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5"/>
  </p:notesMasterIdLst>
  <p:sldIdLst>
    <p:sldId id="846" r:id="rId2"/>
    <p:sldId id="747" r:id="rId3"/>
    <p:sldId id="748" r:id="rId4"/>
    <p:sldId id="749" r:id="rId5"/>
    <p:sldId id="750" r:id="rId6"/>
    <p:sldId id="751" r:id="rId7"/>
    <p:sldId id="752" r:id="rId8"/>
    <p:sldId id="753" r:id="rId9"/>
    <p:sldId id="831" r:id="rId10"/>
    <p:sldId id="832" r:id="rId11"/>
    <p:sldId id="833" r:id="rId12"/>
    <p:sldId id="836" r:id="rId13"/>
    <p:sldId id="837" r:id="rId14"/>
    <p:sldId id="834" r:id="rId15"/>
    <p:sldId id="754" r:id="rId16"/>
    <p:sldId id="755" r:id="rId17"/>
    <p:sldId id="838" r:id="rId18"/>
    <p:sldId id="756" r:id="rId19"/>
    <p:sldId id="757" r:id="rId20"/>
    <p:sldId id="758" r:id="rId21"/>
    <p:sldId id="759" r:id="rId22"/>
    <p:sldId id="760" r:id="rId23"/>
    <p:sldId id="761" r:id="rId24"/>
    <p:sldId id="762" r:id="rId25"/>
    <p:sldId id="839" r:id="rId26"/>
    <p:sldId id="841" r:id="rId27"/>
    <p:sldId id="763" r:id="rId28"/>
    <p:sldId id="840" r:id="rId29"/>
    <p:sldId id="764" r:id="rId30"/>
    <p:sldId id="765" r:id="rId31"/>
    <p:sldId id="766" r:id="rId32"/>
    <p:sldId id="842" r:id="rId33"/>
    <p:sldId id="844" r:id="rId34"/>
    <p:sldId id="767" r:id="rId35"/>
    <p:sldId id="768" r:id="rId36"/>
    <p:sldId id="769" r:id="rId37"/>
    <p:sldId id="771" r:id="rId38"/>
    <p:sldId id="772" r:id="rId39"/>
    <p:sldId id="808" r:id="rId40"/>
    <p:sldId id="809" r:id="rId41"/>
    <p:sldId id="810" r:id="rId42"/>
    <p:sldId id="811" r:id="rId43"/>
    <p:sldId id="812" r:id="rId44"/>
    <p:sldId id="813" r:id="rId45"/>
    <p:sldId id="814" r:id="rId46"/>
    <p:sldId id="815" r:id="rId47"/>
    <p:sldId id="816" r:id="rId48"/>
    <p:sldId id="817" r:id="rId49"/>
    <p:sldId id="819" r:id="rId50"/>
    <p:sldId id="845" r:id="rId51"/>
    <p:sldId id="805" r:id="rId52"/>
    <p:sldId id="725" r:id="rId53"/>
    <p:sldId id="726" r:id="rId5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FF"/>
    <a:srgbClr val="95B3D7"/>
    <a:srgbClr val="006600"/>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4" autoAdjust="0"/>
    <p:restoredTop sz="77577" autoAdjust="0"/>
  </p:normalViewPr>
  <p:slideViewPr>
    <p:cSldViewPr>
      <p:cViewPr varScale="1">
        <p:scale>
          <a:sx n="105" d="100"/>
          <a:sy n="105" d="100"/>
        </p:scale>
        <p:origin x="48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0F4B8FFF-348F-48D2-970E-426964F87A74}" type="datetimeFigureOut">
              <a:rPr lang="zh-CN" altLang="en-US"/>
              <a:pPr>
                <a:defRPr/>
              </a:pPr>
              <a:t>2024/11/28</a:t>
            </a:fld>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53C89AD-B5AC-4F41-8F0C-106E4389BE7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4036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19AA2-ACC9-42DA-AE9C-45E2C93D7EBF}" type="slidenum">
              <a:rPr lang="zh-CN" altLang="en-US" smtClean="0"/>
              <a:pPr/>
              <a:t>23</a:t>
            </a:fld>
            <a:endParaRPr lang="en-US" altLang="zh-CN"/>
          </a:p>
        </p:txBody>
      </p:sp>
    </p:spTree>
    <p:extLst>
      <p:ext uri="{BB962C8B-B14F-4D97-AF65-F5344CB8AC3E}">
        <p14:creationId xmlns:p14="http://schemas.microsoft.com/office/powerpoint/2010/main" val="1839065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n-m+r</a:t>
            </a:r>
            <a:r>
              <a:rPr lang="en-US" altLang="zh-CN" dirty="0"/>
              <a:t>=2k</a:t>
            </a:r>
          </a:p>
          <a:p>
            <a:r>
              <a:rPr lang="en-US" altLang="zh-CN" dirty="0"/>
              <a:t>2m&gt;=</a:t>
            </a:r>
            <a:r>
              <a:rPr lang="zh-CN" altLang="en-US" dirty="0"/>
              <a:t>（</a:t>
            </a:r>
            <a:r>
              <a:rPr lang="en-US" altLang="zh-CN" dirty="0"/>
              <a:t>r-(k-1))f</a:t>
            </a:r>
            <a:endParaRPr lang="zh-CN" altLang="en-US" dirty="0"/>
          </a:p>
        </p:txBody>
      </p:sp>
      <p:sp>
        <p:nvSpPr>
          <p:cNvPr id="4" name="灯片编号占位符 3"/>
          <p:cNvSpPr>
            <a:spLocks noGrp="1"/>
          </p:cNvSpPr>
          <p:nvPr>
            <p:ph type="sldNum" sz="quarter" idx="5"/>
          </p:nvPr>
        </p:nvSpPr>
        <p:spPr/>
        <p:txBody>
          <a:bodyPr/>
          <a:lstStyle/>
          <a:p>
            <a:fld id="{8B319AA2-ACC9-42DA-AE9C-45E2C93D7EBF}" type="slidenum">
              <a:rPr lang="zh-CN" altLang="en-US" smtClean="0"/>
              <a:pPr/>
              <a:t>26</a:t>
            </a:fld>
            <a:endParaRPr lang="en-US" altLang="zh-CN"/>
          </a:p>
        </p:txBody>
      </p:sp>
    </p:spTree>
    <p:extLst>
      <p:ext uri="{BB962C8B-B14F-4D97-AF65-F5344CB8AC3E}">
        <p14:creationId xmlns:p14="http://schemas.microsoft.com/office/powerpoint/2010/main" val="2766341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t>库拉托斯基定理虽然简单漂亮，但实现起来并不容易，特别是顶点数较多的时候，还有许多这方面的研究工作要做。</a:t>
            </a:r>
          </a:p>
        </p:txBody>
      </p:sp>
    </p:spTree>
    <p:extLst>
      <p:ext uri="{BB962C8B-B14F-4D97-AF65-F5344CB8AC3E}">
        <p14:creationId xmlns:p14="http://schemas.microsoft.com/office/powerpoint/2010/main" val="377106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30</a:t>
            </a:fld>
            <a:endParaRPr lang="en-US" altLang="zh-CN"/>
          </a:p>
        </p:txBody>
      </p:sp>
    </p:spTree>
    <p:extLst>
      <p:ext uri="{BB962C8B-B14F-4D97-AF65-F5344CB8AC3E}">
        <p14:creationId xmlns:p14="http://schemas.microsoft.com/office/powerpoint/2010/main" val="1738566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b="1" dirty="0"/>
          </a:p>
        </p:txBody>
      </p:sp>
    </p:spTree>
    <p:extLst>
      <p:ext uri="{BB962C8B-B14F-4D97-AF65-F5344CB8AC3E}">
        <p14:creationId xmlns:p14="http://schemas.microsoft.com/office/powerpoint/2010/main" val="3840913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b="1" dirty="0"/>
          </a:p>
        </p:txBody>
      </p:sp>
    </p:spTree>
    <p:extLst>
      <p:ext uri="{BB962C8B-B14F-4D97-AF65-F5344CB8AC3E}">
        <p14:creationId xmlns:p14="http://schemas.microsoft.com/office/powerpoint/2010/main" val="332201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4,4,4,4,4,2</a:t>
            </a:r>
          </a:p>
          <a:p>
            <a:r>
              <a:rPr lang="en-US" altLang="zh-CN"/>
              <a:t>5,4,4,4,4,1</a:t>
            </a:r>
          </a:p>
          <a:p>
            <a:r>
              <a:rPr lang="en-US" altLang="zh-CN"/>
              <a:t>5,5,4,4,4,2</a:t>
            </a:r>
          </a:p>
          <a:p>
            <a:r>
              <a:rPr lang="en-US" altLang="zh-CN"/>
              <a:t>5,5,5,4,4,3           (4)</a:t>
            </a:r>
          </a:p>
          <a:p>
            <a:r>
              <a:rPr lang="en-US" altLang="zh-CN"/>
              <a:t>5,5,5,5,4,4           (5)</a:t>
            </a:r>
          </a:p>
          <a:p>
            <a:r>
              <a:rPr lang="en-US" altLang="zh-CN"/>
              <a:t>5,5,5,5,5,5           (6)</a:t>
            </a:r>
          </a:p>
        </p:txBody>
      </p:sp>
      <p:sp>
        <p:nvSpPr>
          <p:cNvPr id="70660"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AA2E6664-B677-4C2E-A016-A7FB37C6745B}" type="slidenum">
              <a:rPr lang="zh-CN" altLang="en-US" sz="1200"/>
              <a:pPr algn="r"/>
              <a:t>35</a:t>
            </a:fld>
            <a:endParaRPr lang="en-US" altLang="zh-CN" sz="1200"/>
          </a:p>
        </p:txBody>
      </p:sp>
    </p:spTree>
    <p:extLst>
      <p:ext uri="{BB962C8B-B14F-4D97-AF65-F5344CB8AC3E}">
        <p14:creationId xmlns:p14="http://schemas.microsoft.com/office/powerpoint/2010/main" val="1573818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3,3,3,3,3,3</a:t>
            </a:r>
          </a:p>
          <a:p>
            <a:r>
              <a:rPr lang="en-US" altLang="zh-CN" dirty="0"/>
              <a:t>4,4,3,3,3,3</a:t>
            </a:r>
          </a:p>
          <a:p>
            <a:r>
              <a:rPr lang="en-US" altLang="zh-CN" dirty="0"/>
              <a:t>4,4,4,4,3,3</a:t>
            </a:r>
          </a:p>
          <a:p>
            <a:r>
              <a:rPr lang="en-US" altLang="zh-CN" dirty="0"/>
              <a:t>5,4,4,3,3,3</a:t>
            </a:r>
          </a:p>
          <a:p>
            <a:r>
              <a:rPr lang="en-US" altLang="zh-CN" dirty="0"/>
              <a:t>5,5,5,3,3,3</a:t>
            </a:r>
          </a:p>
          <a:p>
            <a:r>
              <a:rPr lang="en-US" altLang="zh-CN" dirty="0"/>
              <a:t>5,4,4,4,4,3</a:t>
            </a:r>
          </a:p>
          <a:p>
            <a:r>
              <a:rPr lang="en-US" altLang="zh-CN" dirty="0"/>
              <a:t>5,5,5,4,4,3        (7)’</a:t>
            </a:r>
          </a:p>
          <a:p>
            <a:r>
              <a:rPr lang="en-US" altLang="zh-CN" dirty="0"/>
              <a:t>5,5,4,4,4,4        (8)’</a:t>
            </a:r>
          </a:p>
          <a:p>
            <a:r>
              <a:rPr lang="en-US" altLang="zh-CN" dirty="0"/>
              <a:t>5,5,5,5,4,4        (9)’</a:t>
            </a:r>
          </a:p>
          <a:p>
            <a:r>
              <a:rPr lang="en-US" altLang="zh-CN" dirty="0"/>
              <a:t>5,5,5,5,5,5        (10)’</a:t>
            </a:r>
          </a:p>
          <a:p>
            <a:r>
              <a:rPr lang="en-US" altLang="zh-CN" dirty="0"/>
              <a:t>(7)’</a:t>
            </a:r>
            <a:r>
              <a:rPr lang="zh-CN" altLang="en-US" dirty="0"/>
              <a:t>，</a:t>
            </a:r>
            <a:r>
              <a:rPr lang="en-US" altLang="zh-CN" dirty="0"/>
              <a:t>(9)’</a:t>
            </a:r>
            <a:r>
              <a:rPr lang="zh-CN" altLang="en-US" dirty="0"/>
              <a:t>，</a:t>
            </a:r>
            <a:r>
              <a:rPr lang="en-US" altLang="zh-CN" dirty="0"/>
              <a:t>(10)’</a:t>
            </a:r>
            <a:r>
              <a:rPr lang="zh-CN" altLang="en-US" dirty="0"/>
              <a:t>分别与 </a:t>
            </a:r>
            <a:r>
              <a:rPr lang="en-US" altLang="zh-CN" dirty="0"/>
              <a:t>(4)</a:t>
            </a:r>
            <a:r>
              <a:rPr lang="zh-CN" altLang="en-US" dirty="0"/>
              <a:t>，</a:t>
            </a:r>
            <a:r>
              <a:rPr lang="en-US" altLang="zh-CN" dirty="0"/>
              <a:t>(5)</a:t>
            </a:r>
            <a:r>
              <a:rPr lang="zh-CN" altLang="en-US" dirty="0"/>
              <a:t>，</a:t>
            </a:r>
            <a:r>
              <a:rPr lang="en-US" altLang="zh-CN" dirty="0"/>
              <a:t>(6)</a:t>
            </a:r>
            <a:r>
              <a:rPr lang="zh-CN" altLang="en-US" dirty="0"/>
              <a:t>同构，因而</a:t>
            </a:r>
            <a:r>
              <a:rPr lang="en-US" altLang="zh-CN" dirty="0"/>
              <a:t>6</a:t>
            </a:r>
            <a:r>
              <a:rPr lang="zh-CN" altLang="en-US" dirty="0"/>
              <a:t>阶的连通的简单的非同构的非平面图共有</a:t>
            </a:r>
            <a:r>
              <a:rPr lang="en-US" altLang="zh-CN" dirty="0"/>
              <a:t>13</a:t>
            </a:r>
            <a:r>
              <a:rPr lang="zh-CN" altLang="en-US" dirty="0"/>
              <a:t>个，它们都是</a:t>
            </a:r>
            <a:r>
              <a:rPr lang="en-US" altLang="zh-CN" dirty="0"/>
              <a:t>K</a:t>
            </a:r>
            <a:r>
              <a:rPr lang="en-US" altLang="zh-CN" baseline="-25000" dirty="0"/>
              <a:t>6</a:t>
            </a:r>
            <a:r>
              <a:rPr lang="zh-CN" altLang="en-US" dirty="0"/>
              <a:t>的子图</a:t>
            </a:r>
          </a:p>
          <a:p>
            <a:r>
              <a:rPr lang="en-US" altLang="zh-CN" dirty="0"/>
              <a:t>5,5,5,4,4,3           (4)</a:t>
            </a:r>
          </a:p>
          <a:p>
            <a:r>
              <a:rPr lang="en-US" altLang="zh-CN" dirty="0"/>
              <a:t>5,5,5,5,4,4           (5)</a:t>
            </a:r>
          </a:p>
          <a:p>
            <a:r>
              <a:rPr lang="en-US" altLang="zh-CN" dirty="0"/>
              <a:t>5,5,5,5,5,5           (6)</a:t>
            </a:r>
          </a:p>
          <a:p>
            <a:endParaRPr lang="en-US" altLang="zh-CN" dirty="0"/>
          </a:p>
          <a:p>
            <a:endParaRPr lang="zh-CN" altLang="en-US" dirty="0"/>
          </a:p>
          <a:p>
            <a:endParaRPr lang="zh-CN" altLang="en-US" dirty="0"/>
          </a:p>
        </p:txBody>
      </p:sp>
      <p:sp>
        <p:nvSpPr>
          <p:cNvPr id="7168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FA5C9289-6601-41B5-AB82-21757FEF62C4}" type="slidenum">
              <a:rPr lang="zh-CN" altLang="en-US" sz="1200"/>
              <a:pPr algn="r"/>
              <a:t>36</a:t>
            </a:fld>
            <a:endParaRPr lang="en-US" altLang="zh-CN" sz="1200"/>
          </a:p>
        </p:txBody>
      </p:sp>
    </p:spTree>
    <p:extLst>
      <p:ext uri="{BB962C8B-B14F-4D97-AF65-F5344CB8AC3E}">
        <p14:creationId xmlns:p14="http://schemas.microsoft.com/office/powerpoint/2010/main" val="3188127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zh-CN" altLang="en-US" sz="800"/>
              <a:t>四色问题又称四色猜想，是世界近代三大数学难题之一。</a:t>
            </a:r>
          </a:p>
          <a:p>
            <a:pPr eaLnBrk="1" hangingPunct="1">
              <a:lnSpc>
                <a:spcPct val="80000"/>
              </a:lnSpc>
            </a:pPr>
            <a:endParaRPr lang="zh-CN" altLang="en-US" sz="800"/>
          </a:p>
          <a:p>
            <a:pPr eaLnBrk="1" hangingPunct="1">
              <a:lnSpc>
                <a:spcPct val="80000"/>
              </a:lnSpc>
            </a:pPr>
            <a:r>
              <a:rPr lang="zh-CN" altLang="en-US" sz="800"/>
              <a:t>    四色问题的内容是：“任何一张地图只用四种颜色就能使具有共同边界的国家着上不同的颜色。”用数学语言表示，即“将平面任意地细分为不相重迭的区域，每一个区域总可以用</a:t>
            </a:r>
            <a:r>
              <a:rPr lang="en-US" altLang="zh-CN" sz="800"/>
              <a:t>1</a:t>
            </a:r>
            <a:r>
              <a:rPr lang="zh-CN" altLang="en-US" sz="800"/>
              <a:t>，</a:t>
            </a:r>
            <a:r>
              <a:rPr lang="en-US" altLang="zh-CN" sz="800"/>
              <a:t>2</a:t>
            </a:r>
            <a:r>
              <a:rPr lang="zh-CN" altLang="en-US" sz="800"/>
              <a:t>，</a:t>
            </a:r>
            <a:r>
              <a:rPr lang="en-US" altLang="zh-CN" sz="800"/>
              <a:t>3</a:t>
            </a:r>
            <a:r>
              <a:rPr lang="zh-CN" altLang="en-US" sz="800"/>
              <a:t>，</a:t>
            </a:r>
            <a:r>
              <a:rPr lang="en-US" altLang="zh-CN" sz="800"/>
              <a:t>4</a:t>
            </a:r>
            <a:r>
              <a:rPr lang="zh-CN" altLang="en-US" sz="800"/>
              <a:t>这四个数字之一来标记，而不会使相邻的两个区域得到相同的数字。”（右图）</a:t>
            </a:r>
          </a:p>
          <a:p>
            <a:pPr eaLnBrk="1" hangingPunct="1">
              <a:lnSpc>
                <a:spcPct val="80000"/>
              </a:lnSpc>
            </a:pPr>
            <a:endParaRPr lang="zh-CN" altLang="en-US" sz="800"/>
          </a:p>
          <a:p>
            <a:pPr eaLnBrk="1" hangingPunct="1">
              <a:lnSpc>
                <a:spcPct val="80000"/>
              </a:lnSpc>
            </a:pPr>
            <a:r>
              <a:rPr lang="zh-CN" altLang="en-US" sz="800"/>
              <a:t>    这里所指的相邻区域，是指有一整段边界是公共的。如果两个区域只相遇于一点或有限多点，就不叫相邻的。因为用相同的颜色给它们着色不会引起混淆。</a:t>
            </a:r>
          </a:p>
          <a:p>
            <a:pPr eaLnBrk="1" hangingPunct="1">
              <a:lnSpc>
                <a:spcPct val="80000"/>
              </a:lnSpc>
            </a:pPr>
            <a:endParaRPr lang="zh-CN" altLang="en-US" sz="800"/>
          </a:p>
          <a:p>
            <a:pPr eaLnBrk="1" hangingPunct="1">
              <a:lnSpc>
                <a:spcPct val="80000"/>
              </a:lnSpc>
            </a:pPr>
            <a:r>
              <a:rPr lang="zh-CN" altLang="en-US" sz="800"/>
              <a:t>    四色猜想的提出来自英国。</a:t>
            </a:r>
            <a:r>
              <a:rPr lang="en-US" altLang="zh-CN" sz="800"/>
              <a:t>1852</a:t>
            </a:r>
            <a:r>
              <a:rPr lang="zh-CN" altLang="en-US" sz="800"/>
              <a:t>年，毕业于伦敦大学的弗南西斯</a:t>
            </a:r>
            <a:r>
              <a:rPr lang="en-US" altLang="zh-CN" sz="800"/>
              <a:t>·</a:t>
            </a:r>
            <a:r>
              <a:rPr lang="zh-CN" altLang="en-US" sz="800"/>
              <a:t>格思里来到一家科研单位搞地图着色工作时，发现了一种有趣的现象：“看来，每幅地图都可以用四种颜色着色，使得有共同边界的国家都被着上不同的颜色。”这个现象能不能从数学上加以严格证明呢？他和在大学读书的弟弟格里斯决心试一试。兄弟二人为证明这一问题而使用的稿纸已经堆了一大叠，可是研究工作没有进展。</a:t>
            </a:r>
          </a:p>
          <a:p>
            <a:pPr eaLnBrk="1" hangingPunct="1">
              <a:lnSpc>
                <a:spcPct val="80000"/>
              </a:lnSpc>
            </a:pPr>
            <a:endParaRPr lang="zh-CN" altLang="en-US" sz="800"/>
          </a:p>
          <a:p>
            <a:pPr eaLnBrk="1" hangingPunct="1">
              <a:lnSpc>
                <a:spcPct val="80000"/>
              </a:lnSpc>
            </a:pPr>
            <a:r>
              <a:rPr lang="zh-CN" altLang="en-US" sz="800"/>
              <a:t>    </a:t>
            </a:r>
            <a:r>
              <a:rPr lang="en-US" altLang="zh-CN" sz="800"/>
              <a:t>1852</a:t>
            </a:r>
            <a:r>
              <a:rPr lang="zh-CN" altLang="en-US" sz="800"/>
              <a:t>年</a:t>
            </a:r>
            <a:r>
              <a:rPr lang="en-US" altLang="zh-CN" sz="800"/>
              <a:t>10</a:t>
            </a:r>
            <a:r>
              <a:rPr lang="zh-CN" altLang="en-US" sz="800"/>
              <a:t>月</a:t>
            </a:r>
            <a:r>
              <a:rPr lang="en-US" altLang="zh-CN" sz="800"/>
              <a:t>23</a:t>
            </a:r>
            <a:r>
              <a:rPr lang="zh-CN" altLang="en-US" sz="800"/>
              <a:t>日，他的弟弟就这个问题的证明请教了他的老师、著名数学家德</a:t>
            </a:r>
            <a:r>
              <a:rPr lang="en-US" altLang="zh-CN" sz="800"/>
              <a:t>·</a:t>
            </a:r>
            <a:r>
              <a:rPr lang="zh-CN" altLang="en-US" sz="800"/>
              <a:t>摩尔根，摩尔根也没有能找到解决这个问题的途径，于是写信向自己的好友、著名数学家汉密尔顿爵士请教。汉密尔顿接到摩尔根的信后，对四色问题进行论证。但直到</a:t>
            </a:r>
            <a:r>
              <a:rPr lang="en-US" altLang="zh-CN" sz="800"/>
              <a:t>1865</a:t>
            </a:r>
            <a:r>
              <a:rPr lang="zh-CN" altLang="en-US" sz="800"/>
              <a:t>年汉密尔顿逝世为止，问题也没有能够解决。</a:t>
            </a:r>
          </a:p>
          <a:p>
            <a:pPr eaLnBrk="1" hangingPunct="1">
              <a:lnSpc>
                <a:spcPct val="80000"/>
              </a:lnSpc>
            </a:pPr>
            <a:endParaRPr lang="zh-CN" altLang="en-US" sz="800"/>
          </a:p>
          <a:p>
            <a:pPr eaLnBrk="1" hangingPunct="1">
              <a:lnSpc>
                <a:spcPct val="80000"/>
              </a:lnSpc>
            </a:pPr>
            <a:r>
              <a:rPr lang="zh-CN" altLang="en-US" sz="800"/>
              <a:t>    </a:t>
            </a:r>
            <a:r>
              <a:rPr lang="en-US" altLang="zh-CN" sz="800"/>
              <a:t>1872</a:t>
            </a:r>
            <a:r>
              <a:rPr lang="zh-CN" altLang="en-US" sz="800"/>
              <a:t>年，英国当时最著名的数学家凯利正式向伦敦数学学会提出了这个问题，于是四色猜想成了世界数学界关注的问题。世界上许多一流的数学家都纷纷参加了四色猜想的大会战。</a:t>
            </a:r>
            <a:r>
              <a:rPr lang="en-US" altLang="zh-CN" sz="800"/>
              <a:t>1878</a:t>
            </a:r>
            <a:r>
              <a:rPr lang="zh-CN" altLang="en-US" sz="800"/>
              <a:t>～</a:t>
            </a:r>
            <a:r>
              <a:rPr lang="en-US" altLang="zh-CN" sz="800"/>
              <a:t>1880</a:t>
            </a:r>
            <a:r>
              <a:rPr lang="zh-CN" altLang="en-US" sz="800"/>
              <a:t>年两年间，著名的律师兼数学家肯普和泰勒两人分别提交了证明四色猜想的论文，宣布证明了四色定理，大家都认为四色猜想从此也就解决了。</a:t>
            </a:r>
          </a:p>
          <a:p>
            <a:pPr eaLnBrk="1" hangingPunct="1">
              <a:lnSpc>
                <a:spcPct val="80000"/>
              </a:lnSpc>
            </a:pPr>
            <a:endParaRPr lang="zh-CN" altLang="en-US" sz="800"/>
          </a:p>
          <a:p>
            <a:pPr eaLnBrk="1" hangingPunct="1">
              <a:lnSpc>
                <a:spcPct val="80000"/>
              </a:lnSpc>
            </a:pPr>
            <a:r>
              <a:rPr lang="zh-CN" altLang="en-US" sz="800"/>
              <a:t>    肯普的证明是这样的：首先指出如果没有一个国家包围其他国家，或没有三个以上的国家相遇于一点，这种地图就说是“正规的”（左图）。如为正规地图，否则为非正规地图（右图）。一张地图往往是由正规地图和非正规地图联系在一起，但非正规地图所需颜色种数一般不超过正规地图所需的颜色，如果有一张需要五种颜色的地图，那就是指它的正规地图是五色的，要证明四色猜想成立，只要证明不存在一张正规五色地图就足够了。</a:t>
            </a:r>
          </a:p>
          <a:p>
            <a:pPr eaLnBrk="1" hangingPunct="1">
              <a:lnSpc>
                <a:spcPct val="80000"/>
              </a:lnSpc>
            </a:pPr>
            <a:endParaRPr lang="zh-CN" altLang="en-US" sz="800"/>
          </a:p>
          <a:p>
            <a:pPr eaLnBrk="1" hangingPunct="1">
              <a:lnSpc>
                <a:spcPct val="80000"/>
              </a:lnSpc>
            </a:pPr>
            <a:r>
              <a:rPr lang="zh-CN" altLang="en-US" sz="800"/>
              <a:t>    肯普是用归谬法来证明的，大意是如果有一张正规的五色地图，就会存在一张国数最少的“极小正规五色地图”，如果极小正规五色地图中有一个国家的邻国数少于六个，就会存在一张国数较少的正规地图仍为五色的，这样一来就不会有极小五色地图的国数，也就不存在正规五色地图了。这样肯普就认为他已经证明了“四色问题”，但是后来人们发现他错了。</a:t>
            </a:r>
          </a:p>
          <a:p>
            <a:pPr eaLnBrk="1" hangingPunct="1">
              <a:lnSpc>
                <a:spcPct val="80000"/>
              </a:lnSpc>
            </a:pPr>
            <a:endParaRPr lang="zh-CN" altLang="en-US" sz="800"/>
          </a:p>
          <a:p>
            <a:pPr eaLnBrk="1" hangingPunct="1">
              <a:lnSpc>
                <a:spcPct val="80000"/>
              </a:lnSpc>
            </a:pPr>
            <a:r>
              <a:rPr lang="zh-CN" altLang="en-US" sz="800"/>
              <a:t>    不过肯普的证明阐明了两个重要的概念，对以后问题的解决提供了途径。第一个概念是“构形”。他证明了在每一张正规地图中至少有一国具有两个、三个、四个或五个邻国，不存在每个国家都有六个或更多个邻国的正规地图，也就是说，由两个邻国，三个邻国、四个或五个邻国组成的一组“构形”是不可避免的，每张地图至少含有这四种构形中的一个。</a:t>
            </a:r>
          </a:p>
          <a:p>
            <a:pPr eaLnBrk="1" hangingPunct="1">
              <a:lnSpc>
                <a:spcPct val="80000"/>
              </a:lnSpc>
            </a:pPr>
            <a:endParaRPr lang="zh-CN" altLang="en-US" sz="800"/>
          </a:p>
          <a:p>
            <a:pPr eaLnBrk="1" hangingPunct="1">
              <a:lnSpc>
                <a:spcPct val="80000"/>
              </a:lnSpc>
            </a:pPr>
            <a:r>
              <a:rPr lang="zh-CN" altLang="en-US" sz="800"/>
              <a:t>    肯普提出的另一个概念是“可约”性。“可约”这个词的使用是来自肯普的论证。他证明了只要五色地图中有一国具有四个邻国，就会有国数减少的五色地图。自从引入“构形”，“可约”概念后，逐步发展了检查构形以决定是否可约的一些标准方法，能够寻求可约构形的不可避免组，是证明“四色问题”的重要依据。但要证明大的构形可约，需要检查大量的细节，这是相当复杂的。</a:t>
            </a:r>
          </a:p>
          <a:p>
            <a:pPr eaLnBrk="1" hangingPunct="1">
              <a:lnSpc>
                <a:spcPct val="80000"/>
              </a:lnSpc>
            </a:pPr>
            <a:endParaRPr lang="zh-CN" altLang="en-US" sz="800"/>
          </a:p>
          <a:p>
            <a:pPr eaLnBrk="1" hangingPunct="1">
              <a:lnSpc>
                <a:spcPct val="80000"/>
              </a:lnSpc>
            </a:pPr>
            <a:r>
              <a:rPr lang="zh-CN" altLang="en-US" sz="800"/>
              <a:t>    </a:t>
            </a:r>
            <a:r>
              <a:rPr lang="en-US" altLang="zh-CN" sz="800"/>
              <a:t>11</a:t>
            </a:r>
            <a:r>
              <a:rPr lang="zh-CN" altLang="en-US" sz="800"/>
              <a:t>年后，即</a:t>
            </a:r>
            <a:r>
              <a:rPr lang="en-US" altLang="zh-CN" sz="800"/>
              <a:t>1890</a:t>
            </a:r>
            <a:r>
              <a:rPr lang="zh-CN" altLang="en-US" sz="800"/>
              <a:t>年，在牛津大学就读的年仅</a:t>
            </a:r>
            <a:r>
              <a:rPr lang="en-US" altLang="zh-CN" sz="800"/>
              <a:t>29</a:t>
            </a:r>
            <a:r>
              <a:rPr lang="zh-CN" altLang="en-US" sz="800"/>
              <a:t>岁的赫伍德以自己的精确计算指出了肯普在证明上的漏洞。他指出肯普说没有极小五色地图能有一国具有五个邻国的理由有破绽。不久，泰勒的证明也被人们否定了。人们发现他们实际上证明了一个较弱的命题</a:t>
            </a:r>
            <a:r>
              <a:rPr lang="en-US" altLang="zh-CN" sz="800"/>
              <a:t>——</a:t>
            </a:r>
            <a:r>
              <a:rPr lang="zh-CN" altLang="en-US" sz="800"/>
              <a:t>五色定理。就是说对地图着色，用五种颜色就够了。后来，越来越多的数学家虽然对此绞尽脑汁，但一无所获。于是，人们开始认识到，这个貌似容易的题目，其实是一个可与费马猜想相媲美的难题。</a:t>
            </a:r>
          </a:p>
          <a:p>
            <a:pPr eaLnBrk="1" hangingPunct="1">
              <a:lnSpc>
                <a:spcPct val="80000"/>
              </a:lnSpc>
            </a:pPr>
            <a:endParaRPr lang="zh-CN" altLang="en-US" sz="800"/>
          </a:p>
          <a:p>
            <a:pPr eaLnBrk="1" hangingPunct="1">
              <a:lnSpc>
                <a:spcPct val="80000"/>
              </a:lnSpc>
            </a:pPr>
            <a:r>
              <a:rPr lang="zh-CN" altLang="en-US" sz="800"/>
              <a:t>    进入</a:t>
            </a:r>
            <a:r>
              <a:rPr lang="en-US" altLang="zh-CN" sz="800"/>
              <a:t>20</a:t>
            </a:r>
            <a:r>
              <a:rPr lang="zh-CN" altLang="en-US" sz="800"/>
              <a:t>世纪以来，科学家们对四色猜想的证明基本上是按照肯普的想法在进行。</a:t>
            </a:r>
            <a:r>
              <a:rPr lang="en-US" altLang="zh-CN" sz="800"/>
              <a:t>1913</a:t>
            </a:r>
            <a:r>
              <a:rPr lang="zh-CN" altLang="en-US" sz="800"/>
              <a:t>年，美国著名数学家、哈佛大学的伯克霍夫利用肯普的想法，结合自己新的设想；证明了某些大的构形可约。后来美国数学家富兰克林于</a:t>
            </a:r>
            <a:r>
              <a:rPr lang="en-US" altLang="zh-CN" sz="800"/>
              <a:t>1939</a:t>
            </a:r>
            <a:r>
              <a:rPr lang="zh-CN" altLang="en-US" sz="800"/>
              <a:t>年证明了</a:t>
            </a:r>
            <a:r>
              <a:rPr lang="en-US" altLang="zh-CN" sz="800"/>
              <a:t>22</a:t>
            </a:r>
            <a:r>
              <a:rPr lang="zh-CN" altLang="en-US" sz="800"/>
              <a:t>国以下的地图都可以用四色着色。</a:t>
            </a:r>
            <a:r>
              <a:rPr lang="en-US" altLang="zh-CN" sz="800"/>
              <a:t>1950</a:t>
            </a:r>
            <a:r>
              <a:rPr lang="zh-CN" altLang="en-US" sz="800"/>
              <a:t>年，有人从</a:t>
            </a:r>
            <a:r>
              <a:rPr lang="en-US" altLang="zh-CN" sz="800"/>
              <a:t>22</a:t>
            </a:r>
            <a:r>
              <a:rPr lang="zh-CN" altLang="en-US" sz="800"/>
              <a:t>国推进到</a:t>
            </a:r>
            <a:r>
              <a:rPr lang="en-US" altLang="zh-CN" sz="800"/>
              <a:t>35</a:t>
            </a:r>
            <a:r>
              <a:rPr lang="zh-CN" altLang="en-US" sz="800"/>
              <a:t>国。</a:t>
            </a:r>
            <a:r>
              <a:rPr lang="en-US" altLang="zh-CN" sz="800"/>
              <a:t>1960</a:t>
            </a:r>
            <a:r>
              <a:rPr lang="zh-CN" altLang="en-US" sz="800"/>
              <a:t>年，有人又证明了</a:t>
            </a:r>
            <a:r>
              <a:rPr lang="en-US" altLang="zh-CN" sz="800"/>
              <a:t>39</a:t>
            </a:r>
            <a:r>
              <a:rPr lang="zh-CN" altLang="en-US" sz="800"/>
              <a:t>国以下的地图可以只用四种颜色着色；随后又推进到了</a:t>
            </a:r>
            <a:r>
              <a:rPr lang="en-US" altLang="zh-CN" sz="800"/>
              <a:t>50</a:t>
            </a:r>
            <a:r>
              <a:rPr lang="zh-CN" altLang="en-US" sz="800"/>
              <a:t>国。看来这种推进仍然十分缓慢。</a:t>
            </a:r>
          </a:p>
          <a:p>
            <a:pPr eaLnBrk="1" hangingPunct="1">
              <a:lnSpc>
                <a:spcPct val="80000"/>
              </a:lnSpc>
            </a:pPr>
            <a:endParaRPr lang="zh-CN" altLang="en-US" sz="800"/>
          </a:p>
          <a:p>
            <a:pPr eaLnBrk="1" hangingPunct="1">
              <a:lnSpc>
                <a:spcPct val="80000"/>
              </a:lnSpc>
            </a:pPr>
            <a:r>
              <a:rPr lang="zh-CN" altLang="en-US" sz="800"/>
              <a:t>    高速数字计算机的发明，促使更多数学家对“四色问题”的研究。从</a:t>
            </a:r>
            <a:r>
              <a:rPr lang="en-US" altLang="zh-CN" sz="800"/>
              <a:t>1936</a:t>
            </a:r>
            <a:r>
              <a:rPr lang="zh-CN" altLang="en-US" sz="800"/>
              <a:t>年就开始研究四色猜想的海克，公开宣称四色猜想可用寻找可约图形的不可避免组来证明。他的学生丢雷写了一个计算程序，海克不仅能用这程序产生的数据来证明构形可约，而且描绘可约构形的方法是从改造地图成为数学上称为“对偶”形着手。</a:t>
            </a:r>
          </a:p>
          <a:p>
            <a:pPr eaLnBrk="1" hangingPunct="1">
              <a:lnSpc>
                <a:spcPct val="80000"/>
              </a:lnSpc>
            </a:pPr>
            <a:endParaRPr lang="zh-CN" altLang="en-US" sz="800"/>
          </a:p>
          <a:p>
            <a:pPr eaLnBrk="1" hangingPunct="1">
              <a:lnSpc>
                <a:spcPct val="80000"/>
              </a:lnSpc>
            </a:pPr>
            <a:r>
              <a:rPr lang="zh-CN" altLang="en-US" sz="800"/>
              <a:t>    他把每个国家的首都标出来，然后把相邻国家的首都用一条越过边界的铁路连接起来，除首都</a:t>
            </a:r>
            <a:r>
              <a:rPr lang="en-US" altLang="zh-CN" sz="800"/>
              <a:t>(</a:t>
            </a:r>
            <a:r>
              <a:rPr lang="zh-CN" altLang="en-US" sz="800"/>
              <a:t>称为顶点</a:t>
            </a:r>
            <a:r>
              <a:rPr lang="en-US" altLang="zh-CN" sz="800"/>
              <a:t>)</a:t>
            </a:r>
            <a:r>
              <a:rPr lang="zh-CN" altLang="en-US" sz="800"/>
              <a:t>及铁路</a:t>
            </a:r>
            <a:r>
              <a:rPr lang="en-US" altLang="zh-CN" sz="800"/>
              <a:t>(</a:t>
            </a:r>
            <a:r>
              <a:rPr lang="zh-CN" altLang="en-US" sz="800"/>
              <a:t>称为弧或边</a:t>
            </a:r>
            <a:r>
              <a:rPr lang="en-US" altLang="zh-CN" sz="800"/>
              <a:t>)</a:t>
            </a:r>
            <a:r>
              <a:rPr lang="zh-CN" altLang="en-US" sz="800"/>
              <a:t>外，擦掉其他所有的线，剩下的称为原图的对偶图。到了六十年代后期，海克引进一个类似于在电网络中移动电荷的方法来求构形的不可避免组。在海克的研究中第一次以颇不成熟的形式出现的“放电法”，这对以后关于不可避免组的研究是个关键，也是证明四色定理的中心要素。</a:t>
            </a:r>
          </a:p>
          <a:p>
            <a:pPr eaLnBrk="1" hangingPunct="1">
              <a:lnSpc>
                <a:spcPct val="80000"/>
              </a:lnSpc>
            </a:pPr>
            <a:endParaRPr lang="zh-CN" altLang="en-US" sz="800"/>
          </a:p>
          <a:p>
            <a:pPr eaLnBrk="1" hangingPunct="1">
              <a:lnSpc>
                <a:spcPct val="80000"/>
              </a:lnSpc>
            </a:pPr>
            <a:r>
              <a:rPr lang="zh-CN" altLang="en-US" sz="800"/>
              <a:t>    电子计算机问世以后，由于演算速度迅速提高，加之人机对话的出现，大大加快了对四色猜想证明的进程。美国伊利诺大学哈肯在</a:t>
            </a:r>
            <a:r>
              <a:rPr lang="en-US" altLang="zh-CN" sz="800"/>
              <a:t>1970</a:t>
            </a:r>
            <a:r>
              <a:rPr lang="zh-CN" altLang="en-US" sz="800"/>
              <a:t>年着手改进“放电过程”，后与阿佩尔合作编制一个很好的程序。就在</a:t>
            </a:r>
            <a:r>
              <a:rPr lang="en-US" altLang="zh-CN" sz="800"/>
              <a:t>1976</a:t>
            </a:r>
            <a:r>
              <a:rPr lang="zh-CN" altLang="en-US" sz="800"/>
              <a:t>年</a:t>
            </a:r>
            <a:r>
              <a:rPr lang="en-US" altLang="zh-CN" sz="800"/>
              <a:t>6</a:t>
            </a:r>
            <a:r>
              <a:rPr lang="zh-CN" altLang="en-US" sz="800"/>
              <a:t>月，他们在美国伊利诺斯大学的两台不同的电子计算机上，用了</a:t>
            </a:r>
            <a:r>
              <a:rPr lang="en-US" altLang="zh-CN" sz="800"/>
              <a:t>1200</a:t>
            </a:r>
            <a:r>
              <a:rPr lang="zh-CN" altLang="en-US" sz="800"/>
              <a:t>个小时，作了</a:t>
            </a:r>
            <a:r>
              <a:rPr lang="en-US" altLang="zh-CN" sz="800"/>
              <a:t>100</a:t>
            </a:r>
            <a:r>
              <a:rPr lang="zh-CN" altLang="en-US" sz="800"/>
              <a:t>亿判断，终于完成了四色定理的证明，轰动了世界。</a:t>
            </a:r>
          </a:p>
          <a:p>
            <a:pPr eaLnBrk="1" hangingPunct="1">
              <a:lnSpc>
                <a:spcPct val="80000"/>
              </a:lnSpc>
            </a:pPr>
            <a:endParaRPr lang="zh-CN" altLang="en-US" sz="800"/>
          </a:p>
          <a:p>
            <a:pPr eaLnBrk="1" hangingPunct="1">
              <a:lnSpc>
                <a:spcPct val="80000"/>
              </a:lnSpc>
            </a:pPr>
            <a:r>
              <a:rPr lang="zh-CN" altLang="en-US" sz="800"/>
              <a:t>    这是一百多年来吸引许多数学家与数学爱好者的大事，当两位数学家将他们的研究成果发表的时候，当地的邮局在当天发出的所有邮件上都加盖了“四色足够”的特制邮戳，以庆祝这一难题获得解决。</a:t>
            </a:r>
          </a:p>
          <a:p>
            <a:pPr eaLnBrk="1" hangingPunct="1">
              <a:lnSpc>
                <a:spcPct val="80000"/>
              </a:lnSpc>
            </a:pPr>
            <a:endParaRPr lang="zh-CN" altLang="en-US" sz="800"/>
          </a:p>
          <a:p>
            <a:pPr eaLnBrk="1" hangingPunct="1">
              <a:lnSpc>
                <a:spcPct val="80000"/>
              </a:lnSpc>
            </a:pPr>
            <a:r>
              <a:rPr lang="zh-CN" altLang="en-US" sz="800"/>
              <a:t>    “四色问题”的被证明仅解决了一个历时</a:t>
            </a:r>
            <a:r>
              <a:rPr lang="en-US" altLang="zh-CN" sz="800"/>
              <a:t>100</a:t>
            </a:r>
            <a:r>
              <a:rPr lang="zh-CN" altLang="en-US" sz="800"/>
              <a:t>多年的难题，而且成为数学史上一系列新思维的起点。在“四色问题”的研究过程中，不少新的数学理论随之产生，也发展了很多数学计算技巧。如将地图的着色问题化为图论问题，丰富了图论的内容。不仅如此，“四色问题”在有效地设计航空班机日程表，设计计算机的编码程序上都起到了推动作用。</a:t>
            </a:r>
          </a:p>
          <a:p>
            <a:pPr eaLnBrk="1" hangingPunct="1">
              <a:lnSpc>
                <a:spcPct val="80000"/>
              </a:lnSpc>
            </a:pPr>
            <a:endParaRPr lang="zh-CN" altLang="en-US" sz="800"/>
          </a:p>
          <a:p>
            <a:pPr eaLnBrk="1" hangingPunct="1">
              <a:lnSpc>
                <a:spcPct val="80000"/>
              </a:lnSpc>
            </a:pPr>
            <a:r>
              <a:rPr lang="zh-CN" altLang="en-US" sz="800"/>
              <a:t>    不过不少数学家并不满足于计算机取得的成就，他们认为应该有一种简捷明快的书面证明方法。直到现在，仍由不少数学家和数学爱好者在寻找更简洁的证明方法。</a:t>
            </a:r>
          </a:p>
          <a:p>
            <a:pPr eaLnBrk="1" hangingPunct="1">
              <a:lnSpc>
                <a:spcPct val="80000"/>
              </a:lnSpc>
            </a:pPr>
            <a:r>
              <a:rPr lang="zh-CN" altLang="en-US" sz="800"/>
              <a:t> </a:t>
            </a:r>
          </a:p>
          <a:p>
            <a:pPr eaLnBrk="1" hangingPunct="1">
              <a:lnSpc>
                <a:spcPct val="80000"/>
              </a:lnSpc>
            </a:pPr>
            <a:r>
              <a:rPr lang="zh-CN" altLang="en-US" sz="800"/>
              <a:t> </a:t>
            </a:r>
          </a:p>
        </p:txBody>
      </p:sp>
    </p:spTree>
    <p:extLst>
      <p:ext uri="{BB962C8B-B14F-4D97-AF65-F5344CB8AC3E}">
        <p14:creationId xmlns:p14="http://schemas.microsoft.com/office/powerpoint/2010/main" val="3262554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为了解决这个问题，我们先介绍一个平面图的对偶图的概念。</a:t>
            </a:r>
          </a:p>
        </p:txBody>
      </p:sp>
    </p:spTree>
    <p:extLst>
      <p:ext uri="{BB962C8B-B14F-4D97-AF65-F5344CB8AC3E}">
        <p14:creationId xmlns:p14="http://schemas.microsoft.com/office/powerpoint/2010/main" val="173820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319AA2-ACC9-42DA-AE9C-45E2C93D7EBF}" type="slidenum">
              <a:rPr lang="zh-CN" altLang="en-US" smtClean="0"/>
              <a:pPr/>
              <a:t>2</a:t>
            </a:fld>
            <a:endParaRPr lang="en-US" altLang="zh-CN"/>
          </a:p>
        </p:txBody>
      </p:sp>
    </p:spTree>
    <p:extLst>
      <p:ext uri="{BB962C8B-B14F-4D97-AF65-F5344CB8AC3E}">
        <p14:creationId xmlns:p14="http://schemas.microsoft.com/office/powerpoint/2010/main" val="4286139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为了解决这个问题，我们先介绍一个平面图的对偶图的概念。</a:t>
            </a:r>
          </a:p>
        </p:txBody>
      </p:sp>
    </p:spTree>
    <p:extLst>
      <p:ext uri="{BB962C8B-B14F-4D97-AF65-F5344CB8AC3E}">
        <p14:creationId xmlns:p14="http://schemas.microsoft.com/office/powerpoint/2010/main" val="3491292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768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C1755BF3-7F0B-43A8-B6F2-8C649D347BF5}" type="slidenum">
              <a:rPr lang="zh-CN" altLang="en-US" sz="1200"/>
              <a:pPr algn="r"/>
              <a:t>50</a:t>
            </a:fld>
            <a:endParaRPr lang="en-US" altLang="zh-CN" sz="1200"/>
          </a:p>
        </p:txBody>
      </p:sp>
    </p:spTree>
    <p:extLst>
      <p:ext uri="{BB962C8B-B14F-4D97-AF65-F5344CB8AC3E}">
        <p14:creationId xmlns:p14="http://schemas.microsoft.com/office/powerpoint/2010/main" val="960106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FF0000"/>
                </a:solidFill>
                <a:latin typeface="黑体" panose="02010609060101010101" pitchFamily="49" charset="-122"/>
                <a:ea typeface="黑体" panose="02010609060101010101" pitchFamily="49" charset="-122"/>
              </a:rPr>
              <a:t>补充题</a:t>
            </a:r>
            <a:r>
              <a:rPr lang="en-US" altLang="zh-CN" sz="1200" dirty="0">
                <a:solidFill>
                  <a:srgbClr val="FF0000"/>
                </a:solidFill>
                <a:latin typeface="黑体" panose="02010609060101010101" pitchFamily="49" charset="-122"/>
                <a:ea typeface="黑体" panose="02010609060101010101" pitchFamily="49" charset="-122"/>
              </a:rPr>
              <a:t>2 </a:t>
            </a:r>
            <a:r>
              <a:rPr lang="zh-CN" altLang="en-US" sz="1200" dirty="0">
                <a:latin typeface="Calibri" panose="020F0502020204030204" pitchFamily="34" charset="0"/>
              </a:rPr>
              <a:t>设 </a:t>
            </a:r>
            <a:r>
              <a:rPr lang="en-US" altLang="zh-CN" sz="1200" dirty="0">
                <a:latin typeface="Calibri" panose="020F0502020204030204" pitchFamily="34" charset="0"/>
              </a:rPr>
              <a:t>G=(V,E)</a:t>
            </a:r>
            <a:r>
              <a:rPr lang="zh-CN" altLang="en-US" sz="1200" dirty="0">
                <a:latin typeface="Calibri" panose="020F0502020204030204" pitchFamily="34" charset="0"/>
              </a:rPr>
              <a:t>是简单的连通平面图，</a:t>
            </a:r>
            <a:r>
              <a:rPr lang="en-US" altLang="zh-CN" sz="1200" dirty="0">
                <a:latin typeface="Calibri" panose="020F0502020204030204" pitchFamily="34" charset="0"/>
              </a:rPr>
              <a:t>|V|</a:t>
            </a:r>
            <a:r>
              <a:rPr lang="en-US" altLang="en-US" sz="1200" dirty="0">
                <a:latin typeface="Calibri" panose="020F0502020204030204" pitchFamily="34" charset="0"/>
              </a:rPr>
              <a:t> ≥3,</a:t>
            </a:r>
            <a:br>
              <a:rPr lang="zh-CN" altLang="en-US" sz="1200" dirty="0">
                <a:latin typeface="Calibri" panose="020F0502020204030204" pitchFamily="34" charset="0"/>
              </a:rPr>
            </a:br>
            <a:r>
              <a:rPr lang="zh-CN" altLang="en-US" sz="1200" dirty="0">
                <a:latin typeface="Calibri" panose="020F0502020204030204" pitchFamily="34" charset="0"/>
              </a:rPr>
              <a:t>则它一定至少有</a:t>
            </a:r>
            <a:r>
              <a:rPr lang="zh-CN" altLang="en-US" sz="1200" b="1" dirty="0">
                <a:latin typeface="Calibri" panose="020F0502020204030204" pitchFamily="34" charset="0"/>
              </a:rPr>
              <a:t>三</a:t>
            </a:r>
            <a:r>
              <a:rPr lang="zh-CN" altLang="en-US" sz="1200" dirty="0">
                <a:latin typeface="Calibri" panose="020F0502020204030204" pitchFamily="34" charset="0"/>
              </a:rPr>
              <a:t>个度数 ≤</a:t>
            </a:r>
            <a:r>
              <a:rPr lang="en-US" altLang="zh-CN" sz="1200" dirty="0">
                <a:latin typeface="Calibri" panose="020F0502020204030204" pitchFamily="34" charset="0"/>
              </a:rPr>
              <a:t>5</a:t>
            </a:r>
            <a:r>
              <a:rPr lang="zh-CN" altLang="en-US" sz="1200" dirty="0">
                <a:latin typeface="Calibri" panose="020F0502020204030204" pitchFamily="34" charset="0"/>
              </a:rPr>
              <a:t>的顶点。</a:t>
            </a:r>
            <a:endParaRPr lang="en-US" altLang="zh-CN" sz="1200" dirty="0">
              <a:latin typeface="黑体" panose="02010609060101010101" pitchFamily="49" charset="-122"/>
              <a:ea typeface="黑体" panose="02010609060101010101" pitchFamily="49" charset="-122"/>
            </a:endParaRPr>
          </a:p>
          <a:p>
            <a:endParaRPr lang="zh-CN" altLang="en-US" dirty="0"/>
          </a:p>
        </p:txBody>
      </p:sp>
      <p:sp>
        <p:nvSpPr>
          <p:cNvPr id="72708"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D11804B-89E6-4251-BC18-A858A1F69A77}" type="slidenum">
              <a:rPr lang="zh-CN" altLang="en-US" sz="1200"/>
              <a:pPr algn="r"/>
              <a:t>51</a:t>
            </a:fld>
            <a:endParaRPr lang="en-US" altLang="zh-CN" sz="1200"/>
          </a:p>
        </p:txBody>
      </p:sp>
    </p:spTree>
    <p:extLst>
      <p:ext uri="{BB962C8B-B14F-4D97-AF65-F5344CB8AC3E}">
        <p14:creationId xmlns:p14="http://schemas.microsoft.com/office/powerpoint/2010/main" val="3580299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b="1" dirty="0">
              <a:solidFill>
                <a:schemeClr val="tx2"/>
              </a:solidFill>
              <a:latin typeface="Arial" panose="020B0604020202020204" pitchFamily="34" charset="0"/>
            </a:endParaRPr>
          </a:p>
        </p:txBody>
      </p:sp>
    </p:spTree>
    <p:extLst>
      <p:ext uri="{BB962C8B-B14F-4D97-AF65-F5344CB8AC3E}">
        <p14:creationId xmlns:p14="http://schemas.microsoft.com/office/powerpoint/2010/main" val="3137797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5</a:t>
            </a:fld>
            <a:endParaRPr lang="en-US" altLang="zh-CN"/>
          </a:p>
        </p:txBody>
      </p:sp>
    </p:spTree>
    <p:extLst>
      <p:ext uri="{BB962C8B-B14F-4D97-AF65-F5344CB8AC3E}">
        <p14:creationId xmlns:p14="http://schemas.microsoft.com/office/powerpoint/2010/main" val="2457305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9</a:t>
            </a:fld>
            <a:endParaRPr lang="en-US" altLang="zh-CN"/>
          </a:p>
        </p:txBody>
      </p:sp>
    </p:spTree>
    <p:extLst>
      <p:ext uri="{BB962C8B-B14F-4D97-AF65-F5344CB8AC3E}">
        <p14:creationId xmlns:p14="http://schemas.microsoft.com/office/powerpoint/2010/main" val="19721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最小顶点度数</a:t>
            </a:r>
            <a:r>
              <a:rPr lang="zh-CN" altLang="en-US" b="1" i="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12</a:t>
            </a:fld>
            <a:endParaRPr lang="en-US" altLang="zh-CN"/>
          </a:p>
        </p:txBody>
      </p:sp>
    </p:spTree>
    <p:extLst>
      <p:ext uri="{BB962C8B-B14F-4D97-AF65-F5344CB8AC3E}">
        <p14:creationId xmlns:p14="http://schemas.microsoft.com/office/powerpoint/2010/main" val="3050087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在连通的平面图中有一个关于顶点、边和面的数目的简单公式，名为欧拉</a:t>
            </a:r>
            <a:r>
              <a:rPr lang="en-US" altLang="zh-CN"/>
              <a:t>(Enler)</a:t>
            </a:r>
            <a:r>
              <a:rPr lang="zh-CN" altLang="en-US"/>
              <a:t>公式，因为欧拉首先对多面体的顶点和边所确定的平面图建立了这个公式。</a:t>
            </a:r>
          </a:p>
        </p:txBody>
      </p:sp>
    </p:spTree>
    <p:extLst>
      <p:ext uri="{BB962C8B-B14F-4D97-AF65-F5344CB8AC3E}">
        <p14:creationId xmlns:p14="http://schemas.microsoft.com/office/powerpoint/2010/main" val="151142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n-m+r</a:t>
            </a:r>
            <a:r>
              <a:rPr lang="en-US" altLang="zh-CN" dirty="0"/>
              <a:t>=2k</a:t>
            </a:r>
          </a:p>
          <a:p>
            <a:r>
              <a:rPr lang="en-US" altLang="zh-CN" dirty="0"/>
              <a:t>2m&gt;=</a:t>
            </a:r>
            <a:r>
              <a:rPr lang="zh-CN" altLang="en-US" dirty="0"/>
              <a:t>（</a:t>
            </a:r>
            <a:r>
              <a:rPr lang="en-US" altLang="zh-CN" dirty="0"/>
              <a:t>r-(k-1))f</a:t>
            </a:r>
            <a:endParaRPr lang="zh-CN" altLang="en-US" dirty="0"/>
          </a:p>
        </p:txBody>
      </p:sp>
      <p:sp>
        <p:nvSpPr>
          <p:cNvPr id="4" name="灯片编号占位符 3"/>
          <p:cNvSpPr>
            <a:spLocks noGrp="1"/>
          </p:cNvSpPr>
          <p:nvPr>
            <p:ph type="sldNum" sz="quarter" idx="5"/>
          </p:nvPr>
        </p:nvSpPr>
        <p:spPr/>
        <p:txBody>
          <a:bodyPr/>
          <a:lstStyle/>
          <a:p>
            <a:fld id="{8B319AA2-ACC9-42DA-AE9C-45E2C93D7EBF}" type="slidenum">
              <a:rPr lang="zh-CN" altLang="en-US" smtClean="0"/>
              <a:pPr/>
              <a:t>17</a:t>
            </a:fld>
            <a:endParaRPr lang="en-US" altLang="zh-CN"/>
          </a:p>
        </p:txBody>
      </p:sp>
    </p:spTree>
    <p:extLst>
      <p:ext uri="{BB962C8B-B14F-4D97-AF65-F5344CB8AC3E}">
        <p14:creationId xmlns:p14="http://schemas.microsoft.com/office/powerpoint/2010/main" val="4288694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K</a:t>
            </a:r>
            <a:r>
              <a:rPr lang="en-US" altLang="zh-CN" baseline="-25000"/>
              <a:t>5</a:t>
            </a:r>
            <a:r>
              <a:rPr lang="en-US" altLang="zh-CN"/>
              <a:t>: 5</a:t>
            </a:r>
            <a:r>
              <a:rPr lang="zh-CN" altLang="en-US"/>
              <a:t>个顶点的完全图</a:t>
            </a:r>
          </a:p>
          <a:p>
            <a:pPr eaLnBrk="1" hangingPunct="1"/>
            <a:endParaRPr lang="zh-CN" altLang="en-US"/>
          </a:p>
          <a:p>
            <a:pPr eaLnBrk="1" hangingPunct="1"/>
            <a:r>
              <a:rPr lang="en-US" altLang="zh-CN"/>
              <a:t>K</a:t>
            </a:r>
            <a:r>
              <a:rPr lang="en-US" altLang="zh-CN" baseline="-25000"/>
              <a:t>3,3 </a:t>
            </a:r>
            <a:r>
              <a:rPr lang="en-US" altLang="zh-CN"/>
              <a:t>: </a:t>
            </a:r>
            <a:r>
              <a:rPr lang="zh-CN" altLang="en-US"/>
              <a:t>完全二部图</a:t>
            </a:r>
          </a:p>
        </p:txBody>
      </p:sp>
    </p:spTree>
    <p:extLst>
      <p:ext uri="{BB962C8B-B14F-4D97-AF65-F5344CB8AC3E}">
        <p14:creationId xmlns:p14="http://schemas.microsoft.com/office/powerpoint/2010/main" val="2037945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86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82017C4-15FF-4BAB-BD9E-CBE0192625A7}" type="slidenum">
              <a:rPr lang="zh-CN" altLang="en-US" sz="1200"/>
              <a:pPr algn="r"/>
              <a:t>22</a:t>
            </a:fld>
            <a:endParaRPr lang="en-US" altLang="zh-CN" sz="1200"/>
          </a:p>
        </p:txBody>
      </p:sp>
    </p:spTree>
    <p:extLst>
      <p:ext uri="{BB962C8B-B14F-4D97-AF65-F5344CB8AC3E}">
        <p14:creationId xmlns:p14="http://schemas.microsoft.com/office/powerpoint/2010/main" val="2745036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B5CFB41B-4A46-49D3-96C4-C394696DB229}" type="slidenum">
              <a:rPr lang="zh-CN" altLang="en-US" smtClean="0"/>
              <a:pPr/>
              <a:t>‹#›</a:t>
            </a:fld>
            <a:r>
              <a:rPr lang="en-US" altLang="zh-CN" dirty="0"/>
              <a:t>/50</a:t>
            </a:r>
          </a:p>
        </p:txBody>
      </p:sp>
    </p:spTree>
    <p:extLst>
      <p:ext uri="{BB962C8B-B14F-4D97-AF65-F5344CB8AC3E}">
        <p14:creationId xmlns:p14="http://schemas.microsoft.com/office/powerpoint/2010/main" val="2805951173"/>
      </p:ext>
    </p:extLst>
  </p:cSld>
  <p:clrMapOvr>
    <a:masterClrMapping/>
  </p:clrMapOvr>
  <p:transition advTm="100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085C6A7F-ABD7-42ED-8174-F49E584B0E34}" type="slidenum">
              <a:rPr lang="zh-CN" altLang="en-US" smtClean="0"/>
              <a:pPr/>
              <a:t>‹#›</a:t>
            </a:fld>
            <a:r>
              <a:rPr lang="en-US" altLang="zh-CN" dirty="0"/>
              <a:t>/50</a:t>
            </a:r>
          </a:p>
        </p:txBody>
      </p:sp>
    </p:spTree>
  </p:cSld>
  <p:clrMap bg1="lt1" tx1="dk1" bg2="lt2" tx2="dk2" accent1="accent1" accent2="accent2" accent3="accent3" accent4="accent4" accent5="accent5" accent6="accent6" hlink="hlink" folHlink="folHlink"/>
  <p:sldLayoutIdLst>
    <p:sldLayoutId id="2147483700" r:id="rId1"/>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b="1">
                <a:solidFill>
                  <a:srgbClr val="C00000"/>
                </a:solidFill>
                <a:latin typeface="Calibri" panose="020F0502020204030204" pitchFamily="34" charset="0"/>
              </a:rPr>
              <a:t>平面图</a:t>
            </a:r>
            <a:endParaRPr lang="zh-CN" altLang="en-US" sz="6000" dirty="0">
              <a:solidFill>
                <a:srgbClr val="C00000"/>
              </a:solidFill>
              <a:latin typeface="Calibri" panose="020F0502020204030204" pitchFamily="34" charset="0"/>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9144683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10</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Times New Roman" panose="02020603050405020304" pitchFamily="18" charset="0"/>
              </a:rPr>
              <a:t>定理</a:t>
            </a:r>
            <a:r>
              <a:rPr lang="en-US" altLang="zh-CN" sz="4000" b="1" dirty="0">
                <a:latin typeface="Times New Roman" panose="02020603050405020304" pitchFamily="18" charset="0"/>
              </a:rPr>
              <a:t>6.9</a:t>
            </a:r>
            <a:endParaRPr lang="zh-CN" altLang="en-US" sz="4000" b="1" dirty="0">
              <a:latin typeface="Calibri" panose="020F0502020204030204" pitchFamily="34" charset="0"/>
              <a:ea typeface="宋体" panose="02010600030101010101" pitchFamily="2" charset="-122"/>
            </a:endParaRPr>
          </a:p>
        </p:txBody>
      </p:sp>
      <p:sp>
        <p:nvSpPr>
          <p:cNvPr id="2" name="矩形 1"/>
          <p:cNvSpPr/>
          <p:nvPr/>
        </p:nvSpPr>
        <p:spPr>
          <a:xfrm>
            <a:off x="531512" y="1628800"/>
            <a:ext cx="8216952" cy="626710"/>
          </a:xfrm>
          <a:prstGeom prst="rect">
            <a:avLst/>
          </a:prstGeom>
        </p:spPr>
        <p:txBody>
          <a:bodyPr wrap="square">
            <a:spAutoFit/>
          </a:bodyPr>
          <a:lstStyle/>
          <a:p>
            <a:pPr marL="901700" indent="-901700" eaLnBrk="1" hangingPunct="1">
              <a:lnSpc>
                <a:spcPct val="120000"/>
              </a:lnSpc>
              <a:buFont typeface="Wingdings" panose="05000000000000000000" pitchFamily="2" charset="2"/>
              <a:buNone/>
            </a:pPr>
            <a:r>
              <a:rPr lang="zh-CN" altLang="en-US" sz="3200" b="1" dirty="0">
                <a:solidFill>
                  <a:srgbClr val="FF0000"/>
                </a:solidFill>
              </a:rPr>
              <a:t>证明</a:t>
            </a:r>
            <a:r>
              <a:rPr lang="zh-CN" altLang="zh-CN" sz="3200" b="1" dirty="0">
                <a:latin typeface="Times New Roman" panose="02020603050405020304" pitchFamily="18" charset="0"/>
                <a:cs typeface="Times New Roman" panose="02020603050405020304" pitchFamily="18" charset="0"/>
              </a:rPr>
              <a:t> </a:t>
            </a:r>
            <a:r>
              <a:rPr lang="zh-CN" altLang="zh-CN" sz="3200" b="1" dirty="0">
                <a:solidFill>
                  <a:srgbClr val="00B050"/>
                </a:solidFill>
                <a:latin typeface="Times New Roman" panose="02020603050405020304" pitchFamily="18" charset="0"/>
                <a:cs typeface="Times New Roman" panose="02020603050405020304" pitchFamily="18" charset="0"/>
              </a:rPr>
              <a:t>每条边</a:t>
            </a:r>
            <a:r>
              <a:rPr lang="zh-CN" altLang="en-US" sz="3200" b="1" dirty="0">
                <a:solidFill>
                  <a:srgbClr val="00B050"/>
                </a:solidFill>
                <a:latin typeface="Times New Roman" panose="02020603050405020304" pitchFamily="18" charset="0"/>
                <a:cs typeface="Times New Roman" panose="02020603050405020304" pitchFamily="18" charset="0"/>
              </a:rPr>
              <a:t>有两种可能：</a:t>
            </a:r>
            <a:endParaRPr lang="en-US" altLang="zh-CN" sz="3200" b="1" dirty="0">
              <a:solidFill>
                <a:srgbClr val="00B050"/>
              </a:solidFill>
              <a:latin typeface="Times New Roman" panose="02020603050405020304" pitchFamily="18" charset="0"/>
              <a:cs typeface="Times New Roman" panose="02020603050405020304" pitchFamily="18" charset="0"/>
            </a:endParaRPr>
          </a:p>
        </p:txBody>
      </p:sp>
      <p:sp>
        <p:nvSpPr>
          <p:cNvPr id="4" name="矩形 3"/>
          <p:cNvSpPr/>
          <p:nvPr/>
        </p:nvSpPr>
        <p:spPr>
          <a:xfrm>
            <a:off x="539552" y="836712"/>
            <a:ext cx="7083991" cy="584775"/>
          </a:xfrm>
          <a:prstGeom prst="rect">
            <a:avLst/>
          </a:prstGeom>
          <a:solidFill>
            <a:srgbClr val="FFFF00"/>
          </a:solidFill>
        </p:spPr>
        <p:txBody>
          <a:bodyPr wrap="none">
            <a:spAutoFit/>
          </a:bodyPr>
          <a:lstStyle/>
          <a:p>
            <a:pPr eaLnBrk="1" hangingPunct="1">
              <a:buFont typeface="Wingdings" panose="05000000000000000000" pitchFamily="2" charset="2"/>
              <a:buNone/>
            </a:pPr>
            <a:r>
              <a:rPr lang="zh-CN" altLang="en-US" sz="3200" b="1" dirty="0">
                <a:latin typeface="Times New Roman" panose="02020603050405020304" pitchFamily="18" charset="0"/>
              </a:rPr>
              <a:t>平面图各面的次数之和等于边数的</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倍</a:t>
            </a:r>
            <a:r>
              <a:rPr lang="en-US" altLang="zh-CN" sz="3200" b="1" dirty="0">
                <a:latin typeface="Times New Roman" panose="02020603050405020304" pitchFamily="18" charset="0"/>
              </a:rPr>
              <a:t>.</a:t>
            </a:r>
          </a:p>
        </p:txBody>
      </p:sp>
      <p:sp>
        <p:nvSpPr>
          <p:cNvPr id="6" name="矩形 5"/>
          <p:cNvSpPr/>
          <p:nvPr/>
        </p:nvSpPr>
        <p:spPr>
          <a:xfrm>
            <a:off x="1547664" y="2243203"/>
            <a:ext cx="6984776" cy="3342453"/>
          </a:xfrm>
          <a:prstGeom prst="rect">
            <a:avLst/>
          </a:prstGeom>
        </p:spPr>
        <p:txBody>
          <a:bodyPr wrap="square">
            <a:spAutoFit/>
          </a:bodyPr>
          <a:lstStyle/>
          <a:p>
            <a:pPr marL="457200" indent="-457200" eaLnBrk="1" hangingPunct="1">
              <a:lnSpc>
                <a:spcPct val="110000"/>
              </a:lnSpc>
              <a:buFont typeface="Arial" panose="020B0604020202020204" pitchFamily="34" charset="0"/>
              <a:buChar char="•"/>
            </a:pPr>
            <a:r>
              <a:rPr lang="zh-CN" altLang="zh-CN" sz="3200" b="1" dirty="0">
                <a:latin typeface="Times New Roman" panose="02020603050405020304" pitchFamily="18" charset="0"/>
                <a:cs typeface="Times New Roman" panose="02020603050405020304" pitchFamily="18" charset="0"/>
              </a:rPr>
              <a:t>可能在两个面的公共边界上，在每个面的边界上这条边出现一次</a:t>
            </a:r>
            <a:r>
              <a:rPr lang="zh-CN" altLang="en-US" sz="3200" b="1"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a:p>
            <a:pPr marL="457200" indent="-457200" eaLnBrk="1" hangingPunct="1">
              <a:lnSpc>
                <a:spcPct val="110000"/>
              </a:lnSpc>
              <a:buFont typeface="Arial" panose="020B0604020202020204" pitchFamily="34" charset="0"/>
              <a:buChar char="•"/>
            </a:pPr>
            <a:r>
              <a:rPr lang="zh-CN" altLang="zh-CN" sz="3200" b="1" dirty="0">
                <a:latin typeface="Times New Roman" panose="02020603050405020304" pitchFamily="18" charset="0"/>
                <a:cs typeface="Times New Roman" panose="02020603050405020304" pitchFamily="18" charset="0"/>
              </a:rPr>
              <a:t>也可能只在一个面的边界上</a:t>
            </a:r>
            <a:r>
              <a:rPr lang="zh-CN" altLang="en-US" sz="3200" b="1" dirty="0">
                <a:latin typeface="Times New Roman" panose="02020603050405020304" pitchFamily="18" charset="0"/>
                <a:cs typeface="Times New Roman" panose="02020603050405020304" pitchFamily="18" charset="0"/>
              </a:rPr>
              <a:t>，</a:t>
            </a:r>
            <a:r>
              <a:rPr lang="zh-CN" altLang="zh-CN" sz="3200" b="1" dirty="0">
                <a:latin typeface="Times New Roman" panose="02020603050405020304" pitchFamily="18" charset="0"/>
                <a:cs typeface="Times New Roman" panose="02020603050405020304" pitchFamily="18" charset="0"/>
              </a:rPr>
              <a:t>在</a:t>
            </a:r>
            <a:r>
              <a:rPr lang="zh-CN" altLang="en-US" sz="3200" b="1" dirty="0">
                <a:latin typeface="Times New Roman" panose="02020603050405020304" pitchFamily="18" charset="0"/>
                <a:cs typeface="Times New Roman" panose="02020603050405020304" pitchFamily="18" charset="0"/>
              </a:rPr>
              <a:t>这个</a:t>
            </a:r>
            <a:r>
              <a:rPr lang="zh-CN" altLang="zh-CN" sz="3200" b="1" dirty="0">
                <a:latin typeface="Times New Roman" panose="02020603050405020304" pitchFamily="18" charset="0"/>
                <a:cs typeface="Times New Roman" panose="02020603050405020304" pitchFamily="18" charset="0"/>
              </a:rPr>
              <a:t>面的边界上出现</a:t>
            </a:r>
            <a:r>
              <a:rPr lang="zh-CN" altLang="en-US" sz="3200" b="1" dirty="0">
                <a:latin typeface="Times New Roman" panose="02020603050405020304" pitchFamily="18" charset="0"/>
                <a:cs typeface="Times New Roman" panose="02020603050405020304" pitchFamily="18" charset="0"/>
              </a:rPr>
              <a:t>两</a:t>
            </a:r>
            <a:r>
              <a:rPr lang="zh-CN" altLang="zh-CN" sz="3200" b="1" dirty="0">
                <a:latin typeface="Times New Roman" panose="02020603050405020304" pitchFamily="18" charset="0"/>
                <a:cs typeface="Times New Roman" panose="02020603050405020304" pitchFamily="18" charset="0"/>
              </a:rPr>
              <a:t>次</a:t>
            </a:r>
            <a:r>
              <a:rPr lang="zh-CN" altLang="en-US" sz="3200" b="1" dirty="0">
                <a:latin typeface="Times New Roman" panose="02020603050405020304" pitchFamily="18" charset="0"/>
                <a:cs typeface="Times New Roman" panose="02020603050405020304" pitchFamily="18" charset="0"/>
              </a:rPr>
              <a:t>（边界是复杂回路）。</a:t>
            </a:r>
            <a:endParaRPr lang="en-US" altLang="zh-CN" sz="3200" b="1"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3200" b="1" dirty="0">
                <a:solidFill>
                  <a:srgbClr val="00B050"/>
                </a:solidFill>
                <a:latin typeface="Times New Roman" panose="02020603050405020304" pitchFamily="18" charset="0"/>
                <a:cs typeface="Times New Roman" panose="02020603050405020304" pitchFamily="18" charset="0"/>
              </a:rPr>
              <a:t>对次数之和的贡献都是</a:t>
            </a:r>
            <a:r>
              <a:rPr lang="en-US" altLang="zh-CN" sz="3200" b="1" dirty="0">
                <a:solidFill>
                  <a:srgbClr val="00B050"/>
                </a:solidFill>
                <a:latin typeface="Times New Roman" panose="02020603050405020304" pitchFamily="18" charset="0"/>
                <a:cs typeface="Times New Roman" panose="02020603050405020304" pitchFamily="18" charset="0"/>
              </a:rPr>
              <a:t>2</a:t>
            </a:r>
            <a:r>
              <a:rPr lang="zh-CN" altLang="en-US" sz="3200" b="1" dirty="0">
                <a:solidFill>
                  <a:srgbClr val="00B050"/>
                </a:solidFill>
                <a:latin typeface="Times New Roman" panose="02020603050405020304" pitchFamily="18" charset="0"/>
                <a:cs typeface="Times New Roman" panose="02020603050405020304" pitchFamily="18" charset="0"/>
              </a:rPr>
              <a:t>。</a:t>
            </a:r>
            <a:r>
              <a:rPr lang="en-US" altLang="zh-CN" sz="3200" b="1" dirty="0">
                <a:solidFill>
                  <a:srgbClr val="00B05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10703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11</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Times New Roman" panose="02020603050405020304" pitchFamily="18" charset="0"/>
              </a:rPr>
              <a:t>定义     极大平面图</a:t>
            </a:r>
            <a:endParaRPr lang="zh-CN" altLang="en-US" sz="4000" b="1" dirty="0">
              <a:latin typeface="Calibri" panose="020F0502020204030204" pitchFamily="34" charset="0"/>
              <a:ea typeface="宋体" panose="02010600030101010101" pitchFamily="2" charset="-122"/>
            </a:endParaRPr>
          </a:p>
        </p:txBody>
      </p:sp>
      <p:sp>
        <p:nvSpPr>
          <p:cNvPr id="3" name="矩形 2"/>
          <p:cNvSpPr/>
          <p:nvPr/>
        </p:nvSpPr>
        <p:spPr>
          <a:xfrm>
            <a:off x="333748" y="980728"/>
            <a:ext cx="8507412" cy="1673150"/>
          </a:xfrm>
          <a:prstGeom prst="rect">
            <a:avLst/>
          </a:prstGeom>
        </p:spPr>
        <p:txBody>
          <a:bodyPr wrap="square">
            <a:spAutoFit/>
          </a:bodyPr>
          <a:lstStyle/>
          <a:p>
            <a:pPr algn="just" eaLnBrk="1" hangingPunct="1">
              <a:lnSpc>
                <a:spcPct val="110000"/>
              </a:lnSpc>
              <a:buFont typeface="Wingdings" panose="05000000000000000000" pitchFamily="2" charset="2"/>
              <a:buNone/>
            </a:pP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是简单平面图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并且在任意两个不相邻的顶点之间加一条新边所得图为非平面图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则称</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为</a:t>
            </a:r>
            <a:r>
              <a:rPr lang="zh-CN" altLang="en-US" sz="3200" b="1" dirty="0">
                <a:solidFill>
                  <a:srgbClr val="FF3300"/>
                </a:solidFill>
                <a:latin typeface="Times New Roman" panose="02020603050405020304" pitchFamily="18" charset="0"/>
              </a:rPr>
              <a:t>极大平面图</a:t>
            </a:r>
            <a:r>
              <a:rPr lang="en-US" altLang="zh-CN" sz="3200" b="1" dirty="0">
                <a:latin typeface="Times New Roman" panose="02020603050405020304" pitchFamily="18" charset="0"/>
              </a:rPr>
              <a:t>.</a:t>
            </a:r>
          </a:p>
        </p:txBody>
      </p:sp>
      <p:grpSp>
        <p:nvGrpSpPr>
          <p:cNvPr id="9" name="Group 21"/>
          <p:cNvGrpSpPr>
            <a:grpSpLocks/>
          </p:cNvGrpSpPr>
          <p:nvPr/>
        </p:nvGrpSpPr>
        <p:grpSpPr bwMode="auto">
          <a:xfrm>
            <a:off x="5220072" y="2871565"/>
            <a:ext cx="3045024" cy="3070782"/>
            <a:chOff x="3627" y="1389"/>
            <a:chExt cx="1158" cy="1331"/>
          </a:xfrm>
        </p:grpSpPr>
        <p:sp>
          <p:nvSpPr>
            <p:cNvPr id="10" name="Oval 22"/>
            <p:cNvSpPr>
              <a:spLocks noChangeArrowheads="1"/>
            </p:cNvSpPr>
            <p:nvPr/>
          </p:nvSpPr>
          <p:spPr bwMode="auto">
            <a:xfrm>
              <a:off x="3627"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 name="Oval 23"/>
            <p:cNvSpPr>
              <a:spLocks noChangeArrowheads="1"/>
            </p:cNvSpPr>
            <p:nvPr/>
          </p:nvSpPr>
          <p:spPr bwMode="auto">
            <a:xfrm>
              <a:off x="3990"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 name="Oval 24"/>
            <p:cNvSpPr>
              <a:spLocks noChangeArrowheads="1"/>
            </p:cNvSpPr>
            <p:nvPr/>
          </p:nvSpPr>
          <p:spPr bwMode="auto">
            <a:xfrm>
              <a:off x="4398"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Oval 25"/>
            <p:cNvSpPr>
              <a:spLocks noChangeArrowheads="1"/>
            </p:cNvSpPr>
            <p:nvPr/>
          </p:nvSpPr>
          <p:spPr bwMode="auto">
            <a:xfrm>
              <a:off x="3627"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26"/>
            <p:cNvSpPr>
              <a:spLocks noChangeArrowheads="1"/>
            </p:cNvSpPr>
            <p:nvPr/>
          </p:nvSpPr>
          <p:spPr bwMode="auto">
            <a:xfrm>
              <a:off x="3990"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27"/>
            <p:cNvSpPr>
              <a:spLocks noChangeArrowheads="1"/>
            </p:cNvSpPr>
            <p:nvPr/>
          </p:nvSpPr>
          <p:spPr bwMode="auto">
            <a:xfrm>
              <a:off x="4399"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Line 28"/>
            <p:cNvSpPr>
              <a:spLocks noChangeShapeType="1"/>
            </p:cNvSpPr>
            <p:nvPr/>
          </p:nvSpPr>
          <p:spPr bwMode="auto">
            <a:xfrm>
              <a:off x="3673"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29"/>
            <p:cNvSpPr>
              <a:spLocks noChangeShapeType="1"/>
            </p:cNvSpPr>
            <p:nvPr/>
          </p:nvSpPr>
          <p:spPr bwMode="auto">
            <a:xfrm>
              <a:off x="3673" y="1760"/>
              <a:ext cx="363" cy="589"/>
            </a:xfrm>
            <a:prstGeom prst="line">
              <a:avLst/>
            </a:prstGeom>
            <a:noFill/>
            <a:ln w="9525">
              <a:solidFill>
                <a:srgbClr val="CC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30"/>
            <p:cNvSpPr>
              <a:spLocks noChangeShapeType="1"/>
            </p:cNvSpPr>
            <p:nvPr/>
          </p:nvSpPr>
          <p:spPr bwMode="auto">
            <a:xfrm flipH="1">
              <a:off x="3673" y="1760"/>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31"/>
            <p:cNvSpPr>
              <a:spLocks noChangeShapeType="1"/>
            </p:cNvSpPr>
            <p:nvPr/>
          </p:nvSpPr>
          <p:spPr bwMode="auto">
            <a:xfrm>
              <a:off x="4036"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2"/>
            <p:cNvSpPr>
              <a:spLocks noChangeShapeType="1"/>
            </p:cNvSpPr>
            <p:nvPr/>
          </p:nvSpPr>
          <p:spPr bwMode="auto">
            <a:xfrm flipH="1">
              <a:off x="4036" y="1760"/>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33"/>
            <p:cNvSpPr>
              <a:spLocks noChangeShapeType="1"/>
            </p:cNvSpPr>
            <p:nvPr/>
          </p:nvSpPr>
          <p:spPr bwMode="auto">
            <a:xfrm>
              <a:off x="4444"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Freeform 34"/>
            <p:cNvSpPr>
              <a:spLocks/>
            </p:cNvSpPr>
            <p:nvPr/>
          </p:nvSpPr>
          <p:spPr bwMode="auto">
            <a:xfrm>
              <a:off x="4037" y="1518"/>
              <a:ext cx="657" cy="944"/>
            </a:xfrm>
            <a:custGeom>
              <a:avLst/>
              <a:gdLst>
                <a:gd name="T0" fmla="*/ 0 w 657"/>
                <a:gd name="T1" fmla="*/ 196 h 944"/>
                <a:gd name="T2" fmla="*/ 589 w 657"/>
                <a:gd name="T3" fmla="*/ 106 h 944"/>
                <a:gd name="T4" fmla="*/ 408 w 657"/>
                <a:gd name="T5" fmla="*/ 831 h 944"/>
                <a:gd name="T6" fmla="*/ 408 w 657"/>
                <a:gd name="T7" fmla="*/ 786 h 944"/>
                <a:gd name="T8" fmla="*/ 0 60000 65536"/>
                <a:gd name="T9" fmla="*/ 0 60000 65536"/>
                <a:gd name="T10" fmla="*/ 0 60000 65536"/>
                <a:gd name="T11" fmla="*/ 0 60000 65536"/>
                <a:gd name="T12" fmla="*/ 0 w 657"/>
                <a:gd name="T13" fmla="*/ 0 h 944"/>
                <a:gd name="T14" fmla="*/ 657 w 657"/>
                <a:gd name="T15" fmla="*/ 944 h 944"/>
              </a:gdLst>
              <a:ahLst/>
              <a:cxnLst>
                <a:cxn ang="T8">
                  <a:pos x="T0" y="T1"/>
                </a:cxn>
                <a:cxn ang="T9">
                  <a:pos x="T2" y="T3"/>
                </a:cxn>
                <a:cxn ang="T10">
                  <a:pos x="T4" y="T5"/>
                </a:cxn>
                <a:cxn ang="T11">
                  <a:pos x="T6" y="T7"/>
                </a:cxn>
              </a:cxnLst>
              <a:rect l="T12" t="T13" r="T14" b="T15"/>
              <a:pathLst>
                <a:path w="657" h="944">
                  <a:moveTo>
                    <a:pt x="0" y="196"/>
                  </a:moveTo>
                  <a:cubicBezTo>
                    <a:pt x="260" y="98"/>
                    <a:pt x="521" y="0"/>
                    <a:pt x="589" y="106"/>
                  </a:cubicBezTo>
                  <a:cubicBezTo>
                    <a:pt x="657" y="212"/>
                    <a:pt x="438" y="718"/>
                    <a:pt x="408" y="831"/>
                  </a:cubicBezTo>
                  <a:cubicBezTo>
                    <a:pt x="378" y="944"/>
                    <a:pt x="393" y="865"/>
                    <a:pt x="408" y="78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Freeform 35"/>
            <p:cNvSpPr>
              <a:spLocks/>
            </p:cNvSpPr>
            <p:nvPr/>
          </p:nvSpPr>
          <p:spPr bwMode="auto">
            <a:xfrm>
              <a:off x="3674" y="1389"/>
              <a:ext cx="1111" cy="960"/>
            </a:xfrm>
            <a:custGeom>
              <a:avLst/>
              <a:gdLst>
                <a:gd name="T0" fmla="*/ 0 w 1111"/>
                <a:gd name="T1" fmla="*/ 371 h 960"/>
                <a:gd name="T2" fmla="*/ 907 w 1111"/>
                <a:gd name="T3" fmla="*/ 8 h 960"/>
                <a:gd name="T4" fmla="*/ 1088 w 1111"/>
                <a:gd name="T5" fmla="*/ 325 h 960"/>
                <a:gd name="T6" fmla="*/ 771 w 1111"/>
                <a:gd name="T7" fmla="*/ 960 h 960"/>
                <a:gd name="T8" fmla="*/ 0 60000 65536"/>
                <a:gd name="T9" fmla="*/ 0 60000 65536"/>
                <a:gd name="T10" fmla="*/ 0 60000 65536"/>
                <a:gd name="T11" fmla="*/ 0 60000 65536"/>
                <a:gd name="T12" fmla="*/ 0 w 1111"/>
                <a:gd name="T13" fmla="*/ 0 h 960"/>
                <a:gd name="T14" fmla="*/ 1111 w 1111"/>
                <a:gd name="T15" fmla="*/ 960 h 960"/>
              </a:gdLst>
              <a:ahLst/>
              <a:cxnLst>
                <a:cxn ang="T8">
                  <a:pos x="T0" y="T1"/>
                </a:cxn>
                <a:cxn ang="T9">
                  <a:pos x="T2" y="T3"/>
                </a:cxn>
                <a:cxn ang="T10">
                  <a:pos x="T4" y="T5"/>
                </a:cxn>
                <a:cxn ang="T11">
                  <a:pos x="T6" y="T7"/>
                </a:cxn>
              </a:cxnLst>
              <a:rect l="T12" t="T13" r="T14" b="T15"/>
              <a:pathLst>
                <a:path w="1111" h="960">
                  <a:moveTo>
                    <a:pt x="0" y="371"/>
                  </a:moveTo>
                  <a:cubicBezTo>
                    <a:pt x="363" y="193"/>
                    <a:pt x="726" y="16"/>
                    <a:pt x="907" y="8"/>
                  </a:cubicBezTo>
                  <a:cubicBezTo>
                    <a:pt x="1088" y="0"/>
                    <a:pt x="1111" y="166"/>
                    <a:pt x="1088" y="325"/>
                  </a:cubicBezTo>
                  <a:cubicBezTo>
                    <a:pt x="1065" y="484"/>
                    <a:pt x="824" y="854"/>
                    <a:pt x="771" y="9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Freeform 36"/>
            <p:cNvSpPr>
              <a:spLocks/>
            </p:cNvSpPr>
            <p:nvPr/>
          </p:nvSpPr>
          <p:spPr bwMode="auto">
            <a:xfrm>
              <a:off x="3674" y="1760"/>
              <a:ext cx="771" cy="960"/>
            </a:xfrm>
            <a:custGeom>
              <a:avLst/>
              <a:gdLst>
                <a:gd name="T0" fmla="*/ 771 w 771"/>
                <a:gd name="T1" fmla="*/ 0 h 960"/>
                <a:gd name="T2" fmla="*/ 363 w 771"/>
                <a:gd name="T3" fmla="*/ 862 h 960"/>
                <a:gd name="T4" fmla="*/ 0 w 771"/>
                <a:gd name="T5" fmla="*/ 589 h 960"/>
                <a:gd name="T6" fmla="*/ 0 60000 65536"/>
                <a:gd name="T7" fmla="*/ 0 60000 65536"/>
                <a:gd name="T8" fmla="*/ 0 60000 65536"/>
                <a:gd name="T9" fmla="*/ 0 w 771"/>
                <a:gd name="T10" fmla="*/ 0 h 960"/>
                <a:gd name="T11" fmla="*/ 771 w 771"/>
                <a:gd name="T12" fmla="*/ 960 h 960"/>
              </a:gdLst>
              <a:ahLst/>
              <a:cxnLst>
                <a:cxn ang="T6">
                  <a:pos x="T0" y="T1"/>
                </a:cxn>
                <a:cxn ang="T7">
                  <a:pos x="T2" y="T3"/>
                </a:cxn>
                <a:cxn ang="T8">
                  <a:pos x="T4" y="T5"/>
                </a:cxn>
              </a:cxnLst>
              <a:rect l="T9" t="T10" r="T11" b="T12"/>
              <a:pathLst>
                <a:path w="771" h="960">
                  <a:moveTo>
                    <a:pt x="771" y="0"/>
                  </a:moveTo>
                  <a:cubicBezTo>
                    <a:pt x="631" y="382"/>
                    <a:pt x="491" y="764"/>
                    <a:pt x="363" y="862"/>
                  </a:cubicBezTo>
                  <a:cubicBezTo>
                    <a:pt x="235" y="960"/>
                    <a:pt x="117" y="774"/>
                    <a:pt x="0" y="58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 name="组合 24"/>
          <p:cNvGrpSpPr/>
          <p:nvPr/>
        </p:nvGrpSpPr>
        <p:grpSpPr>
          <a:xfrm>
            <a:off x="704374" y="3186522"/>
            <a:ext cx="2965398" cy="2160587"/>
            <a:chOff x="5275355" y="3795820"/>
            <a:chExt cx="2965398" cy="2160587"/>
          </a:xfrm>
        </p:grpSpPr>
        <p:grpSp>
          <p:nvGrpSpPr>
            <p:cNvPr id="26" name="Group 21"/>
            <p:cNvGrpSpPr>
              <a:grpSpLocks/>
            </p:cNvGrpSpPr>
            <p:nvPr/>
          </p:nvGrpSpPr>
          <p:grpSpPr bwMode="auto">
            <a:xfrm>
              <a:off x="5645148" y="3795820"/>
              <a:ext cx="2087562" cy="2160587"/>
              <a:chOff x="3061" y="2205"/>
              <a:chExt cx="863" cy="771"/>
            </a:xfrm>
          </p:grpSpPr>
          <p:sp>
            <p:nvSpPr>
              <p:cNvPr id="32"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 name="Line 35"/>
            <p:cNvSpPr>
              <a:spLocks noChangeShapeType="1"/>
            </p:cNvSpPr>
            <p:nvPr/>
          </p:nvSpPr>
          <p:spPr bwMode="auto">
            <a:xfrm>
              <a:off x="5865273" y="4686957"/>
              <a:ext cx="1753746" cy="37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36"/>
            <p:cNvSpPr>
              <a:spLocks noChangeShapeType="1"/>
            </p:cNvSpPr>
            <p:nvPr/>
          </p:nvSpPr>
          <p:spPr bwMode="auto">
            <a:xfrm flipH="1">
              <a:off x="6082980" y="4686957"/>
              <a:ext cx="1536039" cy="1143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任意多边形 28"/>
            <p:cNvSpPr/>
            <p:nvPr/>
          </p:nvSpPr>
          <p:spPr>
            <a:xfrm>
              <a:off x="5275355" y="3921922"/>
              <a:ext cx="1286515" cy="2009465"/>
            </a:xfrm>
            <a:custGeom>
              <a:avLst/>
              <a:gdLst>
                <a:gd name="connsiteX0" fmla="*/ 1229496 w 1229496"/>
                <a:gd name="connsiteY0" fmla="*/ 0 h 2024166"/>
                <a:gd name="connsiteX1" fmla="*/ 6486 w 1229496"/>
                <a:gd name="connsiteY1" fmla="*/ 571500 h 2024166"/>
                <a:gd name="connsiteX2" fmla="*/ 749436 w 1229496"/>
                <a:gd name="connsiteY2" fmla="*/ 1885950 h 2024166"/>
                <a:gd name="connsiteX3" fmla="*/ 840876 w 1229496"/>
                <a:gd name="connsiteY3" fmla="*/ 1920240 h 2024166"/>
              </a:gdLst>
              <a:ahLst/>
              <a:cxnLst>
                <a:cxn ang="0">
                  <a:pos x="connsiteX0" y="connsiteY0"/>
                </a:cxn>
                <a:cxn ang="0">
                  <a:pos x="connsiteX1" y="connsiteY1"/>
                </a:cxn>
                <a:cxn ang="0">
                  <a:pos x="connsiteX2" y="connsiteY2"/>
                </a:cxn>
                <a:cxn ang="0">
                  <a:pos x="connsiteX3" y="connsiteY3"/>
                </a:cxn>
              </a:cxnLst>
              <a:rect l="l" t="t" r="r" b="b"/>
              <a:pathLst>
                <a:path w="1229496" h="2024166">
                  <a:moveTo>
                    <a:pt x="1229496" y="0"/>
                  </a:moveTo>
                  <a:cubicBezTo>
                    <a:pt x="657996" y="128587"/>
                    <a:pt x="86496" y="257175"/>
                    <a:pt x="6486" y="571500"/>
                  </a:cubicBezTo>
                  <a:cubicBezTo>
                    <a:pt x="-73524" y="885825"/>
                    <a:pt x="610371" y="1661160"/>
                    <a:pt x="749436" y="1885950"/>
                  </a:cubicBezTo>
                  <a:cubicBezTo>
                    <a:pt x="888501" y="2110740"/>
                    <a:pt x="864688" y="2015490"/>
                    <a:pt x="840876" y="1920240"/>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6584862" y="3812323"/>
              <a:ext cx="1655891" cy="2003709"/>
            </a:xfrm>
            <a:custGeom>
              <a:avLst/>
              <a:gdLst>
                <a:gd name="connsiteX0" fmla="*/ 0 w 1655891"/>
                <a:gd name="connsiteY0" fmla="*/ 129189 h 2003709"/>
                <a:gd name="connsiteX1" fmla="*/ 1645920 w 1655891"/>
                <a:gd name="connsiteY1" fmla="*/ 197769 h 2003709"/>
                <a:gd name="connsiteX2" fmla="*/ 731520 w 1655891"/>
                <a:gd name="connsiteY2" fmla="*/ 2003709 h 2003709"/>
                <a:gd name="connsiteX3" fmla="*/ 731520 w 1655891"/>
                <a:gd name="connsiteY3" fmla="*/ 2003709 h 2003709"/>
              </a:gdLst>
              <a:ahLst/>
              <a:cxnLst>
                <a:cxn ang="0">
                  <a:pos x="connsiteX0" y="connsiteY0"/>
                </a:cxn>
                <a:cxn ang="0">
                  <a:pos x="connsiteX1" y="connsiteY1"/>
                </a:cxn>
                <a:cxn ang="0">
                  <a:pos x="connsiteX2" y="connsiteY2"/>
                </a:cxn>
                <a:cxn ang="0">
                  <a:pos x="connsiteX3" y="connsiteY3"/>
                </a:cxn>
              </a:cxnLst>
              <a:rect l="l" t="t" r="r" b="b"/>
              <a:pathLst>
                <a:path w="1655891" h="2003709">
                  <a:moveTo>
                    <a:pt x="0" y="129189"/>
                  </a:moveTo>
                  <a:cubicBezTo>
                    <a:pt x="762000" y="7269"/>
                    <a:pt x="1524000" y="-114651"/>
                    <a:pt x="1645920" y="197769"/>
                  </a:cubicBezTo>
                  <a:cubicBezTo>
                    <a:pt x="1767840" y="510189"/>
                    <a:pt x="731520" y="2003709"/>
                    <a:pt x="731520" y="2003709"/>
                  </a:cubicBezTo>
                  <a:lnTo>
                    <a:pt x="731520" y="200370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endCxn id="36" idx="1"/>
            </p:cNvCxnSpPr>
            <p:nvPr/>
          </p:nvCxnSpPr>
          <p:spPr>
            <a:xfrm>
              <a:off x="5865273" y="4750010"/>
              <a:ext cx="1348151" cy="99112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 name="直接连接符 7"/>
          <p:cNvCxnSpPr>
            <a:stCxn id="35" idx="7"/>
            <a:endCxn id="34" idx="7"/>
          </p:cNvCxnSpPr>
          <p:nvPr/>
        </p:nvCxnSpPr>
        <p:spPr>
          <a:xfrm flipV="1">
            <a:off x="1593452" y="3988490"/>
            <a:ext cx="1536040" cy="1143345"/>
          </a:xfrm>
          <a:prstGeom prst="line">
            <a:avLst/>
          </a:prstGeom>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3" idx="3"/>
          </p:cNvCxnSpPr>
          <p:nvPr/>
        </p:nvCxnSpPr>
        <p:spPr>
          <a:xfrm flipV="1">
            <a:off x="5255115" y="3799359"/>
            <a:ext cx="1002852" cy="1362426"/>
          </a:xfrm>
          <a:prstGeom prst="line">
            <a:avLst/>
          </a:prstGeom>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578421" y="6142265"/>
            <a:ext cx="3185487" cy="369332"/>
          </a:xfrm>
          <a:prstGeom prst="rect">
            <a:avLst/>
          </a:prstGeom>
          <a:noFill/>
        </p:spPr>
        <p:txBody>
          <a:bodyPr wrap="none" rtlCol="0">
            <a:spAutoFit/>
          </a:bodyPr>
          <a:lstStyle/>
          <a:p>
            <a:r>
              <a:rPr lang="zh-CN" altLang="en-US" dirty="0"/>
              <a:t>去掉发光的边后是极大平面图</a:t>
            </a:r>
          </a:p>
        </p:txBody>
      </p:sp>
      <p:sp>
        <p:nvSpPr>
          <p:cNvPr id="48" name="文本框 47"/>
          <p:cNvSpPr txBox="1"/>
          <p:nvPr/>
        </p:nvSpPr>
        <p:spPr>
          <a:xfrm>
            <a:off x="5079609" y="6120462"/>
            <a:ext cx="3647152" cy="646331"/>
          </a:xfrm>
          <a:prstGeom prst="rect">
            <a:avLst/>
          </a:prstGeom>
          <a:noFill/>
        </p:spPr>
        <p:txBody>
          <a:bodyPr wrap="none" rtlCol="0">
            <a:spAutoFit/>
          </a:bodyPr>
          <a:lstStyle/>
          <a:p>
            <a:r>
              <a:rPr lang="zh-CN" altLang="en-US" dirty="0"/>
              <a:t>去掉发光的边后</a:t>
            </a:r>
            <a:r>
              <a:rPr lang="zh-CN" altLang="en-US" dirty="0">
                <a:solidFill>
                  <a:srgbClr val="FF0000"/>
                </a:solidFill>
              </a:rPr>
              <a:t>不</a:t>
            </a:r>
            <a:r>
              <a:rPr lang="zh-CN" altLang="en-US" dirty="0"/>
              <a:t>是极大平面图，</a:t>
            </a:r>
            <a:endParaRPr lang="en-US" altLang="zh-CN" dirty="0"/>
          </a:p>
          <a:p>
            <a:r>
              <a:rPr lang="zh-CN" altLang="en-US" dirty="0"/>
              <a:t>是极大二部平面图</a:t>
            </a:r>
          </a:p>
        </p:txBody>
      </p:sp>
    </p:spTree>
    <p:extLst>
      <p:ext uri="{BB962C8B-B14F-4D97-AF65-F5344CB8AC3E}">
        <p14:creationId xmlns:p14="http://schemas.microsoft.com/office/powerpoint/2010/main" val="6324977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12</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Times New Roman" panose="02020603050405020304" pitchFamily="18" charset="0"/>
              </a:rPr>
              <a:t>定理</a:t>
            </a:r>
            <a:r>
              <a:rPr lang="en-US" altLang="zh-CN" sz="4000" b="1" dirty="0">
                <a:latin typeface="Times New Roman" panose="02020603050405020304" pitchFamily="18" charset="0"/>
              </a:rPr>
              <a:t>6.10</a:t>
            </a:r>
            <a:endParaRPr lang="zh-CN" altLang="en-US" sz="4000" b="1" dirty="0">
              <a:latin typeface="Calibri" panose="020F0502020204030204" pitchFamily="34" charset="0"/>
              <a:ea typeface="宋体" panose="02010600030101010101" pitchFamily="2" charset="-122"/>
            </a:endParaRPr>
          </a:p>
        </p:txBody>
      </p:sp>
      <p:sp>
        <p:nvSpPr>
          <p:cNvPr id="4" name="矩形 3"/>
          <p:cNvSpPr/>
          <p:nvPr/>
        </p:nvSpPr>
        <p:spPr>
          <a:xfrm>
            <a:off x="323528" y="836712"/>
            <a:ext cx="8568953" cy="1274195"/>
          </a:xfrm>
          <a:prstGeom prst="rect">
            <a:avLst/>
          </a:prstGeom>
          <a:solidFill>
            <a:srgbClr val="FFFF00"/>
          </a:solidFill>
        </p:spPr>
        <p:txBody>
          <a:bodyPr wrap="square">
            <a:spAutoFit/>
          </a:bodyPr>
          <a:lstStyle/>
          <a:p>
            <a:pPr eaLnBrk="1" hangingPunct="1">
              <a:lnSpc>
                <a:spcPct val="120000"/>
              </a:lnSpc>
              <a:buSzPct val="150000"/>
              <a:buFont typeface="Wingdings" panose="05000000000000000000" pitchFamily="2" charset="2"/>
              <a:buNone/>
            </a:pPr>
            <a:r>
              <a:rPr lang="en-US" altLang="zh-CN" sz="3200" b="1" i="1" dirty="0">
                <a:latin typeface="Times New Roman" panose="02020603050405020304" pitchFamily="18" charset="0"/>
              </a:rPr>
              <a:t>n</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n</a:t>
            </a:r>
            <a:r>
              <a:rPr lang="en-US" altLang="zh-CN" sz="3200" b="1" dirty="0">
                <a:latin typeface="Times New Roman" panose="02020603050405020304" pitchFamily="18" charset="0"/>
                <a:sym typeface="Symbol" panose="05050102010706020507" pitchFamily="18" charset="2"/>
              </a:rPr>
              <a:t>3</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阶简单平面图是极大平面图当且仅当它连通且每个面的次数都为</a:t>
            </a:r>
            <a:r>
              <a:rPr lang="en-US" altLang="zh-CN" sz="3200" b="1" dirty="0">
                <a:latin typeface="Times New Roman" panose="02020603050405020304" pitchFamily="18" charset="0"/>
              </a:rPr>
              <a:t>3. </a:t>
            </a:r>
            <a:r>
              <a:rPr lang="zh-CN" altLang="en-US" sz="3200" b="1" dirty="0">
                <a:latin typeface="Times New Roman" panose="02020603050405020304" pitchFamily="18" charset="0"/>
              </a:rPr>
              <a:t> </a:t>
            </a:r>
            <a:endParaRPr lang="en-US" altLang="zh-CN" sz="3200" b="1" dirty="0">
              <a:latin typeface="Times New Roman" panose="02020603050405020304" pitchFamily="18" charset="0"/>
            </a:endParaRPr>
          </a:p>
        </p:txBody>
      </p:sp>
      <p:sp>
        <p:nvSpPr>
          <p:cNvPr id="7" name="Rectangle 3"/>
          <p:cNvSpPr txBox="1">
            <a:spLocks noChangeArrowheads="1"/>
          </p:cNvSpPr>
          <p:nvPr/>
        </p:nvSpPr>
        <p:spPr bwMode="auto">
          <a:xfrm>
            <a:off x="544779" y="2258640"/>
            <a:ext cx="8229600" cy="2682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marL="342900" indent="-342900" algn="just" eaLnBrk="1" hangingPunct="1">
              <a:lnSpc>
                <a:spcPct val="120000"/>
              </a:lnSpc>
              <a:spcBef>
                <a:spcPts val="0"/>
              </a:spcBef>
              <a:buFont typeface="Arial" panose="020B0604020202020204" pitchFamily="34" charset="0"/>
              <a:buChar char="•"/>
            </a:pPr>
            <a:r>
              <a:rPr lang="zh-CN" altLang="en-US" b="1" dirty="0">
                <a:latin typeface="Times New Roman" panose="02020603050405020304" pitchFamily="18" charset="0"/>
              </a:rPr>
              <a:t>极大平面图必连通</a:t>
            </a:r>
            <a:r>
              <a:rPr lang="en-US" altLang="zh-CN" b="1" dirty="0">
                <a:latin typeface="Times New Roman" panose="02020603050405020304" pitchFamily="18" charset="0"/>
              </a:rPr>
              <a:t>. </a:t>
            </a:r>
          </a:p>
          <a:p>
            <a:pPr marL="342900" indent="-342900" algn="just" eaLnBrk="1" hangingPunct="1">
              <a:lnSpc>
                <a:spcPct val="120000"/>
              </a:lnSpc>
              <a:spcBef>
                <a:spcPts val="0"/>
              </a:spcBef>
              <a:buFont typeface="Arial" panose="020B0604020202020204" pitchFamily="34" charset="0"/>
              <a:buChar char="•"/>
            </a:pPr>
            <a:r>
              <a:rPr lang="zh-CN" altLang="en-US" b="1" dirty="0">
                <a:latin typeface="Times New Roman" panose="02020603050405020304" pitchFamily="18" charset="0"/>
              </a:rPr>
              <a:t>阶数大于等于</a:t>
            </a:r>
            <a:r>
              <a:rPr lang="en-US" altLang="zh-CN" b="1" dirty="0">
                <a:latin typeface="Times New Roman" panose="02020603050405020304" pitchFamily="18" charset="0"/>
              </a:rPr>
              <a:t>3</a:t>
            </a:r>
            <a:r>
              <a:rPr lang="zh-CN" altLang="en-US" b="1" dirty="0">
                <a:latin typeface="Times New Roman" panose="02020603050405020304" pitchFamily="18" charset="0"/>
              </a:rPr>
              <a:t>的极大平面图中不可能有割点和桥</a:t>
            </a:r>
            <a:r>
              <a:rPr lang="en-US" altLang="zh-CN" b="1" dirty="0">
                <a:latin typeface="Times New Roman" panose="02020603050405020304" pitchFamily="18" charset="0"/>
              </a:rPr>
              <a:t>. </a:t>
            </a:r>
          </a:p>
          <a:p>
            <a:pPr marL="342900" indent="-342900" algn="just" eaLnBrk="1" hangingPunct="1">
              <a:lnSpc>
                <a:spcPct val="120000"/>
              </a:lnSpc>
              <a:spcBef>
                <a:spcPts val="0"/>
              </a:spcBef>
              <a:buFont typeface="Arial" panose="020B0604020202020204" pitchFamily="34" charset="0"/>
              <a:buChar char="•"/>
            </a:pPr>
            <a:r>
              <a:rPr lang="zh-CN" altLang="en-US" b="1" dirty="0">
                <a:latin typeface="Times New Roman" panose="02020603050405020304" pitchFamily="18" charset="0"/>
              </a:rPr>
              <a:t>任何</a:t>
            </a:r>
            <a:r>
              <a:rPr lang="en-US" altLang="zh-CN" b="1" i="1" dirty="0">
                <a:latin typeface="Times New Roman" panose="02020603050405020304" pitchFamily="18" charset="0"/>
              </a:rPr>
              <a:t>n</a:t>
            </a:r>
            <a:r>
              <a:rPr lang="en-US" altLang="zh-CN" b="1" dirty="0">
                <a:latin typeface="Times New Roman" panose="02020603050405020304" pitchFamily="18" charset="0"/>
              </a:rPr>
              <a:t>(</a:t>
            </a:r>
            <a:r>
              <a:rPr lang="en-US" altLang="zh-CN" b="1" i="1" dirty="0">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4)</a:t>
            </a:r>
            <a:r>
              <a:rPr lang="zh-CN" altLang="en-US" b="1" dirty="0">
                <a:latin typeface="Times New Roman" panose="02020603050405020304" pitchFamily="18" charset="0"/>
              </a:rPr>
              <a:t>阶极大平面图</a:t>
            </a:r>
            <a:r>
              <a:rPr lang="en-US" altLang="zh-CN" b="1" i="1" dirty="0">
                <a:latin typeface="Times New Roman" panose="02020603050405020304" pitchFamily="18" charset="0"/>
              </a:rPr>
              <a:t>G</a:t>
            </a:r>
            <a:r>
              <a:rPr lang="zh-CN" altLang="en-US" b="1" dirty="0">
                <a:latin typeface="Times New Roman" panose="02020603050405020304" pitchFamily="18" charset="0"/>
              </a:rPr>
              <a:t>均有</a:t>
            </a:r>
            <a:r>
              <a:rPr lang="zh-CN" altLang="en-US" b="1" i="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3. </a:t>
            </a:r>
          </a:p>
        </p:txBody>
      </p:sp>
    </p:spTree>
    <p:extLst>
      <p:ext uri="{BB962C8B-B14F-4D97-AF65-F5344CB8AC3E}">
        <p14:creationId xmlns:p14="http://schemas.microsoft.com/office/powerpoint/2010/main" val="12124822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13</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Times New Roman" panose="02020603050405020304" pitchFamily="18" charset="0"/>
              </a:rPr>
              <a:t>例   是否极大平面图</a:t>
            </a:r>
            <a:endParaRPr lang="zh-CN" altLang="en-US" sz="4000" b="1" dirty="0">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539552" y="1704734"/>
            <a:ext cx="8280920" cy="2220513"/>
          </a:xfrm>
          <a:prstGeom prst="rect">
            <a:avLst/>
          </a:prstGeom>
        </p:spPr>
      </p:pic>
      <p:sp>
        <p:nvSpPr>
          <p:cNvPr id="6" name="Text Box 39"/>
          <p:cNvSpPr txBox="1">
            <a:spLocks noChangeArrowheads="1"/>
          </p:cNvSpPr>
          <p:nvPr/>
        </p:nvSpPr>
        <p:spPr bwMode="auto">
          <a:xfrm>
            <a:off x="1331640" y="3959208"/>
            <a:ext cx="1098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dirty="0">
                <a:solidFill>
                  <a:srgbClr val="CC0000"/>
                </a:solidFill>
                <a:latin typeface="MS PMincho" panose="02020600040205080304" pitchFamily="18" charset="-128"/>
                <a:ea typeface="MS PMincho" panose="02020600040205080304" pitchFamily="18" charset="-128"/>
              </a:rPr>
              <a:t>✘</a:t>
            </a:r>
          </a:p>
        </p:txBody>
      </p:sp>
      <p:sp>
        <p:nvSpPr>
          <p:cNvPr id="7" name="Text Box 39"/>
          <p:cNvSpPr txBox="1">
            <a:spLocks noChangeArrowheads="1"/>
          </p:cNvSpPr>
          <p:nvPr/>
        </p:nvSpPr>
        <p:spPr bwMode="auto">
          <a:xfrm>
            <a:off x="3995936" y="3993169"/>
            <a:ext cx="1098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dirty="0">
                <a:solidFill>
                  <a:srgbClr val="CC0000"/>
                </a:solidFill>
                <a:latin typeface="MS PMincho" panose="02020600040205080304" pitchFamily="18" charset="-128"/>
                <a:ea typeface="MS PMincho" panose="02020600040205080304" pitchFamily="18" charset="-128"/>
              </a:rPr>
              <a:t>✘</a:t>
            </a:r>
          </a:p>
        </p:txBody>
      </p:sp>
    </p:spTree>
    <p:extLst>
      <p:ext uri="{BB962C8B-B14F-4D97-AF65-F5344CB8AC3E}">
        <p14:creationId xmlns:p14="http://schemas.microsoft.com/office/powerpoint/2010/main" val="594830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14</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宋体" panose="02010600030101010101" pitchFamily="2" charset="-122"/>
              </a:rPr>
              <a:t>          极小非平面图</a:t>
            </a:r>
            <a:r>
              <a:rPr lang="zh-CN" altLang="en-US" sz="3600" b="1" dirty="0">
                <a:latin typeface="宋体" panose="02010600030101010101" pitchFamily="2" charset="-122"/>
              </a:rPr>
              <a:t> </a:t>
            </a:r>
            <a:endParaRPr lang="zh-CN" altLang="en-US" sz="4000" b="1" dirty="0">
              <a:latin typeface="Calibri" panose="020F0502020204030204" pitchFamily="34" charset="0"/>
              <a:ea typeface="宋体" panose="02010600030101010101" pitchFamily="2" charset="-122"/>
            </a:endParaRPr>
          </a:p>
        </p:txBody>
      </p:sp>
      <p:sp>
        <p:nvSpPr>
          <p:cNvPr id="5" name="Rectangle 3"/>
          <p:cNvSpPr txBox="1">
            <a:spLocks noChangeArrowheads="1"/>
          </p:cNvSpPr>
          <p:nvPr/>
        </p:nvSpPr>
        <p:spPr bwMode="auto">
          <a:xfrm>
            <a:off x="400229" y="2780928"/>
            <a:ext cx="8229600" cy="162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just" eaLnBrk="1" hangingPunct="1">
              <a:lnSpc>
                <a:spcPct val="90000"/>
              </a:lnSpc>
              <a:buFont typeface="Wingdings" panose="05000000000000000000" pitchFamily="2" charset="2"/>
              <a:buNone/>
            </a:pPr>
            <a:r>
              <a:rPr lang="zh-CN" altLang="en-US" sz="2800" b="1" dirty="0">
                <a:latin typeface="Times New Roman" panose="02020603050405020304" pitchFamily="18" charset="0"/>
              </a:rPr>
              <a:t>极小非平面图必为简单图</a:t>
            </a:r>
            <a:endParaRPr lang="en-US" altLang="zh-CN" sz="2800" b="1" dirty="0">
              <a:latin typeface="Times New Roman" panose="02020603050405020304" pitchFamily="18" charset="0"/>
            </a:endParaRPr>
          </a:p>
          <a:p>
            <a:pPr algn="just" eaLnBrk="1" hangingPunct="1">
              <a:lnSpc>
                <a:spcPct val="90000"/>
              </a:lnSpc>
              <a:buFont typeface="Wingdings" panose="05000000000000000000" pitchFamily="2" charset="2"/>
              <a:buNone/>
            </a:pPr>
            <a:endParaRPr lang="en-US" altLang="zh-CN" sz="2800" b="1" dirty="0">
              <a:solidFill>
                <a:srgbClr val="003399"/>
              </a:solidFill>
              <a:latin typeface="Times New Roman" panose="02020603050405020304" pitchFamily="18" charset="0"/>
            </a:endParaRPr>
          </a:p>
          <a:p>
            <a:pPr algn="just" eaLnBrk="1" hangingPunct="1">
              <a:lnSpc>
                <a:spcPct val="90000"/>
              </a:lnSpc>
              <a:buFont typeface="Wingdings" panose="05000000000000000000" pitchFamily="2" charset="2"/>
              <a:buNone/>
            </a:pPr>
            <a:r>
              <a:rPr lang="zh-CN" altLang="en-US" sz="2800" b="1" dirty="0">
                <a:solidFill>
                  <a:srgbClr val="003399"/>
                </a:solidFill>
                <a:latin typeface="Times New Roman" panose="02020603050405020304" pitchFamily="18" charset="0"/>
              </a:rPr>
              <a:t>例如</a:t>
            </a:r>
            <a:r>
              <a:rPr lang="en-US" altLang="zh-CN" sz="2800" b="1" dirty="0">
                <a:solidFill>
                  <a:srgbClr val="003399"/>
                </a:solidFill>
                <a:latin typeface="Times New Roman" panose="02020603050405020304" pitchFamily="18" charset="0"/>
              </a:rPr>
              <a:t>,</a:t>
            </a:r>
            <a:r>
              <a:rPr lang="en-US" altLang="zh-CN" sz="2800" b="1" i="1" dirty="0">
                <a:solidFill>
                  <a:srgbClr val="003399"/>
                </a:solidFill>
                <a:latin typeface="Times New Roman" panose="02020603050405020304" pitchFamily="18" charset="0"/>
              </a:rPr>
              <a:t>  K</a:t>
            </a:r>
            <a:r>
              <a:rPr lang="en-US" altLang="zh-CN" sz="2800" b="1" baseline="-30000" dirty="0">
                <a:solidFill>
                  <a:srgbClr val="003399"/>
                </a:solidFill>
                <a:latin typeface="Times New Roman" panose="02020603050405020304" pitchFamily="18" charset="0"/>
              </a:rPr>
              <a:t>5</a:t>
            </a:r>
            <a:r>
              <a:rPr lang="en-US" altLang="zh-CN" sz="2800" b="1" dirty="0">
                <a:solidFill>
                  <a:srgbClr val="003399"/>
                </a:solidFill>
                <a:latin typeface="Times New Roman" panose="02020603050405020304" pitchFamily="18" charset="0"/>
              </a:rPr>
              <a:t>, </a:t>
            </a:r>
            <a:r>
              <a:rPr lang="en-US" altLang="zh-CN" sz="2800" b="1" i="1" dirty="0">
                <a:solidFill>
                  <a:srgbClr val="003399"/>
                </a:solidFill>
                <a:latin typeface="Times New Roman" panose="02020603050405020304" pitchFamily="18" charset="0"/>
              </a:rPr>
              <a:t>K</a:t>
            </a:r>
            <a:r>
              <a:rPr lang="en-US" altLang="zh-CN" sz="2800" b="1" baseline="-30000" dirty="0">
                <a:solidFill>
                  <a:srgbClr val="003399"/>
                </a:solidFill>
                <a:latin typeface="Times New Roman" panose="02020603050405020304" pitchFamily="18" charset="0"/>
              </a:rPr>
              <a:t>3,3</a:t>
            </a:r>
            <a:r>
              <a:rPr lang="zh-CN" altLang="en-US" sz="2800" b="1" dirty="0">
                <a:solidFill>
                  <a:srgbClr val="003399"/>
                </a:solidFill>
                <a:latin typeface="Times New Roman" panose="02020603050405020304" pitchFamily="18" charset="0"/>
              </a:rPr>
              <a:t>是极小非平面图</a:t>
            </a:r>
          </a:p>
        </p:txBody>
      </p:sp>
      <p:sp>
        <p:nvSpPr>
          <p:cNvPr id="2" name="矩形 1"/>
          <p:cNvSpPr/>
          <p:nvPr/>
        </p:nvSpPr>
        <p:spPr>
          <a:xfrm>
            <a:off x="395536" y="931641"/>
            <a:ext cx="8568952" cy="1217641"/>
          </a:xfrm>
          <a:prstGeom prst="rect">
            <a:avLst/>
          </a:prstGeom>
          <a:solidFill>
            <a:srgbClr val="FFFF00"/>
          </a:solidFill>
        </p:spPr>
        <p:txBody>
          <a:bodyPr wrap="square">
            <a:spAutoFit/>
          </a:bodyPr>
          <a:lstStyle/>
          <a:p>
            <a:pPr algn="just" eaLnBrk="1" hangingPunct="1">
              <a:lnSpc>
                <a:spcPct val="120000"/>
              </a:lnSpc>
              <a:buFont typeface="Wingdings" panose="05000000000000000000" pitchFamily="2" charset="2"/>
              <a:buNone/>
            </a:pPr>
            <a:r>
              <a:rPr lang="zh-CN" altLang="en-US" sz="3200" b="1" dirty="0">
                <a:latin typeface="Times New Roman" panose="02020603050405020304" pitchFamily="18" charset="0"/>
              </a:rPr>
              <a:t>若</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是非平面图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并且任意删除一条边所得图</a:t>
            </a:r>
          </a:p>
          <a:p>
            <a:pPr algn="just" eaLnBrk="1" hangingPunct="1">
              <a:lnSpc>
                <a:spcPct val="120000"/>
              </a:lnSpc>
              <a:buFont typeface="Wingdings" panose="05000000000000000000" pitchFamily="2" charset="2"/>
              <a:buNone/>
            </a:pPr>
            <a:r>
              <a:rPr lang="zh-CN" altLang="en-US" sz="3200" b="1" dirty="0">
                <a:latin typeface="Times New Roman" panose="02020603050405020304" pitchFamily="18" charset="0"/>
              </a:rPr>
              <a:t>都是平面图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则称</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为</a:t>
            </a:r>
            <a:r>
              <a:rPr lang="zh-CN" altLang="en-US" sz="3200" b="1" dirty="0">
                <a:solidFill>
                  <a:srgbClr val="FF3300"/>
                </a:solidFill>
                <a:latin typeface="Times New Roman" panose="02020603050405020304" pitchFamily="18" charset="0"/>
              </a:rPr>
              <a:t>极小非平面图</a:t>
            </a:r>
            <a:r>
              <a:rPr lang="en-US" altLang="zh-CN" sz="3200" b="1" dirty="0">
                <a:latin typeface="Times New Roman" panose="02020603050405020304" pitchFamily="18" charset="0"/>
              </a:rPr>
              <a:t>.</a:t>
            </a:r>
          </a:p>
        </p:txBody>
      </p:sp>
    </p:spTree>
    <p:extLst>
      <p:ext uri="{BB962C8B-B14F-4D97-AF65-F5344CB8AC3E}">
        <p14:creationId xmlns:p14="http://schemas.microsoft.com/office/powerpoint/2010/main" val="963987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0FDCD7-400B-43D8-AB74-DD51F4AD8F86}" type="slidenum">
              <a:rPr lang="zh-CN" altLang="en-US" smtClean="0">
                <a:solidFill>
                  <a:schemeClr val="accent1"/>
                </a:solidFill>
              </a:rPr>
              <a:pPr/>
              <a:t>15</a:t>
            </a:fld>
            <a:r>
              <a:rPr lang="en-US" altLang="zh-CN" dirty="0">
                <a:solidFill>
                  <a:schemeClr val="accent1"/>
                </a:solidFill>
              </a:rPr>
              <a:t>/50</a:t>
            </a:r>
          </a:p>
        </p:txBody>
      </p:sp>
      <p:sp>
        <p:nvSpPr>
          <p:cNvPr id="2457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6.11        </a:t>
            </a:r>
            <a:r>
              <a:rPr lang="zh-CN" altLang="en-US" dirty="0">
                <a:latin typeface="Calibri" panose="020F0502020204030204" pitchFamily="34" charset="0"/>
                <a:ea typeface="宋体" panose="02010600030101010101" pitchFamily="2" charset="-122"/>
              </a:rPr>
              <a:t>欧拉</a:t>
            </a:r>
            <a:r>
              <a:rPr lang="en-US" altLang="zh-CN" dirty="0">
                <a:latin typeface="Calibri" panose="020F0502020204030204" pitchFamily="34" charset="0"/>
                <a:ea typeface="宋体" panose="02010600030101010101" pitchFamily="2" charset="-122"/>
              </a:rPr>
              <a:t>(Euler)</a:t>
            </a:r>
            <a:r>
              <a:rPr lang="zh-CN" altLang="en-US" dirty="0">
                <a:latin typeface="Calibri" panose="020F0502020204030204" pitchFamily="34" charset="0"/>
                <a:ea typeface="宋体" panose="02010600030101010101" pitchFamily="2" charset="-122"/>
              </a:rPr>
              <a:t>公式 </a:t>
            </a:r>
          </a:p>
        </p:txBody>
      </p:sp>
      <p:sp>
        <p:nvSpPr>
          <p:cNvPr id="24580" name="Rectangle 3"/>
          <p:cNvSpPr>
            <a:spLocks noGrp="1"/>
          </p:cNvSpPr>
          <p:nvPr>
            <p:ph type="body" idx="4294967295"/>
          </p:nvPr>
        </p:nvSpPr>
        <p:spPr>
          <a:xfrm>
            <a:off x="323850" y="836613"/>
            <a:ext cx="8351838" cy="1944315"/>
          </a:xfrm>
          <a:solidFill>
            <a:srgbClr val="FFFF00"/>
          </a:solidFill>
        </p:spPr>
        <p:txBody>
          <a:bodyPr/>
          <a:lstStyle/>
          <a:p>
            <a:pPr marL="989013" indent="-989013">
              <a:lnSpc>
                <a:spcPct val="105000"/>
              </a:lnSpc>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对于任何一个连通的平面图</a:t>
            </a:r>
            <a:r>
              <a:rPr lang="en-US" altLang="zh-CN" b="1" dirty="0">
                <a:solidFill>
                  <a:schemeClr val="hlink"/>
                </a:solidFill>
                <a:latin typeface="Calibri" panose="020F0502020204030204" pitchFamily="34" charset="0"/>
                <a:ea typeface="宋体" panose="02010600030101010101" pitchFamily="2" charset="-122"/>
              </a:rPr>
              <a:t>G=(V,E)</a:t>
            </a:r>
            <a:r>
              <a:rPr lang="zh-CN" altLang="en-US" b="1" dirty="0">
                <a:solidFill>
                  <a:schemeClr val="hlink"/>
                </a:solidFill>
                <a:latin typeface="Calibri" panose="020F0502020204030204" pitchFamily="34" charset="0"/>
                <a:ea typeface="宋体" panose="02010600030101010101" pitchFamily="2" charset="-122"/>
              </a:rPr>
              <a:t>，则有</a:t>
            </a:r>
          </a:p>
          <a:p>
            <a:pPr marL="989013" indent="-989013">
              <a:lnSpc>
                <a:spcPct val="105000"/>
              </a:lnSpc>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		</a:t>
            </a:r>
            <a:r>
              <a:rPr lang="zh-CN" altLang="en-US" b="1" dirty="0">
                <a:solidFill>
                  <a:srgbClr val="FF0000"/>
                </a:solidFill>
                <a:latin typeface="Calibri" panose="020F0502020204030204" pitchFamily="34" charset="0"/>
                <a:ea typeface="宋体" panose="02010600030101010101" pitchFamily="2" charset="-122"/>
              </a:rPr>
              <a:t>              </a:t>
            </a:r>
            <a:r>
              <a:rPr lang="en-US" altLang="zh-CN" b="1" dirty="0" err="1">
                <a:solidFill>
                  <a:srgbClr val="FF0000"/>
                </a:solidFill>
                <a:latin typeface="Calibri" panose="020F0502020204030204" pitchFamily="34" charset="0"/>
                <a:ea typeface="宋体" panose="02010600030101010101" pitchFamily="2" charset="-122"/>
              </a:rPr>
              <a:t>n-m+r</a:t>
            </a:r>
            <a:r>
              <a:rPr lang="en-US" altLang="zh-CN" b="1" dirty="0">
                <a:solidFill>
                  <a:srgbClr val="FF0000"/>
                </a:solidFill>
                <a:latin typeface="Calibri" panose="020F0502020204030204" pitchFamily="34" charset="0"/>
                <a:ea typeface="宋体" panose="02010600030101010101" pitchFamily="2" charset="-122"/>
              </a:rPr>
              <a:t>=2</a:t>
            </a:r>
            <a:endParaRPr lang="zh-CN" altLang="en-US" b="1" dirty="0">
              <a:solidFill>
                <a:schemeClr val="hlink"/>
              </a:solidFill>
              <a:latin typeface="Calibri" panose="020F0502020204030204" pitchFamily="34" charset="0"/>
              <a:ea typeface="宋体" panose="02010600030101010101" pitchFamily="2" charset="-122"/>
            </a:endParaRPr>
          </a:p>
          <a:p>
            <a:pPr marL="989013" indent="-989013">
              <a:lnSpc>
                <a:spcPct val="105000"/>
              </a:lnSpc>
              <a:buNone/>
            </a:pPr>
            <a:r>
              <a:rPr lang="zh-CN" altLang="en-US" b="1" dirty="0">
                <a:solidFill>
                  <a:schemeClr val="hlink"/>
                </a:solidFill>
                <a:latin typeface="Calibri" panose="020F0502020204030204" pitchFamily="34" charset="0"/>
                <a:ea typeface="宋体" panose="02010600030101010101" pitchFamily="2" charset="-122"/>
              </a:rPr>
              <a:t>其中，</a:t>
            </a:r>
            <a:r>
              <a:rPr lang="en-US" altLang="zh-CN" b="1" dirty="0">
                <a:solidFill>
                  <a:schemeClr val="hlink"/>
                </a:solidFill>
                <a:latin typeface="Calibri" panose="020F0502020204030204" pitchFamily="34" charset="0"/>
                <a:ea typeface="宋体" panose="02010600030101010101" pitchFamily="2" charset="-122"/>
              </a:rPr>
              <a:t> n=|V|</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m=|E|</a:t>
            </a:r>
            <a:r>
              <a:rPr lang="zh-CN" altLang="en-US" b="1" dirty="0">
                <a:solidFill>
                  <a:schemeClr val="hlink"/>
                </a:solidFill>
                <a:latin typeface="Calibri" panose="020F0502020204030204" pitchFamily="34" charset="0"/>
                <a:ea typeface="宋体" panose="02010600030101010101" pitchFamily="2" charset="-122"/>
              </a:rPr>
              <a:t>， </a:t>
            </a:r>
            <a:r>
              <a:rPr lang="en-US" altLang="zh-CN" b="1" dirty="0">
                <a:solidFill>
                  <a:schemeClr val="hlink"/>
                </a:solidFill>
                <a:latin typeface="Calibri" panose="020F0502020204030204" pitchFamily="34" charset="0"/>
                <a:ea typeface="宋体" panose="02010600030101010101" pitchFamily="2" charset="-122"/>
              </a:rPr>
              <a:t>r </a:t>
            </a:r>
            <a:r>
              <a:rPr lang="zh-CN" altLang="en-US" b="1" dirty="0">
                <a:solidFill>
                  <a:schemeClr val="hlink"/>
                </a:solidFill>
                <a:latin typeface="Calibri" panose="020F0502020204030204" pitchFamily="34" charset="0"/>
                <a:ea typeface="宋体" panose="02010600030101010101" pitchFamily="2" charset="-122"/>
              </a:rPr>
              <a:t>代表</a:t>
            </a:r>
            <a:r>
              <a:rPr lang="en-US" altLang="zh-CN" b="1" dirty="0">
                <a:solidFill>
                  <a:schemeClr val="hlink"/>
                </a:solidFill>
                <a:latin typeface="Calibri" panose="020F0502020204030204" pitchFamily="34" charset="0"/>
                <a:ea typeface="宋体" panose="02010600030101010101" pitchFamily="2" charset="-122"/>
              </a:rPr>
              <a:t>G</a:t>
            </a:r>
            <a:r>
              <a:rPr lang="zh-CN" altLang="en-US" b="1" dirty="0">
                <a:solidFill>
                  <a:schemeClr val="hlink"/>
                </a:solidFill>
                <a:latin typeface="Calibri" panose="020F0502020204030204" pitchFamily="34" charset="0"/>
                <a:ea typeface="宋体" panose="02010600030101010101" pitchFamily="2" charset="-122"/>
              </a:rPr>
              <a:t>的面数。</a:t>
            </a:r>
          </a:p>
        </p:txBody>
      </p:sp>
      <p:sp>
        <p:nvSpPr>
          <p:cNvPr id="503812" name="Rectangle 4"/>
          <p:cNvSpPr>
            <a:spLocks noChangeArrowheads="1"/>
          </p:cNvSpPr>
          <p:nvPr/>
        </p:nvSpPr>
        <p:spPr bwMode="auto">
          <a:xfrm>
            <a:off x="395288" y="3171825"/>
            <a:ext cx="76327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9013" indent="-9890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95B3D7"/>
                </a:solidFill>
              </a:rPr>
              <a:t>证明：对边数</a:t>
            </a:r>
            <a:r>
              <a:rPr lang="en-US" altLang="zh-CN" sz="2400" b="1" dirty="0">
                <a:solidFill>
                  <a:srgbClr val="95B3D7"/>
                </a:solidFill>
              </a:rPr>
              <a:t>m</a:t>
            </a:r>
            <a:r>
              <a:rPr lang="zh-CN" altLang="en-US" sz="2400" b="1" dirty="0">
                <a:solidFill>
                  <a:srgbClr val="95B3D7"/>
                </a:solidFill>
              </a:rPr>
              <a:t>用归纳法</a:t>
            </a:r>
          </a:p>
          <a:p>
            <a:pPr eaLnBrk="1" hangingPunct="1"/>
            <a:r>
              <a:rPr lang="zh-CN" altLang="en-US" sz="2400" b="1" dirty="0">
                <a:solidFill>
                  <a:srgbClr val="95B3D7"/>
                </a:solidFill>
              </a:rPr>
              <a:t>           当</a:t>
            </a:r>
            <a:r>
              <a:rPr lang="en-US" altLang="zh-CN" sz="2400" b="1" dirty="0">
                <a:solidFill>
                  <a:srgbClr val="95B3D7"/>
                </a:solidFill>
              </a:rPr>
              <a:t>m=1</a:t>
            </a:r>
            <a:r>
              <a:rPr lang="zh-CN" altLang="en-US" sz="2400" b="1" dirty="0">
                <a:solidFill>
                  <a:srgbClr val="95B3D7"/>
                </a:solidFill>
              </a:rPr>
              <a:t>，即仅有一条边时，由于 </a:t>
            </a:r>
            <a:r>
              <a:rPr lang="en-US" altLang="zh-CN" sz="2400" b="1" dirty="0">
                <a:solidFill>
                  <a:srgbClr val="95B3D7"/>
                </a:solidFill>
              </a:rPr>
              <a:t>G</a:t>
            </a:r>
            <a:r>
              <a:rPr lang="zh-CN" altLang="en-US" sz="2400" b="1" dirty="0">
                <a:solidFill>
                  <a:srgbClr val="95B3D7"/>
                </a:solidFill>
              </a:rPr>
              <a:t>是连通图，</a:t>
            </a:r>
          </a:p>
          <a:p>
            <a:pPr eaLnBrk="1" hangingPunct="1"/>
            <a:r>
              <a:rPr lang="zh-CN" altLang="en-US" sz="2400" b="1" dirty="0">
                <a:solidFill>
                  <a:srgbClr val="95B3D7"/>
                </a:solidFill>
              </a:rPr>
              <a:t>           故图 </a:t>
            </a:r>
            <a:r>
              <a:rPr lang="en-US" altLang="zh-CN" sz="2400" b="1" dirty="0">
                <a:solidFill>
                  <a:srgbClr val="95B3D7"/>
                </a:solidFill>
              </a:rPr>
              <a:t>G</a:t>
            </a:r>
            <a:r>
              <a:rPr lang="zh-CN" altLang="en-US" sz="2400" b="1" dirty="0">
                <a:solidFill>
                  <a:srgbClr val="95B3D7"/>
                </a:solidFill>
              </a:rPr>
              <a:t>有下述两种情况：</a:t>
            </a:r>
          </a:p>
          <a:p>
            <a:pPr eaLnBrk="1" hangingPunct="1"/>
            <a:r>
              <a:rPr lang="zh-CN" altLang="en-US" sz="2400" b="1" dirty="0">
                <a:solidFill>
                  <a:srgbClr val="95B3D7"/>
                </a:solidFill>
              </a:rPr>
              <a:t>            </a:t>
            </a:r>
          </a:p>
        </p:txBody>
      </p:sp>
      <p:sp>
        <p:nvSpPr>
          <p:cNvPr id="503813" name="Rectangle 5"/>
          <p:cNvSpPr>
            <a:spLocks noChangeArrowheads="1"/>
          </p:cNvSpPr>
          <p:nvPr/>
        </p:nvSpPr>
        <p:spPr bwMode="auto">
          <a:xfrm>
            <a:off x="1403350" y="4391025"/>
            <a:ext cx="684053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u"/>
            </a:pPr>
            <a:r>
              <a:rPr lang="zh-CN" altLang="en-US" sz="2400" b="1" dirty="0">
                <a:solidFill>
                  <a:srgbClr val="95B3D7"/>
                </a:solidFill>
              </a:rPr>
              <a:t> </a:t>
            </a:r>
            <a:r>
              <a:rPr lang="en-US" altLang="zh-CN" sz="2400" b="1" dirty="0">
                <a:solidFill>
                  <a:srgbClr val="95B3D7"/>
                </a:solidFill>
              </a:rPr>
              <a:t>n=1</a:t>
            </a:r>
            <a:r>
              <a:rPr lang="zh-CN" altLang="en-US" sz="2400" b="1" dirty="0">
                <a:solidFill>
                  <a:srgbClr val="95B3D7"/>
                </a:solidFill>
              </a:rPr>
              <a:t>，仅有一条自环，此时</a:t>
            </a:r>
            <a:r>
              <a:rPr lang="en-US" altLang="zh-CN" sz="2400" b="1" dirty="0">
                <a:solidFill>
                  <a:srgbClr val="95B3D7"/>
                </a:solidFill>
              </a:rPr>
              <a:t>n=1</a:t>
            </a:r>
            <a:r>
              <a:rPr lang="zh-CN" altLang="en-US" sz="2400" b="1" dirty="0">
                <a:solidFill>
                  <a:srgbClr val="95B3D7"/>
                </a:solidFill>
              </a:rPr>
              <a:t>，</a:t>
            </a:r>
            <a:r>
              <a:rPr lang="en-US" altLang="zh-CN" sz="2400" b="1" dirty="0">
                <a:solidFill>
                  <a:srgbClr val="95B3D7"/>
                </a:solidFill>
              </a:rPr>
              <a:t>m=1</a:t>
            </a:r>
            <a:r>
              <a:rPr lang="zh-CN" altLang="en-US" sz="2400" b="1" dirty="0">
                <a:solidFill>
                  <a:srgbClr val="95B3D7"/>
                </a:solidFill>
              </a:rPr>
              <a:t>，</a:t>
            </a:r>
            <a:r>
              <a:rPr lang="en-US" altLang="zh-CN" sz="2400" b="1" dirty="0">
                <a:solidFill>
                  <a:srgbClr val="95B3D7"/>
                </a:solidFill>
              </a:rPr>
              <a:t>r=2</a:t>
            </a:r>
            <a:r>
              <a:rPr lang="zh-CN" altLang="en-US" sz="2400" b="1" dirty="0">
                <a:solidFill>
                  <a:srgbClr val="95B3D7"/>
                </a:solidFill>
              </a:rPr>
              <a:t>，命题成立。</a:t>
            </a:r>
          </a:p>
          <a:p>
            <a:pPr eaLnBrk="1" hangingPunct="1">
              <a:buFont typeface="Wingdings" panose="05000000000000000000" pitchFamily="2" charset="2"/>
              <a:buChar char="u"/>
            </a:pPr>
            <a:r>
              <a:rPr lang="zh-CN" altLang="en-US" sz="2400" b="1" dirty="0">
                <a:solidFill>
                  <a:srgbClr val="95B3D7"/>
                </a:solidFill>
              </a:rPr>
              <a:t> </a:t>
            </a:r>
            <a:r>
              <a:rPr lang="en-US" altLang="zh-CN" sz="2400" b="1" dirty="0">
                <a:solidFill>
                  <a:srgbClr val="95B3D7"/>
                </a:solidFill>
              </a:rPr>
              <a:t>n=2</a:t>
            </a:r>
            <a:r>
              <a:rPr lang="zh-CN" altLang="en-US" sz="2400" b="1" dirty="0">
                <a:solidFill>
                  <a:srgbClr val="95B3D7"/>
                </a:solidFill>
              </a:rPr>
              <a:t>，此时</a:t>
            </a:r>
            <a:r>
              <a:rPr lang="en-US" altLang="zh-CN" sz="2400" b="1" dirty="0">
                <a:solidFill>
                  <a:srgbClr val="95B3D7"/>
                </a:solidFill>
              </a:rPr>
              <a:t>G</a:t>
            </a:r>
            <a:r>
              <a:rPr lang="zh-CN" altLang="en-US" sz="2400" b="1" dirty="0">
                <a:solidFill>
                  <a:srgbClr val="95B3D7"/>
                </a:solidFill>
              </a:rPr>
              <a:t>有两个顶点及这二个顶点之间有一条边，则 </a:t>
            </a:r>
            <a:r>
              <a:rPr lang="en-US" altLang="zh-CN" sz="2400" b="1" dirty="0">
                <a:solidFill>
                  <a:srgbClr val="95B3D7"/>
                </a:solidFill>
              </a:rPr>
              <a:t>r=1</a:t>
            </a:r>
            <a:r>
              <a:rPr lang="zh-CN" altLang="en-US" sz="2400" b="1" dirty="0">
                <a:solidFill>
                  <a:srgbClr val="95B3D7"/>
                </a:solidFill>
              </a:rPr>
              <a:t>，命题也成立。</a:t>
            </a:r>
          </a:p>
          <a:p>
            <a:pPr eaLnBrk="1" hangingPunct="1"/>
            <a:r>
              <a:rPr lang="zh-CN" altLang="en-US" sz="2400" b="1" dirty="0">
                <a:solidFill>
                  <a:srgbClr val="95B3D7"/>
                </a:solidFill>
              </a:rPr>
              <a:t>所以，当 </a:t>
            </a:r>
            <a:r>
              <a:rPr lang="en-US" altLang="zh-CN" sz="2400" b="1" dirty="0">
                <a:solidFill>
                  <a:srgbClr val="95B3D7"/>
                </a:solidFill>
              </a:rPr>
              <a:t>m=1</a:t>
            </a:r>
            <a:r>
              <a:rPr lang="zh-CN" altLang="en-US" sz="2400" b="1" dirty="0">
                <a:solidFill>
                  <a:srgbClr val="95B3D7"/>
                </a:solidFill>
              </a:rPr>
              <a:t>时命题成立。</a:t>
            </a:r>
          </a:p>
        </p:txBody>
      </p:sp>
    </p:spTree>
    <p:extLst>
      <p:ext uri="{BB962C8B-B14F-4D97-AF65-F5344CB8AC3E}">
        <p14:creationId xmlns:p14="http://schemas.microsoft.com/office/powerpoint/2010/main" val="349391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anim calcmode="lin" valueType="num">
                                      <p:cBhvr additive="base">
                                        <p:cTn id="7" dur="500" fill="hold"/>
                                        <p:tgtEl>
                                          <p:spTgt spid="503812"/>
                                        </p:tgtEl>
                                        <p:attrNameLst>
                                          <p:attrName>ppt_x</p:attrName>
                                        </p:attrNameLst>
                                      </p:cBhvr>
                                      <p:tavLst>
                                        <p:tav tm="0">
                                          <p:val>
                                            <p:strVal val="#ppt_x"/>
                                          </p:val>
                                        </p:tav>
                                        <p:tav tm="100000">
                                          <p:val>
                                            <p:strVal val="#ppt_x"/>
                                          </p:val>
                                        </p:tav>
                                      </p:tavLst>
                                    </p:anim>
                                    <p:anim calcmode="lin" valueType="num">
                                      <p:cBhvr additive="base">
                                        <p:cTn id="8" dur="500" fill="hold"/>
                                        <p:tgtEl>
                                          <p:spTgt spid="5038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03813"/>
                                        </p:tgtEl>
                                        <p:attrNameLst>
                                          <p:attrName>style.visibility</p:attrName>
                                        </p:attrNameLst>
                                      </p:cBhvr>
                                      <p:to>
                                        <p:strVal val="visible"/>
                                      </p:to>
                                    </p:set>
                                    <p:anim calcmode="lin" valueType="num">
                                      <p:cBhvr additive="base">
                                        <p:cTn id="11" dur="500" fill="hold"/>
                                        <p:tgtEl>
                                          <p:spTgt spid="503813"/>
                                        </p:tgtEl>
                                        <p:attrNameLst>
                                          <p:attrName>ppt_x</p:attrName>
                                        </p:attrNameLst>
                                      </p:cBhvr>
                                      <p:tavLst>
                                        <p:tav tm="0">
                                          <p:val>
                                            <p:strVal val="#ppt_x"/>
                                          </p:val>
                                        </p:tav>
                                        <p:tav tm="100000">
                                          <p:val>
                                            <p:strVal val="#ppt_x"/>
                                          </p:val>
                                        </p:tav>
                                      </p:tavLst>
                                    </p:anim>
                                    <p:anim calcmode="lin" valueType="num">
                                      <p:cBhvr additive="base">
                                        <p:cTn id="12" dur="500" fill="hold"/>
                                        <p:tgtEl>
                                          <p:spTgt spid="503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p:bldP spid="5038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D31CEB-F7D1-47D6-B061-7FE7C9A1BBA1}" type="slidenum">
              <a:rPr lang="zh-CN" altLang="en-US" smtClean="0">
                <a:solidFill>
                  <a:schemeClr val="accent1"/>
                </a:solidFill>
              </a:rPr>
              <a:pPr/>
              <a:t>16</a:t>
            </a:fld>
            <a:r>
              <a:rPr lang="en-US" altLang="zh-CN" dirty="0">
                <a:solidFill>
                  <a:schemeClr val="accent1"/>
                </a:solidFill>
              </a:rPr>
              <a:t>/50</a:t>
            </a:r>
          </a:p>
        </p:txBody>
      </p:sp>
      <p:sp>
        <p:nvSpPr>
          <p:cNvPr id="25603"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欧拉</a:t>
            </a:r>
            <a:r>
              <a:rPr lang="en-US" altLang="zh-CN">
                <a:latin typeface="Calibri" panose="020F0502020204030204" pitchFamily="34" charset="0"/>
                <a:ea typeface="宋体" panose="02010600030101010101" pitchFamily="2" charset="-122"/>
              </a:rPr>
              <a:t>(Euler)</a:t>
            </a:r>
            <a:r>
              <a:rPr lang="zh-CN" altLang="en-US">
                <a:latin typeface="Calibri" panose="020F0502020204030204" pitchFamily="34" charset="0"/>
                <a:ea typeface="宋体" panose="02010600030101010101" pitchFamily="2" charset="-122"/>
              </a:rPr>
              <a:t>公式的证明</a:t>
            </a:r>
          </a:p>
        </p:txBody>
      </p:sp>
      <p:sp>
        <p:nvSpPr>
          <p:cNvPr id="25604" name="Rectangle 3"/>
          <p:cNvSpPr>
            <a:spLocks noGrp="1"/>
          </p:cNvSpPr>
          <p:nvPr>
            <p:ph type="body" idx="4294967295"/>
          </p:nvPr>
        </p:nvSpPr>
        <p:spPr>
          <a:xfrm>
            <a:off x="250825" y="836613"/>
            <a:ext cx="8713788" cy="5545137"/>
          </a:xfrm>
        </p:spPr>
        <p:txBody>
          <a:bodyPr/>
          <a:lstStyle/>
          <a:p>
            <a:pPr marL="0" indent="0">
              <a:lnSpc>
                <a:spcPct val="105000"/>
              </a:lnSpc>
              <a:buFont typeface="Arial" panose="020B0604020202020204" pitchFamily="34" charset="0"/>
              <a:buNone/>
            </a:pPr>
            <a:r>
              <a:rPr lang="zh-CN" altLang="en-US" sz="2800" b="1">
                <a:solidFill>
                  <a:srgbClr val="95B3D7"/>
                </a:solidFill>
                <a:latin typeface="Calibri" panose="020F0502020204030204" pitchFamily="34" charset="0"/>
                <a:ea typeface="宋体" panose="02010600030101010101" pitchFamily="2" charset="-122"/>
              </a:rPr>
              <a:t>归纳假设</a:t>
            </a:r>
            <a:r>
              <a:rPr lang="en-US" altLang="zh-CN" sz="2800" b="1">
                <a:solidFill>
                  <a:srgbClr val="95B3D7"/>
                </a:solidFill>
                <a:latin typeface="Calibri" panose="020F0502020204030204" pitchFamily="34" charset="0"/>
                <a:ea typeface="宋体" panose="02010600030101010101" pitchFamily="2" charset="-122"/>
              </a:rPr>
              <a:t>m=k</a:t>
            </a:r>
            <a:r>
              <a:rPr lang="zh-CN" altLang="en-US" sz="2800" b="1">
                <a:solidFill>
                  <a:srgbClr val="95B3D7"/>
                </a:solidFill>
                <a:latin typeface="Calibri" panose="020F0502020204030204" pitchFamily="34" charset="0"/>
                <a:ea typeface="宋体" panose="02010600030101010101" pitchFamily="2" charset="-122"/>
              </a:rPr>
              <a:t>时，命题成立。考察 </a:t>
            </a:r>
            <a:r>
              <a:rPr lang="en-US" altLang="zh-CN" sz="2800" b="1">
                <a:solidFill>
                  <a:srgbClr val="95B3D7"/>
                </a:solidFill>
                <a:latin typeface="Calibri" panose="020F0502020204030204" pitchFamily="34" charset="0"/>
                <a:ea typeface="宋体" panose="02010600030101010101" pitchFamily="2" charset="-122"/>
              </a:rPr>
              <a:t>m=k+1</a:t>
            </a:r>
            <a:r>
              <a:rPr lang="zh-CN" altLang="en-US" sz="2800" b="1">
                <a:solidFill>
                  <a:srgbClr val="95B3D7"/>
                </a:solidFill>
                <a:latin typeface="Calibri" panose="020F0502020204030204" pitchFamily="34" charset="0"/>
                <a:ea typeface="宋体" panose="02010600030101010101" pitchFamily="2" charset="-122"/>
              </a:rPr>
              <a:t>的情况。</a:t>
            </a:r>
          </a:p>
          <a:p>
            <a:pPr marL="0" indent="0">
              <a:lnSpc>
                <a:spcPct val="105000"/>
              </a:lnSpc>
              <a:buFont typeface="Arial" panose="020B0604020202020204" pitchFamily="34" charset="0"/>
              <a:buNone/>
            </a:pPr>
            <a:r>
              <a:rPr lang="zh-CN" altLang="en-US" sz="2800" b="1">
                <a:solidFill>
                  <a:srgbClr val="95B3D7"/>
                </a:solidFill>
                <a:latin typeface="Calibri" panose="020F0502020204030204" pitchFamily="34" charset="0"/>
                <a:ea typeface="宋体" panose="02010600030101010101" pitchFamily="2" charset="-122"/>
              </a:rPr>
              <a:t>若</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中有一度顶点，设为 </a:t>
            </a:r>
            <a:r>
              <a:rPr lang="en-US" altLang="zh-CN" sz="2800" b="1">
                <a:solidFill>
                  <a:srgbClr val="95B3D7"/>
                </a:solidFill>
                <a:latin typeface="Calibri" panose="020F0502020204030204" pitchFamily="34" charset="0"/>
                <a:ea typeface="宋体" panose="02010600030101010101" pitchFamily="2" charset="-122"/>
              </a:rPr>
              <a:t>v0</a:t>
            </a:r>
            <a:r>
              <a:rPr lang="zh-CN" altLang="en-US" sz="2800" b="1">
                <a:solidFill>
                  <a:srgbClr val="95B3D7"/>
                </a:solidFill>
                <a:latin typeface="Calibri" panose="020F0502020204030204" pitchFamily="34" charset="0"/>
                <a:ea typeface="宋体" panose="02010600030101010101" pitchFamily="2" charset="-122"/>
              </a:rPr>
              <a:t>，在</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中擦去顶点</a:t>
            </a:r>
            <a:r>
              <a:rPr lang="en-US" altLang="zh-CN" sz="2800" b="1">
                <a:solidFill>
                  <a:srgbClr val="95B3D7"/>
                </a:solidFill>
                <a:latin typeface="Calibri" panose="020F0502020204030204" pitchFamily="34" charset="0"/>
                <a:ea typeface="宋体" panose="02010600030101010101" pitchFamily="2" charset="-122"/>
              </a:rPr>
              <a:t>v0</a:t>
            </a:r>
            <a:r>
              <a:rPr lang="zh-CN" altLang="en-US" sz="2800" b="1">
                <a:solidFill>
                  <a:srgbClr val="95B3D7"/>
                </a:solidFill>
                <a:latin typeface="Calibri" panose="020F0502020204030204" pitchFamily="34" charset="0"/>
                <a:ea typeface="宋体" panose="02010600030101010101" pitchFamily="2" charset="-122"/>
              </a:rPr>
              <a:t>，得一个新图</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。此时，新图</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比</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少了一条关联 的边，即 </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有</a:t>
            </a:r>
            <a:r>
              <a:rPr lang="en-US" altLang="zh-CN" sz="2800" b="1">
                <a:solidFill>
                  <a:srgbClr val="95B3D7"/>
                </a:solidFill>
                <a:latin typeface="Calibri" panose="020F0502020204030204" pitchFamily="34" charset="0"/>
                <a:ea typeface="宋体" panose="02010600030101010101" pitchFamily="2" charset="-122"/>
              </a:rPr>
              <a:t>k</a:t>
            </a:r>
            <a:r>
              <a:rPr lang="zh-CN" altLang="en-US" sz="2800" b="1">
                <a:solidFill>
                  <a:srgbClr val="95B3D7"/>
                </a:solidFill>
                <a:latin typeface="Calibri" panose="020F0502020204030204" pitchFamily="34" charset="0"/>
                <a:ea typeface="宋体" panose="02010600030101010101" pitchFamily="2" charset="-122"/>
              </a:rPr>
              <a:t>条边。由归纳假定</a:t>
            </a:r>
            <a:r>
              <a:rPr lang="en-US" altLang="zh-CN" sz="2800" b="1">
                <a:solidFill>
                  <a:srgbClr val="95B3D7"/>
                </a:solidFill>
                <a:latin typeface="Calibri" panose="020F0502020204030204" pitchFamily="34" charset="0"/>
                <a:ea typeface="宋体" panose="02010600030101010101" pitchFamily="2" charset="-122"/>
              </a:rPr>
              <a:t>n’-m’+r’=2</a:t>
            </a:r>
            <a:r>
              <a:rPr lang="zh-CN" altLang="en-US" sz="2800" b="1">
                <a:solidFill>
                  <a:srgbClr val="95B3D7"/>
                </a:solidFill>
                <a:latin typeface="Calibri" panose="020F0502020204030204" pitchFamily="34" charset="0"/>
                <a:ea typeface="宋体" panose="02010600030101010101" pitchFamily="2" charset="-122"/>
              </a:rPr>
              <a:t>，其中 </a:t>
            </a:r>
            <a:r>
              <a:rPr lang="en-US" altLang="zh-CN" sz="2800" b="1">
                <a:solidFill>
                  <a:srgbClr val="95B3D7"/>
                </a:solidFill>
                <a:latin typeface="Calibri" panose="020F0502020204030204" pitchFamily="34" charset="0"/>
                <a:ea typeface="宋体" panose="02010600030101010101" pitchFamily="2" charset="-122"/>
              </a:rPr>
              <a:t>n’</a:t>
            </a:r>
            <a:r>
              <a:rPr lang="zh-CN" altLang="en-US" sz="2800" b="1">
                <a:solidFill>
                  <a:srgbClr val="95B3D7"/>
                </a:solidFill>
                <a:latin typeface="Calibri" panose="020F0502020204030204" pitchFamily="34" charset="0"/>
                <a:ea typeface="宋体" panose="02010600030101010101" pitchFamily="2" charset="-122"/>
              </a:rPr>
              <a:t>为 </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中顶点数，</a:t>
            </a:r>
            <a:r>
              <a:rPr lang="en-US" altLang="zh-CN" sz="2800" b="1">
                <a:solidFill>
                  <a:srgbClr val="95B3D7"/>
                </a:solidFill>
                <a:latin typeface="Calibri" panose="020F0502020204030204" pitchFamily="34" charset="0"/>
                <a:ea typeface="宋体" panose="02010600030101010101" pitchFamily="2" charset="-122"/>
              </a:rPr>
              <a:t>m’</a:t>
            </a:r>
            <a:r>
              <a:rPr lang="zh-CN" altLang="en-US" sz="2800" b="1">
                <a:solidFill>
                  <a:srgbClr val="95B3D7"/>
                </a:solidFill>
                <a:latin typeface="Calibri" panose="020F0502020204030204" pitchFamily="34" charset="0"/>
                <a:ea typeface="宋体" panose="02010600030101010101" pitchFamily="2" charset="-122"/>
              </a:rPr>
              <a:t>为</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中边数，</a:t>
            </a:r>
            <a:r>
              <a:rPr lang="en-US" altLang="zh-CN" sz="2800" b="1">
                <a:solidFill>
                  <a:srgbClr val="95B3D7"/>
                </a:solidFill>
                <a:latin typeface="Calibri" panose="020F0502020204030204" pitchFamily="34" charset="0"/>
                <a:ea typeface="宋体" panose="02010600030101010101" pitchFamily="2" charset="-122"/>
              </a:rPr>
              <a:t>r’</a:t>
            </a:r>
            <a:r>
              <a:rPr lang="zh-CN" altLang="en-US" sz="2800" b="1">
                <a:solidFill>
                  <a:srgbClr val="95B3D7"/>
                </a:solidFill>
                <a:latin typeface="Calibri" panose="020F0502020204030204" pitchFamily="34" charset="0"/>
                <a:ea typeface="宋体" panose="02010600030101010101" pitchFamily="2" charset="-122"/>
              </a:rPr>
              <a:t>为</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含有的区域数。显然，</a:t>
            </a:r>
            <a:r>
              <a:rPr lang="en-US" altLang="zh-CN" sz="2800" b="1">
                <a:solidFill>
                  <a:srgbClr val="95B3D7"/>
                </a:solidFill>
                <a:latin typeface="Calibri" panose="020F0502020204030204" pitchFamily="34" charset="0"/>
                <a:ea typeface="宋体" panose="02010600030101010101" pitchFamily="2" charset="-122"/>
              </a:rPr>
              <a:t>n=n’+1</a:t>
            </a:r>
            <a:r>
              <a:rPr lang="zh-CN" altLang="en-US" sz="2800" b="1">
                <a:solidFill>
                  <a:srgbClr val="95B3D7"/>
                </a:solidFill>
                <a:latin typeface="Calibri" panose="020F0502020204030204" pitchFamily="34" charset="0"/>
                <a:ea typeface="宋体" panose="02010600030101010101" pitchFamily="2" charset="-122"/>
              </a:rPr>
              <a:t>，</a:t>
            </a:r>
            <a:r>
              <a:rPr lang="en-US" altLang="zh-CN" sz="2800" b="1">
                <a:solidFill>
                  <a:srgbClr val="95B3D7"/>
                </a:solidFill>
                <a:latin typeface="Calibri" panose="020F0502020204030204" pitchFamily="34" charset="0"/>
                <a:ea typeface="宋体" panose="02010600030101010101" pitchFamily="2" charset="-122"/>
              </a:rPr>
              <a:t>m=m’+1</a:t>
            </a:r>
            <a:r>
              <a:rPr lang="zh-CN" altLang="en-US" sz="2800" b="1">
                <a:solidFill>
                  <a:srgbClr val="95B3D7"/>
                </a:solidFill>
                <a:latin typeface="Calibri" panose="020F0502020204030204" pitchFamily="34" charset="0"/>
                <a:ea typeface="宋体" panose="02010600030101010101" pitchFamily="2" charset="-122"/>
              </a:rPr>
              <a:t>，而</a:t>
            </a:r>
            <a:r>
              <a:rPr lang="en-US" altLang="zh-CN" sz="2800" b="1">
                <a:solidFill>
                  <a:srgbClr val="95B3D7"/>
                </a:solidFill>
                <a:latin typeface="Calibri" panose="020F0502020204030204" pitchFamily="34" charset="0"/>
                <a:ea typeface="宋体" panose="02010600030101010101" pitchFamily="2" charset="-122"/>
              </a:rPr>
              <a:t>r=r’</a:t>
            </a:r>
            <a:r>
              <a:rPr lang="zh-CN" altLang="en-US" sz="2800" b="1">
                <a:solidFill>
                  <a:srgbClr val="95B3D7"/>
                </a:solidFill>
                <a:latin typeface="Calibri" panose="020F0502020204030204" pitchFamily="34" charset="0"/>
                <a:ea typeface="宋体" panose="02010600030101010101" pitchFamily="2" charset="-122"/>
              </a:rPr>
              <a:t>。所以有</a:t>
            </a:r>
            <a:r>
              <a:rPr lang="en-US" altLang="zh-CN" sz="2800" b="1">
                <a:solidFill>
                  <a:srgbClr val="95B3D7"/>
                </a:solidFill>
                <a:latin typeface="Calibri" panose="020F0502020204030204" pitchFamily="34" charset="0"/>
                <a:ea typeface="宋体" panose="02010600030101010101" pitchFamily="2" charset="-122"/>
              </a:rPr>
              <a:t>n-m+r=2</a:t>
            </a:r>
            <a:r>
              <a:rPr lang="zh-CN" altLang="en-US" sz="2800" b="1">
                <a:solidFill>
                  <a:srgbClr val="95B3D7"/>
                </a:solidFill>
                <a:latin typeface="Calibri" panose="020F0502020204030204" pitchFamily="34" charset="0"/>
                <a:ea typeface="宋体" panose="02010600030101010101" pitchFamily="2" charset="-122"/>
              </a:rPr>
              <a:t>，即命题成立。</a:t>
            </a:r>
          </a:p>
          <a:p>
            <a:pPr marL="0" indent="0">
              <a:lnSpc>
                <a:spcPct val="105000"/>
              </a:lnSpc>
              <a:buFont typeface="Arial" panose="020B0604020202020204" pitchFamily="34" charset="0"/>
              <a:buNone/>
            </a:pPr>
            <a:r>
              <a:rPr lang="zh-CN" altLang="en-US" sz="2800" b="1">
                <a:solidFill>
                  <a:srgbClr val="95B3D7"/>
                </a:solidFill>
                <a:latin typeface="Calibri" panose="020F0502020204030204" pitchFamily="34" charset="0"/>
                <a:ea typeface="宋体" panose="02010600030101010101" pitchFamily="2" charset="-122"/>
              </a:rPr>
              <a:t>若</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中没有一度顶点，则 </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中一定有圈。我们擦去圈中一条边，得一新图</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，则有</a:t>
            </a:r>
            <a:r>
              <a:rPr lang="en-US" altLang="zh-CN" sz="2800" b="1">
                <a:solidFill>
                  <a:srgbClr val="95B3D7"/>
                </a:solidFill>
                <a:latin typeface="Calibri" panose="020F0502020204030204" pitchFamily="34" charset="0"/>
                <a:ea typeface="宋体" panose="02010600030101010101" pitchFamily="2" charset="-122"/>
              </a:rPr>
              <a:t>n=n’</a:t>
            </a:r>
            <a:r>
              <a:rPr lang="zh-CN" altLang="en-US" sz="2800" b="1">
                <a:solidFill>
                  <a:srgbClr val="95B3D7"/>
                </a:solidFill>
                <a:latin typeface="Calibri" panose="020F0502020204030204" pitchFamily="34" charset="0"/>
                <a:ea typeface="宋体" panose="02010600030101010101" pitchFamily="2" charset="-122"/>
              </a:rPr>
              <a:t>，</a:t>
            </a:r>
            <a:r>
              <a:rPr lang="en-US" altLang="zh-CN" sz="2800" b="1">
                <a:solidFill>
                  <a:srgbClr val="95B3D7"/>
                </a:solidFill>
                <a:latin typeface="Calibri" panose="020F0502020204030204" pitchFamily="34" charset="0"/>
                <a:ea typeface="宋体" panose="02010600030101010101" pitchFamily="2" charset="-122"/>
              </a:rPr>
              <a:t>m=m’+1</a:t>
            </a:r>
            <a:r>
              <a:rPr lang="zh-CN" altLang="en-US" sz="2800" b="1">
                <a:solidFill>
                  <a:srgbClr val="95B3D7"/>
                </a:solidFill>
                <a:latin typeface="Calibri" panose="020F0502020204030204" pitchFamily="34" charset="0"/>
                <a:ea typeface="宋体" panose="02010600030101010101" pitchFamily="2" charset="-122"/>
              </a:rPr>
              <a:t>，</a:t>
            </a:r>
            <a:r>
              <a:rPr lang="en-US" altLang="zh-CN" sz="2800" b="1">
                <a:solidFill>
                  <a:srgbClr val="95B3D7"/>
                </a:solidFill>
                <a:latin typeface="Calibri" panose="020F0502020204030204" pitchFamily="34" charset="0"/>
                <a:ea typeface="宋体" panose="02010600030101010101" pitchFamily="2" charset="-122"/>
              </a:rPr>
              <a:t>r=r’+1</a:t>
            </a:r>
            <a:r>
              <a:rPr lang="zh-CN" altLang="en-US" sz="2800" b="1">
                <a:solidFill>
                  <a:srgbClr val="95B3D7"/>
                </a:solidFill>
                <a:latin typeface="Calibri" panose="020F0502020204030204" pitchFamily="34" charset="0"/>
                <a:ea typeface="宋体" panose="02010600030101010101" pitchFamily="2" charset="-122"/>
              </a:rPr>
              <a:t>，其中</a:t>
            </a:r>
            <a:r>
              <a:rPr lang="en-US" altLang="zh-CN" sz="2800" b="1">
                <a:solidFill>
                  <a:srgbClr val="95B3D7"/>
                </a:solidFill>
                <a:latin typeface="Calibri" panose="020F0502020204030204" pitchFamily="34" charset="0"/>
                <a:ea typeface="宋体" panose="02010600030101010101" pitchFamily="2" charset="-122"/>
              </a:rPr>
              <a:t>n’</a:t>
            </a:r>
            <a:r>
              <a:rPr lang="zh-CN" altLang="en-US" sz="2800" b="1">
                <a:solidFill>
                  <a:srgbClr val="95B3D7"/>
                </a:solidFill>
                <a:latin typeface="Calibri" panose="020F0502020204030204" pitchFamily="34" charset="0"/>
                <a:ea typeface="宋体" panose="02010600030101010101" pitchFamily="2" charset="-122"/>
              </a:rPr>
              <a:t>、</a:t>
            </a:r>
            <a:r>
              <a:rPr lang="en-US" altLang="zh-CN" sz="2800" b="1">
                <a:solidFill>
                  <a:srgbClr val="95B3D7"/>
                </a:solidFill>
                <a:latin typeface="Calibri" panose="020F0502020204030204" pitchFamily="34" charset="0"/>
                <a:ea typeface="宋体" panose="02010600030101010101" pitchFamily="2" charset="-122"/>
              </a:rPr>
              <a:t>m’</a:t>
            </a:r>
            <a:r>
              <a:rPr lang="zh-CN" altLang="en-US" sz="2800" b="1">
                <a:solidFill>
                  <a:srgbClr val="95B3D7"/>
                </a:solidFill>
                <a:latin typeface="Calibri" panose="020F0502020204030204" pitchFamily="34" charset="0"/>
                <a:ea typeface="宋体" panose="02010600030101010101" pitchFamily="2" charset="-122"/>
              </a:rPr>
              <a:t>与</a:t>
            </a:r>
            <a:r>
              <a:rPr lang="en-US" altLang="zh-CN" sz="2800" b="1">
                <a:solidFill>
                  <a:srgbClr val="95B3D7"/>
                </a:solidFill>
                <a:latin typeface="Calibri" panose="020F0502020204030204" pitchFamily="34" charset="0"/>
                <a:ea typeface="宋体" panose="02010600030101010101" pitchFamily="2" charset="-122"/>
              </a:rPr>
              <a:t>r’</a:t>
            </a:r>
            <a:r>
              <a:rPr lang="zh-CN" altLang="en-US" sz="2800" b="1">
                <a:solidFill>
                  <a:srgbClr val="95B3D7"/>
                </a:solidFill>
                <a:latin typeface="Calibri" panose="020F0502020204030204" pitchFamily="34" charset="0"/>
                <a:ea typeface="宋体" panose="02010600030101010101" pitchFamily="2" charset="-122"/>
              </a:rPr>
              <a:t>分别为</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的顶点数、边数与区域数。由归纳假定，在</a:t>
            </a:r>
            <a:r>
              <a:rPr lang="en-US" altLang="zh-CN" sz="2800" b="1">
                <a:solidFill>
                  <a:srgbClr val="95B3D7"/>
                </a:solidFill>
                <a:latin typeface="Calibri" panose="020F0502020204030204" pitchFamily="34" charset="0"/>
                <a:ea typeface="宋体" panose="02010600030101010101" pitchFamily="2" charset="-122"/>
              </a:rPr>
              <a:t>G’</a:t>
            </a:r>
            <a:r>
              <a:rPr lang="zh-CN" altLang="en-US" sz="2800" b="1">
                <a:solidFill>
                  <a:srgbClr val="95B3D7"/>
                </a:solidFill>
                <a:latin typeface="Calibri" panose="020F0502020204030204" pitchFamily="34" charset="0"/>
                <a:ea typeface="宋体" panose="02010600030101010101" pitchFamily="2" charset="-122"/>
              </a:rPr>
              <a:t>中有 </a:t>
            </a:r>
            <a:r>
              <a:rPr lang="en-US" altLang="zh-CN" sz="2800" b="1">
                <a:solidFill>
                  <a:srgbClr val="95B3D7"/>
                </a:solidFill>
                <a:latin typeface="Calibri" panose="020F0502020204030204" pitchFamily="34" charset="0"/>
                <a:ea typeface="宋体" panose="02010600030101010101" pitchFamily="2" charset="-122"/>
              </a:rPr>
              <a:t>n’-m’+r’=2</a:t>
            </a:r>
            <a:r>
              <a:rPr lang="zh-CN" altLang="en-US" sz="2800" b="1">
                <a:solidFill>
                  <a:srgbClr val="95B3D7"/>
                </a:solidFill>
                <a:latin typeface="Calibri" panose="020F0502020204030204" pitchFamily="34" charset="0"/>
                <a:ea typeface="宋体" panose="02010600030101010101" pitchFamily="2" charset="-122"/>
              </a:rPr>
              <a:t>，所以也有</a:t>
            </a:r>
            <a:r>
              <a:rPr lang="en-US" altLang="zh-CN" sz="2800" b="1">
                <a:solidFill>
                  <a:srgbClr val="95B3D7"/>
                </a:solidFill>
                <a:latin typeface="Calibri" panose="020F0502020204030204" pitchFamily="34" charset="0"/>
                <a:ea typeface="宋体" panose="02010600030101010101" pitchFamily="2" charset="-122"/>
              </a:rPr>
              <a:t>n-m+r=2</a:t>
            </a:r>
            <a:r>
              <a:rPr lang="zh-CN" altLang="en-US" sz="2800" b="1">
                <a:solidFill>
                  <a:srgbClr val="95B3D7"/>
                </a:solidFill>
                <a:latin typeface="Calibri" panose="020F0502020204030204" pitchFamily="34" charset="0"/>
                <a:ea typeface="宋体" panose="02010600030101010101" pitchFamily="2" charset="-122"/>
              </a:rPr>
              <a:t>，即命题得证。</a:t>
            </a:r>
          </a:p>
        </p:txBody>
      </p:sp>
    </p:spTree>
    <p:extLst>
      <p:ext uri="{BB962C8B-B14F-4D97-AF65-F5344CB8AC3E}">
        <p14:creationId xmlns:p14="http://schemas.microsoft.com/office/powerpoint/2010/main" val="28292252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47136C-1557-431B-A26A-4B2337088319}" type="slidenum">
              <a:rPr lang="zh-CN" altLang="en-US" smtClean="0">
                <a:solidFill>
                  <a:schemeClr val="accent1"/>
                </a:solidFill>
              </a:rPr>
              <a:pPr/>
              <a:t>17</a:t>
            </a:fld>
            <a:r>
              <a:rPr lang="en-US" altLang="zh-CN" dirty="0">
                <a:solidFill>
                  <a:schemeClr val="accent1"/>
                </a:solidFill>
              </a:rPr>
              <a:t>/50</a:t>
            </a:r>
          </a:p>
        </p:txBody>
      </p:sp>
      <p:sp>
        <p:nvSpPr>
          <p:cNvPr id="30723"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000" b="1" dirty="0">
                <a:latin typeface="Calibri" panose="020F0502020204030204" pitchFamily="34" charset="0"/>
                <a:ea typeface="宋体" panose="02010600030101010101" pitchFamily="2" charset="-122"/>
              </a:rPr>
              <a:t>6.11</a:t>
            </a:r>
            <a:r>
              <a:rPr lang="zh-CN" altLang="en-US" sz="4000" b="1" dirty="0">
                <a:latin typeface="Calibri" panose="020F0502020204030204" pitchFamily="34" charset="0"/>
                <a:ea typeface="宋体" panose="02010600030101010101" pitchFamily="2" charset="-122"/>
              </a:rPr>
              <a:t>的推论</a:t>
            </a:r>
            <a:endParaRPr lang="en-US" altLang="zh-CN" sz="2000" b="1" dirty="0">
              <a:latin typeface="Calibri" panose="020F0502020204030204" pitchFamily="34" charset="0"/>
              <a:ea typeface="宋体" panose="02010600030101010101" pitchFamily="2" charset="-122"/>
            </a:endParaRPr>
          </a:p>
        </p:txBody>
      </p:sp>
      <p:sp>
        <p:nvSpPr>
          <p:cNvPr id="30724" name="Rectangle 3"/>
          <p:cNvSpPr>
            <a:spLocks noGrp="1"/>
          </p:cNvSpPr>
          <p:nvPr>
            <p:ph type="body" idx="4294967295"/>
          </p:nvPr>
        </p:nvSpPr>
        <p:spPr>
          <a:xfrm>
            <a:off x="106364" y="836712"/>
            <a:ext cx="9037636" cy="1728192"/>
          </a:xfrm>
          <a:solidFill>
            <a:srgbClr val="FFFF00"/>
          </a:solidFill>
        </p:spPr>
        <p:txBody>
          <a:bodyPr/>
          <a:lstStyle/>
          <a:p>
            <a:pPr marL="0" indent="0">
              <a:lnSpc>
                <a:spcPct val="110000"/>
              </a:lnSpc>
              <a:spcBef>
                <a:spcPts val="0"/>
              </a:spcBef>
              <a:buNone/>
            </a:pPr>
            <a:r>
              <a:rPr lang="zh-CN" altLang="en-US" b="1" dirty="0">
                <a:ea typeface="宋体" panose="02010600030101010101" pitchFamily="2" charset="-122"/>
              </a:rPr>
              <a:t>对于有</a:t>
            </a:r>
            <a:r>
              <a:rPr lang="en-US" altLang="zh-CN" b="1" dirty="0">
                <a:ea typeface="宋体" panose="02010600030101010101" pitchFamily="2" charset="-122"/>
              </a:rPr>
              <a:t>p</a:t>
            </a:r>
            <a:r>
              <a:rPr lang="en-US" altLang="zh-CN" b="1" i="0" dirty="0">
                <a:latin typeface="+mj-lt"/>
                <a:ea typeface="宋体" panose="02010600030101010101" pitchFamily="2" charset="-122"/>
              </a:rPr>
              <a:t>(p ≥2)</a:t>
            </a:r>
            <a:r>
              <a:rPr lang="zh-CN" altLang="en-US" b="1" i="0" dirty="0">
                <a:latin typeface="+mj-lt"/>
                <a:ea typeface="宋体" panose="02010600030101010101" pitchFamily="2" charset="-122"/>
              </a:rPr>
              <a:t>个连通分支的平面图</a:t>
            </a:r>
            <a:r>
              <a:rPr lang="en-US" altLang="zh-CN" b="1" i="0" dirty="0">
                <a:latin typeface="+mj-lt"/>
                <a:ea typeface="宋体" panose="02010600030101010101" pitchFamily="2" charset="-122"/>
              </a:rPr>
              <a:t>G=</a:t>
            </a:r>
            <a:r>
              <a:rPr lang="en-US" altLang="zh-CN" b="1" dirty="0">
                <a:latin typeface="+mj-lt"/>
                <a:ea typeface="宋体" panose="02010600030101010101" pitchFamily="2" charset="-122"/>
              </a:rPr>
              <a:t>(V,E), </a:t>
            </a:r>
            <a:r>
              <a:rPr lang="zh-CN" altLang="en-US" b="1" dirty="0">
                <a:latin typeface="+mj-lt"/>
                <a:ea typeface="宋体" panose="02010600030101010101" pitchFamily="2" charset="-122"/>
              </a:rPr>
              <a:t>有：</a:t>
            </a:r>
            <a:r>
              <a:rPr lang="en-US" altLang="zh-CN" b="1" dirty="0">
                <a:latin typeface="Calibri" panose="020F0502020204030204" pitchFamily="34" charset="0"/>
                <a:ea typeface="宋体" panose="02010600030101010101" pitchFamily="2" charset="-122"/>
              </a:rPr>
              <a:t> </a:t>
            </a:r>
          </a:p>
          <a:p>
            <a:pPr marL="0" indent="0" algn="ctr">
              <a:lnSpc>
                <a:spcPct val="110000"/>
              </a:lnSpc>
              <a:spcBef>
                <a:spcPts val="0"/>
              </a:spcBef>
              <a:buNone/>
            </a:pPr>
            <a:r>
              <a:rPr lang="en-US" altLang="zh-CN" b="1" dirty="0">
                <a:solidFill>
                  <a:srgbClr val="FF0000"/>
                </a:solidFill>
                <a:latin typeface="Calibri" panose="020F0502020204030204" pitchFamily="34" charset="0"/>
                <a:ea typeface="宋体" panose="02010600030101010101" pitchFamily="2" charset="-122"/>
              </a:rPr>
              <a:t>         </a:t>
            </a:r>
            <a:r>
              <a:rPr lang="en-US" altLang="zh-CN" b="1" dirty="0" err="1">
                <a:solidFill>
                  <a:srgbClr val="FF0000"/>
                </a:solidFill>
                <a:latin typeface="Calibri" panose="020F0502020204030204" pitchFamily="34" charset="0"/>
                <a:ea typeface="宋体" panose="02010600030101010101" pitchFamily="2" charset="-122"/>
              </a:rPr>
              <a:t>n-m+r</a:t>
            </a:r>
            <a:r>
              <a:rPr lang="en-US" altLang="zh-CN" b="1" dirty="0">
                <a:solidFill>
                  <a:srgbClr val="FF0000"/>
                </a:solidFill>
                <a:latin typeface="Calibri" panose="020F0502020204030204" pitchFamily="34" charset="0"/>
                <a:ea typeface="宋体" panose="02010600030101010101" pitchFamily="2" charset="-122"/>
              </a:rPr>
              <a:t>=p+1</a:t>
            </a:r>
          </a:p>
          <a:p>
            <a:pPr marL="0" indent="0">
              <a:lnSpc>
                <a:spcPct val="110000"/>
              </a:lnSpc>
              <a:spcBef>
                <a:spcPts val="0"/>
              </a:spcBef>
              <a:buNone/>
            </a:pPr>
            <a:r>
              <a:rPr lang="zh-CN" altLang="en-US" b="1" dirty="0">
                <a:solidFill>
                  <a:schemeClr val="hlink"/>
                </a:solidFill>
                <a:latin typeface="Calibri" panose="020F0502020204030204" pitchFamily="34" charset="0"/>
                <a:ea typeface="宋体" panose="02010600030101010101" pitchFamily="2" charset="-122"/>
              </a:rPr>
              <a:t>其中，</a:t>
            </a:r>
            <a:r>
              <a:rPr lang="en-US" altLang="zh-CN" b="1" dirty="0">
                <a:solidFill>
                  <a:schemeClr val="hlink"/>
                </a:solidFill>
                <a:latin typeface="Calibri" panose="020F0502020204030204" pitchFamily="34" charset="0"/>
                <a:ea typeface="宋体" panose="02010600030101010101" pitchFamily="2" charset="-122"/>
              </a:rPr>
              <a:t> n=|V|</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m=|E|</a:t>
            </a:r>
            <a:r>
              <a:rPr lang="zh-CN" altLang="en-US" b="1" dirty="0">
                <a:solidFill>
                  <a:schemeClr val="hlink"/>
                </a:solidFill>
                <a:latin typeface="Calibri" panose="020F0502020204030204" pitchFamily="34" charset="0"/>
                <a:ea typeface="宋体" panose="02010600030101010101" pitchFamily="2" charset="-122"/>
              </a:rPr>
              <a:t>， </a:t>
            </a:r>
            <a:r>
              <a:rPr lang="en-US" altLang="zh-CN" b="1" dirty="0">
                <a:solidFill>
                  <a:schemeClr val="hlink"/>
                </a:solidFill>
                <a:latin typeface="Calibri" panose="020F0502020204030204" pitchFamily="34" charset="0"/>
                <a:ea typeface="宋体" panose="02010600030101010101" pitchFamily="2" charset="-122"/>
              </a:rPr>
              <a:t>r </a:t>
            </a:r>
            <a:r>
              <a:rPr lang="zh-CN" altLang="en-US" b="1" dirty="0">
                <a:solidFill>
                  <a:schemeClr val="hlink"/>
                </a:solidFill>
                <a:latin typeface="Calibri" panose="020F0502020204030204" pitchFamily="34" charset="0"/>
                <a:ea typeface="宋体" panose="02010600030101010101" pitchFamily="2" charset="-122"/>
              </a:rPr>
              <a:t>代表</a:t>
            </a:r>
            <a:r>
              <a:rPr lang="en-US" altLang="zh-CN" b="1" dirty="0">
                <a:solidFill>
                  <a:schemeClr val="hlink"/>
                </a:solidFill>
                <a:latin typeface="Calibri" panose="020F0502020204030204" pitchFamily="34" charset="0"/>
                <a:ea typeface="宋体" panose="02010600030101010101" pitchFamily="2" charset="-122"/>
              </a:rPr>
              <a:t>G</a:t>
            </a:r>
            <a:r>
              <a:rPr lang="zh-CN" altLang="en-US" b="1" dirty="0">
                <a:solidFill>
                  <a:schemeClr val="hlink"/>
                </a:solidFill>
                <a:latin typeface="Calibri" panose="020F0502020204030204" pitchFamily="34" charset="0"/>
                <a:ea typeface="宋体" panose="02010600030101010101" pitchFamily="2" charset="-122"/>
              </a:rPr>
              <a:t>的面数</a:t>
            </a:r>
            <a:endParaRPr lang="zh-CN" altLang="en-US" b="1" dirty="0">
              <a:solidFill>
                <a:srgbClr val="FF0000"/>
              </a:solidFill>
              <a:latin typeface="Calibri" panose="020F0502020204030204" pitchFamily="34"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82661" name="Rectangle 5"/>
              <p:cNvSpPr>
                <a:spLocks noChangeArrowheads="1"/>
              </p:cNvSpPr>
              <p:nvPr/>
            </p:nvSpPr>
            <p:spPr bwMode="auto">
              <a:xfrm>
                <a:off x="0" y="2564904"/>
                <a:ext cx="9289156" cy="42147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893763" indent="-893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latin typeface="Times New Roman" panose="02020603050405020304" pitchFamily="18" charset="0"/>
                    <a:cs typeface="Times New Roman" panose="02020603050405020304" pitchFamily="18" charset="0"/>
                  </a:rPr>
                  <a:t>证明</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设第</a:t>
                </a:r>
                <a:r>
                  <a:rPr lang="en-US" altLang="zh-CN" sz="2800" b="1" dirty="0" err="1">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个连通分支有</a:t>
                </a:r>
                <a14:m>
                  <m:oMath xmlns:m="http://schemas.openxmlformats.org/officeDocument/2006/math">
                    <m:sSub>
                      <m:sSubPr>
                        <m:ctrlPr>
                          <a:rPr lang="en-US" altLang="zh-CN" sz="2800" b="1" i="1">
                            <a:latin typeface="Cambria Math" panose="02040503050406030204" pitchFamily="18" charset="0"/>
                          </a:rPr>
                        </m:ctrlPr>
                      </m:sSubPr>
                      <m:e>
                        <m:r>
                          <a:rPr lang="en-US" altLang="zh-CN" sz="2800" b="1">
                            <a:latin typeface="Cambria Math" panose="02040503050406030204" pitchFamily="18" charset="0"/>
                          </a:rPr>
                          <m:t>𝐦</m:t>
                        </m:r>
                      </m:e>
                      <m:sub>
                        <m:r>
                          <a:rPr lang="en-US" altLang="zh-CN" sz="2800" b="1">
                            <a:latin typeface="Cambria Math" panose="02040503050406030204" pitchFamily="18" charset="0"/>
                          </a:rPr>
                          <m:t>𝐢</m:t>
                        </m:r>
                      </m:sub>
                    </m:sSub>
                  </m:oMath>
                </a14:m>
                <a:r>
                  <a:rPr lang="zh-CN" altLang="en-US" sz="2800" b="1" dirty="0">
                    <a:latin typeface="Times New Roman" panose="02020603050405020304" pitchFamily="18" charset="0"/>
                    <a:cs typeface="Times New Roman" panose="02020603050405020304" pitchFamily="18" charset="0"/>
                  </a:rPr>
                  <a:t>条边</a:t>
                </a:r>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rPr>
                        </m:ctrlPr>
                      </m:sSubPr>
                      <m:e>
                        <m:r>
                          <a:rPr lang="en-US" altLang="zh-CN" sz="2800" b="1" i="0" smtClean="0">
                            <a:latin typeface="Cambria Math" panose="02040503050406030204" pitchFamily="18" charset="0"/>
                          </a:rPr>
                          <m:t>𝐧</m:t>
                        </m:r>
                      </m:e>
                      <m:sub>
                        <m:r>
                          <a:rPr lang="en-US" altLang="zh-CN" sz="2800" b="1" i="0">
                            <a:latin typeface="Cambria Math" panose="02040503050406030204" pitchFamily="18" charset="0"/>
                          </a:rPr>
                          <m:t>𝐢</m:t>
                        </m:r>
                      </m:sub>
                    </m:sSub>
                    <m:r>
                      <a:rPr lang="en-US" altLang="zh-CN" sz="2800" b="1" i="0">
                        <a:latin typeface="Cambria Math" panose="02040503050406030204" pitchFamily="18" charset="0"/>
                      </a:rPr>
                      <m:t> </m:t>
                    </m:r>
                    <m:r>
                      <a:rPr lang="zh-CN" altLang="en-US" sz="2800" b="1" i="1">
                        <a:latin typeface="Cambria Math" panose="02040503050406030204" pitchFamily="18" charset="0"/>
                      </a:rPr>
                      <m:t>个</m:t>
                    </m:r>
                  </m:oMath>
                </a14:m>
                <a:r>
                  <a:rPr lang="zh-CN" altLang="en-US" sz="2800" b="1" dirty="0">
                    <a:latin typeface="Times New Roman" panose="02020603050405020304" pitchFamily="18" charset="0"/>
                    <a:cs typeface="Times New Roman" panose="02020603050405020304" pitchFamily="18" charset="0"/>
                  </a:rPr>
                  <a:t>顶点，</a:t>
                </a:r>
                <a14:m>
                  <m:oMath xmlns:m="http://schemas.openxmlformats.org/officeDocument/2006/math">
                    <m:sSub>
                      <m:sSubPr>
                        <m:ctrlPr>
                          <a:rPr lang="en-US" altLang="zh-CN" sz="2800" b="1" i="1">
                            <a:latin typeface="Cambria Math" panose="02040503050406030204" pitchFamily="18" charset="0"/>
                          </a:rPr>
                        </m:ctrlPr>
                      </m:sSubPr>
                      <m:e>
                        <m:r>
                          <a:rPr lang="en-US" altLang="zh-CN" sz="2800" b="1" i="0" smtClean="0">
                            <a:latin typeface="Cambria Math" panose="02040503050406030204" pitchFamily="18" charset="0"/>
                          </a:rPr>
                          <m:t>𝐫</m:t>
                        </m:r>
                      </m:e>
                      <m:sub>
                        <m:r>
                          <a:rPr lang="en-US" altLang="zh-CN" sz="2800" b="1" i="0">
                            <a:latin typeface="Cambria Math" panose="02040503050406030204" pitchFamily="18" charset="0"/>
                          </a:rPr>
                          <m:t>𝐢</m:t>
                        </m:r>
                      </m:sub>
                    </m:sSub>
                    <m:r>
                      <a:rPr lang="en-US" altLang="zh-CN" sz="2800" b="1" i="0">
                        <a:latin typeface="Cambria Math" panose="02040503050406030204" pitchFamily="18" charset="0"/>
                      </a:rPr>
                      <m:t> </m:t>
                    </m:r>
                  </m:oMath>
                </a14:m>
                <a:r>
                  <a:rPr lang="zh-CN" altLang="en-US" sz="2800" b="1" dirty="0">
                    <a:latin typeface="Times New Roman" panose="02020603050405020304" pitchFamily="18" charset="0"/>
                    <a:cs typeface="Times New Roman" panose="02020603050405020304" pitchFamily="18" charset="0"/>
                  </a:rPr>
                  <a:t>个面。</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20000"/>
                  </a:lnSpc>
                </a:pPr>
                <a:r>
                  <a:rPr lang="zh-CN" altLang="en-US" sz="2800" b="1" dirty="0">
                    <a:latin typeface="Times New Roman" panose="02020603050405020304" pitchFamily="18" charset="0"/>
                    <a:cs typeface="Times New Roman" panose="02020603050405020304" pitchFamily="18" charset="0"/>
                  </a:rPr>
                  <a:t>          由欧拉公式，得到   </a:t>
                </a:r>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rPr>
                        </m:ctrlPr>
                      </m:sSubPr>
                      <m:e>
                        <m:r>
                          <m:rPr>
                            <m:sty m:val="p"/>
                          </m:rPr>
                          <a:rPr lang="en-US" altLang="zh-CN" sz="2800" b="1" i="1" smtClean="0">
                            <a:latin typeface="Cambria Math" panose="02040503050406030204" pitchFamily="18" charset="0"/>
                          </a:rPr>
                          <m:t>n</m:t>
                        </m:r>
                      </m:e>
                      <m:sub>
                        <m:r>
                          <a:rPr lang="en-US" altLang="zh-CN" sz="2800" b="1">
                            <a:latin typeface="Cambria Math" panose="02040503050406030204" pitchFamily="18" charset="0"/>
                          </a:rPr>
                          <m:t>𝐢</m:t>
                        </m:r>
                      </m:sub>
                    </m:sSub>
                  </m:oMath>
                </a14:m>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rPr>
                        </m:ctrlPr>
                      </m:sSubPr>
                      <m:e>
                        <m:r>
                          <a:rPr lang="en-US" altLang="zh-CN" sz="2800" b="1">
                            <a:latin typeface="Cambria Math" panose="02040503050406030204" pitchFamily="18" charset="0"/>
                          </a:rPr>
                          <m:t>𝐦</m:t>
                        </m:r>
                      </m:e>
                      <m:sub>
                        <m:r>
                          <a:rPr lang="en-US" altLang="zh-CN" sz="2800" b="1">
                            <a:latin typeface="Cambria Math" panose="02040503050406030204" pitchFamily="18" charset="0"/>
                          </a:rPr>
                          <m:t>𝐢</m:t>
                        </m:r>
                      </m:sub>
                    </m:sSub>
                  </m:oMath>
                </a14:m>
                <a:r>
                  <a:rPr lang="en-US" altLang="zh-CN" sz="28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800" b="1" i="1">
                            <a:latin typeface="Cambria Math" panose="02040503050406030204" pitchFamily="18" charset="0"/>
                          </a:rPr>
                        </m:ctrlPr>
                      </m:sSubPr>
                      <m:e>
                        <m:r>
                          <a:rPr lang="en-US" altLang="zh-CN" sz="2800" b="1" i="0" smtClean="0">
                            <a:latin typeface="Cambria Math" panose="02040503050406030204" pitchFamily="18" charset="0"/>
                          </a:rPr>
                          <m:t>𝐫</m:t>
                        </m:r>
                      </m:e>
                      <m:sub>
                        <m:r>
                          <a:rPr lang="en-US" altLang="zh-CN" sz="2800" b="1">
                            <a:latin typeface="Cambria Math" panose="02040503050406030204" pitchFamily="18" charset="0"/>
                          </a:rPr>
                          <m:t>𝐢</m:t>
                        </m:r>
                      </m:sub>
                    </m:sSub>
                  </m:oMath>
                </a14:m>
                <a:r>
                  <a:rPr lang="en-US" altLang="zh-CN" sz="2800" b="1" dirty="0">
                    <a:latin typeface="Times New Roman" panose="02020603050405020304" pitchFamily="18" charset="0"/>
                    <a:cs typeface="Times New Roman" panose="02020603050405020304" pitchFamily="18" charset="0"/>
                  </a:rPr>
                  <a:t>=2</a:t>
                </a:r>
              </a:p>
              <a:p>
                <a:pPr eaLnBrk="1" hangingPunct="1">
                  <a:lnSpc>
                    <a:spcPct val="120000"/>
                  </a:lnSpc>
                </a:pPr>
                <a:r>
                  <a:rPr lang="zh-CN" altLang="en-US" sz="2800" b="1" dirty="0">
                    <a:latin typeface="Times New Roman" panose="02020603050405020304" pitchFamily="18" charset="0"/>
                    <a:cs typeface="Times New Roman" panose="02020603050405020304" pitchFamily="18" charset="0"/>
                  </a:rPr>
                  <a:t>          从而     </a:t>
                </a:r>
                <a14:m>
                  <m:oMath xmlns:m="http://schemas.openxmlformats.org/officeDocument/2006/math">
                    <m:nary>
                      <m:naryPr>
                        <m:chr m:val="∑"/>
                        <m:ctrlPr>
                          <a:rPr lang="en-US" altLang="zh-CN" sz="2800" b="1" i="1" dirty="0">
                            <a:latin typeface="Cambria Math" panose="02040503050406030204" pitchFamily="18" charset="0"/>
                          </a:rPr>
                        </m:ctrlPr>
                      </m:naryPr>
                      <m:sub>
                        <m:r>
                          <m:rPr>
                            <m:brk m:alnAt="23"/>
                          </m:rPr>
                          <a:rPr lang="en-US" altLang="zh-CN" sz="2800" b="1" i="1" dirty="0">
                            <a:latin typeface="Cambria Math" panose="02040503050406030204" pitchFamily="18" charset="0"/>
                          </a:rPr>
                          <m:t>𝒊</m:t>
                        </m:r>
                        <m:r>
                          <a:rPr lang="en-US" altLang="zh-CN" sz="2800" b="1" i="1" dirty="0">
                            <a:latin typeface="Cambria Math" panose="02040503050406030204" pitchFamily="18" charset="0"/>
                          </a:rPr>
                          <m:t>=</m:t>
                        </m:r>
                        <m:r>
                          <a:rPr lang="en-US" altLang="zh-CN" sz="2800" b="1" i="1" dirty="0">
                            <a:latin typeface="Cambria Math" panose="02040503050406030204" pitchFamily="18" charset="0"/>
                          </a:rPr>
                          <m:t>𝟏</m:t>
                        </m:r>
                      </m:sub>
                      <m:sup>
                        <m:r>
                          <a:rPr lang="en-US" altLang="zh-CN" sz="2800" b="1" i="1" dirty="0" smtClean="0">
                            <a:latin typeface="Cambria Math" panose="02040503050406030204" pitchFamily="18" charset="0"/>
                          </a:rPr>
                          <m:t>𝒑</m:t>
                        </m:r>
                      </m:sup>
                      <m:e>
                        <m:sSub>
                          <m:sSubPr>
                            <m:ctrlPr>
                              <a:rPr lang="en-US" altLang="zh-CN" sz="2800" b="1" i="1" dirty="0">
                                <a:latin typeface="Cambria Math" panose="02040503050406030204" pitchFamily="18" charset="0"/>
                              </a:rPr>
                            </m:ctrlPr>
                          </m:sSubPr>
                          <m:e>
                            <m:r>
                              <a:rPr lang="en-US" altLang="zh-CN" sz="2800" b="1" i="1" dirty="0">
                                <a:latin typeface="Cambria Math" panose="02040503050406030204" pitchFamily="18" charset="0"/>
                              </a:rPr>
                              <m:t>𝒏</m:t>
                            </m:r>
                          </m:e>
                          <m:sub>
                            <m:r>
                              <a:rPr lang="en-US" altLang="zh-CN" sz="2800" b="1" i="1" dirty="0">
                                <a:latin typeface="Cambria Math" panose="02040503050406030204" pitchFamily="18" charset="0"/>
                              </a:rPr>
                              <m:t>𝒊</m:t>
                            </m:r>
                          </m:sub>
                        </m:sSub>
                        <m:r>
                          <a:rPr lang="en-US" altLang="zh-CN" sz="2800" b="1" i="1" dirty="0">
                            <a:latin typeface="Cambria Math" panose="02040503050406030204" pitchFamily="18" charset="0"/>
                          </a:rPr>
                          <m:t>−</m:t>
                        </m:r>
                      </m:e>
                    </m:nary>
                    <m:nary>
                      <m:naryPr>
                        <m:chr m:val="∑"/>
                        <m:ctrlPr>
                          <a:rPr lang="en-US" altLang="zh-CN" sz="2800" b="1" i="1" smtClean="0">
                            <a:latin typeface="Cambria Math" panose="02040503050406030204" pitchFamily="18" charset="0"/>
                          </a:rPr>
                        </m:ctrlPr>
                      </m:naryPr>
                      <m:sub>
                        <m:r>
                          <m:rPr>
                            <m:brk m:alnAt="23"/>
                          </m:rPr>
                          <a:rPr lang="en-US" altLang="zh-CN" sz="2800" b="1" i="1" smtClean="0">
                            <a:latin typeface="Cambria Math" panose="02040503050406030204" pitchFamily="18" charset="0"/>
                          </a:rPr>
                          <m:t>𝒊</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sub>
                      <m:sup>
                        <m:r>
                          <a:rPr lang="en-US" altLang="zh-CN" sz="2800" b="1" i="1" smtClean="0">
                            <a:latin typeface="Cambria Math" panose="02040503050406030204" pitchFamily="18" charset="0"/>
                          </a:rPr>
                          <m:t>𝒑</m:t>
                        </m:r>
                      </m:sup>
                      <m:e>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𝒎</m:t>
                            </m:r>
                          </m:e>
                          <m:sub>
                            <m:r>
                              <a:rPr lang="en-US" altLang="zh-CN" sz="2800" b="1" i="1" smtClean="0">
                                <a:latin typeface="Cambria Math" panose="02040503050406030204" pitchFamily="18" charset="0"/>
                              </a:rPr>
                              <m:t>𝒊</m:t>
                            </m:r>
                          </m:sub>
                        </m:sSub>
                        <m:r>
                          <a:rPr lang="en-US" altLang="zh-CN" sz="2800" b="1" i="1" smtClean="0">
                            <a:latin typeface="Cambria Math" panose="02040503050406030204" pitchFamily="18" charset="0"/>
                          </a:rPr>
                          <m:t>+</m:t>
                        </m:r>
                        <m:nary>
                          <m:naryPr>
                            <m:chr m:val="∑"/>
                            <m:ctrlPr>
                              <a:rPr lang="en-US" altLang="zh-CN" sz="2800" b="1" i="1">
                                <a:latin typeface="Cambria Math" panose="02040503050406030204" pitchFamily="18" charset="0"/>
                              </a:rPr>
                            </m:ctrlPr>
                          </m:naryPr>
                          <m:sub>
                            <m:r>
                              <m:rPr>
                                <m:brk m:alnAt="23"/>
                              </m:rPr>
                              <a:rPr lang="en-US" altLang="zh-CN" sz="2800" b="1" i="1">
                                <a:latin typeface="Cambria Math" panose="02040503050406030204" pitchFamily="18" charset="0"/>
                              </a:rPr>
                              <m:t>𝒊</m:t>
                            </m:r>
                            <m:r>
                              <a:rPr lang="en-US" altLang="zh-CN" sz="2800" b="1" i="1">
                                <a:latin typeface="Cambria Math" panose="02040503050406030204" pitchFamily="18" charset="0"/>
                              </a:rPr>
                              <m:t>=</m:t>
                            </m:r>
                            <m:r>
                              <a:rPr lang="en-US" altLang="zh-CN" sz="2800" b="1" i="1">
                                <a:latin typeface="Cambria Math" panose="02040503050406030204" pitchFamily="18" charset="0"/>
                              </a:rPr>
                              <m:t>𝟏</m:t>
                            </m:r>
                          </m:sub>
                          <m:sup>
                            <m:r>
                              <a:rPr lang="en-US" altLang="zh-CN" sz="2800" b="1" i="1" smtClean="0">
                                <a:latin typeface="Cambria Math" panose="02040503050406030204" pitchFamily="18" charset="0"/>
                              </a:rPr>
                              <m:t>𝒑</m:t>
                            </m:r>
                          </m:sup>
                          <m:e>
                            <m:sSub>
                              <m:sSubPr>
                                <m:ctrlPr>
                                  <a:rPr lang="en-US" altLang="zh-CN" sz="2800" b="1" i="1">
                                    <a:latin typeface="Cambria Math" panose="02040503050406030204" pitchFamily="18" charset="0"/>
                                  </a:rPr>
                                </m:ctrlPr>
                              </m:sSubPr>
                              <m:e>
                                <m:r>
                                  <a:rPr lang="en-US" altLang="zh-CN" sz="2800" b="1" i="1" smtClean="0">
                                    <a:latin typeface="Cambria Math" panose="02040503050406030204" pitchFamily="18" charset="0"/>
                                  </a:rPr>
                                  <m:t>𝒓</m:t>
                                </m:r>
                              </m:e>
                              <m:sub>
                                <m:r>
                                  <a:rPr lang="en-US" altLang="zh-CN" sz="2800" b="1" i="1">
                                    <a:latin typeface="Cambria Math" panose="02040503050406030204" pitchFamily="18" charset="0"/>
                                  </a:rPr>
                                  <m:t>𝒊</m:t>
                                </m:r>
                              </m:sub>
                            </m:sSub>
                          </m:e>
                        </m:nary>
                      </m:e>
                    </m:nary>
                  </m:oMath>
                </a14:m>
                <a:r>
                  <a:rPr lang="en-US" altLang="zh-CN" sz="2800" b="1" dirty="0">
                    <a:latin typeface="Times New Roman" panose="02020603050405020304" pitchFamily="18" charset="0"/>
                    <a:cs typeface="Times New Roman" panose="02020603050405020304" pitchFamily="18" charset="0"/>
                  </a:rPr>
                  <a:t>=2p</a:t>
                </a:r>
              </a:p>
              <a:p>
                <a:pPr eaLnBrk="1" hangingPunct="1">
                  <a:lnSpc>
                    <a:spcPct val="120000"/>
                  </a:lnSpc>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即有</a:t>
                </a:r>
                <a:r>
                  <a:rPr lang="en-US" altLang="zh-CN" sz="2800" b="1" dirty="0">
                    <a:latin typeface="Times New Roman" panose="02020603050405020304" pitchFamily="18" charset="0"/>
                    <a:cs typeface="Times New Roman" panose="02020603050405020304" pitchFamily="18" charset="0"/>
                  </a:rPr>
                  <a:t>                 n-m+(r+p-1)=2p</a:t>
                </a:r>
              </a:p>
              <a:p>
                <a:pPr eaLnBrk="1" hangingPunct="1">
                  <a:lnSpc>
                    <a:spcPct val="120000"/>
                  </a:lnSpc>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其中</a:t>
                </a:r>
                <a14:m>
                  <m:oMath xmlns:m="http://schemas.openxmlformats.org/officeDocument/2006/math">
                    <m:r>
                      <a:rPr lang="zh-CN" altLang="en-US" sz="2800" b="1" i="1" smtClean="0">
                        <a:latin typeface="Cambria Math" panose="02040503050406030204" pitchFamily="18" charset="0"/>
                      </a:rPr>
                      <m:t>，</m:t>
                    </m:r>
                    <m:nary>
                      <m:naryPr>
                        <m:chr m:val="∑"/>
                        <m:ctrlPr>
                          <a:rPr lang="en-US" altLang="zh-CN" sz="2800" b="1" i="1">
                            <a:latin typeface="Cambria Math" panose="02040503050406030204" pitchFamily="18" charset="0"/>
                          </a:rPr>
                        </m:ctrlPr>
                      </m:naryPr>
                      <m:sub>
                        <m:r>
                          <m:rPr>
                            <m:brk m:alnAt="23"/>
                          </m:rPr>
                          <a:rPr lang="en-US" altLang="zh-CN" sz="2800" b="1" i="1">
                            <a:latin typeface="Cambria Math" panose="02040503050406030204" pitchFamily="18" charset="0"/>
                          </a:rPr>
                          <m:t>𝒊</m:t>
                        </m:r>
                        <m:r>
                          <a:rPr lang="en-US" altLang="zh-CN" sz="2800" b="1" i="1">
                            <a:latin typeface="Cambria Math" panose="02040503050406030204" pitchFamily="18" charset="0"/>
                          </a:rPr>
                          <m:t>=</m:t>
                        </m:r>
                        <m:r>
                          <a:rPr lang="en-US" altLang="zh-CN" sz="2800" b="1" i="1">
                            <a:latin typeface="Cambria Math" panose="02040503050406030204" pitchFamily="18" charset="0"/>
                          </a:rPr>
                          <m:t>𝟏</m:t>
                        </m:r>
                      </m:sub>
                      <m:sup>
                        <m:r>
                          <a:rPr lang="en-US" altLang="zh-CN" sz="2800" b="1" i="1">
                            <a:latin typeface="Cambria Math" panose="02040503050406030204" pitchFamily="18" charset="0"/>
                          </a:rPr>
                          <m:t>𝒑</m:t>
                        </m:r>
                      </m:sup>
                      <m:e>
                        <m:sSub>
                          <m:sSubPr>
                            <m:ctrlPr>
                              <a:rPr lang="en-US" altLang="zh-CN" sz="2800" b="1" i="1">
                                <a:latin typeface="Cambria Math" panose="02040503050406030204" pitchFamily="18" charset="0"/>
                              </a:rPr>
                            </m:ctrlPr>
                          </m:sSubPr>
                          <m:e>
                            <m:r>
                              <a:rPr lang="en-US" altLang="zh-CN" sz="2800" b="1" i="1">
                                <a:latin typeface="Cambria Math" panose="02040503050406030204" pitchFamily="18" charset="0"/>
                              </a:rPr>
                              <m:t>𝒓</m:t>
                            </m:r>
                          </m:e>
                          <m:sub>
                            <m:r>
                              <a:rPr lang="en-US" altLang="zh-CN" sz="2800" b="1" i="1">
                                <a:latin typeface="Cambria Math" panose="02040503050406030204" pitchFamily="18" charset="0"/>
                              </a:rPr>
                              <m:t>𝒊</m:t>
                            </m:r>
                          </m:sub>
                        </m:sSub>
                      </m:e>
                    </m:nary>
                    <m:r>
                      <a:rPr lang="en-US" altLang="zh-CN" sz="2800" b="1" i="1" smtClean="0">
                        <a:latin typeface="Cambria Math" panose="02040503050406030204" pitchFamily="18" charset="0"/>
                      </a:rPr>
                      <m:t>=</m:t>
                    </m:r>
                    <m:r>
                      <m:rPr>
                        <m:sty m:val="p"/>
                      </m:rPr>
                      <a:rPr lang="en-US" altLang="zh-CN" sz="2800" b="1" i="1">
                        <a:latin typeface="Cambria Math" panose="02040503050406030204" pitchFamily="18" charset="0"/>
                      </a:rPr>
                      <m:t>r</m:t>
                    </m:r>
                    <m:r>
                      <a:rPr lang="en-US" altLang="zh-CN" sz="2800" b="1" i="0" smtClean="0">
                        <a:latin typeface="Cambria Math" panose="02040503050406030204" pitchFamily="18" charset="0"/>
                      </a:rPr>
                      <m:t>+</m:t>
                    </m:r>
                  </m:oMath>
                </a14:m>
                <a:r>
                  <a:rPr lang="en-US" altLang="zh-CN" sz="2800" b="1" dirty="0">
                    <a:latin typeface="Times New Roman" panose="02020603050405020304" pitchFamily="18" charset="0"/>
                    <a:cs typeface="Times New Roman" panose="02020603050405020304" pitchFamily="18" charset="0"/>
                  </a:rPr>
                  <a:t>(p-1), </a:t>
                </a:r>
              </a:p>
              <a:p>
                <a:pPr eaLnBrk="1" hangingPunct="1">
                  <a:lnSpc>
                    <a:spcPct val="120000"/>
                  </a:lnSpc>
                </a:pPr>
                <a:r>
                  <a:rPr lang="en-US" altLang="zh-CN" sz="2800" b="1" dirty="0">
                    <a:latin typeface="Times New Roman" panose="02020603050405020304" pitchFamily="18" charset="0"/>
                    <a:cs typeface="Times New Roman" panose="02020603050405020304" pitchFamily="18" charset="0"/>
                  </a:rPr>
                  <a:t>                       p-1</a:t>
                </a:r>
                <a:r>
                  <a:rPr lang="zh-CN" altLang="en-US" sz="2800" b="1" dirty="0">
                    <a:latin typeface="Times New Roman" panose="02020603050405020304" pitchFamily="18" charset="0"/>
                    <a:cs typeface="Times New Roman" panose="02020603050405020304" pitchFamily="18" charset="0"/>
                  </a:rPr>
                  <a:t>为无限面被重复计算的次数，</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所以                   </a:t>
                </a:r>
                <a:r>
                  <a:rPr lang="en-US" altLang="zh-CN" sz="2800" b="1" dirty="0" err="1">
                    <a:latin typeface="Times New Roman" panose="02020603050405020304" pitchFamily="18" charset="0"/>
                    <a:cs typeface="Times New Roman" panose="02020603050405020304" pitchFamily="18" charset="0"/>
                  </a:rPr>
                  <a:t>n-m+r</a:t>
                </a:r>
                <a:r>
                  <a:rPr lang="en-US" altLang="zh-CN" sz="2800" b="1" dirty="0">
                    <a:latin typeface="Times New Roman" panose="02020603050405020304" pitchFamily="18" charset="0"/>
                    <a:cs typeface="Times New Roman" panose="02020603050405020304" pitchFamily="18" charset="0"/>
                  </a:rPr>
                  <a:t>=p+1</a:t>
                </a:r>
              </a:p>
              <a:p>
                <a:pPr eaLnBrk="1" hangingPunct="1"/>
                <a:endParaRPr lang="zh-CN" altLang="en-US" sz="2400" b="1" dirty="0"/>
              </a:p>
            </p:txBody>
          </p:sp>
        </mc:Choice>
        <mc:Fallback xmlns="">
          <p:sp>
            <p:nvSpPr>
              <p:cNvPr id="582661" name="Rectangle 5"/>
              <p:cNvSpPr>
                <a:spLocks noRot="1" noChangeAspect="1" noMove="1" noResize="1" noEditPoints="1" noAdjustHandles="1" noChangeArrowheads="1" noChangeShapeType="1" noTextEdit="1"/>
              </p:cNvSpPr>
              <p:nvPr/>
            </p:nvSpPr>
            <p:spPr bwMode="auto">
              <a:xfrm>
                <a:off x="0" y="2564904"/>
                <a:ext cx="9289156" cy="4214744"/>
              </a:xfrm>
              <a:prstGeom prst="rect">
                <a:avLst/>
              </a:prstGeom>
              <a:blipFill>
                <a:blip r:embed="rId3"/>
                <a:stretch>
                  <a:fillRect l="-1312" t="-11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13010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2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26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6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6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26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2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8CFAFA-B230-495C-BF85-3F0CBCCE7AE9}" type="slidenum">
              <a:rPr lang="zh-CN" altLang="en-US" smtClean="0">
                <a:solidFill>
                  <a:schemeClr val="accent1"/>
                </a:solidFill>
              </a:rPr>
              <a:pPr/>
              <a:t>18</a:t>
            </a:fld>
            <a:r>
              <a:rPr lang="en-US" altLang="zh-CN" dirty="0">
                <a:solidFill>
                  <a:schemeClr val="accent1"/>
                </a:solidFill>
              </a:rPr>
              <a:t>/50</a:t>
            </a:r>
          </a:p>
        </p:txBody>
      </p:sp>
      <p:sp>
        <p:nvSpPr>
          <p:cNvPr id="26627"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运用欧拉</a:t>
            </a:r>
            <a:r>
              <a:rPr lang="en-US" altLang="zh-CN">
                <a:latin typeface="Calibri" panose="020F0502020204030204" pitchFamily="34" charset="0"/>
                <a:ea typeface="宋体" panose="02010600030101010101" pitchFamily="2" charset="-122"/>
              </a:rPr>
              <a:t>(Euler)</a:t>
            </a:r>
            <a:r>
              <a:rPr lang="zh-CN" altLang="en-US">
                <a:latin typeface="Calibri" panose="020F0502020204030204" pitchFamily="34" charset="0"/>
                <a:ea typeface="宋体" panose="02010600030101010101" pitchFamily="2" charset="-122"/>
              </a:rPr>
              <a:t>公式的局限性</a:t>
            </a:r>
          </a:p>
        </p:txBody>
      </p:sp>
      <p:sp>
        <p:nvSpPr>
          <p:cNvPr id="26628" name="Rectangle 5"/>
          <p:cNvSpPr>
            <a:spLocks noGrp="1"/>
          </p:cNvSpPr>
          <p:nvPr>
            <p:ph type="body" idx="4294967295"/>
          </p:nvPr>
        </p:nvSpPr>
        <p:spPr>
          <a:xfrm>
            <a:off x="250825" y="1052513"/>
            <a:ext cx="8713788" cy="2736850"/>
          </a:xfrm>
        </p:spPr>
        <p:txBody>
          <a:bodyPr/>
          <a:lstStyle/>
          <a:p>
            <a:pPr marL="0" indent="0">
              <a:lnSpc>
                <a:spcPct val="125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用欧拉公式直接判定一个连通图是否是平面图是很难的，因为在没有把这个图边不相交地画在一个平面上时，无法知道区域数是多少。</a:t>
            </a:r>
          </a:p>
        </p:txBody>
      </p:sp>
    </p:spTree>
    <p:extLst>
      <p:ext uri="{BB962C8B-B14F-4D97-AF65-F5344CB8AC3E}">
        <p14:creationId xmlns:p14="http://schemas.microsoft.com/office/powerpoint/2010/main" val="290923067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8CFAFA-B230-495C-BF85-3F0CBCCE7AE9}" type="slidenum">
              <a:rPr lang="zh-CN" altLang="en-US" smtClean="0">
                <a:solidFill>
                  <a:schemeClr val="accent1"/>
                </a:solidFill>
              </a:rPr>
              <a:pPr/>
              <a:t>19</a:t>
            </a:fld>
            <a:r>
              <a:rPr lang="en-US" altLang="zh-CN" dirty="0">
                <a:solidFill>
                  <a:schemeClr val="accent1"/>
                </a:solidFill>
              </a:rPr>
              <a:t>/50</a:t>
            </a:r>
          </a:p>
        </p:txBody>
      </p:sp>
      <p:sp>
        <p:nvSpPr>
          <p:cNvPr id="2662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命题</a:t>
            </a:r>
          </a:p>
        </p:txBody>
      </p:sp>
      <p:sp>
        <p:nvSpPr>
          <p:cNvPr id="26628" name="Rectangle 5"/>
          <p:cNvSpPr>
            <a:spLocks noGrp="1"/>
          </p:cNvSpPr>
          <p:nvPr>
            <p:ph type="body" idx="4294967295"/>
          </p:nvPr>
        </p:nvSpPr>
        <p:spPr>
          <a:xfrm>
            <a:off x="250825" y="836712"/>
            <a:ext cx="8641655" cy="1656184"/>
          </a:xfrm>
          <a:solidFill>
            <a:srgbClr val="FFFF00"/>
          </a:solidFill>
        </p:spPr>
        <p:txBody>
          <a:bodyPr/>
          <a:lstStyle/>
          <a:p>
            <a:pPr marL="0" indent="0" eaLnBrk="1" hangingPunct="1">
              <a:lnSpc>
                <a:spcPct val="110000"/>
              </a:lnSpc>
              <a:spcBef>
                <a:spcPts val="0"/>
              </a:spcBef>
              <a:buNone/>
            </a:pPr>
            <a:r>
              <a:rPr lang="zh-CN" altLang="en-US" b="1" dirty="0">
                <a:solidFill>
                  <a:schemeClr val="hlink"/>
                </a:solidFill>
                <a:latin typeface="Calibri" panose="020F0502020204030204" pitchFamily="34" charset="0"/>
                <a:ea typeface="宋体" panose="02010600030101010101" pitchFamily="2" charset="-122"/>
              </a:rPr>
              <a:t>设</a:t>
            </a:r>
            <a:r>
              <a:rPr lang="en-US" altLang="zh-CN" b="1" dirty="0">
                <a:solidFill>
                  <a:schemeClr val="hlink"/>
                </a:solidFill>
                <a:latin typeface="Calibri" panose="020F0502020204030204" pitchFamily="34" charset="0"/>
                <a:ea typeface="宋体" panose="02010600030101010101" pitchFamily="2" charset="-122"/>
              </a:rPr>
              <a:t>G=(V,E)</a:t>
            </a:r>
            <a:r>
              <a:rPr lang="zh-CN" altLang="en-US" b="1" dirty="0">
                <a:solidFill>
                  <a:schemeClr val="hlink"/>
                </a:solidFill>
                <a:latin typeface="Calibri" panose="020F0502020204030204" pitchFamily="34" charset="0"/>
                <a:ea typeface="宋体" panose="02010600030101010101" pitchFamily="2" charset="-122"/>
              </a:rPr>
              <a:t>是一个简单平面图，</a:t>
            </a:r>
            <a:r>
              <a:rPr lang="en-US" altLang="zh-CN" b="1" dirty="0">
                <a:solidFill>
                  <a:schemeClr val="hlink"/>
                </a:solidFill>
                <a:latin typeface="Calibri" panose="020F0502020204030204" pitchFamily="34" charset="0"/>
                <a:ea typeface="宋体" panose="02010600030101010101" pitchFamily="2" charset="-122"/>
              </a:rPr>
              <a:t>|E|=m</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 r </a:t>
            </a:r>
            <a:r>
              <a:rPr lang="zh-CN" altLang="en-US" b="1" dirty="0">
                <a:solidFill>
                  <a:schemeClr val="hlink"/>
                </a:solidFill>
                <a:latin typeface="Calibri" panose="020F0502020204030204" pitchFamily="34" charset="0"/>
                <a:ea typeface="宋体" panose="02010600030101010101" pitchFamily="2" charset="-122"/>
              </a:rPr>
              <a:t>为</a:t>
            </a:r>
            <a:r>
              <a:rPr lang="en-US" altLang="zh-CN" b="1" dirty="0">
                <a:solidFill>
                  <a:schemeClr val="hlink"/>
                </a:solidFill>
                <a:latin typeface="Calibri" panose="020F0502020204030204" pitchFamily="34" charset="0"/>
                <a:ea typeface="宋体" panose="02010600030101010101" pitchFamily="2" charset="-122"/>
              </a:rPr>
              <a:t>G</a:t>
            </a:r>
            <a:r>
              <a:rPr lang="zh-CN" altLang="en-US" b="1" dirty="0">
                <a:solidFill>
                  <a:schemeClr val="hlink"/>
                </a:solidFill>
                <a:latin typeface="Calibri" panose="020F0502020204030204" pitchFamily="34" charset="0"/>
                <a:ea typeface="宋体" panose="02010600030101010101" pitchFamily="2" charset="-122"/>
              </a:rPr>
              <a:t>的面数。若</a:t>
            </a:r>
            <a:r>
              <a:rPr lang="en-US" altLang="zh-CN" b="1" dirty="0">
                <a:solidFill>
                  <a:schemeClr val="hlink"/>
                </a:solidFill>
                <a:latin typeface="Calibri" panose="020F0502020204030204" pitchFamily="34" charset="0"/>
                <a:ea typeface="宋体" panose="02010600030101010101" pitchFamily="2" charset="-122"/>
              </a:rPr>
              <a:t>G</a:t>
            </a:r>
            <a:r>
              <a:rPr lang="zh-CN" altLang="en-US" b="1" dirty="0">
                <a:solidFill>
                  <a:schemeClr val="hlink"/>
                </a:solidFill>
                <a:latin typeface="Calibri" panose="020F0502020204030204" pitchFamily="34" charset="0"/>
                <a:ea typeface="宋体" panose="02010600030101010101" pitchFamily="2" charset="-122"/>
              </a:rPr>
              <a:t>的每个面至少由</a:t>
            </a:r>
            <a:r>
              <a:rPr lang="en-US" altLang="zh-CN" b="1" dirty="0">
                <a:solidFill>
                  <a:schemeClr val="hlink"/>
                </a:solidFill>
                <a:latin typeface="Calibri" panose="020F0502020204030204" pitchFamily="34" charset="0"/>
                <a:ea typeface="宋体" panose="02010600030101010101" pitchFamily="2" charset="-122"/>
              </a:rPr>
              <a:t>k</a:t>
            </a:r>
            <a:r>
              <a:rPr lang="zh-CN" altLang="en-US" b="1" dirty="0">
                <a:solidFill>
                  <a:schemeClr val="hlink"/>
                </a:solidFill>
                <a:latin typeface="Calibri" panose="020F0502020204030204" pitchFamily="34" charset="0"/>
                <a:ea typeface="宋体" panose="02010600030101010101" pitchFamily="2" charset="-122"/>
              </a:rPr>
              <a:t>条边围成，则  </a:t>
            </a:r>
            <a:r>
              <a:rPr lang="en-US" altLang="zh-CN" b="1" dirty="0">
                <a:solidFill>
                  <a:schemeClr val="hlink"/>
                </a:solidFill>
                <a:latin typeface="Calibri" panose="020F0502020204030204" pitchFamily="34" charset="0"/>
                <a:ea typeface="宋体" panose="02010600030101010101" pitchFamily="2" charset="-122"/>
              </a:rPr>
              <a:t>                 </a:t>
            </a:r>
          </a:p>
          <a:p>
            <a:pPr marL="0" indent="0" algn="ctr" eaLnBrk="1" hangingPunct="1">
              <a:lnSpc>
                <a:spcPct val="110000"/>
              </a:lnSpc>
              <a:spcBef>
                <a:spcPts val="0"/>
              </a:spcBef>
              <a:buNone/>
            </a:pPr>
            <a:r>
              <a:rPr lang="en-US" altLang="zh-CN" b="1" dirty="0">
                <a:solidFill>
                  <a:srgbClr val="FF0000"/>
                </a:solidFill>
                <a:latin typeface="Calibri" panose="020F0502020204030204" pitchFamily="34" charset="0"/>
                <a:ea typeface="宋体" panose="02010600030101010101" pitchFamily="2" charset="-122"/>
              </a:rPr>
              <a:t>2m≥kr</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4085E0B-909E-495A-8FA8-BC585F017A00}"/>
                  </a:ext>
                </a:extLst>
              </p:cNvPr>
              <p:cNvSpPr txBox="1"/>
              <p:nvPr/>
            </p:nvSpPr>
            <p:spPr>
              <a:xfrm>
                <a:off x="250825" y="2652246"/>
                <a:ext cx="8424936" cy="3342453"/>
              </a:xfrm>
              <a:prstGeom prst="rect">
                <a:avLst/>
              </a:prstGeom>
              <a:noFill/>
            </p:spPr>
            <p:txBody>
              <a:bodyPr wrap="square" rtlCol="0">
                <a:spAutoFit/>
              </a:bodyPr>
              <a:lstStyle/>
              <a:p>
                <a:pPr marL="1074738" indent="-1074738">
                  <a:lnSpc>
                    <a:spcPct val="110000"/>
                  </a:lnSpc>
                </a:pPr>
                <a:r>
                  <a:rPr lang="zh-CN" altLang="en-US" sz="3200" dirty="0"/>
                  <a:t>证明：记</a:t>
                </a:r>
                <a:r>
                  <a:rPr lang="zh-CN" altLang="en-US" sz="3200" b="1" dirty="0">
                    <a:latin typeface="Calibri" panose="020F0502020204030204" pitchFamily="34" charset="0"/>
                  </a:rPr>
                  <a:t>第</a:t>
                </a:r>
                <a:r>
                  <a:rPr lang="en-US" altLang="zh-CN" sz="3200" b="1" dirty="0" err="1">
                    <a:latin typeface="Calibri" panose="020F0502020204030204" pitchFamily="34" charset="0"/>
                  </a:rPr>
                  <a:t>i</a:t>
                </a:r>
                <a:r>
                  <a:rPr lang="zh-CN" altLang="en-US" sz="3200" b="1" dirty="0">
                    <a:latin typeface="Calibri" panose="020F0502020204030204" pitchFamily="34" charset="0"/>
                  </a:rPr>
                  <a:t>区域由</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a:rPr lang="en-US" altLang="zh-CN" sz="3200" b="1">
                            <a:latin typeface="Cambria Math" panose="02040503050406030204" pitchFamily="18" charset="0"/>
                          </a:rPr>
                          <m:t>𝐢</m:t>
                        </m:r>
                      </m:sub>
                    </m:sSub>
                  </m:oMath>
                </a14:m>
                <a:r>
                  <a:rPr lang="zh-CN" altLang="en-US" sz="3200" b="1" dirty="0">
                    <a:latin typeface="Calibri" panose="020F0502020204030204" pitchFamily="34" charset="0"/>
                  </a:rPr>
                  <a:t>条边围成</a:t>
                </a:r>
                <a:r>
                  <a:rPr lang="en-US" altLang="zh-CN" sz="3200" b="1" dirty="0">
                    <a:latin typeface="Calibri" panose="020F0502020204030204" pitchFamily="34" charset="0"/>
                  </a:rPr>
                  <a:t>(</a:t>
                </a:r>
                <a:r>
                  <a:rPr lang="en-US" altLang="zh-CN" sz="3200" b="1" dirty="0" err="1">
                    <a:latin typeface="Calibri" panose="020F0502020204030204" pitchFamily="34" charset="0"/>
                  </a:rPr>
                  <a:t>i</a:t>
                </a:r>
                <a:r>
                  <a:rPr lang="en-US" altLang="zh-CN" sz="3200" b="1" dirty="0">
                    <a:latin typeface="Calibri" panose="020F0502020204030204" pitchFamily="34" charset="0"/>
                  </a:rPr>
                  <a:t>=1,2,…,r)</a:t>
                </a:r>
                <a:r>
                  <a:rPr lang="zh-CN" altLang="en-US" sz="3200" b="1" dirty="0">
                    <a:latin typeface="Calibri" panose="020F0502020204030204" pitchFamily="34" charset="0"/>
                  </a:rPr>
                  <a:t>，</a:t>
                </a:r>
                <a:endParaRPr lang="en-US" altLang="zh-CN" sz="3200" b="1" dirty="0">
                  <a:latin typeface="Calibri" panose="020F0502020204030204" pitchFamily="34" charset="0"/>
                </a:endParaRPr>
              </a:p>
              <a:p>
                <a:pPr marL="1074738" indent="-1074738">
                  <a:lnSpc>
                    <a:spcPct val="110000"/>
                  </a:lnSpc>
                </a:pPr>
                <a:r>
                  <a:rPr lang="en-US" altLang="zh-CN" sz="3200" b="1" dirty="0">
                    <a:latin typeface="Calibri" panose="020F0502020204030204" pitchFamily="34" charset="0"/>
                  </a:rPr>
                  <a:t>             </a:t>
                </a:r>
                <a:r>
                  <a:rPr lang="zh-CN" altLang="en-US" sz="3200" b="1" dirty="0">
                    <a:latin typeface="Calibri" panose="020F0502020204030204" pitchFamily="34" charset="0"/>
                  </a:rPr>
                  <a:t>所以围成</a:t>
                </a:r>
                <a:r>
                  <a:rPr lang="en-US" altLang="zh-CN" sz="3200" b="1" dirty="0">
                    <a:latin typeface="Calibri" panose="020F0502020204030204" pitchFamily="34" charset="0"/>
                  </a:rPr>
                  <a:t>r</a:t>
                </a:r>
                <a:r>
                  <a:rPr lang="zh-CN" altLang="en-US" sz="3200" b="1" dirty="0">
                    <a:latin typeface="Calibri" panose="020F0502020204030204" pitchFamily="34" charset="0"/>
                  </a:rPr>
                  <a:t>个区域的总边数为：</a:t>
                </a:r>
                <a:endParaRPr lang="en-US" altLang="zh-CN" sz="3200" b="1" dirty="0">
                  <a:latin typeface="Calibri" panose="020F0502020204030204" pitchFamily="34" charset="0"/>
                </a:endParaRPr>
              </a:p>
              <a:p>
                <a:pPr marL="1074738" indent="-1074738">
                  <a:lnSpc>
                    <a:spcPct val="110000"/>
                  </a:lnSpc>
                </a:pPr>
                <a:r>
                  <a:rPr lang="en-US" altLang="zh-CN" sz="3200" b="1" dirty="0">
                    <a:latin typeface="Calibri" panose="020F0502020204030204" pitchFamily="34" charset="0"/>
                  </a:rPr>
                  <a:t>                               </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a:rPr lang="en-US" altLang="zh-CN" sz="3200" b="1" i="0" smtClean="0">
                            <a:latin typeface="Cambria Math" panose="02040503050406030204" pitchFamily="18" charset="0"/>
                          </a:rPr>
                          <m:t>𝟏</m:t>
                        </m:r>
                      </m:sub>
                    </m:sSub>
                  </m:oMath>
                </a14:m>
                <a:r>
                  <a:rPr lang="en-US" altLang="zh-CN" sz="3200" b="1" dirty="0">
                    <a:latin typeface="Calibri" panose="020F0502020204030204" pitchFamily="34" charset="0"/>
                  </a:rPr>
                  <a:t>+</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a:rPr lang="en-US" altLang="zh-CN" sz="3200" b="1" i="1" smtClean="0">
                            <a:latin typeface="Cambria Math" panose="02040503050406030204" pitchFamily="18" charset="0"/>
                          </a:rPr>
                          <m:t>𝟐</m:t>
                        </m:r>
                      </m:sub>
                    </m:sSub>
                  </m:oMath>
                </a14:m>
                <a:r>
                  <a:rPr lang="en-US" altLang="zh-CN" sz="3200" b="1" dirty="0">
                    <a:latin typeface="Calibri" panose="020F0502020204030204" pitchFamily="34" charset="0"/>
                  </a:rPr>
                  <a:t>+…+</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m:rPr>
                            <m:sty m:val="p"/>
                          </m:rPr>
                          <a:rPr lang="en-US" altLang="zh-CN" sz="3200" b="1" i="1">
                            <a:latin typeface="Cambria Math" panose="02040503050406030204" pitchFamily="18" charset="0"/>
                          </a:rPr>
                          <m:t>r</m:t>
                        </m:r>
                      </m:sub>
                    </m:sSub>
                  </m:oMath>
                </a14:m>
                <a:r>
                  <a:rPr lang="en-US" altLang="zh-CN" sz="3200" b="1" dirty="0">
                    <a:latin typeface="Calibri" panose="020F0502020204030204" pitchFamily="34" charset="0"/>
                  </a:rPr>
                  <a:t> ≥</a:t>
                </a:r>
                <a:r>
                  <a:rPr lang="en-US" altLang="zh-CN" sz="3200" b="1" dirty="0" err="1">
                    <a:latin typeface="Calibri" panose="020F0502020204030204" pitchFamily="34" charset="0"/>
                  </a:rPr>
                  <a:t>kr</a:t>
                </a:r>
                <a:endParaRPr lang="en-US" altLang="zh-CN" sz="3200" b="1" dirty="0">
                  <a:latin typeface="Calibri" panose="020F0502020204030204" pitchFamily="34" charset="0"/>
                </a:endParaRPr>
              </a:p>
              <a:p>
                <a:pPr marL="1074738" indent="-1074738">
                  <a:lnSpc>
                    <a:spcPct val="110000"/>
                  </a:lnSpc>
                </a:pPr>
                <a:r>
                  <a:rPr lang="en-US" altLang="zh-CN" sz="3200" b="1" dirty="0">
                    <a:latin typeface="Calibri" panose="020F0502020204030204" pitchFamily="34" charset="0"/>
                  </a:rPr>
                  <a:t>             </a:t>
                </a:r>
                <a:r>
                  <a:rPr lang="zh-CN" altLang="en-US" sz="3200" b="1" dirty="0">
                    <a:latin typeface="Calibri" panose="020F0502020204030204" pitchFamily="34" charset="0"/>
                  </a:rPr>
                  <a:t>因为每条边最多关联两个区域，所以</a:t>
                </a:r>
                <a:endParaRPr lang="en-US" altLang="zh-CN" sz="3200" b="1" dirty="0">
                  <a:latin typeface="Calibri" panose="020F0502020204030204" pitchFamily="34" charset="0"/>
                </a:endParaRPr>
              </a:p>
              <a:p>
                <a:pPr marL="1074738" indent="-1074738">
                  <a:lnSpc>
                    <a:spcPct val="110000"/>
                  </a:lnSpc>
                </a:pPr>
                <a:r>
                  <a:rPr lang="en-US" altLang="zh-CN" sz="3200" b="1" dirty="0">
                    <a:latin typeface="Calibri" panose="020F0502020204030204" pitchFamily="34" charset="0"/>
                  </a:rPr>
                  <a:t>                               2m ≥ </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a:rPr lang="en-US" altLang="zh-CN" sz="3200" b="1">
                            <a:latin typeface="Cambria Math" panose="02040503050406030204" pitchFamily="18" charset="0"/>
                          </a:rPr>
                          <m:t>𝟏</m:t>
                        </m:r>
                      </m:sub>
                    </m:sSub>
                  </m:oMath>
                </a14:m>
                <a:r>
                  <a:rPr lang="en-US" altLang="zh-CN" sz="3200" b="1" dirty="0">
                    <a:latin typeface="Calibri" panose="020F0502020204030204" pitchFamily="34" charset="0"/>
                  </a:rPr>
                  <a:t>+</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a:rPr lang="en-US" altLang="zh-CN" sz="3200" b="1" i="1">
                            <a:latin typeface="Cambria Math" panose="02040503050406030204" pitchFamily="18" charset="0"/>
                          </a:rPr>
                          <m:t>𝟐</m:t>
                        </m:r>
                      </m:sub>
                    </m:sSub>
                  </m:oMath>
                </a14:m>
                <a:r>
                  <a:rPr lang="en-US" altLang="zh-CN" sz="3200" b="1" dirty="0">
                    <a:latin typeface="Calibri" panose="020F0502020204030204" pitchFamily="34" charset="0"/>
                  </a:rPr>
                  <a:t>+…+</a:t>
                </a:r>
                <a14:m>
                  <m:oMath xmlns:m="http://schemas.openxmlformats.org/officeDocument/2006/math">
                    <m:sSub>
                      <m:sSubPr>
                        <m:ctrlPr>
                          <a:rPr lang="en-US" altLang="zh-CN" sz="3200" b="1" i="1">
                            <a:latin typeface="Cambria Math" panose="02040503050406030204" pitchFamily="18" charset="0"/>
                          </a:rPr>
                        </m:ctrlPr>
                      </m:sSubPr>
                      <m:e>
                        <m:r>
                          <a:rPr lang="en-US" altLang="zh-CN" sz="3200" b="1">
                            <a:latin typeface="Cambria Math" panose="02040503050406030204" pitchFamily="18" charset="0"/>
                          </a:rPr>
                          <m:t>𝐦</m:t>
                        </m:r>
                      </m:e>
                      <m:sub>
                        <m:r>
                          <m:rPr>
                            <m:sty m:val="p"/>
                          </m:rPr>
                          <a:rPr lang="en-US" altLang="zh-CN" sz="3200" b="1" i="1">
                            <a:latin typeface="Cambria Math" panose="02040503050406030204" pitchFamily="18" charset="0"/>
                          </a:rPr>
                          <m:t>r</m:t>
                        </m:r>
                      </m:sub>
                    </m:sSub>
                  </m:oMath>
                </a14:m>
                <a:endParaRPr lang="en-US" altLang="zh-CN" sz="3200" b="1" dirty="0">
                  <a:latin typeface="Calibri" panose="020F0502020204030204" pitchFamily="34" charset="0"/>
                </a:endParaRPr>
              </a:p>
              <a:p>
                <a:pPr marL="1074738" indent="-1074738">
                  <a:lnSpc>
                    <a:spcPct val="110000"/>
                  </a:lnSpc>
                </a:pPr>
                <a:r>
                  <a:rPr lang="en-US" altLang="zh-CN" sz="3200" b="1" dirty="0">
                    <a:latin typeface="Calibri" panose="020F0502020204030204" pitchFamily="34" charset="0"/>
                  </a:rPr>
                  <a:t>             </a:t>
                </a:r>
                <a:r>
                  <a:rPr lang="zh-CN" altLang="en-US" sz="3200" b="1" dirty="0">
                    <a:latin typeface="Calibri" panose="020F0502020204030204" pitchFamily="34" charset="0"/>
                  </a:rPr>
                  <a:t>于是，                 </a:t>
                </a:r>
                <a:r>
                  <a:rPr lang="en-US" altLang="zh-CN" sz="3200" b="1" dirty="0">
                    <a:latin typeface="Calibri" panose="020F0502020204030204" pitchFamily="34" charset="0"/>
                  </a:rPr>
                  <a:t>2m≥kr</a:t>
                </a:r>
                <a:endParaRPr lang="zh-CN" altLang="en-US" sz="2800" dirty="0"/>
              </a:p>
            </p:txBody>
          </p:sp>
        </mc:Choice>
        <mc:Fallback xmlns="">
          <p:sp>
            <p:nvSpPr>
              <p:cNvPr id="2" name="文本框 1">
                <a:extLst>
                  <a:ext uri="{FF2B5EF4-FFF2-40B4-BE49-F238E27FC236}">
                    <a16:creationId xmlns:a16="http://schemas.microsoft.com/office/drawing/2014/main" id="{C4085E0B-909E-495A-8FA8-BC585F017A00}"/>
                  </a:ext>
                </a:extLst>
              </p:cNvPr>
              <p:cNvSpPr txBox="1">
                <a:spLocks noRot="1" noChangeAspect="1" noMove="1" noResize="1" noEditPoints="1" noAdjustHandles="1" noChangeArrowheads="1" noChangeShapeType="1" noTextEdit="1"/>
              </p:cNvSpPr>
              <p:nvPr/>
            </p:nvSpPr>
            <p:spPr>
              <a:xfrm>
                <a:off x="250825" y="2652246"/>
                <a:ext cx="8424936" cy="3342453"/>
              </a:xfrm>
              <a:prstGeom prst="rect">
                <a:avLst/>
              </a:prstGeom>
              <a:blipFill>
                <a:blip r:embed="rId2"/>
                <a:stretch>
                  <a:fillRect l="-1809" t="-2920" b="-43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9805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1C1D6-55AC-48A1-B9F3-9B47D431D348}" type="slidenum">
              <a:rPr lang="zh-CN" altLang="en-US" smtClean="0">
                <a:solidFill>
                  <a:schemeClr val="accent1"/>
                </a:solidFill>
              </a:rPr>
              <a:pPr/>
              <a:t>2</a:t>
            </a:fld>
            <a:r>
              <a:rPr lang="en-US" altLang="zh-CN" dirty="0">
                <a:solidFill>
                  <a:schemeClr val="accent1"/>
                </a:solidFill>
              </a:rPr>
              <a:t>/50</a:t>
            </a:r>
          </a:p>
        </p:txBody>
      </p:sp>
      <p:sp>
        <p:nvSpPr>
          <p:cNvPr id="17411" name="Rectangle 2"/>
          <p:cNvSpPr>
            <a:spLocks noGrp="1"/>
          </p:cNvSpPr>
          <p:nvPr>
            <p:ph type="title" idx="4294967295"/>
          </p:nvPr>
        </p:nvSpPr>
        <p:spPr/>
        <p:txBody>
          <a:bodyPr/>
          <a:lstStyle/>
          <a:p>
            <a:r>
              <a:rPr lang="en-US" altLang="zh-CN" b="1" dirty="0">
                <a:latin typeface="Calibri" panose="020F0502020204030204" pitchFamily="34" charset="0"/>
                <a:ea typeface="宋体" panose="02010600030101010101" pitchFamily="2" charset="-122"/>
              </a:rPr>
              <a:t>6.4  </a:t>
            </a:r>
            <a:r>
              <a:rPr lang="zh-CN" altLang="en-US" b="1" dirty="0">
                <a:latin typeface="Calibri" panose="020F0502020204030204" pitchFamily="34" charset="0"/>
                <a:ea typeface="宋体" panose="02010600030101010101" pitchFamily="2" charset="-122"/>
              </a:rPr>
              <a:t>平面图</a:t>
            </a:r>
            <a:endParaRPr lang="en-US" altLang="zh-CN" b="1" dirty="0">
              <a:latin typeface="Calibri" panose="020F0502020204030204" pitchFamily="34" charset="0"/>
              <a:ea typeface="宋体" panose="02010600030101010101" pitchFamily="2" charset="-122"/>
            </a:endParaRPr>
          </a:p>
        </p:txBody>
      </p:sp>
      <p:sp>
        <p:nvSpPr>
          <p:cNvPr id="17412" name="Rectangle 3"/>
          <p:cNvSpPr>
            <a:spLocks noGrp="1"/>
          </p:cNvSpPr>
          <p:nvPr>
            <p:ph type="body" idx="4294967295"/>
          </p:nvPr>
        </p:nvSpPr>
        <p:spPr>
          <a:xfrm>
            <a:off x="323850" y="1125538"/>
            <a:ext cx="8640763" cy="4957762"/>
          </a:xfrm>
        </p:spPr>
        <p:txBody>
          <a:bodyPr/>
          <a:lstStyle/>
          <a:p>
            <a:pPr>
              <a:spcBef>
                <a:spcPts val="0"/>
              </a:spcBef>
            </a:pPr>
            <a:r>
              <a:rPr lang="zh-CN" altLang="en-US" b="1" dirty="0">
                <a:solidFill>
                  <a:srgbClr val="FF0000"/>
                </a:solidFill>
                <a:latin typeface="Calibri" panose="020F0502020204030204" pitchFamily="34" charset="0"/>
                <a:ea typeface="宋体" panose="02010600030101010101" pitchFamily="2" charset="-122"/>
              </a:rPr>
              <a:t>平面图</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极大平面图</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欧拉公式</a:t>
            </a:r>
          </a:p>
          <a:p>
            <a:pPr>
              <a:spcBef>
                <a:spcPts val="0"/>
              </a:spcBef>
            </a:pPr>
            <a:r>
              <a:rPr lang="zh-CN" altLang="en-US" b="1" dirty="0">
                <a:solidFill>
                  <a:srgbClr val="FF0000"/>
                </a:solidFill>
                <a:latin typeface="Calibri" panose="020F0502020204030204" pitchFamily="34" charset="0"/>
                <a:ea typeface="宋体" panose="02010600030101010101" pitchFamily="2" charset="-122"/>
              </a:rPr>
              <a:t>必要条件</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库拉道夫斯基定理</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四色猜想</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对偶图</a:t>
            </a:r>
            <a:endParaRPr lang="en-US" altLang="zh-CN" b="1" dirty="0">
              <a:solidFill>
                <a:srgbClr val="FF0000"/>
              </a:solidFill>
              <a:latin typeface="Calibri" panose="020F0502020204030204" pitchFamily="34" charset="0"/>
              <a:ea typeface="宋体" panose="02010600030101010101" pitchFamily="2" charset="-122"/>
            </a:endParaRPr>
          </a:p>
          <a:p>
            <a:pPr>
              <a:spcBef>
                <a:spcPts val="0"/>
              </a:spcBef>
            </a:pPr>
            <a:r>
              <a:rPr lang="zh-CN" altLang="en-US" b="1" dirty="0">
                <a:solidFill>
                  <a:srgbClr val="FF0000"/>
                </a:solidFill>
                <a:latin typeface="Calibri" panose="020F0502020204030204" pitchFamily="34" charset="0"/>
                <a:ea typeface="宋体" panose="02010600030101010101" pitchFamily="2" charset="-122"/>
              </a:rPr>
              <a:t>五色定理</a:t>
            </a:r>
            <a:endParaRPr lang="en-US" altLang="zh-CN" b="1" dirty="0">
              <a:solidFill>
                <a:srgbClr val="FF0000"/>
              </a:solidFill>
              <a:latin typeface="Calibri" panose="020F0502020204030204" pitchFamily="34" charset="0"/>
              <a:ea typeface="宋体" panose="02010600030101010101" pitchFamily="2" charset="-122"/>
            </a:endParaRPr>
          </a:p>
          <a:p>
            <a:pPr>
              <a:buFont typeface="Arial" panose="020B0604020202020204" pitchFamily="34" charset="0"/>
              <a:buNone/>
            </a:pPr>
            <a:endParaRPr lang="zh-CN" altLang="en-US" b="1"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9891311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C96F09-7CCE-4E15-8BDC-22F5F479C5DE}" type="slidenum">
              <a:rPr lang="zh-CN" altLang="en-US" smtClean="0">
                <a:solidFill>
                  <a:schemeClr val="accent1"/>
                </a:solidFill>
              </a:rPr>
              <a:pPr/>
              <a:t>20</a:t>
            </a:fld>
            <a:r>
              <a:rPr lang="en-US" altLang="zh-CN" dirty="0">
                <a:solidFill>
                  <a:schemeClr val="accent1"/>
                </a:solidFill>
              </a:rPr>
              <a:t>/50</a:t>
            </a:r>
          </a:p>
        </p:txBody>
      </p:sp>
      <p:sp>
        <p:nvSpPr>
          <p:cNvPr id="27651"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6.12’</a:t>
            </a:r>
          </a:p>
        </p:txBody>
      </p:sp>
      <p:sp>
        <p:nvSpPr>
          <p:cNvPr id="27652" name="Rectangle 3"/>
          <p:cNvSpPr>
            <a:spLocks noGrp="1"/>
          </p:cNvSpPr>
          <p:nvPr>
            <p:ph type="body" idx="4294967295"/>
          </p:nvPr>
        </p:nvSpPr>
        <p:spPr>
          <a:xfrm>
            <a:off x="179512" y="836712"/>
            <a:ext cx="8893175" cy="1584325"/>
          </a:xfrm>
          <a:solidFill>
            <a:srgbClr val="FFFF00"/>
          </a:solidFill>
        </p:spPr>
        <p:txBody>
          <a:bodyPr/>
          <a:lstStyle/>
          <a:p>
            <a:pPr marL="0" indent="0">
              <a:buNone/>
            </a:pPr>
            <a:r>
              <a:rPr lang="zh-CN" altLang="en-US" b="1" dirty="0">
                <a:solidFill>
                  <a:schemeClr val="hlink"/>
                </a:solidFill>
                <a:latin typeface="Calibri" panose="020F0502020204030204" pitchFamily="34" charset="0"/>
                <a:ea typeface="宋体" panose="02010600030101010101" pitchFamily="2" charset="-122"/>
              </a:rPr>
              <a:t>设</a:t>
            </a:r>
            <a:r>
              <a:rPr lang="en-US" altLang="zh-CN" b="1" dirty="0">
                <a:solidFill>
                  <a:schemeClr val="hlink"/>
                </a:solidFill>
                <a:latin typeface="Calibri" panose="020F0502020204030204" pitchFamily="34" charset="0"/>
                <a:ea typeface="宋体" panose="02010600030101010101" pitchFamily="2" charset="-122"/>
              </a:rPr>
              <a:t>G=(V,E)</a:t>
            </a:r>
            <a:r>
              <a:rPr lang="zh-CN" altLang="en-US" b="1" dirty="0">
                <a:solidFill>
                  <a:schemeClr val="hlink"/>
                </a:solidFill>
                <a:latin typeface="Calibri" panose="020F0502020204030204" pitchFamily="34" charset="0"/>
                <a:ea typeface="宋体" panose="02010600030101010101" pitchFamily="2" charset="-122"/>
              </a:rPr>
              <a:t>是一个简单的连通平面图，</a:t>
            </a:r>
            <a:r>
              <a:rPr lang="en-US" altLang="zh-CN" b="1" dirty="0">
                <a:solidFill>
                  <a:schemeClr val="hlink"/>
                </a:solidFill>
                <a:latin typeface="Calibri" panose="020F0502020204030204" pitchFamily="34" charset="0"/>
                <a:ea typeface="宋体" panose="02010600030101010101" pitchFamily="2" charset="-122"/>
              </a:rPr>
              <a:t>|V|=n</a:t>
            </a:r>
            <a:r>
              <a:rPr lang="en-US" altLang="zh-CN" dirty="0"/>
              <a:t> </a:t>
            </a:r>
            <a:r>
              <a:rPr lang="en-US" altLang="zh-CN" dirty="0">
                <a:solidFill>
                  <a:srgbClr val="FF0000"/>
                </a:solidFill>
              </a:rPr>
              <a:t>≥ 3</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|E|=m</a:t>
            </a:r>
            <a:r>
              <a:rPr lang="zh-CN" altLang="en-US" b="1" dirty="0">
                <a:solidFill>
                  <a:schemeClr val="hlink"/>
                </a:solidFill>
                <a:latin typeface="Calibri" panose="020F0502020204030204" pitchFamily="34" charset="0"/>
                <a:ea typeface="宋体" panose="02010600030101010101" pitchFamily="2" charset="-122"/>
              </a:rPr>
              <a:t>，则有</a:t>
            </a:r>
          </a:p>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                            </a:t>
            </a:r>
            <a:r>
              <a:rPr lang="en-US" altLang="zh-CN" b="1" dirty="0">
                <a:solidFill>
                  <a:schemeClr val="hlink"/>
                </a:solidFill>
                <a:latin typeface="Calibri" panose="020F0502020204030204" pitchFamily="34" charset="0"/>
                <a:ea typeface="宋体" panose="02010600030101010101" pitchFamily="2" charset="-122"/>
              </a:rPr>
              <a:t>m≤3n</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6</a:t>
            </a:r>
          </a:p>
        </p:txBody>
      </p:sp>
      <p:sp>
        <p:nvSpPr>
          <p:cNvPr id="506884" name="Rectangle 4"/>
          <p:cNvSpPr>
            <a:spLocks noChangeArrowheads="1"/>
          </p:cNvSpPr>
          <p:nvPr/>
        </p:nvSpPr>
        <p:spPr bwMode="auto">
          <a:xfrm>
            <a:off x="250825" y="2565400"/>
            <a:ext cx="849788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1563" indent="-1071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证明：由于 </a:t>
            </a:r>
            <a:r>
              <a:rPr lang="en-US" altLang="zh-CN" sz="2800" b="1" dirty="0"/>
              <a:t>G</a:t>
            </a:r>
            <a:r>
              <a:rPr lang="zh-CN" altLang="en-US" sz="2800" b="1" dirty="0"/>
              <a:t>是简单图，则任何一个区域至少由三条边围成，所以  </a:t>
            </a:r>
          </a:p>
          <a:p>
            <a:pPr eaLnBrk="1" hangingPunct="1"/>
            <a:r>
              <a:rPr lang="en-US" altLang="zh-CN" sz="2800" b="1" dirty="0"/>
              <a:t>                          2m</a:t>
            </a:r>
            <a:r>
              <a:rPr lang="en-US" altLang="zh-CN" sz="2800" dirty="0"/>
              <a:t>≥3r</a:t>
            </a:r>
            <a:r>
              <a:rPr lang="zh-CN" altLang="en-US" sz="2800" b="1" dirty="0"/>
              <a:t>， </a:t>
            </a:r>
          </a:p>
          <a:p>
            <a:pPr eaLnBrk="1" hangingPunct="1"/>
            <a:r>
              <a:rPr lang="zh-CN" altLang="en-US" sz="2800" b="1" dirty="0"/>
              <a:t>           其中 </a:t>
            </a:r>
            <a:r>
              <a:rPr lang="en-US" altLang="zh-CN" sz="2800" b="1" dirty="0"/>
              <a:t>r</a:t>
            </a:r>
            <a:r>
              <a:rPr lang="zh-CN" altLang="en-US" sz="2800" b="1" dirty="0"/>
              <a:t>是区域数。</a:t>
            </a:r>
          </a:p>
          <a:p>
            <a:pPr eaLnBrk="1" hangingPunct="1"/>
            <a:r>
              <a:rPr lang="zh-CN" altLang="en-US" sz="2800" b="1" dirty="0"/>
              <a:t>           由连通平面图的欧拉公式：</a:t>
            </a:r>
            <a:r>
              <a:rPr lang="en-US" altLang="zh-CN" sz="2800" b="1" dirty="0"/>
              <a:t>n</a:t>
            </a:r>
            <a:r>
              <a:rPr lang="zh-CN" altLang="en-US" sz="2800" b="1" dirty="0"/>
              <a:t>－</a:t>
            </a:r>
            <a:r>
              <a:rPr lang="en-US" altLang="zh-CN" sz="2800" b="1" dirty="0" err="1"/>
              <a:t>m+r</a:t>
            </a:r>
            <a:r>
              <a:rPr lang="en-US" altLang="zh-CN" sz="2800" b="1" dirty="0"/>
              <a:t>=2, </a:t>
            </a:r>
            <a:r>
              <a:rPr lang="zh-CN" altLang="en-US" sz="2800" b="1" dirty="0"/>
              <a:t>得到</a:t>
            </a:r>
          </a:p>
          <a:p>
            <a:pPr eaLnBrk="1" hangingPunct="1"/>
            <a:r>
              <a:rPr lang="en-US" altLang="zh-CN" sz="2800" b="1" dirty="0"/>
              <a:t>                       2m≥3(2-n+m) </a:t>
            </a:r>
          </a:p>
          <a:p>
            <a:pPr eaLnBrk="1" hangingPunct="1"/>
            <a:r>
              <a:rPr lang="en-US" altLang="zh-CN" sz="2800" b="1" dirty="0"/>
              <a:t>           </a:t>
            </a:r>
            <a:r>
              <a:rPr lang="zh-CN" altLang="en-US" sz="2800" b="1" dirty="0"/>
              <a:t>即           </a:t>
            </a:r>
            <a:r>
              <a:rPr lang="en-US" altLang="zh-CN" sz="2800" b="1" dirty="0"/>
              <a:t>0</a:t>
            </a:r>
            <a:r>
              <a:rPr lang="en-US" altLang="zh-CN" sz="2800" dirty="0"/>
              <a:t>≥</a:t>
            </a:r>
            <a:r>
              <a:rPr lang="en-US" altLang="zh-CN" sz="2800" b="1" dirty="0"/>
              <a:t>6-3n+m</a:t>
            </a:r>
          </a:p>
          <a:p>
            <a:pPr eaLnBrk="1" hangingPunct="1"/>
            <a:r>
              <a:rPr lang="en-US" altLang="zh-CN" sz="2800" b="1" dirty="0"/>
              <a:t>           </a:t>
            </a:r>
            <a:r>
              <a:rPr lang="zh-CN" altLang="en-US" sz="2800" b="1" dirty="0"/>
              <a:t>故           </a:t>
            </a:r>
            <a:r>
              <a:rPr lang="en-US" altLang="zh-CN" sz="2800" b="1" dirty="0">
                <a:solidFill>
                  <a:schemeClr val="hlink"/>
                </a:solidFill>
                <a:latin typeface="Calibri" panose="020F0502020204030204" pitchFamily="34" charset="0"/>
              </a:rPr>
              <a:t>m≤3n</a:t>
            </a:r>
            <a:r>
              <a:rPr lang="zh-CN" altLang="en-US" sz="2800" b="1" dirty="0">
                <a:solidFill>
                  <a:schemeClr val="hlink"/>
                </a:solidFill>
                <a:latin typeface="Calibri" panose="020F0502020204030204" pitchFamily="34" charset="0"/>
              </a:rPr>
              <a:t>－</a:t>
            </a:r>
            <a:r>
              <a:rPr lang="en-US" altLang="zh-CN" sz="2800" b="1" dirty="0">
                <a:solidFill>
                  <a:schemeClr val="hlink"/>
                </a:solidFill>
                <a:latin typeface="Calibri" panose="020F0502020204030204" pitchFamily="34" charset="0"/>
              </a:rPr>
              <a:t>6</a:t>
            </a:r>
          </a:p>
          <a:p>
            <a:pPr eaLnBrk="1" hangingPunct="1"/>
            <a:r>
              <a:rPr lang="zh-CN" altLang="en-US" sz="2800" b="1" dirty="0"/>
              <a:t>           因此，命题得证。</a:t>
            </a:r>
          </a:p>
        </p:txBody>
      </p:sp>
      <p:sp>
        <p:nvSpPr>
          <p:cNvPr id="506885" name="AutoShape 5"/>
          <p:cNvSpPr>
            <a:spLocks noChangeArrowheads="1"/>
          </p:cNvSpPr>
          <p:nvPr/>
        </p:nvSpPr>
        <p:spPr bwMode="auto">
          <a:xfrm>
            <a:off x="6372225" y="5084763"/>
            <a:ext cx="2520950" cy="1773237"/>
          </a:xfrm>
          <a:prstGeom prst="cloudCallout">
            <a:avLst>
              <a:gd name="adj1" fmla="val -78273"/>
              <a:gd name="adj2" fmla="val -57250"/>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a:solidFill>
                  <a:srgbClr val="CC0000"/>
                </a:solidFill>
              </a:rPr>
              <a:t>必要条件</a:t>
            </a:r>
          </a:p>
        </p:txBody>
      </p:sp>
    </p:spTree>
    <p:extLst>
      <p:ext uri="{BB962C8B-B14F-4D97-AF65-F5344CB8AC3E}">
        <p14:creationId xmlns:p14="http://schemas.microsoft.com/office/powerpoint/2010/main" val="1267661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6884">
                                            <p:txEl>
                                              <p:pRg st="0" end="0"/>
                                            </p:txEl>
                                          </p:spTgt>
                                        </p:tgtEl>
                                        <p:attrNameLst>
                                          <p:attrName>style.visibility</p:attrName>
                                        </p:attrNameLst>
                                      </p:cBhvr>
                                      <p:to>
                                        <p:strVal val="visible"/>
                                      </p:to>
                                    </p:set>
                                    <p:animEffect transition="in" filter="blinds(horizontal)">
                                      <p:cBhvr>
                                        <p:cTn id="7" dur="500"/>
                                        <p:tgtEl>
                                          <p:spTgt spid="50688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6884">
                                            <p:txEl>
                                              <p:pRg st="1" end="1"/>
                                            </p:txEl>
                                          </p:spTgt>
                                        </p:tgtEl>
                                        <p:attrNameLst>
                                          <p:attrName>style.visibility</p:attrName>
                                        </p:attrNameLst>
                                      </p:cBhvr>
                                      <p:to>
                                        <p:strVal val="visible"/>
                                      </p:to>
                                    </p:set>
                                    <p:animEffect transition="in" filter="blinds(horizontal)">
                                      <p:cBhvr>
                                        <p:cTn id="10" dur="500"/>
                                        <p:tgtEl>
                                          <p:spTgt spid="50688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6884">
                                            <p:txEl>
                                              <p:pRg st="2" end="2"/>
                                            </p:txEl>
                                          </p:spTgt>
                                        </p:tgtEl>
                                        <p:attrNameLst>
                                          <p:attrName>style.visibility</p:attrName>
                                        </p:attrNameLst>
                                      </p:cBhvr>
                                      <p:to>
                                        <p:strVal val="visible"/>
                                      </p:to>
                                    </p:set>
                                    <p:animEffect transition="in" filter="blinds(horizontal)">
                                      <p:cBhvr>
                                        <p:cTn id="13" dur="500"/>
                                        <p:tgtEl>
                                          <p:spTgt spid="50688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6884">
                                            <p:txEl>
                                              <p:pRg st="3" end="3"/>
                                            </p:txEl>
                                          </p:spTgt>
                                        </p:tgtEl>
                                        <p:attrNameLst>
                                          <p:attrName>style.visibility</p:attrName>
                                        </p:attrNameLst>
                                      </p:cBhvr>
                                      <p:to>
                                        <p:strVal val="visible"/>
                                      </p:to>
                                    </p:set>
                                    <p:animEffect transition="in" filter="blinds(horizontal)">
                                      <p:cBhvr>
                                        <p:cTn id="18" dur="500"/>
                                        <p:tgtEl>
                                          <p:spTgt spid="506884">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6884">
                                            <p:txEl>
                                              <p:pRg st="4" end="4"/>
                                            </p:txEl>
                                          </p:spTgt>
                                        </p:tgtEl>
                                        <p:attrNameLst>
                                          <p:attrName>style.visibility</p:attrName>
                                        </p:attrNameLst>
                                      </p:cBhvr>
                                      <p:to>
                                        <p:strVal val="visible"/>
                                      </p:to>
                                    </p:set>
                                    <p:animEffect transition="in" filter="blinds(horizontal)">
                                      <p:cBhvr>
                                        <p:cTn id="21" dur="500"/>
                                        <p:tgtEl>
                                          <p:spTgt spid="506884">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06884">
                                            <p:txEl>
                                              <p:pRg st="5" end="5"/>
                                            </p:txEl>
                                          </p:spTgt>
                                        </p:tgtEl>
                                        <p:attrNameLst>
                                          <p:attrName>style.visibility</p:attrName>
                                        </p:attrNameLst>
                                      </p:cBhvr>
                                      <p:to>
                                        <p:strVal val="visible"/>
                                      </p:to>
                                    </p:set>
                                    <p:animEffect transition="in" filter="blinds(horizontal)">
                                      <p:cBhvr>
                                        <p:cTn id="24" dur="500"/>
                                        <p:tgtEl>
                                          <p:spTgt spid="506884">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06884">
                                            <p:txEl>
                                              <p:pRg st="6" end="6"/>
                                            </p:txEl>
                                          </p:spTgt>
                                        </p:tgtEl>
                                        <p:attrNameLst>
                                          <p:attrName>style.visibility</p:attrName>
                                        </p:attrNameLst>
                                      </p:cBhvr>
                                      <p:to>
                                        <p:strVal val="visible"/>
                                      </p:to>
                                    </p:set>
                                    <p:animEffect transition="in" filter="blinds(horizontal)">
                                      <p:cBhvr>
                                        <p:cTn id="27" dur="500"/>
                                        <p:tgtEl>
                                          <p:spTgt spid="506884">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06884">
                                            <p:txEl>
                                              <p:pRg st="7" end="7"/>
                                            </p:txEl>
                                          </p:spTgt>
                                        </p:tgtEl>
                                        <p:attrNameLst>
                                          <p:attrName>style.visibility</p:attrName>
                                        </p:attrNameLst>
                                      </p:cBhvr>
                                      <p:to>
                                        <p:strVal val="visible"/>
                                      </p:to>
                                    </p:set>
                                    <p:animEffect transition="in" filter="blinds(horizontal)">
                                      <p:cBhvr>
                                        <p:cTn id="30" dur="500"/>
                                        <p:tgtEl>
                                          <p:spTgt spid="50688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06885"/>
                                        </p:tgtEl>
                                        <p:attrNameLst>
                                          <p:attrName>style.visibility</p:attrName>
                                        </p:attrNameLst>
                                      </p:cBhvr>
                                      <p:to>
                                        <p:strVal val="visible"/>
                                      </p:to>
                                    </p:set>
                                    <p:anim calcmode="lin" valueType="num">
                                      <p:cBhvr additive="base">
                                        <p:cTn id="35" dur="500" fill="hold"/>
                                        <p:tgtEl>
                                          <p:spTgt spid="506885"/>
                                        </p:tgtEl>
                                        <p:attrNameLst>
                                          <p:attrName>ppt_x</p:attrName>
                                        </p:attrNameLst>
                                      </p:cBhvr>
                                      <p:tavLst>
                                        <p:tav tm="0">
                                          <p:val>
                                            <p:strVal val="#ppt_x"/>
                                          </p:val>
                                        </p:tav>
                                        <p:tav tm="100000">
                                          <p:val>
                                            <p:strVal val="#ppt_x"/>
                                          </p:val>
                                        </p:tav>
                                      </p:tavLst>
                                    </p:anim>
                                    <p:anim calcmode="lin" valueType="num">
                                      <p:cBhvr additive="base">
                                        <p:cTn id="36" dur="500" fill="hold"/>
                                        <p:tgtEl>
                                          <p:spTgt spid="5068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87726-867F-45C2-AD9E-8381E7444FC2}" type="slidenum">
              <a:rPr lang="zh-CN" altLang="en-US" smtClean="0">
                <a:solidFill>
                  <a:schemeClr val="accent1"/>
                </a:solidFill>
              </a:rPr>
              <a:pPr/>
              <a:t>21</a:t>
            </a:fld>
            <a:r>
              <a:rPr lang="en-US" altLang="zh-CN" dirty="0">
                <a:solidFill>
                  <a:schemeClr val="accent1"/>
                </a:solidFill>
              </a:rPr>
              <a:t>/50</a:t>
            </a:r>
          </a:p>
        </p:txBody>
      </p:sp>
      <p:sp>
        <p:nvSpPr>
          <p:cNvPr id="28675"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 </a:t>
            </a:r>
            <a:r>
              <a:rPr lang="en-US" altLang="zh-CN" b="1">
                <a:latin typeface="Calibri" panose="020F0502020204030204" pitchFamily="34" charset="0"/>
                <a:ea typeface="宋体" panose="02010600030101010101" pitchFamily="2" charset="-122"/>
              </a:rPr>
              <a:t>K</a:t>
            </a:r>
            <a:r>
              <a:rPr lang="en-US" altLang="zh-CN" b="1" baseline="-25000">
                <a:latin typeface="Calibri" panose="020F0502020204030204" pitchFamily="34" charset="0"/>
                <a:ea typeface="宋体" panose="02010600030101010101" pitchFamily="2" charset="-122"/>
              </a:rPr>
              <a:t>5</a:t>
            </a:r>
            <a:r>
              <a:rPr lang="zh-CN" altLang="en-US" b="1">
                <a:latin typeface="Calibri" panose="020F0502020204030204" pitchFamily="34" charset="0"/>
                <a:ea typeface="宋体" panose="02010600030101010101" pitchFamily="2" charset="-122"/>
              </a:rPr>
              <a:t>和</a:t>
            </a:r>
            <a:r>
              <a:rPr lang="en-US" altLang="zh-CN" b="1">
                <a:latin typeface="Calibri" panose="020F0502020204030204" pitchFamily="34" charset="0"/>
                <a:ea typeface="宋体" panose="02010600030101010101" pitchFamily="2" charset="-122"/>
              </a:rPr>
              <a:t>K</a:t>
            </a:r>
            <a:r>
              <a:rPr lang="en-US" altLang="zh-CN" b="1" baseline="-25000">
                <a:latin typeface="Calibri" panose="020F0502020204030204" pitchFamily="34" charset="0"/>
                <a:ea typeface="宋体" panose="02010600030101010101" pitchFamily="2" charset="-122"/>
              </a:rPr>
              <a:t>3,3</a:t>
            </a:r>
            <a:r>
              <a:rPr lang="en-US" altLang="zh-CN" b="1">
                <a:latin typeface="Calibri" panose="020F0502020204030204" pitchFamily="34" charset="0"/>
                <a:ea typeface="宋体" panose="02010600030101010101" pitchFamily="2" charset="-122"/>
              </a:rPr>
              <a:t> </a:t>
            </a:r>
            <a:endParaRPr lang="zh-CN" altLang="en-US" b="1">
              <a:latin typeface="Calibri" panose="020F0502020204030204" pitchFamily="34" charset="0"/>
              <a:ea typeface="宋体" panose="02010600030101010101" pitchFamily="2" charset="-122"/>
            </a:endParaRPr>
          </a:p>
        </p:txBody>
      </p:sp>
      <p:grpSp>
        <p:nvGrpSpPr>
          <p:cNvPr id="28676" name="Group 4"/>
          <p:cNvGrpSpPr>
            <a:grpSpLocks/>
          </p:cNvGrpSpPr>
          <p:nvPr/>
        </p:nvGrpSpPr>
        <p:grpSpPr bwMode="auto">
          <a:xfrm>
            <a:off x="5508625" y="1341438"/>
            <a:ext cx="2447925" cy="2089150"/>
            <a:chOff x="2426" y="2840"/>
            <a:chExt cx="863" cy="681"/>
          </a:xfrm>
        </p:grpSpPr>
        <p:sp>
          <p:nvSpPr>
            <p:cNvPr id="28698" name="Oval 5"/>
            <p:cNvSpPr>
              <a:spLocks noChangeArrowheads="1"/>
            </p:cNvSpPr>
            <p:nvPr/>
          </p:nvSpPr>
          <p:spPr bwMode="auto">
            <a:xfrm>
              <a:off x="2426"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9" name="Oval 6"/>
            <p:cNvSpPr>
              <a:spLocks noChangeArrowheads="1"/>
            </p:cNvSpPr>
            <p:nvPr/>
          </p:nvSpPr>
          <p:spPr bwMode="auto">
            <a:xfrm>
              <a:off x="2789"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0" name="Oval 7"/>
            <p:cNvSpPr>
              <a:spLocks noChangeArrowheads="1"/>
            </p:cNvSpPr>
            <p:nvPr/>
          </p:nvSpPr>
          <p:spPr bwMode="auto">
            <a:xfrm>
              <a:off x="3197"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1" name="Oval 8"/>
            <p:cNvSpPr>
              <a:spLocks noChangeArrowheads="1"/>
            </p:cNvSpPr>
            <p:nvPr/>
          </p:nvSpPr>
          <p:spPr bwMode="auto">
            <a:xfrm>
              <a:off x="2426" y="343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2" name="Oval 9"/>
            <p:cNvSpPr>
              <a:spLocks noChangeArrowheads="1"/>
            </p:cNvSpPr>
            <p:nvPr/>
          </p:nvSpPr>
          <p:spPr bwMode="auto">
            <a:xfrm>
              <a:off x="2789" y="343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3" name="Oval 10"/>
            <p:cNvSpPr>
              <a:spLocks noChangeArrowheads="1"/>
            </p:cNvSpPr>
            <p:nvPr/>
          </p:nvSpPr>
          <p:spPr bwMode="auto">
            <a:xfrm>
              <a:off x="3198" y="343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04" name="Line 11"/>
            <p:cNvSpPr>
              <a:spLocks noChangeShapeType="1"/>
            </p:cNvSpPr>
            <p:nvPr/>
          </p:nvSpPr>
          <p:spPr bwMode="auto">
            <a:xfrm>
              <a:off x="2472" y="2886"/>
              <a:ext cx="771"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12"/>
            <p:cNvSpPr>
              <a:spLocks noChangeShapeType="1"/>
            </p:cNvSpPr>
            <p:nvPr/>
          </p:nvSpPr>
          <p:spPr bwMode="auto">
            <a:xfrm>
              <a:off x="2472"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13"/>
            <p:cNvSpPr>
              <a:spLocks noChangeShapeType="1"/>
            </p:cNvSpPr>
            <p:nvPr/>
          </p:nvSpPr>
          <p:spPr bwMode="auto">
            <a:xfrm>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Line 14"/>
            <p:cNvSpPr>
              <a:spLocks noChangeShapeType="1"/>
            </p:cNvSpPr>
            <p:nvPr/>
          </p:nvSpPr>
          <p:spPr bwMode="auto">
            <a:xfrm flipH="1">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15"/>
            <p:cNvSpPr>
              <a:spLocks noChangeShapeType="1"/>
            </p:cNvSpPr>
            <p:nvPr/>
          </p:nvSpPr>
          <p:spPr bwMode="auto">
            <a:xfrm flipH="1">
              <a:off x="2472" y="2886"/>
              <a:ext cx="726"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Line 16"/>
            <p:cNvSpPr>
              <a:spLocks noChangeShapeType="1"/>
            </p:cNvSpPr>
            <p:nvPr/>
          </p:nvSpPr>
          <p:spPr bwMode="auto">
            <a:xfrm>
              <a:off x="2835"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17"/>
            <p:cNvSpPr>
              <a:spLocks noChangeShapeType="1"/>
            </p:cNvSpPr>
            <p:nvPr/>
          </p:nvSpPr>
          <p:spPr bwMode="auto">
            <a:xfrm>
              <a:off x="2835" y="2886"/>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Line 18"/>
            <p:cNvSpPr>
              <a:spLocks noChangeShapeType="1"/>
            </p:cNvSpPr>
            <p:nvPr/>
          </p:nvSpPr>
          <p:spPr bwMode="auto">
            <a:xfrm flipH="1">
              <a:off x="2835" y="2886"/>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19"/>
            <p:cNvSpPr>
              <a:spLocks noChangeShapeType="1"/>
            </p:cNvSpPr>
            <p:nvPr/>
          </p:nvSpPr>
          <p:spPr bwMode="auto">
            <a:xfrm>
              <a:off x="3243"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77" name="Group 20"/>
          <p:cNvGrpSpPr>
            <a:grpSpLocks/>
          </p:cNvGrpSpPr>
          <p:nvPr/>
        </p:nvGrpSpPr>
        <p:grpSpPr bwMode="auto">
          <a:xfrm>
            <a:off x="919163" y="1557338"/>
            <a:ext cx="2087562" cy="2160587"/>
            <a:chOff x="1111" y="1071"/>
            <a:chExt cx="863" cy="771"/>
          </a:xfrm>
        </p:grpSpPr>
        <p:grpSp>
          <p:nvGrpSpPr>
            <p:cNvPr id="28682" name="Group 21"/>
            <p:cNvGrpSpPr>
              <a:grpSpLocks/>
            </p:cNvGrpSpPr>
            <p:nvPr/>
          </p:nvGrpSpPr>
          <p:grpSpPr bwMode="auto">
            <a:xfrm>
              <a:off x="1111" y="1071"/>
              <a:ext cx="863" cy="771"/>
              <a:chOff x="3061" y="2205"/>
              <a:chExt cx="863" cy="771"/>
            </a:xfrm>
          </p:grpSpPr>
          <p:sp>
            <p:nvSpPr>
              <p:cNvPr id="28685"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6"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7"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8"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9"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0"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32"/>
              <p:cNvSpPr>
                <a:spLocks noChangeShapeType="1"/>
              </p:cNvSpPr>
              <p:nvPr/>
            </p:nvSpPr>
            <p:spPr bwMode="auto">
              <a:xfrm>
                <a:off x="3107" y="2523"/>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33"/>
              <p:cNvSpPr>
                <a:spLocks noChangeShapeType="1"/>
              </p:cNvSpPr>
              <p:nvPr/>
            </p:nvSpPr>
            <p:spPr bwMode="auto">
              <a:xfrm flipH="1">
                <a:off x="3243" y="2251"/>
                <a:ext cx="22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34"/>
              <p:cNvSpPr>
                <a:spLocks noChangeShapeType="1"/>
              </p:cNvSpPr>
              <p:nvPr/>
            </p:nvSpPr>
            <p:spPr bwMode="auto">
              <a:xfrm>
                <a:off x="3470" y="2251"/>
                <a:ext cx="27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683" name="Line 35"/>
            <p:cNvSpPr>
              <a:spLocks noChangeShapeType="1"/>
            </p:cNvSpPr>
            <p:nvPr/>
          </p:nvSpPr>
          <p:spPr bwMode="auto">
            <a:xfrm>
              <a:off x="1202" y="1389"/>
              <a:ext cx="589"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36"/>
            <p:cNvSpPr>
              <a:spLocks noChangeShapeType="1"/>
            </p:cNvSpPr>
            <p:nvPr/>
          </p:nvSpPr>
          <p:spPr bwMode="auto">
            <a:xfrm flipH="1">
              <a:off x="1292" y="1389"/>
              <a:ext cx="635"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7941" name="Text Box 37"/>
          <p:cNvSpPr txBox="1">
            <a:spLocks noChangeArrowheads="1"/>
          </p:cNvSpPr>
          <p:nvPr/>
        </p:nvSpPr>
        <p:spPr bwMode="auto">
          <a:xfrm>
            <a:off x="5508625" y="4175125"/>
            <a:ext cx="2971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n=6</a:t>
            </a:r>
          </a:p>
          <a:p>
            <a:pPr eaLnBrk="1" hangingPunct="1"/>
            <a:r>
              <a:rPr lang="en-US" altLang="zh-CN" sz="2400" b="1"/>
              <a:t>m=9≤3n-6=12</a:t>
            </a:r>
          </a:p>
          <a:p>
            <a:pPr eaLnBrk="1" hangingPunct="1"/>
            <a:r>
              <a:rPr lang="zh-CN" altLang="en-US" sz="2400" b="1"/>
              <a:t>满足必要条件，</a:t>
            </a:r>
          </a:p>
          <a:p>
            <a:pPr eaLnBrk="1" hangingPunct="1"/>
            <a:r>
              <a:rPr lang="zh-CN" altLang="en-US" sz="2400" b="1"/>
              <a:t>但仍然不知道</a:t>
            </a:r>
            <a:r>
              <a:rPr lang="en-US" altLang="zh-CN" sz="2400" b="1"/>
              <a:t>K</a:t>
            </a:r>
            <a:r>
              <a:rPr lang="en-US" altLang="zh-CN" sz="2400" b="1" baseline="-25000"/>
              <a:t>3,3</a:t>
            </a:r>
            <a:r>
              <a:rPr lang="zh-CN" altLang="en-US" sz="2400" b="1"/>
              <a:t>是否平面图。</a:t>
            </a:r>
          </a:p>
        </p:txBody>
      </p:sp>
      <p:grpSp>
        <p:nvGrpSpPr>
          <p:cNvPr id="5" name="Group 38"/>
          <p:cNvGrpSpPr>
            <a:grpSpLocks/>
          </p:cNvGrpSpPr>
          <p:nvPr/>
        </p:nvGrpSpPr>
        <p:grpSpPr bwMode="auto">
          <a:xfrm>
            <a:off x="755650" y="4168775"/>
            <a:ext cx="2971800" cy="1552575"/>
            <a:chOff x="1008" y="2898"/>
            <a:chExt cx="1872" cy="978"/>
          </a:xfrm>
        </p:grpSpPr>
        <p:sp>
          <p:nvSpPr>
            <p:cNvPr id="28680" name="Text Box 39"/>
            <p:cNvSpPr txBox="1">
              <a:spLocks noChangeArrowheads="1"/>
            </p:cNvSpPr>
            <p:nvPr/>
          </p:nvSpPr>
          <p:spPr bwMode="auto">
            <a:xfrm>
              <a:off x="1008" y="2898"/>
              <a:ext cx="187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t>n=5</a:t>
              </a:r>
            </a:p>
            <a:p>
              <a:pPr eaLnBrk="1" hangingPunct="1"/>
              <a:r>
                <a:rPr lang="en-US" altLang="zh-CN" sz="2400" b="1"/>
                <a:t>m=10≤3n-6=9</a:t>
              </a:r>
            </a:p>
            <a:p>
              <a:pPr eaLnBrk="1" hangingPunct="1"/>
              <a:r>
                <a:rPr lang="zh-CN" altLang="en-US" sz="2400" b="1"/>
                <a:t>不满足必要条件，</a:t>
              </a:r>
            </a:p>
            <a:p>
              <a:pPr eaLnBrk="1" hangingPunct="1"/>
              <a:r>
                <a:rPr lang="zh-CN" altLang="en-US" sz="2400" b="1"/>
                <a:t>故</a:t>
              </a:r>
              <a:r>
                <a:rPr lang="en-US" altLang="zh-CN" sz="2400" b="1"/>
                <a:t>K5</a:t>
              </a:r>
              <a:r>
                <a:rPr lang="zh-CN" altLang="en-US" sz="2400" b="1"/>
                <a:t>不是平面图。</a:t>
              </a:r>
            </a:p>
          </p:txBody>
        </p:sp>
        <p:sp>
          <p:nvSpPr>
            <p:cNvPr id="28681" name="Line 40"/>
            <p:cNvSpPr>
              <a:spLocks noChangeShapeType="1"/>
            </p:cNvSpPr>
            <p:nvPr/>
          </p:nvSpPr>
          <p:spPr bwMode="auto">
            <a:xfrm>
              <a:off x="1655" y="3113"/>
              <a:ext cx="46" cy="27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6510142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7941"/>
                                        </p:tgtEl>
                                        <p:attrNameLst>
                                          <p:attrName>style.visibility</p:attrName>
                                        </p:attrNameLst>
                                      </p:cBhvr>
                                      <p:to>
                                        <p:strVal val="visible"/>
                                      </p:to>
                                    </p:set>
                                    <p:animEffect transition="in" filter="blinds(horizontal)">
                                      <p:cBhvr>
                                        <p:cTn id="12" dur="500"/>
                                        <p:tgtEl>
                                          <p:spTgt spid="50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3EFBEE-9313-4D2A-A37E-103C41289B8A}" type="slidenum">
              <a:rPr lang="zh-CN" altLang="en-US" smtClean="0">
                <a:solidFill>
                  <a:schemeClr val="accent1"/>
                </a:solidFill>
              </a:rPr>
              <a:pPr/>
              <a:t>22</a:t>
            </a:fld>
            <a:r>
              <a:rPr lang="en-US" altLang="zh-CN" dirty="0">
                <a:solidFill>
                  <a:schemeClr val="accent1"/>
                </a:solidFill>
              </a:rPr>
              <a:t>/50</a:t>
            </a:r>
          </a:p>
        </p:txBody>
      </p:sp>
      <p:sp>
        <p:nvSpPr>
          <p:cNvPr id="29699" name="Rectangle 2"/>
          <p:cNvSpPr>
            <a:spLocks noGrp="1"/>
          </p:cNvSpPr>
          <p:nvPr>
            <p:ph type="title" idx="4294967295"/>
          </p:nvPr>
        </p:nvSpPr>
        <p:spPr>
          <a:xfrm>
            <a:off x="0" y="-26988"/>
            <a:ext cx="9144000" cy="1955801"/>
          </a:xfrm>
          <a:solidFill>
            <a:schemeClr val="tx2"/>
          </a:solidFill>
        </p:spPr>
        <p:txBody>
          <a:bodyPr/>
          <a:lstStyle/>
          <a:p>
            <a:pPr marL="892175" indent="-892175" algn="l"/>
            <a:r>
              <a:rPr lang="zh-CN" altLang="en-US" sz="3600" b="1">
                <a:latin typeface="黑体" panose="02010609060101010101" pitchFamily="49" charset="-122"/>
                <a:ea typeface="黑体" panose="02010609060101010101" pitchFamily="49" charset="-122"/>
              </a:rPr>
              <a:t>例  设 </a:t>
            </a:r>
            <a:r>
              <a:rPr lang="en-US" altLang="zh-CN" sz="3600" b="1">
                <a:latin typeface="黑体" panose="02010609060101010101" pitchFamily="49" charset="-122"/>
                <a:ea typeface="黑体" panose="02010609060101010101" pitchFamily="49" charset="-122"/>
              </a:rPr>
              <a:t>G=(V,E)</a:t>
            </a:r>
            <a:r>
              <a:rPr lang="zh-CN" altLang="en-US" sz="3600" b="1">
                <a:latin typeface="黑体" panose="02010609060101010101" pitchFamily="49" charset="-122"/>
                <a:ea typeface="黑体" panose="02010609060101010101" pitchFamily="49" charset="-122"/>
              </a:rPr>
              <a:t>是</a:t>
            </a:r>
            <a:r>
              <a:rPr lang="en-US" altLang="zh-CN" sz="3600">
                <a:latin typeface="黑体" panose="02010609060101010101" pitchFamily="49" charset="-122"/>
                <a:ea typeface="黑体" panose="02010609060101010101" pitchFamily="49" charset="-122"/>
              </a:rPr>
              <a:t>一个图，若 G中每个结点的度数均大于等于3，试证明不存在有7条边的连通简单平面图。</a:t>
            </a:r>
            <a:endParaRPr lang="en-US" altLang="zh-CN" sz="3600" b="1">
              <a:latin typeface="黑体" panose="02010609060101010101" pitchFamily="49" charset="-122"/>
              <a:ea typeface="黑体" panose="02010609060101010101" pitchFamily="49" charset="-122"/>
            </a:endParaRPr>
          </a:p>
        </p:txBody>
      </p:sp>
      <p:sp>
        <p:nvSpPr>
          <p:cNvPr id="583683" name="Rectangle 3"/>
          <p:cNvSpPr>
            <a:spLocks noGrp="1"/>
          </p:cNvSpPr>
          <p:nvPr>
            <p:ph type="body" idx="4294967295"/>
          </p:nvPr>
        </p:nvSpPr>
        <p:spPr>
          <a:xfrm>
            <a:off x="0" y="1988840"/>
            <a:ext cx="8964613" cy="4454525"/>
          </a:xfrm>
        </p:spPr>
        <p:txBody>
          <a:bodyPr/>
          <a:lstStyle/>
          <a:p>
            <a:pPr marL="981075" indent="-981075">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证明：反证法。</a:t>
            </a:r>
            <a:endParaRPr lang="en-US" altLang="zh-CN" sz="2800" b="1" dirty="0">
              <a:latin typeface="Calibri" panose="020F0502020204030204" pitchFamily="34" charset="0"/>
              <a:ea typeface="宋体" panose="02010600030101010101" pitchFamily="2" charset="-122"/>
            </a:endParaRPr>
          </a:p>
          <a:p>
            <a:pPr marL="981075" indent="-981075">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假设</a:t>
            </a:r>
            <a:r>
              <a:rPr lang="en-US" altLang="zh-CN" sz="2800" dirty="0">
                <a:latin typeface="黑体" panose="02010609060101010101" pitchFamily="49" charset="-122"/>
                <a:ea typeface="黑体" panose="02010609060101010101" pitchFamily="49" charset="-122"/>
              </a:rPr>
              <a:t>存在有7条边的连通简单平面图G,e=7</a:t>
            </a:r>
          </a:p>
          <a:p>
            <a:pPr marL="981075" indent="-981075">
              <a:buNone/>
            </a:pPr>
            <a:r>
              <a:rPr lang="en-US" altLang="zh-CN" sz="2800" b="1" dirty="0">
                <a:latin typeface="黑体" panose="02010609060101010101" pitchFamily="49" charset="-122"/>
                <a:ea typeface="黑体" panose="02010609060101010101" pitchFamily="49" charset="-122"/>
              </a:rPr>
              <a:t>      </a:t>
            </a:r>
            <a:r>
              <a:rPr lang="zh-CN" altLang="en-US" sz="2800" b="1" dirty="0">
                <a:latin typeface="Calibri" panose="020F0502020204030204" pitchFamily="34" charset="0"/>
                <a:ea typeface="宋体" panose="02010600030101010101" pitchFamily="2" charset="-122"/>
              </a:rPr>
              <a:t>因为</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是简单平面图，所以有</a:t>
            </a:r>
            <a:endParaRPr lang="en-US" altLang="zh-CN" sz="2800" b="1" dirty="0">
              <a:latin typeface="Calibri" panose="020F0502020204030204" pitchFamily="34" charset="0"/>
              <a:ea typeface="宋体" panose="02010600030101010101" pitchFamily="2" charset="-122"/>
            </a:endParaRPr>
          </a:p>
          <a:p>
            <a:pPr marL="981075" indent="-981075">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e</a:t>
            </a:r>
            <a:r>
              <a:rPr lang="en-US"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3v-6</a:t>
            </a:r>
          </a:p>
          <a:p>
            <a:pPr marL="981075" indent="-981075">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即有       </a:t>
            </a:r>
            <a:r>
              <a:rPr lang="en-US" altLang="zh-CN" sz="2800" b="1" dirty="0">
                <a:latin typeface="Calibri" panose="020F0502020204030204" pitchFamily="34" charset="0"/>
                <a:ea typeface="宋体" panose="02010600030101010101" pitchFamily="2" charset="-122"/>
              </a:rPr>
              <a:t>7</a:t>
            </a:r>
            <a:r>
              <a:rPr lang="en-US"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3v-6</a:t>
            </a:r>
            <a:r>
              <a:rPr lang="zh-CN" altLang="en-US" sz="2800" b="1" dirty="0">
                <a:latin typeface="Calibri" panose="020F0502020204030204" pitchFamily="34" charset="0"/>
                <a:ea typeface="宋体" panose="02010600030101010101" pitchFamily="2" charset="-122"/>
              </a:rPr>
              <a:t>，即  </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5</a:t>
            </a:r>
          </a:p>
          <a:p>
            <a:pPr marL="981075" indent="-981075">
              <a:buNone/>
            </a:pPr>
            <a:r>
              <a:rPr lang="en-US" altLang="zh-CN" sz="2800" b="1" dirty="0">
                <a:latin typeface="Calibri" panose="020F0502020204030204" pitchFamily="34" charset="0"/>
                <a:ea typeface="宋体" panose="02010600030101010101" pitchFamily="2" charset="-122"/>
              </a:rPr>
              <a:t>             </a:t>
            </a:r>
            <a:r>
              <a:rPr lang="zh-CN" altLang="en-US" sz="2800" dirty="0">
                <a:latin typeface="黑体" panose="02010609060101010101" pitchFamily="49" charset="-122"/>
                <a:ea typeface="黑体" panose="02010609060101010101" pitchFamily="49" charset="-122"/>
              </a:rPr>
              <a:t>因为</a:t>
            </a:r>
            <a:r>
              <a:rPr lang="zh-CN" altLang="en-US" sz="2800" b="1" dirty="0">
                <a:latin typeface="Calibri" panose="020F0502020204030204" pitchFamily="34" charset="0"/>
                <a:ea typeface="宋体" panose="02010600030101010101" pitchFamily="2" charset="-122"/>
              </a:rPr>
              <a:t>每个顶点的度数都≥</a:t>
            </a:r>
            <a:r>
              <a:rPr lang="en-US" altLang="zh-CN" sz="2800" b="1" dirty="0">
                <a:latin typeface="Calibri" panose="020F0502020204030204" pitchFamily="34" charset="0"/>
                <a:ea typeface="宋体" panose="02010600030101010101" pitchFamily="2" charset="-122"/>
              </a:rPr>
              <a:t>3</a:t>
            </a:r>
            <a:r>
              <a:rPr lang="zh-CN" altLang="en-US" sz="2800" b="1" dirty="0">
                <a:latin typeface="Calibri" panose="020F0502020204030204" pitchFamily="34" charset="0"/>
                <a:ea typeface="宋体" panose="02010600030101010101" pitchFamily="2" charset="-122"/>
              </a:rPr>
              <a:t>，则</a:t>
            </a:r>
          </a:p>
          <a:p>
            <a:pPr marL="981075" indent="-981075">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2e</a:t>
            </a:r>
            <a:r>
              <a:rPr lang="en-US" altLang="en-US" sz="2800" b="1" dirty="0">
                <a:latin typeface="Calibri" panose="020F0502020204030204" pitchFamily="34" charset="0"/>
                <a:ea typeface="宋体" panose="02010600030101010101" pitchFamily="2" charset="-122"/>
              </a:rPr>
              <a:t>≥3</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p>
          <a:p>
            <a:pPr marL="981075" indent="-981075">
              <a:buNone/>
            </a:pPr>
            <a:r>
              <a:rPr lang="zh-CN" altLang="en-US" sz="2800" b="1" dirty="0">
                <a:latin typeface="Calibri" panose="020F0502020204030204" pitchFamily="34" charset="0"/>
                <a:ea typeface="宋体" panose="02010600030101010101" pitchFamily="2" charset="-122"/>
              </a:rPr>
              <a:t> 	即有    </a:t>
            </a:r>
            <a:r>
              <a:rPr lang="en-US" altLang="zh-CN" sz="2800" b="1" dirty="0">
                <a:latin typeface="Calibri" panose="020F0502020204030204" pitchFamily="34" charset="0"/>
                <a:ea typeface="宋体" panose="02010600030101010101" pitchFamily="2" charset="-122"/>
              </a:rPr>
              <a:t>2*7 </a:t>
            </a:r>
            <a:r>
              <a:rPr lang="en-US"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 3v</a:t>
            </a:r>
            <a:r>
              <a:rPr lang="en-US" altLang="en-US" sz="2800" b="1" dirty="0">
                <a:latin typeface="Calibri" panose="020F0502020204030204" pitchFamily="34" charset="0"/>
                <a:ea typeface="宋体" panose="02010600030101010101" pitchFamily="2" charset="-122"/>
              </a:rPr>
              <a:t> ≥ </a:t>
            </a:r>
            <a:r>
              <a:rPr lang="en-US" altLang="zh-CN" sz="2800" b="1" dirty="0">
                <a:latin typeface="Calibri" panose="020F0502020204030204" pitchFamily="34" charset="0"/>
                <a:ea typeface="宋体" panose="02010600030101010101" pitchFamily="2" charset="-122"/>
              </a:rPr>
              <a:t>3*5=15</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a:p>
            <a:pPr marL="981075" indent="-981075">
              <a:buNone/>
            </a:pPr>
            <a:r>
              <a:rPr lang="zh-CN" altLang="en-US" sz="2800" b="1" dirty="0">
                <a:latin typeface="Calibri" panose="020F0502020204030204" pitchFamily="34" charset="0"/>
                <a:ea typeface="宋体" panose="02010600030101010101" pitchFamily="2" charset="-122"/>
              </a:rPr>
              <a:t>            矛盾。</a:t>
            </a:r>
          </a:p>
        </p:txBody>
      </p:sp>
    </p:spTree>
    <p:extLst>
      <p:ext uri="{BB962C8B-B14F-4D97-AF65-F5344CB8AC3E}">
        <p14:creationId xmlns:p14="http://schemas.microsoft.com/office/powerpoint/2010/main" val="3126487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83683">
                                            <p:txEl>
                                              <p:pRg st="1" end="1"/>
                                            </p:txEl>
                                          </p:spTgt>
                                        </p:tgtEl>
                                        <p:attrNameLst>
                                          <p:attrName>style.visibility</p:attrName>
                                        </p:attrNameLst>
                                      </p:cBhvr>
                                      <p:to>
                                        <p:strVal val="visible"/>
                                      </p:to>
                                    </p:set>
                                    <p:anim calcmode="lin" valueType="num">
                                      <p:cBhvr additive="base">
                                        <p:cTn id="11"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83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83683">
                                            <p:txEl>
                                              <p:pRg st="2" end="2"/>
                                            </p:txEl>
                                          </p:spTgt>
                                        </p:tgtEl>
                                        <p:attrNameLst>
                                          <p:attrName>style.visibility</p:attrName>
                                        </p:attrNameLst>
                                      </p:cBhvr>
                                      <p:to>
                                        <p:strVal val="visible"/>
                                      </p:to>
                                    </p:set>
                                    <p:anim calcmode="lin" valueType="num">
                                      <p:cBhvr additive="base">
                                        <p:cTn id="17"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83683">
                                            <p:txEl>
                                              <p:pRg st="3" end="3"/>
                                            </p:txEl>
                                          </p:spTgt>
                                        </p:tgtEl>
                                        <p:attrNameLst>
                                          <p:attrName>style.visibility</p:attrName>
                                        </p:attrNameLst>
                                      </p:cBhvr>
                                      <p:to>
                                        <p:strVal val="visible"/>
                                      </p:to>
                                    </p:set>
                                    <p:anim calcmode="lin" valueType="num">
                                      <p:cBhvr additive="base">
                                        <p:cTn id="23"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83683">
                                            <p:txEl>
                                              <p:pRg st="4" end="4"/>
                                            </p:txEl>
                                          </p:spTgt>
                                        </p:tgtEl>
                                        <p:attrNameLst>
                                          <p:attrName>style.visibility</p:attrName>
                                        </p:attrNameLst>
                                      </p:cBhvr>
                                      <p:to>
                                        <p:strVal val="visible"/>
                                      </p:to>
                                    </p:set>
                                    <p:anim calcmode="lin" valueType="num">
                                      <p:cBhvr additive="base">
                                        <p:cTn id="29"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83683">
                                            <p:txEl>
                                              <p:pRg st="5" end="5"/>
                                            </p:txEl>
                                          </p:spTgt>
                                        </p:tgtEl>
                                        <p:attrNameLst>
                                          <p:attrName>style.visibility</p:attrName>
                                        </p:attrNameLst>
                                      </p:cBhvr>
                                      <p:to>
                                        <p:strVal val="visible"/>
                                      </p:to>
                                    </p:set>
                                    <p:anim calcmode="lin" valueType="num">
                                      <p:cBhvr additive="base">
                                        <p:cTn id="35"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68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83683">
                                            <p:txEl>
                                              <p:pRg st="6" end="6"/>
                                            </p:txEl>
                                          </p:spTgt>
                                        </p:tgtEl>
                                        <p:attrNameLst>
                                          <p:attrName>style.visibility</p:attrName>
                                        </p:attrNameLst>
                                      </p:cBhvr>
                                      <p:to>
                                        <p:strVal val="visible"/>
                                      </p:to>
                                    </p:set>
                                    <p:anim calcmode="lin" valueType="num">
                                      <p:cBhvr additive="base">
                                        <p:cTn id="39"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83683">
                                            <p:txEl>
                                              <p:pRg st="7" end="7"/>
                                            </p:txEl>
                                          </p:spTgt>
                                        </p:tgtEl>
                                        <p:attrNameLst>
                                          <p:attrName>style.visibility</p:attrName>
                                        </p:attrNameLst>
                                      </p:cBhvr>
                                      <p:to>
                                        <p:strVal val="visible"/>
                                      </p:to>
                                    </p:set>
                                    <p:anim calcmode="lin" valueType="num">
                                      <p:cBhvr additive="base">
                                        <p:cTn id="45" dur="500" fill="hold"/>
                                        <p:tgtEl>
                                          <p:spTgt spid="58368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83683">
                                            <p:txEl>
                                              <p:pRg st="8" end="8"/>
                                            </p:txEl>
                                          </p:spTgt>
                                        </p:tgtEl>
                                        <p:attrNameLst>
                                          <p:attrName>style.visibility</p:attrName>
                                        </p:attrNameLst>
                                      </p:cBhvr>
                                      <p:to>
                                        <p:strVal val="visible"/>
                                      </p:to>
                                    </p:set>
                                    <p:anim calcmode="lin" valueType="num">
                                      <p:cBhvr additive="base">
                                        <p:cTn id="51" dur="500" fill="hold"/>
                                        <p:tgtEl>
                                          <p:spTgt spid="58368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8368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01AC2F-7E71-46E2-A9DC-A610879C13E5}" type="slidenum">
              <a:rPr lang="zh-CN" altLang="en-US" smtClean="0">
                <a:solidFill>
                  <a:schemeClr val="accent1"/>
                </a:solidFill>
              </a:rPr>
              <a:pPr/>
              <a:t>23</a:t>
            </a:fld>
            <a:r>
              <a:rPr lang="en-US" altLang="zh-CN" dirty="0">
                <a:solidFill>
                  <a:schemeClr val="accent1"/>
                </a:solidFill>
              </a:rPr>
              <a:t>/50</a:t>
            </a:r>
          </a:p>
        </p:txBody>
      </p:sp>
      <p:sp>
        <p:nvSpPr>
          <p:cNvPr id="3174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6.12’’</a:t>
            </a:r>
          </a:p>
        </p:txBody>
      </p:sp>
      <p:sp>
        <p:nvSpPr>
          <p:cNvPr id="31748" name="Rectangle 3"/>
          <p:cNvSpPr>
            <a:spLocks noGrp="1"/>
          </p:cNvSpPr>
          <p:nvPr>
            <p:ph type="body" idx="4294967295"/>
          </p:nvPr>
        </p:nvSpPr>
        <p:spPr>
          <a:xfrm>
            <a:off x="323850" y="908050"/>
            <a:ext cx="8567738" cy="1800225"/>
          </a:xfrm>
          <a:solidFill>
            <a:srgbClr val="FFFF00"/>
          </a:solidFill>
        </p:spPr>
        <p:txBody>
          <a:bodyPr/>
          <a:lstStyle/>
          <a:p>
            <a:pPr marL="0" indent="0">
              <a:lnSpc>
                <a:spcPct val="120000"/>
              </a:lnSpc>
              <a:spcBef>
                <a:spcPts val="0"/>
              </a:spcBef>
              <a:buNone/>
            </a:pPr>
            <a:r>
              <a:rPr lang="zh-CN" altLang="en-US" b="1" dirty="0">
                <a:solidFill>
                  <a:schemeClr val="hlink"/>
                </a:solidFill>
                <a:latin typeface="Calibri" panose="020F0502020204030204" pitchFamily="34" charset="0"/>
                <a:ea typeface="宋体" panose="02010600030101010101" pitchFamily="2" charset="-122"/>
              </a:rPr>
              <a:t>设</a:t>
            </a:r>
            <a:r>
              <a:rPr lang="en-US" altLang="zh-CN" b="1" dirty="0">
                <a:solidFill>
                  <a:schemeClr val="hlink"/>
                </a:solidFill>
                <a:latin typeface="Calibri" panose="020F0502020204030204" pitchFamily="34" charset="0"/>
                <a:ea typeface="宋体" panose="02010600030101010101" pitchFamily="2" charset="-122"/>
              </a:rPr>
              <a:t>G=(V,E)</a:t>
            </a:r>
            <a:r>
              <a:rPr lang="zh-CN" altLang="en-US" b="1" dirty="0">
                <a:solidFill>
                  <a:schemeClr val="hlink"/>
                </a:solidFill>
                <a:latin typeface="Calibri" panose="020F0502020204030204" pitchFamily="34" charset="0"/>
                <a:ea typeface="宋体" panose="02010600030101010101" pitchFamily="2" charset="-122"/>
              </a:rPr>
              <a:t>是一个简单的连通平面图，且</a:t>
            </a:r>
            <a:r>
              <a:rPr lang="en-US" altLang="zh-CN" b="1" dirty="0">
                <a:solidFill>
                  <a:schemeClr val="hlink"/>
                </a:solidFill>
                <a:latin typeface="Calibri" panose="020F0502020204030204" pitchFamily="34" charset="0"/>
                <a:ea typeface="宋体" panose="02010600030101010101" pitchFamily="2" charset="-122"/>
              </a:rPr>
              <a:t>G</a:t>
            </a:r>
            <a:r>
              <a:rPr lang="zh-CN" altLang="en-US" b="1" dirty="0">
                <a:solidFill>
                  <a:schemeClr val="hlink"/>
                </a:solidFill>
                <a:latin typeface="Calibri" panose="020F0502020204030204" pitchFamily="34" charset="0"/>
                <a:ea typeface="宋体" panose="02010600030101010101" pitchFamily="2" charset="-122"/>
              </a:rPr>
              <a:t>中每个面至少由</a:t>
            </a:r>
            <a:r>
              <a:rPr lang="en-US" altLang="zh-CN" b="1" dirty="0">
                <a:solidFill>
                  <a:schemeClr val="hlink"/>
                </a:solidFill>
                <a:latin typeface="Calibri" panose="020F0502020204030204" pitchFamily="34" charset="0"/>
                <a:ea typeface="宋体" panose="02010600030101010101" pitchFamily="2" charset="-122"/>
              </a:rPr>
              <a:t>4</a:t>
            </a:r>
            <a:r>
              <a:rPr lang="zh-CN" altLang="en-US" b="1" dirty="0">
                <a:solidFill>
                  <a:schemeClr val="hlink"/>
                </a:solidFill>
                <a:latin typeface="Calibri" panose="020F0502020204030204" pitchFamily="34" charset="0"/>
                <a:ea typeface="宋体" panose="02010600030101010101" pitchFamily="2" charset="-122"/>
              </a:rPr>
              <a:t>条边围成，</a:t>
            </a:r>
            <a:r>
              <a:rPr lang="en-US" altLang="zh-CN" b="1" dirty="0">
                <a:solidFill>
                  <a:schemeClr val="hlink"/>
                </a:solidFill>
                <a:latin typeface="Calibri" panose="020F0502020204030204" pitchFamily="34" charset="0"/>
                <a:ea typeface="宋体" panose="02010600030101010101" pitchFamily="2" charset="-122"/>
              </a:rPr>
              <a:t>|V|=n</a:t>
            </a:r>
            <a:r>
              <a:rPr lang="zh-CN" altLang="en-US" b="1" dirty="0">
                <a:solidFill>
                  <a:schemeClr val="hlink"/>
                </a:solidFill>
                <a:latin typeface="Calibri" panose="020F0502020204030204" pitchFamily="34" charset="0"/>
                <a:ea typeface="宋体" panose="02010600030101010101" pitchFamily="2" charset="-122"/>
              </a:rPr>
              <a:t>，</a:t>
            </a:r>
            <a:r>
              <a:rPr lang="en-US" altLang="zh-CN" b="1" dirty="0">
                <a:solidFill>
                  <a:schemeClr val="hlink"/>
                </a:solidFill>
                <a:latin typeface="Calibri" panose="020F0502020204030204" pitchFamily="34" charset="0"/>
                <a:ea typeface="宋体" panose="02010600030101010101" pitchFamily="2" charset="-122"/>
              </a:rPr>
              <a:t>|E|=m</a:t>
            </a:r>
            <a:r>
              <a:rPr lang="zh-CN" altLang="en-US" b="1" dirty="0">
                <a:solidFill>
                  <a:schemeClr val="hlink"/>
                </a:solidFill>
                <a:latin typeface="Calibri" panose="020F0502020204030204" pitchFamily="34" charset="0"/>
                <a:ea typeface="宋体" panose="02010600030101010101" pitchFamily="2" charset="-122"/>
              </a:rPr>
              <a:t>，则有 </a:t>
            </a:r>
          </a:p>
          <a:p>
            <a:pPr marL="0" indent="0">
              <a:lnSpc>
                <a:spcPct val="120000"/>
              </a:lnSpc>
              <a:spcBef>
                <a:spcPts val="0"/>
              </a:spcBef>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                          </a:t>
            </a:r>
            <a:r>
              <a:rPr lang="en-US" altLang="zh-CN" b="1" dirty="0">
                <a:solidFill>
                  <a:srgbClr val="FF0000"/>
                </a:solidFill>
                <a:latin typeface="Calibri" panose="020F0502020204030204" pitchFamily="34" charset="0"/>
                <a:ea typeface="宋体" panose="02010600030101010101" pitchFamily="2" charset="-122"/>
              </a:rPr>
              <a:t>m≤2n-4</a:t>
            </a:r>
          </a:p>
        </p:txBody>
      </p:sp>
      <p:sp>
        <p:nvSpPr>
          <p:cNvPr id="509956" name="Rectangle 4"/>
          <p:cNvSpPr>
            <a:spLocks noChangeArrowheads="1"/>
          </p:cNvSpPr>
          <p:nvPr/>
        </p:nvSpPr>
        <p:spPr bwMode="auto">
          <a:xfrm>
            <a:off x="250825" y="2708275"/>
            <a:ext cx="8205788"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01700" indent="-901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2800" b="1" dirty="0"/>
              <a:t>证明：由题意知</a:t>
            </a:r>
          </a:p>
          <a:p>
            <a:pPr eaLnBrk="1" hangingPunct="1">
              <a:lnSpc>
                <a:spcPct val="110000"/>
              </a:lnSpc>
            </a:pPr>
            <a:r>
              <a:rPr lang="zh-CN" altLang="en-US" sz="2800" b="1" dirty="0"/>
              <a:t> 			</a:t>
            </a:r>
            <a:r>
              <a:rPr lang="en-US" altLang="zh-CN" sz="2800" b="1" dirty="0"/>
              <a:t>2m≥4r   </a:t>
            </a:r>
          </a:p>
          <a:p>
            <a:pPr eaLnBrk="1" hangingPunct="1">
              <a:lnSpc>
                <a:spcPct val="110000"/>
              </a:lnSpc>
            </a:pPr>
            <a:r>
              <a:rPr lang="en-US" altLang="zh-CN" sz="2800" b="1" dirty="0"/>
              <a:t>  	 </a:t>
            </a:r>
            <a:r>
              <a:rPr lang="zh-CN" altLang="en-US" sz="2800" b="1" dirty="0"/>
              <a:t>其中 </a:t>
            </a:r>
            <a:r>
              <a:rPr lang="en-US" altLang="zh-CN" sz="2800" b="1" dirty="0"/>
              <a:t>r</a:t>
            </a:r>
            <a:r>
              <a:rPr lang="zh-CN" altLang="en-US" sz="2800" b="1" dirty="0"/>
              <a:t>是面数。</a:t>
            </a:r>
          </a:p>
          <a:p>
            <a:pPr eaLnBrk="1" hangingPunct="1">
              <a:lnSpc>
                <a:spcPct val="110000"/>
              </a:lnSpc>
            </a:pPr>
            <a:r>
              <a:rPr lang="zh-CN" altLang="en-US" sz="2800" b="1" dirty="0"/>
              <a:t>          由欧拉公式： </a:t>
            </a:r>
            <a:r>
              <a:rPr lang="en-US" altLang="zh-CN" sz="2800" b="1" dirty="0" err="1"/>
              <a:t>n-m+r</a:t>
            </a:r>
            <a:r>
              <a:rPr lang="en-US" altLang="zh-CN" sz="2800" b="1" dirty="0"/>
              <a:t>=2, </a:t>
            </a:r>
            <a:r>
              <a:rPr lang="zh-CN" altLang="en-US" sz="2800" b="1" dirty="0"/>
              <a:t>得到</a:t>
            </a:r>
          </a:p>
          <a:p>
            <a:pPr eaLnBrk="1" hangingPunct="1">
              <a:lnSpc>
                <a:spcPct val="110000"/>
              </a:lnSpc>
            </a:pPr>
            <a:r>
              <a:rPr lang="en-US" altLang="zh-CN" sz="2800" b="1" dirty="0"/>
              <a:t>                         2m≥4(n-m-2), </a:t>
            </a:r>
          </a:p>
          <a:p>
            <a:pPr eaLnBrk="1" hangingPunct="1"/>
            <a:r>
              <a:rPr lang="zh-CN" altLang="en-US" sz="2800" b="1" dirty="0"/>
              <a:t>          故             </a:t>
            </a:r>
            <a:r>
              <a:rPr lang="en-US" altLang="zh-CN" sz="2800" b="1" dirty="0"/>
              <a:t>0≥4n-2m-8</a:t>
            </a:r>
            <a:r>
              <a:rPr lang="zh-CN" altLang="en-US" sz="2800" b="1" dirty="0"/>
              <a:t>，</a:t>
            </a:r>
          </a:p>
          <a:p>
            <a:pPr eaLnBrk="1" hangingPunct="1"/>
            <a:r>
              <a:rPr lang="zh-CN" altLang="en-US" sz="2800" b="1" dirty="0"/>
              <a:t>          即             </a:t>
            </a:r>
            <a:r>
              <a:rPr lang="en-US" altLang="zh-CN" sz="2800" b="1" dirty="0">
                <a:solidFill>
                  <a:schemeClr val="hlink"/>
                </a:solidFill>
                <a:latin typeface="Calibri" panose="020F0502020204030204" pitchFamily="34" charset="0"/>
              </a:rPr>
              <a:t>m≤2n</a:t>
            </a:r>
            <a:r>
              <a:rPr lang="zh-CN" altLang="en-US" sz="2800" b="1" dirty="0">
                <a:solidFill>
                  <a:schemeClr val="hlink"/>
                </a:solidFill>
                <a:latin typeface="Calibri" panose="020F0502020204030204" pitchFamily="34" charset="0"/>
              </a:rPr>
              <a:t>－</a:t>
            </a:r>
            <a:r>
              <a:rPr lang="en-US" altLang="zh-CN" sz="2800" b="1" dirty="0">
                <a:solidFill>
                  <a:schemeClr val="hlink"/>
                </a:solidFill>
                <a:latin typeface="Calibri" panose="020F0502020204030204" pitchFamily="34" charset="0"/>
              </a:rPr>
              <a:t>4</a:t>
            </a:r>
          </a:p>
          <a:p>
            <a:pPr eaLnBrk="1" hangingPunct="1"/>
            <a:r>
              <a:rPr lang="zh-CN" altLang="en-US" sz="2800" b="1" dirty="0"/>
              <a:t>          因此，命题得证。</a:t>
            </a:r>
          </a:p>
        </p:txBody>
      </p:sp>
      <p:sp>
        <p:nvSpPr>
          <p:cNvPr id="31750" name="AutoShape 5"/>
          <p:cNvSpPr>
            <a:spLocks noChangeArrowheads="1"/>
          </p:cNvSpPr>
          <p:nvPr/>
        </p:nvSpPr>
        <p:spPr bwMode="auto">
          <a:xfrm>
            <a:off x="6804025" y="2708275"/>
            <a:ext cx="2087563" cy="1871663"/>
          </a:xfrm>
          <a:prstGeom prst="cloudCallout">
            <a:avLst>
              <a:gd name="adj1" fmla="val -89773"/>
              <a:gd name="adj2" fmla="val -23282"/>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a:solidFill>
                  <a:srgbClr val="CC0000"/>
                </a:solidFill>
              </a:rPr>
              <a:t>必要条件</a:t>
            </a:r>
          </a:p>
        </p:txBody>
      </p:sp>
    </p:spTree>
    <p:extLst>
      <p:ext uri="{BB962C8B-B14F-4D97-AF65-F5344CB8AC3E}">
        <p14:creationId xmlns:p14="http://schemas.microsoft.com/office/powerpoint/2010/main" val="4973633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9956">
                                            <p:txEl>
                                              <p:pRg st="0" end="0"/>
                                            </p:txEl>
                                          </p:spTgt>
                                        </p:tgtEl>
                                        <p:attrNameLst>
                                          <p:attrName>style.visibility</p:attrName>
                                        </p:attrNameLst>
                                      </p:cBhvr>
                                      <p:to>
                                        <p:strVal val="visible"/>
                                      </p:to>
                                    </p:set>
                                    <p:animEffect transition="in" filter="blinds(horizontal)">
                                      <p:cBhvr>
                                        <p:cTn id="7" dur="500"/>
                                        <p:tgtEl>
                                          <p:spTgt spid="5099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9956">
                                            <p:txEl>
                                              <p:pRg st="1" end="1"/>
                                            </p:txEl>
                                          </p:spTgt>
                                        </p:tgtEl>
                                        <p:attrNameLst>
                                          <p:attrName>style.visibility</p:attrName>
                                        </p:attrNameLst>
                                      </p:cBhvr>
                                      <p:to>
                                        <p:strVal val="visible"/>
                                      </p:to>
                                    </p:set>
                                    <p:animEffect transition="in" filter="blinds(horizontal)">
                                      <p:cBhvr>
                                        <p:cTn id="10" dur="500"/>
                                        <p:tgtEl>
                                          <p:spTgt spid="5099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9956">
                                            <p:txEl>
                                              <p:pRg st="2" end="2"/>
                                            </p:txEl>
                                          </p:spTgt>
                                        </p:tgtEl>
                                        <p:attrNameLst>
                                          <p:attrName>style.visibility</p:attrName>
                                        </p:attrNameLst>
                                      </p:cBhvr>
                                      <p:to>
                                        <p:strVal val="visible"/>
                                      </p:to>
                                    </p:set>
                                    <p:animEffect transition="in" filter="blinds(horizontal)">
                                      <p:cBhvr>
                                        <p:cTn id="13" dur="500"/>
                                        <p:tgtEl>
                                          <p:spTgt spid="50995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09956">
                                            <p:txEl>
                                              <p:pRg st="3" end="3"/>
                                            </p:txEl>
                                          </p:spTgt>
                                        </p:tgtEl>
                                        <p:attrNameLst>
                                          <p:attrName>style.visibility</p:attrName>
                                        </p:attrNameLst>
                                      </p:cBhvr>
                                      <p:to>
                                        <p:strVal val="visible"/>
                                      </p:to>
                                    </p:set>
                                    <p:animEffect transition="in" filter="blinds(horizontal)">
                                      <p:cBhvr>
                                        <p:cTn id="18" dur="500"/>
                                        <p:tgtEl>
                                          <p:spTgt spid="50995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9956">
                                            <p:txEl>
                                              <p:pRg st="4" end="4"/>
                                            </p:txEl>
                                          </p:spTgt>
                                        </p:tgtEl>
                                        <p:attrNameLst>
                                          <p:attrName>style.visibility</p:attrName>
                                        </p:attrNameLst>
                                      </p:cBhvr>
                                      <p:to>
                                        <p:strVal val="visible"/>
                                      </p:to>
                                    </p:set>
                                    <p:animEffect transition="in" filter="blinds(horizontal)">
                                      <p:cBhvr>
                                        <p:cTn id="21" dur="500"/>
                                        <p:tgtEl>
                                          <p:spTgt spid="509956">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09956">
                                            <p:txEl>
                                              <p:pRg st="5" end="5"/>
                                            </p:txEl>
                                          </p:spTgt>
                                        </p:tgtEl>
                                        <p:attrNameLst>
                                          <p:attrName>style.visibility</p:attrName>
                                        </p:attrNameLst>
                                      </p:cBhvr>
                                      <p:to>
                                        <p:strVal val="visible"/>
                                      </p:to>
                                    </p:set>
                                    <p:animEffect transition="in" filter="blinds(horizontal)">
                                      <p:cBhvr>
                                        <p:cTn id="24" dur="500"/>
                                        <p:tgtEl>
                                          <p:spTgt spid="509956">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09956">
                                            <p:txEl>
                                              <p:pRg st="6" end="6"/>
                                            </p:txEl>
                                          </p:spTgt>
                                        </p:tgtEl>
                                        <p:attrNameLst>
                                          <p:attrName>style.visibility</p:attrName>
                                        </p:attrNameLst>
                                      </p:cBhvr>
                                      <p:to>
                                        <p:strVal val="visible"/>
                                      </p:to>
                                    </p:set>
                                    <p:animEffect transition="in" filter="blinds(horizontal)">
                                      <p:cBhvr>
                                        <p:cTn id="27" dur="500"/>
                                        <p:tgtEl>
                                          <p:spTgt spid="509956">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09956">
                                            <p:txEl>
                                              <p:pRg st="7" end="7"/>
                                            </p:txEl>
                                          </p:spTgt>
                                        </p:tgtEl>
                                        <p:attrNameLst>
                                          <p:attrName>style.visibility</p:attrName>
                                        </p:attrNameLst>
                                      </p:cBhvr>
                                      <p:to>
                                        <p:strVal val="visible"/>
                                      </p:to>
                                    </p:set>
                                    <p:animEffect transition="in" filter="blinds(horizontal)">
                                      <p:cBhvr>
                                        <p:cTn id="30" dur="500"/>
                                        <p:tgtEl>
                                          <p:spTgt spid="509956">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750"/>
                                        </p:tgtEl>
                                        <p:attrNameLst>
                                          <p:attrName>style.visibility</p:attrName>
                                        </p:attrNameLst>
                                      </p:cBhvr>
                                      <p:to>
                                        <p:strVal val="visible"/>
                                      </p:to>
                                    </p:set>
                                    <p:animEffect transition="in" filter="blinds(horizontal)">
                                      <p:cBhvr>
                                        <p:cTn id="35"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0A66B9-2B32-43A2-A855-9F1223182A08}" type="slidenum">
              <a:rPr lang="zh-CN" altLang="en-US" smtClean="0">
                <a:solidFill>
                  <a:schemeClr val="accent1"/>
                </a:solidFill>
              </a:rPr>
              <a:pPr/>
              <a:t>24</a:t>
            </a:fld>
            <a:r>
              <a:rPr lang="en-US" altLang="zh-CN" dirty="0">
                <a:solidFill>
                  <a:schemeClr val="accent1"/>
                </a:solidFill>
              </a:rPr>
              <a:t>/50</a:t>
            </a:r>
          </a:p>
        </p:txBody>
      </p:sp>
      <p:sp>
        <p:nvSpPr>
          <p:cNvPr id="32771"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p>
        </p:txBody>
      </p:sp>
      <p:grpSp>
        <p:nvGrpSpPr>
          <p:cNvPr id="32772" name="Group 3"/>
          <p:cNvGrpSpPr>
            <a:grpSpLocks/>
          </p:cNvGrpSpPr>
          <p:nvPr/>
        </p:nvGrpSpPr>
        <p:grpSpPr bwMode="auto">
          <a:xfrm>
            <a:off x="900113" y="1700213"/>
            <a:ext cx="1944687" cy="1509712"/>
            <a:chOff x="2426" y="2840"/>
            <a:chExt cx="863" cy="681"/>
          </a:xfrm>
        </p:grpSpPr>
        <p:sp>
          <p:nvSpPr>
            <p:cNvPr id="32814" name="Oval 4"/>
            <p:cNvSpPr>
              <a:spLocks noChangeArrowheads="1"/>
            </p:cNvSpPr>
            <p:nvPr/>
          </p:nvSpPr>
          <p:spPr bwMode="auto">
            <a:xfrm>
              <a:off x="2426"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5" name="Oval 5"/>
            <p:cNvSpPr>
              <a:spLocks noChangeArrowheads="1"/>
            </p:cNvSpPr>
            <p:nvPr/>
          </p:nvSpPr>
          <p:spPr bwMode="auto">
            <a:xfrm>
              <a:off x="2789"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6" name="Oval 6"/>
            <p:cNvSpPr>
              <a:spLocks noChangeArrowheads="1"/>
            </p:cNvSpPr>
            <p:nvPr/>
          </p:nvSpPr>
          <p:spPr bwMode="auto">
            <a:xfrm>
              <a:off x="3197"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7" name="Oval 7"/>
            <p:cNvSpPr>
              <a:spLocks noChangeArrowheads="1"/>
            </p:cNvSpPr>
            <p:nvPr/>
          </p:nvSpPr>
          <p:spPr bwMode="auto">
            <a:xfrm>
              <a:off x="2426"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8" name="Oval 8"/>
            <p:cNvSpPr>
              <a:spLocks noChangeArrowheads="1"/>
            </p:cNvSpPr>
            <p:nvPr/>
          </p:nvSpPr>
          <p:spPr bwMode="auto">
            <a:xfrm>
              <a:off x="2789"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9" name="Oval 9"/>
            <p:cNvSpPr>
              <a:spLocks noChangeArrowheads="1"/>
            </p:cNvSpPr>
            <p:nvPr/>
          </p:nvSpPr>
          <p:spPr bwMode="auto">
            <a:xfrm>
              <a:off x="3198"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20" name="Line 10"/>
            <p:cNvSpPr>
              <a:spLocks noChangeShapeType="1"/>
            </p:cNvSpPr>
            <p:nvPr/>
          </p:nvSpPr>
          <p:spPr bwMode="auto">
            <a:xfrm>
              <a:off x="2472" y="2886"/>
              <a:ext cx="771"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1" name="Line 11"/>
            <p:cNvSpPr>
              <a:spLocks noChangeShapeType="1"/>
            </p:cNvSpPr>
            <p:nvPr/>
          </p:nvSpPr>
          <p:spPr bwMode="auto">
            <a:xfrm>
              <a:off x="2472"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2" name="Line 12"/>
            <p:cNvSpPr>
              <a:spLocks noChangeShapeType="1"/>
            </p:cNvSpPr>
            <p:nvPr/>
          </p:nvSpPr>
          <p:spPr bwMode="auto">
            <a:xfrm>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3" name="Line 13"/>
            <p:cNvSpPr>
              <a:spLocks noChangeShapeType="1"/>
            </p:cNvSpPr>
            <p:nvPr/>
          </p:nvSpPr>
          <p:spPr bwMode="auto">
            <a:xfrm flipH="1">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4" name="Line 14"/>
            <p:cNvSpPr>
              <a:spLocks noChangeShapeType="1"/>
            </p:cNvSpPr>
            <p:nvPr/>
          </p:nvSpPr>
          <p:spPr bwMode="auto">
            <a:xfrm flipH="1">
              <a:off x="2472" y="2886"/>
              <a:ext cx="726"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5" name="Line 15"/>
            <p:cNvSpPr>
              <a:spLocks noChangeShapeType="1"/>
            </p:cNvSpPr>
            <p:nvPr/>
          </p:nvSpPr>
          <p:spPr bwMode="auto">
            <a:xfrm>
              <a:off x="2835"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6" name="Line 16"/>
            <p:cNvSpPr>
              <a:spLocks noChangeShapeType="1"/>
            </p:cNvSpPr>
            <p:nvPr/>
          </p:nvSpPr>
          <p:spPr bwMode="auto">
            <a:xfrm>
              <a:off x="2835" y="2886"/>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7" name="Line 17"/>
            <p:cNvSpPr>
              <a:spLocks noChangeShapeType="1"/>
            </p:cNvSpPr>
            <p:nvPr/>
          </p:nvSpPr>
          <p:spPr bwMode="auto">
            <a:xfrm flipH="1">
              <a:off x="2835" y="2886"/>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28" name="Line 18"/>
            <p:cNvSpPr>
              <a:spLocks noChangeShapeType="1"/>
            </p:cNvSpPr>
            <p:nvPr/>
          </p:nvSpPr>
          <p:spPr bwMode="auto">
            <a:xfrm>
              <a:off x="3243"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9"/>
          <p:cNvGrpSpPr>
            <a:grpSpLocks/>
          </p:cNvGrpSpPr>
          <p:nvPr/>
        </p:nvGrpSpPr>
        <p:grpSpPr bwMode="auto">
          <a:xfrm>
            <a:off x="755650" y="3575050"/>
            <a:ext cx="3959225" cy="2308225"/>
            <a:chOff x="1066" y="2433"/>
            <a:chExt cx="2494" cy="1454"/>
          </a:xfrm>
        </p:grpSpPr>
        <p:sp>
          <p:nvSpPr>
            <p:cNvPr id="32812" name="Text Box 20"/>
            <p:cNvSpPr txBox="1">
              <a:spLocks noChangeArrowheads="1"/>
            </p:cNvSpPr>
            <p:nvPr/>
          </p:nvSpPr>
          <p:spPr bwMode="auto">
            <a:xfrm>
              <a:off x="1066" y="2433"/>
              <a:ext cx="2494"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n=6</a:t>
              </a:r>
            </a:p>
            <a:p>
              <a:pPr eaLnBrk="1" hangingPunct="1"/>
              <a:r>
                <a:rPr lang="en-US" altLang="zh-CN" sz="2400" b="1" dirty="0"/>
                <a:t>m=9≤3n</a:t>
              </a:r>
              <a:r>
                <a:rPr lang="zh-CN" altLang="en-US" b="1" dirty="0"/>
                <a:t>－</a:t>
              </a:r>
              <a:r>
                <a:rPr lang="en-US" altLang="zh-CN" sz="2400" b="1" dirty="0"/>
                <a:t>6=12</a:t>
              </a:r>
            </a:p>
            <a:p>
              <a:pPr eaLnBrk="1" hangingPunct="1"/>
              <a:r>
                <a:rPr lang="zh-CN" altLang="en-US" sz="2400" b="1" dirty="0"/>
                <a:t>满足定理</a:t>
              </a:r>
              <a:r>
                <a:rPr lang="en-US" altLang="zh-CN" sz="2400" b="1" dirty="0"/>
                <a:t>6.12’</a:t>
              </a:r>
              <a:r>
                <a:rPr lang="zh-CN" altLang="en-US" sz="2400" b="1" dirty="0"/>
                <a:t>必要条件，</a:t>
              </a:r>
            </a:p>
            <a:p>
              <a:pPr eaLnBrk="1" hangingPunct="1"/>
              <a:r>
                <a:rPr lang="zh-CN" altLang="en-US" sz="2400" b="1" dirty="0"/>
                <a:t>但</a:t>
              </a:r>
              <a:r>
                <a:rPr lang="en-US" altLang="zh-CN" sz="2400" b="1" dirty="0"/>
                <a:t>m=9≤2n</a:t>
              </a:r>
              <a:r>
                <a:rPr lang="zh-CN" altLang="en-US" b="1" dirty="0"/>
                <a:t>－</a:t>
              </a:r>
              <a:r>
                <a:rPr lang="en-US" altLang="zh-CN" sz="2400" b="1" dirty="0"/>
                <a:t>4=8</a:t>
              </a:r>
            </a:p>
            <a:p>
              <a:pPr eaLnBrk="1" hangingPunct="1"/>
              <a:r>
                <a:rPr lang="zh-CN" altLang="en-US" sz="2400" b="1" dirty="0"/>
                <a:t>不满足定理</a:t>
              </a:r>
              <a:r>
                <a:rPr lang="en-US" altLang="zh-CN" sz="2400" b="1" dirty="0"/>
                <a:t>6.12’’</a:t>
              </a:r>
              <a:r>
                <a:rPr lang="zh-CN" altLang="en-US" sz="2400" b="1" dirty="0"/>
                <a:t>必要条件，</a:t>
              </a:r>
            </a:p>
            <a:p>
              <a:pPr eaLnBrk="1" hangingPunct="1"/>
              <a:r>
                <a:rPr lang="zh-CN" altLang="en-US" sz="2400" b="1" dirty="0"/>
                <a:t>故</a:t>
              </a:r>
              <a:r>
                <a:rPr lang="en-US" altLang="zh-CN" sz="2400" b="1" dirty="0"/>
                <a:t>K</a:t>
              </a:r>
              <a:r>
                <a:rPr lang="en-US" altLang="zh-CN" sz="2400" b="1" baseline="-25000" dirty="0"/>
                <a:t>3,3</a:t>
              </a:r>
              <a:r>
                <a:rPr lang="zh-CN" altLang="en-US" sz="2400" b="1" dirty="0"/>
                <a:t>不是平面图。</a:t>
              </a:r>
            </a:p>
          </p:txBody>
        </p:sp>
        <p:sp>
          <p:nvSpPr>
            <p:cNvPr id="32813" name="Line 21"/>
            <p:cNvSpPr>
              <a:spLocks noChangeShapeType="1"/>
            </p:cNvSpPr>
            <p:nvPr/>
          </p:nvSpPr>
          <p:spPr bwMode="auto">
            <a:xfrm>
              <a:off x="1791" y="3113"/>
              <a:ext cx="46" cy="27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4" name="Group 22"/>
          <p:cNvGrpSpPr>
            <a:grpSpLocks/>
          </p:cNvGrpSpPr>
          <p:nvPr/>
        </p:nvGrpSpPr>
        <p:grpSpPr bwMode="auto">
          <a:xfrm>
            <a:off x="6515100" y="1268413"/>
            <a:ext cx="1944688" cy="2160587"/>
            <a:chOff x="3787" y="799"/>
            <a:chExt cx="1225" cy="1361"/>
          </a:xfrm>
        </p:grpSpPr>
        <p:sp>
          <p:nvSpPr>
            <p:cNvPr id="32797" name="Oval 23"/>
            <p:cNvSpPr>
              <a:spLocks noChangeArrowheads="1"/>
            </p:cNvSpPr>
            <p:nvPr/>
          </p:nvSpPr>
          <p:spPr bwMode="auto">
            <a:xfrm>
              <a:off x="3787" y="1117"/>
              <a:ext cx="129"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8" name="Oval 24"/>
            <p:cNvSpPr>
              <a:spLocks noChangeArrowheads="1"/>
            </p:cNvSpPr>
            <p:nvPr/>
          </p:nvSpPr>
          <p:spPr bwMode="auto">
            <a:xfrm>
              <a:off x="4302" y="799"/>
              <a:ext cx="129"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9" name="Oval 25"/>
            <p:cNvSpPr>
              <a:spLocks noChangeArrowheads="1"/>
            </p:cNvSpPr>
            <p:nvPr/>
          </p:nvSpPr>
          <p:spPr bwMode="auto">
            <a:xfrm>
              <a:off x="4881" y="1117"/>
              <a:ext cx="130"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0" name="Oval 26"/>
            <p:cNvSpPr>
              <a:spLocks noChangeArrowheads="1"/>
            </p:cNvSpPr>
            <p:nvPr/>
          </p:nvSpPr>
          <p:spPr bwMode="auto">
            <a:xfrm>
              <a:off x="3787" y="1821"/>
              <a:ext cx="129"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1" name="Oval 27"/>
            <p:cNvSpPr>
              <a:spLocks noChangeArrowheads="1"/>
            </p:cNvSpPr>
            <p:nvPr/>
          </p:nvSpPr>
          <p:spPr bwMode="auto">
            <a:xfrm>
              <a:off x="4302" y="2002"/>
              <a:ext cx="129"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2" name="Oval 28"/>
            <p:cNvSpPr>
              <a:spLocks noChangeArrowheads="1"/>
            </p:cNvSpPr>
            <p:nvPr/>
          </p:nvSpPr>
          <p:spPr bwMode="auto">
            <a:xfrm>
              <a:off x="4883" y="1821"/>
              <a:ext cx="129" cy="15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3" name="Line 29"/>
            <p:cNvSpPr>
              <a:spLocks noChangeShapeType="1"/>
            </p:cNvSpPr>
            <p:nvPr/>
          </p:nvSpPr>
          <p:spPr bwMode="auto">
            <a:xfrm>
              <a:off x="3878" y="1207"/>
              <a:ext cx="1089" cy="7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Line 30"/>
            <p:cNvSpPr>
              <a:spLocks noChangeShapeType="1"/>
            </p:cNvSpPr>
            <p:nvPr/>
          </p:nvSpPr>
          <p:spPr bwMode="auto">
            <a:xfrm flipH="1">
              <a:off x="3833" y="1207"/>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5" name="Line 31"/>
            <p:cNvSpPr>
              <a:spLocks noChangeShapeType="1"/>
            </p:cNvSpPr>
            <p:nvPr/>
          </p:nvSpPr>
          <p:spPr bwMode="auto">
            <a:xfrm flipV="1">
              <a:off x="3878" y="890"/>
              <a:ext cx="454"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6" name="Line 32"/>
            <p:cNvSpPr>
              <a:spLocks noChangeShapeType="1"/>
            </p:cNvSpPr>
            <p:nvPr/>
          </p:nvSpPr>
          <p:spPr bwMode="auto">
            <a:xfrm flipH="1" flipV="1">
              <a:off x="3878" y="1910"/>
              <a:ext cx="499" cy="2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7" name="Line 33"/>
            <p:cNvSpPr>
              <a:spLocks noChangeShapeType="1"/>
            </p:cNvSpPr>
            <p:nvPr/>
          </p:nvSpPr>
          <p:spPr bwMode="auto">
            <a:xfrm flipH="1" flipV="1">
              <a:off x="4377" y="890"/>
              <a:ext cx="544"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Line 34"/>
            <p:cNvSpPr>
              <a:spLocks noChangeShapeType="1"/>
            </p:cNvSpPr>
            <p:nvPr/>
          </p:nvSpPr>
          <p:spPr bwMode="auto">
            <a:xfrm>
              <a:off x="4377" y="890"/>
              <a:ext cx="0" cy="11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35"/>
            <p:cNvSpPr>
              <a:spLocks noChangeShapeType="1"/>
            </p:cNvSpPr>
            <p:nvPr/>
          </p:nvSpPr>
          <p:spPr bwMode="auto">
            <a:xfrm flipH="1">
              <a:off x="3833" y="1207"/>
              <a:ext cx="1088"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36"/>
            <p:cNvSpPr>
              <a:spLocks noChangeShapeType="1"/>
            </p:cNvSpPr>
            <p:nvPr/>
          </p:nvSpPr>
          <p:spPr bwMode="auto">
            <a:xfrm flipH="1">
              <a:off x="4368" y="1933"/>
              <a:ext cx="553"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1" name="Line 37"/>
            <p:cNvSpPr>
              <a:spLocks noChangeShapeType="1"/>
            </p:cNvSpPr>
            <p:nvPr/>
          </p:nvSpPr>
          <p:spPr bwMode="auto">
            <a:xfrm>
              <a:off x="4967" y="1253"/>
              <a:ext cx="0"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8"/>
          <p:cNvGrpSpPr>
            <a:grpSpLocks/>
          </p:cNvGrpSpPr>
          <p:nvPr/>
        </p:nvGrpSpPr>
        <p:grpSpPr bwMode="auto">
          <a:xfrm>
            <a:off x="5076825" y="3573463"/>
            <a:ext cx="3816350" cy="2308225"/>
            <a:chOff x="3198" y="2432"/>
            <a:chExt cx="2404" cy="1454"/>
          </a:xfrm>
        </p:grpSpPr>
        <p:sp>
          <p:nvSpPr>
            <p:cNvPr id="32795" name="Text Box 39"/>
            <p:cNvSpPr txBox="1">
              <a:spLocks noChangeArrowheads="1"/>
            </p:cNvSpPr>
            <p:nvPr/>
          </p:nvSpPr>
          <p:spPr bwMode="auto">
            <a:xfrm>
              <a:off x="3198" y="2432"/>
              <a:ext cx="2404" cy="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t>n=6</a:t>
              </a:r>
            </a:p>
            <a:p>
              <a:pPr eaLnBrk="1" hangingPunct="1"/>
              <a:r>
                <a:rPr lang="en-US" altLang="zh-CN" sz="2400" b="1" dirty="0"/>
                <a:t>m=9≤3n</a:t>
              </a:r>
              <a:r>
                <a:rPr lang="zh-CN" altLang="en-US" b="1" dirty="0"/>
                <a:t>－</a:t>
              </a:r>
              <a:r>
                <a:rPr lang="en-US" altLang="zh-CN" sz="2400" b="1" dirty="0"/>
                <a:t>6=12</a:t>
              </a:r>
            </a:p>
            <a:p>
              <a:pPr eaLnBrk="1" hangingPunct="1"/>
              <a:r>
                <a:rPr lang="zh-CN" altLang="en-US" sz="2400" b="1" dirty="0"/>
                <a:t>满足定理</a:t>
              </a:r>
              <a:r>
                <a:rPr lang="en-US" altLang="zh-CN" sz="2400" b="1" dirty="0"/>
                <a:t>6.12’</a:t>
              </a:r>
              <a:r>
                <a:rPr lang="zh-CN" altLang="en-US" sz="2400" b="1" dirty="0"/>
                <a:t>必要条件，</a:t>
              </a:r>
            </a:p>
            <a:p>
              <a:pPr eaLnBrk="1" hangingPunct="1"/>
              <a:r>
                <a:rPr lang="zh-CN" altLang="en-US" sz="2400" b="1" dirty="0"/>
                <a:t>但</a:t>
              </a:r>
              <a:r>
                <a:rPr lang="en-US" altLang="zh-CN" sz="2400" b="1" dirty="0"/>
                <a:t>m=9≤2n</a:t>
              </a:r>
              <a:r>
                <a:rPr lang="zh-CN" altLang="en-US" b="1" dirty="0"/>
                <a:t>－</a:t>
              </a:r>
              <a:r>
                <a:rPr lang="en-US" altLang="zh-CN" sz="2400" b="1" dirty="0"/>
                <a:t>4=8</a:t>
              </a:r>
            </a:p>
            <a:p>
              <a:pPr eaLnBrk="1" hangingPunct="1"/>
              <a:r>
                <a:rPr lang="zh-CN" altLang="en-US" sz="2400" b="1" dirty="0"/>
                <a:t>不满足定理</a:t>
              </a:r>
              <a:r>
                <a:rPr lang="en-US" altLang="zh-CN" sz="2400" b="1" dirty="0"/>
                <a:t>6.12’’</a:t>
              </a:r>
              <a:r>
                <a:rPr lang="zh-CN" altLang="en-US" sz="2400" b="1" dirty="0"/>
                <a:t>必要条件，</a:t>
              </a:r>
            </a:p>
            <a:p>
              <a:pPr eaLnBrk="1" hangingPunct="1"/>
              <a:r>
                <a:rPr lang="zh-CN" altLang="en-US" sz="2400" b="1" dirty="0"/>
                <a:t>故右图不是平面图。</a:t>
              </a:r>
            </a:p>
          </p:txBody>
        </p:sp>
        <p:sp>
          <p:nvSpPr>
            <p:cNvPr id="32796" name="Line 40"/>
            <p:cNvSpPr>
              <a:spLocks noChangeShapeType="1"/>
            </p:cNvSpPr>
            <p:nvPr/>
          </p:nvSpPr>
          <p:spPr bwMode="auto">
            <a:xfrm>
              <a:off x="4150" y="3112"/>
              <a:ext cx="39" cy="27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41"/>
          <p:cNvGrpSpPr>
            <a:grpSpLocks/>
          </p:cNvGrpSpPr>
          <p:nvPr/>
        </p:nvGrpSpPr>
        <p:grpSpPr bwMode="auto">
          <a:xfrm>
            <a:off x="3635375" y="981075"/>
            <a:ext cx="1944688" cy="2228850"/>
            <a:chOff x="2290" y="618"/>
            <a:chExt cx="1225" cy="1404"/>
          </a:xfrm>
        </p:grpSpPr>
        <p:sp>
          <p:nvSpPr>
            <p:cNvPr id="32780" name="Oval 42"/>
            <p:cNvSpPr>
              <a:spLocks noChangeArrowheads="1"/>
            </p:cNvSpPr>
            <p:nvPr/>
          </p:nvSpPr>
          <p:spPr bwMode="auto">
            <a:xfrm>
              <a:off x="2290" y="1071"/>
              <a:ext cx="129"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1" name="Oval 43"/>
            <p:cNvSpPr>
              <a:spLocks noChangeArrowheads="1"/>
            </p:cNvSpPr>
            <p:nvPr/>
          </p:nvSpPr>
          <p:spPr bwMode="auto">
            <a:xfrm>
              <a:off x="2805" y="1071"/>
              <a:ext cx="129"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2" name="Oval 44"/>
            <p:cNvSpPr>
              <a:spLocks noChangeArrowheads="1"/>
            </p:cNvSpPr>
            <p:nvPr/>
          </p:nvSpPr>
          <p:spPr bwMode="auto">
            <a:xfrm>
              <a:off x="3384" y="1071"/>
              <a:ext cx="130"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3" name="Oval 45"/>
            <p:cNvSpPr>
              <a:spLocks noChangeArrowheads="1"/>
            </p:cNvSpPr>
            <p:nvPr/>
          </p:nvSpPr>
          <p:spPr bwMode="auto">
            <a:xfrm>
              <a:off x="2290" y="1895"/>
              <a:ext cx="129"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4" name="Oval 46"/>
            <p:cNvSpPr>
              <a:spLocks noChangeArrowheads="1"/>
            </p:cNvSpPr>
            <p:nvPr/>
          </p:nvSpPr>
          <p:spPr bwMode="auto">
            <a:xfrm>
              <a:off x="2805" y="618"/>
              <a:ext cx="129"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5" name="Oval 47"/>
            <p:cNvSpPr>
              <a:spLocks noChangeArrowheads="1"/>
            </p:cNvSpPr>
            <p:nvPr/>
          </p:nvSpPr>
          <p:spPr bwMode="auto">
            <a:xfrm>
              <a:off x="3386" y="1895"/>
              <a:ext cx="129" cy="127"/>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86" name="Line 48"/>
            <p:cNvSpPr>
              <a:spLocks noChangeShapeType="1"/>
            </p:cNvSpPr>
            <p:nvPr/>
          </p:nvSpPr>
          <p:spPr bwMode="auto">
            <a:xfrm>
              <a:off x="2355" y="1135"/>
              <a:ext cx="1095"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7" name="Line 49"/>
            <p:cNvSpPr>
              <a:spLocks noChangeShapeType="1"/>
            </p:cNvSpPr>
            <p:nvPr/>
          </p:nvSpPr>
          <p:spPr bwMode="auto">
            <a:xfrm>
              <a:off x="2355" y="1135"/>
              <a:ext cx="0"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Line 50"/>
            <p:cNvSpPr>
              <a:spLocks noChangeShapeType="1"/>
            </p:cNvSpPr>
            <p:nvPr/>
          </p:nvSpPr>
          <p:spPr bwMode="auto">
            <a:xfrm flipV="1">
              <a:off x="2355" y="709"/>
              <a:ext cx="480" cy="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9" name="Line 51"/>
            <p:cNvSpPr>
              <a:spLocks noChangeShapeType="1"/>
            </p:cNvSpPr>
            <p:nvPr/>
          </p:nvSpPr>
          <p:spPr bwMode="auto">
            <a:xfrm flipH="1">
              <a:off x="2355" y="1135"/>
              <a:ext cx="516"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0" name="Line 52"/>
            <p:cNvSpPr>
              <a:spLocks noChangeShapeType="1"/>
            </p:cNvSpPr>
            <p:nvPr/>
          </p:nvSpPr>
          <p:spPr bwMode="auto">
            <a:xfrm flipH="1">
              <a:off x="2355" y="1135"/>
              <a:ext cx="1031"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1" name="Line 53"/>
            <p:cNvSpPr>
              <a:spLocks noChangeShapeType="1"/>
            </p:cNvSpPr>
            <p:nvPr/>
          </p:nvSpPr>
          <p:spPr bwMode="auto">
            <a:xfrm flipV="1">
              <a:off x="2871" y="709"/>
              <a:ext cx="9" cy="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Line 54"/>
            <p:cNvSpPr>
              <a:spLocks noChangeShapeType="1"/>
            </p:cNvSpPr>
            <p:nvPr/>
          </p:nvSpPr>
          <p:spPr bwMode="auto">
            <a:xfrm>
              <a:off x="2871" y="1135"/>
              <a:ext cx="579" cy="7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3" name="Line 55"/>
            <p:cNvSpPr>
              <a:spLocks noChangeShapeType="1"/>
            </p:cNvSpPr>
            <p:nvPr/>
          </p:nvSpPr>
          <p:spPr bwMode="auto">
            <a:xfrm flipH="1" flipV="1">
              <a:off x="2880" y="709"/>
              <a:ext cx="570" cy="4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56"/>
            <p:cNvSpPr>
              <a:spLocks noChangeShapeType="1"/>
            </p:cNvSpPr>
            <p:nvPr/>
          </p:nvSpPr>
          <p:spPr bwMode="auto">
            <a:xfrm>
              <a:off x="3450" y="1135"/>
              <a:ext cx="0" cy="8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11033" name="AutoShape 57"/>
          <p:cNvSpPr>
            <a:spLocks noChangeArrowheads="1"/>
          </p:cNvSpPr>
          <p:nvPr/>
        </p:nvSpPr>
        <p:spPr bwMode="auto">
          <a:xfrm>
            <a:off x="2987675" y="2349500"/>
            <a:ext cx="504825" cy="215900"/>
          </a:xfrm>
          <a:prstGeom prst="rightArrow">
            <a:avLst>
              <a:gd name="adj1" fmla="val 50000"/>
              <a:gd name="adj2" fmla="val 58456"/>
            </a:avLst>
          </a:prstGeom>
          <a:solidFill>
            <a:srgbClr val="00FF99"/>
          </a:solidFill>
          <a:ln w="9525">
            <a:solidFill>
              <a:srgbClr val="00FF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1034" name="AutoShape 58"/>
          <p:cNvSpPr>
            <a:spLocks noChangeArrowheads="1"/>
          </p:cNvSpPr>
          <p:nvPr/>
        </p:nvSpPr>
        <p:spPr bwMode="auto">
          <a:xfrm>
            <a:off x="5867400" y="2349500"/>
            <a:ext cx="504825" cy="215900"/>
          </a:xfrm>
          <a:prstGeom prst="rightArrow">
            <a:avLst>
              <a:gd name="adj1" fmla="val 50000"/>
              <a:gd name="adj2" fmla="val 58456"/>
            </a:avLst>
          </a:prstGeom>
          <a:solidFill>
            <a:srgbClr val="00FF99"/>
          </a:solidFill>
          <a:ln w="9525">
            <a:solidFill>
              <a:srgbClr val="00FF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1035" name="Text Box 59"/>
          <p:cNvSpPr txBox="1">
            <a:spLocks noChangeArrowheads="1"/>
          </p:cNvSpPr>
          <p:nvPr/>
        </p:nvSpPr>
        <p:spPr bwMode="auto">
          <a:xfrm>
            <a:off x="5017294" y="5949280"/>
            <a:ext cx="3536950" cy="457200"/>
          </a:xfrm>
          <a:prstGeom prst="rect">
            <a:avLst/>
          </a:prstGeom>
          <a:solidFill>
            <a:srgbClr val="FFFF00"/>
          </a:solid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333300"/>
                </a:solidFill>
              </a:rPr>
              <a:t>显然，右图与左图</a:t>
            </a:r>
            <a:r>
              <a:rPr lang="zh-CN" altLang="en-US" sz="2400" b="1" dirty="0">
                <a:solidFill>
                  <a:srgbClr val="CC0000"/>
                </a:solidFill>
              </a:rPr>
              <a:t>同构</a:t>
            </a:r>
            <a:r>
              <a:rPr lang="zh-CN" altLang="en-US" sz="2400" b="1" dirty="0">
                <a:solidFill>
                  <a:srgbClr val="333300"/>
                </a:solidFill>
              </a:rPr>
              <a:t>。</a:t>
            </a:r>
          </a:p>
        </p:txBody>
      </p:sp>
    </p:spTree>
    <p:extLst>
      <p:ext uri="{BB962C8B-B14F-4D97-AF65-F5344CB8AC3E}">
        <p14:creationId xmlns:p14="http://schemas.microsoft.com/office/powerpoint/2010/main" val="3785126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1033"/>
                                        </p:tgtEl>
                                        <p:attrNameLst>
                                          <p:attrName>style.visibility</p:attrName>
                                        </p:attrNameLst>
                                      </p:cBhvr>
                                      <p:to>
                                        <p:strVal val="visible"/>
                                      </p:to>
                                    </p:set>
                                    <p:animEffect transition="in" filter="blinds(horizontal)">
                                      <p:cBhvr>
                                        <p:cTn id="17" dur="500"/>
                                        <p:tgtEl>
                                          <p:spTgt spid="511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1034"/>
                                        </p:tgtEl>
                                        <p:attrNameLst>
                                          <p:attrName>style.visibility</p:attrName>
                                        </p:attrNameLst>
                                      </p:cBhvr>
                                      <p:to>
                                        <p:strVal val="visible"/>
                                      </p:to>
                                    </p:set>
                                    <p:animEffect transition="in" filter="blinds(horizontal)">
                                      <p:cBhvr>
                                        <p:cTn id="27" dur="500"/>
                                        <p:tgtEl>
                                          <p:spTgt spid="5110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1035"/>
                                        </p:tgtEl>
                                        <p:attrNameLst>
                                          <p:attrName>style.visibility</p:attrName>
                                        </p:attrNameLst>
                                      </p:cBhvr>
                                      <p:to>
                                        <p:strVal val="visible"/>
                                      </p:to>
                                    </p:set>
                                    <p:animEffect transition="in" filter="blinds(horizontal)">
                                      <p:cBhvr>
                                        <p:cTn id="32" dur="500"/>
                                        <p:tgtEl>
                                          <p:spTgt spid="511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33" grpId="0" animBg="1"/>
      <p:bldP spid="511034" grpId="0" animBg="1"/>
      <p:bldP spid="5110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B3A52C-14D4-4AA4-A4FB-270BF255E548}" type="slidenum">
              <a:rPr lang="zh-CN" altLang="en-US" smtClean="0">
                <a:solidFill>
                  <a:schemeClr val="accent1"/>
                </a:solidFill>
              </a:rPr>
              <a:pPr/>
              <a:t>25</a:t>
            </a:fld>
            <a:r>
              <a:rPr lang="en-US" altLang="zh-CN" dirty="0">
                <a:solidFill>
                  <a:schemeClr val="accent1"/>
                </a:solidFill>
              </a:rPr>
              <a:t>/50</a:t>
            </a:r>
          </a:p>
        </p:txBody>
      </p:sp>
      <p:sp>
        <p:nvSpPr>
          <p:cNvPr id="3379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6.12</a:t>
            </a:r>
            <a:endParaRPr lang="zh-CN" altLang="en-US" dirty="0">
              <a:latin typeface="Calibri" panose="020F0502020204030204" pitchFamily="34" charset="0"/>
              <a:ea typeface="宋体" panose="02010600030101010101" pitchFamily="2" charset="-122"/>
            </a:endParaRPr>
          </a:p>
        </p:txBody>
      </p:sp>
      <p:graphicFrame>
        <p:nvGraphicFramePr>
          <p:cNvPr id="48" name="Object 2053"/>
          <p:cNvGraphicFramePr>
            <a:graphicFrameLocks noChangeAspect="1"/>
          </p:cNvGraphicFramePr>
          <p:nvPr>
            <p:extLst>
              <p:ext uri="{D42A27DB-BD31-4B8C-83A1-F6EECF244321}">
                <p14:modId xmlns:p14="http://schemas.microsoft.com/office/powerpoint/2010/main" val="3614882704"/>
              </p:ext>
            </p:extLst>
          </p:nvPr>
        </p:nvGraphicFramePr>
        <p:xfrm>
          <a:off x="2922588" y="2127250"/>
          <a:ext cx="3251200" cy="1030288"/>
        </p:xfrm>
        <a:graphic>
          <a:graphicData uri="http://schemas.openxmlformats.org/presentationml/2006/ole">
            <mc:AlternateContent xmlns:mc="http://schemas.openxmlformats.org/markup-compatibility/2006">
              <mc:Choice xmlns:v="urn:schemas-microsoft-com:vml" Requires="v">
                <p:oleObj spid="_x0000_s1026" name="公式" r:id="rId3" imgW="1269720" imgH="406080" progId="Equation.3">
                  <p:embed/>
                </p:oleObj>
              </mc:Choice>
              <mc:Fallback>
                <p:oleObj name="公式" r:id="rId3" imgW="1269720" imgH="406080" progId="Equation.3">
                  <p:embed/>
                  <p:pic>
                    <p:nvPicPr>
                      <p:cNvPr id="1026" name="Object 2053"/>
                      <p:cNvPicPr>
                        <a:picLocks noChangeAspect="1" noChangeArrowheads="1"/>
                      </p:cNvPicPr>
                      <p:nvPr/>
                    </p:nvPicPr>
                    <p:blipFill>
                      <a:blip r:embed="rId4"/>
                      <a:srcRect/>
                      <a:stretch>
                        <a:fillRect/>
                      </a:stretch>
                    </p:blipFill>
                    <p:spPr bwMode="auto">
                      <a:xfrm>
                        <a:off x="2922588" y="2127250"/>
                        <a:ext cx="3251200" cy="1030288"/>
                      </a:xfrm>
                      <a:prstGeom prst="rect">
                        <a:avLst/>
                      </a:prstGeom>
                      <a:noFill/>
                    </p:spPr>
                  </p:pic>
                </p:oleObj>
              </mc:Fallback>
            </mc:AlternateContent>
          </a:graphicData>
        </a:graphic>
      </p:graphicFrame>
      <p:sp>
        <p:nvSpPr>
          <p:cNvPr id="49" name="Text Box 2058"/>
          <p:cNvSpPr txBox="1">
            <a:spLocks noChangeArrowheads="1"/>
          </p:cNvSpPr>
          <p:nvPr/>
        </p:nvSpPr>
        <p:spPr bwMode="auto">
          <a:xfrm>
            <a:off x="395536" y="908720"/>
            <a:ext cx="8153400" cy="453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设</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为</a:t>
            </a:r>
            <a:r>
              <a:rPr lang="en-US" altLang="zh-CN" sz="3200" b="1" i="1" dirty="0">
                <a:latin typeface="Times New Roman" panose="02020603050405020304" pitchFamily="18" charset="0"/>
              </a:rPr>
              <a:t>n</a:t>
            </a:r>
            <a:r>
              <a:rPr lang="zh-CN" altLang="en-US" sz="3200" b="1" dirty="0">
                <a:latin typeface="Times New Roman" panose="02020603050405020304" pitchFamily="18" charset="0"/>
              </a:rPr>
              <a:t>阶</a:t>
            </a:r>
            <a:r>
              <a:rPr lang="en-US" altLang="zh-CN" sz="3200" b="1" i="1" dirty="0">
                <a:latin typeface="Times New Roman" panose="02020603050405020304" pitchFamily="18" charset="0"/>
              </a:rPr>
              <a:t>m</a:t>
            </a:r>
            <a:r>
              <a:rPr lang="zh-CN" altLang="en-US" sz="3200" b="1" dirty="0">
                <a:latin typeface="Times New Roman" panose="02020603050405020304" pitchFamily="18" charset="0"/>
              </a:rPr>
              <a:t>条边的连通平面图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每个面的次数不小于</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3), </a:t>
            </a:r>
            <a:r>
              <a:rPr lang="zh-CN" altLang="en-US" sz="3200" b="1" dirty="0">
                <a:latin typeface="Times New Roman" panose="02020603050405020304" pitchFamily="18" charset="0"/>
              </a:rPr>
              <a:t>则</a:t>
            </a:r>
            <a:endParaRPr lang="en-US" altLang="zh-CN" sz="3200" b="1" dirty="0">
              <a:latin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endParaRPr lang="en-US" altLang="zh-CN" sz="3200" b="1" dirty="0">
              <a:latin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 </a:t>
            </a:r>
          </a:p>
          <a:p>
            <a:pPr algn="just" eaLnBrk="1" hangingPunct="1">
              <a:lnSpc>
                <a:spcPct val="90000"/>
              </a:lnSpc>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            </a:t>
            </a:r>
          </a:p>
          <a:p>
            <a:pPr algn="just" eaLnBrk="1" hangingPunct="1">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设</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为有 </a:t>
            </a:r>
            <a:r>
              <a:rPr lang="en-US" altLang="zh-CN" sz="3200" b="1" i="1" dirty="0">
                <a:latin typeface="Times New Roman" panose="02020603050405020304" pitchFamily="18" charset="0"/>
              </a:rPr>
              <a:t>p </a:t>
            </a:r>
            <a:r>
              <a:rPr lang="zh-CN" altLang="en-US" sz="3200" b="1" dirty="0">
                <a:latin typeface="Times New Roman" panose="02020603050405020304" pitchFamily="18" charset="0"/>
              </a:rPr>
              <a:t>个连通分支的平面图</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且每个面的次数不小于</a:t>
            </a:r>
            <a:r>
              <a:rPr lang="en-US" altLang="zh-CN" sz="3200" b="1" i="1" dirty="0">
                <a:latin typeface="Times New Roman" panose="02020603050405020304" pitchFamily="18" charset="0"/>
              </a:rPr>
              <a:t>f</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3), </a:t>
            </a:r>
            <a:r>
              <a:rPr lang="zh-CN" altLang="en-US" sz="3200" b="1" dirty="0">
                <a:latin typeface="Times New Roman" panose="02020603050405020304" pitchFamily="18" charset="0"/>
              </a:rPr>
              <a:t>则</a:t>
            </a:r>
            <a:endParaRPr lang="en-US" altLang="zh-CN" sz="3200" b="1" dirty="0">
              <a:latin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endParaRPr lang="en-US" altLang="zh-CN" sz="2400" b="1" dirty="0">
              <a:latin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endParaRPr lang="en-US" altLang="zh-CN" sz="2400" b="1" dirty="0">
              <a:latin typeface="Times New Roman" panose="02020603050405020304" pitchFamily="18" charset="0"/>
            </a:endParaRPr>
          </a:p>
        </p:txBody>
      </p:sp>
      <p:graphicFrame>
        <p:nvGraphicFramePr>
          <p:cNvPr id="50" name="Object 2060"/>
          <p:cNvGraphicFramePr>
            <a:graphicFrameLocks noChangeAspect="1"/>
          </p:cNvGraphicFramePr>
          <p:nvPr>
            <p:extLst>
              <p:ext uri="{D42A27DB-BD31-4B8C-83A1-F6EECF244321}">
                <p14:modId xmlns:p14="http://schemas.microsoft.com/office/powerpoint/2010/main" val="716465787"/>
              </p:ext>
            </p:extLst>
          </p:nvPr>
        </p:nvGraphicFramePr>
        <p:xfrm>
          <a:off x="2971800" y="4927600"/>
          <a:ext cx="3689350" cy="965200"/>
        </p:xfrm>
        <a:graphic>
          <a:graphicData uri="http://schemas.openxmlformats.org/presentationml/2006/ole">
            <mc:AlternateContent xmlns:mc="http://schemas.openxmlformats.org/markup-compatibility/2006">
              <mc:Choice xmlns:v="urn:schemas-microsoft-com:vml" Requires="v">
                <p:oleObj spid="_x0000_s1027" name="公式" r:id="rId5" imgW="1536480" imgH="406080" progId="Equation.3">
                  <p:embed/>
                </p:oleObj>
              </mc:Choice>
              <mc:Fallback>
                <p:oleObj name="公式" r:id="rId5" imgW="1536480" imgH="406080" progId="Equation.3">
                  <p:embed/>
                  <p:pic>
                    <p:nvPicPr>
                      <p:cNvPr id="1027" name="Object 2060"/>
                      <p:cNvPicPr>
                        <a:picLocks noChangeAspect="1" noChangeArrowheads="1"/>
                      </p:cNvPicPr>
                      <p:nvPr/>
                    </p:nvPicPr>
                    <p:blipFill>
                      <a:blip r:embed="rId6"/>
                      <a:srcRect/>
                      <a:stretch>
                        <a:fillRect/>
                      </a:stretch>
                    </p:blipFill>
                    <p:spPr bwMode="auto">
                      <a:xfrm>
                        <a:off x="2971800" y="4927600"/>
                        <a:ext cx="3689350" cy="965200"/>
                      </a:xfrm>
                      <a:prstGeom prst="rect">
                        <a:avLst/>
                      </a:prstGeom>
                      <a:noFill/>
                    </p:spPr>
                  </p:pic>
                </p:oleObj>
              </mc:Fallback>
            </mc:AlternateContent>
          </a:graphicData>
        </a:graphic>
      </p:graphicFrame>
    </p:spTree>
    <p:extLst>
      <p:ext uri="{BB962C8B-B14F-4D97-AF65-F5344CB8AC3E}">
        <p14:creationId xmlns:p14="http://schemas.microsoft.com/office/powerpoint/2010/main" val="48476919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47136C-1557-431B-A26A-4B2337088319}" type="slidenum">
              <a:rPr lang="zh-CN" altLang="en-US" smtClean="0">
                <a:solidFill>
                  <a:schemeClr val="accent1"/>
                </a:solidFill>
              </a:rPr>
              <a:pPr/>
              <a:t>26</a:t>
            </a:fld>
            <a:r>
              <a:rPr lang="en-US" altLang="zh-CN" dirty="0">
                <a:solidFill>
                  <a:schemeClr val="accent1"/>
                </a:solidFill>
              </a:rPr>
              <a:t>/50</a:t>
            </a:r>
          </a:p>
        </p:txBody>
      </p:sp>
      <mc:AlternateContent xmlns:mc="http://schemas.openxmlformats.org/markup-compatibility/2006" xmlns:a14="http://schemas.microsoft.com/office/drawing/2010/main">
        <mc:Choice Requires="a14">
          <p:sp>
            <p:nvSpPr>
              <p:cNvPr id="30724" name="Rectangle 3"/>
              <p:cNvSpPr>
                <a:spLocks noGrp="1"/>
              </p:cNvSpPr>
              <p:nvPr>
                <p:ph type="body" idx="4294967295"/>
              </p:nvPr>
            </p:nvSpPr>
            <p:spPr>
              <a:xfrm>
                <a:off x="0" y="2854"/>
                <a:ext cx="9144000" cy="2562050"/>
              </a:xfrm>
              <a:solidFill>
                <a:srgbClr val="00B0F0"/>
              </a:solidFill>
            </p:spPr>
            <p:txBody>
              <a:bodyPr/>
              <a:lstStyle/>
              <a:p>
                <a:pPr marL="0" indent="0">
                  <a:lnSpc>
                    <a:spcPct val="110000"/>
                  </a:lnSpc>
                  <a:spcBef>
                    <a:spcPts val="0"/>
                  </a:spcBef>
                  <a:buNone/>
                </a:pPr>
                <a:r>
                  <a:rPr lang="zh-CN" altLang="en-US" sz="2800" b="1" dirty="0">
                    <a:ea typeface="宋体" panose="02010600030101010101" pitchFamily="2" charset="-122"/>
                  </a:rPr>
                  <a:t>例</a:t>
                </a:r>
                <a14:m>
                  <m:oMath xmlns:m="http://schemas.openxmlformats.org/officeDocument/2006/math">
                    <m:r>
                      <a:rPr lang="en-US" altLang="zh-CN" sz="2800" b="1" i="0" dirty="0" smtClean="0">
                        <a:latin typeface="Cambria Math" panose="02040503050406030204" pitchFamily="18" charset="0"/>
                        <a:ea typeface="宋体" panose="02010600030101010101" pitchFamily="2" charset="-122"/>
                      </a:rPr>
                      <m:t>  </m:t>
                    </m:r>
                    <m:r>
                      <a:rPr lang="zh-CN" altLang="en-US" sz="2800" b="1" i="1" dirty="0" smtClean="0">
                        <a:latin typeface="Cambria Math" panose="02040503050406030204" pitchFamily="18" charset="0"/>
                        <a:ea typeface="宋体" panose="02010600030101010101" pitchFamily="2" charset="-122"/>
                      </a:rPr>
                      <m:t>设</m:t>
                    </m:r>
                    <m:r>
                      <a:rPr lang="en-US" altLang="zh-CN" sz="2800" b="1" i="1" dirty="0" smtClean="0">
                        <a:latin typeface="Cambria Math" panose="02040503050406030204" pitchFamily="18" charset="0"/>
                        <a:ea typeface="宋体" panose="02010600030101010101" pitchFamily="2" charset="-122"/>
                      </a:rPr>
                      <m:t>𝑮</m:t>
                    </m:r>
                    <m:r>
                      <a:rPr lang="en-US" altLang="zh-CN" sz="2800" b="1" i="1" dirty="0">
                        <a:latin typeface="Cambria Math" panose="02040503050406030204" pitchFamily="18" charset="0"/>
                        <a:ea typeface="宋体" panose="02010600030101010101" pitchFamily="2" charset="-122"/>
                      </a:rPr>
                      <m:t>=(</m:t>
                    </m:r>
                    <m:r>
                      <a:rPr lang="en-US" altLang="zh-CN" sz="2800" b="1" i="1" dirty="0">
                        <a:latin typeface="Cambria Math" panose="02040503050406030204" pitchFamily="18" charset="0"/>
                        <a:ea typeface="宋体" panose="02010600030101010101" pitchFamily="2" charset="-122"/>
                      </a:rPr>
                      <m:t>𝑽</m:t>
                    </m:r>
                    <m:r>
                      <a:rPr lang="en-US" altLang="zh-CN" sz="2800" b="1" i="1" dirty="0">
                        <a:latin typeface="Cambria Math" panose="02040503050406030204" pitchFamily="18" charset="0"/>
                        <a:ea typeface="宋体" panose="02010600030101010101" pitchFamily="2" charset="-122"/>
                      </a:rPr>
                      <m:t>,</m:t>
                    </m:r>
                    <m:r>
                      <a:rPr lang="en-US" altLang="zh-CN" sz="2800" b="1" i="1" dirty="0">
                        <a:latin typeface="Cambria Math" panose="02040503050406030204" pitchFamily="18" charset="0"/>
                        <a:ea typeface="宋体" panose="02010600030101010101" pitchFamily="2" charset="-122"/>
                      </a:rPr>
                      <m:t>𝑬</m:t>
                    </m:r>
                    <m:r>
                      <a:rPr lang="en-US" altLang="zh-CN" sz="2800" b="1" i="1" dirty="0">
                        <a:latin typeface="Cambria Math" panose="02040503050406030204" pitchFamily="18" charset="0"/>
                        <a:ea typeface="宋体" panose="02010600030101010101" pitchFamily="2" charset="-122"/>
                      </a:rPr>
                      <m:t>)</m:t>
                    </m:r>
                    <m:r>
                      <a:rPr lang="zh-CN" altLang="en-US" sz="2800" b="1" i="1" dirty="0" smtClean="0">
                        <a:latin typeface="Cambria Math" panose="02040503050406030204" pitchFamily="18" charset="0"/>
                        <a:ea typeface="宋体" panose="02010600030101010101" pitchFamily="2" charset="-122"/>
                      </a:rPr>
                      <m:t>是有</m:t>
                    </m:r>
                  </m:oMath>
                </a14:m>
                <a:r>
                  <a:rPr lang="en-US" altLang="zh-CN" sz="2800" b="1" i="0" dirty="0">
                    <a:latin typeface="+mj-lt"/>
                    <a:ea typeface="宋体" panose="02010600030101010101" pitchFamily="2" charset="-122"/>
                  </a:rPr>
                  <a:t>p(p</a:t>
                </a:r>
                <a:r>
                  <a:rPr lang="en-US" altLang="zh-CN" sz="2800" i="0" dirty="0">
                    <a:latin typeface="+mj-lt"/>
                    <a:ea typeface="宋体" panose="02010600030101010101" pitchFamily="2" charset="-122"/>
                  </a:rPr>
                  <a:t> ≥2)</a:t>
                </a:r>
                <a:r>
                  <a:rPr lang="zh-CN" altLang="en-US" sz="2800" b="1" i="0" dirty="0">
                    <a:latin typeface="+mj-lt"/>
                    <a:ea typeface="宋体" panose="02010600030101010101" pitchFamily="2" charset="-122"/>
                  </a:rPr>
                  <a:t>个连通分支的平面图。   </a:t>
                </a:r>
                <a:endParaRPr lang="en-US" altLang="zh-CN" sz="2800" b="1" i="0" dirty="0">
                  <a:latin typeface="+mj-lt"/>
                  <a:ea typeface="宋体" panose="02010600030101010101" pitchFamily="2" charset="-122"/>
                </a:endParaRPr>
              </a:p>
              <a:p>
                <a:pPr marL="0" indent="0">
                  <a:lnSpc>
                    <a:spcPct val="110000"/>
                  </a:lnSpc>
                  <a:spcBef>
                    <a:spcPts val="0"/>
                  </a:spcBef>
                  <a:buNone/>
                </a:pPr>
                <a14:m>
                  <m:oMathPara xmlns:m="http://schemas.openxmlformats.org/officeDocument/2006/math">
                    <m:oMathParaPr>
                      <m:jc m:val="left"/>
                    </m:oMathParaPr>
                    <m:oMath xmlns:m="http://schemas.openxmlformats.org/officeDocument/2006/math">
                      <m:r>
                        <a:rPr lang="en-US" altLang="zh-CN" sz="2800" b="1" i="1" dirty="0" smtClean="0">
                          <a:latin typeface="Cambria Math" panose="02040503050406030204" pitchFamily="18" charset="0"/>
                          <a:ea typeface="宋体" panose="02010600030101010101" pitchFamily="2" charset="-122"/>
                        </a:rPr>
                        <m:t>       </m:t>
                      </m:r>
                      <m:r>
                        <a:rPr lang="zh-CN" altLang="en-US" sz="2800" b="1" i="1" dirty="0" smtClean="0">
                          <a:latin typeface="Cambria Math" panose="02040503050406030204" pitchFamily="18" charset="0"/>
                          <a:ea typeface="宋体" panose="02010600030101010101" pitchFamily="2" charset="-122"/>
                        </a:rPr>
                        <m:t>若</m:t>
                      </m:r>
                      <m:r>
                        <a:rPr lang="en-US" altLang="zh-CN" sz="2800" b="1" i="1" dirty="0" smtClean="0">
                          <a:latin typeface="Cambria Math" panose="02040503050406030204" pitchFamily="18" charset="0"/>
                          <a:ea typeface="宋体" panose="02010600030101010101" pitchFamily="2" charset="-122"/>
                        </a:rPr>
                        <m:t>𝑮</m:t>
                      </m:r>
                      <m:r>
                        <a:rPr lang="zh-CN" altLang="en-US" sz="2800" b="1" i="1" dirty="0" smtClean="0">
                          <a:latin typeface="Cambria Math" panose="02040503050406030204" pitchFamily="18" charset="0"/>
                          <a:ea typeface="宋体" panose="02010600030101010101" pitchFamily="2" charset="-122"/>
                        </a:rPr>
                        <m:t>的</m:t>
                      </m:r>
                      <m:r>
                        <a:rPr lang="zh-CN" altLang="en-US" sz="2800" b="1" i="1" dirty="0">
                          <a:latin typeface="Cambria Math" panose="02040503050406030204" pitchFamily="18" charset="0"/>
                          <a:ea typeface="宋体" panose="02010600030101010101" pitchFamily="2" charset="-122"/>
                        </a:rPr>
                        <m:t>每个面至少</m:t>
                      </m:r>
                      <m:r>
                        <a:rPr lang="zh-CN" altLang="en-US" sz="2800" b="1" i="1" dirty="0" smtClean="0">
                          <a:latin typeface="Cambria Math" panose="02040503050406030204" pitchFamily="18" charset="0"/>
                          <a:ea typeface="宋体" panose="02010600030101010101" pitchFamily="2" charset="-122"/>
                        </a:rPr>
                        <m:t>由</m:t>
                      </m:r>
                      <m:r>
                        <a:rPr lang="en-US" altLang="zh-CN" sz="2800" b="1" i="1" dirty="0" smtClean="0">
                          <a:latin typeface="Cambria Math" panose="02040503050406030204" pitchFamily="18" charset="0"/>
                          <a:ea typeface="宋体" panose="02010600030101010101" pitchFamily="2" charset="-122"/>
                        </a:rPr>
                        <m:t>𝒇</m:t>
                      </m:r>
                      <m:d>
                        <m:dPr>
                          <m:ctrlPr>
                            <a:rPr lang="en-US" altLang="zh-CN" sz="2800" b="1" i="1" dirty="0">
                              <a:latin typeface="Cambria Math" panose="02040503050406030204" pitchFamily="18" charset="0"/>
                              <a:ea typeface="宋体" panose="02010600030101010101" pitchFamily="2" charset="-122"/>
                            </a:rPr>
                          </m:ctrlPr>
                        </m:dPr>
                        <m:e>
                          <m:r>
                            <a:rPr lang="en-US" altLang="zh-CN" sz="2800" b="1" i="1" dirty="0" smtClean="0">
                              <a:latin typeface="Cambria Math" panose="02040503050406030204" pitchFamily="18" charset="0"/>
                              <a:ea typeface="宋体" panose="02010600030101010101" pitchFamily="2" charset="-122"/>
                            </a:rPr>
                            <m:t>𝒇</m:t>
                          </m:r>
                          <m:r>
                            <a:rPr lang="en-US" altLang="zh-CN" sz="2800" b="1" i="1" dirty="0">
                              <a:latin typeface="Cambria Math" panose="02040503050406030204" pitchFamily="18" charset="0"/>
                              <a:ea typeface="宋体" panose="02010600030101010101" pitchFamily="2" charset="-122"/>
                            </a:rPr>
                            <m:t> ≥</m:t>
                          </m:r>
                          <m:r>
                            <a:rPr lang="en-US" altLang="zh-CN" sz="2800" b="1" i="1" dirty="0">
                              <a:latin typeface="Cambria Math" panose="02040503050406030204" pitchFamily="18" charset="0"/>
                              <a:ea typeface="宋体" panose="02010600030101010101" pitchFamily="2" charset="-122"/>
                            </a:rPr>
                            <m:t>𝟑</m:t>
                          </m:r>
                        </m:e>
                      </m:d>
                      <m:r>
                        <a:rPr lang="zh-CN" altLang="en-US" sz="2800" b="1" i="1" dirty="0">
                          <a:latin typeface="Cambria Math" panose="02040503050406030204" pitchFamily="18" charset="0"/>
                          <a:ea typeface="宋体" panose="02010600030101010101" pitchFamily="2" charset="-122"/>
                        </a:rPr>
                        <m:t>条边围成，</m:t>
                      </m:r>
                      <m:r>
                        <a:rPr lang="zh-CN" altLang="en-US" sz="2800" b="1" i="1" dirty="0" smtClean="0">
                          <a:latin typeface="Cambria Math" panose="02040503050406030204" pitchFamily="18" charset="0"/>
                          <a:ea typeface="宋体" panose="02010600030101010101" pitchFamily="2" charset="-122"/>
                        </a:rPr>
                        <m:t>则</m:t>
                      </m:r>
                    </m:oMath>
                  </m:oMathPara>
                </a14:m>
                <a:endParaRPr lang="en-US" altLang="zh-CN" sz="2800" b="1" i="1" dirty="0">
                  <a:latin typeface="Cambria Math" panose="02040503050406030204" pitchFamily="18" charset="0"/>
                  <a:ea typeface="宋体" panose="02010600030101010101" pitchFamily="2" charset="-122"/>
                </a:endParaRPr>
              </a:p>
              <a:p>
                <a:pPr marL="0" indent="0">
                  <a:lnSpc>
                    <a:spcPct val="110000"/>
                  </a:lnSpc>
                  <a:spcBef>
                    <a:spcPts val="0"/>
                  </a:spcBef>
                  <a:buNone/>
                  <a:tabLst>
                    <a:tab pos="2333625" algn="l"/>
                  </a:tabLst>
                </a:pPr>
                <a14:m>
                  <m:oMathPara xmlns:m="http://schemas.openxmlformats.org/officeDocument/2006/math">
                    <m:oMathParaPr>
                      <m:jc m:val="centerGroup"/>
                    </m:oMathParaPr>
                    <m:oMath xmlns:m="http://schemas.openxmlformats.org/officeDocument/2006/math">
                      <m:r>
                        <a:rPr lang="en-US" altLang="zh-CN" sz="2800" b="1" i="1" dirty="0" smtClean="0">
                          <a:latin typeface="Cambria Math" panose="02040503050406030204" pitchFamily="18" charset="0"/>
                          <a:ea typeface="宋体" panose="02010600030101010101" pitchFamily="2" charset="-122"/>
                        </a:rPr>
                        <m:t>             </m:t>
                      </m:r>
                      <m:r>
                        <a:rPr lang="en-US" altLang="zh-CN" sz="2800" b="1" i="1" dirty="0" smtClean="0">
                          <a:latin typeface="Cambria Math" panose="02040503050406030204" pitchFamily="18" charset="0"/>
                          <a:ea typeface="宋体" panose="02010600030101010101" pitchFamily="2" charset="-122"/>
                        </a:rPr>
                        <m:t>𝒎</m:t>
                      </m:r>
                      <m:r>
                        <a:rPr lang="en-US" altLang="zh-CN" sz="2800" b="1" i="1" dirty="0" smtClean="0">
                          <a:latin typeface="Cambria Math" panose="02040503050406030204" pitchFamily="18" charset="0"/>
                          <a:ea typeface="宋体" panose="02010600030101010101" pitchFamily="2" charset="-122"/>
                        </a:rPr>
                        <m:t>≤</m:t>
                      </m:r>
                      <m:f>
                        <m:fPr>
                          <m:ctrlPr>
                            <a:rPr lang="en-US" altLang="zh-CN" sz="2800" b="1" i="1" dirty="0" smtClean="0">
                              <a:latin typeface="Cambria Math" panose="02040503050406030204" pitchFamily="18" charset="0"/>
                              <a:ea typeface="宋体" panose="02010600030101010101" pitchFamily="2" charset="-122"/>
                            </a:rPr>
                          </m:ctrlPr>
                        </m:fPr>
                        <m:num>
                          <m:r>
                            <a:rPr lang="en-US" altLang="zh-CN" sz="2800" b="1" i="1" dirty="0" smtClean="0">
                              <a:latin typeface="Cambria Math" panose="02040503050406030204" pitchFamily="18" charset="0"/>
                              <a:ea typeface="宋体" panose="02010600030101010101" pitchFamily="2" charset="-122"/>
                            </a:rPr>
                            <m:t>𝒇</m:t>
                          </m:r>
                        </m:num>
                        <m:den>
                          <m:r>
                            <a:rPr lang="en-US" altLang="zh-CN" sz="2800" b="1" i="1" dirty="0" smtClean="0">
                              <a:latin typeface="Cambria Math" panose="02040503050406030204" pitchFamily="18" charset="0"/>
                              <a:ea typeface="宋体" panose="02010600030101010101" pitchFamily="2" charset="-122"/>
                            </a:rPr>
                            <m:t>𝒇</m:t>
                          </m:r>
                          <m:r>
                            <a:rPr lang="en-US" altLang="zh-CN" sz="2800" b="1" i="1" dirty="0" smtClean="0">
                              <a:latin typeface="Cambria Math" panose="02040503050406030204" pitchFamily="18" charset="0"/>
                              <a:ea typeface="宋体" panose="02010600030101010101" pitchFamily="2" charset="-122"/>
                            </a:rPr>
                            <m:t>−</m:t>
                          </m:r>
                          <m:r>
                            <a:rPr lang="en-US" altLang="zh-CN" sz="2800" b="1" i="1" dirty="0" smtClean="0">
                              <a:latin typeface="Cambria Math" panose="02040503050406030204" pitchFamily="18" charset="0"/>
                              <a:ea typeface="宋体" panose="02010600030101010101" pitchFamily="2" charset="-122"/>
                            </a:rPr>
                            <m:t>𝟐</m:t>
                          </m:r>
                        </m:den>
                      </m:f>
                      <m:r>
                        <a:rPr lang="en-US" altLang="zh-CN" sz="2800" b="1" i="1" dirty="0" smtClean="0">
                          <a:latin typeface="Cambria Math" panose="02040503050406030204" pitchFamily="18" charset="0"/>
                          <a:ea typeface="宋体" panose="02010600030101010101" pitchFamily="2" charset="-122"/>
                        </a:rPr>
                        <m:t>(</m:t>
                      </m:r>
                      <m:r>
                        <a:rPr lang="en-US" altLang="zh-CN" sz="2800" b="1" i="1" dirty="0" smtClean="0">
                          <a:latin typeface="Cambria Math" panose="02040503050406030204" pitchFamily="18" charset="0"/>
                          <a:ea typeface="宋体" panose="02010600030101010101" pitchFamily="2" charset="-122"/>
                        </a:rPr>
                        <m:t>𝒏</m:t>
                      </m:r>
                      <m:r>
                        <a:rPr lang="en-US" altLang="zh-CN" sz="2800" b="1" i="1" dirty="0" smtClean="0">
                          <a:solidFill>
                            <a:srgbClr val="FF0000"/>
                          </a:solidFill>
                          <a:latin typeface="Cambria Math" panose="02040503050406030204" pitchFamily="18" charset="0"/>
                          <a:ea typeface="宋体" panose="02010600030101010101" pitchFamily="2" charset="-122"/>
                        </a:rPr>
                        <m:t>−</m:t>
                      </m:r>
                      <m:r>
                        <a:rPr lang="en-US" altLang="zh-CN" sz="2800" b="1" i="1" dirty="0" smtClean="0">
                          <a:solidFill>
                            <a:srgbClr val="FF0000"/>
                          </a:solidFill>
                          <a:latin typeface="Cambria Math" panose="02040503050406030204" pitchFamily="18" charset="0"/>
                          <a:ea typeface="宋体" panose="02010600030101010101" pitchFamily="2" charset="-122"/>
                        </a:rPr>
                        <m:t>𝟐</m:t>
                      </m:r>
                      <m:r>
                        <a:rPr lang="en-US" altLang="zh-CN" sz="2800" b="1" i="1" dirty="0" smtClean="0">
                          <a:solidFill>
                            <a:srgbClr val="FF0000"/>
                          </a:solidFill>
                          <a:latin typeface="Cambria Math" panose="02040503050406030204" pitchFamily="18" charset="0"/>
                          <a:ea typeface="宋体" panose="02010600030101010101" pitchFamily="2" charset="-122"/>
                        </a:rPr>
                        <m:t>𝒑</m:t>
                      </m:r>
                      <m:r>
                        <a:rPr lang="en-US" altLang="zh-CN" sz="2800" b="1" i="1" dirty="0" smtClean="0">
                          <a:latin typeface="Cambria Math" panose="02040503050406030204" pitchFamily="18" charset="0"/>
                          <a:ea typeface="宋体" panose="02010600030101010101" pitchFamily="2" charset="-122"/>
                        </a:rPr>
                        <m:t>)</m:t>
                      </m:r>
                    </m:oMath>
                  </m:oMathPara>
                </a14:m>
                <a:endParaRPr lang="en-US" altLang="zh-CN" sz="2800" b="1" dirty="0">
                  <a:latin typeface="Calibri" panose="020F0502020204030204" pitchFamily="34" charset="0"/>
                  <a:ea typeface="宋体" panose="02010600030101010101" pitchFamily="2" charset="-122"/>
                </a:endParaRPr>
              </a:p>
              <a:p>
                <a:pPr marL="0" indent="0">
                  <a:lnSpc>
                    <a:spcPct val="110000"/>
                  </a:lnSpc>
                  <a:spcBef>
                    <a:spcPts val="0"/>
                  </a:spcBef>
                  <a:buNone/>
                  <a:tabLst>
                    <a:tab pos="2333625" algn="l"/>
                  </a:tabLst>
                </a:pPr>
                <a:r>
                  <a:rPr lang="zh-CN" altLang="en-US" sz="2800" b="1" dirty="0">
                    <a:latin typeface="Calibri" panose="020F0502020204030204" pitchFamily="34" charset="0"/>
                    <a:ea typeface="宋体" panose="02010600030101010101" pitchFamily="2" charset="-122"/>
                  </a:rPr>
                  <a:t>其中，</a:t>
                </a:r>
                <a:r>
                  <a:rPr lang="en-US" altLang="zh-CN" sz="2800" b="1" dirty="0">
                    <a:ea typeface="宋体" panose="02010600030101010101" pitchFamily="2" charset="-122"/>
                  </a:rPr>
                  <a:t> |V|=</a:t>
                </a:r>
                <a14:m>
                  <m:oMath xmlns:m="http://schemas.openxmlformats.org/officeDocument/2006/math">
                    <m:r>
                      <a:rPr lang="en-US" altLang="zh-CN" sz="2800" b="1" i="1" dirty="0">
                        <a:latin typeface="Cambria Math" panose="02040503050406030204" pitchFamily="18" charset="0"/>
                        <a:ea typeface="宋体" panose="02010600030101010101" pitchFamily="2" charset="-122"/>
                      </a:rPr>
                      <m:t>𝒏</m:t>
                    </m:r>
                    <m:r>
                      <a:rPr lang="en-US" altLang="zh-CN" sz="2800" b="1" i="1" dirty="0">
                        <a:latin typeface="Cambria Math" panose="02040503050406030204" pitchFamily="18" charset="0"/>
                        <a:ea typeface="宋体" panose="02010600030101010101" pitchFamily="2" charset="-122"/>
                      </a:rPr>
                      <m:t>, </m:t>
                    </m:r>
                    <m:d>
                      <m:dPr>
                        <m:begChr m:val="|"/>
                        <m:endChr m:val="|"/>
                        <m:ctrlPr>
                          <a:rPr lang="en-US" altLang="zh-CN" sz="2800" b="1" i="1" dirty="0">
                            <a:latin typeface="Cambria Math" panose="02040503050406030204" pitchFamily="18" charset="0"/>
                            <a:ea typeface="宋体" panose="02010600030101010101" pitchFamily="2" charset="-122"/>
                          </a:rPr>
                        </m:ctrlPr>
                      </m:dPr>
                      <m:e>
                        <m:r>
                          <a:rPr lang="en-US" altLang="zh-CN" sz="2800" b="1" i="1" dirty="0">
                            <a:latin typeface="Cambria Math" panose="02040503050406030204" pitchFamily="18" charset="0"/>
                            <a:ea typeface="宋体" panose="02010600030101010101" pitchFamily="2" charset="-122"/>
                          </a:rPr>
                          <m:t>𝑬</m:t>
                        </m:r>
                      </m:e>
                    </m:d>
                    <m:r>
                      <a:rPr lang="en-US" altLang="zh-CN" sz="2800" b="1" i="1" dirty="0">
                        <a:latin typeface="Cambria Math" panose="02040503050406030204" pitchFamily="18" charset="0"/>
                        <a:ea typeface="宋体" panose="02010600030101010101" pitchFamily="2" charset="-122"/>
                      </a:rPr>
                      <m:t>=</m:t>
                    </m:r>
                    <m:r>
                      <a:rPr lang="en-US" altLang="zh-CN" sz="2800" b="1" i="1" dirty="0">
                        <a:latin typeface="Cambria Math" panose="02040503050406030204" pitchFamily="18" charset="0"/>
                        <a:ea typeface="宋体" panose="02010600030101010101" pitchFamily="2" charset="-122"/>
                      </a:rPr>
                      <m:t>𝒎</m:t>
                    </m:r>
                    <m:r>
                      <a:rPr lang="zh-CN" altLang="en-US" sz="2800" b="1" i="1" dirty="0">
                        <a:latin typeface="Cambria Math" panose="02040503050406030204" pitchFamily="18" charset="0"/>
                        <a:ea typeface="宋体" panose="02010600030101010101" pitchFamily="2" charset="-122"/>
                      </a:rPr>
                      <m:t>。</m:t>
                    </m:r>
                  </m:oMath>
                </a14:m>
                <a:endParaRPr lang="en-US" altLang="zh-CN" sz="2800" b="1" dirty="0">
                  <a:latin typeface="Calibri" panose="020F0502020204030204" pitchFamily="34" charset="0"/>
                  <a:ea typeface="宋体" panose="02010600030101010101" pitchFamily="2" charset="-122"/>
                </a:endParaRPr>
              </a:p>
              <a:p>
                <a:pPr marL="0" indent="0">
                  <a:lnSpc>
                    <a:spcPct val="130000"/>
                  </a:lnSpc>
                  <a:buNone/>
                </a:pPr>
                <a:endParaRPr lang="zh-CN" altLang="en-US" sz="2800" b="1" dirty="0">
                  <a:latin typeface="Calibri" panose="020F0502020204030204" pitchFamily="34" charset="0"/>
                  <a:ea typeface="宋体" panose="02010600030101010101" pitchFamily="2" charset="-122"/>
                </a:endParaRPr>
              </a:p>
            </p:txBody>
          </p:sp>
        </mc:Choice>
        <mc:Fallback xmlns="">
          <p:sp>
            <p:nvSpPr>
              <p:cNvPr id="30724" name="Rectangle 3"/>
              <p:cNvSpPr>
                <a:spLocks noGrp="1" noRot="1" noChangeAspect="1" noMove="1" noResize="1" noEditPoints="1" noAdjustHandles="1" noChangeArrowheads="1" noChangeShapeType="1" noTextEdit="1"/>
              </p:cNvSpPr>
              <p:nvPr>
                <p:ph type="body" idx="4294967295"/>
              </p:nvPr>
            </p:nvSpPr>
            <p:spPr>
              <a:xfrm>
                <a:off x="0" y="2854"/>
                <a:ext cx="9144000" cy="2562050"/>
              </a:xfrm>
              <a:blipFill>
                <a:blip r:embed="rId3"/>
                <a:stretch>
                  <a:fillRect l="-1333" t="-2850" b="-16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2661" name="Rectangle 5"/>
              <p:cNvSpPr>
                <a:spLocks noChangeArrowheads="1"/>
              </p:cNvSpPr>
              <p:nvPr/>
            </p:nvSpPr>
            <p:spPr bwMode="auto">
              <a:xfrm>
                <a:off x="179512" y="2564904"/>
                <a:ext cx="8424862" cy="44118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893763" indent="-893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400" b="1" dirty="0"/>
                  <a:t>证明</a:t>
                </a:r>
                <a:r>
                  <a:rPr lang="en-US" altLang="zh-CN" sz="2400" b="1" dirty="0"/>
                  <a:t>: </a:t>
                </a:r>
                <a:r>
                  <a:rPr lang="zh-CN" altLang="en-US" sz="2400" b="1" dirty="0"/>
                  <a:t>设第</a:t>
                </a:r>
                <a:r>
                  <a:rPr lang="en-US" altLang="zh-CN" sz="2400" b="1" dirty="0" err="1"/>
                  <a:t>i</a:t>
                </a:r>
                <a:r>
                  <a:rPr lang="zh-CN" altLang="en-US" sz="2400" b="1" dirty="0"/>
                  <a:t>个连通分支的边数为</a:t>
                </a:r>
                <a14:m>
                  <m:oMath xmlns:m="http://schemas.openxmlformats.org/officeDocument/2006/math">
                    <m:sSub>
                      <m:sSubPr>
                        <m:ctrlPr>
                          <a:rPr lang="en-US" altLang="zh-CN" sz="2400" b="1" i="1">
                            <a:latin typeface="Cambria Math" panose="02040503050406030204" pitchFamily="18" charset="0"/>
                          </a:rPr>
                        </m:ctrlPr>
                      </m:sSubPr>
                      <m:e>
                        <m:r>
                          <a:rPr lang="en-US" altLang="zh-CN" sz="2400" b="1" i="0">
                            <a:latin typeface="Cambria Math" panose="02040503050406030204" pitchFamily="18" charset="0"/>
                          </a:rPr>
                          <m:t>𝐦</m:t>
                        </m:r>
                      </m:e>
                      <m:sub>
                        <m:r>
                          <a:rPr lang="en-US" altLang="zh-CN" sz="2400" b="1" i="0">
                            <a:latin typeface="Cambria Math" panose="02040503050406030204" pitchFamily="18" charset="0"/>
                          </a:rPr>
                          <m:t>𝐢</m:t>
                        </m:r>
                      </m:sub>
                    </m:sSub>
                  </m:oMath>
                </a14:m>
                <a:r>
                  <a:rPr lang="en-US" altLang="zh-CN" sz="2400" b="1" dirty="0"/>
                  <a:t>, </a:t>
                </a:r>
                <a:r>
                  <a:rPr lang="zh-CN" altLang="en-US" sz="2400" b="1" dirty="0"/>
                  <a:t>点数为</a:t>
                </a:r>
                <a14:m>
                  <m:oMath xmlns:m="http://schemas.openxmlformats.org/officeDocument/2006/math">
                    <m:sSub>
                      <m:sSubPr>
                        <m:ctrlPr>
                          <a:rPr lang="en-US" altLang="zh-CN" sz="2400" b="1" i="1">
                            <a:latin typeface="Cambria Math" panose="02040503050406030204" pitchFamily="18" charset="0"/>
                          </a:rPr>
                        </m:ctrlPr>
                      </m:sSubPr>
                      <m:e>
                        <m:r>
                          <a:rPr lang="en-US" altLang="zh-CN" sz="2400" b="1" i="0" smtClean="0">
                            <a:latin typeface="Cambria Math" panose="02040503050406030204" pitchFamily="18" charset="0"/>
                          </a:rPr>
                          <m:t>𝐧</m:t>
                        </m:r>
                      </m:e>
                      <m:sub>
                        <m:r>
                          <a:rPr lang="en-US" altLang="zh-CN" sz="2400" b="1" i="0">
                            <a:latin typeface="Cambria Math" panose="02040503050406030204" pitchFamily="18" charset="0"/>
                          </a:rPr>
                          <m:t>𝐢</m:t>
                        </m:r>
                      </m:sub>
                    </m:sSub>
                    <m:r>
                      <a:rPr lang="en-US" altLang="zh-CN" sz="2400" b="1" i="0">
                        <a:latin typeface="Cambria Math" panose="02040503050406030204" pitchFamily="18" charset="0"/>
                      </a:rPr>
                      <m:t> </m:t>
                    </m:r>
                  </m:oMath>
                </a14:m>
                <a:r>
                  <a:rPr lang="zh-CN" altLang="en-US" sz="2400" b="1" dirty="0"/>
                  <a:t>，面数为</a:t>
                </a:r>
                <a14:m>
                  <m:oMath xmlns:m="http://schemas.openxmlformats.org/officeDocument/2006/math">
                    <m:sSub>
                      <m:sSubPr>
                        <m:ctrlPr>
                          <a:rPr lang="en-US" altLang="zh-CN" sz="2400" b="1" i="1">
                            <a:latin typeface="Cambria Math" panose="02040503050406030204" pitchFamily="18" charset="0"/>
                          </a:rPr>
                        </m:ctrlPr>
                      </m:sSubPr>
                      <m:e>
                        <m:r>
                          <a:rPr lang="en-US" altLang="zh-CN" sz="2400" b="1" i="0" smtClean="0">
                            <a:latin typeface="Cambria Math" panose="02040503050406030204" pitchFamily="18" charset="0"/>
                          </a:rPr>
                          <m:t>𝐫</m:t>
                        </m:r>
                      </m:e>
                      <m:sub>
                        <m:r>
                          <a:rPr lang="en-US" altLang="zh-CN" sz="2400" b="1" i="0">
                            <a:latin typeface="Cambria Math" panose="02040503050406030204" pitchFamily="18" charset="0"/>
                          </a:rPr>
                          <m:t>𝐢</m:t>
                        </m:r>
                      </m:sub>
                    </m:sSub>
                    <m:r>
                      <a:rPr lang="en-US" altLang="zh-CN" sz="2400" b="1" i="0">
                        <a:latin typeface="Cambria Math" panose="02040503050406030204" pitchFamily="18" charset="0"/>
                      </a:rPr>
                      <m:t> </m:t>
                    </m:r>
                  </m:oMath>
                </a14:m>
                <a:r>
                  <a:rPr lang="en-US" altLang="zh-CN" sz="2400" b="1" dirty="0"/>
                  <a:t>(</a:t>
                </a:r>
                <a:r>
                  <a:rPr lang="en-US" altLang="zh-CN" sz="2400" b="1" dirty="0" err="1"/>
                  <a:t>i</a:t>
                </a:r>
                <a:r>
                  <a:rPr lang="en-US" altLang="zh-CN" sz="2400" b="1" dirty="0"/>
                  <a:t>=1,…,p)</a:t>
                </a:r>
                <a:r>
                  <a:rPr lang="zh-CN" altLang="en-US" sz="2400" b="1" dirty="0"/>
                  <a:t>。</a:t>
                </a:r>
                <a:endParaRPr lang="en-US" altLang="zh-CN" sz="2400" b="1" dirty="0"/>
              </a:p>
              <a:p>
                <a:pPr eaLnBrk="1" hangingPunct="1">
                  <a:lnSpc>
                    <a:spcPct val="130000"/>
                  </a:lnSpc>
                </a:pPr>
                <a:r>
                  <a:rPr lang="en-US" altLang="zh-CN" sz="2400" b="1" i="1" dirty="0"/>
                  <a:t>          </a:t>
                </a:r>
                <a:r>
                  <a:rPr lang="zh-CN" altLang="en-US" sz="2400" b="1" dirty="0"/>
                  <a:t>因为</a:t>
                </a:r>
                <a14:m>
                  <m:oMath xmlns:m="http://schemas.openxmlformats.org/officeDocument/2006/math">
                    <m:r>
                      <a:rPr lang="en-US" altLang="zh-CN" sz="2400" b="1" i="1" dirty="0">
                        <a:latin typeface="Cambria Math" panose="02040503050406030204" pitchFamily="18" charset="0"/>
                      </a:rPr>
                      <m:t>𝑮</m:t>
                    </m:r>
                    <m:r>
                      <a:rPr lang="zh-CN" altLang="en-US" sz="2400" b="1" i="1" dirty="0">
                        <a:latin typeface="Cambria Math" panose="02040503050406030204" pitchFamily="18" charset="0"/>
                      </a:rPr>
                      <m:t>的每个面至少由</m:t>
                    </m:r>
                    <m:r>
                      <a:rPr lang="en-US" altLang="zh-CN" sz="2400" b="1" i="1" dirty="0">
                        <a:latin typeface="Cambria Math" panose="02040503050406030204" pitchFamily="18" charset="0"/>
                      </a:rPr>
                      <m:t>𝒇</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𝒇</m:t>
                    </m:r>
                    <m:r>
                      <a:rPr lang="en-US" altLang="zh-CN" sz="2400" b="1" i="1" dirty="0">
                        <a:latin typeface="Cambria Math" panose="02040503050406030204" pitchFamily="18" charset="0"/>
                      </a:rPr>
                      <m:t> ≥</m:t>
                    </m:r>
                    <m:r>
                      <a:rPr lang="en-US" altLang="zh-CN" sz="2400" b="1" i="1" dirty="0">
                        <a:latin typeface="Cambria Math" panose="02040503050406030204" pitchFamily="18" charset="0"/>
                      </a:rPr>
                      <m:t>𝟑</m:t>
                    </m:r>
                    <m:r>
                      <a:rPr lang="en-US" altLang="zh-CN" sz="2400" b="1" i="1" dirty="0">
                        <a:latin typeface="Cambria Math" panose="02040503050406030204" pitchFamily="18" charset="0"/>
                      </a:rPr>
                      <m:t>)</m:t>
                    </m:r>
                    <m:r>
                      <a:rPr lang="zh-CN" altLang="en-US" sz="2400" b="1" i="1" dirty="0">
                        <a:latin typeface="Cambria Math" panose="02040503050406030204" pitchFamily="18" charset="0"/>
                      </a:rPr>
                      <m:t>条边围成，</m:t>
                    </m:r>
                  </m:oMath>
                </a14:m>
                <a:r>
                  <a:rPr lang="zh-CN" altLang="en-US" sz="2400" b="1" dirty="0"/>
                  <a:t>则有</a:t>
                </a:r>
                <a:endParaRPr lang="en-US" altLang="zh-CN" sz="2400" b="1" dirty="0"/>
              </a:p>
              <a:p>
                <a:pPr algn="ctr" eaLnBrk="1" hangingPunct="1">
                  <a:lnSpc>
                    <a:spcPct val="130000"/>
                  </a:lnSpc>
                </a:pPr>
                <a:r>
                  <a:rPr lang="en-US" altLang="zh-CN" sz="2400" b="1" dirty="0"/>
                  <a:t>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𝟐</m:t>
                        </m:r>
                        <m:r>
                          <m:rPr>
                            <m:sty m:val="p"/>
                          </m:rPr>
                          <a:rPr lang="en-US" altLang="zh-CN" sz="2400" b="1" i="1">
                            <a:latin typeface="Cambria Math" panose="02040503050406030204" pitchFamily="18" charset="0"/>
                          </a:rPr>
                          <m:t>m</m:t>
                        </m:r>
                      </m:e>
                      <m:sub>
                        <m:r>
                          <m:rPr>
                            <m:sty m:val="p"/>
                          </m:rPr>
                          <a:rPr lang="en-US" altLang="zh-CN" sz="2400" b="1" i="1" smtClean="0">
                            <a:latin typeface="Cambria Math" panose="02040503050406030204" pitchFamily="18" charset="0"/>
                          </a:rPr>
                          <m:t>i</m:t>
                        </m:r>
                      </m:sub>
                    </m:sSub>
                    <m:r>
                      <a:rPr lang="en-US" altLang="zh-CN" sz="2400" b="1" i="1" smtClean="0">
                        <a:latin typeface="Cambria Math" panose="02040503050406030204" pitchFamily="18" charset="0"/>
                        <a:ea typeface="Cambria Math" panose="02040503050406030204" pitchFamily="18" charset="0"/>
                      </a:rPr>
                      <m:t>≥</m:t>
                    </m:r>
                  </m:oMath>
                </a14:m>
                <a:r>
                  <a:rPr lang="zh-CN" altLang="en-US"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 </m:t>
                        </m:r>
                        <m:r>
                          <a:rPr lang="en-US" altLang="zh-CN" sz="2400" b="1" i="1" smtClean="0">
                            <a:latin typeface="Cambria Math" panose="02040503050406030204" pitchFamily="18" charset="0"/>
                          </a:rPr>
                          <m:t>𝒓</m:t>
                        </m:r>
                      </m:e>
                      <m:sub>
                        <m:r>
                          <m:rPr>
                            <m:sty m:val="p"/>
                          </m:rPr>
                          <a:rPr lang="en-US" altLang="zh-CN" sz="2400" b="1" i="1">
                            <a:latin typeface="Cambria Math" panose="02040503050406030204" pitchFamily="18" charset="0"/>
                          </a:rPr>
                          <m:t>i</m:t>
                        </m:r>
                      </m:sub>
                    </m:sSub>
                    <m:r>
                      <a:rPr lang="en-US" altLang="zh-CN" sz="2400" b="1" i="1">
                        <a:latin typeface="Cambria Math" panose="02040503050406030204" pitchFamily="18" charset="0"/>
                      </a:rPr>
                      <m:t> </m:t>
                    </m:r>
                  </m:oMath>
                </a14:m>
                <a:r>
                  <a:rPr lang="en-US" altLang="zh-CN" sz="2400" b="1" dirty="0"/>
                  <a:t>f</a:t>
                </a:r>
              </a:p>
              <a:p>
                <a:pPr eaLnBrk="1" hangingPunct="1">
                  <a:lnSpc>
                    <a:spcPct val="130000"/>
                  </a:lnSpc>
                </a:pPr>
                <a:r>
                  <a:rPr lang="en-US" altLang="zh-CN" sz="2400" b="1" dirty="0"/>
                  <a:t>         </a:t>
                </a:r>
                <a:r>
                  <a:rPr lang="zh-CN" altLang="en-US" sz="2400" b="1" dirty="0"/>
                  <a:t>由欧拉公式，得到   </a:t>
                </a:r>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n</m:t>
                        </m:r>
                      </m:e>
                      <m:sub>
                        <m:r>
                          <a:rPr lang="en-US" altLang="zh-CN" sz="2400" b="1">
                            <a:latin typeface="Cambria Math" panose="02040503050406030204" pitchFamily="18" charset="0"/>
                          </a:rPr>
                          <m:t>𝐢</m:t>
                        </m:r>
                      </m:sub>
                    </m:sSub>
                  </m:oMath>
                </a14:m>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𝐦</m:t>
                        </m:r>
                      </m:e>
                      <m:sub>
                        <m:r>
                          <a:rPr lang="en-US" altLang="zh-CN" sz="2400" b="1">
                            <a:latin typeface="Cambria Math" panose="02040503050406030204" pitchFamily="18" charset="0"/>
                          </a:rPr>
                          <m:t>𝐢</m:t>
                        </m:r>
                      </m:sub>
                    </m:sSub>
                  </m:oMath>
                </a14:m>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0" smtClean="0">
                            <a:latin typeface="Cambria Math" panose="02040503050406030204" pitchFamily="18" charset="0"/>
                          </a:rPr>
                          <m:t>𝐫</m:t>
                        </m:r>
                      </m:e>
                      <m:sub>
                        <m:r>
                          <a:rPr lang="en-US" altLang="zh-CN" sz="2400" b="1">
                            <a:latin typeface="Cambria Math" panose="02040503050406030204" pitchFamily="18" charset="0"/>
                          </a:rPr>
                          <m:t>𝐢</m:t>
                        </m:r>
                      </m:sub>
                    </m:sSub>
                  </m:oMath>
                </a14:m>
                <a:r>
                  <a:rPr lang="en-US" altLang="zh-CN" sz="2400" b="1" dirty="0"/>
                  <a:t>=2</a:t>
                </a:r>
              </a:p>
              <a:p>
                <a:pPr eaLnBrk="1" hangingPunct="1"/>
                <a:r>
                  <a:rPr lang="zh-CN" altLang="en-US" sz="2400" b="1" dirty="0"/>
                  <a:t>         于是                      </a:t>
                </a:r>
                <a14:m>
                  <m:oMath xmlns:m="http://schemas.openxmlformats.org/officeDocument/2006/math">
                    <m:r>
                      <a:rPr lang="en-US" altLang="zh-CN" sz="2400" b="1" i="0" smtClean="0">
                        <a:latin typeface="Cambria Math" panose="02040503050406030204" pitchFamily="18" charset="0"/>
                      </a:rPr>
                      <m:t>𝟐</m:t>
                    </m:r>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𝐦</m:t>
                        </m:r>
                      </m:e>
                      <m:sub>
                        <m:r>
                          <a:rPr lang="en-US" altLang="zh-CN" sz="2400" b="1">
                            <a:latin typeface="Cambria Math" panose="02040503050406030204" pitchFamily="18" charset="0"/>
                          </a:rPr>
                          <m:t>𝐢</m:t>
                        </m:r>
                      </m:sub>
                    </m:sSub>
                    <m:r>
                      <a:rPr lang="en-US" altLang="zh-CN" sz="2400" b="1" i="1">
                        <a:latin typeface="Cambria Math" panose="02040503050406030204" pitchFamily="18" charset="0"/>
                        <a:ea typeface="Cambria Math" panose="02040503050406030204" pitchFamily="18" charset="0"/>
                      </a:rPr>
                      <m:t>≥</m:t>
                    </m:r>
                    <m:d>
                      <m:dPr>
                        <m:ctrlPr>
                          <a:rPr lang="en-US" altLang="zh-CN" sz="2400" b="1" i="1" smtClean="0">
                            <a:latin typeface="Cambria Math" panose="02040503050406030204" pitchFamily="18" charset="0"/>
                            <a:ea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𝐦</m:t>
                            </m:r>
                          </m:e>
                          <m:sub>
                            <m:r>
                              <a:rPr lang="en-US" altLang="zh-CN" sz="2400" b="1">
                                <a:latin typeface="Cambria Math" panose="02040503050406030204" pitchFamily="18" charset="0"/>
                              </a:rPr>
                              <m:t>𝐢</m:t>
                            </m:r>
                          </m:sub>
                        </m:sSub>
                        <m:r>
                          <a:rPr lang="en-US" altLang="zh-CN" sz="2400" b="1" i="1" smtClean="0">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𝒏</m:t>
                            </m:r>
                          </m:e>
                          <m:sub>
                            <m:r>
                              <a:rPr lang="en-US" altLang="zh-CN" sz="2400" b="1">
                                <a:latin typeface="Cambria Math" panose="02040503050406030204" pitchFamily="18" charset="0"/>
                              </a:rPr>
                              <m:t>𝐢</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e>
                    </m:d>
                    <m:r>
                      <a:rPr lang="en-US" altLang="zh-CN" sz="2400" b="1" i="1" smtClean="0">
                        <a:latin typeface="Cambria Math" panose="02040503050406030204" pitchFamily="18" charset="0"/>
                      </a:rPr>
                      <m:t>𝒇</m:t>
                    </m:r>
                  </m:oMath>
                </a14:m>
                <a:endParaRPr lang="en-US" altLang="zh-CN" sz="2400" b="1" dirty="0"/>
              </a:p>
              <a:p>
                <a:pPr eaLnBrk="1" hangingPunct="1"/>
                <a:r>
                  <a:rPr lang="en-US" altLang="zh-CN" sz="2400" b="1" dirty="0"/>
                  <a:t>        </a:t>
                </a:r>
                <a:r>
                  <a:rPr lang="zh-CN" altLang="en-US" sz="2400" b="1" dirty="0"/>
                  <a:t> 因此                     </a:t>
                </a:r>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𝐦</m:t>
                        </m:r>
                      </m:e>
                      <m:sub>
                        <m:r>
                          <a:rPr lang="en-US" altLang="zh-CN" sz="2400" b="1">
                            <a:latin typeface="Cambria Math" panose="02040503050406030204" pitchFamily="18" charset="0"/>
                          </a:rPr>
                          <m:t>𝐢</m:t>
                        </m:r>
                      </m:sub>
                    </m:sSub>
                  </m:oMath>
                </a14:m>
                <a:r>
                  <a:rPr lang="en-US" altLang="zh-CN" sz="2400" b="1" dirty="0"/>
                  <a:t> </a:t>
                </a:r>
                <a14:m>
                  <m:oMath xmlns:m="http://schemas.openxmlformats.org/officeDocument/2006/math">
                    <m:r>
                      <a:rPr lang="en-US" altLang="zh-CN" sz="2400" b="1" i="1" dirty="0">
                        <a:latin typeface="Cambria Math" panose="02040503050406030204" pitchFamily="18" charset="0"/>
                      </a:rPr>
                      <m:t>≤</m:t>
                    </m:r>
                    <m:f>
                      <m:fPr>
                        <m:ctrlPr>
                          <a:rPr lang="en-US" altLang="zh-CN" sz="2400" b="1" i="1" dirty="0">
                            <a:latin typeface="Cambria Math" panose="02040503050406030204" pitchFamily="18" charset="0"/>
                          </a:rPr>
                        </m:ctrlPr>
                      </m:fPr>
                      <m:num>
                        <m:r>
                          <m:rPr>
                            <m:sty m:val="p"/>
                          </m:rPr>
                          <a:rPr lang="en-US" altLang="zh-CN" sz="2400" b="1" i="1" dirty="0">
                            <a:latin typeface="Cambria Math" panose="02040503050406030204" pitchFamily="18" charset="0"/>
                          </a:rPr>
                          <m:t>f</m:t>
                        </m:r>
                      </m:num>
                      <m:den>
                        <m:r>
                          <a:rPr lang="en-US" altLang="zh-CN" sz="2400" b="1" i="1" dirty="0">
                            <a:latin typeface="Cambria Math" panose="02040503050406030204" pitchFamily="18" charset="0"/>
                          </a:rPr>
                          <m:t>𝒇</m:t>
                        </m:r>
                        <m:r>
                          <a:rPr lang="en-US" altLang="zh-CN" sz="2400" b="1" i="1" dirty="0">
                            <a:latin typeface="Cambria Math" panose="02040503050406030204" pitchFamily="18" charset="0"/>
                          </a:rPr>
                          <m:t>−2</m:t>
                        </m:r>
                      </m:den>
                    </m:f>
                    <m:sSub>
                      <m:sSubPr>
                        <m:ctrlPr>
                          <a:rPr lang="en-US" altLang="zh-CN" sz="2400" b="1" i="1">
                            <a:latin typeface="Cambria Math" panose="02040503050406030204" pitchFamily="18" charset="0"/>
                          </a:rPr>
                        </m:ctrlPr>
                      </m:sSubPr>
                      <m:e>
                        <m:r>
                          <a:rPr lang="en-US" altLang="zh-CN" sz="2400" b="1" i="0" smtClean="0">
                            <a:latin typeface="Cambria Math" panose="02040503050406030204" pitchFamily="18" charset="0"/>
                          </a:rPr>
                          <m:t>(</m:t>
                        </m:r>
                        <m:r>
                          <a:rPr lang="en-US" altLang="zh-CN" sz="2400" b="1" i="0" smtClean="0">
                            <a:latin typeface="Cambria Math" panose="02040503050406030204" pitchFamily="18" charset="0"/>
                          </a:rPr>
                          <m:t>𝐧</m:t>
                        </m:r>
                      </m:e>
                      <m:sub>
                        <m:r>
                          <a:rPr lang="en-US" altLang="zh-CN" sz="2400" b="1">
                            <a:latin typeface="Cambria Math" panose="02040503050406030204" pitchFamily="18" charset="0"/>
                          </a:rPr>
                          <m:t>𝐢</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oMath>
                </a14:m>
                <a:endParaRPr lang="en-US" altLang="zh-CN" sz="2400" b="1" dirty="0"/>
              </a:p>
              <a:p>
                <a:pPr eaLnBrk="1" hangingPunct="1"/>
                <a:r>
                  <a:rPr lang="en-US" altLang="zh-CN" sz="2400" b="1" dirty="0"/>
                  <a:t>         </a:t>
                </a:r>
                <a:r>
                  <a:rPr lang="zh-CN" altLang="en-US" sz="2400" b="1" dirty="0"/>
                  <a:t>从而     </a:t>
                </a:r>
                <a:r>
                  <a:rPr lang="en-US" altLang="zh-CN" sz="2400" b="1" dirty="0"/>
                  <a:t>m=</a:t>
                </a:r>
                <a14:m>
                  <m:oMath xmlns:m="http://schemas.openxmlformats.org/officeDocument/2006/math">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𝒊</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𝒑</m:t>
                        </m:r>
                      </m:sup>
                      <m:e>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𝒎</m:t>
                            </m:r>
                          </m:e>
                          <m:sub>
                            <m:r>
                              <a:rPr lang="en-US" altLang="zh-CN" sz="2400" b="1" i="1" smtClean="0">
                                <a:latin typeface="Cambria Math" panose="02040503050406030204" pitchFamily="18" charset="0"/>
                              </a:rPr>
                              <m:t>𝒊</m:t>
                            </m:r>
                          </m:sub>
                        </m:sSub>
                        <m:r>
                          <a:rPr lang="en-US" altLang="zh-CN" sz="2400" b="1" i="1">
                            <a:latin typeface="Cambria Math" panose="02040503050406030204" pitchFamily="18" charset="0"/>
                            <a:ea typeface="Cambria Math" panose="02040503050406030204" pitchFamily="18" charset="0"/>
                          </a:rPr>
                          <m:t>≤</m:t>
                        </m:r>
                        <m:f>
                          <m:fPr>
                            <m:ctrlPr>
                              <a:rPr lang="en-US" altLang="zh-CN" sz="2400" b="1" i="1" dirty="0">
                                <a:latin typeface="Cambria Math" panose="02040503050406030204" pitchFamily="18" charset="0"/>
                              </a:rPr>
                            </m:ctrlPr>
                          </m:fPr>
                          <m:num>
                            <m:r>
                              <a:rPr lang="en-US" altLang="zh-CN" sz="2400" b="1" i="1" dirty="0" smtClean="0">
                                <a:latin typeface="Cambria Math" panose="02040503050406030204" pitchFamily="18" charset="0"/>
                              </a:rPr>
                              <m:t>𝒇</m:t>
                            </m:r>
                          </m:num>
                          <m:den>
                            <m:r>
                              <a:rPr lang="en-US" altLang="zh-CN" sz="2400" b="1" i="1" dirty="0">
                                <a:latin typeface="Cambria Math" panose="02040503050406030204" pitchFamily="18" charset="0"/>
                              </a:rPr>
                              <m:t>𝒇</m:t>
                            </m:r>
                            <m:r>
                              <a:rPr lang="en-US" altLang="zh-CN" sz="2400" b="1" i="1" dirty="0">
                                <a:latin typeface="Cambria Math" panose="02040503050406030204" pitchFamily="18" charset="0"/>
                              </a:rPr>
                              <m:t>−2</m:t>
                            </m:r>
                          </m:den>
                        </m:f>
                        <m:r>
                          <m:rPr>
                            <m:nor/>
                          </m:rPr>
                          <a:rPr lang="en-US" altLang="zh-CN" sz="2400" b="1" i="0" dirty="0" smtClean="0">
                            <a:latin typeface="Cambria Math" panose="02040503050406030204" pitchFamily="18" charset="0"/>
                          </a:rPr>
                          <m:t>(</m:t>
                        </m:r>
                        <m:nary>
                          <m:naryPr>
                            <m:chr m:val="∑"/>
                            <m:ctrlPr>
                              <a:rPr lang="en-US" altLang="zh-CN" sz="2400" b="1" i="1" dirty="0" smtClean="0">
                                <a:latin typeface="Cambria Math" panose="02040503050406030204" pitchFamily="18" charset="0"/>
                              </a:rPr>
                            </m:ctrlPr>
                          </m:naryPr>
                          <m:sub>
                            <m:r>
                              <m:rPr>
                                <m:brk m:alnAt="23"/>
                              </m:rPr>
                              <a:rPr lang="en-US" altLang="zh-CN" sz="2400" b="1" i="1" dirty="0" smtClean="0">
                                <a:latin typeface="Cambria Math" panose="02040503050406030204" pitchFamily="18" charset="0"/>
                              </a:rPr>
                              <m:t>𝒊</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up>
                            <m:r>
                              <a:rPr lang="en-US" altLang="zh-CN" sz="2400" b="1" i="1" dirty="0" smtClean="0">
                                <a:latin typeface="Cambria Math" panose="02040503050406030204" pitchFamily="18" charset="0"/>
                              </a:rPr>
                              <m:t>𝒑</m:t>
                            </m:r>
                          </m:sup>
                          <m:e>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𝒏</m:t>
                                </m:r>
                              </m:e>
                              <m:sub>
                                <m:r>
                                  <a:rPr lang="en-US" altLang="zh-CN" sz="2400" b="1" i="1" dirty="0" smtClean="0">
                                    <a:latin typeface="Cambria Math" panose="02040503050406030204" pitchFamily="18" charset="0"/>
                                  </a:rPr>
                                  <m:t>𝒊</m:t>
                                </m:r>
                              </m:sub>
                            </m:sSub>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𝟐</m:t>
                            </m:r>
                            <m:r>
                              <a:rPr lang="en-US" altLang="zh-CN" sz="2400" b="1" i="1" dirty="0" smtClean="0">
                                <a:latin typeface="Cambria Math" panose="02040503050406030204" pitchFamily="18" charset="0"/>
                              </a:rPr>
                              <m:t>𝒑</m:t>
                            </m:r>
                          </m:e>
                        </m:nary>
                        <m:r>
                          <m:rPr>
                            <m:nor/>
                          </m:rPr>
                          <a:rPr lang="en-US" altLang="zh-CN" sz="2400" b="1" dirty="0"/>
                          <m:t> </m:t>
                        </m:r>
                        <m:r>
                          <a:rPr lang="en-US" altLang="zh-CN" sz="2400" b="1" i="1" dirty="0" smtClean="0">
                            <a:latin typeface="Cambria Math" panose="02040503050406030204" pitchFamily="18" charset="0"/>
                          </a:rPr>
                          <m:t>)</m:t>
                        </m:r>
                      </m:e>
                    </m:nary>
                  </m:oMath>
                </a14:m>
                <a:r>
                  <a:rPr lang="en-US" altLang="zh-CN" sz="2400" b="1" dirty="0"/>
                  <a:t>= </a:t>
                </a:r>
                <a14:m>
                  <m:oMath xmlns:m="http://schemas.openxmlformats.org/officeDocument/2006/math">
                    <m:f>
                      <m:fPr>
                        <m:ctrlPr>
                          <a:rPr lang="en-US" altLang="zh-CN" sz="2400" b="1" i="1" dirty="0">
                            <a:latin typeface="Cambria Math" panose="02040503050406030204" pitchFamily="18" charset="0"/>
                          </a:rPr>
                        </m:ctrlPr>
                      </m:fPr>
                      <m:num>
                        <m:r>
                          <a:rPr lang="en-US" altLang="zh-CN" sz="2400" b="1" i="1" dirty="0" smtClean="0">
                            <a:latin typeface="Cambria Math" panose="02040503050406030204" pitchFamily="18" charset="0"/>
                          </a:rPr>
                          <m:t>𝒇</m:t>
                        </m:r>
                      </m:num>
                      <m:den>
                        <m:r>
                          <a:rPr lang="en-US" altLang="zh-CN" sz="2400" b="1" i="1" dirty="0">
                            <a:latin typeface="Cambria Math" panose="02040503050406030204" pitchFamily="18" charset="0"/>
                          </a:rPr>
                          <m:t>𝒇</m:t>
                        </m:r>
                        <m:r>
                          <a:rPr lang="en-US" altLang="zh-CN" sz="2400" b="1" i="1" dirty="0">
                            <a:latin typeface="Cambria Math" panose="02040503050406030204" pitchFamily="18" charset="0"/>
                          </a:rPr>
                          <m:t>−2</m:t>
                        </m:r>
                      </m:den>
                    </m:f>
                  </m:oMath>
                </a14:m>
                <a:r>
                  <a:rPr lang="en-US" altLang="zh-CN" sz="2400" b="1" dirty="0"/>
                  <a:t>(n-</a:t>
                </a:r>
                <a:r>
                  <a:rPr lang="en-US" altLang="zh-CN" sz="2400" b="1" dirty="0">
                    <a:solidFill>
                      <a:srgbClr val="FF0000"/>
                    </a:solidFill>
                  </a:rPr>
                  <a:t>2p</a:t>
                </a:r>
                <a:r>
                  <a:rPr lang="en-US" altLang="zh-CN" sz="2400" b="1" dirty="0"/>
                  <a:t>)</a:t>
                </a:r>
              </a:p>
              <a:p>
                <a:pPr eaLnBrk="1" hangingPunct="1"/>
                <a:endParaRPr lang="zh-CN" altLang="en-US" sz="2400" b="1" dirty="0"/>
              </a:p>
            </p:txBody>
          </p:sp>
        </mc:Choice>
        <mc:Fallback xmlns="">
          <p:sp>
            <p:nvSpPr>
              <p:cNvPr id="582661" name="Rectangle 5"/>
              <p:cNvSpPr>
                <a:spLocks noRot="1" noChangeAspect="1" noMove="1" noResize="1" noEditPoints="1" noAdjustHandles="1" noChangeArrowheads="1" noChangeShapeType="1" noTextEdit="1"/>
              </p:cNvSpPr>
              <p:nvPr/>
            </p:nvSpPr>
            <p:spPr bwMode="auto">
              <a:xfrm>
                <a:off x="179512" y="2564904"/>
                <a:ext cx="8424862" cy="4411849"/>
              </a:xfrm>
              <a:prstGeom prst="rect">
                <a:avLst/>
              </a:prstGeom>
              <a:blipFill>
                <a:blip r:embed="rId4"/>
                <a:stretch>
                  <a:fillRect l="-1085" t="-1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7BE5205-8E51-44E5-BA02-2B0D50BC0D28}"/>
              </a:ext>
            </a:extLst>
          </p:cNvPr>
          <p:cNvSpPr txBox="1"/>
          <p:nvPr/>
        </p:nvSpPr>
        <p:spPr>
          <a:xfrm>
            <a:off x="7524328" y="4293096"/>
            <a:ext cx="1415772" cy="1077218"/>
          </a:xfrm>
          <a:prstGeom prst="rect">
            <a:avLst/>
          </a:prstGeom>
          <a:solidFill>
            <a:srgbClr val="FFFF00"/>
          </a:solidFill>
        </p:spPr>
        <p:txBody>
          <a:bodyPr wrap="none" rtlCol="0">
            <a:spAutoFit/>
          </a:bodyPr>
          <a:lstStyle/>
          <a:p>
            <a:r>
              <a:rPr lang="zh-CN" altLang="en-US" sz="3200" dirty="0">
                <a:solidFill>
                  <a:srgbClr val="FF0000"/>
                </a:solidFill>
              </a:rPr>
              <a:t>证明有</a:t>
            </a:r>
            <a:endParaRPr lang="en-US" altLang="zh-CN" sz="3200" dirty="0">
              <a:solidFill>
                <a:srgbClr val="FF0000"/>
              </a:solidFill>
            </a:endParaRPr>
          </a:p>
          <a:p>
            <a:r>
              <a:rPr lang="zh-CN" altLang="en-US" sz="3200" dirty="0">
                <a:solidFill>
                  <a:srgbClr val="FF0000"/>
                </a:solidFill>
              </a:rPr>
              <a:t>错吗？</a:t>
            </a:r>
          </a:p>
        </p:txBody>
      </p:sp>
    </p:spTree>
    <p:extLst>
      <p:ext uri="{BB962C8B-B14F-4D97-AF65-F5344CB8AC3E}">
        <p14:creationId xmlns:p14="http://schemas.microsoft.com/office/powerpoint/2010/main" val="36083947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6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26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26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26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6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26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26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B3A52C-14D4-4AA4-A4FB-270BF255E548}" type="slidenum">
              <a:rPr lang="zh-CN" altLang="en-US" smtClean="0">
                <a:solidFill>
                  <a:schemeClr val="accent1"/>
                </a:solidFill>
              </a:rPr>
              <a:pPr/>
              <a:t>27</a:t>
            </a:fld>
            <a:r>
              <a:rPr lang="en-US" altLang="zh-CN" dirty="0">
                <a:solidFill>
                  <a:schemeClr val="accent1"/>
                </a:solidFill>
              </a:rPr>
              <a:t>/50</a:t>
            </a:r>
          </a:p>
        </p:txBody>
      </p:sp>
      <p:sp>
        <p:nvSpPr>
          <p:cNvPr id="3379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6.9          </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与</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2</a:t>
            </a:r>
            <a:r>
              <a:rPr lang="zh-CN" altLang="en-US" dirty="0">
                <a:latin typeface="Calibri" panose="020F0502020204030204" pitchFamily="34" charset="0"/>
                <a:ea typeface="宋体" panose="02010600030101010101" pitchFamily="2" charset="-122"/>
              </a:rPr>
              <a:t>同胚</a:t>
            </a:r>
          </a:p>
        </p:txBody>
      </p:sp>
      <p:sp>
        <p:nvSpPr>
          <p:cNvPr id="33796" name="Rectangle 3"/>
          <p:cNvSpPr>
            <a:spLocks noGrp="1"/>
          </p:cNvSpPr>
          <p:nvPr>
            <p:ph type="body" idx="4294967295"/>
          </p:nvPr>
        </p:nvSpPr>
        <p:spPr>
          <a:xfrm>
            <a:off x="250825" y="981075"/>
            <a:ext cx="8642350" cy="1727200"/>
          </a:xfrm>
          <a:solidFill>
            <a:srgbClr val="FFFF00"/>
          </a:solidFill>
        </p:spPr>
        <p:txBody>
          <a:bodyPr/>
          <a:lstStyle/>
          <a:p>
            <a:pPr marL="0" indent="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两个图</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与</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称为</a:t>
            </a:r>
            <a:r>
              <a:rPr lang="zh-CN" altLang="en-US" b="1" dirty="0">
                <a:solidFill>
                  <a:srgbClr val="FF0000"/>
                </a:solidFill>
                <a:latin typeface="Calibri" panose="020F0502020204030204" pitchFamily="34" charset="0"/>
                <a:ea typeface="宋体" panose="02010600030101010101" pitchFamily="2" charset="-122"/>
              </a:rPr>
              <a:t>同胚</a:t>
            </a:r>
            <a:r>
              <a:rPr lang="zh-CN" altLang="en-US" b="1" dirty="0">
                <a:latin typeface="Calibri" panose="020F0502020204030204" pitchFamily="34" charset="0"/>
                <a:ea typeface="宋体" panose="02010600030101010101" pitchFamily="2" charset="-122"/>
              </a:rPr>
              <a:t>，即为</a:t>
            </a:r>
            <a:r>
              <a:rPr lang="zh-CN" altLang="en-US" b="1" dirty="0">
                <a:solidFill>
                  <a:schemeClr val="tx2"/>
                </a:solidFill>
                <a:latin typeface="Calibri" panose="020F0502020204030204" pitchFamily="34" charset="0"/>
                <a:ea typeface="宋体" panose="02010600030101010101" pitchFamily="2" charset="-122"/>
              </a:rPr>
              <a:t>在二度顶点内同构</a:t>
            </a:r>
            <a:r>
              <a:rPr lang="zh-CN" altLang="en-US" b="1" dirty="0">
                <a:latin typeface="Calibri" panose="020F0502020204030204" pitchFamily="34" charset="0"/>
                <a:ea typeface="宋体" panose="02010600030101010101" pitchFamily="2" charset="-122"/>
              </a:rPr>
              <a:t>，若在这两个图中加上或去掉一些</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度顶点后，两个新图是同构的。</a:t>
            </a:r>
            <a:r>
              <a:rPr lang="zh-CN" altLang="en-US" dirty="0">
                <a:latin typeface="Calibri" panose="020F0502020204030204" pitchFamily="34" charset="0"/>
                <a:ea typeface="宋体" panose="02010600030101010101" pitchFamily="2" charset="-122"/>
              </a:rPr>
              <a:t> </a:t>
            </a:r>
          </a:p>
        </p:txBody>
      </p:sp>
      <p:sp>
        <p:nvSpPr>
          <p:cNvPr id="33797" name="Text Box 4"/>
          <p:cNvSpPr txBox="1">
            <a:spLocks noChangeArrowheads="1"/>
          </p:cNvSpPr>
          <p:nvPr/>
        </p:nvSpPr>
        <p:spPr bwMode="auto">
          <a:xfrm>
            <a:off x="323850" y="30543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hlink"/>
                </a:solidFill>
              </a:rPr>
              <a:t>例</a:t>
            </a:r>
          </a:p>
        </p:txBody>
      </p:sp>
      <p:grpSp>
        <p:nvGrpSpPr>
          <p:cNvPr id="33798" name="Group 85"/>
          <p:cNvGrpSpPr>
            <a:grpSpLocks/>
          </p:cNvGrpSpPr>
          <p:nvPr/>
        </p:nvGrpSpPr>
        <p:grpSpPr bwMode="auto">
          <a:xfrm>
            <a:off x="1116013" y="3624263"/>
            <a:ext cx="2879725" cy="2160587"/>
            <a:chOff x="1474" y="2796"/>
            <a:chExt cx="1043" cy="1043"/>
          </a:xfrm>
        </p:grpSpPr>
        <p:grpSp>
          <p:nvGrpSpPr>
            <p:cNvPr id="33820" name="Group 46"/>
            <p:cNvGrpSpPr>
              <a:grpSpLocks/>
            </p:cNvGrpSpPr>
            <p:nvPr/>
          </p:nvGrpSpPr>
          <p:grpSpPr bwMode="auto">
            <a:xfrm>
              <a:off x="1474" y="2796"/>
              <a:ext cx="1043" cy="1043"/>
              <a:chOff x="1111" y="1071"/>
              <a:chExt cx="863" cy="771"/>
            </a:xfrm>
          </p:grpSpPr>
          <p:grpSp>
            <p:nvGrpSpPr>
              <p:cNvPr id="33823" name="Group 47"/>
              <p:cNvGrpSpPr>
                <a:grpSpLocks/>
              </p:cNvGrpSpPr>
              <p:nvPr/>
            </p:nvGrpSpPr>
            <p:grpSpPr bwMode="auto">
              <a:xfrm>
                <a:off x="1111" y="1071"/>
                <a:ext cx="863" cy="771"/>
                <a:chOff x="3061" y="2205"/>
                <a:chExt cx="863" cy="771"/>
              </a:xfrm>
            </p:grpSpPr>
            <p:sp>
              <p:nvSpPr>
                <p:cNvPr id="33826" name="Oval 48"/>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27" name="Oval 49"/>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28" name="Oval 50"/>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29" name="Oval 51"/>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0" name="Oval 52"/>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1" name="Line 53"/>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54"/>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55"/>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56"/>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57"/>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58"/>
                <p:cNvSpPr>
                  <a:spLocks noChangeShapeType="1"/>
                </p:cNvSpPr>
                <p:nvPr/>
              </p:nvSpPr>
              <p:spPr bwMode="auto">
                <a:xfrm>
                  <a:off x="3107" y="2523"/>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Line 59"/>
                <p:cNvSpPr>
                  <a:spLocks noChangeShapeType="1"/>
                </p:cNvSpPr>
                <p:nvPr/>
              </p:nvSpPr>
              <p:spPr bwMode="auto">
                <a:xfrm flipH="1">
                  <a:off x="3243" y="2251"/>
                  <a:ext cx="22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8" name="Line 60"/>
                <p:cNvSpPr>
                  <a:spLocks noChangeShapeType="1"/>
                </p:cNvSpPr>
                <p:nvPr/>
              </p:nvSpPr>
              <p:spPr bwMode="auto">
                <a:xfrm>
                  <a:off x="3470" y="2251"/>
                  <a:ext cx="27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4" name="Line 61"/>
              <p:cNvSpPr>
                <a:spLocks noChangeShapeType="1"/>
              </p:cNvSpPr>
              <p:nvPr/>
            </p:nvSpPr>
            <p:spPr bwMode="auto">
              <a:xfrm>
                <a:off x="1202" y="1389"/>
                <a:ext cx="589"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62"/>
              <p:cNvSpPr>
                <a:spLocks noChangeShapeType="1"/>
              </p:cNvSpPr>
              <p:nvPr/>
            </p:nvSpPr>
            <p:spPr bwMode="auto">
              <a:xfrm flipH="1">
                <a:off x="1292" y="1389"/>
                <a:ext cx="635"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21" name="Oval 81"/>
            <p:cNvSpPr>
              <a:spLocks noChangeArrowheads="1"/>
            </p:cNvSpPr>
            <p:nvPr/>
          </p:nvSpPr>
          <p:spPr bwMode="auto">
            <a:xfrm>
              <a:off x="2064" y="3430"/>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22" name="Oval 82"/>
            <p:cNvSpPr>
              <a:spLocks noChangeArrowheads="1"/>
            </p:cNvSpPr>
            <p:nvPr/>
          </p:nvSpPr>
          <p:spPr bwMode="auto">
            <a:xfrm>
              <a:off x="1565" y="3385"/>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3799" name="Group 86"/>
          <p:cNvGrpSpPr>
            <a:grpSpLocks/>
          </p:cNvGrpSpPr>
          <p:nvPr/>
        </p:nvGrpSpPr>
        <p:grpSpPr bwMode="auto">
          <a:xfrm>
            <a:off x="5435600" y="3551238"/>
            <a:ext cx="2952750" cy="2233612"/>
            <a:chOff x="3107" y="2796"/>
            <a:chExt cx="1043" cy="1043"/>
          </a:xfrm>
        </p:grpSpPr>
        <p:sp>
          <p:nvSpPr>
            <p:cNvPr id="33801" name="Oval 64"/>
            <p:cNvSpPr>
              <a:spLocks noChangeArrowheads="1"/>
            </p:cNvSpPr>
            <p:nvPr/>
          </p:nvSpPr>
          <p:spPr bwMode="auto">
            <a:xfrm>
              <a:off x="3546" y="2796"/>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Oval 65"/>
            <p:cNvSpPr>
              <a:spLocks noChangeArrowheads="1"/>
            </p:cNvSpPr>
            <p:nvPr/>
          </p:nvSpPr>
          <p:spPr bwMode="auto">
            <a:xfrm>
              <a:off x="3107" y="3165"/>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Oval 66"/>
            <p:cNvSpPr>
              <a:spLocks noChangeArrowheads="1"/>
            </p:cNvSpPr>
            <p:nvPr/>
          </p:nvSpPr>
          <p:spPr bwMode="auto">
            <a:xfrm>
              <a:off x="4040" y="3165"/>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4" name="Oval 67"/>
            <p:cNvSpPr>
              <a:spLocks noChangeArrowheads="1"/>
            </p:cNvSpPr>
            <p:nvPr/>
          </p:nvSpPr>
          <p:spPr bwMode="auto">
            <a:xfrm>
              <a:off x="3273" y="3717"/>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5" name="Oval 68"/>
            <p:cNvSpPr>
              <a:spLocks noChangeArrowheads="1"/>
            </p:cNvSpPr>
            <p:nvPr/>
          </p:nvSpPr>
          <p:spPr bwMode="auto">
            <a:xfrm>
              <a:off x="3874" y="3717"/>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6" name="Line 69"/>
            <p:cNvSpPr>
              <a:spLocks noChangeShapeType="1"/>
            </p:cNvSpPr>
            <p:nvPr/>
          </p:nvSpPr>
          <p:spPr bwMode="auto">
            <a:xfrm flipH="1">
              <a:off x="3163" y="2858"/>
              <a:ext cx="438"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7" name="Line 70"/>
            <p:cNvSpPr>
              <a:spLocks noChangeShapeType="1"/>
            </p:cNvSpPr>
            <p:nvPr/>
          </p:nvSpPr>
          <p:spPr bwMode="auto">
            <a:xfrm>
              <a:off x="3601" y="2858"/>
              <a:ext cx="493" cy="3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8" name="Line 71"/>
            <p:cNvSpPr>
              <a:spLocks noChangeShapeType="1"/>
            </p:cNvSpPr>
            <p:nvPr/>
          </p:nvSpPr>
          <p:spPr bwMode="auto">
            <a:xfrm>
              <a:off x="3163" y="3165"/>
              <a:ext cx="164" cy="5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9" name="Line 72"/>
            <p:cNvSpPr>
              <a:spLocks noChangeShapeType="1"/>
            </p:cNvSpPr>
            <p:nvPr/>
          </p:nvSpPr>
          <p:spPr bwMode="auto">
            <a:xfrm flipH="1">
              <a:off x="3930" y="3226"/>
              <a:ext cx="164" cy="5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0" name="Line 73"/>
            <p:cNvSpPr>
              <a:spLocks noChangeShapeType="1"/>
            </p:cNvSpPr>
            <p:nvPr/>
          </p:nvSpPr>
          <p:spPr bwMode="auto">
            <a:xfrm>
              <a:off x="3327" y="3778"/>
              <a:ext cx="54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1" name="Line 74"/>
            <p:cNvSpPr>
              <a:spLocks noChangeShapeType="1"/>
            </p:cNvSpPr>
            <p:nvPr/>
          </p:nvSpPr>
          <p:spPr bwMode="auto">
            <a:xfrm>
              <a:off x="3163" y="3226"/>
              <a:ext cx="9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2" name="Line 75"/>
            <p:cNvSpPr>
              <a:spLocks noChangeShapeType="1"/>
            </p:cNvSpPr>
            <p:nvPr/>
          </p:nvSpPr>
          <p:spPr bwMode="auto">
            <a:xfrm flipH="1">
              <a:off x="3327" y="2858"/>
              <a:ext cx="274" cy="8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76"/>
            <p:cNvSpPr>
              <a:spLocks noChangeShapeType="1"/>
            </p:cNvSpPr>
            <p:nvPr/>
          </p:nvSpPr>
          <p:spPr bwMode="auto">
            <a:xfrm>
              <a:off x="3601" y="2858"/>
              <a:ext cx="329" cy="8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Line 77"/>
            <p:cNvSpPr>
              <a:spLocks noChangeShapeType="1"/>
            </p:cNvSpPr>
            <p:nvPr/>
          </p:nvSpPr>
          <p:spPr bwMode="auto">
            <a:xfrm>
              <a:off x="3217" y="3226"/>
              <a:ext cx="712" cy="5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78"/>
            <p:cNvSpPr>
              <a:spLocks noChangeShapeType="1"/>
            </p:cNvSpPr>
            <p:nvPr/>
          </p:nvSpPr>
          <p:spPr bwMode="auto">
            <a:xfrm flipH="1">
              <a:off x="3326" y="3226"/>
              <a:ext cx="767" cy="5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Oval 79"/>
            <p:cNvSpPr>
              <a:spLocks noChangeArrowheads="1"/>
            </p:cNvSpPr>
            <p:nvPr/>
          </p:nvSpPr>
          <p:spPr bwMode="auto">
            <a:xfrm>
              <a:off x="3334" y="2978"/>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7" name="Oval 80"/>
            <p:cNvSpPr>
              <a:spLocks noChangeArrowheads="1"/>
            </p:cNvSpPr>
            <p:nvPr/>
          </p:nvSpPr>
          <p:spPr bwMode="auto">
            <a:xfrm>
              <a:off x="3787" y="2978"/>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8" name="Oval 83"/>
            <p:cNvSpPr>
              <a:spLocks noChangeArrowheads="1"/>
            </p:cNvSpPr>
            <p:nvPr/>
          </p:nvSpPr>
          <p:spPr bwMode="auto">
            <a:xfrm>
              <a:off x="3561" y="3703"/>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9" name="Oval 84"/>
            <p:cNvSpPr>
              <a:spLocks noChangeArrowheads="1"/>
            </p:cNvSpPr>
            <p:nvPr/>
          </p:nvSpPr>
          <p:spPr bwMode="auto">
            <a:xfrm>
              <a:off x="3949" y="3477"/>
              <a:ext cx="110" cy="12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265522332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B3A52C-14D4-4AA4-A4FB-270BF255E548}" type="slidenum">
              <a:rPr lang="zh-CN" altLang="en-US" smtClean="0">
                <a:solidFill>
                  <a:schemeClr val="accent1"/>
                </a:solidFill>
              </a:rPr>
              <a:pPr/>
              <a:t>28</a:t>
            </a:fld>
            <a:r>
              <a:rPr lang="en-US" altLang="zh-CN" dirty="0">
                <a:solidFill>
                  <a:schemeClr val="accent1"/>
                </a:solidFill>
              </a:rPr>
              <a:t>/50</a:t>
            </a:r>
          </a:p>
        </p:txBody>
      </p:sp>
      <p:sp>
        <p:nvSpPr>
          <p:cNvPr id="3379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6.10’    </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可</a:t>
            </a:r>
            <a:r>
              <a:rPr lang="zh-CN" altLang="en-US" dirty="0">
                <a:latin typeface="Calibri" panose="020F0502020204030204" pitchFamily="34" charset="0"/>
                <a:ea typeface="宋体" panose="02010600030101010101" pitchFamily="2" charset="-122"/>
              </a:rPr>
              <a:t>收缩到</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2</a:t>
            </a:r>
            <a:endParaRPr lang="zh-CN" altLang="en-US" dirty="0">
              <a:latin typeface="Calibri" panose="020F0502020204030204" pitchFamily="34" charset="0"/>
              <a:ea typeface="宋体" panose="02010600030101010101" pitchFamily="2" charset="-122"/>
            </a:endParaRPr>
          </a:p>
        </p:txBody>
      </p:sp>
      <p:sp>
        <p:nvSpPr>
          <p:cNvPr id="33796" name="Rectangle 3"/>
          <p:cNvSpPr>
            <a:spLocks noGrp="1"/>
          </p:cNvSpPr>
          <p:nvPr>
            <p:ph type="body" idx="4294967295"/>
          </p:nvPr>
        </p:nvSpPr>
        <p:spPr>
          <a:xfrm>
            <a:off x="179388" y="4581128"/>
            <a:ext cx="8642350" cy="1152128"/>
          </a:xfrm>
          <a:solidFill>
            <a:srgbClr val="FFFF00"/>
          </a:solidFill>
        </p:spPr>
        <p:txBody>
          <a:bodyPr/>
          <a:lstStyle/>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如果图</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可以通过若干次收缩边得到图</a:t>
            </a:r>
            <a:r>
              <a:rPr lang="en-US" altLang="zh-CN" b="1" dirty="0">
                <a:latin typeface="Calibri" panose="020F0502020204030204" pitchFamily="34" charset="0"/>
                <a:ea typeface="宋体" panose="02010600030101010101" pitchFamily="2" charset="-122"/>
              </a:rPr>
              <a:t>G</a:t>
            </a:r>
            <a:r>
              <a:rPr lang="en-US" altLang="zh-CN" b="1" baseline="-25000"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b="1" dirty="0">
                <a:latin typeface="Calibri" panose="020F0502020204030204" pitchFamily="34" charset="0"/>
                <a:ea typeface="宋体" panose="02010600030101010101" pitchFamily="2" charset="-122"/>
              </a:rPr>
              <a:t>则称</a:t>
            </a:r>
            <a:r>
              <a:rPr lang="en-US" altLang="zh-CN" b="1" dirty="0">
                <a:solidFill>
                  <a:srgbClr val="FF0000"/>
                </a:solidFill>
                <a:latin typeface="Calibri" panose="020F0502020204030204" pitchFamily="34" charset="0"/>
                <a:ea typeface="宋体" panose="02010600030101010101" pitchFamily="2" charset="-122"/>
              </a:rPr>
              <a:t>G</a:t>
            </a:r>
            <a:r>
              <a:rPr lang="en-US" altLang="zh-CN" b="1" baseline="-25000" dirty="0">
                <a:solidFill>
                  <a:srgbClr val="FF0000"/>
                </a:solidFill>
                <a:latin typeface="Calibri" panose="020F0502020204030204" pitchFamily="34" charset="0"/>
                <a:ea typeface="宋体" panose="02010600030101010101" pitchFamily="2" charset="-122"/>
              </a:rPr>
              <a:t>1</a:t>
            </a:r>
            <a:r>
              <a:rPr lang="zh-CN" altLang="en-US" b="1" dirty="0">
                <a:solidFill>
                  <a:srgbClr val="FF0000"/>
                </a:solidFill>
                <a:latin typeface="Calibri" panose="020F0502020204030204" pitchFamily="34" charset="0"/>
                <a:ea typeface="宋体" panose="02010600030101010101" pitchFamily="2" charset="-122"/>
              </a:rPr>
              <a:t>可</a:t>
            </a:r>
            <a:r>
              <a:rPr lang="zh-CN" altLang="en-US" dirty="0">
                <a:solidFill>
                  <a:srgbClr val="FF0000"/>
                </a:solidFill>
                <a:latin typeface="Calibri" panose="020F0502020204030204" pitchFamily="34" charset="0"/>
                <a:ea typeface="宋体" panose="02010600030101010101" pitchFamily="2" charset="-122"/>
              </a:rPr>
              <a:t>收缩到</a:t>
            </a:r>
            <a:r>
              <a:rPr lang="en-US" altLang="zh-CN" b="1" dirty="0">
                <a:solidFill>
                  <a:srgbClr val="FF0000"/>
                </a:solidFill>
                <a:latin typeface="Calibri" panose="020F0502020204030204" pitchFamily="34" charset="0"/>
                <a:ea typeface="宋体" panose="02010600030101010101" pitchFamily="2" charset="-122"/>
              </a:rPr>
              <a:t>G</a:t>
            </a:r>
            <a:r>
              <a:rPr lang="en-US" altLang="zh-CN" b="1" baseline="-25000" dirty="0">
                <a:solidFill>
                  <a:srgbClr val="FF0000"/>
                </a:solidFill>
                <a:latin typeface="Calibri" panose="020F0502020204030204" pitchFamily="34" charset="0"/>
                <a:ea typeface="宋体" panose="02010600030101010101" pitchFamily="2" charset="-122"/>
              </a:rPr>
              <a:t>2 </a:t>
            </a:r>
            <a:r>
              <a:rPr lang="zh-CN" altLang="en-US" b="1" dirty="0">
                <a:latin typeface="Calibri" panose="020F0502020204030204" pitchFamily="34" charset="0"/>
                <a:ea typeface="宋体" panose="02010600030101010101" pitchFamily="2" charset="-122"/>
              </a:rPr>
              <a:t>。</a:t>
            </a:r>
            <a:r>
              <a:rPr lang="zh-CN" altLang="en-US" dirty="0">
                <a:latin typeface="Calibri" panose="020F0502020204030204" pitchFamily="34" charset="0"/>
                <a:ea typeface="宋体" panose="02010600030101010101" pitchFamily="2" charset="-122"/>
              </a:rPr>
              <a:t> </a:t>
            </a:r>
          </a:p>
        </p:txBody>
      </p:sp>
      <p:pic>
        <p:nvPicPr>
          <p:cNvPr id="2" name="图片 1"/>
          <p:cNvPicPr>
            <a:picLocks noChangeAspect="1"/>
          </p:cNvPicPr>
          <p:nvPr/>
        </p:nvPicPr>
        <p:blipFill>
          <a:blip r:embed="rId2"/>
          <a:stretch>
            <a:fillRect/>
          </a:stretch>
        </p:blipFill>
        <p:spPr>
          <a:xfrm>
            <a:off x="708161" y="1894611"/>
            <a:ext cx="7464239" cy="2649805"/>
          </a:xfrm>
          <a:prstGeom prst="rect">
            <a:avLst/>
          </a:prstGeom>
        </p:spPr>
      </p:pic>
      <p:sp>
        <p:nvSpPr>
          <p:cNvPr id="3" name="文本框 2"/>
          <p:cNvSpPr txBox="1"/>
          <p:nvPr/>
        </p:nvSpPr>
        <p:spPr>
          <a:xfrm>
            <a:off x="175530" y="839614"/>
            <a:ext cx="8968469" cy="1077218"/>
          </a:xfrm>
          <a:prstGeom prst="rect">
            <a:avLst/>
          </a:prstGeom>
          <a:solidFill>
            <a:srgbClr val="00FFFF"/>
          </a:solidFill>
        </p:spPr>
        <p:txBody>
          <a:bodyPr wrap="square" rtlCol="0">
            <a:spAutoFit/>
          </a:bodyPr>
          <a:lstStyle/>
          <a:p>
            <a:pPr marL="2333625" indent="-2333625"/>
            <a:r>
              <a:rPr lang="zh-CN" altLang="en-US" sz="3200" dirty="0">
                <a:solidFill>
                  <a:srgbClr val="FF0000"/>
                </a:solidFill>
              </a:rPr>
              <a:t>收缩边</a:t>
            </a:r>
            <a:r>
              <a:rPr lang="en-US" altLang="zh-CN" sz="3200" dirty="0">
                <a:solidFill>
                  <a:srgbClr val="FF0000"/>
                </a:solidFill>
              </a:rPr>
              <a:t>{</a:t>
            </a:r>
            <a:r>
              <a:rPr lang="en-US" altLang="zh-CN" sz="3200" dirty="0" err="1">
                <a:solidFill>
                  <a:srgbClr val="FF0000"/>
                </a:solidFill>
              </a:rPr>
              <a:t>u,v</a:t>
            </a:r>
            <a:r>
              <a:rPr lang="en-US" altLang="zh-CN" sz="3200" dirty="0">
                <a:solidFill>
                  <a:srgbClr val="FF0000"/>
                </a:solidFill>
              </a:rPr>
              <a:t>}: </a:t>
            </a:r>
            <a:r>
              <a:rPr lang="zh-CN" altLang="en-US" sz="3200" dirty="0"/>
              <a:t>去掉该边，将</a:t>
            </a:r>
            <a:r>
              <a:rPr lang="en-US" altLang="zh-CN" sz="3200" dirty="0"/>
              <a:t>u</a:t>
            </a:r>
            <a:r>
              <a:rPr lang="zh-CN" altLang="en-US" sz="3200" dirty="0"/>
              <a:t>与</a:t>
            </a:r>
            <a:r>
              <a:rPr lang="en-US" altLang="zh-CN" sz="3200" dirty="0"/>
              <a:t>v</a:t>
            </a:r>
            <a:r>
              <a:rPr lang="zh-CN" altLang="en-US" sz="3200" dirty="0"/>
              <a:t>合二为一到</a:t>
            </a:r>
            <a:r>
              <a:rPr lang="en-US" altLang="zh-CN" sz="3200" dirty="0"/>
              <a:t>w</a:t>
            </a:r>
            <a:r>
              <a:rPr lang="zh-CN" altLang="en-US" sz="3200" dirty="0"/>
              <a:t>，使得</a:t>
            </a:r>
            <a:r>
              <a:rPr lang="en-US" altLang="zh-CN" sz="3200" dirty="0"/>
              <a:t>w</a:t>
            </a:r>
            <a:r>
              <a:rPr lang="zh-CN" altLang="en-US" sz="3200" dirty="0"/>
              <a:t>具有</a:t>
            </a:r>
            <a:r>
              <a:rPr lang="en-US" altLang="zh-CN" sz="3200" dirty="0"/>
              <a:t>u</a:t>
            </a:r>
            <a:r>
              <a:rPr lang="zh-CN" altLang="en-US" sz="3200" dirty="0"/>
              <a:t>、</a:t>
            </a:r>
            <a:r>
              <a:rPr lang="en-US" altLang="zh-CN" sz="3200" dirty="0"/>
              <a:t>v</a:t>
            </a:r>
            <a:r>
              <a:rPr lang="zh-CN" altLang="en-US" sz="3200" dirty="0"/>
              <a:t>与其它顶点的关联性</a:t>
            </a:r>
          </a:p>
        </p:txBody>
      </p:sp>
    </p:spTree>
    <p:extLst>
      <p:ext uri="{BB962C8B-B14F-4D97-AF65-F5344CB8AC3E}">
        <p14:creationId xmlns:p14="http://schemas.microsoft.com/office/powerpoint/2010/main" val="351791056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CAC63F-2647-44D5-8059-662513C5AE3E}" type="slidenum">
              <a:rPr lang="zh-CN" altLang="en-US" smtClean="0">
                <a:solidFill>
                  <a:schemeClr val="accent1"/>
                </a:solidFill>
              </a:rPr>
              <a:pPr/>
              <a:t>29</a:t>
            </a:fld>
            <a:r>
              <a:rPr lang="en-US" altLang="zh-CN" dirty="0">
                <a:solidFill>
                  <a:schemeClr val="accent1"/>
                </a:solidFill>
              </a:rPr>
              <a:t>/50</a:t>
            </a:r>
          </a:p>
        </p:txBody>
      </p:sp>
      <p:sp>
        <p:nvSpPr>
          <p:cNvPr id="3481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6.13      </a:t>
            </a:r>
            <a:r>
              <a:rPr lang="zh-CN" altLang="en-US" b="1" dirty="0">
                <a:latin typeface="Calibri" panose="020F0502020204030204" pitchFamily="34" charset="0"/>
                <a:ea typeface="宋体" panose="02010600030101010101" pitchFamily="2" charset="-122"/>
              </a:rPr>
              <a:t>库拉道夫斯基定理</a:t>
            </a:r>
            <a:endParaRPr lang="en-US" altLang="zh-CN" b="1" dirty="0">
              <a:latin typeface="Calibri" panose="020F0502020204030204" pitchFamily="34" charset="0"/>
              <a:ea typeface="宋体" panose="02010600030101010101" pitchFamily="2" charset="-122"/>
            </a:endParaRPr>
          </a:p>
        </p:txBody>
      </p:sp>
      <p:sp>
        <p:nvSpPr>
          <p:cNvPr id="34820" name="Rectangle 3"/>
          <p:cNvSpPr>
            <a:spLocks noGrp="1"/>
          </p:cNvSpPr>
          <p:nvPr>
            <p:ph type="body" idx="4294967295"/>
          </p:nvPr>
        </p:nvSpPr>
        <p:spPr>
          <a:xfrm>
            <a:off x="323850" y="981075"/>
            <a:ext cx="8497888" cy="1223789"/>
          </a:xfrm>
          <a:solidFill>
            <a:srgbClr val="FFFF00"/>
          </a:solidFill>
        </p:spPr>
        <p:txBody>
          <a:bodyPr/>
          <a:lstStyle/>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一个图若不包含与</a:t>
            </a:r>
            <a:r>
              <a:rPr lang="en-US" altLang="zh-CN" b="1" dirty="0">
                <a:latin typeface="Calibri" panose="020F0502020204030204" pitchFamily="34" charset="0"/>
                <a:ea typeface="宋体" panose="02010600030101010101" pitchFamily="2" charset="-122"/>
              </a:rPr>
              <a:t>K</a:t>
            </a:r>
            <a:r>
              <a:rPr lang="en-US" altLang="zh-CN" b="1" baseline="-25000"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或</a:t>
            </a:r>
            <a:r>
              <a:rPr lang="en-US" altLang="zh-CN" b="1" dirty="0">
                <a:latin typeface="Calibri" panose="020F0502020204030204" pitchFamily="34" charset="0"/>
                <a:ea typeface="宋体" panose="02010600030101010101" pitchFamily="2" charset="-122"/>
              </a:rPr>
              <a:t>K</a:t>
            </a:r>
            <a:r>
              <a:rPr lang="en-US" altLang="zh-CN" b="1" baseline="-25000" dirty="0">
                <a:latin typeface="Calibri" panose="020F0502020204030204" pitchFamily="34" charset="0"/>
                <a:ea typeface="宋体" panose="02010600030101010101" pitchFamily="2" charset="-122"/>
              </a:rPr>
              <a:t>3,3</a:t>
            </a:r>
            <a:r>
              <a:rPr lang="zh-CN" altLang="en-US" b="1" dirty="0">
                <a:latin typeface="Calibri" panose="020F0502020204030204" pitchFamily="34" charset="0"/>
                <a:ea typeface="宋体" panose="02010600030101010101" pitchFamily="2" charset="-122"/>
              </a:rPr>
              <a:t>同胚（即在</a:t>
            </a:r>
            <a:r>
              <a:rPr lang="en-US" altLang="zh-CN" b="1" dirty="0">
                <a:latin typeface="Calibri" panose="020F0502020204030204" pitchFamily="34" charset="0"/>
                <a:ea typeface="宋体" panose="02010600030101010101" pitchFamily="2" charset="-122"/>
              </a:rPr>
              <a:t>2</a:t>
            </a:r>
            <a:r>
              <a:rPr lang="zh-CN" altLang="en-US" b="1" dirty="0">
                <a:latin typeface="Calibri" panose="020F0502020204030204" pitchFamily="34" charset="0"/>
                <a:ea typeface="宋体" panose="02010600030101010101" pitchFamily="2" charset="-122"/>
              </a:rPr>
              <a:t>度顶点内同构）的子图</a:t>
            </a:r>
            <a:r>
              <a:rPr lang="zh-CN" altLang="en-US" b="1" dirty="0">
                <a:solidFill>
                  <a:srgbClr val="993300"/>
                </a:solidFill>
                <a:latin typeface="Calibri" panose="020F0502020204030204" pitchFamily="34" charset="0"/>
                <a:ea typeface="宋体" panose="02010600030101010101" pitchFamily="2" charset="-122"/>
              </a:rPr>
              <a:t>当且仅当</a:t>
            </a:r>
            <a:r>
              <a:rPr lang="zh-CN" altLang="en-US" b="1" dirty="0">
                <a:latin typeface="Calibri" panose="020F0502020204030204" pitchFamily="34" charset="0"/>
                <a:ea typeface="宋体" panose="02010600030101010101" pitchFamily="2" charset="-122"/>
              </a:rPr>
              <a:t>它是平面图</a:t>
            </a:r>
            <a:r>
              <a:rPr lang="zh-CN" altLang="en-US" sz="4000" dirty="0">
                <a:latin typeface="Calibri" panose="020F0502020204030204" pitchFamily="34" charset="0"/>
                <a:ea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p:txBody>
      </p:sp>
      <p:sp>
        <p:nvSpPr>
          <p:cNvPr id="34821" name="Rectangle 4"/>
          <p:cNvSpPr>
            <a:spLocks noChangeArrowheads="1"/>
          </p:cNvSpPr>
          <p:nvPr/>
        </p:nvSpPr>
        <p:spPr bwMode="auto">
          <a:xfrm>
            <a:off x="323850" y="4683744"/>
            <a:ext cx="8351838" cy="5794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chemeClr val="bg1"/>
                </a:solidFill>
              </a:rPr>
              <a:t> </a:t>
            </a:r>
            <a:r>
              <a:rPr lang="en-US" altLang="zh-CN" sz="3200" b="1" dirty="0">
                <a:solidFill>
                  <a:schemeClr val="bg1"/>
                </a:solidFill>
              </a:rPr>
              <a:t>K</a:t>
            </a:r>
            <a:r>
              <a:rPr lang="en-US" altLang="zh-CN" sz="3200" b="1" baseline="-25000" dirty="0">
                <a:solidFill>
                  <a:schemeClr val="bg1"/>
                </a:solidFill>
              </a:rPr>
              <a:t>5</a:t>
            </a:r>
            <a:r>
              <a:rPr lang="zh-CN" altLang="en-US" sz="3200" b="1" dirty="0">
                <a:solidFill>
                  <a:schemeClr val="bg1"/>
                </a:solidFill>
              </a:rPr>
              <a:t>与</a:t>
            </a:r>
            <a:r>
              <a:rPr lang="en-US" altLang="zh-CN" sz="3200" b="1" dirty="0">
                <a:solidFill>
                  <a:schemeClr val="bg1"/>
                </a:solidFill>
              </a:rPr>
              <a:t>K</a:t>
            </a:r>
            <a:r>
              <a:rPr lang="en-US" altLang="zh-CN" sz="3200" b="1" baseline="-25000" dirty="0">
                <a:solidFill>
                  <a:schemeClr val="bg1"/>
                </a:solidFill>
              </a:rPr>
              <a:t>3,3</a:t>
            </a:r>
            <a:r>
              <a:rPr lang="zh-CN" altLang="en-US" sz="3200" b="1" dirty="0">
                <a:solidFill>
                  <a:schemeClr val="bg1"/>
                </a:solidFill>
              </a:rPr>
              <a:t>也称库拉道夫斯基图。</a:t>
            </a:r>
          </a:p>
        </p:txBody>
      </p:sp>
      <p:sp>
        <p:nvSpPr>
          <p:cNvPr id="34822" name="Rectangle 6"/>
          <p:cNvSpPr>
            <a:spLocks noChangeArrowheads="1"/>
          </p:cNvSpPr>
          <p:nvPr/>
        </p:nvSpPr>
        <p:spPr bwMode="auto">
          <a:xfrm>
            <a:off x="323850" y="2838276"/>
            <a:ext cx="8351838"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Font typeface="Arial" panose="020B0604020202020204" pitchFamily="34" charset="0"/>
              <a:buNone/>
            </a:pPr>
            <a:r>
              <a:rPr lang="zh-CN" altLang="en-US" sz="2800" b="1" dirty="0">
                <a:solidFill>
                  <a:schemeClr val="hlink"/>
                </a:solidFill>
              </a:rPr>
              <a:t>波兰数学家库拉道夫斯基（</a:t>
            </a:r>
            <a:r>
              <a:rPr lang="en-US" altLang="zh-CN" sz="2800" b="1" dirty="0" err="1">
                <a:solidFill>
                  <a:schemeClr val="hlink"/>
                </a:solidFill>
              </a:rPr>
              <a:t>Kuratowski</a:t>
            </a:r>
            <a:r>
              <a:rPr lang="zh-CN" altLang="en-US" sz="2800" b="1" dirty="0">
                <a:solidFill>
                  <a:schemeClr val="hlink"/>
                </a:solidFill>
              </a:rPr>
              <a:t>）在</a:t>
            </a:r>
            <a:r>
              <a:rPr lang="en-US" altLang="zh-CN" sz="2800" b="1" dirty="0">
                <a:solidFill>
                  <a:schemeClr val="hlink"/>
                </a:solidFill>
              </a:rPr>
              <a:t>1930</a:t>
            </a:r>
            <a:r>
              <a:rPr lang="zh-CN" altLang="en-US" sz="2800" b="1" dirty="0">
                <a:solidFill>
                  <a:schemeClr val="hlink"/>
                </a:solidFill>
              </a:rPr>
              <a:t>年给出了判定一个图是平面图的这个充要条件。这个定理证明复杂。</a:t>
            </a:r>
          </a:p>
        </p:txBody>
      </p:sp>
    </p:spTree>
    <p:extLst>
      <p:ext uri="{BB962C8B-B14F-4D97-AF65-F5344CB8AC3E}">
        <p14:creationId xmlns:p14="http://schemas.microsoft.com/office/powerpoint/2010/main" val="6160429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B0481E-C1CD-4CDC-B116-797B1AC093E7}" type="slidenum">
              <a:rPr lang="zh-CN" altLang="en-US" smtClean="0">
                <a:solidFill>
                  <a:schemeClr val="accent1"/>
                </a:solidFill>
              </a:rPr>
              <a:pPr/>
              <a:t>3</a:t>
            </a:fld>
            <a:r>
              <a:rPr lang="en-US" altLang="zh-CN" dirty="0">
                <a:solidFill>
                  <a:schemeClr val="accent1"/>
                </a:solidFill>
              </a:rPr>
              <a:t>/50</a:t>
            </a:r>
          </a:p>
        </p:txBody>
      </p:sp>
      <p:sp>
        <p:nvSpPr>
          <p:cNvPr id="18435"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平面图的问题</a:t>
            </a:r>
          </a:p>
        </p:txBody>
      </p:sp>
      <p:sp>
        <p:nvSpPr>
          <p:cNvPr id="18436" name="Rectangle 3"/>
          <p:cNvSpPr>
            <a:spLocks noGrp="1"/>
          </p:cNvSpPr>
          <p:nvPr>
            <p:ph type="body" idx="4294967295"/>
          </p:nvPr>
        </p:nvSpPr>
        <p:spPr>
          <a:xfrm>
            <a:off x="179388" y="981075"/>
            <a:ext cx="8713787" cy="2592388"/>
          </a:xfrm>
        </p:spPr>
        <p:txBody>
          <a:bodyPr/>
          <a:lstStyle/>
          <a:p>
            <a:pPr marL="1071563" indent="-1071563">
              <a:lnSpc>
                <a:spcPct val="130000"/>
              </a:lnSpc>
              <a:buFont typeface="Arial" panose="020B0604020202020204" pitchFamily="34" charset="0"/>
              <a:buNone/>
            </a:pPr>
            <a:r>
              <a:rPr lang="zh-CN" altLang="en-US" sz="2800" b="1">
                <a:solidFill>
                  <a:srgbClr val="993300"/>
                </a:solidFill>
                <a:latin typeface="Calibri" panose="020F0502020204030204" pitchFamily="34" charset="0"/>
                <a:ea typeface="宋体" panose="02010600030101010101" pitchFamily="2" charset="-122"/>
              </a:rPr>
              <a:t>一个怎样的图，可以边不相交的画在一块平面上</a:t>
            </a:r>
            <a:r>
              <a:rPr lang="en-US" altLang="zh-CN" sz="2800" b="1">
                <a:solidFill>
                  <a:srgbClr val="993300"/>
                </a:solidFill>
                <a:latin typeface="Calibri" panose="020F0502020204030204" pitchFamily="34" charset="0"/>
                <a:ea typeface="宋体" panose="02010600030101010101" pitchFamily="2" charset="-122"/>
              </a:rPr>
              <a:t>?</a:t>
            </a:r>
          </a:p>
          <a:p>
            <a:pPr marL="1071563" indent="-1071563">
              <a:lnSpc>
                <a:spcPct val="13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应用：制印刷电路板必须把电路除结点外导线不相交的印制在线路板上。</a:t>
            </a:r>
            <a:r>
              <a:rPr lang="zh-CN" altLang="en-US">
                <a:latin typeface="Calibri" panose="020F0502020204030204" pitchFamily="34" charset="0"/>
                <a:ea typeface="宋体" panose="02010600030101010101" pitchFamily="2" charset="-122"/>
              </a:rPr>
              <a:t> </a:t>
            </a:r>
          </a:p>
        </p:txBody>
      </p:sp>
    </p:spTree>
    <p:extLst>
      <p:ext uri="{BB962C8B-B14F-4D97-AF65-F5344CB8AC3E}">
        <p14:creationId xmlns:p14="http://schemas.microsoft.com/office/powerpoint/2010/main" val="191036509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BD5CEC-CC2A-402F-BD04-846014E22440}" type="slidenum">
              <a:rPr lang="zh-CN" altLang="en-US" smtClean="0">
                <a:solidFill>
                  <a:schemeClr val="accent1"/>
                </a:solidFill>
              </a:rPr>
              <a:pPr/>
              <a:t>30</a:t>
            </a:fld>
            <a:r>
              <a:rPr lang="en-US" altLang="zh-CN" dirty="0">
                <a:solidFill>
                  <a:schemeClr val="accent1"/>
                </a:solidFill>
              </a:rPr>
              <a:t>/50</a:t>
            </a:r>
          </a:p>
        </p:txBody>
      </p:sp>
      <p:sp>
        <p:nvSpPr>
          <p:cNvPr id="35843" name="Rectangle 2"/>
          <p:cNvSpPr>
            <a:spLocks noGrp="1"/>
          </p:cNvSpPr>
          <p:nvPr>
            <p:ph type="title" idx="4294967295"/>
          </p:nvPr>
        </p:nvSpPr>
        <p:spPr>
          <a:xfrm>
            <a:off x="107504" y="116632"/>
            <a:ext cx="8229600" cy="503237"/>
          </a:xfrm>
        </p:spPr>
        <p:txBody>
          <a:bodyPr/>
          <a:lstStyle/>
          <a:p>
            <a:pPr algn="l"/>
            <a:r>
              <a:rPr lang="zh-CN" altLang="en-US" sz="4000" b="1" dirty="0">
                <a:latin typeface="Calibri" panose="020F0502020204030204" pitchFamily="34" charset="0"/>
                <a:ea typeface="宋体" panose="02010600030101010101" pitchFamily="2" charset="-122"/>
              </a:rPr>
              <a:t>例</a:t>
            </a:r>
            <a:r>
              <a:rPr lang="zh-CN" altLang="en-US" sz="4000" dirty="0">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皮德森</a:t>
            </a:r>
            <a:r>
              <a:rPr lang="en-US" altLang="zh-CN" sz="4000" b="1" dirty="0">
                <a:latin typeface="Calibri" panose="020F0502020204030204" pitchFamily="34" charset="0"/>
                <a:ea typeface="宋体" panose="02010600030101010101" pitchFamily="2" charset="-122"/>
              </a:rPr>
              <a:t>(Petersen)</a:t>
            </a:r>
            <a:r>
              <a:rPr lang="zh-CN" altLang="en-US" sz="4000" b="1" dirty="0">
                <a:latin typeface="Calibri" panose="020F0502020204030204" pitchFamily="34" charset="0"/>
                <a:ea typeface="宋体" panose="02010600030101010101" pitchFamily="2" charset="-122"/>
              </a:rPr>
              <a:t>图不是平面图</a:t>
            </a:r>
          </a:p>
        </p:txBody>
      </p:sp>
      <p:grpSp>
        <p:nvGrpSpPr>
          <p:cNvPr id="2" name="Group 4"/>
          <p:cNvGrpSpPr>
            <a:grpSpLocks/>
          </p:cNvGrpSpPr>
          <p:nvPr/>
        </p:nvGrpSpPr>
        <p:grpSpPr bwMode="auto">
          <a:xfrm>
            <a:off x="4791294" y="745943"/>
            <a:ext cx="3892112" cy="2918800"/>
            <a:chOff x="554" y="2082"/>
            <a:chExt cx="2352" cy="2074"/>
          </a:xfrm>
        </p:grpSpPr>
        <p:sp>
          <p:nvSpPr>
            <p:cNvPr id="35914" name="Oval 5"/>
            <p:cNvSpPr>
              <a:spLocks noChangeArrowheads="1"/>
            </p:cNvSpPr>
            <p:nvPr/>
          </p:nvSpPr>
          <p:spPr bwMode="auto">
            <a:xfrm>
              <a:off x="1206" y="3058"/>
              <a:ext cx="82"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5" name="Oval 6"/>
            <p:cNvSpPr>
              <a:spLocks noChangeArrowheads="1"/>
            </p:cNvSpPr>
            <p:nvPr/>
          </p:nvSpPr>
          <p:spPr bwMode="auto">
            <a:xfrm>
              <a:off x="1705" y="2716"/>
              <a:ext cx="83" cy="76"/>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6" name="Oval 7"/>
            <p:cNvSpPr>
              <a:spLocks noChangeArrowheads="1"/>
            </p:cNvSpPr>
            <p:nvPr/>
          </p:nvSpPr>
          <p:spPr bwMode="auto">
            <a:xfrm>
              <a:off x="2241" y="3058"/>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7" name="Oval 8"/>
            <p:cNvSpPr>
              <a:spLocks noChangeArrowheads="1"/>
            </p:cNvSpPr>
            <p:nvPr/>
          </p:nvSpPr>
          <p:spPr bwMode="auto">
            <a:xfrm>
              <a:off x="1370" y="3669"/>
              <a:ext cx="83" cy="76"/>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8" name="Oval 9"/>
            <p:cNvSpPr>
              <a:spLocks noChangeArrowheads="1"/>
            </p:cNvSpPr>
            <p:nvPr/>
          </p:nvSpPr>
          <p:spPr bwMode="auto">
            <a:xfrm>
              <a:off x="2035" y="3630"/>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19" name="Oval 10"/>
            <p:cNvSpPr>
              <a:spLocks noChangeArrowheads="1"/>
            </p:cNvSpPr>
            <p:nvPr/>
          </p:nvSpPr>
          <p:spPr bwMode="auto">
            <a:xfrm>
              <a:off x="2570" y="2905"/>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20" name="Oval 11"/>
            <p:cNvSpPr>
              <a:spLocks noChangeArrowheads="1"/>
            </p:cNvSpPr>
            <p:nvPr/>
          </p:nvSpPr>
          <p:spPr bwMode="auto">
            <a:xfrm>
              <a:off x="1705" y="2296"/>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21" name="Oval 12"/>
            <p:cNvSpPr>
              <a:spLocks noChangeArrowheads="1"/>
            </p:cNvSpPr>
            <p:nvPr/>
          </p:nvSpPr>
          <p:spPr bwMode="auto">
            <a:xfrm>
              <a:off x="2240" y="3897"/>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22" name="Oval 13"/>
            <p:cNvSpPr>
              <a:spLocks noChangeArrowheads="1"/>
            </p:cNvSpPr>
            <p:nvPr/>
          </p:nvSpPr>
          <p:spPr bwMode="auto">
            <a:xfrm>
              <a:off x="1123" y="3897"/>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23" name="Oval 14"/>
            <p:cNvSpPr>
              <a:spLocks noChangeArrowheads="1"/>
            </p:cNvSpPr>
            <p:nvPr/>
          </p:nvSpPr>
          <p:spPr bwMode="auto">
            <a:xfrm>
              <a:off x="793" y="2905"/>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924" name="Line 15"/>
            <p:cNvSpPr>
              <a:spLocks noChangeShapeType="1"/>
            </p:cNvSpPr>
            <p:nvPr/>
          </p:nvSpPr>
          <p:spPr bwMode="auto">
            <a:xfrm flipH="1">
              <a:off x="839" y="2334"/>
              <a:ext cx="908"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5" name="Line 16"/>
            <p:cNvSpPr>
              <a:spLocks noChangeShapeType="1"/>
            </p:cNvSpPr>
            <p:nvPr/>
          </p:nvSpPr>
          <p:spPr bwMode="auto">
            <a:xfrm>
              <a:off x="1747" y="2334"/>
              <a:ext cx="865"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6" name="Line 17"/>
            <p:cNvSpPr>
              <a:spLocks noChangeShapeType="1"/>
            </p:cNvSpPr>
            <p:nvPr/>
          </p:nvSpPr>
          <p:spPr bwMode="auto">
            <a:xfrm>
              <a:off x="1747" y="2334"/>
              <a:ext cx="0" cy="4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7" name="Line 18"/>
            <p:cNvSpPr>
              <a:spLocks noChangeShapeType="1"/>
            </p:cNvSpPr>
            <p:nvPr/>
          </p:nvSpPr>
          <p:spPr bwMode="auto">
            <a:xfrm>
              <a:off x="839" y="2944"/>
              <a:ext cx="371" cy="1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8" name="Line 19"/>
            <p:cNvSpPr>
              <a:spLocks noChangeShapeType="1"/>
            </p:cNvSpPr>
            <p:nvPr/>
          </p:nvSpPr>
          <p:spPr bwMode="auto">
            <a:xfrm>
              <a:off x="798" y="2944"/>
              <a:ext cx="371" cy="9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29" name="Line 20"/>
            <p:cNvSpPr>
              <a:spLocks noChangeShapeType="1"/>
            </p:cNvSpPr>
            <p:nvPr/>
          </p:nvSpPr>
          <p:spPr bwMode="auto">
            <a:xfrm flipH="1">
              <a:off x="1169" y="3707"/>
              <a:ext cx="206" cy="2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0" name="Line 21"/>
            <p:cNvSpPr>
              <a:spLocks noChangeShapeType="1"/>
            </p:cNvSpPr>
            <p:nvPr/>
          </p:nvSpPr>
          <p:spPr bwMode="auto">
            <a:xfrm flipH="1">
              <a:off x="2282" y="2944"/>
              <a:ext cx="330" cy="9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1" name="Line 22"/>
            <p:cNvSpPr>
              <a:spLocks noChangeShapeType="1"/>
            </p:cNvSpPr>
            <p:nvPr/>
          </p:nvSpPr>
          <p:spPr bwMode="auto">
            <a:xfrm flipH="1">
              <a:off x="2282" y="2944"/>
              <a:ext cx="330" cy="1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2" name="Line 23"/>
            <p:cNvSpPr>
              <a:spLocks noChangeShapeType="1"/>
            </p:cNvSpPr>
            <p:nvPr/>
          </p:nvSpPr>
          <p:spPr bwMode="auto">
            <a:xfrm flipH="1">
              <a:off x="1417" y="2753"/>
              <a:ext cx="330" cy="9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3" name="Line 24"/>
            <p:cNvSpPr>
              <a:spLocks noChangeShapeType="1"/>
            </p:cNvSpPr>
            <p:nvPr/>
          </p:nvSpPr>
          <p:spPr bwMode="auto">
            <a:xfrm>
              <a:off x="1747" y="2753"/>
              <a:ext cx="330" cy="9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4" name="Line 25"/>
            <p:cNvSpPr>
              <a:spLocks noChangeShapeType="1"/>
            </p:cNvSpPr>
            <p:nvPr/>
          </p:nvSpPr>
          <p:spPr bwMode="auto">
            <a:xfrm flipH="1">
              <a:off x="1375" y="3096"/>
              <a:ext cx="907" cy="6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5" name="Line 26"/>
            <p:cNvSpPr>
              <a:spLocks noChangeShapeType="1"/>
            </p:cNvSpPr>
            <p:nvPr/>
          </p:nvSpPr>
          <p:spPr bwMode="auto">
            <a:xfrm>
              <a:off x="1251" y="3097"/>
              <a:ext cx="825" cy="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6" name="Line 27"/>
            <p:cNvSpPr>
              <a:spLocks noChangeShapeType="1"/>
            </p:cNvSpPr>
            <p:nvPr/>
          </p:nvSpPr>
          <p:spPr bwMode="auto">
            <a:xfrm>
              <a:off x="2112" y="3708"/>
              <a:ext cx="166"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37" name="Text Box 28"/>
            <p:cNvSpPr txBox="1">
              <a:spLocks noChangeArrowheads="1"/>
            </p:cNvSpPr>
            <p:nvPr/>
          </p:nvSpPr>
          <p:spPr bwMode="auto">
            <a:xfrm>
              <a:off x="1824" y="208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35938" name="Text Box 29"/>
            <p:cNvSpPr txBox="1">
              <a:spLocks noChangeArrowheads="1"/>
            </p:cNvSpPr>
            <p:nvPr/>
          </p:nvSpPr>
          <p:spPr bwMode="auto">
            <a:xfrm>
              <a:off x="554" y="276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35939" name="Text Box 30"/>
            <p:cNvSpPr txBox="1">
              <a:spLocks noChangeArrowheads="1"/>
            </p:cNvSpPr>
            <p:nvPr/>
          </p:nvSpPr>
          <p:spPr bwMode="auto">
            <a:xfrm>
              <a:off x="2686" y="280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35940" name="Text Box 31"/>
            <p:cNvSpPr txBox="1">
              <a:spLocks noChangeArrowheads="1"/>
            </p:cNvSpPr>
            <p:nvPr/>
          </p:nvSpPr>
          <p:spPr bwMode="auto">
            <a:xfrm>
              <a:off x="2323" y="38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35941" name="Text Box 32"/>
            <p:cNvSpPr txBox="1">
              <a:spLocks noChangeArrowheads="1"/>
            </p:cNvSpPr>
            <p:nvPr/>
          </p:nvSpPr>
          <p:spPr bwMode="auto">
            <a:xfrm>
              <a:off x="975" y="392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35942" name="Text Box 33"/>
            <p:cNvSpPr txBox="1">
              <a:spLocks noChangeArrowheads="1"/>
            </p:cNvSpPr>
            <p:nvPr/>
          </p:nvSpPr>
          <p:spPr bwMode="auto">
            <a:xfrm>
              <a:off x="1144" y="28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a:t>
              </a:r>
            </a:p>
          </p:txBody>
        </p:sp>
        <p:sp>
          <p:nvSpPr>
            <p:cNvPr id="35943" name="Text Box 34"/>
            <p:cNvSpPr txBox="1">
              <a:spLocks noChangeArrowheads="1"/>
            </p:cNvSpPr>
            <p:nvPr/>
          </p:nvSpPr>
          <p:spPr bwMode="auto">
            <a:xfrm>
              <a:off x="1461" y="3624"/>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35944" name="Text Box 35"/>
            <p:cNvSpPr txBox="1">
              <a:spLocks noChangeArrowheads="1"/>
            </p:cNvSpPr>
            <p:nvPr/>
          </p:nvSpPr>
          <p:spPr bwMode="auto">
            <a:xfrm>
              <a:off x="2096" y="356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t>
              </a:r>
            </a:p>
          </p:txBody>
        </p:sp>
        <p:sp>
          <p:nvSpPr>
            <p:cNvPr id="35945" name="Text Box 36"/>
            <p:cNvSpPr txBox="1">
              <a:spLocks noChangeArrowheads="1"/>
            </p:cNvSpPr>
            <p:nvPr/>
          </p:nvSpPr>
          <p:spPr bwMode="auto">
            <a:xfrm>
              <a:off x="2096" y="285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a:t>
              </a:r>
            </a:p>
          </p:txBody>
        </p:sp>
        <p:sp>
          <p:nvSpPr>
            <p:cNvPr id="35946" name="Text Box 37"/>
            <p:cNvSpPr txBox="1">
              <a:spLocks noChangeArrowheads="1"/>
            </p:cNvSpPr>
            <p:nvPr/>
          </p:nvSpPr>
          <p:spPr bwMode="auto">
            <a:xfrm>
              <a:off x="1779" y="253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J</a:t>
              </a:r>
            </a:p>
          </p:txBody>
        </p:sp>
      </p:grpSp>
      <p:grpSp>
        <p:nvGrpSpPr>
          <p:cNvPr id="35845" name="Group 38"/>
          <p:cNvGrpSpPr>
            <a:grpSpLocks/>
          </p:cNvGrpSpPr>
          <p:nvPr/>
        </p:nvGrpSpPr>
        <p:grpSpPr bwMode="auto">
          <a:xfrm>
            <a:off x="210344" y="1217852"/>
            <a:ext cx="3733800" cy="3292475"/>
            <a:chOff x="554" y="2082"/>
            <a:chExt cx="2352" cy="2074"/>
          </a:xfrm>
        </p:grpSpPr>
        <p:sp>
          <p:nvSpPr>
            <p:cNvPr id="35879" name="Oval 39"/>
            <p:cNvSpPr>
              <a:spLocks noChangeArrowheads="1"/>
            </p:cNvSpPr>
            <p:nvPr/>
          </p:nvSpPr>
          <p:spPr bwMode="auto">
            <a:xfrm>
              <a:off x="1206" y="3058"/>
              <a:ext cx="82"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0" name="Oval 40"/>
            <p:cNvSpPr>
              <a:spLocks noChangeArrowheads="1"/>
            </p:cNvSpPr>
            <p:nvPr/>
          </p:nvSpPr>
          <p:spPr bwMode="auto">
            <a:xfrm>
              <a:off x="1705" y="2716"/>
              <a:ext cx="83" cy="76"/>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1" name="Oval 41"/>
            <p:cNvSpPr>
              <a:spLocks noChangeArrowheads="1"/>
            </p:cNvSpPr>
            <p:nvPr/>
          </p:nvSpPr>
          <p:spPr bwMode="auto">
            <a:xfrm>
              <a:off x="2241" y="3058"/>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2" name="Oval 42"/>
            <p:cNvSpPr>
              <a:spLocks noChangeArrowheads="1"/>
            </p:cNvSpPr>
            <p:nvPr/>
          </p:nvSpPr>
          <p:spPr bwMode="auto">
            <a:xfrm>
              <a:off x="1370" y="3669"/>
              <a:ext cx="83" cy="76"/>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3" name="Oval 43"/>
            <p:cNvSpPr>
              <a:spLocks noChangeArrowheads="1"/>
            </p:cNvSpPr>
            <p:nvPr/>
          </p:nvSpPr>
          <p:spPr bwMode="auto">
            <a:xfrm>
              <a:off x="2035" y="3630"/>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4" name="Oval 44"/>
            <p:cNvSpPr>
              <a:spLocks noChangeArrowheads="1"/>
            </p:cNvSpPr>
            <p:nvPr/>
          </p:nvSpPr>
          <p:spPr bwMode="auto">
            <a:xfrm>
              <a:off x="2570" y="2905"/>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5" name="Oval 45"/>
            <p:cNvSpPr>
              <a:spLocks noChangeArrowheads="1"/>
            </p:cNvSpPr>
            <p:nvPr/>
          </p:nvSpPr>
          <p:spPr bwMode="auto">
            <a:xfrm>
              <a:off x="1705" y="2296"/>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6" name="Oval 46"/>
            <p:cNvSpPr>
              <a:spLocks noChangeArrowheads="1"/>
            </p:cNvSpPr>
            <p:nvPr/>
          </p:nvSpPr>
          <p:spPr bwMode="auto">
            <a:xfrm>
              <a:off x="2240" y="3897"/>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7" name="Oval 47"/>
            <p:cNvSpPr>
              <a:spLocks noChangeArrowheads="1"/>
            </p:cNvSpPr>
            <p:nvPr/>
          </p:nvSpPr>
          <p:spPr bwMode="auto">
            <a:xfrm>
              <a:off x="1123" y="3897"/>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8" name="Oval 48"/>
            <p:cNvSpPr>
              <a:spLocks noChangeArrowheads="1"/>
            </p:cNvSpPr>
            <p:nvPr/>
          </p:nvSpPr>
          <p:spPr bwMode="auto">
            <a:xfrm>
              <a:off x="793" y="2905"/>
              <a:ext cx="83" cy="77"/>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89" name="Line 49"/>
            <p:cNvSpPr>
              <a:spLocks noChangeShapeType="1"/>
            </p:cNvSpPr>
            <p:nvPr/>
          </p:nvSpPr>
          <p:spPr bwMode="auto">
            <a:xfrm flipH="1">
              <a:off x="839" y="2334"/>
              <a:ext cx="908"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0" name="Line 50"/>
            <p:cNvSpPr>
              <a:spLocks noChangeShapeType="1"/>
            </p:cNvSpPr>
            <p:nvPr/>
          </p:nvSpPr>
          <p:spPr bwMode="auto">
            <a:xfrm>
              <a:off x="1747" y="2334"/>
              <a:ext cx="865" cy="6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1" name="Line 51"/>
            <p:cNvSpPr>
              <a:spLocks noChangeShapeType="1"/>
            </p:cNvSpPr>
            <p:nvPr/>
          </p:nvSpPr>
          <p:spPr bwMode="auto">
            <a:xfrm>
              <a:off x="1747" y="2334"/>
              <a:ext cx="0" cy="41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2" name="Line 52"/>
            <p:cNvSpPr>
              <a:spLocks noChangeShapeType="1"/>
            </p:cNvSpPr>
            <p:nvPr/>
          </p:nvSpPr>
          <p:spPr bwMode="auto">
            <a:xfrm>
              <a:off x="839" y="2944"/>
              <a:ext cx="371" cy="1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3" name="Line 53"/>
            <p:cNvSpPr>
              <a:spLocks noChangeShapeType="1"/>
            </p:cNvSpPr>
            <p:nvPr/>
          </p:nvSpPr>
          <p:spPr bwMode="auto">
            <a:xfrm>
              <a:off x="798" y="2944"/>
              <a:ext cx="371" cy="9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4" name="Line 54"/>
            <p:cNvSpPr>
              <a:spLocks noChangeShapeType="1"/>
            </p:cNvSpPr>
            <p:nvPr/>
          </p:nvSpPr>
          <p:spPr bwMode="auto">
            <a:xfrm flipH="1">
              <a:off x="1169" y="3707"/>
              <a:ext cx="206" cy="2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5" name="Line 55"/>
            <p:cNvSpPr>
              <a:spLocks noChangeShapeType="1"/>
            </p:cNvSpPr>
            <p:nvPr/>
          </p:nvSpPr>
          <p:spPr bwMode="auto">
            <a:xfrm>
              <a:off x="1169" y="3935"/>
              <a:ext cx="1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6" name="Line 56"/>
            <p:cNvSpPr>
              <a:spLocks noChangeShapeType="1"/>
            </p:cNvSpPr>
            <p:nvPr/>
          </p:nvSpPr>
          <p:spPr bwMode="auto">
            <a:xfrm flipH="1">
              <a:off x="2282" y="2944"/>
              <a:ext cx="330" cy="9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7" name="Line 57"/>
            <p:cNvSpPr>
              <a:spLocks noChangeShapeType="1"/>
            </p:cNvSpPr>
            <p:nvPr/>
          </p:nvSpPr>
          <p:spPr bwMode="auto">
            <a:xfrm flipH="1">
              <a:off x="2282" y="2944"/>
              <a:ext cx="330" cy="1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8" name="Line 58"/>
            <p:cNvSpPr>
              <a:spLocks noChangeShapeType="1"/>
            </p:cNvSpPr>
            <p:nvPr/>
          </p:nvSpPr>
          <p:spPr bwMode="auto">
            <a:xfrm flipH="1">
              <a:off x="1417" y="2753"/>
              <a:ext cx="330" cy="95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9" name="Line 59"/>
            <p:cNvSpPr>
              <a:spLocks noChangeShapeType="1"/>
            </p:cNvSpPr>
            <p:nvPr/>
          </p:nvSpPr>
          <p:spPr bwMode="auto">
            <a:xfrm>
              <a:off x="1251" y="3096"/>
              <a:ext cx="103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0" name="Line 60"/>
            <p:cNvSpPr>
              <a:spLocks noChangeShapeType="1"/>
            </p:cNvSpPr>
            <p:nvPr/>
          </p:nvSpPr>
          <p:spPr bwMode="auto">
            <a:xfrm>
              <a:off x="1747" y="2753"/>
              <a:ext cx="330" cy="9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1" name="Line 61"/>
            <p:cNvSpPr>
              <a:spLocks noChangeShapeType="1"/>
            </p:cNvSpPr>
            <p:nvPr/>
          </p:nvSpPr>
          <p:spPr bwMode="auto">
            <a:xfrm flipH="1">
              <a:off x="1375" y="3096"/>
              <a:ext cx="907" cy="61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2" name="Line 62"/>
            <p:cNvSpPr>
              <a:spLocks noChangeShapeType="1"/>
            </p:cNvSpPr>
            <p:nvPr/>
          </p:nvSpPr>
          <p:spPr bwMode="auto">
            <a:xfrm>
              <a:off x="1251" y="3097"/>
              <a:ext cx="825" cy="5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3" name="Line 63"/>
            <p:cNvSpPr>
              <a:spLocks noChangeShapeType="1"/>
            </p:cNvSpPr>
            <p:nvPr/>
          </p:nvSpPr>
          <p:spPr bwMode="auto">
            <a:xfrm>
              <a:off x="2112" y="3708"/>
              <a:ext cx="166" cy="2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Text Box 64"/>
            <p:cNvSpPr txBox="1">
              <a:spLocks noChangeArrowheads="1"/>
            </p:cNvSpPr>
            <p:nvPr/>
          </p:nvSpPr>
          <p:spPr bwMode="auto">
            <a:xfrm>
              <a:off x="1824" y="208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35905" name="Text Box 65"/>
            <p:cNvSpPr txBox="1">
              <a:spLocks noChangeArrowheads="1"/>
            </p:cNvSpPr>
            <p:nvPr/>
          </p:nvSpPr>
          <p:spPr bwMode="auto">
            <a:xfrm>
              <a:off x="554" y="276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35906" name="Text Box 66"/>
            <p:cNvSpPr txBox="1">
              <a:spLocks noChangeArrowheads="1"/>
            </p:cNvSpPr>
            <p:nvPr/>
          </p:nvSpPr>
          <p:spPr bwMode="auto">
            <a:xfrm>
              <a:off x="2686" y="280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35907" name="Text Box 67"/>
            <p:cNvSpPr txBox="1">
              <a:spLocks noChangeArrowheads="1"/>
            </p:cNvSpPr>
            <p:nvPr/>
          </p:nvSpPr>
          <p:spPr bwMode="auto">
            <a:xfrm>
              <a:off x="2323" y="389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35908" name="Text Box 68"/>
            <p:cNvSpPr txBox="1">
              <a:spLocks noChangeArrowheads="1"/>
            </p:cNvSpPr>
            <p:nvPr/>
          </p:nvSpPr>
          <p:spPr bwMode="auto">
            <a:xfrm>
              <a:off x="975" y="392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35909" name="Text Box 69"/>
            <p:cNvSpPr txBox="1">
              <a:spLocks noChangeArrowheads="1"/>
            </p:cNvSpPr>
            <p:nvPr/>
          </p:nvSpPr>
          <p:spPr bwMode="auto">
            <a:xfrm>
              <a:off x="1144" y="2853"/>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a:t>
              </a:r>
            </a:p>
          </p:txBody>
        </p:sp>
        <p:sp>
          <p:nvSpPr>
            <p:cNvPr id="35910" name="Text Box 70"/>
            <p:cNvSpPr txBox="1">
              <a:spLocks noChangeArrowheads="1"/>
            </p:cNvSpPr>
            <p:nvPr/>
          </p:nvSpPr>
          <p:spPr bwMode="auto">
            <a:xfrm>
              <a:off x="1461" y="3624"/>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35911" name="Text Box 71"/>
            <p:cNvSpPr txBox="1">
              <a:spLocks noChangeArrowheads="1"/>
            </p:cNvSpPr>
            <p:nvPr/>
          </p:nvSpPr>
          <p:spPr bwMode="auto">
            <a:xfrm>
              <a:off x="2096" y="356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t>
              </a:r>
            </a:p>
          </p:txBody>
        </p:sp>
        <p:sp>
          <p:nvSpPr>
            <p:cNvPr id="35912" name="Text Box 72"/>
            <p:cNvSpPr txBox="1">
              <a:spLocks noChangeArrowheads="1"/>
            </p:cNvSpPr>
            <p:nvPr/>
          </p:nvSpPr>
          <p:spPr bwMode="auto">
            <a:xfrm>
              <a:off x="2096" y="2853"/>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a:t>
              </a:r>
            </a:p>
          </p:txBody>
        </p:sp>
        <p:sp>
          <p:nvSpPr>
            <p:cNvPr id="35913" name="Text Box 73"/>
            <p:cNvSpPr txBox="1">
              <a:spLocks noChangeArrowheads="1"/>
            </p:cNvSpPr>
            <p:nvPr/>
          </p:nvSpPr>
          <p:spPr bwMode="auto">
            <a:xfrm>
              <a:off x="1779" y="2535"/>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J</a:t>
              </a:r>
            </a:p>
          </p:txBody>
        </p:sp>
      </p:grpSp>
      <p:grpSp>
        <p:nvGrpSpPr>
          <p:cNvPr id="4" name="Group 74"/>
          <p:cNvGrpSpPr>
            <a:grpSpLocks/>
          </p:cNvGrpSpPr>
          <p:nvPr/>
        </p:nvGrpSpPr>
        <p:grpSpPr bwMode="auto">
          <a:xfrm>
            <a:off x="4442300" y="3854650"/>
            <a:ext cx="3216275" cy="2690812"/>
            <a:chOff x="3049" y="1389"/>
            <a:chExt cx="2026" cy="1695"/>
          </a:xfrm>
        </p:grpSpPr>
        <p:sp>
          <p:nvSpPr>
            <p:cNvPr id="35850" name="Oval 75"/>
            <p:cNvSpPr>
              <a:spLocks noChangeArrowheads="1"/>
            </p:cNvSpPr>
            <p:nvPr/>
          </p:nvSpPr>
          <p:spPr bwMode="auto">
            <a:xfrm>
              <a:off x="3107" y="1661"/>
              <a:ext cx="91"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1" name="Oval 76"/>
            <p:cNvSpPr>
              <a:spLocks noChangeArrowheads="1"/>
            </p:cNvSpPr>
            <p:nvPr/>
          </p:nvSpPr>
          <p:spPr bwMode="auto">
            <a:xfrm>
              <a:off x="3878" y="1706"/>
              <a:ext cx="91"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2" name="Oval 77"/>
            <p:cNvSpPr>
              <a:spLocks noChangeArrowheads="1"/>
            </p:cNvSpPr>
            <p:nvPr/>
          </p:nvSpPr>
          <p:spPr bwMode="auto">
            <a:xfrm>
              <a:off x="4641" y="1706"/>
              <a:ext cx="99" cy="11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3" name="Oval 78"/>
            <p:cNvSpPr>
              <a:spLocks noChangeArrowheads="1"/>
            </p:cNvSpPr>
            <p:nvPr/>
          </p:nvSpPr>
          <p:spPr bwMode="auto">
            <a:xfrm>
              <a:off x="3107" y="2704"/>
              <a:ext cx="91"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4" name="Oval 79"/>
            <p:cNvSpPr>
              <a:spLocks noChangeArrowheads="1"/>
            </p:cNvSpPr>
            <p:nvPr/>
          </p:nvSpPr>
          <p:spPr bwMode="auto">
            <a:xfrm>
              <a:off x="3850" y="2704"/>
              <a:ext cx="119"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5" name="Oval 80"/>
            <p:cNvSpPr>
              <a:spLocks noChangeArrowheads="1"/>
            </p:cNvSpPr>
            <p:nvPr/>
          </p:nvSpPr>
          <p:spPr bwMode="auto">
            <a:xfrm>
              <a:off x="4694" y="2704"/>
              <a:ext cx="91"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56" name="Line 81"/>
            <p:cNvSpPr>
              <a:spLocks noChangeShapeType="1"/>
            </p:cNvSpPr>
            <p:nvPr/>
          </p:nvSpPr>
          <p:spPr bwMode="auto">
            <a:xfrm>
              <a:off x="3155" y="1741"/>
              <a:ext cx="1581"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7" name="Line 82"/>
            <p:cNvSpPr>
              <a:spLocks noChangeShapeType="1"/>
            </p:cNvSpPr>
            <p:nvPr/>
          </p:nvSpPr>
          <p:spPr bwMode="auto">
            <a:xfrm>
              <a:off x="3155" y="1741"/>
              <a:ext cx="0"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Line 83"/>
            <p:cNvSpPr>
              <a:spLocks noChangeShapeType="1"/>
            </p:cNvSpPr>
            <p:nvPr/>
          </p:nvSpPr>
          <p:spPr bwMode="auto">
            <a:xfrm>
              <a:off x="3155" y="1741"/>
              <a:ext cx="744"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84"/>
            <p:cNvSpPr>
              <a:spLocks noChangeShapeType="1"/>
            </p:cNvSpPr>
            <p:nvPr/>
          </p:nvSpPr>
          <p:spPr bwMode="auto">
            <a:xfrm flipH="1">
              <a:off x="3155" y="1741"/>
              <a:ext cx="744"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85"/>
            <p:cNvSpPr>
              <a:spLocks noChangeShapeType="1"/>
            </p:cNvSpPr>
            <p:nvPr/>
          </p:nvSpPr>
          <p:spPr bwMode="auto">
            <a:xfrm flipH="1">
              <a:off x="3155" y="1741"/>
              <a:ext cx="1488"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86"/>
            <p:cNvSpPr>
              <a:spLocks noChangeShapeType="1"/>
            </p:cNvSpPr>
            <p:nvPr/>
          </p:nvSpPr>
          <p:spPr bwMode="auto">
            <a:xfrm>
              <a:off x="3899" y="1741"/>
              <a:ext cx="0"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87"/>
            <p:cNvSpPr>
              <a:spLocks noChangeShapeType="1"/>
            </p:cNvSpPr>
            <p:nvPr/>
          </p:nvSpPr>
          <p:spPr bwMode="auto">
            <a:xfrm>
              <a:off x="3899" y="1741"/>
              <a:ext cx="837" cy="9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88"/>
            <p:cNvSpPr>
              <a:spLocks noChangeShapeType="1"/>
            </p:cNvSpPr>
            <p:nvPr/>
          </p:nvSpPr>
          <p:spPr bwMode="auto">
            <a:xfrm flipH="1">
              <a:off x="3899" y="1741"/>
              <a:ext cx="837"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89"/>
            <p:cNvSpPr>
              <a:spLocks noChangeShapeType="1"/>
            </p:cNvSpPr>
            <p:nvPr/>
          </p:nvSpPr>
          <p:spPr bwMode="auto">
            <a:xfrm>
              <a:off x="4736" y="1741"/>
              <a:ext cx="0" cy="10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Text Box 90"/>
            <p:cNvSpPr txBox="1">
              <a:spLocks noChangeArrowheads="1"/>
            </p:cNvSpPr>
            <p:nvPr/>
          </p:nvSpPr>
          <p:spPr bwMode="auto">
            <a:xfrm>
              <a:off x="3049" y="138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35866" name="Text Box 91"/>
            <p:cNvSpPr txBox="1">
              <a:spLocks noChangeArrowheads="1"/>
            </p:cNvSpPr>
            <p:nvPr/>
          </p:nvSpPr>
          <p:spPr bwMode="auto">
            <a:xfrm>
              <a:off x="3820" y="1401"/>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35867" name="Text Box 92"/>
            <p:cNvSpPr txBox="1">
              <a:spLocks noChangeArrowheads="1"/>
            </p:cNvSpPr>
            <p:nvPr/>
          </p:nvSpPr>
          <p:spPr bwMode="auto">
            <a:xfrm>
              <a:off x="4546" y="1401"/>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t>
              </a:r>
            </a:p>
          </p:txBody>
        </p:sp>
        <p:sp>
          <p:nvSpPr>
            <p:cNvPr id="35868" name="Text Box 93"/>
            <p:cNvSpPr txBox="1">
              <a:spLocks noChangeArrowheads="1"/>
            </p:cNvSpPr>
            <p:nvPr/>
          </p:nvSpPr>
          <p:spPr bwMode="auto">
            <a:xfrm>
              <a:off x="3049" y="285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J</a:t>
              </a:r>
            </a:p>
          </p:txBody>
        </p:sp>
        <p:sp>
          <p:nvSpPr>
            <p:cNvPr id="35869" name="Text Box 94"/>
            <p:cNvSpPr txBox="1">
              <a:spLocks noChangeArrowheads="1"/>
            </p:cNvSpPr>
            <p:nvPr/>
          </p:nvSpPr>
          <p:spPr bwMode="auto">
            <a:xfrm>
              <a:off x="3775" y="283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35870" name="Text Box 95"/>
            <p:cNvSpPr txBox="1">
              <a:spLocks noChangeArrowheads="1"/>
            </p:cNvSpPr>
            <p:nvPr/>
          </p:nvSpPr>
          <p:spPr bwMode="auto">
            <a:xfrm>
              <a:off x="4636" y="285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35871" name="Oval 96"/>
            <p:cNvSpPr>
              <a:spLocks noChangeArrowheads="1"/>
            </p:cNvSpPr>
            <p:nvPr/>
          </p:nvSpPr>
          <p:spPr bwMode="auto">
            <a:xfrm>
              <a:off x="3969" y="2568"/>
              <a:ext cx="90" cy="91"/>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72" name="Oval 97"/>
            <p:cNvSpPr>
              <a:spLocks noChangeArrowheads="1"/>
            </p:cNvSpPr>
            <p:nvPr/>
          </p:nvSpPr>
          <p:spPr bwMode="auto">
            <a:xfrm>
              <a:off x="3878" y="1979"/>
              <a:ext cx="91" cy="90"/>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73" name="Oval 98"/>
            <p:cNvSpPr>
              <a:spLocks noChangeArrowheads="1"/>
            </p:cNvSpPr>
            <p:nvPr/>
          </p:nvSpPr>
          <p:spPr bwMode="auto">
            <a:xfrm>
              <a:off x="4467" y="2387"/>
              <a:ext cx="91" cy="67"/>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74" name="Text Box 99"/>
            <p:cNvSpPr txBox="1">
              <a:spLocks noChangeArrowheads="1"/>
            </p:cNvSpPr>
            <p:nvPr/>
          </p:nvSpPr>
          <p:spPr bwMode="auto">
            <a:xfrm>
              <a:off x="4047" y="2535"/>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a:t>
              </a:r>
            </a:p>
          </p:txBody>
        </p:sp>
        <p:sp>
          <p:nvSpPr>
            <p:cNvPr id="35875" name="Oval 100"/>
            <p:cNvSpPr>
              <a:spLocks noChangeArrowheads="1"/>
            </p:cNvSpPr>
            <p:nvPr/>
          </p:nvSpPr>
          <p:spPr bwMode="auto">
            <a:xfrm>
              <a:off x="4694" y="2069"/>
              <a:ext cx="91" cy="67"/>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76" name="Text Box 101"/>
            <p:cNvSpPr txBox="1">
              <a:spLocks noChangeArrowheads="1"/>
            </p:cNvSpPr>
            <p:nvPr/>
          </p:nvSpPr>
          <p:spPr bwMode="auto">
            <a:xfrm>
              <a:off x="4863" y="199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35877" name="Text Box 102"/>
            <p:cNvSpPr txBox="1">
              <a:spLocks noChangeArrowheads="1"/>
            </p:cNvSpPr>
            <p:nvPr/>
          </p:nvSpPr>
          <p:spPr bwMode="auto">
            <a:xfrm>
              <a:off x="4468" y="2172"/>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I</a:t>
              </a:r>
            </a:p>
          </p:txBody>
        </p:sp>
        <p:sp>
          <p:nvSpPr>
            <p:cNvPr id="35878" name="Text Box 103"/>
            <p:cNvSpPr txBox="1">
              <a:spLocks noChangeArrowheads="1"/>
            </p:cNvSpPr>
            <p:nvPr/>
          </p:nvSpPr>
          <p:spPr bwMode="auto">
            <a:xfrm>
              <a:off x="3696" y="190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grpSp>
      <p:sp>
        <p:nvSpPr>
          <p:cNvPr id="514152" name="Rectangle 104"/>
          <p:cNvSpPr>
            <a:spLocks noChangeArrowheads="1"/>
          </p:cNvSpPr>
          <p:nvPr/>
        </p:nvSpPr>
        <p:spPr bwMode="auto">
          <a:xfrm>
            <a:off x="560388" y="5229225"/>
            <a:ext cx="3455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333300"/>
                </a:solidFill>
              </a:rPr>
              <a:t>有一个子图与</a:t>
            </a:r>
            <a:r>
              <a:rPr lang="en-US" altLang="zh-CN" sz="2400" b="1" dirty="0">
                <a:solidFill>
                  <a:srgbClr val="333300"/>
                </a:solidFill>
              </a:rPr>
              <a:t>K</a:t>
            </a:r>
            <a:r>
              <a:rPr lang="en-US" altLang="zh-CN" sz="2400" b="1" baseline="-25000" dirty="0">
                <a:solidFill>
                  <a:srgbClr val="333300"/>
                </a:solidFill>
              </a:rPr>
              <a:t>3,3</a:t>
            </a:r>
            <a:r>
              <a:rPr lang="zh-CN" altLang="en-US" sz="2400" b="1" dirty="0">
                <a:solidFill>
                  <a:srgbClr val="333300"/>
                </a:solidFill>
              </a:rPr>
              <a:t>同胚。</a:t>
            </a:r>
          </a:p>
        </p:txBody>
      </p:sp>
      <p:sp>
        <p:nvSpPr>
          <p:cNvPr id="514153" name="Text Box 105"/>
          <p:cNvSpPr txBox="1">
            <a:spLocks noChangeArrowheads="1"/>
          </p:cNvSpPr>
          <p:nvPr/>
        </p:nvSpPr>
        <p:spPr bwMode="auto">
          <a:xfrm>
            <a:off x="2143919" y="3883264"/>
            <a:ext cx="954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CC0000"/>
                </a:solidFill>
                <a:latin typeface="MS PMincho" panose="02020600040205080304" pitchFamily="18" charset="-128"/>
                <a:ea typeface="MS PMincho" panose="02020600040205080304" pitchFamily="18" charset="-128"/>
              </a:rPr>
              <a:t>✘</a:t>
            </a:r>
          </a:p>
        </p:txBody>
      </p:sp>
      <p:sp>
        <p:nvSpPr>
          <p:cNvPr id="514154" name="Text Box 106"/>
          <p:cNvSpPr txBox="1">
            <a:spLocks noChangeArrowheads="1"/>
          </p:cNvSpPr>
          <p:nvPr/>
        </p:nvSpPr>
        <p:spPr bwMode="auto">
          <a:xfrm>
            <a:off x="1423194" y="2514839"/>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solidFill>
                  <a:srgbClr val="CC0000"/>
                </a:solidFill>
                <a:latin typeface="MS PMincho" panose="02020600040205080304" pitchFamily="18" charset="-128"/>
                <a:ea typeface="MS PMincho" panose="02020600040205080304" pitchFamily="18" charset="-128"/>
              </a:rPr>
              <a:t>✘</a:t>
            </a:r>
          </a:p>
        </p:txBody>
      </p:sp>
    </p:spTree>
    <p:extLst>
      <p:ext uri="{BB962C8B-B14F-4D97-AF65-F5344CB8AC3E}">
        <p14:creationId xmlns:p14="http://schemas.microsoft.com/office/powerpoint/2010/main" val="26312178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4153"/>
                                        </p:tgtEl>
                                        <p:attrNameLst>
                                          <p:attrName>style.visibility</p:attrName>
                                        </p:attrNameLst>
                                      </p:cBhvr>
                                      <p:to>
                                        <p:strVal val="visible"/>
                                      </p:to>
                                    </p:set>
                                    <p:animEffect transition="in" filter="blinds(horizontal)">
                                      <p:cBhvr>
                                        <p:cTn id="7" dur="500"/>
                                        <p:tgtEl>
                                          <p:spTgt spid="514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4154"/>
                                        </p:tgtEl>
                                        <p:attrNameLst>
                                          <p:attrName>style.visibility</p:attrName>
                                        </p:attrNameLst>
                                      </p:cBhvr>
                                      <p:to>
                                        <p:strVal val="visible"/>
                                      </p:to>
                                    </p:set>
                                    <p:animEffect transition="in" filter="blinds(horizontal)">
                                      <p:cBhvr>
                                        <p:cTn id="12" dur="500"/>
                                        <p:tgtEl>
                                          <p:spTgt spid="5141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4152"/>
                                        </p:tgtEl>
                                        <p:attrNameLst>
                                          <p:attrName>style.visibility</p:attrName>
                                        </p:attrNameLst>
                                      </p:cBhvr>
                                      <p:to>
                                        <p:strVal val="visible"/>
                                      </p:to>
                                    </p:set>
                                    <p:animEffect transition="in" filter="blinds(horizontal)">
                                      <p:cBhvr>
                                        <p:cTn id="27" dur="500"/>
                                        <p:tgtEl>
                                          <p:spTgt spid="51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52" grpId="0"/>
      <p:bldP spid="514153" grpId="0"/>
      <p:bldP spid="5141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2E6EE8-73E4-46ED-B6BC-3419A8AD9A8E}" type="slidenum">
              <a:rPr lang="zh-CN" altLang="en-US" smtClean="0">
                <a:solidFill>
                  <a:schemeClr val="accent1"/>
                </a:solidFill>
              </a:rPr>
              <a:pPr/>
              <a:t>31</a:t>
            </a:fld>
            <a:r>
              <a:rPr lang="en-US" altLang="zh-CN" dirty="0">
                <a:solidFill>
                  <a:schemeClr val="accent1"/>
                </a:solidFill>
              </a:rPr>
              <a:t>/50</a:t>
            </a:r>
          </a:p>
        </p:txBody>
      </p:sp>
      <p:sp>
        <p:nvSpPr>
          <p:cNvPr id="36867" name="Rectangle 2"/>
          <p:cNvSpPr>
            <a:spLocks noGrp="1"/>
          </p:cNvSpPr>
          <p:nvPr>
            <p:ph type="title" idx="4294967295"/>
          </p:nvPr>
        </p:nvSpPr>
        <p:spPr>
          <a:xfrm>
            <a:off x="179388" y="-26988"/>
            <a:ext cx="8640762" cy="642938"/>
          </a:xfrm>
        </p:spPr>
        <p:txBody>
          <a:bodyPr/>
          <a:lstStyle/>
          <a:p>
            <a:pPr algn="l"/>
            <a:r>
              <a:rPr lang="zh-CN" altLang="en-US" sz="4000" b="1">
                <a:latin typeface="Calibri" panose="020F0502020204030204" pitchFamily="34" charset="0"/>
                <a:ea typeface="宋体" panose="02010600030101010101" pitchFamily="2" charset="-122"/>
              </a:rPr>
              <a:t>例 </a:t>
            </a:r>
            <a:r>
              <a:rPr lang="zh-CN" altLang="en-US" sz="3200" b="1">
                <a:latin typeface="Calibri" panose="020F0502020204030204" pitchFamily="34" charset="0"/>
                <a:ea typeface="宋体" panose="02010600030101010101" pitchFamily="2" charset="-122"/>
              </a:rPr>
              <a:t>证明下图是哈密尔顿图</a:t>
            </a:r>
            <a:r>
              <a:rPr lang="en-US" altLang="zh-CN" sz="3200" b="1">
                <a:latin typeface="Calibri" panose="020F0502020204030204" pitchFamily="34" charset="0"/>
                <a:ea typeface="宋体" panose="02010600030101010101" pitchFamily="2" charset="-122"/>
              </a:rPr>
              <a:t>, </a:t>
            </a:r>
            <a:r>
              <a:rPr lang="zh-CN" altLang="en-US" sz="3200" b="1">
                <a:latin typeface="Calibri" panose="020F0502020204030204" pitchFamily="34" charset="0"/>
                <a:ea typeface="宋体" panose="02010600030101010101" pitchFamily="2" charset="-122"/>
              </a:rPr>
              <a:t>但它不是平面图。</a:t>
            </a:r>
          </a:p>
        </p:txBody>
      </p:sp>
      <p:grpSp>
        <p:nvGrpSpPr>
          <p:cNvPr id="36868" name="Group 4"/>
          <p:cNvGrpSpPr>
            <a:grpSpLocks/>
          </p:cNvGrpSpPr>
          <p:nvPr/>
        </p:nvGrpSpPr>
        <p:grpSpPr bwMode="auto">
          <a:xfrm>
            <a:off x="3563938" y="981075"/>
            <a:ext cx="2609850" cy="2959100"/>
            <a:chOff x="650" y="1129"/>
            <a:chExt cx="1644" cy="1864"/>
          </a:xfrm>
        </p:grpSpPr>
        <p:sp>
          <p:nvSpPr>
            <p:cNvPr id="36918" name="Oval 5"/>
            <p:cNvSpPr>
              <a:spLocks noChangeArrowheads="1"/>
            </p:cNvSpPr>
            <p:nvPr/>
          </p:nvSpPr>
          <p:spPr bwMode="auto">
            <a:xfrm>
              <a:off x="1429" y="1344"/>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9" name="Oval 6"/>
            <p:cNvSpPr>
              <a:spLocks noChangeArrowheads="1"/>
            </p:cNvSpPr>
            <p:nvPr/>
          </p:nvSpPr>
          <p:spPr bwMode="auto">
            <a:xfrm>
              <a:off x="1429" y="1797"/>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0" name="Oval 7"/>
            <p:cNvSpPr>
              <a:spLocks noChangeArrowheads="1"/>
            </p:cNvSpPr>
            <p:nvPr/>
          </p:nvSpPr>
          <p:spPr bwMode="auto">
            <a:xfrm>
              <a:off x="1111" y="2251"/>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1" name="Oval 8"/>
            <p:cNvSpPr>
              <a:spLocks noChangeArrowheads="1"/>
            </p:cNvSpPr>
            <p:nvPr/>
          </p:nvSpPr>
          <p:spPr bwMode="auto">
            <a:xfrm>
              <a:off x="793" y="2614"/>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2" name="Oval 9"/>
            <p:cNvSpPr>
              <a:spLocks noChangeArrowheads="1"/>
            </p:cNvSpPr>
            <p:nvPr/>
          </p:nvSpPr>
          <p:spPr bwMode="auto">
            <a:xfrm>
              <a:off x="1701" y="2251"/>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3" name="Oval 10"/>
            <p:cNvSpPr>
              <a:spLocks noChangeArrowheads="1"/>
            </p:cNvSpPr>
            <p:nvPr/>
          </p:nvSpPr>
          <p:spPr bwMode="auto">
            <a:xfrm>
              <a:off x="2018" y="2614"/>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24" name="Line 11"/>
            <p:cNvSpPr>
              <a:spLocks noChangeShapeType="1"/>
            </p:cNvSpPr>
            <p:nvPr/>
          </p:nvSpPr>
          <p:spPr bwMode="auto">
            <a:xfrm>
              <a:off x="1474" y="1389"/>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5" name="Line 12"/>
            <p:cNvSpPr>
              <a:spLocks noChangeShapeType="1"/>
            </p:cNvSpPr>
            <p:nvPr/>
          </p:nvSpPr>
          <p:spPr bwMode="auto">
            <a:xfrm flipH="1">
              <a:off x="839" y="2341"/>
              <a:ext cx="317"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6" name="Line 13"/>
            <p:cNvSpPr>
              <a:spLocks noChangeShapeType="1"/>
            </p:cNvSpPr>
            <p:nvPr/>
          </p:nvSpPr>
          <p:spPr bwMode="auto">
            <a:xfrm>
              <a:off x="1837" y="2341"/>
              <a:ext cx="272"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7" name="Line 14"/>
            <p:cNvSpPr>
              <a:spLocks noChangeShapeType="1"/>
            </p:cNvSpPr>
            <p:nvPr/>
          </p:nvSpPr>
          <p:spPr bwMode="auto">
            <a:xfrm flipH="1">
              <a:off x="1202" y="1842"/>
              <a:ext cx="272"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8" name="Line 15"/>
            <p:cNvSpPr>
              <a:spLocks noChangeShapeType="1"/>
            </p:cNvSpPr>
            <p:nvPr/>
          </p:nvSpPr>
          <p:spPr bwMode="auto">
            <a:xfrm>
              <a:off x="1519" y="1888"/>
              <a:ext cx="22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9" name="Line 16"/>
            <p:cNvSpPr>
              <a:spLocks noChangeShapeType="1"/>
            </p:cNvSpPr>
            <p:nvPr/>
          </p:nvSpPr>
          <p:spPr bwMode="auto">
            <a:xfrm>
              <a:off x="1156" y="2296"/>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0" name="Freeform 17"/>
            <p:cNvSpPr>
              <a:spLocks/>
            </p:cNvSpPr>
            <p:nvPr/>
          </p:nvSpPr>
          <p:spPr bwMode="auto">
            <a:xfrm>
              <a:off x="1111" y="1389"/>
              <a:ext cx="318" cy="907"/>
            </a:xfrm>
            <a:custGeom>
              <a:avLst/>
              <a:gdLst>
                <a:gd name="T0" fmla="*/ 318 w 318"/>
                <a:gd name="T1" fmla="*/ 0 h 907"/>
                <a:gd name="T2" fmla="*/ 45 w 318"/>
                <a:gd name="T3" fmla="*/ 317 h 907"/>
                <a:gd name="T4" fmla="*/ 45 w 318"/>
                <a:gd name="T5" fmla="*/ 907 h 907"/>
                <a:gd name="T6" fmla="*/ 0 60000 65536"/>
                <a:gd name="T7" fmla="*/ 0 60000 65536"/>
                <a:gd name="T8" fmla="*/ 0 60000 65536"/>
                <a:gd name="T9" fmla="*/ 0 w 318"/>
                <a:gd name="T10" fmla="*/ 0 h 907"/>
                <a:gd name="T11" fmla="*/ 318 w 318"/>
                <a:gd name="T12" fmla="*/ 907 h 907"/>
              </a:gdLst>
              <a:ahLst/>
              <a:cxnLst>
                <a:cxn ang="T6">
                  <a:pos x="T0" y="T1"/>
                </a:cxn>
                <a:cxn ang="T7">
                  <a:pos x="T2" y="T3"/>
                </a:cxn>
                <a:cxn ang="T8">
                  <a:pos x="T4" y="T5"/>
                </a:cxn>
              </a:cxnLst>
              <a:rect l="T9" t="T10" r="T11" b="T12"/>
              <a:pathLst>
                <a:path w="318" h="907">
                  <a:moveTo>
                    <a:pt x="318" y="0"/>
                  </a:moveTo>
                  <a:cubicBezTo>
                    <a:pt x="204" y="83"/>
                    <a:pt x="90" y="166"/>
                    <a:pt x="45" y="317"/>
                  </a:cubicBezTo>
                  <a:cubicBezTo>
                    <a:pt x="0" y="468"/>
                    <a:pt x="45" y="809"/>
                    <a:pt x="45" y="9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1" name="Freeform 18"/>
            <p:cNvSpPr>
              <a:spLocks/>
            </p:cNvSpPr>
            <p:nvPr/>
          </p:nvSpPr>
          <p:spPr bwMode="auto">
            <a:xfrm>
              <a:off x="1519" y="1389"/>
              <a:ext cx="317" cy="907"/>
            </a:xfrm>
            <a:custGeom>
              <a:avLst/>
              <a:gdLst>
                <a:gd name="T0" fmla="*/ 0 w 317"/>
                <a:gd name="T1" fmla="*/ 0 h 907"/>
                <a:gd name="T2" fmla="*/ 272 w 317"/>
                <a:gd name="T3" fmla="*/ 272 h 907"/>
                <a:gd name="T4" fmla="*/ 272 w 317"/>
                <a:gd name="T5" fmla="*/ 907 h 907"/>
                <a:gd name="T6" fmla="*/ 0 60000 65536"/>
                <a:gd name="T7" fmla="*/ 0 60000 65536"/>
                <a:gd name="T8" fmla="*/ 0 60000 65536"/>
                <a:gd name="T9" fmla="*/ 0 w 317"/>
                <a:gd name="T10" fmla="*/ 0 h 907"/>
                <a:gd name="T11" fmla="*/ 317 w 317"/>
                <a:gd name="T12" fmla="*/ 907 h 907"/>
              </a:gdLst>
              <a:ahLst/>
              <a:cxnLst>
                <a:cxn ang="T6">
                  <a:pos x="T0" y="T1"/>
                </a:cxn>
                <a:cxn ang="T7">
                  <a:pos x="T2" y="T3"/>
                </a:cxn>
                <a:cxn ang="T8">
                  <a:pos x="T4" y="T5"/>
                </a:cxn>
              </a:cxnLst>
              <a:rect l="T9" t="T10" r="T11" b="T12"/>
              <a:pathLst>
                <a:path w="317" h="907">
                  <a:moveTo>
                    <a:pt x="0" y="0"/>
                  </a:moveTo>
                  <a:cubicBezTo>
                    <a:pt x="113" y="60"/>
                    <a:pt x="227" y="121"/>
                    <a:pt x="272" y="272"/>
                  </a:cubicBezTo>
                  <a:cubicBezTo>
                    <a:pt x="317" y="423"/>
                    <a:pt x="272" y="801"/>
                    <a:pt x="272" y="9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2" name="Freeform 19"/>
            <p:cNvSpPr>
              <a:spLocks/>
            </p:cNvSpPr>
            <p:nvPr/>
          </p:nvSpPr>
          <p:spPr bwMode="auto">
            <a:xfrm>
              <a:off x="778" y="1888"/>
              <a:ext cx="696" cy="771"/>
            </a:xfrm>
            <a:custGeom>
              <a:avLst/>
              <a:gdLst>
                <a:gd name="T0" fmla="*/ 61 w 696"/>
                <a:gd name="T1" fmla="*/ 771 h 771"/>
                <a:gd name="T2" fmla="*/ 106 w 696"/>
                <a:gd name="T3" fmla="*/ 136 h 771"/>
                <a:gd name="T4" fmla="*/ 696 w 696"/>
                <a:gd name="T5" fmla="*/ 0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1" y="771"/>
                  </a:moveTo>
                  <a:cubicBezTo>
                    <a:pt x="30" y="517"/>
                    <a:pt x="0" y="264"/>
                    <a:pt x="106" y="136"/>
                  </a:cubicBezTo>
                  <a:cubicBezTo>
                    <a:pt x="212" y="8"/>
                    <a:pt x="454" y="4"/>
                    <a:pt x="69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3" name="Freeform 20"/>
            <p:cNvSpPr>
              <a:spLocks/>
            </p:cNvSpPr>
            <p:nvPr/>
          </p:nvSpPr>
          <p:spPr bwMode="auto">
            <a:xfrm>
              <a:off x="884" y="2341"/>
              <a:ext cx="862" cy="379"/>
            </a:xfrm>
            <a:custGeom>
              <a:avLst/>
              <a:gdLst>
                <a:gd name="T0" fmla="*/ 0 w 862"/>
                <a:gd name="T1" fmla="*/ 363 h 379"/>
                <a:gd name="T2" fmla="*/ 681 w 862"/>
                <a:gd name="T3" fmla="*/ 318 h 379"/>
                <a:gd name="T4" fmla="*/ 862 w 862"/>
                <a:gd name="T5" fmla="*/ 0 h 379"/>
                <a:gd name="T6" fmla="*/ 0 60000 65536"/>
                <a:gd name="T7" fmla="*/ 0 60000 65536"/>
                <a:gd name="T8" fmla="*/ 0 60000 65536"/>
                <a:gd name="T9" fmla="*/ 0 w 862"/>
                <a:gd name="T10" fmla="*/ 0 h 379"/>
                <a:gd name="T11" fmla="*/ 862 w 862"/>
                <a:gd name="T12" fmla="*/ 379 h 379"/>
              </a:gdLst>
              <a:ahLst/>
              <a:cxnLst>
                <a:cxn ang="T6">
                  <a:pos x="T0" y="T1"/>
                </a:cxn>
                <a:cxn ang="T7">
                  <a:pos x="T2" y="T3"/>
                </a:cxn>
                <a:cxn ang="T8">
                  <a:pos x="T4" y="T5"/>
                </a:cxn>
              </a:cxnLst>
              <a:rect l="T9" t="T10" r="T11" b="T12"/>
              <a:pathLst>
                <a:path w="862" h="379">
                  <a:moveTo>
                    <a:pt x="0" y="363"/>
                  </a:moveTo>
                  <a:cubicBezTo>
                    <a:pt x="268" y="371"/>
                    <a:pt x="537" y="379"/>
                    <a:pt x="681" y="318"/>
                  </a:cubicBezTo>
                  <a:cubicBezTo>
                    <a:pt x="825" y="257"/>
                    <a:pt x="843" y="128"/>
                    <a:pt x="86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4" name="Freeform 21"/>
            <p:cNvSpPr>
              <a:spLocks/>
            </p:cNvSpPr>
            <p:nvPr/>
          </p:nvSpPr>
          <p:spPr bwMode="auto">
            <a:xfrm>
              <a:off x="1202" y="2341"/>
              <a:ext cx="862" cy="363"/>
            </a:xfrm>
            <a:custGeom>
              <a:avLst/>
              <a:gdLst>
                <a:gd name="T0" fmla="*/ 862 w 862"/>
                <a:gd name="T1" fmla="*/ 363 h 363"/>
                <a:gd name="T2" fmla="*/ 181 w 862"/>
                <a:gd name="T3" fmla="*/ 273 h 363"/>
                <a:gd name="T4" fmla="*/ 0 w 862"/>
                <a:gd name="T5" fmla="*/ 0 h 363"/>
                <a:gd name="T6" fmla="*/ 0 60000 65536"/>
                <a:gd name="T7" fmla="*/ 0 60000 65536"/>
                <a:gd name="T8" fmla="*/ 0 60000 65536"/>
                <a:gd name="T9" fmla="*/ 0 w 862"/>
                <a:gd name="T10" fmla="*/ 0 h 363"/>
                <a:gd name="T11" fmla="*/ 862 w 862"/>
                <a:gd name="T12" fmla="*/ 363 h 363"/>
              </a:gdLst>
              <a:ahLst/>
              <a:cxnLst>
                <a:cxn ang="T6">
                  <a:pos x="T0" y="T1"/>
                </a:cxn>
                <a:cxn ang="T7">
                  <a:pos x="T2" y="T3"/>
                </a:cxn>
                <a:cxn ang="T8">
                  <a:pos x="T4" y="T5"/>
                </a:cxn>
              </a:cxnLst>
              <a:rect l="T9" t="T10" r="T11" b="T12"/>
              <a:pathLst>
                <a:path w="862" h="363">
                  <a:moveTo>
                    <a:pt x="862" y="363"/>
                  </a:moveTo>
                  <a:cubicBezTo>
                    <a:pt x="593" y="348"/>
                    <a:pt x="325" y="334"/>
                    <a:pt x="181" y="273"/>
                  </a:cubicBezTo>
                  <a:cubicBezTo>
                    <a:pt x="37" y="212"/>
                    <a:pt x="18" y="106"/>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5" name="Freeform 22"/>
            <p:cNvSpPr>
              <a:spLocks/>
            </p:cNvSpPr>
            <p:nvPr/>
          </p:nvSpPr>
          <p:spPr bwMode="auto">
            <a:xfrm>
              <a:off x="1565" y="1888"/>
              <a:ext cx="680" cy="771"/>
            </a:xfrm>
            <a:custGeom>
              <a:avLst/>
              <a:gdLst>
                <a:gd name="T0" fmla="*/ 544 w 680"/>
                <a:gd name="T1" fmla="*/ 771 h 771"/>
                <a:gd name="T2" fmla="*/ 589 w 680"/>
                <a:gd name="T3" fmla="*/ 227 h 771"/>
                <a:gd name="T4" fmla="*/ 0 w 680"/>
                <a:gd name="T5" fmla="*/ 0 h 771"/>
                <a:gd name="T6" fmla="*/ 0 60000 65536"/>
                <a:gd name="T7" fmla="*/ 0 60000 65536"/>
                <a:gd name="T8" fmla="*/ 0 60000 65536"/>
                <a:gd name="T9" fmla="*/ 0 w 680"/>
                <a:gd name="T10" fmla="*/ 0 h 771"/>
                <a:gd name="T11" fmla="*/ 680 w 680"/>
                <a:gd name="T12" fmla="*/ 771 h 771"/>
              </a:gdLst>
              <a:ahLst/>
              <a:cxnLst>
                <a:cxn ang="T6">
                  <a:pos x="T0" y="T1"/>
                </a:cxn>
                <a:cxn ang="T7">
                  <a:pos x="T2" y="T3"/>
                </a:cxn>
                <a:cxn ang="T8">
                  <a:pos x="T4" y="T5"/>
                </a:cxn>
              </a:cxnLst>
              <a:rect l="T9" t="T10" r="T11" b="T12"/>
              <a:pathLst>
                <a:path w="680" h="771">
                  <a:moveTo>
                    <a:pt x="544" y="771"/>
                  </a:moveTo>
                  <a:cubicBezTo>
                    <a:pt x="612" y="563"/>
                    <a:pt x="680" y="356"/>
                    <a:pt x="589" y="227"/>
                  </a:cubicBezTo>
                  <a:cubicBezTo>
                    <a:pt x="498" y="98"/>
                    <a:pt x="249" y="49"/>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36" name="Text Box 23"/>
            <p:cNvSpPr txBox="1">
              <a:spLocks noChangeArrowheads="1"/>
            </p:cNvSpPr>
            <p:nvPr/>
          </p:nvSpPr>
          <p:spPr bwMode="auto">
            <a:xfrm>
              <a:off x="1240" y="112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a:t>
              </a:r>
            </a:p>
          </p:txBody>
        </p:sp>
        <p:sp>
          <p:nvSpPr>
            <p:cNvPr id="36937" name="Text Box 24"/>
            <p:cNvSpPr txBox="1">
              <a:spLocks noChangeArrowheads="1"/>
            </p:cNvSpPr>
            <p:nvPr/>
          </p:nvSpPr>
          <p:spPr bwMode="auto">
            <a:xfrm>
              <a:off x="650" y="27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36938" name="Text Box 25"/>
            <p:cNvSpPr txBox="1">
              <a:spLocks noChangeArrowheads="1"/>
            </p:cNvSpPr>
            <p:nvPr/>
          </p:nvSpPr>
          <p:spPr bwMode="auto">
            <a:xfrm>
              <a:off x="2106" y="271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a:t>
              </a:r>
            </a:p>
          </p:txBody>
        </p:sp>
        <p:sp>
          <p:nvSpPr>
            <p:cNvPr id="36939" name="Text Box 26"/>
            <p:cNvSpPr txBox="1">
              <a:spLocks noChangeArrowheads="1"/>
            </p:cNvSpPr>
            <p:nvPr/>
          </p:nvSpPr>
          <p:spPr bwMode="auto">
            <a:xfrm>
              <a:off x="1240" y="16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d</a:t>
              </a:r>
            </a:p>
          </p:txBody>
        </p:sp>
        <p:sp>
          <p:nvSpPr>
            <p:cNvPr id="36940" name="Text Box 27"/>
            <p:cNvSpPr txBox="1">
              <a:spLocks noChangeArrowheads="1"/>
            </p:cNvSpPr>
            <p:nvPr/>
          </p:nvSpPr>
          <p:spPr bwMode="auto">
            <a:xfrm>
              <a:off x="877" y="217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36941" name="Text Box 28"/>
            <p:cNvSpPr txBox="1">
              <a:spLocks noChangeArrowheads="1"/>
            </p:cNvSpPr>
            <p:nvPr/>
          </p:nvSpPr>
          <p:spPr bwMode="auto">
            <a:xfrm>
              <a:off x="1849" y="2172"/>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a:t>
              </a:r>
            </a:p>
          </p:txBody>
        </p:sp>
      </p:grpSp>
      <p:grpSp>
        <p:nvGrpSpPr>
          <p:cNvPr id="3" name="Group 29"/>
          <p:cNvGrpSpPr>
            <a:grpSpLocks/>
          </p:cNvGrpSpPr>
          <p:nvPr/>
        </p:nvGrpSpPr>
        <p:grpSpPr bwMode="auto">
          <a:xfrm>
            <a:off x="611188" y="2030413"/>
            <a:ext cx="2609850" cy="2959100"/>
            <a:chOff x="2336" y="1112"/>
            <a:chExt cx="1644" cy="1864"/>
          </a:xfrm>
        </p:grpSpPr>
        <p:sp>
          <p:nvSpPr>
            <p:cNvPr id="36894" name="Oval 30"/>
            <p:cNvSpPr>
              <a:spLocks noChangeArrowheads="1"/>
            </p:cNvSpPr>
            <p:nvPr/>
          </p:nvSpPr>
          <p:spPr bwMode="auto">
            <a:xfrm>
              <a:off x="3115" y="1327"/>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5" name="Oval 31"/>
            <p:cNvSpPr>
              <a:spLocks noChangeArrowheads="1"/>
            </p:cNvSpPr>
            <p:nvPr/>
          </p:nvSpPr>
          <p:spPr bwMode="auto">
            <a:xfrm>
              <a:off x="3115" y="1780"/>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6" name="Oval 32"/>
            <p:cNvSpPr>
              <a:spLocks noChangeArrowheads="1"/>
            </p:cNvSpPr>
            <p:nvPr/>
          </p:nvSpPr>
          <p:spPr bwMode="auto">
            <a:xfrm>
              <a:off x="2797" y="2234"/>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7" name="Oval 33"/>
            <p:cNvSpPr>
              <a:spLocks noChangeArrowheads="1"/>
            </p:cNvSpPr>
            <p:nvPr/>
          </p:nvSpPr>
          <p:spPr bwMode="auto">
            <a:xfrm>
              <a:off x="2479" y="2597"/>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8" name="Oval 34"/>
            <p:cNvSpPr>
              <a:spLocks noChangeArrowheads="1"/>
            </p:cNvSpPr>
            <p:nvPr/>
          </p:nvSpPr>
          <p:spPr bwMode="auto">
            <a:xfrm>
              <a:off x="3387" y="2234"/>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9" name="Oval 35"/>
            <p:cNvSpPr>
              <a:spLocks noChangeArrowheads="1"/>
            </p:cNvSpPr>
            <p:nvPr/>
          </p:nvSpPr>
          <p:spPr bwMode="auto">
            <a:xfrm>
              <a:off x="3704" y="2597"/>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0" name="Line 36"/>
            <p:cNvSpPr>
              <a:spLocks noChangeShapeType="1"/>
            </p:cNvSpPr>
            <p:nvPr/>
          </p:nvSpPr>
          <p:spPr bwMode="auto">
            <a:xfrm>
              <a:off x="3160" y="1372"/>
              <a:ext cx="0" cy="45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1" name="Line 37"/>
            <p:cNvSpPr>
              <a:spLocks noChangeShapeType="1"/>
            </p:cNvSpPr>
            <p:nvPr/>
          </p:nvSpPr>
          <p:spPr bwMode="auto">
            <a:xfrm flipH="1">
              <a:off x="2525" y="2324"/>
              <a:ext cx="317" cy="3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2" name="Line 38"/>
            <p:cNvSpPr>
              <a:spLocks noChangeShapeType="1"/>
            </p:cNvSpPr>
            <p:nvPr/>
          </p:nvSpPr>
          <p:spPr bwMode="auto">
            <a:xfrm>
              <a:off x="3523" y="2324"/>
              <a:ext cx="272" cy="3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3" name="Line 39"/>
            <p:cNvSpPr>
              <a:spLocks noChangeShapeType="1"/>
            </p:cNvSpPr>
            <p:nvPr/>
          </p:nvSpPr>
          <p:spPr bwMode="auto">
            <a:xfrm flipH="1">
              <a:off x="2888" y="1825"/>
              <a:ext cx="272"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Line 40"/>
            <p:cNvSpPr>
              <a:spLocks noChangeShapeType="1"/>
            </p:cNvSpPr>
            <p:nvPr/>
          </p:nvSpPr>
          <p:spPr bwMode="auto">
            <a:xfrm>
              <a:off x="3205" y="1871"/>
              <a:ext cx="227"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5" name="Line 41"/>
            <p:cNvSpPr>
              <a:spLocks noChangeShapeType="1"/>
            </p:cNvSpPr>
            <p:nvPr/>
          </p:nvSpPr>
          <p:spPr bwMode="auto">
            <a:xfrm>
              <a:off x="2842" y="2279"/>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6" name="Freeform 42"/>
            <p:cNvSpPr>
              <a:spLocks/>
            </p:cNvSpPr>
            <p:nvPr/>
          </p:nvSpPr>
          <p:spPr bwMode="auto">
            <a:xfrm>
              <a:off x="2797" y="1372"/>
              <a:ext cx="318" cy="907"/>
            </a:xfrm>
            <a:custGeom>
              <a:avLst/>
              <a:gdLst>
                <a:gd name="T0" fmla="*/ 318 w 318"/>
                <a:gd name="T1" fmla="*/ 0 h 907"/>
                <a:gd name="T2" fmla="*/ 45 w 318"/>
                <a:gd name="T3" fmla="*/ 317 h 907"/>
                <a:gd name="T4" fmla="*/ 45 w 318"/>
                <a:gd name="T5" fmla="*/ 907 h 907"/>
                <a:gd name="T6" fmla="*/ 0 60000 65536"/>
                <a:gd name="T7" fmla="*/ 0 60000 65536"/>
                <a:gd name="T8" fmla="*/ 0 60000 65536"/>
                <a:gd name="T9" fmla="*/ 0 w 318"/>
                <a:gd name="T10" fmla="*/ 0 h 907"/>
                <a:gd name="T11" fmla="*/ 318 w 318"/>
                <a:gd name="T12" fmla="*/ 907 h 907"/>
              </a:gdLst>
              <a:ahLst/>
              <a:cxnLst>
                <a:cxn ang="T6">
                  <a:pos x="T0" y="T1"/>
                </a:cxn>
                <a:cxn ang="T7">
                  <a:pos x="T2" y="T3"/>
                </a:cxn>
                <a:cxn ang="T8">
                  <a:pos x="T4" y="T5"/>
                </a:cxn>
              </a:cxnLst>
              <a:rect l="T9" t="T10" r="T11" b="T12"/>
              <a:pathLst>
                <a:path w="318" h="907">
                  <a:moveTo>
                    <a:pt x="318" y="0"/>
                  </a:moveTo>
                  <a:cubicBezTo>
                    <a:pt x="204" y="83"/>
                    <a:pt x="90" y="166"/>
                    <a:pt x="45" y="317"/>
                  </a:cubicBezTo>
                  <a:cubicBezTo>
                    <a:pt x="0" y="468"/>
                    <a:pt x="45" y="809"/>
                    <a:pt x="45" y="9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7" name="Freeform 43"/>
            <p:cNvSpPr>
              <a:spLocks/>
            </p:cNvSpPr>
            <p:nvPr/>
          </p:nvSpPr>
          <p:spPr bwMode="auto">
            <a:xfrm>
              <a:off x="3205" y="1372"/>
              <a:ext cx="317" cy="907"/>
            </a:xfrm>
            <a:custGeom>
              <a:avLst/>
              <a:gdLst>
                <a:gd name="T0" fmla="*/ 0 w 317"/>
                <a:gd name="T1" fmla="*/ 0 h 907"/>
                <a:gd name="T2" fmla="*/ 272 w 317"/>
                <a:gd name="T3" fmla="*/ 272 h 907"/>
                <a:gd name="T4" fmla="*/ 272 w 317"/>
                <a:gd name="T5" fmla="*/ 907 h 907"/>
                <a:gd name="T6" fmla="*/ 0 60000 65536"/>
                <a:gd name="T7" fmla="*/ 0 60000 65536"/>
                <a:gd name="T8" fmla="*/ 0 60000 65536"/>
                <a:gd name="T9" fmla="*/ 0 w 317"/>
                <a:gd name="T10" fmla="*/ 0 h 907"/>
                <a:gd name="T11" fmla="*/ 317 w 317"/>
                <a:gd name="T12" fmla="*/ 907 h 907"/>
              </a:gdLst>
              <a:ahLst/>
              <a:cxnLst>
                <a:cxn ang="T6">
                  <a:pos x="T0" y="T1"/>
                </a:cxn>
                <a:cxn ang="T7">
                  <a:pos x="T2" y="T3"/>
                </a:cxn>
                <a:cxn ang="T8">
                  <a:pos x="T4" y="T5"/>
                </a:cxn>
              </a:cxnLst>
              <a:rect l="T9" t="T10" r="T11" b="T12"/>
              <a:pathLst>
                <a:path w="317" h="907">
                  <a:moveTo>
                    <a:pt x="0" y="0"/>
                  </a:moveTo>
                  <a:cubicBezTo>
                    <a:pt x="113" y="60"/>
                    <a:pt x="227" y="121"/>
                    <a:pt x="272" y="272"/>
                  </a:cubicBezTo>
                  <a:cubicBezTo>
                    <a:pt x="317" y="423"/>
                    <a:pt x="272" y="801"/>
                    <a:pt x="272" y="907"/>
                  </a:cubicBezTo>
                </a:path>
              </a:pathLst>
            </a:cu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8" name="Freeform 44"/>
            <p:cNvSpPr>
              <a:spLocks/>
            </p:cNvSpPr>
            <p:nvPr/>
          </p:nvSpPr>
          <p:spPr bwMode="auto">
            <a:xfrm>
              <a:off x="2464" y="1871"/>
              <a:ext cx="696" cy="771"/>
            </a:xfrm>
            <a:custGeom>
              <a:avLst/>
              <a:gdLst>
                <a:gd name="T0" fmla="*/ 61 w 696"/>
                <a:gd name="T1" fmla="*/ 771 h 771"/>
                <a:gd name="T2" fmla="*/ 106 w 696"/>
                <a:gd name="T3" fmla="*/ 136 h 771"/>
                <a:gd name="T4" fmla="*/ 696 w 696"/>
                <a:gd name="T5" fmla="*/ 0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1" y="771"/>
                  </a:moveTo>
                  <a:cubicBezTo>
                    <a:pt x="30" y="517"/>
                    <a:pt x="0" y="264"/>
                    <a:pt x="106" y="136"/>
                  </a:cubicBezTo>
                  <a:cubicBezTo>
                    <a:pt x="212" y="8"/>
                    <a:pt x="454" y="4"/>
                    <a:pt x="696" y="0"/>
                  </a:cubicBezTo>
                </a:path>
              </a:pathLst>
            </a:cu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09" name="Freeform 45"/>
            <p:cNvSpPr>
              <a:spLocks/>
            </p:cNvSpPr>
            <p:nvPr/>
          </p:nvSpPr>
          <p:spPr bwMode="auto">
            <a:xfrm>
              <a:off x="2570" y="2324"/>
              <a:ext cx="862" cy="379"/>
            </a:xfrm>
            <a:custGeom>
              <a:avLst/>
              <a:gdLst>
                <a:gd name="T0" fmla="*/ 0 w 862"/>
                <a:gd name="T1" fmla="*/ 363 h 379"/>
                <a:gd name="T2" fmla="*/ 681 w 862"/>
                <a:gd name="T3" fmla="*/ 318 h 379"/>
                <a:gd name="T4" fmla="*/ 862 w 862"/>
                <a:gd name="T5" fmla="*/ 0 h 379"/>
                <a:gd name="T6" fmla="*/ 0 60000 65536"/>
                <a:gd name="T7" fmla="*/ 0 60000 65536"/>
                <a:gd name="T8" fmla="*/ 0 60000 65536"/>
                <a:gd name="T9" fmla="*/ 0 w 862"/>
                <a:gd name="T10" fmla="*/ 0 h 379"/>
                <a:gd name="T11" fmla="*/ 862 w 862"/>
                <a:gd name="T12" fmla="*/ 379 h 379"/>
              </a:gdLst>
              <a:ahLst/>
              <a:cxnLst>
                <a:cxn ang="T6">
                  <a:pos x="T0" y="T1"/>
                </a:cxn>
                <a:cxn ang="T7">
                  <a:pos x="T2" y="T3"/>
                </a:cxn>
                <a:cxn ang="T8">
                  <a:pos x="T4" y="T5"/>
                </a:cxn>
              </a:cxnLst>
              <a:rect l="T9" t="T10" r="T11" b="T12"/>
              <a:pathLst>
                <a:path w="862" h="379">
                  <a:moveTo>
                    <a:pt x="0" y="363"/>
                  </a:moveTo>
                  <a:cubicBezTo>
                    <a:pt x="268" y="371"/>
                    <a:pt x="537" y="379"/>
                    <a:pt x="681" y="318"/>
                  </a:cubicBezTo>
                  <a:cubicBezTo>
                    <a:pt x="825" y="257"/>
                    <a:pt x="843" y="128"/>
                    <a:pt x="86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0" name="Freeform 46"/>
            <p:cNvSpPr>
              <a:spLocks/>
            </p:cNvSpPr>
            <p:nvPr/>
          </p:nvSpPr>
          <p:spPr bwMode="auto">
            <a:xfrm>
              <a:off x="2888" y="2324"/>
              <a:ext cx="862" cy="363"/>
            </a:xfrm>
            <a:custGeom>
              <a:avLst/>
              <a:gdLst>
                <a:gd name="T0" fmla="*/ 862 w 862"/>
                <a:gd name="T1" fmla="*/ 363 h 363"/>
                <a:gd name="T2" fmla="*/ 181 w 862"/>
                <a:gd name="T3" fmla="*/ 273 h 363"/>
                <a:gd name="T4" fmla="*/ 0 w 862"/>
                <a:gd name="T5" fmla="*/ 0 h 363"/>
                <a:gd name="T6" fmla="*/ 0 60000 65536"/>
                <a:gd name="T7" fmla="*/ 0 60000 65536"/>
                <a:gd name="T8" fmla="*/ 0 60000 65536"/>
                <a:gd name="T9" fmla="*/ 0 w 862"/>
                <a:gd name="T10" fmla="*/ 0 h 363"/>
                <a:gd name="T11" fmla="*/ 862 w 862"/>
                <a:gd name="T12" fmla="*/ 363 h 363"/>
              </a:gdLst>
              <a:ahLst/>
              <a:cxnLst>
                <a:cxn ang="T6">
                  <a:pos x="T0" y="T1"/>
                </a:cxn>
                <a:cxn ang="T7">
                  <a:pos x="T2" y="T3"/>
                </a:cxn>
                <a:cxn ang="T8">
                  <a:pos x="T4" y="T5"/>
                </a:cxn>
              </a:cxnLst>
              <a:rect l="T9" t="T10" r="T11" b="T12"/>
              <a:pathLst>
                <a:path w="862" h="363">
                  <a:moveTo>
                    <a:pt x="862" y="363"/>
                  </a:moveTo>
                  <a:cubicBezTo>
                    <a:pt x="593" y="348"/>
                    <a:pt x="325" y="334"/>
                    <a:pt x="181" y="273"/>
                  </a:cubicBezTo>
                  <a:cubicBezTo>
                    <a:pt x="37" y="212"/>
                    <a:pt x="18" y="106"/>
                    <a:pt x="0" y="0"/>
                  </a:cubicBezTo>
                </a:path>
              </a:pathLst>
            </a:cu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1" name="Freeform 47"/>
            <p:cNvSpPr>
              <a:spLocks/>
            </p:cNvSpPr>
            <p:nvPr/>
          </p:nvSpPr>
          <p:spPr bwMode="auto">
            <a:xfrm>
              <a:off x="3251" y="1871"/>
              <a:ext cx="680" cy="771"/>
            </a:xfrm>
            <a:custGeom>
              <a:avLst/>
              <a:gdLst>
                <a:gd name="T0" fmla="*/ 544 w 680"/>
                <a:gd name="T1" fmla="*/ 771 h 771"/>
                <a:gd name="T2" fmla="*/ 589 w 680"/>
                <a:gd name="T3" fmla="*/ 227 h 771"/>
                <a:gd name="T4" fmla="*/ 0 w 680"/>
                <a:gd name="T5" fmla="*/ 0 h 771"/>
                <a:gd name="T6" fmla="*/ 0 60000 65536"/>
                <a:gd name="T7" fmla="*/ 0 60000 65536"/>
                <a:gd name="T8" fmla="*/ 0 60000 65536"/>
                <a:gd name="T9" fmla="*/ 0 w 680"/>
                <a:gd name="T10" fmla="*/ 0 h 771"/>
                <a:gd name="T11" fmla="*/ 680 w 680"/>
                <a:gd name="T12" fmla="*/ 771 h 771"/>
              </a:gdLst>
              <a:ahLst/>
              <a:cxnLst>
                <a:cxn ang="T6">
                  <a:pos x="T0" y="T1"/>
                </a:cxn>
                <a:cxn ang="T7">
                  <a:pos x="T2" y="T3"/>
                </a:cxn>
                <a:cxn ang="T8">
                  <a:pos x="T4" y="T5"/>
                </a:cxn>
              </a:cxnLst>
              <a:rect l="T9" t="T10" r="T11" b="T12"/>
              <a:pathLst>
                <a:path w="680" h="771">
                  <a:moveTo>
                    <a:pt x="544" y="771"/>
                  </a:moveTo>
                  <a:cubicBezTo>
                    <a:pt x="612" y="563"/>
                    <a:pt x="680" y="356"/>
                    <a:pt x="589" y="227"/>
                  </a:cubicBezTo>
                  <a:cubicBezTo>
                    <a:pt x="498" y="98"/>
                    <a:pt x="249" y="49"/>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912" name="Text Box 48"/>
            <p:cNvSpPr txBox="1">
              <a:spLocks noChangeArrowheads="1"/>
            </p:cNvSpPr>
            <p:nvPr/>
          </p:nvSpPr>
          <p:spPr bwMode="auto">
            <a:xfrm>
              <a:off x="2926" y="111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a:t>
              </a:r>
            </a:p>
          </p:txBody>
        </p:sp>
        <p:sp>
          <p:nvSpPr>
            <p:cNvPr id="36913" name="Text Box 49"/>
            <p:cNvSpPr txBox="1">
              <a:spLocks noChangeArrowheads="1"/>
            </p:cNvSpPr>
            <p:nvPr/>
          </p:nvSpPr>
          <p:spPr bwMode="auto">
            <a:xfrm>
              <a:off x="2336" y="27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36914" name="Text Box 50"/>
            <p:cNvSpPr txBox="1">
              <a:spLocks noChangeArrowheads="1"/>
            </p:cNvSpPr>
            <p:nvPr/>
          </p:nvSpPr>
          <p:spPr bwMode="auto">
            <a:xfrm>
              <a:off x="3792" y="2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a:t>
              </a:r>
            </a:p>
          </p:txBody>
        </p:sp>
        <p:sp>
          <p:nvSpPr>
            <p:cNvPr id="36915" name="Text Box 51"/>
            <p:cNvSpPr txBox="1">
              <a:spLocks noChangeArrowheads="1"/>
            </p:cNvSpPr>
            <p:nvPr/>
          </p:nvSpPr>
          <p:spPr bwMode="auto">
            <a:xfrm>
              <a:off x="2926" y="161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d</a:t>
              </a:r>
            </a:p>
          </p:txBody>
        </p:sp>
        <p:sp>
          <p:nvSpPr>
            <p:cNvPr id="36916" name="Text Box 52"/>
            <p:cNvSpPr txBox="1">
              <a:spLocks noChangeArrowheads="1"/>
            </p:cNvSpPr>
            <p:nvPr/>
          </p:nvSpPr>
          <p:spPr bwMode="auto">
            <a:xfrm>
              <a:off x="2563" y="21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36917" name="Text Box 53"/>
            <p:cNvSpPr txBox="1">
              <a:spLocks noChangeArrowheads="1"/>
            </p:cNvSpPr>
            <p:nvPr/>
          </p:nvSpPr>
          <p:spPr bwMode="auto">
            <a:xfrm>
              <a:off x="3535" y="2155"/>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a:t>
              </a:r>
            </a:p>
          </p:txBody>
        </p:sp>
      </p:grpSp>
      <p:grpSp>
        <p:nvGrpSpPr>
          <p:cNvPr id="4" name="Group 77"/>
          <p:cNvGrpSpPr>
            <a:grpSpLocks/>
          </p:cNvGrpSpPr>
          <p:nvPr/>
        </p:nvGrpSpPr>
        <p:grpSpPr bwMode="auto">
          <a:xfrm>
            <a:off x="6372225" y="2060575"/>
            <a:ext cx="2609850" cy="2959100"/>
            <a:chOff x="4014" y="1298"/>
            <a:chExt cx="1644" cy="1864"/>
          </a:xfrm>
        </p:grpSpPr>
        <p:sp>
          <p:nvSpPr>
            <p:cNvPr id="36873" name="Oval 54"/>
            <p:cNvSpPr>
              <a:spLocks noChangeArrowheads="1"/>
            </p:cNvSpPr>
            <p:nvPr/>
          </p:nvSpPr>
          <p:spPr bwMode="auto">
            <a:xfrm>
              <a:off x="4793" y="1513"/>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4" name="Oval 55"/>
            <p:cNvSpPr>
              <a:spLocks noChangeArrowheads="1"/>
            </p:cNvSpPr>
            <p:nvPr/>
          </p:nvSpPr>
          <p:spPr bwMode="auto">
            <a:xfrm>
              <a:off x="4793" y="1966"/>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5" name="Oval 56"/>
            <p:cNvSpPr>
              <a:spLocks noChangeArrowheads="1"/>
            </p:cNvSpPr>
            <p:nvPr/>
          </p:nvSpPr>
          <p:spPr bwMode="auto">
            <a:xfrm>
              <a:off x="4475" y="2420"/>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6" name="Oval 57"/>
            <p:cNvSpPr>
              <a:spLocks noChangeArrowheads="1"/>
            </p:cNvSpPr>
            <p:nvPr/>
          </p:nvSpPr>
          <p:spPr bwMode="auto">
            <a:xfrm>
              <a:off x="4157" y="2783"/>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7" name="Oval 58"/>
            <p:cNvSpPr>
              <a:spLocks noChangeArrowheads="1"/>
            </p:cNvSpPr>
            <p:nvPr/>
          </p:nvSpPr>
          <p:spPr bwMode="auto">
            <a:xfrm>
              <a:off x="5065" y="2420"/>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8" name="Oval 59"/>
            <p:cNvSpPr>
              <a:spLocks noChangeArrowheads="1"/>
            </p:cNvSpPr>
            <p:nvPr/>
          </p:nvSpPr>
          <p:spPr bwMode="auto">
            <a:xfrm>
              <a:off x="5382" y="2783"/>
              <a:ext cx="136" cy="136"/>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9" name="Line 60"/>
            <p:cNvSpPr>
              <a:spLocks noChangeShapeType="1"/>
            </p:cNvSpPr>
            <p:nvPr/>
          </p:nvSpPr>
          <p:spPr bwMode="auto">
            <a:xfrm>
              <a:off x="4838" y="1558"/>
              <a:ext cx="0"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Line 61"/>
            <p:cNvSpPr>
              <a:spLocks noChangeShapeType="1"/>
            </p:cNvSpPr>
            <p:nvPr/>
          </p:nvSpPr>
          <p:spPr bwMode="auto">
            <a:xfrm flipH="1">
              <a:off x="4203" y="2510"/>
              <a:ext cx="317"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62"/>
            <p:cNvSpPr>
              <a:spLocks noChangeShapeType="1"/>
            </p:cNvSpPr>
            <p:nvPr/>
          </p:nvSpPr>
          <p:spPr bwMode="auto">
            <a:xfrm>
              <a:off x="5201" y="2510"/>
              <a:ext cx="272"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Freeform 63"/>
            <p:cNvSpPr>
              <a:spLocks/>
            </p:cNvSpPr>
            <p:nvPr/>
          </p:nvSpPr>
          <p:spPr bwMode="auto">
            <a:xfrm>
              <a:off x="4475" y="1558"/>
              <a:ext cx="318" cy="907"/>
            </a:xfrm>
            <a:custGeom>
              <a:avLst/>
              <a:gdLst>
                <a:gd name="T0" fmla="*/ 318 w 318"/>
                <a:gd name="T1" fmla="*/ 0 h 907"/>
                <a:gd name="T2" fmla="*/ 45 w 318"/>
                <a:gd name="T3" fmla="*/ 317 h 907"/>
                <a:gd name="T4" fmla="*/ 45 w 318"/>
                <a:gd name="T5" fmla="*/ 907 h 907"/>
                <a:gd name="T6" fmla="*/ 0 60000 65536"/>
                <a:gd name="T7" fmla="*/ 0 60000 65536"/>
                <a:gd name="T8" fmla="*/ 0 60000 65536"/>
                <a:gd name="T9" fmla="*/ 0 w 318"/>
                <a:gd name="T10" fmla="*/ 0 h 907"/>
                <a:gd name="T11" fmla="*/ 318 w 318"/>
                <a:gd name="T12" fmla="*/ 907 h 907"/>
              </a:gdLst>
              <a:ahLst/>
              <a:cxnLst>
                <a:cxn ang="T6">
                  <a:pos x="T0" y="T1"/>
                </a:cxn>
                <a:cxn ang="T7">
                  <a:pos x="T2" y="T3"/>
                </a:cxn>
                <a:cxn ang="T8">
                  <a:pos x="T4" y="T5"/>
                </a:cxn>
              </a:cxnLst>
              <a:rect l="T9" t="T10" r="T11" b="T12"/>
              <a:pathLst>
                <a:path w="318" h="907">
                  <a:moveTo>
                    <a:pt x="318" y="0"/>
                  </a:moveTo>
                  <a:cubicBezTo>
                    <a:pt x="204" y="83"/>
                    <a:pt x="90" y="166"/>
                    <a:pt x="45" y="317"/>
                  </a:cubicBezTo>
                  <a:cubicBezTo>
                    <a:pt x="0" y="468"/>
                    <a:pt x="45" y="809"/>
                    <a:pt x="45" y="9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3" name="Freeform 64"/>
            <p:cNvSpPr>
              <a:spLocks/>
            </p:cNvSpPr>
            <p:nvPr/>
          </p:nvSpPr>
          <p:spPr bwMode="auto">
            <a:xfrm>
              <a:off x="4883" y="1558"/>
              <a:ext cx="317" cy="907"/>
            </a:xfrm>
            <a:custGeom>
              <a:avLst/>
              <a:gdLst>
                <a:gd name="T0" fmla="*/ 0 w 317"/>
                <a:gd name="T1" fmla="*/ 0 h 907"/>
                <a:gd name="T2" fmla="*/ 272 w 317"/>
                <a:gd name="T3" fmla="*/ 272 h 907"/>
                <a:gd name="T4" fmla="*/ 272 w 317"/>
                <a:gd name="T5" fmla="*/ 907 h 907"/>
                <a:gd name="T6" fmla="*/ 0 60000 65536"/>
                <a:gd name="T7" fmla="*/ 0 60000 65536"/>
                <a:gd name="T8" fmla="*/ 0 60000 65536"/>
                <a:gd name="T9" fmla="*/ 0 w 317"/>
                <a:gd name="T10" fmla="*/ 0 h 907"/>
                <a:gd name="T11" fmla="*/ 317 w 317"/>
                <a:gd name="T12" fmla="*/ 907 h 907"/>
              </a:gdLst>
              <a:ahLst/>
              <a:cxnLst>
                <a:cxn ang="T6">
                  <a:pos x="T0" y="T1"/>
                </a:cxn>
                <a:cxn ang="T7">
                  <a:pos x="T2" y="T3"/>
                </a:cxn>
                <a:cxn ang="T8">
                  <a:pos x="T4" y="T5"/>
                </a:cxn>
              </a:cxnLst>
              <a:rect l="T9" t="T10" r="T11" b="T12"/>
              <a:pathLst>
                <a:path w="317" h="907">
                  <a:moveTo>
                    <a:pt x="0" y="0"/>
                  </a:moveTo>
                  <a:cubicBezTo>
                    <a:pt x="113" y="60"/>
                    <a:pt x="227" y="121"/>
                    <a:pt x="272" y="272"/>
                  </a:cubicBezTo>
                  <a:cubicBezTo>
                    <a:pt x="317" y="423"/>
                    <a:pt x="272" y="801"/>
                    <a:pt x="272" y="9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4" name="Freeform 65"/>
            <p:cNvSpPr>
              <a:spLocks/>
            </p:cNvSpPr>
            <p:nvPr/>
          </p:nvSpPr>
          <p:spPr bwMode="auto">
            <a:xfrm>
              <a:off x="4142" y="2057"/>
              <a:ext cx="696" cy="771"/>
            </a:xfrm>
            <a:custGeom>
              <a:avLst/>
              <a:gdLst>
                <a:gd name="T0" fmla="*/ 61 w 696"/>
                <a:gd name="T1" fmla="*/ 771 h 771"/>
                <a:gd name="T2" fmla="*/ 106 w 696"/>
                <a:gd name="T3" fmla="*/ 136 h 771"/>
                <a:gd name="T4" fmla="*/ 696 w 696"/>
                <a:gd name="T5" fmla="*/ 0 h 771"/>
                <a:gd name="T6" fmla="*/ 0 60000 65536"/>
                <a:gd name="T7" fmla="*/ 0 60000 65536"/>
                <a:gd name="T8" fmla="*/ 0 60000 65536"/>
                <a:gd name="T9" fmla="*/ 0 w 696"/>
                <a:gd name="T10" fmla="*/ 0 h 771"/>
                <a:gd name="T11" fmla="*/ 696 w 696"/>
                <a:gd name="T12" fmla="*/ 771 h 771"/>
              </a:gdLst>
              <a:ahLst/>
              <a:cxnLst>
                <a:cxn ang="T6">
                  <a:pos x="T0" y="T1"/>
                </a:cxn>
                <a:cxn ang="T7">
                  <a:pos x="T2" y="T3"/>
                </a:cxn>
                <a:cxn ang="T8">
                  <a:pos x="T4" y="T5"/>
                </a:cxn>
              </a:cxnLst>
              <a:rect l="T9" t="T10" r="T11" b="T12"/>
              <a:pathLst>
                <a:path w="696" h="771">
                  <a:moveTo>
                    <a:pt x="61" y="771"/>
                  </a:moveTo>
                  <a:cubicBezTo>
                    <a:pt x="30" y="517"/>
                    <a:pt x="0" y="264"/>
                    <a:pt x="106" y="136"/>
                  </a:cubicBezTo>
                  <a:cubicBezTo>
                    <a:pt x="212" y="8"/>
                    <a:pt x="454" y="4"/>
                    <a:pt x="696"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5" name="Freeform 66"/>
            <p:cNvSpPr>
              <a:spLocks/>
            </p:cNvSpPr>
            <p:nvPr/>
          </p:nvSpPr>
          <p:spPr bwMode="auto">
            <a:xfrm>
              <a:off x="4248" y="2510"/>
              <a:ext cx="862" cy="379"/>
            </a:xfrm>
            <a:custGeom>
              <a:avLst/>
              <a:gdLst>
                <a:gd name="T0" fmla="*/ 0 w 862"/>
                <a:gd name="T1" fmla="*/ 363 h 379"/>
                <a:gd name="T2" fmla="*/ 681 w 862"/>
                <a:gd name="T3" fmla="*/ 318 h 379"/>
                <a:gd name="T4" fmla="*/ 862 w 862"/>
                <a:gd name="T5" fmla="*/ 0 h 379"/>
                <a:gd name="T6" fmla="*/ 0 60000 65536"/>
                <a:gd name="T7" fmla="*/ 0 60000 65536"/>
                <a:gd name="T8" fmla="*/ 0 60000 65536"/>
                <a:gd name="T9" fmla="*/ 0 w 862"/>
                <a:gd name="T10" fmla="*/ 0 h 379"/>
                <a:gd name="T11" fmla="*/ 862 w 862"/>
                <a:gd name="T12" fmla="*/ 379 h 379"/>
              </a:gdLst>
              <a:ahLst/>
              <a:cxnLst>
                <a:cxn ang="T6">
                  <a:pos x="T0" y="T1"/>
                </a:cxn>
                <a:cxn ang="T7">
                  <a:pos x="T2" y="T3"/>
                </a:cxn>
                <a:cxn ang="T8">
                  <a:pos x="T4" y="T5"/>
                </a:cxn>
              </a:cxnLst>
              <a:rect l="T9" t="T10" r="T11" b="T12"/>
              <a:pathLst>
                <a:path w="862" h="379">
                  <a:moveTo>
                    <a:pt x="0" y="363"/>
                  </a:moveTo>
                  <a:cubicBezTo>
                    <a:pt x="268" y="371"/>
                    <a:pt x="537" y="379"/>
                    <a:pt x="681" y="318"/>
                  </a:cubicBezTo>
                  <a:cubicBezTo>
                    <a:pt x="825" y="257"/>
                    <a:pt x="843" y="128"/>
                    <a:pt x="862"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6" name="Freeform 67"/>
            <p:cNvSpPr>
              <a:spLocks/>
            </p:cNvSpPr>
            <p:nvPr/>
          </p:nvSpPr>
          <p:spPr bwMode="auto">
            <a:xfrm>
              <a:off x="4566" y="2510"/>
              <a:ext cx="862" cy="363"/>
            </a:xfrm>
            <a:custGeom>
              <a:avLst/>
              <a:gdLst>
                <a:gd name="T0" fmla="*/ 862 w 862"/>
                <a:gd name="T1" fmla="*/ 363 h 363"/>
                <a:gd name="T2" fmla="*/ 181 w 862"/>
                <a:gd name="T3" fmla="*/ 273 h 363"/>
                <a:gd name="T4" fmla="*/ 0 w 862"/>
                <a:gd name="T5" fmla="*/ 0 h 363"/>
                <a:gd name="T6" fmla="*/ 0 60000 65536"/>
                <a:gd name="T7" fmla="*/ 0 60000 65536"/>
                <a:gd name="T8" fmla="*/ 0 60000 65536"/>
                <a:gd name="T9" fmla="*/ 0 w 862"/>
                <a:gd name="T10" fmla="*/ 0 h 363"/>
                <a:gd name="T11" fmla="*/ 862 w 862"/>
                <a:gd name="T12" fmla="*/ 363 h 363"/>
              </a:gdLst>
              <a:ahLst/>
              <a:cxnLst>
                <a:cxn ang="T6">
                  <a:pos x="T0" y="T1"/>
                </a:cxn>
                <a:cxn ang="T7">
                  <a:pos x="T2" y="T3"/>
                </a:cxn>
                <a:cxn ang="T8">
                  <a:pos x="T4" y="T5"/>
                </a:cxn>
              </a:cxnLst>
              <a:rect l="T9" t="T10" r="T11" b="T12"/>
              <a:pathLst>
                <a:path w="862" h="363">
                  <a:moveTo>
                    <a:pt x="862" y="363"/>
                  </a:moveTo>
                  <a:cubicBezTo>
                    <a:pt x="593" y="348"/>
                    <a:pt x="325" y="334"/>
                    <a:pt x="181" y="273"/>
                  </a:cubicBezTo>
                  <a:cubicBezTo>
                    <a:pt x="37" y="212"/>
                    <a:pt x="18" y="106"/>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7" name="Freeform 68"/>
            <p:cNvSpPr>
              <a:spLocks/>
            </p:cNvSpPr>
            <p:nvPr/>
          </p:nvSpPr>
          <p:spPr bwMode="auto">
            <a:xfrm>
              <a:off x="4929" y="2057"/>
              <a:ext cx="680" cy="771"/>
            </a:xfrm>
            <a:custGeom>
              <a:avLst/>
              <a:gdLst>
                <a:gd name="T0" fmla="*/ 544 w 680"/>
                <a:gd name="T1" fmla="*/ 771 h 771"/>
                <a:gd name="T2" fmla="*/ 589 w 680"/>
                <a:gd name="T3" fmla="*/ 227 h 771"/>
                <a:gd name="T4" fmla="*/ 0 w 680"/>
                <a:gd name="T5" fmla="*/ 0 h 771"/>
                <a:gd name="T6" fmla="*/ 0 60000 65536"/>
                <a:gd name="T7" fmla="*/ 0 60000 65536"/>
                <a:gd name="T8" fmla="*/ 0 60000 65536"/>
                <a:gd name="T9" fmla="*/ 0 w 680"/>
                <a:gd name="T10" fmla="*/ 0 h 771"/>
                <a:gd name="T11" fmla="*/ 680 w 680"/>
                <a:gd name="T12" fmla="*/ 771 h 771"/>
              </a:gdLst>
              <a:ahLst/>
              <a:cxnLst>
                <a:cxn ang="T6">
                  <a:pos x="T0" y="T1"/>
                </a:cxn>
                <a:cxn ang="T7">
                  <a:pos x="T2" y="T3"/>
                </a:cxn>
                <a:cxn ang="T8">
                  <a:pos x="T4" y="T5"/>
                </a:cxn>
              </a:cxnLst>
              <a:rect l="T9" t="T10" r="T11" b="T12"/>
              <a:pathLst>
                <a:path w="680" h="771">
                  <a:moveTo>
                    <a:pt x="544" y="771"/>
                  </a:moveTo>
                  <a:cubicBezTo>
                    <a:pt x="612" y="563"/>
                    <a:pt x="680" y="356"/>
                    <a:pt x="589" y="227"/>
                  </a:cubicBezTo>
                  <a:cubicBezTo>
                    <a:pt x="498" y="98"/>
                    <a:pt x="249" y="49"/>
                    <a:pt x="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8" name="Text Box 69"/>
            <p:cNvSpPr txBox="1">
              <a:spLocks noChangeArrowheads="1"/>
            </p:cNvSpPr>
            <p:nvPr/>
          </p:nvSpPr>
          <p:spPr bwMode="auto">
            <a:xfrm>
              <a:off x="4604" y="12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a:t>
              </a:r>
            </a:p>
          </p:txBody>
        </p:sp>
        <p:sp>
          <p:nvSpPr>
            <p:cNvPr id="36889" name="Text Box 70"/>
            <p:cNvSpPr txBox="1">
              <a:spLocks noChangeArrowheads="1"/>
            </p:cNvSpPr>
            <p:nvPr/>
          </p:nvSpPr>
          <p:spPr bwMode="auto">
            <a:xfrm>
              <a:off x="4014" y="293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a:t>
              </a:r>
            </a:p>
          </p:txBody>
        </p:sp>
        <p:sp>
          <p:nvSpPr>
            <p:cNvPr id="36890" name="Text Box 71"/>
            <p:cNvSpPr txBox="1">
              <a:spLocks noChangeArrowheads="1"/>
            </p:cNvSpPr>
            <p:nvPr/>
          </p:nvSpPr>
          <p:spPr bwMode="auto">
            <a:xfrm>
              <a:off x="5470" y="288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a:t>
              </a:r>
            </a:p>
          </p:txBody>
        </p:sp>
        <p:sp>
          <p:nvSpPr>
            <p:cNvPr id="36891" name="Text Box 72"/>
            <p:cNvSpPr txBox="1">
              <a:spLocks noChangeArrowheads="1"/>
            </p:cNvSpPr>
            <p:nvPr/>
          </p:nvSpPr>
          <p:spPr bwMode="auto">
            <a:xfrm>
              <a:off x="4604" y="1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d</a:t>
              </a:r>
            </a:p>
          </p:txBody>
        </p:sp>
        <p:sp>
          <p:nvSpPr>
            <p:cNvPr id="36892" name="Text Box 73"/>
            <p:cNvSpPr txBox="1">
              <a:spLocks noChangeArrowheads="1"/>
            </p:cNvSpPr>
            <p:nvPr/>
          </p:nvSpPr>
          <p:spPr bwMode="auto">
            <a:xfrm>
              <a:off x="4241" y="234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e</a:t>
              </a:r>
            </a:p>
          </p:txBody>
        </p:sp>
        <p:sp>
          <p:nvSpPr>
            <p:cNvPr id="36893" name="Text Box 74"/>
            <p:cNvSpPr txBox="1">
              <a:spLocks noChangeArrowheads="1"/>
            </p:cNvSpPr>
            <p:nvPr/>
          </p:nvSpPr>
          <p:spPr bwMode="auto">
            <a:xfrm>
              <a:off x="5213" y="2341"/>
              <a:ext cx="1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f</a:t>
              </a:r>
            </a:p>
          </p:txBody>
        </p:sp>
      </p:grpSp>
      <p:sp>
        <p:nvSpPr>
          <p:cNvPr id="515147" name="Text Box 75"/>
          <p:cNvSpPr txBox="1">
            <a:spLocks noChangeArrowheads="1"/>
          </p:cNvSpPr>
          <p:nvPr/>
        </p:nvSpPr>
        <p:spPr bwMode="auto">
          <a:xfrm>
            <a:off x="6588125" y="5157788"/>
            <a:ext cx="239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t>擦去三边后的</a:t>
            </a:r>
          </a:p>
          <a:p>
            <a:pPr algn="ctr" eaLnBrk="1" hangingPunct="1"/>
            <a:r>
              <a:rPr lang="zh-CN" altLang="en-US" sz="2400" b="1"/>
              <a:t>子图是</a:t>
            </a:r>
            <a:r>
              <a:rPr lang="en-US" altLang="zh-CN" sz="2400" b="1"/>
              <a:t>K</a:t>
            </a:r>
            <a:r>
              <a:rPr lang="en-US" altLang="zh-CN" sz="2400" b="1" baseline="-25000"/>
              <a:t>3,3</a:t>
            </a:r>
          </a:p>
        </p:txBody>
      </p:sp>
      <p:sp>
        <p:nvSpPr>
          <p:cNvPr id="515148" name="Text Box 76"/>
          <p:cNvSpPr txBox="1">
            <a:spLocks noChangeArrowheads="1"/>
          </p:cNvSpPr>
          <p:nvPr/>
        </p:nvSpPr>
        <p:spPr bwMode="auto">
          <a:xfrm>
            <a:off x="915988" y="5054600"/>
            <a:ext cx="201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t>哈密尔顿回路</a:t>
            </a:r>
          </a:p>
          <a:p>
            <a:pPr algn="ctr" eaLnBrk="1" hangingPunct="1"/>
            <a:r>
              <a:rPr lang="en-US" altLang="zh-CN" sz="2400"/>
              <a:t>adbecfa</a:t>
            </a:r>
          </a:p>
        </p:txBody>
      </p:sp>
    </p:spTree>
    <p:extLst>
      <p:ext uri="{BB962C8B-B14F-4D97-AF65-F5344CB8AC3E}">
        <p14:creationId xmlns:p14="http://schemas.microsoft.com/office/powerpoint/2010/main" val="24668484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148"/>
                                        </p:tgtEl>
                                        <p:attrNameLst>
                                          <p:attrName>style.visibility</p:attrName>
                                        </p:attrNameLst>
                                      </p:cBhvr>
                                      <p:to>
                                        <p:strVal val="visible"/>
                                      </p:to>
                                    </p:set>
                                    <p:animEffect transition="in" filter="blinds(horizontal)">
                                      <p:cBhvr>
                                        <p:cTn id="12" dur="500"/>
                                        <p:tgtEl>
                                          <p:spTgt spid="515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5147"/>
                                        </p:tgtEl>
                                        <p:attrNameLst>
                                          <p:attrName>style.visibility</p:attrName>
                                        </p:attrNameLst>
                                      </p:cBhvr>
                                      <p:to>
                                        <p:strVal val="visible"/>
                                      </p:to>
                                    </p:set>
                                    <p:animEffect transition="in" filter="blinds(horizontal)">
                                      <p:cBhvr>
                                        <p:cTn id="22" dur="500"/>
                                        <p:tgtEl>
                                          <p:spTgt spid="515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47" grpId="0"/>
      <p:bldP spid="5151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CAC63F-2647-44D5-8059-662513C5AE3E}" type="slidenum">
              <a:rPr lang="zh-CN" altLang="en-US" smtClean="0">
                <a:solidFill>
                  <a:schemeClr val="accent1"/>
                </a:solidFill>
              </a:rPr>
              <a:pPr/>
              <a:t>32</a:t>
            </a:fld>
            <a:r>
              <a:rPr lang="en-US" altLang="zh-CN" dirty="0">
                <a:solidFill>
                  <a:schemeClr val="accent1"/>
                </a:solidFill>
              </a:rPr>
              <a:t>/50</a:t>
            </a:r>
          </a:p>
        </p:txBody>
      </p:sp>
      <p:sp>
        <p:nvSpPr>
          <p:cNvPr id="3481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6.14      </a:t>
            </a:r>
            <a:r>
              <a:rPr lang="zh-CN" altLang="en-US" b="1" dirty="0">
                <a:latin typeface="Calibri" panose="020F0502020204030204" pitchFamily="34" charset="0"/>
                <a:ea typeface="宋体" panose="02010600030101010101" pitchFamily="2" charset="-122"/>
              </a:rPr>
              <a:t>库拉道夫斯基定理</a:t>
            </a:r>
            <a:endParaRPr lang="en-US" altLang="zh-CN" b="1" dirty="0">
              <a:latin typeface="Calibri" panose="020F0502020204030204" pitchFamily="34" charset="0"/>
              <a:ea typeface="宋体" panose="02010600030101010101" pitchFamily="2" charset="-122"/>
            </a:endParaRPr>
          </a:p>
        </p:txBody>
      </p:sp>
      <p:sp>
        <p:nvSpPr>
          <p:cNvPr id="34820" name="Rectangle 3"/>
          <p:cNvSpPr>
            <a:spLocks noGrp="1"/>
          </p:cNvSpPr>
          <p:nvPr>
            <p:ph type="body" idx="4294967295"/>
          </p:nvPr>
        </p:nvSpPr>
        <p:spPr>
          <a:xfrm>
            <a:off x="323850" y="981075"/>
            <a:ext cx="8497888" cy="1583829"/>
          </a:xfrm>
          <a:solidFill>
            <a:srgbClr val="FFFF00"/>
          </a:solidFill>
        </p:spPr>
        <p:txBody>
          <a:bodyPr/>
          <a:lstStyle/>
          <a:p>
            <a:pPr algn="just" eaLnBrk="1" hangingPunct="1">
              <a:lnSpc>
                <a:spcPct val="130000"/>
              </a:lnSpc>
              <a:buFont typeface="Wingdings" panose="05000000000000000000" pitchFamily="2" charset="2"/>
              <a:buNone/>
            </a:pPr>
            <a:r>
              <a:rPr lang="en-US" altLang="zh-CN" b="1" i="1" dirty="0">
                <a:latin typeface="Times New Roman" panose="02020603050405020304" pitchFamily="18" charset="0"/>
              </a:rPr>
              <a:t>G</a:t>
            </a:r>
            <a:r>
              <a:rPr lang="zh-CN" altLang="en-US" b="1" dirty="0">
                <a:latin typeface="Times New Roman" panose="02020603050405020304" pitchFamily="18" charset="0"/>
              </a:rPr>
              <a:t>是平面图</a:t>
            </a:r>
            <a:r>
              <a:rPr lang="zh-CN" altLang="en-US"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G</a:t>
            </a:r>
            <a:r>
              <a:rPr lang="zh-CN" altLang="en-US" b="1" dirty="0">
                <a:latin typeface="Times New Roman" panose="02020603050405020304" pitchFamily="18" charset="0"/>
              </a:rPr>
              <a:t>中无可收缩为</a:t>
            </a:r>
            <a:r>
              <a:rPr lang="en-US" altLang="zh-CN" b="1" i="1" dirty="0">
                <a:latin typeface="Times New Roman" panose="02020603050405020304" pitchFamily="18" charset="0"/>
              </a:rPr>
              <a:t>K</a:t>
            </a:r>
            <a:r>
              <a:rPr lang="en-US" altLang="zh-CN" b="1" baseline="-30000" dirty="0">
                <a:latin typeface="Times New Roman" panose="02020603050405020304" pitchFamily="18" charset="0"/>
              </a:rPr>
              <a:t>5</a:t>
            </a:r>
            <a:r>
              <a:rPr lang="zh-CN" altLang="en-US" b="1" dirty="0">
                <a:latin typeface="Times New Roman" panose="02020603050405020304" pitchFamily="18" charset="0"/>
              </a:rPr>
              <a:t>的子图</a:t>
            </a:r>
            <a:r>
              <a:rPr lang="en-US" altLang="zh-CN" b="1" dirty="0">
                <a:latin typeface="Times New Roman" panose="02020603050405020304" pitchFamily="18" charset="0"/>
              </a:rPr>
              <a:t>, </a:t>
            </a:r>
            <a:r>
              <a:rPr lang="zh-CN" altLang="en-US" b="1" dirty="0">
                <a:latin typeface="Times New Roman" panose="02020603050405020304" pitchFamily="18" charset="0"/>
              </a:rPr>
              <a:t>也无</a:t>
            </a:r>
          </a:p>
          <a:p>
            <a:pPr algn="just" eaLnBrk="1" hangingPunct="1">
              <a:lnSpc>
                <a:spcPct val="130000"/>
              </a:lnSpc>
              <a:buFont typeface="Wingdings" panose="05000000000000000000" pitchFamily="2" charset="2"/>
              <a:buNone/>
            </a:pPr>
            <a:r>
              <a:rPr lang="zh-CN" altLang="en-US" b="1" dirty="0">
                <a:latin typeface="Times New Roman" panose="02020603050405020304" pitchFamily="18" charset="0"/>
              </a:rPr>
              <a:t>可收缩为</a:t>
            </a:r>
            <a:r>
              <a:rPr lang="en-US" altLang="zh-CN" b="1" i="1" dirty="0">
                <a:latin typeface="Times New Roman" panose="02020603050405020304" pitchFamily="18" charset="0"/>
              </a:rPr>
              <a:t>K</a:t>
            </a:r>
            <a:r>
              <a:rPr lang="en-US" altLang="zh-CN" b="1" baseline="-30000" dirty="0">
                <a:latin typeface="Times New Roman" panose="02020603050405020304" pitchFamily="18" charset="0"/>
              </a:rPr>
              <a:t>3,3</a:t>
            </a:r>
            <a:r>
              <a:rPr lang="zh-CN" altLang="en-US" b="1" dirty="0">
                <a:latin typeface="Times New Roman" panose="02020603050405020304" pitchFamily="18" charset="0"/>
              </a:rPr>
              <a:t>的子图</a:t>
            </a:r>
            <a:r>
              <a:rPr lang="en-US" altLang="zh-CN" b="1" dirty="0">
                <a:latin typeface="Times New Roman" panose="02020603050405020304" pitchFamily="18" charset="0"/>
              </a:rPr>
              <a:t>. </a:t>
            </a:r>
          </a:p>
        </p:txBody>
      </p:sp>
    </p:spTree>
    <p:extLst>
      <p:ext uri="{BB962C8B-B14F-4D97-AF65-F5344CB8AC3E}">
        <p14:creationId xmlns:p14="http://schemas.microsoft.com/office/powerpoint/2010/main" val="35574048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CAC63F-2647-44D5-8059-662513C5AE3E}" type="slidenum">
              <a:rPr lang="zh-CN" altLang="en-US" smtClean="0">
                <a:solidFill>
                  <a:schemeClr val="accent1"/>
                </a:solidFill>
              </a:rPr>
              <a:pPr/>
              <a:t>33</a:t>
            </a:fld>
            <a:r>
              <a:rPr lang="en-US" altLang="zh-CN" dirty="0">
                <a:solidFill>
                  <a:schemeClr val="accent1"/>
                </a:solidFill>
              </a:rPr>
              <a:t>/50</a:t>
            </a:r>
          </a:p>
        </p:txBody>
      </p:sp>
      <p:sp>
        <p:nvSpPr>
          <p:cNvPr id="3481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例</a:t>
            </a:r>
            <a:endParaRPr lang="en-US" altLang="zh-CN" b="1" dirty="0">
              <a:latin typeface="Calibri" panose="020F0502020204030204" pitchFamily="34" charset="0"/>
              <a:ea typeface="宋体" panose="02010600030101010101" pitchFamily="2" charset="-122"/>
            </a:endParaRPr>
          </a:p>
        </p:txBody>
      </p:sp>
      <p:pic>
        <p:nvPicPr>
          <p:cNvPr id="5" name="Picture 8" descr="17-8"/>
          <p:cNvPicPr>
            <a:picLocks noChangeAspect="1" noChangeArrowheads="1"/>
          </p:cNvPicPr>
          <p:nvPr/>
        </p:nvPicPr>
        <p:blipFill>
          <a:blip r:embed="rId3">
            <a:extLst>
              <a:ext uri="{28A0092B-C50C-407E-A947-70E740481C1C}">
                <a14:useLocalDpi xmlns:a14="http://schemas.microsoft.com/office/drawing/2010/main" val="0"/>
              </a:ext>
            </a:extLst>
          </a:blip>
          <a:srcRect r="62009" b="44165"/>
          <a:stretch>
            <a:fillRect/>
          </a:stretch>
        </p:blipFill>
        <p:spPr bwMode="auto">
          <a:xfrm>
            <a:off x="928688" y="1550452"/>
            <a:ext cx="17208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17-8"/>
          <p:cNvPicPr>
            <a:picLocks noChangeAspect="1" noChangeArrowheads="1"/>
          </p:cNvPicPr>
          <p:nvPr/>
        </p:nvPicPr>
        <p:blipFill>
          <a:blip r:embed="rId3">
            <a:extLst>
              <a:ext uri="{28A0092B-C50C-407E-A947-70E740481C1C}">
                <a14:useLocalDpi xmlns:a14="http://schemas.microsoft.com/office/drawing/2010/main" val="0"/>
              </a:ext>
            </a:extLst>
          </a:blip>
          <a:srcRect l="43002" r="17570" b="47169"/>
          <a:stretch>
            <a:fillRect/>
          </a:stretch>
        </p:blipFill>
        <p:spPr bwMode="auto">
          <a:xfrm>
            <a:off x="714375" y="3836452"/>
            <a:ext cx="1785938"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152"/>
          <p:cNvGrpSpPr>
            <a:grpSpLocks/>
          </p:cNvGrpSpPr>
          <p:nvPr/>
        </p:nvGrpSpPr>
        <p:grpSpPr bwMode="auto">
          <a:xfrm>
            <a:off x="1744109" y="692696"/>
            <a:ext cx="3778250" cy="3181350"/>
            <a:chOff x="1785918" y="1285860"/>
            <a:chExt cx="3779048" cy="3181346"/>
          </a:xfrm>
        </p:grpSpPr>
        <p:grpSp>
          <p:nvGrpSpPr>
            <p:cNvPr id="8" name="组合 85"/>
            <p:cNvGrpSpPr>
              <a:grpSpLocks/>
            </p:cNvGrpSpPr>
            <p:nvPr/>
          </p:nvGrpSpPr>
          <p:grpSpPr bwMode="auto">
            <a:xfrm>
              <a:off x="2928926" y="1285860"/>
              <a:ext cx="2636040" cy="3181346"/>
              <a:chOff x="1293019" y="3143248"/>
              <a:chExt cx="2636040" cy="3181346"/>
            </a:xfrm>
          </p:grpSpPr>
          <p:sp>
            <p:nvSpPr>
              <p:cNvPr id="13" name="椭圆 12"/>
              <p:cNvSpPr/>
              <p:nvPr/>
            </p:nvSpPr>
            <p:spPr>
              <a:xfrm>
                <a:off x="1866460" y="4298947"/>
                <a:ext cx="92094" cy="10636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nvSpPr>
            <p:spPr>
              <a:xfrm>
                <a:off x="2696899" y="4298947"/>
                <a:ext cx="92094" cy="10636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3528924" y="4298947"/>
                <a:ext cx="92094" cy="10636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1866460" y="5035546"/>
                <a:ext cx="92094" cy="104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2696899" y="5035546"/>
                <a:ext cx="92094" cy="104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3528924" y="5035546"/>
                <a:ext cx="92094" cy="104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9" name="直接连接符 18"/>
              <p:cNvCxnSpPr>
                <a:stCxn id="13" idx="6"/>
                <a:endCxn id="14" idx="2"/>
              </p:cNvCxnSpPr>
              <p:nvPr/>
            </p:nvCxnSpPr>
            <p:spPr>
              <a:xfrm>
                <a:off x="1958555" y="4351334"/>
                <a:ext cx="738344"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788993" y="4351334"/>
                <a:ext cx="739931"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958555" y="5086346"/>
                <a:ext cx="73834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88993" y="5086346"/>
                <a:ext cx="73993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3" idx="4"/>
                <a:endCxn id="16" idx="0"/>
              </p:cNvCxnSpPr>
              <p:nvPr/>
            </p:nvCxnSpPr>
            <p:spPr>
              <a:xfrm rot="5400000">
                <a:off x="1597389" y="4720428"/>
                <a:ext cx="631824"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5400000">
                <a:off x="2427827" y="4720428"/>
                <a:ext cx="6302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259059" y="4719634"/>
                <a:ext cx="630236" cy="1587"/>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直接连接符 25"/>
              <p:cNvCxnSpPr>
                <a:stCxn id="13" idx="5"/>
                <a:endCxn id="17" idx="1"/>
              </p:cNvCxnSpPr>
              <p:nvPr/>
            </p:nvCxnSpPr>
            <p:spPr>
              <a:xfrm rot="16200000" flipH="1">
                <a:off x="1998321" y="4336965"/>
                <a:ext cx="660399" cy="765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200000" flipH="1">
                <a:off x="2842256" y="4352047"/>
                <a:ext cx="660399" cy="766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6" idx="7"/>
                <a:endCxn id="14" idx="3"/>
              </p:cNvCxnSpPr>
              <p:nvPr/>
            </p:nvCxnSpPr>
            <p:spPr>
              <a:xfrm rot="5400000" flipH="1" flipV="1">
                <a:off x="1998321" y="4336965"/>
                <a:ext cx="660399" cy="765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16057" y="4352840"/>
                <a:ext cx="660399" cy="7653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rot="19252019">
                <a:off x="1352001" y="4060822"/>
                <a:ext cx="2548476" cy="2263772"/>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1" name="弧形 30"/>
              <p:cNvSpPr/>
              <p:nvPr/>
            </p:nvSpPr>
            <p:spPr>
              <a:xfrm rot="2466547" flipV="1">
                <a:off x="1293252" y="3143248"/>
                <a:ext cx="2596111" cy="2192335"/>
              </a:xfrm>
              <a:prstGeom prst="arc">
                <a:avLst>
                  <a:gd name="adj1" fmla="val 16431463"/>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2" name="任意多边形 31"/>
              <p:cNvSpPr/>
              <p:nvPr/>
            </p:nvSpPr>
            <p:spPr>
              <a:xfrm>
                <a:off x="3621019" y="4360859"/>
                <a:ext cx="308040" cy="738186"/>
              </a:xfrm>
              <a:custGeom>
                <a:avLst/>
                <a:gdLst>
                  <a:gd name="connsiteX0" fmla="*/ 0 w 476865"/>
                  <a:gd name="connsiteY0" fmla="*/ 0 h 1002891"/>
                  <a:gd name="connsiteX1" fmla="*/ 471949 w 476865"/>
                  <a:gd name="connsiteY1" fmla="*/ 752168 h 1002891"/>
                  <a:gd name="connsiteX2" fmla="*/ 29497 w 476865"/>
                  <a:gd name="connsiteY2" fmla="*/ 1002891 h 1002891"/>
                  <a:gd name="connsiteX3" fmla="*/ 29497 w 476865"/>
                  <a:gd name="connsiteY3" fmla="*/ 1002891 h 1002891"/>
                  <a:gd name="connsiteX4" fmla="*/ 29497 w 476865"/>
                  <a:gd name="connsiteY4" fmla="*/ 1002891 h 1002891"/>
                  <a:gd name="connsiteX5" fmla="*/ 0 w 476865"/>
                  <a:gd name="connsiteY5" fmla="*/ 1002891 h 10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865" h="1002891">
                    <a:moveTo>
                      <a:pt x="0" y="0"/>
                    </a:moveTo>
                    <a:cubicBezTo>
                      <a:pt x="233516" y="292510"/>
                      <a:pt x="467033" y="585020"/>
                      <a:pt x="471949" y="752168"/>
                    </a:cubicBezTo>
                    <a:cubicBezTo>
                      <a:pt x="476865" y="919317"/>
                      <a:pt x="29497" y="1002891"/>
                      <a:pt x="29497" y="1002891"/>
                    </a:cubicBezTo>
                    <a:lnTo>
                      <a:pt x="29497" y="1002891"/>
                    </a:lnTo>
                    <a:lnTo>
                      <a:pt x="29497" y="1002891"/>
                    </a:lnTo>
                    <a:lnTo>
                      <a:pt x="0" y="1002891"/>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33" name="任意多边形 32"/>
              <p:cNvSpPr/>
              <p:nvPr/>
            </p:nvSpPr>
            <p:spPr>
              <a:xfrm flipV="1">
                <a:off x="3621019" y="4351334"/>
                <a:ext cx="308040" cy="738186"/>
              </a:xfrm>
              <a:custGeom>
                <a:avLst/>
                <a:gdLst>
                  <a:gd name="connsiteX0" fmla="*/ 0 w 476865"/>
                  <a:gd name="connsiteY0" fmla="*/ 0 h 1002891"/>
                  <a:gd name="connsiteX1" fmla="*/ 471949 w 476865"/>
                  <a:gd name="connsiteY1" fmla="*/ 752168 h 1002891"/>
                  <a:gd name="connsiteX2" fmla="*/ 29497 w 476865"/>
                  <a:gd name="connsiteY2" fmla="*/ 1002891 h 1002891"/>
                  <a:gd name="connsiteX3" fmla="*/ 29497 w 476865"/>
                  <a:gd name="connsiteY3" fmla="*/ 1002891 h 1002891"/>
                  <a:gd name="connsiteX4" fmla="*/ 29497 w 476865"/>
                  <a:gd name="connsiteY4" fmla="*/ 1002891 h 1002891"/>
                  <a:gd name="connsiteX5" fmla="*/ 0 w 476865"/>
                  <a:gd name="connsiteY5" fmla="*/ 1002891 h 10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865" h="1002891">
                    <a:moveTo>
                      <a:pt x="0" y="0"/>
                    </a:moveTo>
                    <a:cubicBezTo>
                      <a:pt x="233516" y="292510"/>
                      <a:pt x="467033" y="585020"/>
                      <a:pt x="471949" y="752168"/>
                    </a:cubicBezTo>
                    <a:cubicBezTo>
                      <a:pt x="476865" y="919317"/>
                      <a:pt x="29497" y="1002891"/>
                      <a:pt x="29497" y="1002891"/>
                    </a:cubicBezTo>
                    <a:lnTo>
                      <a:pt x="29497" y="1002891"/>
                    </a:lnTo>
                    <a:lnTo>
                      <a:pt x="29497" y="1002891"/>
                    </a:lnTo>
                    <a:lnTo>
                      <a:pt x="0" y="1002891"/>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9" name="Text Box 13"/>
            <p:cNvSpPr txBox="1">
              <a:spLocks noChangeArrowheads="1"/>
            </p:cNvSpPr>
            <p:nvPr/>
          </p:nvSpPr>
          <p:spPr bwMode="auto">
            <a:xfrm>
              <a:off x="2000232" y="3714752"/>
              <a:ext cx="1857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latin typeface="Times New Roman" panose="02020603050405020304" pitchFamily="18" charset="0"/>
                </a:rPr>
                <a:t>收缩</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条边</a:t>
              </a:r>
            </a:p>
          </p:txBody>
        </p:sp>
        <p:sp>
          <p:nvSpPr>
            <p:cNvPr id="10" name="Text Box 13"/>
            <p:cNvSpPr txBox="1">
              <a:spLocks noChangeArrowheads="1"/>
            </p:cNvSpPr>
            <p:nvPr/>
          </p:nvSpPr>
          <p:spPr bwMode="auto">
            <a:xfrm>
              <a:off x="1785918" y="2071678"/>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sym typeface="Symbol" panose="05050102010706020507" pitchFamily="18" charset="2"/>
                </a:rPr>
                <a:t></a:t>
              </a:r>
              <a:endParaRPr lang="zh-CN" altLang="en-US" sz="2800" b="1">
                <a:solidFill>
                  <a:srgbClr val="FF0000"/>
                </a:solidFill>
                <a:latin typeface="Times New Roman" panose="02020603050405020304" pitchFamily="18" charset="0"/>
              </a:endParaRPr>
            </a:p>
          </p:txBody>
        </p:sp>
        <p:sp>
          <p:nvSpPr>
            <p:cNvPr id="11" name="Text Box 13"/>
            <p:cNvSpPr txBox="1">
              <a:spLocks noChangeArrowheads="1"/>
            </p:cNvSpPr>
            <p:nvPr/>
          </p:nvSpPr>
          <p:spPr bwMode="auto">
            <a:xfrm>
              <a:off x="1785918" y="3071810"/>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sym typeface="Symbol" panose="05050102010706020507" pitchFamily="18" charset="2"/>
                </a:rPr>
                <a:t></a:t>
              </a:r>
              <a:endParaRPr lang="zh-CN" altLang="en-US" sz="2800" b="1">
                <a:solidFill>
                  <a:srgbClr val="FF0000"/>
                </a:solidFill>
                <a:latin typeface="Times New Roman" panose="02020603050405020304" pitchFamily="18" charset="0"/>
              </a:endParaRPr>
            </a:p>
          </p:txBody>
        </p:sp>
        <p:sp>
          <p:nvSpPr>
            <p:cNvPr id="12" name="Text Box 13"/>
            <p:cNvSpPr txBox="1">
              <a:spLocks noChangeArrowheads="1"/>
            </p:cNvSpPr>
            <p:nvPr/>
          </p:nvSpPr>
          <p:spPr bwMode="auto">
            <a:xfrm>
              <a:off x="2786050" y="2620028"/>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latin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endParaRPr>
            </a:p>
          </p:txBody>
        </p:sp>
      </p:grpSp>
      <p:grpSp>
        <p:nvGrpSpPr>
          <p:cNvPr id="34" name="组合 154"/>
          <p:cNvGrpSpPr>
            <a:grpSpLocks/>
          </p:cNvGrpSpPr>
          <p:nvPr/>
        </p:nvGrpSpPr>
        <p:grpSpPr bwMode="auto">
          <a:xfrm>
            <a:off x="1214438" y="3193515"/>
            <a:ext cx="4322762" cy="2500312"/>
            <a:chOff x="1214414" y="3786190"/>
            <a:chExt cx="4322450" cy="2500330"/>
          </a:xfrm>
        </p:grpSpPr>
        <p:grpSp>
          <p:nvGrpSpPr>
            <p:cNvPr id="35" name="组合 137"/>
            <p:cNvGrpSpPr>
              <a:grpSpLocks/>
            </p:cNvGrpSpPr>
            <p:nvPr/>
          </p:nvGrpSpPr>
          <p:grpSpPr bwMode="auto">
            <a:xfrm>
              <a:off x="3392822" y="3786190"/>
              <a:ext cx="2144042" cy="1895160"/>
              <a:chOff x="3392822" y="3891294"/>
              <a:chExt cx="2144042" cy="1895160"/>
            </a:xfrm>
          </p:grpSpPr>
          <p:sp>
            <p:nvSpPr>
              <p:cNvPr id="40" name="椭圆 39"/>
              <p:cNvSpPr/>
              <p:nvPr/>
            </p:nvSpPr>
            <p:spPr>
              <a:xfrm>
                <a:off x="4008213" y="4656475"/>
                <a:ext cx="93655" cy="1047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椭圆 40"/>
              <p:cNvSpPr/>
              <p:nvPr/>
            </p:nvSpPr>
            <p:spPr>
              <a:xfrm>
                <a:off x="4840002" y="4656475"/>
                <a:ext cx="92068" cy="1047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椭圆 41"/>
              <p:cNvSpPr/>
              <p:nvPr/>
            </p:nvSpPr>
            <p:spPr>
              <a:xfrm>
                <a:off x="4008213" y="5393080"/>
                <a:ext cx="93655" cy="1047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4840002" y="5393080"/>
                <a:ext cx="92068" cy="10477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4" name="直接连接符 43"/>
              <p:cNvCxnSpPr>
                <a:stCxn id="40" idx="6"/>
                <a:endCxn id="41" idx="2"/>
              </p:cNvCxnSpPr>
              <p:nvPr/>
            </p:nvCxnSpPr>
            <p:spPr>
              <a:xfrm>
                <a:off x="4101868" y="4708862"/>
                <a:ext cx="738135"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101868" y="5443880"/>
                <a:ext cx="738135"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0" idx="4"/>
                <a:endCxn id="42" idx="0"/>
              </p:cNvCxnSpPr>
              <p:nvPr/>
            </p:nvCxnSpPr>
            <p:spPr>
              <a:xfrm rot="5400000">
                <a:off x="3739919" y="5077165"/>
                <a:ext cx="63024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4570121" y="5077166"/>
                <a:ext cx="63183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4144701" y="4694604"/>
                <a:ext cx="660405" cy="7651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flipH="1" flipV="1">
                <a:off x="4139939" y="4715244"/>
                <a:ext cx="661992" cy="7667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任意多边形 49"/>
              <p:cNvSpPr/>
              <p:nvPr/>
            </p:nvSpPr>
            <p:spPr>
              <a:xfrm rot="5400000" flipV="1">
                <a:off x="4321709" y="5251029"/>
                <a:ext cx="285752" cy="785755"/>
              </a:xfrm>
              <a:custGeom>
                <a:avLst/>
                <a:gdLst>
                  <a:gd name="connsiteX0" fmla="*/ 0 w 476865"/>
                  <a:gd name="connsiteY0" fmla="*/ 0 h 1002891"/>
                  <a:gd name="connsiteX1" fmla="*/ 471949 w 476865"/>
                  <a:gd name="connsiteY1" fmla="*/ 752168 h 1002891"/>
                  <a:gd name="connsiteX2" fmla="*/ 29497 w 476865"/>
                  <a:gd name="connsiteY2" fmla="*/ 1002891 h 1002891"/>
                  <a:gd name="connsiteX3" fmla="*/ 29497 w 476865"/>
                  <a:gd name="connsiteY3" fmla="*/ 1002891 h 1002891"/>
                  <a:gd name="connsiteX4" fmla="*/ 29497 w 476865"/>
                  <a:gd name="connsiteY4" fmla="*/ 1002891 h 1002891"/>
                  <a:gd name="connsiteX5" fmla="*/ 0 w 476865"/>
                  <a:gd name="connsiteY5" fmla="*/ 1002891 h 10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865" h="1002891">
                    <a:moveTo>
                      <a:pt x="0" y="0"/>
                    </a:moveTo>
                    <a:cubicBezTo>
                      <a:pt x="233516" y="292510"/>
                      <a:pt x="467033" y="585020"/>
                      <a:pt x="471949" y="752168"/>
                    </a:cubicBezTo>
                    <a:cubicBezTo>
                      <a:pt x="476865" y="919317"/>
                      <a:pt x="29497" y="1002891"/>
                      <a:pt x="29497" y="1002891"/>
                    </a:cubicBezTo>
                    <a:lnTo>
                      <a:pt x="29497" y="1002891"/>
                    </a:lnTo>
                    <a:lnTo>
                      <a:pt x="29497" y="1002891"/>
                    </a:lnTo>
                    <a:lnTo>
                      <a:pt x="0" y="1002891"/>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1" name="椭圆 50"/>
              <p:cNvSpPr/>
              <p:nvPr/>
            </p:nvSpPr>
            <p:spPr>
              <a:xfrm>
                <a:off x="4428869" y="5039064"/>
                <a:ext cx="92068" cy="10477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任意多边形 51"/>
              <p:cNvSpPr/>
              <p:nvPr/>
            </p:nvSpPr>
            <p:spPr>
              <a:xfrm rot="16200000" flipH="1" flipV="1">
                <a:off x="4321709" y="5251029"/>
                <a:ext cx="285752" cy="785755"/>
              </a:xfrm>
              <a:custGeom>
                <a:avLst/>
                <a:gdLst>
                  <a:gd name="connsiteX0" fmla="*/ 0 w 476865"/>
                  <a:gd name="connsiteY0" fmla="*/ 0 h 1002891"/>
                  <a:gd name="connsiteX1" fmla="*/ 471949 w 476865"/>
                  <a:gd name="connsiteY1" fmla="*/ 752168 h 1002891"/>
                  <a:gd name="connsiteX2" fmla="*/ 29497 w 476865"/>
                  <a:gd name="connsiteY2" fmla="*/ 1002891 h 1002891"/>
                  <a:gd name="connsiteX3" fmla="*/ 29497 w 476865"/>
                  <a:gd name="connsiteY3" fmla="*/ 1002891 h 1002891"/>
                  <a:gd name="connsiteX4" fmla="*/ 29497 w 476865"/>
                  <a:gd name="connsiteY4" fmla="*/ 1002891 h 1002891"/>
                  <a:gd name="connsiteX5" fmla="*/ 0 w 476865"/>
                  <a:gd name="connsiteY5" fmla="*/ 1002891 h 100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865" h="1002891">
                    <a:moveTo>
                      <a:pt x="0" y="0"/>
                    </a:moveTo>
                    <a:cubicBezTo>
                      <a:pt x="233516" y="292510"/>
                      <a:pt x="467033" y="585020"/>
                      <a:pt x="471949" y="752168"/>
                    </a:cubicBezTo>
                    <a:cubicBezTo>
                      <a:pt x="476865" y="919317"/>
                      <a:pt x="29497" y="1002891"/>
                      <a:pt x="29497" y="1002891"/>
                    </a:cubicBezTo>
                    <a:lnTo>
                      <a:pt x="29497" y="1002891"/>
                    </a:lnTo>
                    <a:lnTo>
                      <a:pt x="29497" y="1002891"/>
                    </a:lnTo>
                    <a:lnTo>
                      <a:pt x="0" y="1002891"/>
                    </a:ln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3" name="弧形 52"/>
              <p:cNvSpPr/>
              <p:nvPr/>
            </p:nvSpPr>
            <p:spPr>
              <a:xfrm rot="10637957">
                <a:off x="4071708" y="3891294"/>
                <a:ext cx="1465156" cy="1531948"/>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54" name="弧形 53"/>
              <p:cNvSpPr/>
              <p:nvPr/>
            </p:nvSpPr>
            <p:spPr>
              <a:xfrm rot="10962043" flipH="1">
                <a:off x="3392307" y="3891294"/>
                <a:ext cx="1465156" cy="1531948"/>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36" name="Text Box 13"/>
            <p:cNvSpPr txBox="1">
              <a:spLocks noChangeArrowheads="1"/>
            </p:cNvSpPr>
            <p:nvPr/>
          </p:nvSpPr>
          <p:spPr bwMode="auto">
            <a:xfrm>
              <a:off x="2000232" y="5763300"/>
              <a:ext cx="18573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收缩</a:t>
              </a:r>
              <a:r>
                <a:rPr lang="en-US" altLang="zh-CN" sz="2800" b="1">
                  <a:latin typeface="Times New Roman" panose="02020603050405020304" pitchFamily="18" charset="0"/>
                </a:rPr>
                <a:t>2</a:t>
              </a:r>
              <a:r>
                <a:rPr lang="zh-CN" altLang="en-US" sz="2800" b="1">
                  <a:latin typeface="Times New Roman" panose="02020603050405020304" pitchFamily="18" charset="0"/>
                </a:rPr>
                <a:t>条边</a:t>
              </a:r>
            </a:p>
          </p:txBody>
        </p:sp>
        <p:sp>
          <p:nvSpPr>
            <p:cNvPr id="37" name="Text Box 13"/>
            <p:cNvSpPr txBox="1">
              <a:spLocks noChangeArrowheads="1"/>
            </p:cNvSpPr>
            <p:nvPr/>
          </p:nvSpPr>
          <p:spPr bwMode="auto">
            <a:xfrm>
              <a:off x="1214414" y="5120358"/>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sym typeface="Symbol" panose="05050102010706020507" pitchFamily="18" charset="2"/>
                </a:rPr>
                <a:t></a:t>
              </a:r>
              <a:endParaRPr lang="zh-CN" altLang="en-US" sz="2800" b="1">
                <a:solidFill>
                  <a:srgbClr val="FF0000"/>
                </a:solidFill>
                <a:latin typeface="Times New Roman" panose="02020603050405020304" pitchFamily="18" charset="0"/>
              </a:endParaRPr>
            </a:p>
          </p:txBody>
        </p:sp>
        <p:sp>
          <p:nvSpPr>
            <p:cNvPr id="38" name="Text Box 13"/>
            <p:cNvSpPr txBox="1">
              <a:spLocks noChangeArrowheads="1"/>
            </p:cNvSpPr>
            <p:nvPr/>
          </p:nvSpPr>
          <p:spPr bwMode="auto">
            <a:xfrm>
              <a:off x="1785918" y="5143512"/>
              <a:ext cx="5000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a:solidFill>
                    <a:srgbClr val="FF0000"/>
                  </a:solidFill>
                  <a:latin typeface="Times New Roman" panose="02020603050405020304" pitchFamily="18" charset="0"/>
                  <a:sym typeface="Symbol" panose="05050102010706020507" pitchFamily="18" charset="2"/>
                </a:rPr>
                <a:t></a:t>
              </a:r>
              <a:endParaRPr lang="zh-CN" altLang="en-US" sz="2800" b="1">
                <a:solidFill>
                  <a:srgbClr val="FF0000"/>
                </a:solidFill>
                <a:latin typeface="Times New Roman" panose="02020603050405020304" pitchFamily="18" charset="0"/>
              </a:endParaRPr>
            </a:p>
          </p:txBody>
        </p:sp>
        <p:sp>
          <p:nvSpPr>
            <p:cNvPr id="39" name="矩形 149"/>
            <p:cNvSpPr>
              <a:spLocks noChangeArrowheads="1"/>
            </p:cNvSpPr>
            <p:nvPr/>
          </p:nvSpPr>
          <p:spPr bwMode="auto">
            <a:xfrm>
              <a:off x="2786050" y="4834606"/>
              <a:ext cx="538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Symbol" panose="05050102010706020507" pitchFamily="18" charset="2"/>
                </a:rPr>
                <a:t></a:t>
              </a:r>
              <a:endParaRPr lang="zh-CN" altLang="en-US" sz="2800"/>
            </a:p>
          </p:txBody>
        </p:sp>
      </p:grpSp>
      <p:grpSp>
        <p:nvGrpSpPr>
          <p:cNvPr id="55" name="组合 153"/>
          <p:cNvGrpSpPr>
            <a:grpSpLocks/>
          </p:cNvGrpSpPr>
          <p:nvPr/>
        </p:nvGrpSpPr>
        <p:grpSpPr bwMode="auto">
          <a:xfrm>
            <a:off x="5357813" y="693202"/>
            <a:ext cx="2892425" cy="3181350"/>
            <a:chOff x="5357818" y="1285860"/>
            <a:chExt cx="2893105" cy="3181346"/>
          </a:xfrm>
        </p:grpSpPr>
        <p:sp>
          <p:nvSpPr>
            <p:cNvPr id="56" name="Text Box 13"/>
            <p:cNvSpPr txBox="1">
              <a:spLocks noChangeArrowheads="1"/>
            </p:cNvSpPr>
            <p:nvPr/>
          </p:nvSpPr>
          <p:spPr bwMode="auto">
            <a:xfrm>
              <a:off x="6786578" y="3714752"/>
              <a:ext cx="9048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K</a:t>
              </a:r>
              <a:r>
                <a:rPr lang="en-US" altLang="zh-CN" sz="2800" b="1" baseline="-30000">
                  <a:latin typeface="Times New Roman" panose="02020603050405020304" pitchFamily="18" charset="0"/>
                </a:rPr>
                <a:t>3,3</a:t>
              </a:r>
              <a:endParaRPr lang="zh-CN" altLang="en-US" sz="2800" b="1">
                <a:latin typeface="Times New Roman" panose="02020603050405020304" pitchFamily="18" charset="0"/>
              </a:endParaRPr>
            </a:p>
          </p:txBody>
        </p:sp>
        <p:grpSp>
          <p:nvGrpSpPr>
            <p:cNvPr id="57" name="组合 87"/>
            <p:cNvGrpSpPr>
              <a:grpSpLocks/>
            </p:cNvGrpSpPr>
            <p:nvPr/>
          </p:nvGrpSpPr>
          <p:grpSpPr bwMode="auto">
            <a:xfrm>
              <a:off x="5643570" y="1285860"/>
              <a:ext cx="2607353" cy="3181346"/>
              <a:chOff x="4465263" y="3155020"/>
              <a:chExt cx="2607353" cy="3181346"/>
            </a:xfrm>
          </p:grpSpPr>
          <p:sp>
            <p:nvSpPr>
              <p:cNvPr id="60" name="椭圆 59"/>
              <p:cNvSpPr/>
              <p:nvPr/>
            </p:nvSpPr>
            <p:spPr>
              <a:xfrm>
                <a:off x="5038550" y="4310719"/>
                <a:ext cx="92097" cy="106363"/>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椭圆 60"/>
              <p:cNvSpPr/>
              <p:nvPr/>
            </p:nvSpPr>
            <p:spPr>
              <a:xfrm>
                <a:off x="5869008" y="4310719"/>
                <a:ext cx="92097" cy="10636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椭圆 61"/>
              <p:cNvSpPr/>
              <p:nvPr/>
            </p:nvSpPr>
            <p:spPr>
              <a:xfrm>
                <a:off x="6701054" y="4310719"/>
                <a:ext cx="92097" cy="10636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椭圆 62"/>
              <p:cNvSpPr/>
              <p:nvPr/>
            </p:nvSpPr>
            <p:spPr>
              <a:xfrm>
                <a:off x="5038550" y="5047318"/>
                <a:ext cx="92097" cy="1047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 name="椭圆 63"/>
              <p:cNvSpPr/>
              <p:nvPr/>
            </p:nvSpPr>
            <p:spPr>
              <a:xfrm>
                <a:off x="5869008" y="5047318"/>
                <a:ext cx="92097" cy="104775"/>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5" name="椭圆 64"/>
              <p:cNvSpPr/>
              <p:nvPr/>
            </p:nvSpPr>
            <p:spPr>
              <a:xfrm>
                <a:off x="6701054" y="5047318"/>
                <a:ext cx="92097" cy="104775"/>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6" name="直接连接符 65"/>
              <p:cNvCxnSpPr>
                <a:stCxn id="60" idx="6"/>
                <a:endCxn id="61" idx="2"/>
              </p:cNvCxnSpPr>
              <p:nvPr/>
            </p:nvCxnSpPr>
            <p:spPr>
              <a:xfrm>
                <a:off x="5130646" y="4363106"/>
                <a:ext cx="738362"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5130646" y="5098118"/>
                <a:ext cx="73836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0" idx="4"/>
                <a:endCxn id="63" idx="0"/>
              </p:cNvCxnSpPr>
              <p:nvPr/>
            </p:nvCxnSpPr>
            <p:spPr>
              <a:xfrm rot="5400000">
                <a:off x="4769480" y="4732200"/>
                <a:ext cx="631824"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5599937" y="4732200"/>
                <a:ext cx="63023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a:off x="6431190" y="4731406"/>
                <a:ext cx="630236" cy="1587"/>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71" name="直接连接符 70"/>
              <p:cNvCxnSpPr/>
              <p:nvPr/>
            </p:nvCxnSpPr>
            <p:spPr>
              <a:xfrm rot="16200000" flipH="1">
                <a:off x="6014376" y="4363810"/>
                <a:ext cx="660399" cy="766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flipH="1" flipV="1">
                <a:off x="5988177" y="4364603"/>
                <a:ext cx="660399" cy="7653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弧形 72"/>
              <p:cNvSpPr/>
              <p:nvPr/>
            </p:nvSpPr>
            <p:spPr>
              <a:xfrm rot="19252019">
                <a:off x="4524079" y="4072594"/>
                <a:ext cx="2548537" cy="2263772"/>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74" name="弧形 73"/>
              <p:cNvSpPr/>
              <p:nvPr/>
            </p:nvSpPr>
            <p:spPr>
              <a:xfrm rot="2466547" flipV="1">
                <a:off x="4465328" y="3155020"/>
                <a:ext cx="2596172" cy="2192335"/>
              </a:xfrm>
              <a:prstGeom prst="arc">
                <a:avLst>
                  <a:gd name="adj1" fmla="val 16431463"/>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58" name="矩形 147"/>
            <p:cNvSpPr>
              <a:spLocks noChangeArrowheads="1"/>
            </p:cNvSpPr>
            <p:nvPr/>
          </p:nvSpPr>
          <p:spPr bwMode="auto">
            <a:xfrm>
              <a:off x="5604706" y="2643182"/>
              <a:ext cx="538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Symbol" panose="05050102010706020507" pitchFamily="18" charset="2"/>
                </a:rPr>
                <a:t></a:t>
              </a:r>
              <a:endParaRPr lang="zh-CN" altLang="en-US" sz="2800"/>
            </a:p>
          </p:txBody>
        </p:sp>
        <p:sp>
          <p:nvSpPr>
            <p:cNvPr id="59" name="Text Box 13"/>
            <p:cNvSpPr txBox="1">
              <a:spLocks noChangeArrowheads="1"/>
            </p:cNvSpPr>
            <p:nvPr/>
          </p:nvSpPr>
          <p:spPr bwMode="auto">
            <a:xfrm>
              <a:off x="5357818" y="3714752"/>
              <a:ext cx="1357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取子图</a:t>
              </a:r>
            </a:p>
          </p:txBody>
        </p:sp>
      </p:grpSp>
      <p:grpSp>
        <p:nvGrpSpPr>
          <p:cNvPr id="75" name="组合 155"/>
          <p:cNvGrpSpPr>
            <a:grpSpLocks/>
          </p:cNvGrpSpPr>
          <p:nvPr/>
        </p:nvGrpSpPr>
        <p:grpSpPr bwMode="auto">
          <a:xfrm>
            <a:off x="5357813" y="3193515"/>
            <a:ext cx="2822575" cy="2524125"/>
            <a:chOff x="5357818" y="3786190"/>
            <a:chExt cx="2822252" cy="2523484"/>
          </a:xfrm>
        </p:grpSpPr>
        <p:grpSp>
          <p:nvGrpSpPr>
            <p:cNvPr id="76" name="组合 138"/>
            <p:cNvGrpSpPr>
              <a:grpSpLocks/>
            </p:cNvGrpSpPr>
            <p:nvPr/>
          </p:nvGrpSpPr>
          <p:grpSpPr bwMode="auto">
            <a:xfrm>
              <a:off x="6072068" y="3786190"/>
              <a:ext cx="2108002" cy="1622645"/>
              <a:chOff x="6072068" y="3861686"/>
              <a:chExt cx="2108002" cy="1622645"/>
            </a:xfrm>
          </p:grpSpPr>
          <p:sp>
            <p:nvSpPr>
              <p:cNvPr id="80" name="弧形 79"/>
              <p:cNvSpPr/>
              <p:nvPr/>
            </p:nvSpPr>
            <p:spPr>
              <a:xfrm rot="10637957">
                <a:off x="6714974" y="3861686"/>
                <a:ext cx="1465096" cy="1531548"/>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81" name="椭圆 80"/>
              <p:cNvSpPr/>
              <p:nvPr/>
            </p:nvSpPr>
            <p:spPr>
              <a:xfrm>
                <a:off x="6665768" y="4642538"/>
                <a:ext cx="92064" cy="1063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2" name="椭圆 81"/>
              <p:cNvSpPr/>
              <p:nvPr/>
            </p:nvSpPr>
            <p:spPr>
              <a:xfrm>
                <a:off x="7495935" y="4642538"/>
                <a:ext cx="93652" cy="1063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椭圆 82"/>
              <p:cNvSpPr/>
              <p:nvPr/>
            </p:nvSpPr>
            <p:spPr>
              <a:xfrm>
                <a:off x="6665768" y="5378951"/>
                <a:ext cx="92064" cy="1047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椭圆 83"/>
              <p:cNvSpPr/>
              <p:nvPr/>
            </p:nvSpPr>
            <p:spPr>
              <a:xfrm>
                <a:off x="7495935" y="5378951"/>
                <a:ext cx="93652" cy="1047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5" name="直接连接符 84"/>
              <p:cNvCxnSpPr>
                <a:stCxn id="81" idx="6"/>
                <a:endCxn id="82" idx="2"/>
              </p:cNvCxnSpPr>
              <p:nvPr/>
            </p:nvCxnSpPr>
            <p:spPr>
              <a:xfrm>
                <a:off x="6757833" y="4694911"/>
                <a:ext cx="73810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6757833" y="5429738"/>
                <a:ext cx="73810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1" idx="4"/>
                <a:endCxn id="83" idx="0"/>
              </p:cNvCxnSpPr>
              <p:nvPr/>
            </p:nvCxnSpPr>
            <p:spPr>
              <a:xfrm rot="5400000">
                <a:off x="6395967" y="5064706"/>
                <a:ext cx="631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7226929" y="5063912"/>
                <a:ext cx="63007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16200000" flipH="1">
                <a:off x="6800737" y="4680574"/>
                <a:ext cx="660232" cy="765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5400000" flipH="1" flipV="1">
                <a:off x="6797562" y="4702793"/>
                <a:ext cx="660232" cy="765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椭圆 90"/>
              <p:cNvSpPr/>
              <p:nvPr/>
            </p:nvSpPr>
            <p:spPr>
              <a:xfrm>
                <a:off x="7084820" y="5025028"/>
                <a:ext cx="92064" cy="104748"/>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 name="弧形 91"/>
              <p:cNvSpPr/>
              <p:nvPr/>
            </p:nvSpPr>
            <p:spPr>
              <a:xfrm rot="10962043" flipH="1">
                <a:off x="6072111" y="3891840"/>
                <a:ext cx="1465095" cy="1529962"/>
              </a:xfrm>
              <a:prstGeom prst="arc">
                <a:avLst>
                  <a:gd name="adj1" fmla="val 16200000"/>
                  <a:gd name="adj2" fmla="val 214044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grpSp>
        <p:sp>
          <p:nvSpPr>
            <p:cNvPr id="77" name="Text Box 13"/>
            <p:cNvSpPr txBox="1">
              <a:spLocks noChangeArrowheads="1"/>
            </p:cNvSpPr>
            <p:nvPr/>
          </p:nvSpPr>
          <p:spPr bwMode="auto">
            <a:xfrm>
              <a:off x="6929454" y="5786454"/>
              <a:ext cx="8572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1">
                  <a:latin typeface="Times New Roman" panose="02020603050405020304" pitchFamily="18" charset="0"/>
                </a:rPr>
                <a:t>K</a:t>
              </a:r>
              <a:r>
                <a:rPr lang="en-US" altLang="zh-CN" sz="2800" b="1" baseline="-30000">
                  <a:latin typeface="Times New Roman" panose="02020603050405020304" pitchFamily="18" charset="0"/>
                </a:rPr>
                <a:t>5</a:t>
              </a:r>
              <a:endParaRPr lang="zh-CN" altLang="en-US" sz="2800" b="1">
                <a:latin typeface="Times New Roman" panose="02020603050405020304" pitchFamily="18" charset="0"/>
              </a:endParaRPr>
            </a:p>
          </p:txBody>
        </p:sp>
        <p:sp>
          <p:nvSpPr>
            <p:cNvPr id="78" name="矩形 148"/>
            <p:cNvSpPr>
              <a:spLocks noChangeArrowheads="1"/>
            </p:cNvSpPr>
            <p:nvPr/>
          </p:nvSpPr>
          <p:spPr bwMode="auto">
            <a:xfrm>
              <a:off x="5643570" y="4834606"/>
              <a:ext cx="53893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Times New Roman" panose="02020603050405020304" pitchFamily="18" charset="0"/>
                  <a:sym typeface="Symbol" panose="05050102010706020507" pitchFamily="18" charset="2"/>
                </a:rPr>
                <a:t></a:t>
              </a:r>
              <a:endParaRPr lang="zh-CN" altLang="en-US" sz="2800"/>
            </a:p>
          </p:txBody>
        </p:sp>
        <p:sp>
          <p:nvSpPr>
            <p:cNvPr id="79" name="Text Box 13"/>
            <p:cNvSpPr txBox="1">
              <a:spLocks noChangeArrowheads="1"/>
            </p:cNvSpPr>
            <p:nvPr/>
          </p:nvSpPr>
          <p:spPr bwMode="auto">
            <a:xfrm>
              <a:off x="5357818" y="5763300"/>
              <a:ext cx="1357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latin typeface="Times New Roman" panose="02020603050405020304" pitchFamily="18" charset="0"/>
                </a:rPr>
                <a:t>取子图</a:t>
              </a:r>
            </a:p>
          </p:txBody>
        </p:sp>
      </p:grpSp>
    </p:spTree>
    <p:extLst>
      <p:ext uri="{BB962C8B-B14F-4D97-AF65-F5344CB8AC3E}">
        <p14:creationId xmlns:p14="http://schemas.microsoft.com/office/powerpoint/2010/main" val="27903868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blinds(horizontal)">
                                      <p:cBhvr>
                                        <p:cTn id="2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C9BC4C-55FB-406F-9B00-78F4F507E1C7}" type="slidenum">
              <a:rPr lang="zh-CN" altLang="en-US" smtClean="0">
                <a:solidFill>
                  <a:schemeClr val="accent1"/>
                </a:solidFill>
              </a:rPr>
              <a:pPr/>
              <a:t>34</a:t>
            </a:fld>
            <a:r>
              <a:rPr lang="en-US" altLang="zh-CN" dirty="0">
                <a:solidFill>
                  <a:schemeClr val="accent1"/>
                </a:solidFill>
              </a:rPr>
              <a:t>/50</a:t>
            </a:r>
          </a:p>
        </p:txBody>
      </p:sp>
      <p:sp>
        <p:nvSpPr>
          <p:cNvPr id="37892" name="Rectangle 3"/>
          <p:cNvSpPr>
            <a:spLocks noGrp="1"/>
          </p:cNvSpPr>
          <p:nvPr>
            <p:ph type="body" idx="4294967295"/>
          </p:nvPr>
        </p:nvSpPr>
        <p:spPr>
          <a:xfrm>
            <a:off x="0" y="-5680"/>
            <a:ext cx="9144000" cy="1225550"/>
          </a:xfrm>
          <a:solidFill>
            <a:srgbClr val="00B0F0"/>
          </a:solidFill>
        </p:spPr>
        <p:txBody>
          <a:bodyPr/>
          <a:lstStyle/>
          <a:p>
            <a:pPr marL="0" indent="0">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例 画两个六个顶点的图，它们都是非平面图，但互不同构。</a:t>
            </a:r>
          </a:p>
          <a:p>
            <a:pPr marL="0" indent="0">
              <a:buFont typeface="Arial" panose="020B0604020202020204" pitchFamily="34" charset="0"/>
              <a:buNone/>
            </a:pPr>
            <a:endParaRPr lang="zh-CN" altLang="en-US" sz="2400" b="1" dirty="0">
              <a:latin typeface="Calibri" panose="020F0502020204030204" pitchFamily="34" charset="0"/>
              <a:ea typeface="宋体" panose="02010600030101010101" pitchFamily="2" charset="-122"/>
            </a:endParaRPr>
          </a:p>
        </p:txBody>
      </p:sp>
      <p:grpSp>
        <p:nvGrpSpPr>
          <p:cNvPr id="2" name="Group 4"/>
          <p:cNvGrpSpPr>
            <a:grpSpLocks/>
          </p:cNvGrpSpPr>
          <p:nvPr/>
        </p:nvGrpSpPr>
        <p:grpSpPr bwMode="auto">
          <a:xfrm>
            <a:off x="684213" y="2924175"/>
            <a:ext cx="3240087" cy="2160588"/>
            <a:chOff x="2426" y="2840"/>
            <a:chExt cx="863" cy="681"/>
          </a:xfrm>
        </p:grpSpPr>
        <p:sp>
          <p:nvSpPr>
            <p:cNvPr id="37913" name="Oval 5"/>
            <p:cNvSpPr>
              <a:spLocks noChangeArrowheads="1"/>
            </p:cNvSpPr>
            <p:nvPr/>
          </p:nvSpPr>
          <p:spPr bwMode="auto">
            <a:xfrm>
              <a:off x="2426"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4" name="Oval 6"/>
            <p:cNvSpPr>
              <a:spLocks noChangeArrowheads="1"/>
            </p:cNvSpPr>
            <p:nvPr/>
          </p:nvSpPr>
          <p:spPr bwMode="auto">
            <a:xfrm>
              <a:off x="2789"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5" name="Oval 7"/>
            <p:cNvSpPr>
              <a:spLocks noChangeArrowheads="1"/>
            </p:cNvSpPr>
            <p:nvPr/>
          </p:nvSpPr>
          <p:spPr bwMode="auto">
            <a:xfrm>
              <a:off x="3197" y="284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6" name="Oval 8"/>
            <p:cNvSpPr>
              <a:spLocks noChangeArrowheads="1"/>
            </p:cNvSpPr>
            <p:nvPr/>
          </p:nvSpPr>
          <p:spPr bwMode="auto">
            <a:xfrm>
              <a:off x="2426"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7" name="Oval 9"/>
            <p:cNvSpPr>
              <a:spLocks noChangeArrowheads="1"/>
            </p:cNvSpPr>
            <p:nvPr/>
          </p:nvSpPr>
          <p:spPr bwMode="auto">
            <a:xfrm>
              <a:off x="2789"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8" name="Oval 10"/>
            <p:cNvSpPr>
              <a:spLocks noChangeArrowheads="1"/>
            </p:cNvSpPr>
            <p:nvPr/>
          </p:nvSpPr>
          <p:spPr bwMode="auto">
            <a:xfrm>
              <a:off x="3198" y="3430"/>
              <a:ext cx="91" cy="91"/>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9" name="Line 11"/>
            <p:cNvSpPr>
              <a:spLocks noChangeShapeType="1"/>
            </p:cNvSpPr>
            <p:nvPr/>
          </p:nvSpPr>
          <p:spPr bwMode="auto">
            <a:xfrm>
              <a:off x="2472" y="2886"/>
              <a:ext cx="771"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12"/>
            <p:cNvSpPr>
              <a:spLocks noChangeShapeType="1"/>
            </p:cNvSpPr>
            <p:nvPr/>
          </p:nvSpPr>
          <p:spPr bwMode="auto">
            <a:xfrm>
              <a:off x="2472"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13"/>
            <p:cNvSpPr>
              <a:spLocks noChangeShapeType="1"/>
            </p:cNvSpPr>
            <p:nvPr/>
          </p:nvSpPr>
          <p:spPr bwMode="auto">
            <a:xfrm>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14"/>
            <p:cNvSpPr>
              <a:spLocks noChangeShapeType="1"/>
            </p:cNvSpPr>
            <p:nvPr/>
          </p:nvSpPr>
          <p:spPr bwMode="auto">
            <a:xfrm flipH="1">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3" name="Line 15"/>
            <p:cNvSpPr>
              <a:spLocks noChangeShapeType="1"/>
            </p:cNvSpPr>
            <p:nvPr/>
          </p:nvSpPr>
          <p:spPr bwMode="auto">
            <a:xfrm flipH="1">
              <a:off x="2472" y="2886"/>
              <a:ext cx="726"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4" name="Line 16"/>
            <p:cNvSpPr>
              <a:spLocks noChangeShapeType="1"/>
            </p:cNvSpPr>
            <p:nvPr/>
          </p:nvSpPr>
          <p:spPr bwMode="auto">
            <a:xfrm>
              <a:off x="2835"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17"/>
            <p:cNvSpPr>
              <a:spLocks noChangeShapeType="1"/>
            </p:cNvSpPr>
            <p:nvPr/>
          </p:nvSpPr>
          <p:spPr bwMode="auto">
            <a:xfrm>
              <a:off x="2835" y="2886"/>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6" name="Line 18"/>
            <p:cNvSpPr>
              <a:spLocks noChangeShapeType="1"/>
            </p:cNvSpPr>
            <p:nvPr/>
          </p:nvSpPr>
          <p:spPr bwMode="auto">
            <a:xfrm flipH="1">
              <a:off x="2835" y="2886"/>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7" name="Line 19"/>
            <p:cNvSpPr>
              <a:spLocks noChangeShapeType="1"/>
            </p:cNvSpPr>
            <p:nvPr/>
          </p:nvSpPr>
          <p:spPr bwMode="auto">
            <a:xfrm>
              <a:off x="3243"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0"/>
          <p:cNvGrpSpPr>
            <a:grpSpLocks/>
          </p:cNvGrpSpPr>
          <p:nvPr/>
        </p:nvGrpSpPr>
        <p:grpSpPr bwMode="auto">
          <a:xfrm>
            <a:off x="5076825" y="2492375"/>
            <a:ext cx="3671888" cy="2663825"/>
            <a:chOff x="3198" y="1752"/>
            <a:chExt cx="1406" cy="998"/>
          </a:xfrm>
        </p:grpSpPr>
        <p:grpSp>
          <p:nvGrpSpPr>
            <p:cNvPr id="37895" name="Group 20"/>
            <p:cNvGrpSpPr>
              <a:grpSpLocks/>
            </p:cNvGrpSpPr>
            <p:nvPr/>
          </p:nvGrpSpPr>
          <p:grpSpPr bwMode="auto">
            <a:xfrm>
              <a:off x="3198" y="1752"/>
              <a:ext cx="1179" cy="997"/>
              <a:chOff x="1202" y="2478"/>
              <a:chExt cx="1179" cy="997"/>
            </a:xfrm>
          </p:grpSpPr>
          <p:sp>
            <p:nvSpPr>
              <p:cNvPr id="37903" name="Oval 21"/>
              <p:cNvSpPr>
                <a:spLocks noChangeArrowheads="1"/>
              </p:cNvSpPr>
              <p:nvPr/>
            </p:nvSpPr>
            <p:spPr bwMode="auto">
              <a:xfrm>
                <a:off x="1746" y="2478"/>
                <a:ext cx="91" cy="90"/>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4" name="Oval 22"/>
              <p:cNvSpPr>
                <a:spLocks noChangeArrowheads="1"/>
              </p:cNvSpPr>
              <p:nvPr/>
            </p:nvSpPr>
            <p:spPr bwMode="auto">
              <a:xfrm>
                <a:off x="1202" y="2840"/>
                <a:ext cx="91" cy="90"/>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5" name="Oval 23"/>
              <p:cNvSpPr>
                <a:spLocks noChangeArrowheads="1"/>
              </p:cNvSpPr>
              <p:nvPr/>
            </p:nvSpPr>
            <p:spPr bwMode="auto">
              <a:xfrm>
                <a:off x="2290" y="2840"/>
                <a:ext cx="91" cy="90"/>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6" name="Oval 24"/>
              <p:cNvSpPr>
                <a:spLocks noChangeArrowheads="1"/>
              </p:cNvSpPr>
              <p:nvPr/>
            </p:nvSpPr>
            <p:spPr bwMode="auto">
              <a:xfrm>
                <a:off x="1474" y="3385"/>
                <a:ext cx="91" cy="90"/>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7" name="Oval 25"/>
              <p:cNvSpPr>
                <a:spLocks noChangeArrowheads="1"/>
              </p:cNvSpPr>
              <p:nvPr/>
            </p:nvSpPr>
            <p:spPr bwMode="auto">
              <a:xfrm>
                <a:off x="2064" y="3385"/>
                <a:ext cx="91" cy="90"/>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8" name="Line 26"/>
              <p:cNvSpPr>
                <a:spLocks noChangeShapeType="1"/>
              </p:cNvSpPr>
              <p:nvPr/>
            </p:nvSpPr>
            <p:spPr bwMode="auto">
              <a:xfrm flipH="1">
                <a:off x="1519" y="2523"/>
                <a:ext cx="272" cy="862"/>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27"/>
              <p:cNvSpPr>
                <a:spLocks noChangeShapeType="1"/>
              </p:cNvSpPr>
              <p:nvPr/>
            </p:nvSpPr>
            <p:spPr bwMode="auto">
              <a:xfrm>
                <a:off x="1292" y="2886"/>
                <a:ext cx="1044"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28"/>
              <p:cNvSpPr>
                <a:spLocks noChangeShapeType="1"/>
              </p:cNvSpPr>
              <p:nvPr/>
            </p:nvSpPr>
            <p:spPr bwMode="auto">
              <a:xfrm flipH="1">
                <a:off x="1565" y="2886"/>
                <a:ext cx="725" cy="54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29"/>
              <p:cNvSpPr>
                <a:spLocks noChangeShapeType="1"/>
              </p:cNvSpPr>
              <p:nvPr/>
            </p:nvSpPr>
            <p:spPr bwMode="auto">
              <a:xfrm>
                <a:off x="1247" y="2886"/>
                <a:ext cx="862" cy="54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30"/>
              <p:cNvSpPr>
                <a:spLocks noChangeShapeType="1"/>
              </p:cNvSpPr>
              <p:nvPr/>
            </p:nvSpPr>
            <p:spPr bwMode="auto">
              <a:xfrm>
                <a:off x="1791" y="2523"/>
                <a:ext cx="318" cy="907"/>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896" name="Line 31"/>
            <p:cNvSpPr>
              <a:spLocks noChangeShapeType="1"/>
            </p:cNvSpPr>
            <p:nvPr/>
          </p:nvSpPr>
          <p:spPr bwMode="auto">
            <a:xfrm flipH="1">
              <a:off x="3243" y="1797"/>
              <a:ext cx="544" cy="363"/>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Line 32"/>
            <p:cNvSpPr>
              <a:spLocks noChangeShapeType="1"/>
            </p:cNvSpPr>
            <p:nvPr/>
          </p:nvSpPr>
          <p:spPr bwMode="auto">
            <a:xfrm>
              <a:off x="3243" y="2160"/>
              <a:ext cx="272" cy="54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Line 33"/>
            <p:cNvSpPr>
              <a:spLocks noChangeShapeType="1"/>
            </p:cNvSpPr>
            <p:nvPr/>
          </p:nvSpPr>
          <p:spPr bwMode="auto">
            <a:xfrm>
              <a:off x="3787" y="1797"/>
              <a:ext cx="545" cy="363"/>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9" name="Line 34"/>
            <p:cNvSpPr>
              <a:spLocks noChangeShapeType="1"/>
            </p:cNvSpPr>
            <p:nvPr/>
          </p:nvSpPr>
          <p:spPr bwMode="auto">
            <a:xfrm>
              <a:off x="3515" y="2704"/>
              <a:ext cx="635"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35"/>
            <p:cNvSpPr>
              <a:spLocks noChangeShapeType="1"/>
            </p:cNvSpPr>
            <p:nvPr/>
          </p:nvSpPr>
          <p:spPr bwMode="auto">
            <a:xfrm flipH="1">
              <a:off x="4105" y="2160"/>
              <a:ext cx="227" cy="544"/>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36"/>
            <p:cNvSpPr>
              <a:spLocks noChangeShapeType="1"/>
            </p:cNvSpPr>
            <p:nvPr/>
          </p:nvSpPr>
          <p:spPr bwMode="auto">
            <a:xfrm>
              <a:off x="4105" y="2704"/>
              <a:ext cx="453" cy="0"/>
            </a:xfrm>
            <a:prstGeom prst="line">
              <a:avLst/>
            </a:prstGeom>
            <a:noFill/>
            <a:ln w="571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Oval 37"/>
            <p:cNvSpPr>
              <a:spLocks noChangeArrowheads="1"/>
            </p:cNvSpPr>
            <p:nvPr/>
          </p:nvSpPr>
          <p:spPr bwMode="auto">
            <a:xfrm>
              <a:off x="4513" y="2659"/>
              <a:ext cx="91" cy="91"/>
            </a:xfrm>
            <a:prstGeom prst="ellipse">
              <a:avLst/>
            </a:prstGeom>
            <a:solidFill>
              <a:schemeClr val="tx2"/>
            </a:solidFill>
            <a:ln w="57150">
              <a:solidFill>
                <a:schemeClr val="tx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6700955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19262D-2EDE-43B8-9224-99B7E2D06391}" type="slidenum">
              <a:rPr lang="zh-CN" altLang="en-US" smtClean="0">
                <a:solidFill>
                  <a:schemeClr val="accent1"/>
                </a:solidFill>
              </a:rPr>
              <a:pPr/>
              <a:t>35</a:t>
            </a:fld>
            <a:r>
              <a:rPr lang="en-US" altLang="zh-CN" dirty="0">
                <a:solidFill>
                  <a:schemeClr val="accent1"/>
                </a:solidFill>
              </a:rPr>
              <a:t>/50</a:t>
            </a:r>
          </a:p>
        </p:txBody>
      </p:sp>
      <p:sp>
        <p:nvSpPr>
          <p:cNvPr id="24578" name="Rectangle 2"/>
          <p:cNvSpPr>
            <a:spLocks noGrp="1"/>
          </p:cNvSpPr>
          <p:nvPr>
            <p:ph type="title" idx="4294967295"/>
          </p:nvPr>
        </p:nvSpPr>
        <p:spPr>
          <a:xfrm>
            <a:off x="0" y="-26988"/>
            <a:ext cx="9144000" cy="1741488"/>
          </a:xfrm>
          <a:solidFill>
            <a:schemeClr val="tx2">
              <a:lumMod val="60000"/>
              <a:lumOff val="40000"/>
            </a:schemeClr>
          </a:solidFill>
        </p:spPr>
        <p:txBody>
          <a:bodyPr/>
          <a:lstStyle/>
          <a:p>
            <a:pPr marL="541338" indent="-541338" algn="l">
              <a:defRPr/>
            </a:pPr>
            <a:r>
              <a:rPr lang="zh-CN" altLang="en-US" sz="3200" b="1" dirty="0">
                <a:latin typeface="Calibri" pitchFamily="34" charset="0"/>
                <a:ea typeface="宋体" pitchFamily="2" charset="-122"/>
              </a:rPr>
              <a:t>例 </a:t>
            </a:r>
            <a:r>
              <a:rPr lang="zh-CN" altLang="en-US" sz="3200" b="1" dirty="0">
                <a:ea typeface="宋体" pitchFamily="2" charset="-122"/>
              </a:rPr>
              <a:t>对</a:t>
            </a:r>
            <a:r>
              <a:rPr lang="en-US" altLang="zh-CN" sz="3200" b="1" dirty="0">
                <a:ea typeface="宋体" pitchFamily="2" charset="-122"/>
              </a:rPr>
              <a:t>K</a:t>
            </a:r>
            <a:r>
              <a:rPr lang="en-US" altLang="zh-CN" sz="3200" b="1" baseline="-25000" dirty="0">
                <a:ea typeface="宋体" pitchFamily="2" charset="-122"/>
              </a:rPr>
              <a:t>5</a:t>
            </a:r>
            <a:r>
              <a:rPr lang="zh-CN" altLang="en-US" sz="3200" b="1" dirty="0">
                <a:ea typeface="宋体" pitchFamily="2" charset="-122"/>
              </a:rPr>
              <a:t>插入</a:t>
            </a:r>
            <a:r>
              <a:rPr lang="en-US" altLang="zh-CN" sz="3200" b="1" dirty="0">
                <a:ea typeface="宋体" pitchFamily="2" charset="-122"/>
              </a:rPr>
              <a:t>2</a:t>
            </a:r>
            <a:r>
              <a:rPr lang="zh-CN" altLang="en-US" sz="3200" b="1" dirty="0">
                <a:ea typeface="宋体" pitchFamily="2" charset="-122"/>
              </a:rPr>
              <a:t>度顶点，或在</a:t>
            </a:r>
            <a:r>
              <a:rPr lang="en-US" altLang="zh-CN" sz="3200" b="1" dirty="0">
                <a:ea typeface="宋体" pitchFamily="2" charset="-122"/>
              </a:rPr>
              <a:t>K</a:t>
            </a:r>
            <a:r>
              <a:rPr lang="en-US" altLang="zh-CN" sz="3200" b="1" baseline="-25000" dirty="0">
                <a:ea typeface="宋体" pitchFamily="2" charset="-122"/>
              </a:rPr>
              <a:t>5</a:t>
            </a:r>
            <a:r>
              <a:rPr lang="zh-CN" altLang="en-US" sz="3200" b="1" dirty="0">
                <a:ea typeface="宋体" pitchFamily="2" charset="-122"/>
              </a:rPr>
              <a:t>外放置一个顶点使其与</a:t>
            </a:r>
            <a:r>
              <a:rPr lang="en-US" altLang="zh-CN" sz="3200" b="1" dirty="0">
                <a:ea typeface="宋体" pitchFamily="2" charset="-122"/>
              </a:rPr>
              <a:t>K</a:t>
            </a:r>
            <a:r>
              <a:rPr lang="en-US" altLang="zh-CN" sz="3200" b="1" baseline="-25000" dirty="0">
                <a:ea typeface="宋体" pitchFamily="2" charset="-122"/>
              </a:rPr>
              <a:t>5</a:t>
            </a:r>
            <a:r>
              <a:rPr lang="zh-CN" altLang="en-US" sz="3200" b="1" dirty="0">
                <a:ea typeface="宋体" pitchFamily="2" charset="-122"/>
              </a:rPr>
              <a:t>上的若干个顶点相邻，共可产生多少个</a:t>
            </a:r>
            <a:r>
              <a:rPr lang="en-US" altLang="zh-CN" sz="3200" b="1" dirty="0">
                <a:ea typeface="宋体" pitchFamily="2" charset="-122"/>
              </a:rPr>
              <a:t>6</a:t>
            </a:r>
            <a:r>
              <a:rPr lang="zh-CN" altLang="en-US" sz="3200" b="1" dirty="0">
                <a:ea typeface="宋体" pitchFamily="2" charset="-122"/>
              </a:rPr>
              <a:t>阶简单连通非同构的非平面图</a:t>
            </a:r>
            <a:r>
              <a:rPr lang="zh-CN" altLang="en-US" sz="4000" b="1" dirty="0">
                <a:ea typeface="宋体" pitchFamily="2" charset="-122"/>
              </a:rPr>
              <a:t>？</a:t>
            </a:r>
            <a:endParaRPr lang="en-US" altLang="zh-CN" sz="2000" b="1" dirty="0">
              <a:latin typeface="Calibri" pitchFamily="34" charset="0"/>
              <a:ea typeface="宋体" pitchFamily="2" charset="-122"/>
            </a:endParaRPr>
          </a:p>
        </p:txBody>
      </p:sp>
      <p:pic>
        <p:nvPicPr>
          <p:cNvPr id="706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928813"/>
            <a:ext cx="73358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22300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6E8061-9026-4396-8F4D-5E32B6197DD4}" type="slidenum">
              <a:rPr lang="zh-CN" altLang="en-US" smtClean="0">
                <a:solidFill>
                  <a:schemeClr val="accent1"/>
                </a:solidFill>
              </a:rPr>
              <a:pPr/>
              <a:t>36</a:t>
            </a:fld>
            <a:r>
              <a:rPr lang="en-US" altLang="zh-CN" dirty="0">
                <a:solidFill>
                  <a:schemeClr val="accent1"/>
                </a:solidFill>
              </a:rPr>
              <a:t>/50</a:t>
            </a:r>
          </a:p>
        </p:txBody>
      </p:sp>
      <p:sp>
        <p:nvSpPr>
          <p:cNvPr id="24578" name="Rectangle 2"/>
          <p:cNvSpPr>
            <a:spLocks noGrp="1"/>
          </p:cNvSpPr>
          <p:nvPr>
            <p:ph type="title" idx="4294967295"/>
          </p:nvPr>
        </p:nvSpPr>
        <p:spPr>
          <a:xfrm>
            <a:off x="0" y="-26988"/>
            <a:ext cx="9144000" cy="1169988"/>
          </a:xfrm>
          <a:solidFill>
            <a:schemeClr val="tx2">
              <a:lumMod val="60000"/>
              <a:lumOff val="40000"/>
            </a:schemeClr>
          </a:solidFill>
        </p:spPr>
        <p:txBody>
          <a:bodyPr/>
          <a:lstStyle/>
          <a:p>
            <a:pPr marL="541338" indent="-541338" algn="l">
              <a:defRPr/>
            </a:pPr>
            <a:r>
              <a:rPr lang="zh-CN" altLang="en-US" sz="3200" b="1" dirty="0">
                <a:latin typeface="Calibri" pitchFamily="34" charset="0"/>
                <a:ea typeface="宋体" pitchFamily="2" charset="-122"/>
              </a:rPr>
              <a:t>例 </a:t>
            </a:r>
            <a:r>
              <a:rPr lang="zh-CN" altLang="en-US" sz="3200" dirty="0">
                <a:ea typeface="宋体" pitchFamily="2" charset="-122"/>
              </a:rPr>
              <a:t>由</a:t>
            </a:r>
            <a:r>
              <a:rPr lang="en-US" altLang="zh-CN" sz="3200" dirty="0">
                <a:ea typeface="宋体" pitchFamily="2" charset="-122"/>
              </a:rPr>
              <a:t>K</a:t>
            </a:r>
            <a:r>
              <a:rPr lang="en-US" altLang="zh-CN" sz="3200" baseline="-25000" dirty="0">
                <a:ea typeface="宋体" pitchFamily="2" charset="-122"/>
              </a:rPr>
              <a:t>3,3</a:t>
            </a:r>
            <a:r>
              <a:rPr lang="zh-CN" altLang="en-US" sz="3200" dirty="0">
                <a:ea typeface="宋体" pitchFamily="2" charset="-122"/>
              </a:rPr>
              <a:t>加若干条边能生成多少个</a:t>
            </a:r>
            <a:r>
              <a:rPr lang="en-US" altLang="zh-CN" sz="3200" dirty="0">
                <a:ea typeface="宋体" pitchFamily="2" charset="-122"/>
              </a:rPr>
              <a:t>6</a:t>
            </a:r>
            <a:r>
              <a:rPr lang="zh-CN" altLang="en-US" sz="3200" dirty="0">
                <a:ea typeface="宋体" pitchFamily="2" charset="-122"/>
              </a:rPr>
              <a:t>阶连通的简单的非同构的非平面图？</a:t>
            </a:r>
            <a:endParaRPr lang="en-US" altLang="zh-CN" sz="2000" b="1" dirty="0">
              <a:latin typeface="Calibri" pitchFamily="34" charset="0"/>
              <a:ea typeface="宋体" pitchFamily="2" charset="-122"/>
            </a:endParaRPr>
          </a:p>
        </p:txBody>
      </p:sp>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285875"/>
            <a:ext cx="832961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78571" y="5877272"/>
            <a:ext cx="8361584" cy="369332"/>
          </a:xfrm>
          <a:prstGeom prst="rect">
            <a:avLst/>
          </a:prstGeom>
          <a:solidFill>
            <a:srgbClr val="FFFF00"/>
          </a:solidFill>
        </p:spPr>
        <p:txBody>
          <a:bodyPr wrap="none" rtlCol="0">
            <a:spAutoFit/>
          </a:bodyPr>
          <a:lstStyle/>
          <a:p>
            <a:r>
              <a:rPr lang="zh-CN" altLang="en-US" dirty="0"/>
              <a:t>在</a:t>
            </a:r>
            <a:r>
              <a:rPr lang="en-US" altLang="zh-CN" b="1" dirty="0"/>
              <a:t>K</a:t>
            </a:r>
            <a:r>
              <a:rPr lang="en-US" altLang="zh-CN" b="1" baseline="-25000" dirty="0"/>
              <a:t>5</a:t>
            </a:r>
            <a:r>
              <a:rPr lang="zh-CN" altLang="en-US" dirty="0"/>
              <a:t>上添加</a:t>
            </a:r>
            <a:r>
              <a:rPr lang="en-US" altLang="zh-CN" dirty="0"/>
              <a:t>1</a:t>
            </a:r>
            <a:r>
              <a:rPr lang="zh-CN" altLang="en-US" dirty="0"/>
              <a:t>个点并添加若干条边，与在</a:t>
            </a:r>
            <a:r>
              <a:rPr lang="en-US" altLang="zh-CN" dirty="0"/>
              <a:t>K</a:t>
            </a:r>
            <a:r>
              <a:rPr lang="en-US" altLang="zh-CN" baseline="-25000" dirty="0"/>
              <a:t>3,3 </a:t>
            </a:r>
            <a:r>
              <a:rPr lang="zh-CN" altLang="en-US" dirty="0"/>
              <a:t>上添加若干条边，会不会殊途同归？</a:t>
            </a:r>
          </a:p>
        </p:txBody>
      </p:sp>
    </p:spTree>
    <p:extLst>
      <p:ext uri="{BB962C8B-B14F-4D97-AF65-F5344CB8AC3E}">
        <p14:creationId xmlns:p14="http://schemas.microsoft.com/office/powerpoint/2010/main" val="4602475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linds(horizontal)">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BF47FD-CA92-400E-B9EC-15DD021726C7}" type="slidenum">
              <a:rPr lang="zh-CN" altLang="en-US" smtClean="0">
                <a:solidFill>
                  <a:schemeClr val="accent1"/>
                </a:solidFill>
              </a:rPr>
              <a:pPr/>
              <a:t>37</a:t>
            </a:fld>
            <a:r>
              <a:rPr lang="en-US" altLang="zh-CN" dirty="0">
                <a:solidFill>
                  <a:schemeClr val="accent1"/>
                </a:solidFill>
              </a:rPr>
              <a:t>/50</a:t>
            </a:r>
          </a:p>
        </p:txBody>
      </p:sp>
      <p:sp>
        <p:nvSpPr>
          <p:cNvPr id="41988" name="Rectangle 3"/>
          <p:cNvSpPr>
            <a:spLocks noGrp="1"/>
          </p:cNvSpPr>
          <p:nvPr>
            <p:ph type="body" idx="4294967295"/>
          </p:nvPr>
        </p:nvSpPr>
        <p:spPr>
          <a:xfrm>
            <a:off x="0" y="26194"/>
            <a:ext cx="9144000" cy="1225550"/>
          </a:xfrm>
          <a:solidFill>
            <a:srgbClr val="00B0F0"/>
          </a:solidFill>
        </p:spPr>
        <p:txBody>
          <a:bodyPr/>
          <a:lstStyle/>
          <a:p>
            <a:pPr marL="630238" indent="-630238">
              <a:lnSpc>
                <a:spcPct val="110000"/>
              </a:lnSpc>
              <a:spcBef>
                <a:spcPts val="0"/>
              </a:spcBef>
              <a:buFont typeface="Arial" panose="020B0604020202020204" pitchFamily="34" charset="0"/>
              <a:buNone/>
              <a:tabLst>
                <a:tab pos="630238" algn="l"/>
              </a:tabLst>
            </a:pPr>
            <a:r>
              <a:rPr lang="zh-CN" altLang="en-US" b="1" dirty="0">
                <a:latin typeface="Calibri" panose="020F0502020204030204" pitchFamily="34" charset="0"/>
                <a:ea typeface="宋体" panose="02010600030101010101" pitchFamily="2" charset="-122"/>
              </a:rPr>
              <a:t>例  试画一个有</a:t>
            </a:r>
            <a:r>
              <a:rPr lang="en-US" altLang="zh-CN" b="1" dirty="0">
                <a:latin typeface="Calibri" panose="020F0502020204030204" pitchFamily="34" charset="0"/>
                <a:ea typeface="宋体" panose="02010600030101010101" pitchFamily="2" charset="-122"/>
              </a:rPr>
              <a:t>8</a:t>
            </a:r>
            <a:r>
              <a:rPr lang="zh-CN" altLang="en-US" b="1" dirty="0">
                <a:latin typeface="Calibri" panose="020F0502020204030204" pitchFamily="34" charset="0"/>
                <a:ea typeface="宋体" panose="02010600030101010101" pitchFamily="2" charset="-122"/>
              </a:rPr>
              <a:t>个顶点的简单连通图，让它和它的补图都是平面图。</a:t>
            </a:r>
          </a:p>
        </p:txBody>
      </p:sp>
      <p:sp>
        <p:nvSpPr>
          <p:cNvPr id="41989" name="Oval 4"/>
          <p:cNvSpPr>
            <a:spLocks noChangeArrowheads="1"/>
          </p:cNvSpPr>
          <p:nvPr/>
        </p:nvSpPr>
        <p:spPr bwMode="auto">
          <a:xfrm>
            <a:off x="1908175" y="3141663"/>
            <a:ext cx="204788"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1990" name="Oval 5"/>
          <p:cNvSpPr>
            <a:spLocks noChangeArrowheads="1"/>
          </p:cNvSpPr>
          <p:nvPr/>
        </p:nvSpPr>
        <p:spPr bwMode="auto">
          <a:xfrm>
            <a:off x="2725738" y="3141663"/>
            <a:ext cx="204787"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1" name="Oval 6"/>
          <p:cNvSpPr>
            <a:spLocks noChangeArrowheads="1"/>
          </p:cNvSpPr>
          <p:nvPr/>
        </p:nvSpPr>
        <p:spPr bwMode="auto">
          <a:xfrm>
            <a:off x="1908175" y="4449763"/>
            <a:ext cx="204788"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7"/>
          <p:cNvSpPr>
            <a:spLocks noChangeArrowheads="1"/>
          </p:cNvSpPr>
          <p:nvPr/>
        </p:nvSpPr>
        <p:spPr bwMode="auto">
          <a:xfrm>
            <a:off x="2725738" y="4449763"/>
            <a:ext cx="204787"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1993" name="Line 8"/>
          <p:cNvSpPr>
            <a:spLocks noChangeShapeType="1"/>
          </p:cNvSpPr>
          <p:nvPr/>
        </p:nvSpPr>
        <p:spPr bwMode="auto">
          <a:xfrm>
            <a:off x="2011363" y="3243263"/>
            <a:ext cx="0" cy="1306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4" name="Line 9"/>
          <p:cNvSpPr>
            <a:spLocks noChangeShapeType="1"/>
          </p:cNvSpPr>
          <p:nvPr/>
        </p:nvSpPr>
        <p:spPr bwMode="auto">
          <a:xfrm>
            <a:off x="2011363" y="3243263"/>
            <a:ext cx="819150" cy="1306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5" name="Line 10"/>
          <p:cNvSpPr>
            <a:spLocks noChangeShapeType="1"/>
          </p:cNvSpPr>
          <p:nvPr/>
        </p:nvSpPr>
        <p:spPr bwMode="auto">
          <a:xfrm>
            <a:off x="2830513" y="3243263"/>
            <a:ext cx="0" cy="1306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6" name="Line 11"/>
          <p:cNvSpPr>
            <a:spLocks noChangeShapeType="1"/>
          </p:cNvSpPr>
          <p:nvPr/>
        </p:nvSpPr>
        <p:spPr bwMode="auto">
          <a:xfrm>
            <a:off x="2052638" y="45815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7" name="Line 12"/>
          <p:cNvSpPr>
            <a:spLocks noChangeShapeType="1"/>
          </p:cNvSpPr>
          <p:nvPr/>
        </p:nvSpPr>
        <p:spPr bwMode="auto">
          <a:xfrm>
            <a:off x="1979613" y="3286125"/>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Oval 13"/>
          <p:cNvSpPr>
            <a:spLocks noChangeArrowheads="1"/>
          </p:cNvSpPr>
          <p:nvPr/>
        </p:nvSpPr>
        <p:spPr bwMode="auto">
          <a:xfrm>
            <a:off x="1331913" y="2565400"/>
            <a:ext cx="204787"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9" name="Oval 14"/>
          <p:cNvSpPr>
            <a:spLocks noChangeArrowheads="1"/>
          </p:cNvSpPr>
          <p:nvPr/>
        </p:nvSpPr>
        <p:spPr bwMode="auto">
          <a:xfrm>
            <a:off x="3348038" y="2565400"/>
            <a:ext cx="204787"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0" name="Oval 15"/>
          <p:cNvSpPr>
            <a:spLocks noChangeArrowheads="1"/>
          </p:cNvSpPr>
          <p:nvPr/>
        </p:nvSpPr>
        <p:spPr bwMode="auto">
          <a:xfrm>
            <a:off x="1331913" y="4941888"/>
            <a:ext cx="204787" cy="20161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1" name="Oval 16"/>
          <p:cNvSpPr>
            <a:spLocks noChangeArrowheads="1"/>
          </p:cNvSpPr>
          <p:nvPr/>
        </p:nvSpPr>
        <p:spPr bwMode="auto">
          <a:xfrm>
            <a:off x="3348038" y="5013325"/>
            <a:ext cx="204787"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2" name="Line 17"/>
          <p:cNvSpPr>
            <a:spLocks noChangeShapeType="1"/>
          </p:cNvSpPr>
          <p:nvPr/>
        </p:nvSpPr>
        <p:spPr bwMode="auto">
          <a:xfrm flipH="1">
            <a:off x="1403350" y="2708275"/>
            <a:ext cx="0" cy="2314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3" name="Line 18"/>
          <p:cNvSpPr>
            <a:spLocks noChangeShapeType="1"/>
          </p:cNvSpPr>
          <p:nvPr/>
        </p:nvSpPr>
        <p:spPr bwMode="auto">
          <a:xfrm>
            <a:off x="3492500" y="2708275"/>
            <a:ext cx="0" cy="2520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4" name="Line 19"/>
          <p:cNvSpPr>
            <a:spLocks noChangeShapeType="1"/>
          </p:cNvSpPr>
          <p:nvPr/>
        </p:nvSpPr>
        <p:spPr bwMode="auto">
          <a:xfrm>
            <a:off x="1547813" y="5084763"/>
            <a:ext cx="18716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20"/>
          <p:cNvSpPr>
            <a:spLocks noChangeShapeType="1"/>
          </p:cNvSpPr>
          <p:nvPr/>
        </p:nvSpPr>
        <p:spPr bwMode="auto">
          <a:xfrm>
            <a:off x="1547813" y="2636838"/>
            <a:ext cx="18716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Freeform 21"/>
          <p:cNvSpPr>
            <a:spLocks/>
          </p:cNvSpPr>
          <p:nvPr/>
        </p:nvSpPr>
        <p:spPr bwMode="auto">
          <a:xfrm>
            <a:off x="468313" y="2708275"/>
            <a:ext cx="2879725" cy="3265488"/>
          </a:xfrm>
          <a:custGeom>
            <a:avLst/>
            <a:gdLst>
              <a:gd name="T0" fmla="*/ 2147483647 w 1814"/>
              <a:gd name="T1" fmla="*/ 0 h 2057"/>
              <a:gd name="T2" fmla="*/ 0 w 1814"/>
              <a:gd name="T3" fmla="*/ 2147483647 h 2057"/>
              <a:gd name="T4" fmla="*/ 2147483647 w 1814"/>
              <a:gd name="T5" fmla="*/ 2147483647 h 2057"/>
              <a:gd name="T6" fmla="*/ 2147483647 w 1814"/>
              <a:gd name="T7" fmla="*/ 2147483647 h 2057"/>
              <a:gd name="T8" fmla="*/ 0 60000 65536"/>
              <a:gd name="T9" fmla="*/ 0 60000 65536"/>
              <a:gd name="T10" fmla="*/ 0 60000 65536"/>
              <a:gd name="T11" fmla="*/ 0 60000 65536"/>
              <a:gd name="T12" fmla="*/ 0 w 1814"/>
              <a:gd name="T13" fmla="*/ 0 h 2057"/>
              <a:gd name="T14" fmla="*/ 1814 w 1814"/>
              <a:gd name="T15" fmla="*/ 2057 h 2057"/>
            </a:gdLst>
            <a:ahLst/>
            <a:cxnLst>
              <a:cxn ang="T8">
                <a:pos x="T0" y="T1"/>
              </a:cxn>
              <a:cxn ang="T9">
                <a:pos x="T2" y="T3"/>
              </a:cxn>
              <a:cxn ang="T10">
                <a:pos x="T4" y="T5"/>
              </a:cxn>
              <a:cxn ang="T11">
                <a:pos x="T6" y="T7"/>
              </a:cxn>
            </a:cxnLst>
            <a:rect l="T12" t="T13" r="T14" b="T15"/>
            <a:pathLst>
              <a:path w="1814" h="2057">
                <a:moveTo>
                  <a:pt x="589" y="0"/>
                </a:moveTo>
                <a:cubicBezTo>
                  <a:pt x="294" y="556"/>
                  <a:pt x="0" y="1112"/>
                  <a:pt x="0" y="1452"/>
                </a:cubicBezTo>
                <a:cubicBezTo>
                  <a:pt x="0" y="1792"/>
                  <a:pt x="287" y="2027"/>
                  <a:pt x="589" y="2042"/>
                </a:cubicBezTo>
                <a:cubicBezTo>
                  <a:pt x="891" y="2057"/>
                  <a:pt x="1352" y="1800"/>
                  <a:pt x="1814" y="154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2" name="Oval 22"/>
          <p:cNvSpPr>
            <a:spLocks noChangeArrowheads="1"/>
          </p:cNvSpPr>
          <p:nvPr/>
        </p:nvSpPr>
        <p:spPr bwMode="auto">
          <a:xfrm>
            <a:off x="6888163" y="3117850"/>
            <a:ext cx="204787"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3" name="Oval 23"/>
          <p:cNvSpPr>
            <a:spLocks noChangeArrowheads="1"/>
          </p:cNvSpPr>
          <p:nvPr/>
        </p:nvSpPr>
        <p:spPr bwMode="auto">
          <a:xfrm>
            <a:off x="6132513" y="4141788"/>
            <a:ext cx="204787" cy="201612"/>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4" name="Oval 24"/>
          <p:cNvSpPr>
            <a:spLocks noChangeArrowheads="1"/>
          </p:cNvSpPr>
          <p:nvPr/>
        </p:nvSpPr>
        <p:spPr bwMode="auto">
          <a:xfrm>
            <a:off x="5580063" y="2492375"/>
            <a:ext cx="204787"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5" name="Oval 25"/>
          <p:cNvSpPr>
            <a:spLocks noChangeArrowheads="1"/>
          </p:cNvSpPr>
          <p:nvPr/>
        </p:nvSpPr>
        <p:spPr bwMode="auto">
          <a:xfrm>
            <a:off x="7607300" y="4883150"/>
            <a:ext cx="204788" cy="201613"/>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6" name="Line 26"/>
          <p:cNvSpPr>
            <a:spLocks noChangeShapeType="1"/>
          </p:cNvSpPr>
          <p:nvPr/>
        </p:nvSpPr>
        <p:spPr bwMode="auto">
          <a:xfrm>
            <a:off x="6300788" y="32131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47" name="Oval 27"/>
          <p:cNvSpPr>
            <a:spLocks noChangeArrowheads="1"/>
          </p:cNvSpPr>
          <p:nvPr/>
        </p:nvSpPr>
        <p:spPr bwMode="auto">
          <a:xfrm>
            <a:off x="6156325" y="3141663"/>
            <a:ext cx="204788"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8" name="Oval 28"/>
          <p:cNvSpPr>
            <a:spLocks noChangeArrowheads="1"/>
          </p:cNvSpPr>
          <p:nvPr/>
        </p:nvSpPr>
        <p:spPr bwMode="auto">
          <a:xfrm>
            <a:off x="7607300" y="2541588"/>
            <a:ext cx="204788" cy="201612"/>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49" name="Oval 29"/>
          <p:cNvSpPr>
            <a:spLocks noChangeArrowheads="1"/>
          </p:cNvSpPr>
          <p:nvPr/>
        </p:nvSpPr>
        <p:spPr bwMode="auto">
          <a:xfrm>
            <a:off x="5591175" y="4918075"/>
            <a:ext cx="204788" cy="201613"/>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7150" name="Oval 30"/>
          <p:cNvSpPr>
            <a:spLocks noChangeArrowheads="1"/>
          </p:cNvSpPr>
          <p:nvPr/>
        </p:nvSpPr>
        <p:spPr bwMode="auto">
          <a:xfrm>
            <a:off x="6948488" y="4149725"/>
            <a:ext cx="204787" cy="201613"/>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16" name="Line 31"/>
          <p:cNvSpPr>
            <a:spLocks noChangeShapeType="1"/>
          </p:cNvSpPr>
          <p:nvPr/>
        </p:nvSpPr>
        <p:spPr bwMode="auto">
          <a:xfrm>
            <a:off x="1476375" y="2708275"/>
            <a:ext cx="50323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32"/>
          <p:cNvSpPr>
            <a:spLocks noChangeShapeType="1"/>
          </p:cNvSpPr>
          <p:nvPr/>
        </p:nvSpPr>
        <p:spPr bwMode="auto">
          <a:xfrm flipH="1">
            <a:off x="2843213" y="2708275"/>
            <a:ext cx="576262"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33"/>
          <p:cNvSpPr>
            <a:spLocks noChangeShapeType="1"/>
          </p:cNvSpPr>
          <p:nvPr/>
        </p:nvSpPr>
        <p:spPr bwMode="auto">
          <a:xfrm flipV="1">
            <a:off x="1476375" y="4581525"/>
            <a:ext cx="503238"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34"/>
          <p:cNvSpPr>
            <a:spLocks noChangeShapeType="1"/>
          </p:cNvSpPr>
          <p:nvPr/>
        </p:nvSpPr>
        <p:spPr bwMode="auto">
          <a:xfrm>
            <a:off x="2843213" y="4581525"/>
            <a:ext cx="649287"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Text Box 35"/>
          <p:cNvSpPr txBox="1">
            <a:spLocks noChangeArrowheads="1"/>
          </p:cNvSpPr>
          <p:nvPr/>
        </p:nvSpPr>
        <p:spPr bwMode="auto">
          <a:xfrm>
            <a:off x="1095375"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42021" name="Text Box 36"/>
          <p:cNvSpPr txBox="1">
            <a:spLocks noChangeArrowheads="1"/>
          </p:cNvSpPr>
          <p:nvPr/>
        </p:nvSpPr>
        <p:spPr bwMode="auto">
          <a:xfrm>
            <a:off x="1095375" y="50323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42022" name="Text Box 37"/>
          <p:cNvSpPr txBox="1">
            <a:spLocks noChangeArrowheads="1"/>
          </p:cNvSpPr>
          <p:nvPr/>
        </p:nvSpPr>
        <p:spPr bwMode="auto">
          <a:xfrm>
            <a:off x="3471863" y="5105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42023" name="Text Box 38"/>
          <p:cNvSpPr txBox="1">
            <a:spLocks noChangeArrowheads="1"/>
          </p:cNvSpPr>
          <p:nvPr/>
        </p:nvSpPr>
        <p:spPr bwMode="auto">
          <a:xfrm>
            <a:off x="3543300" y="23685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42024" name="Text Box 39"/>
          <p:cNvSpPr txBox="1">
            <a:spLocks noChangeArrowheads="1"/>
          </p:cNvSpPr>
          <p:nvPr/>
        </p:nvSpPr>
        <p:spPr bwMode="auto">
          <a:xfrm>
            <a:off x="1671638" y="3089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42025" name="Text Box 40"/>
          <p:cNvSpPr txBox="1">
            <a:spLocks noChangeArrowheads="1"/>
          </p:cNvSpPr>
          <p:nvPr/>
        </p:nvSpPr>
        <p:spPr bwMode="auto">
          <a:xfrm>
            <a:off x="1671638" y="431323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a:t>
            </a:r>
          </a:p>
        </p:txBody>
      </p:sp>
      <p:sp>
        <p:nvSpPr>
          <p:cNvPr id="42026" name="Text Box 41"/>
          <p:cNvSpPr txBox="1">
            <a:spLocks noChangeArrowheads="1"/>
          </p:cNvSpPr>
          <p:nvPr/>
        </p:nvSpPr>
        <p:spPr bwMode="auto">
          <a:xfrm>
            <a:off x="2895600" y="4313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42027" name="Text Box 42"/>
          <p:cNvSpPr txBox="1">
            <a:spLocks noChangeArrowheads="1"/>
          </p:cNvSpPr>
          <p:nvPr/>
        </p:nvSpPr>
        <p:spPr bwMode="auto">
          <a:xfrm>
            <a:off x="2895600" y="30892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t>
            </a:r>
          </a:p>
        </p:txBody>
      </p:sp>
      <p:sp>
        <p:nvSpPr>
          <p:cNvPr id="517163" name="Text Box 43"/>
          <p:cNvSpPr txBox="1">
            <a:spLocks noChangeArrowheads="1"/>
          </p:cNvSpPr>
          <p:nvPr/>
        </p:nvSpPr>
        <p:spPr bwMode="auto">
          <a:xfrm>
            <a:off x="6156325" y="27813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517164" name="Text Box 44"/>
          <p:cNvSpPr txBox="1">
            <a:spLocks noChangeArrowheads="1"/>
          </p:cNvSpPr>
          <p:nvPr/>
        </p:nvSpPr>
        <p:spPr bwMode="auto">
          <a:xfrm>
            <a:off x="5487988" y="5105400"/>
            <a:ext cx="247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f</a:t>
            </a:r>
          </a:p>
        </p:txBody>
      </p:sp>
      <p:sp>
        <p:nvSpPr>
          <p:cNvPr id="517165" name="Text Box 45"/>
          <p:cNvSpPr txBox="1">
            <a:spLocks noChangeArrowheads="1"/>
          </p:cNvSpPr>
          <p:nvPr/>
        </p:nvSpPr>
        <p:spPr bwMode="auto">
          <a:xfrm>
            <a:off x="7164388" y="3860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517166" name="Text Box 46"/>
          <p:cNvSpPr txBox="1">
            <a:spLocks noChangeArrowheads="1"/>
          </p:cNvSpPr>
          <p:nvPr/>
        </p:nvSpPr>
        <p:spPr bwMode="auto">
          <a:xfrm>
            <a:off x="7864475" y="2297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h</a:t>
            </a:r>
          </a:p>
        </p:txBody>
      </p:sp>
      <p:sp>
        <p:nvSpPr>
          <p:cNvPr id="517167" name="Text Box 47"/>
          <p:cNvSpPr txBox="1">
            <a:spLocks noChangeArrowheads="1"/>
          </p:cNvSpPr>
          <p:nvPr/>
        </p:nvSpPr>
        <p:spPr bwMode="auto">
          <a:xfrm>
            <a:off x="7019925" y="292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517168" name="Text Box 48"/>
          <p:cNvSpPr txBox="1">
            <a:spLocks noChangeArrowheads="1"/>
          </p:cNvSpPr>
          <p:nvPr/>
        </p:nvSpPr>
        <p:spPr bwMode="auto">
          <a:xfrm>
            <a:off x="6132513" y="4357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517169" name="Text Box 49"/>
          <p:cNvSpPr txBox="1">
            <a:spLocks noChangeArrowheads="1"/>
          </p:cNvSpPr>
          <p:nvPr/>
        </p:nvSpPr>
        <p:spPr bwMode="auto">
          <a:xfrm>
            <a:off x="5219700" y="2565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517170" name="Text Box 50"/>
          <p:cNvSpPr txBox="1">
            <a:spLocks noChangeArrowheads="1"/>
          </p:cNvSpPr>
          <p:nvPr/>
        </p:nvSpPr>
        <p:spPr bwMode="auto">
          <a:xfrm>
            <a:off x="7740650" y="50133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517171" name="Line 51"/>
          <p:cNvSpPr>
            <a:spLocks noChangeShapeType="1"/>
          </p:cNvSpPr>
          <p:nvPr/>
        </p:nvSpPr>
        <p:spPr bwMode="auto">
          <a:xfrm flipH="1" flipV="1">
            <a:off x="5724525" y="2492375"/>
            <a:ext cx="503238"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2" name="Line 52"/>
          <p:cNvSpPr>
            <a:spLocks noChangeShapeType="1"/>
          </p:cNvSpPr>
          <p:nvPr/>
        </p:nvSpPr>
        <p:spPr bwMode="auto">
          <a:xfrm flipH="1">
            <a:off x="6300788" y="3357563"/>
            <a:ext cx="576262"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3" name="Line 53"/>
          <p:cNvSpPr>
            <a:spLocks noChangeShapeType="1"/>
          </p:cNvSpPr>
          <p:nvPr/>
        </p:nvSpPr>
        <p:spPr bwMode="auto">
          <a:xfrm>
            <a:off x="7164388" y="4365625"/>
            <a:ext cx="504825" cy="577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4" name="Line 54"/>
          <p:cNvSpPr>
            <a:spLocks noChangeShapeType="1"/>
          </p:cNvSpPr>
          <p:nvPr/>
        </p:nvSpPr>
        <p:spPr bwMode="auto">
          <a:xfrm flipH="1">
            <a:off x="5724525" y="5013325"/>
            <a:ext cx="1871663"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5" name="Line 55"/>
          <p:cNvSpPr>
            <a:spLocks noChangeShapeType="1"/>
          </p:cNvSpPr>
          <p:nvPr/>
        </p:nvSpPr>
        <p:spPr bwMode="auto">
          <a:xfrm flipV="1">
            <a:off x="7667625" y="2636838"/>
            <a:ext cx="73025" cy="2305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6" name="Line 56"/>
          <p:cNvSpPr>
            <a:spLocks noChangeShapeType="1"/>
          </p:cNvSpPr>
          <p:nvPr/>
        </p:nvSpPr>
        <p:spPr bwMode="auto">
          <a:xfrm>
            <a:off x="5651500" y="2636838"/>
            <a:ext cx="0" cy="2376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7" name="Line 57"/>
          <p:cNvSpPr>
            <a:spLocks noChangeShapeType="1"/>
          </p:cNvSpPr>
          <p:nvPr/>
        </p:nvSpPr>
        <p:spPr bwMode="auto">
          <a:xfrm flipH="1" flipV="1">
            <a:off x="5651500" y="2565400"/>
            <a:ext cx="2016125" cy="71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8" name="Line 58"/>
          <p:cNvSpPr>
            <a:spLocks noChangeShapeType="1"/>
          </p:cNvSpPr>
          <p:nvPr/>
        </p:nvSpPr>
        <p:spPr bwMode="auto">
          <a:xfrm>
            <a:off x="6948488" y="3284538"/>
            <a:ext cx="71437"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79" name="Line 59"/>
          <p:cNvSpPr>
            <a:spLocks noChangeShapeType="1"/>
          </p:cNvSpPr>
          <p:nvPr/>
        </p:nvSpPr>
        <p:spPr bwMode="auto">
          <a:xfrm>
            <a:off x="6300788" y="4221163"/>
            <a:ext cx="647700" cy="73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80" name="Line 60"/>
          <p:cNvSpPr>
            <a:spLocks noChangeShapeType="1"/>
          </p:cNvSpPr>
          <p:nvPr/>
        </p:nvSpPr>
        <p:spPr bwMode="auto">
          <a:xfrm>
            <a:off x="6227763" y="3213100"/>
            <a:ext cx="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81" name="Line 61"/>
          <p:cNvSpPr>
            <a:spLocks noChangeShapeType="1"/>
          </p:cNvSpPr>
          <p:nvPr/>
        </p:nvSpPr>
        <p:spPr bwMode="auto">
          <a:xfrm flipV="1">
            <a:off x="7019925" y="2636838"/>
            <a:ext cx="6477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82" name="Line 62"/>
          <p:cNvSpPr>
            <a:spLocks noChangeShapeType="1"/>
          </p:cNvSpPr>
          <p:nvPr/>
        </p:nvSpPr>
        <p:spPr bwMode="auto">
          <a:xfrm flipH="1">
            <a:off x="5651500" y="4221163"/>
            <a:ext cx="5048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7183" name="Freeform 63"/>
          <p:cNvSpPr>
            <a:spLocks/>
          </p:cNvSpPr>
          <p:nvPr/>
        </p:nvSpPr>
        <p:spPr bwMode="auto">
          <a:xfrm>
            <a:off x="5724525" y="2636838"/>
            <a:ext cx="3024188" cy="3492500"/>
          </a:xfrm>
          <a:custGeom>
            <a:avLst/>
            <a:gdLst>
              <a:gd name="T0" fmla="*/ 0 w 1905"/>
              <a:gd name="T1" fmla="*/ 2147483647 h 2200"/>
              <a:gd name="T2" fmla="*/ 2147483647 w 1905"/>
              <a:gd name="T3" fmla="*/ 2147483647 h 2200"/>
              <a:gd name="T4" fmla="*/ 2147483647 w 1905"/>
              <a:gd name="T5" fmla="*/ 2147483647 h 2200"/>
              <a:gd name="T6" fmla="*/ 2147483647 w 1905"/>
              <a:gd name="T7" fmla="*/ 0 h 2200"/>
              <a:gd name="T8" fmla="*/ 0 60000 65536"/>
              <a:gd name="T9" fmla="*/ 0 60000 65536"/>
              <a:gd name="T10" fmla="*/ 0 60000 65536"/>
              <a:gd name="T11" fmla="*/ 0 60000 65536"/>
              <a:gd name="T12" fmla="*/ 0 w 1905"/>
              <a:gd name="T13" fmla="*/ 0 h 2200"/>
              <a:gd name="T14" fmla="*/ 1905 w 1905"/>
              <a:gd name="T15" fmla="*/ 2200 h 2200"/>
            </a:gdLst>
            <a:ahLst/>
            <a:cxnLst>
              <a:cxn ang="T8">
                <a:pos x="T0" y="T1"/>
              </a:cxn>
              <a:cxn ang="T9">
                <a:pos x="T2" y="T3"/>
              </a:cxn>
              <a:cxn ang="T10">
                <a:pos x="T4" y="T5"/>
              </a:cxn>
              <a:cxn ang="T11">
                <a:pos x="T6" y="T7"/>
              </a:cxn>
            </a:cxnLst>
            <a:rect l="T12" t="T13" r="T14" b="T15"/>
            <a:pathLst>
              <a:path w="1905" h="2200">
                <a:moveTo>
                  <a:pt x="0" y="1497"/>
                </a:moveTo>
                <a:cubicBezTo>
                  <a:pt x="476" y="1848"/>
                  <a:pt x="952" y="2200"/>
                  <a:pt x="1270" y="2177"/>
                </a:cubicBezTo>
                <a:cubicBezTo>
                  <a:pt x="1588" y="2154"/>
                  <a:pt x="1905" y="1724"/>
                  <a:pt x="1905" y="1361"/>
                </a:cubicBezTo>
                <a:cubicBezTo>
                  <a:pt x="1905" y="998"/>
                  <a:pt x="1587" y="499"/>
                  <a:pt x="127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437033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71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71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71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71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71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7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71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71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71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71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71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71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717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71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717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717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71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71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71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71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71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71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71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71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71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7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42" grpId="0" animBg="1"/>
      <p:bldP spid="517143" grpId="0" animBg="1"/>
      <p:bldP spid="517144" grpId="0" animBg="1"/>
      <p:bldP spid="517145" grpId="0" animBg="1"/>
      <p:bldP spid="517147" grpId="0" animBg="1"/>
      <p:bldP spid="517148" grpId="0" animBg="1"/>
      <p:bldP spid="517149" grpId="0" animBg="1"/>
      <p:bldP spid="517150" grpId="0" animBg="1"/>
      <p:bldP spid="517163" grpId="0"/>
      <p:bldP spid="517164" grpId="0"/>
      <p:bldP spid="517165" grpId="0"/>
      <p:bldP spid="517166" grpId="0"/>
      <p:bldP spid="517167" grpId="0"/>
      <p:bldP spid="517168" grpId="0"/>
      <p:bldP spid="517169" grpId="0"/>
      <p:bldP spid="517170" grpId="0"/>
      <p:bldP spid="5171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47136C-1557-431B-A26A-4B2337088319}" type="slidenum">
              <a:rPr lang="zh-CN" altLang="en-US" smtClean="0">
                <a:solidFill>
                  <a:schemeClr val="accent1"/>
                </a:solidFill>
              </a:rPr>
              <a:pPr/>
              <a:t>38</a:t>
            </a:fld>
            <a:r>
              <a:rPr lang="en-US" altLang="zh-CN" dirty="0">
                <a:solidFill>
                  <a:schemeClr val="accent1"/>
                </a:solidFill>
              </a:rPr>
              <a:t>/50</a:t>
            </a:r>
          </a:p>
        </p:txBody>
      </p:sp>
      <p:sp>
        <p:nvSpPr>
          <p:cNvPr id="30724" name="Rectangle 3"/>
          <p:cNvSpPr>
            <a:spLocks noGrp="1"/>
          </p:cNvSpPr>
          <p:nvPr>
            <p:ph type="body" idx="4294967295"/>
          </p:nvPr>
        </p:nvSpPr>
        <p:spPr>
          <a:xfrm>
            <a:off x="0" y="0"/>
            <a:ext cx="9144000" cy="1412875"/>
          </a:xfrm>
          <a:solidFill>
            <a:srgbClr val="00B0F0"/>
          </a:solidFill>
        </p:spPr>
        <p:txBody>
          <a:bodyPr/>
          <a:lstStyle/>
          <a:p>
            <a:pPr marL="536575" indent="-536575">
              <a:lnSpc>
                <a:spcPct val="130000"/>
              </a:lnSpc>
              <a:buFont typeface="Arial" panose="020B0604020202020204" pitchFamily="34" charset="0"/>
              <a:buNone/>
            </a:pPr>
            <a:r>
              <a:rPr lang="zh-CN" altLang="en-US" b="1" dirty="0">
                <a:solidFill>
                  <a:schemeClr val="bg1"/>
                </a:solidFill>
                <a:latin typeface="Calibri" panose="020F0502020204030204" pitchFamily="34" charset="0"/>
                <a:ea typeface="宋体" panose="02010600030101010101" pitchFamily="2" charset="-122"/>
              </a:rPr>
              <a:t>例  </a:t>
            </a:r>
            <a:r>
              <a:rPr lang="en-US" altLang="zh-CN" b="1" dirty="0">
                <a:solidFill>
                  <a:schemeClr val="bg1"/>
                </a:solidFill>
                <a:latin typeface="Calibri" panose="020F0502020204030204" pitchFamily="34" charset="0"/>
                <a:ea typeface="宋体" panose="02010600030101010101" pitchFamily="2" charset="-122"/>
              </a:rPr>
              <a:t>G=(V,E)</a:t>
            </a:r>
            <a:r>
              <a:rPr lang="zh-CN" altLang="en-US" b="1" dirty="0">
                <a:solidFill>
                  <a:schemeClr val="bg1"/>
                </a:solidFill>
                <a:latin typeface="Calibri" panose="020F0502020204030204" pitchFamily="34" charset="0"/>
                <a:ea typeface="宋体" panose="02010600030101010101" pitchFamily="2" charset="-122"/>
              </a:rPr>
              <a:t>是一个简单无向图。若</a:t>
            </a:r>
            <a:r>
              <a:rPr lang="en-US" altLang="zh-CN" b="1" dirty="0">
                <a:solidFill>
                  <a:schemeClr val="bg1"/>
                </a:solidFill>
                <a:latin typeface="Calibri" panose="020F0502020204030204" pitchFamily="34" charset="0"/>
                <a:ea typeface="宋体" panose="02010600030101010101" pitchFamily="2" charset="-122"/>
              </a:rPr>
              <a:t>|V|</a:t>
            </a:r>
            <a:r>
              <a:rPr lang="en-US" altLang="zh-CN" dirty="0">
                <a:solidFill>
                  <a:schemeClr val="bg1"/>
                </a:solidFill>
                <a:latin typeface="Calibri" panose="020F0502020204030204" pitchFamily="34" charset="0"/>
                <a:ea typeface="宋体" panose="02010600030101010101" pitchFamily="2" charset="-122"/>
              </a:rPr>
              <a:t>≥11</a:t>
            </a:r>
            <a:r>
              <a:rPr lang="zh-CN" altLang="en-US" b="1" dirty="0">
                <a:solidFill>
                  <a:schemeClr val="bg1"/>
                </a:solidFill>
                <a:latin typeface="Calibri" panose="020F0502020204030204" pitchFamily="34" charset="0"/>
                <a:ea typeface="宋体" panose="02010600030101010101" pitchFamily="2" charset="-122"/>
              </a:rPr>
              <a:t>，则</a:t>
            </a:r>
            <a:r>
              <a:rPr lang="en-US" altLang="zh-CN" b="1" dirty="0">
                <a:solidFill>
                  <a:schemeClr val="bg1"/>
                </a:solidFill>
                <a:latin typeface="Calibri" panose="020F0502020204030204" pitchFamily="34" charset="0"/>
                <a:ea typeface="宋体" panose="02010600030101010101" pitchFamily="2" charset="-122"/>
              </a:rPr>
              <a:t>G</a:t>
            </a:r>
            <a:r>
              <a:rPr lang="zh-CN" altLang="en-US" b="1" dirty="0">
                <a:solidFill>
                  <a:schemeClr val="bg1"/>
                </a:solidFill>
                <a:latin typeface="Calibri" panose="020F0502020204030204" pitchFamily="34" charset="0"/>
                <a:ea typeface="宋体" panose="02010600030101010101" pitchFamily="2" charset="-122"/>
              </a:rPr>
              <a:t>或者</a:t>
            </a:r>
            <a:r>
              <a:rPr lang="en-US" altLang="zh-CN" b="1" dirty="0">
                <a:solidFill>
                  <a:schemeClr val="bg1"/>
                </a:solidFill>
                <a:latin typeface="Calibri" panose="020F0502020204030204" pitchFamily="34" charset="0"/>
                <a:ea typeface="宋体" panose="02010600030101010101" pitchFamily="2" charset="-122"/>
              </a:rPr>
              <a:t>G</a:t>
            </a:r>
            <a:r>
              <a:rPr lang="zh-CN" altLang="en-US" b="1" dirty="0">
                <a:solidFill>
                  <a:schemeClr val="bg1"/>
                </a:solidFill>
                <a:latin typeface="Calibri" panose="020F0502020204030204" pitchFamily="34" charset="0"/>
                <a:ea typeface="宋体" panose="02010600030101010101" pitchFamily="2" charset="-122"/>
              </a:rPr>
              <a:t>的补图是非平面图。</a:t>
            </a:r>
          </a:p>
        </p:txBody>
      </p:sp>
      <p:sp>
        <p:nvSpPr>
          <p:cNvPr id="582661" name="Rectangle 5"/>
          <p:cNvSpPr>
            <a:spLocks noChangeArrowheads="1"/>
          </p:cNvSpPr>
          <p:nvPr/>
        </p:nvSpPr>
        <p:spPr bwMode="auto">
          <a:xfrm>
            <a:off x="251520" y="1484784"/>
            <a:ext cx="889248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93763" indent="-8937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证明</a:t>
            </a:r>
            <a:r>
              <a:rPr lang="en-US" altLang="zh-CN" sz="2800" b="1" dirty="0"/>
              <a:t>:  </a:t>
            </a:r>
            <a:r>
              <a:rPr lang="zh-CN" altLang="en-US" sz="2800" b="1" dirty="0"/>
              <a:t>反证法。</a:t>
            </a:r>
            <a:endParaRPr lang="en-US" altLang="zh-CN" sz="2800" b="1" dirty="0"/>
          </a:p>
          <a:p>
            <a:pPr eaLnBrk="1" hangingPunct="1"/>
            <a:r>
              <a:rPr lang="en-US" altLang="zh-CN" sz="2800" b="1" dirty="0"/>
              <a:t>         </a:t>
            </a:r>
            <a:r>
              <a:rPr lang="zh-CN" altLang="en-US" sz="2800" b="1" dirty="0"/>
              <a:t>设</a:t>
            </a:r>
            <a:r>
              <a:rPr lang="en-US" altLang="zh-CN" sz="2800" b="1" dirty="0"/>
              <a:t>G</a:t>
            </a:r>
            <a:r>
              <a:rPr lang="zh-CN" altLang="en-US" sz="2800" b="1" dirty="0"/>
              <a:t>和</a:t>
            </a:r>
            <a:r>
              <a:rPr lang="en-US" altLang="zh-CN" sz="2800" b="1" dirty="0"/>
              <a:t>G</a:t>
            </a:r>
            <a:r>
              <a:rPr lang="zh-CN" altLang="en-US" sz="2800" b="1" dirty="0"/>
              <a:t>的补图 均是平面图</a:t>
            </a:r>
            <a:r>
              <a:rPr lang="en-US" altLang="zh-CN" sz="2800" b="1" dirty="0"/>
              <a:t>, G</a:t>
            </a:r>
            <a:r>
              <a:rPr lang="zh-CN" altLang="en-US" sz="2800" b="1" dirty="0"/>
              <a:t>的顶点数为</a:t>
            </a:r>
            <a:r>
              <a:rPr lang="en-US" altLang="zh-CN" sz="2800" b="1" dirty="0"/>
              <a:t>n. </a:t>
            </a:r>
          </a:p>
          <a:p>
            <a:pPr eaLnBrk="1" hangingPunct="1"/>
            <a:r>
              <a:rPr lang="en-US" altLang="zh-CN" sz="2800" b="1" dirty="0"/>
              <a:t>     	</a:t>
            </a:r>
            <a:r>
              <a:rPr lang="zh-CN" altLang="en-US" sz="2800" b="1" dirty="0"/>
              <a:t>若</a:t>
            </a:r>
            <a:r>
              <a:rPr lang="en-US" altLang="zh-CN" sz="2800" b="1" dirty="0"/>
              <a:t>G</a:t>
            </a:r>
            <a:r>
              <a:rPr lang="zh-CN" altLang="en-US" sz="2800" b="1" dirty="0"/>
              <a:t>有</a:t>
            </a:r>
            <a:r>
              <a:rPr lang="en-US" altLang="zh-CN" sz="2800" b="1" dirty="0"/>
              <a:t>m</a:t>
            </a:r>
            <a:r>
              <a:rPr lang="zh-CN" altLang="en-US" sz="2800" b="1" dirty="0"/>
              <a:t>条边，其补有</a:t>
            </a:r>
            <a:r>
              <a:rPr lang="en-US" altLang="zh-CN" sz="2800" b="1" dirty="0"/>
              <a:t>k</a:t>
            </a:r>
            <a:r>
              <a:rPr lang="zh-CN" altLang="en-US" sz="2800" b="1" dirty="0"/>
              <a:t>条边，则有</a:t>
            </a:r>
          </a:p>
          <a:p>
            <a:pPr eaLnBrk="1" hangingPunct="1"/>
            <a:r>
              <a:rPr lang="zh-CN" altLang="en-US" sz="2800" b="1" dirty="0"/>
              <a:t> 	         </a:t>
            </a:r>
            <a:r>
              <a:rPr lang="en-US" altLang="zh-CN" sz="2800" b="1" dirty="0" err="1"/>
              <a:t>m+k</a:t>
            </a:r>
            <a:r>
              <a:rPr lang="en-US" altLang="zh-CN" sz="2800" b="1" dirty="0"/>
              <a:t>=n(n-1)/2</a:t>
            </a:r>
            <a:r>
              <a:rPr lang="zh-CN" altLang="en-US" sz="2800" b="1" dirty="0"/>
              <a:t>。</a:t>
            </a:r>
          </a:p>
          <a:p>
            <a:pPr eaLnBrk="1" hangingPunct="1"/>
            <a:r>
              <a:rPr lang="zh-CN" altLang="en-US" sz="2800" b="1" dirty="0"/>
              <a:t>          因为</a:t>
            </a:r>
            <a:r>
              <a:rPr lang="en-US" altLang="zh-CN" sz="2800" b="1" dirty="0"/>
              <a:t>G</a:t>
            </a:r>
            <a:r>
              <a:rPr lang="zh-CN" altLang="en-US" sz="2800" b="1" dirty="0"/>
              <a:t>和其补均为平面图，有</a:t>
            </a:r>
          </a:p>
          <a:p>
            <a:pPr eaLnBrk="1" hangingPunct="1"/>
            <a:r>
              <a:rPr lang="zh-CN" altLang="en-US" sz="2800" b="1" dirty="0"/>
              <a:t>			</a:t>
            </a:r>
            <a:r>
              <a:rPr lang="en-US" altLang="zh-CN" sz="2800" b="1" dirty="0"/>
              <a:t>m </a:t>
            </a:r>
            <a:r>
              <a:rPr lang="en-US" altLang="zh-CN" sz="2800" b="1" dirty="0">
                <a:sym typeface="Symbol" panose="05050102010706020507" pitchFamily="18" charset="2"/>
              </a:rPr>
              <a:t></a:t>
            </a:r>
            <a:r>
              <a:rPr lang="en-US" altLang="zh-CN" sz="2800" b="1" dirty="0"/>
              <a:t> 3n-6</a:t>
            </a:r>
          </a:p>
          <a:p>
            <a:pPr eaLnBrk="1" hangingPunct="1"/>
            <a:r>
              <a:rPr lang="en-US" altLang="zh-CN" sz="2800" b="1" dirty="0"/>
              <a:t>	 </a:t>
            </a:r>
            <a:r>
              <a:rPr lang="zh-CN" altLang="en-US" sz="2800" b="1" dirty="0"/>
              <a:t>和     </a:t>
            </a:r>
            <a:r>
              <a:rPr lang="en-US" altLang="zh-CN" sz="2800" b="1" dirty="0"/>
              <a:t>k </a:t>
            </a:r>
            <a:r>
              <a:rPr lang="en-US" altLang="zh-CN" sz="2800" b="1" dirty="0">
                <a:sym typeface="Symbol" panose="05050102010706020507" pitchFamily="18" charset="2"/>
              </a:rPr>
              <a:t></a:t>
            </a:r>
            <a:r>
              <a:rPr lang="en-US" altLang="zh-CN" sz="2800" b="1" dirty="0"/>
              <a:t> 3n-6,</a:t>
            </a:r>
          </a:p>
          <a:p>
            <a:pPr eaLnBrk="1" hangingPunct="1"/>
            <a:r>
              <a:rPr lang="en-US" altLang="zh-CN" sz="2800" b="1" dirty="0"/>
              <a:t>	</a:t>
            </a:r>
            <a:r>
              <a:rPr lang="zh-CN" altLang="en-US" sz="2800" b="1" dirty="0"/>
              <a:t>于是  </a:t>
            </a:r>
            <a:r>
              <a:rPr lang="en-US" altLang="zh-CN" sz="2800" b="1" dirty="0"/>
              <a:t>n(n-1)/2=</a:t>
            </a:r>
            <a:r>
              <a:rPr lang="en-US" altLang="zh-CN" sz="2800" b="1" dirty="0" err="1"/>
              <a:t>m+k</a:t>
            </a:r>
            <a:r>
              <a:rPr lang="en-US" altLang="zh-CN" sz="2800" b="1" dirty="0"/>
              <a:t> </a:t>
            </a:r>
            <a:r>
              <a:rPr lang="en-US" altLang="zh-CN" sz="2800" b="1" dirty="0">
                <a:sym typeface="Symbol" panose="05050102010706020507" pitchFamily="18" charset="2"/>
              </a:rPr>
              <a:t></a:t>
            </a:r>
            <a:r>
              <a:rPr lang="en-US" altLang="zh-CN" sz="2800" b="1" dirty="0"/>
              <a:t> 6n-12, </a:t>
            </a:r>
          </a:p>
          <a:p>
            <a:pPr eaLnBrk="1" hangingPunct="1"/>
            <a:r>
              <a:rPr lang="en-US" altLang="zh-CN" sz="2800" b="1" dirty="0"/>
              <a:t>          </a:t>
            </a:r>
            <a:r>
              <a:rPr lang="zh-CN" altLang="en-US" sz="2800" b="1" dirty="0"/>
              <a:t>即     </a:t>
            </a:r>
            <a:r>
              <a:rPr lang="en-US" altLang="zh-CN" sz="2800" b="1" dirty="0"/>
              <a:t>n</a:t>
            </a:r>
            <a:r>
              <a:rPr lang="en-US" altLang="zh-CN" sz="2800" b="1" baseline="30000" dirty="0"/>
              <a:t>2</a:t>
            </a:r>
            <a:r>
              <a:rPr lang="en-US" altLang="zh-CN" sz="2800" b="1" dirty="0"/>
              <a:t>-13n+24 </a:t>
            </a:r>
            <a:r>
              <a:rPr lang="en-US" altLang="zh-CN" sz="2800" b="1" dirty="0">
                <a:sym typeface="Symbol" panose="05050102010706020507" pitchFamily="18" charset="2"/>
              </a:rPr>
              <a:t></a:t>
            </a:r>
            <a:r>
              <a:rPr lang="en-US" altLang="zh-CN" sz="2800" b="1" dirty="0"/>
              <a:t> 0,</a:t>
            </a:r>
          </a:p>
          <a:p>
            <a:pPr eaLnBrk="1" hangingPunct="1"/>
            <a:r>
              <a:rPr lang="en-US" altLang="zh-CN" sz="2800" b="1" dirty="0"/>
              <a:t>			(n-11)(n-2)+2 </a:t>
            </a:r>
            <a:r>
              <a:rPr lang="en-US" altLang="zh-CN" sz="2800" b="1" dirty="0">
                <a:sym typeface="Symbol" panose="05050102010706020507" pitchFamily="18" charset="2"/>
              </a:rPr>
              <a:t></a:t>
            </a:r>
            <a:r>
              <a:rPr lang="en-US" altLang="zh-CN" sz="2800" b="1" dirty="0"/>
              <a:t> 0,</a:t>
            </a:r>
          </a:p>
          <a:p>
            <a:pPr eaLnBrk="1" hangingPunct="1"/>
            <a:r>
              <a:rPr lang="en-US" altLang="zh-CN" sz="2800" b="1" dirty="0"/>
              <a:t>	 </a:t>
            </a:r>
            <a:r>
              <a:rPr lang="zh-CN" altLang="en-US" sz="2800" b="1" dirty="0"/>
              <a:t>当</a:t>
            </a:r>
            <a:r>
              <a:rPr lang="en-US" altLang="zh-CN" sz="2800" b="1" dirty="0"/>
              <a:t>n </a:t>
            </a:r>
            <a:r>
              <a:rPr lang="en-US" altLang="zh-CN" sz="2800" b="1" dirty="0">
                <a:solidFill>
                  <a:srgbClr val="333300"/>
                </a:solidFill>
              </a:rPr>
              <a:t>≥</a:t>
            </a:r>
            <a:r>
              <a:rPr lang="en-US" altLang="zh-CN" sz="2800" b="1" dirty="0"/>
              <a:t> 11</a:t>
            </a:r>
            <a:r>
              <a:rPr lang="zh-CN" altLang="en-US" sz="2800" b="1" dirty="0"/>
              <a:t>时，</a:t>
            </a:r>
            <a:r>
              <a:rPr lang="en-US" altLang="zh-CN" sz="2800" b="1" dirty="0"/>
              <a:t>(n-11)(n-2)+2 &gt;0</a:t>
            </a:r>
            <a:r>
              <a:rPr lang="zh-CN" altLang="en-US" sz="2800" b="1" dirty="0"/>
              <a:t>，从而产生矛盾。</a:t>
            </a:r>
            <a:endParaRPr lang="en-US" altLang="zh-CN" sz="2800" b="1" dirty="0"/>
          </a:p>
          <a:p>
            <a:pPr eaLnBrk="1" hangingPunct="1"/>
            <a:r>
              <a:rPr lang="en-US" altLang="zh-CN" sz="2800" b="1" dirty="0"/>
              <a:t>          </a:t>
            </a:r>
            <a:r>
              <a:rPr lang="zh-CN" altLang="en-US" sz="2800" b="1" dirty="0"/>
              <a:t>因此</a:t>
            </a:r>
            <a:r>
              <a:rPr lang="en-US" altLang="zh-CN" sz="2800" b="1" dirty="0"/>
              <a:t>G</a:t>
            </a:r>
            <a:r>
              <a:rPr lang="zh-CN" altLang="en-US" sz="2800" b="1" dirty="0"/>
              <a:t>或</a:t>
            </a:r>
            <a:r>
              <a:rPr lang="en-US" altLang="zh-CN" sz="2800" b="1" dirty="0"/>
              <a:t>G</a:t>
            </a:r>
            <a:r>
              <a:rPr lang="zh-CN" altLang="en-US" sz="2800" b="1" dirty="0"/>
              <a:t>的补图 是非平面图。</a:t>
            </a:r>
          </a:p>
        </p:txBody>
      </p:sp>
    </p:spTree>
    <p:extLst>
      <p:ext uri="{BB962C8B-B14F-4D97-AF65-F5344CB8AC3E}">
        <p14:creationId xmlns:p14="http://schemas.microsoft.com/office/powerpoint/2010/main" val="23602547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2661"/>
                                        </p:tgtEl>
                                        <p:attrNameLst>
                                          <p:attrName>style.visibility</p:attrName>
                                        </p:attrNameLst>
                                      </p:cBhvr>
                                      <p:to>
                                        <p:strVal val="visible"/>
                                      </p:to>
                                    </p:set>
                                    <p:anim calcmode="lin" valueType="num">
                                      <p:cBhvr additive="base">
                                        <p:cTn id="7" dur="500" fill="hold"/>
                                        <p:tgtEl>
                                          <p:spTgt spid="582661"/>
                                        </p:tgtEl>
                                        <p:attrNameLst>
                                          <p:attrName>ppt_x</p:attrName>
                                        </p:attrNameLst>
                                      </p:cBhvr>
                                      <p:tavLst>
                                        <p:tav tm="0">
                                          <p:val>
                                            <p:strVal val="#ppt_x"/>
                                          </p:val>
                                        </p:tav>
                                        <p:tav tm="100000">
                                          <p:val>
                                            <p:strVal val="#ppt_x"/>
                                          </p:val>
                                        </p:tav>
                                      </p:tavLst>
                                    </p:anim>
                                    <p:anim calcmode="lin" valueType="num">
                                      <p:cBhvr additive="base">
                                        <p:cTn id="8" dur="500" fill="hold"/>
                                        <p:tgtEl>
                                          <p:spTgt spid="5826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66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266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266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2661">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82661">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2661">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82661">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2661">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82661">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82661">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82661">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826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829041-8CCB-4C02-9DD6-4A88D93F0529}" type="slidenum">
              <a:rPr lang="zh-CN" altLang="en-US" smtClean="0">
                <a:solidFill>
                  <a:schemeClr val="accent1"/>
                </a:solidFill>
              </a:rPr>
              <a:pPr/>
              <a:t>39</a:t>
            </a:fld>
            <a:r>
              <a:rPr lang="en-US" altLang="zh-CN" dirty="0">
                <a:solidFill>
                  <a:schemeClr val="accent1"/>
                </a:solidFill>
              </a:rPr>
              <a:t>/50</a:t>
            </a:r>
          </a:p>
        </p:txBody>
      </p:sp>
      <p:pic>
        <p:nvPicPr>
          <p:cNvPr id="44035"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4149725"/>
            <a:ext cx="2057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3"/>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平面图的着色</a:t>
            </a:r>
          </a:p>
        </p:txBody>
      </p:sp>
      <p:sp>
        <p:nvSpPr>
          <p:cNvPr id="44037" name="Rectangle 4"/>
          <p:cNvSpPr>
            <a:spLocks noGrp="1"/>
          </p:cNvSpPr>
          <p:nvPr>
            <p:ph type="body" idx="4294967295"/>
          </p:nvPr>
        </p:nvSpPr>
        <p:spPr>
          <a:xfrm>
            <a:off x="250825" y="836712"/>
            <a:ext cx="8642350" cy="1080790"/>
          </a:xfrm>
        </p:spPr>
        <p:txBody>
          <a:bodyPr/>
          <a:lstStyle/>
          <a:p>
            <a:pPr marL="0" indent="0">
              <a:lnSpc>
                <a:spcPct val="110000"/>
              </a:lnSpc>
              <a:spcBef>
                <a:spcPct val="350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一个平面图的任意二个区域若有一条公共边，则称这二个区域是</a:t>
            </a:r>
            <a:r>
              <a:rPr lang="zh-CN" altLang="en-US" b="1" dirty="0">
                <a:solidFill>
                  <a:srgbClr val="CC0000"/>
                </a:solidFill>
                <a:latin typeface="Calibri" panose="020F0502020204030204" pitchFamily="34" charset="0"/>
                <a:ea typeface="宋体" panose="02010600030101010101" pitchFamily="2" charset="-122"/>
              </a:rPr>
              <a:t>相邻</a:t>
            </a:r>
            <a:r>
              <a:rPr lang="zh-CN" altLang="en-US" b="1" dirty="0">
                <a:latin typeface="Calibri" panose="020F0502020204030204" pitchFamily="34" charset="0"/>
                <a:ea typeface="宋体" panose="02010600030101010101" pitchFamily="2" charset="-122"/>
              </a:rPr>
              <a:t>的。</a:t>
            </a:r>
          </a:p>
        </p:txBody>
      </p:sp>
      <p:sp>
        <p:nvSpPr>
          <p:cNvPr id="44038" name="Text Box 5"/>
          <p:cNvSpPr txBox="1">
            <a:spLocks noChangeArrowheads="1"/>
          </p:cNvSpPr>
          <p:nvPr/>
        </p:nvSpPr>
        <p:spPr bwMode="auto">
          <a:xfrm>
            <a:off x="395288" y="4076700"/>
            <a:ext cx="1296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例</a:t>
            </a:r>
            <a:endParaRPr lang="zh-CN" altLang="en-US" sz="2800"/>
          </a:p>
        </p:txBody>
      </p:sp>
      <p:grpSp>
        <p:nvGrpSpPr>
          <p:cNvPr id="44039" name="Group 6"/>
          <p:cNvGrpSpPr>
            <a:grpSpLocks/>
          </p:cNvGrpSpPr>
          <p:nvPr/>
        </p:nvGrpSpPr>
        <p:grpSpPr bwMode="auto">
          <a:xfrm>
            <a:off x="1979613" y="4292600"/>
            <a:ext cx="1441450" cy="1800225"/>
            <a:chOff x="2109" y="2478"/>
            <a:chExt cx="908" cy="1134"/>
          </a:xfrm>
        </p:grpSpPr>
        <p:sp>
          <p:nvSpPr>
            <p:cNvPr id="44041" name="Line 7"/>
            <p:cNvSpPr>
              <a:spLocks noChangeShapeType="1"/>
            </p:cNvSpPr>
            <p:nvPr/>
          </p:nvSpPr>
          <p:spPr bwMode="auto">
            <a:xfrm>
              <a:off x="2562" y="2478"/>
              <a:ext cx="1"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2" name="Line 8"/>
            <p:cNvSpPr>
              <a:spLocks noChangeShapeType="1"/>
            </p:cNvSpPr>
            <p:nvPr/>
          </p:nvSpPr>
          <p:spPr bwMode="auto">
            <a:xfrm flipH="1">
              <a:off x="2109" y="2478"/>
              <a:ext cx="453"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9"/>
            <p:cNvSpPr>
              <a:spLocks noChangeShapeType="1"/>
            </p:cNvSpPr>
            <p:nvPr/>
          </p:nvSpPr>
          <p:spPr bwMode="auto">
            <a:xfrm flipH="1">
              <a:off x="2109"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10"/>
            <p:cNvSpPr>
              <a:spLocks noChangeShapeType="1"/>
            </p:cNvSpPr>
            <p:nvPr/>
          </p:nvSpPr>
          <p:spPr bwMode="auto">
            <a:xfrm>
              <a:off x="2563"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11"/>
            <p:cNvSpPr>
              <a:spLocks noChangeShapeType="1"/>
            </p:cNvSpPr>
            <p:nvPr/>
          </p:nvSpPr>
          <p:spPr bwMode="auto">
            <a:xfrm>
              <a:off x="2562" y="2478"/>
              <a:ext cx="455"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Line 12"/>
            <p:cNvSpPr>
              <a:spLocks noChangeShapeType="1"/>
            </p:cNvSpPr>
            <p:nvPr/>
          </p:nvSpPr>
          <p:spPr bwMode="auto">
            <a:xfrm>
              <a:off x="2109" y="3612"/>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323528" y="2060848"/>
            <a:ext cx="8441004" cy="1717393"/>
          </a:xfrm>
          <a:prstGeom prst="rect">
            <a:avLst/>
          </a:prstGeom>
          <a:solidFill>
            <a:srgbClr val="FFFF00"/>
          </a:solidFill>
        </p:spPr>
        <p:txBody>
          <a:bodyPr wrap="square">
            <a:spAutoFit/>
          </a:bodyPr>
          <a:lstStyle/>
          <a:p>
            <a:pPr marL="0" indent="0">
              <a:lnSpc>
                <a:spcPct val="110000"/>
              </a:lnSpc>
              <a:spcBef>
                <a:spcPct val="35000"/>
              </a:spcBef>
              <a:buFont typeface="Arial" panose="020B0604020202020204" pitchFamily="34" charset="0"/>
              <a:buNone/>
            </a:pPr>
            <a:r>
              <a:rPr lang="zh-CN" altLang="en-US" sz="3200" b="1" dirty="0">
                <a:latin typeface="Calibri" panose="020F0502020204030204" pitchFamily="34" charset="0"/>
              </a:rPr>
              <a:t>一个平面图的</a:t>
            </a:r>
            <a:r>
              <a:rPr lang="zh-CN" altLang="en-US" sz="3200" b="1" dirty="0">
                <a:solidFill>
                  <a:srgbClr val="CC0000"/>
                </a:solidFill>
                <a:latin typeface="Calibri" panose="020F0502020204030204" pitchFamily="34" charset="0"/>
              </a:rPr>
              <a:t>着色问题</a:t>
            </a:r>
            <a:r>
              <a:rPr lang="zh-CN" altLang="en-US" sz="3200" b="1" dirty="0">
                <a:latin typeface="Calibri" panose="020F0502020204030204" pitchFamily="34" charset="0"/>
              </a:rPr>
              <a:t>是对平面图的区域着上颜色，至少要用几种不同颜色才能使得任何相邻两个区域有不同的颜色。</a:t>
            </a:r>
          </a:p>
        </p:txBody>
      </p:sp>
    </p:spTree>
    <p:extLst>
      <p:ext uri="{BB962C8B-B14F-4D97-AF65-F5344CB8AC3E}">
        <p14:creationId xmlns:p14="http://schemas.microsoft.com/office/powerpoint/2010/main" val="7343560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4932363" y="836712"/>
            <a:ext cx="3135197" cy="2413373"/>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539552" y="836712"/>
            <a:ext cx="3135197" cy="2413373"/>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1D178E-DEC8-4B41-9FCD-F45910C4BBF5}" type="slidenum">
              <a:rPr lang="zh-CN" altLang="en-US" smtClean="0">
                <a:solidFill>
                  <a:schemeClr val="accent1"/>
                </a:solidFill>
              </a:rPr>
              <a:pPr/>
              <a:t>4</a:t>
            </a:fld>
            <a:r>
              <a:rPr lang="en-US" altLang="zh-CN" dirty="0">
                <a:solidFill>
                  <a:schemeClr val="accent1"/>
                </a:solidFill>
              </a:rPr>
              <a:t>/50</a:t>
            </a:r>
          </a:p>
        </p:txBody>
      </p:sp>
      <p:sp>
        <p:nvSpPr>
          <p:cNvPr id="1945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例 平面图的例子</a:t>
            </a:r>
          </a:p>
        </p:txBody>
      </p:sp>
      <p:grpSp>
        <p:nvGrpSpPr>
          <p:cNvPr id="19461" name="Group 5"/>
          <p:cNvGrpSpPr>
            <a:grpSpLocks/>
          </p:cNvGrpSpPr>
          <p:nvPr/>
        </p:nvGrpSpPr>
        <p:grpSpPr bwMode="auto">
          <a:xfrm>
            <a:off x="899592" y="1263805"/>
            <a:ext cx="2160587" cy="1655762"/>
            <a:chOff x="1338" y="2115"/>
            <a:chExt cx="635" cy="589"/>
          </a:xfrm>
        </p:grpSpPr>
        <p:sp>
          <p:nvSpPr>
            <p:cNvPr id="19501" name="Oval 6"/>
            <p:cNvSpPr>
              <a:spLocks noChangeArrowheads="1"/>
            </p:cNvSpPr>
            <p:nvPr/>
          </p:nvSpPr>
          <p:spPr bwMode="auto">
            <a:xfrm>
              <a:off x="1338" y="211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02" name="Oval 7"/>
            <p:cNvSpPr>
              <a:spLocks noChangeArrowheads="1"/>
            </p:cNvSpPr>
            <p:nvPr/>
          </p:nvSpPr>
          <p:spPr bwMode="auto">
            <a:xfrm>
              <a:off x="1882" y="211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03" name="Oval 8"/>
            <p:cNvSpPr>
              <a:spLocks noChangeArrowheads="1"/>
            </p:cNvSpPr>
            <p:nvPr/>
          </p:nvSpPr>
          <p:spPr bwMode="auto">
            <a:xfrm>
              <a:off x="1338" y="2614"/>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04" name="Oval 9"/>
            <p:cNvSpPr>
              <a:spLocks noChangeArrowheads="1"/>
            </p:cNvSpPr>
            <p:nvPr/>
          </p:nvSpPr>
          <p:spPr bwMode="auto">
            <a:xfrm>
              <a:off x="1882" y="2614"/>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05" name="Line 10"/>
            <p:cNvSpPr>
              <a:spLocks noChangeShapeType="1"/>
            </p:cNvSpPr>
            <p:nvPr/>
          </p:nvSpPr>
          <p:spPr bwMode="auto">
            <a:xfrm>
              <a:off x="1383" y="2160"/>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11"/>
            <p:cNvSpPr>
              <a:spLocks noChangeShapeType="1"/>
            </p:cNvSpPr>
            <p:nvPr/>
          </p:nvSpPr>
          <p:spPr bwMode="auto">
            <a:xfrm>
              <a:off x="1383" y="2659"/>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12"/>
            <p:cNvSpPr>
              <a:spLocks noChangeShapeType="1"/>
            </p:cNvSpPr>
            <p:nvPr/>
          </p:nvSpPr>
          <p:spPr bwMode="auto">
            <a:xfrm>
              <a:off x="1383" y="2115"/>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Line 13"/>
            <p:cNvSpPr>
              <a:spLocks noChangeShapeType="1"/>
            </p:cNvSpPr>
            <p:nvPr/>
          </p:nvSpPr>
          <p:spPr bwMode="auto">
            <a:xfrm>
              <a:off x="1927" y="2160"/>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14"/>
            <p:cNvSpPr>
              <a:spLocks noChangeShapeType="1"/>
            </p:cNvSpPr>
            <p:nvPr/>
          </p:nvSpPr>
          <p:spPr bwMode="auto">
            <a:xfrm>
              <a:off x="1383" y="2160"/>
              <a:ext cx="544"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0" name="Line 15"/>
            <p:cNvSpPr>
              <a:spLocks noChangeShapeType="1"/>
            </p:cNvSpPr>
            <p:nvPr/>
          </p:nvSpPr>
          <p:spPr bwMode="auto">
            <a:xfrm flipH="1">
              <a:off x="1383" y="2160"/>
              <a:ext cx="544"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2" name="Group 16"/>
          <p:cNvGrpSpPr>
            <a:grpSpLocks/>
          </p:cNvGrpSpPr>
          <p:nvPr/>
        </p:nvGrpSpPr>
        <p:grpSpPr bwMode="auto">
          <a:xfrm>
            <a:off x="5057030" y="947714"/>
            <a:ext cx="2879725" cy="2016125"/>
            <a:chOff x="3061" y="2205"/>
            <a:chExt cx="863" cy="771"/>
          </a:xfrm>
        </p:grpSpPr>
        <p:sp>
          <p:nvSpPr>
            <p:cNvPr id="19488" name="Oval 17"/>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9" name="Oval 18"/>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0" name="Oval 19"/>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1" name="Oval 20"/>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2" name="Oval 21"/>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3" name="Line 22"/>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Line 23"/>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Line 24"/>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Line 25"/>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7" name="Line 26"/>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Line 27"/>
            <p:cNvSpPr>
              <a:spLocks noChangeShapeType="1"/>
            </p:cNvSpPr>
            <p:nvPr/>
          </p:nvSpPr>
          <p:spPr bwMode="auto">
            <a:xfrm>
              <a:off x="3107" y="2523"/>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28"/>
            <p:cNvSpPr>
              <a:spLocks noChangeShapeType="1"/>
            </p:cNvSpPr>
            <p:nvPr/>
          </p:nvSpPr>
          <p:spPr bwMode="auto">
            <a:xfrm flipH="1">
              <a:off x="3243" y="2251"/>
              <a:ext cx="22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29"/>
            <p:cNvSpPr>
              <a:spLocks noChangeShapeType="1"/>
            </p:cNvSpPr>
            <p:nvPr/>
          </p:nvSpPr>
          <p:spPr bwMode="auto">
            <a:xfrm>
              <a:off x="3470" y="2251"/>
              <a:ext cx="27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30"/>
          <p:cNvGrpSpPr>
            <a:grpSpLocks/>
          </p:cNvGrpSpPr>
          <p:nvPr/>
        </p:nvGrpSpPr>
        <p:grpSpPr bwMode="auto">
          <a:xfrm>
            <a:off x="196898" y="4028244"/>
            <a:ext cx="3240088" cy="2073275"/>
            <a:chOff x="1013" y="3159"/>
            <a:chExt cx="960" cy="762"/>
          </a:xfrm>
        </p:grpSpPr>
        <p:sp>
          <p:nvSpPr>
            <p:cNvPr id="19478" name="Oval 31"/>
            <p:cNvSpPr>
              <a:spLocks noChangeArrowheads="1"/>
            </p:cNvSpPr>
            <p:nvPr/>
          </p:nvSpPr>
          <p:spPr bwMode="auto">
            <a:xfrm>
              <a:off x="1338" y="3159"/>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9" name="Oval 32"/>
            <p:cNvSpPr>
              <a:spLocks noChangeArrowheads="1"/>
            </p:cNvSpPr>
            <p:nvPr/>
          </p:nvSpPr>
          <p:spPr bwMode="auto">
            <a:xfrm>
              <a:off x="1882" y="3159"/>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0" name="Oval 33"/>
            <p:cNvSpPr>
              <a:spLocks noChangeArrowheads="1"/>
            </p:cNvSpPr>
            <p:nvPr/>
          </p:nvSpPr>
          <p:spPr bwMode="auto">
            <a:xfrm>
              <a:off x="1338" y="365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1" name="Oval 34"/>
            <p:cNvSpPr>
              <a:spLocks noChangeArrowheads="1"/>
            </p:cNvSpPr>
            <p:nvPr/>
          </p:nvSpPr>
          <p:spPr bwMode="auto">
            <a:xfrm>
              <a:off x="1882" y="365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2" name="Line 35"/>
            <p:cNvSpPr>
              <a:spLocks noChangeShapeType="1"/>
            </p:cNvSpPr>
            <p:nvPr/>
          </p:nvSpPr>
          <p:spPr bwMode="auto">
            <a:xfrm>
              <a:off x="1383" y="3204"/>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36"/>
            <p:cNvSpPr>
              <a:spLocks noChangeShapeType="1"/>
            </p:cNvSpPr>
            <p:nvPr/>
          </p:nvSpPr>
          <p:spPr bwMode="auto">
            <a:xfrm>
              <a:off x="1383" y="3703"/>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37"/>
            <p:cNvSpPr>
              <a:spLocks noChangeShapeType="1"/>
            </p:cNvSpPr>
            <p:nvPr/>
          </p:nvSpPr>
          <p:spPr bwMode="auto">
            <a:xfrm>
              <a:off x="1383" y="3159"/>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38"/>
            <p:cNvSpPr>
              <a:spLocks noChangeShapeType="1"/>
            </p:cNvSpPr>
            <p:nvPr/>
          </p:nvSpPr>
          <p:spPr bwMode="auto">
            <a:xfrm>
              <a:off x="1927" y="3204"/>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39"/>
            <p:cNvSpPr>
              <a:spLocks noChangeShapeType="1"/>
            </p:cNvSpPr>
            <p:nvPr/>
          </p:nvSpPr>
          <p:spPr bwMode="auto">
            <a:xfrm flipH="1">
              <a:off x="1383" y="3204"/>
              <a:ext cx="544"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Freeform 40"/>
            <p:cNvSpPr>
              <a:spLocks/>
            </p:cNvSpPr>
            <p:nvPr/>
          </p:nvSpPr>
          <p:spPr bwMode="auto">
            <a:xfrm>
              <a:off x="1013" y="3203"/>
              <a:ext cx="914" cy="718"/>
            </a:xfrm>
            <a:custGeom>
              <a:avLst/>
              <a:gdLst>
                <a:gd name="T0" fmla="*/ 325 w 914"/>
                <a:gd name="T1" fmla="*/ 0 h 718"/>
                <a:gd name="T2" fmla="*/ 98 w 914"/>
                <a:gd name="T3" fmla="*/ 635 h 718"/>
                <a:gd name="T4" fmla="*/ 914 w 914"/>
                <a:gd name="T5" fmla="*/ 499 h 718"/>
                <a:gd name="T6" fmla="*/ 0 60000 65536"/>
                <a:gd name="T7" fmla="*/ 0 60000 65536"/>
                <a:gd name="T8" fmla="*/ 0 60000 65536"/>
                <a:gd name="T9" fmla="*/ 0 w 914"/>
                <a:gd name="T10" fmla="*/ 0 h 718"/>
                <a:gd name="T11" fmla="*/ 914 w 914"/>
                <a:gd name="T12" fmla="*/ 718 h 718"/>
              </a:gdLst>
              <a:ahLst/>
              <a:cxnLst>
                <a:cxn ang="T6">
                  <a:pos x="T0" y="T1"/>
                </a:cxn>
                <a:cxn ang="T7">
                  <a:pos x="T2" y="T3"/>
                </a:cxn>
                <a:cxn ang="T8">
                  <a:pos x="T4" y="T5"/>
                </a:cxn>
              </a:cxnLst>
              <a:rect l="T9" t="T10" r="T11" b="T12"/>
              <a:pathLst>
                <a:path w="914" h="718">
                  <a:moveTo>
                    <a:pt x="325" y="0"/>
                  </a:moveTo>
                  <a:cubicBezTo>
                    <a:pt x="162" y="276"/>
                    <a:pt x="0" y="552"/>
                    <a:pt x="98" y="635"/>
                  </a:cubicBezTo>
                  <a:cubicBezTo>
                    <a:pt x="196" y="718"/>
                    <a:pt x="555" y="608"/>
                    <a:pt x="914" y="49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41"/>
          <p:cNvGrpSpPr>
            <a:grpSpLocks/>
          </p:cNvGrpSpPr>
          <p:nvPr/>
        </p:nvGrpSpPr>
        <p:grpSpPr bwMode="auto">
          <a:xfrm>
            <a:off x="5057030" y="3841155"/>
            <a:ext cx="3816350" cy="2374900"/>
            <a:chOff x="3205" y="3067"/>
            <a:chExt cx="1369" cy="771"/>
          </a:xfrm>
        </p:grpSpPr>
        <p:sp>
          <p:nvSpPr>
            <p:cNvPr id="19465" name="Oval 42"/>
            <p:cNvSpPr>
              <a:spLocks noChangeArrowheads="1"/>
            </p:cNvSpPr>
            <p:nvPr/>
          </p:nvSpPr>
          <p:spPr bwMode="auto">
            <a:xfrm>
              <a:off x="3787" y="3067"/>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6" name="Oval 43"/>
            <p:cNvSpPr>
              <a:spLocks noChangeArrowheads="1"/>
            </p:cNvSpPr>
            <p:nvPr/>
          </p:nvSpPr>
          <p:spPr bwMode="auto">
            <a:xfrm>
              <a:off x="3424" y="3340"/>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7" name="Oval 44"/>
            <p:cNvSpPr>
              <a:spLocks noChangeArrowheads="1"/>
            </p:cNvSpPr>
            <p:nvPr/>
          </p:nvSpPr>
          <p:spPr bwMode="auto">
            <a:xfrm>
              <a:off x="4196" y="3340"/>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8" name="Oval 45"/>
            <p:cNvSpPr>
              <a:spLocks noChangeArrowheads="1"/>
            </p:cNvSpPr>
            <p:nvPr/>
          </p:nvSpPr>
          <p:spPr bwMode="auto">
            <a:xfrm>
              <a:off x="3561" y="374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9" name="Oval 46"/>
            <p:cNvSpPr>
              <a:spLocks noChangeArrowheads="1"/>
            </p:cNvSpPr>
            <p:nvPr/>
          </p:nvSpPr>
          <p:spPr bwMode="auto">
            <a:xfrm>
              <a:off x="4059" y="374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0" name="Line 47"/>
            <p:cNvSpPr>
              <a:spLocks noChangeShapeType="1"/>
            </p:cNvSpPr>
            <p:nvPr/>
          </p:nvSpPr>
          <p:spPr bwMode="auto">
            <a:xfrm flipH="1">
              <a:off x="3470" y="3113"/>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Line 48"/>
            <p:cNvSpPr>
              <a:spLocks noChangeShapeType="1"/>
            </p:cNvSpPr>
            <p:nvPr/>
          </p:nvSpPr>
          <p:spPr bwMode="auto">
            <a:xfrm>
              <a:off x="3833" y="3113"/>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2" name="Line 49"/>
            <p:cNvSpPr>
              <a:spLocks noChangeShapeType="1"/>
            </p:cNvSpPr>
            <p:nvPr/>
          </p:nvSpPr>
          <p:spPr bwMode="auto">
            <a:xfrm>
              <a:off x="3470" y="3340"/>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50"/>
            <p:cNvSpPr>
              <a:spLocks noChangeShapeType="1"/>
            </p:cNvSpPr>
            <p:nvPr/>
          </p:nvSpPr>
          <p:spPr bwMode="auto">
            <a:xfrm flipH="1">
              <a:off x="4105" y="3385"/>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Line 51"/>
            <p:cNvSpPr>
              <a:spLocks noChangeShapeType="1"/>
            </p:cNvSpPr>
            <p:nvPr/>
          </p:nvSpPr>
          <p:spPr bwMode="auto">
            <a:xfrm>
              <a:off x="3606" y="379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5" name="Line 52"/>
            <p:cNvSpPr>
              <a:spLocks noChangeShapeType="1"/>
            </p:cNvSpPr>
            <p:nvPr/>
          </p:nvSpPr>
          <p:spPr bwMode="auto">
            <a:xfrm>
              <a:off x="3470" y="3385"/>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Freeform 53"/>
            <p:cNvSpPr>
              <a:spLocks/>
            </p:cNvSpPr>
            <p:nvPr/>
          </p:nvSpPr>
          <p:spPr bwMode="auto">
            <a:xfrm>
              <a:off x="3205" y="3113"/>
              <a:ext cx="582" cy="680"/>
            </a:xfrm>
            <a:custGeom>
              <a:avLst/>
              <a:gdLst>
                <a:gd name="T0" fmla="*/ 582 w 582"/>
                <a:gd name="T1" fmla="*/ 0 h 680"/>
                <a:gd name="T2" fmla="*/ 174 w 582"/>
                <a:gd name="T3" fmla="*/ 45 h 680"/>
                <a:gd name="T4" fmla="*/ 38 w 582"/>
                <a:gd name="T5" fmla="*/ 272 h 680"/>
                <a:gd name="T6" fmla="*/ 401 w 582"/>
                <a:gd name="T7" fmla="*/ 680 h 680"/>
                <a:gd name="T8" fmla="*/ 0 60000 65536"/>
                <a:gd name="T9" fmla="*/ 0 60000 65536"/>
                <a:gd name="T10" fmla="*/ 0 60000 65536"/>
                <a:gd name="T11" fmla="*/ 0 60000 65536"/>
                <a:gd name="T12" fmla="*/ 0 w 582"/>
                <a:gd name="T13" fmla="*/ 0 h 680"/>
                <a:gd name="T14" fmla="*/ 582 w 582"/>
                <a:gd name="T15" fmla="*/ 680 h 680"/>
              </a:gdLst>
              <a:ahLst/>
              <a:cxnLst>
                <a:cxn ang="T8">
                  <a:pos x="T0" y="T1"/>
                </a:cxn>
                <a:cxn ang="T9">
                  <a:pos x="T2" y="T3"/>
                </a:cxn>
                <a:cxn ang="T10">
                  <a:pos x="T4" y="T5"/>
                </a:cxn>
                <a:cxn ang="T11">
                  <a:pos x="T6" y="T7"/>
                </a:cxn>
              </a:cxnLst>
              <a:rect l="T12" t="T13" r="T14" b="T15"/>
              <a:pathLst>
                <a:path w="582" h="680">
                  <a:moveTo>
                    <a:pt x="582" y="0"/>
                  </a:moveTo>
                  <a:cubicBezTo>
                    <a:pt x="423" y="0"/>
                    <a:pt x="265" y="0"/>
                    <a:pt x="174" y="45"/>
                  </a:cubicBezTo>
                  <a:cubicBezTo>
                    <a:pt x="83" y="90"/>
                    <a:pt x="0" y="166"/>
                    <a:pt x="38" y="272"/>
                  </a:cubicBezTo>
                  <a:cubicBezTo>
                    <a:pt x="76" y="378"/>
                    <a:pt x="238" y="529"/>
                    <a:pt x="401" y="68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7" name="Freeform 54"/>
            <p:cNvSpPr>
              <a:spLocks/>
            </p:cNvSpPr>
            <p:nvPr/>
          </p:nvSpPr>
          <p:spPr bwMode="auto">
            <a:xfrm>
              <a:off x="3878" y="3083"/>
              <a:ext cx="696" cy="710"/>
            </a:xfrm>
            <a:custGeom>
              <a:avLst/>
              <a:gdLst>
                <a:gd name="T0" fmla="*/ 0 w 696"/>
                <a:gd name="T1" fmla="*/ 30 h 710"/>
                <a:gd name="T2" fmla="*/ 590 w 696"/>
                <a:gd name="T3" fmla="*/ 75 h 710"/>
                <a:gd name="T4" fmla="*/ 635 w 696"/>
                <a:gd name="T5" fmla="*/ 483 h 710"/>
                <a:gd name="T6" fmla="*/ 227 w 696"/>
                <a:gd name="T7" fmla="*/ 710 h 710"/>
                <a:gd name="T8" fmla="*/ 0 60000 65536"/>
                <a:gd name="T9" fmla="*/ 0 60000 65536"/>
                <a:gd name="T10" fmla="*/ 0 60000 65536"/>
                <a:gd name="T11" fmla="*/ 0 60000 65536"/>
                <a:gd name="T12" fmla="*/ 0 w 696"/>
                <a:gd name="T13" fmla="*/ 0 h 710"/>
                <a:gd name="T14" fmla="*/ 696 w 696"/>
                <a:gd name="T15" fmla="*/ 710 h 710"/>
              </a:gdLst>
              <a:ahLst/>
              <a:cxnLst>
                <a:cxn ang="T8">
                  <a:pos x="T0" y="T1"/>
                </a:cxn>
                <a:cxn ang="T9">
                  <a:pos x="T2" y="T3"/>
                </a:cxn>
                <a:cxn ang="T10">
                  <a:pos x="T4" y="T5"/>
                </a:cxn>
                <a:cxn ang="T11">
                  <a:pos x="T6" y="T7"/>
                </a:cxn>
              </a:cxnLst>
              <a:rect l="T12" t="T13" r="T14" b="T15"/>
              <a:pathLst>
                <a:path w="696" h="710">
                  <a:moveTo>
                    <a:pt x="0" y="30"/>
                  </a:moveTo>
                  <a:cubicBezTo>
                    <a:pt x="242" y="15"/>
                    <a:pt x="484" y="0"/>
                    <a:pt x="590" y="75"/>
                  </a:cubicBezTo>
                  <a:cubicBezTo>
                    <a:pt x="696" y="150"/>
                    <a:pt x="696" y="377"/>
                    <a:pt x="635" y="483"/>
                  </a:cubicBezTo>
                  <a:cubicBezTo>
                    <a:pt x="574" y="589"/>
                    <a:pt x="400" y="649"/>
                    <a:pt x="227" y="71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19900286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4B582F-29FB-438C-B9FE-88DB5F6B7246}" type="slidenum">
              <a:rPr lang="zh-CN" altLang="en-US" smtClean="0">
                <a:solidFill>
                  <a:schemeClr val="accent1"/>
                </a:solidFill>
              </a:rPr>
              <a:pPr/>
              <a:t>40</a:t>
            </a:fld>
            <a:r>
              <a:rPr lang="en-US" altLang="zh-CN" dirty="0">
                <a:solidFill>
                  <a:schemeClr val="accent1"/>
                </a:solidFill>
              </a:rPr>
              <a:t>/50</a:t>
            </a:r>
          </a:p>
        </p:txBody>
      </p:sp>
      <p:sp>
        <p:nvSpPr>
          <p:cNvPr id="45059" name="Rectangle 2"/>
          <p:cNvSpPr>
            <a:spLocks noGrp="1"/>
          </p:cNvSpPr>
          <p:nvPr>
            <p:ph type="title" idx="4294967295"/>
          </p:nvPr>
        </p:nvSpPr>
        <p:spPr/>
        <p:txBody>
          <a:bodyPr/>
          <a:lstStyle/>
          <a:p>
            <a:endParaRPr lang="zh-CN" altLang="en-US">
              <a:latin typeface="Calibri" panose="020F0502020204030204" pitchFamily="34" charset="0"/>
              <a:ea typeface="宋体" panose="02010600030101010101" pitchFamily="2" charset="-122"/>
            </a:endParaRPr>
          </a:p>
        </p:txBody>
      </p:sp>
      <p:sp>
        <p:nvSpPr>
          <p:cNvPr id="45060" name="Rectangle 3"/>
          <p:cNvSpPr>
            <a:spLocks noGrp="1"/>
          </p:cNvSpPr>
          <p:nvPr>
            <p:ph type="body" idx="4294967295"/>
          </p:nvPr>
        </p:nvSpPr>
        <p:spPr>
          <a:xfrm>
            <a:off x="323850" y="1052513"/>
            <a:ext cx="8229600" cy="1030287"/>
          </a:xfrm>
        </p:spPr>
        <p:txBody>
          <a:bodyPr/>
          <a:lstStyle/>
          <a:p>
            <a:endParaRPr lang="zh-CN" altLang="en-US">
              <a:latin typeface="Calibri" panose="020F0502020204030204" pitchFamily="34" charset="0"/>
              <a:ea typeface="宋体" panose="02010600030101010101" pitchFamily="2" charset="-122"/>
            </a:endParaRPr>
          </a:p>
        </p:txBody>
      </p:sp>
      <p:pic>
        <p:nvPicPr>
          <p:cNvPr id="45061" name="Picture 4" descr="mapchi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3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2281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DD5109-B6D8-4DEC-8502-788EB35D1132}" type="slidenum">
              <a:rPr lang="zh-CN" altLang="en-US" smtClean="0">
                <a:solidFill>
                  <a:schemeClr val="accent1"/>
                </a:solidFill>
              </a:rPr>
              <a:pPr/>
              <a:t>41</a:t>
            </a:fld>
            <a:r>
              <a:rPr lang="en-US" altLang="zh-CN" dirty="0">
                <a:solidFill>
                  <a:schemeClr val="accent1"/>
                </a:solidFill>
              </a:rPr>
              <a:t>/50</a:t>
            </a:r>
          </a:p>
        </p:txBody>
      </p:sp>
      <p:sp>
        <p:nvSpPr>
          <p:cNvPr id="46083"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四色猜想</a:t>
            </a:r>
            <a:r>
              <a:rPr lang="en-US" altLang="zh-CN">
                <a:latin typeface="Calibri" panose="020F0502020204030204" pitchFamily="34" charset="0"/>
                <a:ea typeface="宋体" panose="02010600030101010101" pitchFamily="2" charset="-122"/>
              </a:rPr>
              <a:t>(</a:t>
            </a:r>
            <a:r>
              <a:rPr lang="zh-CN" altLang="en-US">
                <a:latin typeface="Calibri" panose="020F0502020204030204" pitchFamily="34" charset="0"/>
                <a:ea typeface="宋体" panose="02010600030101010101" pitchFamily="2" charset="-122"/>
              </a:rPr>
              <a:t>四色问题</a:t>
            </a:r>
            <a:r>
              <a:rPr lang="en-US" altLang="zh-CN">
                <a:latin typeface="Calibri" panose="020F0502020204030204" pitchFamily="34" charset="0"/>
                <a:ea typeface="宋体" panose="02010600030101010101" pitchFamily="2" charset="-122"/>
              </a:rPr>
              <a:t>)</a:t>
            </a:r>
            <a:endParaRPr lang="zh-CN" altLang="en-US">
              <a:latin typeface="Calibri" panose="020F0502020204030204" pitchFamily="34" charset="0"/>
              <a:ea typeface="宋体" panose="02010600030101010101" pitchFamily="2" charset="-122"/>
            </a:endParaRPr>
          </a:p>
        </p:txBody>
      </p:sp>
      <p:sp>
        <p:nvSpPr>
          <p:cNvPr id="46084" name="Rectangle 3"/>
          <p:cNvSpPr>
            <a:spLocks noGrp="1"/>
          </p:cNvSpPr>
          <p:nvPr>
            <p:ph type="body" idx="4294967295"/>
          </p:nvPr>
        </p:nvSpPr>
        <p:spPr>
          <a:xfrm>
            <a:off x="323850" y="836613"/>
            <a:ext cx="8640763" cy="5761037"/>
          </a:xfrm>
        </p:spPr>
        <p:txBody>
          <a:bodyPr/>
          <a:lstStyle/>
          <a:p>
            <a:pPr marL="0" indent="0">
              <a:buFont typeface="Arial" panose="020B0604020202020204" pitchFamily="34" charset="0"/>
              <a:buNone/>
            </a:pPr>
            <a:r>
              <a:rPr lang="zh-CN" altLang="en-US" sz="2800" b="1">
                <a:latin typeface="宋体" panose="02010600030101010101" pitchFamily="2" charset="-122"/>
                <a:ea typeface="宋体" panose="02010600030101010101" pitchFamily="2" charset="-122"/>
              </a:rPr>
              <a:t>在</a:t>
            </a:r>
            <a:r>
              <a:rPr lang="en-US" altLang="zh-CN" sz="2800" b="1">
                <a:latin typeface="宋体" panose="02010600030101010101" pitchFamily="2" charset="-122"/>
                <a:ea typeface="宋体" panose="02010600030101010101" pitchFamily="2" charset="-122"/>
              </a:rPr>
              <a:t>1852</a:t>
            </a:r>
            <a:r>
              <a:rPr lang="zh-CN" altLang="en-US" sz="2800" b="1">
                <a:latin typeface="宋体" panose="02010600030101010101" pitchFamily="2" charset="-122"/>
                <a:ea typeface="宋体" panose="02010600030101010101" pitchFamily="2" charset="-122"/>
              </a:rPr>
              <a:t>年，一个英国青年名叫盖思里（</a:t>
            </a:r>
            <a:r>
              <a:rPr lang="en-US" altLang="zh-CN" sz="2800" b="1">
                <a:latin typeface="宋体" panose="02010600030101010101" pitchFamily="2" charset="-122"/>
                <a:ea typeface="宋体" panose="02010600030101010101" pitchFamily="2" charset="-122"/>
              </a:rPr>
              <a:t>Francis Guthrie</a:t>
            </a:r>
            <a:r>
              <a:rPr lang="zh-CN" altLang="en-US" sz="2800" b="1">
                <a:latin typeface="宋体" panose="02010600030101010101" pitchFamily="2" charset="-122"/>
                <a:ea typeface="宋体" panose="02010600030101010101" pitchFamily="2" charset="-122"/>
              </a:rPr>
              <a:t>）提出：任何连通的平面图，可以用不多于</a:t>
            </a:r>
            <a:r>
              <a:rPr lang="en-US" altLang="zh-CN" sz="2800" b="1">
                <a:latin typeface="宋体" panose="02010600030101010101" pitchFamily="2" charset="-122"/>
                <a:ea typeface="宋体" panose="02010600030101010101" pitchFamily="2" charset="-122"/>
              </a:rPr>
              <a:t>4</a:t>
            </a:r>
            <a:r>
              <a:rPr lang="zh-CN" altLang="en-US" sz="2800" b="1">
                <a:latin typeface="宋体" panose="02010600030101010101" pitchFamily="2" charset="-122"/>
                <a:ea typeface="宋体" panose="02010600030101010101" pitchFamily="2" charset="-122"/>
              </a:rPr>
              <a:t>种颜色对每一个区域着色，使相邻区域着不同颜色。</a:t>
            </a:r>
          </a:p>
          <a:p>
            <a:pPr marL="0" indent="0">
              <a:buFont typeface="Arial" panose="020B0604020202020204" pitchFamily="34" charset="0"/>
              <a:buNone/>
            </a:pPr>
            <a:r>
              <a:rPr lang="en-US" altLang="zh-CN" sz="2800" b="1">
                <a:latin typeface="宋体" panose="02010600030101010101" pitchFamily="2" charset="-122"/>
                <a:ea typeface="宋体" panose="02010600030101010101" pitchFamily="2" charset="-122"/>
              </a:rPr>
              <a:t>1878</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1880</a:t>
            </a:r>
            <a:r>
              <a:rPr lang="zh-CN" altLang="en-US" sz="2800" b="1">
                <a:latin typeface="宋体" panose="02010600030101010101" pitchFamily="2" charset="-122"/>
                <a:ea typeface="宋体" panose="02010600030101010101" pitchFamily="2" charset="-122"/>
              </a:rPr>
              <a:t>年两年间，数学家肯普和泰勒两人分别宣布证明了四色定理。后来，人们发现他们实际上证明了一个较弱的命题</a:t>
            </a:r>
            <a:r>
              <a:rPr lang="en-US" altLang="zh-CN" sz="2800" b="1">
                <a:latin typeface="宋体" panose="02010600030101010101" pitchFamily="2" charset="-122"/>
                <a:ea typeface="宋体" panose="02010600030101010101" pitchFamily="2" charset="-122"/>
              </a:rPr>
              <a:t>——</a:t>
            </a:r>
            <a:r>
              <a:rPr lang="zh-CN" altLang="en-US" sz="2800" b="1">
                <a:solidFill>
                  <a:srgbClr val="993300"/>
                </a:solidFill>
                <a:latin typeface="宋体" panose="02010600030101010101" pitchFamily="2" charset="-122"/>
                <a:ea typeface="宋体" panose="02010600030101010101" pitchFamily="2" charset="-122"/>
              </a:rPr>
              <a:t>五色定理</a:t>
            </a:r>
            <a:r>
              <a:rPr lang="zh-CN" altLang="en-US" sz="2800" b="1">
                <a:latin typeface="宋体" panose="02010600030101010101" pitchFamily="2" charset="-122"/>
                <a:ea typeface="宋体" panose="02010600030101010101" pitchFamily="2" charset="-122"/>
              </a:rPr>
              <a:t>。就是说对平面图着色，用五种颜色就够了。</a:t>
            </a:r>
          </a:p>
          <a:p>
            <a:pPr marL="0" indent="0">
              <a:buFont typeface="Arial" panose="020B0604020202020204" pitchFamily="34" charset="0"/>
              <a:buNone/>
            </a:pPr>
            <a:r>
              <a:rPr lang="en-US" altLang="zh-CN" sz="2800" b="1">
                <a:latin typeface="宋体" panose="02010600030101010101" pitchFamily="2" charset="-122"/>
                <a:ea typeface="宋体" panose="02010600030101010101" pitchFamily="2" charset="-122"/>
              </a:rPr>
              <a:t>1976</a:t>
            </a:r>
            <a:r>
              <a:rPr lang="zh-CN" altLang="en-US" sz="2800" b="1">
                <a:latin typeface="宋体" panose="02010600030101010101" pitchFamily="2" charset="-122"/>
                <a:ea typeface="宋体" panose="02010600030101010101" pitchFamily="2" charset="-122"/>
              </a:rPr>
              <a:t>年美国伊利诺州立大学的两位教授，阿佩尔（</a:t>
            </a:r>
            <a:r>
              <a:rPr lang="en-US" altLang="zh-CN" sz="2800" b="1">
                <a:latin typeface="宋体" panose="02010600030101010101" pitchFamily="2" charset="-122"/>
                <a:ea typeface="宋体" panose="02010600030101010101" pitchFamily="2" charset="-122"/>
              </a:rPr>
              <a:t>Kenneth Appel</a:t>
            </a:r>
            <a:r>
              <a:rPr lang="zh-CN" altLang="en-US" sz="2800" b="1">
                <a:latin typeface="宋体" panose="02010600030101010101" pitchFamily="2" charset="-122"/>
                <a:ea typeface="宋体" panose="02010600030101010101" pitchFamily="2" charset="-122"/>
              </a:rPr>
              <a:t>）和海肯（</a:t>
            </a:r>
            <a:r>
              <a:rPr lang="en-US" altLang="zh-CN" sz="2800" b="1">
                <a:latin typeface="宋体" panose="02010600030101010101" pitchFamily="2" charset="-122"/>
                <a:ea typeface="宋体" panose="02010600030101010101" pitchFamily="2" charset="-122"/>
              </a:rPr>
              <a:t>Wolfgang Haken</a:t>
            </a:r>
            <a:r>
              <a:rPr lang="zh-CN" altLang="en-US" sz="2800" b="1">
                <a:latin typeface="宋体" panose="02010600030101010101" pitchFamily="2" charset="-122"/>
                <a:ea typeface="宋体" panose="02010600030101010101" pitchFamily="2" charset="-122"/>
              </a:rPr>
              <a:t>）宣布，用计算机证明了这个问题。他们的证明需要对</a:t>
            </a:r>
            <a:r>
              <a:rPr lang="en-US" altLang="zh-CN" sz="2800" b="1">
                <a:latin typeface="宋体" panose="02010600030101010101" pitchFamily="2" charset="-122"/>
                <a:ea typeface="宋体" panose="02010600030101010101" pitchFamily="2" charset="-122"/>
              </a:rPr>
              <a:t>1900</a:t>
            </a:r>
            <a:r>
              <a:rPr lang="zh-CN" altLang="en-US" sz="2800" b="1">
                <a:latin typeface="宋体" panose="02010600030101010101" pitchFamily="2" charset="-122"/>
                <a:ea typeface="宋体" panose="02010600030101010101" pitchFamily="2" charset="-122"/>
              </a:rPr>
              <a:t>多种情况进行详尽的分析，在一台高速计算机上耗时超过</a:t>
            </a:r>
            <a:r>
              <a:rPr lang="en-US" altLang="zh-CN" sz="2800" b="1">
                <a:latin typeface="宋体" panose="02010600030101010101" pitchFamily="2" charset="-122"/>
                <a:ea typeface="宋体" panose="02010600030101010101" pitchFamily="2" charset="-122"/>
              </a:rPr>
              <a:t>1200</a:t>
            </a:r>
            <a:r>
              <a:rPr lang="zh-CN" altLang="en-US" sz="2800" b="1">
                <a:latin typeface="宋体" panose="02010600030101010101" pitchFamily="2" charset="-122"/>
                <a:ea typeface="宋体" panose="02010600030101010101" pitchFamily="2" charset="-122"/>
              </a:rPr>
              <a:t>小时。对数学家来说总还是希望能找到数学方法的证明。 </a:t>
            </a:r>
          </a:p>
        </p:txBody>
      </p:sp>
    </p:spTree>
    <p:extLst>
      <p:ext uri="{BB962C8B-B14F-4D97-AF65-F5344CB8AC3E}">
        <p14:creationId xmlns:p14="http://schemas.microsoft.com/office/powerpoint/2010/main" val="332565114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A81416-00C0-4B21-8CA3-D2C67D3B6521}" type="slidenum">
              <a:rPr lang="zh-CN" altLang="en-US" smtClean="0">
                <a:solidFill>
                  <a:schemeClr val="accent1"/>
                </a:solidFill>
              </a:rPr>
              <a:pPr/>
              <a:t>42</a:t>
            </a:fld>
            <a:r>
              <a:rPr lang="en-US" altLang="zh-CN" dirty="0">
                <a:solidFill>
                  <a:schemeClr val="accent1"/>
                </a:solidFill>
              </a:rPr>
              <a:t>/50</a:t>
            </a:r>
          </a:p>
        </p:txBody>
      </p:sp>
      <p:sp>
        <p:nvSpPr>
          <p:cNvPr id="47107" name="Rectangle 2"/>
          <p:cNvSpPr>
            <a:spLocks noGrp="1"/>
          </p:cNvSpPr>
          <p:nvPr>
            <p:ph type="title" idx="4294967295"/>
          </p:nvPr>
        </p:nvSpPr>
        <p:spPr/>
        <p:txBody>
          <a:bodyPr/>
          <a:lstStyle/>
          <a:p>
            <a:pPr algn="l"/>
            <a:r>
              <a:rPr lang="zh-CN" altLang="en-US" b="1" dirty="0"/>
              <a:t>定义           </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色图</a:t>
            </a:r>
          </a:p>
        </p:txBody>
      </p:sp>
      <p:sp>
        <p:nvSpPr>
          <p:cNvPr id="47108" name="Rectangle 3"/>
          <p:cNvSpPr>
            <a:spLocks noGrp="1"/>
          </p:cNvSpPr>
          <p:nvPr>
            <p:ph type="body" idx="4294967295"/>
          </p:nvPr>
        </p:nvSpPr>
        <p:spPr>
          <a:xfrm>
            <a:off x="107504" y="908050"/>
            <a:ext cx="9036496" cy="1224806"/>
          </a:xfrm>
          <a:solidFill>
            <a:srgbClr val="00FFFF"/>
          </a:solidFill>
        </p:spPr>
        <p:txBody>
          <a:bodyPr/>
          <a:lstStyle/>
          <a:p>
            <a:pPr marL="1792288" indent="-1792288">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顶点着色：对一个图的每一个顶点着上一种颜色，使得相邻接的两个顶点着不同颜色。</a:t>
            </a:r>
          </a:p>
        </p:txBody>
      </p:sp>
      <p:grpSp>
        <p:nvGrpSpPr>
          <p:cNvPr id="47109" name="Group 5"/>
          <p:cNvGrpSpPr>
            <a:grpSpLocks/>
          </p:cNvGrpSpPr>
          <p:nvPr/>
        </p:nvGrpSpPr>
        <p:grpSpPr bwMode="auto">
          <a:xfrm>
            <a:off x="6156325" y="4076700"/>
            <a:ext cx="1585913" cy="1943100"/>
            <a:chOff x="4059" y="981"/>
            <a:chExt cx="999" cy="1224"/>
          </a:xfrm>
        </p:grpSpPr>
        <p:grpSp>
          <p:nvGrpSpPr>
            <p:cNvPr id="47111" name="Group 6"/>
            <p:cNvGrpSpPr>
              <a:grpSpLocks/>
            </p:cNvGrpSpPr>
            <p:nvPr/>
          </p:nvGrpSpPr>
          <p:grpSpPr bwMode="auto">
            <a:xfrm>
              <a:off x="4105" y="1026"/>
              <a:ext cx="908" cy="1134"/>
              <a:chOff x="2109" y="2478"/>
              <a:chExt cx="908" cy="1134"/>
            </a:xfrm>
          </p:grpSpPr>
          <p:sp>
            <p:nvSpPr>
              <p:cNvPr id="47116" name="Line 7"/>
              <p:cNvSpPr>
                <a:spLocks noChangeShapeType="1"/>
              </p:cNvSpPr>
              <p:nvPr/>
            </p:nvSpPr>
            <p:spPr bwMode="auto">
              <a:xfrm>
                <a:off x="2562" y="2478"/>
                <a:ext cx="1"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Line 8"/>
              <p:cNvSpPr>
                <a:spLocks noChangeShapeType="1"/>
              </p:cNvSpPr>
              <p:nvPr/>
            </p:nvSpPr>
            <p:spPr bwMode="auto">
              <a:xfrm flipH="1">
                <a:off x="2109" y="2478"/>
                <a:ext cx="453"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8" name="Line 9"/>
              <p:cNvSpPr>
                <a:spLocks noChangeShapeType="1"/>
              </p:cNvSpPr>
              <p:nvPr/>
            </p:nvSpPr>
            <p:spPr bwMode="auto">
              <a:xfrm flipH="1">
                <a:off x="2109"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0"/>
              <p:cNvSpPr>
                <a:spLocks noChangeShapeType="1"/>
              </p:cNvSpPr>
              <p:nvPr/>
            </p:nvSpPr>
            <p:spPr bwMode="auto">
              <a:xfrm>
                <a:off x="2563"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Line 11"/>
              <p:cNvSpPr>
                <a:spLocks noChangeShapeType="1"/>
              </p:cNvSpPr>
              <p:nvPr/>
            </p:nvSpPr>
            <p:spPr bwMode="auto">
              <a:xfrm>
                <a:off x="2562" y="2478"/>
                <a:ext cx="455"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2"/>
              <p:cNvSpPr>
                <a:spLocks noChangeShapeType="1"/>
              </p:cNvSpPr>
              <p:nvPr/>
            </p:nvSpPr>
            <p:spPr bwMode="auto">
              <a:xfrm>
                <a:off x="2109" y="3612"/>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112" name="Oval 13"/>
            <p:cNvSpPr>
              <a:spLocks noChangeArrowheads="1"/>
            </p:cNvSpPr>
            <p:nvPr/>
          </p:nvSpPr>
          <p:spPr bwMode="auto">
            <a:xfrm>
              <a:off x="4513" y="981"/>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3" name="Oval 14"/>
            <p:cNvSpPr>
              <a:spLocks noChangeArrowheads="1"/>
            </p:cNvSpPr>
            <p:nvPr/>
          </p:nvSpPr>
          <p:spPr bwMode="auto">
            <a:xfrm>
              <a:off x="4967" y="2115"/>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4" name="Oval 15"/>
            <p:cNvSpPr>
              <a:spLocks noChangeArrowheads="1"/>
            </p:cNvSpPr>
            <p:nvPr/>
          </p:nvSpPr>
          <p:spPr bwMode="auto">
            <a:xfrm>
              <a:off x="4513" y="1706"/>
              <a:ext cx="91" cy="90"/>
            </a:xfrm>
            <a:prstGeom prst="ellipse">
              <a:avLst/>
            </a:prstGeom>
            <a:solidFill>
              <a:srgbClr val="00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5" name="Oval 16"/>
            <p:cNvSpPr>
              <a:spLocks noChangeArrowheads="1"/>
            </p:cNvSpPr>
            <p:nvPr/>
          </p:nvSpPr>
          <p:spPr bwMode="auto">
            <a:xfrm>
              <a:off x="4059" y="2115"/>
              <a:ext cx="91" cy="90"/>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7110" name="Rectangle 17"/>
          <p:cNvSpPr>
            <a:spLocks noChangeArrowheads="1"/>
          </p:cNvSpPr>
          <p:nvPr/>
        </p:nvSpPr>
        <p:spPr bwMode="auto">
          <a:xfrm>
            <a:off x="107504" y="2416175"/>
            <a:ext cx="8928992" cy="1258614"/>
          </a:xfrm>
          <a:prstGeom prst="rect">
            <a:avLst/>
          </a:prstGeom>
          <a:solidFill>
            <a:srgbClr val="FFFF00"/>
          </a:solidFill>
          <a:ln>
            <a:noFill/>
          </a:ln>
        </p:spPr>
        <p:txBody>
          <a:bodyPr wrap="square">
            <a:spAutoFit/>
          </a:bodyPr>
          <a:lstStyle>
            <a:lvl1pPr marL="985838" indent="-9858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pPr>
            <a:r>
              <a:rPr lang="zh-CN" altLang="en-US" sz="3200" b="1" dirty="0"/>
              <a:t>如果一个图至少需 </a:t>
            </a:r>
            <a:r>
              <a:rPr lang="en-US" altLang="zh-CN" sz="3200" b="1" dirty="0"/>
              <a:t>n</a:t>
            </a:r>
            <a:r>
              <a:rPr lang="zh-CN" altLang="en-US" sz="3200" b="1" dirty="0"/>
              <a:t>种颜色才能完成对顶点的着色就称这个图为 </a:t>
            </a:r>
            <a:r>
              <a:rPr lang="en-US" altLang="zh-CN" sz="3200" b="1" dirty="0">
                <a:solidFill>
                  <a:srgbClr val="CC0000"/>
                </a:solidFill>
              </a:rPr>
              <a:t>n</a:t>
            </a:r>
            <a:r>
              <a:rPr lang="zh-CN" altLang="en-US" sz="3200" b="1" dirty="0">
                <a:solidFill>
                  <a:srgbClr val="CC0000"/>
                </a:solidFill>
              </a:rPr>
              <a:t>色图</a:t>
            </a:r>
            <a:r>
              <a:rPr lang="zh-CN" altLang="en-US" sz="3200" b="1" dirty="0"/>
              <a:t>。</a:t>
            </a:r>
            <a:endParaRPr lang="en-US" altLang="zh-CN" sz="3200" b="1" dirty="0">
              <a:latin typeface="Tahoma" panose="020B0604030504040204" pitchFamily="34" charset="0"/>
            </a:endParaRPr>
          </a:p>
        </p:txBody>
      </p:sp>
    </p:spTree>
    <p:extLst>
      <p:ext uri="{BB962C8B-B14F-4D97-AF65-F5344CB8AC3E}">
        <p14:creationId xmlns:p14="http://schemas.microsoft.com/office/powerpoint/2010/main" val="4292289128"/>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82CA46-7F17-469A-BD41-0BC0D4D2BA6A}" type="slidenum">
              <a:rPr lang="zh-CN" altLang="en-US" smtClean="0">
                <a:solidFill>
                  <a:schemeClr val="accent1"/>
                </a:solidFill>
              </a:rPr>
              <a:pPr/>
              <a:t>43</a:t>
            </a:fld>
            <a:r>
              <a:rPr lang="en-US" altLang="zh-CN" dirty="0">
                <a:solidFill>
                  <a:schemeClr val="accent1"/>
                </a:solidFill>
              </a:rPr>
              <a:t>/50</a:t>
            </a:r>
          </a:p>
        </p:txBody>
      </p:sp>
      <p:sp>
        <p:nvSpPr>
          <p:cNvPr id="48131" name="Rectangle 2"/>
          <p:cNvSpPr>
            <a:spLocks noGrp="1"/>
          </p:cNvSpPr>
          <p:nvPr>
            <p:ph type="title" idx="4294967295"/>
          </p:nvPr>
        </p:nvSpPr>
        <p:spPr/>
        <p:txBody>
          <a:bodyPr/>
          <a:lstStyle/>
          <a:p>
            <a:pPr algn="l"/>
            <a:r>
              <a:rPr lang="zh-CN" altLang="en-US" b="1" dirty="0"/>
              <a:t>定义 </a:t>
            </a:r>
            <a:r>
              <a:rPr lang="zh-CN" altLang="en-US" b="1" dirty="0">
                <a:solidFill>
                  <a:srgbClr val="333300"/>
                </a:solidFill>
              </a:rPr>
              <a:t>       </a:t>
            </a:r>
            <a:r>
              <a:rPr lang="zh-CN" altLang="en-US" b="1" dirty="0">
                <a:latin typeface="Calibri" panose="020F0502020204030204" pitchFamily="34" charset="0"/>
                <a:ea typeface="宋体" panose="02010600030101010101" pitchFamily="2" charset="-122"/>
              </a:rPr>
              <a:t>可</a:t>
            </a:r>
            <a:r>
              <a:rPr lang="en-US" altLang="zh-CN" b="1" dirty="0">
                <a:latin typeface="Calibri" panose="020F0502020204030204" pitchFamily="34" charset="0"/>
                <a:ea typeface="宋体" panose="02010600030101010101" pitchFamily="2" charset="-122"/>
              </a:rPr>
              <a:t>k-</a:t>
            </a:r>
            <a:r>
              <a:rPr lang="zh-CN" altLang="en-US" b="1" dirty="0">
                <a:latin typeface="Calibri" panose="020F0502020204030204" pitchFamily="34" charset="0"/>
                <a:ea typeface="宋体" panose="02010600030101010101" pitchFamily="2" charset="-122"/>
              </a:rPr>
              <a:t>着色的</a:t>
            </a:r>
          </a:p>
        </p:txBody>
      </p:sp>
      <p:sp>
        <p:nvSpPr>
          <p:cNvPr id="48132" name="Rectangle 4"/>
          <p:cNvSpPr>
            <a:spLocks noChangeArrowheads="1"/>
          </p:cNvSpPr>
          <p:nvPr/>
        </p:nvSpPr>
        <p:spPr bwMode="auto">
          <a:xfrm>
            <a:off x="323850" y="4652963"/>
            <a:ext cx="8351838" cy="112934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en-US" sz="3200" b="1" dirty="0">
                <a:solidFill>
                  <a:schemeClr val="bg1"/>
                </a:solidFill>
              </a:rPr>
              <a:t>是否可以把平面图的区域着色问题转化为平面图的顶点着色问题？答案是肯定的。</a:t>
            </a:r>
          </a:p>
        </p:txBody>
      </p:sp>
      <p:grpSp>
        <p:nvGrpSpPr>
          <p:cNvPr id="48133" name="Group 5"/>
          <p:cNvGrpSpPr>
            <a:grpSpLocks/>
          </p:cNvGrpSpPr>
          <p:nvPr/>
        </p:nvGrpSpPr>
        <p:grpSpPr bwMode="auto">
          <a:xfrm>
            <a:off x="6802438" y="1412875"/>
            <a:ext cx="1585912" cy="1943100"/>
            <a:chOff x="4059" y="981"/>
            <a:chExt cx="999" cy="1224"/>
          </a:xfrm>
        </p:grpSpPr>
        <p:grpSp>
          <p:nvGrpSpPr>
            <p:cNvPr id="48135" name="Group 6"/>
            <p:cNvGrpSpPr>
              <a:grpSpLocks/>
            </p:cNvGrpSpPr>
            <p:nvPr/>
          </p:nvGrpSpPr>
          <p:grpSpPr bwMode="auto">
            <a:xfrm>
              <a:off x="4105" y="1026"/>
              <a:ext cx="908" cy="1134"/>
              <a:chOff x="2109" y="2478"/>
              <a:chExt cx="908" cy="1134"/>
            </a:xfrm>
          </p:grpSpPr>
          <p:sp>
            <p:nvSpPr>
              <p:cNvPr id="48140" name="Line 7"/>
              <p:cNvSpPr>
                <a:spLocks noChangeShapeType="1"/>
              </p:cNvSpPr>
              <p:nvPr/>
            </p:nvSpPr>
            <p:spPr bwMode="auto">
              <a:xfrm>
                <a:off x="2562" y="2478"/>
                <a:ext cx="1"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8"/>
              <p:cNvSpPr>
                <a:spLocks noChangeShapeType="1"/>
              </p:cNvSpPr>
              <p:nvPr/>
            </p:nvSpPr>
            <p:spPr bwMode="auto">
              <a:xfrm flipH="1">
                <a:off x="2109" y="2478"/>
                <a:ext cx="453"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Line 9"/>
              <p:cNvSpPr>
                <a:spLocks noChangeShapeType="1"/>
              </p:cNvSpPr>
              <p:nvPr/>
            </p:nvSpPr>
            <p:spPr bwMode="auto">
              <a:xfrm flipH="1">
                <a:off x="2109"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3" name="Line 10"/>
              <p:cNvSpPr>
                <a:spLocks noChangeShapeType="1"/>
              </p:cNvSpPr>
              <p:nvPr/>
            </p:nvSpPr>
            <p:spPr bwMode="auto">
              <a:xfrm>
                <a:off x="2563"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4" name="Line 11"/>
              <p:cNvSpPr>
                <a:spLocks noChangeShapeType="1"/>
              </p:cNvSpPr>
              <p:nvPr/>
            </p:nvSpPr>
            <p:spPr bwMode="auto">
              <a:xfrm>
                <a:off x="2562" y="2478"/>
                <a:ext cx="455"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Line 12"/>
              <p:cNvSpPr>
                <a:spLocks noChangeShapeType="1"/>
              </p:cNvSpPr>
              <p:nvPr/>
            </p:nvSpPr>
            <p:spPr bwMode="auto">
              <a:xfrm>
                <a:off x="2109" y="3612"/>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136" name="Oval 13"/>
            <p:cNvSpPr>
              <a:spLocks noChangeArrowheads="1"/>
            </p:cNvSpPr>
            <p:nvPr/>
          </p:nvSpPr>
          <p:spPr bwMode="auto">
            <a:xfrm>
              <a:off x="4513" y="981"/>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7" name="Oval 14"/>
            <p:cNvSpPr>
              <a:spLocks noChangeArrowheads="1"/>
            </p:cNvSpPr>
            <p:nvPr/>
          </p:nvSpPr>
          <p:spPr bwMode="auto">
            <a:xfrm>
              <a:off x="4967" y="2115"/>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8" name="Oval 15"/>
            <p:cNvSpPr>
              <a:spLocks noChangeArrowheads="1"/>
            </p:cNvSpPr>
            <p:nvPr/>
          </p:nvSpPr>
          <p:spPr bwMode="auto">
            <a:xfrm>
              <a:off x="4513" y="1706"/>
              <a:ext cx="91" cy="9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9" name="Oval 16"/>
            <p:cNvSpPr>
              <a:spLocks noChangeArrowheads="1"/>
            </p:cNvSpPr>
            <p:nvPr/>
          </p:nvSpPr>
          <p:spPr bwMode="auto">
            <a:xfrm>
              <a:off x="4059" y="2115"/>
              <a:ext cx="91" cy="90"/>
            </a:xfrm>
            <a:prstGeom prst="ellipse">
              <a:avLst/>
            </a:prstGeom>
            <a:solidFill>
              <a:srgbClr val="AEB5F4"/>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8134" name="Rectangle 18"/>
          <p:cNvSpPr>
            <a:spLocks noChangeArrowheads="1"/>
          </p:cNvSpPr>
          <p:nvPr/>
        </p:nvSpPr>
        <p:spPr bwMode="auto">
          <a:xfrm>
            <a:off x="179388" y="1052513"/>
            <a:ext cx="568875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06450" indent="-8064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10000"/>
              </a:lnSpc>
            </a:pPr>
            <a:r>
              <a:rPr lang="zh-CN" altLang="en-US" sz="3200" b="1" dirty="0">
                <a:solidFill>
                  <a:srgbClr val="333300"/>
                </a:solidFill>
              </a:rPr>
              <a:t>一个图</a:t>
            </a:r>
            <a:r>
              <a:rPr lang="en-US" altLang="zh-CN" sz="3200" b="1" dirty="0">
                <a:solidFill>
                  <a:srgbClr val="333300"/>
                </a:solidFill>
              </a:rPr>
              <a:t>G</a:t>
            </a:r>
            <a:r>
              <a:rPr lang="zh-CN" altLang="en-US" sz="3200" b="1" dirty="0">
                <a:solidFill>
                  <a:srgbClr val="333300"/>
                </a:solidFill>
              </a:rPr>
              <a:t>称为</a:t>
            </a:r>
            <a:r>
              <a:rPr lang="zh-CN" altLang="en-US" sz="3200" b="1" dirty="0">
                <a:solidFill>
                  <a:srgbClr val="CC0000"/>
                </a:solidFill>
              </a:rPr>
              <a:t>可</a:t>
            </a:r>
            <a:r>
              <a:rPr lang="en-US" altLang="zh-CN" sz="3200" b="1" dirty="0">
                <a:solidFill>
                  <a:srgbClr val="CC0000"/>
                </a:solidFill>
              </a:rPr>
              <a:t>k-</a:t>
            </a:r>
            <a:r>
              <a:rPr lang="zh-CN" altLang="en-US" sz="3200" b="1" dirty="0">
                <a:solidFill>
                  <a:srgbClr val="CC0000"/>
                </a:solidFill>
              </a:rPr>
              <a:t>着色的</a:t>
            </a:r>
            <a:r>
              <a:rPr lang="zh-CN" altLang="en-US" sz="3200" b="1" dirty="0">
                <a:solidFill>
                  <a:srgbClr val="333300"/>
                </a:solidFill>
              </a:rPr>
              <a:t>（</a:t>
            </a:r>
            <a:r>
              <a:rPr lang="en-US" altLang="zh-CN" sz="3200" b="1" dirty="0">
                <a:solidFill>
                  <a:srgbClr val="333300"/>
                </a:solidFill>
              </a:rPr>
              <a:t>k-chromatic</a:t>
            </a:r>
            <a:r>
              <a:rPr lang="zh-CN" altLang="en-US" sz="3200" b="1" dirty="0">
                <a:solidFill>
                  <a:srgbClr val="333300"/>
                </a:solidFill>
              </a:rPr>
              <a:t>），如果可用</a:t>
            </a:r>
            <a:r>
              <a:rPr lang="en-US" altLang="zh-CN" sz="3200" b="1" dirty="0">
                <a:solidFill>
                  <a:srgbClr val="333300"/>
                </a:solidFill>
              </a:rPr>
              <a:t>k</a:t>
            </a:r>
            <a:r>
              <a:rPr lang="zh-CN" altLang="en-US" sz="3200" b="1" dirty="0">
                <a:solidFill>
                  <a:srgbClr val="333300"/>
                </a:solidFill>
              </a:rPr>
              <a:t>种颜色给</a:t>
            </a:r>
            <a:r>
              <a:rPr lang="en-US" altLang="zh-CN" sz="3200" b="1" dirty="0">
                <a:solidFill>
                  <a:srgbClr val="333300"/>
                </a:solidFill>
              </a:rPr>
              <a:t>G</a:t>
            </a:r>
            <a:r>
              <a:rPr lang="zh-CN" altLang="en-US" sz="3200" b="1" dirty="0">
                <a:solidFill>
                  <a:srgbClr val="333300"/>
                </a:solidFill>
              </a:rPr>
              <a:t>的所有顶点着色，使每个顶点着一种颜色，而同一边的两个端点着不同颜色。</a:t>
            </a:r>
          </a:p>
        </p:txBody>
      </p:sp>
    </p:spTree>
    <p:extLst>
      <p:ext uri="{BB962C8B-B14F-4D97-AF65-F5344CB8AC3E}">
        <p14:creationId xmlns:p14="http://schemas.microsoft.com/office/powerpoint/2010/main" val="15880926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C68B19-1B54-412C-803B-258F8CBBDC76}" type="slidenum">
              <a:rPr lang="zh-CN" altLang="en-US" smtClean="0">
                <a:solidFill>
                  <a:schemeClr val="accent1"/>
                </a:solidFill>
              </a:rPr>
              <a:pPr/>
              <a:t>44</a:t>
            </a:fld>
            <a:r>
              <a:rPr lang="en-US" altLang="zh-CN" dirty="0">
                <a:solidFill>
                  <a:schemeClr val="accent1"/>
                </a:solidFill>
              </a:rPr>
              <a:t>/50</a:t>
            </a:r>
          </a:p>
        </p:txBody>
      </p:sp>
      <p:sp>
        <p:nvSpPr>
          <p:cNvPr id="49155"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6.11     </a:t>
            </a:r>
            <a:r>
              <a:rPr lang="zh-CN" altLang="en-US" b="1" dirty="0">
                <a:latin typeface="Calibri" panose="020F0502020204030204" pitchFamily="34" charset="0"/>
                <a:ea typeface="宋体" panose="02010600030101010101" pitchFamily="2" charset="-122"/>
              </a:rPr>
              <a:t>对偶图</a:t>
            </a:r>
          </a:p>
        </p:txBody>
      </p:sp>
      <p:sp>
        <p:nvSpPr>
          <p:cNvPr id="49156" name="Rectangle 3"/>
          <p:cNvSpPr>
            <a:spLocks noGrp="1"/>
          </p:cNvSpPr>
          <p:nvPr>
            <p:ph type="body" idx="4294967295"/>
          </p:nvPr>
        </p:nvSpPr>
        <p:spPr>
          <a:xfrm>
            <a:off x="323850" y="836613"/>
            <a:ext cx="8229600" cy="3325812"/>
          </a:xfrm>
        </p:spPr>
        <p:txBody>
          <a:bodyPr/>
          <a:lstStyle/>
          <a:p>
            <a:pPr marL="0" indent="0">
              <a:lnSpc>
                <a:spcPct val="110000"/>
              </a:lnSpc>
              <a:spcBef>
                <a:spcPct val="35000"/>
              </a:spcBef>
              <a:buFont typeface="Arial" panose="020B0604020202020204" pitchFamily="34" charset="0"/>
              <a:buNone/>
            </a:pPr>
            <a:r>
              <a:rPr lang="zh-CN" altLang="en-US" sz="2400" b="1">
                <a:latin typeface="Calibri" panose="020F0502020204030204" pitchFamily="34" charset="0"/>
                <a:ea typeface="宋体" panose="02010600030101010101" pitchFamily="2" charset="-122"/>
              </a:rPr>
              <a:t>设</a:t>
            </a:r>
            <a:r>
              <a:rPr lang="en-US" altLang="zh-CN" sz="2400" b="1">
                <a:latin typeface="Calibri" panose="020F0502020204030204" pitchFamily="34" charset="0"/>
                <a:ea typeface="宋体" panose="02010600030101010101" pitchFamily="2" charset="-122"/>
              </a:rPr>
              <a:t>G</a:t>
            </a:r>
            <a:r>
              <a:rPr lang="zh-CN" altLang="en-US" sz="2400" b="1">
                <a:latin typeface="Calibri" panose="020F0502020204030204" pitchFamily="34" charset="0"/>
                <a:ea typeface="宋体" panose="02010600030101010101" pitchFamily="2" charset="-122"/>
              </a:rPr>
              <a:t>是一个连通平面图。</a:t>
            </a:r>
            <a:r>
              <a:rPr lang="en-US" altLang="zh-CN" sz="2400" b="1">
                <a:latin typeface="Calibri" panose="020F0502020204030204" pitchFamily="34" charset="0"/>
                <a:ea typeface="宋体" panose="02010600030101010101" pitchFamily="2" charset="-122"/>
              </a:rPr>
              <a:t>G</a:t>
            </a:r>
            <a:r>
              <a:rPr lang="zh-CN" altLang="en-US" sz="2400" b="1">
                <a:latin typeface="Calibri" panose="020F0502020204030204" pitchFamily="34" charset="0"/>
                <a:ea typeface="宋体" panose="02010600030101010101" pitchFamily="2" charset="-122"/>
              </a:rPr>
              <a:t>已经被嵌入某一平面内，把平面分为</a:t>
            </a:r>
            <a:r>
              <a:rPr lang="en-US" altLang="zh-CN" sz="2400" b="1">
                <a:latin typeface="Calibri" panose="020F0502020204030204" pitchFamily="34" charset="0"/>
                <a:ea typeface="宋体" panose="02010600030101010101" pitchFamily="2" charset="-122"/>
              </a:rPr>
              <a:t>n</a:t>
            </a:r>
            <a:r>
              <a:rPr lang="zh-CN" altLang="en-US" sz="2400" b="1">
                <a:latin typeface="Calibri" panose="020F0502020204030204" pitchFamily="34" charset="0"/>
                <a:ea typeface="宋体" panose="02010600030101010101" pitchFamily="2" charset="-122"/>
              </a:rPr>
              <a:t>个区域</a:t>
            </a:r>
            <a:r>
              <a:rPr lang="en-US" altLang="zh-CN" sz="2400" b="1">
                <a:latin typeface="Calibri" panose="020F0502020204030204" pitchFamily="34" charset="0"/>
                <a:ea typeface="宋体" panose="02010600030101010101" pitchFamily="2" charset="-122"/>
              </a:rPr>
              <a:t>f</a:t>
            </a:r>
            <a:r>
              <a:rPr lang="en-US" altLang="zh-CN" sz="2400" b="1" baseline="-25000">
                <a:latin typeface="Calibri" panose="020F0502020204030204" pitchFamily="34" charset="0"/>
                <a:ea typeface="宋体" panose="02010600030101010101" pitchFamily="2" charset="-122"/>
              </a:rPr>
              <a:t>1</a:t>
            </a:r>
            <a:r>
              <a:rPr lang="zh-CN" altLang="en-US" sz="2400" b="1">
                <a:latin typeface="Calibri" panose="020F0502020204030204" pitchFamily="34" charset="0"/>
                <a:ea typeface="宋体" panose="02010600030101010101" pitchFamily="2" charset="-122"/>
              </a:rPr>
              <a:t>，</a:t>
            </a:r>
            <a:r>
              <a:rPr lang="en-US" altLang="zh-CN" sz="2400" b="1">
                <a:latin typeface="Calibri" panose="020F0502020204030204" pitchFamily="34" charset="0"/>
                <a:ea typeface="宋体" panose="02010600030101010101" pitchFamily="2" charset="-122"/>
              </a:rPr>
              <a:t>f</a:t>
            </a:r>
            <a:r>
              <a:rPr lang="en-US" altLang="zh-CN" sz="2400" b="1" baseline="-25000">
                <a:latin typeface="Calibri" panose="020F0502020204030204" pitchFamily="34" charset="0"/>
                <a:ea typeface="宋体" panose="02010600030101010101" pitchFamily="2" charset="-122"/>
              </a:rPr>
              <a:t>2</a:t>
            </a:r>
            <a:r>
              <a:rPr lang="zh-CN" altLang="en-US" sz="2400" b="1">
                <a:latin typeface="Calibri" panose="020F0502020204030204" pitchFamily="34" charset="0"/>
                <a:ea typeface="宋体" panose="02010600030101010101" pitchFamily="2" charset="-122"/>
              </a:rPr>
              <a:t>，</a:t>
            </a:r>
            <a:r>
              <a:rPr lang="en-US" altLang="zh-CN" sz="2400" b="1">
                <a:latin typeface="Calibri" panose="020F0502020204030204" pitchFamily="34" charset="0"/>
                <a:ea typeface="宋体" panose="02010600030101010101" pitchFamily="2" charset="-122"/>
              </a:rPr>
              <a:t>…</a:t>
            </a:r>
            <a:r>
              <a:rPr lang="zh-CN" altLang="en-US" sz="2400" b="1">
                <a:latin typeface="Calibri" panose="020F0502020204030204" pitchFamily="34" charset="0"/>
                <a:ea typeface="宋体" panose="02010600030101010101" pitchFamily="2" charset="-122"/>
              </a:rPr>
              <a:t>，</a:t>
            </a:r>
            <a:r>
              <a:rPr lang="en-US" altLang="zh-CN" sz="2400" b="1">
                <a:latin typeface="Calibri" panose="020F0502020204030204" pitchFamily="34" charset="0"/>
                <a:ea typeface="宋体" panose="02010600030101010101" pitchFamily="2" charset="-122"/>
              </a:rPr>
              <a:t>f</a:t>
            </a:r>
            <a:r>
              <a:rPr lang="en-US" altLang="zh-CN" sz="2400" b="1" baseline="-25000">
                <a:latin typeface="Calibri" panose="020F0502020204030204" pitchFamily="34" charset="0"/>
                <a:ea typeface="宋体" panose="02010600030101010101" pitchFamily="2" charset="-122"/>
              </a:rPr>
              <a:t>n</a:t>
            </a:r>
            <a:r>
              <a:rPr lang="zh-CN" altLang="en-US" sz="2400" b="1">
                <a:latin typeface="Calibri" panose="020F0502020204030204" pitchFamily="34" charset="0"/>
                <a:ea typeface="宋体" panose="02010600030101010101" pitchFamily="2" charset="-122"/>
              </a:rPr>
              <a:t>，在每一个区域</a:t>
            </a:r>
            <a:r>
              <a:rPr lang="en-US" altLang="zh-CN" sz="2400" b="1">
                <a:latin typeface="Calibri" panose="020F0502020204030204" pitchFamily="34" charset="0"/>
                <a:ea typeface="宋体" panose="02010600030101010101" pitchFamily="2" charset="-122"/>
              </a:rPr>
              <a:t>f</a:t>
            </a:r>
            <a:r>
              <a:rPr lang="en-US" altLang="zh-CN" sz="2400" b="1" baseline="-25000">
                <a:latin typeface="Calibri" panose="020F0502020204030204" pitchFamily="34" charset="0"/>
                <a:ea typeface="宋体" panose="02010600030101010101" pitchFamily="2" charset="-122"/>
              </a:rPr>
              <a:t>i</a:t>
            </a:r>
            <a:r>
              <a:rPr lang="zh-CN" altLang="en-US" sz="2400" b="1">
                <a:latin typeface="Calibri" panose="020F0502020204030204" pitchFamily="34" charset="0"/>
                <a:ea typeface="宋体" panose="02010600030101010101" pitchFamily="2" charset="-122"/>
              </a:rPr>
              <a:t>内取定一点</a:t>
            </a:r>
            <a:r>
              <a:rPr lang="en-US" altLang="zh-CN" sz="2400" b="1">
                <a:latin typeface="Calibri" panose="020F0502020204030204" pitchFamily="34" charset="0"/>
                <a:ea typeface="宋体" panose="02010600030101010101" pitchFamily="2" charset="-122"/>
              </a:rPr>
              <a:t>r</a:t>
            </a:r>
            <a:r>
              <a:rPr lang="en-US" altLang="zh-CN" sz="2400" b="1" baseline="-25000">
                <a:latin typeface="Calibri" panose="020F0502020204030204" pitchFamily="34" charset="0"/>
                <a:ea typeface="宋体" panose="02010600030101010101" pitchFamily="2" charset="-122"/>
              </a:rPr>
              <a:t>i</a:t>
            </a:r>
            <a:r>
              <a:rPr lang="zh-CN" altLang="en-US" sz="2400" b="1">
                <a:latin typeface="Calibri" panose="020F0502020204030204" pitchFamily="34" charset="0"/>
                <a:ea typeface="宋体" panose="02010600030101010101" pitchFamily="2" charset="-122"/>
              </a:rPr>
              <a:t>代表这个区域，若</a:t>
            </a:r>
            <a:r>
              <a:rPr lang="en-US" altLang="zh-CN" sz="2400" b="1">
                <a:latin typeface="Calibri" panose="020F0502020204030204" pitchFamily="34" charset="0"/>
                <a:ea typeface="宋体" panose="02010600030101010101" pitchFamily="2" charset="-122"/>
              </a:rPr>
              <a:t>r</a:t>
            </a:r>
            <a:r>
              <a:rPr lang="en-US" altLang="zh-CN" sz="2400" b="1" baseline="-25000">
                <a:latin typeface="Calibri" panose="020F0502020204030204" pitchFamily="34" charset="0"/>
                <a:ea typeface="宋体" panose="02010600030101010101" pitchFamily="2" charset="-122"/>
              </a:rPr>
              <a:t>i</a:t>
            </a:r>
            <a:r>
              <a:rPr lang="zh-CN" altLang="en-US" sz="2400" b="1">
                <a:latin typeface="Calibri" panose="020F0502020204030204" pitchFamily="34" charset="0"/>
                <a:ea typeface="宋体" panose="02010600030101010101" pitchFamily="2" charset="-122"/>
              </a:rPr>
              <a:t>和</a:t>
            </a:r>
            <a:r>
              <a:rPr lang="en-US" altLang="zh-CN" sz="2400" b="1">
                <a:latin typeface="Calibri" panose="020F0502020204030204" pitchFamily="34" charset="0"/>
                <a:ea typeface="宋体" panose="02010600030101010101" pitchFamily="2" charset="-122"/>
              </a:rPr>
              <a:t>r</a:t>
            </a:r>
            <a:r>
              <a:rPr lang="en-US" altLang="zh-CN" sz="2400" b="1" baseline="-25000">
                <a:latin typeface="Calibri" panose="020F0502020204030204" pitchFamily="34" charset="0"/>
                <a:ea typeface="宋体" panose="02010600030101010101" pitchFamily="2" charset="-122"/>
              </a:rPr>
              <a:t>j</a:t>
            </a:r>
            <a:r>
              <a:rPr lang="zh-CN" altLang="en-US" sz="2400" b="1">
                <a:latin typeface="Calibri" panose="020F0502020204030204" pitchFamily="34" charset="0"/>
                <a:ea typeface="宋体" panose="02010600030101010101" pitchFamily="2" charset="-122"/>
              </a:rPr>
              <a:t>是两个区域，它们之间有若干条公共边，对每一条公共边我们连接</a:t>
            </a:r>
            <a:r>
              <a:rPr lang="en-US" altLang="zh-CN" sz="2400" b="1">
                <a:latin typeface="Calibri" panose="020F0502020204030204" pitchFamily="34" charset="0"/>
                <a:ea typeface="宋体" panose="02010600030101010101" pitchFamily="2" charset="-122"/>
              </a:rPr>
              <a:t>r</a:t>
            </a:r>
            <a:r>
              <a:rPr lang="en-US" altLang="zh-CN" sz="2400" b="1" baseline="-25000">
                <a:latin typeface="Calibri" panose="020F0502020204030204" pitchFamily="34" charset="0"/>
                <a:ea typeface="宋体" panose="02010600030101010101" pitchFamily="2" charset="-122"/>
              </a:rPr>
              <a:t>i</a:t>
            </a:r>
            <a:r>
              <a:rPr lang="zh-CN" altLang="en-US" sz="2400" b="1">
                <a:latin typeface="Calibri" panose="020F0502020204030204" pitchFamily="34" charset="0"/>
                <a:ea typeface="宋体" panose="02010600030101010101" pitchFamily="2" charset="-122"/>
              </a:rPr>
              <a:t>和</a:t>
            </a:r>
            <a:r>
              <a:rPr lang="en-US" altLang="zh-CN" sz="2400" b="1">
                <a:latin typeface="Calibri" panose="020F0502020204030204" pitchFamily="34" charset="0"/>
                <a:ea typeface="宋体" panose="02010600030101010101" pitchFamily="2" charset="-122"/>
              </a:rPr>
              <a:t>r</a:t>
            </a:r>
            <a:r>
              <a:rPr lang="en-US" altLang="zh-CN" sz="2400" b="1" baseline="-25000">
                <a:latin typeface="Calibri" panose="020F0502020204030204" pitchFamily="34" charset="0"/>
                <a:ea typeface="宋体" panose="02010600030101010101" pitchFamily="2" charset="-122"/>
              </a:rPr>
              <a:t>j</a:t>
            </a:r>
            <a:r>
              <a:rPr lang="zh-CN" altLang="en-US" sz="2400" b="1">
                <a:latin typeface="Calibri" panose="020F0502020204030204" pitchFamily="34" charset="0"/>
                <a:ea typeface="宋体" panose="02010600030101010101" pitchFamily="2" charset="-122"/>
              </a:rPr>
              <a:t>，并与这条公共边相交叉一条线（直线或曲线），有多少条公共边画多少条，这样我们得到一个新图记为</a:t>
            </a:r>
            <a:r>
              <a:rPr lang="en-US" altLang="zh-CN" sz="2400" b="1">
                <a:solidFill>
                  <a:srgbClr val="FF0000"/>
                </a:solidFill>
                <a:latin typeface="Calibri" panose="020F0502020204030204" pitchFamily="34" charset="0"/>
                <a:ea typeface="宋体" panose="02010600030101010101" pitchFamily="2" charset="-122"/>
              </a:rPr>
              <a:t>G*</a:t>
            </a:r>
            <a:r>
              <a:rPr lang="zh-CN" altLang="en-US" sz="2400" b="1">
                <a:latin typeface="Calibri" panose="020F0502020204030204" pitchFamily="34" charset="0"/>
                <a:ea typeface="宋体" panose="02010600030101010101" pitchFamily="2" charset="-122"/>
              </a:rPr>
              <a:t>，称为图</a:t>
            </a:r>
            <a:r>
              <a:rPr lang="en-US" altLang="zh-CN" sz="2400" b="1">
                <a:latin typeface="Calibri" panose="020F0502020204030204" pitchFamily="34" charset="0"/>
                <a:ea typeface="宋体" panose="02010600030101010101" pitchFamily="2" charset="-122"/>
              </a:rPr>
              <a:t>G</a:t>
            </a:r>
            <a:r>
              <a:rPr lang="zh-CN" altLang="en-US" sz="2400" b="1">
                <a:latin typeface="Calibri" panose="020F0502020204030204" pitchFamily="34" charset="0"/>
                <a:ea typeface="宋体" panose="02010600030101010101" pitchFamily="2" charset="-122"/>
              </a:rPr>
              <a:t>的</a:t>
            </a:r>
            <a:r>
              <a:rPr lang="zh-CN" altLang="en-US" sz="2400" b="1">
                <a:solidFill>
                  <a:srgbClr val="CC0000"/>
                </a:solidFill>
                <a:latin typeface="Calibri" panose="020F0502020204030204" pitchFamily="34" charset="0"/>
                <a:ea typeface="宋体" panose="02010600030101010101" pitchFamily="2" charset="-122"/>
              </a:rPr>
              <a:t>对偶图</a:t>
            </a:r>
            <a:r>
              <a:rPr lang="zh-CN" altLang="en-US" sz="2400" b="1">
                <a:latin typeface="Calibri" panose="020F0502020204030204" pitchFamily="34" charset="0"/>
                <a:ea typeface="宋体" panose="02010600030101010101" pitchFamily="2" charset="-122"/>
              </a:rPr>
              <a:t>。</a:t>
            </a:r>
            <a:endParaRPr lang="zh-CN" altLang="en-US" sz="2400">
              <a:latin typeface="Calibri" panose="020F0502020204030204" pitchFamily="34" charset="0"/>
              <a:ea typeface="宋体" panose="02010600030101010101" pitchFamily="2" charset="-122"/>
            </a:endParaRPr>
          </a:p>
        </p:txBody>
      </p:sp>
      <p:sp>
        <p:nvSpPr>
          <p:cNvPr id="526340" name="Rectangle 4"/>
          <p:cNvSpPr>
            <a:spLocks noChangeArrowheads="1"/>
          </p:cNvSpPr>
          <p:nvPr/>
        </p:nvSpPr>
        <p:spPr bwMode="auto">
          <a:xfrm>
            <a:off x="5291138" y="4292600"/>
            <a:ext cx="36020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t>从画法知，</a:t>
            </a:r>
            <a:r>
              <a:rPr lang="zh-CN" altLang="en-US" sz="2400"/>
              <a:t> </a:t>
            </a:r>
            <a:r>
              <a:rPr lang="en-US" altLang="zh-CN" sz="2400" b="1"/>
              <a:t>G</a:t>
            </a:r>
            <a:r>
              <a:rPr lang="zh-CN" altLang="en-US" sz="2400" b="1"/>
              <a:t>和</a:t>
            </a:r>
            <a:r>
              <a:rPr lang="en-US" altLang="zh-CN" sz="2400" b="1"/>
              <a:t>G*</a:t>
            </a:r>
            <a:r>
              <a:rPr lang="zh-CN" altLang="en-US" sz="2400" b="1"/>
              <a:t>有相同的边数。</a:t>
            </a:r>
          </a:p>
        </p:txBody>
      </p:sp>
      <p:grpSp>
        <p:nvGrpSpPr>
          <p:cNvPr id="2" name="Group 5"/>
          <p:cNvGrpSpPr>
            <a:grpSpLocks/>
          </p:cNvGrpSpPr>
          <p:nvPr/>
        </p:nvGrpSpPr>
        <p:grpSpPr bwMode="auto">
          <a:xfrm>
            <a:off x="2268538" y="4222750"/>
            <a:ext cx="1585912" cy="1943100"/>
            <a:chOff x="1429" y="2660"/>
            <a:chExt cx="999" cy="1224"/>
          </a:xfrm>
        </p:grpSpPr>
        <p:grpSp>
          <p:nvGrpSpPr>
            <p:cNvPr id="49174" name="Group 6"/>
            <p:cNvGrpSpPr>
              <a:grpSpLocks/>
            </p:cNvGrpSpPr>
            <p:nvPr/>
          </p:nvGrpSpPr>
          <p:grpSpPr bwMode="auto">
            <a:xfrm>
              <a:off x="1475" y="2705"/>
              <a:ext cx="908" cy="1134"/>
              <a:chOff x="2109" y="2478"/>
              <a:chExt cx="908" cy="1134"/>
            </a:xfrm>
          </p:grpSpPr>
          <p:sp>
            <p:nvSpPr>
              <p:cNvPr id="49179" name="Line 7"/>
              <p:cNvSpPr>
                <a:spLocks noChangeShapeType="1"/>
              </p:cNvSpPr>
              <p:nvPr/>
            </p:nvSpPr>
            <p:spPr bwMode="auto">
              <a:xfrm>
                <a:off x="2562" y="2478"/>
                <a:ext cx="1" cy="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Line 8"/>
              <p:cNvSpPr>
                <a:spLocks noChangeShapeType="1"/>
              </p:cNvSpPr>
              <p:nvPr/>
            </p:nvSpPr>
            <p:spPr bwMode="auto">
              <a:xfrm flipH="1">
                <a:off x="2109" y="2478"/>
                <a:ext cx="453"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1" name="Line 9"/>
              <p:cNvSpPr>
                <a:spLocks noChangeShapeType="1"/>
              </p:cNvSpPr>
              <p:nvPr/>
            </p:nvSpPr>
            <p:spPr bwMode="auto">
              <a:xfrm flipH="1">
                <a:off x="2109"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2" name="Line 10"/>
              <p:cNvSpPr>
                <a:spLocks noChangeShapeType="1"/>
              </p:cNvSpPr>
              <p:nvPr/>
            </p:nvSpPr>
            <p:spPr bwMode="auto">
              <a:xfrm>
                <a:off x="2563" y="3203"/>
                <a:ext cx="454"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Line 11"/>
              <p:cNvSpPr>
                <a:spLocks noChangeShapeType="1"/>
              </p:cNvSpPr>
              <p:nvPr/>
            </p:nvSpPr>
            <p:spPr bwMode="auto">
              <a:xfrm>
                <a:off x="2562" y="2478"/>
                <a:ext cx="455"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4" name="Line 12"/>
              <p:cNvSpPr>
                <a:spLocks noChangeShapeType="1"/>
              </p:cNvSpPr>
              <p:nvPr/>
            </p:nvSpPr>
            <p:spPr bwMode="auto">
              <a:xfrm>
                <a:off x="2109" y="3612"/>
                <a:ext cx="9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75" name="Oval 13"/>
            <p:cNvSpPr>
              <a:spLocks noChangeArrowheads="1"/>
            </p:cNvSpPr>
            <p:nvPr/>
          </p:nvSpPr>
          <p:spPr bwMode="auto">
            <a:xfrm>
              <a:off x="1883" y="2660"/>
              <a:ext cx="91"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6" name="Oval 14"/>
            <p:cNvSpPr>
              <a:spLocks noChangeArrowheads="1"/>
            </p:cNvSpPr>
            <p:nvPr/>
          </p:nvSpPr>
          <p:spPr bwMode="auto">
            <a:xfrm>
              <a:off x="2337" y="3794"/>
              <a:ext cx="91"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7" name="Oval 15"/>
            <p:cNvSpPr>
              <a:spLocks noChangeArrowheads="1"/>
            </p:cNvSpPr>
            <p:nvPr/>
          </p:nvSpPr>
          <p:spPr bwMode="auto">
            <a:xfrm>
              <a:off x="1883" y="3385"/>
              <a:ext cx="91"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8" name="Oval 16"/>
            <p:cNvSpPr>
              <a:spLocks noChangeArrowheads="1"/>
            </p:cNvSpPr>
            <p:nvPr/>
          </p:nvSpPr>
          <p:spPr bwMode="auto">
            <a:xfrm>
              <a:off x="1429" y="3794"/>
              <a:ext cx="91"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6353" name="Oval 17"/>
          <p:cNvSpPr>
            <a:spLocks noChangeArrowheads="1"/>
          </p:cNvSpPr>
          <p:nvPr/>
        </p:nvSpPr>
        <p:spPr bwMode="auto">
          <a:xfrm>
            <a:off x="3937000" y="4976813"/>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54" name="Oval 18"/>
          <p:cNvSpPr>
            <a:spLocks noChangeArrowheads="1"/>
          </p:cNvSpPr>
          <p:nvPr/>
        </p:nvSpPr>
        <p:spPr bwMode="auto">
          <a:xfrm>
            <a:off x="2771775" y="5157788"/>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55" name="Oval 19"/>
          <p:cNvSpPr>
            <a:spLocks noChangeArrowheads="1"/>
          </p:cNvSpPr>
          <p:nvPr/>
        </p:nvSpPr>
        <p:spPr bwMode="auto">
          <a:xfrm>
            <a:off x="3289300" y="5335588"/>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56" name="Oval 20"/>
          <p:cNvSpPr>
            <a:spLocks noChangeArrowheads="1"/>
          </p:cNvSpPr>
          <p:nvPr/>
        </p:nvSpPr>
        <p:spPr bwMode="auto">
          <a:xfrm>
            <a:off x="3000375" y="5768975"/>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57" name="Line 21"/>
          <p:cNvSpPr>
            <a:spLocks noChangeShapeType="1"/>
          </p:cNvSpPr>
          <p:nvPr/>
        </p:nvSpPr>
        <p:spPr bwMode="auto">
          <a:xfrm flipV="1">
            <a:off x="3360738" y="5048250"/>
            <a:ext cx="647700" cy="360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58" name="Line 22"/>
          <p:cNvSpPr>
            <a:spLocks noChangeShapeType="1"/>
          </p:cNvSpPr>
          <p:nvPr/>
        </p:nvSpPr>
        <p:spPr bwMode="auto">
          <a:xfrm flipH="1">
            <a:off x="3071813" y="5408613"/>
            <a:ext cx="288925" cy="4318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59" name="Line 23"/>
          <p:cNvSpPr>
            <a:spLocks noChangeShapeType="1"/>
          </p:cNvSpPr>
          <p:nvPr/>
        </p:nvSpPr>
        <p:spPr bwMode="auto">
          <a:xfrm>
            <a:off x="2843213" y="5157788"/>
            <a:ext cx="228600" cy="6826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60" name="Line 24"/>
          <p:cNvSpPr>
            <a:spLocks noChangeShapeType="1"/>
          </p:cNvSpPr>
          <p:nvPr/>
        </p:nvSpPr>
        <p:spPr bwMode="auto">
          <a:xfrm>
            <a:off x="2916238" y="5229225"/>
            <a:ext cx="373062" cy="1793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61" name="Freeform 25"/>
          <p:cNvSpPr>
            <a:spLocks/>
          </p:cNvSpPr>
          <p:nvPr/>
        </p:nvSpPr>
        <p:spPr bwMode="auto">
          <a:xfrm>
            <a:off x="2700338" y="3789363"/>
            <a:ext cx="1308100" cy="1511300"/>
          </a:xfrm>
          <a:custGeom>
            <a:avLst/>
            <a:gdLst>
              <a:gd name="T0" fmla="*/ 2147483647 w 915"/>
              <a:gd name="T1" fmla="*/ 2147483647 h 998"/>
              <a:gd name="T2" fmla="*/ 2147483647 w 915"/>
              <a:gd name="T3" fmla="*/ 2147483647 h 998"/>
              <a:gd name="T4" fmla="*/ 2147483647 w 915"/>
              <a:gd name="T5" fmla="*/ 2147483647 h 998"/>
              <a:gd name="T6" fmla="*/ 2147483647 w 915"/>
              <a:gd name="T7" fmla="*/ 2147483647 h 998"/>
              <a:gd name="T8" fmla="*/ 0 60000 65536"/>
              <a:gd name="T9" fmla="*/ 0 60000 65536"/>
              <a:gd name="T10" fmla="*/ 0 60000 65536"/>
              <a:gd name="T11" fmla="*/ 0 60000 65536"/>
              <a:gd name="T12" fmla="*/ 0 w 915"/>
              <a:gd name="T13" fmla="*/ 0 h 998"/>
              <a:gd name="T14" fmla="*/ 915 w 915"/>
              <a:gd name="T15" fmla="*/ 998 h 998"/>
            </a:gdLst>
            <a:ahLst/>
            <a:cxnLst>
              <a:cxn ang="T8">
                <a:pos x="T0" y="T1"/>
              </a:cxn>
              <a:cxn ang="T9">
                <a:pos x="T2" y="T3"/>
              </a:cxn>
              <a:cxn ang="T10">
                <a:pos x="T4" y="T5"/>
              </a:cxn>
              <a:cxn ang="T11">
                <a:pos x="T6" y="T7"/>
              </a:cxn>
            </a:cxnLst>
            <a:rect l="T12" t="T13" r="T14" b="T15"/>
            <a:pathLst>
              <a:path w="915" h="998">
                <a:moveTo>
                  <a:pt x="144" y="998"/>
                </a:moveTo>
                <a:cubicBezTo>
                  <a:pt x="72" y="688"/>
                  <a:pt x="0" y="378"/>
                  <a:pt x="53" y="227"/>
                </a:cubicBezTo>
                <a:cubicBezTo>
                  <a:pt x="106" y="76"/>
                  <a:pt x="318" y="0"/>
                  <a:pt x="462" y="91"/>
                </a:cubicBezTo>
                <a:cubicBezTo>
                  <a:pt x="606" y="182"/>
                  <a:pt x="760" y="476"/>
                  <a:pt x="915" y="771"/>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62" name="Freeform 26"/>
          <p:cNvSpPr>
            <a:spLocks/>
          </p:cNvSpPr>
          <p:nvPr/>
        </p:nvSpPr>
        <p:spPr bwMode="auto">
          <a:xfrm>
            <a:off x="3071813" y="5048250"/>
            <a:ext cx="1320800" cy="1620838"/>
          </a:xfrm>
          <a:custGeom>
            <a:avLst/>
            <a:gdLst>
              <a:gd name="T0" fmla="*/ 0 w 832"/>
              <a:gd name="T1" fmla="*/ 2147483647 h 1021"/>
              <a:gd name="T2" fmla="*/ 2147483647 w 832"/>
              <a:gd name="T3" fmla="*/ 2147483647 h 1021"/>
              <a:gd name="T4" fmla="*/ 2147483647 w 832"/>
              <a:gd name="T5" fmla="*/ 2147483647 h 1021"/>
              <a:gd name="T6" fmla="*/ 2147483647 w 832"/>
              <a:gd name="T7" fmla="*/ 0 h 1021"/>
              <a:gd name="T8" fmla="*/ 0 60000 65536"/>
              <a:gd name="T9" fmla="*/ 0 60000 65536"/>
              <a:gd name="T10" fmla="*/ 0 60000 65536"/>
              <a:gd name="T11" fmla="*/ 0 60000 65536"/>
              <a:gd name="T12" fmla="*/ 0 w 832"/>
              <a:gd name="T13" fmla="*/ 0 h 1021"/>
              <a:gd name="T14" fmla="*/ 832 w 832"/>
              <a:gd name="T15" fmla="*/ 1021 h 1021"/>
            </a:gdLst>
            <a:ahLst/>
            <a:cxnLst>
              <a:cxn ang="T8">
                <a:pos x="T0" y="T1"/>
              </a:cxn>
              <a:cxn ang="T9">
                <a:pos x="T2" y="T3"/>
              </a:cxn>
              <a:cxn ang="T10">
                <a:pos x="T4" y="T5"/>
              </a:cxn>
              <a:cxn ang="T11">
                <a:pos x="T6" y="T7"/>
              </a:cxn>
            </a:cxnLst>
            <a:rect l="T12" t="T13" r="T14" b="T15"/>
            <a:pathLst>
              <a:path w="832" h="1021">
                <a:moveTo>
                  <a:pt x="0" y="499"/>
                </a:moveTo>
                <a:cubicBezTo>
                  <a:pt x="181" y="737"/>
                  <a:pt x="363" y="975"/>
                  <a:pt x="499" y="998"/>
                </a:cubicBezTo>
                <a:cubicBezTo>
                  <a:pt x="635" y="1021"/>
                  <a:pt x="802" y="801"/>
                  <a:pt x="817" y="635"/>
                </a:cubicBezTo>
                <a:cubicBezTo>
                  <a:pt x="832" y="469"/>
                  <a:pt x="711" y="234"/>
                  <a:pt x="590" y="0"/>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6363" name="Text Box 27"/>
          <p:cNvSpPr txBox="1">
            <a:spLocks noChangeArrowheads="1"/>
          </p:cNvSpPr>
          <p:nvPr/>
        </p:nvSpPr>
        <p:spPr bwMode="auto">
          <a:xfrm>
            <a:off x="2032000" y="5465763"/>
            <a:ext cx="361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G</a:t>
            </a:r>
          </a:p>
        </p:txBody>
      </p:sp>
      <p:sp>
        <p:nvSpPr>
          <p:cNvPr id="526364" name="Text Box 28"/>
          <p:cNvSpPr txBox="1">
            <a:spLocks noChangeArrowheads="1"/>
          </p:cNvSpPr>
          <p:nvPr/>
        </p:nvSpPr>
        <p:spPr bwMode="auto">
          <a:xfrm>
            <a:off x="4192588" y="4456113"/>
            <a:ext cx="454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G*</a:t>
            </a:r>
          </a:p>
        </p:txBody>
      </p:sp>
      <p:sp>
        <p:nvSpPr>
          <p:cNvPr id="526365" name="Text Box 29"/>
          <p:cNvSpPr txBox="1">
            <a:spLocks noChangeArrowheads="1"/>
          </p:cNvSpPr>
          <p:nvPr/>
        </p:nvSpPr>
        <p:spPr bwMode="auto">
          <a:xfrm>
            <a:off x="395288" y="3789363"/>
            <a:ext cx="60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例</a:t>
            </a:r>
            <a:r>
              <a:rPr lang="zh-CN" altLang="en-US"/>
              <a:t> </a:t>
            </a:r>
          </a:p>
        </p:txBody>
      </p:sp>
      <p:sp>
        <p:nvSpPr>
          <p:cNvPr id="526366" name="Text Box 30"/>
          <p:cNvSpPr txBox="1">
            <a:spLocks noChangeArrowheads="1"/>
          </p:cNvSpPr>
          <p:nvPr/>
        </p:nvSpPr>
        <p:spPr bwMode="auto">
          <a:xfrm>
            <a:off x="5272088" y="5321300"/>
            <a:ext cx="3621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333300"/>
                </a:solidFill>
              </a:rPr>
              <a:t>在本例中</a:t>
            </a:r>
            <a:r>
              <a:rPr lang="en-US" altLang="zh-CN" sz="2400" b="1">
                <a:solidFill>
                  <a:srgbClr val="333300"/>
                </a:solidFill>
              </a:rPr>
              <a:t>, G</a:t>
            </a:r>
            <a:r>
              <a:rPr lang="zh-CN" altLang="en-US" sz="2400" b="1">
                <a:solidFill>
                  <a:srgbClr val="333300"/>
                </a:solidFill>
              </a:rPr>
              <a:t>和</a:t>
            </a:r>
            <a:r>
              <a:rPr lang="en-US" altLang="zh-CN" sz="2400" b="1">
                <a:solidFill>
                  <a:srgbClr val="333300"/>
                </a:solidFill>
              </a:rPr>
              <a:t>G*</a:t>
            </a:r>
            <a:r>
              <a:rPr lang="zh-CN" altLang="en-US" sz="2400" b="1">
                <a:solidFill>
                  <a:srgbClr val="333300"/>
                </a:solidFill>
              </a:rPr>
              <a:t>同构。</a:t>
            </a:r>
          </a:p>
          <a:p>
            <a:pPr eaLnBrk="1" hangingPunct="1"/>
            <a:r>
              <a:rPr lang="zh-CN" altLang="en-US" sz="2400" b="1">
                <a:solidFill>
                  <a:srgbClr val="333300"/>
                </a:solidFill>
              </a:rPr>
              <a:t>一般地，未必同构。</a:t>
            </a:r>
          </a:p>
        </p:txBody>
      </p:sp>
      <p:sp>
        <p:nvSpPr>
          <p:cNvPr id="49173" name="Line 31"/>
          <p:cNvSpPr>
            <a:spLocks noChangeShapeType="1"/>
          </p:cNvSpPr>
          <p:nvPr/>
        </p:nvSpPr>
        <p:spPr bwMode="auto">
          <a:xfrm>
            <a:off x="0" y="3500438"/>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076676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636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26353"/>
                                        </p:tgtEl>
                                        <p:attrNameLst>
                                          <p:attrName>style.visibility</p:attrName>
                                        </p:attrNameLst>
                                      </p:cBhvr>
                                      <p:to>
                                        <p:strVal val="visible"/>
                                      </p:to>
                                    </p:set>
                                    <p:animEffect transition="in" filter="blinds(horizontal)">
                                      <p:cBhvr>
                                        <p:cTn id="15" dur="500"/>
                                        <p:tgtEl>
                                          <p:spTgt spid="52635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6355"/>
                                        </p:tgtEl>
                                        <p:attrNameLst>
                                          <p:attrName>style.visibility</p:attrName>
                                        </p:attrNameLst>
                                      </p:cBhvr>
                                      <p:to>
                                        <p:strVal val="visible"/>
                                      </p:to>
                                    </p:set>
                                    <p:animEffect transition="in" filter="blinds(horizontal)">
                                      <p:cBhvr>
                                        <p:cTn id="18" dur="500"/>
                                        <p:tgtEl>
                                          <p:spTgt spid="52635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526354"/>
                                        </p:tgtEl>
                                        <p:attrNameLst>
                                          <p:attrName>style.visibility</p:attrName>
                                        </p:attrNameLst>
                                      </p:cBhvr>
                                      <p:to>
                                        <p:strVal val="visible"/>
                                      </p:to>
                                    </p:set>
                                    <p:animEffect transition="in" filter="blinds(horizontal)">
                                      <p:cBhvr>
                                        <p:cTn id="21" dur="500"/>
                                        <p:tgtEl>
                                          <p:spTgt spid="52635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26356"/>
                                        </p:tgtEl>
                                        <p:attrNameLst>
                                          <p:attrName>style.visibility</p:attrName>
                                        </p:attrNameLst>
                                      </p:cBhvr>
                                      <p:to>
                                        <p:strVal val="visible"/>
                                      </p:to>
                                    </p:set>
                                    <p:animEffect transition="in" filter="blinds(horizontal)">
                                      <p:cBhvr>
                                        <p:cTn id="24" dur="500"/>
                                        <p:tgtEl>
                                          <p:spTgt spid="5263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526358"/>
                                        </p:tgtEl>
                                        <p:attrNameLst>
                                          <p:attrName>style.visibility</p:attrName>
                                        </p:attrNameLst>
                                      </p:cBhvr>
                                      <p:to>
                                        <p:strVal val="visible"/>
                                      </p:to>
                                    </p:set>
                                    <p:animEffect transition="in" filter="blinds(horizontal)">
                                      <p:cBhvr>
                                        <p:cTn id="29" dur="500"/>
                                        <p:tgtEl>
                                          <p:spTgt spid="5263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26359"/>
                                        </p:tgtEl>
                                        <p:attrNameLst>
                                          <p:attrName>style.visibility</p:attrName>
                                        </p:attrNameLst>
                                      </p:cBhvr>
                                      <p:to>
                                        <p:strVal val="visible"/>
                                      </p:to>
                                    </p:set>
                                    <p:animEffect transition="in" filter="blinds(horizontal)">
                                      <p:cBhvr>
                                        <p:cTn id="34" dur="500"/>
                                        <p:tgtEl>
                                          <p:spTgt spid="5263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526360"/>
                                        </p:tgtEl>
                                        <p:attrNameLst>
                                          <p:attrName>style.visibility</p:attrName>
                                        </p:attrNameLst>
                                      </p:cBhvr>
                                      <p:to>
                                        <p:strVal val="visible"/>
                                      </p:to>
                                    </p:set>
                                    <p:animEffect transition="in" filter="blinds(horizontal)">
                                      <p:cBhvr>
                                        <p:cTn id="39" dur="500"/>
                                        <p:tgtEl>
                                          <p:spTgt spid="52636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526357"/>
                                        </p:tgtEl>
                                        <p:attrNameLst>
                                          <p:attrName>style.visibility</p:attrName>
                                        </p:attrNameLst>
                                      </p:cBhvr>
                                      <p:to>
                                        <p:strVal val="visible"/>
                                      </p:to>
                                    </p:set>
                                    <p:animEffect transition="in" filter="blinds(horizontal)">
                                      <p:cBhvr>
                                        <p:cTn id="44" dur="500"/>
                                        <p:tgtEl>
                                          <p:spTgt spid="52635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526361"/>
                                        </p:tgtEl>
                                        <p:attrNameLst>
                                          <p:attrName>style.visibility</p:attrName>
                                        </p:attrNameLst>
                                      </p:cBhvr>
                                      <p:to>
                                        <p:strVal val="visible"/>
                                      </p:to>
                                    </p:set>
                                    <p:animEffect transition="in" filter="blinds(horizontal)">
                                      <p:cBhvr>
                                        <p:cTn id="49" dur="500"/>
                                        <p:tgtEl>
                                          <p:spTgt spid="52636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526362"/>
                                        </p:tgtEl>
                                        <p:attrNameLst>
                                          <p:attrName>style.visibility</p:attrName>
                                        </p:attrNameLst>
                                      </p:cBhvr>
                                      <p:to>
                                        <p:strVal val="visible"/>
                                      </p:to>
                                    </p:set>
                                    <p:animEffect transition="in" filter="blinds(horizontal)">
                                      <p:cBhvr>
                                        <p:cTn id="54" dur="500"/>
                                        <p:tgtEl>
                                          <p:spTgt spid="5263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2636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263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26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p:bldP spid="526353" grpId="0" animBg="1"/>
      <p:bldP spid="526354" grpId="0" animBg="1"/>
      <p:bldP spid="526355" grpId="0" animBg="1"/>
      <p:bldP spid="526356" grpId="0" animBg="1"/>
      <p:bldP spid="526361" grpId="0" animBg="1"/>
      <p:bldP spid="526362" grpId="0" animBg="1"/>
      <p:bldP spid="526363" grpId="0"/>
      <p:bldP spid="526364" grpId="0"/>
      <p:bldP spid="526365" grpId="0"/>
      <p:bldP spid="5263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799B35-5180-43BD-9A6F-D99EB5E6F46F}" type="slidenum">
              <a:rPr lang="zh-CN" altLang="en-US" smtClean="0">
                <a:solidFill>
                  <a:schemeClr val="accent1"/>
                </a:solidFill>
              </a:rPr>
              <a:pPr/>
              <a:t>45</a:t>
            </a:fld>
            <a:r>
              <a:rPr lang="en-US" altLang="zh-CN" dirty="0">
                <a:solidFill>
                  <a:schemeClr val="accent1"/>
                </a:solidFill>
              </a:rPr>
              <a:t>/50</a:t>
            </a:r>
          </a:p>
        </p:txBody>
      </p:sp>
      <p:sp>
        <p:nvSpPr>
          <p:cNvPr id="5017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对偶图的构造</a:t>
            </a:r>
            <a:endParaRPr lang="zh-CN" altLang="en-US" dirty="0">
              <a:latin typeface="Calibri" panose="020F0502020204030204" pitchFamily="34" charset="0"/>
              <a:ea typeface="宋体" panose="02010600030101010101" pitchFamily="2" charset="-122"/>
            </a:endParaRPr>
          </a:p>
        </p:txBody>
      </p:sp>
      <p:sp>
        <p:nvSpPr>
          <p:cNvPr id="527363" name="Rectangle 3"/>
          <p:cNvSpPr>
            <a:spLocks noGrp="1"/>
          </p:cNvSpPr>
          <p:nvPr>
            <p:ph type="body" idx="4294967295"/>
          </p:nvPr>
        </p:nvSpPr>
        <p:spPr>
          <a:xfrm>
            <a:off x="679450" y="5805488"/>
            <a:ext cx="8141022" cy="719137"/>
          </a:xfrm>
        </p:spPr>
        <p:txBody>
          <a:bodyPr/>
          <a:lstStyle/>
          <a:p>
            <a:pPr marL="2874963" indent="-2874963">
              <a:lnSpc>
                <a:spcPct val="9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（注意图中的自环是怎样处理的）</a:t>
            </a:r>
          </a:p>
        </p:txBody>
      </p:sp>
      <p:grpSp>
        <p:nvGrpSpPr>
          <p:cNvPr id="50181" name="Group 4"/>
          <p:cNvGrpSpPr>
            <a:grpSpLocks/>
          </p:cNvGrpSpPr>
          <p:nvPr/>
        </p:nvGrpSpPr>
        <p:grpSpPr bwMode="auto">
          <a:xfrm>
            <a:off x="323850" y="908050"/>
            <a:ext cx="3024188" cy="2520950"/>
            <a:chOff x="703" y="1207"/>
            <a:chExt cx="1905" cy="1588"/>
          </a:xfrm>
        </p:grpSpPr>
        <p:sp>
          <p:nvSpPr>
            <p:cNvPr id="50215" name="Oval 5"/>
            <p:cNvSpPr>
              <a:spLocks noChangeArrowheads="1"/>
            </p:cNvSpPr>
            <p:nvPr/>
          </p:nvSpPr>
          <p:spPr bwMode="auto">
            <a:xfrm>
              <a:off x="1247" y="1207"/>
              <a:ext cx="272" cy="273"/>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6" name="Oval 6"/>
            <p:cNvSpPr>
              <a:spLocks noChangeArrowheads="1"/>
            </p:cNvSpPr>
            <p:nvPr/>
          </p:nvSpPr>
          <p:spPr bwMode="auto">
            <a:xfrm>
              <a:off x="1383" y="1480"/>
              <a:ext cx="45" cy="45"/>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7" name="Oval 7"/>
            <p:cNvSpPr>
              <a:spLocks noChangeArrowheads="1"/>
            </p:cNvSpPr>
            <p:nvPr/>
          </p:nvSpPr>
          <p:spPr bwMode="auto">
            <a:xfrm>
              <a:off x="703" y="2205"/>
              <a:ext cx="45" cy="45"/>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8" name="Oval 8"/>
            <p:cNvSpPr>
              <a:spLocks noChangeArrowheads="1"/>
            </p:cNvSpPr>
            <p:nvPr/>
          </p:nvSpPr>
          <p:spPr bwMode="auto">
            <a:xfrm>
              <a:off x="2563" y="1752"/>
              <a:ext cx="45" cy="45"/>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19" name="Oval 9"/>
            <p:cNvSpPr>
              <a:spLocks noChangeArrowheads="1"/>
            </p:cNvSpPr>
            <p:nvPr/>
          </p:nvSpPr>
          <p:spPr bwMode="auto">
            <a:xfrm>
              <a:off x="1474" y="2750"/>
              <a:ext cx="45" cy="45"/>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20" name="Oval 10"/>
            <p:cNvSpPr>
              <a:spLocks noChangeArrowheads="1"/>
            </p:cNvSpPr>
            <p:nvPr/>
          </p:nvSpPr>
          <p:spPr bwMode="auto">
            <a:xfrm>
              <a:off x="2290" y="2115"/>
              <a:ext cx="45" cy="45"/>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21" name="Oval 11"/>
            <p:cNvSpPr>
              <a:spLocks noChangeArrowheads="1"/>
            </p:cNvSpPr>
            <p:nvPr/>
          </p:nvSpPr>
          <p:spPr bwMode="auto">
            <a:xfrm>
              <a:off x="2562" y="2568"/>
              <a:ext cx="45" cy="45"/>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22" name="Line 12"/>
            <p:cNvSpPr>
              <a:spLocks noChangeShapeType="1"/>
            </p:cNvSpPr>
            <p:nvPr/>
          </p:nvSpPr>
          <p:spPr bwMode="auto">
            <a:xfrm flipH="1">
              <a:off x="748" y="1480"/>
              <a:ext cx="680" cy="72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3" name="Line 13"/>
            <p:cNvSpPr>
              <a:spLocks noChangeShapeType="1"/>
            </p:cNvSpPr>
            <p:nvPr/>
          </p:nvSpPr>
          <p:spPr bwMode="auto">
            <a:xfrm>
              <a:off x="1383" y="1480"/>
              <a:ext cx="1179"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4" name="Line 14"/>
            <p:cNvSpPr>
              <a:spLocks noChangeShapeType="1"/>
            </p:cNvSpPr>
            <p:nvPr/>
          </p:nvSpPr>
          <p:spPr bwMode="auto">
            <a:xfrm flipH="1">
              <a:off x="2290" y="1797"/>
              <a:ext cx="272" cy="3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5" name="Line 15"/>
            <p:cNvSpPr>
              <a:spLocks noChangeShapeType="1"/>
            </p:cNvSpPr>
            <p:nvPr/>
          </p:nvSpPr>
          <p:spPr bwMode="auto">
            <a:xfrm>
              <a:off x="1383" y="1480"/>
              <a:ext cx="907" cy="63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6" name="Line 16"/>
            <p:cNvSpPr>
              <a:spLocks noChangeShapeType="1"/>
            </p:cNvSpPr>
            <p:nvPr/>
          </p:nvSpPr>
          <p:spPr bwMode="auto">
            <a:xfrm>
              <a:off x="2290" y="2115"/>
              <a:ext cx="272" cy="4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17"/>
            <p:cNvSpPr>
              <a:spLocks noChangeShapeType="1"/>
            </p:cNvSpPr>
            <p:nvPr/>
          </p:nvSpPr>
          <p:spPr bwMode="auto">
            <a:xfrm flipH="1">
              <a:off x="2562" y="1797"/>
              <a:ext cx="0" cy="7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Line 18"/>
            <p:cNvSpPr>
              <a:spLocks noChangeShapeType="1"/>
            </p:cNvSpPr>
            <p:nvPr/>
          </p:nvSpPr>
          <p:spPr bwMode="auto">
            <a:xfrm>
              <a:off x="703" y="2251"/>
              <a:ext cx="771" cy="5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9" name="Line 19"/>
            <p:cNvSpPr>
              <a:spLocks noChangeShapeType="1"/>
            </p:cNvSpPr>
            <p:nvPr/>
          </p:nvSpPr>
          <p:spPr bwMode="auto">
            <a:xfrm flipH="1">
              <a:off x="1474" y="2115"/>
              <a:ext cx="861" cy="6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0" name="Line 20"/>
            <p:cNvSpPr>
              <a:spLocks noChangeShapeType="1"/>
            </p:cNvSpPr>
            <p:nvPr/>
          </p:nvSpPr>
          <p:spPr bwMode="auto">
            <a:xfrm flipV="1">
              <a:off x="1474" y="2568"/>
              <a:ext cx="108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1"/>
          <p:cNvGrpSpPr>
            <a:grpSpLocks/>
          </p:cNvGrpSpPr>
          <p:nvPr/>
        </p:nvGrpSpPr>
        <p:grpSpPr bwMode="auto">
          <a:xfrm>
            <a:off x="4668838" y="2516188"/>
            <a:ext cx="3024187" cy="2520950"/>
            <a:chOff x="3334" y="1207"/>
            <a:chExt cx="1905" cy="1588"/>
          </a:xfrm>
        </p:grpSpPr>
        <p:sp>
          <p:nvSpPr>
            <p:cNvPr id="50199" name="Oval 22"/>
            <p:cNvSpPr>
              <a:spLocks noChangeArrowheads="1"/>
            </p:cNvSpPr>
            <p:nvPr/>
          </p:nvSpPr>
          <p:spPr bwMode="auto">
            <a:xfrm>
              <a:off x="3878" y="1207"/>
              <a:ext cx="272" cy="273"/>
            </a:xfrm>
            <a:prstGeom prst="ellipse">
              <a:avLst/>
            </a:prstGeom>
            <a:solidFill>
              <a:schemeClr val="bg1"/>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0" name="Oval 23"/>
            <p:cNvSpPr>
              <a:spLocks noChangeArrowheads="1"/>
            </p:cNvSpPr>
            <p:nvPr/>
          </p:nvSpPr>
          <p:spPr bwMode="auto">
            <a:xfrm>
              <a:off x="4014" y="1480"/>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1" name="Oval 24"/>
            <p:cNvSpPr>
              <a:spLocks noChangeArrowheads="1"/>
            </p:cNvSpPr>
            <p:nvPr/>
          </p:nvSpPr>
          <p:spPr bwMode="auto">
            <a:xfrm>
              <a:off x="3334" y="2205"/>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2" name="Oval 25"/>
            <p:cNvSpPr>
              <a:spLocks noChangeArrowheads="1"/>
            </p:cNvSpPr>
            <p:nvPr/>
          </p:nvSpPr>
          <p:spPr bwMode="auto">
            <a:xfrm>
              <a:off x="5194" y="1752"/>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3" name="Oval 26"/>
            <p:cNvSpPr>
              <a:spLocks noChangeArrowheads="1"/>
            </p:cNvSpPr>
            <p:nvPr/>
          </p:nvSpPr>
          <p:spPr bwMode="auto">
            <a:xfrm>
              <a:off x="4105" y="2750"/>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4" name="Oval 27"/>
            <p:cNvSpPr>
              <a:spLocks noChangeArrowheads="1"/>
            </p:cNvSpPr>
            <p:nvPr/>
          </p:nvSpPr>
          <p:spPr bwMode="auto">
            <a:xfrm>
              <a:off x="4921" y="2115"/>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5" name="Oval 28"/>
            <p:cNvSpPr>
              <a:spLocks noChangeArrowheads="1"/>
            </p:cNvSpPr>
            <p:nvPr/>
          </p:nvSpPr>
          <p:spPr bwMode="auto">
            <a:xfrm>
              <a:off x="5193" y="2568"/>
              <a:ext cx="45" cy="45"/>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6" name="Line 29"/>
            <p:cNvSpPr>
              <a:spLocks noChangeShapeType="1"/>
            </p:cNvSpPr>
            <p:nvPr/>
          </p:nvSpPr>
          <p:spPr bwMode="auto">
            <a:xfrm flipH="1">
              <a:off x="3379" y="1480"/>
              <a:ext cx="680" cy="726"/>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Line 30"/>
            <p:cNvSpPr>
              <a:spLocks noChangeShapeType="1"/>
            </p:cNvSpPr>
            <p:nvPr/>
          </p:nvSpPr>
          <p:spPr bwMode="auto">
            <a:xfrm>
              <a:off x="4014" y="1480"/>
              <a:ext cx="1179" cy="27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Line 31"/>
            <p:cNvSpPr>
              <a:spLocks noChangeShapeType="1"/>
            </p:cNvSpPr>
            <p:nvPr/>
          </p:nvSpPr>
          <p:spPr bwMode="auto">
            <a:xfrm flipH="1">
              <a:off x="4921" y="1797"/>
              <a:ext cx="272" cy="36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Line 32"/>
            <p:cNvSpPr>
              <a:spLocks noChangeShapeType="1"/>
            </p:cNvSpPr>
            <p:nvPr/>
          </p:nvSpPr>
          <p:spPr bwMode="auto">
            <a:xfrm>
              <a:off x="4014" y="1480"/>
              <a:ext cx="907" cy="635"/>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Line 33"/>
            <p:cNvSpPr>
              <a:spLocks noChangeShapeType="1"/>
            </p:cNvSpPr>
            <p:nvPr/>
          </p:nvSpPr>
          <p:spPr bwMode="auto">
            <a:xfrm>
              <a:off x="4921" y="2115"/>
              <a:ext cx="272" cy="453"/>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Line 34"/>
            <p:cNvSpPr>
              <a:spLocks noChangeShapeType="1"/>
            </p:cNvSpPr>
            <p:nvPr/>
          </p:nvSpPr>
          <p:spPr bwMode="auto">
            <a:xfrm flipH="1">
              <a:off x="5193" y="1797"/>
              <a:ext cx="0" cy="771"/>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5"/>
            <p:cNvSpPr>
              <a:spLocks noChangeShapeType="1"/>
            </p:cNvSpPr>
            <p:nvPr/>
          </p:nvSpPr>
          <p:spPr bwMode="auto">
            <a:xfrm>
              <a:off x="3334" y="2251"/>
              <a:ext cx="771" cy="54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36"/>
            <p:cNvSpPr>
              <a:spLocks noChangeShapeType="1"/>
            </p:cNvSpPr>
            <p:nvPr/>
          </p:nvSpPr>
          <p:spPr bwMode="auto">
            <a:xfrm flipH="1">
              <a:off x="4105" y="2115"/>
              <a:ext cx="861" cy="680"/>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37"/>
            <p:cNvSpPr>
              <a:spLocks noChangeShapeType="1"/>
            </p:cNvSpPr>
            <p:nvPr/>
          </p:nvSpPr>
          <p:spPr bwMode="auto">
            <a:xfrm flipV="1">
              <a:off x="4105" y="2568"/>
              <a:ext cx="1088" cy="227"/>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7398" name="Oval 38"/>
          <p:cNvSpPr>
            <a:spLocks noChangeArrowheads="1"/>
          </p:cNvSpPr>
          <p:nvPr/>
        </p:nvSpPr>
        <p:spPr bwMode="auto">
          <a:xfrm>
            <a:off x="6827838" y="2228850"/>
            <a:ext cx="144462" cy="144463"/>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399" name="Oval 39"/>
          <p:cNvSpPr>
            <a:spLocks noChangeArrowheads="1"/>
          </p:cNvSpPr>
          <p:nvPr/>
        </p:nvSpPr>
        <p:spPr bwMode="auto">
          <a:xfrm>
            <a:off x="5676900" y="2660650"/>
            <a:ext cx="144463" cy="144463"/>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00" name="Oval 40"/>
          <p:cNvSpPr>
            <a:spLocks noChangeArrowheads="1"/>
          </p:cNvSpPr>
          <p:nvPr/>
        </p:nvSpPr>
        <p:spPr bwMode="auto">
          <a:xfrm>
            <a:off x="6756400" y="3381375"/>
            <a:ext cx="144463" cy="144463"/>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01" name="Oval 41"/>
          <p:cNvSpPr>
            <a:spLocks noChangeArrowheads="1"/>
          </p:cNvSpPr>
          <p:nvPr/>
        </p:nvSpPr>
        <p:spPr bwMode="auto">
          <a:xfrm>
            <a:off x="5748338" y="3813175"/>
            <a:ext cx="144462" cy="144463"/>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02" name="Oval 42"/>
          <p:cNvSpPr>
            <a:spLocks noChangeArrowheads="1"/>
          </p:cNvSpPr>
          <p:nvPr/>
        </p:nvSpPr>
        <p:spPr bwMode="auto">
          <a:xfrm>
            <a:off x="6827838" y="4533900"/>
            <a:ext cx="144462" cy="144463"/>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03" name="Oval 43"/>
          <p:cNvSpPr>
            <a:spLocks noChangeArrowheads="1"/>
          </p:cNvSpPr>
          <p:nvPr/>
        </p:nvSpPr>
        <p:spPr bwMode="auto">
          <a:xfrm>
            <a:off x="7404100" y="3884613"/>
            <a:ext cx="144463" cy="144462"/>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04" name="Line 44"/>
          <p:cNvSpPr>
            <a:spLocks noChangeShapeType="1"/>
          </p:cNvSpPr>
          <p:nvPr/>
        </p:nvSpPr>
        <p:spPr bwMode="auto">
          <a:xfrm flipH="1">
            <a:off x="5748338" y="2300288"/>
            <a:ext cx="1152525" cy="4333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5" name="Line 45"/>
          <p:cNvSpPr>
            <a:spLocks noChangeShapeType="1"/>
          </p:cNvSpPr>
          <p:nvPr/>
        </p:nvSpPr>
        <p:spPr bwMode="auto">
          <a:xfrm flipH="1">
            <a:off x="6827838" y="2300288"/>
            <a:ext cx="73025" cy="11525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6" name="Line 46"/>
          <p:cNvSpPr>
            <a:spLocks noChangeShapeType="1"/>
          </p:cNvSpPr>
          <p:nvPr/>
        </p:nvSpPr>
        <p:spPr bwMode="auto">
          <a:xfrm flipH="1">
            <a:off x="5819775" y="3452813"/>
            <a:ext cx="1008063" cy="4318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7" name="Line 47"/>
          <p:cNvSpPr>
            <a:spLocks noChangeShapeType="1"/>
          </p:cNvSpPr>
          <p:nvPr/>
        </p:nvSpPr>
        <p:spPr bwMode="auto">
          <a:xfrm>
            <a:off x="5819775" y="3884613"/>
            <a:ext cx="1081088" cy="7207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8" name="Line 48"/>
          <p:cNvSpPr>
            <a:spLocks noChangeShapeType="1"/>
          </p:cNvSpPr>
          <p:nvPr/>
        </p:nvSpPr>
        <p:spPr bwMode="auto">
          <a:xfrm flipH="1">
            <a:off x="6900863" y="3957638"/>
            <a:ext cx="576262" cy="647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9" name="Line 49"/>
          <p:cNvSpPr>
            <a:spLocks noChangeShapeType="1"/>
          </p:cNvSpPr>
          <p:nvPr/>
        </p:nvSpPr>
        <p:spPr bwMode="auto">
          <a:xfrm>
            <a:off x="6827838" y="3452813"/>
            <a:ext cx="720725" cy="5048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10" name="Freeform 50"/>
          <p:cNvSpPr>
            <a:spLocks/>
          </p:cNvSpPr>
          <p:nvPr/>
        </p:nvSpPr>
        <p:spPr bwMode="auto">
          <a:xfrm>
            <a:off x="4356100" y="1773238"/>
            <a:ext cx="2544763" cy="3119437"/>
          </a:xfrm>
          <a:custGeom>
            <a:avLst/>
            <a:gdLst>
              <a:gd name="T0" fmla="*/ 2147483647 w 1603"/>
              <a:gd name="T1" fmla="*/ 2147483647 h 1965"/>
              <a:gd name="T2" fmla="*/ 2147483647 w 1603"/>
              <a:gd name="T3" fmla="*/ 2147483647 h 1965"/>
              <a:gd name="T4" fmla="*/ 2147483647 w 1603"/>
              <a:gd name="T5" fmla="*/ 2147483647 h 1965"/>
              <a:gd name="T6" fmla="*/ 2147483647 w 1603"/>
              <a:gd name="T7" fmla="*/ 2147483647 h 1965"/>
              <a:gd name="T8" fmla="*/ 0 60000 65536"/>
              <a:gd name="T9" fmla="*/ 0 60000 65536"/>
              <a:gd name="T10" fmla="*/ 0 60000 65536"/>
              <a:gd name="T11" fmla="*/ 0 60000 65536"/>
              <a:gd name="T12" fmla="*/ 0 w 1603"/>
              <a:gd name="T13" fmla="*/ 0 h 1965"/>
              <a:gd name="T14" fmla="*/ 1603 w 1603"/>
              <a:gd name="T15" fmla="*/ 1965 h 1965"/>
            </a:gdLst>
            <a:ahLst/>
            <a:cxnLst>
              <a:cxn ang="T8">
                <a:pos x="T0" y="T1"/>
              </a:cxn>
              <a:cxn ang="T9">
                <a:pos x="T2" y="T3"/>
              </a:cxn>
              <a:cxn ang="T10">
                <a:pos x="T4" y="T5"/>
              </a:cxn>
              <a:cxn ang="T11">
                <a:pos x="T6" y="T7"/>
              </a:cxn>
            </a:cxnLst>
            <a:rect l="T12" t="T13" r="T14" b="T15"/>
            <a:pathLst>
              <a:path w="1603" h="1965">
                <a:moveTo>
                  <a:pt x="1603" y="332"/>
                </a:moveTo>
                <a:cubicBezTo>
                  <a:pt x="1069" y="166"/>
                  <a:pt x="536" y="0"/>
                  <a:pt x="287" y="242"/>
                </a:cubicBezTo>
                <a:cubicBezTo>
                  <a:pt x="38" y="484"/>
                  <a:pt x="0" y="1603"/>
                  <a:pt x="106" y="1784"/>
                </a:cubicBezTo>
                <a:cubicBezTo>
                  <a:pt x="212" y="1965"/>
                  <a:pt x="567" y="1647"/>
                  <a:pt x="922" y="1330"/>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11" name="Freeform 51"/>
          <p:cNvSpPr>
            <a:spLocks/>
          </p:cNvSpPr>
          <p:nvPr/>
        </p:nvSpPr>
        <p:spPr bwMode="auto">
          <a:xfrm>
            <a:off x="5040313" y="2144713"/>
            <a:ext cx="1860550" cy="1739900"/>
          </a:xfrm>
          <a:custGeom>
            <a:avLst/>
            <a:gdLst>
              <a:gd name="T0" fmla="*/ 2147483647 w 1172"/>
              <a:gd name="T1" fmla="*/ 2147483647 h 1096"/>
              <a:gd name="T2" fmla="*/ 2147483647 w 1172"/>
              <a:gd name="T3" fmla="*/ 2147483647 h 1096"/>
              <a:gd name="T4" fmla="*/ 2147483647 w 1172"/>
              <a:gd name="T5" fmla="*/ 2147483647 h 1096"/>
              <a:gd name="T6" fmla="*/ 2147483647 w 1172"/>
              <a:gd name="T7" fmla="*/ 2147483647 h 1096"/>
              <a:gd name="T8" fmla="*/ 0 60000 65536"/>
              <a:gd name="T9" fmla="*/ 0 60000 65536"/>
              <a:gd name="T10" fmla="*/ 0 60000 65536"/>
              <a:gd name="T11" fmla="*/ 0 60000 65536"/>
              <a:gd name="T12" fmla="*/ 0 w 1172"/>
              <a:gd name="T13" fmla="*/ 0 h 1096"/>
              <a:gd name="T14" fmla="*/ 1172 w 1172"/>
              <a:gd name="T15" fmla="*/ 1096 h 1096"/>
            </a:gdLst>
            <a:ahLst/>
            <a:cxnLst>
              <a:cxn ang="T8">
                <a:pos x="T0" y="T1"/>
              </a:cxn>
              <a:cxn ang="T9">
                <a:pos x="T2" y="T3"/>
              </a:cxn>
              <a:cxn ang="T10">
                <a:pos x="T4" y="T5"/>
              </a:cxn>
              <a:cxn ang="T11">
                <a:pos x="T6" y="T7"/>
              </a:cxn>
            </a:cxnLst>
            <a:rect l="T12" t="T13" r="T14" b="T15"/>
            <a:pathLst>
              <a:path w="1172" h="1096">
                <a:moveTo>
                  <a:pt x="1172" y="98"/>
                </a:moveTo>
                <a:cubicBezTo>
                  <a:pt x="760" y="49"/>
                  <a:pt x="348" y="0"/>
                  <a:pt x="174" y="98"/>
                </a:cubicBezTo>
                <a:cubicBezTo>
                  <a:pt x="0" y="196"/>
                  <a:pt x="75" y="522"/>
                  <a:pt x="128" y="688"/>
                </a:cubicBezTo>
                <a:cubicBezTo>
                  <a:pt x="181" y="854"/>
                  <a:pt x="336" y="975"/>
                  <a:pt x="491" y="1096"/>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12" name="Freeform 52"/>
          <p:cNvSpPr>
            <a:spLocks/>
          </p:cNvSpPr>
          <p:nvPr/>
        </p:nvSpPr>
        <p:spPr bwMode="auto">
          <a:xfrm>
            <a:off x="6900863" y="2300288"/>
            <a:ext cx="1174750" cy="1657350"/>
          </a:xfrm>
          <a:custGeom>
            <a:avLst/>
            <a:gdLst>
              <a:gd name="T0" fmla="*/ 0 w 740"/>
              <a:gd name="T1" fmla="*/ 0 h 1044"/>
              <a:gd name="T2" fmla="*/ 2147483647 w 740"/>
              <a:gd name="T3" fmla="*/ 2147483647 h 1044"/>
              <a:gd name="T4" fmla="*/ 2147483647 w 740"/>
              <a:gd name="T5" fmla="*/ 2147483647 h 1044"/>
              <a:gd name="T6" fmla="*/ 0 60000 65536"/>
              <a:gd name="T7" fmla="*/ 0 60000 65536"/>
              <a:gd name="T8" fmla="*/ 0 60000 65536"/>
              <a:gd name="T9" fmla="*/ 0 w 740"/>
              <a:gd name="T10" fmla="*/ 0 h 1044"/>
              <a:gd name="T11" fmla="*/ 740 w 740"/>
              <a:gd name="T12" fmla="*/ 1044 h 1044"/>
            </a:gdLst>
            <a:ahLst/>
            <a:cxnLst>
              <a:cxn ang="T6">
                <a:pos x="T0" y="T1"/>
              </a:cxn>
              <a:cxn ang="T7">
                <a:pos x="T2" y="T3"/>
              </a:cxn>
              <a:cxn ang="T8">
                <a:pos x="T4" y="T5"/>
              </a:cxn>
            </a:cxnLst>
            <a:rect l="T9" t="T10" r="T11" b="T12"/>
            <a:pathLst>
              <a:path w="740" h="1044">
                <a:moveTo>
                  <a:pt x="0" y="0"/>
                </a:moveTo>
                <a:cubicBezTo>
                  <a:pt x="310" y="253"/>
                  <a:pt x="620" y="507"/>
                  <a:pt x="680" y="681"/>
                </a:cubicBezTo>
                <a:cubicBezTo>
                  <a:pt x="740" y="855"/>
                  <a:pt x="551" y="949"/>
                  <a:pt x="363" y="1044"/>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7413" name="Freeform 53"/>
          <p:cNvSpPr>
            <a:spLocks/>
          </p:cNvSpPr>
          <p:nvPr/>
        </p:nvSpPr>
        <p:spPr bwMode="auto">
          <a:xfrm>
            <a:off x="6900863" y="2300288"/>
            <a:ext cx="1428750" cy="2797175"/>
          </a:xfrm>
          <a:custGeom>
            <a:avLst/>
            <a:gdLst>
              <a:gd name="T0" fmla="*/ 0 w 900"/>
              <a:gd name="T1" fmla="*/ 0 h 1762"/>
              <a:gd name="T2" fmla="*/ 2147483647 w 900"/>
              <a:gd name="T3" fmla="*/ 2147483647 h 1762"/>
              <a:gd name="T4" fmla="*/ 2147483647 w 900"/>
              <a:gd name="T5" fmla="*/ 2147483647 h 1762"/>
              <a:gd name="T6" fmla="*/ 2147483647 w 900"/>
              <a:gd name="T7" fmla="*/ 2147483647 h 1762"/>
              <a:gd name="T8" fmla="*/ 0 w 900"/>
              <a:gd name="T9" fmla="*/ 2147483647 h 1762"/>
              <a:gd name="T10" fmla="*/ 0 60000 65536"/>
              <a:gd name="T11" fmla="*/ 0 60000 65536"/>
              <a:gd name="T12" fmla="*/ 0 60000 65536"/>
              <a:gd name="T13" fmla="*/ 0 60000 65536"/>
              <a:gd name="T14" fmla="*/ 0 60000 65536"/>
              <a:gd name="T15" fmla="*/ 0 w 900"/>
              <a:gd name="T16" fmla="*/ 0 h 1762"/>
              <a:gd name="T17" fmla="*/ 900 w 900"/>
              <a:gd name="T18" fmla="*/ 1762 h 1762"/>
            </a:gdLst>
            <a:ahLst/>
            <a:cxnLst>
              <a:cxn ang="T10">
                <a:pos x="T0" y="T1"/>
              </a:cxn>
              <a:cxn ang="T11">
                <a:pos x="T2" y="T3"/>
              </a:cxn>
              <a:cxn ang="T12">
                <a:pos x="T4" y="T5"/>
              </a:cxn>
              <a:cxn ang="T13">
                <a:pos x="T6" y="T7"/>
              </a:cxn>
              <a:cxn ang="T14">
                <a:pos x="T8" y="T9"/>
              </a:cxn>
            </a:cxnLst>
            <a:rect l="T15" t="T16" r="T17" b="T18"/>
            <a:pathLst>
              <a:path w="900" h="1762">
                <a:moveTo>
                  <a:pt x="0" y="0"/>
                </a:moveTo>
                <a:cubicBezTo>
                  <a:pt x="321" y="170"/>
                  <a:pt x="642" y="341"/>
                  <a:pt x="771" y="545"/>
                </a:cubicBezTo>
                <a:cubicBezTo>
                  <a:pt x="900" y="749"/>
                  <a:pt x="824" y="1029"/>
                  <a:pt x="771" y="1225"/>
                </a:cubicBezTo>
                <a:cubicBezTo>
                  <a:pt x="718" y="1421"/>
                  <a:pt x="581" y="1686"/>
                  <a:pt x="453" y="1724"/>
                </a:cubicBezTo>
                <a:cubicBezTo>
                  <a:pt x="325" y="1762"/>
                  <a:pt x="162" y="1607"/>
                  <a:pt x="0" y="1452"/>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633838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7399"/>
                                        </p:tgtEl>
                                        <p:attrNameLst>
                                          <p:attrName>style.visibility</p:attrName>
                                        </p:attrNameLst>
                                      </p:cBhvr>
                                      <p:to>
                                        <p:strVal val="visible"/>
                                      </p:to>
                                    </p:set>
                                    <p:animEffect transition="in" filter="blinds(horizontal)">
                                      <p:cBhvr>
                                        <p:cTn id="10" dur="500"/>
                                        <p:tgtEl>
                                          <p:spTgt spid="52739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7398"/>
                                        </p:tgtEl>
                                        <p:attrNameLst>
                                          <p:attrName>style.visibility</p:attrName>
                                        </p:attrNameLst>
                                      </p:cBhvr>
                                      <p:to>
                                        <p:strVal val="visible"/>
                                      </p:to>
                                    </p:set>
                                    <p:animEffect transition="in" filter="blinds(horizontal)">
                                      <p:cBhvr>
                                        <p:cTn id="13" dur="500"/>
                                        <p:tgtEl>
                                          <p:spTgt spid="52739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7400"/>
                                        </p:tgtEl>
                                        <p:attrNameLst>
                                          <p:attrName>style.visibility</p:attrName>
                                        </p:attrNameLst>
                                      </p:cBhvr>
                                      <p:to>
                                        <p:strVal val="visible"/>
                                      </p:to>
                                    </p:set>
                                    <p:animEffect transition="in" filter="blinds(horizontal)">
                                      <p:cBhvr>
                                        <p:cTn id="16" dur="500"/>
                                        <p:tgtEl>
                                          <p:spTgt spid="52740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27403"/>
                                        </p:tgtEl>
                                        <p:attrNameLst>
                                          <p:attrName>style.visibility</p:attrName>
                                        </p:attrNameLst>
                                      </p:cBhvr>
                                      <p:to>
                                        <p:strVal val="visible"/>
                                      </p:to>
                                    </p:set>
                                    <p:animEffect transition="in" filter="blinds(horizontal)">
                                      <p:cBhvr>
                                        <p:cTn id="19" dur="500"/>
                                        <p:tgtEl>
                                          <p:spTgt spid="52740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27402"/>
                                        </p:tgtEl>
                                        <p:attrNameLst>
                                          <p:attrName>style.visibility</p:attrName>
                                        </p:attrNameLst>
                                      </p:cBhvr>
                                      <p:to>
                                        <p:strVal val="visible"/>
                                      </p:to>
                                    </p:set>
                                    <p:animEffect transition="in" filter="blinds(horizontal)">
                                      <p:cBhvr>
                                        <p:cTn id="22" dur="500"/>
                                        <p:tgtEl>
                                          <p:spTgt spid="52740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7401"/>
                                        </p:tgtEl>
                                        <p:attrNameLst>
                                          <p:attrName>style.visibility</p:attrName>
                                        </p:attrNameLst>
                                      </p:cBhvr>
                                      <p:to>
                                        <p:strVal val="visible"/>
                                      </p:to>
                                    </p:set>
                                    <p:animEffect transition="in" filter="blinds(horizontal)">
                                      <p:cBhvr>
                                        <p:cTn id="25" dur="500"/>
                                        <p:tgtEl>
                                          <p:spTgt spid="5274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27404"/>
                                        </p:tgtEl>
                                        <p:attrNameLst>
                                          <p:attrName>style.visibility</p:attrName>
                                        </p:attrNameLst>
                                      </p:cBhvr>
                                      <p:to>
                                        <p:strVal val="visible"/>
                                      </p:to>
                                    </p:set>
                                    <p:animEffect transition="in" filter="blinds(horizontal)">
                                      <p:cBhvr>
                                        <p:cTn id="30" dur="500"/>
                                        <p:tgtEl>
                                          <p:spTgt spid="52740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27405"/>
                                        </p:tgtEl>
                                        <p:attrNameLst>
                                          <p:attrName>style.visibility</p:attrName>
                                        </p:attrNameLst>
                                      </p:cBhvr>
                                      <p:to>
                                        <p:strVal val="visible"/>
                                      </p:to>
                                    </p:set>
                                    <p:animEffect transition="in" filter="blinds(horizontal)">
                                      <p:cBhvr>
                                        <p:cTn id="35" dur="500"/>
                                        <p:tgtEl>
                                          <p:spTgt spid="52740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527409"/>
                                        </p:tgtEl>
                                        <p:attrNameLst>
                                          <p:attrName>style.visibility</p:attrName>
                                        </p:attrNameLst>
                                      </p:cBhvr>
                                      <p:to>
                                        <p:strVal val="visible"/>
                                      </p:to>
                                    </p:set>
                                    <p:animEffect transition="in" filter="blinds(horizontal)">
                                      <p:cBhvr>
                                        <p:cTn id="40" dur="500"/>
                                        <p:tgtEl>
                                          <p:spTgt spid="5274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527408"/>
                                        </p:tgtEl>
                                        <p:attrNameLst>
                                          <p:attrName>style.visibility</p:attrName>
                                        </p:attrNameLst>
                                      </p:cBhvr>
                                      <p:to>
                                        <p:strVal val="visible"/>
                                      </p:to>
                                    </p:set>
                                    <p:animEffect transition="in" filter="blinds(horizontal)">
                                      <p:cBhvr>
                                        <p:cTn id="45" dur="500"/>
                                        <p:tgtEl>
                                          <p:spTgt spid="52740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27407"/>
                                        </p:tgtEl>
                                        <p:attrNameLst>
                                          <p:attrName>style.visibility</p:attrName>
                                        </p:attrNameLst>
                                      </p:cBhvr>
                                      <p:to>
                                        <p:strVal val="visible"/>
                                      </p:to>
                                    </p:set>
                                    <p:animEffect transition="in" filter="blinds(horizontal)">
                                      <p:cBhvr>
                                        <p:cTn id="50" dur="500"/>
                                        <p:tgtEl>
                                          <p:spTgt spid="52740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527406"/>
                                        </p:tgtEl>
                                        <p:attrNameLst>
                                          <p:attrName>style.visibility</p:attrName>
                                        </p:attrNameLst>
                                      </p:cBhvr>
                                      <p:to>
                                        <p:strVal val="visible"/>
                                      </p:to>
                                    </p:set>
                                    <p:animEffect transition="in" filter="blinds(horizontal)">
                                      <p:cBhvr>
                                        <p:cTn id="55" dur="500"/>
                                        <p:tgtEl>
                                          <p:spTgt spid="52740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27411"/>
                                        </p:tgtEl>
                                        <p:attrNameLst>
                                          <p:attrName>style.visibility</p:attrName>
                                        </p:attrNameLst>
                                      </p:cBhvr>
                                      <p:to>
                                        <p:strVal val="visible"/>
                                      </p:to>
                                    </p:set>
                                    <p:animEffect transition="in" filter="blinds(horizontal)">
                                      <p:cBhvr>
                                        <p:cTn id="60" dur="500"/>
                                        <p:tgtEl>
                                          <p:spTgt spid="5274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27410"/>
                                        </p:tgtEl>
                                        <p:attrNameLst>
                                          <p:attrName>style.visibility</p:attrName>
                                        </p:attrNameLst>
                                      </p:cBhvr>
                                      <p:to>
                                        <p:strVal val="visible"/>
                                      </p:to>
                                    </p:set>
                                    <p:animEffect transition="in" filter="blinds(horizontal)">
                                      <p:cBhvr>
                                        <p:cTn id="65" dur="500"/>
                                        <p:tgtEl>
                                          <p:spTgt spid="527410"/>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27412"/>
                                        </p:tgtEl>
                                        <p:attrNameLst>
                                          <p:attrName>style.visibility</p:attrName>
                                        </p:attrNameLst>
                                      </p:cBhvr>
                                      <p:to>
                                        <p:strVal val="visible"/>
                                      </p:to>
                                    </p:set>
                                    <p:animEffect transition="in" filter="blinds(horizontal)">
                                      <p:cBhvr>
                                        <p:cTn id="70" dur="500"/>
                                        <p:tgtEl>
                                          <p:spTgt spid="52741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27413"/>
                                        </p:tgtEl>
                                        <p:attrNameLst>
                                          <p:attrName>style.visibility</p:attrName>
                                        </p:attrNameLst>
                                      </p:cBhvr>
                                      <p:to>
                                        <p:strVal val="visible"/>
                                      </p:to>
                                    </p:set>
                                    <p:animEffect transition="in" filter="blinds(horizontal)">
                                      <p:cBhvr>
                                        <p:cTn id="75" dur="500"/>
                                        <p:tgtEl>
                                          <p:spTgt spid="527413"/>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7363">
                                            <p:txEl>
                                              <p:pRg st="0" end="0"/>
                                            </p:txEl>
                                          </p:spTgt>
                                        </p:tgtEl>
                                        <p:attrNameLst>
                                          <p:attrName>style.visibility</p:attrName>
                                        </p:attrNameLst>
                                      </p:cBhvr>
                                      <p:to>
                                        <p:strVal val="visible"/>
                                      </p:to>
                                    </p:set>
                                    <p:anim calcmode="lin" valueType="num">
                                      <p:cBhvr additive="base">
                                        <p:cTn id="80" dur="500" fill="hold"/>
                                        <p:tgtEl>
                                          <p:spTgt spid="527363">
                                            <p:txEl>
                                              <p:pRg st="0" end="0"/>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5273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P spid="527398" grpId="0" animBg="1"/>
      <p:bldP spid="527399" grpId="0" animBg="1"/>
      <p:bldP spid="527400" grpId="0" animBg="1"/>
      <p:bldP spid="527401" grpId="0" animBg="1"/>
      <p:bldP spid="527402" grpId="0" animBg="1"/>
      <p:bldP spid="527403" grpId="0" animBg="1"/>
      <p:bldP spid="527410" grpId="0" animBg="1"/>
      <p:bldP spid="527411" grpId="0" animBg="1"/>
      <p:bldP spid="527412" grpId="0" animBg="1"/>
      <p:bldP spid="5274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BEDA9D-6CE4-428A-818E-FAB4C9EC862D}" type="slidenum">
              <a:rPr lang="zh-CN" altLang="en-US" smtClean="0">
                <a:solidFill>
                  <a:schemeClr val="accent1"/>
                </a:solidFill>
              </a:rPr>
              <a:pPr/>
              <a:t>46</a:t>
            </a:fld>
            <a:r>
              <a:rPr lang="en-US" altLang="zh-CN" dirty="0">
                <a:solidFill>
                  <a:schemeClr val="accent1"/>
                </a:solidFill>
              </a:rPr>
              <a:t>/50</a:t>
            </a:r>
          </a:p>
        </p:txBody>
      </p:sp>
      <p:sp>
        <p:nvSpPr>
          <p:cNvPr id="51203"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p>
        </p:txBody>
      </p:sp>
      <p:sp>
        <p:nvSpPr>
          <p:cNvPr id="528387" name="Rectangle 3"/>
          <p:cNvSpPr>
            <a:spLocks noGrp="1"/>
          </p:cNvSpPr>
          <p:nvPr>
            <p:ph type="body" idx="4294967295"/>
          </p:nvPr>
        </p:nvSpPr>
        <p:spPr>
          <a:xfrm>
            <a:off x="539750" y="5084763"/>
            <a:ext cx="7694613" cy="576262"/>
          </a:xfrm>
          <a:solidFill>
            <a:schemeClr val="tx1"/>
          </a:solidFill>
        </p:spPr>
        <p:txBody>
          <a:bodyPr/>
          <a:lstStyle/>
          <a:p>
            <a:pPr>
              <a:buFont typeface="Arial" panose="020B0604020202020204" pitchFamily="34" charset="0"/>
              <a:buNone/>
            </a:pPr>
            <a:r>
              <a:rPr lang="zh-CN" altLang="en-US" sz="2800" b="1">
                <a:solidFill>
                  <a:schemeClr val="bg1"/>
                </a:solidFill>
                <a:latin typeface="Calibri" panose="020F0502020204030204" pitchFamily="34" charset="0"/>
                <a:ea typeface="宋体" panose="02010600030101010101" pitchFamily="2" charset="-122"/>
              </a:rPr>
              <a:t>注意图中的一度顶点和自环是怎样处理的。</a:t>
            </a:r>
            <a:r>
              <a:rPr lang="zh-CN" altLang="en-US" sz="2800">
                <a:solidFill>
                  <a:schemeClr val="bg1"/>
                </a:solidFill>
                <a:latin typeface="Calibri" panose="020F0502020204030204" pitchFamily="34" charset="0"/>
                <a:ea typeface="宋体" panose="02010600030101010101" pitchFamily="2" charset="-122"/>
              </a:rPr>
              <a:t> </a:t>
            </a:r>
          </a:p>
        </p:txBody>
      </p:sp>
      <p:grpSp>
        <p:nvGrpSpPr>
          <p:cNvPr id="51205" name="Group 4"/>
          <p:cNvGrpSpPr>
            <a:grpSpLocks/>
          </p:cNvGrpSpPr>
          <p:nvPr/>
        </p:nvGrpSpPr>
        <p:grpSpPr bwMode="auto">
          <a:xfrm>
            <a:off x="395288" y="1125538"/>
            <a:ext cx="3563937" cy="2520950"/>
            <a:chOff x="544" y="1071"/>
            <a:chExt cx="2245" cy="1588"/>
          </a:xfrm>
        </p:grpSpPr>
        <p:sp>
          <p:nvSpPr>
            <p:cNvPr id="51238" name="Freeform 5"/>
            <p:cNvSpPr>
              <a:spLocks/>
            </p:cNvSpPr>
            <p:nvPr/>
          </p:nvSpPr>
          <p:spPr bwMode="auto">
            <a:xfrm>
              <a:off x="544" y="1133"/>
              <a:ext cx="1135" cy="1464"/>
            </a:xfrm>
            <a:custGeom>
              <a:avLst/>
              <a:gdLst>
                <a:gd name="T0" fmla="*/ 1759 w 1066"/>
                <a:gd name="T1" fmla="*/ 0 h 1088"/>
                <a:gd name="T2" fmla="*/ 262 w 1066"/>
                <a:gd name="T3" fmla="*/ 3898 h 1088"/>
                <a:gd name="T4" fmla="*/ 186 w 1066"/>
                <a:gd name="T5" fmla="*/ 7304 h 1088"/>
                <a:gd name="T6" fmla="*/ 936 w 1066"/>
                <a:gd name="T7" fmla="*/ 10723 h 1088"/>
                <a:gd name="T8" fmla="*/ 1759 w 1066"/>
                <a:gd name="T9" fmla="*/ 11695 h 1088"/>
                <a:gd name="T10" fmla="*/ 0 60000 65536"/>
                <a:gd name="T11" fmla="*/ 0 60000 65536"/>
                <a:gd name="T12" fmla="*/ 0 60000 65536"/>
                <a:gd name="T13" fmla="*/ 0 60000 65536"/>
                <a:gd name="T14" fmla="*/ 0 60000 65536"/>
                <a:gd name="T15" fmla="*/ 0 w 1066"/>
                <a:gd name="T16" fmla="*/ 0 h 1088"/>
                <a:gd name="T17" fmla="*/ 1066 w 1066"/>
                <a:gd name="T18" fmla="*/ 1088 h 1088"/>
              </a:gdLst>
              <a:ahLst/>
              <a:cxnLst>
                <a:cxn ang="T10">
                  <a:pos x="T0" y="T1"/>
                </a:cxn>
                <a:cxn ang="T11">
                  <a:pos x="T2" y="T3"/>
                </a:cxn>
                <a:cxn ang="T12">
                  <a:pos x="T4" y="T5"/>
                </a:cxn>
                <a:cxn ang="T13">
                  <a:pos x="T6" y="T7"/>
                </a:cxn>
                <a:cxn ang="T14">
                  <a:pos x="T8" y="T9"/>
                </a:cxn>
              </a:cxnLst>
              <a:rect l="T15" t="T16" r="T17" b="T18"/>
              <a:pathLst>
                <a:path w="1066" h="1088">
                  <a:moveTo>
                    <a:pt x="1066" y="0"/>
                  </a:moveTo>
                  <a:cubicBezTo>
                    <a:pt x="692" y="125"/>
                    <a:pt x="318" y="250"/>
                    <a:pt x="159" y="363"/>
                  </a:cubicBezTo>
                  <a:cubicBezTo>
                    <a:pt x="0" y="476"/>
                    <a:pt x="45" y="574"/>
                    <a:pt x="113" y="680"/>
                  </a:cubicBezTo>
                  <a:cubicBezTo>
                    <a:pt x="181" y="786"/>
                    <a:pt x="408" y="930"/>
                    <a:pt x="567" y="998"/>
                  </a:cubicBezTo>
                  <a:cubicBezTo>
                    <a:pt x="726" y="1066"/>
                    <a:pt x="896" y="1077"/>
                    <a:pt x="1066" y="1088"/>
                  </a:cubicBezTo>
                </a:path>
              </a:pathLst>
            </a:custGeom>
            <a:solidFill>
              <a:schemeClr val="bg1"/>
            </a:solidFill>
            <a:ln w="381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9" name="Oval 6"/>
            <p:cNvSpPr>
              <a:spLocks noChangeArrowheads="1"/>
            </p:cNvSpPr>
            <p:nvPr/>
          </p:nvSpPr>
          <p:spPr bwMode="auto">
            <a:xfrm>
              <a:off x="1679" y="1071"/>
              <a:ext cx="145" cy="18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0" name="Oval 7"/>
            <p:cNvSpPr>
              <a:spLocks noChangeArrowheads="1"/>
            </p:cNvSpPr>
            <p:nvPr/>
          </p:nvSpPr>
          <p:spPr bwMode="auto">
            <a:xfrm>
              <a:off x="1871" y="1376"/>
              <a:ext cx="145" cy="184"/>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1" name="Oval 8"/>
            <p:cNvSpPr>
              <a:spLocks noChangeArrowheads="1"/>
            </p:cNvSpPr>
            <p:nvPr/>
          </p:nvSpPr>
          <p:spPr bwMode="auto">
            <a:xfrm>
              <a:off x="1679" y="2476"/>
              <a:ext cx="145" cy="18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2" name="Oval 9"/>
            <p:cNvSpPr>
              <a:spLocks noChangeArrowheads="1"/>
            </p:cNvSpPr>
            <p:nvPr/>
          </p:nvSpPr>
          <p:spPr bwMode="auto">
            <a:xfrm>
              <a:off x="1148" y="2170"/>
              <a:ext cx="144" cy="184"/>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3" name="Oval 10"/>
            <p:cNvSpPr>
              <a:spLocks noChangeArrowheads="1"/>
            </p:cNvSpPr>
            <p:nvPr/>
          </p:nvSpPr>
          <p:spPr bwMode="auto">
            <a:xfrm>
              <a:off x="2258" y="1499"/>
              <a:ext cx="531" cy="732"/>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4" name="Freeform 11"/>
            <p:cNvSpPr>
              <a:spLocks/>
            </p:cNvSpPr>
            <p:nvPr/>
          </p:nvSpPr>
          <p:spPr bwMode="auto">
            <a:xfrm>
              <a:off x="1292" y="1621"/>
              <a:ext cx="870" cy="183"/>
            </a:xfrm>
            <a:custGeom>
              <a:avLst/>
              <a:gdLst>
                <a:gd name="T0" fmla="*/ 0 w 817"/>
                <a:gd name="T1" fmla="*/ 1460 h 136"/>
                <a:gd name="T2" fmla="*/ 674 w 817"/>
                <a:gd name="T3" fmla="*/ 0 h 136"/>
                <a:gd name="T4" fmla="*/ 1350 w 817"/>
                <a:gd name="T5" fmla="*/ 1460 h 136"/>
                <a:gd name="T6" fmla="*/ 0 60000 65536"/>
                <a:gd name="T7" fmla="*/ 0 60000 65536"/>
                <a:gd name="T8" fmla="*/ 0 60000 65536"/>
                <a:gd name="T9" fmla="*/ 0 w 817"/>
                <a:gd name="T10" fmla="*/ 0 h 136"/>
                <a:gd name="T11" fmla="*/ 817 w 817"/>
                <a:gd name="T12" fmla="*/ 136 h 136"/>
              </a:gdLst>
              <a:ahLst/>
              <a:cxnLst>
                <a:cxn ang="T6">
                  <a:pos x="T0" y="T1"/>
                </a:cxn>
                <a:cxn ang="T7">
                  <a:pos x="T2" y="T3"/>
                </a:cxn>
                <a:cxn ang="T8">
                  <a:pos x="T4" y="T5"/>
                </a:cxn>
              </a:cxnLst>
              <a:rect l="T9" t="T10" r="T11" b="T12"/>
              <a:pathLst>
                <a:path w="817" h="136">
                  <a:moveTo>
                    <a:pt x="0" y="136"/>
                  </a:moveTo>
                  <a:cubicBezTo>
                    <a:pt x="136" y="68"/>
                    <a:pt x="272" y="0"/>
                    <a:pt x="408" y="0"/>
                  </a:cubicBezTo>
                  <a:cubicBezTo>
                    <a:pt x="544" y="0"/>
                    <a:pt x="749" y="113"/>
                    <a:pt x="817" y="136"/>
                  </a:cubicBezTo>
                </a:path>
              </a:pathLst>
            </a:custGeom>
            <a:solidFill>
              <a:schemeClr val="bg1"/>
            </a:solidFill>
            <a:ln w="381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5" name="Freeform 12"/>
            <p:cNvSpPr>
              <a:spLocks/>
            </p:cNvSpPr>
            <p:nvPr/>
          </p:nvSpPr>
          <p:spPr bwMode="auto">
            <a:xfrm>
              <a:off x="1292" y="1865"/>
              <a:ext cx="870" cy="244"/>
            </a:xfrm>
            <a:custGeom>
              <a:avLst/>
              <a:gdLst>
                <a:gd name="T0" fmla="*/ 0 w 817"/>
                <a:gd name="T1" fmla="*/ 0 h 181"/>
                <a:gd name="T2" fmla="*/ 749 w 817"/>
                <a:gd name="T3" fmla="*/ 1978 h 181"/>
                <a:gd name="T4" fmla="*/ 1350 w 817"/>
                <a:gd name="T5" fmla="*/ 0 h 181"/>
                <a:gd name="T6" fmla="*/ 0 60000 65536"/>
                <a:gd name="T7" fmla="*/ 0 60000 65536"/>
                <a:gd name="T8" fmla="*/ 0 60000 65536"/>
                <a:gd name="T9" fmla="*/ 0 w 817"/>
                <a:gd name="T10" fmla="*/ 0 h 181"/>
                <a:gd name="T11" fmla="*/ 817 w 817"/>
                <a:gd name="T12" fmla="*/ 181 h 181"/>
              </a:gdLst>
              <a:ahLst/>
              <a:cxnLst>
                <a:cxn ang="T6">
                  <a:pos x="T0" y="T1"/>
                </a:cxn>
                <a:cxn ang="T7">
                  <a:pos x="T2" y="T3"/>
                </a:cxn>
                <a:cxn ang="T8">
                  <a:pos x="T4" y="T5"/>
                </a:cxn>
              </a:cxnLst>
              <a:rect l="T9" t="T10" r="T11" b="T12"/>
              <a:pathLst>
                <a:path w="817" h="181">
                  <a:moveTo>
                    <a:pt x="0" y="0"/>
                  </a:moveTo>
                  <a:cubicBezTo>
                    <a:pt x="159" y="90"/>
                    <a:pt x="318" y="181"/>
                    <a:pt x="454" y="181"/>
                  </a:cubicBezTo>
                  <a:cubicBezTo>
                    <a:pt x="590" y="181"/>
                    <a:pt x="703" y="90"/>
                    <a:pt x="817" y="0"/>
                  </a:cubicBezTo>
                </a:path>
              </a:pathLst>
            </a:custGeom>
            <a:solidFill>
              <a:schemeClr val="bg1"/>
            </a:solidFill>
            <a:ln w="38100">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6" name="Line 13"/>
            <p:cNvSpPr>
              <a:spLocks noChangeShapeType="1"/>
            </p:cNvSpPr>
            <p:nvPr/>
          </p:nvSpPr>
          <p:spPr bwMode="auto">
            <a:xfrm>
              <a:off x="1244" y="2293"/>
              <a:ext cx="483" cy="2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Line 14"/>
            <p:cNvSpPr>
              <a:spLocks noChangeShapeType="1"/>
            </p:cNvSpPr>
            <p:nvPr/>
          </p:nvSpPr>
          <p:spPr bwMode="auto">
            <a:xfrm flipH="1">
              <a:off x="1776" y="1865"/>
              <a:ext cx="434"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8" name="Line 15"/>
            <p:cNvSpPr>
              <a:spLocks noChangeShapeType="1"/>
            </p:cNvSpPr>
            <p:nvPr/>
          </p:nvSpPr>
          <p:spPr bwMode="auto">
            <a:xfrm flipH="1">
              <a:off x="1247" y="1133"/>
              <a:ext cx="480" cy="6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9" name="Line 16"/>
            <p:cNvSpPr>
              <a:spLocks noChangeShapeType="1"/>
            </p:cNvSpPr>
            <p:nvPr/>
          </p:nvSpPr>
          <p:spPr bwMode="auto">
            <a:xfrm>
              <a:off x="1776" y="1133"/>
              <a:ext cx="386" cy="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0" name="Line 17"/>
            <p:cNvSpPr>
              <a:spLocks noChangeShapeType="1"/>
            </p:cNvSpPr>
            <p:nvPr/>
          </p:nvSpPr>
          <p:spPr bwMode="auto">
            <a:xfrm>
              <a:off x="1244" y="1865"/>
              <a:ext cx="532" cy="7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1" name="Oval 18"/>
            <p:cNvSpPr>
              <a:spLocks noChangeArrowheads="1"/>
            </p:cNvSpPr>
            <p:nvPr/>
          </p:nvSpPr>
          <p:spPr bwMode="auto">
            <a:xfrm>
              <a:off x="1195" y="1744"/>
              <a:ext cx="145" cy="18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52" name="Oval 19"/>
            <p:cNvSpPr>
              <a:spLocks noChangeArrowheads="1"/>
            </p:cNvSpPr>
            <p:nvPr/>
          </p:nvSpPr>
          <p:spPr bwMode="auto">
            <a:xfrm>
              <a:off x="2113" y="1743"/>
              <a:ext cx="145" cy="183"/>
            </a:xfrm>
            <a:prstGeom prst="ellipse">
              <a:avLst/>
            </a:prstGeom>
            <a:solidFill>
              <a:schemeClr val="tx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20"/>
          <p:cNvGrpSpPr>
            <a:grpSpLocks/>
          </p:cNvGrpSpPr>
          <p:nvPr/>
        </p:nvGrpSpPr>
        <p:grpSpPr bwMode="auto">
          <a:xfrm>
            <a:off x="5040313" y="1700213"/>
            <a:ext cx="3563937" cy="2520950"/>
            <a:chOff x="544" y="1071"/>
            <a:chExt cx="2245" cy="1588"/>
          </a:xfrm>
        </p:grpSpPr>
        <p:sp>
          <p:nvSpPr>
            <p:cNvPr id="51223" name="Freeform 21"/>
            <p:cNvSpPr>
              <a:spLocks/>
            </p:cNvSpPr>
            <p:nvPr/>
          </p:nvSpPr>
          <p:spPr bwMode="auto">
            <a:xfrm>
              <a:off x="544" y="1133"/>
              <a:ext cx="1135" cy="1464"/>
            </a:xfrm>
            <a:custGeom>
              <a:avLst/>
              <a:gdLst>
                <a:gd name="T0" fmla="*/ 1759 w 1066"/>
                <a:gd name="T1" fmla="*/ 0 h 1088"/>
                <a:gd name="T2" fmla="*/ 262 w 1066"/>
                <a:gd name="T3" fmla="*/ 3898 h 1088"/>
                <a:gd name="T4" fmla="*/ 186 w 1066"/>
                <a:gd name="T5" fmla="*/ 7304 h 1088"/>
                <a:gd name="T6" fmla="*/ 936 w 1066"/>
                <a:gd name="T7" fmla="*/ 10723 h 1088"/>
                <a:gd name="T8" fmla="*/ 1759 w 1066"/>
                <a:gd name="T9" fmla="*/ 11695 h 1088"/>
                <a:gd name="T10" fmla="*/ 0 60000 65536"/>
                <a:gd name="T11" fmla="*/ 0 60000 65536"/>
                <a:gd name="T12" fmla="*/ 0 60000 65536"/>
                <a:gd name="T13" fmla="*/ 0 60000 65536"/>
                <a:gd name="T14" fmla="*/ 0 60000 65536"/>
                <a:gd name="T15" fmla="*/ 0 w 1066"/>
                <a:gd name="T16" fmla="*/ 0 h 1088"/>
                <a:gd name="T17" fmla="*/ 1066 w 1066"/>
                <a:gd name="T18" fmla="*/ 1088 h 1088"/>
              </a:gdLst>
              <a:ahLst/>
              <a:cxnLst>
                <a:cxn ang="T10">
                  <a:pos x="T0" y="T1"/>
                </a:cxn>
                <a:cxn ang="T11">
                  <a:pos x="T2" y="T3"/>
                </a:cxn>
                <a:cxn ang="T12">
                  <a:pos x="T4" y="T5"/>
                </a:cxn>
                <a:cxn ang="T13">
                  <a:pos x="T6" y="T7"/>
                </a:cxn>
                <a:cxn ang="T14">
                  <a:pos x="T8" y="T9"/>
                </a:cxn>
              </a:cxnLst>
              <a:rect l="T15" t="T16" r="T17" b="T18"/>
              <a:pathLst>
                <a:path w="1066" h="1088">
                  <a:moveTo>
                    <a:pt x="1066" y="0"/>
                  </a:moveTo>
                  <a:cubicBezTo>
                    <a:pt x="692" y="125"/>
                    <a:pt x="318" y="250"/>
                    <a:pt x="159" y="363"/>
                  </a:cubicBezTo>
                  <a:cubicBezTo>
                    <a:pt x="0" y="476"/>
                    <a:pt x="45" y="574"/>
                    <a:pt x="113" y="680"/>
                  </a:cubicBezTo>
                  <a:cubicBezTo>
                    <a:pt x="181" y="786"/>
                    <a:pt x="408" y="930"/>
                    <a:pt x="567" y="998"/>
                  </a:cubicBezTo>
                  <a:cubicBezTo>
                    <a:pt x="726" y="1066"/>
                    <a:pt x="896" y="1077"/>
                    <a:pt x="1066" y="1088"/>
                  </a:cubicBezTo>
                </a:path>
              </a:pathLst>
            </a:custGeom>
            <a:solidFill>
              <a:schemeClr val="bg1"/>
            </a:solidFill>
            <a:ln w="38100">
              <a:solidFill>
                <a:schemeClr val="bg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4" name="Oval 22"/>
            <p:cNvSpPr>
              <a:spLocks noChangeArrowheads="1"/>
            </p:cNvSpPr>
            <p:nvPr/>
          </p:nvSpPr>
          <p:spPr bwMode="auto">
            <a:xfrm>
              <a:off x="1679" y="1071"/>
              <a:ext cx="145" cy="183"/>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5" name="Oval 23"/>
            <p:cNvSpPr>
              <a:spLocks noChangeArrowheads="1"/>
            </p:cNvSpPr>
            <p:nvPr/>
          </p:nvSpPr>
          <p:spPr bwMode="auto">
            <a:xfrm>
              <a:off x="1871" y="1376"/>
              <a:ext cx="145" cy="184"/>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6" name="Oval 24"/>
            <p:cNvSpPr>
              <a:spLocks noChangeArrowheads="1"/>
            </p:cNvSpPr>
            <p:nvPr/>
          </p:nvSpPr>
          <p:spPr bwMode="auto">
            <a:xfrm>
              <a:off x="1679" y="2476"/>
              <a:ext cx="145" cy="183"/>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7" name="Oval 25"/>
            <p:cNvSpPr>
              <a:spLocks noChangeArrowheads="1"/>
            </p:cNvSpPr>
            <p:nvPr/>
          </p:nvSpPr>
          <p:spPr bwMode="auto">
            <a:xfrm>
              <a:off x="1148" y="2170"/>
              <a:ext cx="144" cy="184"/>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8" name="Oval 26"/>
            <p:cNvSpPr>
              <a:spLocks noChangeArrowheads="1"/>
            </p:cNvSpPr>
            <p:nvPr/>
          </p:nvSpPr>
          <p:spPr bwMode="auto">
            <a:xfrm>
              <a:off x="2258" y="1499"/>
              <a:ext cx="531" cy="732"/>
            </a:xfrm>
            <a:prstGeom prst="ellipse">
              <a:avLst/>
            </a:prstGeom>
            <a:solidFill>
              <a:schemeClr val="bg1"/>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29" name="Freeform 27"/>
            <p:cNvSpPr>
              <a:spLocks/>
            </p:cNvSpPr>
            <p:nvPr/>
          </p:nvSpPr>
          <p:spPr bwMode="auto">
            <a:xfrm>
              <a:off x="1292" y="1621"/>
              <a:ext cx="870" cy="183"/>
            </a:xfrm>
            <a:custGeom>
              <a:avLst/>
              <a:gdLst>
                <a:gd name="T0" fmla="*/ 0 w 817"/>
                <a:gd name="T1" fmla="*/ 1460 h 136"/>
                <a:gd name="T2" fmla="*/ 674 w 817"/>
                <a:gd name="T3" fmla="*/ 0 h 136"/>
                <a:gd name="T4" fmla="*/ 1350 w 817"/>
                <a:gd name="T5" fmla="*/ 1460 h 136"/>
                <a:gd name="T6" fmla="*/ 0 60000 65536"/>
                <a:gd name="T7" fmla="*/ 0 60000 65536"/>
                <a:gd name="T8" fmla="*/ 0 60000 65536"/>
                <a:gd name="T9" fmla="*/ 0 w 817"/>
                <a:gd name="T10" fmla="*/ 0 h 136"/>
                <a:gd name="T11" fmla="*/ 817 w 817"/>
                <a:gd name="T12" fmla="*/ 136 h 136"/>
              </a:gdLst>
              <a:ahLst/>
              <a:cxnLst>
                <a:cxn ang="T6">
                  <a:pos x="T0" y="T1"/>
                </a:cxn>
                <a:cxn ang="T7">
                  <a:pos x="T2" y="T3"/>
                </a:cxn>
                <a:cxn ang="T8">
                  <a:pos x="T4" y="T5"/>
                </a:cxn>
              </a:cxnLst>
              <a:rect l="T9" t="T10" r="T11" b="T12"/>
              <a:pathLst>
                <a:path w="817" h="136">
                  <a:moveTo>
                    <a:pt x="0" y="136"/>
                  </a:moveTo>
                  <a:cubicBezTo>
                    <a:pt x="136" y="68"/>
                    <a:pt x="272" y="0"/>
                    <a:pt x="408" y="0"/>
                  </a:cubicBezTo>
                  <a:cubicBezTo>
                    <a:pt x="544" y="0"/>
                    <a:pt x="749" y="113"/>
                    <a:pt x="817" y="136"/>
                  </a:cubicBezTo>
                </a:path>
              </a:pathLst>
            </a:custGeom>
            <a:solidFill>
              <a:schemeClr val="bg1"/>
            </a:solidFill>
            <a:ln w="38100">
              <a:solidFill>
                <a:schemeClr val="bg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0" name="Freeform 28"/>
            <p:cNvSpPr>
              <a:spLocks/>
            </p:cNvSpPr>
            <p:nvPr/>
          </p:nvSpPr>
          <p:spPr bwMode="auto">
            <a:xfrm>
              <a:off x="1292" y="1865"/>
              <a:ext cx="870" cy="244"/>
            </a:xfrm>
            <a:custGeom>
              <a:avLst/>
              <a:gdLst>
                <a:gd name="T0" fmla="*/ 0 w 817"/>
                <a:gd name="T1" fmla="*/ 0 h 181"/>
                <a:gd name="T2" fmla="*/ 749 w 817"/>
                <a:gd name="T3" fmla="*/ 1978 h 181"/>
                <a:gd name="T4" fmla="*/ 1350 w 817"/>
                <a:gd name="T5" fmla="*/ 0 h 181"/>
                <a:gd name="T6" fmla="*/ 0 60000 65536"/>
                <a:gd name="T7" fmla="*/ 0 60000 65536"/>
                <a:gd name="T8" fmla="*/ 0 60000 65536"/>
                <a:gd name="T9" fmla="*/ 0 w 817"/>
                <a:gd name="T10" fmla="*/ 0 h 181"/>
                <a:gd name="T11" fmla="*/ 817 w 817"/>
                <a:gd name="T12" fmla="*/ 181 h 181"/>
              </a:gdLst>
              <a:ahLst/>
              <a:cxnLst>
                <a:cxn ang="T6">
                  <a:pos x="T0" y="T1"/>
                </a:cxn>
                <a:cxn ang="T7">
                  <a:pos x="T2" y="T3"/>
                </a:cxn>
                <a:cxn ang="T8">
                  <a:pos x="T4" y="T5"/>
                </a:cxn>
              </a:cxnLst>
              <a:rect l="T9" t="T10" r="T11" b="T12"/>
              <a:pathLst>
                <a:path w="817" h="181">
                  <a:moveTo>
                    <a:pt x="0" y="0"/>
                  </a:moveTo>
                  <a:cubicBezTo>
                    <a:pt x="159" y="90"/>
                    <a:pt x="318" y="181"/>
                    <a:pt x="454" y="181"/>
                  </a:cubicBezTo>
                  <a:cubicBezTo>
                    <a:pt x="590" y="181"/>
                    <a:pt x="703" y="90"/>
                    <a:pt x="817" y="0"/>
                  </a:cubicBezTo>
                </a:path>
              </a:pathLst>
            </a:custGeom>
            <a:solidFill>
              <a:schemeClr val="bg1"/>
            </a:solidFill>
            <a:ln w="38100">
              <a:solidFill>
                <a:schemeClr val="bg2"/>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1" name="Line 29"/>
            <p:cNvSpPr>
              <a:spLocks noChangeShapeType="1"/>
            </p:cNvSpPr>
            <p:nvPr/>
          </p:nvSpPr>
          <p:spPr bwMode="auto">
            <a:xfrm>
              <a:off x="1244" y="2293"/>
              <a:ext cx="483" cy="24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30"/>
            <p:cNvSpPr>
              <a:spLocks noChangeShapeType="1"/>
            </p:cNvSpPr>
            <p:nvPr/>
          </p:nvSpPr>
          <p:spPr bwMode="auto">
            <a:xfrm flipH="1">
              <a:off x="1776" y="1865"/>
              <a:ext cx="434" cy="67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31"/>
            <p:cNvSpPr>
              <a:spLocks noChangeShapeType="1"/>
            </p:cNvSpPr>
            <p:nvPr/>
          </p:nvSpPr>
          <p:spPr bwMode="auto">
            <a:xfrm flipH="1">
              <a:off x="1247" y="1133"/>
              <a:ext cx="480" cy="664"/>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32"/>
            <p:cNvSpPr>
              <a:spLocks noChangeShapeType="1"/>
            </p:cNvSpPr>
            <p:nvPr/>
          </p:nvSpPr>
          <p:spPr bwMode="auto">
            <a:xfrm>
              <a:off x="1776" y="1133"/>
              <a:ext cx="386" cy="671"/>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33"/>
            <p:cNvSpPr>
              <a:spLocks noChangeShapeType="1"/>
            </p:cNvSpPr>
            <p:nvPr/>
          </p:nvSpPr>
          <p:spPr bwMode="auto">
            <a:xfrm>
              <a:off x="1244" y="1865"/>
              <a:ext cx="532" cy="732"/>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Oval 34"/>
            <p:cNvSpPr>
              <a:spLocks noChangeArrowheads="1"/>
            </p:cNvSpPr>
            <p:nvPr/>
          </p:nvSpPr>
          <p:spPr bwMode="auto">
            <a:xfrm>
              <a:off x="1195" y="1744"/>
              <a:ext cx="145" cy="183"/>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7" name="Oval 35"/>
            <p:cNvSpPr>
              <a:spLocks noChangeArrowheads="1"/>
            </p:cNvSpPr>
            <p:nvPr/>
          </p:nvSpPr>
          <p:spPr bwMode="auto">
            <a:xfrm>
              <a:off x="2113" y="1743"/>
              <a:ext cx="145" cy="183"/>
            </a:xfrm>
            <a:prstGeom prst="ellipse">
              <a:avLst/>
            </a:prstGeom>
            <a:solidFill>
              <a:schemeClr val="bg2"/>
            </a:solidFill>
            <a:ln w="38100">
              <a:solidFill>
                <a:schemeClr val="bg2"/>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8420" name="Oval 36"/>
          <p:cNvSpPr>
            <a:spLocks noChangeArrowheads="1"/>
          </p:cNvSpPr>
          <p:nvPr/>
        </p:nvSpPr>
        <p:spPr bwMode="auto">
          <a:xfrm>
            <a:off x="7775575" y="1341438"/>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1" name="Oval 37"/>
          <p:cNvSpPr>
            <a:spLocks noChangeArrowheads="1"/>
          </p:cNvSpPr>
          <p:nvPr/>
        </p:nvSpPr>
        <p:spPr bwMode="auto">
          <a:xfrm>
            <a:off x="6767513" y="2852738"/>
            <a:ext cx="144462"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2" name="Oval 38"/>
          <p:cNvSpPr>
            <a:spLocks noChangeArrowheads="1"/>
          </p:cNvSpPr>
          <p:nvPr/>
        </p:nvSpPr>
        <p:spPr bwMode="auto">
          <a:xfrm>
            <a:off x="5614988" y="3214688"/>
            <a:ext cx="144462"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3" name="Oval 39"/>
          <p:cNvSpPr>
            <a:spLocks noChangeArrowheads="1"/>
          </p:cNvSpPr>
          <p:nvPr/>
        </p:nvSpPr>
        <p:spPr bwMode="auto">
          <a:xfrm>
            <a:off x="8064500" y="2924175"/>
            <a:ext cx="144463"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4" name="Oval 40"/>
          <p:cNvSpPr>
            <a:spLocks noChangeArrowheads="1"/>
          </p:cNvSpPr>
          <p:nvPr/>
        </p:nvSpPr>
        <p:spPr bwMode="auto">
          <a:xfrm>
            <a:off x="6767513" y="2205038"/>
            <a:ext cx="144462"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5" name="Oval 41"/>
          <p:cNvSpPr>
            <a:spLocks noChangeArrowheads="1"/>
          </p:cNvSpPr>
          <p:nvPr/>
        </p:nvSpPr>
        <p:spPr bwMode="auto">
          <a:xfrm>
            <a:off x="6840538" y="3500438"/>
            <a:ext cx="144462"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6" name="Line 42"/>
          <p:cNvSpPr>
            <a:spLocks noChangeShapeType="1"/>
          </p:cNvSpPr>
          <p:nvPr/>
        </p:nvSpPr>
        <p:spPr bwMode="auto">
          <a:xfrm>
            <a:off x="7848600" y="1412875"/>
            <a:ext cx="287338" cy="15843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27" name="Line 43"/>
          <p:cNvSpPr>
            <a:spLocks noChangeShapeType="1"/>
          </p:cNvSpPr>
          <p:nvPr/>
        </p:nvSpPr>
        <p:spPr bwMode="auto">
          <a:xfrm flipH="1">
            <a:off x="6840538" y="1412875"/>
            <a:ext cx="1008062" cy="8636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28" name="Freeform 44"/>
          <p:cNvSpPr>
            <a:spLocks/>
          </p:cNvSpPr>
          <p:nvPr/>
        </p:nvSpPr>
        <p:spPr bwMode="auto">
          <a:xfrm>
            <a:off x="5183188" y="1412875"/>
            <a:ext cx="2665412" cy="1871663"/>
          </a:xfrm>
          <a:custGeom>
            <a:avLst/>
            <a:gdLst>
              <a:gd name="T0" fmla="*/ 2147483647 w 1679"/>
              <a:gd name="T1" fmla="*/ 0 h 1179"/>
              <a:gd name="T2" fmla="*/ 2147483647 w 1679"/>
              <a:gd name="T3" fmla="*/ 2147483647 h 1179"/>
              <a:gd name="T4" fmla="*/ 2147483647 w 1679"/>
              <a:gd name="T5" fmla="*/ 2147483647 h 1179"/>
              <a:gd name="T6" fmla="*/ 0 60000 65536"/>
              <a:gd name="T7" fmla="*/ 0 60000 65536"/>
              <a:gd name="T8" fmla="*/ 0 60000 65536"/>
              <a:gd name="T9" fmla="*/ 0 w 1679"/>
              <a:gd name="T10" fmla="*/ 0 h 1179"/>
              <a:gd name="T11" fmla="*/ 1679 w 1679"/>
              <a:gd name="T12" fmla="*/ 1179 h 1179"/>
            </a:gdLst>
            <a:ahLst/>
            <a:cxnLst>
              <a:cxn ang="T6">
                <a:pos x="T0" y="T1"/>
              </a:cxn>
              <a:cxn ang="T7">
                <a:pos x="T2" y="T3"/>
              </a:cxn>
              <a:cxn ang="T8">
                <a:pos x="T4" y="T5"/>
              </a:cxn>
            </a:cxnLst>
            <a:rect l="T9" t="T10" r="T11" b="T12"/>
            <a:pathLst>
              <a:path w="1679" h="1179">
                <a:moveTo>
                  <a:pt x="1679" y="0"/>
                </a:moveTo>
                <a:cubicBezTo>
                  <a:pt x="1066" y="15"/>
                  <a:pt x="454" y="31"/>
                  <a:pt x="227" y="227"/>
                </a:cubicBezTo>
                <a:cubicBezTo>
                  <a:pt x="0" y="423"/>
                  <a:pt x="159" y="801"/>
                  <a:pt x="318" y="1179"/>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29" name="Freeform 45"/>
          <p:cNvSpPr>
            <a:spLocks/>
          </p:cNvSpPr>
          <p:nvPr/>
        </p:nvSpPr>
        <p:spPr bwMode="auto">
          <a:xfrm>
            <a:off x="6840538" y="1412875"/>
            <a:ext cx="1008062" cy="1236663"/>
          </a:xfrm>
          <a:custGeom>
            <a:avLst/>
            <a:gdLst>
              <a:gd name="T0" fmla="*/ 0 w 635"/>
              <a:gd name="T1" fmla="*/ 2147483647 h 779"/>
              <a:gd name="T2" fmla="*/ 2147483647 w 635"/>
              <a:gd name="T3" fmla="*/ 2147483647 h 779"/>
              <a:gd name="T4" fmla="*/ 2147483647 w 635"/>
              <a:gd name="T5" fmla="*/ 2147483647 h 779"/>
              <a:gd name="T6" fmla="*/ 2147483647 w 635"/>
              <a:gd name="T7" fmla="*/ 0 h 779"/>
              <a:gd name="T8" fmla="*/ 0 60000 65536"/>
              <a:gd name="T9" fmla="*/ 0 60000 65536"/>
              <a:gd name="T10" fmla="*/ 0 60000 65536"/>
              <a:gd name="T11" fmla="*/ 0 60000 65536"/>
              <a:gd name="T12" fmla="*/ 0 w 635"/>
              <a:gd name="T13" fmla="*/ 0 h 779"/>
              <a:gd name="T14" fmla="*/ 635 w 635"/>
              <a:gd name="T15" fmla="*/ 779 h 779"/>
            </a:gdLst>
            <a:ahLst/>
            <a:cxnLst>
              <a:cxn ang="T8">
                <a:pos x="T0" y="T1"/>
              </a:cxn>
              <a:cxn ang="T9">
                <a:pos x="T2" y="T3"/>
              </a:cxn>
              <a:cxn ang="T10">
                <a:pos x="T4" y="T5"/>
              </a:cxn>
              <a:cxn ang="T11">
                <a:pos x="T6" y="T7"/>
              </a:cxn>
            </a:cxnLst>
            <a:rect l="T12" t="T13" r="T14" b="T15"/>
            <a:pathLst>
              <a:path w="635" h="779">
                <a:moveTo>
                  <a:pt x="0" y="544"/>
                </a:moveTo>
                <a:cubicBezTo>
                  <a:pt x="94" y="653"/>
                  <a:pt x="189" y="763"/>
                  <a:pt x="272" y="771"/>
                </a:cubicBezTo>
                <a:cubicBezTo>
                  <a:pt x="355" y="779"/>
                  <a:pt x="438" y="718"/>
                  <a:pt x="498" y="590"/>
                </a:cubicBezTo>
                <a:cubicBezTo>
                  <a:pt x="558" y="462"/>
                  <a:pt x="596" y="231"/>
                  <a:pt x="635" y="0"/>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30" name="Freeform 46"/>
          <p:cNvSpPr>
            <a:spLocks/>
          </p:cNvSpPr>
          <p:nvPr/>
        </p:nvSpPr>
        <p:spPr bwMode="auto">
          <a:xfrm>
            <a:off x="5688013" y="2193925"/>
            <a:ext cx="1079500" cy="1019175"/>
          </a:xfrm>
          <a:custGeom>
            <a:avLst/>
            <a:gdLst>
              <a:gd name="T0" fmla="*/ 2147483647 w 680"/>
              <a:gd name="T1" fmla="*/ 2147483647 h 642"/>
              <a:gd name="T2" fmla="*/ 2147483647 w 680"/>
              <a:gd name="T3" fmla="*/ 2147483647 h 642"/>
              <a:gd name="T4" fmla="*/ 0 w 680"/>
              <a:gd name="T5" fmla="*/ 2147483647 h 642"/>
              <a:gd name="T6" fmla="*/ 0 60000 65536"/>
              <a:gd name="T7" fmla="*/ 0 60000 65536"/>
              <a:gd name="T8" fmla="*/ 0 60000 65536"/>
              <a:gd name="T9" fmla="*/ 0 w 680"/>
              <a:gd name="T10" fmla="*/ 0 h 642"/>
              <a:gd name="T11" fmla="*/ 680 w 680"/>
              <a:gd name="T12" fmla="*/ 642 h 642"/>
            </a:gdLst>
            <a:ahLst/>
            <a:cxnLst>
              <a:cxn ang="T6">
                <a:pos x="T0" y="T1"/>
              </a:cxn>
              <a:cxn ang="T7">
                <a:pos x="T2" y="T3"/>
              </a:cxn>
              <a:cxn ang="T8">
                <a:pos x="T4" y="T5"/>
              </a:cxn>
            </a:cxnLst>
            <a:rect l="T9" t="T10" r="T11" b="T12"/>
            <a:pathLst>
              <a:path w="680" h="642">
                <a:moveTo>
                  <a:pt x="680" y="52"/>
                </a:moveTo>
                <a:cubicBezTo>
                  <a:pt x="487" y="26"/>
                  <a:pt x="294" y="0"/>
                  <a:pt x="181" y="98"/>
                </a:cubicBezTo>
                <a:cubicBezTo>
                  <a:pt x="68" y="196"/>
                  <a:pt x="34" y="419"/>
                  <a:pt x="0" y="642"/>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31" name="Freeform 47"/>
          <p:cNvSpPr>
            <a:spLocks/>
          </p:cNvSpPr>
          <p:nvPr/>
        </p:nvSpPr>
        <p:spPr bwMode="auto">
          <a:xfrm>
            <a:off x="5688013" y="3273425"/>
            <a:ext cx="695325" cy="600075"/>
          </a:xfrm>
          <a:custGeom>
            <a:avLst/>
            <a:gdLst>
              <a:gd name="T0" fmla="*/ 2147483647 w 438"/>
              <a:gd name="T1" fmla="*/ 2147483647 h 378"/>
              <a:gd name="T2" fmla="*/ 2147483647 w 438"/>
              <a:gd name="T3" fmla="*/ 2147483647 h 378"/>
              <a:gd name="T4" fmla="*/ 2147483647 w 438"/>
              <a:gd name="T5" fmla="*/ 2147483647 h 378"/>
              <a:gd name="T6" fmla="*/ 2147483647 w 438"/>
              <a:gd name="T7" fmla="*/ 2147483647 h 378"/>
              <a:gd name="T8" fmla="*/ 0 w 438"/>
              <a:gd name="T9" fmla="*/ 2147483647 h 378"/>
              <a:gd name="T10" fmla="*/ 0 60000 65536"/>
              <a:gd name="T11" fmla="*/ 0 60000 65536"/>
              <a:gd name="T12" fmla="*/ 0 60000 65536"/>
              <a:gd name="T13" fmla="*/ 0 60000 65536"/>
              <a:gd name="T14" fmla="*/ 0 60000 65536"/>
              <a:gd name="T15" fmla="*/ 0 w 438"/>
              <a:gd name="T16" fmla="*/ 0 h 378"/>
              <a:gd name="T17" fmla="*/ 438 w 438"/>
              <a:gd name="T18" fmla="*/ 378 h 378"/>
            </a:gdLst>
            <a:ahLst/>
            <a:cxnLst>
              <a:cxn ang="T10">
                <a:pos x="T0" y="T1"/>
              </a:cxn>
              <a:cxn ang="T11">
                <a:pos x="T2" y="T3"/>
              </a:cxn>
              <a:cxn ang="T12">
                <a:pos x="T4" y="T5"/>
              </a:cxn>
              <a:cxn ang="T13">
                <a:pos x="T6" y="T7"/>
              </a:cxn>
              <a:cxn ang="T14">
                <a:pos x="T8" y="T9"/>
              </a:cxn>
            </a:cxnLst>
            <a:rect l="T15" t="T16" r="T17" b="T18"/>
            <a:pathLst>
              <a:path w="438" h="378">
                <a:moveTo>
                  <a:pt x="45" y="7"/>
                </a:moveTo>
                <a:cubicBezTo>
                  <a:pt x="151" y="3"/>
                  <a:pt x="257" y="0"/>
                  <a:pt x="317" y="53"/>
                </a:cubicBezTo>
                <a:cubicBezTo>
                  <a:pt x="377" y="106"/>
                  <a:pt x="438" y="280"/>
                  <a:pt x="408" y="325"/>
                </a:cubicBezTo>
                <a:cubicBezTo>
                  <a:pt x="378" y="370"/>
                  <a:pt x="204" y="378"/>
                  <a:pt x="136" y="325"/>
                </a:cubicBezTo>
                <a:cubicBezTo>
                  <a:pt x="68" y="272"/>
                  <a:pt x="34" y="139"/>
                  <a:pt x="0" y="7"/>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32" name="Line 48"/>
          <p:cNvSpPr>
            <a:spLocks noChangeShapeType="1"/>
          </p:cNvSpPr>
          <p:nvPr/>
        </p:nvSpPr>
        <p:spPr bwMode="auto">
          <a:xfrm>
            <a:off x="6840538" y="2924175"/>
            <a:ext cx="71437" cy="6492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33" name="Freeform 49"/>
          <p:cNvSpPr>
            <a:spLocks/>
          </p:cNvSpPr>
          <p:nvPr/>
        </p:nvSpPr>
        <p:spPr bwMode="auto">
          <a:xfrm>
            <a:off x="5688013" y="3094038"/>
            <a:ext cx="1223962" cy="479425"/>
          </a:xfrm>
          <a:custGeom>
            <a:avLst/>
            <a:gdLst>
              <a:gd name="T0" fmla="*/ 2147483647 w 771"/>
              <a:gd name="T1" fmla="*/ 2147483647 h 302"/>
              <a:gd name="T2" fmla="*/ 2147483647 w 771"/>
              <a:gd name="T3" fmla="*/ 2147483647 h 302"/>
              <a:gd name="T4" fmla="*/ 0 w 771"/>
              <a:gd name="T5" fmla="*/ 2147483647 h 302"/>
              <a:gd name="T6" fmla="*/ 0 60000 65536"/>
              <a:gd name="T7" fmla="*/ 0 60000 65536"/>
              <a:gd name="T8" fmla="*/ 0 60000 65536"/>
              <a:gd name="T9" fmla="*/ 0 w 771"/>
              <a:gd name="T10" fmla="*/ 0 h 302"/>
              <a:gd name="T11" fmla="*/ 771 w 771"/>
              <a:gd name="T12" fmla="*/ 302 h 302"/>
            </a:gdLst>
            <a:ahLst/>
            <a:cxnLst>
              <a:cxn ang="T6">
                <a:pos x="T0" y="T1"/>
              </a:cxn>
              <a:cxn ang="T7">
                <a:pos x="T2" y="T3"/>
              </a:cxn>
              <a:cxn ang="T8">
                <a:pos x="T4" y="T5"/>
              </a:cxn>
            </a:cxnLst>
            <a:rect l="T9" t="T10" r="T11" b="T12"/>
            <a:pathLst>
              <a:path w="771" h="302">
                <a:moveTo>
                  <a:pt x="771" y="302"/>
                </a:moveTo>
                <a:cubicBezTo>
                  <a:pt x="585" y="181"/>
                  <a:pt x="400" y="60"/>
                  <a:pt x="272" y="30"/>
                </a:cubicBezTo>
                <a:cubicBezTo>
                  <a:pt x="144" y="0"/>
                  <a:pt x="72" y="60"/>
                  <a:pt x="0" y="120"/>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8434" name="Line 50"/>
          <p:cNvSpPr>
            <a:spLocks noChangeShapeType="1"/>
          </p:cNvSpPr>
          <p:nvPr/>
        </p:nvSpPr>
        <p:spPr bwMode="auto">
          <a:xfrm>
            <a:off x="6840538" y="2276475"/>
            <a:ext cx="0" cy="647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35" name="Freeform 51"/>
          <p:cNvSpPr>
            <a:spLocks/>
          </p:cNvSpPr>
          <p:nvPr/>
        </p:nvSpPr>
        <p:spPr bwMode="auto">
          <a:xfrm>
            <a:off x="6911975" y="1412875"/>
            <a:ext cx="1908175" cy="2544763"/>
          </a:xfrm>
          <a:custGeom>
            <a:avLst/>
            <a:gdLst>
              <a:gd name="T0" fmla="*/ 2147483647 w 1202"/>
              <a:gd name="T1" fmla="*/ 0 h 1603"/>
              <a:gd name="T2" fmla="*/ 2147483647 w 1202"/>
              <a:gd name="T3" fmla="*/ 2147483647 h 1603"/>
              <a:gd name="T4" fmla="*/ 2147483647 w 1202"/>
              <a:gd name="T5" fmla="*/ 2147483647 h 1603"/>
              <a:gd name="T6" fmla="*/ 0 w 1202"/>
              <a:gd name="T7" fmla="*/ 2147483647 h 1603"/>
              <a:gd name="T8" fmla="*/ 0 60000 65536"/>
              <a:gd name="T9" fmla="*/ 0 60000 65536"/>
              <a:gd name="T10" fmla="*/ 0 60000 65536"/>
              <a:gd name="T11" fmla="*/ 0 60000 65536"/>
              <a:gd name="T12" fmla="*/ 0 w 1202"/>
              <a:gd name="T13" fmla="*/ 0 h 1603"/>
              <a:gd name="T14" fmla="*/ 1202 w 1202"/>
              <a:gd name="T15" fmla="*/ 1603 h 1603"/>
            </a:gdLst>
            <a:ahLst/>
            <a:cxnLst>
              <a:cxn ang="T8">
                <a:pos x="T0" y="T1"/>
              </a:cxn>
              <a:cxn ang="T9">
                <a:pos x="T2" y="T3"/>
              </a:cxn>
              <a:cxn ang="T10">
                <a:pos x="T4" y="T5"/>
              </a:cxn>
              <a:cxn ang="T11">
                <a:pos x="T6" y="T7"/>
              </a:cxn>
            </a:cxnLst>
            <a:rect l="T12" t="T13" r="T14" b="T15"/>
            <a:pathLst>
              <a:path w="1202" h="1603">
                <a:moveTo>
                  <a:pt x="590" y="0"/>
                </a:moveTo>
                <a:cubicBezTo>
                  <a:pt x="828" y="238"/>
                  <a:pt x="1066" y="477"/>
                  <a:pt x="1134" y="726"/>
                </a:cubicBezTo>
                <a:cubicBezTo>
                  <a:pt x="1202" y="975"/>
                  <a:pt x="1187" y="1391"/>
                  <a:pt x="998" y="1497"/>
                </a:cubicBezTo>
                <a:cubicBezTo>
                  <a:pt x="809" y="1603"/>
                  <a:pt x="404" y="1482"/>
                  <a:pt x="0" y="1361"/>
                </a:cubicBezTo>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44111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8420"/>
                                        </p:tgtEl>
                                        <p:attrNameLst>
                                          <p:attrName>style.visibility</p:attrName>
                                        </p:attrNameLst>
                                      </p:cBhvr>
                                      <p:to>
                                        <p:strVal val="visible"/>
                                      </p:to>
                                    </p:set>
                                    <p:animEffect transition="in" filter="blinds(horizontal)">
                                      <p:cBhvr>
                                        <p:cTn id="10" dur="500"/>
                                        <p:tgtEl>
                                          <p:spTgt spid="5284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28423"/>
                                        </p:tgtEl>
                                        <p:attrNameLst>
                                          <p:attrName>style.visibility</p:attrName>
                                        </p:attrNameLst>
                                      </p:cBhvr>
                                      <p:to>
                                        <p:strVal val="visible"/>
                                      </p:to>
                                    </p:set>
                                    <p:animEffect transition="in" filter="blinds(horizontal)">
                                      <p:cBhvr>
                                        <p:cTn id="13" dur="500"/>
                                        <p:tgtEl>
                                          <p:spTgt spid="52842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28425"/>
                                        </p:tgtEl>
                                        <p:attrNameLst>
                                          <p:attrName>style.visibility</p:attrName>
                                        </p:attrNameLst>
                                      </p:cBhvr>
                                      <p:to>
                                        <p:strVal val="visible"/>
                                      </p:to>
                                    </p:set>
                                    <p:animEffect transition="in" filter="blinds(horizontal)">
                                      <p:cBhvr>
                                        <p:cTn id="16" dur="500"/>
                                        <p:tgtEl>
                                          <p:spTgt spid="52842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28421"/>
                                        </p:tgtEl>
                                        <p:attrNameLst>
                                          <p:attrName>style.visibility</p:attrName>
                                        </p:attrNameLst>
                                      </p:cBhvr>
                                      <p:to>
                                        <p:strVal val="visible"/>
                                      </p:to>
                                    </p:set>
                                    <p:animEffect transition="in" filter="blinds(horizontal)">
                                      <p:cBhvr>
                                        <p:cTn id="19" dur="500"/>
                                        <p:tgtEl>
                                          <p:spTgt spid="5284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28424"/>
                                        </p:tgtEl>
                                        <p:attrNameLst>
                                          <p:attrName>style.visibility</p:attrName>
                                        </p:attrNameLst>
                                      </p:cBhvr>
                                      <p:to>
                                        <p:strVal val="visible"/>
                                      </p:to>
                                    </p:set>
                                    <p:animEffect transition="in" filter="blinds(horizontal)">
                                      <p:cBhvr>
                                        <p:cTn id="22" dur="500"/>
                                        <p:tgtEl>
                                          <p:spTgt spid="52842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28422"/>
                                        </p:tgtEl>
                                        <p:attrNameLst>
                                          <p:attrName>style.visibility</p:attrName>
                                        </p:attrNameLst>
                                      </p:cBhvr>
                                      <p:to>
                                        <p:strVal val="visible"/>
                                      </p:to>
                                    </p:set>
                                    <p:animEffect transition="in" filter="blinds(horizontal)">
                                      <p:cBhvr>
                                        <p:cTn id="25" dur="500"/>
                                        <p:tgtEl>
                                          <p:spTgt spid="5284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528426"/>
                                        </p:tgtEl>
                                        <p:attrNameLst>
                                          <p:attrName>style.visibility</p:attrName>
                                        </p:attrNameLst>
                                      </p:cBhvr>
                                      <p:to>
                                        <p:strVal val="visible"/>
                                      </p:to>
                                    </p:set>
                                    <p:animEffect transition="in" filter="blinds(horizontal)">
                                      <p:cBhvr>
                                        <p:cTn id="30" dur="500"/>
                                        <p:tgtEl>
                                          <p:spTgt spid="52842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528427"/>
                                        </p:tgtEl>
                                        <p:attrNameLst>
                                          <p:attrName>style.visibility</p:attrName>
                                        </p:attrNameLst>
                                      </p:cBhvr>
                                      <p:to>
                                        <p:strVal val="visible"/>
                                      </p:to>
                                    </p:set>
                                    <p:animEffect transition="in" filter="blinds(horizontal)">
                                      <p:cBhvr>
                                        <p:cTn id="35" dur="500"/>
                                        <p:tgtEl>
                                          <p:spTgt spid="5284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28429"/>
                                        </p:tgtEl>
                                        <p:attrNameLst>
                                          <p:attrName>style.visibility</p:attrName>
                                        </p:attrNameLst>
                                      </p:cBhvr>
                                      <p:to>
                                        <p:strVal val="visible"/>
                                      </p:to>
                                    </p:set>
                                    <p:animEffect transition="in" filter="blinds(horizontal)">
                                      <p:cBhvr>
                                        <p:cTn id="40" dur="500"/>
                                        <p:tgtEl>
                                          <p:spTgt spid="5284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28430"/>
                                        </p:tgtEl>
                                        <p:attrNameLst>
                                          <p:attrName>style.visibility</p:attrName>
                                        </p:attrNameLst>
                                      </p:cBhvr>
                                      <p:to>
                                        <p:strVal val="visible"/>
                                      </p:to>
                                    </p:set>
                                    <p:animEffect transition="in" filter="blinds(horizontal)">
                                      <p:cBhvr>
                                        <p:cTn id="45" dur="500"/>
                                        <p:tgtEl>
                                          <p:spTgt spid="52843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528432"/>
                                        </p:tgtEl>
                                        <p:attrNameLst>
                                          <p:attrName>style.visibility</p:attrName>
                                        </p:attrNameLst>
                                      </p:cBhvr>
                                      <p:to>
                                        <p:strVal val="visible"/>
                                      </p:to>
                                    </p:set>
                                    <p:animEffect transition="in" filter="blinds(horizontal)">
                                      <p:cBhvr>
                                        <p:cTn id="50" dur="500"/>
                                        <p:tgtEl>
                                          <p:spTgt spid="5284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28433"/>
                                        </p:tgtEl>
                                        <p:attrNameLst>
                                          <p:attrName>style.visibility</p:attrName>
                                        </p:attrNameLst>
                                      </p:cBhvr>
                                      <p:to>
                                        <p:strVal val="visible"/>
                                      </p:to>
                                    </p:set>
                                    <p:animEffect transition="in" filter="blinds(horizontal)">
                                      <p:cBhvr>
                                        <p:cTn id="55" dur="500"/>
                                        <p:tgtEl>
                                          <p:spTgt spid="5284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28428"/>
                                        </p:tgtEl>
                                        <p:attrNameLst>
                                          <p:attrName>style.visibility</p:attrName>
                                        </p:attrNameLst>
                                      </p:cBhvr>
                                      <p:to>
                                        <p:strVal val="visible"/>
                                      </p:to>
                                    </p:set>
                                    <p:animEffect transition="in" filter="blinds(horizontal)">
                                      <p:cBhvr>
                                        <p:cTn id="60" dur="500"/>
                                        <p:tgtEl>
                                          <p:spTgt spid="52842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28434"/>
                                        </p:tgtEl>
                                        <p:attrNameLst>
                                          <p:attrName>style.visibility</p:attrName>
                                        </p:attrNameLst>
                                      </p:cBhvr>
                                      <p:to>
                                        <p:strVal val="visible"/>
                                      </p:to>
                                    </p:set>
                                    <p:animEffect transition="in" filter="blinds(horizontal)">
                                      <p:cBhvr>
                                        <p:cTn id="65" dur="500"/>
                                        <p:tgtEl>
                                          <p:spTgt spid="52843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28435"/>
                                        </p:tgtEl>
                                        <p:attrNameLst>
                                          <p:attrName>style.visibility</p:attrName>
                                        </p:attrNameLst>
                                      </p:cBhvr>
                                      <p:to>
                                        <p:strVal val="visible"/>
                                      </p:to>
                                    </p:set>
                                    <p:animEffect transition="in" filter="blinds(horizontal)">
                                      <p:cBhvr>
                                        <p:cTn id="70" dur="500"/>
                                        <p:tgtEl>
                                          <p:spTgt spid="52843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28431"/>
                                        </p:tgtEl>
                                        <p:attrNameLst>
                                          <p:attrName>style.visibility</p:attrName>
                                        </p:attrNameLst>
                                      </p:cBhvr>
                                      <p:to>
                                        <p:strVal val="visible"/>
                                      </p:to>
                                    </p:set>
                                    <p:animEffect transition="in" filter="blinds(horizontal)">
                                      <p:cBhvr>
                                        <p:cTn id="75" dur="500"/>
                                        <p:tgtEl>
                                          <p:spTgt spid="52843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28387">
                                            <p:bg/>
                                          </p:spTgt>
                                        </p:tgtEl>
                                        <p:attrNameLst>
                                          <p:attrName>style.visibility</p:attrName>
                                        </p:attrNameLst>
                                      </p:cBhvr>
                                      <p:to>
                                        <p:strVal val="visible"/>
                                      </p:to>
                                    </p:set>
                                    <p:animEffect transition="in" filter="blinds(horizontal)">
                                      <p:cBhvr>
                                        <p:cTn id="80" dur="500"/>
                                        <p:tgtEl>
                                          <p:spTgt spid="528387">
                                            <p:bg/>
                                          </p:spTgt>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528387">
                                            <p:txEl>
                                              <p:pRg st="0" end="0"/>
                                            </p:txEl>
                                          </p:spTgt>
                                        </p:tgtEl>
                                        <p:attrNameLst>
                                          <p:attrName>style.visibility</p:attrName>
                                        </p:attrNameLst>
                                      </p:cBhvr>
                                      <p:to>
                                        <p:strVal val="visible"/>
                                      </p:to>
                                    </p:set>
                                    <p:animEffect transition="in" filter="blinds(horizontal)">
                                      <p:cBhvr>
                                        <p:cTn id="83" dur="500"/>
                                        <p:tgtEl>
                                          <p:spTgt spid="528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animBg="1"/>
      <p:bldP spid="528420" grpId="0" animBg="1"/>
      <p:bldP spid="528421" grpId="0" animBg="1"/>
      <p:bldP spid="528422" grpId="0" animBg="1"/>
      <p:bldP spid="528423" grpId="0" animBg="1"/>
      <p:bldP spid="528424" grpId="0" animBg="1"/>
      <p:bldP spid="528425" grpId="0" animBg="1"/>
      <p:bldP spid="528428" grpId="0" animBg="1"/>
      <p:bldP spid="528429" grpId="0" animBg="1"/>
      <p:bldP spid="528430" grpId="0" animBg="1"/>
      <p:bldP spid="528431" grpId="0" animBg="1"/>
      <p:bldP spid="528433" grpId="0" animBg="1"/>
      <p:bldP spid="52843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395288" y="304800"/>
            <a:ext cx="7772400" cy="531813"/>
          </a:xfrm>
        </p:spPr>
        <p:txBody>
          <a:bodyPr/>
          <a:lstStyle/>
          <a:p>
            <a:r>
              <a:rPr lang="zh-CN" altLang="en-US">
                <a:latin typeface="Calibri" panose="020F0502020204030204" pitchFamily="34" charset="0"/>
                <a:ea typeface="宋体" panose="02010600030101010101" pitchFamily="2" charset="-122"/>
              </a:rPr>
              <a:t>例</a:t>
            </a:r>
          </a:p>
        </p:txBody>
      </p:sp>
      <p:sp>
        <p:nvSpPr>
          <p:cNvPr id="529411" name="Rectangle 3"/>
          <p:cNvSpPr>
            <a:spLocks noGrp="1"/>
          </p:cNvSpPr>
          <p:nvPr>
            <p:ph type="body" idx="4294967295"/>
          </p:nvPr>
        </p:nvSpPr>
        <p:spPr>
          <a:xfrm>
            <a:off x="611188" y="5229225"/>
            <a:ext cx="8351837" cy="1439863"/>
          </a:xfrm>
        </p:spPr>
        <p:txBody>
          <a:bodyPr/>
          <a:lstStyle/>
          <a:p>
            <a:pPr marL="0" indent="0">
              <a:buFont typeface="Arial" panose="020B0604020202020204" pitchFamily="34" charset="0"/>
              <a:buNone/>
            </a:pPr>
            <a:r>
              <a:rPr lang="zh-CN" altLang="en-US" sz="2400" b="1">
                <a:ea typeface="宋体" panose="02010600030101010101" pitchFamily="2" charset="-122"/>
              </a:rPr>
              <a:t>注意，当</a:t>
            </a:r>
            <a:r>
              <a:rPr lang="en-US" altLang="zh-CN" sz="2400" b="1">
                <a:ea typeface="宋体" panose="02010600030101010101" pitchFamily="2" charset="-122"/>
              </a:rPr>
              <a:t>G</a:t>
            </a:r>
            <a:r>
              <a:rPr lang="en-US" altLang="zh-CN" sz="2400" b="1" baseline="-25000">
                <a:ea typeface="宋体" panose="02010600030101010101" pitchFamily="2" charset="-122"/>
              </a:rPr>
              <a:t>1</a:t>
            </a:r>
            <a:r>
              <a:rPr lang="zh-CN" altLang="en-US" sz="2400" b="1">
                <a:ea typeface="宋体" panose="02010600030101010101" pitchFamily="2" charset="-122"/>
              </a:rPr>
              <a:t>，</a:t>
            </a:r>
            <a:r>
              <a:rPr lang="en-US" altLang="zh-CN" sz="2400" b="1">
                <a:ea typeface="宋体" panose="02010600030101010101" pitchFamily="2" charset="-122"/>
              </a:rPr>
              <a:t>G</a:t>
            </a:r>
            <a:r>
              <a:rPr lang="en-US" altLang="zh-CN" sz="2400" b="1" baseline="-25000">
                <a:ea typeface="宋体" panose="02010600030101010101" pitchFamily="2" charset="-122"/>
              </a:rPr>
              <a:t>2</a:t>
            </a:r>
            <a:r>
              <a:rPr lang="zh-CN" altLang="en-US" sz="2400" b="1">
                <a:ea typeface="宋体" panose="02010600030101010101" pitchFamily="2" charset="-122"/>
              </a:rPr>
              <a:t>为同构图的两种不同图示，那么它们的对偶图</a:t>
            </a:r>
            <a:r>
              <a:rPr lang="en-US" altLang="zh-CN" sz="2400" b="1">
                <a:ea typeface="宋体" panose="02010600030101010101" pitchFamily="2" charset="-122"/>
              </a:rPr>
              <a:t>G</a:t>
            </a:r>
            <a:r>
              <a:rPr lang="en-US" altLang="zh-CN" sz="2400" b="1" baseline="-25000">
                <a:ea typeface="宋体" panose="02010600030101010101" pitchFamily="2" charset="-122"/>
              </a:rPr>
              <a:t>1</a:t>
            </a:r>
            <a:r>
              <a:rPr lang="en-US" altLang="zh-CN" sz="2400" b="1">
                <a:latin typeface="Calibri" panose="020F0502020204030204" pitchFamily="34" charset="0"/>
                <a:ea typeface="宋体" panose="02010600030101010101" pitchFamily="2" charset="-122"/>
              </a:rPr>
              <a:t>’</a:t>
            </a:r>
            <a:r>
              <a:rPr lang="zh-CN" altLang="en-US" sz="2400" b="1">
                <a:ea typeface="宋体" panose="02010600030101010101" pitchFamily="2" charset="-122"/>
              </a:rPr>
              <a:t>与</a:t>
            </a:r>
            <a:r>
              <a:rPr lang="en-US" altLang="zh-CN" sz="2400" b="1">
                <a:ea typeface="宋体" panose="02010600030101010101" pitchFamily="2" charset="-122"/>
              </a:rPr>
              <a:t>G</a:t>
            </a:r>
            <a:r>
              <a:rPr lang="en-US" altLang="zh-CN" sz="2400" b="1" baseline="-25000">
                <a:ea typeface="宋体" panose="02010600030101010101" pitchFamily="2" charset="-122"/>
              </a:rPr>
              <a:t>2</a:t>
            </a:r>
            <a:r>
              <a:rPr lang="en-US" altLang="zh-CN" sz="2400" b="1">
                <a:latin typeface="Calibri" panose="020F0502020204030204" pitchFamily="34" charset="0"/>
                <a:ea typeface="宋体" panose="02010600030101010101" pitchFamily="2" charset="-122"/>
              </a:rPr>
              <a:t>’</a:t>
            </a:r>
            <a:r>
              <a:rPr lang="zh-CN" altLang="en-US" sz="2400" b="1">
                <a:ea typeface="宋体" panose="02010600030101010101" pitchFamily="2" charset="-122"/>
              </a:rPr>
              <a:t>不仅图示可能不同，而且可能是根本不同的图（不同构）。这就是说，一个图的对偶图未必是唯一的。</a:t>
            </a:r>
          </a:p>
        </p:txBody>
      </p:sp>
      <p:pic>
        <p:nvPicPr>
          <p:cNvPr id="52228" name="Picture 4"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260350"/>
            <a:ext cx="75596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5"/>
          <p:cNvGrpSpPr>
            <a:grpSpLocks/>
          </p:cNvGrpSpPr>
          <p:nvPr/>
        </p:nvGrpSpPr>
        <p:grpSpPr bwMode="auto">
          <a:xfrm>
            <a:off x="3708400" y="765175"/>
            <a:ext cx="3024188" cy="1728788"/>
            <a:chOff x="2336" y="663"/>
            <a:chExt cx="1905" cy="1089"/>
          </a:xfrm>
        </p:grpSpPr>
        <p:sp>
          <p:nvSpPr>
            <p:cNvPr id="52267" name="Oval 6"/>
            <p:cNvSpPr>
              <a:spLocks noChangeArrowheads="1"/>
            </p:cNvSpPr>
            <p:nvPr/>
          </p:nvSpPr>
          <p:spPr bwMode="auto">
            <a:xfrm>
              <a:off x="2336" y="663"/>
              <a:ext cx="136" cy="136"/>
            </a:xfrm>
            <a:prstGeom prst="ellipse">
              <a:avLst/>
            </a:prstGeom>
            <a:solidFill>
              <a:srgbClr val="CC0000"/>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68" name="Oval 7"/>
            <p:cNvSpPr>
              <a:spLocks noChangeArrowheads="1"/>
            </p:cNvSpPr>
            <p:nvPr/>
          </p:nvSpPr>
          <p:spPr bwMode="auto">
            <a:xfrm>
              <a:off x="2336" y="1616"/>
              <a:ext cx="136" cy="136"/>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69" name="Oval 8"/>
            <p:cNvSpPr>
              <a:spLocks noChangeArrowheads="1"/>
            </p:cNvSpPr>
            <p:nvPr/>
          </p:nvSpPr>
          <p:spPr bwMode="auto">
            <a:xfrm>
              <a:off x="4105" y="1071"/>
              <a:ext cx="136" cy="136"/>
            </a:xfrm>
            <a:prstGeom prst="ellipse">
              <a:avLst/>
            </a:prstGeom>
            <a:solidFill>
              <a:srgbClr val="CC0000"/>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70" name="Oval 9"/>
            <p:cNvSpPr>
              <a:spLocks noChangeArrowheads="1"/>
            </p:cNvSpPr>
            <p:nvPr/>
          </p:nvSpPr>
          <p:spPr bwMode="auto">
            <a:xfrm>
              <a:off x="4105" y="1344"/>
              <a:ext cx="136" cy="136"/>
            </a:xfrm>
            <a:prstGeom prst="ellipse">
              <a:avLst/>
            </a:prstGeom>
            <a:solidFill>
              <a:schemeClr val="accent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3" name="Group 10"/>
          <p:cNvGrpSpPr>
            <a:grpSpLocks/>
          </p:cNvGrpSpPr>
          <p:nvPr/>
        </p:nvGrpSpPr>
        <p:grpSpPr bwMode="auto">
          <a:xfrm>
            <a:off x="1979613" y="3200400"/>
            <a:ext cx="5832475" cy="1668463"/>
            <a:chOff x="1247" y="3014"/>
            <a:chExt cx="3674" cy="1051"/>
          </a:xfrm>
        </p:grpSpPr>
        <p:grpSp>
          <p:nvGrpSpPr>
            <p:cNvPr id="52233" name="Group 11"/>
            <p:cNvGrpSpPr>
              <a:grpSpLocks/>
            </p:cNvGrpSpPr>
            <p:nvPr/>
          </p:nvGrpSpPr>
          <p:grpSpPr bwMode="auto">
            <a:xfrm>
              <a:off x="1247" y="3022"/>
              <a:ext cx="1179" cy="998"/>
              <a:chOff x="1247" y="3022"/>
              <a:chExt cx="1179" cy="998"/>
            </a:xfrm>
          </p:grpSpPr>
          <p:sp>
            <p:nvSpPr>
              <p:cNvPr id="52251" name="Oval 12"/>
              <p:cNvSpPr>
                <a:spLocks noChangeArrowheads="1"/>
              </p:cNvSpPr>
              <p:nvPr/>
            </p:nvSpPr>
            <p:spPr bwMode="auto">
              <a:xfrm>
                <a:off x="1247" y="3385"/>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2" name="Oval 13"/>
              <p:cNvSpPr>
                <a:spLocks noChangeArrowheads="1"/>
              </p:cNvSpPr>
              <p:nvPr/>
            </p:nvSpPr>
            <p:spPr bwMode="auto">
              <a:xfrm>
                <a:off x="1565" y="3385"/>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3" name="Oval 14"/>
              <p:cNvSpPr>
                <a:spLocks noChangeArrowheads="1"/>
              </p:cNvSpPr>
              <p:nvPr/>
            </p:nvSpPr>
            <p:spPr bwMode="auto">
              <a:xfrm>
                <a:off x="1837" y="3158"/>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4" name="Oval 15"/>
              <p:cNvSpPr>
                <a:spLocks noChangeArrowheads="1"/>
              </p:cNvSpPr>
              <p:nvPr/>
            </p:nvSpPr>
            <p:spPr bwMode="auto">
              <a:xfrm>
                <a:off x="2064" y="3385"/>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5" name="Oval 16"/>
              <p:cNvSpPr>
                <a:spLocks noChangeArrowheads="1"/>
              </p:cNvSpPr>
              <p:nvPr/>
            </p:nvSpPr>
            <p:spPr bwMode="auto">
              <a:xfrm>
                <a:off x="1836" y="3612"/>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6" name="Oval 17"/>
              <p:cNvSpPr>
                <a:spLocks noChangeArrowheads="1"/>
              </p:cNvSpPr>
              <p:nvPr/>
            </p:nvSpPr>
            <p:spPr bwMode="auto">
              <a:xfrm>
                <a:off x="1836" y="3929"/>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7" name="Line 18"/>
              <p:cNvSpPr>
                <a:spLocks noChangeShapeType="1"/>
              </p:cNvSpPr>
              <p:nvPr/>
            </p:nvSpPr>
            <p:spPr bwMode="auto">
              <a:xfrm>
                <a:off x="1292" y="3430"/>
                <a:ext cx="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19"/>
              <p:cNvSpPr>
                <a:spLocks noChangeShapeType="1"/>
              </p:cNvSpPr>
              <p:nvPr/>
            </p:nvSpPr>
            <p:spPr bwMode="auto">
              <a:xfrm flipH="1">
                <a:off x="1610" y="3203"/>
                <a:ext cx="27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20"/>
              <p:cNvSpPr>
                <a:spLocks noChangeShapeType="1"/>
              </p:cNvSpPr>
              <p:nvPr/>
            </p:nvSpPr>
            <p:spPr bwMode="auto">
              <a:xfrm>
                <a:off x="1882" y="3203"/>
                <a:ext cx="22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21"/>
              <p:cNvSpPr>
                <a:spLocks noChangeShapeType="1"/>
              </p:cNvSpPr>
              <p:nvPr/>
            </p:nvSpPr>
            <p:spPr bwMode="auto">
              <a:xfrm>
                <a:off x="1610" y="3430"/>
                <a:ext cx="27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22"/>
              <p:cNvSpPr>
                <a:spLocks noChangeShapeType="1"/>
              </p:cNvSpPr>
              <p:nvPr/>
            </p:nvSpPr>
            <p:spPr bwMode="auto">
              <a:xfrm flipH="1">
                <a:off x="1882" y="3385"/>
                <a:ext cx="227"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23"/>
              <p:cNvSpPr>
                <a:spLocks noChangeShapeType="1"/>
              </p:cNvSpPr>
              <p:nvPr/>
            </p:nvSpPr>
            <p:spPr bwMode="auto">
              <a:xfrm>
                <a:off x="1882" y="3657"/>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Freeform 24"/>
              <p:cNvSpPr>
                <a:spLocks/>
              </p:cNvSpPr>
              <p:nvPr/>
            </p:nvSpPr>
            <p:spPr bwMode="auto">
              <a:xfrm>
                <a:off x="1247" y="3430"/>
                <a:ext cx="635" cy="544"/>
              </a:xfrm>
              <a:custGeom>
                <a:avLst/>
                <a:gdLst>
                  <a:gd name="T0" fmla="*/ 0 w 635"/>
                  <a:gd name="T1" fmla="*/ 0 h 544"/>
                  <a:gd name="T2" fmla="*/ 182 w 635"/>
                  <a:gd name="T3" fmla="*/ 363 h 544"/>
                  <a:gd name="T4" fmla="*/ 635 w 635"/>
                  <a:gd name="T5" fmla="*/ 544 h 544"/>
                  <a:gd name="T6" fmla="*/ 0 60000 65536"/>
                  <a:gd name="T7" fmla="*/ 0 60000 65536"/>
                  <a:gd name="T8" fmla="*/ 0 60000 65536"/>
                  <a:gd name="T9" fmla="*/ 0 w 635"/>
                  <a:gd name="T10" fmla="*/ 0 h 544"/>
                  <a:gd name="T11" fmla="*/ 635 w 635"/>
                  <a:gd name="T12" fmla="*/ 544 h 544"/>
                </a:gdLst>
                <a:ahLst/>
                <a:cxnLst>
                  <a:cxn ang="T6">
                    <a:pos x="T0" y="T1"/>
                  </a:cxn>
                  <a:cxn ang="T7">
                    <a:pos x="T2" y="T3"/>
                  </a:cxn>
                  <a:cxn ang="T8">
                    <a:pos x="T4" y="T5"/>
                  </a:cxn>
                </a:cxnLst>
                <a:rect l="T9" t="T10" r="T11" b="T12"/>
                <a:pathLst>
                  <a:path w="635" h="544">
                    <a:moveTo>
                      <a:pt x="0" y="0"/>
                    </a:moveTo>
                    <a:cubicBezTo>
                      <a:pt x="38" y="136"/>
                      <a:pt x="76" y="272"/>
                      <a:pt x="182" y="363"/>
                    </a:cubicBezTo>
                    <a:cubicBezTo>
                      <a:pt x="288" y="454"/>
                      <a:pt x="461" y="499"/>
                      <a:pt x="635" y="54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64" name="Line 25"/>
              <p:cNvSpPr>
                <a:spLocks noChangeShapeType="1"/>
              </p:cNvSpPr>
              <p:nvPr/>
            </p:nvSpPr>
            <p:spPr bwMode="auto">
              <a:xfrm>
                <a:off x="1292" y="3430"/>
                <a:ext cx="59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26"/>
              <p:cNvSpPr>
                <a:spLocks noChangeShapeType="1"/>
              </p:cNvSpPr>
              <p:nvPr/>
            </p:nvSpPr>
            <p:spPr bwMode="auto">
              <a:xfrm flipH="1">
                <a:off x="1882" y="3430"/>
                <a:ext cx="227"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Freeform 27"/>
              <p:cNvSpPr>
                <a:spLocks/>
              </p:cNvSpPr>
              <p:nvPr/>
            </p:nvSpPr>
            <p:spPr bwMode="auto">
              <a:xfrm>
                <a:off x="1882" y="3022"/>
                <a:ext cx="544" cy="998"/>
              </a:xfrm>
              <a:custGeom>
                <a:avLst/>
                <a:gdLst>
                  <a:gd name="T0" fmla="*/ 0 w 544"/>
                  <a:gd name="T1" fmla="*/ 181 h 998"/>
                  <a:gd name="T2" fmla="*/ 544 w 544"/>
                  <a:gd name="T3" fmla="*/ 136 h 998"/>
                  <a:gd name="T4" fmla="*/ 0 w 544"/>
                  <a:gd name="T5" fmla="*/ 998 h 998"/>
                  <a:gd name="T6" fmla="*/ 0 60000 65536"/>
                  <a:gd name="T7" fmla="*/ 0 60000 65536"/>
                  <a:gd name="T8" fmla="*/ 0 60000 65536"/>
                  <a:gd name="T9" fmla="*/ 0 w 544"/>
                  <a:gd name="T10" fmla="*/ 0 h 998"/>
                  <a:gd name="T11" fmla="*/ 544 w 544"/>
                  <a:gd name="T12" fmla="*/ 998 h 998"/>
                </a:gdLst>
                <a:ahLst/>
                <a:cxnLst>
                  <a:cxn ang="T6">
                    <a:pos x="T0" y="T1"/>
                  </a:cxn>
                  <a:cxn ang="T7">
                    <a:pos x="T2" y="T3"/>
                  </a:cxn>
                  <a:cxn ang="T8">
                    <a:pos x="T4" y="T5"/>
                  </a:cxn>
                </a:cxnLst>
                <a:rect l="T9" t="T10" r="T11" b="T12"/>
                <a:pathLst>
                  <a:path w="544" h="998">
                    <a:moveTo>
                      <a:pt x="0" y="181"/>
                    </a:moveTo>
                    <a:cubicBezTo>
                      <a:pt x="272" y="90"/>
                      <a:pt x="544" y="0"/>
                      <a:pt x="544" y="136"/>
                    </a:cubicBezTo>
                    <a:cubicBezTo>
                      <a:pt x="544" y="272"/>
                      <a:pt x="272" y="635"/>
                      <a:pt x="0" y="99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2234" name="Group 28"/>
            <p:cNvGrpSpPr>
              <a:grpSpLocks/>
            </p:cNvGrpSpPr>
            <p:nvPr/>
          </p:nvGrpSpPr>
          <p:grpSpPr bwMode="auto">
            <a:xfrm>
              <a:off x="3561" y="3014"/>
              <a:ext cx="1360" cy="1051"/>
              <a:chOff x="3561" y="3014"/>
              <a:chExt cx="1360" cy="1051"/>
            </a:xfrm>
          </p:grpSpPr>
          <p:sp>
            <p:nvSpPr>
              <p:cNvPr id="52235" name="Oval 29"/>
              <p:cNvSpPr>
                <a:spLocks noChangeArrowheads="1"/>
              </p:cNvSpPr>
              <p:nvPr/>
            </p:nvSpPr>
            <p:spPr bwMode="auto">
              <a:xfrm>
                <a:off x="3561" y="3430"/>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6" name="Oval 30"/>
              <p:cNvSpPr>
                <a:spLocks noChangeArrowheads="1"/>
              </p:cNvSpPr>
              <p:nvPr/>
            </p:nvSpPr>
            <p:spPr bwMode="auto">
              <a:xfrm>
                <a:off x="3879" y="3430"/>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7" name="Oval 31"/>
              <p:cNvSpPr>
                <a:spLocks noChangeArrowheads="1"/>
              </p:cNvSpPr>
              <p:nvPr/>
            </p:nvSpPr>
            <p:spPr bwMode="auto">
              <a:xfrm>
                <a:off x="4151" y="3203"/>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8" name="Oval 32"/>
              <p:cNvSpPr>
                <a:spLocks noChangeArrowheads="1"/>
              </p:cNvSpPr>
              <p:nvPr/>
            </p:nvSpPr>
            <p:spPr bwMode="auto">
              <a:xfrm>
                <a:off x="4378" y="3430"/>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9" name="Oval 33"/>
              <p:cNvSpPr>
                <a:spLocks noChangeArrowheads="1"/>
              </p:cNvSpPr>
              <p:nvPr/>
            </p:nvSpPr>
            <p:spPr bwMode="auto">
              <a:xfrm>
                <a:off x="4150" y="3657"/>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0" name="Oval 34"/>
              <p:cNvSpPr>
                <a:spLocks noChangeArrowheads="1"/>
              </p:cNvSpPr>
              <p:nvPr/>
            </p:nvSpPr>
            <p:spPr bwMode="auto">
              <a:xfrm>
                <a:off x="4830" y="3430"/>
                <a:ext cx="91" cy="90"/>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1" name="Line 35"/>
              <p:cNvSpPr>
                <a:spLocks noChangeShapeType="1"/>
              </p:cNvSpPr>
              <p:nvPr/>
            </p:nvSpPr>
            <p:spPr bwMode="auto">
              <a:xfrm>
                <a:off x="3606" y="3475"/>
                <a:ext cx="27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Line 36"/>
              <p:cNvSpPr>
                <a:spLocks noChangeShapeType="1"/>
              </p:cNvSpPr>
              <p:nvPr/>
            </p:nvSpPr>
            <p:spPr bwMode="auto">
              <a:xfrm flipH="1">
                <a:off x="3924" y="3248"/>
                <a:ext cx="27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3" name="Line 37"/>
              <p:cNvSpPr>
                <a:spLocks noChangeShapeType="1"/>
              </p:cNvSpPr>
              <p:nvPr/>
            </p:nvSpPr>
            <p:spPr bwMode="auto">
              <a:xfrm>
                <a:off x="4196" y="3248"/>
                <a:ext cx="227"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38"/>
              <p:cNvSpPr>
                <a:spLocks noChangeShapeType="1"/>
              </p:cNvSpPr>
              <p:nvPr/>
            </p:nvSpPr>
            <p:spPr bwMode="auto">
              <a:xfrm>
                <a:off x="3924" y="3475"/>
                <a:ext cx="272"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Line 39"/>
              <p:cNvSpPr>
                <a:spLocks noChangeShapeType="1"/>
              </p:cNvSpPr>
              <p:nvPr/>
            </p:nvSpPr>
            <p:spPr bwMode="auto">
              <a:xfrm flipH="1">
                <a:off x="4196" y="3430"/>
                <a:ext cx="227"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6" name="Line 40"/>
              <p:cNvSpPr>
                <a:spLocks noChangeShapeType="1"/>
              </p:cNvSpPr>
              <p:nvPr/>
            </p:nvSpPr>
            <p:spPr bwMode="auto">
              <a:xfrm flipV="1">
                <a:off x="4195" y="3475"/>
                <a:ext cx="635"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41"/>
              <p:cNvSpPr>
                <a:spLocks noChangeShapeType="1"/>
              </p:cNvSpPr>
              <p:nvPr/>
            </p:nvSpPr>
            <p:spPr bwMode="auto">
              <a:xfrm>
                <a:off x="4195" y="3249"/>
                <a:ext cx="635"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Freeform 42"/>
              <p:cNvSpPr>
                <a:spLocks/>
              </p:cNvSpPr>
              <p:nvPr/>
            </p:nvSpPr>
            <p:spPr bwMode="auto">
              <a:xfrm>
                <a:off x="3606" y="3014"/>
                <a:ext cx="1270" cy="461"/>
              </a:xfrm>
              <a:custGeom>
                <a:avLst/>
                <a:gdLst>
                  <a:gd name="T0" fmla="*/ 0 w 1270"/>
                  <a:gd name="T1" fmla="*/ 461 h 461"/>
                  <a:gd name="T2" fmla="*/ 544 w 1270"/>
                  <a:gd name="T3" fmla="*/ 8 h 461"/>
                  <a:gd name="T4" fmla="*/ 1270 w 1270"/>
                  <a:gd name="T5" fmla="*/ 416 h 461"/>
                  <a:gd name="T6" fmla="*/ 0 60000 65536"/>
                  <a:gd name="T7" fmla="*/ 0 60000 65536"/>
                  <a:gd name="T8" fmla="*/ 0 60000 65536"/>
                  <a:gd name="T9" fmla="*/ 0 w 1270"/>
                  <a:gd name="T10" fmla="*/ 0 h 461"/>
                  <a:gd name="T11" fmla="*/ 1270 w 1270"/>
                  <a:gd name="T12" fmla="*/ 461 h 461"/>
                </a:gdLst>
                <a:ahLst/>
                <a:cxnLst>
                  <a:cxn ang="T6">
                    <a:pos x="T0" y="T1"/>
                  </a:cxn>
                  <a:cxn ang="T7">
                    <a:pos x="T2" y="T3"/>
                  </a:cxn>
                  <a:cxn ang="T8">
                    <a:pos x="T4" y="T5"/>
                  </a:cxn>
                </a:cxnLst>
                <a:rect l="T9" t="T10" r="T11" b="T12"/>
                <a:pathLst>
                  <a:path w="1270" h="461">
                    <a:moveTo>
                      <a:pt x="0" y="461"/>
                    </a:moveTo>
                    <a:cubicBezTo>
                      <a:pt x="166" y="238"/>
                      <a:pt x="332" y="16"/>
                      <a:pt x="544" y="8"/>
                    </a:cubicBezTo>
                    <a:cubicBezTo>
                      <a:pt x="756" y="0"/>
                      <a:pt x="1013" y="208"/>
                      <a:pt x="1270" y="4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9" name="Freeform 43"/>
              <p:cNvSpPr>
                <a:spLocks/>
              </p:cNvSpPr>
              <p:nvPr/>
            </p:nvSpPr>
            <p:spPr bwMode="auto">
              <a:xfrm>
                <a:off x="3606" y="3475"/>
                <a:ext cx="1270" cy="590"/>
              </a:xfrm>
              <a:custGeom>
                <a:avLst/>
                <a:gdLst>
                  <a:gd name="T0" fmla="*/ 0 w 1270"/>
                  <a:gd name="T1" fmla="*/ 0 h 590"/>
                  <a:gd name="T2" fmla="*/ 635 w 1270"/>
                  <a:gd name="T3" fmla="*/ 590 h 590"/>
                  <a:gd name="T4" fmla="*/ 1270 w 1270"/>
                  <a:gd name="T5" fmla="*/ 0 h 590"/>
                  <a:gd name="T6" fmla="*/ 0 60000 65536"/>
                  <a:gd name="T7" fmla="*/ 0 60000 65536"/>
                  <a:gd name="T8" fmla="*/ 0 60000 65536"/>
                  <a:gd name="T9" fmla="*/ 0 w 1270"/>
                  <a:gd name="T10" fmla="*/ 0 h 590"/>
                  <a:gd name="T11" fmla="*/ 1270 w 1270"/>
                  <a:gd name="T12" fmla="*/ 590 h 590"/>
                </a:gdLst>
                <a:ahLst/>
                <a:cxnLst>
                  <a:cxn ang="T6">
                    <a:pos x="T0" y="T1"/>
                  </a:cxn>
                  <a:cxn ang="T7">
                    <a:pos x="T2" y="T3"/>
                  </a:cxn>
                  <a:cxn ang="T8">
                    <a:pos x="T4" y="T5"/>
                  </a:cxn>
                </a:cxnLst>
                <a:rect l="T9" t="T10" r="T11" b="T12"/>
                <a:pathLst>
                  <a:path w="1270" h="590">
                    <a:moveTo>
                      <a:pt x="0" y="0"/>
                    </a:moveTo>
                    <a:cubicBezTo>
                      <a:pt x="211" y="295"/>
                      <a:pt x="423" y="590"/>
                      <a:pt x="635" y="590"/>
                    </a:cubicBezTo>
                    <a:cubicBezTo>
                      <a:pt x="847" y="590"/>
                      <a:pt x="1058" y="295"/>
                      <a:pt x="127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0" name="Line 44"/>
              <p:cNvSpPr>
                <a:spLocks noChangeShapeType="1"/>
              </p:cNvSpPr>
              <p:nvPr/>
            </p:nvSpPr>
            <p:spPr bwMode="auto">
              <a:xfrm>
                <a:off x="3923" y="3475"/>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2231" name="Line 45"/>
          <p:cNvSpPr>
            <a:spLocks noChangeShapeType="1"/>
          </p:cNvSpPr>
          <p:nvPr/>
        </p:nvSpPr>
        <p:spPr bwMode="auto">
          <a:xfrm>
            <a:off x="971550" y="3141663"/>
            <a:ext cx="7632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2" name="Line 46"/>
          <p:cNvSpPr>
            <a:spLocks noChangeShapeType="1"/>
          </p:cNvSpPr>
          <p:nvPr/>
        </p:nvSpPr>
        <p:spPr bwMode="auto">
          <a:xfrm>
            <a:off x="4787900" y="404813"/>
            <a:ext cx="0" cy="4679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73651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0EB924-D08C-418B-AF23-1CD0A886456A}" type="slidenum">
              <a:rPr lang="zh-CN" altLang="en-US" smtClean="0">
                <a:solidFill>
                  <a:schemeClr val="accent1"/>
                </a:solidFill>
              </a:rPr>
              <a:pPr/>
              <a:t>48</a:t>
            </a:fld>
            <a:r>
              <a:rPr lang="en-US" altLang="zh-CN" dirty="0">
                <a:solidFill>
                  <a:schemeClr val="accent1"/>
                </a:solidFill>
              </a:rPr>
              <a:t>/50</a:t>
            </a:r>
          </a:p>
        </p:txBody>
      </p:sp>
      <p:sp>
        <p:nvSpPr>
          <p:cNvPr id="53251"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对偶图的性质</a:t>
            </a:r>
          </a:p>
        </p:txBody>
      </p:sp>
      <p:sp>
        <p:nvSpPr>
          <p:cNvPr id="53252" name="Rectangle 3"/>
          <p:cNvSpPr>
            <a:spLocks noGrp="1"/>
          </p:cNvSpPr>
          <p:nvPr>
            <p:ph type="body" idx="4294967295"/>
          </p:nvPr>
        </p:nvSpPr>
        <p:spPr>
          <a:xfrm>
            <a:off x="323850" y="1052513"/>
            <a:ext cx="8569325" cy="2851150"/>
          </a:xfrm>
        </p:spPr>
        <p:txBody>
          <a:bodyPr/>
          <a:lstStyle/>
          <a:p>
            <a:pPr marL="444500" indent="-444500">
              <a:buFont typeface="Wingdings" panose="05000000000000000000" pitchFamily="2" charset="2"/>
              <a:buChar char="l"/>
              <a:tabLst>
                <a:tab pos="444500" algn="l"/>
              </a:tabLst>
            </a:pPr>
            <a:r>
              <a:rPr lang="zh-CN" altLang="en-US" b="1" dirty="0">
                <a:latin typeface="Calibri" panose="020F0502020204030204" pitchFamily="34" charset="0"/>
                <a:ea typeface="宋体" panose="02010600030101010101" pitchFamily="2" charset="-122"/>
              </a:rPr>
              <a:t>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的面与</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的顶点一一对应，且</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中面的度</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边界的长度</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等于</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中对应顶点的度 。</a:t>
            </a:r>
          </a:p>
          <a:p>
            <a:pPr marL="444500" indent="-444500">
              <a:buFont typeface="Wingdings" panose="05000000000000000000" pitchFamily="2" charset="2"/>
              <a:buChar char="l"/>
              <a:tabLst>
                <a:tab pos="444500" algn="l"/>
              </a:tabLst>
            </a:pP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中两个面有公共边界，当且仅当</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中对应顶点之间有边关联。</a:t>
            </a:r>
          </a:p>
          <a:p>
            <a:pPr marL="444500" indent="-444500">
              <a:buFont typeface="Wingdings" panose="05000000000000000000" pitchFamily="2" charset="2"/>
              <a:buChar char="l"/>
              <a:tabLst>
                <a:tab pos="444500" algn="l"/>
              </a:tabLst>
            </a:pP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为平面图当且仅当</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为平面图。</a:t>
            </a:r>
          </a:p>
        </p:txBody>
      </p:sp>
      <p:sp>
        <p:nvSpPr>
          <p:cNvPr id="53253" name="Rectangle 4"/>
          <p:cNvSpPr>
            <a:spLocks noChangeArrowheads="1"/>
          </p:cNvSpPr>
          <p:nvPr/>
        </p:nvSpPr>
        <p:spPr bwMode="auto">
          <a:xfrm>
            <a:off x="466725" y="4508500"/>
            <a:ext cx="8281988" cy="107721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bg1"/>
                </a:solidFill>
              </a:rPr>
              <a:t>对于图的面着色问题，可以通过研究其对偶图的顶点着色问题来解决。</a:t>
            </a:r>
          </a:p>
        </p:txBody>
      </p:sp>
    </p:spTree>
    <p:extLst>
      <p:ext uri="{BB962C8B-B14F-4D97-AF65-F5344CB8AC3E}">
        <p14:creationId xmlns:p14="http://schemas.microsoft.com/office/powerpoint/2010/main" val="345850656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D7E1E5-A9F5-47E5-9947-E386BDBA3B0F}" type="slidenum">
              <a:rPr lang="zh-CN" altLang="en-US" smtClean="0">
                <a:solidFill>
                  <a:schemeClr val="accent1"/>
                </a:solidFill>
              </a:rPr>
              <a:pPr/>
              <a:t>49</a:t>
            </a:fld>
            <a:r>
              <a:rPr lang="en-US" altLang="zh-CN" dirty="0">
                <a:solidFill>
                  <a:schemeClr val="accent1"/>
                </a:solidFill>
              </a:rPr>
              <a:t>/50</a:t>
            </a:r>
          </a:p>
        </p:txBody>
      </p:sp>
      <p:sp>
        <p:nvSpPr>
          <p:cNvPr id="55299"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6.15 </a:t>
            </a:r>
            <a:r>
              <a:rPr lang="zh-CN" altLang="en-US" b="1" dirty="0">
                <a:latin typeface="Calibri" panose="020F0502020204030204" pitchFamily="34" charset="0"/>
                <a:ea typeface="宋体" panose="02010600030101010101" pitchFamily="2" charset="-122"/>
              </a:rPr>
              <a:t>（五色定理）</a:t>
            </a:r>
          </a:p>
        </p:txBody>
      </p:sp>
      <p:sp>
        <p:nvSpPr>
          <p:cNvPr id="55300" name="Rectangle 3"/>
          <p:cNvSpPr>
            <a:spLocks noGrp="1"/>
          </p:cNvSpPr>
          <p:nvPr>
            <p:ph type="body" idx="4294967295"/>
          </p:nvPr>
        </p:nvSpPr>
        <p:spPr>
          <a:xfrm>
            <a:off x="323850" y="908050"/>
            <a:ext cx="8229600" cy="777875"/>
          </a:xfrm>
          <a:solidFill>
            <a:srgbClr val="FFFF00"/>
          </a:solidFill>
        </p:spPr>
        <p:txBody>
          <a:bodyPr/>
          <a:lstStyle/>
          <a:p>
            <a:pPr>
              <a:buFont typeface="Arial" panose="020B0604020202020204" pitchFamily="34" charset="0"/>
              <a:buNone/>
            </a:pPr>
            <a:r>
              <a:rPr lang="zh-CN" altLang="en-US" b="1" dirty="0">
                <a:latin typeface="Calibri" panose="020F0502020204030204" pitchFamily="34" charset="0"/>
                <a:ea typeface="宋体" panose="02010600030101010101" pitchFamily="2" charset="-122"/>
              </a:rPr>
              <a:t>任何一个简单的连通平面图是</a:t>
            </a:r>
            <a:r>
              <a:rPr lang="zh-CN" altLang="en-US" b="1" dirty="0">
                <a:solidFill>
                  <a:srgbClr val="CC0000"/>
                </a:solidFill>
                <a:latin typeface="Calibri" panose="020F0502020204030204" pitchFamily="34" charset="0"/>
                <a:ea typeface="宋体" panose="02010600030101010101" pitchFamily="2" charset="-122"/>
              </a:rPr>
              <a:t>顶点</a:t>
            </a:r>
            <a:r>
              <a:rPr lang="en-US" altLang="zh-CN" b="1" dirty="0">
                <a:solidFill>
                  <a:srgbClr val="CC0000"/>
                </a:solidFill>
                <a:latin typeface="Calibri" panose="020F0502020204030204" pitchFamily="34" charset="0"/>
                <a:ea typeface="宋体" panose="02010600030101010101" pitchFamily="2" charset="-122"/>
              </a:rPr>
              <a:t>5</a:t>
            </a:r>
            <a:r>
              <a:rPr lang="zh-CN" altLang="en-US" b="1" dirty="0">
                <a:solidFill>
                  <a:srgbClr val="CC0000"/>
                </a:solidFill>
                <a:latin typeface="Calibri" panose="020F0502020204030204" pitchFamily="34" charset="0"/>
                <a:ea typeface="宋体" panose="02010600030101010101" pitchFamily="2" charset="-122"/>
              </a:rPr>
              <a:t>着色的</a:t>
            </a:r>
            <a:r>
              <a:rPr lang="zh-CN" altLang="en-US" b="1" dirty="0">
                <a:latin typeface="Calibri" panose="020F0502020204030204" pitchFamily="34" charset="0"/>
                <a:ea typeface="宋体" panose="02010600030101010101" pitchFamily="2" charset="-122"/>
              </a:rPr>
              <a:t>。</a:t>
            </a:r>
          </a:p>
        </p:txBody>
      </p:sp>
      <p:sp>
        <p:nvSpPr>
          <p:cNvPr id="2" name="文本框 1"/>
          <p:cNvSpPr txBox="1"/>
          <p:nvPr/>
        </p:nvSpPr>
        <p:spPr>
          <a:xfrm>
            <a:off x="395536" y="2414903"/>
            <a:ext cx="8280920" cy="1077218"/>
          </a:xfrm>
          <a:prstGeom prst="rect">
            <a:avLst/>
          </a:prstGeom>
          <a:noFill/>
        </p:spPr>
        <p:txBody>
          <a:bodyPr wrap="square" rtlCol="0">
            <a:spAutoFit/>
          </a:bodyPr>
          <a:lstStyle/>
          <a:p>
            <a:r>
              <a:rPr lang="zh-CN" altLang="en-US" sz="3200" b="1" dirty="0">
                <a:latin typeface="Calibri" panose="020F0502020204030204" pitchFamily="34" charset="0"/>
              </a:rPr>
              <a:t>有数学证明，其思路第一步是证明：</a:t>
            </a:r>
            <a:r>
              <a:rPr lang="zh-CN" altLang="en-US" sz="3200" b="1" dirty="0">
                <a:solidFill>
                  <a:srgbClr val="FF0000"/>
                </a:solidFill>
                <a:latin typeface="Calibri" panose="020F0502020204030204" pitchFamily="34" charset="0"/>
              </a:rPr>
              <a:t>简单连通平面图一定有一个度数 ≤</a:t>
            </a:r>
            <a:r>
              <a:rPr lang="en-US" altLang="zh-CN" sz="3200" b="1" dirty="0">
                <a:solidFill>
                  <a:srgbClr val="FF0000"/>
                </a:solidFill>
                <a:latin typeface="Calibri" panose="020F0502020204030204" pitchFamily="34" charset="0"/>
              </a:rPr>
              <a:t>5</a:t>
            </a:r>
            <a:r>
              <a:rPr lang="zh-CN" altLang="en-US" sz="3200" b="1" dirty="0">
                <a:solidFill>
                  <a:srgbClr val="FF0000"/>
                </a:solidFill>
                <a:latin typeface="Calibri" panose="020F0502020204030204" pitchFamily="34" charset="0"/>
              </a:rPr>
              <a:t>的顶点</a:t>
            </a:r>
            <a:r>
              <a:rPr lang="en-US" altLang="zh-CN" sz="3200" b="1" dirty="0">
                <a:latin typeface="Calibri" panose="020F0502020204030204" pitchFamily="34" charset="0"/>
              </a:rPr>
              <a:t>(</a:t>
            </a:r>
            <a:r>
              <a:rPr lang="zh-CN" altLang="en-US" sz="3200" b="1" dirty="0">
                <a:latin typeface="Calibri" panose="020F0502020204030204" pitchFamily="34" charset="0"/>
              </a:rPr>
              <a:t>见下页</a:t>
            </a:r>
            <a:r>
              <a:rPr lang="en-US" altLang="zh-CN" sz="3200" b="1" dirty="0">
                <a:latin typeface="Calibri" panose="020F0502020204030204" pitchFamily="34" charset="0"/>
              </a:rPr>
              <a:t>)</a:t>
            </a:r>
            <a:endParaRPr lang="zh-CN" altLang="en-US" sz="3200" b="1" dirty="0">
              <a:latin typeface="Calibri" panose="020F0502020204030204" pitchFamily="34" charset="0"/>
            </a:endParaRPr>
          </a:p>
        </p:txBody>
      </p:sp>
      <p:sp>
        <p:nvSpPr>
          <p:cNvPr id="3" name="文本框 2"/>
          <p:cNvSpPr txBox="1"/>
          <p:nvPr/>
        </p:nvSpPr>
        <p:spPr>
          <a:xfrm>
            <a:off x="395536" y="4644548"/>
            <a:ext cx="5109091" cy="584775"/>
          </a:xfrm>
          <a:prstGeom prst="rect">
            <a:avLst/>
          </a:prstGeom>
          <a:solidFill>
            <a:schemeClr val="tx2"/>
          </a:solidFill>
        </p:spPr>
        <p:txBody>
          <a:bodyPr wrap="none" rtlCol="0">
            <a:spAutoFit/>
          </a:bodyPr>
          <a:lstStyle/>
          <a:p>
            <a:r>
              <a:rPr lang="zh-CN" altLang="en-US" sz="3200" dirty="0">
                <a:solidFill>
                  <a:schemeClr val="bg1"/>
                </a:solidFill>
              </a:rPr>
              <a:t>关于四色定理，无数学证明</a:t>
            </a:r>
          </a:p>
        </p:txBody>
      </p:sp>
    </p:spTree>
    <p:extLst>
      <p:ext uri="{BB962C8B-B14F-4D97-AF65-F5344CB8AC3E}">
        <p14:creationId xmlns:p14="http://schemas.microsoft.com/office/powerpoint/2010/main" val="259538784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2241550"/>
            <a:ext cx="3528392" cy="285188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7F035F-DDBB-47B1-A6B8-55D3D4A2DC63}" type="slidenum">
              <a:rPr lang="zh-CN" altLang="en-US" smtClean="0">
                <a:solidFill>
                  <a:schemeClr val="accent1"/>
                </a:solidFill>
              </a:rPr>
              <a:pPr/>
              <a:t>5</a:t>
            </a:fld>
            <a:r>
              <a:rPr lang="en-US" altLang="zh-CN" dirty="0">
                <a:solidFill>
                  <a:schemeClr val="accent1"/>
                </a:solidFill>
              </a:rPr>
              <a:t>/50</a:t>
            </a:r>
          </a:p>
        </p:txBody>
      </p:sp>
      <p:sp>
        <p:nvSpPr>
          <p:cNvPr id="20483" name="Rectangle 2"/>
          <p:cNvSpPr>
            <a:spLocks noGrp="1"/>
          </p:cNvSpPr>
          <p:nvPr>
            <p:ph type="title" idx="4294967295"/>
          </p:nvPr>
        </p:nvSpPr>
        <p:spPr/>
        <p:txBody>
          <a:bodyPr/>
          <a:lstStyle/>
          <a:p>
            <a:pPr algn="l"/>
            <a:r>
              <a:rPr lang="zh-CN" altLang="en-US" sz="4000" b="1">
                <a:latin typeface="Calibri" panose="020F0502020204030204" pitchFamily="34" charset="0"/>
                <a:ea typeface="宋体" panose="02010600030101010101" pitchFamily="2" charset="-122"/>
              </a:rPr>
              <a:t>并非所有的图都能嵌入平面</a:t>
            </a:r>
          </a:p>
        </p:txBody>
      </p:sp>
      <p:sp>
        <p:nvSpPr>
          <p:cNvPr id="20484" name="Rectangle 3"/>
          <p:cNvSpPr>
            <a:spLocks noGrp="1"/>
          </p:cNvSpPr>
          <p:nvPr>
            <p:ph type="body" idx="4294967295"/>
          </p:nvPr>
        </p:nvSpPr>
        <p:spPr>
          <a:xfrm>
            <a:off x="323850" y="908050"/>
            <a:ext cx="8229600" cy="1333500"/>
          </a:xfrm>
        </p:spPr>
        <p:txBody>
          <a:bodyPr/>
          <a:lstStyle/>
          <a:p>
            <a:pPr marL="0" indent="0">
              <a:buFont typeface="Arial" panose="020B0604020202020204" pitchFamily="34" charset="0"/>
              <a:buNone/>
            </a:pPr>
            <a:r>
              <a:rPr lang="zh-CN" altLang="en-US" sz="2800" b="1">
                <a:latin typeface="Calibri" panose="020F0502020204030204" pitchFamily="34" charset="0"/>
                <a:ea typeface="宋体" panose="02010600030101010101" pitchFamily="2" charset="-122"/>
              </a:rPr>
              <a:t>设有三座房子和三个公共设施，能否使每座房子与每个公共设施之间均有道路连接而无交叉？</a:t>
            </a:r>
          </a:p>
        </p:txBody>
      </p:sp>
      <p:grpSp>
        <p:nvGrpSpPr>
          <p:cNvPr id="20485" name="Group 4"/>
          <p:cNvGrpSpPr>
            <a:grpSpLocks/>
          </p:cNvGrpSpPr>
          <p:nvPr/>
        </p:nvGrpSpPr>
        <p:grpSpPr bwMode="auto">
          <a:xfrm>
            <a:off x="755650" y="2708275"/>
            <a:ext cx="2663825" cy="1944688"/>
            <a:chOff x="2426" y="2840"/>
            <a:chExt cx="863" cy="681"/>
          </a:xfrm>
        </p:grpSpPr>
        <p:sp>
          <p:nvSpPr>
            <p:cNvPr id="20502" name="Oval 5"/>
            <p:cNvSpPr>
              <a:spLocks noChangeArrowheads="1"/>
            </p:cNvSpPr>
            <p:nvPr/>
          </p:nvSpPr>
          <p:spPr bwMode="auto">
            <a:xfrm>
              <a:off x="2426"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3" name="Oval 6"/>
            <p:cNvSpPr>
              <a:spLocks noChangeArrowheads="1"/>
            </p:cNvSpPr>
            <p:nvPr/>
          </p:nvSpPr>
          <p:spPr bwMode="auto">
            <a:xfrm>
              <a:off x="2789"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4" name="Oval 7"/>
            <p:cNvSpPr>
              <a:spLocks noChangeArrowheads="1"/>
            </p:cNvSpPr>
            <p:nvPr/>
          </p:nvSpPr>
          <p:spPr bwMode="auto">
            <a:xfrm>
              <a:off x="3197" y="284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5" name="Oval 8"/>
            <p:cNvSpPr>
              <a:spLocks noChangeArrowheads="1"/>
            </p:cNvSpPr>
            <p:nvPr/>
          </p:nvSpPr>
          <p:spPr bwMode="auto">
            <a:xfrm>
              <a:off x="2426" y="3430"/>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6" name="Oval 9"/>
            <p:cNvSpPr>
              <a:spLocks noChangeArrowheads="1"/>
            </p:cNvSpPr>
            <p:nvPr/>
          </p:nvSpPr>
          <p:spPr bwMode="auto">
            <a:xfrm>
              <a:off x="2789" y="3430"/>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7" name="Oval 10"/>
            <p:cNvSpPr>
              <a:spLocks noChangeArrowheads="1"/>
            </p:cNvSpPr>
            <p:nvPr/>
          </p:nvSpPr>
          <p:spPr bwMode="auto">
            <a:xfrm>
              <a:off x="3198" y="3430"/>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8" name="Line 11"/>
            <p:cNvSpPr>
              <a:spLocks noChangeShapeType="1"/>
            </p:cNvSpPr>
            <p:nvPr/>
          </p:nvSpPr>
          <p:spPr bwMode="auto">
            <a:xfrm>
              <a:off x="2472" y="2886"/>
              <a:ext cx="771"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12"/>
            <p:cNvSpPr>
              <a:spLocks noChangeShapeType="1"/>
            </p:cNvSpPr>
            <p:nvPr/>
          </p:nvSpPr>
          <p:spPr bwMode="auto">
            <a:xfrm>
              <a:off x="2472"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0" name="Line 13"/>
            <p:cNvSpPr>
              <a:spLocks noChangeShapeType="1"/>
            </p:cNvSpPr>
            <p:nvPr/>
          </p:nvSpPr>
          <p:spPr bwMode="auto">
            <a:xfrm>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1" name="Line 14"/>
            <p:cNvSpPr>
              <a:spLocks noChangeShapeType="1"/>
            </p:cNvSpPr>
            <p:nvPr/>
          </p:nvSpPr>
          <p:spPr bwMode="auto">
            <a:xfrm flipH="1">
              <a:off x="2472" y="2886"/>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2" name="Line 15"/>
            <p:cNvSpPr>
              <a:spLocks noChangeShapeType="1"/>
            </p:cNvSpPr>
            <p:nvPr/>
          </p:nvSpPr>
          <p:spPr bwMode="auto">
            <a:xfrm flipH="1">
              <a:off x="2472" y="2886"/>
              <a:ext cx="726"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3" name="Line 16"/>
            <p:cNvSpPr>
              <a:spLocks noChangeShapeType="1"/>
            </p:cNvSpPr>
            <p:nvPr/>
          </p:nvSpPr>
          <p:spPr bwMode="auto">
            <a:xfrm>
              <a:off x="2835"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4" name="Line 17"/>
            <p:cNvSpPr>
              <a:spLocks noChangeShapeType="1"/>
            </p:cNvSpPr>
            <p:nvPr/>
          </p:nvSpPr>
          <p:spPr bwMode="auto">
            <a:xfrm>
              <a:off x="2835" y="2886"/>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5" name="Line 18"/>
            <p:cNvSpPr>
              <a:spLocks noChangeShapeType="1"/>
            </p:cNvSpPr>
            <p:nvPr/>
          </p:nvSpPr>
          <p:spPr bwMode="auto">
            <a:xfrm flipH="1">
              <a:off x="2835" y="2886"/>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6" name="Line 19"/>
            <p:cNvSpPr>
              <a:spLocks noChangeShapeType="1"/>
            </p:cNvSpPr>
            <p:nvPr/>
          </p:nvSpPr>
          <p:spPr bwMode="auto">
            <a:xfrm>
              <a:off x="3243" y="2886"/>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86" name="Group 21"/>
          <p:cNvGrpSpPr>
            <a:grpSpLocks/>
          </p:cNvGrpSpPr>
          <p:nvPr/>
        </p:nvGrpSpPr>
        <p:grpSpPr bwMode="auto">
          <a:xfrm>
            <a:off x="4643438" y="2133600"/>
            <a:ext cx="4176712" cy="4103688"/>
            <a:chOff x="3627" y="1389"/>
            <a:chExt cx="1158" cy="1331"/>
          </a:xfrm>
        </p:grpSpPr>
        <p:sp>
          <p:nvSpPr>
            <p:cNvPr id="20487" name="Oval 22"/>
            <p:cNvSpPr>
              <a:spLocks noChangeArrowheads="1"/>
            </p:cNvSpPr>
            <p:nvPr/>
          </p:nvSpPr>
          <p:spPr bwMode="auto">
            <a:xfrm>
              <a:off x="3627"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8" name="Oval 23"/>
            <p:cNvSpPr>
              <a:spLocks noChangeArrowheads="1"/>
            </p:cNvSpPr>
            <p:nvPr/>
          </p:nvSpPr>
          <p:spPr bwMode="auto">
            <a:xfrm>
              <a:off x="3990"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9" name="Oval 24"/>
            <p:cNvSpPr>
              <a:spLocks noChangeArrowheads="1"/>
            </p:cNvSpPr>
            <p:nvPr/>
          </p:nvSpPr>
          <p:spPr bwMode="auto">
            <a:xfrm>
              <a:off x="4398" y="1714"/>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0" name="Oval 25"/>
            <p:cNvSpPr>
              <a:spLocks noChangeArrowheads="1"/>
            </p:cNvSpPr>
            <p:nvPr/>
          </p:nvSpPr>
          <p:spPr bwMode="auto">
            <a:xfrm>
              <a:off x="3627"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Oval 26"/>
            <p:cNvSpPr>
              <a:spLocks noChangeArrowheads="1"/>
            </p:cNvSpPr>
            <p:nvPr/>
          </p:nvSpPr>
          <p:spPr bwMode="auto">
            <a:xfrm>
              <a:off x="3990"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2" name="Oval 27"/>
            <p:cNvSpPr>
              <a:spLocks noChangeArrowheads="1"/>
            </p:cNvSpPr>
            <p:nvPr/>
          </p:nvSpPr>
          <p:spPr bwMode="auto">
            <a:xfrm>
              <a:off x="4399" y="2304"/>
              <a:ext cx="91" cy="91"/>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3" name="Line 28"/>
            <p:cNvSpPr>
              <a:spLocks noChangeShapeType="1"/>
            </p:cNvSpPr>
            <p:nvPr/>
          </p:nvSpPr>
          <p:spPr bwMode="auto">
            <a:xfrm>
              <a:off x="3673"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4" name="Line 29"/>
            <p:cNvSpPr>
              <a:spLocks noChangeShapeType="1"/>
            </p:cNvSpPr>
            <p:nvPr/>
          </p:nvSpPr>
          <p:spPr bwMode="auto">
            <a:xfrm>
              <a:off x="3673" y="1760"/>
              <a:ext cx="363" cy="589"/>
            </a:xfrm>
            <a:prstGeom prst="line">
              <a:avLst/>
            </a:prstGeom>
            <a:noFill/>
            <a:ln w="9525">
              <a:solidFill>
                <a:srgbClr val="CC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5" name="Line 30"/>
            <p:cNvSpPr>
              <a:spLocks noChangeShapeType="1"/>
            </p:cNvSpPr>
            <p:nvPr/>
          </p:nvSpPr>
          <p:spPr bwMode="auto">
            <a:xfrm flipH="1">
              <a:off x="3673" y="1760"/>
              <a:ext cx="363"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6" name="Line 31"/>
            <p:cNvSpPr>
              <a:spLocks noChangeShapeType="1"/>
            </p:cNvSpPr>
            <p:nvPr/>
          </p:nvSpPr>
          <p:spPr bwMode="auto">
            <a:xfrm>
              <a:off x="4036"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7" name="Line 32"/>
            <p:cNvSpPr>
              <a:spLocks noChangeShapeType="1"/>
            </p:cNvSpPr>
            <p:nvPr/>
          </p:nvSpPr>
          <p:spPr bwMode="auto">
            <a:xfrm flipH="1">
              <a:off x="4036" y="1760"/>
              <a:ext cx="40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Line 33"/>
            <p:cNvSpPr>
              <a:spLocks noChangeShapeType="1"/>
            </p:cNvSpPr>
            <p:nvPr/>
          </p:nvSpPr>
          <p:spPr bwMode="auto">
            <a:xfrm>
              <a:off x="4444" y="1760"/>
              <a:ext cx="0"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Freeform 34"/>
            <p:cNvSpPr>
              <a:spLocks/>
            </p:cNvSpPr>
            <p:nvPr/>
          </p:nvSpPr>
          <p:spPr bwMode="auto">
            <a:xfrm>
              <a:off x="4037" y="1518"/>
              <a:ext cx="657" cy="944"/>
            </a:xfrm>
            <a:custGeom>
              <a:avLst/>
              <a:gdLst>
                <a:gd name="T0" fmla="*/ 0 w 657"/>
                <a:gd name="T1" fmla="*/ 196 h 944"/>
                <a:gd name="T2" fmla="*/ 589 w 657"/>
                <a:gd name="T3" fmla="*/ 106 h 944"/>
                <a:gd name="T4" fmla="*/ 408 w 657"/>
                <a:gd name="T5" fmla="*/ 831 h 944"/>
                <a:gd name="T6" fmla="*/ 408 w 657"/>
                <a:gd name="T7" fmla="*/ 786 h 944"/>
                <a:gd name="T8" fmla="*/ 0 60000 65536"/>
                <a:gd name="T9" fmla="*/ 0 60000 65536"/>
                <a:gd name="T10" fmla="*/ 0 60000 65536"/>
                <a:gd name="T11" fmla="*/ 0 60000 65536"/>
                <a:gd name="T12" fmla="*/ 0 w 657"/>
                <a:gd name="T13" fmla="*/ 0 h 944"/>
                <a:gd name="T14" fmla="*/ 657 w 657"/>
                <a:gd name="T15" fmla="*/ 944 h 944"/>
              </a:gdLst>
              <a:ahLst/>
              <a:cxnLst>
                <a:cxn ang="T8">
                  <a:pos x="T0" y="T1"/>
                </a:cxn>
                <a:cxn ang="T9">
                  <a:pos x="T2" y="T3"/>
                </a:cxn>
                <a:cxn ang="T10">
                  <a:pos x="T4" y="T5"/>
                </a:cxn>
                <a:cxn ang="T11">
                  <a:pos x="T6" y="T7"/>
                </a:cxn>
              </a:cxnLst>
              <a:rect l="T12" t="T13" r="T14" b="T15"/>
              <a:pathLst>
                <a:path w="657" h="944">
                  <a:moveTo>
                    <a:pt x="0" y="196"/>
                  </a:moveTo>
                  <a:cubicBezTo>
                    <a:pt x="260" y="98"/>
                    <a:pt x="521" y="0"/>
                    <a:pt x="589" y="106"/>
                  </a:cubicBezTo>
                  <a:cubicBezTo>
                    <a:pt x="657" y="212"/>
                    <a:pt x="438" y="718"/>
                    <a:pt x="408" y="831"/>
                  </a:cubicBezTo>
                  <a:cubicBezTo>
                    <a:pt x="378" y="944"/>
                    <a:pt x="393" y="865"/>
                    <a:pt x="408" y="78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0" name="Freeform 35"/>
            <p:cNvSpPr>
              <a:spLocks/>
            </p:cNvSpPr>
            <p:nvPr/>
          </p:nvSpPr>
          <p:spPr bwMode="auto">
            <a:xfrm>
              <a:off x="3674" y="1389"/>
              <a:ext cx="1111" cy="960"/>
            </a:xfrm>
            <a:custGeom>
              <a:avLst/>
              <a:gdLst>
                <a:gd name="T0" fmla="*/ 0 w 1111"/>
                <a:gd name="T1" fmla="*/ 371 h 960"/>
                <a:gd name="T2" fmla="*/ 907 w 1111"/>
                <a:gd name="T3" fmla="*/ 8 h 960"/>
                <a:gd name="T4" fmla="*/ 1088 w 1111"/>
                <a:gd name="T5" fmla="*/ 325 h 960"/>
                <a:gd name="T6" fmla="*/ 771 w 1111"/>
                <a:gd name="T7" fmla="*/ 960 h 960"/>
                <a:gd name="T8" fmla="*/ 0 60000 65536"/>
                <a:gd name="T9" fmla="*/ 0 60000 65536"/>
                <a:gd name="T10" fmla="*/ 0 60000 65536"/>
                <a:gd name="T11" fmla="*/ 0 60000 65536"/>
                <a:gd name="T12" fmla="*/ 0 w 1111"/>
                <a:gd name="T13" fmla="*/ 0 h 960"/>
                <a:gd name="T14" fmla="*/ 1111 w 1111"/>
                <a:gd name="T15" fmla="*/ 960 h 960"/>
              </a:gdLst>
              <a:ahLst/>
              <a:cxnLst>
                <a:cxn ang="T8">
                  <a:pos x="T0" y="T1"/>
                </a:cxn>
                <a:cxn ang="T9">
                  <a:pos x="T2" y="T3"/>
                </a:cxn>
                <a:cxn ang="T10">
                  <a:pos x="T4" y="T5"/>
                </a:cxn>
                <a:cxn ang="T11">
                  <a:pos x="T6" y="T7"/>
                </a:cxn>
              </a:cxnLst>
              <a:rect l="T12" t="T13" r="T14" b="T15"/>
              <a:pathLst>
                <a:path w="1111" h="960">
                  <a:moveTo>
                    <a:pt x="0" y="371"/>
                  </a:moveTo>
                  <a:cubicBezTo>
                    <a:pt x="363" y="193"/>
                    <a:pt x="726" y="16"/>
                    <a:pt x="907" y="8"/>
                  </a:cubicBezTo>
                  <a:cubicBezTo>
                    <a:pt x="1088" y="0"/>
                    <a:pt x="1111" y="166"/>
                    <a:pt x="1088" y="325"/>
                  </a:cubicBezTo>
                  <a:cubicBezTo>
                    <a:pt x="1065" y="484"/>
                    <a:pt x="824" y="854"/>
                    <a:pt x="771" y="96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1" name="Freeform 36"/>
            <p:cNvSpPr>
              <a:spLocks/>
            </p:cNvSpPr>
            <p:nvPr/>
          </p:nvSpPr>
          <p:spPr bwMode="auto">
            <a:xfrm>
              <a:off x="3674" y="1760"/>
              <a:ext cx="771" cy="960"/>
            </a:xfrm>
            <a:custGeom>
              <a:avLst/>
              <a:gdLst>
                <a:gd name="T0" fmla="*/ 771 w 771"/>
                <a:gd name="T1" fmla="*/ 0 h 960"/>
                <a:gd name="T2" fmla="*/ 363 w 771"/>
                <a:gd name="T3" fmla="*/ 862 h 960"/>
                <a:gd name="T4" fmla="*/ 0 w 771"/>
                <a:gd name="T5" fmla="*/ 589 h 960"/>
                <a:gd name="T6" fmla="*/ 0 60000 65536"/>
                <a:gd name="T7" fmla="*/ 0 60000 65536"/>
                <a:gd name="T8" fmla="*/ 0 60000 65536"/>
                <a:gd name="T9" fmla="*/ 0 w 771"/>
                <a:gd name="T10" fmla="*/ 0 h 960"/>
                <a:gd name="T11" fmla="*/ 771 w 771"/>
                <a:gd name="T12" fmla="*/ 960 h 960"/>
              </a:gdLst>
              <a:ahLst/>
              <a:cxnLst>
                <a:cxn ang="T6">
                  <a:pos x="T0" y="T1"/>
                </a:cxn>
                <a:cxn ang="T7">
                  <a:pos x="T2" y="T3"/>
                </a:cxn>
                <a:cxn ang="T8">
                  <a:pos x="T4" y="T5"/>
                </a:cxn>
              </a:cxnLst>
              <a:rect l="T9" t="T10" r="T11" b="T12"/>
              <a:pathLst>
                <a:path w="771" h="960">
                  <a:moveTo>
                    <a:pt x="771" y="0"/>
                  </a:moveTo>
                  <a:cubicBezTo>
                    <a:pt x="631" y="382"/>
                    <a:pt x="491" y="764"/>
                    <a:pt x="363" y="862"/>
                  </a:cubicBezTo>
                  <a:cubicBezTo>
                    <a:pt x="235" y="960"/>
                    <a:pt x="117" y="774"/>
                    <a:pt x="0" y="58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574486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26612-7C15-41D3-BB02-490462E3EB17}" type="slidenum">
              <a:rPr lang="zh-CN" altLang="en-US" smtClean="0">
                <a:solidFill>
                  <a:schemeClr val="accent1"/>
                </a:solidFill>
              </a:rPr>
              <a:pPr/>
              <a:t>50</a:t>
            </a:fld>
            <a:r>
              <a:rPr lang="en-US" altLang="zh-CN" dirty="0">
                <a:solidFill>
                  <a:schemeClr val="accent1"/>
                </a:solidFill>
              </a:rPr>
              <a:t>/50</a:t>
            </a:r>
          </a:p>
        </p:txBody>
      </p:sp>
      <p:sp>
        <p:nvSpPr>
          <p:cNvPr id="54275" name="Rectangle 2"/>
          <p:cNvSpPr>
            <a:spLocks noGrp="1"/>
          </p:cNvSpPr>
          <p:nvPr>
            <p:ph type="title" idx="4294967295"/>
          </p:nvPr>
        </p:nvSpPr>
        <p:spPr>
          <a:xfrm>
            <a:off x="0" y="-26988"/>
            <a:ext cx="9144000" cy="1295401"/>
          </a:xfrm>
          <a:solidFill>
            <a:schemeClr val="tx2"/>
          </a:solidFill>
        </p:spPr>
        <p:txBody>
          <a:bodyPr/>
          <a:lstStyle/>
          <a:p>
            <a:pPr marL="539750" indent="-539750" algn="l"/>
            <a:r>
              <a:rPr lang="zh-CN" altLang="en-US" sz="3600" b="1" dirty="0">
                <a:latin typeface="Calibri" panose="020F0502020204030204" pitchFamily="34" charset="0"/>
                <a:ea typeface="宋体" panose="02010600030101010101" pitchFamily="2" charset="-122"/>
              </a:rPr>
              <a:t>例设 </a:t>
            </a:r>
            <a:r>
              <a:rPr lang="en-US" altLang="zh-CN" sz="3600" b="1" dirty="0">
                <a:latin typeface="Calibri" panose="020F0502020204030204" pitchFamily="34" charset="0"/>
                <a:ea typeface="宋体" panose="02010600030101010101" pitchFamily="2" charset="-122"/>
              </a:rPr>
              <a:t>G=(V,E)</a:t>
            </a:r>
            <a:r>
              <a:rPr lang="zh-CN" altLang="en-US" sz="3600" b="1" dirty="0">
                <a:latin typeface="Calibri" panose="020F0502020204030204" pitchFamily="34" charset="0"/>
                <a:ea typeface="宋体" panose="02010600030101010101" pitchFamily="2" charset="-122"/>
              </a:rPr>
              <a:t>是简单的连通平面图，</a:t>
            </a:r>
            <a:r>
              <a:rPr lang="en-US" altLang="zh-CN" sz="3600" b="1" dirty="0">
                <a:latin typeface="Calibri" panose="020F0502020204030204" pitchFamily="34" charset="0"/>
                <a:ea typeface="宋体" panose="02010600030101010101" pitchFamily="2" charset="-122"/>
              </a:rPr>
              <a:t>|V|</a:t>
            </a:r>
            <a:r>
              <a:rPr lang="en-US" altLang="en-US" sz="3600" b="1" dirty="0">
                <a:latin typeface="Calibri" panose="020F0502020204030204" pitchFamily="34" charset="0"/>
                <a:ea typeface="宋体" panose="02010600030101010101" pitchFamily="2" charset="-122"/>
              </a:rPr>
              <a:t> ≥3,</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则它一定有一个度数 ≤</a:t>
            </a:r>
            <a:r>
              <a:rPr lang="en-US" altLang="zh-CN" sz="3600" b="1" dirty="0">
                <a:latin typeface="Calibri" panose="020F0502020204030204" pitchFamily="34" charset="0"/>
                <a:ea typeface="宋体" panose="02010600030101010101" pitchFamily="2" charset="-122"/>
              </a:rPr>
              <a:t>5</a:t>
            </a:r>
            <a:r>
              <a:rPr lang="zh-CN" altLang="en-US" sz="3600" b="1" dirty="0">
                <a:latin typeface="Calibri" panose="020F0502020204030204" pitchFamily="34" charset="0"/>
                <a:ea typeface="宋体" panose="02010600030101010101" pitchFamily="2" charset="-122"/>
              </a:rPr>
              <a:t>的顶点。</a:t>
            </a:r>
            <a:endParaRPr lang="en-US" altLang="zh-CN" sz="3600" b="1" dirty="0">
              <a:latin typeface="Calibri" panose="020F0502020204030204" pitchFamily="34" charset="0"/>
              <a:ea typeface="宋体" panose="02010600030101010101" pitchFamily="2" charset="-122"/>
            </a:endParaRPr>
          </a:p>
        </p:txBody>
      </p:sp>
      <p:sp>
        <p:nvSpPr>
          <p:cNvPr id="583683" name="Rectangle 3"/>
          <p:cNvSpPr>
            <a:spLocks noGrp="1"/>
          </p:cNvSpPr>
          <p:nvPr>
            <p:ph type="body" idx="4294967295"/>
          </p:nvPr>
        </p:nvSpPr>
        <p:spPr>
          <a:xfrm>
            <a:off x="250825" y="1412875"/>
            <a:ext cx="8713788" cy="5184775"/>
          </a:xfrm>
        </p:spPr>
        <p:txBody>
          <a:bodyPr/>
          <a:lstStyle/>
          <a:p>
            <a:pPr marL="981075" indent="-981075">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证明：反证法。</a:t>
            </a:r>
            <a:endParaRPr lang="en-US" altLang="zh-CN" sz="2800" b="1" dirty="0">
              <a:latin typeface="Calibri" panose="020F0502020204030204" pitchFamily="34" charset="0"/>
              <a:ea typeface="宋体" panose="02010600030101010101" pitchFamily="2" charset="-122"/>
            </a:endParaRPr>
          </a:p>
          <a:p>
            <a:pPr marL="981075" indent="-981075">
              <a:buNone/>
            </a:pPr>
            <a:r>
              <a:rPr lang="zh-CN" altLang="en-US" sz="2800" b="1" dirty="0">
                <a:latin typeface="Calibri" panose="020F0502020204030204" pitchFamily="34" charset="0"/>
                <a:ea typeface="宋体" panose="02010600030101010101" pitchFamily="2" charset="-122"/>
              </a:rPr>
              <a:t>            假定每个顶点的度数都≥</a:t>
            </a:r>
            <a:r>
              <a:rPr lang="en-US" altLang="zh-CN" sz="2800" b="1" dirty="0">
                <a:latin typeface="Calibri" panose="020F0502020204030204" pitchFamily="34" charset="0"/>
                <a:ea typeface="宋体" panose="02010600030101010101" pitchFamily="2" charset="-122"/>
              </a:rPr>
              <a:t>6</a:t>
            </a:r>
            <a:r>
              <a:rPr lang="zh-CN" altLang="en-US" sz="2800" b="1" dirty="0">
                <a:latin typeface="Calibri" panose="020F0502020204030204" pitchFamily="34" charset="0"/>
                <a:ea typeface="宋体" panose="02010600030101010101" pitchFamily="2" charset="-122"/>
              </a:rPr>
              <a:t>。由握手定理，有</a:t>
            </a:r>
          </a:p>
          <a:p>
            <a:pPr marL="981075" indent="-981075">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2e</a:t>
            </a:r>
            <a:r>
              <a:rPr lang="en-US"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6v</a:t>
            </a:r>
          </a:p>
          <a:p>
            <a:pPr marL="981075" indent="-981075">
              <a:buNone/>
            </a:pPr>
            <a:r>
              <a:rPr lang="zh-CN" altLang="en-US" sz="2800" b="1" dirty="0">
                <a:latin typeface="Calibri" panose="020F0502020204030204" pitchFamily="34" charset="0"/>
                <a:ea typeface="宋体" panose="02010600030101010101" pitchFamily="2" charset="-122"/>
              </a:rPr>
              <a:t>            即有  </a:t>
            </a:r>
          </a:p>
          <a:p>
            <a:pPr marL="981075" indent="-981075">
              <a:buNone/>
            </a:pPr>
            <a:r>
              <a:rPr lang="zh-CN" altLang="en-US" sz="2800" b="1" dirty="0">
                <a:latin typeface="Calibri" panose="020F0502020204030204" pitchFamily="34" charset="0"/>
                <a:ea typeface="宋体" panose="02010600030101010101" pitchFamily="2" charset="-122"/>
              </a:rPr>
              <a:t>		</a:t>
            </a:r>
            <a:r>
              <a:rPr lang="en-US" altLang="zh-CN" sz="2800" b="1" dirty="0">
                <a:solidFill>
                  <a:srgbClr val="993300"/>
                </a:solidFill>
                <a:latin typeface="Calibri" panose="020F0502020204030204" pitchFamily="34" charset="0"/>
                <a:ea typeface="宋体" panose="02010600030101010101" pitchFamily="2" charset="-122"/>
              </a:rPr>
              <a:t>e </a:t>
            </a:r>
            <a:r>
              <a:rPr lang="en-US" altLang="en-US" sz="2800" b="1" dirty="0">
                <a:solidFill>
                  <a:srgbClr val="993300"/>
                </a:solidFill>
                <a:latin typeface="Calibri" panose="020F0502020204030204" pitchFamily="34" charset="0"/>
                <a:ea typeface="宋体" panose="02010600030101010101" pitchFamily="2" charset="-122"/>
              </a:rPr>
              <a:t>≥</a:t>
            </a:r>
            <a:r>
              <a:rPr lang="en-US" altLang="zh-CN" sz="2800" b="1" dirty="0">
                <a:solidFill>
                  <a:srgbClr val="993300"/>
                </a:solidFill>
                <a:latin typeface="Calibri" panose="020F0502020204030204" pitchFamily="34" charset="0"/>
                <a:ea typeface="宋体" panose="02010600030101010101" pitchFamily="2" charset="-122"/>
              </a:rPr>
              <a:t> 3v</a:t>
            </a:r>
            <a:endParaRPr lang="zh-CN" altLang="en-US" sz="2800" b="1" dirty="0">
              <a:solidFill>
                <a:srgbClr val="993300"/>
              </a:solidFill>
              <a:latin typeface="Calibri" panose="020F0502020204030204" pitchFamily="34" charset="0"/>
              <a:ea typeface="宋体" panose="02010600030101010101" pitchFamily="2" charset="-122"/>
            </a:endParaRPr>
          </a:p>
          <a:p>
            <a:pPr marL="981075" indent="-981075">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因为</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是简单连通平面图，所以满足必要条件</a:t>
            </a:r>
            <a:endParaRPr lang="en-US" altLang="zh-CN" sz="2800" b="1" dirty="0">
              <a:latin typeface="Calibri" panose="020F0502020204030204" pitchFamily="34" charset="0"/>
              <a:ea typeface="宋体" panose="02010600030101010101" pitchFamily="2" charset="-122"/>
            </a:endParaRPr>
          </a:p>
          <a:p>
            <a:pPr marL="981075" indent="-981075">
              <a:buFont typeface="Arial" panose="020B0604020202020204" pitchFamily="34" charset="0"/>
              <a:buNone/>
            </a:pPr>
            <a:r>
              <a:rPr lang="en-US" altLang="zh-CN" sz="2800" b="1" dirty="0">
                <a:solidFill>
                  <a:srgbClr val="FF0000"/>
                </a:solidFill>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	e</a:t>
            </a:r>
            <a:r>
              <a:rPr lang="en-US"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3v-6</a:t>
            </a:r>
          </a:p>
          <a:p>
            <a:pPr marL="981075" indent="-981075">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于是得到</a:t>
            </a:r>
            <a:endParaRPr lang="en-US" altLang="zh-CN" sz="2800" b="1" dirty="0">
              <a:latin typeface="Calibri" panose="020F0502020204030204" pitchFamily="34" charset="0"/>
              <a:ea typeface="宋体" panose="02010600030101010101" pitchFamily="2" charset="-122"/>
            </a:endParaRPr>
          </a:p>
          <a:p>
            <a:pPr marL="981075" indent="-981075">
              <a:buNone/>
            </a:pPr>
            <a:r>
              <a:rPr lang="en-US" altLang="zh-CN" sz="2800" b="1" dirty="0">
                <a:solidFill>
                  <a:srgbClr val="FF0000"/>
                </a:solidFill>
                <a:latin typeface="Calibri" panose="020F0502020204030204" pitchFamily="34" charset="0"/>
                <a:ea typeface="宋体" panose="02010600030101010101" pitchFamily="2" charset="-122"/>
              </a:rPr>
              <a:t>                      3v</a:t>
            </a:r>
            <a:r>
              <a:rPr lang="en-US"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e</a:t>
            </a:r>
            <a:r>
              <a:rPr lang="en-US" altLang="en-US" sz="2800" b="1" dirty="0">
                <a:solidFill>
                  <a:srgbClr val="FF0000"/>
                </a:solidFill>
                <a:latin typeface="Calibri" panose="020F0502020204030204" pitchFamily="34" charset="0"/>
                <a:ea typeface="宋体" panose="02010600030101010101" pitchFamily="2" charset="-122"/>
              </a:rPr>
              <a:t>≤</a:t>
            </a:r>
            <a:r>
              <a:rPr lang="en-US" altLang="zh-CN" sz="2800" b="1" dirty="0">
                <a:solidFill>
                  <a:srgbClr val="FF0000"/>
                </a:solidFill>
                <a:latin typeface="Calibri" panose="020F0502020204030204" pitchFamily="34" charset="0"/>
                <a:ea typeface="宋体" panose="02010600030101010101" pitchFamily="2" charset="-122"/>
              </a:rPr>
              <a:t>3v-6</a:t>
            </a:r>
            <a:endParaRPr lang="en-US" altLang="zh-CN" sz="2800" b="1" dirty="0">
              <a:latin typeface="Calibri" panose="020F0502020204030204" pitchFamily="34" charset="0"/>
              <a:ea typeface="宋体" panose="02010600030101010101" pitchFamily="2" charset="-122"/>
            </a:endParaRPr>
          </a:p>
          <a:p>
            <a:pPr marL="981075" indent="-981075">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矛盾。所以，</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中至少有一个顶点的度数≤</a:t>
            </a:r>
            <a:r>
              <a:rPr lang="en-US" altLang="zh-CN" sz="2800" b="1" dirty="0">
                <a:latin typeface="Calibri" panose="020F0502020204030204" pitchFamily="34" charset="0"/>
                <a:ea typeface="宋体" panose="02010600030101010101" pitchFamily="2" charset="-122"/>
              </a:rPr>
              <a:t>5</a:t>
            </a:r>
            <a:r>
              <a:rPr lang="zh-CN" altLang="en-US" sz="2800" b="1" dirty="0">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21174266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683">
                                            <p:txEl>
                                              <p:pRg st="1" end="1"/>
                                            </p:txEl>
                                          </p:spTgt>
                                        </p:tgtEl>
                                        <p:attrNameLst>
                                          <p:attrName>style.visibility</p:attrName>
                                        </p:attrNameLst>
                                      </p:cBhvr>
                                      <p:to>
                                        <p:strVal val="visible"/>
                                      </p:to>
                                    </p:set>
                                    <p:anim calcmode="lin" valueType="num">
                                      <p:cBhvr additive="base">
                                        <p:cTn id="13"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683">
                                            <p:txEl>
                                              <p:pRg st="2" end="2"/>
                                            </p:txEl>
                                          </p:spTgt>
                                        </p:tgtEl>
                                        <p:attrNameLst>
                                          <p:attrName>style.visibility</p:attrName>
                                        </p:attrNameLst>
                                      </p:cBhvr>
                                      <p:to>
                                        <p:strVal val="visible"/>
                                      </p:to>
                                    </p:set>
                                    <p:anim calcmode="lin" valueType="num">
                                      <p:cBhvr additive="base">
                                        <p:cTn id="19"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683">
                                            <p:txEl>
                                              <p:pRg st="3" end="3"/>
                                            </p:txEl>
                                          </p:spTgt>
                                        </p:tgtEl>
                                        <p:attrNameLst>
                                          <p:attrName>style.visibility</p:attrName>
                                        </p:attrNameLst>
                                      </p:cBhvr>
                                      <p:to>
                                        <p:strVal val="visible"/>
                                      </p:to>
                                    </p:set>
                                    <p:anim calcmode="lin" valueType="num">
                                      <p:cBhvr additive="base">
                                        <p:cTn id="25"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683">
                                            <p:txEl>
                                              <p:pRg st="4" end="4"/>
                                            </p:txEl>
                                          </p:spTgt>
                                        </p:tgtEl>
                                        <p:attrNameLst>
                                          <p:attrName>style.visibility</p:attrName>
                                        </p:attrNameLst>
                                      </p:cBhvr>
                                      <p:to>
                                        <p:strVal val="visible"/>
                                      </p:to>
                                    </p:set>
                                    <p:anim calcmode="lin" valueType="num">
                                      <p:cBhvr additive="base">
                                        <p:cTn id="31"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3683">
                                            <p:txEl>
                                              <p:pRg st="5" end="5"/>
                                            </p:txEl>
                                          </p:spTgt>
                                        </p:tgtEl>
                                        <p:attrNameLst>
                                          <p:attrName>style.visibility</p:attrName>
                                        </p:attrNameLst>
                                      </p:cBhvr>
                                      <p:to>
                                        <p:strVal val="visible"/>
                                      </p:to>
                                    </p:set>
                                    <p:anim calcmode="lin" valueType="num">
                                      <p:cBhvr additive="base">
                                        <p:cTn id="37"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68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83683">
                                            <p:txEl>
                                              <p:pRg st="6" end="6"/>
                                            </p:txEl>
                                          </p:spTgt>
                                        </p:tgtEl>
                                        <p:attrNameLst>
                                          <p:attrName>style.visibility</p:attrName>
                                        </p:attrNameLst>
                                      </p:cBhvr>
                                      <p:to>
                                        <p:strVal val="visible"/>
                                      </p:to>
                                    </p:set>
                                    <p:anim calcmode="lin" valueType="num">
                                      <p:cBhvr additive="base">
                                        <p:cTn id="41"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83683">
                                            <p:txEl>
                                              <p:pRg st="7" end="7"/>
                                            </p:txEl>
                                          </p:spTgt>
                                        </p:tgtEl>
                                        <p:attrNameLst>
                                          <p:attrName>style.visibility</p:attrName>
                                        </p:attrNameLst>
                                      </p:cBhvr>
                                      <p:to>
                                        <p:strVal val="visible"/>
                                      </p:to>
                                    </p:set>
                                    <p:anim calcmode="lin" valueType="num">
                                      <p:cBhvr additive="base">
                                        <p:cTn id="47" dur="500" fill="hold"/>
                                        <p:tgtEl>
                                          <p:spTgt spid="58368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836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83683">
                                            <p:txEl>
                                              <p:pRg st="8" end="8"/>
                                            </p:txEl>
                                          </p:spTgt>
                                        </p:tgtEl>
                                        <p:attrNameLst>
                                          <p:attrName>style.visibility</p:attrName>
                                        </p:attrNameLst>
                                      </p:cBhvr>
                                      <p:to>
                                        <p:strVal val="visible"/>
                                      </p:to>
                                    </p:set>
                                    <p:anim calcmode="lin" valueType="num">
                                      <p:cBhvr additive="base">
                                        <p:cTn id="53" dur="500" fill="hold"/>
                                        <p:tgtEl>
                                          <p:spTgt spid="58368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836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83683">
                                            <p:txEl>
                                              <p:pRg st="9" end="9"/>
                                            </p:txEl>
                                          </p:spTgt>
                                        </p:tgtEl>
                                        <p:attrNameLst>
                                          <p:attrName>style.visibility</p:attrName>
                                        </p:attrNameLst>
                                      </p:cBhvr>
                                      <p:to>
                                        <p:strVal val="visible"/>
                                      </p:to>
                                    </p:set>
                                    <p:anim calcmode="lin" valueType="num">
                                      <p:cBhvr additive="base">
                                        <p:cTn id="59" dur="500" fill="hold"/>
                                        <p:tgtEl>
                                          <p:spTgt spid="58368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836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p:cNvSpPr>
          <p:nvPr>
            <p:ph type="title" idx="4294967295"/>
          </p:nvPr>
        </p:nvSpPr>
        <p:spPr/>
        <p:txBody>
          <a:bodyPr/>
          <a:lstStyle/>
          <a:p>
            <a:r>
              <a:rPr lang="zh-CN" altLang="en-US" sz="4000" b="1" dirty="0">
                <a:latin typeface="黑体" panose="02010609060101010101" pitchFamily="49" charset="-122"/>
                <a:ea typeface="黑体" panose="02010609060101010101" pitchFamily="49" charset="-122"/>
              </a:rPr>
              <a:t>作业</a:t>
            </a:r>
            <a:r>
              <a:rPr lang="en-US" altLang="zh-CN" sz="4000" b="1" dirty="0">
                <a:latin typeface="黑体" panose="02010609060101010101" pitchFamily="49" charset="-122"/>
                <a:ea typeface="黑体" panose="02010609060101010101" pitchFamily="49" charset="-122"/>
              </a:rPr>
              <a:t>18</a:t>
            </a:r>
          </a:p>
        </p:txBody>
      </p:sp>
      <p:sp>
        <p:nvSpPr>
          <p:cNvPr id="40964" name="内容占位符 5"/>
          <p:cNvSpPr txBox="1">
            <a:spLocks/>
          </p:cNvSpPr>
          <p:nvPr/>
        </p:nvSpPr>
        <p:spPr bwMode="auto">
          <a:xfrm>
            <a:off x="179388" y="1099567"/>
            <a:ext cx="882173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03388" indent="-1703388">
              <a:buFont typeface="Wingdings" panose="05000000000000000000" pitchFamily="2" charset="2"/>
              <a:buNone/>
            </a:pPr>
            <a:r>
              <a:rPr lang="en-US" altLang="zh-CN" sz="3200" dirty="0">
                <a:solidFill>
                  <a:srgbClr val="FF0000"/>
                </a:solidFill>
                <a:latin typeface="黑体" panose="02010609060101010101" pitchFamily="49" charset="-122"/>
                <a:ea typeface="黑体" panose="02010609060101010101" pitchFamily="49" charset="-122"/>
              </a:rPr>
              <a:t>6.25</a:t>
            </a:r>
          </a:p>
          <a:p>
            <a:pPr marL="1703388" indent="-1703388">
              <a:buFont typeface="Wingdings" panose="05000000000000000000" pitchFamily="2" charset="2"/>
              <a:buNone/>
            </a:pPr>
            <a:endParaRPr lang="en-US" altLang="zh-CN" sz="3200" dirty="0">
              <a:solidFill>
                <a:srgbClr val="FF0000"/>
              </a:solidFill>
              <a:latin typeface="黑体" panose="02010609060101010101" pitchFamily="49" charset="-122"/>
              <a:ea typeface="黑体" panose="02010609060101010101" pitchFamily="49" charset="-122"/>
            </a:endParaRPr>
          </a:p>
          <a:p>
            <a:pPr marL="1703388" indent="-1703388">
              <a:buFont typeface="Wingdings" panose="05000000000000000000" pitchFamily="2" charset="2"/>
              <a:buNone/>
            </a:pPr>
            <a:r>
              <a:rPr lang="zh-CN" altLang="en-US" sz="3200" dirty="0">
                <a:solidFill>
                  <a:srgbClr val="FF0000"/>
                </a:solidFill>
                <a:latin typeface="黑体" panose="02010609060101010101" pitchFamily="49" charset="-122"/>
                <a:ea typeface="黑体" panose="02010609060101010101" pitchFamily="49" charset="-122"/>
              </a:rPr>
              <a:t>补充题</a:t>
            </a:r>
            <a:r>
              <a:rPr lang="en-US" altLang="zh-CN" sz="3200" dirty="0">
                <a:solidFill>
                  <a:srgbClr val="FF0000"/>
                </a:solidFill>
                <a:latin typeface="黑体" panose="02010609060101010101" pitchFamily="49" charset="-122"/>
                <a:ea typeface="黑体" panose="02010609060101010101" pitchFamily="49" charset="-122"/>
              </a:rPr>
              <a:t> </a:t>
            </a:r>
            <a:r>
              <a:rPr lang="zh-CN" altLang="en-US" sz="3200" dirty="0">
                <a:latin typeface="Calibri" panose="020F0502020204030204" pitchFamily="34" charset="0"/>
              </a:rPr>
              <a:t>证明小于</a:t>
            </a:r>
            <a:r>
              <a:rPr lang="en-US" altLang="zh-CN" sz="3200" dirty="0">
                <a:latin typeface="Calibri" panose="020F0502020204030204" pitchFamily="34" charset="0"/>
              </a:rPr>
              <a:t>30</a:t>
            </a:r>
            <a:r>
              <a:rPr lang="zh-CN" altLang="en-US" sz="3200" dirty="0">
                <a:latin typeface="Calibri" panose="020F0502020204030204" pitchFamily="34" charset="0"/>
              </a:rPr>
              <a:t>条边的连通简单平面图至少有一个顶点的度数小于或等于</a:t>
            </a:r>
            <a:r>
              <a:rPr lang="en-US" altLang="zh-CN" sz="3200" dirty="0">
                <a:latin typeface="Calibri" panose="020F0502020204030204" pitchFamily="34" charset="0"/>
              </a:rPr>
              <a:t>4</a:t>
            </a:r>
            <a:r>
              <a:rPr lang="zh-CN" altLang="en-US" sz="3200" dirty="0"/>
              <a:t>。</a:t>
            </a:r>
          </a:p>
        </p:txBody>
      </p:sp>
    </p:spTree>
    <p:extLst>
      <p:ext uri="{BB962C8B-B14F-4D97-AF65-F5344CB8AC3E}">
        <p14:creationId xmlns:p14="http://schemas.microsoft.com/office/powerpoint/2010/main" val="156659687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269776" y="836712"/>
            <a:ext cx="8604448" cy="5885261"/>
          </a:xfrm>
          <a:prstGeom prst="rect">
            <a:avLst/>
          </a:prstGeom>
        </p:spPr>
      </p:pic>
      <p:sp>
        <p:nvSpPr>
          <p:cNvPr id="4" name="Rectangle 2">
            <a:extLst>
              <a:ext uri="{FF2B5EF4-FFF2-40B4-BE49-F238E27FC236}">
                <a16:creationId xmlns:a16="http://schemas.microsoft.com/office/drawing/2014/main" id="{3426A972-9F3A-6AC7-A6B8-1B661A288617}"/>
              </a:ext>
            </a:extLst>
          </p:cNvPr>
          <p:cNvSpPr txBox="1">
            <a:spLocks/>
          </p:cNvSpPr>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zh-CN" altLang="en-US" sz="4000" b="1" dirty="0">
                <a:latin typeface="黑体" panose="02010609060101010101" pitchFamily="49" charset="-122"/>
                <a:ea typeface="黑体" panose="02010609060101010101" pitchFamily="49" charset="-122"/>
              </a:rPr>
              <a:t>作业</a:t>
            </a:r>
            <a:r>
              <a:rPr lang="en-US" altLang="zh-CN" sz="4000" b="1" dirty="0">
                <a:latin typeface="黑体" panose="02010609060101010101" pitchFamily="49" charset="-122"/>
                <a:ea typeface="黑体" panose="02010609060101010101" pitchFamily="49" charset="-122"/>
              </a:rPr>
              <a:t>16</a:t>
            </a:r>
            <a:r>
              <a:rPr lang="zh-CN" altLang="en-US" sz="4000" b="1" dirty="0">
                <a:latin typeface="黑体" panose="02010609060101010101" pitchFamily="49" charset="-122"/>
                <a:ea typeface="黑体" panose="02010609060101010101" pitchFamily="49" charset="-122"/>
              </a:rPr>
              <a:t>参考解答</a:t>
            </a:r>
            <a:endParaRPr lang="en-US" altLang="zh-CN" sz="40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AD6AB351-5228-4E74-E959-C563A821C667}"/>
              </a:ext>
            </a:extLst>
          </p:cNvPr>
          <p:cNvSpPr txBox="1"/>
          <p:nvPr/>
        </p:nvSpPr>
        <p:spPr>
          <a:xfrm>
            <a:off x="6423312" y="1467054"/>
            <a:ext cx="2698175" cy="523220"/>
          </a:xfrm>
          <a:prstGeom prst="rect">
            <a:avLst/>
          </a:prstGeom>
          <a:noFill/>
        </p:spPr>
        <p:txBody>
          <a:bodyPr wrap="none" rtlCol="0">
            <a:spAutoFit/>
          </a:bodyPr>
          <a:lstStyle/>
          <a:p>
            <a:r>
              <a:rPr lang="zh-CN" altLang="en-US" sz="2800" dirty="0">
                <a:solidFill>
                  <a:srgbClr val="FF0000"/>
                </a:solidFill>
              </a:rPr>
              <a:t>抄写题目不完整</a:t>
            </a:r>
          </a:p>
        </p:txBody>
      </p:sp>
    </p:spTree>
    <p:extLst>
      <p:ext uri="{BB962C8B-B14F-4D97-AF65-F5344CB8AC3E}">
        <p14:creationId xmlns:p14="http://schemas.microsoft.com/office/powerpoint/2010/main" val="361819267"/>
      </p:ext>
    </p:extLst>
  </p:cSld>
  <p:clrMapOvr>
    <a:masterClrMapping/>
  </p:clrMapOvr>
  <p:transition advTm="1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00" y="13276"/>
            <a:ext cx="9172400" cy="1474058"/>
          </a:xfrm>
          <a:prstGeom prst="rect">
            <a:avLst/>
          </a:prstGeom>
          <a:solidFill>
            <a:srgbClr val="0070C0"/>
          </a:solidFill>
        </p:spPr>
        <p:txBody>
          <a:bodyPr wrap="square">
            <a:spAutoFit/>
          </a:bodyPr>
          <a:lstStyle/>
          <a:p>
            <a:pPr marL="1344613" indent="-1344613">
              <a:lnSpc>
                <a:spcPct val="150000"/>
              </a:lnSpc>
            </a:pPr>
            <a:r>
              <a:rPr lang="zh-CN" altLang="en-US" sz="3200" b="1" dirty="0">
                <a:solidFill>
                  <a:schemeClr val="bg1"/>
                </a:solidFill>
              </a:rPr>
              <a:t>补充题 问完全图</a:t>
            </a:r>
            <a:r>
              <a:rPr lang="en-US" altLang="zh-CN" sz="3200" b="1" dirty="0" err="1">
                <a:solidFill>
                  <a:schemeClr val="bg1"/>
                </a:solidFill>
                <a:latin typeface="Calibri" panose="020F0502020204030204" pitchFamily="34" charset="0"/>
              </a:rPr>
              <a:t>K</a:t>
            </a:r>
            <a:r>
              <a:rPr lang="en-US" altLang="zh-CN" sz="3200" b="1" baseline="-25000" dirty="0" err="1">
                <a:solidFill>
                  <a:schemeClr val="bg1"/>
                </a:solidFill>
                <a:latin typeface="Calibri" panose="020F0502020204030204" pitchFamily="34" charset="0"/>
              </a:rPr>
              <a:t>n</a:t>
            </a:r>
            <a:r>
              <a:rPr lang="zh-CN" altLang="en-US" sz="3200" b="1" dirty="0">
                <a:solidFill>
                  <a:schemeClr val="bg1"/>
                </a:solidFill>
                <a:latin typeface="Calibri" panose="020F0502020204030204" pitchFamily="34" charset="0"/>
              </a:rPr>
              <a:t>与完全二部图</a:t>
            </a:r>
            <a:r>
              <a:rPr lang="en-US" altLang="zh-CN" sz="3200" b="1" dirty="0" err="1">
                <a:solidFill>
                  <a:schemeClr val="bg1"/>
                </a:solidFill>
                <a:latin typeface="Calibri" panose="020F0502020204030204" pitchFamily="34" charset="0"/>
              </a:rPr>
              <a:t>K</a:t>
            </a:r>
            <a:r>
              <a:rPr lang="en-US" altLang="zh-CN" sz="3200" b="1" baseline="-25000" dirty="0" err="1">
                <a:solidFill>
                  <a:schemeClr val="bg1"/>
                </a:solidFill>
                <a:latin typeface="Calibri" panose="020F0502020204030204" pitchFamily="34" charset="0"/>
              </a:rPr>
              <a:t>n,m</a:t>
            </a:r>
            <a:r>
              <a:rPr lang="zh-CN" altLang="en-US" sz="3200" b="1" dirty="0">
                <a:solidFill>
                  <a:schemeClr val="bg1"/>
                </a:solidFill>
              </a:rPr>
              <a:t>分别是欧拉图的充分必要条件是什么</a:t>
            </a:r>
            <a:r>
              <a:rPr lang="en-US" altLang="zh-CN" sz="3200" b="1" dirty="0">
                <a:solidFill>
                  <a:schemeClr val="bg1"/>
                </a:solidFill>
              </a:rPr>
              <a:t>?</a:t>
            </a:r>
            <a:r>
              <a:rPr lang="zh-CN" altLang="en-US" sz="3200" b="1" dirty="0">
                <a:solidFill>
                  <a:schemeClr val="bg1"/>
                </a:solidFill>
              </a:rPr>
              <a:t>试证之。</a:t>
            </a:r>
            <a:endParaRPr lang="zh-CN" altLang="en-US" sz="3200" dirty="0">
              <a:solidFill>
                <a:schemeClr val="bg1"/>
              </a:solidFill>
            </a:endParaRPr>
          </a:p>
        </p:txBody>
      </p:sp>
      <p:sp>
        <p:nvSpPr>
          <p:cNvPr id="3" name="文本框 2"/>
          <p:cNvSpPr txBox="1"/>
          <p:nvPr/>
        </p:nvSpPr>
        <p:spPr>
          <a:xfrm>
            <a:off x="251520" y="1916832"/>
            <a:ext cx="8640960" cy="1077218"/>
          </a:xfrm>
          <a:prstGeom prst="rect">
            <a:avLst/>
          </a:prstGeom>
          <a:noFill/>
        </p:spPr>
        <p:txBody>
          <a:bodyPr wrap="square" rtlCol="0">
            <a:spAutoFit/>
          </a:bodyPr>
          <a:lstStyle/>
          <a:p>
            <a:pPr marL="801688" indent="-801688"/>
            <a:r>
              <a:rPr lang="zh-CN" altLang="en-US" sz="3200" dirty="0"/>
              <a:t>解：一个无向图是欧拉图的充分必要条件是所有顶点的度数为偶数。    </a:t>
            </a:r>
            <a:endParaRPr lang="en-US" altLang="zh-CN" sz="3200" dirty="0"/>
          </a:p>
        </p:txBody>
      </p:sp>
      <p:sp>
        <p:nvSpPr>
          <p:cNvPr id="4" name="矩形 3"/>
          <p:cNvSpPr/>
          <p:nvPr/>
        </p:nvSpPr>
        <p:spPr>
          <a:xfrm>
            <a:off x="1115616" y="3140968"/>
            <a:ext cx="7920880" cy="3046988"/>
          </a:xfrm>
          <a:prstGeom prst="rect">
            <a:avLst/>
          </a:prstGeom>
        </p:spPr>
        <p:txBody>
          <a:bodyPr wrap="square">
            <a:spAutoFit/>
          </a:bodyPr>
          <a:lstStyle/>
          <a:p>
            <a:pPr marL="450850" indent="-450850">
              <a:buFont typeface="Arial" panose="020B0604020202020204" pitchFamily="34" charset="0"/>
              <a:buChar char="•"/>
            </a:pPr>
            <a:r>
              <a:rPr lang="zh-CN" altLang="en-US" sz="3200" dirty="0"/>
              <a:t>完全图</a:t>
            </a:r>
            <a:r>
              <a:rPr lang="en-US" altLang="zh-CN" sz="3200" dirty="0" err="1">
                <a:latin typeface="Calibri" panose="020F0502020204030204" pitchFamily="34" charset="0"/>
              </a:rPr>
              <a:t>K</a:t>
            </a:r>
            <a:r>
              <a:rPr lang="en-US" altLang="zh-CN" sz="3200" baseline="-25000" dirty="0" err="1">
                <a:latin typeface="Calibri" panose="020F0502020204030204" pitchFamily="34" charset="0"/>
              </a:rPr>
              <a:t>n</a:t>
            </a:r>
            <a:r>
              <a:rPr lang="zh-CN" altLang="en-US" sz="3200" dirty="0"/>
              <a:t>的每一个顶点的度数是</a:t>
            </a:r>
            <a:r>
              <a:rPr lang="en-US" altLang="zh-CN" sz="3200" dirty="0"/>
              <a:t>n-1,</a:t>
            </a:r>
            <a:r>
              <a:rPr lang="zh-CN" altLang="en-US" sz="3200" dirty="0"/>
              <a:t>所以，完全图</a:t>
            </a:r>
            <a:r>
              <a:rPr lang="en-US" altLang="zh-CN" sz="3200" dirty="0" err="1">
                <a:latin typeface="Calibri" panose="020F0502020204030204" pitchFamily="34" charset="0"/>
              </a:rPr>
              <a:t>K</a:t>
            </a:r>
            <a:r>
              <a:rPr lang="en-US" altLang="zh-CN" sz="3200" baseline="-25000" dirty="0" err="1">
                <a:latin typeface="Calibri" panose="020F0502020204030204" pitchFamily="34" charset="0"/>
              </a:rPr>
              <a:t>n</a:t>
            </a:r>
            <a:r>
              <a:rPr lang="zh-CN" altLang="en-US" sz="3200" dirty="0"/>
              <a:t>是欧拉图的充分必要条件是</a:t>
            </a:r>
            <a:r>
              <a:rPr lang="en-US" altLang="zh-CN" sz="3200" dirty="0"/>
              <a:t>n</a:t>
            </a:r>
            <a:r>
              <a:rPr lang="zh-CN" altLang="en-US" sz="3200" dirty="0"/>
              <a:t>为奇数。</a:t>
            </a:r>
            <a:endParaRPr lang="en-US" altLang="zh-CN" sz="3200" dirty="0"/>
          </a:p>
          <a:p>
            <a:pPr marL="450850" indent="-450850">
              <a:buFont typeface="Arial" panose="020B0604020202020204" pitchFamily="34" charset="0"/>
              <a:buChar char="•"/>
            </a:pPr>
            <a:r>
              <a:rPr lang="zh-CN" altLang="en-US" sz="3200" dirty="0">
                <a:latin typeface="Calibri" panose="020F0502020204030204" pitchFamily="34" charset="0"/>
              </a:rPr>
              <a:t>完全二部图</a:t>
            </a:r>
            <a:r>
              <a:rPr lang="en-US" altLang="zh-CN" sz="3200" dirty="0" err="1">
                <a:latin typeface="Calibri" panose="020F0502020204030204" pitchFamily="34" charset="0"/>
              </a:rPr>
              <a:t>K</a:t>
            </a:r>
            <a:r>
              <a:rPr lang="en-US" altLang="zh-CN" sz="3200" baseline="-25000" dirty="0" err="1">
                <a:latin typeface="Calibri" panose="020F0502020204030204" pitchFamily="34" charset="0"/>
              </a:rPr>
              <a:t>n,m</a:t>
            </a:r>
            <a:r>
              <a:rPr lang="zh-CN" altLang="en-US" sz="3200" dirty="0"/>
              <a:t>的顶点度数要么是</a:t>
            </a:r>
            <a:r>
              <a:rPr lang="en-US" altLang="zh-CN" sz="3200" dirty="0"/>
              <a:t>n</a:t>
            </a:r>
            <a:r>
              <a:rPr lang="zh-CN" altLang="en-US" sz="3200" dirty="0"/>
              <a:t>，要么是</a:t>
            </a:r>
            <a:r>
              <a:rPr lang="en-US" altLang="zh-CN" sz="3200" dirty="0"/>
              <a:t>m</a:t>
            </a:r>
            <a:r>
              <a:rPr lang="zh-CN" altLang="en-US" sz="3200" dirty="0"/>
              <a:t>，所以</a:t>
            </a:r>
            <a:r>
              <a:rPr lang="zh-CN" altLang="en-US" sz="3200" dirty="0">
                <a:latin typeface="Calibri" panose="020F0502020204030204" pitchFamily="34" charset="0"/>
              </a:rPr>
              <a:t>完全二部图</a:t>
            </a:r>
            <a:r>
              <a:rPr lang="en-US" altLang="zh-CN" sz="3200" dirty="0" err="1">
                <a:latin typeface="Calibri" panose="020F0502020204030204" pitchFamily="34" charset="0"/>
              </a:rPr>
              <a:t>K</a:t>
            </a:r>
            <a:r>
              <a:rPr lang="en-US" altLang="zh-CN" sz="3200" baseline="-25000" dirty="0" err="1">
                <a:latin typeface="Calibri" panose="020F0502020204030204" pitchFamily="34" charset="0"/>
              </a:rPr>
              <a:t>n,m</a:t>
            </a:r>
            <a:r>
              <a:rPr lang="zh-CN" altLang="en-US" sz="3200" dirty="0"/>
              <a:t>是欧拉图的充分必要条件是</a:t>
            </a:r>
            <a:r>
              <a:rPr lang="en-US" altLang="zh-CN" sz="3200" dirty="0"/>
              <a:t>m</a:t>
            </a:r>
            <a:r>
              <a:rPr lang="zh-CN" altLang="en-US" sz="3200" dirty="0"/>
              <a:t>与</a:t>
            </a:r>
            <a:r>
              <a:rPr lang="en-US" altLang="zh-CN" sz="3200" dirty="0"/>
              <a:t>n</a:t>
            </a:r>
            <a:r>
              <a:rPr lang="zh-CN" altLang="en-US" sz="3200" dirty="0"/>
              <a:t>都为偶数。</a:t>
            </a:r>
            <a:endParaRPr lang="en-US" altLang="zh-CN" sz="3200" dirty="0"/>
          </a:p>
        </p:txBody>
      </p:sp>
    </p:spTree>
    <p:extLst>
      <p:ext uri="{BB962C8B-B14F-4D97-AF65-F5344CB8AC3E}">
        <p14:creationId xmlns:p14="http://schemas.microsoft.com/office/powerpoint/2010/main" val="1896260970"/>
      </p:ext>
    </p:extLst>
  </p:cSld>
  <p:clrMapOvr>
    <a:masterClrMapping/>
  </p:clrMapOvr>
  <p:transition advTm="1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14438A-70BE-40E7-9E49-727366B172F7}" type="slidenum">
              <a:rPr lang="zh-CN" altLang="en-US" smtClean="0">
                <a:solidFill>
                  <a:schemeClr val="accent1"/>
                </a:solidFill>
              </a:rPr>
              <a:pPr/>
              <a:t>6</a:t>
            </a:fld>
            <a:r>
              <a:rPr lang="en-US" altLang="zh-CN" dirty="0">
                <a:solidFill>
                  <a:schemeClr val="accent1"/>
                </a:solidFill>
              </a:rPr>
              <a:t>/50</a:t>
            </a:r>
          </a:p>
        </p:txBody>
      </p:sp>
      <p:sp>
        <p:nvSpPr>
          <p:cNvPr id="2150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6.6     </a:t>
            </a:r>
            <a:r>
              <a:rPr lang="zh-CN" altLang="en-US" sz="4000" b="1" dirty="0">
                <a:latin typeface="Calibri" panose="020F0502020204030204" pitchFamily="34" charset="0"/>
                <a:ea typeface="宋体" panose="02010600030101010101" pitchFamily="2" charset="-122"/>
              </a:rPr>
              <a:t>平面图</a:t>
            </a:r>
            <a:endParaRPr lang="en-US" altLang="zh-CN" sz="4000" b="1" dirty="0">
              <a:solidFill>
                <a:schemeClr val="tx1"/>
              </a:solidFill>
              <a:latin typeface="Calibri" panose="020F0502020204030204" pitchFamily="34" charset="0"/>
              <a:ea typeface="宋体" panose="02010600030101010101" pitchFamily="2" charset="-122"/>
            </a:endParaRPr>
          </a:p>
        </p:txBody>
      </p:sp>
      <p:sp>
        <p:nvSpPr>
          <p:cNvPr id="21508" name="Rectangle 3"/>
          <p:cNvSpPr>
            <a:spLocks noGrp="1"/>
          </p:cNvSpPr>
          <p:nvPr>
            <p:ph type="body" idx="4294967295"/>
          </p:nvPr>
        </p:nvSpPr>
        <p:spPr>
          <a:xfrm>
            <a:off x="179511" y="836712"/>
            <a:ext cx="8711825" cy="1728192"/>
          </a:xfrm>
          <a:solidFill>
            <a:srgbClr val="FFFF00"/>
          </a:solidFill>
        </p:spPr>
        <p:txBody>
          <a:bodyPr/>
          <a:lstStyle/>
          <a:p>
            <a:pPr marL="84138" indent="-84138">
              <a:lnSpc>
                <a:spcPct val="11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 一个图</a:t>
            </a:r>
            <a:r>
              <a:rPr lang="en-US" altLang="zh-CN" b="1" dirty="0">
                <a:latin typeface="Calibri" panose="020F0502020204030204" pitchFamily="34" charset="0"/>
                <a:ea typeface="宋体" panose="02010600030101010101" pitchFamily="2" charset="-122"/>
              </a:rPr>
              <a:t>G=(V,E)</a:t>
            </a:r>
            <a:r>
              <a:rPr lang="zh-CN" altLang="en-US" b="1" dirty="0">
                <a:latin typeface="Calibri" panose="020F0502020204030204" pitchFamily="34" charset="0"/>
                <a:ea typeface="宋体" panose="02010600030101010101" pitchFamily="2" charset="-122"/>
              </a:rPr>
              <a:t>，如果能够画在一个平面上，除顶点外，它的边彼此不相交，这种图称为</a:t>
            </a:r>
            <a:r>
              <a:rPr lang="zh-CN" altLang="en-US" b="1" dirty="0">
                <a:solidFill>
                  <a:srgbClr val="993300"/>
                </a:solidFill>
                <a:latin typeface="Calibri" panose="020F0502020204030204" pitchFamily="34" charset="0"/>
                <a:ea typeface="宋体" panose="02010600030101010101" pitchFamily="2" charset="-122"/>
              </a:rPr>
              <a:t>平面图</a:t>
            </a:r>
            <a:r>
              <a:rPr lang="zh-CN" altLang="en-US" b="1" dirty="0">
                <a:latin typeface="Calibri" panose="020F0502020204030204" pitchFamily="34" charset="0"/>
                <a:ea typeface="宋体" panose="02010600030101010101" pitchFamily="2" charset="-122"/>
              </a:rPr>
              <a:t>，反之称为</a:t>
            </a:r>
            <a:r>
              <a:rPr lang="zh-CN" altLang="en-US" b="1" dirty="0">
                <a:solidFill>
                  <a:srgbClr val="993300"/>
                </a:solidFill>
                <a:latin typeface="Calibri" panose="020F0502020204030204" pitchFamily="34" charset="0"/>
                <a:ea typeface="宋体" panose="02010600030101010101" pitchFamily="2" charset="-122"/>
              </a:rPr>
              <a:t>非平面图</a:t>
            </a:r>
            <a:r>
              <a:rPr lang="zh-CN" altLang="en-US" b="1" dirty="0">
                <a:latin typeface="Calibri" panose="020F0502020204030204" pitchFamily="34" charset="0"/>
                <a:ea typeface="宋体" panose="02010600030101010101" pitchFamily="2" charset="-122"/>
              </a:rPr>
              <a:t>。</a:t>
            </a:r>
          </a:p>
        </p:txBody>
      </p:sp>
      <p:sp>
        <p:nvSpPr>
          <p:cNvPr id="21509" name="Rectangle 4"/>
          <p:cNvSpPr>
            <a:spLocks noChangeArrowheads="1"/>
          </p:cNvSpPr>
          <p:nvPr/>
        </p:nvSpPr>
        <p:spPr bwMode="auto">
          <a:xfrm>
            <a:off x="179512" y="2703916"/>
            <a:ext cx="8713663" cy="1717393"/>
          </a:xfrm>
          <a:prstGeom prst="rect">
            <a:avLst/>
          </a:prstGeom>
          <a:solidFill>
            <a:srgbClr val="00FFFF"/>
          </a:solidFill>
          <a:ln>
            <a:noFill/>
          </a:ln>
        </p:spPr>
        <p:txBody>
          <a:bodyPr wrap="square">
            <a:spAutoFit/>
          </a:bodyPr>
          <a:lstStyle>
            <a:lvl1pPr marL="1708150" indent="-17081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876425" indent="-1876425" eaLnBrk="1" hangingPunct="1">
              <a:lnSpc>
                <a:spcPct val="110000"/>
              </a:lnSpc>
            </a:pPr>
            <a:r>
              <a:rPr lang="zh-CN" altLang="en-US" sz="3200" b="1" dirty="0"/>
              <a:t>平面嵌入</a:t>
            </a:r>
            <a:r>
              <a:rPr lang="en-US" altLang="zh-CN" sz="3200" b="1" dirty="0"/>
              <a:t>: </a:t>
            </a:r>
            <a:r>
              <a:rPr lang="zh-CN" altLang="en-US" sz="3200" b="1" dirty="0"/>
              <a:t>把一个平面图 </a:t>
            </a:r>
            <a:r>
              <a:rPr lang="en-US" altLang="zh-CN" sz="3200" b="1" dirty="0"/>
              <a:t>G</a:t>
            </a:r>
            <a:r>
              <a:rPr lang="zh-CN" altLang="en-US" sz="3200" b="1" dirty="0"/>
              <a:t>画在一个平面上，使得它的边仅在顶点相交的图称为</a:t>
            </a:r>
            <a:r>
              <a:rPr lang="en-US" altLang="zh-CN" sz="3200" b="1" dirty="0"/>
              <a:t>G</a:t>
            </a:r>
            <a:r>
              <a:rPr lang="zh-CN" altLang="en-US" sz="3200" b="1" dirty="0"/>
              <a:t>的一个</a:t>
            </a:r>
            <a:r>
              <a:rPr lang="zh-CN" altLang="en-US" sz="3200" b="1" dirty="0">
                <a:solidFill>
                  <a:srgbClr val="993300"/>
                </a:solidFill>
              </a:rPr>
              <a:t>平面嵌入</a:t>
            </a:r>
            <a:r>
              <a:rPr lang="zh-CN" altLang="en-US" sz="2800" b="1" dirty="0"/>
              <a:t>。</a:t>
            </a:r>
          </a:p>
        </p:txBody>
      </p:sp>
      <p:sp>
        <p:nvSpPr>
          <p:cNvPr id="2" name="矩形 1"/>
          <p:cNvSpPr/>
          <p:nvPr/>
        </p:nvSpPr>
        <p:spPr>
          <a:xfrm>
            <a:off x="179388" y="4525345"/>
            <a:ext cx="8785100" cy="1514261"/>
          </a:xfrm>
          <a:prstGeom prst="rect">
            <a:avLst/>
          </a:prstGeom>
        </p:spPr>
        <p:txBody>
          <a:bodyPr wrap="square">
            <a:spAutoFit/>
          </a:bodyPr>
          <a:lstStyle/>
          <a:p>
            <a:pPr algn="just" eaLnBrk="1" hangingPunct="1">
              <a:lnSpc>
                <a:spcPct val="110000"/>
              </a:lnSpc>
              <a:spcBef>
                <a:spcPct val="50000"/>
              </a:spcBef>
              <a:buSzPct val="150000"/>
            </a:pPr>
            <a:r>
              <a:rPr lang="zh-CN" altLang="en-US" sz="2800" b="1" dirty="0">
                <a:latin typeface="Times New Roman" panose="02020603050405020304" pitchFamily="18" charset="0"/>
              </a:rPr>
              <a:t>今后称一个图是平面图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可以是指定义中的平面图</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又可以是指平面嵌入</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视当时的情况而定</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当讨论的问题与图的画法有关时</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是指平面嵌入</a:t>
            </a:r>
            <a:r>
              <a:rPr lang="en-US" altLang="zh-CN" sz="2800" b="1" dirty="0">
                <a:latin typeface="Times New Roman" panose="02020603050405020304" pitchFamily="18" charset="0"/>
              </a:rPr>
              <a:t>. </a:t>
            </a:r>
          </a:p>
        </p:txBody>
      </p:sp>
    </p:spTree>
    <p:extLst>
      <p:ext uri="{BB962C8B-B14F-4D97-AF65-F5344CB8AC3E}">
        <p14:creationId xmlns:p14="http://schemas.microsoft.com/office/powerpoint/2010/main" val="10230616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矩形 117"/>
          <p:cNvSpPr/>
          <p:nvPr/>
        </p:nvSpPr>
        <p:spPr>
          <a:xfrm>
            <a:off x="5168846" y="853929"/>
            <a:ext cx="3180932" cy="251733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6364" y="868258"/>
            <a:ext cx="3180932" cy="251733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7</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a:latin typeface="Calibri" panose="020F0502020204030204" pitchFamily="34" charset="0"/>
                <a:ea typeface="宋体" panose="02010600030101010101" pitchFamily="2" charset="-122"/>
              </a:rPr>
              <a:t>例  平面图</a:t>
            </a:r>
            <a:r>
              <a:rPr lang="en-US" altLang="zh-CN" sz="4000" b="1">
                <a:latin typeface="Calibri" panose="020F0502020204030204" pitchFamily="34" charset="0"/>
                <a:ea typeface="宋体" panose="02010600030101010101" pitchFamily="2" charset="-122"/>
              </a:rPr>
              <a:t>——</a:t>
            </a:r>
            <a:r>
              <a:rPr lang="zh-CN" altLang="en-US" sz="4000" b="1">
                <a:latin typeface="Calibri" panose="020F0502020204030204" pitchFamily="34" charset="0"/>
                <a:ea typeface="宋体" panose="02010600030101010101" pitchFamily="2" charset="-122"/>
              </a:rPr>
              <a:t>非平面图</a:t>
            </a:r>
          </a:p>
        </p:txBody>
      </p:sp>
      <p:sp>
        <p:nvSpPr>
          <p:cNvPr id="568359" name="Text Box 39"/>
          <p:cNvSpPr txBox="1">
            <a:spLocks noChangeArrowheads="1"/>
          </p:cNvSpPr>
          <p:nvPr/>
        </p:nvSpPr>
        <p:spPr bwMode="auto">
          <a:xfrm>
            <a:off x="7800503" y="5341611"/>
            <a:ext cx="10985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dirty="0">
                <a:solidFill>
                  <a:srgbClr val="CC0000"/>
                </a:solidFill>
                <a:latin typeface="MS PMincho" panose="02020600040205080304" pitchFamily="18" charset="-128"/>
                <a:ea typeface="MS PMincho" panose="02020600040205080304" pitchFamily="18" charset="-128"/>
              </a:rPr>
              <a:t>✘</a:t>
            </a:r>
          </a:p>
        </p:txBody>
      </p:sp>
      <p:grpSp>
        <p:nvGrpSpPr>
          <p:cNvPr id="66" name="Group 20"/>
          <p:cNvGrpSpPr>
            <a:grpSpLocks/>
          </p:cNvGrpSpPr>
          <p:nvPr/>
        </p:nvGrpSpPr>
        <p:grpSpPr bwMode="auto">
          <a:xfrm>
            <a:off x="5724128" y="978537"/>
            <a:ext cx="2087562" cy="2160587"/>
            <a:chOff x="1111" y="1071"/>
            <a:chExt cx="863" cy="771"/>
          </a:xfrm>
        </p:grpSpPr>
        <p:grpSp>
          <p:nvGrpSpPr>
            <p:cNvPr id="67" name="Group 21"/>
            <p:cNvGrpSpPr>
              <a:grpSpLocks/>
            </p:cNvGrpSpPr>
            <p:nvPr/>
          </p:nvGrpSpPr>
          <p:grpSpPr bwMode="auto">
            <a:xfrm>
              <a:off x="1111" y="1071"/>
              <a:ext cx="863" cy="771"/>
              <a:chOff x="3061" y="2205"/>
              <a:chExt cx="863" cy="771"/>
            </a:xfrm>
          </p:grpSpPr>
          <p:sp>
            <p:nvSpPr>
              <p:cNvPr id="70"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32"/>
              <p:cNvSpPr>
                <a:spLocks noChangeShapeType="1"/>
              </p:cNvSpPr>
              <p:nvPr/>
            </p:nvSpPr>
            <p:spPr bwMode="auto">
              <a:xfrm>
                <a:off x="3107" y="2523"/>
                <a:ext cx="77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33"/>
              <p:cNvSpPr>
                <a:spLocks noChangeShapeType="1"/>
              </p:cNvSpPr>
              <p:nvPr/>
            </p:nvSpPr>
            <p:spPr bwMode="auto">
              <a:xfrm flipH="1">
                <a:off x="3243" y="2251"/>
                <a:ext cx="22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34"/>
              <p:cNvSpPr>
                <a:spLocks noChangeShapeType="1"/>
              </p:cNvSpPr>
              <p:nvPr/>
            </p:nvSpPr>
            <p:spPr bwMode="auto">
              <a:xfrm>
                <a:off x="3470" y="2251"/>
                <a:ext cx="27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8" name="Line 35"/>
            <p:cNvSpPr>
              <a:spLocks noChangeShapeType="1"/>
            </p:cNvSpPr>
            <p:nvPr/>
          </p:nvSpPr>
          <p:spPr bwMode="auto">
            <a:xfrm>
              <a:off x="1202" y="1389"/>
              <a:ext cx="589"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36"/>
            <p:cNvSpPr>
              <a:spLocks noChangeShapeType="1"/>
            </p:cNvSpPr>
            <p:nvPr/>
          </p:nvSpPr>
          <p:spPr bwMode="auto">
            <a:xfrm flipH="1">
              <a:off x="1292" y="1389"/>
              <a:ext cx="635"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 name="Group 21"/>
          <p:cNvGrpSpPr>
            <a:grpSpLocks/>
          </p:cNvGrpSpPr>
          <p:nvPr/>
        </p:nvGrpSpPr>
        <p:grpSpPr bwMode="auto">
          <a:xfrm>
            <a:off x="1109832" y="983671"/>
            <a:ext cx="2087562" cy="2160587"/>
            <a:chOff x="3061" y="2205"/>
            <a:chExt cx="863" cy="771"/>
          </a:xfrm>
        </p:grpSpPr>
        <p:sp>
          <p:nvSpPr>
            <p:cNvPr id="87"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0"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1"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33"/>
            <p:cNvSpPr>
              <a:spLocks noChangeShapeType="1"/>
            </p:cNvSpPr>
            <p:nvPr/>
          </p:nvSpPr>
          <p:spPr bwMode="auto">
            <a:xfrm flipH="1">
              <a:off x="3243" y="2251"/>
              <a:ext cx="227"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Line 34"/>
            <p:cNvSpPr>
              <a:spLocks noChangeShapeType="1"/>
            </p:cNvSpPr>
            <p:nvPr/>
          </p:nvSpPr>
          <p:spPr bwMode="auto">
            <a:xfrm>
              <a:off x="3470" y="2251"/>
              <a:ext cx="272"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 name="Line 35"/>
          <p:cNvSpPr>
            <a:spLocks noChangeShapeType="1"/>
          </p:cNvSpPr>
          <p:nvPr/>
        </p:nvSpPr>
        <p:spPr bwMode="auto">
          <a:xfrm>
            <a:off x="1329957" y="1874808"/>
            <a:ext cx="1753746" cy="37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36"/>
          <p:cNvSpPr>
            <a:spLocks noChangeShapeType="1"/>
          </p:cNvSpPr>
          <p:nvPr/>
        </p:nvSpPr>
        <p:spPr bwMode="auto">
          <a:xfrm flipH="1">
            <a:off x="1547664" y="1874808"/>
            <a:ext cx="1536039" cy="1143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10"/>
          <p:cNvGrpSpPr/>
          <p:nvPr/>
        </p:nvGrpSpPr>
        <p:grpSpPr>
          <a:xfrm>
            <a:off x="552930" y="3846132"/>
            <a:ext cx="2965398" cy="2160587"/>
            <a:chOff x="552930" y="3846132"/>
            <a:chExt cx="2965398" cy="2160587"/>
          </a:xfrm>
        </p:grpSpPr>
        <p:grpSp>
          <p:nvGrpSpPr>
            <p:cNvPr id="100" name="Group 21"/>
            <p:cNvGrpSpPr>
              <a:grpSpLocks/>
            </p:cNvGrpSpPr>
            <p:nvPr/>
          </p:nvGrpSpPr>
          <p:grpSpPr bwMode="auto">
            <a:xfrm>
              <a:off x="922723" y="3846132"/>
              <a:ext cx="2087562" cy="2160587"/>
              <a:chOff x="3061" y="2205"/>
              <a:chExt cx="863" cy="771"/>
            </a:xfrm>
          </p:grpSpPr>
          <p:sp>
            <p:nvSpPr>
              <p:cNvPr id="101"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3"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5"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 name="Line 35"/>
            <p:cNvSpPr>
              <a:spLocks noChangeShapeType="1"/>
            </p:cNvSpPr>
            <p:nvPr/>
          </p:nvSpPr>
          <p:spPr bwMode="auto">
            <a:xfrm>
              <a:off x="1142848" y="4737269"/>
              <a:ext cx="1753746" cy="37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Line 36"/>
            <p:cNvSpPr>
              <a:spLocks noChangeShapeType="1"/>
            </p:cNvSpPr>
            <p:nvPr/>
          </p:nvSpPr>
          <p:spPr bwMode="auto">
            <a:xfrm flipH="1">
              <a:off x="1360555" y="4737269"/>
              <a:ext cx="1536039" cy="1143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任意多边形 1"/>
            <p:cNvSpPr/>
            <p:nvPr/>
          </p:nvSpPr>
          <p:spPr>
            <a:xfrm>
              <a:off x="552930" y="3972234"/>
              <a:ext cx="1286515" cy="2009465"/>
            </a:xfrm>
            <a:custGeom>
              <a:avLst/>
              <a:gdLst>
                <a:gd name="connsiteX0" fmla="*/ 1229496 w 1229496"/>
                <a:gd name="connsiteY0" fmla="*/ 0 h 2024166"/>
                <a:gd name="connsiteX1" fmla="*/ 6486 w 1229496"/>
                <a:gd name="connsiteY1" fmla="*/ 571500 h 2024166"/>
                <a:gd name="connsiteX2" fmla="*/ 749436 w 1229496"/>
                <a:gd name="connsiteY2" fmla="*/ 1885950 h 2024166"/>
                <a:gd name="connsiteX3" fmla="*/ 840876 w 1229496"/>
                <a:gd name="connsiteY3" fmla="*/ 1920240 h 2024166"/>
              </a:gdLst>
              <a:ahLst/>
              <a:cxnLst>
                <a:cxn ang="0">
                  <a:pos x="connsiteX0" y="connsiteY0"/>
                </a:cxn>
                <a:cxn ang="0">
                  <a:pos x="connsiteX1" y="connsiteY1"/>
                </a:cxn>
                <a:cxn ang="0">
                  <a:pos x="connsiteX2" y="connsiteY2"/>
                </a:cxn>
                <a:cxn ang="0">
                  <a:pos x="connsiteX3" y="connsiteY3"/>
                </a:cxn>
              </a:cxnLst>
              <a:rect l="l" t="t" r="r" b="b"/>
              <a:pathLst>
                <a:path w="1229496" h="2024166">
                  <a:moveTo>
                    <a:pt x="1229496" y="0"/>
                  </a:moveTo>
                  <a:cubicBezTo>
                    <a:pt x="657996" y="128587"/>
                    <a:pt x="86496" y="257175"/>
                    <a:pt x="6486" y="571500"/>
                  </a:cubicBezTo>
                  <a:cubicBezTo>
                    <a:pt x="-73524" y="885825"/>
                    <a:pt x="610371" y="1661160"/>
                    <a:pt x="749436" y="1885950"/>
                  </a:cubicBezTo>
                  <a:cubicBezTo>
                    <a:pt x="888501" y="2110740"/>
                    <a:pt x="864688" y="2015490"/>
                    <a:pt x="840876" y="192024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862437" y="3862635"/>
              <a:ext cx="1655891" cy="2003709"/>
            </a:xfrm>
            <a:custGeom>
              <a:avLst/>
              <a:gdLst>
                <a:gd name="connsiteX0" fmla="*/ 0 w 1655891"/>
                <a:gd name="connsiteY0" fmla="*/ 129189 h 2003709"/>
                <a:gd name="connsiteX1" fmla="*/ 1645920 w 1655891"/>
                <a:gd name="connsiteY1" fmla="*/ 197769 h 2003709"/>
                <a:gd name="connsiteX2" fmla="*/ 731520 w 1655891"/>
                <a:gd name="connsiteY2" fmla="*/ 2003709 h 2003709"/>
                <a:gd name="connsiteX3" fmla="*/ 731520 w 1655891"/>
                <a:gd name="connsiteY3" fmla="*/ 2003709 h 2003709"/>
              </a:gdLst>
              <a:ahLst/>
              <a:cxnLst>
                <a:cxn ang="0">
                  <a:pos x="connsiteX0" y="connsiteY0"/>
                </a:cxn>
                <a:cxn ang="0">
                  <a:pos x="connsiteX1" y="connsiteY1"/>
                </a:cxn>
                <a:cxn ang="0">
                  <a:pos x="connsiteX2" y="connsiteY2"/>
                </a:cxn>
                <a:cxn ang="0">
                  <a:pos x="connsiteX3" y="connsiteY3"/>
                </a:cxn>
              </a:cxnLst>
              <a:rect l="l" t="t" r="r" b="b"/>
              <a:pathLst>
                <a:path w="1655891" h="2003709">
                  <a:moveTo>
                    <a:pt x="0" y="129189"/>
                  </a:moveTo>
                  <a:cubicBezTo>
                    <a:pt x="762000" y="7269"/>
                    <a:pt x="1524000" y="-114651"/>
                    <a:pt x="1645920" y="197769"/>
                  </a:cubicBezTo>
                  <a:cubicBezTo>
                    <a:pt x="1767840" y="510189"/>
                    <a:pt x="731520" y="2003709"/>
                    <a:pt x="731520" y="2003709"/>
                  </a:cubicBezTo>
                  <a:lnTo>
                    <a:pt x="731520" y="2003709"/>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275355" y="3795820"/>
            <a:ext cx="2965398" cy="2160587"/>
            <a:chOff x="5275355" y="3795820"/>
            <a:chExt cx="2965398" cy="2160587"/>
          </a:xfrm>
        </p:grpSpPr>
        <p:grpSp>
          <p:nvGrpSpPr>
            <p:cNvPr id="119" name="Group 21"/>
            <p:cNvGrpSpPr>
              <a:grpSpLocks/>
            </p:cNvGrpSpPr>
            <p:nvPr/>
          </p:nvGrpSpPr>
          <p:grpSpPr bwMode="auto">
            <a:xfrm>
              <a:off x="5645148" y="3795820"/>
              <a:ext cx="2087562" cy="2160587"/>
              <a:chOff x="3061" y="2205"/>
              <a:chExt cx="863" cy="771"/>
            </a:xfrm>
          </p:grpSpPr>
          <p:sp>
            <p:nvSpPr>
              <p:cNvPr id="120" name="Oval 22"/>
              <p:cNvSpPr>
                <a:spLocks noChangeArrowheads="1"/>
              </p:cNvSpPr>
              <p:nvPr/>
            </p:nvSpPr>
            <p:spPr bwMode="auto">
              <a:xfrm>
                <a:off x="3424" y="2205"/>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 name="Oval 23"/>
              <p:cNvSpPr>
                <a:spLocks noChangeArrowheads="1"/>
              </p:cNvSpPr>
              <p:nvPr/>
            </p:nvSpPr>
            <p:spPr bwMode="auto">
              <a:xfrm>
                <a:off x="3061"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2" name="Oval 24"/>
              <p:cNvSpPr>
                <a:spLocks noChangeArrowheads="1"/>
              </p:cNvSpPr>
              <p:nvPr/>
            </p:nvSpPr>
            <p:spPr bwMode="auto">
              <a:xfrm>
                <a:off x="3833" y="2478"/>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3" name="Oval 25"/>
              <p:cNvSpPr>
                <a:spLocks noChangeArrowheads="1"/>
              </p:cNvSpPr>
              <p:nvPr/>
            </p:nvSpPr>
            <p:spPr bwMode="auto">
              <a:xfrm>
                <a:off x="3198"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4" name="Oval 26"/>
              <p:cNvSpPr>
                <a:spLocks noChangeArrowheads="1"/>
              </p:cNvSpPr>
              <p:nvPr/>
            </p:nvSpPr>
            <p:spPr bwMode="auto">
              <a:xfrm>
                <a:off x="3696" y="2886"/>
                <a:ext cx="91"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5" name="Line 27"/>
              <p:cNvSpPr>
                <a:spLocks noChangeShapeType="1"/>
              </p:cNvSpPr>
              <p:nvPr/>
            </p:nvSpPr>
            <p:spPr bwMode="auto">
              <a:xfrm flipH="1">
                <a:off x="3107" y="2251"/>
                <a:ext cx="36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28"/>
              <p:cNvSpPr>
                <a:spLocks noChangeShapeType="1"/>
              </p:cNvSpPr>
              <p:nvPr/>
            </p:nvSpPr>
            <p:spPr bwMode="auto">
              <a:xfrm>
                <a:off x="3470" y="2251"/>
                <a:ext cx="408"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Line 29"/>
              <p:cNvSpPr>
                <a:spLocks noChangeShapeType="1"/>
              </p:cNvSpPr>
              <p:nvPr/>
            </p:nvSpPr>
            <p:spPr bwMode="auto">
              <a:xfrm>
                <a:off x="3107" y="2478"/>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8" name="Line 30"/>
              <p:cNvSpPr>
                <a:spLocks noChangeShapeType="1"/>
              </p:cNvSpPr>
              <p:nvPr/>
            </p:nvSpPr>
            <p:spPr bwMode="auto">
              <a:xfrm flipH="1">
                <a:off x="3742" y="2523"/>
                <a:ext cx="136"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31"/>
              <p:cNvSpPr>
                <a:spLocks noChangeShapeType="1"/>
              </p:cNvSpPr>
              <p:nvPr/>
            </p:nvSpPr>
            <p:spPr bwMode="auto">
              <a:xfrm>
                <a:off x="3243"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0" name="Line 35"/>
            <p:cNvSpPr>
              <a:spLocks noChangeShapeType="1"/>
            </p:cNvSpPr>
            <p:nvPr/>
          </p:nvSpPr>
          <p:spPr bwMode="auto">
            <a:xfrm>
              <a:off x="5865273" y="4686957"/>
              <a:ext cx="1753746" cy="37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36"/>
            <p:cNvSpPr>
              <a:spLocks noChangeShapeType="1"/>
            </p:cNvSpPr>
            <p:nvPr/>
          </p:nvSpPr>
          <p:spPr bwMode="auto">
            <a:xfrm flipH="1">
              <a:off x="6082980" y="4686957"/>
              <a:ext cx="1536039" cy="11433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任意多边形 131"/>
            <p:cNvSpPr/>
            <p:nvPr/>
          </p:nvSpPr>
          <p:spPr>
            <a:xfrm>
              <a:off x="5275355" y="3921922"/>
              <a:ext cx="1286515" cy="2009465"/>
            </a:xfrm>
            <a:custGeom>
              <a:avLst/>
              <a:gdLst>
                <a:gd name="connsiteX0" fmla="*/ 1229496 w 1229496"/>
                <a:gd name="connsiteY0" fmla="*/ 0 h 2024166"/>
                <a:gd name="connsiteX1" fmla="*/ 6486 w 1229496"/>
                <a:gd name="connsiteY1" fmla="*/ 571500 h 2024166"/>
                <a:gd name="connsiteX2" fmla="*/ 749436 w 1229496"/>
                <a:gd name="connsiteY2" fmla="*/ 1885950 h 2024166"/>
                <a:gd name="connsiteX3" fmla="*/ 840876 w 1229496"/>
                <a:gd name="connsiteY3" fmla="*/ 1920240 h 2024166"/>
              </a:gdLst>
              <a:ahLst/>
              <a:cxnLst>
                <a:cxn ang="0">
                  <a:pos x="connsiteX0" y="connsiteY0"/>
                </a:cxn>
                <a:cxn ang="0">
                  <a:pos x="connsiteX1" y="connsiteY1"/>
                </a:cxn>
                <a:cxn ang="0">
                  <a:pos x="connsiteX2" y="connsiteY2"/>
                </a:cxn>
                <a:cxn ang="0">
                  <a:pos x="connsiteX3" y="connsiteY3"/>
                </a:cxn>
              </a:cxnLst>
              <a:rect l="l" t="t" r="r" b="b"/>
              <a:pathLst>
                <a:path w="1229496" h="2024166">
                  <a:moveTo>
                    <a:pt x="1229496" y="0"/>
                  </a:moveTo>
                  <a:cubicBezTo>
                    <a:pt x="657996" y="128587"/>
                    <a:pt x="86496" y="257175"/>
                    <a:pt x="6486" y="571500"/>
                  </a:cubicBezTo>
                  <a:cubicBezTo>
                    <a:pt x="-73524" y="885825"/>
                    <a:pt x="610371" y="1661160"/>
                    <a:pt x="749436" y="1885950"/>
                  </a:cubicBezTo>
                  <a:cubicBezTo>
                    <a:pt x="888501" y="2110740"/>
                    <a:pt x="864688" y="2015490"/>
                    <a:pt x="840876" y="1920240"/>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任意多边形 132"/>
            <p:cNvSpPr/>
            <p:nvPr/>
          </p:nvSpPr>
          <p:spPr>
            <a:xfrm>
              <a:off x="6584862" y="3812323"/>
              <a:ext cx="1655891" cy="2003709"/>
            </a:xfrm>
            <a:custGeom>
              <a:avLst/>
              <a:gdLst>
                <a:gd name="connsiteX0" fmla="*/ 0 w 1655891"/>
                <a:gd name="connsiteY0" fmla="*/ 129189 h 2003709"/>
                <a:gd name="connsiteX1" fmla="*/ 1645920 w 1655891"/>
                <a:gd name="connsiteY1" fmla="*/ 197769 h 2003709"/>
                <a:gd name="connsiteX2" fmla="*/ 731520 w 1655891"/>
                <a:gd name="connsiteY2" fmla="*/ 2003709 h 2003709"/>
                <a:gd name="connsiteX3" fmla="*/ 731520 w 1655891"/>
                <a:gd name="connsiteY3" fmla="*/ 2003709 h 2003709"/>
              </a:gdLst>
              <a:ahLst/>
              <a:cxnLst>
                <a:cxn ang="0">
                  <a:pos x="connsiteX0" y="connsiteY0"/>
                </a:cxn>
                <a:cxn ang="0">
                  <a:pos x="connsiteX1" y="connsiteY1"/>
                </a:cxn>
                <a:cxn ang="0">
                  <a:pos x="connsiteX2" y="connsiteY2"/>
                </a:cxn>
                <a:cxn ang="0">
                  <a:pos x="connsiteX3" y="connsiteY3"/>
                </a:cxn>
              </a:cxnLst>
              <a:rect l="l" t="t" r="r" b="b"/>
              <a:pathLst>
                <a:path w="1655891" h="2003709">
                  <a:moveTo>
                    <a:pt x="0" y="129189"/>
                  </a:moveTo>
                  <a:cubicBezTo>
                    <a:pt x="762000" y="7269"/>
                    <a:pt x="1524000" y="-114651"/>
                    <a:pt x="1645920" y="197769"/>
                  </a:cubicBezTo>
                  <a:cubicBezTo>
                    <a:pt x="1767840" y="510189"/>
                    <a:pt x="731520" y="2003709"/>
                    <a:pt x="731520" y="2003709"/>
                  </a:cubicBezTo>
                  <a:lnTo>
                    <a:pt x="731520" y="2003709"/>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a:endCxn id="124" idx="1"/>
            </p:cNvCxnSpPr>
            <p:nvPr/>
          </p:nvCxnSpPr>
          <p:spPr>
            <a:xfrm>
              <a:off x="5865273" y="4750010"/>
              <a:ext cx="1348151" cy="991123"/>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236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59"/>
                                        </p:tgtEl>
                                        <p:attrNameLst>
                                          <p:attrName>style.visibility</p:attrName>
                                        </p:attrNameLst>
                                      </p:cBhvr>
                                      <p:to>
                                        <p:strVal val="visible"/>
                                      </p:to>
                                    </p:set>
                                    <p:animEffect transition="in" filter="blinds(horizontal)">
                                      <p:cBhvr>
                                        <p:cTn id="7" dur="500"/>
                                        <p:tgtEl>
                                          <p:spTgt spid="56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EC0DDA-AFEA-4197-BE7A-A72CE6586588}" type="slidenum">
              <a:rPr lang="zh-CN" altLang="en-US" smtClean="0">
                <a:solidFill>
                  <a:schemeClr val="accent1"/>
                </a:solidFill>
              </a:rPr>
              <a:pPr/>
              <a:t>8</a:t>
            </a:fld>
            <a:r>
              <a:rPr lang="en-US" altLang="zh-CN" dirty="0">
                <a:solidFill>
                  <a:schemeClr val="accent1"/>
                </a:solidFill>
              </a:rPr>
              <a:t>/50</a:t>
            </a:r>
          </a:p>
        </p:txBody>
      </p:sp>
      <p:sp>
        <p:nvSpPr>
          <p:cNvPr id="23555"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6.7      </a:t>
            </a:r>
            <a:r>
              <a:rPr lang="zh-CN" altLang="en-US" sz="4000" b="1" dirty="0">
                <a:latin typeface="Calibri" panose="020F0502020204030204" pitchFamily="34" charset="0"/>
                <a:ea typeface="宋体" panose="02010600030101010101" pitchFamily="2" charset="-122"/>
              </a:rPr>
              <a:t>平面图的面</a:t>
            </a:r>
          </a:p>
        </p:txBody>
      </p:sp>
      <p:sp>
        <p:nvSpPr>
          <p:cNvPr id="23556" name="Rectangle 3"/>
          <p:cNvSpPr>
            <a:spLocks noGrp="1"/>
          </p:cNvSpPr>
          <p:nvPr>
            <p:ph type="body" idx="4294967295"/>
          </p:nvPr>
        </p:nvSpPr>
        <p:spPr>
          <a:xfrm>
            <a:off x="179388" y="765176"/>
            <a:ext cx="8893175" cy="1912316"/>
          </a:xfrm>
        </p:spPr>
        <p:txBody>
          <a:bodyPr/>
          <a:lstStyle/>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对于平面嵌入</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，即把平面图</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画在一个平面上，使它的边仅在顶点相交，用剪刀沿各边剪下，每一条边都被剪开。于是，一个平面分成了若干个区域，每个区域称为平面图</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的一个</a:t>
            </a:r>
            <a:r>
              <a:rPr lang="zh-CN" altLang="en-US" sz="2800" b="1" dirty="0">
                <a:solidFill>
                  <a:srgbClr val="FF0000"/>
                </a:solidFill>
                <a:latin typeface="Calibri" panose="020F0502020204030204" pitchFamily="34" charset="0"/>
                <a:ea typeface="宋体" panose="02010600030101010101" pitchFamily="2" charset="-122"/>
              </a:rPr>
              <a:t>面</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p:txBody>
      </p:sp>
      <p:sp>
        <p:nvSpPr>
          <p:cNvPr id="23557" name="Text Box 4"/>
          <p:cNvSpPr txBox="1">
            <a:spLocks noChangeArrowheads="1"/>
          </p:cNvSpPr>
          <p:nvPr/>
        </p:nvSpPr>
        <p:spPr bwMode="auto">
          <a:xfrm>
            <a:off x="179512" y="5070127"/>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hlink"/>
                </a:solidFill>
              </a:rPr>
              <a:t>例</a:t>
            </a:r>
          </a:p>
        </p:txBody>
      </p:sp>
      <p:grpSp>
        <p:nvGrpSpPr>
          <p:cNvPr id="23558" name="Group 5"/>
          <p:cNvGrpSpPr>
            <a:grpSpLocks/>
          </p:cNvGrpSpPr>
          <p:nvPr/>
        </p:nvGrpSpPr>
        <p:grpSpPr bwMode="auto">
          <a:xfrm>
            <a:off x="1189038" y="5279871"/>
            <a:ext cx="1657350" cy="1179513"/>
            <a:chOff x="1156" y="2795"/>
            <a:chExt cx="1044" cy="743"/>
          </a:xfrm>
        </p:grpSpPr>
        <p:sp>
          <p:nvSpPr>
            <p:cNvPr id="23564" name="AutoShape 6"/>
            <p:cNvSpPr>
              <a:spLocks noChangeArrowheads="1"/>
            </p:cNvSpPr>
            <p:nvPr/>
          </p:nvSpPr>
          <p:spPr bwMode="auto">
            <a:xfrm rot="7251921">
              <a:off x="1466" y="2893"/>
              <a:ext cx="471" cy="820"/>
            </a:xfrm>
            <a:prstGeom prst="rtTriangle">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5" name="Oval 7"/>
            <p:cNvSpPr>
              <a:spLocks noChangeArrowheads="1"/>
            </p:cNvSpPr>
            <p:nvPr/>
          </p:nvSpPr>
          <p:spPr bwMode="auto">
            <a:xfrm>
              <a:off x="1429" y="2795"/>
              <a:ext cx="136" cy="13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6" name="Oval 8"/>
            <p:cNvSpPr>
              <a:spLocks noChangeArrowheads="1"/>
            </p:cNvSpPr>
            <p:nvPr/>
          </p:nvSpPr>
          <p:spPr bwMode="auto">
            <a:xfrm>
              <a:off x="1156" y="3249"/>
              <a:ext cx="136" cy="13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7" name="Oval 9"/>
            <p:cNvSpPr>
              <a:spLocks noChangeArrowheads="1"/>
            </p:cNvSpPr>
            <p:nvPr/>
          </p:nvSpPr>
          <p:spPr bwMode="auto">
            <a:xfrm>
              <a:off x="2064" y="3249"/>
              <a:ext cx="136" cy="13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02794" name="AutoShape 10"/>
          <p:cNvSpPr>
            <a:spLocks noChangeArrowheads="1"/>
          </p:cNvSpPr>
          <p:nvPr/>
        </p:nvSpPr>
        <p:spPr bwMode="auto">
          <a:xfrm>
            <a:off x="3276600" y="5640234"/>
            <a:ext cx="504825" cy="215900"/>
          </a:xfrm>
          <a:prstGeom prst="rightArrow">
            <a:avLst>
              <a:gd name="adj1" fmla="val 50000"/>
              <a:gd name="adj2" fmla="val 58456"/>
            </a:avLst>
          </a:prstGeom>
          <a:solidFill>
            <a:srgbClr val="CC0000"/>
          </a:solidFill>
          <a:ln w="9525">
            <a:solidFill>
              <a:srgbClr val="00FF99"/>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795" name="AutoShape 11"/>
          <p:cNvSpPr>
            <a:spLocks noChangeArrowheads="1"/>
          </p:cNvSpPr>
          <p:nvPr/>
        </p:nvSpPr>
        <p:spPr bwMode="auto">
          <a:xfrm rot="7251921">
            <a:off x="4345781" y="5507678"/>
            <a:ext cx="747713" cy="1301750"/>
          </a:xfrm>
          <a:prstGeom prst="rtTriangle">
            <a:avLst/>
          </a:prstGeom>
          <a:solidFill>
            <a:schemeClr val="tx2"/>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796" name="Rectangle 12"/>
          <p:cNvSpPr>
            <a:spLocks noChangeArrowheads="1"/>
          </p:cNvSpPr>
          <p:nvPr/>
        </p:nvSpPr>
        <p:spPr bwMode="auto">
          <a:xfrm>
            <a:off x="5652120" y="4941143"/>
            <a:ext cx="2808288" cy="1800225"/>
          </a:xfrm>
          <a:prstGeom prst="rect">
            <a:avLst/>
          </a:prstGeom>
          <a:solidFill>
            <a:srgbClr val="333300"/>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62" name="AutoShape 13"/>
          <p:cNvSpPr>
            <a:spLocks noChangeArrowheads="1"/>
          </p:cNvSpPr>
          <p:nvPr/>
        </p:nvSpPr>
        <p:spPr bwMode="auto">
          <a:xfrm rot="7251921">
            <a:off x="6866731" y="5434653"/>
            <a:ext cx="747713" cy="1301750"/>
          </a:xfrm>
          <a:prstGeom prst="rtTriangle">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矩形 1"/>
          <p:cNvSpPr/>
          <p:nvPr/>
        </p:nvSpPr>
        <p:spPr>
          <a:xfrm>
            <a:off x="179388" y="2755287"/>
            <a:ext cx="8641084" cy="1040285"/>
          </a:xfrm>
          <a:prstGeom prst="rect">
            <a:avLst/>
          </a:prstGeom>
          <a:solidFill>
            <a:schemeClr val="accent2">
              <a:lumMod val="20000"/>
              <a:lumOff val="80000"/>
            </a:schemeClr>
          </a:solidFill>
        </p:spPr>
        <p:txBody>
          <a:bodyPr wrap="square">
            <a:spAutoFit/>
          </a:bodyPr>
          <a:lstStyle/>
          <a:p>
            <a:pPr marL="457200" indent="-457200">
              <a:lnSpc>
                <a:spcPct val="110000"/>
              </a:lnSpc>
              <a:buFont typeface="Arial" panose="020B0604020202020204" pitchFamily="34" charset="0"/>
              <a:buChar char="•"/>
            </a:pPr>
            <a:r>
              <a:rPr lang="zh-CN" altLang="en-US" sz="2800" b="1" dirty="0">
                <a:latin typeface="Calibri" panose="020F0502020204030204" pitchFamily="34" charset="0"/>
              </a:rPr>
              <a:t>如果区域的面积是有限的，称它为</a:t>
            </a:r>
            <a:r>
              <a:rPr lang="zh-CN" altLang="en-US" sz="2800" b="1" dirty="0">
                <a:solidFill>
                  <a:srgbClr val="CC0000"/>
                </a:solidFill>
                <a:latin typeface="Calibri" panose="020F0502020204030204" pitchFamily="34" charset="0"/>
              </a:rPr>
              <a:t>有限面。</a:t>
            </a:r>
            <a:endParaRPr lang="en-US" altLang="zh-CN" sz="2800" b="1" dirty="0">
              <a:latin typeface="Calibri" panose="020F0502020204030204" pitchFamily="34" charset="0"/>
            </a:endParaRPr>
          </a:p>
          <a:p>
            <a:pPr marL="457200" indent="-457200">
              <a:lnSpc>
                <a:spcPct val="110000"/>
              </a:lnSpc>
              <a:buFont typeface="Arial" panose="020B0604020202020204" pitchFamily="34" charset="0"/>
              <a:buChar char="•"/>
            </a:pPr>
            <a:r>
              <a:rPr lang="zh-CN" altLang="en-US" sz="2800" b="1" dirty="0">
                <a:latin typeface="Calibri" panose="020F0502020204030204" pitchFamily="34" charset="0"/>
              </a:rPr>
              <a:t>如果区域的面积是无限的，称它为</a:t>
            </a:r>
            <a:r>
              <a:rPr lang="zh-CN" altLang="en-US" sz="2800" b="1" dirty="0">
                <a:solidFill>
                  <a:srgbClr val="CC0000"/>
                </a:solidFill>
                <a:latin typeface="Calibri" panose="020F0502020204030204" pitchFamily="34" charset="0"/>
              </a:rPr>
              <a:t>无限</a:t>
            </a:r>
            <a:r>
              <a:rPr lang="zh-CN" altLang="en-US" sz="2800" b="1" dirty="0">
                <a:solidFill>
                  <a:srgbClr val="FF0000"/>
                </a:solidFill>
                <a:latin typeface="Calibri" panose="020F0502020204030204" pitchFamily="34" charset="0"/>
              </a:rPr>
              <a:t>面</a:t>
            </a:r>
            <a:r>
              <a:rPr lang="zh-CN" altLang="en-US" sz="2800" b="1" dirty="0">
                <a:latin typeface="Calibri" panose="020F0502020204030204" pitchFamily="34" charset="0"/>
              </a:rPr>
              <a:t>。</a:t>
            </a:r>
            <a:r>
              <a:rPr lang="zh-CN" altLang="en-US" sz="2800" dirty="0">
                <a:latin typeface="Calibri" panose="020F0502020204030204" pitchFamily="34" charset="0"/>
              </a:rPr>
              <a:t> </a:t>
            </a:r>
          </a:p>
        </p:txBody>
      </p:sp>
      <p:sp>
        <p:nvSpPr>
          <p:cNvPr id="3" name="文本框 2"/>
          <p:cNvSpPr txBox="1"/>
          <p:nvPr/>
        </p:nvSpPr>
        <p:spPr>
          <a:xfrm>
            <a:off x="179512" y="3915053"/>
            <a:ext cx="8640960" cy="954107"/>
          </a:xfrm>
          <a:prstGeom prst="rect">
            <a:avLst/>
          </a:prstGeom>
          <a:solidFill>
            <a:srgbClr val="FFFF00"/>
          </a:solidFill>
        </p:spPr>
        <p:txBody>
          <a:bodyPr wrap="square" rtlCol="0">
            <a:spAutoFit/>
          </a:bodyPr>
          <a:lstStyle/>
          <a:p>
            <a:r>
              <a:rPr lang="zh-CN" altLang="en-US" sz="2800" dirty="0"/>
              <a:t>围成面</a:t>
            </a:r>
            <a:r>
              <a:rPr lang="en-US" altLang="zh-CN" sz="2800" dirty="0"/>
              <a:t>R</a:t>
            </a:r>
            <a:r>
              <a:rPr lang="zh-CN" altLang="en-US" sz="2800" dirty="0"/>
              <a:t>的所有边构成的回路称为</a:t>
            </a:r>
            <a:r>
              <a:rPr lang="zh-CN" altLang="en-US" sz="2800" dirty="0">
                <a:solidFill>
                  <a:srgbClr val="FF0000"/>
                </a:solidFill>
              </a:rPr>
              <a:t>面</a:t>
            </a:r>
            <a:r>
              <a:rPr lang="en-US" altLang="zh-CN" sz="2800" dirty="0">
                <a:solidFill>
                  <a:srgbClr val="FF0000"/>
                </a:solidFill>
              </a:rPr>
              <a:t>R</a:t>
            </a:r>
            <a:r>
              <a:rPr lang="zh-CN" altLang="en-US" sz="2800" dirty="0">
                <a:solidFill>
                  <a:srgbClr val="FF0000"/>
                </a:solidFill>
              </a:rPr>
              <a:t>的边界</a:t>
            </a:r>
            <a:r>
              <a:rPr lang="zh-CN" altLang="en-US" sz="2800" dirty="0"/>
              <a:t>，其长度称为</a:t>
            </a:r>
            <a:r>
              <a:rPr lang="zh-CN" altLang="en-US" sz="2800" dirty="0">
                <a:solidFill>
                  <a:srgbClr val="FF0000"/>
                </a:solidFill>
              </a:rPr>
              <a:t>面</a:t>
            </a:r>
            <a:r>
              <a:rPr lang="en-US" altLang="zh-CN" sz="2800" dirty="0">
                <a:solidFill>
                  <a:srgbClr val="FF0000"/>
                </a:solidFill>
              </a:rPr>
              <a:t>R</a:t>
            </a:r>
            <a:r>
              <a:rPr lang="zh-CN" altLang="en-US" sz="2800" dirty="0">
                <a:solidFill>
                  <a:srgbClr val="FF0000"/>
                </a:solidFill>
              </a:rPr>
              <a:t>的次数</a:t>
            </a:r>
            <a:r>
              <a:rPr lang="zh-CN" altLang="en-US" sz="2800" dirty="0"/>
              <a:t>，记为</a:t>
            </a:r>
            <a:r>
              <a:rPr lang="en-US" altLang="zh-CN" sz="2800" dirty="0" err="1"/>
              <a:t>deg</a:t>
            </a:r>
            <a:r>
              <a:rPr lang="en-US" altLang="zh-CN" sz="2800" dirty="0"/>
              <a:t>(R)</a:t>
            </a:r>
            <a:r>
              <a:rPr lang="zh-CN" altLang="en-US" sz="2800" dirty="0"/>
              <a:t>。</a:t>
            </a:r>
          </a:p>
        </p:txBody>
      </p:sp>
    </p:spTree>
    <p:extLst>
      <p:ext uri="{BB962C8B-B14F-4D97-AF65-F5344CB8AC3E}">
        <p14:creationId xmlns:p14="http://schemas.microsoft.com/office/powerpoint/2010/main" val="2092719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2794"/>
                                        </p:tgtEl>
                                        <p:attrNameLst>
                                          <p:attrName>style.visibility</p:attrName>
                                        </p:attrNameLst>
                                      </p:cBhvr>
                                      <p:to>
                                        <p:strVal val="visible"/>
                                      </p:to>
                                    </p:set>
                                    <p:animEffect transition="in" filter="blinds(horizontal)">
                                      <p:cBhvr>
                                        <p:cTn id="21" dur="500"/>
                                        <p:tgtEl>
                                          <p:spTgt spid="50279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02795"/>
                                        </p:tgtEl>
                                        <p:attrNameLst>
                                          <p:attrName>style.visibility</p:attrName>
                                        </p:attrNameLst>
                                      </p:cBhvr>
                                      <p:to>
                                        <p:strVal val="visible"/>
                                      </p:to>
                                    </p:set>
                                    <p:animEffect transition="in" filter="blinds(horizontal)">
                                      <p:cBhvr>
                                        <p:cTn id="26" dur="500"/>
                                        <p:tgtEl>
                                          <p:spTgt spid="50279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02796"/>
                                        </p:tgtEl>
                                        <p:attrNameLst>
                                          <p:attrName>style.visibility</p:attrName>
                                        </p:attrNameLst>
                                      </p:cBhvr>
                                      <p:to>
                                        <p:strVal val="visible"/>
                                      </p:to>
                                    </p:set>
                                    <p:animEffect transition="in" filter="blinds(horizontal)">
                                      <p:cBhvr>
                                        <p:cTn id="31" dur="500"/>
                                        <p:tgtEl>
                                          <p:spTgt spid="502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502794" grpId="0" animBg="1"/>
      <p:bldP spid="502795" grpId="0" animBg="1"/>
      <p:bldP spid="502796" grpId="0" animBg="1"/>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9C0C0-F5C1-4146-A55C-777408BF44F9}" type="slidenum">
              <a:rPr lang="zh-CN" altLang="en-US" smtClean="0">
                <a:solidFill>
                  <a:schemeClr val="accent1"/>
                </a:solidFill>
              </a:rPr>
              <a:pPr/>
              <a:t>9</a:t>
            </a:fld>
            <a:r>
              <a:rPr lang="en-US" altLang="zh-CN" dirty="0">
                <a:solidFill>
                  <a:schemeClr val="accent1"/>
                </a:solidFill>
              </a:rPr>
              <a:t>/50</a:t>
            </a:r>
          </a:p>
        </p:txBody>
      </p:sp>
      <p:sp>
        <p:nvSpPr>
          <p:cNvPr id="22531"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          </a:t>
            </a:r>
            <a:r>
              <a:rPr lang="zh-CN" altLang="en-US" sz="4000" b="1" dirty="0">
                <a:latin typeface="宋体" panose="02010600030101010101" pitchFamily="2" charset="-122"/>
              </a:rPr>
              <a:t>面与次数</a:t>
            </a:r>
            <a:endParaRPr lang="zh-CN" altLang="en-US" sz="4000" b="1" dirty="0">
              <a:latin typeface="Calibri" panose="020F0502020204030204" pitchFamily="34" charset="0"/>
              <a:ea typeface="宋体" panose="02010600030101010101" pitchFamily="2" charset="-122"/>
            </a:endParaRPr>
          </a:p>
        </p:txBody>
      </p:sp>
      <p:sp>
        <p:nvSpPr>
          <p:cNvPr id="5" name="文本框 4"/>
          <p:cNvSpPr txBox="1"/>
          <p:nvPr/>
        </p:nvSpPr>
        <p:spPr>
          <a:xfrm>
            <a:off x="5572683" y="2251978"/>
            <a:ext cx="2640466" cy="1846659"/>
          </a:xfrm>
          <a:prstGeom prst="rect">
            <a:avLst/>
          </a:prstGeom>
          <a:noFill/>
        </p:spPr>
        <p:txBody>
          <a:bodyPr wrap="none" rtlCol="0">
            <a:spAutoFit/>
          </a:bodyPr>
          <a:lstStyle/>
          <a:p>
            <a:pPr algn="just" eaLnBrk="1" hangingPunct="1">
              <a:buFont typeface="Wingdings" panose="05000000000000000000" pitchFamily="2" charset="2"/>
              <a:buNone/>
            </a:pPr>
            <a:r>
              <a:rPr lang="en-US" altLang="zh-CN" sz="3200" b="1" dirty="0">
                <a:latin typeface="Times New Roman" panose="02020603050405020304" pitchFamily="18" charset="0"/>
              </a:rPr>
              <a:t>     </a:t>
            </a:r>
            <a:r>
              <a:rPr lang="en-US" altLang="zh-CN" sz="3200" b="1" dirty="0" err="1">
                <a:latin typeface="Times New Roman" panose="02020603050405020304" pitchFamily="18" charset="0"/>
              </a:rPr>
              <a:t>deg</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rPr>
              <a:t>1</a:t>
            </a:r>
            <a:r>
              <a:rPr lang="en-US" altLang="zh-CN" sz="3200" b="1" dirty="0">
                <a:latin typeface="Times New Roman" panose="02020603050405020304" pitchFamily="18" charset="0"/>
              </a:rPr>
              <a:t>)=1,</a:t>
            </a:r>
          </a:p>
          <a:p>
            <a:pPr algn="just" eaLnBrk="1" hangingPunct="1">
              <a:buFont typeface="Wingdings" panose="05000000000000000000" pitchFamily="2" charset="2"/>
              <a:buNone/>
            </a:pPr>
            <a:r>
              <a:rPr lang="en-US" altLang="zh-CN" sz="3200" b="1" dirty="0">
                <a:latin typeface="Times New Roman" panose="02020603050405020304" pitchFamily="18" charset="0"/>
              </a:rPr>
              <a:t>     </a:t>
            </a:r>
            <a:r>
              <a:rPr lang="en-US" altLang="zh-CN" sz="3200" b="1" dirty="0" err="1">
                <a:latin typeface="Times New Roman" panose="02020603050405020304" pitchFamily="18" charset="0"/>
              </a:rPr>
              <a:t>deg</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rPr>
              <a:t>2</a:t>
            </a:r>
            <a:r>
              <a:rPr lang="en-US" altLang="zh-CN" sz="3200" b="1" dirty="0">
                <a:latin typeface="Times New Roman" panose="02020603050405020304" pitchFamily="18" charset="0"/>
              </a:rPr>
              <a:t>)=3, </a:t>
            </a:r>
          </a:p>
          <a:p>
            <a:pPr algn="just" eaLnBrk="1" hangingPunct="1">
              <a:buFont typeface="Wingdings" panose="05000000000000000000" pitchFamily="2" charset="2"/>
              <a:buNone/>
            </a:pPr>
            <a:r>
              <a:rPr lang="en-US" altLang="zh-CN" sz="3200" b="1" dirty="0">
                <a:latin typeface="Times New Roman" panose="02020603050405020304" pitchFamily="18" charset="0"/>
              </a:rPr>
              <a:t>     </a:t>
            </a:r>
            <a:r>
              <a:rPr lang="en-US" altLang="zh-CN" sz="3200" b="1" dirty="0" err="1">
                <a:latin typeface="Times New Roman" panose="02020603050405020304" pitchFamily="18" charset="0"/>
              </a:rPr>
              <a:t>deg</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R</a:t>
            </a:r>
            <a:r>
              <a:rPr lang="en-US" altLang="zh-CN" sz="3200" b="1" baseline="-30000" dirty="0">
                <a:latin typeface="Times New Roman" panose="02020603050405020304" pitchFamily="18" charset="0"/>
              </a:rPr>
              <a:t>0</a:t>
            </a:r>
            <a:r>
              <a:rPr lang="en-US" altLang="zh-CN" sz="3200" b="1" dirty="0">
                <a:latin typeface="Times New Roman" panose="02020603050405020304" pitchFamily="18" charset="0"/>
              </a:rPr>
              <a:t>)=6. </a:t>
            </a:r>
          </a:p>
          <a:p>
            <a:endParaRPr lang="zh-CN" altLang="en-US" dirty="0"/>
          </a:p>
        </p:txBody>
      </p:sp>
      <p:sp>
        <p:nvSpPr>
          <p:cNvPr id="7" name="文本框 6"/>
          <p:cNvSpPr txBox="1"/>
          <p:nvPr/>
        </p:nvSpPr>
        <p:spPr>
          <a:xfrm>
            <a:off x="6156176" y="980728"/>
            <a:ext cx="1473480" cy="584775"/>
          </a:xfrm>
          <a:prstGeom prst="rect">
            <a:avLst/>
          </a:prstGeom>
          <a:noFill/>
        </p:spPr>
        <p:txBody>
          <a:bodyPr wrap="none" rtlCol="0">
            <a:spAutoFit/>
          </a:bodyPr>
          <a:lstStyle/>
          <a:p>
            <a:r>
              <a:rPr lang="zh-CN" altLang="en-US" sz="3200" dirty="0"/>
              <a:t>边数</a:t>
            </a:r>
            <a:r>
              <a:rPr lang="en-US" altLang="zh-CN" sz="3200" dirty="0"/>
              <a:t>=5</a:t>
            </a:r>
            <a:endParaRPr lang="zh-CN" altLang="en-US" sz="3200" dirty="0"/>
          </a:p>
        </p:txBody>
      </p:sp>
      <p:pic>
        <p:nvPicPr>
          <p:cNvPr id="12" name="图片 11"/>
          <p:cNvPicPr>
            <a:picLocks noChangeAspect="1"/>
          </p:cNvPicPr>
          <p:nvPr/>
        </p:nvPicPr>
        <p:blipFill>
          <a:blip r:embed="rId3"/>
          <a:stretch>
            <a:fillRect/>
          </a:stretch>
        </p:blipFill>
        <p:spPr>
          <a:xfrm>
            <a:off x="899592" y="908720"/>
            <a:ext cx="4058498" cy="3327288"/>
          </a:xfrm>
          <a:prstGeom prst="rect">
            <a:avLst/>
          </a:prstGeom>
        </p:spPr>
      </p:pic>
      <p:sp>
        <p:nvSpPr>
          <p:cNvPr id="13" name="文本框 12"/>
          <p:cNvSpPr txBox="1"/>
          <p:nvPr/>
        </p:nvSpPr>
        <p:spPr>
          <a:xfrm>
            <a:off x="683569" y="5145334"/>
            <a:ext cx="5688632" cy="954107"/>
          </a:xfrm>
          <a:prstGeom prst="rect">
            <a:avLst/>
          </a:prstGeom>
          <a:solidFill>
            <a:srgbClr val="FFFF00"/>
          </a:solidFill>
        </p:spPr>
        <p:txBody>
          <a:bodyPr wrap="square" rtlCol="0">
            <a:spAutoFit/>
          </a:bodyPr>
          <a:lstStyle/>
          <a:p>
            <a:r>
              <a:rPr lang="zh-CN" altLang="en-US" sz="2800" b="1" dirty="0">
                <a:latin typeface="Times New Roman" panose="02020603050405020304" pitchFamily="18" charset="0"/>
              </a:rPr>
              <a:t>把</a:t>
            </a:r>
            <a:r>
              <a:rPr lang="en-US" altLang="zh-CN" sz="2800" b="1" dirty="0">
                <a:latin typeface="Times New Roman" panose="02020603050405020304" pitchFamily="18" charset="0"/>
              </a:rPr>
              <a:t>R</a:t>
            </a:r>
            <a:r>
              <a:rPr lang="en-US" altLang="zh-CN" sz="2800" b="1" baseline="-30000" dirty="0">
                <a:latin typeface="Times New Roman" panose="02020603050405020304" pitchFamily="18" charset="0"/>
              </a:rPr>
              <a:t>0</a:t>
            </a:r>
            <a:r>
              <a:rPr lang="zh-CN" altLang="en-US" sz="2800" b="1" dirty="0">
                <a:latin typeface="Times New Roman" panose="02020603050405020304" pitchFamily="18" charset="0"/>
              </a:rPr>
              <a:t>看成是由</a:t>
            </a:r>
            <a:r>
              <a:rPr lang="en-US" altLang="zh-CN" sz="2800" b="1" dirty="0" err="1">
                <a:latin typeface="Times New Roman" panose="02020603050405020304" pitchFamily="18" charset="0"/>
              </a:rPr>
              <a:t>abcdde</a:t>
            </a:r>
            <a:r>
              <a:rPr lang="zh-CN" altLang="en-US" sz="2800" b="1" dirty="0">
                <a:latin typeface="Times New Roman" panose="02020603050405020304" pitchFamily="18" charset="0"/>
              </a:rPr>
              <a:t>六条边围成的</a:t>
            </a:r>
            <a:endParaRPr lang="en-US" altLang="zh-CN" sz="2800" b="1" dirty="0">
              <a:latin typeface="Times New Roman" panose="02020603050405020304" pitchFamily="18" charset="0"/>
            </a:endParaRPr>
          </a:p>
          <a:p>
            <a:r>
              <a:rPr lang="zh-CN" altLang="en-US" sz="2800" b="1" dirty="0">
                <a:latin typeface="Times New Roman" panose="02020603050405020304" pitchFamily="18" charset="0"/>
              </a:rPr>
              <a:t>（割边按两次计算）</a:t>
            </a:r>
            <a:endParaRPr lang="zh-CN" altLang="en-US" sz="2800" dirty="0"/>
          </a:p>
        </p:txBody>
      </p:sp>
    </p:spTree>
    <p:extLst>
      <p:ext uri="{BB962C8B-B14F-4D97-AF65-F5344CB8AC3E}">
        <p14:creationId xmlns:p14="http://schemas.microsoft.com/office/powerpoint/2010/main" val="1046200451"/>
      </p:ext>
    </p:extLst>
  </p:cSld>
  <p:clrMapOvr>
    <a:masterClrMapping/>
  </p:clrMapOvr>
  <p:transition/>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316188</TotalTime>
  <Words>5611</Words>
  <Application>Microsoft Office PowerPoint</Application>
  <PresentationFormat>全屏显示(4:3)</PresentationFormat>
  <Paragraphs>487</Paragraphs>
  <Slides>53</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4" baseType="lpstr">
      <vt:lpstr>MS PMincho</vt:lpstr>
      <vt:lpstr>黑体</vt:lpstr>
      <vt:lpstr>宋体</vt:lpstr>
      <vt:lpstr>Arial</vt:lpstr>
      <vt:lpstr>Calibri</vt:lpstr>
      <vt:lpstr>Cambria Math</vt:lpstr>
      <vt:lpstr>Tahoma</vt:lpstr>
      <vt:lpstr>Times New Roman</vt:lpstr>
      <vt:lpstr>Wingdings</vt:lpstr>
      <vt:lpstr>4_Office 主题</vt:lpstr>
      <vt:lpstr>公式</vt:lpstr>
      <vt:lpstr>PowerPoint 演示文稿</vt:lpstr>
      <vt:lpstr>6.4  平面图</vt:lpstr>
      <vt:lpstr>平面图的问题</vt:lpstr>
      <vt:lpstr>例 平面图的例子</vt:lpstr>
      <vt:lpstr>并非所有的图都能嵌入平面</vt:lpstr>
      <vt:lpstr>定义6.6     平面图</vt:lpstr>
      <vt:lpstr>例  平面图——非平面图</vt:lpstr>
      <vt:lpstr>定义6.7      平面图的面</vt:lpstr>
      <vt:lpstr>例          面与次数</vt:lpstr>
      <vt:lpstr>定理6.9</vt:lpstr>
      <vt:lpstr>定义     极大平面图</vt:lpstr>
      <vt:lpstr>定理6.10</vt:lpstr>
      <vt:lpstr>例   是否极大平面图</vt:lpstr>
      <vt:lpstr>          极小非平面图 </vt:lpstr>
      <vt:lpstr>定理6.11        欧拉(Euler)公式 </vt:lpstr>
      <vt:lpstr>欧拉(Euler)公式的证明</vt:lpstr>
      <vt:lpstr>定理6.11的推论</vt:lpstr>
      <vt:lpstr>运用欧拉(Euler)公式的局限性</vt:lpstr>
      <vt:lpstr>命题</vt:lpstr>
      <vt:lpstr>定理6.12’</vt:lpstr>
      <vt:lpstr>例 K5和K3,3 </vt:lpstr>
      <vt:lpstr>例  设 G=(V,E)是一个图，若 G中每个结点的度数均大于等于3，试证明不存在有7条边的连通简单平面图。</vt:lpstr>
      <vt:lpstr>定理6.12’’</vt:lpstr>
      <vt:lpstr>例</vt:lpstr>
      <vt:lpstr>定理6.12</vt:lpstr>
      <vt:lpstr>PowerPoint 演示文稿</vt:lpstr>
      <vt:lpstr>定义6.9          G1与G2同胚</vt:lpstr>
      <vt:lpstr>定义6.10’    G1可收缩到G2</vt:lpstr>
      <vt:lpstr>定理6.13      库拉道夫斯基定理</vt:lpstr>
      <vt:lpstr>例 皮德森(Petersen)图不是平面图</vt:lpstr>
      <vt:lpstr>例 证明下图是哈密尔顿图, 但它不是平面图。</vt:lpstr>
      <vt:lpstr>定理6.14      库拉道夫斯基定理</vt:lpstr>
      <vt:lpstr>例</vt:lpstr>
      <vt:lpstr>PowerPoint 演示文稿</vt:lpstr>
      <vt:lpstr>例 对K5插入2度顶点，或在K5外放置一个顶点使其与K5上的若干个顶点相邻，共可产生多少个6阶简单连通非同构的非平面图？</vt:lpstr>
      <vt:lpstr>例 由K3,3加若干条边能生成多少个6阶连通的简单的非同构的非平面图？</vt:lpstr>
      <vt:lpstr>PowerPoint 演示文稿</vt:lpstr>
      <vt:lpstr>PowerPoint 演示文稿</vt:lpstr>
      <vt:lpstr>平面图的着色</vt:lpstr>
      <vt:lpstr>PowerPoint 演示文稿</vt:lpstr>
      <vt:lpstr>四色猜想(四色问题)</vt:lpstr>
      <vt:lpstr>定义           n色图</vt:lpstr>
      <vt:lpstr>定义        可k-着色的</vt:lpstr>
      <vt:lpstr>定义6.11     对偶图</vt:lpstr>
      <vt:lpstr>例 对偶图的构造</vt:lpstr>
      <vt:lpstr>例</vt:lpstr>
      <vt:lpstr>例</vt:lpstr>
      <vt:lpstr>对偶图的性质</vt:lpstr>
      <vt:lpstr>定理6.15 （五色定理）</vt:lpstr>
      <vt:lpstr>例设 G=(V,E)是简单的连通平面图，|V| ≥3, 则它一定有一个度数 ≤5的顶点。</vt:lpstr>
      <vt:lpstr>作业18</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237</cp:revision>
  <dcterms:created xsi:type="dcterms:W3CDTF">2090-01-01T11:28:32Z</dcterms:created>
  <dcterms:modified xsi:type="dcterms:W3CDTF">2024-11-28T10:58:29Z</dcterms:modified>
</cp:coreProperties>
</file>