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66"/>
  </p:notesMasterIdLst>
  <p:sldIdLst>
    <p:sldId id="846" r:id="rId2"/>
    <p:sldId id="568" r:id="rId3"/>
    <p:sldId id="480" r:id="rId4"/>
    <p:sldId id="481" r:id="rId5"/>
    <p:sldId id="482" r:id="rId6"/>
    <p:sldId id="483" r:id="rId7"/>
    <p:sldId id="763" r:id="rId8"/>
    <p:sldId id="764" r:id="rId9"/>
    <p:sldId id="777" r:id="rId10"/>
    <p:sldId id="765" r:id="rId11"/>
    <p:sldId id="766" r:id="rId12"/>
    <p:sldId id="487" r:id="rId13"/>
    <p:sldId id="573" r:id="rId14"/>
    <p:sldId id="717" r:id="rId15"/>
    <p:sldId id="715" r:id="rId16"/>
    <p:sldId id="716" r:id="rId17"/>
    <p:sldId id="574" r:id="rId18"/>
    <p:sldId id="571" r:id="rId19"/>
    <p:sldId id="767" r:id="rId20"/>
    <p:sldId id="768" r:id="rId21"/>
    <p:sldId id="769" r:id="rId22"/>
    <p:sldId id="770" r:id="rId23"/>
    <p:sldId id="704" r:id="rId24"/>
    <p:sldId id="708" r:id="rId25"/>
    <p:sldId id="720" r:id="rId26"/>
    <p:sldId id="721" r:id="rId27"/>
    <p:sldId id="722" r:id="rId28"/>
    <p:sldId id="724" r:id="rId29"/>
    <p:sldId id="772" r:id="rId30"/>
    <p:sldId id="771" r:id="rId31"/>
    <p:sldId id="728" r:id="rId32"/>
    <p:sldId id="729" r:id="rId33"/>
    <p:sldId id="775" r:id="rId34"/>
    <p:sldId id="773" r:id="rId35"/>
    <p:sldId id="776" r:id="rId36"/>
    <p:sldId id="730" r:id="rId37"/>
    <p:sldId id="732" r:id="rId38"/>
    <p:sldId id="739" r:id="rId39"/>
    <p:sldId id="740" r:id="rId40"/>
    <p:sldId id="741" r:id="rId41"/>
    <p:sldId id="742" r:id="rId42"/>
    <p:sldId id="743" r:id="rId43"/>
    <p:sldId id="749" r:id="rId44"/>
    <p:sldId id="750" r:id="rId45"/>
    <p:sldId id="852" r:id="rId46"/>
    <p:sldId id="853" r:id="rId47"/>
    <p:sldId id="751" r:id="rId48"/>
    <p:sldId id="754" r:id="rId49"/>
    <p:sldId id="756" r:id="rId50"/>
    <p:sldId id="757" r:id="rId51"/>
    <p:sldId id="758" r:id="rId52"/>
    <p:sldId id="759" r:id="rId53"/>
    <p:sldId id="760" r:id="rId54"/>
    <p:sldId id="616" r:id="rId55"/>
    <p:sldId id="850" r:id="rId56"/>
    <p:sldId id="800" r:id="rId57"/>
    <p:sldId id="801" r:id="rId58"/>
    <p:sldId id="847" r:id="rId59"/>
    <p:sldId id="848" r:id="rId60"/>
    <p:sldId id="802" r:id="rId61"/>
    <p:sldId id="803" r:id="rId62"/>
    <p:sldId id="804" r:id="rId63"/>
    <p:sldId id="805" r:id="rId64"/>
    <p:sldId id="806" r:id="rId65"/>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95B3D7"/>
    <a:srgbClr val="7F8D8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77217" autoAdjust="0"/>
  </p:normalViewPr>
  <p:slideViewPr>
    <p:cSldViewPr>
      <p:cViewPr varScale="1">
        <p:scale>
          <a:sx n="105" d="100"/>
          <a:sy n="105" d="100"/>
        </p:scale>
        <p:origin x="452"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3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Arial" charset="0"/>
              </a:defRPr>
            </a:lvl1pPr>
          </a:lstStyle>
          <a:p>
            <a:pPr>
              <a:defRPr/>
            </a:pPr>
            <a:endParaRPr lang="zh-CN" altLang="en-US"/>
          </a:p>
        </p:txBody>
      </p:sp>
      <p:sp>
        <p:nvSpPr>
          <p:cNvPr id="593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AFD7D8E2-BB42-4A88-BAB9-956729CFD0D2}" type="datetimeFigureOut">
              <a:rPr lang="zh-CN" altLang="en-US"/>
              <a:pPr>
                <a:defRPr/>
              </a:pPr>
              <a:t>2024/11/27</a:t>
            </a:fld>
            <a:endParaRPr lang="en-US" altLang="zh-CN"/>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Arial" charset="0"/>
              </a:defRPr>
            </a:lvl1pPr>
          </a:lstStyle>
          <a:p>
            <a:pPr>
              <a:defRPr/>
            </a:pPr>
            <a:endParaRPr lang="en-US" altLang="zh-CN"/>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89BDC35E-4CEB-4BCA-B713-D8169625AD8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28A268-A88C-4588-9A5D-7BFE0AADEA33}" type="slidenum">
              <a:rPr lang="zh-CN" altLang="en-US" smtClean="0"/>
              <a:pPr/>
              <a:t>1</a:t>
            </a:fld>
            <a:endParaRPr lang="en-US" altLang="zh-CN"/>
          </a:p>
        </p:txBody>
      </p:sp>
    </p:spTree>
    <p:extLst>
      <p:ext uri="{BB962C8B-B14F-4D97-AF65-F5344CB8AC3E}">
        <p14:creationId xmlns:p14="http://schemas.microsoft.com/office/powerpoint/2010/main" val="2403608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dirty="0"/>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F5E057-723A-4C9B-8C6D-B575B40800B1}" type="slidenum">
              <a:rPr lang="zh-CN" altLang="en-US"/>
              <a:pPr/>
              <a:t>24</a:t>
            </a:fld>
            <a:endParaRPr lang="zh-CN" altLang="en-US"/>
          </a:p>
        </p:txBody>
      </p:sp>
    </p:spTree>
    <p:extLst>
      <p:ext uri="{BB962C8B-B14F-4D97-AF65-F5344CB8AC3E}">
        <p14:creationId xmlns:p14="http://schemas.microsoft.com/office/powerpoint/2010/main" val="1533712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xfrm>
            <a:off x="687388"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b="1"/>
              <a:t>生成子图是由全部顶点与部分边组成的子图。</a:t>
            </a:r>
          </a:p>
        </p:txBody>
      </p:sp>
    </p:spTree>
    <p:extLst>
      <p:ext uri="{BB962C8B-B14F-4D97-AF65-F5344CB8AC3E}">
        <p14:creationId xmlns:p14="http://schemas.microsoft.com/office/powerpoint/2010/main" val="680103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xfrm>
            <a:off x="687388"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b="1" dirty="0"/>
              <a:t>生成子图是由全部顶点与部分边组成的子图。</a:t>
            </a:r>
          </a:p>
        </p:txBody>
      </p:sp>
    </p:spTree>
    <p:extLst>
      <p:ext uri="{BB962C8B-B14F-4D97-AF65-F5344CB8AC3E}">
        <p14:creationId xmlns:p14="http://schemas.microsoft.com/office/powerpoint/2010/main" val="1372220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教材上未明确“基本圈”的概念。</a:t>
            </a:r>
          </a:p>
        </p:txBody>
      </p:sp>
    </p:spTree>
    <p:extLst>
      <p:ext uri="{BB962C8B-B14F-4D97-AF65-F5344CB8AC3E}">
        <p14:creationId xmlns:p14="http://schemas.microsoft.com/office/powerpoint/2010/main" val="2485051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BDC35E-4CEB-4BCA-B713-D8169625AD8C}" type="slidenum">
              <a:rPr lang="zh-CN" altLang="en-US" smtClean="0"/>
              <a:pPr/>
              <a:t>29</a:t>
            </a:fld>
            <a:endParaRPr lang="en-US" altLang="zh-CN"/>
          </a:p>
        </p:txBody>
      </p:sp>
    </p:spTree>
    <p:extLst>
      <p:ext uri="{BB962C8B-B14F-4D97-AF65-F5344CB8AC3E}">
        <p14:creationId xmlns:p14="http://schemas.microsoft.com/office/powerpoint/2010/main" val="310251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教材上未明确“基本圈”的概念。</a:t>
            </a:r>
          </a:p>
        </p:txBody>
      </p:sp>
    </p:spTree>
    <p:extLst>
      <p:ext uri="{BB962C8B-B14F-4D97-AF65-F5344CB8AC3E}">
        <p14:creationId xmlns:p14="http://schemas.microsoft.com/office/powerpoint/2010/main" val="677073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BDC35E-4CEB-4BCA-B713-D8169625AD8C}" type="slidenum">
              <a:rPr lang="zh-CN" altLang="en-US" smtClean="0"/>
              <a:pPr/>
              <a:t>31</a:t>
            </a:fld>
            <a:endParaRPr lang="en-US" altLang="zh-CN"/>
          </a:p>
        </p:txBody>
      </p:sp>
    </p:spTree>
    <p:extLst>
      <p:ext uri="{BB962C8B-B14F-4D97-AF65-F5344CB8AC3E}">
        <p14:creationId xmlns:p14="http://schemas.microsoft.com/office/powerpoint/2010/main" val="266066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BDC35E-4CEB-4BCA-B713-D8169625AD8C}" type="slidenum">
              <a:rPr lang="zh-CN" altLang="en-US" smtClean="0"/>
              <a:pPr/>
              <a:t>32</a:t>
            </a:fld>
            <a:endParaRPr lang="en-US" altLang="zh-CN"/>
          </a:p>
        </p:txBody>
      </p:sp>
    </p:spTree>
    <p:extLst>
      <p:ext uri="{BB962C8B-B14F-4D97-AF65-F5344CB8AC3E}">
        <p14:creationId xmlns:p14="http://schemas.microsoft.com/office/powerpoint/2010/main" val="25270146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BDC35E-4CEB-4BCA-B713-D8169625AD8C}" type="slidenum">
              <a:rPr lang="zh-CN" altLang="en-US" smtClean="0"/>
              <a:pPr/>
              <a:t>33</a:t>
            </a:fld>
            <a:endParaRPr lang="en-US" altLang="zh-CN"/>
          </a:p>
        </p:txBody>
      </p:sp>
    </p:spTree>
    <p:extLst>
      <p:ext uri="{BB962C8B-B14F-4D97-AF65-F5344CB8AC3E}">
        <p14:creationId xmlns:p14="http://schemas.microsoft.com/office/powerpoint/2010/main" val="1239244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BDC35E-4CEB-4BCA-B713-D8169625AD8C}" type="slidenum">
              <a:rPr lang="zh-CN" altLang="en-US" smtClean="0"/>
              <a:pPr/>
              <a:t>34</a:t>
            </a:fld>
            <a:endParaRPr lang="en-US" altLang="zh-CN"/>
          </a:p>
        </p:txBody>
      </p:sp>
    </p:spTree>
    <p:extLst>
      <p:ext uri="{BB962C8B-B14F-4D97-AF65-F5344CB8AC3E}">
        <p14:creationId xmlns:p14="http://schemas.microsoft.com/office/powerpoint/2010/main" val="2698193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687388"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solidFill>
                  <a:srgbClr val="333300"/>
                </a:solidFill>
              </a:rPr>
              <a:t>本章研究一类特殊的图。</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BDC35E-4CEB-4BCA-B713-D8169625AD8C}" type="slidenum">
              <a:rPr lang="zh-CN" altLang="en-US" smtClean="0"/>
              <a:pPr/>
              <a:t>35</a:t>
            </a:fld>
            <a:endParaRPr lang="en-US" altLang="zh-CN"/>
          </a:p>
        </p:txBody>
      </p:sp>
    </p:spTree>
    <p:extLst>
      <p:ext uri="{BB962C8B-B14F-4D97-AF65-F5344CB8AC3E}">
        <p14:creationId xmlns:p14="http://schemas.microsoft.com/office/powerpoint/2010/main" val="4234656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latin typeface="Calibri" panose="020F0502020204030204" pitchFamily="34" charset="0"/>
                <a:ea typeface="宋体" panose="02010600030101010101" pitchFamily="2" charset="-122"/>
              </a:rPr>
              <a:t>证明： 如果有一个回路，它与一棵生成树的补没有公共边，即回路中的边全是生成树的枝，与一棵树不含回路矛盾，矛盾说明一个回路与一棵生成树的补至少有一条公共边。</a:t>
            </a:r>
            <a:endParaRPr lang="zh-CN" altLang="en-US" sz="900" b="1" dirty="0">
              <a:latin typeface="Calibri" panose="020F0502020204030204" pitchFamily="34"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89BDC35E-4CEB-4BCA-B713-D8169625AD8C}" type="slidenum">
              <a:rPr lang="zh-CN" altLang="en-US" smtClean="0"/>
              <a:pPr/>
              <a:t>36</a:t>
            </a:fld>
            <a:endParaRPr lang="en-US" altLang="zh-CN"/>
          </a:p>
        </p:txBody>
      </p:sp>
    </p:spTree>
    <p:extLst>
      <p:ext uri="{BB962C8B-B14F-4D97-AF65-F5344CB8AC3E}">
        <p14:creationId xmlns:p14="http://schemas.microsoft.com/office/powerpoint/2010/main" val="177737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latin typeface="Calibri" panose="020F0502020204030204" pitchFamily="34" charset="0"/>
                <a:ea typeface="宋体" panose="02010600030101010101" pitchFamily="2" charset="-122"/>
              </a:rPr>
              <a:t>证明 一个割集如果与某一棵生成树没有公共边，也即从图中擦去这个割集后，图中还保留有一棵生成树，即子图仍连通，与割集的定义矛盾。</a:t>
            </a:r>
            <a:endParaRPr lang="zh-CN" altLang="en-US" sz="1200" dirty="0">
              <a:latin typeface="Calibri" panose="020F0502020204030204" pitchFamily="34"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89BDC35E-4CEB-4BCA-B713-D8169625AD8C}" type="slidenum">
              <a:rPr lang="zh-CN" altLang="en-US" smtClean="0"/>
              <a:pPr/>
              <a:t>37</a:t>
            </a:fld>
            <a:endParaRPr lang="en-US" altLang="zh-CN"/>
          </a:p>
        </p:txBody>
      </p:sp>
    </p:spTree>
    <p:extLst>
      <p:ext uri="{BB962C8B-B14F-4D97-AF65-F5344CB8AC3E}">
        <p14:creationId xmlns:p14="http://schemas.microsoft.com/office/powerpoint/2010/main" val="42536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去掉一条边、增加了一条边。</a:t>
            </a:r>
            <a:endParaRPr lang="en-US" altLang="zh-CN" dirty="0"/>
          </a:p>
          <a:p>
            <a:r>
              <a:rPr lang="zh-CN" altLang="en-US" dirty="0"/>
              <a:t>只是在圈上去掉一条边，连通性仍然成立。</a:t>
            </a:r>
          </a:p>
        </p:txBody>
      </p:sp>
      <p:sp>
        <p:nvSpPr>
          <p:cNvPr id="4" name="灯片编号占位符 3"/>
          <p:cNvSpPr>
            <a:spLocks noGrp="1"/>
          </p:cNvSpPr>
          <p:nvPr>
            <p:ph type="sldNum" sz="quarter" idx="5"/>
          </p:nvPr>
        </p:nvSpPr>
        <p:spPr/>
        <p:txBody>
          <a:bodyPr/>
          <a:lstStyle/>
          <a:p>
            <a:fld id="{6AED85D0-4B17-457D-881B-EED07EF49ED8}" type="slidenum">
              <a:rPr lang="zh-CN" altLang="en-US" smtClean="0"/>
              <a:pPr/>
              <a:t>40</a:t>
            </a:fld>
            <a:endParaRPr lang="en-US" altLang="zh-CN"/>
          </a:p>
        </p:txBody>
      </p:sp>
    </p:spTree>
    <p:extLst>
      <p:ext uri="{BB962C8B-B14F-4D97-AF65-F5344CB8AC3E}">
        <p14:creationId xmlns:p14="http://schemas.microsoft.com/office/powerpoint/2010/main" val="3066840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每种连接方式的成本可以看成对每条边都赋予了一个权值。</a:t>
            </a:r>
          </a:p>
          <a:p>
            <a:pPr eaLnBrk="1" hangingPunct="1"/>
            <a:r>
              <a:rPr lang="zh-CN" altLang="en-US" b="1">
                <a:solidFill>
                  <a:srgbClr val="333300"/>
                </a:solidFill>
              </a:rPr>
              <a:t>实际上，不会同时安装所有的连接，左图是成本最低的安装方案。</a:t>
            </a:r>
          </a:p>
        </p:txBody>
      </p:sp>
    </p:spTree>
    <p:extLst>
      <p:ext uri="{BB962C8B-B14F-4D97-AF65-F5344CB8AC3E}">
        <p14:creationId xmlns:p14="http://schemas.microsoft.com/office/powerpoint/2010/main" val="1781453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9BDC35E-4CEB-4BCA-B713-D8169625AD8C}" type="slidenum">
              <a:rPr lang="zh-CN" altLang="en-US" smtClean="0"/>
              <a:pPr/>
              <a:t>45</a:t>
            </a:fld>
            <a:endParaRPr lang="en-US" altLang="zh-CN"/>
          </a:p>
        </p:txBody>
      </p:sp>
    </p:spTree>
    <p:extLst>
      <p:ext uri="{BB962C8B-B14F-4D97-AF65-F5344CB8AC3E}">
        <p14:creationId xmlns:p14="http://schemas.microsoft.com/office/powerpoint/2010/main" val="32620976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dirty="0">
                <a:latin typeface="宋体" panose="02010600030101010101" pitchFamily="2" charset="-122"/>
                <a:ea typeface="宋体" panose="02010600030101010101" pitchFamily="2" charset="-122"/>
              </a:rPr>
              <a:t>避圈算法</a:t>
            </a:r>
            <a:r>
              <a:rPr lang="en-US" altLang="zh-CN" sz="1200" b="0" dirty="0">
                <a:latin typeface="宋体" panose="02010600030101010101" pitchFamily="2" charset="-122"/>
                <a:ea typeface="宋体" panose="02010600030101010101" pitchFamily="2" charset="-122"/>
              </a:rPr>
              <a:t>(</a:t>
            </a:r>
            <a:r>
              <a:rPr lang="en-US" altLang="zh-CN" sz="1200" b="0" dirty="0" err="1">
                <a:latin typeface="宋体" panose="02010600030101010101" pitchFamily="2" charset="-122"/>
                <a:ea typeface="宋体" panose="02010600030101010101" pitchFamily="2" charset="-122"/>
              </a:rPr>
              <a:t>Kruskal</a:t>
            </a:r>
            <a:r>
              <a:rPr lang="en-US" altLang="zh-CN" sz="1200" b="0" dirty="0">
                <a:latin typeface="宋体" panose="02010600030101010101" pitchFamily="2" charset="-122"/>
                <a:ea typeface="宋体" panose="02010600030101010101" pitchFamily="2" charset="-122"/>
              </a:rPr>
              <a:t>)</a:t>
            </a:r>
            <a:r>
              <a:rPr lang="zh-CN" altLang="en-US" sz="1200" b="0" dirty="0">
                <a:ea typeface="宋体" panose="02010600030101010101" pitchFamily="2" charset="-122"/>
              </a:rPr>
              <a:t>算法是正确的，</a:t>
            </a:r>
            <a:r>
              <a:rPr lang="zh-CN" altLang="en-US" sz="1200" b="0" dirty="0">
                <a:solidFill>
                  <a:srgbClr val="000000"/>
                </a:solidFill>
                <a:latin typeface="Calibri" pitchFamily="34" charset="0"/>
              </a:rPr>
              <a:t>详见：王元元</a:t>
            </a:r>
            <a:r>
              <a:rPr lang="en-US" altLang="zh-CN" sz="1200" b="0" dirty="0">
                <a:solidFill>
                  <a:srgbClr val="000000"/>
                </a:solidFill>
                <a:latin typeface="Calibri" pitchFamily="34" charset="0"/>
              </a:rPr>
              <a:t>《</a:t>
            </a:r>
            <a:r>
              <a:rPr lang="zh-CN" altLang="en-US" sz="1200" b="0" dirty="0">
                <a:solidFill>
                  <a:srgbClr val="000000"/>
                </a:solidFill>
                <a:latin typeface="Calibri" pitchFamily="34" charset="0"/>
              </a:rPr>
              <a:t>离散数学导论</a:t>
            </a:r>
            <a:r>
              <a:rPr lang="en-US" altLang="zh-CN" sz="1200" b="0" dirty="0">
                <a:solidFill>
                  <a:srgbClr val="000000"/>
                </a:solidFill>
                <a:latin typeface="Calibri" pitchFamily="34" charset="0"/>
              </a:rPr>
              <a:t>》</a:t>
            </a:r>
            <a:r>
              <a:rPr lang="zh-CN" altLang="en-US" sz="1200" b="0" dirty="0">
                <a:solidFill>
                  <a:srgbClr val="000000"/>
                </a:solidFill>
                <a:latin typeface="Calibri" pitchFamily="34" charset="0"/>
              </a:rPr>
              <a:t>，</a:t>
            </a:r>
            <a:r>
              <a:rPr lang="en-US" altLang="zh-CN" sz="1200" b="0" dirty="0">
                <a:solidFill>
                  <a:srgbClr val="000000"/>
                </a:solidFill>
                <a:latin typeface="Calibri" pitchFamily="34" charset="0"/>
              </a:rPr>
              <a:t>p200</a:t>
            </a:r>
            <a:endParaRPr lang="en-US" altLang="zh-CN" sz="1200" b="0" dirty="0">
              <a:ea typeface="宋体" panose="02010600030101010101" pitchFamily="2" charset="-122"/>
            </a:endParaRPr>
          </a:p>
          <a:p>
            <a:endParaRPr lang="en-US" altLang="zh-CN" sz="1200" b="0" dirty="0">
              <a:latin typeface="宋体" panose="02010600030101010101" pitchFamily="2" charset="-122"/>
              <a:ea typeface="宋体" panose="02010600030101010101"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dirty="0"/>
              <a:t>假设算法所得到的树</a:t>
            </a:r>
            <a:r>
              <a:rPr lang="en-US" altLang="zh-CN" sz="1200" b="0" dirty="0">
                <a:solidFill>
                  <a:srgbClr val="993300"/>
                </a:solidFill>
              </a:rPr>
              <a:t>T</a:t>
            </a:r>
            <a:r>
              <a:rPr lang="zh-CN" altLang="en-US" sz="1200" b="0" dirty="0"/>
              <a:t>不是最小生成树</a:t>
            </a:r>
            <a:r>
              <a:rPr lang="en-US" altLang="zh-CN" sz="1200" b="0" dirty="0"/>
              <a:t>(</a:t>
            </a:r>
            <a:r>
              <a:rPr lang="zh-CN" altLang="en-US" sz="1200" b="0" dirty="0"/>
              <a:t>见红线</a:t>
            </a:r>
            <a:r>
              <a:rPr lang="en-US" altLang="zh-CN" sz="1200" b="0" dirty="0"/>
              <a:t>)</a:t>
            </a:r>
            <a:r>
              <a:rPr lang="zh-CN" altLang="en-US" sz="1200" b="0" dirty="0"/>
              <a:t>，另有最小生成树</a:t>
            </a:r>
            <a:r>
              <a:rPr lang="en-US" altLang="zh-CN" sz="1200" b="0" dirty="0"/>
              <a:t>T’(</a:t>
            </a:r>
            <a:r>
              <a:rPr lang="zh-CN" altLang="en-US" sz="1200" b="0" dirty="0"/>
              <a:t>未画出</a:t>
            </a:r>
            <a:r>
              <a:rPr lang="en-US" altLang="zh-CN" sz="1200" b="0" dirty="0"/>
              <a:t>)</a:t>
            </a:r>
            <a:r>
              <a:rPr lang="zh-CN" altLang="en-US" sz="1200" b="0" dirty="0"/>
              <a:t>，那么至少有一边</a:t>
            </a:r>
            <a:r>
              <a:rPr lang="en-US" altLang="zh-CN" sz="1200" b="0" dirty="0"/>
              <a:t>e</a:t>
            </a:r>
            <a:r>
              <a:rPr lang="zh-CN" altLang="en-US" sz="1200" b="0" dirty="0"/>
              <a:t>在</a:t>
            </a:r>
            <a:r>
              <a:rPr lang="en-US" altLang="zh-CN" sz="1200" b="0" dirty="0"/>
              <a:t>T’</a:t>
            </a:r>
            <a:r>
              <a:rPr lang="zh-CN" altLang="en-US" sz="1200" b="0" dirty="0"/>
              <a:t>中而它不在</a:t>
            </a:r>
            <a:r>
              <a:rPr lang="en-US" altLang="zh-CN" sz="1200" b="0" dirty="0"/>
              <a:t>T</a:t>
            </a:r>
            <a:r>
              <a:rPr lang="zh-CN" altLang="en-US" sz="1200" b="0" dirty="0"/>
              <a:t>中。</a:t>
            </a:r>
          </a:p>
          <a:p>
            <a:pPr marL="0" indent="0">
              <a:lnSpc>
                <a:spcPct val="120000"/>
              </a:lnSpc>
              <a:buFont typeface="Arial" panose="020B0604020202020204" pitchFamily="34" charset="0"/>
              <a:buNone/>
            </a:pPr>
            <a:r>
              <a:rPr lang="zh-CN" altLang="en-US" b="0" dirty="0">
                <a:ea typeface="宋体" panose="02010600030101010101" pitchFamily="2" charset="-122"/>
              </a:rPr>
              <a:t>考虑关于生成树</a:t>
            </a:r>
            <a:r>
              <a:rPr lang="en-US" altLang="zh-CN" b="0" dirty="0">
                <a:ea typeface="宋体" panose="02010600030101010101" pitchFamily="2" charset="-122"/>
              </a:rPr>
              <a:t>T</a:t>
            </a:r>
            <a:r>
              <a:rPr lang="zh-CN" altLang="en-US" b="0" dirty="0">
                <a:ea typeface="宋体" panose="02010600030101010101" pitchFamily="2" charset="-122"/>
              </a:rPr>
              <a:t>的弦</a:t>
            </a:r>
            <a:r>
              <a:rPr lang="en-US" altLang="zh-CN" b="0" dirty="0">
                <a:ea typeface="宋体" panose="02010600030101010101" pitchFamily="2" charset="-122"/>
              </a:rPr>
              <a:t>e-</a:t>
            </a:r>
            <a:r>
              <a:rPr lang="zh-CN" altLang="en-US" b="0" dirty="0">
                <a:ea typeface="宋体" panose="02010600030101010101" pitchFamily="2" charset="-122"/>
              </a:rPr>
              <a:t>基本圈，</a:t>
            </a:r>
            <a:r>
              <a:rPr lang="zh-CN" altLang="en-US" b="0" dirty="0">
                <a:solidFill>
                  <a:srgbClr val="993300"/>
                </a:solidFill>
                <a:ea typeface="宋体" panose="02010600030101010101" pitchFamily="2" charset="-122"/>
              </a:rPr>
              <a:t>据算法实施过程知，</a:t>
            </a:r>
            <a:r>
              <a:rPr lang="en-US" altLang="zh-CN" b="0" dirty="0">
                <a:solidFill>
                  <a:srgbClr val="993300"/>
                </a:solidFill>
                <a:ea typeface="宋体" panose="02010600030101010101" pitchFamily="2" charset="-122"/>
              </a:rPr>
              <a:t>e</a:t>
            </a:r>
            <a:r>
              <a:rPr lang="zh-CN" altLang="en-US" b="0" dirty="0">
                <a:solidFill>
                  <a:srgbClr val="993300"/>
                </a:solidFill>
                <a:ea typeface="宋体" panose="02010600030101010101" pitchFamily="2" charset="-122"/>
              </a:rPr>
              <a:t>是该圈中权最大的边</a:t>
            </a:r>
            <a:r>
              <a:rPr lang="zh-CN" altLang="en-US" b="0" dirty="0">
                <a:ea typeface="宋体" panose="02010600030101010101" pitchFamily="2" charset="-122"/>
              </a:rPr>
              <a:t>。于是</a:t>
            </a:r>
            <a:r>
              <a:rPr lang="en-US" altLang="zh-CN" b="0" dirty="0">
                <a:ea typeface="宋体" panose="02010600030101010101" pitchFamily="2" charset="-122"/>
              </a:rPr>
              <a:t>e</a:t>
            </a:r>
            <a:r>
              <a:rPr lang="zh-CN" altLang="en-US" b="0" dirty="0">
                <a:ea typeface="宋体" panose="02010600030101010101" pitchFamily="2" charset="-122"/>
              </a:rPr>
              <a:t>不会在</a:t>
            </a:r>
            <a:r>
              <a:rPr lang="en-US" altLang="zh-CN" b="0" dirty="0">
                <a:ea typeface="宋体" panose="02010600030101010101" pitchFamily="2" charset="-122"/>
              </a:rPr>
              <a:t>G</a:t>
            </a:r>
            <a:r>
              <a:rPr lang="zh-CN" altLang="en-US" b="0" dirty="0">
                <a:ea typeface="宋体" panose="02010600030101010101" pitchFamily="2" charset="-122"/>
              </a:rPr>
              <a:t>的最小生成树</a:t>
            </a:r>
            <a:r>
              <a:rPr lang="en-US" altLang="zh-CN" b="0" dirty="0">
                <a:ea typeface="宋体" panose="02010600030101010101" pitchFamily="2" charset="-122"/>
              </a:rPr>
              <a:t>T’</a:t>
            </a:r>
            <a:r>
              <a:rPr lang="zh-CN" altLang="en-US" b="0" dirty="0">
                <a:ea typeface="宋体" panose="02010600030101010101" pitchFamily="2" charset="-122"/>
              </a:rPr>
              <a:t>中，矛盾。</a:t>
            </a:r>
          </a:p>
          <a:p>
            <a:pPr marL="0" indent="0">
              <a:lnSpc>
                <a:spcPct val="120000"/>
              </a:lnSpc>
              <a:buFont typeface="Arial" panose="020B0604020202020204" pitchFamily="34" charset="0"/>
              <a:buNone/>
            </a:pPr>
            <a:r>
              <a:rPr lang="zh-CN" altLang="en-US" b="0" dirty="0">
                <a:ea typeface="宋体" panose="02010600030101010101" pitchFamily="2" charset="-122"/>
              </a:rPr>
              <a:t>因此，算法得到的树是最小生成树。</a:t>
            </a:r>
            <a:endParaRPr lang="en-US" altLang="zh-CN" b="0" dirty="0">
              <a:ea typeface="宋体" panose="02010600030101010101" pitchFamily="2" charset="-122"/>
            </a:endParaRPr>
          </a:p>
          <a:p>
            <a:pPr marL="0" indent="0">
              <a:lnSpc>
                <a:spcPct val="120000"/>
              </a:lnSpc>
              <a:buFont typeface="Arial" panose="020B0604020202020204" pitchFamily="34" charset="0"/>
              <a:buNone/>
            </a:pPr>
            <a:endParaRPr lang="zh-CN" altLang="en-US" b="0" dirty="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89BDC35E-4CEB-4BCA-B713-D8169625AD8C}" type="slidenum">
              <a:rPr lang="zh-CN" altLang="en-US" smtClean="0"/>
              <a:pPr/>
              <a:t>48</a:t>
            </a:fld>
            <a:endParaRPr lang="en-US" altLang="zh-CN"/>
          </a:p>
        </p:txBody>
      </p:sp>
    </p:spTree>
    <p:extLst>
      <p:ext uri="{BB962C8B-B14F-4D97-AF65-F5344CB8AC3E}">
        <p14:creationId xmlns:p14="http://schemas.microsoft.com/office/powerpoint/2010/main" val="11678992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rgbClr val="FF0000"/>
                </a:solidFill>
              </a:rPr>
              <a:t>思考题 </a:t>
            </a:r>
            <a:r>
              <a:rPr lang="zh-CN" altLang="en-US" sz="1200" b="1" dirty="0"/>
              <a:t>设</a:t>
            </a:r>
            <a:r>
              <a:rPr lang="en-US" altLang="zh-CN" sz="1200" b="1" dirty="0"/>
              <a:t>e</a:t>
            </a:r>
            <a:r>
              <a:rPr lang="zh-CN" altLang="en-US" sz="1200" b="1" dirty="0"/>
              <a:t>是最小生成树上的枝，则</a:t>
            </a:r>
            <a:r>
              <a:rPr lang="en-US" altLang="zh-CN" sz="1200" b="1" dirty="0"/>
              <a:t>e</a:t>
            </a:r>
            <a:r>
              <a:rPr lang="zh-CN" altLang="en-US" sz="1200" b="1" dirty="0"/>
              <a:t>是其所对应的基本割集中带权最小的边。</a:t>
            </a:r>
          </a:p>
          <a:p>
            <a:endParaRPr lang="zh-CN" altLang="en-US" dirty="0"/>
          </a:p>
        </p:txBody>
      </p:sp>
      <p:sp>
        <p:nvSpPr>
          <p:cNvPr id="4" name="灯片编号占位符 3"/>
          <p:cNvSpPr>
            <a:spLocks noGrp="1"/>
          </p:cNvSpPr>
          <p:nvPr>
            <p:ph type="sldNum" sz="quarter" idx="5"/>
          </p:nvPr>
        </p:nvSpPr>
        <p:spPr/>
        <p:txBody>
          <a:bodyPr/>
          <a:lstStyle/>
          <a:p>
            <a:fld id="{89BDC35E-4CEB-4BCA-B713-D8169625AD8C}" type="slidenum">
              <a:rPr lang="zh-CN" altLang="en-US" smtClean="0"/>
              <a:pPr/>
              <a:t>54</a:t>
            </a:fld>
            <a:endParaRPr lang="en-US" altLang="zh-CN"/>
          </a:p>
        </p:txBody>
      </p:sp>
    </p:spTree>
    <p:extLst>
      <p:ext uri="{BB962C8B-B14F-4D97-AF65-F5344CB8AC3E}">
        <p14:creationId xmlns:p14="http://schemas.microsoft.com/office/powerpoint/2010/main" val="3638357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(2008</a:t>
            </a:r>
            <a:r>
              <a:rPr lang="zh-CN" altLang="en-US" dirty="0"/>
              <a:t>硕士）</a:t>
            </a:r>
          </a:p>
        </p:txBody>
      </p:sp>
      <p:sp>
        <p:nvSpPr>
          <p:cNvPr id="9523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59550CA6-782C-4DC4-B8BD-324F89B38A7C}" type="slidenum">
              <a:rPr lang="zh-CN" altLang="en-US" sz="1200"/>
              <a:pPr algn="r"/>
              <a:t>56</a:t>
            </a:fld>
            <a:endParaRPr lang="en-US" altLang="zh-CN" sz="1200"/>
          </a:p>
        </p:txBody>
      </p:sp>
    </p:spTree>
    <p:extLst>
      <p:ext uri="{BB962C8B-B14F-4D97-AF65-F5344CB8AC3E}">
        <p14:creationId xmlns:p14="http://schemas.microsoft.com/office/powerpoint/2010/main" val="3082793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687388"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dirty="0">
                <a:solidFill>
                  <a:srgbClr val="333300"/>
                </a:solidFill>
              </a:rPr>
              <a:t>∑ </a:t>
            </a:r>
            <a:r>
              <a:rPr lang="en-US" altLang="zh-CN" b="1" dirty="0">
                <a:solidFill>
                  <a:srgbClr val="333300"/>
                </a:solidFill>
              </a:rPr>
              <a:t>d(v) =2|E|, </a:t>
            </a:r>
            <a:r>
              <a:rPr lang="zh-CN" altLang="en-US" b="1" dirty="0">
                <a:solidFill>
                  <a:srgbClr val="333300"/>
                </a:solidFill>
              </a:rPr>
              <a:t>总度数之和即为边数的两倍</a:t>
            </a:r>
            <a:r>
              <a:rPr lang="en-US" altLang="zh-CN" b="1" dirty="0">
                <a:solidFill>
                  <a:srgbClr val="333300"/>
                </a:solidFill>
              </a:rPr>
              <a:t>.</a:t>
            </a:r>
          </a:p>
        </p:txBody>
      </p:sp>
    </p:spTree>
    <p:extLst>
      <p:ext uri="{BB962C8B-B14F-4D97-AF65-F5344CB8AC3E}">
        <p14:creationId xmlns:p14="http://schemas.microsoft.com/office/powerpoint/2010/main" val="4040379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dirty="0"/>
              <a:t>-&gt; 2(n-1)&lt;=3+2(n-3)=2n-3</a:t>
            </a:r>
            <a:r>
              <a:rPr lang="zh-CN" altLang="en-US" dirty="0"/>
              <a:t>矛盾</a:t>
            </a:r>
            <a:endParaRPr lang="en-US" altLang="zh-CN" dirty="0"/>
          </a:p>
          <a:p>
            <a:pPr>
              <a:spcBef>
                <a:spcPct val="0"/>
              </a:spcBef>
            </a:pPr>
            <a:r>
              <a:rPr lang="en-US" altLang="zh-CN" dirty="0"/>
              <a:t>&lt;- </a:t>
            </a:r>
            <a:r>
              <a:rPr lang="zh-CN" altLang="en-US" dirty="0"/>
              <a:t>反证法 如果只有两个树叶，每个顶点读数都是</a:t>
            </a:r>
            <a:r>
              <a:rPr lang="en-US" altLang="zh-CN" dirty="0"/>
              <a:t>2</a:t>
            </a:r>
            <a:r>
              <a:rPr lang="zh-CN" altLang="en-US" dirty="0"/>
              <a:t>。与充分性条件矛盾</a:t>
            </a:r>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F5E057-723A-4C9B-8C6D-B575B40800B1}" type="slidenum">
              <a:rPr lang="zh-CN" altLang="en-US"/>
              <a:pPr/>
              <a:t>14</a:t>
            </a:fld>
            <a:endParaRPr lang="zh-CN" altLang="en-US"/>
          </a:p>
        </p:txBody>
      </p:sp>
    </p:spTree>
    <p:extLst>
      <p:ext uri="{BB962C8B-B14F-4D97-AF65-F5344CB8AC3E}">
        <p14:creationId xmlns:p14="http://schemas.microsoft.com/office/powerpoint/2010/main" val="2702915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K=2: </a:t>
            </a:r>
          </a:p>
          <a:p>
            <a:r>
              <a:rPr lang="en-US" altLang="zh-CN" dirty="0"/>
              <a:t>-&gt;B</a:t>
            </a:r>
            <a:r>
              <a:rPr lang="zh-CN" altLang="en-US" dirty="0"/>
              <a:t>不是</a:t>
            </a:r>
            <a:r>
              <a:rPr lang="en-US" altLang="zh-CN" dirty="0"/>
              <a:t>A</a:t>
            </a:r>
            <a:r>
              <a:rPr lang="zh-CN" altLang="en-US" dirty="0"/>
              <a:t>的必要条件。反例：两个顶点的树：</a:t>
            </a:r>
            <a:r>
              <a:rPr lang="en-US" altLang="zh-CN" dirty="0"/>
              <a:t>11</a:t>
            </a:r>
          </a:p>
          <a:p>
            <a:r>
              <a:rPr lang="en-US" altLang="zh-CN" dirty="0"/>
              <a:t>&lt;-</a:t>
            </a:r>
            <a:r>
              <a:rPr lang="zh-CN" altLang="en-US" dirty="0"/>
              <a:t>由条件知至少有两个顶点，所以可以证明至少有两片树叶</a:t>
            </a:r>
            <a:endParaRPr lang="en-US" altLang="zh-CN" dirty="0"/>
          </a:p>
          <a:p>
            <a:endParaRPr lang="en-US" altLang="zh-CN" dirty="0"/>
          </a:p>
          <a:p>
            <a:r>
              <a:rPr lang="en-US" altLang="zh-CN" dirty="0"/>
              <a:t>K=3</a:t>
            </a:r>
            <a:r>
              <a:rPr lang="zh-CN" altLang="en-US" dirty="0"/>
              <a:t>：</a:t>
            </a:r>
            <a:endParaRPr lang="en-US" altLang="zh-CN" dirty="0"/>
          </a:p>
          <a:p>
            <a:pPr>
              <a:spcBef>
                <a:spcPct val="0"/>
              </a:spcBef>
            </a:pPr>
            <a:r>
              <a:rPr lang="en-US" altLang="zh-CN" dirty="0"/>
              <a:t>-&gt; 2(n-1)&lt;=3+2(n-3)=2n-3</a:t>
            </a:r>
            <a:r>
              <a:rPr lang="zh-CN" altLang="en-US" dirty="0"/>
              <a:t>矛盾</a:t>
            </a:r>
            <a:endParaRPr lang="en-US" altLang="zh-CN" dirty="0"/>
          </a:p>
          <a:p>
            <a:pPr>
              <a:spcBef>
                <a:spcPct val="0"/>
              </a:spcBef>
            </a:pPr>
            <a:r>
              <a:rPr lang="en-US" altLang="zh-CN" dirty="0"/>
              <a:t>&lt;- </a:t>
            </a:r>
            <a:r>
              <a:rPr lang="zh-CN" altLang="en-US" dirty="0"/>
              <a:t>反证法 如果只有两个树叶，每个顶点读数都是</a:t>
            </a:r>
            <a:r>
              <a:rPr lang="en-US" altLang="zh-CN" dirty="0"/>
              <a:t>2</a:t>
            </a:r>
            <a:r>
              <a:rPr lang="zh-CN" altLang="en-US" dirty="0"/>
              <a:t>。与充分性条件矛盾</a:t>
            </a:r>
          </a:p>
          <a:p>
            <a:endParaRPr lang="en-US" altLang="zh-CN" dirty="0"/>
          </a:p>
          <a:p>
            <a:r>
              <a:rPr lang="en-US" altLang="zh-CN" dirty="0"/>
              <a:t>K=4</a:t>
            </a:r>
          </a:p>
          <a:p>
            <a:r>
              <a:rPr lang="en-US" altLang="zh-CN" dirty="0"/>
              <a:t>-&gt;B</a:t>
            </a:r>
            <a:r>
              <a:rPr lang="zh-CN" altLang="en-US" dirty="0"/>
              <a:t>不是</a:t>
            </a:r>
            <a:r>
              <a:rPr lang="en-US" altLang="zh-CN" dirty="0"/>
              <a:t>A</a:t>
            </a:r>
            <a:r>
              <a:rPr lang="zh-CN" altLang="en-US" dirty="0"/>
              <a:t>的必要条件。反例：</a:t>
            </a:r>
            <a:r>
              <a:rPr lang="en-US" altLang="zh-CN" dirty="0"/>
              <a:t>6</a:t>
            </a:r>
            <a:r>
              <a:rPr lang="zh-CN" altLang="en-US" dirty="0"/>
              <a:t>个顶点 </a:t>
            </a:r>
            <a:r>
              <a:rPr lang="en-US" altLang="zh-CN" dirty="0"/>
              <a:t>331111</a:t>
            </a:r>
          </a:p>
          <a:p>
            <a:r>
              <a:rPr lang="en-US" altLang="zh-CN" dirty="0"/>
              <a:t>&lt;- </a:t>
            </a:r>
            <a:r>
              <a:rPr lang="zh-CN" altLang="en-US" dirty="0"/>
              <a:t>反证法。如果只有</a:t>
            </a:r>
            <a:r>
              <a:rPr lang="en-US" altLang="zh-CN" dirty="0"/>
              <a:t>3</a:t>
            </a:r>
            <a:r>
              <a:rPr lang="zh-CN" altLang="en-US" dirty="0"/>
              <a:t>片树叶，</a:t>
            </a:r>
            <a:r>
              <a:rPr lang="en-US" altLang="zh-CN" dirty="0"/>
              <a:t>2(n-1)&gt;=1+1+1+4+2(n-4), </a:t>
            </a:r>
            <a:r>
              <a:rPr lang="zh-CN" altLang="en-US" dirty="0"/>
              <a:t>即</a:t>
            </a:r>
            <a:r>
              <a:rPr lang="en-US" altLang="zh-CN" dirty="0"/>
              <a:t>2n-2&gt;=2n-1. </a:t>
            </a:r>
            <a:r>
              <a:rPr lang="zh-CN" altLang="en-US" dirty="0"/>
              <a:t>矛盾</a:t>
            </a:r>
          </a:p>
        </p:txBody>
      </p:sp>
      <p:sp>
        <p:nvSpPr>
          <p:cNvPr id="4" name="灯片编号占位符 3"/>
          <p:cNvSpPr>
            <a:spLocks noGrp="1"/>
          </p:cNvSpPr>
          <p:nvPr>
            <p:ph type="sldNum" sz="quarter" idx="5"/>
          </p:nvPr>
        </p:nvSpPr>
        <p:spPr/>
        <p:txBody>
          <a:bodyPr/>
          <a:lstStyle/>
          <a:p>
            <a:fld id="{6AED85D0-4B17-457D-881B-EED07EF49ED8}" type="slidenum">
              <a:rPr lang="zh-CN" altLang="en-US" smtClean="0"/>
              <a:pPr/>
              <a:t>15</a:t>
            </a:fld>
            <a:endParaRPr lang="en-US" altLang="zh-CN"/>
          </a:p>
        </p:txBody>
      </p:sp>
    </p:spTree>
    <p:extLst>
      <p:ext uri="{BB962C8B-B14F-4D97-AF65-F5344CB8AC3E}">
        <p14:creationId xmlns:p14="http://schemas.microsoft.com/office/powerpoint/2010/main" val="3944258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K=2: </a:t>
            </a:r>
          </a:p>
          <a:p>
            <a:r>
              <a:rPr lang="en-US" altLang="zh-CN" dirty="0"/>
              <a:t>-&gt;B</a:t>
            </a:r>
            <a:r>
              <a:rPr lang="zh-CN" altLang="en-US" dirty="0"/>
              <a:t>不是</a:t>
            </a:r>
            <a:r>
              <a:rPr lang="en-US" altLang="zh-CN" dirty="0"/>
              <a:t>A</a:t>
            </a:r>
            <a:r>
              <a:rPr lang="zh-CN" altLang="en-US" dirty="0"/>
              <a:t>的必要条件。反例：两个顶点的树：</a:t>
            </a:r>
            <a:r>
              <a:rPr lang="en-US" altLang="zh-CN" dirty="0"/>
              <a:t>11</a:t>
            </a:r>
          </a:p>
          <a:p>
            <a:r>
              <a:rPr lang="en-US" altLang="zh-CN" dirty="0"/>
              <a:t>&lt;-</a:t>
            </a:r>
            <a:r>
              <a:rPr lang="zh-CN" altLang="en-US" dirty="0"/>
              <a:t>由条件知至少有两个顶点，所以可以证明至少有两片树叶</a:t>
            </a:r>
            <a:endParaRPr lang="en-US" altLang="zh-CN" dirty="0"/>
          </a:p>
          <a:p>
            <a:endParaRPr lang="en-US" altLang="zh-CN" dirty="0"/>
          </a:p>
          <a:p>
            <a:r>
              <a:rPr lang="en-US" altLang="zh-CN" dirty="0"/>
              <a:t>K=3</a:t>
            </a:r>
            <a:r>
              <a:rPr lang="zh-CN" altLang="en-US" dirty="0"/>
              <a:t>：</a:t>
            </a:r>
            <a:endParaRPr lang="en-US" altLang="zh-CN" dirty="0"/>
          </a:p>
          <a:p>
            <a:pPr>
              <a:spcBef>
                <a:spcPct val="0"/>
              </a:spcBef>
            </a:pPr>
            <a:r>
              <a:rPr lang="en-US" altLang="zh-CN" dirty="0"/>
              <a:t>-&gt; 2(n-1)&lt;=3+2(n-3)=2n-3</a:t>
            </a:r>
            <a:r>
              <a:rPr lang="zh-CN" altLang="en-US" dirty="0"/>
              <a:t>矛盾</a:t>
            </a:r>
            <a:endParaRPr lang="en-US" altLang="zh-CN" dirty="0"/>
          </a:p>
          <a:p>
            <a:pPr>
              <a:spcBef>
                <a:spcPct val="0"/>
              </a:spcBef>
            </a:pPr>
            <a:r>
              <a:rPr lang="en-US" altLang="zh-CN" dirty="0"/>
              <a:t>&lt;- </a:t>
            </a:r>
            <a:r>
              <a:rPr lang="zh-CN" altLang="en-US" dirty="0"/>
              <a:t>反证法 如果只有两个树叶，每个顶点读数都是</a:t>
            </a:r>
            <a:r>
              <a:rPr lang="en-US" altLang="zh-CN" dirty="0"/>
              <a:t>2</a:t>
            </a:r>
            <a:r>
              <a:rPr lang="zh-CN" altLang="en-US" dirty="0"/>
              <a:t>。与充分性条件矛盾</a:t>
            </a:r>
          </a:p>
          <a:p>
            <a:endParaRPr lang="en-US" altLang="zh-CN" dirty="0"/>
          </a:p>
          <a:p>
            <a:r>
              <a:rPr lang="en-US" altLang="zh-CN" dirty="0"/>
              <a:t>K=4</a:t>
            </a:r>
          </a:p>
          <a:p>
            <a:r>
              <a:rPr lang="en-US" altLang="zh-CN" dirty="0"/>
              <a:t>-&gt;B</a:t>
            </a:r>
            <a:r>
              <a:rPr lang="zh-CN" altLang="en-US" dirty="0"/>
              <a:t>不是</a:t>
            </a:r>
            <a:r>
              <a:rPr lang="en-US" altLang="zh-CN" dirty="0"/>
              <a:t>A</a:t>
            </a:r>
            <a:r>
              <a:rPr lang="zh-CN" altLang="en-US" dirty="0"/>
              <a:t>的必要条件。反例：</a:t>
            </a:r>
            <a:r>
              <a:rPr lang="en-US" altLang="zh-CN" dirty="0"/>
              <a:t>6</a:t>
            </a:r>
            <a:r>
              <a:rPr lang="zh-CN" altLang="en-US" dirty="0"/>
              <a:t>个顶点 </a:t>
            </a:r>
            <a:r>
              <a:rPr lang="en-US" altLang="zh-CN" dirty="0"/>
              <a:t>331111</a:t>
            </a:r>
          </a:p>
          <a:p>
            <a:r>
              <a:rPr lang="en-US" altLang="zh-CN" dirty="0"/>
              <a:t>&lt;- </a:t>
            </a:r>
            <a:r>
              <a:rPr lang="zh-CN" altLang="en-US" dirty="0"/>
              <a:t>反证法。如果只有</a:t>
            </a:r>
            <a:r>
              <a:rPr lang="en-US" altLang="zh-CN" dirty="0"/>
              <a:t>3</a:t>
            </a:r>
            <a:r>
              <a:rPr lang="zh-CN" altLang="en-US" dirty="0"/>
              <a:t>片树叶，</a:t>
            </a:r>
            <a:r>
              <a:rPr lang="en-US" altLang="zh-CN" dirty="0"/>
              <a:t>2(n-1)&gt;=1+1+1+4+2(n-4), </a:t>
            </a:r>
            <a:r>
              <a:rPr lang="zh-CN" altLang="en-US" dirty="0"/>
              <a:t>即</a:t>
            </a:r>
            <a:r>
              <a:rPr lang="en-US" altLang="zh-CN" dirty="0"/>
              <a:t>2n-2&gt;=2n-1. </a:t>
            </a:r>
            <a:r>
              <a:rPr lang="zh-CN" altLang="en-US" dirty="0"/>
              <a:t>矛盾</a:t>
            </a:r>
          </a:p>
        </p:txBody>
      </p:sp>
      <p:sp>
        <p:nvSpPr>
          <p:cNvPr id="4" name="灯片编号占位符 3"/>
          <p:cNvSpPr>
            <a:spLocks noGrp="1"/>
          </p:cNvSpPr>
          <p:nvPr>
            <p:ph type="sldNum" sz="quarter" idx="5"/>
          </p:nvPr>
        </p:nvSpPr>
        <p:spPr/>
        <p:txBody>
          <a:bodyPr/>
          <a:lstStyle/>
          <a:p>
            <a:fld id="{6AED85D0-4B17-457D-881B-EED07EF49ED8}" type="slidenum">
              <a:rPr lang="zh-CN" altLang="en-US" smtClean="0"/>
              <a:pPr/>
              <a:t>16</a:t>
            </a:fld>
            <a:endParaRPr lang="en-US" altLang="zh-CN"/>
          </a:p>
        </p:txBody>
      </p:sp>
    </p:spTree>
    <p:extLst>
      <p:ext uri="{BB962C8B-B14F-4D97-AF65-F5344CB8AC3E}">
        <p14:creationId xmlns:p14="http://schemas.microsoft.com/office/powerpoint/2010/main" val="3430974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BDC35E-4CEB-4BCA-B713-D8169625AD8C}" type="slidenum">
              <a:rPr lang="zh-CN" altLang="en-US" smtClean="0"/>
              <a:pPr/>
              <a:t>17</a:t>
            </a:fld>
            <a:endParaRPr lang="en-US" altLang="zh-CN"/>
          </a:p>
        </p:txBody>
      </p:sp>
    </p:spTree>
    <p:extLst>
      <p:ext uri="{BB962C8B-B14F-4D97-AF65-F5344CB8AC3E}">
        <p14:creationId xmlns:p14="http://schemas.microsoft.com/office/powerpoint/2010/main" val="2941988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BDC35E-4CEB-4BCA-B713-D8169625AD8C}" type="slidenum">
              <a:rPr lang="zh-CN" altLang="en-US" smtClean="0"/>
              <a:pPr/>
              <a:t>19</a:t>
            </a:fld>
            <a:endParaRPr lang="en-US" altLang="zh-CN"/>
          </a:p>
        </p:txBody>
      </p:sp>
    </p:spTree>
    <p:extLst>
      <p:ext uri="{BB962C8B-B14F-4D97-AF65-F5344CB8AC3E}">
        <p14:creationId xmlns:p14="http://schemas.microsoft.com/office/powerpoint/2010/main" val="1092346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BDC35E-4CEB-4BCA-B713-D8169625AD8C}" type="slidenum">
              <a:rPr lang="zh-CN" altLang="en-US" smtClean="0"/>
              <a:pPr/>
              <a:t>20</a:t>
            </a:fld>
            <a:endParaRPr lang="en-US" altLang="zh-CN"/>
          </a:p>
        </p:txBody>
      </p:sp>
    </p:spTree>
    <p:extLst>
      <p:ext uri="{BB962C8B-B14F-4D97-AF65-F5344CB8AC3E}">
        <p14:creationId xmlns:p14="http://schemas.microsoft.com/office/powerpoint/2010/main" val="2541132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Line 5"/>
          <p:cNvSpPr>
            <a:spLocks noChangeShapeType="1"/>
          </p:cNvSpPr>
          <p:nvPr userDrawn="1"/>
        </p:nvSpPr>
        <p:spPr bwMode="auto">
          <a:xfrm flipV="1">
            <a:off x="0" y="765175"/>
            <a:ext cx="9144000" cy="0"/>
          </a:xfrm>
          <a:prstGeom prst="line">
            <a:avLst/>
          </a:prstGeom>
          <a:noFill/>
          <a:ln w="38100">
            <a:solidFill>
              <a:srgbClr val="FF0000"/>
            </a:solidFill>
            <a:round/>
            <a:headEnd/>
            <a:tailEnd/>
          </a:ln>
          <a:effectLst/>
        </p:spPr>
        <p:txBody>
          <a:bodyPr wrap="none" anchor="ctr"/>
          <a:lstStyle/>
          <a:p>
            <a:pPr algn="l" fontAlgn="auto">
              <a:spcBef>
                <a:spcPts val="0"/>
              </a:spcBef>
              <a:spcAft>
                <a:spcPts val="0"/>
              </a:spcAft>
              <a:defRPr/>
            </a:pPr>
            <a:endParaRPr lang="zh-CN" altLang="en-US">
              <a:latin typeface="+mn-lt"/>
              <a:ea typeface="+mn-ea"/>
            </a:endParaRPr>
          </a:p>
        </p:txBody>
      </p:sp>
      <p:pic>
        <p:nvPicPr>
          <p:cNvPr id="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a:lvl1pPr>
          </a:lstStyle>
          <a:p>
            <a:fld id="{9E053A5D-217B-47DA-A6A2-BC484538B684}" type="slidenum">
              <a:rPr lang="zh-CN" altLang="en-US" smtClean="0"/>
              <a:pPr/>
              <a:t>‹#›</a:t>
            </a:fld>
            <a:r>
              <a:rPr lang="en-US" altLang="zh-CN" dirty="0"/>
              <a:t>/51</a:t>
            </a:r>
          </a:p>
        </p:txBody>
      </p:sp>
    </p:spTree>
    <p:extLst>
      <p:ext uri="{BB962C8B-B14F-4D97-AF65-F5344CB8AC3E}">
        <p14:creationId xmlns:p14="http://schemas.microsoft.com/office/powerpoint/2010/main" val="2650345350"/>
      </p:ext>
    </p:extLst>
  </p:cSld>
  <p:clrMapOvr>
    <a:masterClrMapping/>
  </p:clrMapOvr>
  <p:transition advTm="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22E7FAF9-64E4-48CA-A43C-B91CD282074A}" type="slidenum">
              <a:rPr lang="en-US" altLang="zh-CN"/>
              <a:pPr/>
              <a:t>‹#›</a:t>
            </a:fld>
            <a:endParaRPr lang="en-US" altLang="zh-CN"/>
          </a:p>
        </p:txBody>
      </p:sp>
    </p:spTree>
    <p:extLst>
      <p:ext uri="{BB962C8B-B14F-4D97-AF65-F5344CB8AC3E}">
        <p14:creationId xmlns:p14="http://schemas.microsoft.com/office/powerpoint/2010/main" val="19187463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179388" y="-26988"/>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p:cNvSpPr>
            <a:spLocks noGrp="1"/>
          </p:cNvSpPr>
          <p:nvPr>
            <p:ph type="body" idx="1"/>
          </p:nvPr>
        </p:nvSpPr>
        <p:spPr bwMode="auto">
          <a:xfrm>
            <a:off x="323850" y="10525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chemeClr val="accent1"/>
                </a:solidFill>
              </a:defRPr>
            </a:lvl1pPr>
          </a:lstStyle>
          <a:p>
            <a:fld id="{0BE7B819-F848-455C-9F71-12A97E9B47A1}" type="slidenum">
              <a:rPr lang="zh-CN" altLang="en-US" smtClean="0"/>
              <a:pPr/>
              <a:t>‹#›</a:t>
            </a:fld>
            <a:r>
              <a:rPr lang="en-US" altLang="zh-CN" dirty="0"/>
              <a:t>/51</a:t>
            </a:r>
          </a:p>
        </p:txBody>
      </p:sp>
    </p:spTree>
  </p:cSld>
  <p:clrMap bg1="lt1" tx1="dk1" bg2="lt2" tx2="dk2" accent1="accent1" accent2="accent2" accent3="accent3" accent4="accent4" accent5="accent5" accent6="accent6" hlink="hlink" folHlink="folHlink"/>
  <p:sldLayoutIdLst>
    <p:sldLayoutId id="2147483702" r:id="rId1"/>
    <p:sldLayoutId id="2147483704" r:id="rId2"/>
  </p:sldLayoutIdLst>
  <p:transition advTm="1000"/>
  <p:hf hdr="0" ftr="0" dt="0"/>
  <p:txStyles>
    <p:title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 y="0"/>
            <a:ext cx="9153486" cy="6858000"/>
          </a:xfrm>
          <a:prstGeom prst="rect">
            <a:avLst/>
          </a:prstGeom>
        </p:spPr>
      </p:pic>
      <p:sp>
        <p:nvSpPr>
          <p:cNvPr id="4103" name="Rectangle 12"/>
          <p:cNvSpPr>
            <a:spLocks noChangeArrowheads="1"/>
          </p:cNvSpPr>
          <p:nvPr/>
        </p:nvSpPr>
        <p:spPr bwMode="auto">
          <a:xfrm>
            <a:off x="-6005" y="1217713"/>
            <a:ext cx="917628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marL="1077913" indent="-1077913">
              <a:buFont typeface="Arial" panose="020B0604020202020204" pitchFamily="34" charset="0"/>
              <a:buNone/>
            </a:pPr>
            <a:r>
              <a:rPr lang="zh-CN" altLang="en-US" sz="6000" b="1" dirty="0">
                <a:solidFill>
                  <a:srgbClr val="FF0000"/>
                </a:solidFill>
                <a:latin typeface="Calibri" panose="020F0502020204030204" pitchFamily="34" charset="0"/>
                <a:ea typeface="宋体" panose="02010600030101010101" pitchFamily="2" charset="-122"/>
              </a:rPr>
              <a:t>无向树及生成树</a:t>
            </a:r>
            <a:endParaRPr lang="en-US" altLang="zh-CN" sz="6000" b="1" dirty="0">
              <a:solidFill>
                <a:srgbClr val="FF0000"/>
              </a:solidFill>
              <a:latin typeface="Calibri" panose="020F0502020204030204" pitchFamily="34" charset="0"/>
              <a:ea typeface="宋体" panose="02010600030101010101" pitchFamily="2" charset="-122"/>
            </a:endParaRPr>
          </a:p>
        </p:txBody>
      </p:sp>
      <p:sp>
        <p:nvSpPr>
          <p:cNvPr id="4104" name="Rectangle 12"/>
          <p:cNvSpPr>
            <a:spLocks noChangeArrowheads="1"/>
          </p:cNvSpPr>
          <p:nvPr/>
        </p:nvSpPr>
        <p:spPr bwMode="auto">
          <a:xfrm>
            <a:off x="3886200" y="4572000"/>
            <a:ext cx="500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FontTx/>
              <a:buNone/>
            </a:pPr>
            <a:r>
              <a:rPr lang="zh-CN" altLang="en-US" sz="2400" b="1" dirty="0">
                <a:solidFill>
                  <a:schemeClr val="tx2"/>
                </a:solidFill>
                <a:latin typeface="黑体" panose="02010609060101010101" pitchFamily="49" charset="-122"/>
                <a:ea typeface="黑体" panose="02010609060101010101" pitchFamily="49" charset="-122"/>
              </a:rPr>
              <a:t>石油学院计算机系   金 忠</a:t>
            </a:r>
          </a:p>
        </p:txBody>
      </p:sp>
      <p:sp>
        <p:nvSpPr>
          <p:cNvPr id="4105" name="TextBox 7"/>
          <p:cNvSpPr txBox="1">
            <a:spLocks noChangeArrowheads="1"/>
          </p:cNvSpPr>
          <p:nvPr/>
        </p:nvSpPr>
        <p:spPr bwMode="auto">
          <a:xfrm>
            <a:off x="5343400" y="5887998"/>
            <a:ext cx="38268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None/>
            </a:pPr>
            <a:r>
              <a:rPr lang="en-US" altLang="zh-CN" sz="2000" b="1" dirty="0">
                <a:solidFill>
                  <a:schemeClr val="accent1"/>
                </a:solidFill>
                <a:latin typeface="Times New Roman" panose="02020603050405020304" pitchFamily="18" charset="0"/>
                <a:cs typeface="Times New Roman" panose="02020603050405020304" pitchFamily="18" charset="0"/>
              </a:rPr>
              <a:t>http://patternrecognition.asia/dm</a:t>
            </a:r>
            <a:endParaRPr lang="zh-CN" altLang="en-US" sz="2000" b="1" dirty="0">
              <a:solidFill>
                <a:schemeClr val="accent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41" y="5555042"/>
            <a:ext cx="4935107" cy="733066"/>
          </a:xfrm>
          <a:prstGeom prst="rect">
            <a:avLst/>
          </a:prstGeom>
        </p:spPr>
      </p:pic>
      <p:sp>
        <p:nvSpPr>
          <p:cNvPr id="7" name="Rectangle 12"/>
          <p:cNvSpPr>
            <a:spLocks noChangeArrowheads="1"/>
          </p:cNvSpPr>
          <p:nvPr/>
        </p:nvSpPr>
        <p:spPr bwMode="auto">
          <a:xfrm>
            <a:off x="68941" y="139128"/>
            <a:ext cx="89675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3600" b="1" dirty="0">
                <a:solidFill>
                  <a:schemeClr val="bg1"/>
                </a:solidFill>
                <a:latin typeface="黑体" panose="02010609060101010101" pitchFamily="49" charset="-122"/>
                <a:ea typeface="黑体" panose="02010609060101010101" pitchFamily="49" charset="-122"/>
              </a:rPr>
              <a:t>离散数学</a:t>
            </a:r>
            <a:endParaRPr lang="zh-CN" altLang="en-US" sz="3600" b="1" dirty="0">
              <a:solidFill>
                <a:schemeClr val="bg1"/>
              </a:solidFill>
            </a:endParaRPr>
          </a:p>
        </p:txBody>
      </p:sp>
    </p:spTree>
    <p:extLst>
      <p:ext uri="{BB962C8B-B14F-4D97-AF65-F5344CB8AC3E}">
        <p14:creationId xmlns:p14="http://schemas.microsoft.com/office/powerpoint/2010/main" val="2291446832"/>
      </p:ext>
    </p:extLst>
  </p:cSld>
  <p:clrMapOvr>
    <a:masterClrMapping/>
  </p:clrMapOvr>
  <p:transition advTm="1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BE80BC-B6B7-4BA4-A67D-F7E702A20A37}" type="slidenum">
              <a:rPr lang="zh-CN" altLang="en-US" smtClean="0">
                <a:solidFill>
                  <a:schemeClr val="accent1"/>
                </a:solidFill>
              </a:rPr>
              <a:pPr/>
              <a:t>10</a:t>
            </a:fld>
            <a:r>
              <a:rPr lang="en-US" altLang="zh-CN" dirty="0">
                <a:solidFill>
                  <a:schemeClr val="accent1"/>
                </a:solidFill>
              </a:rPr>
              <a:t>/51</a:t>
            </a:r>
          </a:p>
        </p:txBody>
      </p:sp>
      <p:sp>
        <p:nvSpPr>
          <p:cNvPr id="16387"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定理</a:t>
            </a:r>
            <a:r>
              <a:rPr lang="en-US" altLang="zh-CN" dirty="0">
                <a:latin typeface="Calibri" panose="020F0502020204030204" pitchFamily="34" charset="0"/>
                <a:ea typeface="宋体" panose="02010600030101010101" pitchFamily="2" charset="-122"/>
              </a:rPr>
              <a:t>7.1</a:t>
            </a:r>
            <a:endParaRPr lang="zh-CN" altLang="en-US" sz="4800" b="1" dirty="0">
              <a:latin typeface="Calibri" panose="020F0502020204030204" pitchFamily="34" charset="0"/>
              <a:ea typeface="宋体" panose="02010600030101010101" pitchFamily="2" charset="-122"/>
            </a:endParaRPr>
          </a:p>
        </p:txBody>
      </p:sp>
      <p:sp>
        <p:nvSpPr>
          <p:cNvPr id="16388" name="Rectangle 3"/>
          <p:cNvSpPr>
            <a:spLocks noGrp="1"/>
          </p:cNvSpPr>
          <p:nvPr>
            <p:ph type="body" idx="4294967295"/>
          </p:nvPr>
        </p:nvSpPr>
        <p:spPr>
          <a:xfrm>
            <a:off x="250825" y="836613"/>
            <a:ext cx="8713788" cy="5949950"/>
          </a:xfrm>
        </p:spPr>
        <p:txBody>
          <a:bodyPr/>
          <a:lstStyle/>
          <a:p>
            <a:pPr marL="625475" indent="-625475" algn="just" eaLnBrk="1" hangingPunct="1">
              <a:lnSpc>
                <a:spcPct val="110000"/>
              </a:lnSpc>
              <a:spcBef>
                <a:spcPts val="0"/>
              </a:spcBef>
              <a:buFont typeface="Wingdings" panose="05000000000000000000" pitchFamily="2" charset="2"/>
              <a:buNone/>
            </a:pPr>
            <a:r>
              <a:rPr lang="zh-CN" altLang="en-US" dirty="0">
                <a:latin typeface="Times New Roman" panose="02020603050405020304" pitchFamily="18" charset="0"/>
              </a:rPr>
              <a:t>设</a:t>
            </a:r>
            <a:r>
              <a:rPr lang="en-US" altLang="zh-CN" dirty="0">
                <a:latin typeface="Times New Roman" panose="02020603050405020304" pitchFamily="18" charset="0"/>
              </a:rPr>
              <a:t>T=(V,E)</a:t>
            </a:r>
            <a:r>
              <a:rPr lang="zh-CN" altLang="en-US" dirty="0">
                <a:latin typeface="Times New Roman" panose="02020603050405020304" pitchFamily="18" charset="0"/>
              </a:rPr>
              <a:t>是</a:t>
            </a:r>
            <a:r>
              <a:rPr lang="en-US" altLang="zh-CN" dirty="0">
                <a:latin typeface="Times New Roman" panose="02020603050405020304" pitchFamily="18" charset="0"/>
              </a:rPr>
              <a:t>n</a:t>
            </a:r>
            <a:r>
              <a:rPr lang="zh-CN" altLang="en-US" dirty="0">
                <a:latin typeface="Times New Roman" panose="02020603050405020304" pitchFamily="18" charset="0"/>
              </a:rPr>
              <a:t>阶</a:t>
            </a:r>
            <a:r>
              <a:rPr lang="en-US" altLang="zh-CN" dirty="0">
                <a:latin typeface="Times New Roman" panose="02020603050405020304" pitchFamily="18" charset="0"/>
              </a:rPr>
              <a:t>m</a:t>
            </a:r>
            <a:r>
              <a:rPr lang="zh-CN" altLang="en-US" dirty="0">
                <a:latin typeface="Times New Roman" panose="02020603050405020304" pitchFamily="18" charset="0"/>
              </a:rPr>
              <a:t>条边的无向图</a:t>
            </a:r>
            <a:r>
              <a:rPr lang="en-US" altLang="zh-CN" dirty="0">
                <a:latin typeface="Times New Roman" panose="02020603050405020304" pitchFamily="18" charset="0"/>
              </a:rPr>
              <a:t>, </a:t>
            </a:r>
            <a:r>
              <a:rPr lang="zh-CN" altLang="en-US" dirty="0">
                <a:latin typeface="Times New Roman" panose="02020603050405020304" pitchFamily="18" charset="0"/>
              </a:rPr>
              <a:t>则下面各命题是等价的：</a:t>
            </a:r>
          </a:p>
          <a:p>
            <a:pPr marL="625475" indent="-625475" algn="just" eaLnBrk="1" hangingPunct="1">
              <a:lnSpc>
                <a:spcPct val="110000"/>
              </a:lnSpc>
              <a:spcBef>
                <a:spcPts val="0"/>
              </a:spcBef>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(1) G</a:t>
            </a:r>
            <a:r>
              <a:rPr lang="zh-CN" altLang="en-US" dirty="0">
                <a:latin typeface="Times New Roman" panose="02020603050405020304" pitchFamily="18" charset="0"/>
                <a:cs typeface="Times New Roman" panose="02020603050405020304" pitchFamily="18" charset="0"/>
              </a:rPr>
              <a:t>是树（连通且不含回路）</a:t>
            </a:r>
            <a:r>
              <a:rPr lang="en-US" altLang="zh-CN" dirty="0">
                <a:latin typeface="Times New Roman" panose="02020603050405020304" pitchFamily="18" charset="0"/>
                <a:cs typeface="Times New Roman" panose="02020603050405020304" pitchFamily="18" charset="0"/>
              </a:rPr>
              <a:t>;</a:t>
            </a:r>
          </a:p>
          <a:p>
            <a:pPr marL="625475" indent="-625475" algn="just" eaLnBrk="1" hangingPunct="1">
              <a:lnSpc>
                <a:spcPct val="110000"/>
              </a:lnSpc>
              <a:spcBef>
                <a:spcPts val="0"/>
              </a:spcBef>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(2) G</a:t>
            </a:r>
            <a:r>
              <a:rPr lang="zh-CN" altLang="en-US" dirty="0">
                <a:latin typeface="Times New Roman" panose="02020603050405020304" pitchFamily="18" charset="0"/>
                <a:cs typeface="Times New Roman" panose="02020603050405020304" pitchFamily="18" charset="0"/>
              </a:rPr>
              <a:t>中任意两个顶点之间存在唯一的路径</a:t>
            </a:r>
            <a:r>
              <a:rPr lang="en-US" altLang="zh-CN" dirty="0">
                <a:latin typeface="Times New Roman" panose="02020603050405020304" pitchFamily="18" charset="0"/>
                <a:cs typeface="Times New Roman" panose="02020603050405020304" pitchFamily="18" charset="0"/>
              </a:rPr>
              <a:t>;</a:t>
            </a:r>
          </a:p>
          <a:p>
            <a:pPr marL="625475" indent="-625475" algn="just" eaLnBrk="1" hangingPunct="1">
              <a:lnSpc>
                <a:spcPct val="110000"/>
              </a:lnSpc>
              <a:spcBef>
                <a:spcPts val="0"/>
              </a:spcBef>
              <a:buNone/>
            </a:pPr>
            <a:r>
              <a:rPr lang="en-US" altLang="zh-CN" dirty="0">
                <a:latin typeface="Times New Roman" panose="02020603050405020304" pitchFamily="18" charset="0"/>
                <a:cs typeface="Times New Roman" panose="02020603050405020304" pitchFamily="18" charset="0"/>
              </a:rPr>
              <a:t>(3) G</a:t>
            </a:r>
            <a:r>
              <a:rPr lang="zh-CN" altLang="en-US" dirty="0">
                <a:latin typeface="Times New Roman" panose="02020603050405020304" pitchFamily="18" charset="0"/>
                <a:cs typeface="Times New Roman" panose="02020603050405020304" pitchFamily="18" charset="0"/>
              </a:rPr>
              <a:t>是连通的且</a:t>
            </a:r>
            <a:r>
              <a:rPr lang="en-US" altLang="zh-CN" dirty="0">
                <a:latin typeface="Times New Roman" panose="02020603050405020304" pitchFamily="18" charset="0"/>
                <a:cs typeface="Times New Roman" panose="02020603050405020304" pitchFamily="18" charset="0"/>
              </a:rPr>
              <a:t>m=n</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1;</a:t>
            </a:r>
          </a:p>
          <a:p>
            <a:pPr marL="625475" indent="-625475" algn="just" eaLnBrk="1" hangingPunct="1">
              <a:lnSpc>
                <a:spcPct val="110000"/>
              </a:lnSpc>
              <a:spcBef>
                <a:spcPts val="0"/>
              </a:spcBef>
              <a:buNone/>
            </a:pPr>
            <a:r>
              <a:rPr lang="en-US" altLang="zh-CN" dirty="0">
                <a:latin typeface="Times New Roman" panose="02020603050405020304" pitchFamily="18" charset="0"/>
                <a:cs typeface="Times New Roman" panose="02020603050405020304" pitchFamily="18" charset="0"/>
              </a:rPr>
              <a:t>(4) G</a:t>
            </a:r>
            <a:r>
              <a:rPr lang="zh-CN" altLang="en-US" dirty="0">
                <a:latin typeface="Times New Roman" panose="02020603050405020304" pitchFamily="18" charset="0"/>
                <a:cs typeface="Times New Roman" panose="02020603050405020304" pitchFamily="18" charset="0"/>
              </a:rPr>
              <a:t>中无回路且</a:t>
            </a:r>
            <a:r>
              <a:rPr lang="en-US" altLang="zh-CN" dirty="0">
                <a:latin typeface="Times New Roman" panose="02020603050405020304" pitchFamily="18" charset="0"/>
                <a:cs typeface="Times New Roman" panose="02020603050405020304" pitchFamily="18" charset="0"/>
              </a:rPr>
              <a:t>m=n</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1;</a:t>
            </a:r>
          </a:p>
          <a:p>
            <a:pPr marL="625475" indent="-625475" algn="just" eaLnBrk="1" hangingPunct="1">
              <a:lnSpc>
                <a:spcPct val="110000"/>
              </a:lnSpc>
              <a:spcBef>
                <a:spcPts val="0"/>
              </a:spcBef>
              <a:buNone/>
            </a:pPr>
            <a:r>
              <a:rPr lang="en-US" altLang="zh-CN" dirty="0">
                <a:latin typeface="Times New Roman" panose="02020603050405020304" pitchFamily="18" charset="0"/>
                <a:cs typeface="Times New Roman" panose="02020603050405020304" pitchFamily="18" charset="0"/>
              </a:rPr>
              <a:t>(5) G</a:t>
            </a:r>
            <a:r>
              <a:rPr lang="zh-CN" altLang="en-US" dirty="0">
                <a:latin typeface="Times New Roman" panose="02020603050405020304" pitchFamily="18" charset="0"/>
                <a:cs typeface="Times New Roman" panose="02020603050405020304" pitchFamily="18" charset="0"/>
              </a:rPr>
              <a:t>中无回路</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但在任何两个不相邻的顶点之间</a:t>
            </a:r>
            <a:r>
              <a:rPr lang="zh-CN" altLang="en-US" dirty="0">
                <a:latin typeface="Times New Roman" panose="02020603050405020304" pitchFamily="18" charset="0"/>
              </a:rPr>
              <a:t>加一条边，就形成唯一的一条初等回路；</a:t>
            </a:r>
            <a:endParaRPr lang="en-US" altLang="zh-CN" dirty="0">
              <a:latin typeface="Times New Roman" panose="02020603050405020304" pitchFamily="18" charset="0"/>
            </a:endParaRPr>
          </a:p>
          <a:p>
            <a:pPr marL="625475" indent="-625475" algn="just" eaLnBrk="1" hangingPunct="1">
              <a:lnSpc>
                <a:spcPct val="110000"/>
              </a:lnSpc>
              <a:spcBef>
                <a:spcPts val="0"/>
              </a:spcBef>
              <a:buNone/>
            </a:pPr>
            <a:r>
              <a:rPr lang="en-US" altLang="zh-CN" dirty="0">
                <a:latin typeface="Times New Roman" panose="02020603050405020304" pitchFamily="18" charset="0"/>
                <a:cs typeface="Times New Roman" panose="02020603050405020304" pitchFamily="18" charset="0"/>
              </a:rPr>
              <a:t>(6) G</a:t>
            </a:r>
            <a:r>
              <a:rPr lang="zh-CN" altLang="en-US" dirty="0">
                <a:latin typeface="Times New Roman" panose="02020603050405020304" pitchFamily="18" charset="0"/>
                <a:cs typeface="Times New Roman" panose="02020603050405020304" pitchFamily="18" charset="0"/>
              </a:rPr>
              <a:t>是连通的且</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中任何边均为桥。</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9176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C004EB-7B72-409A-A12C-2B48672B1C02}" type="slidenum">
              <a:rPr lang="zh-CN" altLang="en-US" smtClean="0">
                <a:solidFill>
                  <a:schemeClr val="accent1"/>
                </a:solidFill>
              </a:rPr>
              <a:pPr/>
              <a:t>11</a:t>
            </a:fld>
            <a:r>
              <a:rPr lang="en-US" altLang="zh-CN" dirty="0">
                <a:solidFill>
                  <a:schemeClr val="accent1"/>
                </a:solidFill>
              </a:rPr>
              <a:t>/51</a:t>
            </a:r>
          </a:p>
        </p:txBody>
      </p:sp>
      <p:sp>
        <p:nvSpPr>
          <p:cNvPr id="11267"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定理</a:t>
            </a:r>
            <a:r>
              <a:rPr lang="en-US" altLang="zh-CN" sz="4000" b="1" dirty="0">
                <a:latin typeface="Calibri" panose="020F0502020204030204" pitchFamily="34" charset="0"/>
                <a:ea typeface="宋体" panose="02010600030101010101" pitchFamily="2" charset="-122"/>
              </a:rPr>
              <a:t>7.2</a:t>
            </a:r>
            <a:endParaRPr lang="zh-CN" altLang="en-US" sz="4000" dirty="0">
              <a:latin typeface="Calibri" panose="020F0502020204030204" pitchFamily="34" charset="0"/>
              <a:ea typeface="宋体" panose="02010600030101010101" pitchFamily="2" charset="-122"/>
            </a:endParaRPr>
          </a:p>
        </p:txBody>
      </p:sp>
      <p:sp>
        <p:nvSpPr>
          <p:cNvPr id="11268" name="Rectangle 3"/>
          <p:cNvSpPr>
            <a:spLocks noGrp="1"/>
          </p:cNvSpPr>
          <p:nvPr>
            <p:ph type="body" idx="4294967295"/>
          </p:nvPr>
        </p:nvSpPr>
        <p:spPr>
          <a:xfrm>
            <a:off x="0" y="908720"/>
            <a:ext cx="9324528" cy="576287"/>
          </a:xfrm>
          <a:solidFill>
            <a:srgbClr val="FFFF00"/>
          </a:solidFill>
        </p:spPr>
        <p:txBody>
          <a:bodyPr/>
          <a:lstStyle/>
          <a:p>
            <a:pPr>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任何一棵至少含有两个顶点的树至少有两片树叶。</a:t>
            </a:r>
          </a:p>
        </p:txBody>
      </p:sp>
      <p:grpSp>
        <p:nvGrpSpPr>
          <p:cNvPr id="2" name="Group 7"/>
          <p:cNvGrpSpPr>
            <a:grpSpLocks/>
          </p:cNvGrpSpPr>
          <p:nvPr/>
        </p:nvGrpSpPr>
        <p:grpSpPr bwMode="auto">
          <a:xfrm>
            <a:off x="395288" y="2133600"/>
            <a:ext cx="8569325" cy="3873500"/>
            <a:chOff x="249" y="1344"/>
            <a:chExt cx="5398" cy="2440"/>
          </a:xfrm>
        </p:grpSpPr>
        <p:sp>
          <p:nvSpPr>
            <p:cNvPr id="11270" name="Rectangle 4"/>
            <p:cNvSpPr>
              <a:spLocks noChangeArrowheads="1"/>
            </p:cNvSpPr>
            <p:nvPr/>
          </p:nvSpPr>
          <p:spPr bwMode="auto">
            <a:xfrm>
              <a:off x="249" y="1344"/>
              <a:ext cx="5398" cy="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79500" indent="-10795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b="1" dirty="0"/>
                <a:t>证明：设 </a:t>
              </a:r>
              <a:r>
                <a:rPr lang="en-US" altLang="zh-CN" sz="2800" b="1" dirty="0"/>
                <a:t>T=(V,E)</a:t>
              </a:r>
              <a:r>
                <a:rPr lang="zh-CN" altLang="en-US" sz="2800" b="1" dirty="0"/>
                <a:t>是一棵树，若</a:t>
              </a:r>
              <a:r>
                <a:rPr lang="en-US" altLang="zh-CN" sz="2800" b="1" dirty="0"/>
                <a:t>T</a:t>
              </a:r>
              <a:r>
                <a:rPr lang="zh-CN" altLang="en-US" sz="2800" b="1" dirty="0"/>
                <a:t>中最多只有一片树叶，则有</a:t>
              </a:r>
            </a:p>
            <a:p>
              <a:pPr algn="l" eaLnBrk="1" hangingPunct="1"/>
              <a:endParaRPr lang="zh-CN" altLang="en-US" sz="2800" b="1" dirty="0"/>
            </a:p>
            <a:p>
              <a:pPr algn="l" eaLnBrk="1" hangingPunct="1"/>
              <a:r>
                <a:rPr lang="zh-CN" altLang="en-US" sz="2800" b="1" dirty="0"/>
                <a:t>			</a:t>
              </a:r>
              <a:r>
                <a:rPr lang="zh-CN" altLang="en-US" sz="4000" b="1" dirty="0"/>
                <a:t>∑</a:t>
              </a:r>
              <a:r>
                <a:rPr lang="en-US" altLang="zh-CN" sz="2800" b="1" dirty="0"/>
                <a:t>d(v) ≥1+2(|V|-1)=2|E|+1,</a:t>
              </a:r>
            </a:p>
            <a:p>
              <a:pPr algn="l" eaLnBrk="1" hangingPunct="1"/>
              <a:endParaRPr lang="en-US" altLang="zh-CN" sz="2800" b="1" dirty="0"/>
            </a:p>
            <a:p>
              <a:pPr algn="l" eaLnBrk="1" hangingPunct="1"/>
              <a:r>
                <a:rPr lang="en-US" altLang="zh-CN" sz="2800" b="1" dirty="0"/>
                <a:t>    	</a:t>
              </a:r>
              <a:r>
                <a:rPr lang="zh-CN" altLang="en-US" sz="2800" b="1" dirty="0"/>
                <a:t>这与结论 </a:t>
              </a:r>
              <a:r>
                <a:rPr lang="zh-CN" altLang="en-US" sz="4000" b="1" dirty="0">
                  <a:solidFill>
                    <a:srgbClr val="333300"/>
                  </a:solidFill>
                </a:rPr>
                <a:t>∑</a:t>
              </a:r>
              <a:r>
                <a:rPr lang="zh-CN" altLang="en-US" sz="2800" b="1" dirty="0">
                  <a:solidFill>
                    <a:srgbClr val="333300"/>
                  </a:solidFill>
                </a:rPr>
                <a:t> </a:t>
              </a:r>
              <a:r>
                <a:rPr lang="en-US" altLang="zh-CN" sz="2800" b="1" dirty="0">
                  <a:solidFill>
                    <a:srgbClr val="333300"/>
                  </a:solidFill>
                </a:rPr>
                <a:t>d(v) =2|E|</a:t>
              </a:r>
              <a:r>
                <a:rPr lang="en-US" altLang="zh-CN" sz="2800" b="1" dirty="0"/>
                <a:t> </a:t>
              </a:r>
              <a:r>
                <a:rPr lang="zh-CN" altLang="en-US" sz="2800" b="1" dirty="0"/>
                <a:t>矛盾</a:t>
              </a:r>
              <a:r>
                <a:rPr lang="en-US" altLang="zh-CN" sz="2800" b="1" dirty="0"/>
                <a:t>! </a:t>
              </a:r>
            </a:p>
            <a:p>
              <a:pPr algn="l" eaLnBrk="1" hangingPunct="1"/>
              <a:endParaRPr lang="en-US" altLang="zh-CN" sz="2800" b="1" dirty="0"/>
            </a:p>
            <a:p>
              <a:pPr algn="l" eaLnBrk="1" hangingPunct="1"/>
              <a:r>
                <a:rPr lang="zh-CN" altLang="en-US" sz="2800" b="1" dirty="0"/>
                <a:t>           矛盾说明 </a:t>
              </a:r>
              <a:r>
                <a:rPr lang="en-US" altLang="zh-CN" sz="2800" b="1" dirty="0"/>
                <a:t>T </a:t>
              </a:r>
              <a:r>
                <a:rPr lang="zh-CN" altLang="en-US" sz="2800" b="1" dirty="0"/>
                <a:t>不止一片树叶。</a:t>
              </a:r>
            </a:p>
          </p:txBody>
        </p:sp>
        <p:sp>
          <p:nvSpPr>
            <p:cNvPr id="11271" name="Text Box 5"/>
            <p:cNvSpPr txBox="1">
              <a:spLocks noChangeArrowheads="1"/>
            </p:cNvSpPr>
            <p:nvPr/>
          </p:nvSpPr>
          <p:spPr bwMode="auto">
            <a:xfrm>
              <a:off x="1973" y="2519"/>
              <a:ext cx="3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b="1" dirty="0" err="1"/>
                <a:t>v∊V</a:t>
              </a:r>
              <a:endParaRPr lang="en-US" altLang="zh-CN" b="1" dirty="0"/>
            </a:p>
          </p:txBody>
        </p:sp>
        <p:sp>
          <p:nvSpPr>
            <p:cNvPr id="11272" name="Text Box 6"/>
            <p:cNvSpPr txBox="1">
              <a:spLocks noChangeArrowheads="1"/>
            </p:cNvSpPr>
            <p:nvPr/>
          </p:nvSpPr>
          <p:spPr bwMode="auto">
            <a:xfrm>
              <a:off x="1927" y="3158"/>
              <a:ext cx="36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b="1">
                  <a:solidFill>
                    <a:srgbClr val="333300"/>
                  </a:solidFill>
                </a:rPr>
                <a:t>v∊V</a:t>
              </a:r>
            </a:p>
          </p:txBody>
        </p:sp>
      </p:grpSp>
    </p:spTree>
    <p:extLst>
      <p:ext uri="{BB962C8B-B14F-4D97-AF65-F5344CB8AC3E}">
        <p14:creationId xmlns:p14="http://schemas.microsoft.com/office/powerpoint/2010/main" val="403429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30C5E2-1C2F-45CB-BCBC-6718401F31DE}" type="slidenum">
              <a:rPr lang="zh-CN" altLang="en-US" smtClean="0">
                <a:solidFill>
                  <a:schemeClr val="accent1"/>
                </a:solidFill>
              </a:rPr>
              <a:pPr/>
              <a:t>12</a:t>
            </a:fld>
            <a:r>
              <a:rPr lang="en-US" altLang="zh-CN" dirty="0">
                <a:solidFill>
                  <a:schemeClr val="accent1"/>
                </a:solidFill>
              </a:rPr>
              <a:t>/51</a:t>
            </a:r>
          </a:p>
        </p:txBody>
      </p:sp>
      <p:sp>
        <p:nvSpPr>
          <p:cNvPr id="13315"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例</a:t>
            </a:r>
            <a:endParaRPr lang="en-US" altLang="zh-CN" dirty="0">
              <a:latin typeface="Calibri" panose="020F0502020204030204" pitchFamily="34" charset="0"/>
              <a:ea typeface="宋体" panose="02010600030101010101" pitchFamily="2" charset="-122"/>
            </a:endParaRPr>
          </a:p>
        </p:txBody>
      </p:sp>
      <p:sp>
        <p:nvSpPr>
          <p:cNvPr id="13316" name="Rectangle 3"/>
          <p:cNvSpPr>
            <a:spLocks noGrp="1"/>
          </p:cNvSpPr>
          <p:nvPr>
            <p:ph type="body" idx="4294967295"/>
          </p:nvPr>
        </p:nvSpPr>
        <p:spPr>
          <a:xfrm>
            <a:off x="395288" y="981075"/>
            <a:ext cx="8353425" cy="1368425"/>
          </a:xfrm>
        </p:spPr>
        <p:txBody>
          <a:bodyPr/>
          <a:lstStyle/>
          <a:p>
            <a:pPr marL="0" indent="0">
              <a:buFont typeface="Arial" panose="020B0604020202020204" pitchFamily="34" charset="0"/>
              <a:buNone/>
            </a:pPr>
            <a:r>
              <a:rPr lang="zh-CN" altLang="en-US" b="1" dirty="0">
                <a:solidFill>
                  <a:schemeClr val="hlink"/>
                </a:solidFill>
                <a:latin typeface="Calibri" panose="020F0502020204030204" pitchFamily="34" charset="0"/>
                <a:ea typeface="宋体" panose="02010600030101010101" pitchFamily="2" charset="-122"/>
              </a:rPr>
              <a:t>已知一棵树有</a:t>
            </a:r>
            <a:r>
              <a:rPr lang="en-US" altLang="zh-CN" b="1" dirty="0">
                <a:solidFill>
                  <a:schemeClr val="hlink"/>
                </a:solidFill>
                <a:latin typeface="Calibri" panose="020F0502020204030204" pitchFamily="34" charset="0"/>
                <a:ea typeface="宋体" panose="02010600030101010101" pitchFamily="2" charset="-122"/>
              </a:rPr>
              <a:t>5</a:t>
            </a:r>
            <a:r>
              <a:rPr lang="zh-CN" altLang="en-US" b="1" dirty="0">
                <a:solidFill>
                  <a:schemeClr val="hlink"/>
                </a:solidFill>
                <a:latin typeface="Calibri" panose="020F0502020204030204" pitchFamily="34" charset="0"/>
                <a:ea typeface="宋体" panose="02010600030101010101" pitchFamily="2" charset="-122"/>
              </a:rPr>
              <a:t>个</a:t>
            </a:r>
            <a:r>
              <a:rPr lang="en-US" altLang="zh-CN" b="1" dirty="0">
                <a:solidFill>
                  <a:schemeClr val="hlink"/>
                </a:solidFill>
                <a:latin typeface="Calibri" panose="020F0502020204030204" pitchFamily="34" charset="0"/>
                <a:ea typeface="宋体" panose="02010600030101010101" pitchFamily="2" charset="-122"/>
              </a:rPr>
              <a:t>4</a:t>
            </a:r>
            <a:r>
              <a:rPr lang="zh-CN" altLang="en-US" b="1" dirty="0">
                <a:solidFill>
                  <a:schemeClr val="hlink"/>
                </a:solidFill>
                <a:latin typeface="Calibri" panose="020F0502020204030204" pitchFamily="34" charset="0"/>
                <a:ea typeface="宋体" panose="02010600030101010101" pitchFamily="2" charset="-122"/>
              </a:rPr>
              <a:t>度顶点，</a:t>
            </a:r>
            <a:r>
              <a:rPr lang="en-US" altLang="zh-CN" b="1" dirty="0">
                <a:solidFill>
                  <a:schemeClr val="hlink"/>
                </a:solidFill>
                <a:latin typeface="Calibri" panose="020F0502020204030204" pitchFamily="34" charset="0"/>
                <a:ea typeface="宋体" panose="02010600030101010101" pitchFamily="2" charset="-122"/>
              </a:rPr>
              <a:t>3</a:t>
            </a:r>
            <a:r>
              <a:rPr lang="zh-CN" altLang="en-US" b="1" dirty="0">
                <a:solidFill>
                  <a:schemeClr val="hlink"/>
                </a:solidFill>
                <a:latin typeface="Calibri" panose="020F0502020204030204" pitchFamily="34" charset="0"/>
                <a:ea typeface="宋体" panose="02010600030101010101" pitchFamily="2" charset="-122"/>
              </a:rPr>
              <a:t>个</a:t>
            </a:r>
            <a:r>
              <a:rPr lang="en-US" altLang="zh-CN" b="1" dirty="0">
                <a:solidFill>
                  <a:schemeClr val="hlink"/>
                </a:solidFill>
                <a:latin typeface="Calibri" panose="020F0502020204030204" pitchFamily="34" charset="0"/>
                <a:ea typeface="宋体" panose="02010600030101010101" pitchFamily="2" charset="-122"/>
              </a:rPr>
              <a:t>3</a:t>
            </a:r>
            <a:r>
              <a:rPr lang="zh-CN" altLang="en-US" b="1" dirty="0">
                <a:solidFill>
                  <a:schemeClr val="hlink"/>
                </a:solidFill>
                <a:latin typeface="Calibri" panose="020F0502020204030204" pitchFamily="34" charset="0"/>
                <a:ea typeface="宋体" panose="02010600030101010101" pitchFamily="2" charset="-122"/>
              </a:rPr>
              <a:t>度顶点，</a:t>
            </a:r>
            <a:r>
              <a:rPr lang="en-US" altLang="zh-CN" b="1" dirty="0">
                <a:solidFill>
                  <a:schemeClr val="hlink"/>
                </a:solidFill>
                <a:latin typeface="Calibri" panose="020F0502020204030204" pitchFamily="34" charset="0"/>
                <a:ea typeface="宋体" panose="02010600030101010101" pitchFamily="2" charset="-122"/>
              </a:rPr>
              <a:t>3</a:t>
            </a:r>
            <a:r>
              <a:rPr lang="zh-CN" altLang="en-US" b="1" dirty="0">
                <a:solidFill>
                  <a:schemeClr val="hlink"/>
                </a:solidFill>
                <a:latin typeface="Calibri" panose="020F0502020204030204" pitchFamily="34" charset="0"/>
                <a:ea typeface="宋体" panose="02010600030101010101" pitchFamily="2" charset="-122"/>
              </a:rPr>
              <a:t>个</a:t>
            </a:r>
            <a:r>
              <a:rPr lang="en-US" altLang="zh-CN" b="1" dirty="0">
                <a:solidFill>
                  <a:schemeClr val="hlink"/>
                </a:solidFill>
                <a:latin typeface="Calibri" panose="020F0502020204030204" pitchFamily="34" charset="0"/>
                <a:ea typeface="宋体" panose="02010600030101010101" pitchFamily="2" charset="-122"/>
              </a:rPr>
              <a:t>2</a:t>
            </a:r>
            <a:r>
              <a:rPr lang="zh-CN" altLang="en-US" b="1" dirty="0">
                <a:solidFill>
                  <a:schemeClr val="hlink"/>
                </a:solidFill>
                <a:latin typeface="Calibri" panose="020F0502020204030204" pitchFamily="34" charset="0"/>
                <a:ea typeface="宋体" panose="02010600030101010101" pitchFamily="2" charset="-122"/>
              </a:rPr>
              <a:t>度顶点，问有几个一度顶点？</a:t>
            </a:r>
          </a:p>
        </p:txBody>
      </p:sp>
      <p:sp>
        <p:nvSpPr>
          <p:cNvPr id="573444" name="Rectangle 4"/>
          <p:cNvSpPr>
            <a:spLocks noChangeArrowheads="1"/>
          </p:cNvSpPr>
          <p:nvPr/>
        </p:nvSpPr>
        <p:spPr bwMode="auto">
          <a:xfrm>
            <a:off x="539750" y="2565400"/>
            <a:ext cx="777716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60000"/>
              </a:lnSpc>
            </a:pPr>
            <a:r>
              <a:rPr lang="zh-CN" altLang="en-US" sz="2800" b="1"/>
              <a:t>解：设有 </a:t>
            </a:r>
            <a:r>
              <a:rPr lang="en-US" altLang="zh-CN" sz="2800" b="1"/>
              <a:t>x</a:t>
            </a:r>
            <a:r>
              <a:rPr lang="zh-CN" altLang="en-US" sz="2800" b="1"/>
              <a:t>个</a:t>
            </a:r>
            <a:r>
              <a:rPr lang="en-US" altLang="zh-CN" sz="2800" b="1"/>
              <a:t>1</a:t>
            </a:r>
            <a:r>
              <a:rPr lang="zh-CN" altLang="en-US" sz="2800" b="1"/>
              <a:t>度顶点，则依题意有方程：	</a:t>
            </a:r>
            <a:r>
              <a:rPr lang="en-US" altLang="zh-CN" sz="2800" b="1"/>
              <a:t>5•4+3•3+3•2+1•x </a:t>
            </a:r>
          </a:p>
          <a:p>
            <a:pPr algn="l" eaLnBrk="1" hangingPunct="1">
              <a:lnSpc>
                <a:spcPct val="160000"/>
              </a:lnSpc>
            </a:pPr>
            <a:r>
              <a:rPr lang="en-US" altLang="zh-CN" sz="2800" b="1"/>
              <a:t>           = ∑ d(v) =2|E| =2(|V|-1)</a:t>
            </a:r>
          </a:p>
          <a:p>
            <a:pPr algn="l" eaLnBrk="1" hangingPunct="1">
              <a:lnSpc>
                <a:spcPct val="160000"/>
              </a:lnSpc>
            </a:pPr>
            <a:r>
              <a:rPr lang="en-US" altLang="zh-CN" sz="2800" b="1"/>
              <a:t>           =2(5+3+3+ x</a:t>
            </a:r>
            <a:r>
              <a:rPr lang="zh-CN" altLang="en-US" sz="2800" b="1"/>
              <a:t>－</a:t>
            </a:r>
            <a:r>
              <a:rPr lang="en-US" altLang="zh-CN" sz="2800" b="1"/>
              <a:t>1)</a:t>
            </a:r>
          </a:p>
          <a:p>
            <a:pPr algn="l" eaLnBrk="1" hangingPunct="1">
              <a:lnSpc>
                <a:spcPct val="160000"/>
              </a:lnSpc>
            </a:pPr>
            <a:r>
              <a:rPr lang="en-US" altLang="zh-CN" sz="2800" b="1"/>
              <a:t>          ∴  x=15</a:t>
            </a:r>
            <a:endParaRPr lang="zh-CN" altLang="en-US" sz="2800" b="1">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44"/>
                                        </p:tgtEl>
                                        <p:attrNameLst>
                                          <p:attrName>style.visibility</p:attrName>
                                        </p:attrNameLst>
                                      </p:cBhvr>
                                      <p:to>
                                        <p:strVal val="visible"/>
                                      </p:to>
                                    </p:set>
                                    <p:anim calcmode="lin" valueType="num">
                                      <p:cBhvr additive="base">
                                        <p:cTn id="7" dur="500" fill="hold"/>
                                        <p:tgtEl>
                                          <p:spTgt spid="573444"/>
                                        </p:tgtEl>
                                        <p:attrNameLst>
                                          <p:attrName>ppt_x</p:attrName>
                                        </p:attrNameLst>
                                      </p:cBhvr>
                                      <p:tavLst>
                                        <p:tav tm="0">
                                          <p:val>
                                            <p:strVal val="#ppt_x"/>
                                          </p:val>
                                        </p:tav>
                                        <p:tav tm="100000">
                                          <p:val>
                                            <p:strVal val="#ppt_x"/>
                                          </p:val>
                                        </p:tav>
                                      </p:tavLst>
                                    </p:anim>
                                    <p:anim calcmode="lin" valueType="num">
                                      <p:cBhvr additive="base">
                                        <p:cTn id="8" dur="500" fill="hold"/>
                                        <p:tgtEl>
                                          <p:spTgt spid="5734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45C196-62A7-4E09-A5CC-124A01D1F1E1}" type="slidenum">
              <a:rPr lang="zh-CN" altLang="en-US" smtClean="0">
                <a:solidFill>
                  <a:schemeClr val="accent1"/>
                </a:solidFill>
              </a:rPr>
              <a:pPr/>
              <a:t>13</a:t>
            </a:fld>
            <a:r>
              <a:rPr lang="en-US" altLang="zh-CN" dirty="0">
                <a:solidFill>
                  <a:schemeClr val="accent1"/>
                </a:solidFill>
              </a:rPr>
              <a:t>/51</a:t>
            </a:r>
          </a:p>
        </p:txBody>
      </p:sp>
      <p:sp>
        <p:nvSpPr>
          <p:cNvPr id="12291" name="Rectangle 2"/>
          <p:cNvSpPr>
            <a:spLocks noGrp="1"/>
          </p:cNvSpPr>
          <p:nvPr>
            <p:ph type="title" idx="4294967295"/>
          </p:nvPr>
        </p:nvSpPr>
        <p:spPr>
          <a:xfrm>
            <a:off x="0" y="-26988"/>
            <a:ext cx="9144000" cy="1295401"/>
          </a:xfrm>
          <a:solidFill>
            <a:schemeClr val="accent1"/>
          </a:solidFill>
        </p:spPr>
        <p:txBody>
          <a:bodyPr/>
          <a:lstStyle/>
          <a:p>
            <a:pPr marL="808038" indent="-808038" algn="l"/>
            <a:r>
              <a:rPr lang="zh-CN" altLang="en-US" sz="3600" b="1">
                <a:ea typeface="宋体" panose="02010600030101010101" pitchFamily="2" charset="-122"/>
              </a:rPr>
              <a:t>例  设</a:t>
            </a:r>
            <a:r>
              <a:rPr lang="en-US" altLang="zh-CN" sz="3600" b="1">
                <a:ea typeface="宋体" panose="02010600030101010101" pitchFamily="2" charset="-122"/>
              </a:rPr>
              <a:t>T</a:t>
            </a:r>
            <a:r>
              <a:rPr lang="zh-CN" altLang="en-US" sz="3600" b="1">
                <a:ea typeface="宋体" panose="02010600030101010101" pitchFamily="2" charset="-122"/>
              </a:rPr>
              <a:t>为树，最大度</a:t>
            </a:r>
            <a:r>
              <a:rPr lang="en-US" altLang="zh-CN" sz="3600" b="1">
                <a:ea typeface="宋体" panose="02010600030101010101" pitchFamily="2" charset="-122"/>
              </a:rPr>
              <a:t>≥k</a:t>
            </a:r>
            <a:r>
              <a:rPr lang="zh-CN" altLang="en-US" sz="3600" b="1">
                <a:ea typeface="宋体" panose="02010600030101010101" pitchFamily="2" charset="-122"/>
              </a:rPr>
              <a:t>，这里</a:t>
            </a:r>
            <a:r>
              <a:rPr lang="en-US" altLang="zh-CN" sz="3600" b="1">
                <a:ea typeface="宋体" panose="02010600030101010101" pitchFamily="2" charset="-122"/>
              </a:rPr>
              <a:t>k≥1</a:t>
            </a:r>
            <a:r>
              <a:rPr lang="zh-CN" altLang="en-US" sz="3600" b="1">
                <a:ea typeface="宋体" panose="02010600030101010101" pitchFamily="2" charset="-122"/>
              </a:rPr>
              <a:t>，</a:t>
            </a:r>
            <a:br>
              <a:rPr lang="zh-CN" altLang="en-US" sz="3600" b="1">
                <a:ea typeface="宋体" panose="02010600030101010101" pitchFamily="2" charset="-122"/>
              </a:rPr>
            </a:br>
            <a:r>
              <a:rPr lang="zh-CN" altLang="en-US" sz="3600" b="1">
                <a:ea typeface="宋体" panose="02010600030101010101" pitchFamily="2" charset="-122"/>
              </a:rPr>
              <a:t>证明</a:t>
            </a:r>
            <a:r>
              <a:rPr lang="en-US" altLang="zh-CN" sz="3600" b="1">
                <a:ea typeface="宋体" panose="02010600030101010101" pitchFamily="2" charset="-122"/>
              </a:rPr>
              <a:t>T</a:t>
            </a:r>
            <a:r>
              <a:rPr lang="zh-CN" altLang="en-US" sz="3600" b="1">
                <a:ea typeface="宋体" panose="02010600030101010101" pitchFamily="2" charset="-122"/>
              </a:rPr>
              <a:t>至少有</a:t>
            </a:r>
            <a:r>
              <a:rPr lang="en-US" altLang="zh-CN" sz="3600" b="1">
                <a:ea typeface="宋体" panose="02010600030101010101" pitchFamily="2" charset="-122"/>
              </a:rPr>
              <a:t>k</a:t>
            </a:r>
            <a:r>
              <a:rPr lang="zh-CN" altLang="en-US" sz="3600" b="1">
                <a:ea typeface="宋体" panose="02010600030101010101" pitchFamily="2" charset="-122"/>
              </a:rPr>
              <a:t>片树叶。</a:t>
            </a:r>
            <a:r>
              <a:rPr lang="zh-CN" altLang="en-US" sz="4000">
                <a:ea typeface="宋体" panose="02010600030101010101" pitchFamily="2" charset="-122"/>
              </a:rPr>
              <a:t> </a:t>
            </a:r>
          </a:p>
        </p:txBody>
      </p:sp>
      <p:sp>
        <p:nvSpPr>
          <p:cNvPr id="26627" name="Rectangle 3"/>
          <p:cNvSpPr>
            <a:spLocks noGrp="1"/>
          </p:cNvSpPr>
          <p:nvPr>
            <p:ph type="body" idx="4294967295"/>
          </p:nvPr>
        </p:nvSpPr>
        <p:spPr>
          <a:xfrm>
            <a:off x="323850" y="1628775"/>
            <a:ext cx="8640763" cy="4824413"/>
          </a:xfrm>
        </p:spPr>
        <p:txBody>
          <a:bodyPr/>
          <a:lstStyle/>
          <a:p>
            <a:pPr marL="1169988" indent="-1169988">
              <a:lnSpc>
                <a:spcPct val="110000"/>
              </a:lnSpc>
              <a:buFont typeface="Arial" panose="020B0604020202020204" pitchFamily="34" charset="0"/>
              <a:buNone/>
              <a:tabLst>
                <a:tab pos="446088" algn="l"/>
                <a:tab pos="1073150" algn="l"/>
              </a:tabLst>
            </a:pPr>
            <a:r>
              <a:rPr lang="zh-CN" altLang="en-US" dirty="0">
                <a:ea typeface="宋体" panose="02010600030101010101" pitchFamily="2" charset="-122"/>
              </a:rPr>
              <a:t>证明：假设</a:t>
            </a:r>
            <a:r>
              <a:rPr lang="en-US" altLang="zh-CN" dirty="0">
                <a:ea typeface="宋体" panose="02010600030101010101" pitchFamily="2" charset="-122"/>
              </a:rPr>
              <a:t>T</a:t>
            </a:r>
            <a:r>
              <a:rPr lang="zh-CN" altLang="en-US" dirty="0">
                <a:ea typeface="宋体" panose="02010600030101010101" pitchFamily="2" charset="-122"/>
              </a:rPr>
              <a:t>有</a:t>
            </a:r>
            <a:r>
              <a:rPr lang="en-US" altLang="zh-CN" dirty="0">
                <a:ea typeface="宋体" panose="02010600030101010101" pitchFamily="2" charset="-122"/>
              </a:rPr>
              <a:t>s</a:t>
            </a:r>
            <a:r>
              <a:rPr lang="zh-CN" altLang="en-US" dirty="0">
                <a:ea typeface="宋体" panose="02010600030101010101" pitchFamily="2" charset="-122"/>
              </a:rPr>
              <a:t>片树叶。</a:t>
            </a:r>
          </a:p>
          <a:p>
            <a:pPr marL="1169988" indent="-1169988">
              <a:lnSpc>
                <a:spcPct val="110000"/>
              </a:lnSpc>
              <a:buFont typeface="Arial" panose="020B0604020202020204" pitchFamily="34" charset="0"/>
              <a:buNone/>
              <a:tabLst>
                <a:tab pos="446088" algn="l"/>
                <a:tab pos="1073150" algn="l"/>
              </a:tabLst>
            </a:pPr>
            <a:r>
              <a:rPr lang="zh-CN" altLang="en-US" dirty="0">
                <a:ea typeface="宋体" panose="02010600030101010101" pitchFamily="2" charset="-122"/>
              </a:rPr>
              <a:t>           记</a:t>
            </a:r>
            <a:r>
              <a:rPr lang="en-US" altLang="zh-CN" dirty="0">
                <a:ea typeface="宋体" panose="02010600030101010101" pitchFamily="2" charset="-122"/>
              </a:rPr>
              <a:t>T</a:t>
            </a:r>
            <a:r>
              <a:rPr lang="zh-CN" altLang="en-US" dirty="0">
                <a:ea typeface="宋体" panose="02010600030101010101" pitchFamily="2" charset="-122"/>
              </a:rPr>
              <a:t>的顶点数为</a:t>
            </a:r>
            <a:r>
              <a:rPr lang="en-US" altLang="zh-CN" dirty="0">
                <a:ea typeface="宋体" panose="02010600030101010101" pitchFamily="2" charset="-122"/>
              </a:rPr>
              <a:t>n</a:t>
            </a:r>
            <a:r>
              <a:rPr lang="zh-CN" altLang="en-US" dirty="0">
                <a:ea typeface="宋体" panose="02010600030101010101" pitchFamily="2" charset="-122"/>
              </a:rPr>
              <a:t>，则</a:t>
            </a:r>
          </a:p>
          <a:p>
            <a:pPr marL="1169988" indent="-1169988">
              <a:lnSpc>
                <a:spcPct val="110000"/>
              </a:lnSpc>
              <a:buFont typeface="Arial" panose="020B0604020202020204" pitchFamily="34" charset="0"/>
              <a:buNone/>
              <a:tabLst>
                <a:tab pos="446088" algn="l"/>
                <a:tab pos="1073150" algn="l"/>
              </a:tabLst>
            </a:pPr>
            <a:r>
              <a:rPr lang="zh-CN" altLang="en-US" dirty="0">
                <a:ea typeface="宋体" panose="02010600030101010101" pitchFamily="2" charset="-122"/>
              </a:rPr>
              <a:t>           </a:t>
            </a:r>
            <a:r>
              <a:rPr lang="en-US" altLang="zh-CN" dirty="0">
                <a:solidFill>
                  <a:schemeClr val="hlink"/>
                </a:solidFill>
                <a:ea typeface="宋体" panose="02010600030101010101" pitchFamily="2" charset="-122"/>
              </a:rPr>
              <a:t>T</a:t>
            </a:r>
            <a:r>
              <a:rPr lang="zh-CN" altLang="en-US" dirty="0">
                <a:solidFill>
                  <a:schemeClr val="hlink"/>
                </a:solidFill>
                <a:ea typeface="宋体" panose="02010600030101010101" pitchFamily="2" charset="-122"/>
              </a:rPr>
              <a:t>有</a:t>
            </a:r>
            <a:r>
              <a:rPr lang="en-US" altLang="zh-CN" dirty="0">
                <a:solidFill>
                  <a:schemeClr val="hlink"/>
                </a:solidFill>
                <a:ea typeface="宋体" panose="02010600030101010101" pitchFamily="2" charset="-122"/>
              </a:rPr>
              <a:t>1</a:t>
            </a:r>
            <a:r>
              <a:rPr lang="zh-CN" altLang="en-US" dirty="0">
                <a:solidFill>
                  <a:schemeClr val="hlink"/>
                </a:solidFill>
                <a:ea typeface="宋体" panose="02010600030101010101" pitchFamily="2" charset="-122"/>
              </a:rPr>
              <a:t>个顶点不少于</a:t>
            </a:r>
            <a:r>
              <a:rPr lang="en-US" altLang="zh-CN" dirty="0">
                <a:solidFill>
                  <a:schemeClr val="hlink"/>
                </a:solidFill>
                <a:ea typeface="宋体" panose="02010600030101010101" pitchFamily="2" charset="-122"/>
              </a:rPr>
              <a:t>k</a:t>
            </a:r>
            <a:r>
              <a:rPr lang="zh-CN" altLang="en-US" dirty="0">
                <a:solidFill>
                  <a:schemeClr val="hlink"/>
                </a:solidFill>
                <a:ea typeface="宋体" panose="02010600030101010101" pitchFamily="2" charset="-122"/>
              </a:rPr>
              <a:t>度，有</a:t>
            </a:r>
            <a:r>
              <a:rPr lang="en-US" altLang="zh-CN" dirty="0">
                <a:solidFill>
                  <a:schemeClr val="hlink"/>
                </a:solidFill>
                <a:ea typeface="宋体" panose="02010600030101010101" pitchFamily="2" charset="-122"/>
              </a:rPr>
              <a:t>s</a:t>
            </a:r>
            <a:r>
              <a:rPr lang="zh-CN" altLang="en-US" dirty="0">
                <a:solidFill>
                  <a:schemeClr val="hlink"/>
                </a:solidFill>
                <a:ea typeface="宋体" panose="02010600030101010101" pitchFamily="2" charset="-122"/>
              </a:rPr>
              <a:t>片树叶，</a:t>
            </a:r>
          </a:p>
          <a:p>
            <a:pPr marL="1169988" indent="-1169988">
              <a:lnSpc>
                <a:spcPct val="110000"/>
              </a:lnSpc>
              <a:buFont typeface="Arial" panose="020B0604020202020204" pitchFamily="34" charset="0"/>
              <a:buNone/>
              <a:tabLst>
                <a:tab pos="446088" algn="l"/>
                <a:tab pos="1073150" algn="l"/>
              </a:tabLst>
            </a:pPr>
            <a:r>
              <a:rPr lang="zh-CN" altLang="en-US" dirty="0">
                <a:solidFill>
                  <a:schemeClr val="hlink"/>
                </a:solidFill>
                <a:ea typeface="宋体" panose="02010600030101010101" pitchFamily="2" charset="-122"/>
              </a:rPr>
              <a:t>            还有</a:t>
            </a:r>
            <a:r>
              <a:rPr lang="en-US" altLang="zh-CN" dirty="0">
                <a:solidFill>
                  <a:schemeClr val="hlink"/>
                </a:solidFill>
                <a:ea typeface="宋体" panose="02010600030101010101" pitchFamily="2" charset="-122"/>
              </a:rPr>
              <a:t>(n-s-1)</a:t>
            </a:r>
            <a:r>
              <a:rPr lang="zh-CN" altLang="en-US" dirty="0">
                <a:solidFill>
                  <a:schemeClr val="hlink"/>
                </a:solidFill>
                <a:ea typeface="宋体" panose="02010600030101010101" pitchFamily="2" charset="-122"/>
              </a:rPr>
              <a:t>个不少于</a:t>
            </a:r>
            <a:r>
              <a:rPr lang="en-US" altLang="zh-CN" dirty="0">
                <a:solidFill>
                  <a:schemeClr val="hlink"/>
                </a:solidFill>
                <a:ea typeface="宋体" panose="02010600030101010101" pitchFamily="2" charset="-122"/>
              </a:rPr>
              <a:t>2</a:t>
            </a:r>
            <a:r>
              <a:rPr lang="zh-CN" altLang="en-US" dirty="0">
                <a:solidFill>
                  <a:schemeClr val="hlink"/>
                </a:solidFill>
                <a:ea typeface="宋体" panose="02010600030101010101" pitchFamily="2" charset="-122"/>
              </a:rPr>
              <a:t>度的顶点。</a:t>
            </a:r>
          </a:p>
          <a:p>
            <a:pPr marL="1169988" indent="-1169988">
              <a:lnSpc>
                <a:spcPct val="110000"/>
              </a:lnSpc>
              <a:buFont typeface="Arial" panose="020B0604020202020204" pitchFamily="34" charset="0"/>
              <a:buNone/>
              <a:tabLst>
                <a:tab pos="446088" algn="l"/>
                <a:tab pos="1073150" algn="l"/>
              </a:tabLst>
            </a:pPr>
            <a:r>
              <a:rPr lang="zh-CN" altLang="en-US" dirty="0">
                <a:ea typeface="宋体" panose="02010600030101010101" pitchFamily="2" charset="-122"/>
              </a:rPr>
              <a:t>          由握手定理可知：</a:t>
            </a:r>
          </a:p>
          <a:p>
            <a:pPr marL="1169988" indent="-1169988">
              <a:lnSpc>
                <a:spcPct val="110000"/>
              </a:lnSpc>
              <a:buFont typeface="Arial" panose="020B0604020202020204" pitchFamily="34" charset="0"/>
              <a:buNone/>
              <a:tabLst>
                <a:tab pos="446088" algn="l"/>
                <a:tab pos="1073150" algn="l"/>
              </a:tabLst>
            </a:pPr>
            <a:r>
              <a:rPr lang="zh-CN" altLang="en-US" dirty="0">
                <a:ea typeface="宋体" panose="02010600030101010101" pitchFamily="2" charset="-122"/>
              </a:rPr>
              <a:t>             </a:t>
            </a:r>
            <a:r>
              <a:rPr lang="en-US" altLang="zh-CN" dirty="0">
                <a:ea typeface="宋体" panose="02010600030101010101" pitchFamily="2" charset="-122"/>
              </a:rPr>
              <a:t> </a:t>
            </a:r>
            <a:r>
              <a:rPr lang="en-US" altLang="zh-CN" dirty="0">
                <a:solidFill>
                  <a:srgbClr val="993300"/>
                </a:solidFill>
                <a:ea typeface="宋体" panose="02010600030101010101" pitchFamily="2" charset="-122"/>
              </a:rPr>
              <a:t>2(n-1)  ≥2(n-s-1)+</a:t>
            </a:r>
            <a:r>
              <a:rPr lang="en-US" altLang="zh-CN" dirty="0" err="1">
                <a:solidFill>
                  <a:srgbClr val="993300"/>
                </a:solidFill>
                <a:ea typeface="宋体" panose="02010600030101010101" pitchFamily="2" charset="-122"/>
              </a:rPr>
              <a:t>k+s</a:t>
            </a:r>
            <a:endParaRPr lang="en-US" altLang="zh-CN" dirty="0">
              <a:solidFill>
                <a:srgbClr val="993300"/>
              </a:solidFill>
              <a:ea typeface="宋体" panose="02010600030101010101" pitchFamily="2" charset="-122"/>
            </a:endParaRPr>
          </a:p>
          <a:p>
            <a:pPr marL="1169988" indent="-1169988">
              <a:lnSpc>
                <a:spcPct val="110000"/>
              </a:lnSpc>
              <a:buFont typeface="Arial" panose="020B0604020202020204" pitchFamily="34" charset="0"/>
              <a:buNone/>
              <a:tabLst>
                <a:tab pos="446088" algn="l"/>
                <a:tab pos="1073150" algn="l"/>
              </a:tabLst>
            </a:pPr>
            <a:r>
              <a:rPr lang="zh-CN" altLang="en-US" dirty="0">
                <a:ea typeface="宋体" panose="02010600030101010101" pitchFamily="2" charset="-122"/>
              </a:rPr>
              <a:t>          可以解出 </a:t>
            </a:r>
            <a:r>
              <a:rPr lang="en-US" altLang="zh-CN" dirty="0" err="1">
                <a:ea typeface="宋体" panose="02010600030101010101" pitchFamily="2" charset="-122"/>
              </a:rPr>
              <a:t>s≥k</a:t>
            </a:r>
            <a:r>
              <a:rPr lang="zh-CN" altLang="en-US" dirty="0">
                <a:ea typeface="宋体" panose="02010600030101010101" pitchFamily="2" charset="-122"/>
              </a:rPr>
              <a:t>。</a:t>
            </a:r>
          </a:p>
        </p:txBody>
      </p:sp>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2" dur="500"/>
                                        <p:tgtEl>
                                          <p:spTgt spid="266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7" dur="500"/>
                                        <p:tgtEl>
                                          <p:spTgt spid="2662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20" dur="500"/>
                                        <p:tgtEl>
                                          <p:spTgt spid="2662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25" dur="500"/>
                                        <p:tgtEl>
                                          <p:spTgt spid="26627">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6627">
                                            <p:txEl>
                                              <p:pRg st="5" end="5"/>
                                            </p:txEl>
                                          </p:spTgt>
                                        </p:tgtEl>
                                        <p:attrNameLst>
                                          <p:attrName>style.visibility</p:attrName>
                                        </p:attrNameLst>
                                      </p:cBhvr>
                                      <p:to>
                                        <p:strVal val="visible"/>
                                      </p:to>
                                    </p:set>
                                    <p:animEffect transition="in" filter="blinds(horizontal)">
                                      <p:cBhvr>
                                        <p:cTn id="28" dur="500"/>
                                        <p:tgtEl>
                                          <p:spTgt spid="26627">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26627">
                                            <p:txEl>
                                              <p:pRg st="6" end="6"/>
                                            </p:txEl>
                                          </p:spTgt>
                                        </p:tgtEl>
                                        <p:attrNameLst>
                                          <p:attrName>style.visibility</p:attrName>
                                        </p:attrNameLst>
                                      </p:cBhvr>
                                      <p:to>
                                        <p:strVal val="visible"/>
                                      </p:to>
                                    </p:set>
                                    <p:animEffect transition="in" filter="blinds(horizontal)">
                                      <p:cBhvr>
                                        <p:cTn id="33" dur="500"/>
                                        <p:tgtEl>
                                          <p:spTgt spid="26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0" y="0"/>
            <a:ext cx="9144000" cy="1988840"/>
          </a:xfrm>
          <a:solidFill>
            <a:srgbClr val="0070C0"/>
          </a:solidFill>
        </p:spPr>
        <p:txBody>
          <a:bodyPr/>
          <a:lstStyle/>
          <a:p>
            <a:pPr marL="628650" indent="-628650" algn="l" eaLnBrk="1" hangingPunct="1"/>
            <a:r>
              <a:rPr lang="zh-CN" altLang="en-US" sz="3600" dirty="0">
                <a:latin typeface="Arial" panose="020B0604020202020204" pitchFamily="34" charset="0"/>
                <a:ea typeface="宋体" panose="02010600030101010101" pitchFamily="2" charset="-122"/>
              </a:rPr>
              <a:t>例 </a:t>
            </a:r>
            <a:r>
              <a:rPr lang="en-US" altLang="zh-CN" sz="3600" dirty="0">
                <a:latin typeface="Arial" panose="020B0604020202020204" pitchFamily="34" charset="0"/>
                <a:ea typeface="宋体" panose="02010600030101010101" pitchFamily="2" charset="-122"/>
              </a:rPr>
              <a:t>T=(V,E)</a:t>
            </a:r>
            <a:r>
              <a:rPr lang="zh-CN" altLang="en-US" sz="3600" dirty="0">
                <a:latin typeface="Arial" panose="020B0604020202020204" pitchFamily="34" charset="0"/>
                <a:ea typeface="宋体" panose="02010600030101010101" pitchFamily="2" charset="-122"/>
              </a:rPr>
              <a:t>是一棵树</a:t>
            </a:r>
            <a:r>
              <a:rPr lang="en-US" altLang="zh-CN" sz="3600" dirty="0">
                <a:latin typeface="Arial" panose="020B0604020202020204" pitchFamily="34" charset="0"/>
                <a:ea typeface="宋体" panose="02010600030101010101" pitchFamily="2" charset="-122"/>
              </a:rPr>
              <a:t>,</a:t>
            </a:r>
            <a:r>
              <a:rPr lang="zh-CN" altLang="en-US" sz="3600" dirty="0">
                <a:latin typeface="Arial" panose="020B0604020202020204" pitchFamily="34" charset="0"/>
                <a:ea typeface="宋体" panose="02010600030101010101" pitchFamily="2" charset="-122"/>
              </a:rPr>
              <a:t>证明</a:t>
            </a:r>
            <a:br>
              <a:rPr lang="en-US" altLang="zh-CN" sz="3600" dirty="0">
                <a:latin typeface="Arial" panose="020B0604020202020204" pitchFamily="34" charset="0"/>
                <a:ea typeface="宋体" panose="02010600030101010101" pitchFamily="2" charset="-122"/>
              </a:rPr>
            </a:br>
            <a:r>
              <a:rPr lang="en-US" altLang="zh-CN" sz="3600" dirty="0">
                <a:latin typeface="Arial" panose="020B0604020202020204" pitchFamily="34" charset="0"/>
                <a:ea typeface="宋体" panose="02010600030101010101" pitchFamily="2" charset="-122"/>
              </a:rPr>
              <a:t>T</a:t>
            </a:r>
            <a:r>
              <a:rPr lang="zh-CN" altLang="en-US" sz="3600" dirty="0">
                <a:latin typeface="Arial" panose="020B0604020202020204" pitchFamily="34" charset="0"/>
                <a:ea typeface="宋体" panose="02010600030101010101" pitchFamily="2" charset="-122"/>
              </a:rPr>
              <a:t>至少有三片树叶的充分必要条件是</a:t>
            </a:r>
            <a:r>
              <a:rPr lang="en-US" altLang="zh-CN" sz="3600" dirty="0">
                <a:latin typeface="Arial" panose="020B0604020202020204" pitchFamily="34" charset="0"/>
                <a:ea typeface="宋体" panose="02010600030101010101" pitchFamily="2" charset="-122"/>
              </a:rPr>
              <a:t>T</a:t>
            </a:r>
            <a:r>
              <a:rPr lang="zh-CN" altLang="en-US" sz="3600" dirty="0">
                <a:latin typeface="Arial" panose="020B0604020202020204" pitchFamily="34" charset="0"/>
                <a:ea typeface="宋体" panose="02010600030101010101" pitchFamily="2" charset="-122"/>
              </a:rPr>
              <a:t>至少有一个顶点的度数不少于</a:t>
            </a:r>
            <a:r>
              <a:rPr lang="en-US" altLang="zh-CN" sz="3600" dirty="0">
                <a:latin typeface="Arial" panose="020B0604020202020204" pitchFamily="34" charset="0"/>
                <a:ea typeface="宋体" panose="02010600030101010101" pitchFamily="2" charset="-122"/>
              </a:rPr>
              <a:t>3</a:t>
            </a:r>
            <a:r>
              <a:rPr lang="zh-CN" altLang="en-US" sz="3600" dirty="0">
                <a:latin typeface="Arial" panose="020B0604020202020204" pitchFamily="34" charset="0"/>
                <a:ea typeface="宋体" panose="02010600030101010101" pitchFamily="2" charset="-122"/>
              </a:rPr>
              <a:t>度</a:t>
            </a:r>
            <a:r>
              <a:rPr lang="en-US" altLang="zh-CN" sz="3600" dirty="0">
                <a:latin typeface="Arial" panose="020B0604020202020204" pitchFamily="34" charset="0"/>
                <a:ea typeface="宋体" panose="02010600030101010101" pitchFamily="2" charset="-122"/>
              </a:rPr>
              <a:t>.</a:t>
            </a:r>
            <a:endParaRPr lang="zh-CN" altLang="en-US" sz="3600" dirty="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lstStyle/>
          <a:p>
            <a:fld id="{22E7FAF9-64E4-48CA-A43C-B91CD282074A}" type="slidenum">
              <a:rPr lang="en-US" altLang="zh-CN" smtClean="0"/>
              <a:pPr/>
              <a:t>14</a:t>
            </a:fld>
            <a:r>
              <a:rPr lang="en-US" altLang="zh-CN" dirty="0"/>
              <a:t>/51</a:t>
            </a:r>
          </a:p>
        </p:txBody>
      </p:sp>
      <p:sp>
        <p:nvSpPr>
          <p:cNvPr id="3" name="矩形 2"/>
          <p:cNvSpPr/>
          <p:nvPr/>
        </p:nvSpPr>
        <p:spPr>
          <a:xfrm>
            <a:off x="87016" y="1988840"/>
            <a:ext cx="9073008" cy="4819781"/>
          </a:xfrm>
          <a:prstGeom prst="rect">
            <a:avLst/>
          </a:prstGeom>
        </p:spPr>
        <p:txBody>
          <a:bodyPr wrap="square">
            <a:spAutoFit/>
          </a:bodyPr>
          <a:lstStyle/>
          <a:p>
            <a:pPr algn="l" eaLnBrk="1" hangingPunct="1">
              <a:lnSpc>
                <a:spcPct val="120000"/>
              </a:lnSpc>
            </a:pPr>
            <a:r>
              <a:rPr lang="zh-CN" altLang="en-US" sz="3200" b="1" dirty="0">
                <a:latin typeface="Times New Roman" panose="02020603050405020304" pitchFamily="18" charset="0"/>
              </a:rPr>
              <a:t>“</a:t>
            </a:r>
            <a:r>
              <a:rPr lang="zh-CN" altLang="en-US" sz="3200" dirty="0">
                <a:sym typeface="Symbol" panose="05050102010706020507" pitchFamily="18" charset="2"/>
              </a:rPr>
              <a:t></a:t>
            </a:r>
            <a:r>
              <a:rPr lang="zh-CN" altLang="en-US" sz="3200" b="1" dirty="0">
                <a:latin typeface="Times New Roman" panose="02020603050405020304" pitchFamily="18" charset="0"/>
              </a:rPr>
              <a:t>”充分性证明见上例</a:t>
            </a:r>
            <a:endParaRPr lang="en-US" altLang="zh-CN" sz="3200" b="1" dirty="0">
              <a:latin typeface="Times New Roman" panose="02020603050405020304" pitchFamily="18" charset="0"/>
            </a:endParaRPr>
          </a:p>
          <a:p>
            <a:pPr algn="l" eaLnBrk="1" hangingPunct="1">
              <a:lnSpc>
                <a:spcPct val="120000"/>
              </a:lnSpc>
            </a:pPr>
            <a:r>
              <a:rPr lang="zh-CN" altLang="en-US" sz="3200" b="1" dirty="0">
                <a:latin typeface="Times New Roman" panose="02020603050405020304" pitchFamily="18" charset="0"/>
              </a:rPr>
              <a:t>“</a:t>
            </a:r>
            <a:r>
              <a:rPr lang="zh-CN" altLang="en-US" sz="3200" b="1" dirty="0">
                <a:latin typeface="Times New Roman" panose="02020603050405020304" pitchFamily="18" charset="0"/>
                <a:sym typeface="Symbol" panose="05050102010706020507" pitchFamily="18" charset="2"/>
              </a:rPr>
              <a:t></a:t>
            </a:r>
            <a:r>
              <a:rPr lang="zh-CN" altLang="en-US" sz="3200" b="1" dirty="0">
                <a:latin typeface="Times New Roman" panose="02020603050405020304" pitchFamily="18" charset="0"/>
              </a:rPr>
              <a:t>”必要性证明。反证法。</a:t>
            </a:r>
            <a:endParaRPr lang="en-US" altLang="zh-CN" sz="3200" b="1" dirty="0">
              <a:latin typeface="Times New Roman" panose="02020603050405020304" pitchFamily="18" charset="0"/>
            </a:endParaRPr>
          </a:p>
          <a:p>
            <a:pPr marL="1165225" indent="-1165225" algn="l" eaLnBrk="1" hangingPunct="1">
              <a:lnSpc>
                <a:spcPct val="120000"/>
              </a:lnSpc>
              <a:tabLst>
                <a:tab pos="1165225" algn="l"/>
              </a:tabLst>
            </a:pPr>
            <a:r>
              <a:rPr lang="en-US" altLang="zh-CN" sz="3200" b="1" dirty="0">
                <a:latin typeface="Times New Roman" panose="02020603050405020304" pitchFamily="18" charset="0"/>
              </a:rPr>
              <a:t>           </a:t>
            </a:r>
            <a:r>
              <a:rPr lang="zh-CN" altLang="en-US" sz="3200" b="1" dirty="0">
                <a:latin typeface="Times New Roman" panose="02020603050405020304" pitchFamily="18" charset="0"/>
              </a:rPr>
              <a:t>已知</a:t>
            </a:r>
            <a:r>
              <a:rPr lang="en-US" altLang="zh-CN" sz="3200" dirty="0"/>
              <a:t>T</a:t>
            </a:r>
            <a:r>
              <a:rPr lang="zh-CN" altLang="en-US" sz="3200" dirty="0"/>
              <a:t>至少有三片树叶，但</a:t>
            </a:r>
            <a:r>
              <a:rPr lang="en-US" altLang="zh-CN" sz="3200" dirty="0"/>
              <a:t>T</a:t>
            </a:r>
            <a:r>
              <a:rPr lang="zh-CN" altLang="en-US" sz="3200" dirty="0"/>
              <a:t>的顶点的度数都少于</a:t>
            </a:r>
            <a:r>
              <a:rPr lang="en-US" altLang="zh-CN" sz="3200" dirty="0"/>
              <a:t>3</a:t>
            </a:r>
            <a:r>
              <a:rPr lang="zh-CN" altLang="en-US" sz="3200" dirty="0"/>
              <a:t>度，即小于等于</a:t>
            </a:r>
            <a:r>
              <a:rPr lang="en-US" altLang="zh-CN" sz="3200" dirty="0"/>
              <a:t>2</a:t>
            </a:r>
            <a:r>
              <a:rPr lang="zh-CN" altLang="en-US" sz="3200" dirty="0"/>
              <a:t>度</a:t>
            </a:r>
            <a:r>
              <a:rPr lang="en-US" altLang="zh-CN" sz="3200" dirty="0"/>
              <a:t>.</a:t>
            </a:r>
          </a:p>
          <a:p>
            <a:pPr marL="1165225" indent="-1165225" algn="l" eaLnBrk="1" hangingPunct="1">
              <a:lnSpc>
                <a:spcPct val="120000"/>
              </a:lnSpc>
              <a:tabLst>
                <a:tab pos="1165225" algn="l"/>
              </a:tabLst>
            </a:pPr>
            <a:r>
              <a:rPr lang="en-US" altLang="zh-CN" sz="3200" b="1" dirty="0">
                <a:latin typeface="Times New Roman" panose="02020603050405020304" pitchFamily="18" charset="0"/>
              </a:rPr>
              <a:t>            </a:t>
            </a:r>
            <a:r>
              <a:rPr lang="zh-CN" altLang="en-US" sz="3200" b="1" dirty="0">
                <a:latin typeface="Times New Roman" panose="02020603050405020304" pitchFamily="18" charset="0"/>
              </a:rPr>
              <a:t>由握手定理，知：</a:t>
            </a:r>
            <a:endParaRPr lang="en-US" altLang="zh-CN" sz="3200" b="1" dirty="0">
              <a:latin typeface="Times New Roman" panose="02020603050405020304" pitchFamily="18" charset="0"/>
            </a:endParaRPr>
          </a:p>
          <a:p>
            <a:pPr marL="1165225" indent="-1165225" algn="l" eaLnBrk="1" hangingPunct="1">
              <a:lnSpc>
                <a:spcPct val="120000"/>
              </a:lnSpc>
              <a:tabLst>
                <a:tab pos="1165225" algn="l"/>
              </a:tabLst>
            </a:pPr>
            <a:r>
              <a:rPr lang="en-US" altLang="zh-CN" sz="3200" b="1" dirty="0">
                <a:latin typeface="Times New Roman" panose="02020603050405020304" pitchFamily="18" charset="0"/>
              </a:rPr>
              <a:t>                   </a:t>
            </a:r>
            <a:r>
              <a:rPr lang="en-US" altLang="zh-CN" sz="3200" b="1" dirty="0">
                <a:solidFill>
                  <a:srgbClr val="FF0000"/>
                </a:solidFill>
                <a:latin typeface="Times New Roman" panose="02020603050405020304" pitchFamily="18" charset="0"/>
              </a:rPr>
              <a:t>2</a:t>
            </a:r>
            <a:r>
              <a:rPr lang="zh-CN" altLang="en-US" sz="3200" b="1" dirty="0">
                <a:solidFill>
                  <a:srgbClr val="FF0000"/>
                </a:solidFill>
                <a:latin typeface="Times New Roman" panose="02020603050405020304" pitchFamily="18" charset="0"/>
              </a:rPr>
              <a:t>（</a:t>
            </a:r>
            <a:r>
              <a:rPr lang="en-US" altLang="zh-CN" sz="3200" b="1" dirty="0">
                <a:solidFill>
                  <a:srgbClr val="FF0000"/>
                </a:solidFill>
                <a:latin typeface="Times New Roman" panose="02020603050405020304" pitchFamily="18" charset="0"/>
              </a:rPr>
              <a:t>|V|-1</a:t>
            </a:r>
            <a:r>
              <a:rPr lang="zh-CN" altLang="en-US" sz="3200" b="1" dirty="0">
                <a:solidFill>
                  <a:srgbClr val="FF0000"/>
                </a:solidFill>
                <a:latin typeface="Times New Roman" panose="02020603050405020304" pitchFamily="18" charset="0"/>
              </a:rPr>
              <a:t>）</a:t>
            </a:r>
            <a:r>
              <a:rPr lang="en-US" altLang="zh-CN" sz="3200" b="1" dirty="0">
                <a:solidFill>
                  <a:srgbClr val="FF0000"/>
                </a:solidFill>
                <a:latin typeface="Calibri" panose="020F0502020204030204" pitchFamily="34" charset="0"/>
              </a:rPr>
              <a:t> ≤  1+1+1+2</a:t>
            </a:r>
            <a:r>
              <a:rPr lang="zh-CN" altLang="en-US" sz="3200" b="1" dirty="0">
                <a:solidFill>
                  <a:srgbClr val="FF0000"/>
                </a:solidFill>
                <a:latin typeface="Calibri" panose="020F0502020204030204" pitchFamily="34" charset="0"/>
              </a:rPr>
              <a:t>（</a:t>
            </a:r>
            <a:r>
              <a:rPr lang="en-US" altLang="zh-CN" sz="3200" b="1" dirty="0">
                <a:solidFill>
                  <a:srgbClr val="FF0000"/>
                </a:solidFill>
                <a:latin typeface="Calibri" panose="020F0502020204030204" pitchFamily="34" charset="0"/>
              </a:rPr>
              <a:t>|V|-3</a:t>
            </a:r>
            <a:r>
              <a:rPr lang="zh-CN" altLang="en-US" sz="3200" b="1" dirty="0">
                <a:solidFill>
                  <a:srgbClr val="FF0000"/>
                </a:solidFill>
                <a:latin typeface="Calibri" panose="020F0502020204030204" pitchFamily="34" charset="0"/>
              </a:rPr>
              <a:t>）</a:t>
            </a:r>
            <a:endParaRPr lang="en-US" altLang="zh-CN" sz="3200" b="1" dirty="0">
              <a:solidFill>
                <a:srgbClr val="FF0000"/>
              </a:solidFill>
              <a:latin typeface="Calibri" panose="020F0502020204030204" pitchFamily="34" charset="0"/>
            </a:endParaRPr>
          </a:p>
          <a:p>
            <a:pPr marL="1165225" indent="-1165225" algn="l" eaLnBrk="1" hangingPunct="1">
              <a:lnSpc>
                <a:spcPct val="120000"/>
              </a:lnSpc>
              <a:tabLst>
                <a:tab pos="1165225" algn="l"/>
              </a:tabLst>
            </a:pPr>
            <a:r>
              <a:rPr lang="en-US" altLang="zh-CN" sz="3200" b="1" dirty="0">
                <a:latin typeface="Calibri" panose="020F0502020204030204" pitchFamily="34" charset="0"/>
              </a:rPr>
              <a:t>             </a:t>
            </a:r>
            <a:r>
              <a:rPr lang="zh-CN" altLang="en-US" sz="3200" b="1" dirty="0">
                <a:latin typeface="Calibri" panose="020F0502020204030204" pitchFamily="34" charset="0"/>
              </a:rPr>
              <a:t>即          </a:t>
            </a:r>
            <a:r>
              <a:rPr lang="en-US" altLang="zh-CN" sz="3200" b="1" dirty="0">
                <a:latin typeface="Calibri" panose="020F0502020204030204" pitchFamily="34" charset="0"/>
              </a:rPr>
              <a:t>-2 ≤ -3</a:t>
            </a:r>
          </a:p>
          <a:p>
            <a:pPr marL="1165225" indent="-1165225" algn="l" eaLnBrk="1" hangingPunct="1">
              <a:lnSpc>
                <a:spcPct val="120000"/>
              </a:lnSpc>
              <a:tabLst>
                <a:tab pos="1165225" algn="l"/>
              </a:tabLst>
            </a:pPr>
            <a:r>
              <a:rPr lang="en-US" altLang="zh-CN" sz="3200" b="1" dirty="0">
                <a:latin typeface="Calibri" panose="020F0502020204030204" pitchFamily="34" charset="0"/>
              </a:rPr>
              <a:t>             </a:t>
            </a:r>
            <a:r>
              <a:rPr lang="zh-CN" altLang="en-US" sz="3200" b="1" dirty="0">
                <a:latin typeface="Calibri" panose="020F0502020204030204" pitchFamily="34" charset="0"/>
              </a:rPr>
              <a:t>矛盾。</a:t>
            </a:r>
            <a:endParaRPr lang="zh-CN" altLang="en-US" sz="3200" dirty="0"/>
          </a:p>
        </p:txBody>
      </p:sp>
    </p:spTree>
    <p:extLst>
      <p:ext uri="{BB962C8B-B14F-4D97-AF65-F5344CB8AC3E}">
        <p14:creationId xmlns:p14="http://schemas.microsoft.com/office/powerpoint/2010/main" val="1709029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0" y="-26988"/>
            <a:ext cx="9144000" cy="1312863"/>
          </a:xfrm>
          <a:solidFill>
            <a:srgbClr val="0070C0"/>
          </a:solidFill>
        </p:spPr>
        <p:txBody>
          <a:bodyPr/>
          <a:lstStyle/>
          <a:p>
            <a:pPr marL="811213" indent="-811213" algn="l"/>
            <a:r>
              <a:rPr lang="zh-CN" altLang="en-US" sz="3600" b="1" dirty="0">
                <a:latin typeface="Arial" panose="020B0604020202020204" pitchFamily="34" charset="0"/>
                <a:ea typeface="宋体" panose="02010600030101010101" pitchFamily="2" charset="-122"/>
              </a:rPr>
              <a:t>例</a:t>
            </a:r>
            <a:r>
              <a:rPr lang="en-US" altLang="zh-CN" sz="3600" b="1" dirty="0">
                <a:latin typeface="Arial" panose="020B0604020202020204" pitchFamily="34" charset="0"/>
                <a:ea typeface="宋体" panose="02010600030101010101" pitchFamily="2" charset="-122"/>
              </a:rPr>
              <a:t>  </a:t>
            </a:r>
            <a:r>
              <a:rPr lang="zh-CN" altLang="en-US" sz="3600" dirty="0">
                <a:latin typeface="Arial" panose="020B0604020202020204" pitchFamily="34" charset="0"/>
                <a:ea typeface="宋体" panose="02010600030101010101" pitchFamily="2" charset="-122"/>
              </a:rPr>
              <a:t>设</a:t>
            </a:r>
            <a:r>
              <a:rPr lang="en-US" altLang="zh-CN" sz="3600" dirty="0">
                <a:latin typeface="Arial" panose="020B0604020202020204" pitchFamily="34" charset="0"/>
                <a:ea typeface="宋体" panose="02010600030101010101" pitchFamily="2" charset="-122"/>
              </a:rPr>
              <a:t>T=(V,E)</a:t>
            </a:r>
            <a:r>
              <a:rPr lang="zh-CN" altLang="en-US" sz="3600" dirty="0">
                <a:latin typeface="Arial" panose="020B0604020202020204" pitchFamily="34" charset="0"/>
                <a:ea typeface="宋体" panose="02010600030101010101" pitchFamily="2" charset="-122"/>
              </a:rPr>
              <a:t>是一棵树</a:t>
            </a:r>
            <a:r>
              <a:rPr lang="en-US" altLang="zh-CN" sz="3600" dirty="0">
                <a:latin typeface="Arial" panose="020B0604020202020204" pitchFamily="34" charset="0"/>
                <a:ea typeface="宋体" panose="02010600030101010101" pitchFamily="2" charset="-122"/>
              </a:rPr>
              <a:t>,</a:t>
            </a:r>
            <a:r>
              <a:rPr lang="zh-CN" altLang="en-US" sz="3600" dirty="0">
                <a:latin typeface="Arial" panose="020B0604020202020204" pitchFamily="34" charset="0"/>
                <a:ea typeface="宋体" panose="02010600030101010101" pitchFamily="2" charset="-122"/>
              </a:rPr>
              <a:t>判断下列命题的真假。若命题不为真，试举出反例。</a:t>
            </a:r>
          </a:p>
        </p:txBody>
      </p:sp>
      <p:graphicFrame>
        <p:nvGraphicFramePr>
          <p:cNvPr id="5" name="表格 4"/>
          <p:cNvGraphicFramePr>
            <a:graphicFrameLocks noGrp="1"/>
          </p:cNvGraphicFramePr>
          <p:nvPr/>
        </p:nvGraphicFramePr>
        <p:xfrm>
          <a:off x="2" y="1357313"/>
          <a:ext cx="9143999" cy="4655354"/>
        </p:xfrm>
        <a:graphic>
          <a:graphicData uri="http://schemas.openxmlformats.org/drawingml/2006/table">
            <a:tbl>
              <a:tblPr firstRow="1" bandRow="1">
                <a:tableStyleId>{5C22544A-7EE6-4342-B048-85BDC9FD1C3A}</a:tableStyleId>
              </a:tblPr>
              <a:tblGrid>
                <a:gridCol w="1384429">
                  <a:extLst>
                    <a:ext uri="{9D8B030D-6E8A-4147-A177-3AD203B41FA5}">
                      <a16:colId xmlns:a16="http://schemas.microsoft.com/office/drawing/2014/main" val="20000"/>
                    </a:ext>
                  </a:extLst>
                </a:gridCol>
                <a:gridCol w="2623127">
                  <a:extLst>
                    <a:ext uri="{9D8B030D-6E8A-4147-A177-3AD203B41FA5}">
                      <a16:colId xmlns:a16="http://schemas.microsoft.com/office/drawing/2014/main" val="20001"/>
                    </a:ext>
                  </a:extLst>
                </a:gridCol>
                <a:gridCol w="2623127">
                  <a:extLst>
                    <a:ext uri="{9D8B030D-6E8A-4147-A177-3AD203B41FA5}">
                      <a16:colId xmlns:a16="http://schemas.microsoft.com/office/drawing/2014/main" val="20002"/>
                    </a:ext>
                  </a:extLst>
                </a:gridCol>
                <a:gridCol w="2513316">
                  <a:extLst>
                    <a:ext uri="{9D8B030D-6E8A-4147-A177-3AD203B41FA5}">
                      <a16:colId xmlns:a16="http://schemas.microsoft.com/office/drawing/2014/main" val="20003"/>
                    </a:ext>
                  </a:extLst>
                </a:gridCol>
              </a:tblGrid>
              <a:tr h="991567">
                <a:tc>
                  <a:txBody>
                    <a:bodyPr/>
                    <a:lstStyle/>
                    <a:p>
                      <a:pPr algn="ctr">
                        <a:spcBef>
                          <a:spcPts val="600"/>
                        </a:spcBef>
                      </a:pPr>
                      <a:r>
                        <a:rPr lang="en-US" altLang="zh-CN" sz="2400" dirty="0">
                          <a:solidFill>
                            <a:schemeClr val="tx1"/>
                          </a:solidFill>
                        </a:rPr>
                        <a:t>A</a:t>
                      </a:r>
                      <a:endParaRPr lang="zh-CN" altLang="en-US" sz="2400" dirty="0">
                        <a:solidFill>
                          <a:schemeClr val="tx1"/>
                        </a:solidFill>
                      </a:endParaRPr>
                    </a:p>
                  </a:txBody>
                  <a:tcPr marT="45726" marB="45726"/>
                </a:tc>
                <a:tc>
                  <a:txBody>
                    <a:bodyPr/>
                    <a:lstStyle/>
                    <a:p>
                      <a:pPr algn="ctr">
                        <a:spcBef>
                          <a:spcPts val="600"/>
                        </a:spcBef>
                      </a:pPr>
                      <a:r>
                        <a:rPr lang="en-US" altLang="zh-CN" sz="2400" dirty="0">
                          <a:solidFill>
                            <a:schemeClr val="tx1"/>
                          </a:solidFill>
                        </a:rPr>
                        <a:t>B</a:t>
                      </a:r>
                      <a:endParaRPr lang="zh-CN" altLang="en-US" sz="2400" dirty="0">
                        <a:solidFill>
                          <a:schemeClr val="tx1"/>
                        </a:solidFill>
                      </a:endParaRPr>
                    </a:p>
                  </a:txBody>
                  <a:tcPr marT="45726" marB="45726"/>
                </a:tc>
                <a:tc>
                  <a:txBody>
                    <a:bodyPr/>
                    <a:lstStyle/>
                    <a:p>
                      <a:pPr algn="ctr">
                        <a:spcBef>
                          <a:spcPts val="600"/>
                        </a:spcBef>
                      </a:pPr>
                      <a:r>
                        <a:rPr lang="en-US" altLang="zh-CN" sz="2400" dirty="0">
                          <a:solidFill>
                            <a:schemeClr val="tx1"/>
                          </a:solidFill>
                        </a:rPr>
                        <a:t>B</a:t>
                      </a:r>
                      <a:r>
                        <a:rPr lang="zh-CN" altLang="en-US" sz="2400" dirty="0">
                          <a:solidFill>
                            <a:schemeClr val="tx1"/>
                          </a:solidFill>
                        </a:rPr>
                        <a:t>是</a:t>
                      </a:r>
                      <a:r>
                        <a:rPr lang="en-US" altLang="zh-CN" sz="2400" dirty="0">
                          <a:solidFill>
                            <a:schemeClr val="tx1"/>
                          </a:solidFill>
                        </a:rPr>
                        <a:t>A</a:t>
                      </a:r>
                      <a:r>
                        <a:rPr lang="zh-CN" altLang="en-US" sz="2400" dirty="0">
                          <a:solidFill>
                            <a:schemeClr val="tx1"/>
                          </a:solidFill>
                        </a:rPr>
                        <a:t>的必要条件</a:t>
                      </a:r>
                      <a:endParaRPr lang="en-US" altLang="zh-CN" sz="2400" dirty="0">
                        <a:solidFill>
                          <a:schemeClr val="tx1"/>
                        </a:solidFill>
                      </a:endParaRPr>
                    </a:p>
                    <a:p>
                      <a:pPr algn="ctr">
                        <a:spcBef>
                          <a:spcPts val="600"/>
                        </a:spcBef>
                      </a:pPr>
                      <a:r>
                        <a:rPr lang="en-US" altLang="zh-CN" sz="2400" b="1" dirty="0">
                          <a:latin typeface="Calibri" pitchFamily="34" charset="0"/>
                          <a:ea typeface="宋体" pitchFamily="2" charset="-122"/>
                          <a:sym typeface="Symbol" pitchFamily="18" charset="2"/>
                        </a:rPr>
                        <a:t>A</a:t>
                      </a:r>
                      <a:r>
                        <a:rPr lang="zh-CN" altLang="en-US" sz="2400" b="1" dirty="0">
                          <a:latin typeface="Calibri" pitchFamily="34" charset="0"/>
                          <a:ea typeface="宋体" pitchFamily="2" charset="-122"/>
                          <a:sym typeface="Symbol" pitchFamily="18" charset="2"/>
                        </a:rPr>
                        <a:t></a:t>
                      </a:r>
                      <a:r>
                        <a:rPr lang="en-US" altLang="zh-CN" sz="2400" b="1" dirty="0">
                          <a:latin typeface="Calibri" pitchFamily="34" charset="0"/>
                          <a:ea typeface="宋体" pitchFamily="2" charset="-122"/>
                          <a:sym typeface="Symbol" pitchFamily="18" charset="2"/>
                        </a:rPr>
                        <a:t>B</a:t>
                      </a:r>
                      <a:r>
                        <a:rPr lang="zh-CN" altLang="en-US" sz="2400" b="1" dirty="0">
                          <a:latin typeface="Calibri" pitchFamily="34" charset="0"/>
                          <a:ea typeface="宋体" pitchFamily="2" charset="-122"/>
                          <a:sym typeface="Symbol" pitchFamily="18" charset="2"/>
                        </a:rPr>
                        <a:t>为真</a:t>
                      </a:r>
                      <a:endParaRPr lang="zh-CN" altLang="en-US" sz="2400" dirty="0">
                        <a:solidFill>
                          <a:schemeClr val="tx1"/>
                        </a:solidFill>
                      </a:endParaRPr>
                    </a:p>
                  </a:txBody>
                  <a:tcPr marT="45726" marB="45726"/>
                </a:tc>
                <a:tc>
                  <a:txBody>
                    <a:bodyPr/>
                    <a:lstStyle/>
                    <a:p>
                      <a:pPr marL="0" marR="0" indent="0" algn="ctr" defTabSz="914400" rtl="0" eaLnBrk="1" fontAlgn="auto" latinLnBrk="0" hangingPunct="1">
                        <a:lnSpc>
                          <a:spcPct val="100000"/>
                        </a:lnSpc>
                        <a:spcBef>
                          <a:spcPts val="600"/>
                        </a:spcBef>
                        <a:spcAft>
                          <a:spcPts val="0"/>
                        </a:spcAft>
                        <a:buClrTx/>
                        <a:buSzTx/>
                        <a:buFontTx/>
                        <a:buNone/>
                        <a:tabLst/>
                        <a:defRPr/>
                      </a:pPr>
                      <a:r>
                        <a:rPr lang="en-US" altLang="zh-CN" sz="2400" dirty="0">
                          <a:solidFill>
                            <a:schemeClr val="tx1"/>
                          </a:solidFill>
                        </a:rPr>
                        <a:t>B</a:t>
                      </a:r>
                      <a:r>
                        <a:rPr lang="zh-CN" altLang="en-US" sz="2400" dirty="0">
                          <a:solidFill>
                            <a:schemeClr val="tx1"/>
                          </a:solidFill>
                        </a:rPr>
                        <a:t>是</a:t>
                      </a:r>
                      <a:r>
                        <a:rPr lang="en-US" altLang="zh-CN" sz="2400" dirty="0">
                          <a:solidFill>
                            <a:schemeClr val="tx1"/>
                          </a:solidFill>
                        </a:rPr>
                        <a:t>A</a:t>
                      </a:r>
                      <a:r>
                        <a:rPr lang="zh-CN" altLang="en-US" sz="2400" dirty="0">
                          <a:solidFill>
                            <a:schemeClr val="tx1"/>
                          </a:solidFill>
                        </a:rPr>
                        <a:t>的充分条件</a:t>
                      </a:r>
                      <a:endParaRPr lang="en-US" altLang="zh-CN" sz="2400" dirty="0">
                        <a:solidFill>
                          <a:schemeClr val="tx1"/>
                        </a:solidFill>
                      </a:endParaRPr>
                    </a:p>
                    <a:p>
                      <a:pPr marL="0" marR="0" indent="0" algn="ctr" defTabSz="914400" rtl="0" eaLnBrk="1" fontAlgn="auto" latinLnBrk="0" hangingPunct="1">
                        <a:lnSpc>
                          <a:spcPct val="100000"/>
                        </a:lnSpc>
                        <a:spcBef>
                          <a:spcPts val="600"/>
                        </a:spcBef>
                        <a:spcAft>
                          <a:spcPts val="0"/>
                        </a:spcAft>
                        <a:buClrTx/>
                        <a:buSzTx/>
                        <a:buFontTx/>
                        <a:buNone/>
                        <a:tabLst/>
                        <a:defRPr/>
                      </a:pPr>
                      <a:r>
                        <a:rPr lang="en-US" altLang="zh-CN" sz="2400" b="1" dirty="0">
                          <a:latin typeface="Calibri" pitchFamily="34" charset="0"/>
                          <a:ea typeface="宋体" pitchFamily="2" charset="-122"/>
                          <a:sym typeface="Symbol" pitchFamily="18" charset="2"/>
                        </a:rPr>
                        <a:t>B</a:t>
                      </a:r>
                      <a:r>
                        <a:rPr lang="zh-CN" altLang="en-US" sz="2400" b="1" dirty="0">
                          <a:latin typeface="Calibri" pitchFamily="34" charset="0"/>
                          <a:ea typeface="宋体" pitchFamily="2" charset="-122"/>
                          <a:sym typeface="Symbol" pitchFamily="18" charset="2"/>
                        </a:rPr>
                        <a:t></a:t>
                      </a:r>
                      <a:r>
                        <a:rPr lang="en-US" altLang="zh-CN" sz="2400" b="1" dirty="0">
                          <a:latin typeface="Calibri" pitchFamily="34" charset="0"/>
                          <a:ea typeface="宋体" pitchFamily="2" charset="-122"/>
                          <a:sym typeface="Symbol" pitchFamily="18" charset="2"/>
                        </a:rPr>
                        <a:t>A</a:t>
                      </a:r>
                      <a:r>
                        <a:rPr lang="zh-CN" altLang="en-US" sz="2400" b="1" dirty="0">
                          <a:latin typeface="Calibri" pitchFamily="34" charset="0"/>
                          <a:ea typeface="宋体" pitchFamily="2" charset="-122"/>
                          <a:sym typeface="Symbol" pitchFamily="18" charset="2"/>
                        </a:rPr>
                        <a:t>为真</a:t>
                      </a:r>
                      <a:endParaRPr lang="zh-CN" altLang="en-US" sz="2400" dirty="0">
                        <a:solidFill>
                          <a:schemeClr val="tx1"/>
                        </a:solidFill>
                      </a:endParaRPr>
                    </a:p>
                  </a:txBody>
                  <a:tcPr marT="45726" marB="45726"/>
                </a:tc>
                <a:extLst>
                  <a:ext uri="{0D108BD9-81ED-4DB2-BD59-A6C34878D82A}">
                    <a16:rowId xmlns:a16="http://schemas.microsoft.com/office/drawing/2014/main" val="10000"/>
                  </a:ext>
                </a:extLst>
              </a:tr>
              <a:tr h="1286047">
                <a:tc>
                  <a:txBody>
                    <a:bodyPr/>
                    <a:lstStyle/>
                    <a:p>
                      <a:pPr>
                        <a:spcBef>
                          <a:spcPts val="600"/>
                        </a:spcBef>
                      </a:pPr>
                      <a:r>
                        <a:rPr lang="en-US" altLang="zh-CN" sz="2400" dirty="0">
                          <a:solidFill>
                            <a:schemeClr val="tx1"/>
                          </a:solidFill>
                        </a:rPr>
                        <a:t>T</a:t>
                      </a:r>
                      <a:r>
                        <a:rPr lang="zh-CN" altLang="en-US" sz="2400" dirty="0">
                          <a:solidFill>
                            <a:schemeClr val="tx1"/>
                          </a:solidFill>
                        </a:rPr>
                        <a:t>至少有</a:t>
                      </a:r>
                      <a:r>
                        <a:rPr lang="en-US" altLang="zh-CN" sz="2400" dirty="0">
                          <a:solidFill>
                            <a:schemeClr val="tx1"/>
                          </a:solidFill>
                        </a:rPr>
                        <a:t>2</a:t>
                      </a:r>
                      <a:r>
                        <a:rPr lang="zh-CN" altLang="en-US" sz="2400" dirty="0">
                          <a:solidFill>
                            <a:schemeClr val="tx1"/>
                          </a:solidFill>
                        </a:rPr>
                        <a:t>片树叶</a:t>
                      </a:r>
                    </a:p>
                  </a:txBody>
                  <a:tcPr marT="45726" marB="45726"/>
                </a:tc>
                <a:tc>
                  <a:txBody>
                    <a:bodyPr/>
                    <a:lstStyle/>
                    <a:p>
                      <a:pPr>
                        <a:spcBef>
                          <a:spcPts val="600"/>
                        </a:spcBef>
                      </a:pPr>
                      <a:r>
                        <a:rPr lang="en-US" altLang="zh-CN" sz="2400" dirty="0">
                          <a:solidFill>
                            <a:schemeClr val="tx1"/>
                          </a:solidFill>
                        </a:rPr>
                        <a:t>T</a:t>
                      </a:r>
                      <a:r>
                        <a:rPr lang="zh-CN" altLang="en-US" sz="2400" dirty="0">
                          <a:solidFill>
                            <a:schemeClr val="tx1"/>
                          </a:solidFill>
                        </a:rPr>
                        <a:t>至少有一个顶点的度数不少于</a:t>
                      </a:r>
                      <a:r>
                        <a:rPr lang="en-US" altLang="zh-CN" sz="2400" dirty="0">
                          <a:solidFill>
                            <a:schemeClr val="tx1"/>
                          </a:solidFill>
                        </a:rPr>
                        <a:t>2</a:t>
                      </a:r>
                      <a:r>
                        <a:rPr lang="zh-CN" altLang="en-US" sz="2400" dirty="0">
                          <a:solidFill>
                            <a:schemeClr val="tx1"/>
                          </a:solidFill>
                        </a:rPr>
                        <a:t>度</a:t>
                      </a:r>
                    </a:p>
                  </a:txBody>
                  <a:tcPr marT="45726" marB="45726"/>
                </a:tc>
                <a:tc>
                  <a:txBody>
                    <a:bodyPr/>
                    <a:lstStyle/>
                    <a:p>
                      <a:pPr algn="ctr">
                        <a:spcBef>
                          <a:spcPts val="600"/>
                        </a:spcBef>
                      </a:pPr>
                      <a:endParaRPr lang="zh-CN" altLang="en-US" sz="2400" dirty="0">
                        <a:solidFill>
                          <a:schemeClr val="tx1"/>
                        </a:solidFill>
                      </a:endParaRPr>
                    </a:p>
                  </a:txBody>
                  <a:tcPr marT="45726" marB="45726"/>
                </a:tc>
                <a:tc>
                  <a:txBody>
                    <a:bodyPr/>
                    <a:lstStyle/>
                    <a:p>
                      <a:pPr algn="ctr">
                        <a:spcBef>
                          <a:spcPts val="600"/>
                        </a:spcBef>
                      </a:pPr>
                      <a:endParaRPr lang="zh-CN" altLang="en-US" sz="2400" dirty="0">
                        <a:solidFill>
                          <a:schemeClr val="tx1"/>
                        </a:solidFill>
                      </a:endParaRPr>
                    </a:p>
                  </a:txBody>
                  <a:tcPr marT="45726" marB="45726"/>
                </a:tc>
                <a:extLst>
                  <a:ext uri="{0D108BD9-81ED-4DB2-BD59-A6C34878D82A}">
                    <a16:rowId xmlns:a16="http://schemas.microsoft.com/office/drawing/2014/main" val="10001"/>
                  </a:ext>
                </a:extLst>
              </a:tr>
              <a:tr h="1188870">
                <a:tc>
                  <a:txBody>
                    <a:bodyPr/>
                    <a:lstStyle/>
                    <a:p>
                      <a:pPr>
                        <a:spcBef>
                          <a:spcPts val="600"/>
                        </a:spcBef>
                      </a:pPr>
                      <a:r>
                        <a:rPr lang="en-US" altLang="zh-CN" sz="2400" dirty="0">
                          <a:solidFill>
                            <a:schemeClr val="tx1"/>
                          </a:solidFill>
                        </a:rPr>
                        <a:t>T</a:t>
                      </a:r>
                      <a:r>
                        <a:rPr lang="zh-CN" altLang="en-US" sz="2400" dirty="0">
                          <a:solidFill>
                            <a:schemeClr val="tx1"/>
                          </a:solidFill>
                        </a:rPr>
                        <a:t>至少有</a:t>
                      </a:r>
                      <a:r>
                        <a:rPr lang="en-US" altLang="zh-CN" sz="2400" dirty="0">
                          <a:solidFill>
                            <a:schemeClr val="tx1"/>
                          </a:solidFill>
                        </a:rPr>
                        <a:t>3</a:t>
                      </a:r>
                      <a:r>
                        <a:rPr lang="zh-CN" altLang="en-US" sz="2400" dirty="0">
                          <a:solidFill>
                            <a:schemeClr val="tx1"/>
                          </a:solidFill>
                        </a:rPr>
                        <a:t>片树叶</a:t>
                      </a:r>
                    </a:p>
                  </a:txBody>
                  <a:tcPr marT="45726" marB="45726"/>
                </a:tc>
                <a:tc>
                  <a:txBody>
                    <a:bodyPr/>
                    <a:lstStyle/>
                    <a:p>
                      <a:pPr>
                        <a:spcBef>
                          <a:spcPts val="600"/>
                        </a:spcBef>
                      </a:pPr>
                      <a:r>
                        <a:rPr lang="en-US" altLang="zh-CN" sz="2400" dirty="0">
                          <a:solidFill>
                            <a:schemeClr val="tx1"/>
                          </a:solidFill>
                        </a:rPr>
                        <a:t>T</a:t>
                      </a:r>
                      <a:r>
                        <a:rPr lang="zh-CN" altLang="en-US" sz="2400" dirty="0">
                          <a:solidFill>
                            <a:schemeClr val="tx1"/>
                          </a:solidFill>
                        </a:rPr>
                        <a:t>至少有一个顶点的度数不少于</a:t>
                      </a:r>
                      <a:r>
                        <a:rPr lang="en-US" altLang="zh-CN" sz="2400" dirty="0">
                          <a:solidFill>
                            <a:schemeClr val="tx1"/>
                          </a:solidFill>
                        </a:rPr>
                        <a:t>3</a:t>
                      </a:r>
                      <a:r>
                        <a:rPr lang="zh-CN" altLang="en-US" sz="2400" dirty="0">
                          <a:solidFill>
                            <a:schemeClr val="tx1"/>
                          </a:solidFill>
                        </a:rPr>
                        <a:t>度</a:t>
                      </a:r>
                    </a:p>
                  </a:txBody>
                  <a:tcPr marT="45726" marB="45726"/>
                </a:tc>
                <a:tc>
                  <a:txBody>
                    <a:bodyPr/>
                    <a:lstStyle/>
                    <a:p>
                      <a:pPr algn="ctr">
                        <a:spcBef>
                          <a:spcPts val="600"/>
                        </a:spcBef>
                      </a:pPr>
                      <a:endParaRPr lang="zh-CN" altLang="en-US" sz="2400" dirty="0">
                        <a:solidFill>
                          <a:schemeClr val="tx1"/>
                        </a:solidFill>
                      </a:endParaRPr>
                    </a:p>
                  </a:txBody>
                  <a:tcPr marT="45726" marB="45726"/>
                </a:tc>
                <a:tc>
                  <a:txBody>
                    <a:bodyPr/>
                    <a:lstStyle/>
                    <a:p>
                      <a:pPr algn="ctr">
                        <a:spcBef>
                          <a:spcPts val="600"/>
                        </a:spcBef>
                      </a:pPr>
                      <a:endParaRPr lang="zh-CN" altLang="en-US" sz="2400" dirty="0">
                        <a:solidFill>
                          <a:schemeClr val="tx1"/>
                        </a:solidFill>
                      </a:endParaRPr>
                    </a:p>
                  </a:txBody>
                  <a:tcPr marT="45726" marB="45726"/>
                </a:tc>
                <a:extLst>
                  <a:ext uri="{0D108BD9-81ED-4DB2-BD59-A6C34878D82A}">
                    <a16:rowId xmlns:a16="http://schemas.microsoft.com/office/drawing/2014/main" val="10002"/>
                  </a:ext>
                </a:extLst>
              </a:tr>
              <a:tr h="1188870">
                <a:tc>
                  <a:txBody>
                    <a:bodyPr/>
                    <a:lstStyle/>
                    <a:p>
                      <a:pPr>
                        <a:spcBef>
                          <a:spcPts val="600"/>
                        </a:spcBef>
                      </a:pPr>
                      <a:r>
                        <a:rPr lang="en-US" altLang="zh-CN" sz="2400" dirty="0">
                          <a:solidFill>
                            <a:schemeClr val="tx1"/>
                          </a:solidFill>
                        </a:rPr>
                        <a:t>T</a:t>
                      </a:r>
                      <a:r>
                        <a:rPr lang="zh-CN" altLang="en-US" sz="2400" dirty="0">
                          <a:solidFill>
                            <a:schemeClr val="tx1"/>
                          </a:solidFill>
                        </a:rPr>
                        <a:t>至少有</a:t>
                      </a:r>
                      <a:r>
                        <a:rPr lang="en-US" altLang="zh-CN" sz="2400" dirty="0">
                          <a:solidFill>
                            <a:schemeClr val="tx1"/>
                          </a:solidFill>
                        </a:rPr>
                        <a:t>4</a:t>
                      </a:r>
                      <a:r>
                        <a:rPr lang="zh-CN" altLang="en-US" sz="2400" dirty="0">
                          <a:solidFill>
                            <a:schemeClr val="tx1"/>
                          </a:solidFill>
                        </a:rPr>
                        <a:t>片树叶</a:t>
                      </a:r>
                    </a:p>
                  </a:txBody>
                  <a:tcPr marT="45726" marB="45726"/>
                </a:tc>
                <a:tc>
                  <a:txBody>
                    <a:bodyPr/>
                    <a:lstStyle/>
                    <a:p>
                      <a:pPr>
                        <a:spcBef>
                          <a:spcPts val="600"/>
                        </a:spcBef>
                      </a:pPr>
                      <a:r>
                        <a:rPr lang="en-US" altLang="zh-CN" sz="2400" dirty="0">
                          <a:solidFill>
                            <a:schemeClr val="tx1"/>
                          </a:solidFill>
                        </a:rPr>
                        <a:t>T</a:t>
                      </a:r>
                      <a:r>
                        <a:rPr lang="zh-CN" altLang="en-US" sz="2400" dirty="0">
                          <a:solidFill>
                            <a:schemeClr val="tx1"/>
                          </a:solidFill>
                        </a:rPr>
                        <a:t>至少有一个顶点的度数不少于</a:t>
                      </a:r>
                      <a:r>
                        <a:rPr lang="en-US" altLang="zh-CN" sz="2400" dirty="0">
                          <a:solidFill>
                            <a:schemeClr val="tx1"/>
                          </a:solidFill>
                        </a:rPr>
                        <a:t>4</a:t>
                      </a:r>
                      <a:r>
                        <a:rPr lang="zh-CN" altLang="en-US" sz="2400" dirty="0">
                          <a:solidFill>
                            <a:schemeClr val="tx1"/>
                          </a:solidFill>
                        </a:rPr>
                        <a:t>度</a:t>
                      </a:r>
                    </a:p>
                  </a:txBody>
                  <a:tcPr marT="45726" marB="45726"/>
                </a:tc>
                <a:tc>
                  <a:txBody>
                    <a:bodyPr/>
                    <a:lstStyle/>
                    <a:p>
                      <a:pPr algn="ctr">
                        <a:spcBef>
                          <a:spcPts val="600"/>
                        </a:spcBef>
                      </a:pPr>
                      <a:endParaRPr lang="zh-CN" altLang="en-US" sz="2400" dirty="0">
                        <a:solidFill>
                          <a:schemeClr val="tx1"/>
                        </a:solidFill>
                      </a:endParaRPr>
                    </a:p>
                  </a:txBody>
                  <a:tcPr marT="45726" marB="45726"/>
                </a:tc>
                <a:tc>
                  <a:txBody>
                    <a:bodyPr/>
                    <a:lstStyle/>
                    <a:p>
                      <a:pPr algn="ctr">
                        <a:spcBef>
                          <a:spcPts val="600"/>
                        </a:spcBef>
                      </a:pPr>
                      <a:endParaRPr lang="zh-CN" altLang="en-US" sz="2400" dirty="0">
                        <a:solidFill>
                          <a:schemeClr val="tx1"/>
                        </a:solidFill>
                      </a:endParaRPr>
                    </a:p>
                  </a:txBody>
                  <a:tcPr marT="45726" marB="45726"/>
                </a:tc>
                <a:extLst>
                  <a:ext uri="{0D108BD9-81ED-4DB2-BD59-A6C34878D82A}">
                    <a16:rowId xmlns:a16="http://schemas.microsoft.com/office/drawing/2014/main" val="10003"/>
                  </a:ext>
                </a:extLst>
              </a:tr>
            </a:tbl>
          </a:graphicData>
        </a:graphic>
      </p:graphicFrame>
      <p:sp>
        <p:nvSpPr>
          <p:cNvPr id="2" name="矩形 1"/>
          <p:cNvSpPr/>
          <p:nvPr/>
        </p:nvSpPr>
        <p:spPr>
          <a:xfrm>
            <a:off x="4211960" y="3684990"/>
            <a:ext cx="1747594" cy="1089529"/>
          </a:xfrm>
          <a:prstGeom prst="rect">
            <a:avLst/>
          </a:prstGeom>
          <a:solidFill>
            <a:srgbClr val="FFFF00"/>
          </a:solidFill>
        </p:spPr>
        <p:txBody>
          <a:bodyPr wrap="none">
            <a:spAutoFit/>
          </a:bodyPr>
          <a:lstStyle/>
          <a:p>
            <a:pPr marL="1165225" indent="-1165225" algn="l" eaLnBrk="1" hangingPunct="1">
              <a:lnSpc>
                <a:spcPct val="120000"/>
              </a:lnSpc>
              <a:tabLst>
                <a:tab pos="1165225" algn="l"/>
              </a:tabLst>
            </a:pPr>
            <a:r>
              <a:rPr lang="zh-CN" altLang="en-US" b="1" dirty="0">
                <a:solidFill>
                  <a:srgbClr val="FF0000"/>
                </a:solidFill>
                <a:latin typeface="Times New Roman" panose="02020603050405020304" pitchFamily="18" charset="0"/>
              </a:rPr>
              <a:t>反证法</a:t>
            </a:r>
            <a:endParaRPr lang="en-US" altLang="zh-CN" b="1" dirty="0">
              <a:solidFill>
                <a:srgbClr val="FF0000"/>
              </a:solidFill>
              <a:latin typeface="Times New Roman" panose="02020603050405020304" pitchFamily="18" charset="0"/>
            </a:endParaRPr>
          </a:p>
          <a:p>
            <a:pPr marL="1165225" indent="-1165225" algn="l" eaLnBrk="1" hangingPunct="1">
              <a:lnSpc>
                <a:spcPct val="120000"/>
              </a:lnSpc>
              <a:tabLst>
                <a:tab pos="1165225" algn="l"/>
              </a:tabLst>
            </a:pPr>
            <a:r>
              <a:rPr lang="en-US" altLang="zh-CN" b="1" dirty="0">
                <a:solidFill>
                  <a:srgbClr val="FF0000"/>
                </a:solidFill>
                <a:latin typeface="Times New Roman" panose="02020603050405020304" pitchFamily="18" charset="0"/>
              </a:rPr>
              <a:t>2(n-1)</a:t>
            </a:r>
            <a:r>
              <a:rPr lang="en-US" altLang="zh-CN" b="1" dirty="0">
                <a:solidFill>
                  <a:srgbClr val="FF0000"/>
                </a:solidFill>
                <a:latin typeface="Calibri" panose="020F0502020204030204" pitchFamily="34" charset="0"/>
              </a:rPr>
              <a:t> ≤3+2(n-3)</a:t>
            </a:r>
          </a:p>
          <a:p>
            <a:pPr marL="1165225" indent="-1165225" algn="l">
              <a:lnSpc>
                <a:spcPct val="120000"/>
              </a:lnSpc>
              <a:tabLst>
                <a:tab pos="1165225" algn="l"/>
              </a:tabLst>
            </a:pPr>
            <a:r>
              <a:rPr lang="en-US" altLang="zh-CN" b="1" dirty="0">
                <a:solidFill>
                  <a:srgbClr val="FF0000"/>
                </a:solidFill>
                <a:latin typeface="Times New Roman" panose="02020603050405020304" pitchFamily="18" charset="0"/>
              </a:rPr>
              <a:t>-2</a:t>
            </a:r>
            <a:r>
              <a:rPr lang="en-US" altLang="zh-CN" b="1" dirty="0">
                <a:solidFill>
                  <a:srgbClr val="FF0000"/>
                </a:solidFill>
                <a:latin typeface="Calibri" panose="020F0502020204030204" pitchFamily="34" charset="0"/>
              </a:rPr>
              <a:t> ≤-3 </a:t>
            </a:r>
            <a:r>
              <a:rPr lang="zh-CN" altLang="en-US" b="1" dirty="0">
                <a:solidFill>
                  <a:srgbClr val="FF0000"/>
                </a:solidFill>
                <a:latin typeface="Calibri" panose="020F0502020204030204" pitchFamily="34" charset="0"/>
              </a:rPr>
              <a:t>矛盾</a:t>
            </a:r>
            <a:endParaRPr lang="en-US" altLang="zh-CN" b="1" dirty="0">
              <a:solidFill>
                <a:srgbClr val="FF0000"/>
              </a:solidFill>
              <a:latin typeface="Calibri" panose="020F0502020204030204" pitchFamily="34" charset="0"/>
            </a:endParaRPr>
          </a:p>
        </p:txBody>
      </p:sp>
      <p:sp>
        <p:nvSpPr>
          <p:cNvPr id="6" name="矩形 5"/>
          <p:cNvSpPr/>
          <p:nvPr/>
        </p:nvSpPr>
        <p:spPr>
          <a:xfrm>
            <a:off x="4211960" y="2452819"/>
            <a:ext cx="1747594" cy="1089529"/>
          </a:xfrm>
          <a:prstGeom prst="rect">
            <a:avLst/>
          </a:prstGeom>
          <a:solidFill>
            <a:srgbClr val="00B0F0"/>
          </a:solidFill>
        </p:spPr>
        <p:txBody>
          <a:bodyPr wrap="none">
            <a:spAutoFit/>
          </a:bodyPr>
          <a:lstStyle/>
          <a:p>
            <a:pPr marL="1165225" indent="-1165225" algn="l" eaLnBrk="1" hangingPunct="1">
              <a:lnSpc>
                <a:spcPct val="120000"/>
              </a:lnSpc>
              <a:tabLst>
                <a:tab pos="1165225" algn="l"/>
              </a:tabLst>
            </a:pPr>
            <a:r>
              <a:rPr lang="zh-CN" altLang="en-US" b="1" dirty="0">
                <a:solidFill>
                  <a:srgbClr val="FF0000"/>
                </a:solidFill>
                <a:latin typeface="Times New Roman" panose="02020603050405020304" pitchFamily="18" charset="0"/>
              </a:rPr>
              <a:t>反证法</a:t>
            </a:r>
            <a:endParaRPr lang="en-US" altLang="zh-CN" b="1" dirty="0">
              <a:solidFill>
                <a:srgbClr val="FF0000"/>
              </a:solidFill>
              <a:latin typeface="Times New Roman" panose="02020603050405020304" pitchFamily="18" charset="0"/>
            </a:endParaRPr>
          </a:p>
          <a:p>
            <a:pPr marL="1165225" indent="-1165225" algn="l" eaLnBrk="1" hangingPunct="1">
              <a:lnSpc>
                <a:spcPct val="120000"/>
              </a:lnSpc>
              <a:tabLst>
                <a:tab pos="1165225" algn="l"/>
              </a:tabLst>
            </a:pPr>
            <a:r>
              <a:rPr lang="en-US" altLang="zh-CN" b="1" dirty="0">
                <a:solidFill>
                  <a:srgbClr val="FF0000"/>
                </a:solidFill>
                <a:latin typeface="Times New Roman" panose="02020603050405020304" pitchFamily="18" charset="0"/>
              </a:rPr>
              <a:t>2(n-1)</a:t>
            </a:r>
            <a:r>
              <a:rPr lang="en-US" altLang="zh-CN" b="1" dirty="0">
                <a:solidFill>
                  <a:srgbClr val="FF0000"/>
                </a:solidFill>
                <a:latin typeface="Calibri" panose="020F0502020204030204" pitchFamily="34" charset="0"/>
              </a:rPr>
              <a:t> ≤2+1(n-2)</a:t>
            </a:r>
          </a:p>
          <a:p>
            <a:pPr marL="1165225" indent="-1165225" algn="l">
              <a:lnSpc>
                <a:spcPct val="120000"/>
              </a:lnSpc>
              <a:tabLst>
                <a:tab pos="1165225" algn="l"/>
              </a:tabLst>
            </a:pPr>
            <a:r>
              <a:rPr lang="en-US" altLang="zh-CN" b="1" dirty="0">
                <a:solidFill>
                  <a:srgbClr val="FF0000"/>
                </a:solidFill>
                <a:latin typeface="Times New Roman" panose="02020603050405020304" pitchFamily="18" charset="0"/>
              </a:rPr>
              <a:t>n</a:t>
            </a:r>
            <a:r>
              <a:rPr lang="en-US" altLang="zh-CN" b="1" dirty="0">
                <a:solidFill>
                  <a:srgbClr val="FF0000"/>
                </a:solidFill>
                <a:latin typeface="Calibri" panose="020F0502020204030204" pitchFamily="34" charset="0"/>
              </a:rPr>
              <a:t> ≤2</a:t>
            </a:r>
          </a:p>
        </p:txBody>
      </p:sp>
      <p:sp>
        <p:nvSpPr>
          <p:cNvPr id="7" name="矩形 6"/>
          <p:cNvSpPr/>
          <p:nvPr/>
        </p:nvSpPr>
        <p:spPr>
          <a:xfrm>
            <a:off x="4177077" y="4917161"/>
            <a:ext cx="1747594" cy="1089529"/>
          </a:xfrm>
          <a:prstGeom prst="rect">
            <a:avLst/>
          </a:prstGeom>
          <a:solidFill>
            <a:srgbClr val="92D050"/>
          </a:solidFill>
        </p:spPr>
        <p:txBody>
          <a:bodyPr wrap="none">
            <a:spAutoFit/>
          </a:bodyPr>
          <a:lstStyle/>
          <a:p>
            <a:pPr marL="1165225" indent="-1165225" algn="l" eaLnBrk="1" hangingPunct="1">
              <a:lnSpc>
                <a:spcPct val="120000"/>
              </a:lnSpc>
              <a:tabLst>
                <a:tab pos="1165225" algn="l"/>
              </a:tabLst>
            </a:pPr>
            <a:r>
              <a:rPr lang="zh-CN" altLang="en-US" b="1" dirty="0">
                <a:solidFill>
                  <a:srgbClr val="FF0000"/>
                </a:solidFill>
                <a:latin typeface="Times New Roman" panose="02020603050405020304" pitchFamily="18" charset="0"/>
              </a:rPr>
              <a:t>反证法</a:t>
            </a:r>
            <a:endParaRPr lang="en-US" altLang="zh-CN" b="1" dirty="0">
              <a:solidFill>
                <a:srgbClr val="FF0000"/>
              </a:solidFill>
              <a:latin typeface="Times New Roman" panose="02020603050405020304" pitchFamily="18" charset="0"/>
            </a:endParaRPr>
          </a:p>
          <a:p>
            <a:pPr marL="1165225" indent="-1165225" algn="l" eaLnBrk="1" hangingPunct="1">
              <a:lnSpc>
                <a:spcPct val="120000"/>
              </a:lnSpc>
              <a:tabLst>
                <a:tab pos="1165225" algn="l"/>
              </a:tabLst>
            </a:pPr>
            <a:r>
              <a:rPr lang="en-US" altLang="zh-CN" b="1" dirty="0">
                <a:solidFill>
                  <a:srgbClr val="FF0000"/>
                </a:solidFill>
                <a:latin typeface="Times New Roman" panose="02020603050405020304" pitchFamily="18" charset="0"/>
              </a:rPr>
              <a:t>2(n-1)</a:t>
            </a:r>
            <a:r>
              <a:rPr lang="en-US" altLang="zh-CN" b="1" dirty="0">
                <a:solidFill>
                  <a:srgbClr val="FF0000"/>
                </a:solidFill>
                <a:latin typeface="Calibri" panose="020F0502020204030204" pitchFamily="34" charset="0"/>
              </a:rPr>
              <a:t> ≤4+3(n-4)</a:t>
            </a:r>
          </a:p>
          <a:p>
            <a:pPr marL="1165225" indent="-1165225" algn="l">
              <a:lnSpc>
                <a:spcPct val="120000"/>
              </a:lnSpc>
              <a:tabLst>
                <a:tab pos="1165225" algn="l"/>
              </a:tabLst>
            </a:pPr>
            <a:r>
              <a:rPr lang="en-US" altLang="zh-CN" b="1" dirty="0">
                <a:solidFill>
                  <a:srgbClr val="FF0000"/>
                </a:solidFill>
                <a:latin typeface="Times New Roman" panose="02020603050405020304" pitchFamily="18" charset="0"/>
              </a:rPr>
              <a:t>6</a:t>
            </a:r>
            <a:r>
              <a:rPr lang="en-US" altLang="zh-CN" b="1" dirty="0">
                <a:solidFill>
                  <a:srgbClr val="FF0000"/>
                </a:solidFill>
                <a:latin typeface="Calibri" panose="020F0502020204030204" pitchFamily="34" charset="0"/>
              </a:rPr>
              <a:t>≤n</a:t>
            </a:r>
          </a:p>
        </p:txBody>
      </p:sp>
      <p:sp>
        <p:nvSpPr>
          <p:cNvPr id="3" name="椭圆 2"/>
          <p:cNvSpPr/>
          <p:nvPr/>
        </p:nvSpPr>
        <p:spPr>
          <a:xfrm>
            <a:off x="6156176" y="278092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6156176" y="306896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a:off x="6228184" y="2802019"/>
            <a:ext cx="0" cy="28803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6012160" y="501317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6012160" y="530120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p:cNvCxnSpPr/>
          <p:nvPr/>
        </p:nvCxnSpPr>
        <p:spPr>
          <a:xfrm>
            <a:off x="6084168" y="5034267"/>
            <a:ext cx="0" cy="28803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6516216" y="501317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516216" y="530120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6588224" y="5034267"/>
            <a:ext cx="0" cy="28803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6012160" y="5656937"/>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516216" y="5656937"/>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6567133" y="5366220"/>
            <a:ext cx="21091" cy="40664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084168" y="5373216"/>
            <a:ext cx="21091" cy="40664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4" idx="2"/>
            <a:endCxn id="17" idx="6"/>
          </p:cNvCxnSpPr>
          <p:nvPr/>
        </p:nvCxnSpPr>
        <p:spPr>
          <a:xfrm>
            <a:off x="6012160" y="5373216"/>
            <a:ext cx="64807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2932699" y="6228691"/>
            <a:ext cx="3403497" cy="369332"/>
          </a:xfrm>
          <a:prstGeom prst="rect">
            <a:avLst/>
          </a:prstGeom>
          <a:noFill/>
        </p:spPr>
        <p:txBody>
          <a:bodyPr wrap="none" rtlCol="0">
            <a:spAutoFit/>
          </a:bodyPr>
          <a:lstStyle/>
          <a:p>
            <a:r>
              <a:rPr lang="zh-CN" altLang="en-US" dirty="0"/>
              <a:t>仿</a:t>
            </a:r>
            <a:r>
              <a:rPr lang="en-US" altLang="zh-CN" dirty="0"/>
              <a:t>n=3</a:t>
            </a:r>
            <a:r>
              <a:rPr lang="zh-CN" altLang="en-US" dirty="0"/>
              <a:t>，可以讨论</a:t>
            </a:r>
            <a:r>
              <a:rPr lang="en-US" altLang="zh-CN" dirty="0"/>
              <a:t>n=2</a:t>
            </a:r>
            <a:r>
              <a:rPr lang="zh-CN" altLang="en-US" dirty="0"/>
              <a:t>，</a:t>
            </a:r>
            <a:r>
              <a:rPr lang="en-US" altLang="zh-CN" dirty="0"/>
              <a:t>4</a:t>
            </a:r>
            <a:r>
              <a:rPr lang="zh-CN" altLang="en-US" dirty="0"/>
              <a:t>的情况</a:t>
            </a:r>
          </a:p>
        </p:txBody>
      </p:sp>
    </p:spTree>
    <p:extLst>
      <p:ext uri="{BB962C8B-B14F-4D97-AF65-F5344CB8AC3E}">
        <p14:creationId xmlns:p14="http://schemas.microsoft.com/office/powerpoint/2010/main" val="26434386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P spid="8" grpId="0" animBg="1"/>
      <p:bldP spid="13" grpId="0" animBg="1"/>
      <p:bldP spid="14" grpId="0" animBg="1"/>
      <p:bldP spid="16" grpId="0" animBg="1"/>
      <p:bldP spid="17" grpId="0" animBg="1"/>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a:xfrm>
            <a:off x="0" y="-26988"/>
            <a:ext cx="9144000" cy="1312863"/>
          </a:xfrm>
          <a:solidFill>
            <a:srgbClr val="0070C0"/>
          </a:solidFill>
        </p:spPr>
        <p:txBody>
          <a:bodyPr/>
          <a:lstStyle/>
          <a:p>
            <a:pPr marL="811213" indent="-811213" algn="l"/>
            <a:r>
              <a:rPr lang="zh-CN" altLang="en-US" sz="3600" b="1" dirty="0">
                <a:latin typeface="Arial" panose="020B0604020202020204" pitchFamily="34" charset="0"/>
                <a:ea typeface="宋体" panose="02010600030101010101" pitchFamily="2" charset="-122"/>
              </a:rPr>
              <a:t>例</a:t>
            </a:r>
            <a:r>
              <a:rPr lang="en-US" altLang="zh-CN" sz="3600" b="1" dirty="0">
                <a:latin typeface="Arial" panose="020B0604020202020204" pitchFamily="34" charset="0"/>
                <a:ea typeface="宋体" panose="02010600030101010101" pitchFamily="2" charset="-122"/>
              </a:rPr>
              <a:t>  </a:t>
            </a:r>
            <a:r>
              <a:rPr lang="zh-CN" altLang="en-US" sz="3600" dirty="0">
                <a:latin typeface="Arial" panose="020B0604020202020204" pitchFamily="34" charset="0"/>
                <a:ea typeface="宋体" panose="02010600030101010101" pitchFamily="2" charset="-122"/>
              </a:rPr>
              <a:t>设</a:t>
            </a:r>
            <a:r>
              <a:rPr lang="en-US" altLang="zh-CN" sz="3600" dirty="0">
                <a:latin typeface="Arial" panose="020B0604020202020204" pitchFamily="34" charset="0"/>
                <a:ea typeface="宋体" panose="02010600030101010101" pitchFamily="2" charset="-122"/>
              </a:rPr>
              <a:t>T=(V,E)</a:t>
            </a:r>
            <a:r>
              <a:rPr lang="zh-CN" altLang="en-US" sz="3600" dirty="0">
                <a:latin typeface="Arial" panose="020B0604020202020204" pitchFamily="34" charset="0"/>
                <a:ea typeface="宋体" panose="02010600030101010101" pitchFamily="2" charset="-122"/>
              </a:rPr>
              <a:t>是一棵树</a:t>
            </a:r>
            <a:r>
              <a:rPr lang="en-US" altLang="zh-CN" sz="3600" dirty="0">
                <a:latin typeface="Arial" panose="020B0604020202020204" pitchFamily="34" charset="0"/>
                <a:ea typeface="宋体" panose="02010600030101010101" pitchFamily="2" charset="-122"/>
              </a:rPr>
              <a:t>,</a:t>
            </a:r>
            <a:r>
              <a:rPr lang="zh-CN" altLang="en-US" sz="3600" dirty="0">
                <a:latin typeface="Arial" panose="020B0604020202020204" pitchFamily="34" charset="0"/>
                <a:ea typeface="宋体" panose="02010600030101010101" pitchFamily="2" charset="-122"/>
              </a:rPr>
              <a:t>判断下列命题的真假。若命题不为真，试举出反例。</a:t>
            </a:r>
          </a:p>
        </p:txBody>
      </p:sp>
      <p:graphicFrame>
        <p:nvGraphicFramePr>
          <p:cNvPr id="5" name="表格 4"/>
          <p:cNvGraphicFramePr>
            <a:graphicFrameLocks noGrp="1"/>
          </p:cNvGraphicFramePr>
          <p:nvPr/>
        </p:nvGraphicFramePr>
        <p:xfrm>
          <a:off x="2" y="1357313"/>
          <a:ext cx="9143999" cy="4655354"/>
        </p:xfrm>
        <a:graphic>
          <a:graphicData uri="http://schemas.openxmlformats.org/drawingml/2006/table">
            <a:tbl>
              <a:tblPr firstRow="1" bandRow="1">
                <a:tableStyleId>{5C22544A-7EE6-4342-B048-85BDC9FD1C3A}</a:tableStyleId>
              </a:tblPr>
              <a:tblGrid>
                <a:gridCol w="1384429">
                  <a:extLst>
                    <a:ext uri="{9D8B030D-6E8A-4147-A177-3AD203B41FA5}">
                      <a16:colId xmlns:a16="http://schemas.microsoft.com/office/drawing/2014/main" val="20000"/>
                    </a:ext>
                  </a:extLst>
                </a:gridCol>
                <a:gridCol w="2623127">
                  <a:extLst>
                    <a:ext uri="{9D8B030D-6E8A-4147-A177-3AD203B41FA5}">
                      <a16:colId xmlns:a16="http://schemas.microsoft.com/office/drawing/2014/main" val="20001"/>
                    </a:ext>
                  </a:extLst>
                </a:gridCol>
                <a:gridCol w="2623127">
                  <a:extLst>
                    <a:ext uri="{9D8B030D-6E8A-4147-A177-3AD203B41FA5}">
                      <a16:colId xmlns:a16="http://schemas.microsoft.com/office/drawing/2014/main" val="20002"/>
                    </a:ext>
                  </a:extLst>
                </a:gridCol>
                <a:gridCol w="2513316">
                  <a:extLst>
                    <a:ext uri="{9D8B030D-6E8A-4147-A177-3AD203B41FA5}">
                      <a16:colId xmlns:a16="http://schemas.microsoft.com/office/drawing/2014/main" val="20003"/>
                    </a:ext>
                  </a:extLst>
                </a:gridCol>
              </a:tblGrid>
              <a:tr h="991567">
                <a:tc>
                  <a:txBody>
                    <a:bodyPr/>
                    <a:lstStyle/>
                    <a:p>
                      <a:pPr algn="ctr">
                        <a:spcBef>
                          <a:spcPts val="600"/>
                        </a:spcBef>
                      </a:pPr>
                      <a:r>
                        <a:rPr lang="en-US" altLang="zh-CN" sz="2400" dirty="0">
                          <a:solidFill>
                            <a:schemeClr val="tx1"/>
                          </a:solidFill>
                        </a:rPr>
                        <a:t>A</a:t>
                      </a:r>
                      <a:endParaRPr lang="zh-CN" altLang="en-US" sz="2400" dirty="0">
                        <a:solidFill>
                          <a:schemeClr val="tx1"/>
                        </a:solidFill>
                      </a:endParaRPr>
                    </a:p>
                  </a:txBody>
                  <a:tcPr marT="45726" marB="45726"/>
                </a:tc>
                <a:tc>
                  <a:txBody>
                    <a:bodyPr/>
                    <a:lstStyle/>
                    <a:p>
                      <a:pPr algn="ctr">
                        <a:spcBef>
                          <a:spcPts val="600"/>
                        </a:spcBef>
                      </a:pPr>
                      <a:r>
                        <a:rPr lang="en-US" altLang="zh-CN" sz="2400" dirty="0">
                          <a:solidFill>
                            <a:schemeClr val="tx1"/>
                          </a:solidFill>
                        </a:rPr>
                        <a:t>B</a:t>
                      </a:r>
                      <a:endParaRPr lang="zh-CN" altLang="en-US" sz="2400" dirty="0">
                        <a:solidFill>
                          <a:schemeClr val="tx1"/>
                        </a:solidFill>
                      </a:endParaRPr>
                    </a:p>
                  </a:txBody>
                  <a:tcPr marT="45726" marB="45726"/>
                </a:tc>
                <a:tc>
                  <a:txBody>
                    <a:bodyPr/>
                    <a:lstStyle/>
                    <a:p>
                      <a:pPr algn="ctr">
                        <a:spcBef>
                          <a:spcPts val="600"/>
                        </a:spcBef>
                      </a:pPr>
                      <a:r>
                        <a:rPr lang="en-US" altLang="zh-CN" sz="2400" dirty="0">
                          <a:solidFill>
                            <a:schemeClr val="tx1"/>
                          </a:solidFill>
                        </a:rPr>
                        <a:t>B</a:t>
                      </a:r>
                      <a:r>
                        <a:rPr lang="zh-CN" altLang="en-US" sz="2400" dirty="0">
                          <a:solidFill>
                            <a:schemeClr val="tx1"/>
                          </a:solidFill>
                        </a:rPr>
                        <a:t>是</a:t>
                      </a:r>
                      <a:r>
                        <a:rPr lang="en-US" altLang="zh-CN" sz="2400" dirty="0">
                          <a:solidFill>
                            <a:schemeClr val="tx1"/>
                          </a:solidFill>
                        </a:rPr>
                        <a:t>A</a:t>
                      </a:r>
                      <a:r>
                        <a:rPr lang="zh-CN" altLang="en-US" sz="2400" dirty="0">
                          <a:solidFill>
                            <a:schemeClr val="tx1"/>
                          </a:solidFill>
                        </a:rPr>
                        <a:t>的必要条件</a:t>
                      </a:r>
                      <a:endParaRPr lang="en-US" altLang="zh-CN" sz="2400" dirty="0">
                        <a:solidFill>
                          <a:schemeClr val="tx1"/>
                        </a:solidFill>
                      </a:endParaRPr>
                    </a:p>
                    <a:p>
                      <a:pPr algn="ctr">
                        <a:spcBef>
                          <a:spcPts val="600"/>
                        </a:spcBef>
                      </a:pPr>
                      <a:r>
                        <a:rPr lang="en-US" altLang="zh-CN" sz="2400" b="1" dirty="0">
                          <a:latin typeface="Calibri" pitchFamily="34" charset="0"/>
                          <a:ea typeface="宋体" pitchFamily="2" charset="-122"/>
                          <a:sym typeface="Symbol" pitchFamily="18" charset="2"/>
                        </a:rPr>
                        <a:t>A</a:t>
                      </a:r>
                      <a:r>
                        <a:rPr lang="zh-CN" altLang="en-US" sz="2400" b="1" dirty="0">
                          <a:latin typeface="Calibri" pitchFamily="34" charset="0"/>
                          <a:ea typeface="宋体" pitchFamily="2" charset="-122"/>
                          <a:sym typeface="Symbol" pitchFamily="18" charset="2"/>
                        </a:rPr>
                        <a:t></a:t>
                      </a:r>
                      <a:r>
                        <a:rPr lang="en-US" altLang="zh-CN" sz="2400" b="1" dirty="0">
                          <a:latin typeface="Calibri" pitchFamily="34" charset="0"/>
                          <a:ea typeface="宋体" pitchFamily="2" charset="-122"/>
                          <a:sym typeface="Symbol" pitchFamily="18" charset="2"/>
                        </a:rPr>
                        <a:t>B</a:t>
                      </a:r>
                      <a:r>
                        <a:rPr lang="zh-CN" altLang="en-US" sz="2400" b="1" dirty="0">
                          <a:latin typeface="Calibri" pitchFamily="34" charset="0"/>
                          <a:ea typeface="宋体" pitchFamily="2" charset="-122"/>
                          <a:sym typeface="Symbol" pitchFamily="18" charset="2"/>
                        </a:rPr>
                        <a:t>为真</a:t>
                      </a:r>
                      <a:endParaRPr lang="zh-CN" altLang="en-US" sz="2400" dirty="0">
                        <a:solidFill>
                          <a:schemeClr val="tx1"/>
                        </a:solidFill>
                      </a:endParaRPr>
                    </a:p>
                  </a:txBody>
                  <a:tcPr marT="45726" marB="45726"/>
                </a:tc>
                <a:tc>
                  <a:txBody>
                    <a:bodyPr/>
                    <a:lstStyle/>
                    <a:p>
                      <a:pPr marL="0" marR="0" indent="0" algn="ctr" defTabSz="914400" rtl="0" eaLnBrk="1" fontAlgn="auto" latinLnBrk="0" hangingPunct="1">
                        <a:lnSpc>
                          <a:spcPct val="100000"/>
                        </a:lnSpc>
                        <a:spcBef>
                          <a:spcPts val="600"/>
                        </a:spcBef>
                        <a:spcAft>
                          <a:spcPts val="0"/>
                        </a:spcAft>
                        <a:buClrTx/>
                        <a:buSzTx/>
                        <a:buFontTx/>
                        <a:buNone/>
                        <a:tabLst/>
                        <a:defRPr/>
                      </a:pPr>
                      <a:r>
                        <a:rPr lang="en-US" altLang="zh-CN" sz="2400" dirty="0">
                          <a:solidFill>
                            <a:schemeClr val="tx1"/>
                          </a:solidFill>
                        </a:rPr>
                        <a:t>B</a:t>
                      </a:r>
                      <a:r>
                        <a:rPr lang="zh-CN" altLang="en-US" sz="2400" dirty="0">
                          <a:solidFill>
                            <a:schemeClr val="tx1"/>
                          </a:solidFill>
                        </a:rPr>
                        <a:t>是</a:t>
                      </a:r>
                      <a:r>
                        <a:rPr lang="en-US" altLang="zh-CN" sz="2400" dirty="0">
                          <a:solidFill>
                            <a:schemeClr val="tx1"/>
                          </a:solidFill>
                        </a:rPr>
                        <a:t>A</a:t>
                      </a:r>
                      <a:r>
                        <a:rPr lang="zh-CN" altLang="en-US" sz="2400" dirty="0">
                          <a:solidFill>
                            <a:schemeClr val="tx1"/>
                          </a:solidFill>
                        </a:rPr>
                        <a:t>的充分条件</a:t>
                      </a:r>
                      <a:endParaRPr lang="en-US" altLang="zh-CN" sz="2400" dirty="0">
                        <a:solidFill>
                          <a:schemeClr val="tx1"/>
                        </a:solidFill>
                      </a:endParaRPr>
                    </a:p>
                    <a:p>
                      <a:pPr marL="0" marR="0" indent="0" algn="ctr" defTabSz="914400" rtl="0" eaLnBrk="1" fontAlgn="auto" latinLnBrk="0" hangingPunct="1">
                        <a:lnSpc>
                          <a:spcPct val="100000"/>
                        </a:lnSpc>
                        <a:spcBef>
                          <a:spcPts val="600"/>
                        </a:spcBef>
                        <a:spcAft>
                          <a:spcPts val="0"/>
                        </a:spcAft>
                        <a:buClrTx/>
                        <a:buSzTx/>
                        <a:buFontTx/>
                        <a:buNone/>
                        <a:tabLst/>
                        <a:defRPr/>
                      </a:pPr>
                      <a:r>
                        <a:rPr lang="en-US" altLang="zh-CN" sz="2400" b="1" dirty="0">
                          <a:latin typeface="Calibri" pitchFamily="34" charset="0"/>
                          <a:ea typeface="宋体" pitchFamily="2" charset="-122"/>
                          <a:sym typeface="Symbol" pitchFamily="18" charset="2"/>
                        </a:rPr>
                        <a:t>B</a:t>
                      </a:r>
                      <a:r>
                        <a:rPr lang="zh-CN" altLang="en-US" sz="2400" b="1" dirty="0">
                          <a:latin typeface="Calibri" pitchFamily="34" charset="0"/>
                          <a:ea typeface="宋体" pitchFamily="2" charset="-122"/>
                          <a:sym typeface="Symbol" pitchFamily="18" charset="2"/>
                        </a:rPr>
                        <a:t></a:t>
                      </a:r>
                      <a:r>
                        <a:rPr lang="en-US" altLang="zh-CN" sz="2400" b="1" dirty="0">
                          <a:latin typeface="Calibri" pitchFamily="34" charset="0"/>
                          <a:ea typeface="宋体" pitchFamily="2" charset="-122"/>
                          <a:sym typeface="Symbol" pitchFamily="18" charset="2"/>
                        </a:rPr>
                        <a:t>A</a:t>
                      </a:r>
                      <a:r>
                        <a:rPr lang="zh-CN" altLang="en-US" sz="2400" b="1" dirty="0">
                          <a:latin typeface="Calibri" pitchFamily="34" charset="0"/>
                          <a:ea typeface="宋体" pitchFamily="2" charset="-122"/>
                          <a:sym typeface="Symbol" pitchFamily="18" charset="2"/>
                        </a:rPr>
                        <a:t>为真</a:t>
                      </a:r>
                      <a:endParaRPr lang="zh-CN" altLang="en-US" sz="2400" dirty="0">
                        <a:solidFill>
                          <a:schemeClr val="tx1"/>
                        </a:solidFill>
                      </a:endParaRPr>
                    </a:p>
                  </a:txBody>
                  <a:tcPr marT="45726" marB="45726"/>
                </a:tc>
                <a:extLst>
                  <a:ext uri="{0D108BD9-81ED-4DB2-BD59-A6C34878D82A}">
                    <a16:rowId xmlns:a16="http://schemas.microsoft.com/office/drawing/2014/main" val="10000"/>
                  </a:ext>
                </a:extLst>
              </a:tr>
              <a:tr h="1286047">
                <a:tc>
                  <a:txBody>
                    <a:bodyPr/>
                    <a:lstStyle/>
                    <a:p>
                      <a:pPr>
                        <a:spcBef>
                          <a:spcPts val="600"/>
                        </a:spcBef>
                      </a:pPr>
                      <a:r>
                        <a:rPr lang="en-US" altLang="zh-CN" sz="2400" dirty="0">
                          <a:solidFill>
                            <a:schemeClr val="tx1"/>
                          </a:solidFill>
                        </a:rPr>
                        <a:t>T</a:t>
                      </a:r>
                      <a:r>
                        <a:rPr lang="zh-CN" altLang="en-US" sz="2400" dirty="0">
                          <a:solidFill>
                            <a:schemeClr val="tx1"/>
                          </a:solidFill>
                        </a:rPr>
                        <a:t>至少有</a:t>
                      </a:r>
                      <a:r>
                        <a:rPr lang="en-US" altLang="zh-CN" sz="2400" dirty="0">
                          <a:solidFill>
                            <a:schemeClr val="tx1"/>
                          </a:solidFill>
                        </a:rPr>
                        <a:t>2</a:t>
                      </a:r>
                      <a:r>
                        <a:rPr lang="zh-CN" altLang="en-US" sz="2400" dirty="0">
                          <a:solidFill>
                            <a:schemeClr val="tx1"/>
                          </a:solidFill>
                        </a:rPr>
                        <a:t>片树叶</a:t>
                      </a:r>
                    </a:p>
                  </a:txBody>
                  <a:tcPr marT="45726" marB="45726"/>
                </a:tc>
                <a:tc>
                  <a:txBody>
                    <a:bodyPr/>
                    <a:lstStyle/>
                    <a:p>
                      <a:pPr>
                        <a:spcBef>
                          <a:spcPts val="600"/>
                        </a:spcBef>
                      </a:pPr>
                      <a:r>
                        <a:rPr lang="en-US" altLang="zh-CN" sz="2400" dirty="0">
                          <a:solidFill>
                            <a:schemeClr val="tx1"/>
                          </a:solidFill>
                        </a:rPr>
                        <a:t>T</a:t>
                      </a:r>
                      <a:r>
                        <a:rPr lang="zh-CN" altLang="en-US" sz="2400" dirty="0">
                          <a:solidFill>
                            <a:schemeClr val="tx1"/>
                          </a:solidFill>
                        </a:rPr>
                        <a:t>至少有一个顶点的度数不少于</a:t>
                      </a:r>
                      <a:r>
                        <a:rPr lang="en-US" altLang="zh-CN" sz="2400" dirty="0">
                          <a:solidFill>
                            <a:schemeClr val="tx1"/>
                          </a:solidFill>
                        </a:rPr>
                        <a:t>2</a:t>
                      </a:r>
                      <a:r>
                        <a:rPr lang="zh-CN" altLang="en-US" sz="2400" dirty="0">
                          <a:solidFill>
                            <a:schemeClr val="tx1"/>
                          </a:solidFill>
                        </a:rPr>
                        <a:t>度</a:t>
                      </a:r>
                    </a:p>
                  </a:txBody>
                  <a:tcPr marT="45726" marB="45726"/>
                </a:tc>
                <a:tc>
                  <a:txBody>
                    <a:bodyPr/>
                    <a:lstStyle/>
                    <a:p>
                      <a:pPr marL="0" marR="0" indent="0" algn="ctr" defTabSz="914400" rtl="0" eaLnBrk="1" fontAlgn="auto" latinLnBrk="0" hangingPunct="1">
                        <a:lnSpc>
                          <a:spcPct val="100000"/>
                        </a:lnSpc>
                        <a:spcBef>
                          <a:spcPts val="600"/>
                        </a:spcBef>
                        <a:spcAft>
                          <a:spcPts val="0"/>
                        </a:spcAft>
                        <a:buClrTx/>
                        <a:buSzTx/>
                        <a:buFontTx/>
                        <a:buNone/>
                        <a:tabLst/>
                        <a:defRPr/>
                      </a:pPr>
                      <a:r>
                        <a:rPr lang="zh-CN" altLang="en-US" sz="2400" b="1" dirty="0">
                          <a:solidFill>
                            <a:srgbClr val="FF0000"/>
                          </a:solidFill>
                          <a:latin typeface="Calibri" panose="020F0502020204030204" pitchFamily="34" charset="0"/>
                        </a:rPr>
                        <a:t>✘</a:t>
                      </a:r>
                      <a:endParaRPr lang="zh-CN" altLang="en-US" sz="2400" dirty="0"/>
                    </a:p>
                    <a:p>
                      <a:pPr algn="ctr">
                        <a:spcBef>
                          <a:spcPts val="600"/>
                        </a:spcBef>
                      </a:pPr>
                      <a:endParaRPr lang="zh-CN" altLang="en-US" sz="2400" dirty="0">
                        <a:solidFill>
                          <a:schemeClr val="tx1"/>
                        </a:solidFill>
                      </a:endParaRPr>
                    </a:p>
                  </a:txBody>
                  <a:tcPr marT="45726" marB="45726"/>
                </a:tc>
                <a:tc>
                  <a:txBody>
                    <a:bodyPr/>
                    <a:lstStyle/>
                    <a:p>
                      <a:pPr marL="0" marR="0" indent="0" algn="ctr" defTabSz="914400" rtl="0" eaLnBrk="1" fontAlgn="auto" latinLnBrk="0" hangingPunct="1">
                        <a:lnSpc>
                          <a:spcPct val="100000"/>
                        </a:lnSpc>
                        <a:spcBef>
                          <a:spcPts val="600"/>
                        </a:spcBef>
                        <a:spcAft>
                          <a:spcPts val="0"/>
                        </a:spcAft>
                        <a:buClrTx/>
                        <a:buSzTx/>
                        <a:buFontTx/>
                        <a:buNone/>
                        <a:tabLst/>
                        <a:defRPr/>
                      </a:pPr>
                      <a:r>
                        <a:rPr lang="zh-CN" altLang="en-US" sz="2400" b="1" dirty="0">
                          <a:solidFill>
                            <a:srgbClr val="FF0000"/>
                          </a:solidFill>
                          <a:latin typeface="Calibri" panose="020F0502020204030204" pitchFamily="34" charset="0"/>
                        </a:rPr>
                        <a:t>✔</a:t>
                      </a:r>
                      <a:endParaRPr lang="zh-CN" altLang="en-US" sz="2400" dirty="0"/>
                    </a:p>
                    <a:p>
                      <a:pPr algn="ctr">
                        <a:spcBef>
                          <a:spcPts val="600"/>
                        </a:spcBef>
                      </a:pPr>
                      <a:endParaRPr lang="zh-CN" altLang="en-US" sz="2400" dirty="0">
                        <a:solidFill>
                          <a:schemeClr val="tx1"/>
                        </a:solidFill>
                      </a:endParaRPr>
                    </a:p>
                  </a:txBody>
                  <a:tcPr marT="45726" marB="45726"/>
                </a:tc>
                <a:extLst>
                  <a:ext uri="{0D108BD9-81ED-4DB2-BD59-A6C34878D82A}">
                    <a16:rowId xmlns:a16="http://schemas.microsoft.com/office/drawing/2014/main" val="10001"/>
                  </a:ext>
                </a:extLst>
              </a:tr>
              <a:tr h="1188870">
                <a:tc>
                  <a:txBody>
                    <a:bodyPr/>
                    <a:lstStyle/>
                    <a:p>
                      <a:pPr>
                        <a:spcBef>
                          <a:spcPts val="600"/>
                        </a:spcBef>
                      </a:pPr>
                      <a:r>
                        <a:rPr lang="en-US" altLang="zh-CN" sz="2400" dirty="0">
                          <a:solidFill>
                            <a:schemeClr val="tx1"/>
                          </a:solidFill>
                        </a:rPr>
                        <a:t>T</a:t>
                      </a:r>
                      <a:r>
                        <a:rPr lang="zh-CN" altLang="en-US" sz="2400" dirty="0">
                          <a:solidFill>
                            <a:schemeClr val="tx1"/>
                          </a:solidFill>
                        </a:rPr>
                        <a:t>至少有</a:t>
                      </a:r>
                      <a:r>
                        <a:rPr lang="en-US" altLang="zh-CN" sz="2400" dirty="0">
                          <a:solidFill>
                            <a:schemeClr val="tx1"/>
                          </a:solidFill>
                        </a:rPr>
                        <a:t>3</a:t>
                      </a:r>
                      <a:r>
                        <a:rPr lang="zh-CN" altLang="en-US" sz="2400" dirty="0">
                          <a:solidFill>
                            <a:schemeClr val="tx1"/>
                          </a:solidFill>
                        </a:rPr>
                        <a:t>片树叶</a:t>
                      </a:r>
                    </a:p>
                  </a:txBody>
                  <a:tcPr marT="45726" marB="45726"/>
                </a:tc>
                <a:tc>
                  <a:txBody>
                    <a:bodyPr/>
                    <a:lstStyle/>
                    <a:p>
                      <a:pPr>
                        <a:spcBef>
                          <a:spcPts val="600"/>
                        </a:spcBef>
                      </a:pPr>
                      <a:r>
                        <a:rPr lang="en-US" altLang="zh-CN" sz="2400" dirty="0">
                          <a:solidFill>
                            <a:schemeClr val="tx1"/>
                          </a:solidFill>
                        </a:rPr>
                        <a:t>T</a:t>
                      </a:r>
                      <a:r>
                        <a:rPr lang="zh-CN" altLang="en-US" sz="2400" dirty="0">
                          <a:solidFill>
                            <a:schemeClr val="tx1"/>
                          </a:solidFill>
                        </a:rPr>
                        <a:t>至少有一个顶点的度数不少于</a:t>
                      </a:r>
                      <a:r>
                        <a:rPr lang="en-US" altLang="zh-CN" sz="2400" dirty="0">
                          <a:solidFill>
                            <a:schemeClr val="tx1"/>
                          </a:solidFill>
                        </a:rPr>
                        <a:t>3</a:t>
                      </a:r>
                      <a:r>
                        <a:rPr lang="zh-CN" altLang="en-US" sz="2400" dirty="0">
                          <a:solidFill>
                            <a:schemeClr val="tx1"/>
                          </a:solidFill>
                        </a:rPr>
                        <a:t>度</a:t>
                      </a:r>
                    </a:p>
                  </a:txBody>
                  <a:tcPr marT="45726" marB="45726"/>
                </a:tc>
                <a:tc>
                  <a:txBody>
                    <a:bodyPr/>
                    <a:lstStyle/>
                    <a:p>
                      <a:pPr marL="0" marR="0" indent="0" algn="ctr" defTabSz="914400" rtl="0" eaLnBrk="1" fontAlgn="auto" latinLnBrk="0" hangingPunct="1">
                        <a:lnSpc>
                          <a:spcPct val="100000"/>
                        </a:lnSpc>
                        <a:spcBef>
                          <a:spcPts val="600"/>
                        </a:spcBef>
                        <a:spcAft>
                          <a:spcPts val="0"/>
                        </a:spcAft>
                        <a:buClrTx/>
                        <a:buSzTx/>
                        <a:buFontTx/>
                        <a:buNone/>
                        <a:tabLst/>
                        <a:defRPr/>
                      </a:pPr>
                      <a:r>
                        <a:rPr lang="zh-CN" altLang="en-US" sz="2400" b="1" dirty="0">
                          <a:solidFill>
                            <a:srgbClr val="FF0000"/>
                          </a:solidFill>
                          <a:latin typeface="Calibri" panose="020F0502020204030204" pitchFamily="34" charset="0"/>
                        </a:rPr>
                        <a:t>✔</a:t>
                      </a:r>
                      <a:endParaRPr lang="zh-CN" altLang="en-US" sz="2400" dirty="0"/>
                    </a:p>
                    <a:p>
                      <a:pPr algn="ctr">
                        <a:spcBef>
                          <a:spcPts val="600"/>
                        </a:spcBef>
                      </a:pPr>
                      <a:endParaRPr lang="zh-CN" altLang="en-US" sz="2400" dirty="0">
                        <a:solidFill>
                          <a:schemeClr val="tx1"/>
                        </a:solidFill>
                      </a:endParaRPr>
                    </a:p>
                  </a:txBody>
                  <a:tcPr marT="45726" marB="45726"/>
                </a:tc>
                <a:tc>
                  <a:txBody>
                    <a:bodyPr/>
                    <a:lstStyle/>
                    <a:p>
                      <a:pPr marL="0" marR="0" indent="0" algn="ctr" defTabSz="914400" rtl="0" eaLnBrk="1" fontAlgn="auto" latinLnBrk="0" hangingPunct="1">
                        <a:lnSpc>
                          <a:spcPct val="100000"/>
                        </a:lnSpc>
                        <a:spcBef>
                          <a:spcPts val="600"/>
                        </a:spcBef>
                        <a:spcAft>
                          <a:spcPts val="0"/>
                        </a:spcAft>
                        <a:buClrTx/>
                        <a:buSzTx/>
                        <a:buFontTx/>
                        <a:buNone/>
                        <a:tabLst/>
                        <a:defRPr/>
                      </a:pPr>
                      <a:r>
                        <a:rPr lang="zh-CN" altLang="en-US" sz="2400" b="1" dirty="0">
                          <a:solidFill>
                            <a:srgbClr val="FF0000"/>
                          </a:solidFill>
                          <a:latin typeface="Calibri" panose="020F0502020204030204" pitchFamily="34" charset="0"/>
                        </a:rPr>
                        <a:t>✔</a:t>
                      </a:r>
                      <a:endParaRPr lang="zh-CN" altLang="en-US" sz="2400" dirty="0"/>
                    </a:p>
                    <a:p>
                      <a:pPr algn="ctr">
                        <a:spcBef>
                          <a:spcPts val="600"/>
                        </a:spcBef>
                      </a:pPr>
                      <a:endParaRPr lang="zh-CN" altLang="en-US" sz="2400" dirty="0">
                        <a:solidFill>
                          <a:schemeClr val="tx1"/>
                        </a:solidFill>
                      </a:endParaRPr>
                    </a:p>
                  </a:txBody>
                  <a:tcPr marT="45726" marB="45726"/>
                </a:tc>
                <a:extLst>
                  <a:ext uri="{0D108BD9-81ED-4DB2-BD59-A6C34878D82A}">
                    <a16:rowId xmlns:a16="http://schemas.microsoft.com/office/drawing/2014/main" val="10002"/>
                  </a:ext>
                </a:extLst>
              </a:tr>
              <a:tr h="1188870">
                <a:tc>
                  <a:txBody>
                    <a:bodyPr/>
                    <a:lstStyle/>
                    <a:p>
                      <a:pPr>
                        <a:spcBef>
                          <a:spcPts val="600"/>
                        </a:spcBef>
                      </a:pPr>
                      <a:r>
                        <a:rPr lang="en-US" altLang="zh-CN" sz="2400" dirty="0">
                          <a:solidFill>
                            <a:schemeClr val="tx1"/>
                          </a:solidFill>
                        </a:rPr>
                        <a:t>T</a:t>
                      </a:r>
                      <a:r>
                        <a:rPr lang="zh-CN" altLang="en-US" sz="2400" dirty="0">
                          <a:solidFill>
                            <a:schemeClr val="tx1"/>
                          </a:solidFill>
                        </a:rPr>
                        <a:t>至少有</a:t>
                      </a:r>
                      <a:r>
                        <a:rPr lang="en-US" altLang="zh-CN" sz="2400" dirty="0">
                          <a:solidFill>
                            <a:schemeClr val="tx1"/>
                          </a:solidFill>
                        </a:rPr>
                        <a:t>4</a:t>
                      </a:r>
                      <a:r>
                        <a:rPr lang="zh-CN" altLang="en-US" sz="2400" dirty="0">
                          <a:solidFill>
                            <a:schemeClr val="tx1"/>
                          </a:solidFill>
                        </a:rPr>
                        <a:t>片树叶</a:t>
                      </a:r>
                    </a:p>
                  </a:txBody>
                  <a:tcPr marT="45726" marB="45726"/>
                </a:tc>
                <a:tc>
                  <a:txBody>
                    <a:bodyPr/>
                    <a:lstStyle/>
                    <a:p>
                      <a:pPr>
                        <a:spcBef>
                          <a:spcPts val="600"/>
                        </a:spcBef>
                      </a:pPr>
                      <a:r>
                        <a:rPr lang="en-US" altLang="zh-CN" sz="2400" dirty="0">
                          <a:solidFill>
                            <a:schemeClr val="tx1"/>
                          </a:solidFill>
                        </a:rPr>
                        <a:t>T</a:t>
                      </a:r>
                      <a:r>
                        <a:rPr lang="zh-CN" altLang="en-US" sz="2400" dirty="0">
                          <a:solidFill>
                            <a:schemeClr val="tx1"/>
                          </a:solidFill>
                        </a:rPr>
                        <a:t>至少有一个顶点的度数不少于</a:t>
                      </a:r>
                      <a:r>
                        <a:rPr lang="en-US" altLang="zh-CN" sz="2400" dirty="0">
                          <a:solidFill>
                            <a:schemeClr val="tx1"/>
                          </a:solidFill>
                        </a:rPr>
                        <a:t>4</a:t>
                      </a:r>
                      <a:r>
                        <a:rPr lang="zh-CN" altLang="en-US" sz="2400" dirty="0">
                          <a:solidFill>
                            <a:schemeClr val="tx1"/>
                          </a:solidFill>
                        </a:rPr>
                        <a:t>度</a:t>
                      </a:r>
                    </a:p>
                  </a:txBody>
                  <a:tcPr marT="45726" marB="45726"/>
                </a:tc>
                <a:tc>
                  <a:txBody>
                    <a:bodyPr/>
                    <a:lstStyle/>
                    <a:p>
                      <a:pPr marL="0" marR="0" indent="0" algn="ctr" defTabSz="914400" rtl="0" eaLnBrk="1" fontAlgn="auto" latinLnBrk="0" hangingPunct="1">
                        <a:lnSpc>
                          <a:spcPct val="100000"/>
                        </a:lnSpc>
                        <a:spcBef>
                          <a:spcPts val="600"/>
                        </a:spcBef>
                        <a:spcAft>
                          <a:spcPts val="0"/>
                        </a:spcAft>
                        <a:buClrTx/>
                        <a:buSzTx/>
                        <a:buFontTx/>
                        <a:buNone/>
                        <a:tabLst/>
                        <a:defRPr/>
                      </a:pPr>
                      <a:r>
                        <a:rPr lang="zh-CN" altLang="en-US" sz="2400" b="1" dirty="0">
                          <a:solidFill>
                            <a:srgbClr val="FF0000"/>
                          </a:solidFill>
                          <a:latin typeface="Calibri" panose="020F0502020204030204" pitchFamily="34" charset="0"/>
                        </a:rPr>
                        <a:t>✘</a:t>
                      </a:r>
                      <a:endParaRPr lang="zh-CN" altLang="en-US" sz="2400" dirty="0"/>
                    </a:p>
                    <a:p>
                      <a:pPr algn="ctr">
                        <a:spcBef>
                          <a:spcPts val="600"/>
                        </a:spcBef>
                      </a:pPr>
                      <a:endParaRPr lang="zh-CN" altLang="en-US" sz="2400" dirty="0">
                        <a:solidFill>
                          <a:schemeClr val="tx1"/>
                        </a:solidFill>
                      </a:endParaRPr>
                    </a:p>
                  </a:txBody>
                  <a:tcPr marT="45726" marB="45726"/>
                </a:tc>
                <a:tc>
                  <a:txBody>
                    <a:bodyPr/>
                    <a:lstStyle/>
                    <a:p>
                      <a:pPr marL="0" marR="0" indent="0" algn="ctr" defTabSz="914400" rtl="0" eaLnBrk="1" fontAlgn="auto" latinLnBrk="0" hangingPunct="1">
                        <a:lnSpc>
                          <a:spcPct val="100000"/>
                        </a:lnSpc>
                        <a:spcBef>
                          <a:spcPts val="600"/>
                        </a:spcBef>
                        <a:spcAft>
                          <a:spcPts val="0"/>
                        </a:spcAft>
                        <a:buClrTx/>
                        <a:buSzTx/>
                        <a:buFontTx/>
                        <a:buNone/>
                        <a:tabLst/>
                        <a:defRPr/>
                      </a:pPr>
                      <a:r>
                        <a:rPr lang="zh-CN" altLang="en-US" sz="2400" b="1" dirty="0">
                          <a:solidFill>
                            <a:srgbClr val="FF0000"/>
                          </a:solidFill>
                          <a:latin typeface="Calibri" panose="020F0502020204030204" pitchFamily="34" charset="0"/>
                        </a:rPr>
                        <a:t>✔</a:t>
                      </a:r>
                      <a:endParaRPr lang="zh-CN" altLang="en-US" sz="2400" dirty="0"/>
                    </a:p>
                    <a:p>
                      <a:pPr algn="ctr">
                        <a:spcBef>
                          <a:spcPts val="600"/>
                        </a:spcBef>
                      </a:pPr>
                      <a:endParaRPr lang="zh-CN" altLang="en-US" sz="2400" dirty="0">
                        <a:solidFill>
                          <a:schemeClr val="tx1"/>
                        </a:solidFill>
                      </a:endParaRPr>
                    </a:p>
                  </a:txBody>
                  <a:tcPr marT="45726" marB="45726"/>
                </a:tc>
                <a:extLst>
                  <a:ext uri="{0D108BD9-81ED-4DB2-BD59-A6C34878D82A}">
                    <a16:rowId xmlns:a16="http://schemas.microsoft.com/office/drawing/2014/main" val="10003"/>
                  </a:ext>
                </a:extLst>
              </a:tr>
            </a:tbl>
          </a:graphicData>
        </a:graphic>
      </p:graphicFrame>
      <p:sp>
        <p:nvSpPr>
          <p:cNvPr id="4" name="椭圆 3"/>
          <p:cNvSpPr/>
          <p:nvPr/>
        </p:nvSpPr>
        <p:spPr>
          <a:xfrm>
            <a:off x="5868144" y="278092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868144" y="3068960"/>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5940152" y="2802019"/>
            <a:ext cx="0" cy="28803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5940152" y="501317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940152" y="530120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p:nvPr/>
        </p:nvCxnSpPr>
        <p:spPr>
          <a:xfrm>
            <a:off x="6012160" y="5034267"/>
            <a:ext cx="0" cy="28803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6444208" y="5013176"/>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6444208" y="5301208"/>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6516216" y="5034267"/>
            <a:ext cx="0" cy="28803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5940152" y="5656937"/>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6444208" y="5656937"/>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6495125" y="5366220"/>
            <a:ext cx="21091" cy="40664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012160" y="5373216"/>
            <a:ext cx="21091" cy="40664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 idx="2"/>
            <a:endCxn id="12" idx="6"/>
          </p:cNvCxnSpPr>
          <p:nvPr/>
        </p:nvCxnSpPr>
        <p:spPr>
          <a:xfrm>
            <a:off x="5940152" y="5373216"/>
            <a:ext cx="64807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42378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AC7A63-53F9-4290-A84E-AA6ED5730648}" type="slidenum">
              <a:rPr lang="zh-CN" altLang="en-US" smtClean="0">
                <a:solidFill>
                  <a:schemeClr val="accent1"/>
                </a:solidFill>
              </a:rPr>
              <a:pPr/>
              <a:t>17</a:t>
            </a:fld>
            <a:r>
              <a:rPr lang="en-US" altLang="zh-CN" dirty="0">
                <a:solidFill>
                  <a:schemeClr val="accent1"/>
                </a:solidFill>
              </a:rPr>
              <a:t>/51</a:t>
            </a:r>
          </a:p>
        </p:txBody>
      </p:sp>
      <p:sp>
        <p:nvSpPr>
          <p:cNvPr id="17411" name="Rectangle 2"/>
          <p:cNvSpPr>
            <a:spLocks noGrp="1"/>
          </p:cNvSpPr>
          <p:nvPr>
            <p:ph type="title" idx="4294967295"/>
          </p:nvPr>
        </p:nvSpPr>
        <p:spPr>
          <a:xfrm>
            <a:off x="0" y="-26988"/>
            <a:ext cx="9144000" cy="1223963"/>
          </a:xfrm>
          <a:solidFill>
            <a:schemeClr val="accent1"/>
          </a:solidFill>
        </p:spPr>
        <p:txBody>
          <a:bodyPr/>
          <a:lstStyle/>
          <a:p>
            <a:pPr algn="l"/>
            <a:r>
              <a:rPr lang="zh-CN" altLang="en-US" sz="4000" dirty="0">
                <a:ea typeface="宋体" panose="02010600030101010101" pitchFamily="2" charset="-122"/>
              </a:rPr>
              <a:t>例 设</a:t>
            </a:r>
            <a:r>
              <a:rPr lang="en-US" altLang="zh-CN" sz="4000" dirty="0">
                <a:ea typeface="宋体" panose="02010600030101010101" pitchFamily="2" charset="-122"/>
              </a:rPr>
              <a:t>G</a:t>
            </a:r>
            <a:r>
              <a:rPr lang="zh-CN" altLang="en-US" sz="4000" dirty="0">
                <a:ea typeface="宋体" panose="02010600030101010101" pitchFamily="2" charset="-122"/>
              </a:rPr>
              <a:t>为</a:t>
            </a:r>
            <a:r>
              <a:rPr lang="en-US" altLang="zh-CN" sz="4000" dirty="0">
                <a:ea typeface="宋体" panose="02010600030101010101" pitchFamily="2" charset="-122"/>
              </a:rPr>
              <a:t>n</a:t>
            </a:r>
            <a:r>
              <a:rPr lang="zh-CN" altLang="en-US" sz="4000" dirty="0">
                <a:ea typeface="宋体" panose="02010600030101010101" pitchFamily="2" charset="-122"/>
              </a:rPr>
              <a:t>阶无向简单连通图，</a:t>
            </a:r>
            <a:r>
              <a:rPr lang="en-US" altLang="zh-CN" sz="4000" dirty="0">
                <a:ea typeface="宋体" panose="02010600030101010101" pitchFamily="2" charset="-122"/>
              </a:rPr>
              <a:t>n≥5</a:t>
            </a:r>
            <a:r>
              <a:rPr lang="zh-CN" altLang="en-US" sz="4000" dirty="0">
                <a:ea typeface="宋体" panose="02010600030101010101" pitchFamily="2" charset="-122"/>
              </a:rPr>
              <a:t>，</a:t>
            </a:r>
            <a:br>
              <a:rPr lang="zh-CN" altLang="en-US" sz="4000" dirty="0">
                <a:ea typeface="宋体" panose="02010600030101010101" pitchFamily="2" charset="-122"/>
              </a:rPr>
            </a:br>
            <a:r>
              <a:rPr lang="zh-CN" altLang="en-US" sz="4000" dirty="0">
                <a:ea typeface="宋体" panose="02010600030101010101" pitchFamily="2" charset="-122"/>
              </a:rPr>
              <a:t>     证明</a:t>
            </a:r>
            <a:r>
              <a:rPr lang="en-US" altLang="zh-CN" sz="4000" dirty="0">
                <a:ea typeface="宋体" panose="02010600030101010101" pitchFamily="2" charset="-122"/>
              </a:rPr>
              <a:t>G</a:t>
            </a:r>
            <a:r>
              <a:rPr lang="zh-CN" altLang="en-US" sz="4000" dirty="0">
                <a:ea typeface="宋体" panose="02010600030101010101" pitchFamily="2" charset="-122"/>
              </a:rPr>
              <a:t>或</a:t>
            </a:r>
            <a:r>
              <a:rPr lang="en-US" altLang="zh-CN" sz="4000" dirty="0">
                <a:ea typeface="宋体" panose="02010600030101010101" pitchFamily="2" charset="-122"/>
              </a:rPr>
              <a:t>G</a:t>
            </a:r>
            <a:r>
              <a:rPr lang="zh-CN" altLang="en-US" sz="4000" dirty="0">
                <a:ea typeface="宋体" panose="02010600030101010101" pitchFamily="2" charset="-122"/>
              </a:rPr>
              <a:t>的补图不是树。 </a:t>
            </a:r>
          </a:p>
        </p:txBody>
      </p:sp>
      <p:sp>
        <p:nvSpPr>
          <p:cNvPr id="17412" name="Rectangle 3"/>
          <p:cNvSpPr>
            <a:spLocks noGrp="1"/>
          </p:cNvSpPr>
          <p:nvPr>
            <p:ph type="body" idx="4294967295"/>
          </p:nvPr>
        </p:nvSpPr>
        <p:spPr>
          <a:xfrm>
            <a:off x="323850" y="1412874"/>
            <a:ext cx="8229600" cy="4968875"/>
          </a:xfrm>
        </p:spPr>
        <p:txBody>
          <a:bodyPr/>
          <a:lstStyle/>
          <a:p>
            <a:pPr>
              <a:lnSpc>
                <a:spcPct val="120000"/>
              </a:lnSpc>
              <a:buFont typeface="Arial" panose="020B0604020202020204" pitchFamily="34" charset="0"/>
              <a:buNone/>
            </a:pPr>
            <a:r>
              <a:rPr lang="zh-CN" altLang="en-US" dirty="0">
                <a:ea typeface="宋体" panose="02010600030101010101" pitchFamily="2" charset="-122"/>
              </a:rPr>
              <a:t>证明： 若</a:t>
            </a:r>
            <a:r>
              <a:rPr lang="en-US" altLang="zh-CN" dirty="0">
                <a:ea typeface="宋体" panose="02010600030101010101" pitchFamily="2" charset="-122"/>
              </a:rPr>
              <a:t>G</a:t>
            </a:r>
            <a:r>
              <a:rPr lang="zh-CN" altLang="en-US" dirty="0">
                <a:ea typeface="宋体" panose="02010600030101010101" pitchFamily="2" charset="-122"/>
              </a:rPr>
              <a:t>或</a:t>
            </a:r>
            <a:r>
              <a:rPr lang="en-US" altLang="zh-CN" dirty="0">
                <a:ea typeface="宋体" panose="02010600030101010101" pitchFamily="2" charset="-122"/>
              </a:rPr>
              <a:t>G</a:t>
            </a:r>
            <a:r>
              <a:rPr lang="zh-CN" altLang="en-US" dirty="0">
                <a:ea typeface="宋体" panose="02010600030101010101" pitchFamily="2" charset="-122"/>
              </a:rPr>
              <a:t>的补图都是树，则</a:t>
            </a:r>
          </a:p>
          <a:p>
            <a:pPr>
              <a:lnSpc>
                <a:spcPct val="120000"/>
              </a:lnSpc>
              <a:buFont typeface="Arial" panose="020B0604020202020204" pitchFamily="34" charset="0"/>
              <a:buNone/>
            </a:pPr>
            <a:r>
              <a:rPr lang="zh-CN" altLang="en-US" dirty="0">
                <a:ea typeface="宋体" panose="02010600030101010101" pitchFamily="2" charset="-122"/>
              </a:rPr>
              <a:t>             它们的边数都是 </a:t>
            </a:r>
            <a:r>
              <a:rPr lang="en-US" altLang="zh-CN" dirty="0">
                <a:ea typeface="宋体" panose="02010600030101010101" pitchFamily="2" charset="-122"/>
              </a:rPr>
              <a:t>n-1</a:t>
            </a:r>
            <a:r>
              <a:rPr lang="zh-CN" altLang="en-US" dirty="0">
                <a:ea typeface="宋体" panose="02010600030101010101" pitchFamily="2" charset="-122"/>
              </a:rPr>
              <a:t>。</a:t>
            </a:r>
          </a:p>
          <a:p>
            <a:pPr>
              <a:lnSpc>
                <a:spcPct val="120000"/>
              </a:lnSpc>
              <a:buFont typeface="Arial" panose="020B0604020202020204" pitchFamily="34" charset="0"/>
              <a:buNone/>
            </a:pPr>
            <a:r>
              <a:rPr lang="en-US" altLang="zh-CN" dirty="0">
                <a:ea typeface="宋体" panose="02010600030101010101" pitchFamily="2" charset="-122"/>
              </a:rPr>
              <a:t>             </a:t>
            </a:r>
            <a:r>
              <a:rPr lang="zh-CN" altLang="en-US" dirty="0">
                <a:ea typeface="宋体" panose="02010600030101010101" pitchFamily="2" charset="-122"/>
              </a:rPr>
              <a:t>于是</a:t>
            </a:r>
          </a:p>
          <a:p>
            <a:pPr>
              <a:lnSpc>
                <a:spcPct val="120000"/>
              </a:lnSpc>
              <a:buFont typeface="Arial" panose="020B0604020202020204" pitchFamily="34" charset="0"/>
              <a:buNone/>
            </a:pPr>
            <a:r>
              <a:rPr lang="zh-CN" altLang="en-US" dirty="0">
                <a:ea typeface="宋体" panose="02010600030101010101" pitchFamily="2" charset="-122"/>
              </a:rPr>
              <a:t>                          </a:t>
            </a:r>
            <a:r>
              <a:rPr lang="en-US" altLang="zh-CN" dirty="0">
                <a:ea typeface="宋体" panose="02010600030101010101" pitchFamily="2" charset="-122"/>
              </a:rPr>
              <a:t>(n-1)+(n-1)=n(n-1)/2</a:t>
            </a:r>
          </a:p>
          <a:p>
            <a:pPr>
              <a:lnSpc>
                <a:spcPct val="120000"/>
              </a:lnSpc>
              <a:buNone/>
            </a:pPr>
            <a:r>
              <a:rPr lang="en-US" altLang="zh-CN" dirty="0">
                <a:ea typeface="宋体" panose="02010600030101010101" pitchFamily="2" charset="-122"/>
              </a:rPr>
              <a:t>              </a:t>
            </a:r>
            <a:r>
              <a:rPr lang="zh-CN" altLang="en-US" dirty="0">
                <a:ea typeface="宋体" panose="02010600030101010101" pitchFamily="2" charset="-122"/>
              </a:rPr>
              <a:t>可以解出</a:t>
            </a:r>
            <a:endParaRPr lang="en-US" altLang="zh-CN" dirty="0">
              <a:ea typeface="宋体" panose="02010600030101010101" pitchFamily="2" charset="-122"/>
            </a:endParaRPr>
          </a:p>
          <a:p>
            <a:pPr>
              <a:lnSpc>
                <a:spcPct val="120000"/>
              </a:lnSpc>
              <a:buNone/>
            </a:pPr>
            <a:r>
              <a:rPr lang="en-US" altLang="zh-CN" dirty="0">
                <a:ea typeface="宋体" panose="02010600030101010101" pitchFamily="2" charset="-122"/>
              </a:rPr>
              <a:t>                           n=4</a:t>
            </a:r>
          </a:p>
          <a:p>
            <a:pPr>
              <a:lnSpc>
                <a:spcPct val="120000"/>
              </a:lnSpc>
              <a:buNone/>
            </a:pPr>
            <a:r>
              <a:rPr lang="en-US" altLang="zh-CN" dirty="0">
                <a:ea typeface="宋体" panose="02010600030101010101" pitchFamily="2" charset="-122"/>
              </a:rPr>
              <a:t>              </a:t>
            </a:r>
            <a:r>
              <a:rPr lang="zh-CN" altLang="en-US" dirty="0">
                <a:ea typeface="宋体" panose="02010600030101010101" pitchFamily="2" charset="-122"/>
              </a:rPr>
              <a:t>与已知条件</a:t>
            </a:r>
            <a:r>
              <a:rPr lang="en-US" altLang="zh-CN" dirty="0">
                <a:ea typeface="宋体" panose="02010600030101010101" pitchFamily="2" charset="-122"/>
              </a:rPr>
              <a:t>n≥5</a:t>
            </a:r>
            <a:r>
              <a:rPr lang="zh-CN" altLang="en-US" dirty="0">
                <a:ea typeface="宋体" panose="02010600030101010101" pitchFamily="2" charset="-122"/>
              </a:rPr>
              <a:t>矛盾。</a:t>
            </a:r>
          </a:p>
          <a:p>
            <a:pPr>
              <a:buFont typeface="Arial" panose="020B0604020202020204" pitchFamily="34" charset="0"/>
              <a:buNone/>
            </a:pPr>
            <a:r>
              <a:rPr lang="zh-CN" altLang="en-US" dirty="0">
                <a:ea typeface="宋体" panose="02010600030101010101" pitchFamily="2" charset="-122"/>
              </a:rPr>
              <a:t>                  </a:t>
            </a:r>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3657CE-1BAC-4628-BCF7-5092C6F53AE7}" type="slidenum">
              <a:rPr lang="zh-CN" altLang="en-US" smtClean="0">
                <a:solidFill>
                  <a:schemeClr val="accent1"/>
                </a:solidFill>
              </a:rPr>
              <a:pPr/>
              <a:t>18</a:t>
            </a:fld>
            <a:r>
              <a:rPr lang="en-US" altLang="zh-CN" dirty="0">
                <a:solidFill>
                  <a:schemeClr val="accent1"/>
                </a:solidFill>
              </a:rPr>
              <a:t>/51</a:t>
            </a:r>
          </a:p>
        </p:txBody>
      </p:sp>
      <p:sp>
        <p:nvSpPr>
          <p:cNvPr id="19459" name="Rectangle 2"/>
          <p:cNvSpPr>
            <a:spLocks noGrp="1"/>
          </p:cNvSpPr>
          <p:nvPr>
            <p:ph type="title" idx="4294967295"/>
          </p:nvPr>
        </p:nvSpPr>
        <p:spPr>
          <a:xfrm>
            <a:off x="0" y="-26988"/>
            <a:ext cx="9144000" cy="1800226"/>
          </a:xfrm>
          <a:solidFill>
            <a:schemeClr val="accent1"/>
          </a:solidFill>
        </p:spPr>
        <p:txBody>
          <a:bodyPr/>
          <a:lstStyle/>
          <a:p>
            <a:pPr marL="712788" indent="-712788" algn="l"/>
            <a:r>
              <a:rPr lang="zh-CN" altLang="en-US" sz="3600">
                <a:latin typeface="宋体" panose="02010600030101010101" pitchFamily="2" charset="-122"/>
                <a:ea typeface="宋体" panose="02010600030101010101" pitchFamily="2" charset="-122"/>
              </a:rPr>
              <a:t>例 </a:t>
            </a:r>
            <a:r>
              <a:rPr lang="en-US" altLang="zh-CN" sz="3600">
                <a:latin typeface="宋体" panose="02010600030101010101" pitchFamily="2" charset="-122"/>
                <a:ea typeface="宋体" panose="02010600030101010101" pitchFamily="2" charset="-122"/>
              </a:rPr>
              <a:t>7</a:t>
            </a:r>
            <a:r>
              <a:rPr lang="zh-CN" altLang="en-US" sz="3600">
                <a:latin typeface="宋体" panose="02010600030101010101" pitchFamily="2" charset="-122"/>
                <a:ea typeface="宋体" panose="02010600030101010101" pitchFamily="2" charset="-122"/>
              </a:rPr>
              <a:t>阶无向图有</a:t>
            </a:r>
            <a:r>
              <a:rPr lang="en-US" altLang="zh-CN" sz="3600">
                <a:latin typeface="宋体" panose="02010600030101010101" pitchFamily="2" charset="-122"/>
                <a:ea typeface="宋体" panose="02010600030101010101" pitchFamily="2" charset="-122"/>
              </a:rPr>
              <a:t>3</a:t>
            </a:r>
            <a:r>
              <a:rPr lang="zh-CN" altLang="en-US" sz="3600">
                <a:latin typeface="宋体" panose="02010600030101010101" pitchFamily="2" charset="-122"/>
                <a:ea typeface="宋体" panose="02010600030101010101" pitchFamily="2" charset="-122"/>
              </a:rPr>
              <a:t>片树叶和</a:t>
            </a:r>
            <a:r>
              <a:rPr lang="en-US" altLang="zh-CN" sz="3600">
                <a:latin typeface="宋体" panose="02010600030101010101" pitchFamily="2" charset="-122"/>
                <a:ea typeface="宋体" panose="02010600030101010101" pitchFamily="2" charset="-122"/>
              </a:rPr>
              <a:t>1</a:t>
            </a:r>
            <a:r>
              <a:rPr lang="zh-CN" altLang="en-US" sz="3600">
                <a:latin typeface="宋体" panose="02010600030101010101" pitchFamily="2" charset="-122"/>
                <a:ea typeface="宋体" panose="02010600030101010101" pitchFamily="2" charset="-122"/>
              </a:rPr>
              <a:t>个</a:t>
            </a:r>
            <a:r>
              <a:rPr lang="en-US" altLang="zh-CN" sz="3600">
                <a:latin typeface="宋体" panose="02010600030101010101" pitchFamily="2" charset="-122"/>
                <a:ea typeface="宋体" panose="02010600030101010101" pitchFamily="2" charset="-122"/>
              </a:rPr>
              <a:t>3</a:t>
            </a:r>
            <a:r>
              <a:rPr lang="zh-CN" altLang="en-US" sz="3600">
                <a:latin typeface="宋体" panose="02010600030101010101" pitchFamily="2" charset="-122"/>
                <a:ea typeface="宋体" panose="02010600030101010101" pitchFamily="2" charset="-122"/>
              </a:rPr>
              <a:t>度顶点，其余</a:t>
            </a:r>
            <a:r>
              <a:rPr lang="en-US" altLang="zh-CN" sz="3600">
                <a:latin typeface="宋体" panose="02010600030101010101" pitchFamily="2" charset="-122"/>
                <a:ea typeface="宋体" panose="02010600030101010101" pitchFamily="2" charset="-122"/>
              </a:rPr>
              <a:t>3</a:t>
            </a:r>
            <a:r>
              <a:rPr lang="zh-CN" altLang="en-US" sz="3600">
                <a:latin typeface="宋体" panose="02010600030101010101" pitchFamily="2" charset="-122"/>
                <a:ea typeface="宋体" panose="02010600030101010101" pitchFamily="2" charset="-122"/>
              </a:rPr>
              <a:t>个顶点的度数均无</a:t>
            </a:r>
            <a:r>
              <a:rPr lang="en-US" altLang="zh-CN" sz="3600">
                <a:latin typeface="宋体" panose="02010600030101010101" pitchFamily="2" charset="-122"/>
                <a:ea typeface="宋体" panose="02010600030101010101" pitchFamily="2" charset="-122"/>
              </a:rPr>
              <a:t>1</a:t>
            </a:r>
            <a:r>
              <a:rPr lang="zh-CN" altLang="en-US" sz="3600">
                <a:latin typeface="宋体" panose="02010600030101010101" pitchFamily="2" charset="-122"/>
                <a:ea typeface="宋体" panose="02010600030101010101" pitchFamily="2" charset="-122"/>
              </a:rPr>
              <a:t>和</a:t>
            </a:r>
            <a:r>
              <a:rPr lang="en-US" altLang="zh-CN" sz="3600">
                <a:latin typeface="宋体" panose="02010600030101010101" pitchFamily="2" charset="-122"/>
                <a:ea typeface="宋体" panose="02010600030101010101" pitchFamily="2" charset="-122"/>
              </a:rPr>
              <a:t>3.</a:t>
            </a:r>
            <a:r>
              <a:rPr lang="zh-CN" altLang="en-US" sz="3600">
                <a:latin typeface="宋体" panose="02010600030101010101" pitchFamily="2" charset="-122"/>
                <a:ea typeface="宋体" panose="02010600030101010101" pitchFamily="2" charset="-122"/>
              </a:rPr>
              <a:t>试画出满足要求的所有非同构的无向树。</a:t>
            </a:r>
          </a:p>
        </p:txBody>
      </p:sp>
      <p:sp>
        <p:nvSpPr>
          <p:cNvPr id="24579" name="Rectangle 3"/>
          <p:cNvSpPr>
            <a:spLocks noGrp="1"/>
          </p:cNvSpPr>
          <p:nvPr>
            <p:ph type="body" idx="4294967295"/>
          </p:nvPr>
        </p:nvSpPr>
        <p:spPr>
          <a:xfrm>
            <a:off x="323850" y="1917700"/>
            <a:ext cx="8640763" cy="4751388"/>
          </a:xfrm>
        </p:spPr>
        <p:txBody>
          <a:bodyPr/>
          <a:lstStyle/>
          <a:p>
            <a:pPr marL="893763" indent="-893763">
              <a:buFont typeface="Arial" panose="020B0604020202020204" pitchFamily="34" charset="0"/>
              <a:buNone/>
            </a:pPr>
            <a:r>
              <a:rPr lang="zh-CN" altLang="en-US">
                <a:ea typeface="宋体" panose="02010600030101010101" pitchFamily="2" charset="-122"/>
              </a:rPr>
              <a:t>解： 顶点数为</a:t>
            </a:r>
            <a:r>
              <a:rPr lang="en-US" altLang="zh-CN">
                <a:ea typeface="宋体" panose="02010600030101010101" pitchFamily="2" charset="-122"/>
              </a:rPr>
              <a:t>7</a:t>
            </a:r>
            <a:r>
              <a:rPr lang="zh-CN" altLang="en-US">
                <a:ea typeface="宋体" panose="02010600030101010101" pitchFamily="2" charset="-122"/>
              </a:rPr>
              <a:t>，边数为</a:t>
            </a:r>
            <a:r>
              <a:rPr lang="en-US" altLang="zh-CN">
                <a:ea typeface="宋体" panose="02010600030101010101" pitchFamily="2" charset="-122"/>
              </a:rPr>
              <a:t>6</a:t>
            </a:r>
            <a:r>
              <a:rPr lang="zh-CN" altLang="en-US">
                <a:ea typeface="宋体" panose="02010600030101010101" pitchFamily="2" charset="-122"/>
              </a:rPr>
              <a:t>，于是</a:t>
            </a:r>
          </a:p>
          <a:p>
            <a:pPr marL="893763" indent="-893763">
              <a:buFont typeface="Arial" panose="020B0604020202020204" pitchFamily="34" charset="0"/>
              <a:buNone/>
            </a:pPr>
            <a:r>
              <a:rPr lang="en-US" altLang="zh-CN">
                <a:ea typeface="宋体" panose="02010600030101010101" pitchFamily="2" charset="-122"/>
              </a:rPr>
              <a:t>            12=1+1+1+3+d(v4)+d(v5)+d(v6).</a:t>
            </a:r>
          </a:p>
          <a:p>
            <a:pPr marL="893763" indent="-893763">
              <a:buFont typeface="Arial" panose="020B0604020202020204" pitchFamily="34" charset="0"/>
              <a:buNone/>
            </a:pPr>
            <a:r>
              <a:rPr lang="zh-CN" altLang="en-US">
                <a:ea typeface="宋体" panose="02010600030101010101" pitchFamily="2" charset="-122"/>
              </a:rPr>
              <a:t>        可知</a:t>
            </a:r>
            <a:r>
              <a:rPr lang="en-US" altLang="zh-CN">
                <a:ea typeface="宋体" panose="02010600030101010101" pitchFamily="2" charset="-122"/>
              </a:rPr>
              <a:t>d(vj)=2</a:t>
            </a:r>
            <a:r>
              <a:rPr lang="zh-CN" altLang="en-US">
                <a:ea typeface="宋体" panose="02010600030101010101" pitchFamily="2" charset="-122"/>
              </a:rPr>
              <a:t>，</a:t>
            </a:r>
            <a:r>
              <a:rPr lang="en-US" altLang="zh-CN">
                <a:ea typeface="宋体" panose="02010600030101010101" pitchFamily="2" charset="-122"/>
              </a:rPr>
              <a:t>j=4,5,6.</a:t>
            </a:r>
          </a:p>
          <a:p>
            <a:pPr marL="893763" indent="-893763">
              <a:buFont typeface="Arial" panose="020B0604020202020204" pitchFamily="34" charset="0"/>
              <a:buNone/>
            </a:pPr>
            <a:r>
              <a:rPr lang="zh-CN" altLang="en-US">
                <a:ea typeface="宋体" panose="02010600030101010101" pitchFamily="2" charset="-122"/>
              </a:rPr>
              <a:t>        于是度数列为 </a:t>
            </a:r>
            <a:r>
              <a:rPr lang="en-US" altLang="zh-CN">
                <a:ea typeface="宋体" panose="02010600030101010101" pitchFamily="2" charset="-122"/>
              </a:rPr>
              <a:t>1</a:t>
            </a:r>
            <a:r>
              <a:rPr lang="zh-CN" altLang="en-US">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a:t>
            </a:r>
            <a:r>
              <a:rPr lang="en-US" altLang="zh-CN">
                <a:ea typeface="宋体" panose="02010600030101010101" pitchFamily="2" charset="-122"/>
              </a:rPr>
              <a:t>3</a:t>
            </a:r>
            <a:r>
              <a:rPr lang="zh-CN" altLang="en-US">
                <a:ea typeface="宋体" panose="02010600030101010101" pitchFamily="2" charset="-122"/>
              </a:rPr>
              <a:t>。</a:t>
            </a:r>
          </a:p>
          <a:p>
            <a:pPr marL="893763" indent="-893763">
              <a:buFont typeface="Arial" panose="020B0604020202020204" pitchFamily="34" charset="0"/>
              <a:buNone/>
            </a:pPr>
            <a:r>
              <a:rPr lang="zh-CN" altLang="en-US">
                <a:ea typeface="宋体" panose="02010600030101010101" pitchFamily="2" charset="-122"/>
              </a:rPr>
              <a:t>        与</a:t>
            </a:r>
            <a:r>
              <a:rPr lang="en-US" altLang="zh-CN">
                <a:ea typeface="宋体" panose="02010600030101010101" pitchFamily="2" charset="-122"/>
              </a:rPr>
              <a:t>3</a:t>
            </a:r>
            <a:r>
              <a:rPr lang="zh-CN" altLang="en-US">
                <a:ea typeface="宋体" panose="02010600030101010101" pitchFamily="2" charset="-122"/>
              </a:rPr>
              <a:t>度顶点关联的三个顶点的度数列为： </a:t>
            </a:r>
          </a:p>
          <a:p>
            <a:pPr marL="893763" indent="-893763">
              <a:buFont typeface="Arial" panose="020B0604020202020204" pitchFamily="34" charset="0"/>
              <a:buNone/>
            </a:pPr>
            <a:r>
              <a:rPr lang="en-US" altLang="zh-CN">
                <a:ea typeface="宋体" panose="02010600030101010101" pitchFamily="2" charset="-122"/>
              </a:rPr>
              <a:t>			1</a:t>
            </a:r>
            <a:r>
              <a:rPr lang="zh-CN" altLang="en-US">
                <a:ea typeface="宋体" panose="02010600030101010101" pitchFamily="2" charset="-122"/>
              </a:rPr>
              <a:t>，</a:t>
            </a:r>
            <a:r>
              <a:rPr lang="en-US" altLang="zh-CN">
                <a:ea typeface="宋体" panose="02010600030101010101" pitchFamily="2" charset="-122"/>
              </a:rPr>
              <a:t>1</a:t>
            </a:r>
            <a:r>
              <a:rPr lang="zh-CN" altLang="en-US">
                <a:ea typeface="宋体" panose="02010600030101010101" pitchFamily="2" charset="-122"/>
              </a:rPr>
              <a:t>，</a:t>
            </a:r>
            <a:r>
              <a:rPr lang="en-US" altLang="zh-CN">
                <a:ea typeface="宋体" panose="02010600030101010101" pitchFamily="2" charset="-122"/>
              </a:rPr>
              <a:t>2</a:t>
            </a:r>
          </a:p>
          <a:p>
            <a:pPr marL="893763" indent="-893763">
              <a:buFont typeface="Arial" panose="020B0604020202020204" pitchFamily="34" charset="0"/>
              <a:buNone/>
            </a:pPr>
            <a:r>
              <a:rPr lang="en-US" altLang="zh-CN">
                <a:ea typeface="宋体" panose="02010600030101010101" pitchFamily="2" charset="-122"/>
              </a:rPr>
              <a:t>			1</a:t>
            </a: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a:t>
            </a:r>
            <a:r>
              <a:rPr lang="en-US" altLang="zh-CN">
                <a:ea typeface="宋体" panose="02010600030101010101" pitchFamily="2" charset="-122"/>
              </a:rPr>
              <a:t>2</a:t>
            </a:r>
          </a:p>
          <a:p>
            <a:pPr marL="893763" indent="-893763">
              <a:buFont typeface="Arial" panose="020B0604020202020204" pitchFamily="34" charset="0"/>
              <a:buNone/>
            </a:pPr>
            <a:r>
              <a:rPr lang="en-US" altLang="zh-CN">
                <a:ea typeface="宋体" panose="02010600030101010101" pitchFamily="2" charset="-122"/>
              </a:rPr>
              <a:t>			2</a:t>
            </a:r>
            <a:r>
              <a:rPr lang="zh-CN" altLang="en-US">
                <a:ea typeface="宋体" panose="02010600030101010101" pitchFamily="2" charset="-122"/>
              </a:rPr>
              <a:t>，</a:t>
            </a:r>
            <a:r>
              <a:rPr lang="en-US" altLang="zh-CN">
                <a:ea typeface="宋体" panose="02010600030101010101" pitchFamily="2" charset="-122"/>
              </a:rPr>
              <a:t>2</a:t>
            </a:r>
            <a:r>
              <a:rPr lang="zh-CN" altLang="en-US">
                <a:ea typeface="宋体" panose="02010600030101010101" pitchFamily="2" charset="-122"/>
              </a:rPr>
              <a:t>，</a:t>
            </a:r>
            <a:r>
              <a:rPr lang="en-US" altLang="zh-CN">
                <a:ea typeface="宋体" panose="02010600030101010101" pitchFamily="2" charset="-122"/>
              </a:rPr>
              <a:t>2</a:t>
            </a:r>
            <a:endParaRPr lang="zh-CN" altLang="en-US">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5076056" y="4893781"/>
            <a:ext cx="3168129" cy="1775307"/>
          </a:xfrm>
          <a:prstGeom prst="rect">
            <a:avLst/>
          </a:prstGeom>
        </p:spPr>
      </p:pic>
    </p:spTree>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2" dur="500"/>
                                        <p:tgtEl>
                                          <p:spTgt spid="24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27" dur="500"/>
                                        <p:tgtEl>
                                          <p:spTgt spid="245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32" dur="500"/>
                                        <p:tgtEl>
                                          <p:spTgt spid="24579">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35" dur="500"/>
                                        <p:tgtEl>
                                          <p:spTgt spid="24579">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24579">
                                            <p:txEl>
                                              <p:pRg st="7" end="7"/>
                                            </p:txEl>
                                          </p:spTgt>
                                        </p:tgtEl>
                                        <p:attrNameLst>
                                          <p:attrName>style.visibility</p:attrName>
                                        </p:attrNameLst>
                                      </p:cBhvr>
                                      <p:to>
                                        <p:strVal val="visible"/>
                                      </p:to>
                                    </p:set>
                                    <p:animEffect transition="in" filter="blinds(horizontal)">
                                      <p:cBhvr>
                                        <p:cTn id="38" dur="500"/>
                                        <p:tgtEl>
                                          <p:spTgt spid="245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3657CE-1BAC-4628-BCF7-5092C6F53AE7}" type="slidenum">
              <a:rPr lang="zh-CN" altLang="en-US" smtClean="0">
                <a:solidFill>
                  <a:schemeClr val="accent1"/>
                </a:solidFill>
              </a:rPr>
              <a:pPr/>
              <a:t>19</a:t>
            </a:fld>
            <a:r>
              <a:rPr lang="en-US" altLang="zh-CN" dirty="0">
                <a:solidFill>
                  <a:schemeClr val="accent1"/>
                </a:solidFill>
              </a:rPr>
              <a:t>/51</a:t>
            </a:r>
          </a:p>
        </p:txBody>
      </p:sp>
      <p:sp>
        <p:nvSpPr>
          <p:cNvPr id="19459" name="Rectangle 2"/>
          <p:cNvSpPr>
            <a:spLocks noGrp="1"/>
          </p:cNvSpPr>
          <p:nvPr>
            <p:ph type="title" idx="4294967295"/>
          </p:nvPr>
        </p:nvSpPr>
        <p:spPr>
          <a:xfrm>
            <a:off x="0" y="-26988"/>
            <a:ext cx="9144000" cy="1800226"/>
          </a:xfrm>
          <a:solidFill>
            <a:schemeClr val="accent1"/>
          </a:solidFill>
        </p:spPr>
        <p:txBody>
          <a:bodyPr/>
          <a:lstStyle/>
          <a:p>
            <a:pPr marL="541338" indent="-541338" algn="l" eaLnBrk="1" hangingPunct="1">
              <a:buFont typeface="Wingdings" panose="05000000000000000000" pitchFamily="2" charset="2"/>
              <a:buNone/>
            </a:pPr>
            <a:r>
              <a:rPr lang="zh-CN" altLang="en-US" sz="3600" dirty="0">
                <a:latin typeface="宋体" panose="02010600030101010101" pitchFamily="2" charset="-122"/>
                <a:ea typeface="宋体" panose="02010600030101010101" pitchFamily="2" charset="-122"/>
              </a:rPr>
              <a:t>例</a:t>
            </a:r>
            <a:r>
              <a:rPr lang="zh-CN" altLang="en-US" sz="3600" b="1" dirty="0">
                <a:latin typeface="Times New Roman" panose="02020603050405020304" pitchFamily="18" charset="0"/>
              </a:rPr>
              <a:t>已知无向树</a:t>
            </a:r>
            <a:r>
              <a:rPr lang="en-US" altLang="zh-CN" sz="3600" b="1" i="1" dirty="0">
                <a:latin typeface="Times New Roman" panose="02020603050405020304" pitchFamily="18" charset="0"/>
              </a:rPr>
              <a:t>T</a:t>
            </a:r>
            <a:r>
              <a:rPr lang="zh-CN" altLang="en-US" sz="3600" b="1" dirty="0">
                <a:latin typeface="Times New Roman" panose="02020603050405020304" pitchFamily="18" charset="0"/>
              </a:rPr>
              <a:t>中</a:t>
            </a:r>
            <a:r>
              <a:rPr lang="en-US" altLang="zh-CN" sz="3600" b="1" dirty="0">
                <a:latin typeface="Times New Roman" panose="02020603050405020304" pitchFamily="18" charset="0"/>
              </a:rPr>
              <a:t>, </a:t>
            </a:r>
            <a:r>
              <a:rPr lang="zh-CN" altLang="en-US" sz="3600" b="1" dirty="0">
                <a:latin typeface="Times New Roman" panose="02020603050405020304" pitchFamily="18" charset="0"/>
              </a:rPr>
              <a:t>有</a:t>
            </a:r>
            <a:r>
              <a:rPr lang="en-US" altLang="zh-CN" sz="3600" b="1" dirty="0">
                <a:latin typeface="Times New Roman" panose="02020603050405020304" pitchFamily="18" charset="0"/>
              </a:rPr>
              <a:t>1</a:t>
            </a:r>
            <a:r>
              <a:rPr lang="zh-CN" altLang="en-US" sz="3600" b="1" dirty="0">
                <a:latin typeface="Times New Roman" panose="02020603050405020304" pitchFamily="18" charset="0"/>
              </a:rPr>
              <a:t>个</a:t>
            </a:r>
            <a:r>
              <a:rPr lang="en-US" altLang="zh-CN" sz="3600" b="1" dirty="0">
                <a:latin typeface="Times New Roman" panose="02020603050405020304" pitchFamily="18" charset="0"/>
              </a:rPr>
              <a:t>3</a:t>
            </a:r>
            <a:r>
              <a:rPr lang="zh-CN" altLang="en-US" sz="3600" b="1" dirty="0">
                <a:latin typeface="Times New Roman" panose="02020603050405020304" pitchFamily="18" charset="0"/>
              </a:rPr>
              <a:t>度顶点</a:t>
            </a:r>
            <a:r>
              <a:rPr lang="en-US" altLang="zh-CN" sz="3600" b="1" dirty="0">
                <a:latin typeface="Times New Roman" panose="02020603050405020304" pitchFamily="18" charset="0"/>
              </a:rPr>
              <a:t>, 2</a:t>
            </a:r>
            <a:r>
              <a:rPr lang="zh-CN" altLang="en-US" sz="3600" b="1" dirty="0">
                <a:latin typeface="Times New Roman" panose="02020603050405020304" pitchFamily="18" charset="0"/>
              </a:rPr>
              <a:t>个</a:t>
            </a:r>
            <a:r>
              <a:rPr lang="en-US" altLang="zh-CN" sz="3600" b="1" dirty="0">
                <a:latin typeface="Times New Roman" panose="02020603050405020304" pitchFamily="18" charset="0"/>
              </a:rPr>
              <a:t>2</a:t>
            </a:r>
            <a:r>
              <a:rPr lang="zh-CN" altLang="en-US" sz="3600" b="1" dirty="0">
                <a:latin typeface="Times New Roman" panose="02020603050405020304" pitchFamily="18" charset="0"/>
              </a:rPr>
              <a:t>度顶点</a:t>
            </a:r>
            <a:r>
              <a:rPr lang="en-US" altLang="zh-CN" sz="3600" b="1" dirty="0">
                <a:latin typeface="Times New Roman" panose="02020603050405020304" pitchFamily="18" charset="0"/>
              </a:rPr>
              <a:t>, </a:t>
            </a:r>
            <a:r>
              <a:rPr lang="zh-CN" altLang="en-US" sz="3600" b="1" dirty="0">
                <a:latin typeface="Times New Roman" panose="02020603050405020304" pitchFamily="18" charset="0"/>
              </a:rPr>
              <a:t>其余顶点全是树叶</a:t>
            </a:r>
            <a:r>
              <a:rPr lang="en-US" altLang="zh-CN" sz="3600" b="1" dirty="0">
                <a:latin typeface="Times New Roman" panose="02020603050405020304" pitchFamily="18" charset="0"/>
              </a:rPr>
              <a:t>. </a:t>
            </a:r>
            <a:r>
              <a:rPr lang="zh-CN" altLang="en-US" sz="3600" b="1" dirty="0">
                <a:latin typeface="Times New Roman" panose="02020603050405020304" pitchFamily="18" charset="0"/>
              </a:rPr>
              <a:t>试求树叶数</a:t>
            </a:r>
            <a:r>
              <a:rPr lang="en-US" altLang="zh-CN" sz="3600" b="1" dirty="0">
                <a:latin typeface="Times New Roman" panose="02020603050405020304" pitchFamily="18" charset="0"/>
              </a:rPr>
              <a:t>, </a:t>
            </a:r>
            <a:r>
              <a:rPr lang="zh-CN" altLang="en-US" sz="3600" b="1" dirty="0">
                <a:latin typeface="Times New Roman" panose="02020603050405020304" pitchFamily="18" charset="0"/>
              </a:rPr>
              <a:t>并画出满足要求的非同构的无向树</a:t>
            </a:r>
            <a:r>
              <a:rPr lang="en-US" altLang="zh-CN" sz="3600" b="1" dirty="0">
                <a:latin typeface="Times New Roman" panose="02020603050405020304" pitchFamily="18" charset="0"/>
              </a:rPr>
              <a:t>. </a:t>
            </a:r>
          </a:p>
        </p:txBody>
      </p:sp>
      <p:sp>
        <p:nvSpPr>
          <p:cNvPr id="24579" name="Rectangle 3"/>
          <p:cNvSpPr>
            <a:spLocks noGrp="1"/>
          </p:cNvSpPr>
          <p:nvPr>
            <p:ph type="body" idx="4294967295"/>
          </p:nvPr>
        </p:nvSpPr>
        <p:spPr>
          <a:xfrm>
            <a:off x="107504" y="1844824"/>
            <a:ext cx="8640763" cy="4751388"/>
          </a:xfrm>
        </p:spPr>
        <p:txBody>
          <a:bodyPr/>
          <a:lstStyle/>
          <a:p>
            <a:pPr algn="just" eaLnBrk="1" hangingPunct="1">
              <a:spcBef>
                <a:spcPts val="600"/>
              </a:spcBef>
              <a:buFont typeface="Wingdings" panose="05000000000000000000" pitchFamily="2" charset="2"/>
              <a:buNone/>
            </a:pPr>
            <a:r>
              <a:rPr lang="zh-CN" altLang="en-US" b="1" dirty="0">
                <a:latin typeface="Times New Roman" panose="02020603050405020304" pitchFamily="18" charset="0"/>
              </a:rPr>
              <a:t>解：用树的性质和握手定理</a:t>
            </a:r>
            <a:r>
              <a:rPr lang="en-US" altLang="zh-CN" b="1" dirty="0">
                <a:latin typeface="Times New Roman" panose="02020603050405020304" pitchFamily="18" charset="0"/>
              </a:rPr>
              <a:t>. </a:t>
            </a:r>
          </a:p>
          <a:p>
            <a:pPr algn="just" eaLnBrk="1" hangingPunct="1">
              <a:spcBef>
                <a:spcPts val="600"/>
              </a:spcBef>
              <a:buFont typeface="Wingdings" panose="05000000000000000000" pitchFamily="2" charset="2"/>
              <a:buNone/>
            </a:pPr>
            <a:r>
              <a:rPr lang="en-US" altLang="zh-CN" b="1" dirty="0">
                <a:latin typeface="Times New Roman" panose="02020603050405020304" pitchFamily="18" charset="0"/>
              </a:rPr>
              <a:t>       </a:t>
            </a:r>
            <a:r>
              <a:rPr lang="zh-CN" altLang="en-US" b="1" dirty="0">
                <a:latin typeface="Times New Roman" panose="02020603050405020304" pitchFamily="18" charset="0"/>
              </a:rPr>
              <a:t>设有</a:t>
            </a:r>
            <a:r>
              <a:rPr lang="en-US" altLang="zh-CN" b="1" i="1" dirty="0">
                <a:latin typeface="Times New Roman" panose="02020603050405020304" pitchFamily="18" charset="0"/>
              </a:rPr>
              <a:t>x</a:t>
            </a:r>
            <a:r>
              <a:rPr lang="zh-CN" altLang="en-US" b="1" dirty="0">
                <a:latin typeface="Times New Roman" panose="02020603050405020304" pitchFamily="18" charset="0"/>
              </a:rPr>
              <a:t>片树叶，于是 </a:t>
            </a:r>
            <a:endParaRPr lang="en-US" altLang="zh-CN" b="1" dirty="0">
              <a:latin typeface="Times New Roman" panose="02020603050405020304" pitchFamily="18" charset="0"/>
            </a:endParaRPr>
          </a:p>
          <a:p>
            <a:pPr algn="just" eaLnBrk="1" hangingPunct="1">
              <a:spcBef>
                <a:spcPts val="600"/>
              </a:spcBef>
              <a:buFont typeface="Wingdings" panose="05000000000000000000" pitchFamily="2" charset="2"/>
              <a:buNone/>
            </a:pPr>
            <a:r>
              <a:rPr lang="en-US" altLang="zh-CN" b="1" i="1" dirty="0">
                <a:latin typeface="Times New Roman" panose="02020603050405020304" pitchFamily="18" charset="0"/>
              </a:rPr>
              <a:t>              </a:t>
            </a:r>
            <a:r>
              <a:rPr lang="en-US" altLang="zh-CN" b="1" dirty="0">
                <a:latin typeface="Times New Roman" panose="02020603050405020304" pitchFamily="18" charset="0"/>
              </a:rPr>
              <a:t>2</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(1+2+</a:t>
            </a:r>
            <a:r>
              <a:rPr lang="en-US" altLang="zh-CN" b="1" i="1" dirty="0">
                <a:latin typeface="Times New Roman" panose="02020603050405020304" pitchFamily="18" charset="0"/>
              </a:rPr>
              <a:t>x-</a:t>
            </a:r>
            <a:r>
              <a:rPr lang="en-US" altLang="zh-CN" b="1" dirty="0">
                <a:latin typeface="Times New Roman" panose="02020603050405020304" pitchFamily="18" charset="0"/>
              </a:rPr>
              <a:t>1)=1</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3+2</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2+</a:t>
            </a:r>
            <a:r>
              <a:rPr lang="en-US" altLang="zh-CN" b="1" i="1" dirty="0">
                <a:latin typeface="Times New Roman" panose="02020603050405020304" pitchFamily="18" charset="0"/>
              </a:rPr>
              <a:t>x</a:t>
            </a:r>
            <a:endParaRPr lang="en-US" altLang="zh-CN" b="1" dirty="0">
              <a:latin typeface="Times New Roman" panose="02020603050405020304" pitchFamily="18" charset="0"/>
            </a:endParaRPr>
          </a:p>
          <a:p>
            <a:pPr eaLnBrk="1" hangingPunct="1">
              <a:spcBef>
                <a:spcPts val="600"/>
              </a:spcBef>
              <a:buFont typeface="Wingdings" panose="05000000000000000000" pitchFamily="2" charset="2"/>
              <a:buNone/>
            </a:pPr>
            <a:r>
              <a:rPr lang="zh-CN" altLang="en-US" b="1" dirty="0">
                <a:latin typeface="Times New Roman" panose="02020603050405020304" pitchFamily="18" charset="0"/>
              </a:rPr>
              <a:t>       解得</a:t>
            </a:r>
            <a:r>
              <a:rPr lang="en-US" altLang="zh-CN" b="1" i="1" dirty="0">
                <a:latin typeface="Times New Roman" panose="02020603050405020304" pitchFamily="18" charset="0"/>
              </a:rPr>
              <a:t>x</a:t>
            </a:r>
            <a:r>
              <a:rPr lang="en-US" altLang="zh-CN" b="1" dirty="0">
                <a:latin typeface="Times New Roman" panose="02020603050405020304" pitchFamily="18" charset="0"/>
              </a:rPr>
              <a:t>=3</a:t>
            </a:r>
            <a:r>
              <a:rPr lang="zh-CN" altLang="en-US" b="1" dirty="0">
                <a:latin typeface="Times New Roman" panose="02020603050405020304" pitchFamily="18" charset="0"/>
              </a:rPr>
              <a:t>，故</a:t>
            </a:r>
            <a:r>
              <a:rPr lang="en-US" altLang="zh-CN" b="1" i="1" dirty="0">
                <a:latin typeface="Times New Roman" panose="02020603050405020304" pitchFamily="18" charset="0"/>
              </a:rPr>
              <a:t>T</a:t>
            </a:r>
            <a:r>
              <a:rPr lang="zh-CN" altLang="en-US" b="1" dirty="0">
                <a:latin typeface="Times New Roman" panose="02020603050405020304" pitchFamily="18" charset="0"/>
              </a:rPr>
              <a:t>有</a:t>
            </a:r>
            <a:r>
              <a:rPr lang="en-US" altLang="zh-CN" b="1" dirty="0">
                <a:latin typeface="Times New Roman" panose="02020603050405020304" pitchFamily="18" charset="0"/>
              </a:rPr>
              <a:t>3</a:t>
            </a:r>
            <a:r>
              <a:rPr lang="zh-CN" altLang="en-US" b="1" dirty="0">
                <a:latin typeface="Times New Roman" panose="02020603050405020304" pitchFamily="18" charset="0"/>
              </a:rPr>
              <a:t>片树叶</a:t>
            </a:r>
            <a:r>
              <a:rPr lang="en-US" altLang="zh-CN" b="1" dirty="0">
                <a:latin typeface="Times New Roman" panose="02020603050405020304" pitchFamily="18" charset="0"/>
              </a:rPr>
              <a:t>.</a:t>
            </a:r>
          </a:p>
          <a:p>
            <a:pPr eaLnBrk="1" hangingPunct="1">
              <a:spcBef>
                <a:spcPts val="600"/>
              </a:spcBef>
              <a:buNone/>
            </a:pPr>
            <a:r>
              <a:rPr lang="en-US" altLang="zh-CN" b="1" dirty="0">
                <a:latin typeface="Times New Roman" panose="02020603050405020304" pitchFamily="18" charset="0"/>
              </a:rPr>
              <a:t>       </a:t>
            </a:r>
            <a:r>
              <a:rPr lang="zh-CN" altLang="en-US" b="1" dirty="0">
                <a:latin typeface="Times New Roman" panose="02020603050405020304" pitchFamily="18" charset="0"/>
              </a:rPr>
              <a:t>于是</a:t>
            </a:r>
            <a:r>
              <a:rPr lang="en-US" altLang="zh-CN" b="1" i="1" dirty="0">
                <a:latin typeface="Times New Roman" panose="02020603050405020304" pitchFamily="18" charset="0"/>
              </a:rPr>
              <a:t>T</a:t>
            </a:r>
            <a:r>
              <a:rPr lang="zh-CN" altLang="en-US" b="1" dirty="0">
                <a:latin typeface="Times New Roman" panose="02020603050405020304" pitchFamily="18" charset="0"/>
              </a:rPr>
              <a:t>的度数序列为</a:t>
            </a:r>
            <a:endParaRPr lang="en-US" altLang="zh-CN" b="1" dirty="0">
              <a:latin typeface="Times New Roman" panose="02020603050405020304" pitchFamily="18" charset="0"/>
            </a:endParaRPr>
          </a:p>
          <a:p>
            <a:pPr eaLnBrk="1" hangingPunct="1">
              <a:spcBef>
                <a:spcPts val="600"/>
              </a:spcBef>
              <a:buNone/>
            </a:pPr>
            <a:r>
              <a:rPr lang="en-US" altLang="zh-CN" b="1" dirty="0">
                <a:latin typeface="Times New Roman" panose="02020603050405020304" pitchFamily="18" charset="0"/>
              </a:rPr>
              <a:t>            1,1,1,2,3</a:t>
            </a:r>
          </a:p>
          <a:p>
            <a:pPr eaLnBrk="1" hangingPunct="1">
              <a:spcBef>
                <a:spcPts val="600"/>
              </a:spcBef>
              <a:buNone/>
            </a:pPr>
            <a:r>
              <a:rPr lang="zh-CN" altLang="en-US" b="1" dirty="0">
                <a:latin typeface="Times New Roman" panose="02020603050405020304" pitchFamily="18" charset="0"/>
              </a:rPr>
              <a:t>        非同构的无向树有</a:t>
            </a:r>
            <a:r>
              <a:rPr lang="en-US" altLang="zh-CN" b="1" dirty="0">
                <a:latin typeface="Times New Roman" panose="02020603050405020304" pitchFamily="18" charset="0"/>
              </a:rPr>
              <a:t>2</a:t>
            </a:r>
            <a:r>
              <a:rPr lang="zh-CN" altLang="en-US" b="1" dirty="0">
                <a:latin typeface="Times New Roman" panose="02020603050405020304" pitchFamily="18" charset="0"/>
              </a:rPr>
              <a:t>棵。 </a:t>
            </a:r>
          </a:p>
          <a:p>
            <a:pPr eaLnBrk="1" hangingPunct="1">
              <a:spcBef>
                <a:spcPts val="600"/>
              </a:spcBef>
              <a:buFont typeface="Wingdings" panose="05000000000000000000" pitchFamily="2" charset="2"/>
              <a:buNone/>
            </a:pPr>
            <a:endParaRPr lang="en-US" altLang="zh-CN" b="1" dirty="0">
              <a:latin typeface="Times New Roman" panose="02020603050405020304" pitchFamily="18" charset="0"/>
            </a:endParaRPr>
          </a:p>
          <a:p>
            <a:pPr marL="893763" indent="-893763">
              <a:buFont typeface="Arial" panose="020B0604020202020204" pitchFamily="34" charset="0"/>
              <a:buNone/>
            </a:pPr>
            <a:r>
              <a:rPr lang="en-US" altLang="zh-CN" dirty="0">
                <a:ea typeface="宋体" panose="02010600030101010101" pitchFamily="2" charset="-122"/>
              </a:rPr>
              <a:t>			</a:t>
            </a:r>
            <a:endParaRPr lang="zh-CN" altLang="en-US" dirty="0">
              <a:ea typeface="宋体" panose="02010600030101010101" pitchFamily="2" charset="-122"/>
            </a:endParaRPr>
          </a:p>
        </p:txBody>
      </p:sp>
      <p:pic>
        <p:nvPicPr>
          <p:cNvPr id="9" name="Picture 4" descr="16-2"/>
          <p:cNvPicPr>
            <a:picLocks noChangeAspect="1" noChangeArrowheads="1"/>
          </p:cNvPicPr>
          <p:nvPr/>
        </p:nvPicPr>
        <p:blipFill>
          <a:blip r:embed="rId3">
            <a:extLst>
              <a:ext uri="{28A0092B-C50C-407E-A947-70E740481C1C}">
                <a14:useLocalDpi xmlns:a14="http://schemas.microsoft.com/office/drawing/2010/main" val="0"/>
              </a:ext>
            </a:extLst>
          </a:blip>
          <a:srcRect r="75211" b="52675"/>
          <a:stretch>
            <a:fillRect/>
          </a:stretch>
        </p:blipFill>
        <p:spPr bwMode="auto">
          <a:xfrm>
            <a:off x="6618733" y="3427413"/>
            <a:ext cx="917575"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16-2"/>
          <p:cNvPicPr>
            <a:picLocks noChangeAspect="1" noChangeArrowheads="1"/>
          </p:cNvPicPr>
          <p:nvPr/>
        </p:nvPicPr>
        <p:blipFill>
          <a:blip r:embed="rId3">
            <a:extLst>
              <a:ext uri="{28A0092B-C50C-407E-A947-70E740481C1C}">
                <a14:useLocalDpi xmlns:a14="http://schemas.microsoft.com/office/drawing/2010/main" val="0"/>
              </a:ext>
            </a:extLst>
          </a:blip>
          <a:srcRect l="41086" r="24174" b="51508"/>
          <a:stretch>
            <a:fillRect/>
          </a:stretch>
        </p:blipFill>
        <p:spPr bwMode="auto">
          <a:xfrm>
            <a:off x="7750621" y="3357563"/>
            <a:ext cx="1285875"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0681258"/>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2" dur="5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27" dur="500"/>
                                        <p:tgtEl>
                                          <p:spTgt spid="245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32" dur="500"/>
                                        <p:tgtEl>
                                          <p:spTgt spid="245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4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A9586F-FE92-4770-9562-E3431444BCAC}" type="slidenum">
              <a:rPr lang="zh-CN" altLang="en-US" smtClean="0">
                <a:solidFill>
                  <a:schemeClr val="accent1"/>
                </a:solidFill>
              </a:rPr>
              <a:pPr/>
              <a:t>2</a:t>
            </a:fld>
            <a:r>
              <a:rPr lang="en-US" altLang="zh-CN" dirty="0">
                <a:solidFill>
                  <a:schemeClr val="accent1"/>
                </a:solidFill>
              </a:rPr>
              <a:t>/51</a:t>
            </a:r>
          </a:p>
        </p:txBody>
      </p:sp>
      <p:sp>
        <p:nvSpPr>
          <p:cNvPr id="5123" name="Rectangle 2"/>
          <p:cNvSpPr>
            <a:spLocks noGrp="1"/>
          </p:cNvSpPr>
          <p:nvPr>
            <p:ph type="title" idx="4294967295"/>
          </p:nvPr>
        </p:nvSpPr>
        <p:spPr/>
        <p:txBody>
          <a:bodyPr/>
          <a:lstStyle/>
          <a:p>
            <a:r>
              <a:rPr lang="zh-CN" altLang="en-US" dirty="0">
                <a:latin typeface="Calibri" panose="020F0502020204030204" pitchFamily="34" charset="0"/>
                <a:ea typeface="宋体" panose="02010600030101010101" pitchFamily="2" charset="-122"/>
              </a:rPr>
              <a:t>第</a:t>
            </a:r>
            <a:r>
              <a:rPr lang="en-US" altLang="zh-CN" dirty="0">
                <a:latin typeface="Calibri" panose="020F0502020204030204" pitchFamily="34" charset="0"/>
                <a:ea typeface="宋体" panose="02010600030101010101" pitchFamily="2" charset="-122"/>
              </a:rPr>
              <a:t>7</a:t>
            </a:r>
            <a:r>
              <a:rPr lang="zh-CN" altLang="en-US" dirty="0">
                <a:latin typeface="Calibri" panose="020F0502020204030204" pitchFamily="34" charset="0"/>
                <a:ea typeface="宋体" panose="02010600030101010101" pitchFamily="2" charset="-122"/>
              </a:rPr>
              <a:t>章   树</a:t>
            </a:r>
            <a:endParaRPr lang="zh-CN" altLang="en-US" b="1" dirty="0">
              <a:latin typeface="Calibri" panose="020F0502020204030204" pitchFamily="34" charset="0"/>
              <a:ea typeface="宋体" panose="02010600030101010101" pitchFamily="2" charset="-122"/>
            </a:endParaRPr>
          </a:p>
        </p:txBody>
      </p:sp>
      <p:sp>
        <p:nvSpPr>
          <p:cNvPr id="5124" name="Rectangle 3"/>
          <p:cNvSpPr>
            <a:spLocks noGrp="1"/>
          </p:cNvSpPr>
          <p:nvPr>
            <p:ph type="body" idx="4294967295"/>
          </p:nvPr>
        </p:nvSpPr>
        <p:spPr>
          <a:xfrm>
            <a:off x="323850" y="836712"/>
            <a:ext cx="7200900" cy="5256584"/>
          </a:xfrm>
        </p:spPr>
        <p:txBody>
          <a:bodyPr/>
          <a:lstStyle/>
          <a:p>
            <a:pPr marL="1077913" indent="-1077913">
              <a:buFont typeface="Arial" panose="020B0604020202020204" pitchFamily="34" charset="0"/>
              <a:buNone/>
            </a:pPr>
            <a:r>
              <a:rPr lang="en-US" altLang="zh-CN" b="1" dirty="0">
                <a:latin typeface="Calibri" panose="020F0502020204030204" pitchFamily="34" charset="0"/>
                <a:ea typeface="宋体" panose="02010600030101010101" pitchFamily="2" charset="-122"/>
              </a:rPr>
              <a:t>7.1  </a:t>
            </a:r>
            <a:r>
              <a:rPr lang="zh-CN" altLang="en-US" b="1" dirty="0">
                <a:latin typeface="Calibri" panose="020F0502020204030204" pitchFamily="34" charset="0"/>
                <a:ea typeface="宋体" panose="02010600030101010101" pitchFamily="2" charset="-122"/>
              </a:rPr>
              <a:t>无向树及生成树</a:t>
            </a:r>
            <a:endParaRPr lang="en-US" altLang="zh-CN" b="1" dirty="0">
              <a:latin typeface="Calibri" panose="020F0502020204030204" pitchFamily="34" charset="0"/>
              <a:ea typeface="宋体" panose="02010600030101010101" pitchFamily="2" charset="-122"/>
            </a:endParaRPr>
          </a:p>
          <a:p>
            <a:pPr marL="1077913" indent="-1077913">
              <a:lnSpc>
                <a:spcPct val="120000"/>
              </a:lnSpc>
              <a:spcBef>
                <a:spcPts val="0"/>
              </a:spcBef>
              <a:buFont typeface="Arial" panose="020B0604020202020204" pitchFamily="34" charset="0"/>
              <a:buNone/>
            </a:pPr>
            <a:r>
              <a:rPr lang="zh-CN" altLang="en-US" b="1" dirty="0">
                <a:solidFill>
                  <a:srgbClr val="C00000"/>
                </a:solidFill>
                <a:latin typeface="Calibri" panose="020F0502020204030204" pitchFamily="34" charset="0"/>
                <a:ea typeface="宋体" panose="02010600030101010101" pitchFamily="2" charset="-122"/>
              </a:rPr>
              <a:t>树的定义</a:t>
            </a:r>
            <a:endParaRPr lang="en-US" altLang="zh-CN" b="1" dirty="0">
              <a:solidFill>
                <a:srgbClr val="C00000"/>
              </a:solidFill>
              <a:latin typeface="Calibri" panose="020F0502020204030204" pitchFamily="34" charset="0"/>
              <a:ea typeface="宋体" panose="02010600030101010101" pitchFamily="2" charset="-122"/>
            </a:endParaRPr>
          </a:p>
          <a:p>
            <a:pPr marL="1077913" indent="-1077913">
              <a:lnSpc>
                <a:spcPct val="120000"/>
              </a:lnSpc>
              <a:spcBef>
                <a:spcPts val="0"/>
              </a:spcBef>
              <a:buFont typeface="Arial" panose="020B0604020202020204" pitchFamily="34" charset="0"/>
              <a:buNone/>
            </a:pPr>
            <a:r>
              <a:rPr lang="zh-CN" altLang="en-US" b="1" dirty="0">
                <a:solidFill>
                  <a:srgbClr val="C00000"/>
                </a:solidFill>
                <a:latin typeface="Calibri" panose="020F0502020204030204" pitchFamily="34" charset="0"/>
                <a:ea typeface="宋体" panose="02010600030101010101" pitchFamily="2" charset="-122"/>
              </a:rPr>
              <a:t>树的等价定义</a:t>
            </a:r>
            <a:endParaRPr lang="en-US" altLang="zh-CN" b="1" dirty="0">
              <a:solidFill>
                <a:srgbClr val="C00000"/>
              </a:solidFill>
              <a:latin typeface="Calibri" panose="020F0502020204030204" pitchFamily="34" charset="0"/>
              <a:ea typeface="宋体" panose="02010600030101010101" pitchFamily="2" charset="-122"/>
            </a:endParaRPr>
          </a:p>
          <a:p>
            <a:pPr marL="1077913" indent="-1077913">
              <a:lnSpc>
                <a:spcPct val="120000"/>
              </a:lnSpc>
              <a:spcBef>
                <a:spcPts val="0"/>
              </a:spcBef>
              <a:buFont typeface="Arial" panose="020B0604020202020204" pitchFamily="34" charset="0"/>
              <a:buNone/>
            </a:pPr>
            <a:r>
              <a:rPr lang="zh-CN" altLang="en-US" b="1" dirty="0">
                <a:solidFill>
                  <a:srgbClr val="C00000"/>
                </a:solidFill>
                <a:latin typeface="Calibri" panose="020F0502020204030204" pitchFamily="34" charset="0"/>
                <a:ea typeface="宋体" panose="02010600030101010101" pitchFamily="2" charset="-122"/>
              </a:rPr>
              <a:t>生成树</a:t>
            </a:r>
          </a:p>
          <a:p>
            <a:pPr marL="0" indent="0" algn="just" eaLnBrk="1" hangingPunct="1">
              <a:lnSpc>
                <a:spcPct val="120000"/>
              </a:lnSpc>
              <a:spcBef>
                <a:spcPts val="0"/>
              </a:spcBef>
              <a:buSzPct val="150000"/>
              <a:buNone/>
            </a:pPr>
            <a:r>
              <a:rPr lang="zh-CN" altLang="en-US" b="1" dirty="0">
                <a:solidFill>
                  <a:srgbClr val="C00000"/>
                </a:solidFill>
                <a:latin typeface="Calibri" panose="020F0502020204030204" pitchFamily="34" charset="0"/>
                <a:ea typeface="宋体" panose="02010600030101010101" pitchFamily="2" charset="-122"/>
              </a:rPr>
              <a:t>基本回路与基本回路系统</a:t>
            </a:r>
          </a:p>
          <a:p>
            <a:pPr marL="0" indent="0" algn="just" eaLnBrk="1" hangingPunct="1">
              <a:lnSpc>
                <a:spcPct val="120000"/>
              </a:lnSpc>
              <a:spcBef>
                <a:spcPts val="0"/>
              </a:spcBef>
              <a:buSzPct val="150000"/>
              <a:buNone/>
            </a:pPr>
            <a:r>
              <a:rPr lang="zh-CN" altLang="en-US" b="1" dirty="0">
                <a:solidFill>
                  <a:srgbClr val="C00000"/>
                </a:solidFill>
                <a:latin typeface="Calibri" panose="020F0502020204030204" pitchFamily="34" charset="0"/>
                <a:ea typeface="宋体" panose="02010600030101010101" pitchFamily="2" charset="-122"/>
              </a:rPr>
              <a:t>基本割集与基本割集系统</a:t>
            </a:r>
          </a:p>
          <a:p>
            <a:pPr marL="0" indent="0" eaLnBrk="1" hangingPunct="1">
              <a:lnSpc>
                <a:spcPct val="120000"/>
              </a:lnSpc>
              <a:spcBef>
                <a:spcPts val="0"/>
              </a:spcBef>
              <a:buSzPct val="150000"/>
              <a:buNone/>
            </a:pPr>
            <a:r>
              <a:rPr lang="zh-CN" altLang="en-US" b="1" dirty="0">
                <a:solidFill>
                  <a:srgbClr val="C00000"/>
                </a:solidFill>
                <a:latin typeface="Calibri" panose="020F0502020204030204" pitchFamily="34" charset="0"/>
                <a:ea typeface="宋体" panose="02010600030101010101" pitchFamily="2" charset="-122"/>
              </a:rPr>
              <a:t>最小生成树与避圈法 </a:t>
            </a:r>
          </a:p>
        </p:txBody>
      </p:sp>
    </p:spTree>
  </p:cSld>
  <p:clrMapOvr>
    <a:masterClrMapping/>
  </p:clrMapOvr>
  <mc:AlternateContent xmlns:mc="http://schemas.openxmlformats.org/markup-compatibility/2006" xmlns:p14="http://schemas.microsoft.com/office/powerpoint/2010/main">
    <mc:Choice Requires="p14">
      <p:transition spd="slow" p14:dur="999" advTm="1000"/>
    </mc:Choice>
    <mc:Fallback xmlns="">
      <p:transition spd="slow" advTm="1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3657CE-1BAC-4628-BCF7-5092C6F53AE7}" type="slidenum">
              <a:rPr lang="zh-CN" altLang="en-US" smtClean="0">
                <a:solidFill>
                  <a:schemeClr val="accent1"/>
                </a:solidFill>
              </a:rPr>
              <a:pPr/>
              <a:t>20</a:t>
            </a:fld>
            <a:r>
              <a:rPr lang="en-US" altLang="zh-CN" dirty="0">
                <a:solidFill>
                  <a:schemeClr val="accent1"/>
                </a:solidFill>
              </a:rPr>
              <a:t>/51</a:t>
            </a:r>
          </a:p>
        </p:txBody>
      </p:sp>
      <p:sp>
        <p:nvSpPr>
          <p:cNvPr id="19459" name="Rectangle 2"/>
          <p:cNvSpPr>
            <a:spLocks noGrp="1"/>
          </p:cNvSpPr>
          <p:nvPr>
            <p:ph type="title" idx="4294967295"/>
          </p:nvPr>
        </p:nvSpPr>
        <p:spPr>
          <a:xfrm>
            <a:off x="0" y="-26988"/>
            <a:ext cx="9144000" cy="1800226"/>
          </a:xfrm>
          <a:solidFill>
            <a:schemeClr val="accent1"/>
          </a:solidFill>
        </p:spPr>
        <p:txBody>
          <a:bodyPr/>
          <a:lstStyle/>
          <a:p>
            <a:pPr marL="541338" indent="-541338" algn="l" eaLnBrk="1" hangingPunct="1">
              <a:spcBef>
                <a:spcPts val="600"/>
              </a:spcBef>
              <a:buFont typeface="Wingdings" panose="05000000000000000000" pitchFamily="2" charset="2"/>
              <a:buNone/>
            </a:pPr>
            <a:r>
              <a:rPr lang="zh-CN" altLang="en-US" sz="3600" dirty="0">
                <a:latin typeface="宋体" panose="02010600030101010101" pitchFamily="2" charset="-122"/>
                <a:ea typeface="宋体" panose="02010600030101010101" pitchFamily="2" charset="-122"/>
              </a:rPr>
              <a:t>例</a:t>
            </a:r>
            <a:r>
              <a:rPr lang="zh-CN" altLang="en-US" sz="3600" b="1" dirty="0">
                <a:latin typeface="Times New Roman" panose="02020603050405020304" pitchFamily="18" charset="0"/>
              </a:rPr>
              <a:t>已知无向树</a:t>
            </a:r>
            <a:r>
              <a:rPr lang="en-US" altLang="zh-CN" sz="3600" b="1" i="1" dirty="0">
                <a:latin typeface="Times New Roman" panose="02020603050405020304" pitchFamily="18" charset="0"/>
              </a:rPr>
              <a:t>T</a:t>
            </a:r>
            <a:r>
              <a:rPr lang="zh-CN" altLang="en-US" sz="3600" b="1" dirty="0">
                <a:latin typeface="Times New Roman" panose="02020603050405020304" pitchFamily="18" charset="0"/>
              </a:rPr>
              <a:t>有</a:t>
            </a:r>
            <a:r>
              <a:rPr lang="en-US" altLang="zh-CN" sz="3600" b="1" dirty="0">
                <a:latin typeface="Times New Roman" panose="02020603050405020304" pitchFamily="18" charset="0"/>
              </a:rPr>
              <a:t>5</a:t>
            </a:r>
            <a:r>
              <a:rPr lang="zh-CN" altLang="en-US" sz="3600" b="1" dirty="0">
                <a:latin typeface="Times New Roman" panose="02020603050405020304" pitchFamily="18" charset="0"/>
              </a:rPr>
              <a:t>片树叶</a:t>
            </a:r>
            <a:r>
              <a:rPr lang="en-US" altLang="zh-CN" sz="3600" b="1" dirty="0">
                <a:latin typeface="Times New Roman" panose="02020603050405020304" pitchFamily="18" charset="0"/>
              </a:rPr>
              <a:t>, 2</a:t>
            </a:r>
            <a:r>
              <a:rPr lang="zh-CN" altLang="en-US" sz="3600" b="1" dirty="0">
                <a:latin typeface="Times New Roman" panose="02020603050405020304" pitchFamily="18" charset="0"/>
              </a:rPr>
              <a:t>度与</a:t>
            </a:r>
            <a:r>
              <a:rPr lang="en-US" altLang="zh-CN" sz="3600" b="1" dirty="0">
                <a:latin typeface="Times New Roman" panose="02020603050405020304" pitchFamily="18" charset="0"/>
              </a:rPr>
              <a:t>3</a:t>
            </a:r>
            <a:r>
              <a:rPr lang="zh-CN" altLang="en-US" sz="3600" b="1" dirty="0">
                <a:latin typeface="Times New Roman" panose="02020603050405020304" pitchFamily="18" charset="0"/>
              </a:rPr>
              <a:t>度顶点各</a:t>
            </a:r>
            <a:r>
              <a:rPr lang="en-US" altLang="zh-CN" sz="3600" b="1" dirty="0">
                <a:latin typeface="Times New Roman" panose="02020603050405020304" pitchFamily="18" charset="0"/>
              </a:rPr>
              <a:t>1</a:t>
            </a:r>
            <a:r>
              <a:rPr lang="zh-CN" altLang="en-US" sz="3600" b="1" dirty="0">
                <a:latin typeface="Times New Roman" panose="02020603050405020304" pitchFamily="18" charset="0"/>
              </a:rPr>
              <a:t>个</a:t>
            </a:r>
            <a:r>
              <a:rPr lang="en-US" altLang="zh-CN" sz="3600" b="1" dirty="0">
                <a:latin typeface="Times New Roman" panose="02020603050405020304" pitchFamily="18" charset="0"/>
              </a:rPr>
              <a:t>, </a:t>
            </a:r>
            <a:r>
              <a:rPr lang="zh-CN" altLang="en-US" sz="3600" b="1" dirty="0">
                <a:latin typeface="Times New Roman" panose="02020603050405020304" pitchFamily="18" charset="0"/>
              </a:rPr>
              <a:t>其余顶点的度数均为</a:t>
            </a:r>
            <a:r>
              <a:rPr lang="en-US" altLang="zh-CN" sz="3600" b="1" dirty="0">
                <a:latin typeface="Times New Roman" panose="02020603050405020304" pitchFamily="18" charset="0"/>
              </a:rPr>
              <a:t>4. </a:t>
            </a:r>
            <a:r>
              <a:rPr lang="zh-CN" altLang="en-US" sz="3600" b="1" dirty="0">
                <a:latin typeface="Times New Roman" panose="02020603050405020304" pitchFamily="18" charset="0"/>
              </a:rPr>
              <a:t>求</a:t>
            </a:r>
            <a:r>
              <a:rPr lang="en-US" altLang="zh-CN" sz="3600" b="1" i="1" dirty="0">
                <a:latin typeface="Times New Roman" panose="02020603050405020304" pitchFamily="18" charset="0"/>
              </a:rPr>
              <a:t>T</a:t>
            </a:r>
            <a:r>
              <a:rPr lang="zh-CN" altLang="en-US" sz="3600" b="1" dirty="0">
                <a:latin typeface="Times New Roman" panose="02020603050405020304" pitchFamily="18" charset="0"/>
              </a:rPr>
              <a:t>的阶数</a:t>
            </a:r>
            <a:r>
              <a:rPr lang="en-US" altLang="zh-CN" sz="3600" b="1" i="1" dirty="0">
                <a:latin typeface="Times New Roman" panose="02020603050405020304" pitchFamily="18" charset="0"/>
              </a:rPr>
              <a:t>n, </a:t>
            </a:r>
            <a:r>
              <a:rPr lang="zh-CN" altLang="en-US" sz="3600" b="1" dirty="0">
                <a:latin typeface="Times New Roman" panose="02020603050405020304" pitchFamily="18" charset="0"/>
              </a:rPr>
              <a:t>并画出满足要求的所有非同构的无向树</a:t>
            </a:r>
            <a:r>
              <a:rPr lang="en-US" altLang="zh-CN" sz="3600" b="1" dirty="0">
                <a:latin typeface="Times New Roman" panose="02020603050405020304" pitchFamily="18" charset="0"/>
              </a:rPr>
              <a:t>. </a:t>
            </a:r>
          </a:p>
        </p:txBody>
      </p:sp>
      <p:sp>
        <p:nvSpPr>
          <p:cNvPr id="24579" name="Rectangle 3"/>
          <p:cNvSpPr>
            <a:spLocks noGrp="1"/>
          </p:cNvSpPr>
          <p:nvPr>
            <p:ph type="body" idx="4294967295"/>
          </p:nvPr>
        </p:nvSpPr>
        <p:spPr>
          <a:xfrm>
            <a:off x="107504" y="1844824"/>
            <a:ext cx="8640763" cy="4751388"/>
          </a:xfrm>
        </p:spPr>
        <p:txBody>
          <a:bodyPr/>
          <a:lstStyle/>
          <a:p>
            <a:pPr algn="just" eaLnBrk="1" hangingPunct="1">
              <a:spcBef>
                <a:spcPts val="600"/>
              </a:spcBef>
              <a:buFont typeface="Wingdings" panose="05000000000000000000" pitchFamily="2" charset="2"/>
              <a:buNone/>
            </a:pPr>
            <a:r>
              <a:rPr lang="zh-CN" altLang="en-US" b="1" dirty="0">
                <a:solidFill>
                  <a:srgbClr val="C00000"/>
                </a:solidFill>
                <a:latin typeface="Times New Roman" panose="02020603050405020304" pitchFamily="18" charset="0"/>
              </a:rPr>
              <a:t>解：</a:t>
            </a:r>
            <a:r>
              <a:rPr lang="zh-CN" altLang="en-US" b="1" dirty="0">
                <a:latin typeface="Times New Roman" panose="02020603050405020304" pitchFamily="18" charset="0"/>
              </a:rPr>
              <a:t>设</a:t>
            </a:r>
            <a:r>
              <a:rPr lang="en-US" altLang="zh-CN" b="1" i="1" dirty="0">
                <a:latin typeface="Times New Roman" panose="02020603050405020304" pitchFamily="18" charset="0"/>
              </a:rPr>
              <a:t>T</a:t>
            </a:r>
            <a:r>
              <a:rPr lang="zh-CN" altLang="en-US" b="1" dirty="0">
                <a:latin typeface="Times New Roman" panose="02020603050405020304" pitchFamily="18" charset="0"/>
              </a:rPr>
              <a:t>的阶数为</a:t>
            </a:r>
            <a:r>
              <a:rPr lang="en-US" altLang="zh-CN" b="1" i="1" dirty="0">
                <a:latin typeface="Times New Roman" panose="02020603050405020304" pitchFamily="18" charset="0"/>
              </a:rPr>
              <a:t>n</a:t>
            </a:r>
            <a:r>
              <a:rPr lang="en-US" altLang="zh-CN" b="1" dirty="0">
                <a:latin typeface="Times New Roman" panose="02020603050405020304" pitchFamily="18" charset="0"/>
              </a:rPr>
              <a:t>, </a:t>
            </a:r>
            <a:r>
              <a:rPr lang="zh-CN" altLang="en-US" b="1" dirty="0">
                <a:latin typeface="Times New Roman" panose="02020603050405020304" pitchFamily="18" charset="0"/>
              </a:rPr>
              <a:t>则边数为</a:t>
            </a:r>
            <a:r>
              <a:rPr lang="en-US" altLang="zh-CN" b="1" i="1" dirty="0">
                <a:latin typeface="Times New Roman" panose="02020603050405020304" pitchFamily="18" charset="0"/>
              </a:rPr>
              <a:t>n</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1</a:t>
            </a:r>
            <a:r>
              <a:rPr lang="zh-CN" altLang="en-US" b="1" dirty="0">
                <a:latin typeface="Times New Roman" panose="02020603050405020304" pitchFamily="18" charset="0"/>
              </a:rPr>
              <a:t>。</a:t>
            </a:r>
            <a:endParaRPr lang="en-US" altLang="zh-CN" b="1" dirty="0">
              <a:latin typeface="Times New Roman" panose="02020603050405020304" pitchFamily="18" charset="0"/>
            </a:endParaRPr>
          </a:p>
          <a:p>
            <a:pPr algn="just" eaLnBrk="1" hangingPunct="1">
              <a:spcBef>
                <a:spcPts val="600"/>
              </a:spcBef>
              <a:buFont typeface="Wingdings" panose="05000000000000000000" pitchFamily="2" charset="2"/>
              <a:buNone/>
            </a:pPr>
            <a:r>
              <a:rPr lang="en-US" altLang="zh-CN" b="1" dirty="0">
                <a:latin typeface="Times New Roman" panose="02020603050405020304" pitchFamily="18" charset="0"/>
              </a:rPr>
              <a:t>        4</a:t>
            </a:r>
            <a:r>
              <a:rPr lang="zh-CN" altLang="en-US" b="1" dirty="0">
                <a:latin typeface="Times New Roman" panose="02020603050405020304" pitchFamily="18" charset="0"/>
              </a:rPr>
              <a:t>度顶点的个数为</a:t>
            </a:r>
            <a:r>
              <a:rPr lang="en-US" altLang="zh-CN" b="1" i="1" dirty="0">
                <a:latin typeface="Times New Roman" panose="02020603050405020304" pitchFamily="18" charset="0"/>
              </a:rPr>
              <a:t>n</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7</a:t>
            </a:r>
            <a:r>
              <a:rPr lang="zh-CN" altLang="en-US" b="1" dirty="0">
                <a:latin typeface="Times New Roman" panose="02020603050405020304" pitchFamily="18" charset="0"/>
              </a:rPr>
              <a:t>，由握手定理得</a:t>
            </a:r>
          </a:p>
          <a:p>
            <a:pPr algn="just" eaLnBrk="1" hangingPunct="1">
              <a:spcBef>
                <a:spcPts val="600"/>
              </a:spcBef>
              <a:buFont typeface="Wingdings" panose="05000000000000000000" pitchFamily="2" charset="2"/>
              <a:buNone/>
            </a:pPr>
            <a:r>
              <a:rPr lang="zh-CN" altLang="en-US" b="1" dirty="0">
                <a:latin typeface="Times New Roman" panose="02020603050405020304" pitchFamily="18" charset="0"/>
              </a:rPr>
              <a:t>                </a:t>
            </a:r>
            <a:r>
              <a:rPr lang="en-US" altLang="zh-CN" b="1" dirty="0">
                <a:latin typeface="Times New Roman" panose="02020603050405020304" pitchFamily="18" charset="0"/>
              </a:rPr>
              <a:t>2(</a:t>
            </a:r>
            <a:r>
              <a:rPr lang="en-US" altLang="zh-CN" b="1" i="1" dirty="0">
                <a:latin typeface="Times New Roman" panose="02020603050405020304" pitchFamily="18" charset="0"/>
              </a:rPr>
              <a:t>n</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1)=5</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1+2</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1+3</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1+4(</a:t>
            </a:r>
            <a:r>
              <a:rPr lang="en-US" altLang="zh-CN" b="1" i="1" dirty="0">
                <a:latin typeface="Times New Roman" panose="02020603050405020304" pitchFamily="18" charset="0"/>
              </a:rPr>
              <a:t>n</a:t>
            </a:r>
            <a:r>
              <a:rPr lang="en-US" altLang="zh-CN"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7)</a:t>
            </a:r>
          </a:p>
          <a:p>
            <a:pPr eaLnBrk="1" hangingPunct="1">
              <a:spcBef>
                <a:spcPts val="600"/>
              </a:spcBef>
              <a:buFont typeface="Wingdings" panose="05000000000000000000" pitchFamily="2" charset="2"/>
              <a:buNone/>
            </a:pPr>
            <a:r>
              <a:rPr lang="zh-CN" altLang="en-US" b="1" dirty="0">
                <a:latin typeface="Times New Roman" panose="02020603050405020304" pitchFamily="18" charset="0"/>
              </a:rPr>
              <a:t>        解得</a:t>
            </a:r>
            <a:r>
              <a:rPr lang="en-US" altLang="zh-CN" b="1" i="1" dirty="0">
                <a:latin typeface="Times New Roman" panose="02020603050405020304" pitchFamily="18" charset="0"/>
              </a:rPr>
              <a:t>n</a:t>
            </a:r>
            <a:r>
              <a:rPr lang="en-US" altLang="zh-CN" b="1" dirty="0">
                <a:latin typeface="Times New Roman" panose="02020603050405020304" pitchFamily="18" charset="0"/>
              </a:rPr>
              <a:t>=8, 4</a:t>
            </a:r>
            <a:r>
              <a:rPr lang="zh-CN" altLang="en-US" b="1" dirty="0">
                <a:latin typeface="Times New Roman" panose="02020603050405020304" pitchFamily="18" charset="0"/>
              </a:rPr>
              <a:t>度顶点为</a:t>
            </a:r>
            <a:r>
              <a:rPr lang="en-US" altLang="zh-CN" b="1" dirty="0">
                <a:latin typeface="Times New Roman" panose="02020603050405020304" pitchFamily="18" charset="0"/>
              </a:rPr>
              <a:t>1</a:t>
            </a:r>
            <a:r>
              <a:rPr lang="zh-CN" altLang="en-US" b="1" dirty="0">
                <a:latin typeface="Times New Roman" panose="02020603050405020304" pitchFamily="18" charset="0"/>
              </a:rPr>
              <a:t>个</a:t>
            </a:r>
            <a:r>
              <a:rPr lang="en-US" altLang="zh-CN" b="1" dirty="0">
                <a:latin typeface="Times New Roman" panose="02020603050405020304" pitchFamily="18" charset="0"/>
              </a:rPr>
              <a:t>.</a:t>
            </a:r>
          </a:p>
          <a:p>
            <a:pPr eaLnBrk="1" hangingPunct="1">
              <a:spcBef>
                <a:spcPts val="600"/>
              </a:spcBef>
              <a:buNone/>
            </a:pPr>
            <a:r>
              <a:rPr lang="en-US" altLang="zh-CN" b="1" dirty="0">
                <a:latin typeface="Times New Roman" panose="02020603050405020304" pitchFamily="18" charset="0"/>
              </a:rPr>
              <a:t>        </a:t>
            </a:r>
            <a:r>
              <a:rPr lang="zh-CN" altLang="en-US" b="1" dirty="0">
                <a:latin typeface="Times New Roman" panose="02020603050405020304" pitchFamily="18" charset="0"/>
              </a:rPr>
              <a:t>于是</a:t>
            </a:r>
            <a:r>
              <a:rPr lang="en-US" altLang="zh-CN" b="1" i="1" dirty="0">
                <a:latin typeface="Times New Roman" panose="02020603050405020304" pitchFamily="18" charset="0"/>
              </a:rPr>
              <a:t>T</a:t>
            </a:r>
            <a:r>
              <a:rPr lang="zh-CN" altLang="en-US" b="1" dirty="0">
                <a:latin typeface="Times New Roman" panose="02020603050405020304" pitchFamily="18" charset="0"/>
              </a:rPr>
              <a:t>的度数序列为</a:t>
            </a:r>
            <a:endParaRPr lang="en-US" altLang="zh-CN" b="1" dirty="0">
              <a:latin typeface="Times New Roman" panose="02020603050405020304" pitchFamily="18" charset="0"/>
            </a:endParaRPr>
          </a:p>
          <a:p>
            <a:pPr eaLnBrk="1" hangingPunct="1">
              <a:spcBef>
                <a:spcPts val="600"/>
              </a:spcBef>
              <a:buNone/>
            </a:pPr>
            <a:r>
              <a:rPr lang="en-US" altLang="zh-CN" b="1" dirty="0">
                <a:latin typeface="Times New Roman" panose="02020603050405020304" pitchFamily="18" charset="0"/>
              </a:rPr>
              <a:t>            1,1,1,1,1,2,3,4</a:t>
            </a:r>
          </a:p>
          <a:p>
            <a:pPr eaLnBrk="1" hangingPunct="1">
              <a:spcBef>
                <a:spcPts val="600"/>
              </a:spcBef>
              <a:buNone/>
            </a:pPr>
            <a:r>
              <a:rPr lang="zh-CN" altLang="en-US" b="1" dirty="0">
                <a:latin typeface="Times New Roman" panose="02020603050405020304" pitchFamily="18" charset="0"/>
              </a:rPr>
              <a:t>        非同构的无向树有</a:t>
            </a:r>
            <a:r>
              <a:rPr lang="en-US" altLang="zh-CN" b="1" dirty="0">
                <a:latin typeface="Times New Roman" panose="02020603050405020304" pitchFamily="18" charset="0"/>
              </a:rPr>
              <a:t>3</a:t>
            </a:r>
            <a:r>
              <a:rPr lang="zh-CN" altLang="en-US" b="1" dirty="0">
                <a:latin typeface="Times New Roman" panose="02020603050405020304" pitchFamily="18" charset="0"/>
              </a:rPr>
              <a:t>棵。 </a:t>
            </a:r>
          </a:p>
          <a:p>
            <a:pPr eaLnBrk="1" hangingPunct="1">
              <a:spcBef>
                <a:spcPts val="600"/>
              </a:spcBef>
              <a:buFont typeface="Wingdings" panose="05000000000000000000" pitchFamily="2" charset="2"/>
              <a:buNone/>
            </a:pPr>
            <a:endParaRPr lang="en-US" altLang="zh-CN" b="1" dirty="0">
              <a:latin typeface="Times New Roman" panose="02020603050405020304" pitchFamily="18" charset="0"/>
            </a:endParaRPr>
          </a:p>
          <a:p>
            <a:pPr marL="893763" indent="-893763">
              <a:buFont typeface="Arial" panose="020B0604020202020204" pitchFamily="34" charset="0"/>
              <a:buNone/>
            </a:pPr>
            <a:r>
              <a:rPr lang="en-US" altLang="zh-CN" dirty="0">
                <a:ea typeface="宋体" panose="02010600030101010101" pitchFamily="2" charset="-122"/>
              </a:rPr>
              <a:t>			</a:t>
            </a:r>
            <a:endParaRPr lang="zh-CN" altLang="en-US" dirty="0">
              <a:ea typeface="宋体" panose="02010600030101010101" pitchFamily="2" charset="-122"/>
            </a:endParaRPr>
          </a:p>
        </p:txBody>
      </p:sp>
      <p:pic>
        <p:nvPicPr>
          <p:cNvPr id="6" name="Picture 5" descr="16-3"/>
          <p:cNvPicPr>
            <a:picLocks noChangeAspect="1" noChangeArrowheads="1"/>
          </p:cNvPicPr>
          <p:nvPr/>
        </p:nvPicPr>
        <p:blipFill>
          <a:blip r:embed="rId3">
            <a:extLst>
              <a:ext uri="{28A0092B-C50C-407E-A947-70E740481C1C}">
                <a14:useLocalDpi xmlns:a14="http://schemas.microsoft.com/office/drawing/2010/main" val="0"/>
              </a:ext>
            </a:extLst>
          </a:blip>
          <a:srcRect r="73761" b="53911"/>
          <a:stretch>
            <a:fillRect/>
          </a:stretch>
        </p:blipFill>
        <p:spPr bwMode="auto">
          <a:xfrm>
            <a:off x="5685283" y="4067175"/>
            <a:ext cx="993775"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16-3"/>
          <p:cNvPicPr>
            <a:picLocks noChangeAspect="1" noChangeArrowheads="1"/>
          </p:cNvPicPr>
          <p:nvPr/>
        </p:nvPicPr>
        <p:blipFill>
          <a:blip r:embed="rId3">
            <a:extLst>
              <a:ext uri="{28A0092B-C50C-407E-A947-70E740481C1C}">
                <a14:useLocalDpi xmlns:a14="http://schemas.microsoft.com/office/drawing/2010/main" val="0"/>
              </a:ext>
            </a:extLst>
          </a:blip>
          <a:srcRect l="24101" r="41948" b="52252"/>
          <a:stretch>
            <a:fillRect/>
          </a:stretch>
        </p:blipFill>
        <p:spPr bwMode="auto">
          <a:xfrm>
            <a:off x="6679058" y="4071938"/>
            <a:ext cx="12858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16-3"/>
          <p:cNvPicPr>
            <a:picLocks noChangeAspect="1" noChangeArrowheads="1"/>
          </p:cNvPicPr>
          <p:nvPr/>
        </p:nvPicPr>
        <p:blipFill>
          <a:blip r:embed="rId4">
            <a:extLst>
              <a:ext uri="{28A0092B-C50C-407E-A947-70E740481C1C}">
                <a14:useLocalDpi xmlns:a14="http://schemas.microsoft.com/office/drawing/2010/main" val="0"/>
              </a:ext>
            </a:extLst>
          </a:blip>
          <a:srcRect l="13908" r="59686" b="52126"/>
          <a:stretch>
            <a:fillRect/>
          </a:stretch>
        </p:blipFill>
        <p:spPr bwMode="auto">
          <a:xfrm>
            <a:off x="8036371" y="4071938"/>
            <a:ext cx="1000125"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6439149"/>
      </p:ext>
    </p:extLst>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2" dur="5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27" dur="500"/>
                                        <p:tgtEl>
                                          <p:spTgt spid="245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32" dur="500"/>
                                        <p:tgtEl>
                                          <p:spTgt spid="245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linds(horizontal)">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linds(horizont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52"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F755E1-390B-4A42-AB9A-2CC8278BC608}" type="slidenum">
              <a:rPr lang="zh-CN" altLang="en-US" smtClean="0">
                <a:solidFill>
                  <a:schemeClr val="accent1"/>
                </a:solidFill>
              </a:rPr>
              <a:pPr/>
              <a:t>21</a:t>
            </a:fld>
            <a:r>
              <a:rPr lang="en-US" altLang="zh-CN" dirty="0">
                <a:solidFill>
                  <a:schemeClr val="accent1"/>
                </a:solidFill>
              </a:rPr>
              <a:t>/51</a:t>
            </a:r>
          </a:p>
        </p:txBody>
      </p:sp>
      <p:sp>
        <p:nvSpPr>
          <p:cNvPr id="18435" name="Rectangle 2"/>
          <p:cNvSpPr>
            <a:spLocks noGrp="1"/>
          </p:cNvSpPr>
          <p:nvPr>
            <p:ph type="title" idx="4294967295"/>
          </p:nvPr>
        </p:nvSpPr>
        <p:spPr>
          <a:xfrm>
            <a:off x="0" y="-26988"/>
            <a:ext cx="9252520" cy="642938"/>
          </a:xfrm>
        </p:spPr>
        <p:txBody>
          <a:bodyPr/>
          <a:lstStyle/>
          <a:p>
            <a:pPr algn="l"/>
            <a:r>
              <a:rPr lang="zh-CN" altLang="en-US" sz="3600" b="1" dirty="0">
                <a:latin typeface="Calibri" panose="020F0502020204030204" pitchFamily="34" charset="0"/>
                <a:ea typeface="宋体" panose="02010600030101010101" pitchFamily="2" charset="-122"/>
              </a:rPr>
              <a:t>例</a:t>
            </a:r>
            <a:r>
              <a:rPr lang="en-US" altLang="zh-CN" sz="3600" b="1" dirty="0">
                <a:latin typeface="Calibri" panose="020F0502020204030204" pitchFamily="34" charset="0"/>
                <a:ea typeface="宋体" panose="02010600030101010101" pitchFamily="2" charset="-122"/>
              </a:rPr>
              <a:t> </a:t>
            </a:r>
            <a:r>
              <a:rPr lang="zh-CN" altLang="en-US" sz="3600" b="1" dirty="0">
                <a:latin typeface="Calibri" panose="020F0502020204030204" pitchFamily="34" charset="0"/>
                <a:ea typeface="宋体" panose="02010600030101010101" pitchFamily="2" charset="-122"/>
              </a:rPr>
              <a:t> 画出具有</a:t>
            </a:r>
            <a:r>
              <a:rPr lang="en-US" altLang="zh-CN" sz="3600" b="1" dirty="0">
                <a:latin typeface="Calibri" panose="020F0502020204030204" pitchFamily="34" charset="0"/>
                <a:ea typeface="宋体" panose="02010600030101010101" pitchFamily="2" charset="-122"/>
              </a:rPr>
              <a:t>7</a:t>
            </a:r>
            <a:r>
              <a:rPr lang="zh-CN" altLang="en-US" sz="3600" b="1" dirty="0">
                <a:latin typeface="Calibri" panose="020F0502020204030204" pitchFamily="34" charset="0"/>
                <a:ea typeface="宋体" panose="02010600030101010101" pitchFamily="2" charset="-122"/>
              </a:rPr>
              <a:t>个顶点的所有非同构的树</a:t>
            </a:r>
          </a:p>
        </p:txBody>
      </p:sp>
      <p:sp>
        <p:nvSpPr>
          <p:cNvPr id="577541" name="Rectangle 5"/>
          <p:cNvSpPr>
            <a:spLocks noGrp="1"/>
          </p:cNvSpPr>
          <p:nvPr>
            <p:ph type="body" idx="4294967295"/>
          </p:nvPr>
        </p:nvSpPr>
        <p:spPr>
          <a:xfrm>
            <a:off x="215900" y="981075"/>
            <a:ext cx="8820150" cy="5400675"/>
          </a:xfrm>
        </p:spPr>
        <p:txBody>
          <a:bodyPr/>
          <a:lstStyle/>
          <a:p>
            <a:pPr marL="722313" indent="-722313">
              <a:buFont typeface="Arial" panose="020B0604020202020204" pitchFamily="34" charset="0"/>
              <a:buNone/>
            </a:pPr>
            <a:r>
              <a:rPr lang="zh-CN" altLang="en-US" sz="2800" b="1">
                <a:latin typeface="Calibri" panose="020F0502020204030204" pitchFamily="34" charset="0"/>
                <a:ea typeface="宋体" panose="02010600030101010101" pitchFamily="2" charset="-122"/>
              </a:rPr>
              <a:t>解：所画出的树有</a:t>
            </a:r>
            <a:r>
              <a:rPr lang="en-US" altLang="zh-CN" sz="2800" b="1">
                <a:latin typeface="Calibri" panose="020F0502020204030204" pitchFamily="34" charset="0"/>
                <a:ea typeface="宋体" panose="02010600030101010101" pitchFamily="2" charset="-122"/>
              </a:rPr>
              <a:t>6</a:t>
            </a:r>
            <a:r>
              <a:rPr lang="zh-CN" altLang="en-US" sz="2800" b="1">
                <a:latin typeface="Calibri" panose="020F0502020204030204" pitchFamily="34" charset="0"/>
                <a:ea typeface="宋体" panose="02010600030101010101" pitchFamily="2" charset="-122"/>
              </a:rPr>
              <a:t>条边，因而</a:t>
            </a:r>
            <a:r>
              <a:rPr lang="en-US" altLang="zh-CN" sz="2800" b="1">
                <a:latin typeface="Calibri" panose="020F0502020204030204" pitchFamily="34" charset="0"/>
                <a:ea typeface="宋体" panose="02010600030101010101" pitchFamily="2" charset="-122"/>
              </a:rPr>
              <a:t>7</a:t>
            </a:r>
            <a:r>
              <a:rPr lang="zh-CN" altLang="en-US" sz="2800" b="1">
                <a:latin typeface="Calibri" panose="020F0502020204030204" pitchFamily="34" charset="0"/>
                <a:ea typeface="宋体" panose="02010600030101010101" pitchFamily="2" charset="-122"/>
              </a:rPr>
              <a:t>个顶点的度数之和应为</a:t>
            </a:r>
            <a:r>
              <a:rPr lang="en-US" altLang="zh-CN" sz="2800" b="1">
                <a:latin typeface="Calibri" panose="020F0502020204030204" pitchFamily="34" charset="0"/>
                <a:ea typeface="宋体" panose="02010600030101010101" pitchFamily="2" charset="-122"/>
              </a:rPr>
              <a:t>12</a:t>
            </a:r>
            <a:r>
              <a:rPr lang="zh-CN" altLang="en-US" sz="2800" b="1">
                <a:latin typeface="Calibri" panose="020F0502020204030204" pitchFamily="34" charset="0"/>
                <a:ea typeface="宋体" panose="02010600030101010101" pitchFamily="2" charset="-122"/>
              </a:rPr>
              <a:t>。由于每个顶点的度数均大于等于</a:t>
            </a:r>
            <a:r>
              <a:rPr lang="en-US" altLang="zh-CN" sz="2800" b="1">
                <a:latin typeface="Calibri" panose="020F0502020204030204" pitchFamily="34" charset="0"/>
                <a:ea typeface="宋体" panose="02010600030101010101" pitchFamily="2" charset="-122"/>
              </a:rPr>
              <a:t>1</a:t>
            </a:r>
            <a:r>
              <a:rPr lang="zh-CN" altLang="en-US" sz="2800" b="1">
                <a:latin typeface="Calibri" panose="020F0502020204030204" pitchFamily="34" charset="0"/>
                <a:ea typeface="宋体" panose="02010600030101010101" pitchFamily="2" charset="-122"/>
              </a:rPr>
              <a:t>，因而可以产生一下</a:t>
            </a:r>
            <a:r>
              <a:rPr lang="en-US" altLang="zh-CN" sz="2800" b="1">
                <a:latin typeface="Calibri" panose="020F0502020204030204" pitchFamily="34" charset="0"/>
                <a:ea typeface="宋体" panose="02010600030101010101" pitchFamily="2" charset="-122"/>
              </a:rPr>
              <a:t>7</a:t>
            </a:r>
            <a:r>
              <a:rPr lang="zh-CN" altLang="en-US" sz="2800" b="1">
                <a:latin typeface="Calibri" panose="020F0502020204030204" pitchFamily="34" charset="0"/>
                <a:ea typeface="宋体" panose="02010600030101010101" pitchFamily="2" charset="-122"/>
              </a:rPr>
              <a:t>种度数序列：</a:t>
            </a:r>
          </a:p>
          <a:p>
            <a:pPr marL="722313" indent="-722313">
              <a:buFont typeface="Wingdings" panose="05000000000000000000" pitchFamily="2" charset="2"/>
              <a:buChar char="l"/>
            </a:pPr>
            <a:r>
              <a:rPr lang="en-US" altLang="zh-CN" sz="2800" b="1">
                <a:latin typeface="Calibri" panose="020F0502020204030204" pitchFamily="34" charset="0"/>
                <a:ea typeface="宋体" panose="02010600030101010101" pitchFamily="2" charset="-122"/>
              </a:rPr>
              <a:t> 1 1 1 1 1 1 6, </a:t>
            </a:r>
            <a:r>
              <a:rPr lang="zh-CN" altLang="en-US" sz="2800" b="1">
                <a:latin typeface="Calibri" panose="020F0502020204030204" pitchFamily="34" charset="0"/>
                <a:ea typeface="宋体" panose="02010600030101010101" pitchFamily="2" charset="-122"/>
              </a:rPr>
              <a:t>产生</a:t>
            </a:r>
            <a:r>
              <a:rPr lang="en-US" altLang="zh-CN" sz="2800" b="1">
                <a:latin typeface="Calibri" panose="020F0502020204030204" pitchFamily="34" charset="0"/>
                <a:ea typeface="宋体" panose="02010600030101010101" pitchFamily="2" charset="-122"/>
              </a:rPr>
              <a:t>1</a:t>
            </a:r>
            <a:r>
              <a:rPr lang="zh-CN" altLang="en-US" sz="2800" b="1">
                <a:latin typeface="Calibri" panose="020F0502020204030204" pitchFamily="34" charset="0"/>
                <a:ea typeface="宋体" panose="02010600030101010101" pitchFamily="2" charset="-122"/>
              </a:rPr>
              <a:t>棵非同构的树</a:t>
            </a:r>
            <a:r>
              <a:rPr lang="en-US" altLang="zh-CN" sz="2800" b="1">
                <a:latin typeface="Calibri" panose="020F0502020204030204" pitchFamily="34" charset="0"/>
                <a:ea typeface="宋体" panose="02010600030101010101" pitchFamily="2" charset="-122"/>
              </a:rPr>
              <a:t>T1 </a:t>
            </a:r>
          </a:p>
          <a:p>
            <a:pPr marL="722313" indent="-722313">
              <a:buFont typeface="Wingdings" panose="05000000000000000000" pitchFamily="2" charset="2"/>
              <a:buChar char="l"/>
            </a:pPr>
            <a:r>
              <a:rPr lang="en-US" altLang="zh-CN" sz="2800" b="1">
                <a:latin typeface="Calibri" panose="020F0502020204030204" pitchFamily="34" charset="0"/>
                <a:ea typeface="宋体" panose="02010600030101010101" pitchFamily="2" charset="-122"/>
              </a:rPr>
              <a:t> 1 1 1 1 1 2 5, </a:t>
            </a:r>
            <a:r>
              <a:rPr lang="zh-CN" altLang="en-US" sz="2800" b="1">
                <a:latin typeface="Calibri" panose="020F0502020204030204" pitchFamily="34" charset="0"/>
                <a:ea typeface="宋体" panose="02010600030101010101" pitchFamily="2" charset="-122"/>
              </a:rPr>
              <a:t>产生</a:t>
            </a:r>
            <a:r>
              <a:rPr lang="en-US" altLang="zh-CN" sz="2800" b="1">
                <a:latin typeface="Calibri" panose="020F0502020204030204" pitchFamily="34" charset="0"/>
                <a:ea typeface="宋体" panose="02010600030101010101" pitchFamily="2" charset="-122"/>
              </a:rPr>
              <a:t>1</a:t>
            </a:r>
            <a:r>
              <a:rPr lang="zh-CN" altLang="en-US" sz="2800" b="1">
                <a:latin typeface="Calibri" panose="020F0502020204030204" pitchFamily="34" charset="0"/>
                <a:ea typeface="宋体" panose="02010600030101010101" pitchFamily="2" charset="-122"/>
              </a:rPr>
              <a:t>棵非同构的树</a:t>
            </a:r>
            <a:r>
              <a:rPr lang="en-US" altLang="zh-CN" sz="2800" b="1">
                <a:latin typeface="Calibri" panose="020F0502020204030204" pitchFamily="34" charset="0"/>
                <a:ea typeface="宋体" panose="02010600030101010101" pitchFamily="2" charset="-122"/>
              </a:rPr>
              <a:t>T2</a:t>
            </a:r>
          </a:p>
          <a:p>
            <a:pPr marL="722313" indent="-722313">
              <a:buFont typeface="Wingdings" panose="05000000000000000000" pitchFamily="2" charset="2"/>
              <a:buChar char="l"/>
            </a:pPr>
            <a:r>
              <a:rPr lang="en-US" altLang="zh-CN" sz="2800" b="1">
                <a:latin typeface="Calibri" panose="020F0502020204030204" pitchFamily="34" charset="0"/>
                <a:ea typeface="宋体" panose="02010600030101010101" pitchFamily="2" charset="-122"/>
              </a:rPr>
              <a:t> 1 1 1 1 1 3 4, </a:t>
            </a:r>
            <a:r>
              <a:rPr lang="zh-CN" altLang="en-US" sz="2800" b="1">
                <a:latin typeface="Calibri" panose="020F0502020204030204" pitchFamily="34" charset="0"/>
                <a:ea typeface="宋体" panose="02010600030101010101" pitchFamily="2" charset="-122"/>
              </a:rPr>
              <a:t>产生</a:t>
            </a:r>
            <a:r>
              <a:rPr lang="en-US" altLang="zh-CN" sz="2800" b="1">
                <a:latin typeface="Calibri" panose="020F0502020204030204" pitchFamily="34" charset="0"/>
                <a:ea typeface="宋体" panose="02010600030101010101" pitchFamily="2" charset="-122"/>
              </a:rPr>
              <a:t>1</a:t>
            </a:r>
            <a:r>
              <a:rPr lang="zh-CN" altLang="en-US" sz="2800" b="1">
                <a:latin typeface="Calibri" panose="020F0502020204030204" pitchFamily="34" charset="0"/>
                <a:ea typeface="宋体" panose="02010600030101010101" pitchFamily="2" charset="-122"/>
              </a:rPr>
              <a:t>棵非同构的树</a:t>
            </a:r>
            <a:r>
              <a:rPr lang="en-US" altLang="zh-CN" sz="2800" b="1">
                <a:latin typeface="Calibri" panose="020F0502020204030204" pitchFamily="34" charset="0"/>
                <a:ea typeface="宋体" panose="02010600030101010101" pitchFamily="2" charset="-122"/>
              </a:rPr>
              <a:t>T3</a:t>
            </a:r>
          </a:p>
          <a:p>
            <a:pPr marL="722313" indent="-722313">
              <a:buFont typeface="Wingdings" panose="05000000000000000000" pitchFamily="2" charset="2"/>
              <a:buChar char="l"/>
            </a:pPr>
            <a:r>
              <a:rPr lang="en-US" altLang="zh-CN" sz="2800" b="1">
                <a:latin typeface="Calibri" panose="020F0502020204030204" pitchFamily="34" charset="0"/>
                <a:ea typeface="宋体" panose="02010600030101010101" pitchFamily="2" charset="-122"/>
              </a:rPr>
              <a:t> 1 1 1 1 2 2 4, </a:t>
            </a:r>
            <a:r>
              <a:rPr lang="zh-CN" altLang="en-US" sz="2800" b="1">
                <a:latin typeface="Calibri" panose="020F0502020204030204" pitchFamily="34" charset="0"/>
                <a:ea typeface="宋体" panose="02010600030101010101" pitchFamily="2" charset="-122"/>
              </a:rPr>
              <a:t>产生</a:t>
            </a:r>
            <a:r>
              <a:rPr lang="en-US" altLang="zh-CN" sz="2800" b="1">
                <a:latin typeface="Calibri" panose="020F0502020204030204" pitchFamily="34" charset="0"/>
                <a:ea typeface="宋体" panose="02010600030101010101" pitchFamily="2" charset="-122"/>
              </a:rPr>
              <a:t>2</a:t>
            </a:r>
            <a:r>
              <a:rPr lang="zh-CN" altLang="en-US" sz="2800" b="1">
                <a:latin typeface="Calibri" panose="020F0502020204030204" pitchFamily="34" charset="0"/>
                <a:ea typeface="宋体" panose="02010600030101010101" pitchFamily="2" charset="-122"/>
              </a:rPr>
              <a:t>棵非同构的树</a:t>
            </a:r>
            <a:r>
              <a:rPr lang="en-US" altLang="zh-CN" sz="2800" b="1">
                <a:latin typeface="Calibri" panose="020F0502020204030204" pitchFamily="34" charset="0"/>
                <a:ea typeface="宋体" panose="02010600030101010101" pitchFamily="2" charset="-122"/>
              </a:rPr>
              <a:t>T4</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T5</a:t>
            </a:r>
          </a:p>
          <a:p>
            <a:pPr marL="722313" indent="-722313">
              <a:buFont typeface="Wingdings" panose="05000000000000000000" pitchFamily="2" charset="2"/>
              <a:buChar char="l"/>
            </a:pPr>
            <a:r>
              <a:rPr lang="en-US" altLang="zh-CN" sz="2800" b="1">
                <a:latin typeface="Calibri" panose="020F0502020204030204" pitchFamily="34" charset="0"/>
                <a:ea typeface="宋体" panose="02010600030101010101" pitchFamily="2" charset="-122"/>
              </a:rPr>
              <a:t> 1 1 1 1 2 3 3, </a:t>
            </a:r>
            <a:r>
              <a:rPr lang="zh-CN" altLang="en-US" sz="2800" b="1">
                <a:latin typeface="Calibri" panose="020F0502020204030204" pitchFamily="34" charset="0"/>
                <a:ea typeface="宋体" panose="02010600030101010101" pitchFamily="2" charset="-122"/>
              </a:rPr>
              <a:t>产生</a:t>
            </a:r>
            <a:r>
              <a:rPr lang="en-US" altLang="zh-CN" sz="2800" b="1">
                <a:latin typeface="Calibri" panose="020F0502020204030204" pitchFamily="34" charset="0"/>
                <a:ea typeface="宋体" panose="02010600030101010101" pitchFamily="2" charset="-122"/>
              </a:rPr>
              <a:t>2</a:t>
            </a:r>
            <a:r>
              <a:rPr lang="zh-CN" altLang="en-US" sz="2800" b="1">
                <a:latin typeface="Calibri" panose="020F0502020204030204" pitchFamily="34" charset="0"/>
                <a:ea typeface="宋体" panose="02010600030101010101" pitchFamily="2" charset="-122"/>
              </a:rPr>
              <a:t>棵非同构的树</a:t>
            </a:r>
            <a:r>
              <a:rPr lang="en-US" altLang="zh-CN" sz="2800" b="1">
                <a:latin typeface="Calibri" panose="020F0502020204030204" pitchFamily="34" charset="0"/>
                <a:ea typeface="宋体" panose="02010600030101010101" pitchFamily="2" charset="-122"/>
              </a:rPr>
              <a:t>T6</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T7</a:t>
            </a:r>
          </a:p>
          <a:p>
            <a:pPr marL="722313" indent="-722313">
              <a:buFont typeface="Wingdings" panose="05000000000000000000" pitchFamily="2" charset="2"/>
              <a:buChar char="l"/>
            </a:pPr>
            <a:r>
              <a:rPr lang="en-US" altLang="zh-CN" sz="2800" b="1">
                <a:latin typeface="Calibri" panose="020F0502020204030204" pitchFamily="34" charset="0"/>
                <a:ea typeface="宋体" panose="02010600030101010101" pitchFamily="2" charset="-122"/>
              </a:rPr>
              <a:t> 1 1 1 2 2 2 3, </a:t>
            </a:r>
            <a:r>
              <a:rPr lang="zh-CN" altLang="en-US" sz="2800" b="1">
                <a:latin typeface="Calibri" panose="020F0502020204030204" pitchFamily="34" charset="0"/>
                <a:ea typeface="宋体" panose="02010600030101010101" pitchFamily="2" charset="-122"/>
              </a:rPr>
              <a:t>产生</a:t>
            </a:r>
            <a:r>
              <a:rPr lang="en-US" altLang="zh-CN" sz="2800" b="1">
                <a:latin typeface="Calibri" panose="020F0502020204030204" pitchFamily="34" charset="0"/>
                <a:ea typeface="宋体" panose="02010600030101010101" pitchFamily="2" charset="-122"/>
              </a:rPr>
              <a:t>3</a:t>
            </a:r>
            <a:r>
              <a:rPr lang="zh-CN" altLang="en-US" sz="2800" b="1">
                <a:latin typeface="Calibri" panose="020F0502020204030204" pitchFamily="34" charset="0"/>
                <a:ea typeface="宋体" panose="02010600030101010101" pitchFamily="2" charset="-122"/>
              </a:rPr>
              <a:t>棵非同构的树</a:t>
            </a:r>
            <a:r>
              <a:rPr lang="en-US" altLang="zh-CN" sz="2800" b="1">
                <a:latin typeface="Calibri" panose="020F0502020204030204" pitchFamily="34" charset="0"/>
                <a:ea typeface="宋体" panose="02010600030101010101" pitchFamily="2" charset="-122"/>
              </a:rPr>
              <a:t>T8</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T9</a:t>
            </a:r>
            <a:r>
              <a:rPr lang="zh-CN" altLang="en-US" sz="24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T10</a:t>
            </a:r>
          </a:p>
          <a:p>
            <a:pPr marL="722313" indent="-722313">
              <a:buFont typeface="Wingdings" panose="05000000000000000000" pitchFamily="2" charset="2"/>
              <a:buChar char="l"/>
            </a:pPr>
            <a:r>
              <a:rPr lang="en-US" altLang="zh-CN" sz="2800" b="1">
                <a:latin typeface="Calibri" panose="020F0502020204030204" pitchFamily="34" charset="0"/>
                <a:ea typeface="宋体" panose="02010600030101010101" pitchFamily="2" charset="-122"/>
              </a:rPr>
              <a:t> 1 1 2 2 2 2 2, </a:t>
            </a:r>
            <a:r>
              <a:rPr lang="zh-CN" altLang="en-US" sz="2800" b="1">
                <a:latin typeface="Calibri" panose="020F0502020204030204" pitchFamily="34" charset="0"/>
                <a:ea typeface="宋体" panose="02010600030101010101" pitchFamily="2" charset="-122"/>
              </a:rPr>
              <a:t>产生</a:t>
            </a:r>
            <a:r>
              <a:rPr lang="en-US" altLang="zh-CN" sz="2800" b="1">
                <a:latin typeface="Calibri" panose="020F0502020204030204" pitchFamily="34" charset="0"/>
                <a:ea typeface="宋体" panose="02010600030101010101" pitchFamily="2" charset="-122"/>
              </a:rPr>
              <a:t>1</a:t>
            </a:r>
            <a:r>
              <a:rPr lang="zh-CN" altLang="en-US" sz="2800" b="1">
                <a:latin typeface="Calibri" panose="020F0502020204030204" pitchFamily="34" charset="0"/>
                <a:ea typeface="宋体" panose="02010600030101010101" pitchFamily="2" charset="-122"/>
              </a:rPr>
              <a:t>棵非同构的树</a:t>
            </a:r>
            <a:r>
              <a:rPr lang="en-US" altLang="zh-CN" sz="2800" b="1">
                <a:latin typeface="Calibri" panose="020F0502020204030204" pitchFamily="34" charset="0"/>
                <a:ea typeface="宋体" panose="02010600030101010101" pitchFamily="2" charset="-122"/>
              </a:rPr>
              <a:t>T11</a:t>
            </a:r>
          </a:p>
          <a:p>
            <a:pPr marL="722313" indent="-722313"/>
            <a:endParaRPr lang="zh-CN" altLang="en-US" sz="280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80075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7541">
                                            <p:txEl>
                                              <p:pRg st="0" end="0"/>
                                            </p:txEl>
                                          </p:spTgt>
                                        </p:tgtEl>
                                        <p:attrNameLst>
                                          <p:attrName>style.visibility</p:attrName>
                                        </p:attrNameLst>
                                      </p:cBhvr>
                                      <p:to>
                                        <p:strVal val="visible"/>
                                      </p:to>
                                    </p:set>
                                    <p:anim calcmode="lin" valueType="num">
                                      <p:cBhvr additive="base">
                                        <p:cTn id="7" dur="500" fill="hold"/>
                                        <p:tgtEl>
                                          <p:spTgt spid="5775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75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7541">
                                            <p:txEl>
                                              <p:pRg st="1" end="1"/>
                                            </p:txEl>
                                          </p:spTgt>
                                        </p:tgtEl>
                                        <p:attrNameLst>
                                          <p:attrName>style.visibility</p:attrName>
                                        </p:attrNameLst>
                                      </p:cBhvr>
                                      <p:to>
                                        <p:strVal val="visible"/>
                                      </p:to>
                                    </p:set>
                                    <p:anim calcmode="lin" valueType="num">
                                      <p:cBhvr additive="base">
                                        <p:cTn id="13" dur="500" fill="hold"/>
                                        <p:tgtEl>
                                          <p:spTgt spid="57754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754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7541">
                                            <p:txEl>
                                              <p:pRg st="2" end="2"/>
                                            </p:txEl>
                                          </p:spTgt>
                                        </p:tgtEl>
                                        <p:attrNameLst>
                                          <p:attrName>style.visibility</p:attrName>
                                        </p:attrNameLst>
                                      </p:cBhvr>
                                      <p:to>
                                        <p:strVal val="visible"/>
                                      </p:to>
                                    </p:set>
                                    <p:anim calcmode="lin" valueType="num">
                                      <p:cBhvr additive="base">
                                        <p:cTn id="19" dur="500" fill="hold"/>
                                        <p:tgtEl>
                                          <p:spTgt spid="57754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75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7541">
                                            <p:txEl>
                                              <p:pRg st="3" end="3"/>
                                            </p:txEl>
                                          </p:spTgt>
                                        </p:tgtEl>
                                        <p:attrNameLst>
                                          <p:attrName>style.visibility</p:attrName>
                                        </p:attrNameLst>
                                      </p:cBhvr>
                                      <p:to>
                                        <p:strVal val="visible"/>
                                      </p:to>
                                    </p:set>
                                    <p:anim calcmode="lin" valueType="num">
                                      <p:cBhvr additive="base">
                                        <p:cTn id="25" dur="500" fill="hold"/>
                                        <p:tgtEl>
                                          <p:spTgt spid="57754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7754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77541">
                                            <p:txEl>
                                              <p:pRg st="4" end="4"/>
                                            </p:txEl>
                                          </p:spTgt>
                                        </p:tgtEl>
                                        <p:attrNameLst>
                                          <p:attrName>style.visibility</p:attrName>
                                        </p:attrNameLst>
                                      </p:cBhvr>
                                      <p:to>
                                        <p:strVal val="visible"/>
                                      </p:to>
                                    </p:set>
                                    <p:anim calcmode="lin" valueType="num">
                                      <p:cBhvr additive="base">
                                        <p:cTn id="31" dur="500" fill="hold"/>
                                        <p:tgtEl>
                                          <p:spTgt spid="57754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7754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77541">
                                            <p:txEl>
                                              <p:pRg st="5" end="5"/>
                                            </p:txEl>
                                          </p:spTgt>
                                        </p:tgtEl>
                                        <p:attrNameLst>
                                          <p:attrName>style.visibility</p:attrName>
                                        </p:attrNameLst>
                                      </p:cBhvr>
                                      <p:to>
                                        <p:strVal val="visible"/>
                                      </p:to>
                                    </p:set>
                                    <p:anim calcmode="lin" valueType="num">
                                      <p:cBhvr additive="base">
                                        <p:cTn id="37" dur="500" fill="hold"/>
                                        <p:tgtEl>
                                          <p:spTgt spid="57754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7754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7541">
                                            <p:txEl>
                                              <p:pRg st="6" end="6"/>
                                            </p:txEl>
                                          </p:spTgt>
                                        </p:tgtEl>
                                        <p:attrNameLst>
                                          <p:attrName>style.visibility</p:attrName>
                                        </p:attrNameLst>
                                      </p:cBhvr>
                                      <p:to>
                                        <p:strVal val="visible"/>
                                      </p:to>
                                    </p:set>
                                    <p:anim calcmode="lin" valueType="num">
                                      <p:cBhvr additive="base">
                                        <p:cTn id="43" dur="500" fill="hold"/>
                                        <p:tgtEl>
                                          <p:spTgt spid="577541">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7754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77541">
                                            <p:txEl>
                                              <p:pRg st="7" end="7"/>
                                            </p:txEl>
                                          </p:spTgt>
                                        </p:tgtEl>
                                        <p:attrNameLst>
                                          <p:attrName>style.visibility</p:attrName>
                                        </p:attrNameLst>
                                      </p:cBhvr>
                                      <p:to>
                                        <p:strVal val="visible"/>
                                      </p:to>
                                    </p:set>
                                    <p:anim calcmode="lin" valueType="num">
                                      <p:cBhvr additive="base">
                                        <p:cTn id="49" dur="500" fill="hold"/>
                                        <p:tgtEl>
                                          <p:spTgt spid="577541">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7754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1"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0"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050" name="Object 3"/>
          <p:cNvGraphicFramePr>
            <a:graphicFrameLocks noChangeAspect="1"/>
          </p:cNvGraphicFramePr>
          <p:nvPr/>
        </p:nvGraphicFramePr>
        <p:xfrm>
          <a:off x="323850" y="530225"/>
          <a:ext cx="8569325" cy="5635625"/>
        </p:xfrm>
        <a:graphic>
          <a:graphicData uri="http://schemas.openxmlformats.org/presentationml/2006/ole">
            <mc:AlternateContent xmlns:mc="http://schemas.openxmlformats.org/markup-compatibility/2006">
              <mc:Choice xmlns:v="urn:schemas-microsoft-com:vml" Requires="v">
                <p:oleObj spid="_x0000_s2051" name="图片" r:id="rId3" imgW="4295775" imgH="2819400" progId="Word.Picture.8">
                  <p:embed/>
                </p:oleObj>
              </mc:Choice>
              <mc:Fallback>
                <p:oleObj name="图片" r:id="rId3" imgW="4295775" imgH="2819400" progId="Word.Picture.8">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530225"/>
                        <a:ext cx="8569325" cy="563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70118385"/>
      </p:ext>
    </p:extLst>
  </p:cSld>
  <p:clrMapOvr>
    <a:masterClrMapping/>
  </p:clrMapOvr>
  <p:transition advTm="1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idx="4294967295"/>
          </p:nvPr>
        </p:nvSpPr>
        <p:spPr>
          <a:xfrm>
            <a:off x="323528" y="1124744"/>
            <a:ext cx="8427342" cy="3600400"/>
          </a:xfrm>
        </p:spPr>
        <p:txBody>
          <a:bodyPr/>
          <a:lstStyle/>
          <a:p>
            <a:pPr marL="720725" indent="-720725" algn="l">
              <a:lnSpc>
                <a:spcPct val="150000"/>
              </a:lnSpc>
            </a:pPr>
            <a:r>
              <a:rPr lang="zh-CN" altLang="en-US" sz="3200" b="1" dirty="0">
                <a:solidFill>
                  <a:srgbClr val="C00000"/>
                </a:solidFill>
                <a:latin typeface="宋体" panose="02010600030101010101" pitchFamily="2" charset="-122"/>
                <a:ea typeface="宋体" panose="02010600030101010101" pitchFamily="2" charset="-122"/>
              </a:rPr>
              <a:t>证明：</a:t>
            </a:r>
            <a:br>
              <a:rPr lang="en-US" altLang="zh-CN" sz="3200" b="1" dirty="0">
                <a:solidFill>
                  <a:srgbClr val="C00000"/>
                </a:solidFill>
                <a:latin typeface="宋体" panose="02010600030101010101" pitchFamily="2" charset="-122"/>
                <a:ea typeface="宋体" panose="02010600030101010101" pitchFamily="2" charset="-122"/>
              </a:rPr>
            </a:br>
            <a:r>
              <a:rPr lang="zh-CN" altLang="en-US" sz="3200" b="1" dirty="0">
                <a:solidFill>
                  <a:schemeClr val="tx1"/>
                </a:solidFill>
                <a:latin typeface="宋体" panose="02010600030101010101" pitchFamily="2" charset="-122"/>
                <a:ea typeface="宋体" panose="02010600030101010101" pitchFamily="2" charset="-122"/>
              </a:rPr>
              <a:t>因为</a:t>
            </a:r>
            <a:r>
              <a:rPr lang="en-US" altLang="zh-CN" sz="3200" b="1" dirty="0">
                <a:solidFill>
                  <a:schemeClr val="tx1"/>
                </a:solidFill>
                <a:latin typeface="宋体" panose="02010600030101010101" pitchFamily="2" charset="-122"/>
                <a:ea typeface="宋体" panose="02010600030101010101" pitchFamily="2" charset="-122"/>
              </a:rPr>
              <a:t>T</a:t>
            </a:r>
            <a:r>
              <a:rPr lang="zh-CN" altLang="en-US" sz="3200" b="1" dirty="0">
                <a:solidFill>
                  <a:schemeClr val="tx1"/>
                </a:solidFill>
                <a:latin typeface="宋体" panose="02010600030101010101" pitchFamily="2" charset="-122"/>
                <a:ea typeface="宋体" panose="02010600030101010101" pitchFamily="2" charset="-122"/>
              </a:rPr>
              <a:t>是一棵树， 所以</a:t>
            </a:r>
            <a:r>
              <a:rPr lang="en-US" altLang="zh-CN" sz="3200" b="1" dirty="0">
                <a:solidFill>
                  <a:schemeClr val="tx1"/>
                </a:solidFill>
                <a:latin typeface="宋体" panose="02010600030101010101" pitchFamily="2" charset="-122"/>
                <a:ea typeface="宋体" panose="02010600030101010101" pitchFamily="2" charset="-122"/>
              </a:rPr>
              <a:t>T</a:t>
            </a:r>
            <a:r>
              <a:rPr lang="zh-CN" altLang="en-US" sz="3200" b="1" dirty="0">
                <a:solidFill>
                  <a:schemeClr val="tx1"/>
                </a:solidFill>
                <a:latin typeface="宋体" panose="02010600030101010101" pitchFamily="2" charset="-122"/>
                <a:ea typeface="宋体" panose="02010600030101010101" pitchFamily="2" charset="-122"/>
              </a:rPr>
              <a:t>中没有回路，也可以说</a:t>
            </a:r>
            <a:r>
              <a:rPr lang="en-US" altLang="zh-CN" sz="3200" b="1" dirty="0">
                <a:solidFill>
                  <a:schemeClr val="tx1"/>
                </a:solidFill>
                <a:latin typeface="宋体" panose="02010600030101010101" pitchFamily="2" charset="-122"/>
                <a:ea typeface="宋体" panose="02010600030101010101" pitchFamily="2" charset="-122"/>
              </a:rPr>
              <a:t>T</a:t>
            </a:r>
            <a:r>
              <a:rPr lang="zh-CN" altLang="en-US" sz="3200" b="1" dirty="0">
                <a:solidFill>
                  <a:schemeClr val="tx1"/>
                </a:solidFill>
                <a:latin typeface="宋体" panose="02010600030101010101" pitchFamily="2" charset="-122"/>
                <a:ea typeface="宋体" panose="02010600030101010101" pitchFamily="2" charset="-122"/>
              </a:rPr>
              <a:t>中回路的长度都为</a:t>
            </a:r>
            <a:r>
              <a:rPr lang="en-US" altLang="zh-CN" sz="3200" b="1" dirty="0">
                <a:solidFill>
                  <a:schemeClr val="tx1"/>
                </a:solidFill>
                <a:latin typeface="宋体" panose="02010600030101010101" pitchFamily="2" charset="-122"/>
                <a:ea typeface="宋体" panose="02010600030101010101" pitchFamily="2" charset="-122"/>
              </a:rPr>
              <a:t>0</a:t>
            </a:r>
            <a:r>
              <a:rPr lang="zh-CN" altLang="en-US" sz="3200" b="1" dirty="0">
                <a:solidFill>
                  <a:schemeClr val="tx1"/>
                </a:solidFill>
                <a:latin typeface="宋体" panose="02010600030101010101" pitchFamily="2" charset="-122"/>
                <a:ea typeface="宋体" panose="02010600030101010101" pitchFamily="2" charset="-122"/>
              </a:rPr>
              <a:t>，这样根据二部图的等价定义（即所有回路长度均为偶数），知： </a:t>
            </a:r>
            <a:r>
              <a:rPr lang="en-US" altLang="zh-CN" sz="3200" b="1" dirty="0">
                <a:solidFill>
                  <a:schemeClr val="tx1"/>
                </a:solidFill>
                <a:latin typeface="宋体" panose="02010600030101010101" pitchFamily="2" charset="-122"/>
                <a:ea typeface="宋体" panose="02010600030101010101" pitchFamily="2" charset="-122"/>
              </a:rPr>
              <a:t>T</a:t>
            </a:r>
            <a:r>
              <a:rPr lang="zh-CN" altLang="en-US" sz="3200" b="1" dirty="0">
                <a:solidFill>
                  <a:schemeClr val="tx1"/>
                </a:solidFill>
                <a:latin typeface="宋体" panose="02010600030101010101" pitchFamily="2" charset="-122"/>
                <a:ea typeface="宋体" panose="02010600030101010101" pitchFamily="2" charset="-122"/>
              </a:rPr>
              <a:t>是二部图</a:t>
            </a:r>
            <a:r>
              <a:rPr lang="en-US" altLang="zh-CN" sz="3200" b="1" dirty="0">
                <a:solidFill>
                  <a:schemeClr val="tx1"/>
                </a:solidFill>
                <a:latin typeface="宋体" panose="02010600030101010101" pitchFamily="2" charset="-122"/>
                <a:ea typeface="宋体" panose="02010600030101010101" pitchFamily="2" charset="-122"/>
              </a:rPr>
              <a:t>.</a:t>
            </a:r>
            <a:r>
              <a:rPr lang="zh-CN" altLang="en-US" sz="3600" b="1" dirty="0">
                <a:latin typeface="宋体" panose="02010600030101010101" pitchFamily="2" charset="-122"/>
                <a:ea typeface="宋体" panose="02010600030101010101" pitchFamily="2" charset="-122"/>
              </a:rPr>
              <a:t>。</a:t>
            </a:r>
          </a:p>
        </p:txBody>
      </p:sp>
      <p:sp>
        <p:nvSpPr>
          <p:cNvPr id="63492" name="标题 1"/>
          <p:cNvSpPr txBox="1">
            <a:spLocks/>
          </p:cNvSpPr>
          <p:nvPr/>
        </p:nvSpPr>
        <p:spPr bwMode="auto">
          <a:xfrm>
            <a:off x="107504" y="49213"/>
            <a:ext cx="9036496"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sz="3600" b="1" dirty="0">
                <a:solidFill>
                  <a:schemeClr val="bg1"/>
                </a:solidFill>
                <a:latin typeface="宋体" panose="02010600030101010101" pitchFamily="2" charset="-122"/>
              </a:rPr>
              <a:t>例</a:t>
            </a:r>
            <a:r>
              <a:rPr lang="en-US" altLang="zh-CN" sz="3600" b="1" dirty="0">
                <a:solidFill>
                  <a:schemeClr val="bg1"/>
                </a:solidFill>
                <a:latin typeface="宋体" panose="02010600030101010101" pitchFamily="2" charset="-122"/>
              </a:rPr>
              <a:t> </a:t>
            </a:r>
            <a:r>
              <a:rPr lang="zh-CN" altLang="en-US" sz="3600" b="1" dirty="0">
                <a:solidFill>
                  <a:schemeClr val="bg1"/>
                </a:solidFill>
                <a:latin typeface="宋体" panose="02010600030101010101" pitchFamily="2" charset="-122"/>
              </a:rPr>
              <a:t>至少含有两个顶点的树是二部图。</a:t>
            </a:r>
            <a:endParaRPr lang="en-US" altLang="zh-CN" sz="3600" b="1" dirty="0">
              <a:solidFill>
                <a:schemeClr val="bg1"/>
              </a:solidFill>
            </a:endParaRPr>
          </a:p>
        </p:txBody>
      </p:sp>
    </p:spTree>
    <p:extLst>
      <p:ext uri="{BB962C8B-B14F-4D97-AF65-F5344CB8AC3E}">
        <p14:creationId xmlns:p14="http://schemas.microsoft.com/office/powerpoint/2010/main" val="40392670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0" y="0"/>
            <a:ext cx="9144000" cy="1484784"/>
          </a:xfrm>
          <a:solidFill>
            <a:srgbClr val="0070C0"/>
          </a:solidFill>
        </p:spPr>
        <p:txBody>
          <a:bodyPr/>
          <a:lstStyle/>
          <a:p>
            <a:pPr marL="536575" indent="-536575" algn="l" eaLnBrk="1" hangingPunct="1"/>
            <a:r>
              <a:rPr lang="zh-CN" altLang="en-US" sz="3600" dirty="0">
                <a:latin typeface="Arial" panose="020B0604020202020204" pitchFamily="34" charset="0"/>
                <a:ea typeface="宋体" panose="02010600030101010101" pitchFamily="2" charset="-122"/>
              </a:rPr>
              <a:t>例 </a:t>
            </a:r>
            <a:r>
              <a:rPr lang="en-US" altLang="zh-CN" sz="3600" dirty="0">
                <a:latin typeface="Arial" panose="020B0604020202020204" pitchFamily="34" charset="0"/>
                <a:ea typeface="宋体" panose="02010600030101010101" pitchFamily="2" charset="-122"/>
              </a:rPr>
              <a:t>T=(V,E)</a:t>
            </a:r>
            <a:r>
              <a:rPr lang="zh-CN" altLang="en-US" sz="3600" dirty="0">
                <a:latin typeface="Arial" panose="020B0604020202020204" pitchFamily="34" charset="0"/>
                <a:ea typeface="宋体" panose="02010600030101010101" pitchFamily="2" charset="-122"/>
              </a:rPr>
              <a:t>是一棵树</a:t>
            </a:r>
            <a:r>
              <a:rPr lang="en-US" altLang="zh-CN" sz="3600" dirty="0">
                <a:latin typeface="Arial" panose="020B0604020202020204" pitchFamily="34" charset="0"/>
                <a:ea typeface="宋体" panose="02010600030101010101" pitchFamily="2" charset="-122"/>
              </a:rPr>
              <a:t>, </a:t>
            </a:r>
            <a:r>
              <a:rPr lang="zh-CN" altLang="en-US" sz="3600" dirty="0">
                <a:latin typeface="Arial" panose="020B0604020202020204" pitchFamily="34" charset="0"/>
                <a:ea typeface="宋体" panose="02010600030101010101" pitchFamily="2" charset="-122"/>
              </a:rPr>
              <a:t>已知</a:t>
            </a:r>
            <a:r>
              <a:rPr lang="en-US" altLang="zh-CN" sz="3600" dirty="0">
                <a:latin typeface="Arial" panose="020B0604020202020204" pitchFamily="34" charset="0"/>
                <a:ea typeface="宋体" panose="02010600030101010101" pitchFamily="2" charset="-122"/>
              </a:rPr>
              <a:t>T</a:t>
            </a:r>
            <a:r>
              <a:rPr lang="zh-CN" altLang="en-US" sz="3600" dirty="0">
                <a:latin typeface="Arial" panose="020B0604020202020204" pitchFamily="34" charset="0"/>
                <a:ea typeface="宋体" panose="02010600030101010101" pitchFamily="2" charset="-122"/>
              </a:rPr>
              <a:t>仅有两个</a:t>
            </a:r>
            <a:r>
              <a:rPr lang="en-US" altLang="zh-CN" sz="3600" dirty="0">
                <a:latin typeface="Arial" panose="020B0604020202020204" pitchFamily="34" charset="0"/>
                <a:ea typeface="宋体" panose="02010600030101010101" pitchFamily="2" charset="-122"/>
              </a:rPr>
              <a:t>1</a:t>
            </a:r>
            <a:r>
              <a:rPr lang="zh-CN" altLang="en-US" sz="3600" dirty="0">
                <a:latin typeface="Arial" panose="020B0604020202020204" pitchFamily="34" charset="0"/>
                <a:ea typeface="宋体" panose="02010600030101010101" pitchFamily="2" charset="-122"/>
              </a:rPr>
              <a:t>度顶点求证：</a:t>
            </a:r>
            <a:r>
              <a:rPr lang="en-US" altLang="zh-CN" sz="3600" dirty="0">
                <a:latin typeface="Arial" panose="020B0604020202020204" pitchFamily="34" charset="0"/>
                <a:ea typeface="宋体" panose="02010600030101010101" pitchFamily="2" charset="-122"/>
              </a:rPr>
              <a:t>T</a:t>
            </a:r>
            <a:r>
              <a:rPr lang="zh-CN" altLang="en-US" sz="3600" dirty="0">
                <a:latin typeface="Arial" panose="020B0604020202020204" pitchFamily="34" charset="0"/>
                <a:ea typeface="宋体" panose="02010600030101010101" pitchFamily="2" charset="-122"/>
              </a:rPr>
              <a:t>是一条直线。</a:t>
            </a:r>
          </a:p>
        </p:txBody>
      </p:sp>
      <p:sp>
        <p:nvSpPr>
          <p:cNvPr id="2" name="灯片编号占位符 1"/>
          <p:cNvSpPr>
            <a:spLocks noGrp="1"/>
          </p:cNvSpPr>
          <p:nvPr>
            <p:ph type="sldNum" sz="quarter" idx="12"/>
          </p:nvPr>
        </p:nvSpPr>
        <p:spPr/>
        <p:txBody>
          <a:bodyPr/>
          <a:lstStyle/>
          <a:p>
            <a:fld id="{22E7FAF9-64E4-48CA-A43C-B91CD282074A}" type="slidenum">
              <a:rPr lang="en-US" altLang="zh-CN" smtClean="0"/>
              <a:pPr/>
              <a:t>24</a:t>
            </a:fld>
            <a:r>
              <a:rPr lang="en-US" altLang="zh-CN" dirty="0"/>
              <a:t>/51</a:t>
            </a:r>
          </a:p>
        </p:txBody>
      </p:sp>
      <p:sp>
        <p:nvSpPr>
          <p:cNvPr id="3" name="文本框 2"/>
          <p:cNvSpPr txBox="1"/>
          <p:nvPr/>
        </p:nvSpPr>
        <p:spPr>
          <a:xfrm>
            <a:off x="0" y="1559516"/>
            <a:ext cx="8691291" cy="4185761"/>
          </a:xfrm>
          <a:prstGeom prst="rect">
            <a:avLst/>
          </a:prstGeom>
          <a:noFill/>
        </p:spPr>
        <p:txBody>
          <a:bodyPr wrap="square" rtlCol="0">
            <a:spAutoFit/>
          </a:bodyPr>
          <a:lstStyle/>
          <a:p>
            <a:pPr algn="l"/>
            <a:r>
              <a:rPr lang="zh-CN" altLang="en-US" sz="3200" dirty="0"/>
              <a:t>证明：</a:t>
            </a:r>
            <a:endParaRPr lang="en-US" altLang="zh-CN" sz="3200" dirty="0"/>
          </a:p>
          <a:p>
            <a:pPr marL="1349375" indent="-1349375" algn="l"/>
            <a:r>
              <a:rPr lang="zh-CN" altLang="en-US" sz="3200" dirty="0"/>
              <a:t>         假设</a:t>
            </a:r>
            <a:r>
              <a:rPr lang="en-US" altLang="zh-CN" sz="3200" dirty="0"/>
              <a:t>T</a:t>
            </a:r>
            <a:r>
              <a:rPr lang="zh-CN" altLang="en-US" sz="3200" dirty="0"/>
              <a:t>不是一条直线，即假设</a:t>
            </a:r>
            <a:r>
              <a:rPr lang="en-US" altLang="zh-CN" sz="3200" dirty="0"/>
              <a:t>T</a:t>
            </a:r>
            <a:r>
              <a:rPr lang="zh-CN" altLang="en-US" sz="3200" dirty="0"/>
              <a:t>至少有一个</a:t>
            </a:r>
            <a:r>
              <a:rPr lang="en-US" altLang="zh-CN" sz="3200" dirty="0"/>
              <a:t>3</a:t>
            </a:r>
            <a:r>
              <a:rPr lang="zh-CN" altLang="en-US" sz="3200" dirty="0"/>
              <a:t>度以上的顶点，</a:t>
            </a:r>
            <a:endParaRPr lang="en-US" altLang="zh-CN" sz="3200" dirty="0"/>
          </a:p>
          <a:p>
            <a:pPr algn="l"/>
            <a:r>
              <a:rPr lang="zh-CN" altLang="en-US" sz="3200" dirty="0"/>
              <a:t>         则由握手定理及题意，有：</a:t>
            </a:r>
            <a:endParaRPr lang="en-US" altLang="zh-CN" sz="3200" dirty="0"/>
          </a:p>
          <a:p>
            <a:pPr algn="l">
              <a:spcBef>
                <a:spcPts val="600"/>
              </a:spcBef>
              <a:spcAft>
                <a:spcPts val="600"/>
              </a:spcAft>
            </a:pPr>
            <a:r>
              <a:rPr lang="en-US" altLang="zh-CN" sz="3200" dirty="0"/>
              <a:t>                    </a:t>
            </a:r>
            <a:r>
              <a:rPr lang="en-US" altLang="zh-CN" sz="3200" dirty="0">
                <a:solidFill>
                  <a:srgbClr val="FF0000"/>
                </a:solidFill>
              </a:rPr>
              <a:t>2(|V|-1)</a:t>
            </a:r>
            <a:r>
              <a:rPr lang="en-US" altLang="zh-CN" sz="3200" b="1" dirty="0">
                <a:solidFill>
                  <a:srgbClr val="FF0000"/>
                </a:solidFill>
              </a:rPr>
              <a:t> ≥ 2+3</a:t>
            </a:r>
            <a:r>
              <a:rPr lang="en-US" altLang="zh-CN" sz="3200" dirty="0">
                <a:solidFill>
                  <a:srgbClr val="FF0000"/>
                </a:solidFill>
              </a:rPr>
              <a:t>+2(|V|-3)</a:t>
            </a:r>
          </a:p>
          <a:p>
            <a:pPr algn="l"/>
            <a:r>
              <a:rPr lang="en-US" altLang="zh-CN" sz="3200" b="1" dirty="0"/>
              <a:t>          </a:t>
            </a:r>
            <a:r>
              <a:rPr lang="zh-CN" altLang="en-US" sz="3200" b="1" dirty="0"/>
              <a:t>即</a:t>
            </a:r>
            <a:r>
              <a:rPr lang="en-US" altLang="zh-CN" sz="3200" b="1" dirty="0"/>
              <a:t>             -2 ≥ -1</a:t>
            </a:r>
            <a:endParaRPr lang="en-US" altLang="zh-CN" sz="3200" dirty="0"/>
          </a:p>
          <a:p>
            <a:pPr marL="1165225" indent="-1165225" algn="l"/>
            <a:r>
              <a:rPr lang="en-US" altLang="zh-CN" sz="3200" dirty="0"/>
              <a:t>          </a:t>
            </a:r>
            <a:r>
              <a:rPr lang="zh-CN" altLang="en-US" sz="3200" dirty="0"/>
              <a:t>矛盾。矛盾说明</a:t>
            </a:r>
            <a:r>
              <a:rPr lang="en-US" altLang="zh-CN" sz="3200" dirty="0"/>
              <a:t>T</a:t>
            </a:r>
            <a:r>
              <a:rPr lang="zh-CN" altLang="en-US" sz="3200" dirty="0"/>
              <a:t>中除两片树叶外，其它顶点的度数都是</a:t>
            </a:r>
            <a:r>
              <a:rPr lang="en-US" altLang="zh-CN" sz="3200" dirty="0"/>
              <a:t>2</a:t>
            </a:r>
            <a:r>
              <a:rPr lang="zh-CN" altLang="en-US" sz="3200" dirty="0"/>
              <a:t>度。</a:t>
            </a:r>
            <a:endParaRPr lang="zh-CN" altLang="en-US" dirty="0"/>
          </a:p>
        </p:txBody>
      </p:sp>
      <p:sp>
        <p:nvSpPr>
          <p:cNvPr id="4" name="矩形 3"/>
          <p:cNvSpPr/>
          <p:nvPr/>
        </p:nvSpPr>
        <p:spPr>
          <a:xfrm>
            <a:off x="0" y="5820010"/>
            <a:ext cx="9144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T</a:t>
            </a:r>
            <a:r>
              <a:rPr lang="zh-CN" altLang="en-US" sz="2800" dirty="0"/>
              <a:t>是一条直线是指</a:t>
            </a:r>
            <a:r>
              <a:rPr lang="en-US" altLang="zh-CN" sz="2800" dirty="0"/>
              <a:t>T</a:t>
            </a:r>
            <a:r>
              <a:rPr lang="zh-CN" altLang="en-US" sz="2800" dirty="0"/>
              <a:t>有两片树叶，其它顶点的度数都是</a:t>
            </a:r>
            <a:r>
              <a:rPr lang="en-US" altLang="zh-CN" sz="2800" dirty="0"/>
              <a:t>2.</a:t>
            </a:r>
            <a:endParaRPr lang="zh-CN" altLang="en-US" sz="2800" dirty="0"/>
          </a:p>
        </p:txBody>
      </p:sp>
    </p:spTree>
    <p:extLst>
      <p:ext uri="{BB962C8B-B14F-4D97-AF65-F5344CB8AC3E}">
        <p14:creationId xmlns:p14="http://schemas.microsoft.com/office/powerpoint/2010/main" val="36584637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定义</a:t>
            </a:r>
            <a:r>
              <a:rPr lang="en-US" altLang="zh-CN" dirty="0">
                <a:latin typeface="Calibri" panose="020F0502020204030204" pitchFamily="34" charset="0"/>
                <a:ea typeface="宋体" panose="02010600030101010101" pitchFamily="2" charset="-122"/>
              </a:rPr>
              <a:t>7.2          </a:t>
            </a:r>
            <a:r>
              <a:rPr lang="zh-CN" altLang="en-US" dirty="0">
                <a:latin typeface="Calibri" panose="020F0502020204030204" pitchFamily="34" charset="0"/>
                <a:ea typeface="宋体" panose="02010600030101010101" pitchFamily="2" charset="-122"/>
              </a:rPr>
              <a:t>生成树</a:t>
            </a:r>
          </a:p>
        </p:txBody>
      </p:sp>
      <p:sp>
        <p:nvSpPr>
          <p:cNvPr id="23556" name="Rectangle 3"/>
          <p:cNvSpPr>
            <a:spLocks noGrp="1"/>
          </p:cNvSpPr>
          <p:nvPr>
            <p:ph type="body" idx="4294967295"/>
          </p:nvPr>
        </p:nvSpPr>
        <p:spPr>
          <a:xfrm>
            <a:off x="240632" y="908050"/>
            <a:ext cx="8795863" cy="1152798"/>
          </a:xfrm>
          <a:solidFill>
            <a:srgbClr val="FFFF00"/>
          </a:solidFill>
        </p:spPr>
        <p:txBody>
          <a:bodyPr/>
          <a:lstStyle/>
          <a:p>
            <a:pPr marL="0" indent="0" defTabSz="982663">
              <a:buFont typeface="Arial" panose="020B0604020202020204" pitchFamily="34" charset="0"/>
              <a:buNone/>
            </a:pPr>
            <a:r>
              <a:rPr lang="zh-CN" altLang="en-US" b="1" dirty="0">
                <a:latin typeface="Calibri" panose="020F0502020204030204" pitchFamily="34" charset="0"/>
                <a:ea typeface="宋体" panose="02010600030101010101" pitchFamily="2" charset="-122"/>
              </a:rPr>
              <a:t>设</a:t>
            </a:r>
            <a:r>
              <a:rPr lang="en-US" altLang="zh-CN" b="1" dirty="0">
                <a:latin typeface="Calibri" panose="020F0502020204030204" pitchFamily="34" charset="0"/>
                <a:ea typeface="宋体" panose="02010600030101010101" pitchFamily="2" charset="-122"/>
              </a:rPr>
              <a:t>G=(V,E)</a:t>
            </a:r>
            <a:r>
              <a:rPr lang="zh-CN" altLang="en-US" b="1" dirty="0">
                <a:latin typeface="Calibri" panose="020F0502020204030204" pitchFamily="34" charset="0"/>
                <a:ea typeface="宋体" panose="02010600030101010101" pitchFamily="2" charset="-122"/>
              </a:rPr>
              <a:t>是一个无向连通图，</a:t>
            </a:r>
            <a:r>
              <a:rPr lang="en-US" altLang="zh-CN" b="1" dirty="0">
                <a:latin typeface="Calibri" panose="020F0502020204030204" pitchFamily="34" charset="0"/>
                <a:ea typeface="宋体" panose="02010600030101010101" pitchFamily="2" charset="-122"/>
              </a:rPr>
              <a:t>T</a:t>
            </a:r>
            <a:r>
              <a:rPr lang="zh-CN" altLang="en-US" b="1" dirty="0">
                <a:latin typeface="Calibri" panose="020F0502020204030204" pitchFamily="34" charset="0"/>
                <a:ea typeface="宋体" panose="02010600030101010101" pitchFamily="2" charset="-122"/>
              </a:rPr>
              <a:t>是</a:t>
            </a: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的一个生成子图，且是一棵树，则称</a:t>
            </a:r>
            <a:r>
              <a:rPr lang="en-US" altLang="zh-CN" b="1" dirty="0">
                <a:latin typeface="Calibri" panose="020F0502020204030204" pitchFamily="34" charset="0"/>
                <a:ea typeface="宋体" panose="02010600030101010101" pitchFamily="2" charset="-122"/>
              </a:rPr>
              <a:t>T</a:t>
            </a:r>
            <a:r>
              <a:rPr lang="zh-CN" altLang="en-US" b="1" dirty="0">
                <a:latin typeface="Calibri" panose="020F0502020204030204" pitchFamily="34" charset="0"/>
                <a:ea typeface="宋体" panose="02010600030101010101" pitchFamily="2" charset="-122"/>
              </a:rPr>
              <a:t>为</a:t>
            </a: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的一棵生成树。</a:t>
            </a:r>
          </a:p>
        </p:txBody>
      </p:sp>
      <p:sp>
        <p:nvSpPr>
          <p:cNvPr id="2" name="矩形 1"/>
          <p:cNvSpPr/>
          <p:nvPr/>
        </p:nvSpPr>
        <p:spPr>
          <a:xfrm>
            <a:off x="240632" y="4437112"/>
            <a:ext cx="4572000" cy="830997"/>
          </a:xfrm>
          <a:prstGeom prst="rect">
            <a:avLst/>
          </a:prstGeom>
          <a:solidFill>
            <a:srgbClr val="0070C0"/>
          </a:solidFill>
        </p:spPr>
        <p:txBody>
          <a:bodyPr>
            <a:spAutoFit/>
          </a:bodyPr>
          <a:lstStyle/>
          <a:p>
            <a:pPr algn="l" eaLnBrk="1" hangingPunct="1">
              <a:spcBef>
                <a:spcPct val="20000"/>
              </a:spcBef>
              <a:buClr>
                <a:schemeClr val="bg2"/>
              </a:buClr>
              <a:buSzPct val="75000"/>
              <a:buFont typeface="Wingdings" panose="05000000000000000000" pitchFamily="2" charset="2"/>
              <a:buNone/>
            </a:pPr>
            <a:r>
              <a:rPr lang="zh-CN" altLang="en-US" sz="2400" b="1" dirty="0">
                <a:solidFill>
                  <a:schemeClr val="bg1"/>
                </a:solidFill>
                <a:latin typeface="Times New Roman" panose="02020603050405020304" pitchFamily="18" charset="0"/>
              </a:rPr>
              <a:t>注意：   余树不一定连通</a:t>
            </a:r>
            <a:r>
              <a:rPr lang="en-US" altLang="zh-CN" sz="2400" b="1" dirty="0">
                <a:solidFill>
                  <a:schemeClr val="bg1"/>
                </a:solidFill>
                <a:latin typeface="Times New Roman" panose="02020603050405020304" pitchFamily="18" charset="0"/>
              </a:rPr>
              <a:t>, </a:t>
            </a:r>
            <a:r>
              <a:rPr lang="zh-CN" altLang="en-US" sz="2400" b="1" dirty="0">
                <a:solidFill>
                  <a:schemeClr val="bg1"/>
                </a:solidFill>
                <a:latin typeface="Times New Roman" panose="02020603050405020304" pitchFamily="18" charset="0"/>
              </a:rPr>
              <a:t>也不一定不含回路，不一定是树。</a:t>
            </a:r>
            <a:endParaRPr lang="en-US" altLang="zh-CN" sz="2400" b="1" dirty="0">
              <a:solidFill>
                <a:schemeClr val="bg1"/>
              </a:solidFill>
              <a:latin typeface="Times New Roman" panose="02020603050405020304" pitchFamily="18" charset="0"/>
            </a:endParaRPr>
          </a:p>
        </p:txBody>
      </p:sp>
      <p:sp>
        <p:nvSpPr>
          <p:cNvPr id="6" name="矩形 5"/>
          <p:cNvSpPr/>
          <p:nvPr/>
        </p:nvSpPr>
        <p:spPr>
          <a:xfrm>
            <a:off x="251520" y="2287214"/>
            <a:ext cx="8496944" cy="1766637"/>
          </a:xfrm>
          <a:prstGeom prst="rect">
            <a:avLst/>
          </a:prstGeom>
        </p:spPr>
        <p:txBody>
          <a:bodyPr wrap="square">
            <a:spAutoFit/>
          </a:bodyPr>
          <a:lstStyle/>
          <a:p>
            <a:pPr algn="l" eaLnBrk="1" hangingPunct="1">
              <a:spcBef>
                <a:spcPct val="20000"/>
              </a:spcBef>
              <a:buClr>
                <a:schemeClr val="bg2"/>
              </a:buClr>
              <a:buSzPct val="75000"/>
              <a:buFont typeface="Wingdings" panose="05000000000000000000" pitchFamily="2" charset="2"/>
              <a:buNone/>
            </a:pPr>
            <a:r>
              <a:rPr lang="zh-CN" altLang="en-US" sz="3200" b="1" dirty="0">
                <a:latin typeface="Times New Roman" panose="02020603050405020304" pitchFamily="18" charset="0"/>
              </a:rPr>
              <a:t>生成树</a:t>
            </a:r>
            <a:r>
              <a:rPr lang="en-US" altLang="zh-CN" sz="3200" b="1" i="1" dirty="0">
                <a:latin typeface="Times New Roman" panose="02020603050405020304" pitchFamily="18" charset="0"/>
              </a:rPr>
              <a:t>T</a:t>
            </a:r>
            <a:r>
              <a:rPr lang="zh-CN" altLang="en-US" sz="3200" b="1" dirty="0">
                <a:latin typeface="Times New Roman" panose="02020603050405020304" pitchFamily="18" charset="0"/>
              </a:rPr>
              <a:t>的</a:t>
            </a:r>
            <a:r>
              <a:rPr lang="zh-CN" altLang="en-US" sz="3200" b="1" dirty="0">
                <a:solidFill>
                  <a:srgbClr val="FF0000"/>
                </a:solidFill>
                <a:latin typeface="Times New Roman" panose="02020603050405020304" pitchFamily="18" charset="0"/>
              </a:rPr>
              <a:t>树枝</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G</a:t>
            </a:r>
            <a:r>
              <a:rPr lang="zh-CN" altLang="en-US" sz="3200" b="1" dirty="0">
                <a:latin typeface="Times New Roman" panose="02020603050405020304" pitchFamily="18" charset="0"/>
              </a:rPr>
              <a:t>在</a:t>
            </a:r>
            <a:r>
              <a:rPr lang="en-US" altLang="zh-CN" sz="3200" b="1" i="1" dirty="0">
                <a:latin typeface="Times New Roman" panose="02020603050405020304" pitchFamily="18" charset="0"/>
              </a:rPr>
              <a:t>T</a:t>
            </a:r>
            <a:r>
              <a:rPr lang="zh-CN" altLang="en-US" sz="3200" b="1" dirty="0">
                <a:latin typeface="Times New Roman" panose="02020603050405020304" pitchFamily="18" charset="0"/>
              </a:rPr>
              <a:t>中的边</a:t>
            </a:r>
          </a:p>
          <a:p>
            <a:pPr algn="l" eaLnBrk="1" hangingPunct="1">
              <a:spcBef>
                <a:spcPct val="20000"/>
              </a:spcBef>
              <a:buClr>
                <a:schemeClr val="bg2"/>
              </a:buClr>
              <a:buSzPct val="75000"/>
              <a:buFont typeface="Wingdings" panose="05000000000000000000" pitchFamily="2" charset="2"/>
              <a:buNone/>
            </a:pPr>
            <a:r>
              <a:rPr lang="zh-CN" altLang="en-US" sz="3200" b="1" dirty="0">
                <a:latin typeface="Times New Roman" panose="02020603050405020304" pitchFamily="18" charset="0"/>
              </a:rPr>
              <a:t>生成树</a:t>
            </a:r>
            <a:r>
              <a:rPr lang="en-US" altLang="zh-CN" sz="3200" b="1" i="1" dirty="0">
                <a:latin typeface="Times New Roman" panose="02020603050405020304" pitchFamily="18" charset="0"/>
              </a:rPr>
              <a:t>T</a:t>
            </a:r>
            <a:r>
              <a:rPr lang="zh-CN" altLang="en-US" sz="3200" b="1" dirty="0">
                <a:latin typeface="Times New Roman" panose="02020603050405020304" pitchFamily="18" charset="0"/>
              </a:rPr>
              <a:t>的</a:t>
            </a:r>
            <a:r>
              <a:rPr lang="zh-CN" altLang="en-US" sz="3200" b="1" dirty="0">
                <a:solidFill>
                  <a:srgbClr val="FF0000"/>
                </a:solidFill>
                <a:latin typeface="Times New Roman" panose="02020603050405020304" pitchFamily="18" charset="0"/>
              </a:rPr>
              <a:t>弦</a:t>
            </a:r>
            <a:r>
              <a:rPr lang="en-US" altLang="zh-CN" sz="3200" b="1" dirty="0">
                <a:latin typeface="Times New Roman" panose="02020603050405020304" pitchFamily="18" charset="0"/>
              </a:rPr>
              <a:t>: </a:t>
            </a:r>
            <a:r>
              <a:rPr lang="en-US" altLang="zh-CN" sz="3200" b="1" i="1" dirty="0">
                <a:latin typeface="Times New Roman" panose="02020603050405020304" pitchFamily="18" charset="0"/>
              </a:rPr>
              <a:t>G</a:t>
            </a:r>
            <a:r>
              <a:rPr lang="zh-CN" altLang="en-US" sz="3200" b="1" dirty="0">
                <a:latin typeface="Times New Roman" panose="02020603050405020304" pitchFamily="18" charset="0"/>
              </a:rPr>
              <a:t>不在</a:t>
            </a:r>
            <a:r>
              <a:rPr lang="en-US" altLang="zh-CN" sz="3200" b="1" i="1" dirty="0">
                <a:latin typeface="Times New Roman" panose="02020603050405020304" pitchFamily="18" charset="0"/>
              </a:rPr>
              <a:t>T</a:t>
            </a:r>
            <a:r>
              <a:rPr lang="zh-CN" altLang="en-US" sz="3200" b="1" dirty="0">
                <a:latin typeface="Times New Roman" panose="02020603050405020304" pitchFamily="18" charset="0"/>
              </a:rPr>
              <a:t>中的边</a:t>
            </a:r>
          </a:p>
          <a:p>
            <a:pPr algn="l" eaLnBrk="1" hangingPunct="1">
              <a:spcBef>
                <a:spcPct val="20000"/>
              </a:spcBef>
              <a:buClr>
                <a:schemeClr val="bg2"/>
              </a:buClr>
              <a:buSzPct val="75000"/>
              <a:buFont typeface="Wingdings" panose="05000000000000000000" pitchFamily="2" charset="2"/>
              <a:buNone/>
            </a:pPr>
            <a:r>
              <a:rPr lang="zh-CN" altLang="en-US" sz="3200" b="1" dirty="0">
                <a:latin typeface="Times New Roman" panose="02020603050405020304" pitchFamily="18" charset="0"/>
              </a:rPr>
              <a:t>生成树</a:t>
            </a:r>
            <a:r>
              <a:rPr lang="en-US" altLang="zh-CN" sz="3200" b="1" i="1" dirty="0">
                <a:latin typeface="Times New Roman" panose="02020603050405020304" pitchFamily="18" charset="0"/>
              </a:rPr>
              <a:t>T</a:t>
            </a:r>
            <a:r>
              <a:rPr lang="zh-CN" altLang="en-US" sz="3200" b="1" dirty="0">
                <a:latin typeface="Times New Roman" panose="02020603050405020304" pitchFamily="18" charset="0"/>
              </a:rPr>
              <a:t>的</a:t>
            </a:r>
            <a:r>
              <a:rPr lang="zh-CN" altLang="en-US" sz="3200" b="1" dirty="0">
                <a:solidFill>
                  <a:srgbClr val="FF0000"/>
                </a:solidFill>
                <a:latin typeface="Times New Roman" panose="02020603050405020304" pitchFamily="18" charset="0"/>
              </a:rPr>
              <a:t>余树</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所有弦的集合的导出子图</a:t>
            </a:r>
          </a:p>
        </p:txBody>
      </p:sp>
      <p:pic>
        <p:nvPicPr>
          <p:cNvPr id="46" name="Picture 8" descr="16-4"/>
          <p:cNvPicPr>
            <a:picLocks noChangeAspect="1" noChangeArrowheads="1"/>
          </p:cNvPicPr>
          <p:nvPr/>
        </p:nvPicPr>
        <p:blipFill>
          <a:blip r:embed="rId3">
            <a:extLst>
              <a:ext uri="{28A0092B-C50C-407E-A947-70E740481C1C}">
                <a14:useLocalDpi xmlns:a14="http://schemas.microsoft.com/office/drawing/2010/main" val="0"/>
              </a:ext>
            </a:extLst>
          </a:blip>
          <a:srcRect t="12021" b="42075"/>
          <a:stretch>
            <a:fillRect/>
          </a:stretch>
        </p:blipFill>
        <p:spPr bwMode="auto">
          <a:xfrm>
            <a:off x="5128338" y="4437112"/>
            <a:ext cx="3263900"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269177" y="5767993"/>
            <a:ext cx="4572000" cy="369332"/>
          </a:xfrm>
          <a:prstGeom prst="rect">
            <a:avLst/>
          </a:prstGeom>
        </p:spPr>
        <p:txBody>
          <a:bodyPr>
            <a:spAutoFit/>
          </a:bodyPr>
          <a:lstStyle/>
          <a:p>
            <a:pPr algn="l" eaLnBrk="1" hangingPunct="1">
              <a:spcBef>
                <a:spcPct val="20000"/>
              </a:spcBef>
              <a:buClr>
                <a:schemeClr val="bg2"/>
              </a:buClr>
              <a:buSzPct val="75000"/>
              <a:buFont typeface="Wingdings" panose="05000000000000000000" pitchFamily="2" charset="2"/>
              <a:buNone/>
            </a:pPr>
            <a:r>
              <a:rPr lang="zh-CN" altLang="en-US" b="1" dirty="0">
                <a:latin typeface="Times New Roman" panose="02020603050405020304" pitchFamily="18" charset="0"/>
              </a:rPr>
              <a:t>在右图中，黑边构成生成树，红边构成余树</a:t>
            </a:r>
          </a:p>
        </p:txBody>
      </p:sp>
    </p:spTree>
    <p:extLst>
      <p:ext uri="{BB962C8B-B14F-4D97-AF65-F5344CB8AC3E}">
        <p14:creationId xmlns:p14="http://schemas.microsoft.com/office/powerpoint/2010/main" val="2687106329"/>
      </p:ext>
    </p:extLst>
  </p:cSld>
  <p:clrMapOvr>
    <a:masterClrMapping/>
  </p:clrMapOvr>
  <p:transition advTm="1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7A400BC-3FFB-4415-B891-D85A961A1C6A}" type="slidenum">
              <a:rPr lang="zh-CN" altLang="en-US" smtClean="0">
                <a:solidFill>
                  <a:schemeClr val="accent1"/>
                </a:solidFill>
              </a:rPr>
              <a:pPr/>
              <a:t>26</a:t>
            </a:fld>
            <a:r>
              <a:rPr lang="en-US" altLang="zh-CN" dirty="0">
                <a:solidFill>
                  <a:schemeClr val="accent1"/>
                </a:solidFill>
              </a:rPr>
              <a:t>/51</a:t>
            </a:r>
          </a:p>
        </p:txBody>
      </p:sp>
      <p:sp>
        <p:nvSpPr>
          <p:cNvPr id="24579" name="Rectangle 2"/>
          <p:cNvSpPr>
            <a:spLocks noGrp="1"/>
          </p:cNvSpPr>
          <p:nvPr>
            <p:ph type="title" idx="4294967295"/>
          </p:nvPr>
        </p:nvSpPr>
        <p:spPr>
          <a:xfrm>
            <a:off x="0" y="-26988"/>
            <a:ext cx="9540551" cy="642938"/>
          </a:xfrm>
        </p:spPr>
        <p:txBody>
          <a:bodyPr/>
          <a:lstStyle/>
          <a:p>
            <a:pPr algn="l"/>
            <a:r>
              <a:rPr lang="zh-CN" altLang="en-US" sz="4000" b="1" dirty="0">
                <a:latin typeface="Calibri" panose="020F0502020204030204" pitchFamily="34" charset="0"/>
                <a:ea typeface="宋体" panose="02010600030101010101" pitchFamily="2" charset="-122"/>
              </a:rPr>
              <a:t>定理</a:t>
            </a:r>
            <a:r>
              <a:rPr lang="en-US" altLang="zh-CN" sz="4000" b="1" dirty="0">
                <a:latin typeface="Calibri" panose="020F0502020204030204" pitchFamily="34" charset="0"/>
                <a:ea typeface="宋体" panose="02010600030101010101" pitchFamily="2" charset="-122"/>
              </a:rPr>
              <a:t>7.3  </a:t>
            </a:r>
            <a:r>
              <a:rPr lang="zh-CN" altLang="en-US" sz="4000" b="1" dirty="0">
                <a:latin typeface="Calibri" panose="020F0502020204030204" pitchFamily="34" charset="0"/>
                <a:ea typeface="宋体" panose="02010600030101010101" pitchFamily="2" charset="-122"/>
              </a:rPr>
              <a:t>任何无向连通图都有生成树。</a:t>
            </a:r>
          </a:p>
        </p:txBody>
      </p:sp>
      <p:sp>
        <p:nvSpPr>
          <p:cNvPr id="670725" name="Rectangle 5"/>
          <p:cNvSpPr>
            <a:spLocks noGrp="1"/>
          </p:cNvSpPr>
          <p:nvPr>
            <p:ph type="body" idx="4294967295"/>
          </p:nvPr>
        </p:nvSpPr>
        <p:spPr>
          <a:xfrm>
            <a:off x="107504" y="836712"/>
            <a:ext cx="8569325" cy="792311"/>
          </a:xfrm>
        </p:spPr>
        <p:txBody>
          <a:bodyPr/>
          <a:lstStyle/>
          <a:p>
            <a:pPr marL="1524000" indent="-1524000">
              <a:lnSpc>
                <a:spcPct val="120000"/>
              </a:lnSpc>
              <a:buFont typeface="Arial" panose="020B0604020202020204" pitchFamily="34" charset="0"/>
              <a:buNone/>
            </a:pPr>
            <a:r>
              <a:rPr lang="zh-CN" altLang="en-US" b="1" dirty="0">
                <a:solidFill>
                  <a:srgbClr val="333300"/>
                </a:solidFill>
                <a:latin typeface="Calibri" panose="020F0502020204030204" pitchFamily="34" charset="0"/>
                <a:ea typeface="宋体" panose="02010600030101010101" pitchFamily="2" charset="-122"/>
              </a:rPr>
              <a:t>证明：设</a:t>
            </a:r>
            <a:r>
              <a:rPr lang="en-US" altLang="zh-CN" b="1" dirty="0">
                <a:solidFill>
                  <a:srgbClr val="333300"/>
                </a:solidFill>
                <a:latin typeface="Calibri" panose="020F0502020204030204" pitchFamily="34" charset="0"/>
                <a:ea typeface="宋体" panose="02010600030101010101" pitchFamily="2" charset="-122"/>
              </a:rPr>
              <a:t>G=(V,E)</a:t>
            </a:r>
            <a:r>
              <a:rPr lang="zh-CN" altLang="en-US" b="1" dirty="0">
                <a:solidFill>
                  <a:srgbClr val="333300"/>
                </a:solidFill>
                <a:latin typeface="Calibri" panose="020F0502020204030204" pitchFamily="34" charset="0"/>
                <a:ea typeface="宋体" panose="02010600030101010101" pitchFamily="2" charset="-122"/>
              </a:rPr>
              <a:t>是一个无向连通图</a:t>
            </a:r>
            <a:r>
              <a:rPr lang="en-US" altLang="zh-CN" b="1" dirty="0">
                <a:solidFill>
                  <a:srgbClr val="333300"/>
                </a:solidFill>
                <a:latin typeface="Calibri" panose="020F0502020204030204" pitchFamily="34" charset="0"/>
                <a:ea typeface="宋体" panose="02010600030101010101" pitchFamily="2" charset="-122"/>
              </a:rPr>
              <a:t>.</a:t>
            </a:r>
            <a:endParaRPr lang="zh-CN" altLang="en-US" b="1" dirty="0">
              <a:solidFill>
                <a:srgbClr val="333300"/>
              </a:solidFill>
              <a:latin typeface="Calibri" panose="020F0502020204030204" pitchFamily="34" charset="0"/>
              <a:ea typeface="宋体" panose="02010600030101010101" pitchFamily="2" charset="-122"/>
            </a:endParaRPr>
          </a:p>
          <a:p>
            <a:pPr marL="1524000" indent="-1524000">
              <a:lnSpc>
                <a:spcPct val="120000"/>
              </a:lnSpc>
              <a:buFont typeface="Arial" panose="020B0604020202020204" pitchFamily="34" charset="0"/>
              <a:buNone/>
            </a:pPr>
            <a:r>
              <a:rPr lang="zh-CN" altLang="en-US" b="1" dirty="0">
                <a:solidFill>
                  <a:srgbClr val="333300"/>
                </a:solidFill>
                <a:latin typeface="Calibri" panose="020F0502020204030204" pitchFamily="34" charset="0"/>
                <a:ea typeface="宋体" panose="02010600030101010101" pitchFamily="2" charset="-122"/>
              </a:rPr>
              <a:t>           </a:t>
            </a:r>
            <a:endParaRPr lang="zh-CN" altLang="en-US" b="1" dirty="0">
              <a:latin typeface="Calibri" panose="020F0502020204030204" pitchFamily="34" charset="0"/>
              <a:ea typeface="宋体" panose="02010600030101010101" pitchFamily="2" charset="-122"/>
            </a:endParaRPr>
          </a:p>
        </p:txBody>
      </p:sp>
      <p:sp>
        <p:nvSpPr>
          <p:cNvPr id="2" name="矩形 1"/>
          <p:cNvSpPr/>
          <p:nvPr/>
        </p:nvSpPr>
        <p:spPr>
          <a:xfrm>
            <a:off x="1259632" y="1556792"/>
            <a:ext cx="7704856" cy="4228850"/>
          </a:xfrm>
          <a:prstGeom prst="rect">
            <a:avLst/>
          </a:prstGeom>
        </p:spPr>
        <p:txBody>
          <a:bodyPr wrap="square">
            <a:spAutoFit/>
          </a:bodyPr>
          <a:lstStyle/>
          <a:p>
            <a:pPr marL="1524000" indent="-1524000" algn="l">
              <a:lnSpc>
                <a:spcPct val="120000"/>
              </a:lnSpc>
              <a:buFont typeface="Arial" panose="020B0604020202020204" pitchFamily="34" charset="0"/>
              <a:buNone/>
            </a:pPr>
            <a:r>
              <a:rPr lang="zh-CN" altLang="en-US" sz="3200" b="1" dirty="0">
                <a:solidFill>
                  <a:srgbClr val="993300"/>
                </a:solidFill>
                <a:latin typeface="Calibri" panose="020F0502020204030204" pitchFamily="34" charset="0"/>
              </a:rPr>
              <a:t>若</a:t>
            </a:r>
            <a:r>
              <a:rPr lang="en-US" altLang="zh-CN" sz="3200" b="1" dirty="0">
                <a:solidFill>
                  <a:srgbClr val="993300"/>
                </a:solidFill>
                <a:latin typeface="Calibri" panose="020F0502020204030204" pitchFamily="34" charset="0"/>
              </a:rPr>
              <a:t>G</a:t>
            </a:r>
            <a:r>
              <a:rPr lang="zh-CN" altLang="en-US" sz="3200" b="1" dirty="0">
                <a:solidFill>
                  <a:srgbClr val="993300"/>
                </a:solidFill>
                <a:latin typeface="Calibri" panose="020F0502020204030204" pitchFamily="34" charset="0"/>
              </a:rPr>
              <a:t>中无圈</a:t>
            </a:r>
            <a:r>
              <a:rPr lang="zh-CN" altLang="en-US" sz="3200" b="1" dirty="0">
                <a:solidFill>
                  <a:srgbClr val="333300"/>
                </a:solidFill>
                <a:latin typeface="Calibri" panose="020F0502020204030204" pitchFamily="34" charset="0"/>
              </a:rPr>
              <a:t>，则</a:t>
            </a:r>
            <a:r>
              <a:rPr lang="en-US" altLang="zh-CN" sz="3200" b="1" dirty="0">
                <a:solidFill>
                  <a:srgbClr val="333300"/>
                </a:solidFill>
                <a:latin typeface="Calibri" panose="020F0502020204030204" pitchFamily="34" charset="0"/>
              </a:rPr>
              <a:t>G </a:t>
            </a:r>
            <a:r>
              <a:rPr lang="zh-CN" altLang="en-US" sz="3200" b="1" dirty="0">
                <a:solidFill>
                  <a:srgbClr val="333300"/>
                </a:solidFill>
                <a:latin typeface="Calibri" panose="020F0502020204030204" pitchFamily="34" charset="0"/>
              </a:rPr>
              <a:t>本身是</a:t>
            </a:r>
            <a:r>
              <a:rPr lang="en-US" altLang="zh-CN" sz="3200" b="1" dirty="0">
                <a:solidFill>
                  <a:srgbClr val="333300"/>
                </a:solidFill>
                <a:latin typeface="Calibri" panose="020F0502020204030204" pitchFamily="34" charset="0"/>
              </a:rPr>
              <a:t>G</a:t>
            </a:r>
            <a:r>
              <a:rPr lang="zh-CN" altLang="en-US" sz="3200" b="1" dirty="0">
                <a:solidFill>
                  <a:srgbClr val="333300"/>
                </a:solidFill>
                <a:latin typeface="Calibri" panose="020F0502020204030204" pitchFamily="34" charset="0"/>
              </a:rPr>
              <a:t>的一棵生成树。</a:t>
            </a:r>
          </a:p>
          <a:p>
            <a:pPr marL="84138" indent="-84138" algn="l">
              <a:lnSpc>
                <a:spcPct val="120000"/>
              </a:lnSpc>
              <a:buFont typeface="Arial" panose="020B0604020202020204" pitchFamily="34" charset="0"/>
              <a:buNone/>
            </a:pPr>
            <a:r>
              <a:rPr lang="zh-CN" altLang="en-US" sz="3200" b="1" dirty="0">
                <a:solidFill>
                  <a:srgbClr val="993300"/>
                </a:solidFill>
                <a:latin typeface="Calibri" panose="020F0502020204030204" pitchFamily="34" charset="0"/>
              </a:rPr>
              <a:t>若</a:t>
            </a:r>
            <a:r>
              <a:rPr lang="en-US" altLang="zh-CN" sz="3200" b="1" dirty="0">
                <a:solidFill>
                  <a:srgbClr val="993300"/>
                </a:solidFill>
                <a:latin typeface="Calibri" panose="020F0502020204030204" pitchFamily="34" charset="0"/>
              </a:rPr>
              <a:t>G</a:t>
            </a:r>
            <a:r>
              <a:rPr lang="zh-CN" altLang="en-US" sz="3200" b="1" dirty="0">
                <a:solidFill>
                  <a:srgbClr val="993300"/>
                </a:solidFill>
                <a:latin typeface="Calibri" panose="020F0502020204030204" pitchFamily="34" charset="0"/>
              </a:rPr>
              <a:t>中有圈</a:t>
            </a:r>
            <a:r>
              <a:rPr lang="zh-CN" altLang="en-US" sz="3200" b="1" dirty="0">
                <a:solidFill>
                  <a:srgbClr val="333300"/>
                </a:solidFill>
                <a:latin typeface="Calibri" panose="020F0502020204030204" pitchFamily="34" charset="0"/>
              </a:rPr>
              <a:t>，拿去圈中一条边，原图仍连通。若再有圈，再拿去圈中一条边，直到</a:t>
            </a:r>
            <a:r>
              <a:rPr lang="en-US" altLang="zh-CN" sz="3200" b="1" dirty="0">
                <a:solidFill>
                  <a:srgbClr val="333300"/>
                </a:solidFill>
                <a:latin typeface="Calibri" panose="020F0502020204030204" pitchFamily="34" charset="0"/>
              </a:rPr>
              <a:t>G</a:t>
            </a:r>
            <a:r>
              <a:rPr lang="zh-CN" altLang="en-US" sz="3200" b="1" dirty="0">
                <a:solidFill>
                  <a:srgbClr val="333300"/>
                </a:solidFill>
                <a:latin typeface="Calibri" panose="020F0502020204030204" pitchFamily="34" charset="0"/>
              </a:rPr>
              <a:t>中无圈为止。因为</a:t>
            </a:r>
            <a:r>
              <a:rPr lang="en-US" altLang="zh-CN" sz="3200" b="1" dirty="0">
                <a:solidFill>
                  <a:srgbClr val="333300"/>
                </a:solidFill>
                <a:latin typeface="Calibri" panose="020F0502020204030204" pitchFamily="34" charset="0"/>
              </a:rPr>
              <a:t>G</a:t>
            </a:r>
            <a:r>
              <a:rPr lang="zh-CN" altLang="en-US" sz="3200" b="1" dirty="0">
                <a:solidFill>
                  <a:srgbClr val="333300"/>
                </a:solidFill>
                <a:latin typeface="Calibri" panose="020F0502020204030204" pitchFamily="34" charset="0"/>
              </a:rPr>
              <a:t>中顶点与边均为有限数，故上述工作一定可以在有限步内结束。 </a:t>
            </a:r>
            <a:r>
              <a:rPr lang="en-US" altLang="zh-CN" sz="3200" b="1" dirty="0">
                <a:solidFill>
                  <a:srgbClr val="333300"/>
                </a:solidFill>
                <a:latin typeface="Calibri" panose="020F0502020204030204" pitchFamily="34" charset="0"/>
              </a:rPr>
              <a:t>G</a:t>
            </a:r>
            <a:r>
              <a:rPr lang="zh-CN" altLang="en-US" sz="3200" b="1" dirty="0">
                <a:solidFill>
                  <a:srgbClr val="333300"/>
                </a:solidFill>
                <a:latin typeface="Calibri" panose="020F0502020204030204" pitchFamily="34" charset="0"/>
              </a:rPr>
              <a:t>的这个无圈的连通子图就是</a:t>
            </a:r>
            <a:r>
              <a:rPr lang="en-US" altLang="zh-CN" sz="3200" b="1" dirty="0">
                <a:solidFill>
                  <a:srgbClr val="333300"/>
                </a:solidFill>
                <a:latin typeface="Calibri" panose="020F0502020204030204" pitchFamily="34" charset="0"/>
              </a:rPr>
              <a:t>G</a:t>
            </a:r>
            <a:r>
              <a:rPr lang="zh-CN" altLang="en-US" sz="3200" b="1" dirty="0">
                <a:solidFill>
                  <a:srgbClr val="333300"/>
                </a:solidFill>
                <a:latin typeface="Calibri" panose="020F0502020204030204" pitchFamily="34" charset="0"/>
              </a:rPr>
              <a:t>中一颗生成树。</a:t>
            </a:r>
            <a:endParaRPr lang="zh-CN" altLang="en-US" sz="3200" b="1" dirty="0">
              <a:latin typeface="Calibri" panose="020F0502020204030204" pitchFamily="34" charset="0"/>
            </a:endParaRPr>
          </a:p>
        </p:txBody>
      </p:sp>
    </p:spTree>
    <p:extLst>
      <p:ext uri="{BB962C8B-B14F-4D97-AF65-F5344CB8AC3E}">
        <p14:creationId xmlns:p14="http://schemas.microsoft.com/office/powerpoint/2010/main" val="2071965312"/>
      </p:ext>
    </p:extLst>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0725">
                                            <p:txEl>
                                              <p:pRg st="0" end="0"/>
                                            </p:txEl>
                                          </p:spTgt>
                                        </p:tgtEl>
                                        <p:attrNameLst>
                                          <p:attrName>style.visibility</p:attrName>
                                        </p:attrNameLst>
                                      </p:cBhvr>
                                      <p:to>
                                        <p:strVal val="visible"/>
                                      </p:to>
                                    </p:set>
                                    <p:anim calcmode="lin" valueType="num">
                                      <p:cBhvr additive="base">
                                        <p:cTn id="7" dur="500" fill="hold"/>
                                        <p:tgtEl>
                                          <p:spTgt spid="6707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072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70725">
                                            <p:txEl>
                                              <p:pRg st="1" end="1"/>
                                            </p:txEl>
                                          </p:spTgt>
                                        </p:tgtEl>
                                        <p:attrNameLst>
                                          <p:attrName>style.visibility</p:attrName>
                                        </p:attrNameLst>
                                      </p:cBhvr>
                                      <p:to>
                                        <p:strVal val="visible"/>
                                      </p:to>
                                    </p:set>
                                    <p:anim calcmode="lin" valueType="num">
                                      <p:cBhvr additive="base">
                                        <p:cTn id="11" dur="500" fill="hold"/>
                                        <p:tgtEl>
                                          <p:spTgt spid="67072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7072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30DD3C-15CD-433C-B10F-A10C0B5748F8}" type="slidenum">
              <a:rPr lang="zh-CN" altLang="en-US" smtClean="0">
                <a:solidFill>
                  <a:schemeClr val="accent1"/>
                </a:solidFill>
              </a:rPr>
              <a:pPr/>
              <a:t>27</a:t>
            </a:fld>
            <a:r>
              <a:rPr lang="en-US" altLang="zh-CN" dirty="0">
                <a:solidFill>
                  <a:schemeClr val="accent1"/>
                </a:solidFill>
              </a:rPr>
              <a:t>/51</a:t>
            </a:r>
          </a:p>
        </p:txBody>
      </p:sp>
      <p:sp>
        <p:nvSpPr>
          <p:cNvPr id="25603" name="Rectangle 2"/>
          <p:cNvSpPr>
            <a:spLocks noGrp="1"/>
          </p:cNvSpPr>
          <p:nvPr>
            <p:ph type="title" idx="4294967295"/>
          </p:nvPr>
        </p:nvSpPr>
        <p:spPr>
          <a:xfrm>
            <a:off x="179388" y="-26988"/>
            <a:ext cx="8785100" cy="642938"/>
          </a:xfrm>
        </p:spPr>
        <p:txBody>
          <a:bodyPr/>
          <a:lstStyle/>
          <a:p>
            <a:pPr algn="l"/>
            <a:r>
              <a:rPr lang="zh-CN" altLang="en-US" b="1" dirty="0">
                <a:latin typeface="Calibri" panose="020F0502020204030204" pitchFamily="34" charset="0"/>
                <a:ea typeface="宋体" panose="02010600030101010101" pitchFamily="2" charset="-122"/>
              </a:rPr>
              <a:t>例</a:t>
            </a:r>
            <a:r>
              <a:rPr lang="en-US" altLang="zh-CN" b="1" dirty="0">
                <a:latin typeface="Calibri" panose="020F0502020204030204" pitchFamily="34" charset="0"/>
                <a:ea typeface="宋体" panose="02010600030101010101" pitchFamily="2" charset="-122"/>
              </a:rPr>
              <a:t>  </a:t>
            </a:r>
            <a:r>
              <a:rPr lang="en-US" altLang="zh-CN"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生成树一般不唯一。</a:t>
            </a:r>
            <a:endParaRPr lang="en-US" altLang="zh-CN" b="1" dirty="0">
              <a:latin typeface="Calibri" panose="020F0502020204030204" pitchFamily="34" charset="0"/>
              <a:ea typeface="宋体" panose="02010600030101010101" pitchFamily="2" charset="-122"/>
            </a:endParaRPr>
          </a:p>
        </p:txBody>
      </p:sp>
      <p:grpSp>
        <p:nvGrpSpPr>
          <p:cNvPr id="2" name="Group 4"/>
          <p:cNvGrpSpPr>
            <a:grpSpLocks/>
          </p:cNvGrpSpPr>
          <p:nvPr/>
        </p:nvGrpSpPr>
        <p:grpSpPr bwMode="auto">
          <a:xfrm>
            <a:off x="2773363" y="3860800"/>
            <a:ext cx="3527425" cy="1439863"/>
            <a:chOff x="1111" y="1661"/>
            <a:chExt cx="2041" cy="771"/>
          </a:xfrm>
        </p:grpSpPr>
        <p:grpSp>
          <p:nvGrpSpPr>
            <p:cNvPr id="25649" name="Group 5"/>
            <p:cNvGrpSpPr>
              <a:grpSpLocks/>
            </p:cNvGrpSpPr>
            <p:nvPr/>
          </p:nvGrpSpPr>
          <p:grpSpPr bwMode="auto">
            <a:xfrm>
              <a:off x="1111" y="1661"/>
              <a:ext cx="2041" cy="771"/>
              <a:chOff x="1111" y="1661"/>
              <a:chExt cx="2041" cy="771"/>
            </a:xfrm>
          </p:grpSpPr>
          <p:sp>
            <p:nvSpPr>
              <p:cNvPr id="25652" name="Oval 6"/>
              <p:cNvSpPr>
                <a:spLocks noChangeArrowheads="1"/>
              </p:cNvSpPr>
              <p:nvPr/>
            </p:nvSpPr>
            <p:spPr bwMode="auto">
              <a:xfrm>
                <a:off x="1474" y="1661"/>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53" name="Oval 7"/>
              <p:cNvSpPr>
                <a:spLocks noChangeArrowheads="1"/>
              </p:cNvSpPr>
              <p:nvPr/>
            </p:nvSpPr>
            <p:spPr bwMode="auto">
              <a:xfrm>
                <a:off x="1474" y="2342"/>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54" name="Oval 8"/>
              <p:cNvSpPr>
                <a:spLocks noChangeArrowheads="1"/>
              </p:cNvSpPr>
              <p:nvPr/>
            </p:nvSpPr>
            <p:spPr bwMode="auto">
              <a:xfrm>
                <a:off x="2064" y="1661"/>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55" name="Oval 9"/>
              <p:cNvSpPr>
                <a:spLocks noChangeArrowheads="1"/>
              </p:cNvSpPr>
              <p:nvPr/>
            </p:nvSpPr>
            <p:spPr bwMode="auto">
              <a:xfrm>
                <a:off x="2653" y="1661"/>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56" name="Oval 10"/>
              <p:cNvSpPr>
                <a:spLocks noChangeArrowheads="1"/>
              </p:cNvSpPr>
              <p:nvPr/>
            </p:nvSpPr>
            <p:spPr bwMode="auto">
              <a:xfrm>
                <a:off x="2064" y="1979"/>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57" name="Oval 11"/>
              <p:cNvSpPr>
                <a:spLocks noChangeArrowheads="1"/>
              </p:cNvSpPr>
              <p:nvPr/>
            </p:nvSpPr>
            <p:spPr bwMode="auto">
              <a:xfrm>
                <a:off x="2653" y="1979"/>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58" name="Oval 12"/>
              <p:cNvSpPr>
                <a:spLocks noChangeArrowheads="1"/>
              </p:cNvSpPr>
              <p:nvPr/>
            </p:nvSpPr>
            <p:spPr bwMode="auto">
              <a:xfrm>
                <a:off x="2063" y="2341"/>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59" name="Oval 13"/>
              <p:cNvSpPr>
                <a:spLocks noChangeArrowheads="1"/>
              </p:cNvSpPr>
              <p:nvPr/>
            </p:nvSpPr>
            <p:spPr bwMode="auto">
              <a:xfrm>
                <a:off x="2653" y="2341"/>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60" name="Oval 14"/>
              <p:cNvSpPr>
                <a:spLocks noChangeArrowheads="1"/>
              </p:cNvSpPr>
              <p:nvPr/>
            </p:nvSpPr>
            <p:spPr bwMode="auto">
              <a:xfrm>
                <a:off x="1111" y="2024"/>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61" name="Oval 15"/>
              <p:cNvSpPr>
                <a:spLocks noChangeArrowheads="1"/>
              </p:cNvSpPr>
              <p:nvPr/>
            </p:nvSpPr>
            <p:spPr bwMode="auto">
              <a:xfrm>
                <a:off x="3061" y="1979"/>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62" name="Line 16"/>
              <p:cNvSpPr>
                <a:spLocks noChangeShapeType="1"/>
              </p:cNvSpPr>
              <p:nvPr/>
            </p:nvSpPr>
            <p:spPr bwMode="auto">
              <a:xfrm flipH="1">
                <a:off x="1156" y="1706"/>
                <a:ext cx="363"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3" name="Line 17"/>
              <p:cNvSpPr>
                <a:spLocks noChangeShapeType="1"/>
              </p:cNvSpPr>
              <p:nvPr/>
            </p:nvSpPr>
            <p:spPr bwMode="auto">
              <a:xfrm>
                <a:off x="1156" y="2069"/>
                <a:ext cx="363" cy="3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4" name="Line 18"/>
              <p:cNvSpPr>
                <a:spLocks noChangeShapeType="1"/>
              </p:cNvSpPr>
              <p:nvPr/>
            </p:nvSpPr>
            <p:spPr bwMode="auto">
              <a:xfrm>
                <a:off x="1519" y="1706"/>
                <a:ext cx="113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5" name="Line 19"/>
              <p:cNvSpPr>
                <a:spLocks noChangeShapeType="1"/>
              </p:cNvSpPr>
              <p:nvPr/>
            </p:nvSpPr>
            <p:spPr bwMode="auto">
              <a:xfrm>
                <a:off x="1519" y="2387"/>
                <a:ext cx="11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6" name="Line 20"/>
              <p:cNvSpPr>
                <a:spLocks noChangeShapeType="1"/>
              </p:cNvSpPr>
              <p:nvPr/>
            </p:nvSpPr>
            <p:spPr bwMode="auto">
              <a:xfrm>
                <a:off x="2109" y="1706"/>
                <a:ext cx="0" cy="6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7" name="Line 21"/>
              <p:cNvSpPr>
                <a:spLocks noChangeShapeType="1"/>
              </p:cNvSpPr>
              <p:nvPr/>
            </p:nvSpPr>
            <p:spPr bwMode="auto">
              <a:xfrm>
                <a:off x="2699" y="1706"/>
                <a:ext cx="0" cy="6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8" name="Line 22"/>
              <p:cNvSpPr>
                <a:spLocks noChangeShapeType="1"/>
              </p:cNvSpPr>
              <p:nvPr/>
            </p:nvSpPr>
            <p:spPr bwMode="auto">
              <a:xfrm>
                <a:off x="1519" y="1706"/>
                <a:ext cx="1225" cy="6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9" name="Line 23"/>
              <p:cNvSpPr>
                <a:spLocks noChangeShapeType="1"/>
              </p:cNvSpPr>
              <p:nvPr/>
            </p:nvSpPr>
            <p:spPr bwMode="auto">
              <a:xfrm>
                <a:off x="2109" y="2024"/>
                <a:ext cx="5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0" name="Line 24"/>
              <p:cNvSpPr>
                <a:spLocks noChangeShapeType="1"/>
              </p:cNvSpPr>
              <p:nvPr/>
            </p:nvSpPr>
            <p:spPr bwMode="auto">
              <a:xfrm>
                <a:off x="2653" y="1706"/>
                <a:ext cx="454" cy="3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1" name="Line 25"/>
              <p:cNvSpPr>
                <a:spLocks noChangeShapeType="1"/>
              </p:cNvSpPr>
              <p:nvPr/>
            </p:nvSpPr>
            <p:spPr bwMode="auto">
              <a:xfrm flipH="1">
                <a:off x="2699" y="2024"/>
                <a:ext cx="408"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50" name="Line 26"/>
            <p:cNvSpPr>
              <a:spLocks noChangeShapeType="1"/>
            </p:cNvSpPr>
            <p:nvPr/>
          </p:nvSpPr>
          <p:spPr bwMode="auto">
            <a:xfrm flipH="1">
              <a:off x="1519" y="2024"/>
              <a:ext cx="59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1" name="Line 27"/>
            <p:cNvSpPr>
              <a:spLocks noChangeShapeType="1"/>
            </p:cNvSpPr>
            <p:nvPr/>
          </p:nvSpPr>
          <p:spPr bwMode="auto">
            <a:xfrm>
              <a:off x="1519" y="1706"/>
              <a:ext cx="0" cy="6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605" name="Group 28"/>
          <p:cNvGrpSpPr>
            <a:grpSpLocks/>
          </p:cNvGrpSpPr>
          <p:nvPr/>
        </p:nvGrpSpPr>
        <p:grpSpPr bwMode="auto">
          <a:xfrm>
            <a:off x="2773363" y="1485082"/>
            <a:ext cx="3527425" cy="1439862"/>
            <a:chOff x="1111" y="1661"/>
            <a:chExt cx="2041" cy="771"/>
          </a:xfrm>
        </p:grpSpPr>
        <p:grpSp>
          <p:nvGrpSpPr>
            <p:cNvPr id="25626" name="Group 29"/>
            <p:cNvGrpSpPr>
              <a:grpSpLocks/>
            </p:cNvGrpSpPr>
            <p:nvPr/>
          </p:nvGrpSpPr>
          <p:grpSpPr bwMode="auto">
            <a:xfrm>
              <a:off x="1111" y="1661"/>
              <a:ext cx="2041" cy="771"/>
              <a:chOff x="1111" y="1661"/>
              <a:chExt cx="2041" cy="771"/>
            </a:xfrm>
          </p:grpSpPr>
          <p:sp>
            <p:nvSpPr>
              <p:cNvPr id="25629" name="Oval 30"/>
              <p:cNvSpPr>
                <a:spLocks noChangeArrowheads="1"/>
              </p:cNvSpPr>
              <p:nvPr/>
            </p:nvSpPr>
            <p:spPr bwMode="auto">
              <a:xfrm>
                <a:off x="1474" y="1661"/>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30" name="Oval 31"/>
              <p:cNvSpPr>
                <a:spLocks noChangeArrowheads="1"/>
              </p:cNvSpPr>
              <p:nvPr/>
            </p:nvSpPr>
            <p:spPr bwMode="auto">
              <a:xfrm>
                <a:off x="1474" y="2342"/>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31" name="Oval 32"/>
              <p:cNvSpPr>
                <a:spLocks noChangeArrowheads="1"/>
              </p:cNvSpPr>
              <p:nvPr/>
            </p:nvSpPr>
            <p:spPr bwMode="auto">
              <a:xfrm>
                <a:off x="2064" y="1661"/>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32" name="Oval 33"/>
              <p:cNvSpPr>
                <a:spLocks noChangeArrowheads="1"/>
              </p:cNvSpPr>
              <p:nvPr/>
            </p:nvSpPr>
            <p:spPr bwMode="auto">
              <a:xfrm>
                <a:off x="2653" y="1661"/>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33" name="Oval 34"/>
              <p:cNvSpPr>
                <a:spLocks noChangeArrowheads="1"/>
              </p:cNvSpPr>
              <p:nvPr/>
            </p:nvSpPr>
            <p:spPr bwMode="auto">
              <a:xfrm>
                <a:off x="2064" y="1979"/>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34" name="Oval 35"/>
              <p:cNvSpPr>
                <a:spLocks noChangeArrowheads="1"/>
              </p:cNvSpPr>
              <p:nvPr/>
            </p:nvSpPr>
            <p:spPr bwMode="auto">
              <a:xfrm>
                <a:off x="2653" y="1979"/>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35" name="Oval 36"/>
              <p:cNvSpPr>
                <a:spLocks noChangeArrowheads="1"/>
              </p:cNvSpPr>
              <p:nvPr/>
            </p:nvSpPr>
            <p:spPr bwMode="auto">
              <a:xfrm>
                <a:off x="2063" y="2341"/>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36" name="Oval 37"/>
              <p:cNvSpPr>
                <a:spLocks noChangeArrowheads="1"/>
              </p:cNvSpPr>
              <p:nvPr/>
            </p:nvSpPr>
            <p:spPr bwMode="auto">
              <a:xfrm>
                <a:off x="2653" y="2341"/>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37" name="Oval 38"/>
              <p:cNvSpPr>
                <a:spLocks noChangeArrowheads="1"/>
              </p:cNvSpPr>
              <p:nvPr/>
            </p:nvSpPr>
            <p:spPr bwMode="auto">
              <a:xfrm>
                <a:off x="1111" y="2024"/>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38" name="Oval 39"/>
              <p:cNvSpPr>
                <a:spLocks noChangeArrowheads="1"/>
              </p:cNvSpPr>
              <p:nvPr/>
            </p:nvSpPr>
            <p:spPr bwMode="auto">
              <a:xfrm>
                <a:off x="3061" y="1979"/>
                <a:ext cx="91" cy="90"/>
              </a:xfrm>
              <a:prstGeom prst="ellipse">
                <a:avLst/>
              </a:prstGeom>
              <a:solidFill>
                <a:schemeClr val="tx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25639" name="Line 40"/>
              <p:cNvSpPr>
                <a:spLocks noChangeShapeType="1"/>
              </p:cNvSpPr>
              <p:nvPr/>
            </p:nvSpPr>
            <p:spPr bwMode="auto">
              <a:xfrm flipH="1">
                <a:off x="1156" y="1706"/>
                <a:ext cx="363"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0" name="Line 41"/>
              <p:cNvSpPr>
                <a:spLocks noChangeShapeType="1"/>
              </p:cNvSpPr>
              <p:nvPr/>
            </p:nvSpPr>
            <p:spPr bwMode="auto">
              <a:xfrm>
                <a:off x="1156" y="2069"/>
                <a:ext cx="363" cy="3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1" name="Line 42"/>
              <p:cNvSpPr>
                <a:spLocks noChangeShapeType="1"/>
              </p:cNvSpPr>
              <p:nvPr/>
            </p:nvSpPr>
            <p:spPr bwMode="auto">
              <a:xfrm>
                <a:off x="1519" y="1706"/>
                <a:ext cx="113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2" name="Line 43"/>
              <p:cNvSpPr>
                <a:spLocks noChangeShapeType="1"/>
              </p:cNvSpPr>
              <p:nvPr/>
            </p:nvSpPr>
            <p:spPr bwMode="auto">
              <a:xfrm>
                <a:off x="1519" y="2387"/>
                <a:ext cx="118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3" name="Line 44"/>
              <p:cNvSpPr>
                <a:spLocks noChangeShapeType="1"/>
              </p:cNvSpPr>
              <p:nvPr/>
            </p:nvSpPr>
            <p:spPr bwMode="auto">
              <a:xfrm>
                <a:off x="2109" y="1706"/>
                <a:ext cx="0" cy="6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4" name="Line 45"/>
              <p:cNvSpPr>
                <a:spLocks noChangeShapeType="1"/>
              </p:cNvSpPr>
              <p:nvPr/>
            </p:nvSpPr>
            <p:spPr bwMode="auto">
              <a:xfrm>
                <a:off x="2699" y="1706"/>
                <a:ext cx="0" cy="6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5" name="Line 46"/>
              <p:cNvSpPr>
                <a:spLocks noChangeShapeType="1"/>
              </p:cNvSpPr>
              <p:nvPr/>
            </p:nvSpPr>
            <p:spPr bwMode="auto">
              <a:xfrm>
                <a:off x="1519" y="1706"/>
                <a:ext cx="1225" cy="6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6" name="Line 47"/>
              <p:cNvSpPr>
                <a:spLocks noChangeShapeType="1"/>
              </p:cNvSpPr>
              <p:nvPr/>
            </p:nvSpPr>
            <p:spPr bwMode="auto">
              <a:xfrm>
                <a:off x="2109" y="2024"/>
                <a:ext cx="5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7" name="Line 48"/>
              <p:cNvSpPr>
                <a:spLocks noChangeShapeType="1"/>
              </p:cNvSpPr>
              <p:nvPr/>
            </p:nvSpPr>
            <p:spPr bwMode="auto">
              <a:xfrm>
                <a:off x="2653" y="1706"/>
                <a:ext cx="454" cy="31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8" name="Line 49"/>
              <p:cNvSpPr>
                <a:spLocks noChangeShapeType="1"/>
              </p:cNvSpPr>
              <p:nvPr/>
            </p:nvSpPr>
            <p:spPr bwMode="auto">
              <a:xfrm flipH="1">
                <a:off x="2699" y="2024"/>
                <a:ext cx="408"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27" name="Line 50"/>
            <p:cNvSpPr>
              <a:spLocks noChangeShapeType="1"/>
            </p:cNvSpPr>
            <p:nvPr/>
          </p:nvSpPr>
          <p:spPr bwMode="auto">
            <a:xfrm flipH="1">
              <a:off x="1519" y="2024"/>
              <a:ext cx="59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8" name="Line 51"/>
            <p:cNvSpPr>
              <a:spLocks noChangeShapeType="1"/>
            </p:cNvSpPr>
            <p:nvPr/>
          </p:nvSpPr>
          <p:spPr bwMode="auto">
            <a:xfrm>
              <a:off x="1519" y="1706"/>
              <a:ext cx="0" cy="6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74"/>
          <p:cNvGrpSpPr>
            <a:grpSpLocks/>
          </p:cNvGrpSpPr>
          <p:nvPr/>
        </p:nvGrpSpPr>
        <p:grpSpPr bwMode="auto">
          <a:xfrm>
            <a:off x="2851150" y="3932238"/>
            <a:ext cx="3376613" cy="1344612"/>
            <a:chOff x="340" y="2432"/>
            <a:chExt cx="2127" cy="847"/>
          </a:xfrm>
        </p:grpSpPr>
        <p:sp>
          <p:nvSpPr>
            <p:cNvPr id="25617" name="Line 53"/>
            <p:cNvSpPr>
              <a:spLocks noChangeShapeType="1"/>
            </p:cNvSpPr>
            <p:nvPr/>
          </p:nvSpPr>
          <p:spPr bwMode="auto">
            <a:xfrm flipH="1">
              <a:off x="353" y="2432"/>
              <a:ext cx="395" cy="427"/>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8" name="Line 54"/>
            <p:cNvSpPr>
              <a:spLocks noChangeShapeType="1"/>
            </p:cNvSpPr>
            <p:nvPr/>
          </p:nvSpPr>
          <p:spPr bwMode="auto">
            <a:xfrm>
              <a:off x="340" y="2886"/>
              <a:ext cx="395" cy="374"/>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9" name="Line 55"/>
            <p:cNvSpPr>
              <a:spLocks noChangeShapeType="1"/>
            </p:cNvSpPr>
            <p:nvPr/>
          </p:nvSpPr>
          <p:spPr bwMode="auto">
            <a:xfrm>
              <a:off x="793" y="2432"/>
              <a:ext cx="544"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0" name="Line 56"/>
            <p:cNvSpPr>
              <a:spLocks noChangeShapeType="1"/>
            </p:cNvSpPr>
            <p:nvPr/>
          </p:nvSpPr>
          <p:spPr bwMode="auto">
            <a:xfrm>
              <a:off x="793" y="3249"/>
              <a:ext cx="544"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1" name="Line 57"/>
            <p:cNvSpPr>
              <a:spLocks noChangeShapeType="1"/>
            </p:cNvSpPr>
            <p:nvPr/>
          </p:nvSpPr>
          <p:spPr bwMode="auto">
            <a:xfrm>
              <a:off x="1383" y="2795"/>
              <a:ext cx="0" cy="484"/>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2" name="Line 60"/>
            <p:cNvSpPr>
              <a:spLocks noChangeShapeType="1"/>
            </p:cNvSpPr>
            <p:nvPr/>
          </p:nvSpPr>
          <p:spPr bwMode="auto">
            <a:xfrm>
              <a:off x="1428" y="2795"/>
              <a:ext cx="597"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3" name="Line 61"/>
            <p:cNvSpPr>
              <a:spLocks noChangeShapeType="1"/>
            </p:cNvSpPr>
            <p:nvPr/>
          </p:nvSpPr>
          <p:spPr bwMode="auto">
            <a:xfrm>
              <a:off x="1973" y="2432"/>
              <a:ext cx="494" cy="374"/>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4" name="Line 62"/>
            <p:cNvSpPr>
              <a:spLocks noChangeShapeType="1"/>
            </p:cNvSpPr>
            <p:nvPr/>
          </p:nvSpPr>
          <p:spPr bwMode="auto">
            <a:xfrm flipH="1">
              <a:off x="2019" y="2795"/>
              <a:ext cx="444" cy="427"/>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5" name="Line 63"/>
            <p:cNvSpPr>
              <a:spLocks noChangeShapeType="1"/>
            </p:cNvSpPr>
            <p:nvPr/>
          </p:nvSpPr>
          <p:spPr bwMode="auto">
            <a:xfrm>
              <a:off x="1428" y="2432"/>
              <a:ext cx="544"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72"/>
          <p:cNvGrpSpPr>
            <a:grpSpLocks/>
          </p:cNvGrpSpPr>
          <p:nvPr/>
        </p:nvGrpSpPr>
        <p:grpSpPr bwMode="auto">
          <a:xfrm>
            <a:off x="2859088" y="1558107"/>
            <a:ext cx="3368675" cy="1225550"/>
            <a:chOff x="68" y="708"/>
            <a:chExt cx="2122" cy="772"/>
          </a:xfrm>
        </p:grpSpPr>
        <p:sp>
          <p:nvSpPr>
            <p:cNvPr id="25608" name="Line 58"/>
            <p:cNvSpPr>
              <a:spLocks noChangeShapeType="1"/>
            </p:cNvSpPr>
            <p:nvPr/>
          </p:nvSpPr>
          <p:spPr bwMode="auto">
            <a:xfrm>
              <a:off x="476" y="753"/>
              <a:ext cx="0" cy="681"/>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9" name="Line 59"/>
            <p:cNvSpPr>
              <a:spLocks noChangeShapeType="1"/>
            </p:cNvSpPr>
            <p:nvPr/>
          </p:nvSpPr>
          <p:spPr bwMode="auto">
            <a:xfrm>
              <a:off x="476" y="708"/>
              <a:ext cx="635" cy="408"/>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0" name="Line 64"/>
            <p:cNvSpPr>
              <a:spLocks noChangeShapeType="1"/>
            </p:cNvSpPr>
            <p:nvPr/>
          </p:nvSpPr>
          <p:spPr bwMode="auto">
            <a:xfrm>
              <a:off x="1156" y="1071"/>
              <a:ext cx="544"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1" name="Line 65"/>
            <p:cNvSpPr>
              <a:spLocks noChangeShapeType="1"/>
            </p:cNvSpPr>
            <p:nvPr/>
          </p:nvSpPr>
          <p:spPr bwMode="auto">
            <a:xfrm>
              <a:off x="1111" y="1116"/>
              <a:ext cx="0" cy="363"/>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2" name="Line 66"/>
            <p:cNvSpPr>
              <a:spLocks noChangeShapeType="1"/>
            </p:cNvSpPr>
            <p:nvPr/>
          </p:nvSpPr>
          <p:spPr bwMode="auto">
            <a:xfrm>
              <a:off x="1156" y="1116"/>
              <a:ext cx="590" cy="363"/>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3" name="Line 67"/>
            <p:cNvSpPr>
              <a:spLocks noChangeShapeType="1"/>
            </p:cNvSpPr>
            <p:nvPr/>
          </p:nvSpPr>
          <p:spPr bwMode="auto">
            <a:xfrm flipH="1">
              <a:off x="1746" y="1053"/>
              <a:ext cx="444" cy="427"/>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4" name="Line 68"/>
            <p:cNvSpPr>
              <a:spLocks noChangeShapeType="1"/>
            </p:cNvSpPr>
            <p:nvPr/>
          </p:nvSpPr>
          <p:spPr bwMode="auto">
            <a:xfrm>
              <a:off x="1111" y="708"/>
              <a:ext cx="635"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5" name="Line 69"/>
            <p:cNvSpPr>
              <a:spLocks noChangeShapeType="1"/>
            </p:cNvSpPr>
            <p:nvPr/>
          </p:nvSpPr>
          <p:spPr bwMode="auto">
            <a:xfrm flipH="1">
              <a:off x="68" y="708"/>
              <a:ext cx="395" cy="427"/>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6" name="Line 70"/>
            <p:cNvSpPr>
              <a:spLocks noChangeShapeType="1"/>
            </p:cNvSpPr>
            <p:nvPr/>
          </p:nvSpPr>
          <p:spPr bwMode="auto">
            <a:xfrm>
              <a:off x="1746" y="753"/>
              <a:ext cx="0" cy="318"/>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003275723"/>
      </p:ext>
    </p:extLst>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3" presetClass="entr" presetSubtype="10"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D24B505-4C0E-49C7-94F3-B7FEE593B95E}" type="slidenum">
              <a:rPr lang="zh-CN" altLang="en-US" smtClean="0">
                <a:solidFill>
                  <a:schemeClr val="accent1"/>
                </a:solidFill>
              </a:rPr>
              <a:pPr/>
              <a:t>28</a:t>
            </a:fld>
            <a:r>
              <a:rPr lang="en-US" altLang="zh-CN" dirty="0">
                <a:solidFill>
                  <a:schemeClr val="accent1"/>
                </a:solidFill>
              </a:rPr>
              <a:t>/51</a:t>
            </a:r>
          </a:p>
        </p:txBody>
      </p:sp>
      <p:sp>
        <p:nvSpPr>
          <p:cNvPr id="27651"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定义</a:t>
            </a:r>
            <a:r>
              <a:rPr lang="en-US" altLang="zh-CN" dirty="0">
                <a:latin typeface="Calibri" panose="020F0502020204030204" pitchFamily="34" charset="0"/>
                <a:ea typeface="宋体" panose="02010600030101010101" pitchFamily="2" charset="-122"/>
              </a:rPr>
              <a:t>7.3         </a:t>
            </a:r>
            <a:r>
              <a:rPr lang="zh-CN" altLang="en-US" dirty="0">
                <a:latin typeface="Calibri" panose="020F0502020204030204" pitchFamily="34" charset="0"/>
                <a:ea typeface="宋体" panose="02010600030101010101" pitchFamily="2" charset="-122"/>
              </a:rPr>
              <a:t>基本回路系统 </a:t>
            </a:r>
          </a:p>
        </p:txBody>
      </p:sp>
      <p:sp>
        <p:nvSpPr>
          <p:cNvPr id="27652" name="Rectangle 3"/>
          <p:cNvSpPr>
            <a:spLocks noGrp="1"/>
          </p:cNvSpPr>
          <p:nvPr>
            <p:ph type="body" idx="4294967295"/>
          </p:nvPr>
        </p:nvSpPr>
        <p:spPr>
          <a:xfrm>
            <a:off x="323850" y="836613"/>
            <a:ext cx="8640763" cy="1663253"/>
          </a:xfrm>
          <a:solidFill>
            <a:srgbClr val="FFFF00"/>
          </a:solidFill>
        </p:spPr>
        <p:txBody>
          <a:bodyPr/>
          <a:lstStyle/>
          <a:p>
            <a:pPr marL="0" indent="0">
              <a:lnSpc>
                <a:spcPct val="110000"/>
              </a:lnSpc>
              <a:spcBef>
                <a:spcPts val="0"/>
              </a:spcBef>
              <a:buNone/>
            </a:pP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T</a:t>
            </a:r>
            <a:r>
              <a:rPr lang="zh-CN" altLang="en-US" sz="2800" b="1" dirty="0">
                <a:latin typeface="Calibri" panose="020F0502020204030204" pitchFamily="34" charset="0"/>
                <a:ea typeface="宋体" panose="02010600030101010101" pitchFamily="2" charset="-122"/>
              </a:rPr>
              <a:t>是无向连通图</a:t>
            </a:r>
            <a:r>
              <a:rPr lang="en-US" altLang="zh-CN" sz="2800" b="1" dirty="0">
                <a:latin typeface="Calibri" panose="020F0502020204030204" pitchFamily="34" charset="0"/>
                <a:ea typeface="宋体" panose="02010600030101010101" pitchFamily="2" charset="-122"/>
              </a:rPr>
              <a:t>G=(V, E)</a:t>
            </a:r>
            <a:r>
              <a:rPr lang="zh-CN" altLang="en-US" sz="2800" b="1" dirty="0">
                <a:latin typeface="Calibri" panose="020F0502020204030204" pitchFamily="34" charset="0"/>
                <a:ea typeface="宋体" panose="02010600030101010101" pitchFamily="2" charset="-122"/>
              </a:rPr>
              <a:t>的一个生成子图。</a:t>
            </a:r>
            <a:endParaRPr lang="en-US" altLang="zh-CN" sz="2800" b="1" dirty="0">
              <a:latin typeface="Calibri" panose="020F0502020204030204" pitchFamily="34" charset="0"/>
              <a:ea typeface="宋体" panose="02010600030101010101" pitchFamily="2" charset="-122"/>
            </a:endParaRPr>
          </a:p>
          <a:p>
            <a:pPr marL="0" indent="0">
              <a:lnSpc>
                <a:spcPct val="110000"/>
              </a:lnSpc>
              <a:spcBef>
                <a:spcPts val="0"/>
              </a:spcBef>
              <a:buNone/>
            </a:pPr>
            <a:r>
              <a:rPr lang="zh-CN" altLang="en-US" sz="2800" b="1" dirty="0">
                <a:latin typeface="Calibri" panose="020F0502020204030204" pitchFamily="34" charset="0"/>
                <a:ea typeface="宋体" panose="02010600030101010101" pitchFamily="2" charset="-122"/>
              </a:rPr>
              <a:t>对于</a:t>
            </a:r>
            <a:r>
              <a:rPr lang="en-US" altLang="zh-CN" sz="2800" b="1" dirty="0">
                <a:latin typeface="Calibri" panose="020F0502020204030204" pitchFamily="34" charset="0"/>
                <a:ea typeface="宋体" panose="02010600030101010101" pitchFamily="2" charset="-122"/>
              </a:rPr>
              <a:t>T</a:t>
            </a:r>
            <a:r>
              <a:rPr lang="zh-CN" altLang="en-US" sz="2800" b="1" dirty="0">
                <a:latin typeface="Calibri" panose="020F0502020204030204" pitchFamily="34" charset="0"/>
                <a:ea typeface="宋体" panose="02010600030101010101" pitchFamily="2" charset="-122"/>
              </a:rPr>
              <a:t>的每一个弦</a:t>
            </a:r>
            <a:r>
              <a:rPr lang="en-US" altLang="zh-CN" sz="2800" b="1" dirty="0">
                <a:latin typeface="Calibri" panose="020F0502020204030204" pitchFamily="34" charset="0"/>
                <a:ea typeface="宋体" panose="02010600030101010101" pitchFamily="2" charset="-122"/>
              </a:rPr>
              <a:t>e</a:t>
            </a:r>
            <a:r>
              <a:rPr lang="zh-CN" altLang="en-US" sz="2800" b="1" dirty="0">
                <a:latin typeface="Calibri" panose="020F0502020204030204" pitchFamily="34" charset="0"/>
                <a:ea typeface="宋体" panose="02010600030101010101" pitchFamily="2" charset="-122"/>
              </a:rPr>
              <a:t>，存在唯一的由该弦及生成树上的枝构成的初级回路，称之为对应于弦</a:t>
            </a:r>
            <a:r>
              <a:rPr lang="en-US" altLang="zh-CN" sz="2800" b="1" dirty="0">
                <a:latin typeface="Calibri" panose="020F0502020204030204" pitchFamily="34" charset="0"/>
                <a:ea typeface="宋体" panose="02010600030101010101" pitchFamily="2" charset="-122"/>
              </a:rPr>
              <a:t>e</a:t>
            </a:r>
            <a:r>
              <a:rPr lang="zh-CN" altLang="en-US" sz="2800" b="1" dirty="0">
                <a:latin typeface="Calibri" panose="020F0502020204030204" pitchFamily="34" charset="0"/>
                <a:ea typeface="宋体" panose="02010600030101010101" pitchFamily="2" charset="-122"/>
              </a:rPr>
              <a:t>的</a:t>
            </a:r>
            <a:r>
              <a:rPr lang="zh-CN" altLang="en-US" sz="2800" b="1" dirty="0">
                <a:solidFill>
                  <a:srgbClr val="FF0000"/>
                </a:solidFill>
                <a:latin typeface="Calibri" panose="020F0502020204030204" pitchFamily="34" charset="0"/>
                <a:ea typeface="宋体" panose="02010600030101010101" pitchFamily="2" charset="-122"/>
              </a:rPr>
              <a:t>基本回路</a:t>
            </a:r>
            <a:r>
              <a:rPr lang="zh-CN" altLang="en-US" sz="2800" b="1" dirty="0">
                <a:latin typeface="Calibri" panose="020F0502020204030204" pitchFamily="34" charset="0"/>
                <a:ea typeface="宋体" panose="02010600030101010101" pitchFamily="2" charset="-122"/>
              </a:rPr>
              <a:t>。</a:t>
            </a:r>
          </a:p>
        </p:txBody>
      </p:sp>
      <p:sp>
        <p:nvSpPr>
          <p:cNvPr id="5" name="矩形 4"/>
          <p:cNvSpPr/>
          <p:nvPr/>
        </p:nvSpPr>
        <p:spPr>
          <a:xfrm>
            <a:off x="309096" y="4485802"/>
            <a:ext cx="8785224" cy="954107"/>
          </a:xfrm>
          <a:prstGeom prst="rect">
            <a:avLst/>
          </a:prstGeom>
          <a:solidFill>
            <a:srgbClr val="00B0F0"/>
          </a:solidFill>
        </p:spPr>
        <p:txBody>
          <a:bodyPr wrap="square">
            <a:spAutoFit/>
          </a:bodyPr>
          <a:lstStyle/>
          <a:p>
            <a:pPr algn="l"/>
            <a:r>
              <a:rPr lang="en-US" altLang="zh-CN" sz="2800" b="1" dirty="0">
                <a:latin typeface="Calibri" panose="020F0502020204030204" pitchFamily="34" charset="0"/>
              </a:rPr>
              <a:t>G</a:t>
            </a:r>
            <a:r>
              <a:rPr lang="zh-CN" altLang="en-US" sz="2800" b="1" dirty="0">
                <a:latin typeface="Calibri" panose="020F0502020204030204" pitchFamily="34" charset="0"/>
              </a:rPr>
              <a:t>中由所有弦所分别对应的</a:t>
            </a:r>
            <a:r>
              <a:rPr lang="zh-CN" altLang="en-US" sz="2800" b="1" dirty="0">
                <a:solidFill>
                  <a:schemeClr val="hlink"/>
                </a:solidFill>
                <a:latin typeface="Calibri" panose="020F0502020204030204" pitchFamily="34" charset="0"/>
              </a:rPr>
              <a:t>基本回路</a:t>
            </a:r>
            <a:r>
              <a:rPr lang="zh-CN" altLang="en-US" sz="2800" b="1" dirty="0">
                <a:latin typeface="Calibri" panose="020F0502020204030204" pitchFamily="34" charset="0"/>
              </a:rPr>
              <a:t>组成了</a:t>
            </a:r>
            <a:r>
              <a:rPr lang="en-US" altLang="zh-CN" sz="2800" b="1" dirty="0">
                <a:latin typeface="Calibri" panose="020F0502020204030204" pitchFamily="34" charset="0"/>
              </a:rPr>
              <a:t>G</a:t>
            </a:r>
            <a:r>
              <a:rPr lang="zh-CN" altLang="en-US" sz="2800" b="1" dirty="0">
                <a:latin typeface="Calibri" panose="020F0502020204030204" pitchFamily="34" charset="0"/>
              </a:rPr>
              <a:t>关于生成树</a:t>
            </a:r>
            <a:r>
              <a:rPr lang="en-US" altLang="zh-CN" sz="2800" b="1" dirty="0">
                <a:latin typeface="Calibri" panose="020F0502020204030204" pitchFamily="34" charset="0"/>
              </a:rPr>
              <a:t>T</a:t>
            </a:r>
            <a:r>
              <a:rPr lang="zh-CN" altLang="en-US" sz="2800" b="1" dirty="0">
                <a:latin typeface="Calibri" panose="020F0502020204030204" pitchFamily="34" charset="0"/>
              </a:rPr>
              <a:t>的</a:t>
            </a:r>
            <a:r>
              <a:rPr lang="zh-CN" altLang="en-US" sz="2800" b="1" dirty="0">
                <a:solidFill>
                  <a:srgbClr val="FF0000"/>
                </a:solidFill>
                <a:latin typeface="Calibri" panose="020F0502020204030204" pitchFamily="34" charset="0"/>
              </a:rPr>
              <a:t>基本回路系统</a:t>
            </a:r>
            <a:r>
              <a:rPr lang="zh-CN" altLang="en-US" sz="2800" b="1" dirty="0">
                <a:latin typeface="Calibri" panose="020F0502020204030204" pitchFamily="34" charset="0"/>
              </a:rPr>
              <a:t>。</a:t>
            </a:r>
            <a:endParaRPr lang="zh-CN" altLang="en-US" sz="2800" dirty="0"/>
          </a:p>
        </p:txBody>
      </p:sp>
      <p:sp>
        <p:nvSpPr>
          <p:cNvPr id="6" name="矩形 5"/>
          <p:cNvSpPr/>
          <p:nvPr/>
        </p:nvSpPr>
        <p:spPr>
          <a:xfrm>
            <a:off x="277356" y="2846502"/>
            <a:ext cx="8543116" cy="1077218"/>
          </a:xfrm>
          <a:prstGeom prst="rect">
            <a:avLst/>
          </a:prstGeom>
        </p:spPr>
        <p:txBody>
          <a:bodyPr wrap="square">
            <a:spAutoFit/>
          </a:bodyPr>
          <a:lstStyle/>
          <a:p>
            <a:pPr marL="1071563" indent="-1071563" algn="l" eaLnBrk="1" hangingPunct="1">
              <a:spcBef>
                <a:spcPts val="3000"/>
              </a:spcBef>
              <a:buFont typeface="Wingdings" panose="05000000000000000000" pitchFamily="2" charset="2"/>
              <a:buNone/>
            </a:pPr>
            <a:r>
              <a:rPr lang="zh-CN" altLang="en-US" sz="3200" b="1" dirty="0">
                <a:latin typeface="Times New Roman" panose="02020603050405020304" pitchFamily="18" charset="0"/>
              </a:rPr>
              <a:t>算法</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设弦</a:t>
            </a:r>
            <a:r>
              <a:rPr lang="en-US" altLang="zh-CN" sz="3200" b="1" i="1" dirty="0">
                <a:latin typeface="Times New Roman" panose="02020603050405020304" pitchFamily="18" charset="0"/>
              </a:rPr>
              <a:t>e</a:t>
            </a:r>
            <a:r>
              <a:rPr lang="en-US" altLang="zh-CN" sz="3200" b="1" dirty="0">
                <a:latin typeface="Times New Roman" panose="02020603050405020304" pitchFamily="18" charset="0"/>
              </a:rPr>
              <a:t>=(</a:t>
            </a:r>
            <a:r>
              <a:rPr lang="en-US" altLang="zh-CN" sz="3200" b="1" i="1" dirty="0" err="1">
                <a:latin typeface="Times New Roman" panose="02020603050405020304" pitchFamily="18" charset="0"/>
              </a:rPr>
              <a:t>u</a:t>
            </a:r>
            <a:r>
              <a:rPr lang="en-US" altLang="zh-CN" sz="3200" b="1" dirty="0" err="1">
                <a:latin typeface="Times New Roman" panose="02020603050405020304" pitchFamily="18" charset="0"/>
              </a:rPr>
              <a:t>,</a:t>
            </a:r>
            <a:r>
              <a:rPr lang="en-US" altLang="zh-CN" sz="3200" b="1" i="1" dirty="0" err="1">
                <a:latin typeface="Times New Roman" panose="02020603050405020304" pitchFamily="18" charset="0"/>
              </a:rPr>
              <a:t>v</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先求</a:t>
            </a:r>
            <a:r>
              <a:rPr lang="en-US" altLang="zh-CN" sz="3200" b="1" i="1" dirty="0">
                <a:latin typeface="Times New Roman" panose="02020603050405020304" pitchFamily="18" charset="0"/>
              </a:rPr>
              <a:t>T</a:t>
            </a:r>
            <a:r>
              <a:rPr lang="zh-CN" altLang="en-US" sz="3200" b="1" dirty="0">
                <a:latin typeface="Times New Roman" panose="02020603050405020304" pitchFamily="18" charset="0"/>
              </a:rPr>
              <a:t>中</a:t>
            </a:r>
            <a:r>
              <a:rPr lang="en-US" altLang="zh-CN" sz="3200" b="1" i="1" dirty="0">
                <a:latin typeface="Times New Roman" panose="02020603050405020304" pitchFamily="18" charset="0"/>
              </a:rPr>
              <a:t>u</a:t>
            </a:r>
            <a:r>
              <a:rPr lang="zh-CN" altLang="en-US" sz="3200" b="1" dirty="0">
                <a:latin typeface="Times New Roman" panose="02020603050405020304" pitchFamily="18" charset="0"/>
              </a:rPr>
              <a:t>到</a:t>
            </a:r>
            <a:r>
              <a:rPr lang="en-US" altLang="zh-CN" sz="3200" b="1" i="1" dirty="0">
                <a:latin typeface="Times New Roman" panose="02020603050405020304" pitchFamily="18" charset="0"/>
              </a:rPr>
              <a:t>v</a:t>
            </a:r>
            <a:r>
              <a:rPr lang="zh-CN" altLang="en-US" sz="3200" b="1" dirty="0">
                <a:latin typeface="Times New Roman" panose="02020603050405020304" pitchFamily="18" charset="0"/>
              </a:rPr>
              <a:t>的路径</a:t>
            </a:r>
            <a:r>
              <a:rPr lang="zh-CN" altLang="en-US" sz="3200" b="1" i="1" dirty="0">
                <a:latin typeface="Times New Roman" panose="02020603050405020304" pitchFamily="18" charset="0"/>
                <a:sym typeface="Symbol" panose="05050102010706020507" pitchFamily="18" charset="2"/>
              </a:rPr>
              <a:t></a:t>
            </a:r>
            <a:r>
              <a:rPr lang="en-US" altLang="zh-CN" sz="3200" b="1" i="1" baseline="-30000" dirty="0" err="1">
                <a:latin typeface="Times New Roman" panose="02020603050405020304" pitchFamily="18" charset="0"/>
              </a:rPr>
              <a:t>uv</a:t>
            </a:r>
            <a:r>
              <a:rPr lang="en-US" altLang="zh-CN" sz="3200" b="1" dirty="0">
                <a:latin typeface="Times New Roman" panose="02020603050405020304" pitchFamily="18" charset="0"/>
              </a:rPr>
              <a:t>, </a:t>
            </a:r>
            <a:r>
              <a:rPr lang="zh-CN" altLang="en-US" sz="3200" b="1" dirty="0">
                <a:latin typeface="Times New Roman" panose="02020603050405020304" pitchFamily="18" charset="0"/>
              </a:rPr>
              <a:t>再加上弦</a:t>
            </a:r>
            <a:r>
              <a:rPr lang="en-US" altLang="zh-CN" sz="3200" b="1" i="1" dirty="0">
                <a:latin typeface="Times New Roman" panose="02020603050405020304" pitchFamily="18" charset="0"/>
              </a:rPr>
              <a:t>e</a:t>
            </a:r>
            <a:r>
              <a:rPr lang="en-US" altLang="zh-CN" sz="3200" b="1" dirty="0">
                <a:latin typeface="Times New Roman" panose="02020603050405020304" pitchFamily="18" charset="0"/>
              </a:rPr>
              <a:t>. </a:t>
            </a:r>
          </a:p>
        </p:txBody>
      </p:sp>
    </p:spTree>
    <p:extLst>
      <p:ext uri="{BB962C8B-B14F-4D97-AF65-F5344CB8AC3E}">
        <p14:creationId xmlns:p14="http://schemas.microsoft.com/office/powerpoint/2010/main" val="1888781687"/>
      </p:ext>
    </p:extLst>
  </p:cSld>
  <p:clrMapOvr>
    <a:masterClrMapping/>
  </p:clrMapOvr>
  <p:transition advTm="1000"/>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107504" y="33982"/>
            <a:ext cx="2736428" cy="642938"/>
          </a:xfrm>
        </p:spPr>
        <p:txBody>
          <a:bodyPr/>
          <a:lstStyle/>
          <a:p>
            <a:pPr algn="l"/>
            <a:r>
              <a:rPr lang="zh-CN" altLang="en-US" sz="4000" b="1" dirty="0">
                <a:solidFill>
                  <a:schemeClr val="hlink"/>
                </a:solidFill>
                <a:latin typeface="Calibri" panose="020F0502020204030204" pitchFamily="34" charset="0"/>
                <a:ea typeface="宋体" panose="02010600030101010101" pitchFamily="2" charset="-122"/>
              </a:rPr>
              <a:t>例 </a:t>
            </a:r>
            <a:r>
              <a:rPr lang="en-US" altLang="zh-CN" sz="4000" b="1" dirty="0">
                <a:solidFill>
                  <a:schemeClr val="hlink"/>
                </a:solidFill>
                <a:latin typeface="Calibri" panose="020F0502020204030204" pitchFamily="34" charset="0"/>
                <a:ea typeface="宋体" panose="02010600030101010101" pitchFamily="2" charset="-122"/>
              </a:rPr>
              <a:t>G=(V,E)</a:t>
            </a:r>
            <a:endParaRPr lang="zh-CN" altLang="en-US" sz="4000" b="1" dirty="0">
              <a:solidFill>
                <a:schemeClr val="hlink"/>
              </a:solidFill>
              <a:latin typeface="Calibri" panose="020F0502020204030204" pitchFamily="34" charset="0"/>
              <a:ea typeface="宋体" panose="02010600030101010101" pitchFamily="2" charset="-122"/>
            </a:endParaRPr>
          </a:p>
        </p:txBody>
      </p:sp>
      <p:sp>
        <p:nvSpPr>
          <p:cNvPr id="32771" name="Rectangle 3"/>
          <p:cNvSpPr>
            <a:spLocks noGrp="1"/>
          </p:cNvSpPr>
          <p:nvPr>
            <p:ph type="body" idx="4294967295"/>
          </p:nvPr>
        </p:nvSpPr>
        <p:spPr>
          <a:xfrm>
            <a:off x="178892" y="761601"/>
            <a:ext cx="3313112" cy="1141412"/>
          </a:xfrm>
        </p:spPr>
        <p:txBody>
          <a:bodyPr/>
          <a:lstStyle/>
          <a:p>
            <a:pPr>
              <a:lnSpc>
                <a:spcPct val="110000"/>
              </a:lnSpc>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T=(V,E’),</a:t>
            </a:r>
          </a:p>
          <a:p>
            <a:pPr>
              <a:lnSpc>
                <a:spcPct val="11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其中</a:t>
            </a:r>
            <a:r>
              <a:rPr lang="en-US" altLang="zh-CN" sz="2800" b="1" dirty="0">
                <a:latin typeface="Calibri" panose="020F0502020204030204" pitchFamily="34" charset="0"/>
                <a:ea typeface="宋体" panose="02010600030101010101" pitchFamily="2" charset="-122"/>
              </a:rPr>
              <a:t>E’</a:t>
            </a:r>
            <a:r>
              <a:rPr lang="zh-CN" altLang="en-US" sz="2800" b="1" dirty="0">
                <a:latin typeface="Calibri" panose="020F0502020204030204" pitchFamily="34" charset="0"/>
                <a:ea typeface="宋体" panose="02010600030101010101" pitchFamily="2" charset="-122"/>
              </a:rPr>
              <a:t>由红线组成。</a:t>
            </a:r>
          </a:p>
        </p:txBody>
      </p:sp>
      <p:grpSp>
        <p:nvGrpSpPr>
          <p:cNvPr id="32772" name="Group 4"/>
          <p:cNvGrpSpPr>
            <a:grpSpLocks/>
          </p:cNvGrpSpPr>
          <p:nvPr/>
        </p:nvGrpSpPr>
        <p:grpSpPr bwMode="auto">
          <a:xfrm>
            <a:off x="4456435" y="-27384"/>
            <a:ext cx="4364037" cy="2095500"/>
            <a:chOff x="2853" y="704"/>
            <a:chExt cx="2749" cy="1320"/>
          </a:xfrm>
        </p:grpSpPr>
        <p:sp>
          <p:nvSpPr>
            <p:cNvPr id="32850" name="Text Box 5"/>
            <p:cNvSpPr txBox="1">
              <a:spLocks noChangeArrowheads="1"/>
            </p:cNvSpPr>
            <p:nvPr/>
          </p:nvSpPr>
          <p:spPr bwMode="auto">
            <a:xfrm>
              <a:off x="4133" y="1071"/>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4</a:t>
              </a:r>
            </a:p>
          </p:txBody>
        </p:sp>
        <p:sp>
          <p:nvSpPr>
            <p:cNvPr id="32851" name="Text Box 6"/>
            <p:cNvSpPr txBox="1">
              <a:spLocks noChangeArrowheads="1"/>
            </p:cNvSpPr>
            <p:nvPr/>
          </p:nvSpPr>
          <p:spPr bwMode="auto">
            <a:xfrm>
              <a:off x="2853" y="1261"/>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0</a:t>
              </a:r>
            </a:p>
          </p:txBody>
        </p:sp>
        <p:sp>
          <p:nvSpPr>
            <p:cNvPr id="32852" name="Text Box 7"/>
            <p:cNvSpPr txBox="1">
              <a:spLocks noChangeArrowheads="1"/>
            </p:cNvSpPr>
            <p:nvPr/>
          </p:nvSpPr>
          <p:spPr bwMode="auto">
            <a:xfrm>
              <a:off x="3320" y="704"/>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2</a:t>
              </a:r>
            </a:p>
          </p:txBody>
        </p:sp>
        <p:sp>
          <p:nvSpPr>
            <p:cNvPr id="32853" name="Text Box 8"/>
            <p:cNvSpPr txBox="1">
              <a:spLocks noChangeArrowheads="1"/>
            </p:cNvSpPr>
            <p:nvPr/>
          </p:nvSpPr>
          <p:spPr bwMode="auto">
            <a:xfrm>
              <a:off x="3955" y="704"/>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5</a:t>
              </a:r>
            </a:p>
          </p:txBody>
        </p:sp>
        <p:sp>
          <p:nvSpPr>
            <p:cNvPr id="32854" name="Text Box 9"/>
            <p:cNvSpPr txBox="1">
              <a:spLocks noChangeArrowheads="1"/>
            </p:cNvSpPr>
            <p:nvPr/>
          </p:nvSpPr>
          <p:spPr bwMode="auto">
            <a:xfrm>
              <a:off x="3365" y="179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1</a:t>
              </a:r>
            </a:p>
          </p:txBody>
        </p:sp>
        <p:sp>
          <p:nvSpPr>
            <p:cNvPr id="32855" name="Text Box 10"/>
            <p:cNvSpPr txBox="1">
              <a:spLocks noChangeArrowheads="1"/>
            </p:cNvSpPr>
            <p:nvPr/>
          </p:nvSpPr>
          <p:spPr bwMode="auto">
            <a:xfrm>
              <a:off x="4077" y="179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3</a:t>
              </a:r>
            </a:p>
          </p:txBody>
        </p:sp>
        <p:sp>
          <p:nvSpPr>
            <p:cNvPr id="32856" name="Text Box 11"/>
            <p:cNvSpPr txBox="1">
              <a:spLocks noChangeArrowheads="1"/>
            </p:cNvSpPr>
            <p:nvPr/>
          </p:nvSpPr>
          <p:spPr bwMode="auto">
            <a:xfrm>
              <a:off x="4726" y="179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6</a:t>
              </a:r>
            </a:p>
          </p:txBody>
        </p:sp>
        <p:sp>
          <p:nvSpPr>
            <p:cNvPr id="32857" name="Text Box 12"/>
            <p:cNvSpPr txBox="1">
              <a:spLocks noChangeArrowheads="1"/>
            </p:cNvSpPr>
            <p:nvPr/>
          </p:nvSpPr>
          <p:spPr bwMode="auto">
            <a:xfrm>
              <a:off x="4862" y="746"/>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8</a:t>
              </a:r>
            </a:p>
          </p:txBody>
        </p:sp>
        <p:sp>
          <p:nvSpPr>
            <p:cNvPr id="32858" name="Text Box 13"/>
            <p:cNvSpPr txBox="1">
              <a:spLocks noChangeArrowheads="1"/>
            </p:cNvSpPr>
            <p:nvPr/>
          </p:nvSpPr>
          <p:spPr bwMode="auto">
            <a:xfrm>
              <a:off x="5361" y="120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9</a:t>
              </a:r>
            </a:p>
          </p:txBody>
        </p:sp>
        <p:sp>
          <p:nvSpPr>
            <p:cNvPr id="32859" name="Text Box 14"/>
            <p:cNvSpPr txBox="1">
              <a:spLocks noChangeArrowheads="1"/>
            </p:cNvSpPr>
            <p:nvPr/>
          </p:nvSpPr>
          <p:spPr bwMode="auto">
            <a:xfrm>
              <a:off x="4817" y="1252"/>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7</a:t>
              </a:r>
            </a:p>
          </p:txBody>
        </p:sp>
        <p:sp>
          <p:nvSpPr>
            <p:cNvPr id="32860" name="Oval 15"/>
            <p:cNvSpPr>
              <a:spLocks noChangeArrowheads="1"/>
            </p:cNvSpPr>
            <p:nvPr/>
          </p:nvSpPr>
          <p:spPr bwMode="auto">
            <a:xfrm>
              <a:off x="3457" y="9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61" name="Oval 16"/>
            <p:cNvSpPr>
              <a:spLocks noChangeArrowheads="1"/>
            </p:cNvSpPr>
            <p:nvPr/>
          </p:nvSpPr>
          <p:spPr bwMode="auto">
            <a:xfrm>
              <a:off x="3457" y="1736"/>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62" name="Oval 17"/>
            <p:cNvSpPr>
              <a:spLocks noChangeArrowheads="1"/>
            </p:cNvSpPr>
            <p:nvPr/>
          </p:nvSpPr>
          <p:spPr bwMode="auto">
            <a:xfrm>
              <a:off x="4100" y="9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63" name="Oval 18"/>
            <p:cNvSpPr>
              <a:spLocks noChangeArrowheads="1"/>
            </p:cNvSpPr>
            <p:nvPr/>
          </p:nvSpPr>
          <p:spPr bwMode="auto">
            <a:xfrm>
              <a:off x="4741" y="9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64" name="Oval 19"/>
            <p:cNvSpPr>
              <a:spLocks noChangeArrowheads="1"/>
            </p:cNvSpPr>
            <p:nvPr/>
          </p:nvSpPr>
          <p:spPr bwMode="auto">
            <a:xfrm>
              <a:off x="4100" y="130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65" name="Oval 20"/>
            <p:cNvSpPr>
              <a:spLocks noChangeArrowheads="1"/>
            </p:cNvSpPr>
            <p:nvPr/>
          </p:nvSpPr>
          <p:spPr bwMode="auto">
            <a:xfrm>
              <a:off x="4741" y="130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66" name="Oval 21"/>
            <p:cNvSpPr>
              <a:spLocks noChangeArrowheads="1"/>
            </p:cNvSpPr>
            <p:nvPr/>
          </p:nvSpPr>
          <p:spPr bwMode="auto">
            <a:xfrm>
              <a:off x="4098" y="17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67" name="Oval 22"/>
            <p:cNvSpPr>
              <a:spLocks noChangeArrowheads="1"/>
            </p:cNvSpPr>
            <p:nvPr/>
          </p:nvSpPr>
          <p:spPr bwMode="auto">
            <a:xfrm>
              <a:off x="4741" y="17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68" name="Oval 23"/>
            <p:cNvSpPr>
              <a:spLocks noChangeArrowheads="1"/>
            </p:cNvSpPr>
            <p:nvPr/>
          </p:nvSpPr>
          <p:spPr bwMode="auto">
            <a:xfrm>
              <a:off x="3062" y="1362"/>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69" name="Oval 24"/>
            <p:cNvSpPr>
              <a:spLocks noChangeArrowheads="1"/>
            </p:cNvSpPr>
            <p:nvPr/>
          </p:nvSpPr>
          <p:spPr bwMode="auto">
            <a:xfrm>
              <a:off x="5185" y="130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70" name="Line 25"/>
            <p:cNvSpPr>
              <a:spLocks noChangeShapeType="1"/>
            </p:cNvSpPr>
            <p:nvPr/>
          </p:nvSpPr>
          <p:spPr bwMode="auto">
            <a:xfrm flipH="1">
              <a:off x="3111" y="988"/>
              <a:ext cx="395"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1" name="Line 26"/>
            <p:cNvSpPr>
              <a:spLocks noChangeShapeType="1"/>
            </p:cNvSpPr>
            <p:nvPr/>
          </p:nvSpPr>
          <p:spPr bwMode="auto">
            <a:xfrm>
              <a:off x="3111" y="1415"/>
              <a:ext cx="395"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2" name="Line 27"/>
            <p:cNvSpPr>
              <a:spLocks noChangeShapeType="1"/>
            </p:cNvSpPr>
            <p:nvPr/>
          </p:nvSpPr>
          <p:spPr bwMode="auto">
            <a:xfrm flipV="1">
              <a:off x="3506" y="980"/>
              <a:ext cx="644"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3" name="Line 28"/>
            <p:cNvSpPr>
              <a:spLocks noChangeShapeType="1"/>
            </p:cNvSpPr>
            <p:nvPr/>
          </p:nvSpPr>
          <p:spPr bwMode="auto">
            <a:xfrm>
              <a:off x="3506" y="1789"/>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4" name="Line 29"/>
            <p:cNvSpPr>
              <a:spLocks noChangeShapeType="1"/>
            </p:cNvSpPr>
            <p:nvPr/>
          </p:nvSpPr>
          <p:spPr bwMode="auto">
            <a:xfrm>
              <a:off x="4149" y="988"/>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5" name="Line 30"/>
            <p:cNvSpPr>
              <a:spLocks noChangeShapeType="1"/>
            </p:cNvSpPr>
            <p:nvPr/>
          </p:nvSpPr>
          <p:spPr bwMode="auto">
            <a:xfrm>
              <a:off x="4791" y="988"/>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6" name="Line 31"/>
            <p:cNvSpPr>
              <a:spLocks noChangeShapeType="1"/>
            </p:cNvSpPr>
            <p:nvPr/>
          </p:nvSpPr>
          <p:spPr bwMode="auto">
            <a:xfrm>
              <a:off x="3506" y="988"/>
              <a:ext cx="599" cy="35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7" name="Line 32"/>
            <p:cNvSpPr>
              <a:spLocks noChangeShapeType="1"/>
            </p:cNvSpPr>
            <p:nvPr/>
          </p:nvSpPr>
          <p:spPr bwMode="auto">
            <a:xfrm>
              <a:off x="4149" y="1362"/>
              <a:ext cx="64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8" name="Line 33"/>
            <p:cNvSpPr>
              <a:spLocks noChangeShapeType="1"/>
            </p:cNvSpPr>
            <p:nvPr/>
          </p:nvSpPr>
          <p:spPr bwMode="auto">
            <a:xfrm>
              <a:off x="4741" y="988"/>
              <a:ext cx="494"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9" name="Line 34"/>
            <p:cNvSpPr>
              <a:spLocks noChangeShapeType="1"/>
            </p:cNvSpPr>
            <p:nvPr/>
          </p:nvSpPr>
          <p:spPr bwMode="auto">
            <a:xfrm flipH="1">
              <a:off x="4791" y="1362"/>
              <a:ext cx="444"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0" name="Line 35"/>
            <p:cNvSpPr>
              <a:spLocks noChangeShapeType="1"/>
            </p:cNvSpPr>
            <p:nvPr/>
          </p:nvSpPr>
          <p:spPr bwMode="auto">
            <a:xfrm flipH="1">
              <a:off x="3506" y="1362"/>
              <a:ext cx="643" cy="4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1" name="Line 36"/>
            <p:cNvSpPr>
              <a:spLocks noChangeShapeType="1"/>
            </p:cNvSpPr>
            <p:nvPr/>
          </p:nvSpPr>
          <p:spPr bwMode="auto">
            <a:xfrm>
              <a:off x="3506" y="988"/>
              <a:ext cx="0" cy="80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2" name="Line 37"/>
            <p:cNvSpPr>
              <a:spLocks noChangeShapeType="1"/>
            </p:cNvSpPr>
            <p:nvPr/>
          </p:nvSpPr>
          <p:spPr bwMode="auto">
            <a:xfrm>
              <a:off x="4150" y="1388"/>
              <a:ext cx="0" cy="36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3" name="Line 38"/>
            <p:cNvSpPr>
              <a:spLocks noChangeShapeType="1"/>
            </p:cNvSpPr>
            <p:nvPr/>
          </p:nvSpPr>
          <p:spPr bwMode="auto">
            <a:xfrm>
              <a:off x="4785" y="1025"/>
              <a:ext cx="0" cy="31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4" name="Line 39"/>
            <p:cNvSpPr>
              <a:spLocks noChangeShapeType="1"/>
            </p:cNvSpPr>
            <p:nvPr/>
          </p:nvSpPr>
          <p:spPr bwMode="auto">
            <a:xfrm flipV="1">
              <a:off x="4141" y="980"/>
              <a:ext cx="644" cy="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5" name="Line 40"/>
            <p:cNvSpPr>
              <a:spLocks noChangeShapeType="1"/>
            </p:cNvSpPr>
            <p:nvPr/>
          </p:nvSpPr>
          <p:spPr bwMode="auto">
            <a:xfrm>
              <a:off x="4150" y="1388"/>
              <a:ext cx="645" cy="40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6" name="Line 41"/>
            <p:cNvSpPr>
              <a:spLocks noChangeShapeType="1"/>
            </p:cNvSpPr>
            <p:nvPr/>
          </p:nvSpPr>
          <p:spPr bwMode="auto">
            <a:xfrm>
              <a:off x="4196" y="1797"/>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773" name="Text Box 42"/>
          <p:cNvSpPr txBox="1">
            <a:spLocks noChangeArrowheads="1"/>
          </p:cNvSpPr>
          <p:nvPr/>
        </p:nvSpPr>
        <p:spPr bwMode="auto">
          <a:xfrm>
            <a:off x="179636" y="2265834"/>
            <a:ext cx="3060453"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b="1" dirty="0">
                <a:solidFill>
                  <a:srgbClr val="00FF00"/>
                </a:solidFill>
              </a:rPr>
              <a:t>取弦</a:t>
            </a:r>
            <a:r>
              <a:rPr lang="en-US" altLang="zh-CN" sz="2800" b="1" dirty="0">
                <a:solidFill>
                  <a:srgbClr val="00FF00"/>
                </a:solidFill>
              </a:rPr>
              <a:t>e={v</a:t>
            </a:r>
            <a:r>
              <a:rPr lang="en-US" altLang="zh-CN" sz="2800" b="1" baseline="-25000" dirty="0">
                <a:solidFill>
                  <a:srgbClr val="00FF00"/>
                </a:solidFill>
              </a:rPr>
              <a:t>0</a:t>
            </a:r>
            <a:r>
              <a:rPr lang="en-US" altLang="zh-CN" sz="2800" b="1" dirty="0">
                <a:solidFill>
                  <a:srgbClr val="00FF00"/>
                </a:solidFill>
              </a:rPr>
              <a:t>,v</a:t>
            </a:r>
            <a:r>
              <a:rPr lang="en-US" altLang="zh-CN" sz="2800" b="1" baseline="-25000" dirty="0">
                <a:solidFill>
                  <a:srgbClr val="00FF00"/>
                </a:solidFill>
              </a:rPr>
              <a:t>1</a:t>
            </a:r>
            <a:r>
              <a:rPr lang="en-US" altLang="zh-CN" sz="2800" b="1" dirty="0">
                <a:solidFill>
                  <a:srgbClr val="00FF00"/>
                </a:solidFill>
              </a:rPr>
              <a:t>}</a:t>
            </a:r>
            <a:r>
              <a:rPr lang="en-US" altLang="zh-CN" sz="2800" b="1" dirty="0"/>
              <a:t> </a:t>
            </a:r>
          </a:p>
          <a:p>
            <a:pPr algn="l" eaLnBrk="1" hangingPunct="1"/>
            <a:r>
              <a:rPr lang="en-US" altLang="zh-CN" sz="2800" b="1" dirty="0"/>
              <a:t>{v</a:t>
            </a:r>
            <a:r>
              <a:rPr lang="en-US" altLang="zh-CN" sz="2800" b="1" baseline="-25000" dirty="0"/>
              <a:t>0</a:t>
            </a:r>
            <a:r>
              <a:rPr lang="en-US" altLang="zh-CN" sz="2800" b="1" dirty="0"/>
              <a:t>,v</a:t>
            </a:r>
            <a:r>
              <a:rPr lang="en-US" altLang="zh-CN" sz="2800" b="1" baseline="-25000" dirty="0"/>
              <a:t>1</a:t>
            </a:r>
            <a:r>
              <a:rPr lang="en-US" altLang="zh-CN" sz="2800" b="1" dirty="0"/>
              <a:t>,v</a:t>
            </a:r>
            <a:r>
              <a:rPr lang="en-US" altLang="zh-CN" sz="2800" b="1" baseline="-25000" dirty="0"/>
              <a:t>2</a:t>
            </a:r>
            <a:r>
              <a:rPr lang="en-US" altLang="zh-CN" sz="2800" b="1" dirty="0"/>
              <a:t>,v</a:t>
            </a:r>
            <a:r>
              <a:rPr lang="en-US" altLang="zh-CN" sz="2800" b="1" baseline="-25000" dirty="0"/>
              <a:t>0</a:t>
            </a:r>
            <a:r>
              <a:rPr lang="en-US" altLang="zh-CN" sz="2800" b="1" dirty="0"/>
              <a:t>}</a:t>
            </a:r>
          </a:p>
          <a:p>
            <a:pPr algn="l" eaLnBrk="1" hangingPunct="1"/>
            <a:endParaRPr lang="en-US" altLang="zh-CN" sz="2800" b="1" dirty="0"/>
          </a:p>
          <a:p>
            <a:pPr algn="l" eaLnBrk="1" hangingPunct="1"/>
            <a:endParaRPr lang="en-US" altLang="zh-CN" sz="2800" b="1" dirty="0"/>
          </a:p>
          <a:p>
            <a:pPr algn="l" eaLnBrk="1" hangingPunct="1"/>
            <a:r>
              <a:rPr lang="zh-CN" altLang="en-US" sz="2800" b="1" dirty="0">
                <a:solidFill>
                  <a:srgbClr val="00FF00"/>
                </a:solidFill>
              </a:rPr>
              <a:t>取弦</a:t>
            </a:r>
            <a:r>
              <a:rPr lang="en-US" altLang="zh-CN" sz="2800" b="1" dirty="0">
                <a:solidFill>
                  <a:srgbClr val="00FF00"/>
                </a:solidFill>
              </a:rPr>
              <a:t>e={v</a:t>
            </a:r>
            <a:r>
              <a:rPr lang="en-US" altLang="zh-CN" sz="2800" b="1" baseline="-25000" dirty="0">
                <a:solidFill>
                  <a:srgbClr val="00FF00"/>
                </a:solidFill>
              </a:rPr>
              <a:t>2</a:t>
            </a:r>
            <a:r>
              <a:rPr lang="en-US" altLang="zh-CN" sz="2800" b="1" dirty="0">
                <a:solidFill>
                  <a:srgbClr val="00FF00"/>
                </a:solidFill>
              </a:rPr>
              <a:t>,v</a:t>
            </a:r>
            <a:r>
              <a:rPr lang="en-US" altLang="zh-CN" sz="2800" b="1" baseline="-25000" dirty="0">
                <a:solidFill>
                  <a:srgbClr val="00FF00"/>
                </a:solidFill>
              </a:rPr>
              <a:t>5</a:t>
            </a:r>
            <a:r>
              <a:rPr lang="en-US" altLang="zh-CN" sz="2800" b="1" dirty="0">
                <a:solidFill>
                  <a:srgbClr val="00FF00"/>
                </a:solidFill>
              </a:rPr>
              <a:t>}</a:t>
            </a:r>
            <a:r>
              <a:rPr lang="en-US" altLang="zh-CN" sz="2800" b="1" dirty="0"/>
              <a:t> </a:t>
            </a:r>
          </a:p>
          <a:p>
            <a:pPr algn="l" eaLnBrk="1" hangingPunct="1"/>
            <a:r>
              <a:rPr lang="en-US" altLang="zh-CN" sz="2800" b="1" dirty="0"/>
              <a:t>{v</a:t>
            </a:r>
            <a:r>
              <a:rPr lang="en-US" altLang="zh-CN" sz="2800" b="1" baseline="-25000" dirty="0"/>
              <a:t>2</a:t>
            </a:r>
            <a:r>
              <a:rPr lang="en-US" altLang="zh-CN" sz="2800" b="1" dirty="0"/>
              <a:t>,v</a:t>
            </a:r>
            <a:r>
              <a:rPr lang="en-US" altLang="zh-CN" sz="2800" b="1" baseline="-25000" dirty="0"/>
              <a:t>4</a:t>
            </a:r>
            <a:r>
              <a:rPr lang="en-US" altLang="zh-CN" sz="2800" b="1" dirty="0"/>
              <a:t>,v</a:t>
            </a:r>
            <a:r>
              <a:rPr lang="en-US" altLang="zh-CN" sz="2800" b="1" baseline="-25000" dirty="0"/>
              <a:t>7</a:t>
            </a:r>
            <a:r>
              <a:rPr lang="en-US" altLang="zh-CN" sz="2800" b="1" dirty="0"/>
              <a:t>,v</a:t>
            </a:r>
            <a:r>
              <a:rPr lang="en-US" altLang="zh-CN" sz="2800" b="1" baseline="-25000" dirty="0"/>
              <a:t>8</a:t>
            </a:r>
            <a:r>
              <a:rPr lang="en-US" altLang="zh-CN" sz="2800" b="1" dirty="0"/>
              <a:t>, v</a:t>
            </a:r>
            <a:r>
              <a:rPr lang="en-US" altLang="zh-CN" sz="2800" b="1" baseline="-25000" dirty="0"/>
              <a:t>5</a:t>
            </a:r>
            <a:r>
              <a:rPr lang="en-US" altLang="zh-CN" sz="2800" b="1" dirty="0"/>
              <a:t>,v</a:t>
            </a:r>
            <a:r>
              <a:rPr lang="en-US" altLang="zh-CN" sz="2800" b="1" baseline="-25000" dirty="0"/>
              <a:t>2</a:t>
            </a:r>
            <a:r>
              <a:rPr lang="en-US" altLang="zh-CN" sz="2800" b="1" dirty="0"/>
              <a:t>}</a:t>
            </a:r>
          </a:p>
          <a:p>
            <a:pPr algn="l" eaLnBrk="1" hangingPunct="1"/>
            <a:endParaRPr lang="zh-CN" altLang="en-US" sz="2800" b="1" dirty="0"/>
          </a:p>
        </p:txBody>
      </p:sp>
      <p:grpSp>
        <p:nvGrpSpPr>
          <p:cNvPr id="32774" name="Group 117"/>
          <p:cNvGrpSpPr>
            <a:grpSpLocks/>
          </p:cNvGrpSpPr>
          <p:nvPr/>
        </p:nvGrpSpPr>
        <p:grpSpPr bwMode="auto">
          <a:xfrm>
            <a:off x="4529138" y="2276475"/>
            <a:ext cx="4364037" cy="2095500"/>
            <a:chOff x="2853" y="1434"/>
            <a:chExt cx="2749" cy="1320"/>
          </a:xfrm>
        </p:grpSpPr>
        <p:sp>
          <p:nvSpPr>
            <p:cNvPr id="32813" name="Text Box 43"/>
            <p:cNvSpPr txBox="1">
              <a:spLocks noChangeArrowheads="1"/>
            </p:cNvSpPr>
            <p:nvPr/>
          </p:nvSpPr>
          <p:spPr bwMode="auto">
            <a:xfrm>
              <a:off x="4133" y="1801"/>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4</a:t>
              </a:r>
            </a:p>
          </p:txBody>
        </p:sp>
        <p:sp>
          <p:nvSpPr>
            <p:cNvPr id="32814" name="Text Box 44"/>
            <p:cNvSpPr txBox="1">
              <a:spLocks noChangeArrowheads="1"/>
            </p:cNvSpPr>
            <p:nvPr/>
          </p:nvSpPr>
          <p:spPr bwMode="auto">
            <a:xfrm>
              <a:off x="2853" y="1991"/>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0</a:t>
              </a:r>
            </a:p>
          </p:txBody>
        </p:sp>
        <p:sp>
          <p:nvSpPr>
            <p:cNvPr id="32815" name="Text Box 45"/>
            <p:cNvSpPr txBox="1">
              <a:spLocks noChangeArrowheads="1"/>
            </p:cNvSpPr>
            <p:nvPr/>
          </p:nvSpPr>
          <p:spPr bwMode="auto">
            <a:xfrm>
              <a:off x="3320" y="1434"/>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2</a:t>
              </a:r>
            </a:p>
          </p:txBody>
        </p:sp>
        <p:sp>
          <p:nvSpPr>
            <p:cNvPr id="32816" name="Text Box 46"/>
            <p:cNvSpPr txBox="1">
              <a:spLocks noChangeArrowheads="1"/>
            </p:cNvSpPr>
            <p:nvPr/>
          </p:nvSpPr>
          <p:spPr bwMode="auto">
            <a:xfrm>
              <a:off x="3955" y="1434"/>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5</a:t>
              </a:r>
            </a:p>
          </p:txBody>
        </p:sp>
        <p:sp>
          <p:nvSpPr>
            <p:cNvPr id="32817" name="Text Box 47"/>
            <p:cNvSpPr txBox="1">
              <a:spLocks noChangeArrowheads="1"/>
            </p:cNvSpPr>
            <p:nvPr/>
          </p:nvSpPr>
          <p:spPr bwMode="auto">
            <a:xfrm>
              <a:off x="3365" y="252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1</a:t>
              </a:r>
            </a:p>
          </p:txBody>
        </p:sp>
        <p:sp>
          <p:nvSpPr>
            <p:cNvPr id="32818" name="Text Box 48"/>
            <p:cNvSpPr txBox="1">
              <a:spLocks noChangeArrowheads="1"/>
            </p:cNvSpPr>
            <p:nvPr/>
          </p:nvSpPr>
          <p:spPr bwMode="auto">
            <a:xfrm>
              <a:off x="4077" y="252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3</a:t>
              </a:r>
            </a:p>
          </p:txBody>
        </p:sp>
        <p:sp>
          <p:nvSpPr>
            <p:cNvPr id="32819" name="Text Box 49"/>
            <p:cNvSpPr txBox="1">
              <a:spLocks noChangeArrowheads="1"/>
            </p:cNvSpPr>
            <p:nvPr/>
          </p:nvSpPr>
          <p:spPr bwMode="auto">
            <a:xfrm>
              <a:off x="4726" y="252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6</a:t>
              </a:r>
            </a:p>
          </p:txBody>
        </p:sp>
        <p:sp>
          <p:nvSpPr>
            <p:cNvPr id="32820" name="Text Box 50"/>
            <p:cNvSpPr txBox="1">
              <a:spLocks noChangeArrowheads="1"/>
            </p:cNvSpPr>
            <p:nvPr/>
          </p:nvSpPr>
          <p:spPr bwMode="auto">
            <a:xfrm>
              <a:off x="4862" y="1476"/>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8</a:t>
              </a:r>
            </a:p>
          </p:txBody>
        </p:sp>
        <p:sp>
          <p:nvSpPr>
            <p:cNvPr id="32821" name="Text Box 51"/>
            <p:cNvSpPr txBox="1">
              <a:spLocks noChangeArrowheads="1"/>
            </p:cNvSpPr>
            <p:nvPr/>
          </p:nvSpPr>
          <p:spPr bwMode="auto">
            <a:xfrm>
              <a:off x="5361" y="2155"/>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9</a:t>
              </a:r>
            </a:p>
          </p:txBody>
        </p:sp>
        <p:sp>
          <p:nvSpPr>
            <p:cNvPr id="32822" name="Text Box 52"/>
            <p:cNvSpPr txBox="1">
              <a:spLocks noChangeArrowheads="1"/>
            </p:cNvSpPr>
            <p:nvPr/>
          </p:nvSpPr>
          <p:spPr bwMode="auto">
            <a:xfrm>
              <a:off x="4817" y="1982"/>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7</a:t>
              </a:r>
            </a:p>
          </p:txBody>
        </p:sp>
        <p:sp>
          <p:nvSpPr>
            <p:cNvPr id="32823" name="Oval 53"/>
            <p:cNvSpPr>
              <a:spLocks noChangeArrowheads="1"/>
            </p:cNvSpPr>
            <p:nvPr/>
          </p:nvSpPr>
          <p:spPr bwMode="auto">
            <a:xfrm>
              <a:off x="3457" y="166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24" name="Oval 54"/>
            <p:cNvSpPr>
              <a:spLocks noChangeArrowheads="1"/>
            </p:cNvSpPr>
            <p:nvPr/>
          </p:nvSpPr>
          <p:spPr bwMode="auto">
            <a:xfrm>
              <a:off x="3457" y="2466"/>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25" name="Oval 55"/>
            <p:cNvSpPr>
              <a:spLocks noChangeArrowheads="1"/>
            </p:cNvSpPr>
            <p:nvPr/>
          </p:nvSpPr>
          <p:spPr bwMode="auto">
            <a:xfrm>
              <a:off x="4100" y="166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26" name="Oval 56"/>
            <p:cNvSpPr>
              <a:spLocks noChangeArrowheads="1"/>
            </p:cNvSpPr>
            <p:nvPr/>
          </p:nvSpPr>
          <p:spPr bwMode="auto">
            <a:xfrm>
              <a:off x="4741" y="166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27" name="Oval 57"/>
            <p:cNvSpPr>
              <a:spLocks noChangeArrowheads="1"/>
            </p:cNvSpPr>
            <p:nvPr/>
          </p:nvSpPr>
          <p:spPr bwMode="auto">
            <a:xfrm>
              <a:off x="4100" y="203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28" name="Oval 58"/>
            <p:cNvSpPr>
              <a:spLocks noChangeArrowheads="1"/>
            </p:cNvSpPr>
            <p:nvPr/>
          </p:nvSpPr>
          <p:spPr bwMode="auto">
            <a:xfrm>
              <a:off x="4741" y="203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29" name="Oval 59"/>
            <p:cNvSpPr>
              <a:spLocks noChangeArrowheads="1"/>
            </p:cNvSpPr>
            <p:nvPr/>
          </p:nvSpPr>
          <p:spPr bwMode="auto">
            <a:xfrm>
              <a:off x="4098" y="246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30" name="Oval 60"/>
            <p:cNvSpPr>
              <a:spLocks noChangeArrowheads="1"/>
            </p:cNvSpPr>
            <p:nvPr/>
          </p:nvSpPr>
          <p:spPr bwMode="auto">
            <a:xfrm>
              <a:off x="4741" y="246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31" name="Oval 61"/>
            <p:cNvSpPr>
              <a:spLocks noChangeArrowheads="1"/>
            </p:cNvSpPr>
            <p:nvPr/>
          </p:nvSpPr>
          <p:spPr bwMode="auto">
            <a:xfrm>
              <a:off x="3062" y="2092"/>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32" name="Oval 62"/>
            <p:cNvSpPr>
              <a:spLocks noChangeArrowheads="1"/>
            </p:cNvSpPr>
            <p:nvPr/>
          </p:nvSpPr>
          <p:spPr bwMode="auto">
            <a:xfrm>
              <a:off x="5185" y="203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33" name="Line 63"/>
            <p:cNvSpPr>
              <a:spLocks noChangeShapeType="1"/>
            </p:cNvSpPr>
            <p:nvPr/>
          </p:nvSpPr>
          <p:spPr bwMode="auto">
            <a:xfrm flipH="1">
              <a:off x="3111" y="1718"/>
              <a:ext cx="395"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4" name="Line 64"/>
            <p:cNvSpPr>
              <a:spLocks noChangeShapeType="1"/>
            </p:cNvSpPr>
            <p:nvPr/>
          </p:nvSpPr>
          <p:spPr bwMode="auto">
            <a:xfrm>
              <a:off x="3111" y="2145"/>
              <a:ext cx="395" cy="374"/>
            </a:xfrm>
            <a:prstGeom prst="line">
              <a:avLst/>
            </a:prstGeom>
            <a:noFill/>
            <a:ln w="19050">
              <a:solidFill>
                <a:srgbClr val="00FF00"/>
              </a:solidFill>
              <a:round/>
              <a:headEnd/>
              <a:tailEnd/>
            </a:ln>
            <a:effectLst>
              <a:glow rad="228600">
                <a:schemeClr val="accent5">
                  <a:satMod val="175000"/>
                  <a:alpha val="40000"/>
                </a:schemeClr>
              </a:glow>
            </a:effectLst>
            <a:extLst>
              <a:ext uri="{909E8E84-426E-40DD-AFC4-6F175D3DCCD1}">
                <a14:hiddenFill xmlns:a14="http://schemas.microsoft.com/office/drawing/2010/main">
                  <a:noFill/>
                </a14:hiddenFill>
              </a:ext>
            </a:extLst>
          </p:spPr>
          <p:txBody>
            <a:bodyPr/>
            <a:lstStyle/>
            <a:p>
              <a:endParaRPr lang="zh-CN" altLang="en-US"/>
            </a:p>
          </p:txBody>
        </p:sp>
        <p:sp>
          <p:nvSpPr>
            <p:cNvPr id="32835" name="Line 65"/>
            <p:cNvSpPr>
              <a:spLocks noChangeShapeType="1"/>
            </p:cNvSpPr>
            <p:nvPr/>
          </p:nvSpPr>
          <p:spPr bwMode="auto">
            <a:xfrm flipV="1">
              <a:off x="3506" y="1710"/>
              <a:ext cx="644"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6" name="Line 66"/>
            <p:cNvSpPr>
              <a:spLocks noChangeShapeType="1"/>
            </p:cNvSpPr>
            <p:nvPr/>
          </p:nvSpPr>
          <p:spPr bwMode="auto">
            <a:xfrm>
              <a:off x="3506" y="2519"/>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7" name="Line 67"/>
            <p:cNvSpPr>
              <a:spLocks noChangeShapeType="1"/>
            </p:cNvSpPr>
            <p:nvPr/>
          </p:nvSpPr>
          <p:spPr bwMode="auto">
            <a:xfrm>
              <a:off x="4149" y="1718"/>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8" name="Line 68"/>
            <p:cNvSpPr>
              <a:spLocks noChangeShapeType="1"/>
            </p:cNvSpPr>
            <p:nvPr/>
          </p:nvSpPr>
          <p:spPr bwMode="auto">
            <a:xfrm>
              <a:off x="4791" y="1718"/>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9" name="Line 69"/>
            <p:cNvSpPr>
              <a:spLocks noChangeShapeType="1"/>
            </p:cNvSpPr>
            <p:nvPr/>
          </p:nvSpPr>
          <p:spPr bwMode="auto">
            <a:xfrm>
              <a:off x="3536" y="1748"/>
              <a:ext cx="599" cy="355"/>
            </a:xfrm>
            <a:prstGeom prst="line">
              <a:avLst/>
            </a:prstGeom>
            <a:noFill/>
            <a:ln w="57150">
              <a:solidFill>
                <a:srgbClr val="C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0" name="Line 70"/>
            <p:cNvSpPr>
              <a:spLocks noChangeShapeType="1"/>
            </p:cNvSpPr>
            <p:nvPr/>
          </p:nvSpPr>
          <p:spPr bwMode="auto">
            <a:xfrm>
              <a:off x="4150" y="2114"/>
              <a:ext cx="64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1" name="Line 71"/>
            <p:cNvSpPr>
              <a:spLocks noChangeShapeType="1"/>
            </p:cNvSpPr>
            <p:nvPr/>
          </p:nvSpPr>
          <p:spPr bwMode="auto">
            <a:xfrm>
              <a:off x="4741" y="1718"/>
              <a:ext cx="494"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2" name="Line 72"/>
            <p:cNvSpPr>
              <a:spLocks noChangeShapeType="1"/>
            </p:cNvSpPr>
            <p:nvPr/>
          </p:nvSpPr>
          <p:spPr bwMode="auto">
            <a:xfrm flipH="1">
              <a:off x="4791" y="2092"/>
              <a:ext cx="444"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3" name="Line 73"/>
            <p:cNvSpPr>
              <a:spLocks noChangeShapeType="1"/>
            </p:cNvSpPr>
            <p:nvPr/>
          </p:nvSpPr>
          <p:spPr bwMode="auto">
            <a:xfrm flipH="1">
              <a:off x="3506" y="2092"/>
              <a:ext cx="643" cy="4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4" name="Line 74"/>
            <p:cNvSpPr>
              <a:spLocks noChangeShapeType="1"/>
            </p:cNvSpPr>
            <p:nvPr/>
          </p:nvSpPr>
          <p:spPr bwMode="auto">
            <a:xfrm>
              <a:off x="3506" y="1718"/>
              <a:ext cx="0" cy="80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5" name="Line 75"/>
            <p:cNvSpPr>
              <a:spLocks noChangeShapeType="1"/>
            </p:cNvSpPr>
            <p:nvPr/>
          </p:nvSpPr>
          <p:spPr bwMode="auto">
            <a:xfrm>
              <a:off x="4150" y="2118"/>
              <a:ext cx="0" cy="36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6" name="Line 76"/>
            <p:cNvSpPr>
              <a:spLocks noChangeShapeType="1"/>
            </p:cNvSpPr>
            <p:nvPr/>
          </p:nvSpPr>
          <p:spPr bwMode="auto">
            <a:xfrm>
              <a:off x="4785" y="1755"/>
              <a:ext cx="0" cy="31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7" name="Line 77"/>
            <p:cNvSpPr>
              <a:spLocks noChangeShapeType="1"/>
            </p:cNvSpPr>
            <p:nvPr/>
          </p:nvSpPr>
          <p:spPr bwMode="auto">
            <a:xfrm flipV="1">
              <a:off x="4141" y="1710"/>
              <a:ext cx="644" cy="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8" name="Line 78"/>
            <p:cNvSpPr>
              <a:spLocks noChangeShapeType="1"/>
            </p:cNvSpPr>
            <p:nvPr/>
          </p:nvSpPr>
          <p:spPr bwMode="auto">
            <a:xfrm>
              <a:off x="4150" y="2118"/>
              <a:ext cx="645" cy="40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9" name="Line 79"/>
            <p:cNvSpPr>
              <a:spLocks noChangeShapeType="1"/>
            </p:cNvSpPr>
            <p:nvPr/>
          </p:nvSpPr>
          <p:spPr bwMode="auto">
            <a:xfrm>
              <a:off x="4196" y="2527"/>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 name="Group 4"/>
          <p:cNvGrpSpPr>
            <a:grpSpLocks/>
          </p:cNvGrpSpPr>
          <p:nvPr/>
        </p:nvGrpSpPr>
        <p:grpSpPr bwMode="auto">
          <a:xfrm>
            <a:off x="4572000" y="4573860"/>
            <a:ext cx="4364037" cy="2095500"/>
            <a:chOff x="2853" y="704"/>
            <a:chExt cx="2749" cy="1320"/>
          </a:xfrm>
        </p:grpSpPr>
        <p:sp>
          <p:nvSpPr>
            <p:cNvPr id="121" name="Text Box 5"/>
            <p:cNvSpPr txBox="1">
              <a:spLocks noChangeArrowheads="1"/>
            </p:cNvSpPr>
            <p:nvPr/>
          </p:nvSpPr>
          <p:spPr bwMode="auto">
            <a:xfrm>
              <a:off x="4133" y="1071"/>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4</a:t>
              </a:r>
            </a:p>
          </p:txBody>
        </p:sp>
        <p:sp>
          <p:nvSpPr>
            <p:cNvPr id="122" name="Text Box 6"/>
            <p:cNvSpPr txBox="1">
              <a:spLocks noChangeArrowheads="1"/>
            </p:cNvSpPr>
            <p:nvPr/>
          </p:nvSpPr>
          <p:spPr bwMode="auto">
            <a:xfrm>
              <a:off x="2853" y="1261"/>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0</a:t>
              </a:r>
            </a:p>
          </p:txBody>
        </p:sp>
        <p:sp>
          <p:nvSpPr>
            <p:cNvPr id="123" name="Text Box 7"/>
            <p:cNvSpPr txBox="1">
              <a:spLocks noChangeArrowheads="1"/>
            </p:cNvSpPr>
            <p:nvPr/>
          </p:nvSpPr>
          <p:spPr bwMode="auto">
            <a:xfrm>
              <a:off x="3320" y="704"/>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2</a:t>
              </a:r>
            </a:p>
          </p:txBody>
        </p:sp>
        <p:sp>
          <p:nvSpPr>
            <p:cNvPr id="124" name="Text Box 8"/>
            <p:cNvSpPr txBox="1">
              <a:spLocks noChangeArrowheads="1"/>
            </p:cNvSpPr>
            <p:nvPr/>
          </p:nvSpPr>
          <p:spPr bwMode="auto">
            <a:xfrm>
              <a:off x="3955" y="704"/>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5</a:t>
              </a:r>
            </a:p>
          </p:txBody>
        </p:sp>
        <p:sp>
          <p:nvSpPr>
            <p:cNvPr id="125" name="Text Box 9"/>
            <p:cNvSpPr txBox="1">
              <a:spLocks noChangeArrowheads="1"/>
            </p:cNvSpPr>
            <p:nvPr/>
          </p:nvSpPr>
          <p:spPr bwMode="auto">
            <a:xfrm>
              <a:off x="3365" y="179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1</a:t>
              </a:r>
            </a:p>
          </p:txBody>
        </p:sp>
        <p:sp>
          <p:nvSpPr>
            <p:cNvPr id="126" name="Text Box 10"/>
            <p:cNvSpPr txBox="1">
              <a:spLocks noChangeArrowheads="1"/>
            </p:cNvSpPr>
            <p:nvPr/>
          </p:nvSpPr>
          <p:spPr bwMode="auto">
            <a:xfrm>
              <a:off x="4077" y="179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3</a:t>
              </a:r>
            </a:p>
          </p:txBody>
        </p:sp>
        <p:sp>
          <p:nvSpPr>
            <p:cNvPr id="127" name="Text Box 11"/>
            <p:cNvSpPr txBox="1">
              <a:spLocks noChangeArrowheads="1"/>
            </p:cNvSpPr>
            <p:nvPr/>
          </p:nvSpPr>
          <p:spPr bwMode="auto">
            <a:xfrm>
              <a:off x="4726" y="179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6</a:t>
              </a:r>
            </a:p>
          </p:txBody>
        </p:sp>
        <p:sp>
          <p:nvSpPr>
            <p:cNvPr id="128" name="Text Box 12"/>
            <p:cNvSpPr txBox="1">
              <a:spLocks noChangeArrowheads="1"/>
            </p:cNvSpPr>
            <p:nvPr/>
          </p:nvSpPr>
          <p:spPr bwMode="auto">
            <a:xfrm>
              <a:off x="4862" y="746"/>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8</a:t>
              </a:r>
            </a:p>
          </p:txBody>
        </p:sp>
        <p:sp>
          <p:nvSpPr>
            <p:cNvPr id="129" name="Text Box 13"/>
            <p:cNvSpPr txBox="1">
              <a:spLocks noChangeArrowheads="1"/>
            </p:cNvSpPr>
            <p:nvPr/>
          </p:nvSpPr>
          <p:spPr bwMode="auto">
            <a:xfrm>
              <a:off x="5361" y="120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9</a:t>
              </a:r>
            </a:p>
          </p:txBody>
        </p:sp>
        <p:sp>
          <p:nvSpPr>
            <p:cNvPr id="130" name="Text Box 14"/>
            <p:cNvSpPr txBox="1">
              <a:spLocks noChangeArrowheads="1"/>
            </p:cNvSpPr>
            <p:nvPr/>
          </p:nvSpPr>
          <p:spPr bwMode="auto">
            <a:xfrm>
              <a:off x="4817" y="1252"/>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7</a:t>
              </a:r>
            </a:p>
          </p:txBody>
        </p:sp>
        <p:sp>
          <p:nvSpPr>
            <p:cNvPr id="131" name="Oval 15"/>
            <p:cNvSpPr>
              <a:spLocks noChangeArrowheads="1"/>
            </p:cNvSpPr>
            <p:nvPr/>
          </p:nvSpPr>
          <p:spPr bwMode="auto">
            <a:xfrm>
              <a:off x="3457" y="9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32" name="Oval 16"/>
            <p:cNvSpPr>
              <a:spLocks noChangeArrowheads="1"/>
            </p:cNvSpPr>
            <p:nvPr/>
          </p:nvSpPr>
          <p:spPr bwMode="auto">
            <a:xfrm>
              <a:off x="3457" y="1736"/>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33" name="Oval 17"/>
            <p:cNvSpPr>
              <a:spLocks noChangeArrowheads="1"/>
            </p:cNvSpPr>
            <p:nvPr/>
          </p:nvSpPr>
          <p:spPr bwMode="auto">
            <a:xfrm>
              <a:off x="4100" y="9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34" name="Oval 18"/>
            <p:cNvSpPr>
              <a:spLocks noChangeArrowheads="1"/>
            </p:cNvSpPr>
            <p:nvPr/>
          </p:nvSpPr>
          <p:spPr bwMode="auto">
            <a:xfrm>
              <a:off x="4741" y="9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35" name="Oval 19"/>
            <p:cNvSpPr>
              <a:spLocks noChangeArrowheads="1"/>
            </p:cNvSpPr>
            <p:nvPr/>
          </p:nvSpPr>
          <p:spPr bwMode="auto">
            <a:xfrm>
              <a:off x="4100" y="130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36" name="Oval 20"/>
            <p:cNvSpPr>
              <a:spLocks noChangeArrowheads="1"/>
            </p:cNvSpPr>
            <p:nvPr/>
          </p:nvSpPr>
          <p:spPr bwMode="auto">
            <a:xfrm>
              <a:off x="4741" y="130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37" name="Oval 21"/>
            <p:cNvSpPr>
              <a:spLocks noChangeArrowheads="1"/>
            </p:cNvSpPr>
            <p:nvPr/>
          </p:nvSpPr>
          <p:spPr bwMode="auto">
            <a:xfrm>
              <a:off x="4098" y="17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38" name="Oval 22"/>
            <p:cNvSpPr>
              <a:spLocks noChangeArrowheads="1"/>
            </p:cNvSpPr>
            <p:nvPr/>
          </p:nvSpPr>
          <p:spPr bwMode="auto">
            <a:xfrm>
              <a:off x="4741" y="17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39" name="Oval 23"/>
            <p:cNvSpPr>
              <a:spLocks noChangeArrowheads="1"/>
            </p:cNvSpPr>
            <p:nvPr/>
          </p:nvSpPr>
          <p:spPr bwMode="auto">
            <a:xfrm>
              <a:off x="3062" y="1362"/>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40" name="Oval 24"/>
            <p:cNvSpPr>
              <a:spLocks noChangeArrowheads="1"/>
            </p:cNvSpPr>
            <p:nvPr/>
          </p:nvSpPr>
          <p:spPr bwMode="auto">
            <a:xfrm>
              <a:off x="5185" y="130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141" name="Line 25"/>
            <p:cNvSpPr>
              <a:spLocks noChangeShapeType="1"/>
            </p:cNvSpPr>
            <p:nvPr/>
          </p:nvSpPr>
          <p:spPr bwMode="auto">
            <a:xfrm flipH="1">
              <a:off x="3111" y="988"/>
              <a:ext cx="395"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 name="Line 26"/>
            <p:cNvSpPr>
              <a:spLocks noChangeShapeType="1"/>
            </p:cNvSpPr>
            <p:nvPr/>
          </p:nvSpPr>
          <p:spPr bwMode="auto">
            <a:xfrm>
              <a:off x="3111" y="1415"/>
              <a:ext cx="395"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 name="Line 27"/>
            <p:cNvSpPr>
              <a:spLocks noChangeShapeType="1"/>
            </p:cNvSpPr>
            <p:nvPr/>
          </p:nvSpPr>
          <p:spPr bwMode="auto">
            <a:xfrm flipV="1">
              <a:off x="3506" y="980"/>
              <a:ext cx="644" cy="8"/>
            </a:xfrm>
            <a:prstGeom prst="line">
              <a:avLst/>
            </a:prstGeom>
            <a:noFill/>
            <a:ln w="19050">
              <a:solidFill>
                <a:srgbClr val="00FF00"/>
              </a:solidFill>
              <a:round/>
              <a:headEnd/>
              <a:tailEnd/>
            </a:ln>
            <a:effectLst>
              <a:glow rad="228600">
                <a:schemeClr val="accent5">
                  <a:satMod val="175000"/>
                  <a:alpha val="40000"/>
                </a:schemeClr>
              </a:glow>
            </a:effectLst>
            <a:extLst>
              <a:ext uri="{909E8E84-426E-40DD-AFC4-6F175D3DCCD1}">
                <a14:hiddenFill xmlns:a14="http://schemas.microsoft.com/office/drawing/2010/main">
                  <a:noFill/>
                </a14:hiddenFill>
              </a:ext>
            </a:extLst>
          </p:spPr>
          <p:txBody>
            <a:bodyPr/>
            <a:lstStyle/>
            <a:p>
              <a:endParaRPr lang="zh-CN" altLang="en-US"/>
            </a:p>
          </p:txBody>
        </p:sp>
        <p:sp>
          <p:nvSpPr>
            <p:cNvPr id="144" name="Line 28"/>
            <p:cNvSpPr>
              <a:spLocks noChangeShapeType="1"/>
            </p:cNvSpPr>
            <p:nvPr/>
          </p:nvSpPr>
          <p:spPr bwMode="auto">
            <a:xfrm>
              <a:off x="3506" y="1789"/>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 name="Line 29"/>
            <p:cNvSpPr>
              <a:spLocks noChangeShapeType="1"/>
            </p:cNvSpPr>
            <p:nvPr/>
          </p:nvSpPr>
          <p:spPr bwMode="auto">
            <a:xfrm>
              <a:off x="4149" y="988"/>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 name="Line 30"/>
            <p:cNvSpPr>
              <a:spLocks noChangeShapeType="1"/>
            </p:cNvSpPr>
            <p:nvPr/>
          </p:nvSpPr>
          <p:spPr bwMode="auto">
            <a:xfrm>
              <a:off x="4791" y="988"/>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 name="Line 31"/>
            <p:cNvSpPr>
              <a:spLocks noChangeShapeType="1"/>
            </p:cNvSpPr>
            <p:nvPr/>
          </p:nvSpPr>
          <p:spPr bwMode="auto">
            <a:xfrm>
              <a:off x="3506" y="988"/>
              <a:ext cx="599" cy="35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 name="Line 32"/>
            <p:cNvSpPr>
              <a:spLocks noChangeShapeType="1"/>
            </p:cNvSpPr>
            <p:nvPr/>
          </p:nvSpPr>
          <p:spPr bwMode="auto">
            <a:xfrm>
              <a:off x="4149" y="1362"/>
              <a:ext cx="64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 name="Line 33"/>
            <p:cNvSpPr>
              <a:spLocks noChangeShapeType="1"/>
            </p:cNvSpPr>
            <p:nvPr/>
          </p:nvSpPr>
          <p:spPr bwMode="auto">
            <a:xfrm>
              <a:off x="4741" y="988"/>
              <a:ext cx="494"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 name="Line 34"/>
            <p:cNvSpPr>
              <a:spLocks noChangeShapeType="1"/>
            </p:cNvSpPr>
            <p:nvPr/>
          </p:nvSpPr>
          <p:spPr bwMode="auto">
            <a:xfrm flipH="1">
              <a:off x="4791" y="1362"/>
              <a:ext cx="444"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1" name="Line 35"/>
            <p:cNvSpPr>
              <a:spLocks noChangeShapeType="1"/>
            </p:cNvSpPr>
            <p:nvPr/>
          </p:nvSpPr>
          <p:spPr bwMode="auto">
            <a:xfrm flipH="1">
              <a:off x="3506" y="1362"/>
              <a:ext cx="643" cy="4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 name="Line 36"/>
            <p:cNvSpPr>
              <a:spLocks noChangeShapeType="1"/>
            </p:cNvSpPr>
            <p:nvPr/>
          </p:nvSpPr>
          <p:spPr bwMode="auto">
            <a:xfrm>
              <a:off x="3506" y="988"/>
              <a:ext cx="0" cy="80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 name="Line 37"/>
            <p:cNvSpPr>
              <a:spLocks noChangeShapeType="1"/>
            </p:cNvSpPr>
            <p:nvPr/>
          </p:nvSpPr>
          <p:spPr bwMode="auto">
            <a:xfrm>
              <a:off x="4150" y="1388"/>
              <a:ext cx="0" cy="36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 name="Line 38"/>
            <p:cNvSpPr>
              <a:spLocks noChangeShapeType="1"/>
            </p:cNvSpPr>
            <p:nvPr/>
          </p:nvSpPr>
          <p:spPr bwMode="auto">
            <a:xfrm>
              <a:off x="4785" y="1025"/>
              <a:ext cx="0" cy="31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 name="Line 39"/>
            <p:cNvSpPr>
              <a:spLocks noChangeShapeType="1"/>
            </p:cNvSpPr>
            <p:nvPr/>
          </p:nvSpPr>
          <p:spPr bwMode="auto">
            <a:xfrm flipV="1">
              <a:off x="4141" y="980"/>
              <a:ext cx="644" cy="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 name="Line 40"/>
            <p:cNvSpPr>
              <a:spLocks noChangeShapeType="1"/>
            </p:cNvSpPr>
            <p:nvPr/>
          </p:nvSpPr>
          <p:spPr bwMode="auto">
            <a:xfrm>
              <a:off x="4150" y="1388"/>
              <a:ext cx="645" cy="40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 name="Line 41"/>
            <p:cNvSpPr>
              <a:spLocks noChangeShapeType="1"/>
            </p:cNvSpPr>
            <p:nvPr/>
          </p:nvSpPr>
          <p:spPr bwMode="auto">
            <a:xfrm>
              <a:off x="4196" y="1797"/>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文本框 1"/>
          <p:cNvSpPr txBox="1"/>
          <p:nvPr/>
        </p:nvSpPr>
        <p:spPr>
          <a:xfrm>
            <a:off x="152835" y="5494322"/>
            <a:ext cx="4059125" cy="584775"/>
          </a:xfrm>
          <a:prstGeom prst="rect">
            <a:avLst/>
          </a:prstGeom>
          <a:solidFill>
            <a:srgbClr val="FFFF00"/>
          </a:solidFill>
        </p:spPr>
        <p:txBody>
          <a:bodyPr wrap="none" rtlCol="0">
            <a:spAutoFit/>
          </a:bodyPr>
          <a:lstStyle/>
          <a:p>
            <a:r>
              <a:rPr lang="zh-CN" altLang="en-US" sz="3200" dirty="0"/>
              <a:t>基本回路数</a:t>
            </a:r>
            <a:r>
              <a:rPr lang="en-US" altLang="zh-CN" sz="3200" dirty="0"/>
              <a:t>=|E|-|V|+1</a:t>
            </a:r>
            <a:endParaRPr lang="zh-CN" altLang="en-US" sz="3200" dirty="0"/>
          </a:p>
        </p:txBody>
      </p:sp>
    </p:spTree>
    <p:extLst>
      <p:ext uri="{BB962C8B-B14F-4D97-AF65-F5344CB8AC3E}">
        <p14:creationId xmlns:p14="http://schemas.microsoft.com/office/powerpoint/2010/main" val="3075825008"/>
      </p:ext>
    </p:extLst>
  </p:cSld>
  <p:clrMapOvr>
    <a:masterClrMapping/>
  </p:clrMapOvr>
  <p:transition advTm="1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72"/>
          <p:cNvSpPr txBox="1"/>
          <p:nvPr/>
        </p:nvSpPr>
        <p:spPr>
          <a:xfrm>
            <a:off x="179512" y="2852936"/>
            <a:ext cx="4247518" cy="2376264"/>
          </a:xfrm>
          <a:prstGeom prst="rect">
            <a:avLst/>
          </a:prstGeom>
          <a:solidFill>
            <a:srgbClr val="00B0F0"/>
          </a:solidFill>
        </p:spPr>
        <p:txBody>
          <a:bodyPr wrap="square" rtlCol="0">
            <a:spAutoFit/>
          </a:bodyPr>
          <a:lstStyle/>
          <a:p>
            <a:endParaRPr lang="zh-CN" altLang="en-US" dirty="0"/>
          </a:p>
        </p:txBody>
      </p:sp>
      <p:sp>
        <p:nvSpPr>
          <p:cNvPr id="5" name="文本框 4"/>
          <p:cNvSpPr txBox="1"/>
          <p:nvPr/>
        </p:nvSpPr>
        <p:spPr>
          <a:xfrm>
            <a:off x="4824474" y="2852936"/>
            <a:ext cx="4247518" cy="2376264"/>
          </a:xfrm>
          <a:prstGeom prst="rect">
            <a:avLst/>
          </a:prstGeom>
          <a:solidFill>
            <a:srgbClr val="FFFF00"/>
          </a:solidFill>
        </p:spPr>
        <p:txBody>
          <a:bodyPr wrap="square" rtlCol="0">
            <a:spAutoFit/>
          </a:bodyPr>
          <a:lstStyle/>
          <a:p>
            <a:endParaRPr lang="zh-CN" altLang="en-US" dirty="0"/>
          </a:p>
        </p:txBody>
      </p:sp>
      <p:sp>
        <p:nvSpPr>
          <p:cNvPr id="1028" name="Rectangle 2"/>
          <p:cNvSpPr>
            <a:spLocks noGrp="1"/>
          </p:cNvSpPr>
          <p:nvPr>
            <p:ph type="title" idx="4294967295"/>
          </p:nvPr>
        </p:nvSpPr>
        <p:spPr>
          <a:xfrm>
            <a:off x="1" y="-26987"/>
            <a:ext cx="9144000" cy="724820"/>
          </a:xfrm>
          <a:noFill/>
        </p:spPr>
        <p:txBody>
          <a:bodyPr/>
          <a:lstStyle/>
          <a:p>
            <a:pPr marL="444500" indent="-444500" eaLnBrk="1" hangingPunct="1">
              <a:buFont typeface="Wingdings" panose="05000000000000000000" pitchFamily="2" charset="2"/>
              <a:buNone/>
            </a:pPr>
            <a:r>
              <a:rPr lang="zh-CN" altLang="en-US" sz="4000" b="1" dirty="0">
                <a:latin typeface="Calibri" panose="020F0502020204030204" pitchFamily="34" charset="0"/>
                <a:ea typeface="宋体" panose="02010600030101010101" pitchFamily="2" charset="-122"/>
              </a:rPr>
              <a:t>树是一种特殊的连通图</a:t>
            </a:r>
            <a:endParaRPr lang="en-US" altLang="zh-CN" sz="4000" b="1" dirty="0">
              <a:latin typeface="Calibri" panose="020F0502020204030204" pitchFamily="34" charset="0"/>
              <a:ea typeface="宋体" panose="02010600030101010101" pitchFamily="2" charset="-122"/>
            </a:endParaRPr>
          </a:p>
        </p:txBody>
      </p:sp>
      <p:graphicFrame>
        <p:nvGraphicFramePr>
          <p:cNvPr id="1026" name="Object 6"/>
          <p:cNvGraphicFramePr>
            <a:graphicFrameLocks noChangeAspect="1"/>
          </p:cNvGraphicFramePr>
          <p:nvPr>
            <p:extLst>
              <p:ext uri="{D42A27DB-BD31-4B8C-83A1-F6EECF244321}">
                <p14:modId xmlns:p14="http://schemas.microsoft.com/office/powerpoint/2010/main" val="1897357211"/>
              </p:ext>
            </p:extLst>
          </p:nvPr>
        </p:nvGraphicFramePr>
        <p:xfrm>
          <a:off x="-330170" y="3040989"/>
          <a:ext cx="5114389" cy="2188211"/>
        </p:xfrm>
        <a:graphic>
          <a:graphicData uri="http://schemas.openxmlformats.org/presentationml/2006/ole">
            <mc:AlternateContent xmlns:mc="http://schemas.openxmlformats.org/markup-compatibility/2006">
              <mc:Choice xmlns:v="urn:schemas-microsoft-com:vml" Requires="v">
                <p:oleObj spid="_x0000_s1027" name="图片" r:id="rId4" imgW="4405734" imgH="1883561" progId="Word.Picture.8">
                  <p:embed/>
                </p:oleObj>
              </mc:Choice>
              <mc:Fallback>
                <p:oleObj name="图片" r:id="rId4" imgW="4405734" imgH="1883561"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170" y="3040989"/>
                        <a:ext cx="5114389" cy="2188211"/>
                      </a:xfrm>
                      <a:prstGeom prst="rect">
                        <a:avLst/>
                      </a:prstGeom>
                      <a:noFill/>
                    </p:spPr>
                  </p:pic>
                </p:oleObj>
              </mc:Fallback>
            </mc:AlternateContent>
          </a:graphicData>
        </a:graphic>
      </p:graphicFrame>
      <p:grpSp>
        <p:nvGrpSpPr>
          <p:cNvPr id="1030" name="Group 7"/>
          <p:cNvGrpSpPr>
            <a:grpSpLocks/>
          </p:cNvGrpSpPr>
          <p:nvPr/>
        </p:nvGrpSpPr>
        <p:grpSpPr bwMode="auto">
          <a:xfrm>
            <a:off x="4788024" y="2920981"/>
            <a:ext cx="4032937" cy="2111582"/>
            <a:chOff x="884" y="1084"/>
            <a:chExt cx="3989" cy="1978"/>
          </a:xfrm>
        </p:grpSpPr>
        <p:sp>
          <p:nvSpPr>
            <p:cNvPr id="1031" name="Text Box 8"/>
            <p:cNvSpPr txBox="1">
              <a:spLocks noChangeArrowheads="1"/>
            </p:cNvSpPr>
            <p:nvPr/>
          </p:nvSpPr>
          <p:spPr bwMode="auto">
            <a:xfrm>
              <a:off x="2459" y="1084"/>
              <a:ext cx="50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dirty="0"/>
                <a:t>Peter</a:t>
              </a:r>
            </a:p>
          </p:txBody>
        </p:sp>
        <p:sp>
          <p:nvSpPr>
            <p:cNvPr id="1032" name="Text Box 9"/>
            <p:cNvSpPr txBox="1">
              <a:spLocks noChangeArrowheads="1"/>
            </p:cNvSpPr>
            <p:nvPr/>
          </p:nvSpPr>
          <p:spPr bwMode="auto">
            <a:xfrm>
              <a:off x="1157" y="1628"/>
              <a:ext cx="727"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dirty="0" err="1"/>
                <a:t>Godfried</a:t>
              </a:r>
              <a:endParaRPr lang="en-US" altLang="zh-CN" dirty="0"/>
            </a:p>
          </p:txBody>
        </p:sp>
        <p:sp>
          <p:nvSpPr>
            <p:cNvPr id="1033" name="Text Box 10"/>
            <p:cNvSpPr txBox="1">
              <a:spLocks noChangeArrowheads="1"/>
            </p:cNvSpPr>
            <p:nvPr/>
          </p:nvSpPr>
          <p:spPr bwMode="auto">
            <a:xfrm>
              <a:off x="2504" y="1617"/>
              <a:ext cx="48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Betty</a:t>
              </a:r>
            </a:p>
          </p:txBody>
        </p:sp>
        <p:sp>
          <p:nvSpPr>
            <p:cNvPr id="1034" name="Text Box 11"/>
            <p:cNvSpPr txBox="1">
              <a:spLocks noChangeArrowheads="1"/>
            </p:cNvSpPr>
            <p:nvPr/>
          </p:nvSpPr>
          <p:spPr bwMode="auto">
            <a:xfrm>
              <a:off x="3840" y="1628"/>
              <a:ext cx="53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Albert</a:t>
              </a:r>
            </a:p>
          </p:txBody>
        </p:sp>
        <p:sp>
          <p:nvSpPr>
            <p:cNvPr id="1035" name="Text Box 12"/>
            <p:cNvSpPr txBox="1">
              <a:spLocks noChangeArrowheads="1"/>
            </p:cNvSpPr>
            <p:nvPr/>
          </p:nvSpPr>
          <p:spPr bwMode="auto">
            <a:xfrm>
              <a:off x="884" y="2219"/>
              <a:ext cx="47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dirty="0"/>
                <a:t>Mary</a:t>
              </a:r>
            </a:p>
          </p:txBody>
        </p:sp>
        <p:sp>
          <p:nvSpPr>
            <p:cNvPr id="1036" name="Text Box 13"/>
            <p:cNvSpPr txBox="1">
              <a:spLocks noChangeArrowheads="1"/>
            </p:cNvSpPr>
            <p:nvPr/>
          </p:nvSpPr>
          <p:spPr bwMode="auto">
            <a:xfrm>
              <a:off x="1563" y="2219"/>
              <a:ext cx="631"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Marivin</a:t>
              </a:r>
            </a:p>
          </p:txBody>
        </p:sp>
        <p:sp>
          <p:nvSpPr>
            <p:cNvPr id="1037" name="Text Box 14"/>
            <p:cNvSpPr txBox="1">
              <a:spLocks noChangeArrowheads="1"/>
            </p:cNvSpPr>
            <p:nvPr/>
          </p:nvSpPr>
          <p:spPr bwMode="auto">
            <a:xfrm>
              <a:off x="2504" y="2219"/>
              <a:ext cx="49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Doris</a:t>
              </a:r>
            </a:p>
          </p:txBody>
        </p:sp>
        <p:sp>
          <p:nvSpPr>
            <p:cNvPr id="1038" name="Text Box 15"/>
            <p:cNvSpPr txBox="1">
              <a:spLocks noChangeArrowheads="1"/>
            </p:cNvSpPr>
            <p:nvPr/>
          </p:nvSpPr>
          <p:spPr bwMode="auto">
            <a:xfrm>
              <a:off x="2109" y="2808"/>
              <a:ext cx="45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Judy</a:t>
              </a:r>
            </a:p>
          </p:txBody>
        </p:sp>
        <p:sp>
          <p:nvSpPr>
            <p:cNvPr id="1039" name="Text Box 16"/>
            <p:cNvSpPr txBox="1">
              <a:spLocks noChangeArrowheads="1"/>
            </p:cNvSpPr>
            <p:nvPr/>
          </p:nvSpPr>
          <p:spPr bwMode="auto">
            <a:xfrm>
              <a:off x="2775" y="2808"/>
              <a:ext cx="36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Hal</a:t>
              </a:r>
            </a:p>
          </p:txBody>
        </p:sp>
        <p:sp>
          <p:nvSpPr>
            <p:cNvPr id="1040" name="Text Box 17"/>
            <p:cNvSpPr txBox="1">
              <a:spLocks noChangeArrowheads="1"/>
            </p:cNvSpPr>
            <p:nvPr/>
          </p:nvSpPr>
          <p:spPr bwMode="auto">
            <a:xfrm>
              <a:off x="3377" y="2219"/>
              <a:ext cx="61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Denise</a:t>
              </a:r>
            </a:p>
          </p:txBody>
        </p:sp>
        <p:sp>
          <p:nvSpPr>
            <p:cNvPr id="1041" name="Text Box 18"/>
            <p:cNvSpPr txBox="1">
              <a:spLocks noChangeArrowheads="1"/>
            </p:cNvSpPr>
            <p:nvPr/>
          </p:nvSpPr>
          <p:spPr bwMode="auto">
            <a:xfrm>
              <a:off x="4181" y="2219"/>
              <a:ext cx="69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dirty="0"/>
                <a:t>Gregory</a:t>
              </a:r>
            </a:p>
          </p:txBody>
        </p:sp>
        <p:sp>
          <p:nvSpPr>
            <p:cNvPr id="1042" name="Line 19"/>
            <p:cNvSpPr>
              <a:spLocks noChangeShapeType="1"/>
            </p:cNvSpPr>
            <p:nvPr/>
          </p:nvSpPr>
          <p:spPr bwMode="auto">
            <a:xfrm flipH="1">
              <a:off x="1746" y="1298"/>
              <a:ext cx="816"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3" name="Line 20"/>
            <p:cNvSpPr>
              <a:spLocks noChangeShapeType="1"/>
            </p:cNvSpPr>
            <p:nvPr/>
          </p:nvSpPr>
          <p:spPr bwMode="auto">
            <a:xfrm>
              <a:off x="2699" y="1298"/>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4" name="Line 21"/>
            <p:cNvSpPr>
              <a:spLocks noChangeShapeType="1"/>
            </p:cNvSpPr>
            <p:nvPr/>
          </p:nvSpPr>
          <p:spPr bwMode="auto">
            <a:xfrm>
              <a:off x="2925" y="1298"/>
              <a:ext cx="1044"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5" name="Line 22"/>
            <p:cNvSpPr>
              <a:spLocks noChangeShapeType="1"/>
            </p:cNvSpPr>
            <p:nvPr/>
          </p:nvSpPr>
          <p:spPr bwMode="auto">
            <a:xfrm flipH="1">
              <a:off x="1156" y="1842"/>
              <a:ext cx="409"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6" name="Line 23"/>
            <p:cNvSpPr>
              <a:spLocks noChangeShapeType="1"/>
            </p:cNvSpPr>
            <p:nvPr/>
          </p:nvSpPr>
          <p:spPr bwMode="auto">
            <a:xfrm>
              <a:off x="1610" y="1842"/>
              <a:ext cx="181"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7" name="Line 24"/>
            <p:cNvSpPr>
              <a:spLocks noChangeShapeType="1"/>
            </p:cNvSpPr>
            <p:nvPr/>
          </p:nvSpPr>
          <p:spPr bwMode="auto">
            <a:xfrm>
              <a:off x="2699" y="1842"/>
              <a:ext cx="0" cy="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8" name="Line 25"/>
            <p:cNvSpPr>
              <a:spLocks noChangeShapeType="1"/>
            </p:cNvSpPr>
            <p:nvPr/>
          </p:nvSpPr>
          <p:spPr bwMode="auto">
            <a:xfrm flipH="1">
              <a:off x="2381" y="2478"/>
              <a:ext cx="272"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49" name="Line 26"/>
            <p:cNvSpPr>
              <a:spLocks noChangeShapeType="1"/>
            </p:cNvSpPr>
            <p:nvPr/>
          </p:nvSpPr>
          <p:spPr bwMode="auto">
            <a:xfrm>
              <a:off x="2744" y="2478"/>
              <a:ext cx="136" cy="31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0" name="Line 27"/>
            <p:cNvSpPr>
              <a:spLocks noChangeShapeType="1"/>
            </p:cNvSpPr>
            <p:nvPr/>
          </p:nvSpPr>
          <p:spPr bwMode="auto">
            <a:xfrm flipH="1">
              <a:off x="3833" y="1797"/>
              <a:ext cx="181"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1" name="Line 28"/>
            <p:cNvSpPr>
              <a:spLocks noChangeShapeType="1"/>
            </p:cNvSpPr>
            <p:nvPr/>
          </p:nvSpPr>
          <p:spPr bwMode="auto">
            <a:xfrm>
              <a:off x="4150" y="1797"/>
              <a:ext cx="318" cy="4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2" name="Group 5"/>
          <p:cNvGrpSpPr>
            <a:grpSpLocks/>
          </p:cNvGrpSpPr>
          <p:nvPr/>
        </p:nvGrpSpPr>
        <p:grpSpPr bwMode="auto">
          <a:xfrm>
            <a:off x="2950643" y="1196628"/>
            <a:ext cx="1077912" cy="142875"/>
            <a:chOff x="794" y="3022"/>
            <a:chExt cx="679" cy="90"/>
          </a:xfrm>
        </p:grpSpPr>
        <p:sp>
          <p:nvSpPr>
            <p:cNvPr id="33" name="Oval 6"/>
            <p:cNvSpPr>
              <a:spLocks noChangeArrowheads="1"/>
            </p:cNvSpPr>
            <p:nvPr/>
          </p:nvSpPr>
          <p:spPr bwMode="auto">
            <a:xfrm>
              <a:off x="794" y="3022"/>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Oval 7"/>
            <p:cNvSpPr>
              <a:spLocks noChangeArrowheads="1"/>
            </p:cNvSpPr>
            <p:nvPr/>
          </p:nvSpPr>
          <p:spPr bwMode="auto">
            <a:xfrm>
              <a:off x="1111" y="3022"/>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Oval 8"/>
            <p:cNvSpPr>
              <a:spLocks noChangeArrowheads="1"/>
            </p:cNvSpPr>
            <p:nvPr/>
          </p:nvSpPr>
          <p:spPr bwMode="auto">
            <a:xfrm>
              <a:off x="1383" y="3022"/>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Line 9"/>
            <p:cNvSpPr>
              <a:spLocks noChangeShapeType="1"/>
            </p:cNvSpPr>
            <p:nvPr/>
          </p:nvSpPr>
          <p:spPr bwMode="auto">
            <a:xfrm flipV="1">
              <a:off x="884" y="3066"/>
              <a:ext cx="49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 name="Oval 10"/>
          <p:cNvSpPr>
            <a:spLocks noChangeArrowheads="1"/>
          </p:cNvSpPr>
          <p:nvPr/>
        </p:nvSpPr>
        <p:spPr bwMode="auto">
          <a:xfrm rot="8142969">
            <a:off x="3728518" y="2379812"/>
            <a:ext cx="142875" cy="142875"/>
          </a:xfrm>
          <a:prstGeom prst="ellipse">
            <a:avLst/>
          </a:prstGeom>
          <a:solidFill>
            <a:srgbClr val="FF0000"/>
          </a:solidFill>
          <a:ln w="9525">
            <a:solidFill>
              <a:srgbClr val="C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Oval 11"/>
          <p:cNvSpPr>
            <a:spLocks noChangeArrowheads="1"/>
          </p:cNvSpPr>
          <p:nvPr/>
        </p:nvSpPr>
        <p:spPr bwMode="auto">
          <a:xfrm rot="8142969">
            <a:off x="3325293" y="1968649"/>
            <a:ext cx="142875" cy="142875"/>
          </a:xfrm>
          <a:prstGeom prst="ellipse">
            <a:avLst/>
          </a:prstGeom>
          <a:solidFill>
            <a:srgbClr val="FF0000"/>
          </a:solidFill>
          <a:ln w="9525">
            <a:solidFill>
              <a:srgbClr val="C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Oval 12"/>
          <p:cNvSpPr>
            <a:spLocks noChangeArrowheads="1"/>
          </p:cNvSpPr>
          <p:nvPr/>
        </p:nvSpPr>
        <p:spPr bwMode="auto">
          <a:xfrm rot="8142969">
            <a:off x="2964930" y="2319487"/>
            <a:ext cx="142875" cy="142875"/>
          </a:xfrm>
          <a:prstGeom prst="ellipse">
            <a:avLst/>
          </a:prstGeom>
          <a:solidFill>
            <a:srgbClr val="FF0000"/>
          </a:solidFill>
          <a:ln w="9525">
            <a:solidFill>
              <a:srgbClr val="C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Line 13"/>
          <p:cNvSpPr>
            <a:spLocks noChangeShapeType="1"/>
          </p:cNvSpPr>
          <p:nvPr/>
        </p:nvSpPr>
        <p:spPr bwMode="auto">
          <a:xfrm rot="8142969">
            <a:off x="2963343" y="2214712"/>
            <a:ext cx="503237" cy="3175"/>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rot="8142969">
            <a:off x="3623743" y="2016274"/>
            <a:ext cx="0" cy="503238"/>
          </a:xfrm>
          <a:prstGeom prst="line">
            <a:avLst/>
          </a:prstGeom>
          <a:noFill/>
          <a:ln w="38100">
            <a:solidFill>
              <a:srgbClr val="C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2" name="Group 15"/>
          <p:cNvGrpSpPr>
            <a:grpSpLocks/>
          </p:cNvGrpSpPr>
          <p:nvPr/>
        </p:nvGrpSpPr>
        <p:grpSpPr bwMode="auto">
          <a:xfrm>
            <a:off x="4823893" y="1196628"/>
            <a:ext cx="1582737" cy="142875"/>
            <a:chOff x="4195" y="3067"/>
            <a:chExt cx="997" cy="90"/>
          </a:xfrm>
        </p:grpSpPr>
        <p:sp>
          <p:nvSpPr>
            <p:cNvPr id="43" name="Oval 16"/>
            <p:cNvSpPr>
              <a:spLocks noChangeArrowheads="1"/>
            </p:cNvSpPr>
            <p:nvPr/>
          </p:nvSpPr>
          <p:spPr bwMode="auto">
            <a:xfrm>
              <a:off x="4195" y="3067"/>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 name="Oval 17"/>
            <p:cNvSpPr>
              <a:spLocks noChangeArrowheads="1"/>
            </p:cNvSpPr>
            <p:nvPr/>
          </p:nvSpPr>
          <p:spPr bwMode="auto">
            <a:xfrm>
              <a:off x="4512" y="3067"/>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 name="Oval 18"/>
            <p:cNvSpPr>
              <a:spLocks noChangeArrowheads="1"/>
            </p:cNvSpPr>
            <p:nvPr/>
          </p:nvSpPr>
          <p:spPr bwMode="auto">
            <a:xfrm>
              <a:off x="4784" y="3067"/>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Oval 19"/>
            <p:cNvSpPr>
              <a:spLocks noChangeArrowheads="1"/>
            </p:cNvSpPr>
            <p:nvPr/>
          </p:nvSpPr>
          <p:spPr bwMode="auto">
            <a:xfrm>
              <a:off x="5102" y="3067"/>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 name="Line 20"/>
            <p:cNvSpPr>
              <a:spLocks noChangeShapeType="1"/>
            </p:cNvSpPr>
            <p:nvPr/>
          </p:nvSpPr>
          <p:spPr bwMode="auto">
            <a:xfrm>
              <a:off x="4285" y="3112"/>
              <a:ext cx="863"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8" name="Oval 21"/>
          <p:cNvSpPr>
            <a:spLocks noChangeArrowheads="1"/>
          </p:cNvSpPr>
          <p:nvPr/>
        </p:nvSpPr>
        <p:spPr bwMode="auto">
          <a:xfrm>
            <a:off x="863080" y="1196628"/>
            <a:ext cx="142875" cy="142875"/>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9" name="Group 22"/>
          <p:cNvGrpSpPr>
            <a:grpSpLocks/>
          </p:cNvGrpSpPr>
          <p:nvPr/>
        </p:nvGrpSpPr>
        <p:grpSpPr bwMode="auto">
          <a:xfrm>
            <a:off x="1655243" y="1196628"/>
            <a:ext cx="574675" cy="142875"/>
            <a:chOff x="1836" y="2840"/>
            <a:chExt cx="362" cy="90"/>
          </a:xfrm>
        </p:grpSpPr>
        <p:sp>
          <p:nvSpPr>
            <p:cNvPr id="50" name="Oval 23"/>
            <p:cNvSpPr>
              <a:spLocks noChangeArrowheads="1"/>
            </p:cNvSpPr>
            <p:nvPr/>
          </p:nvSpPr>
          <p:spPr bwMode="auto">
            <a:xfrm>
              <a:off x="1836" y="2840"/>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 name="Oval 24"/>
            <p:cNvSpPr>
              <a:spLocks noChangeArrowheads="1"/>
            </p:cNvSpPr>
            <p:nvPr/>
          </p:nvSpPr>
          <p:spPr bwMode="auto">
            <a:xfrm>
              <a:off x="2108" y="2840"/>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 name="Line 25"/>
            <p:cNvSpPr>
              <a:spLocks noChangeShapeType="1"/>
            </p:cNvSpPr>
            <p:nvPr/>
          </p:nvSpPr>
          <p:spPr bwMode="auto">
            <a:xfrm flipV="1">
              <a:off x="1882" y="2886"/>
              <a:ext cx="27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3" name="Group 26"/>
          <p:cNvGrpSpPr>
            <a:grpSpLocks/>
          </p:cNvGrpSpPr>
          <p:nvPr/>
        </p:nvGrpSpPr>
        <p:grpSpPr bwMode="auto">
          <a:xfrm>
            <a:off x="7127355" y="980728"/>
            <a:ext cx="919163" cy="844550"/>
            <a:chOff x="3383" y="2793"/>
            <a:chExt cx="579" cy="532"/>
          </a:xfrm>
        </p:grpSpPr>
        <p:sp>
          <p:nvSpPr>
            <p:cNvPr id="54" name="Oval 27"/>
            <p:cNvSpPr>
              <a:spLocks noChangeArrowheads="1"/>
            </p:cNvSpPr>
            <p:nvPr/>
          </p:nvSpPr>
          <p:spPr bwMode="auto">
            <a:xfrm rot="2081710">
              <a:off x="3387" y="2899"/>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 name="Oval 28"/>
            <p:cNvSpPr>
              <a:spLocks noChangeArrowheads="1"/>
            </p:cNvSpPr>
            <p:nvPr/>
          </p:nvSpPr>
          <p:spPr bwMode="auto">
            <a:xfrm rot="2081710">
              <a:off x="3610" y="3054"/>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 name="Oval 29"/>
            <p:cNvSpPr>
              <a:spLocks noChangeArrowheads="1"/>
            </p:cNvSpPr>
            <p:nvPr/>
          </p:nvSpPr>
          <p:spPr bwMode="auto">
            <a:xfrm rot="2081710">
              <a:off x="3872" y="3235"/>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 name="Oval 30"/>
            <p:cNvSpPr>
              <a:spLocks noChangeArrowheads="1"/>
            </p:cNvSpPr>
            <p:nvPr/>
          </p:nvSpPr>
          <p:spPr bwMode="auto">
            <a:xfrm rot="2081710">
              <a:off x="3791" y="2793"/>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 name="Line 31"/>
            <p:cNvSpPr>
              <a:spLocks noChangeShapeType="1"/>
            </p:cNvSpPr>
            <p:nvPr/>
          </p:nvSpPr>
          <p:spPr bwMode="auto">
            <a:xfrm rot="2081710">
              <a:off x="3383" y="3099"/>
              <a:ext cx="5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32"/>
            <p:cNvSpPr>
              <a:spLocks noChangeShapeType="1"/>
            </p:cNvSpPr>
            <p:nvPr/>
          </p:nvSpPr>
          <p:spPr bwMode="auto">
            <a:xfrm rot="2081710">
              <a:off x="3731" y="2852"/>
              <a:ext cx="11" cy="27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 name="Group 33"/>
          <p:cNvGrpSpPr>
            <a:grpSpLocks/>
          </p:cNvGrpSpPr>
          <p:nvPr/>
        </p:nvGrpSpPr>
        <p:grpSpPr bwMode="auto">
          <a:xfrm>
            <a:off x="1799705" y="1916262"/>
            <a:ext cx="155575" cy="573087"/>
            <a:chOff x="1520" y="3294"/>
            <a:chExt cx="98" cy="361"/>
          </a:xfrm>
          <a:solidFill>
            <a:srgbClr val="FF0000"/>
          </a:solidFill>
        </p:grpSpPr>
        <p:sp>
          <p:nvSpPr>
            <p:cNvPr id="61" name="Oval 34"/>
            <p:cNvSpPr>
              <a:spLocks noChangeArrowheads="1"/>
            </p:cNvSpPr>
            <p:nvPr/>
          </p:nvSpPr>
          <p:spPr bwMode="auto">
            <a:xfrm rot="-5171156">
              <a:off x="1520" y="3565"/>
              <a:ext cx="90" cy="90"/>
            </a:xfrm>
            <a:prstGeom prst="ellipse">
              <a:avLst/>
            </a:prstGeom>
            <a:grpFill/>
            <a:ln w="9525">
              <a:solidFill>
                <a:srgbClr val="C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2" name="Oval 35"/>
            <p:cNvSpPr>
              <a:spLocks noChangeArrowheads="1"/>
            </p:cNvSpPr>
            <p:nvPr/>
          </p:nvSpPr>
          <p:spPr bwMode="auto">
            <a:xfrm rot="-5171156">
              <a:off x="1528" y="3294"/>
              <a:ext cx="90" cy="90"/>
            </a:xfrm>
            <a:prstGeom prst="ellipse">
              <a:avLst/>
            </a:prstGeom>
            <a:grpFill/>
            <a:ln w="9525">
              <a:solidFill>
                <a:srgbClr val="C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 name="Line 36"/>
            <p:cNvSpPr>
              <a:spLocks noChangeShapeType="1"/>
            </p:cNvSpPr>
            <p:nvPr/>
          </p:nvSpPr>
          <p:spPr bwMode="auto">
            <a:xfrm rot="-5171156" flipH="1" flipV="1">
              <a:off x="1406" y="3495"/>
              <a:ext cx="314" cy="3"/>
            </a:xfrm>
            <a:prstGeom prst="line">
              <a:avLst/>
            </a:prstGeom>
            <a:grpFill/>
            <a:ln w="38100">
              <a:solidFill>
                <a:srgbClr val="C00000"/>
              </a:solidFill>
              <a:round/>
              <a:headEnd/>
              <a:tailEnd/>
            </a:ln>
          </p:spPr>
          <p:txBody>
            <a:bodyPr/>
            <a:lstStyle/>
            <a:p>
              <a:endParaRPr lang="zh-CN" altLang="en-US"/>
            </a:p>
          </p:txBody>
        </p:sp>
      </p:grpSp>
      <p:grpSp>
        <p:nvGrpSpPr>
          <p:cNvPr id="64" name="Group 37"/>
          <p:cNvGrpSpPr>
            <a:grpSpLocks/>
          </p:cNvGrpSpPr>
          <p:nvPr/>
        </p:nvGrpSpPr>
        <p:grpSpPr bwMode="auto">
          <a:xfrm>
            <a:off x="5038205" y="1844824"/>
            <a:ext cx="1295400" cy="576263"/>
            <a:chOff x="3560" y="3249"/>
            <a:chExt cx="816" cy="363"/>
          </a:xfrm>
          <a:solidFill>
            <a:srgbClr val="FF0000"/>
          </a:solidFill>
        </p:grpSpPr>
        <p:sp>
          <p:nvSpPr>
            <p:cNvPr id="65" name="Oval 38"/>
            <p:cNvSpPr>
              <a:spLocks noChangeArrowheads="1"/>
            </p:cNvSpPr>
            <p:nvPr/>
          </p:nvSpPr>
          <p:spPr bwMode="auto">
            <a:xfrm>
              <a:off x="3560" y="3521"/>
              <a:ext cx="90" cy="90"/>
            </a:xfrm>
            <a:prstGeom prst="ellipse">
              <a:avLst/>
            </a:prstGeom>
            <a:grpFill/>
            <a:ln w="9525">
              <a:solidFill>
                <a:srgbClr val="C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 name="Oval 39"/>
            <p:cNvSpPr>
              <a:spLocks noChangeArrowheads="1"/>
            </p:cNvSpPr>
            <p:nvPr/>
          </p:nvSpPr>
          <p:spPr bwMode="auto">
            <a:xfrm>
              <a:off x="3832" y="3249"/>
              <a:ext cx="90" cy="90"/>
            </a:xfrm>
            <a:prstGeom prst="ellipse">
              <a:avLst/>
            </a:prstGeom>
            <a:grpFill/>
            <a:ln w="9525">
              <a:solidFill>
                <a:srgbClr val="C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 name="Oval 40"/>
            <p:cNvSpPr>
              <a:spLocks noChangeArrowheads="1"/>
            </p:cNvSpPr>
            <p:nvPr/>
          </p:nvSpPr>
          <p:spPr bwMode="auto">
            <a:xfrm>
              <a:off x="4059" y="3522"/>
              <a:ext cx="90" cy="90"/>
            </a:xfrm>
            <a:prstGeom prst="ellipse">
              <a:avLst/>
            </a:prstGeom>
            <a:grpFill/>
            <a:ln w="9525">
              <a:solidFill>
                <a:srgbClr val="C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 name="Oval 41"/>
            <p:cNvSpPr>
              <a:spLocks noChangeArrowheads="1"/>
            </p:cNvSpPr>
            <p:nvPr/>
          </p:nvSpPr>
          <p:spPr bwMode="auto">
            <a:xfrm>
              <a:off x="4286" y="3295"/>
              <a:ext cx="90" cy="90"/>
            </a:xfrm>
            <a:prstGeom prst="ellipse">
              <a:avLst/>
            </a:prstGeom>
            <a:grpFill/>
            <a:ln w="9525">
              <a:solidFill>
                <a:srgbClr val="C0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 name="Line 42"/>
            <p:cNvSpPr>
              <a:spLocks noChangeShapeType="1"/>
            </p:cNvSpPr>
            <p:nvPr/>
          </p:nvSpPr>
          <p:spPr bwMode="auto">
            <a:xfrm>
              <a:off x="3878" y="3294"/>
              <a:ext cx="227" cy="272"/>
            </a:xfrm>
            <a:prstGeom prst="line">
              <a:avLst/>
            </a:prstGeom>
            <a:grpFill/>
            <a:ln w="38100">
              <a:solidFill>
                <a:srgbClr val="C00000"/>
              </a:solidFill>
              <a:round/>
              <a:headEnd/>
              <a:tailEnd/>
            </a:ln>
          </p:spPr>
          <p:txBody>
            <a:bodyPr/>
            <a:lstStyle/>
            <a:p>
              <a:endParaRPr lang="zh-CN" altLang="en-US"/>
            </a:p>
          </p:txBody>
        </p:sp>
        <p:sp>
          <p:nvSpPr>
            <p:cNvPr id="70" name="Line 43"/>
            <p:cNvSpPr>
              <a:spLocks noChangeShapeType="1"/>
            </p:cNvSpPr>
            <p:nvPr/>
          </p:nvSpPr>
          <p:spPr bwMode="auto">
            <a:xfrm flipH="1">
              <a:off x="3606" y="3294"/>
              <a:ext cx="227" cy="272"/>
            </a:xfrm>
            <a:prstGeom prst="line">
              <a:avLst/>
            </a:prstGeom>
            <a:grpFill/>
            <a:ln w="38100">
              <a:solidFill>
                <a:srgbClr val="C00000"/>
              </a:solidFill>
              <a:round/>
              <a:headEnd/>
              <a:tailEnd/>
            </a:ln>
          </p:spPr>
          <p:txBody>
            <a:bodyPr/>
            <a:lstStyle/>
            <a:p>
              <a:endParaRPr lang="zh-CN" altLang="en-US"/>
            </a:p>
          </p:txBody>
        </p:sp>
        <p:sp>
          <p:nvSpPr>
            <p:cNvPr id="71" name="Line 44"/>
            <p:cNvSpPr>
              <a:spLocks noChangeShapeType="1"/>
            </p:cNvSpPr>
            <p:nvPr/>
          </p:nvSpPr>
          <p:spPr bwMode="auto">
            <a:xfrm flipV="1">
              <a:off x="4105" y="3339"/>
              <a:ext cx="227" cy="227"/>
            </a:xfrm>
            <a:prstGeom prst="line">
              <a:avLst/>
            </a:prstGeom>
            <a:grpFill/>
            <a:ln w="38100">
              <a:solidFill>
                <a:srgbClr val="C00000"/>
              </a:solidFill>
              <a:round/>
              <a:headEnd/>
              <a:tailEnd/>
            </a:ln>
          </p:spPr>
          <p:txBody>
            <a:bodyPr/>
            <a:lstStyle/>
            <a:p>
              <a:endParaRPr lang="zh-CN" altLang="en-US"/>
            </a:p>
          </p:txBody>
        </p:sp>
      </p:grpSp>
      <p:sp>
        <p:nvSpPr>
          <p:cNvPr id="72" name="Rectangle 2"/>
          <p:cNvSpPr txBox="1">
            <a:spLocks/>
          </p:cNvSpPr>
          <p:nvPr/>
        </p:nvSpPr>
        <p:spPr bwMode="auto">
          <a:xfrm>
            <a:off x="193573" y="5574817"/>
            <a:ext cx="8878419" cy="909655"/>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buFont typeface="Wingdings" panose="05000000000000000000" pitchFamily="2" charset="2"/>
              <a:buNone/>
            </a:pPr>
            <a:r>
              <a:rPr lang="zh-CN" altLang="zh-CN" sz="2400" b="1" dirty="0">
                <a:latin typeface="Times New Roman" panose="02020603050405020304" pitchFamily="18" charset="0"/>
                <a:cs typeface="Times New Roman" panose="02020603050405020304" pitchFamily="18" charset="0"/>
              </a:rPr>
              <a:t>英国数学家凯莱</a:t>
            </a:r>
            <a:r>
              <a:rPr lang="en-US" altLang="zh-CN" sz="2400" b="1" dirty="0">
                <a:latin typeface="Times New Roman" panose="02020603050405020304" pitchFamily="18" charset="0"/>
                <a:cs typeface="Times New Roman" panose="02020603050405020304" pitchFamily="18" charset="0"/>
              </a:rPr>
              <a:t>(Arthur Cayley)</a:t>
            </a:r>
            <a:r>
              <a:rPr lang="zh-CN" altLang="zh-CN" sz="2400" b="1" dirty="0">
                <a:latin typeface="Times New Roman" panose="02020603050405020304" pitchFamily="18" charset="0"/>
                <a:cs typeface="Times New Roman" panose="02020603050405020304" pitchFamily="18" charset="0"/>
              </a:rPr>
              <a:t>于</a:t>
            </a:r>
            <a:r>
              <a:rPr lang="en-US" altLang="zh-CN" sz="2400" b="1" dirty="0">
                <a:latin typeface="Times New Roman" panose="02020603050405020304" pitchFamily="18" charset="0"/>
                <a:cs typeface="Times New Roman" panose="02020603050405020304" pitchFamily="18" charset="0"/>
              </a:rPr>
              <a:t>19</a:t>
            </a:r>
            <a:r>
              <a:rPr lang="zh-CN" altLang="zh-CN" sz="2400" b="1" dirty="0">
                <a:latin typeface="Times New Roman" panose="02020603050405020304" pitchFamily="18" charset="0"/>
                <a:cs typeface="Times New Roman" panose="02020603050405020304" pitchFamily="18" charset="0"/>
              </a:rPr>
              <a:t>世纪中叶研究饱和碳氢化合物</a:t>
            </a:r>
            <a:r>
              <a:rPr lang="en-US" altLang="zh-CN" sz="2400" b="1" dirty="0">
                <a:latin typeface="Times New Roman" panose="02020603050405020304" pitchFamily="18" charset="0"/>
                <a:cs typeface="Times New Roman" panose="02020603050405020304" pitchFamily="18" charset="0"/>
              </a:rPr>
              <a:t>C</a:t>
            </a:r>
            <a:r>
              <a:rPr lang="en-US" altLang="zh-CN" sz="2400" b="1" baseline="-25000"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H</a:t>
            </a:r>
            <a:r>
              <a:rPr lang="en-US" altLang="zh-CN" sz="2400" b="1" baseline="-25000" dirty="0">
                <a:latin typeface="Times New Roman" panose="02020603050405020304" pitchFamily="18" charset="0"/>
                <a:cs typeface="Times New Roman" panose="02020603050405020304" pitchFamily="18" charset="0"/>
              </a:rPr>
              <a:t>2n+2</a:t>
            </a:r>
            <a:r>
              <a:rPr lang="zh-CN" altLang="zh-CN" sz="2400" b="1" dirty="0">
                <a:latin typeface="Times New Roman" panose="02020603050405020304" pitchFamily="18" charset="0"/>
                <a:cs typeface="Times New Roman" panose="02020603050405020304" pitchFamily="18" charset="0"/>
              </a:rPr>
              <a:t>的同分异构体时提出树的概念</a:t>
            </a:r>
            <a:r>
              <a:rPr lang="en-US" altLang="zh-CN" sz="2400" b="1" dirty="0">
                <a:latin typeface="Times New Roman" panose="02020603050405020304" pitchFamily="18" charset="0"/>
                <a:cs typeface="Times New Roman" panose="02020603050405020304" pitchFamily="18" charset="0"/>
              </a:rPr>
              <a:t>. </a:t>
            </a:r>
            <a:r>
              <a:rPr lang="zh-CN" altLang="en-US" sz="3200" b="1" dirty="0">
                <a:latin typeface="Calibri" panose="020F0502020204030204" pitchFamily="34" charset="0"/>
                <a:ea typeface="宋体" panose="02010600030101010101" pitchFamily="2" charset="-122"/>
              </a:rPr>
              <a:t>	</a:t>
            </a:r>
            <a:r>
              <a:rPr lang="en-US" altLang="zh-CN" sz="3200" b="1" dirty="0">
                <a:latin typeface="Calibri" panose="020F0502020204030204" pitchFamily="34" charset="0"/>
                <a:ea typeface="宋体" panose="02010600030101010101" pitchFamily="2" charset="-122"/>
              </a:rPr>
              <a:t> </a:t>
            </a:r>
          </a:p>
        </p:txBody>
      </p:sp>
    </p:spTree>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ppt_x"/>
                                          </p:val>
                                        </p:tav>
                                        <p:tav tm="100000">
                                          <p:val>
                                            <p:strVal val="#ppt_x"/>
                                          </p:val>
                                        </p:tav>
                                      </p:tavLst>
                                    </p:anim>
                                    <p:anim calcmode="lin" valueType="num">
                                      <p:cBhvr additive="base">
                                        <p:cTn id="24" dur="500" fill="hold"/>
                                        <p:tgtEl>
                                          <p:spTgt spid="4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ppt_x"/>
                                          </p:val>
                                        </p:tav>
                                        <p:tav tm="100000">
                                          <p:val>
                                            <p:strVal val="#ppt_x"/>
                                          </p:val>
                                        </p:tav>
                                      </p:tavLst>
                                    </p:anim>
                                    <p:anim calcmode="lin" valueType="num">
                                      <p:cBhvr additive="base">
                                        <p:cTn id="36" dur="500" fill="hold"/>
                                        <p:tgtEl>
                                          <p:spTgt spid="4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ppt_x"/>
                                          </p:val>
                                        </p:tav>
                                        <p:tav tm="100000">
                                          <p:val>
                                            <p:strVal val="#ppt_x"/>
                                          </p:val>
                                        </p:tav>
                                      </p:tavLst>
                                    </p:anim>
                                    <p:anim calcmode="lin" valueType="num">
                                      <p:cBhvr additive="base">
                                        <p:cTn id="40" dur="500" fill="hold"/>
                                        <p:tgtEl>
                                          <p:spTgt spid="4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ppt_x"/>
                                          </p:val>
                                        </p:tav>
                                        <p:tav tm="100000">
                                          <p:val>
                                            <p:strVal val="#ppt_x"/>
                                          </p:val>
                                        </p:tav>
                                      </p:tavLst>
                                    </p:anim>
                                    <p:anim calcmode="lin" valueType="num">
                                      <p:cBhvr additive="base">
                                        <p:cTn id="44" dur="500" fill="hold"/>
                                        <p:tgtEl>
                                          <p:spTgt spid="53"/>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anim calcmode="lin" valueType="num">
                                      <p:cBhvr additive="base">
                                        <p:cTn id="47" dur="500" fill="hold"/>
                                        <p:tgtEl>
                                          <p:spTgt spid="60"/>
                                        </p:tgtEl>
                                        <p:attrNameLst>
                                          <p:attrName>ppt_x</p:attrName>
                                        </p:attrNameLst>
                                      </p:cBhvr>
                                      <p:tavLst>
                                        <p:tav tm="0">
                                          <p:val>
                                            <p:strVal val="#ppt_x"/>
                                          </p:val>
                                        </p:tav>
                                        <p:tav tm="100000">
                                          <p:val>
                                            <p:strVal val="#ppt_x"/>
                                          </p:val>
                                        </p:tav>
                                      </p:tavLst>
                                    </p:anim>
                                    <p:anim calcmode="lin" valueType="num">
                                      <p:cBhvr additive="base">
                                        <p:cTn id="48" dur="500" fill="hold"/>
                                        <p:tgtEl>
                                          <p:spTgt spid="60"/>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500" fill="hold"/>
                                        <p:tgtEl>
                                          <p:spTgt spid="64"/>
                                        </p:tgtEl>
                                        <p:attrNameLst>
                                          <p:attrName>ppt_x</p:attrName>
                                        </p:attrNameLst>
                                      </p:cBhvr>
                                      <p:tavLst>
                                        <p:tav tm="0">
                                          <p:val>
                                            <p:strVal val="#ppt_x"/>
                                          </p:val>
                                        </p:tav>
                                        <p:tav tm="100000">
                                          <p:val>
                                            <p:strVal val="#ppt_x"/>
                                          </p:val>
                                        </p:tav>
                                      </p:tavLst>
                                    </p:anim>
                                    <p:anim calcmode="lin" valueType="num">
                                      <p:cBhvr additive="base">
                                        <p:cTn id="5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D24B505-4C0E-49C7-94F3-B7FEE593B95E}" type="slidenum">
              <a:rPr lang="zh-CN" altLang="en-US" smtClean="0">
                <a:solidFill>
                  <a:schemeClr val="accent1"/>
                </a:solidFill>
              </a:rPr>
              <a:pPr/>
              <a:t>30</a:t>
            </a:fld>
            <a:r>
              <a:rPr lang="en-US" altLang="zh-CN" dirty="0">
                <a:solidFill>
                  <a:schemeClr val="accent1"/>
                </a:solidFill>
              </a:rPr>
              <a:t>/51</a:t>
            </a:r>
          </a:p>
        </p:txBody>
      </p:sp>
      <p:sp>
        <p:nvSpPr>
          <p:cNvPr id="27651" name="Rectangle 2"/>
          <p:cNvSpPr>
            <a:spLocks noGrp="1"/>
          </p:cNvSpPr>
          <p:nvPr>
            <p:ph type="title" idx="4294967295"/>
          </p:nvPr>
        </p:nvSpPr>
        <p:spPr>
          <a:xfrm>
            <a:off x="179388" y="35313"/>
            <a:ext cx="8229600" cy="642938"/>
          </a:xfrm>
        </p:spPr>
        <p:txBody>
          <a:bodyPr/>
          <a:lstStyle/>
          <a:p>
            <a:pPr algn="l"/>
            <a:r>
              <a:rPr lang="zh-CN" altLang="en-US" dirty="0">
                <a:latin typeface="Calibri" panose="020F0502020204030204" pitchFamily="34" charset="0"/>
                <a:ea typeface="宋体" panose="02010600030101010101" pitchFamily="2" charset="-122"/>
              </a:rPr>
              <a:t>定义</a:t>
            </a:r>
            <a:r>
              <a:rPr lang="en-US" altLang="zh-CN" dirty="0">
                <a:latin typeface="Calibri" panose="020F0502020204030204" pitchFamily="34" charset="0"/>
                <a:ea typeface="宋体" panose="02010600030101010101" pitchFamily="2" charset="-122"/>
              </a:rPr>
              <a:t>7.4         </a:t>
            </a:r>
            <a:r>
              <a:rPr lang="zh-CN" altLang="en-US" dirty="0">
                <a:latin typeface="Calibri" panose="020F0502020204030204" pitchFamily="34" charset="0"/>
                <a:ea typeface="宋体" panose="02010600030101010101" pitchFamily="2" charset="-122"/>
              </a:rPr>
              <a:t>基本割集系统 </a:t>
            </a:r>
          </a:p>
        </p:txBody>
      </p:sp>
      <p:sp>
        <p:nvSpPr>
          <p:cNvPr id="27652" name="Rectangle 3"/>
          <p:cNvSpPr>
            <a:spLocks noGrp="1"/>
          </p:cNvSpPr>
          <p:nvPr>
            <p:ph type="body" idx="4294967295"/>
          </p:nvPr>
        </p:nvSpPr>
        <p:spPr>
          <a:xfrm>
            <a:off x="323850" y="836613"/>
            <a:ext cx="8640763" cy="1663253"/>
          </a:xfrm>
          <a:solidFill>
            <a:srgbClr val="FFFF00"/>
          </a:solidFill>
        </p:spPr>
        <p:txBody>
          <a:bodyPr/>
          <a:lstStyle/>
          <a:p>
            <a:pPr marL="0" indent="0">
              <a:lnSpc>
                <a:spcPct val="120000"/>
              </a:lnSpc>
              <a:spcBef>
                <a:spcPts val="0"/>
              </a:spcBef>
              <a:buNone/>
            </a:pP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T</a:t>
            </a:r>
            <a:r>
              <a:rPr lang="zh-CN" altLang="en-US" sz="2800" b="1" dirty="0">
                <a:latin typeface="Calibri" panose="020F0502020204030204" pitchFamily="34" charset="0"/>
                <a:ea typeface="宋体" panose="02010600030101010101" pitchFamily="2" charset="-122"/>
              </a:rPr>
              <a:t>是无向连通图</a:t>
            </a:r>
            <a:r>
              <a:rPr lang="en-US" altLang="zh-CN" sz="2800" b="1" dirty="0">
                <a:latin typeface="Calibri" panose="020F0502020204030204" pitchFamily="34" charset="0"/>
                <a:ea typeface="宋体" panose="02010600030101010101" pitchFamily="2" charset="-122"/>
              </a:rPr>
              <a:t>G=(V, E)</a:t>
            </a:r>
            <a:r>
              <a:rPr lang="zh-CN" altLang="en-US" sz="2800" b="1" dirty="0">
                <a:latin typeface="Calibri" panose="020F0502020204030204" pitchFamily="34" charset="0"/>
                <a:ea typeface="宋体" panose="02010600030101010101" pitchFamily="2" charset="-122"/>
              </a:rPr>
              <a:t>的一个生成子图。</a:t>
            </a:r>
            <a:endParaRPr lang="en-US" altLang="zh-CN" sz="2800" b="1" dirty="0">
              <a:latin typeface="Calibri" panose="020F0502020204030204" pitchFamily="34" charset="0"/>
              <a:ea typeface="宋体" panose="02010600030101010101" pitchFamily="2" charset="-122"/>
            </a:endParaRPr>
          </a:p>
          <a:p>
            <a:pPr marL="0" indent="0">
              <a:lnSpc>
                <a:spcPct val="120000"/>
              </a:lnSpc>
              <a:spcBef>
                <a:spcPts val="0"/>
              </a:spcBef>
              <a:buNone/>
            </a:pPr>
            <a:r>
              <a:rPr lang="zh-CN" altLang="en-US" sz="2800" b="1" dirty="0">
                <a:latin typeface="Calibri" panose="020F0502020204030204" pitchFamily="34" charset="0"/>
                <a:ea typeface="宋体" panose="02010600030101010101" pitchFamily="2" charset="-122"/>
              </a:rPr>
              <a:t>对于</a:t>
            </a:r>
            <a:r>
              <a:rPr lang="en-US" altLang="zh-CN" sz="2800" b="1" dirty="0">
                <a:latin typeface="Calibri" panose="020F0502020204030204" pitchFamily="34" charset="0"/>
                <a:ea typeface="宋体" panose="02010600030101010101" pitchFamily="2" charset="-122"/>
              </a:rPr>
              <a:t>T</a:t>
            </a:r>
            <a:r>
              <a:rPr lang="zh-CN" altLang="en-US" sz="2800" b="1" dirty="0">
                <a:latin typeface="Calibri" panose="020F0502020204030204" pitchFamily="34" charset="0"/>
                <a:ea typeface="宋体" panose="02010600030101010101" pitchFamily="2" charset="-122"/>
              </a:rPr>
              <a:t>的每一个枝</a:t>
            </a:r>
            <a:r>
              <a:rPr lang="en-US" altLang="zh-CN" sz="2800" b="1" dirty="0">
                <a:latin typeface="Calibri" panose="020F0502020204030204" pitchFamily="34" charset="0"/>
                <a:ea typeface="宋体" panose="02010600030101010101" pitchFamily="2" charset="-122"/>
              </a:rPr>
              <a:t>e</a:t>
            </a:r>
            <a:r>
              <a:rPr lang="zh-CN" altLang="en-US" sz="2800" b="1" dirty="0">
                <a:latin typeface="Calibri" panose="020F0502020204030204" pitchFamily="34" charset="0"/>
                <a:ea typeface="宋体" panose="02010600030101010101" pitchFamily="2" charset="-122"/>
              </a:rPr>
              <a:t>，存在唯一的由该枝及弦构成的</a:t>
            </a:r>
            <a:r>
              <a:rPr lang="zh-CN" altLang="en-US" sz="2800" dirty="0">
                <a:latin typeface="Calibri" panose="020F0502020204030204" pitchFamily="34" charset="0"/>
                <a:ea typeface="宋体" panose="02010600030101010101" pitchFamily="2" charset="-122"/>
              </a:rPr>
              <a:t>割集</a:t>
            </a:r>
            <a:r>
              <a:rPr lang="zh-CN" altLang="en-US" sz="2800" b="1" dirty="0">
                <a:latin typeface="Calibri" panose="020F0502020204030204" pitchFamily="34" charset="0"/>
                <a:ea typeface="宋体" panose="02010600030101010101" pitchFamily="2" charset="-122"/>
              </a:rPr>
              <a:t>，称之为对应于枝</a:t>
            </a:r>
            <a:r>
              <a:rPr lang="en-US" altLang="zh-CN" sz="2800" b="1" dirty="0">
                <a:latin typeface="Calibri" panose="020F0502020204030204" pitchFamily="34" charset="0"/>
                <a:ea typeface="宋体" panose="02010600030101010101" pitchFamily="2" charset="-122"/>
              </a:rPr>
              <a:t>e</a:t>
            </a:r>
            <a:r>
              <a:rPr lang="zh-CN" altLang="en-US" sz="2800" b="1" dirty="0">
                <a:latin typeface="Calibri" panose="020F0502020204030204" pitchFamily="34" charset="0"/>
                <a:ea typeface="宋体" panose="02010600030101010101" pitchFamily="2" charset="-122"/>
              </a:rPr>
              <a:t>的</a:t>
            </a:r>
            <a:r>
              <a:rPr lang="zh-CN" altLang="en-US" sz="2800" b="1" dirty="0">
                <a:solidFill>
                  <a:srgbClr val="FF0000"/>
                </a:solidFill>
                <a:latin typeface="Calibri" panose="020F0502020204030204" pitchFamily="34" charset="0"/>
                <a:ea typeface="宋体" panose="02010600030101010101" pitchFamily="2" charset="-122"/>
              </a:rPr>
              <a:t>基本</a:t>
            </a:r>
            <a:r>
              <a:rPr lang="zh-CN" altLang="en-US" sz="2800" dirty="0">
                <a:solidFill>
                  <a:srgbClr val="FF0000"/>
                </a:solidFill>
                <a:latin typeface="Calibri" panose="020F0502020204030204" pitchFamily="34" charset="0"/>
                <a:ea typeface="宋体" panose="02010600030101010101" pitchFamily="2" charset="-122"/>
              </a:rPr>
              <a:t>割集</a:t>
            </a:r>
            <a:r>
              <a:rPr lang="zh-CN" altLang="en-US" sz="2800" b="1" dirty="0">
                <a:latin typeface="Calibri" panose="020F0502020204030204" pitchFamily="34" charset="0"/>
                <a:ea typeface="宋体" panose="02010600030101010101" pitchFamily="2" charset="-122"/>
              </a:rPr>
              <a:t>。</a:t>
            </a:r>
          </a:p>
        </p:txBody>
      </p:sp>
      <p:sp>
        <p:nvSpPr>
          <p:cNvPr id="5" name="矩形 4"/>
          <p:cNvSpPr/>
          <p:nvPr/>
        </p:nvSpPr>
        <p:spPr>
          <a:xfrm>
            <a:off x="315406" y="5132957"/>
            <a:ext cx="8649207" cy="954107"/>
          </a:xfrm>
          <a:prstGeom prst="rect">
            <a:avLst/>
          </a:prstGeom>
          <a:solidFill>
            <a:schemeClr val="tx2">
              <a:lumMod val="40000"/>
              <a:lumOff val="60000"/>
            </a:schemeClr>
          </a:solidFill>
        </p:spPr>
        <p:txBody>
          <a:bodyPr wrap="square">
            <a:spAutoFit/>
          </a:bodyPr>
          <a:lstStyle/>
          <a:p>
            <a:pPr algn="l"/>
            <a:r>
              <a:rPr lang="en-US" altLang="zh-CN" sz="2800" b="1" dirty="0">
                <a:latin typeface="Calibri" panose="020F0502020204030204" pitchFamily="34" charset="0"/>
              </a:rPr>
              <a:t>G</a:t>
            </a:r>
            <a:r>
              <a:rPr lang="zh-CN" altLang="en-US" sz="2800" b="1" dirty="0">
                <a:latin typeface="Calibri" panose="020F0502020204030204" pitchFamily="34" charset="0"/>
              </a:rPr>
              <a:t>中由所有枝所分别对应的</a:t>
            </a:r>
            <a:r>
              <a:rPr lang="zh-CN" altLang="en-US" sz="2800" b="1" dirty="0">
                <a:solidFill>
                  <a:srgbClr val="FF0000"/>
                </a:solidFill>
                <a:latin typeface="Calibri" panose="020F0502020204030204" pitchFamily="34" charset="0"/>
              </a:rPr>
              <a:t>基本割集</a:t>
            </a:r>
            <a:r>
              <a:rPr lang="zh-CN" altLang="en-US" sz="2800" b="1" dirty="0">
                <a:latin typeface="Calibri" panose="020F0502020204030204" pitchFamily="34" charset="0"/>
              </a:rPr>
              <a:t>组成了</a:t>
            </a:r>
            <a:r>
              <a:rPr lang="en-US" altLang="zh-CN" sz="2800" b="1" dirty="0">
                <a:latin typeface="Calibri" panose="020F0502020204030204" pitchFamily="34" charset="0"/>
              </a:rPr>
              <a:t>G</a:t>
            </a:r>
            <a:r>
              <a:rPr lang="zh-CN" altLang="en-US" sz="2800" b="1" dirty="0">
                <a:latin typeface="Calibri" panose="020F0502020204030204" pitchFamily="34" charset="0"/>
              </a:rPr>
              <a:t>关于生成树</a:t>
            </a:r>
            <a:r>
              <a:rPr lang="en-US" altLang="zh-CN" sz="2800" b="1" dirty="0">
                <a:latin typeface="Calibri" panose="020F0502020204030204" pitchFamily="34" charset="0"/>
              </a:rPr>
              <a:t>T</a:t>
            </a:r>
            <a:r>
              <a:rPr lang="zh-CN" altLang="en-US" sz="2800" b="1" dirty="0">
                <a:latin typeface="Calibri" panose="020F0502020204030204" pitchFamily="34" charset="0"/>
              </a:rPr>
              <a:t>的</a:t>
            </a:r>
            <a:r>
              <a:rPr lang="zh-CN" altLang="en-US" sz="2800" b="1" dirty="0">
                <a:solidFill>
                  <a:srgbClr val="FF0000"/>
                </a:solidFill>
                <a:latin typeface="Calibri" panose="020F0502020204030204" pitchFamily="34" charset="0"/>
              </a:rPr>
              <a:t>基本割集系统</a:t>
            </a:r>
            <a:r>
              <a:rPr lang="zh-CN" altLang="en-US" sz="2800" b="1" dirty="0">
                <a:latin typeface="Calibri" panose="020F0502020204030204" pitchFamily="34" charset="0"/>
              </a:rPr>
              <a:t>。</a:t>
            </a:r>
            <a:endParaRPr lang="zh-CN" altLang="en-US" sz="2800" dirty="0"/>
          </a:p>
        </p:txBody>
      </p:sp>
      <p:sp>
        <p:nvSpPr>
          <p:cNvPr id="2" name="矩形 1"/>
          <p:cNvSpPr/>
          <p:nvPr/>
        </p:nvSpPr>
        <p:spPr>
          <a:xfrm>
            <a:off x="315406" y="2850034"/>
            <a:ext cx="8657649" cy="1988237"/>
          </a:xfrm>
          <a:prstGeom prst="rect">
            <a:avLst/>
          </a:prstGeom>
        </p:spPr>
        <p:txBody>
          <a:bodyPr wrap="square">
            <a:spAutoFit/>
          </a:bodyPr>
          <a:lstStyle/>
          <a:p>
            <a:pPr marL="0" indent="0" algn="l">
              <a:lnSpc>
                <a:spcPct val="110000"/>
              </a:lnSpc>
              <a:buFont typeface="Arial" panose="020B0604020202020204" pitchFamily="34" charset="0"/>
              <a:buNone/>
            </a:pPr>
            <a:r>
              <a:rPr lang="zh-CN" altLang="en-US" sz="2800" b="1" dirty="0">
                <a:latin typeface="Calibri" panose="020F0502020204030204" pitchFamily="34" charset="0"/>
              </a:rPr>
              <a:t>设</a:t>
            </a:r>
            <a:r>
              <a:rPr lang="en-US" altLang="zh-CN" sz="2800" b="1" dirty="0">
                <a:latin typeface="Calibri" panose="020F0502020204030204" pitchFamily="34" charset="0"/>
              </a:rPr>
              <a:t>e={u</a:t>
            </a:r>
            <a:r>
              <a:rPr lang="en-US" altLang="zh-CN" sz="2800" b="1" baseline="-25000" dirty="0">
                <a:latin typeface="Calibri" panose="020F0502020204030204" pitchFamily="34" charset="0"/>
              </a:rPr>
              <a:t>0</a:t>
            </a:r>
            <a:r>
              <a:rPr lang="en-US" altLang="zh-CN" sz="2800" b="1" dirty="0">
                <a:latin typeface="Calibri" panose="020F0502020204030204" pitchFamily="34" charset="0"/>
              </a:rPr>
              <a:t>,v</a:t>
            </a:r>
            <a:r>
              <a:rPr lang="en-US" altLang="zh-CN" sz="2800" b="1" baseline="-25000" dirty="0">
                <a:latin typeface="Calibri" panose="020F0502020204030204" pitchFamily="34" charset="0"/>
              </a:rPr>
              <a:t>0</a:t>
            </a:r>
            <a:r>
              <a:rPr lang="en-US" altLang="zh-CN" sz="2800" b="1" dirty="0">
                <a:latin typeface="Calibri" panose="020F0502020204030204" pitchFamily="34" charset="0"/>
              </a:rPr>
              <a:t>} </a:t>
            </a:r>
            <a:r>
              <a:rPr lang="zh-CN" altLang="en-US" sz="2800" b="1" dirty="0">
                <a:latin typeface="Calibri" panose="020F0502020204030204" pitchFamily="34" charset="0"/>
              </a:rPr>
              <a:t>是</a:t>
            </a:r>
            <a:r>
              <a:rPr lang="en-US" altLang="zh-CN" sz="2800" b="1" dirty="0">
                <a:latin typeface="Calibri" panose="020F0502020204030204" pitchFamily="34" charset="0"/>
              </a:rPr>
              <a:t>T</a:t>
            </a:r>
            <a:r>
              <a:rPr lang="zh-CN" altLang="en-US" sz="2800" b="1" dirty="0">
                <a:latin typeface="Calibri" panose="020F0502020204030204" pitchFamily="34" charset="0"/>
              </a:rPr>
              <a:t>的枝。令</a:t>
            </a:r>
          </a:p>
          <a:p>
            <a:pPr marL="0" indent="0" algn="l">
              <a:lnSpc>
                <a:spcPct val="110000"/>
              </a:lnSpc>
              <a:buFont typeface="Arial" panose="020B0604020202020204" pitchFamily="34" charset="0"/>
              <a:buNone/>
            </a:pPr>
            <a:r>
              <a:rPr lang="en-US" altLang="zh-CN" sz="2800" b="1" dirty="0">
                <a:latin typeface="Calibri" panose="020F0502020204030204" pitchFamily="34" charset="0"/>
              </a:rPr>
              <a:t>V</a:t>
            </a:r>
            <a:r>
              <a:rPr lang="en-US" altLang="zh-CN" sz="2800" b="1" baseline="-25000" dirty="0">
                <a:latin typeface="Calibri" panose="020F0502020204030204" pitchFamily="34" charset="0"/>
              </a:rPr>
              <a:t>1</a:t>
            </a:r>
            <a:r>
              <a:rPr lang="en-US" altLang="zh-CN" sz="2800" b="1" dirty="0">
                <a:latin typeface="Calibri" panose="020F0502020204030204" pitchFamily="34" charset="0"/>
              </a:rPr>
              <a:t>={</a:t>
            </a:r>
            <a:r>
              <a:rPr lang="en-US" altLang="zh-CN" sz="2800" b="1" dirty="0" err="1">
                <a:latin typeface="Calibri" panose="020F0502020204030204" pitchFamily="34" charset="0"/>
              </a:rPr>
              <a:t>v</a:t>
            </a:r>
            <a:r>
              <a:rPr lang="en-US" altLang="zh-CN" sz="2800" dirty="0" err="1">
                <a:latin typeface="Calibri" panose="020F0502020204030204" pitchFamily="34" charset="0"/>
              </a:rPr>
              <a:t>∊</a:t>
            </a:r>
            <a:r>
              <a:rPr lang="en-US" altLang="zh-CN" sz="2800" b="1" dirty="0" err="1">
                <a:latin typeface="Calibri" panose="020F0502020204030204" pitchFamily="34" charset="0"/>
              </a:rPr>
              <a:t>V</a:t>
            </a:r>
            <a:r>
              <a:rPr lang="en-US" altLang="zh-CN" sz="2800" b="1" dirty="0">
                <a:latin typeface="Calibri" panose="020F0502020204030204" pitchFamily="34" charset="0"/>
              </a:rPr>
              <a:t> │v=u</a:t>
            </a:r>
            <a:r>
              <a:rPr lang="en-US" altLang="zh-CN" sz="2800" b="1" baseline="-25000" dirty="0">
                <a:latin typeface="Calibri" panose="020F0502020204030204" pitchFamily="34" charset="0"/>
              </a:rPr>
              <a:t>0</a:t>
            </a:r>
            <a:r>
              <a:rPr lang="zh-CN" altLang="en-US" sz="2800" b="1" dirty="0">
                <a:latin typeface="Calibri" panose="020F0502020204030204" pitchFamily="34" charset="0"/>
              </a:rPr>
              <a:t>或在 </a:t>
            </a:r>
            <a:r>
              <a:rPr lang="en-US" altLang="zh-CN" sz="2800" b="1" dirty="0">
                <a:latin typeface="Calibri" panose="020F0502020204030204" pitchFamily="34" charset="0"/>
              </a:rPr>
              <a:t>T</a:t>
            </a:r>
            <a:r>
              <a:rPr lang="zh-CN" altLang="en-US" sz="2800" b="1" dirty="0">
                <a:latin typeface="Calibri" panose="020F0502020204030204" pitchFamily="34" charset="0"/>
              </a:rPr>
              <a:t>中 </a:t>
            </a:r>
            <a:r>
              <a:rPr lang="en-US" altLang="zh-CN" sz="2800" b="1" dirty="0">
                <a:latin typeface="Calibri" panose="020F0502020204030204" pitchFamily="34" charset="0"/>
              </a:rPr>
              <a:t>v</a:t>
            </a:r>
            <a:r>
              <a:rPr lang="zh-CN" altLang="en-US" sz="2800" b="1" dirty="0">
                <a:latin typeface="Calibri" panose="020F0502020204030204" pitchFamily="34" charset="0"/>
              </a:rPr>
              <a:t>与</a:t>
            </a:r>
            <a:r>
              <a:rPr lang="en-US" altLang="zh-CN" sz="2800" b="1" dirty="0">
                <a:latin typeface="Calibri" panose="020F0502020204030204" pitchFamily="34" charset="0"/>
              </a:rPr>
              <a:t>u</a:t>
            </a:r>
            <a:r>
              <a:rPr lang="en-US" altLang="zh-CN" sz="2800" b="1" baseline="-25000" dirty="0">
                <a:latin typeface="Calibri" panose="020F0502020204030204" pitchFamily="34" charset="0"/>
              </a:rPr>
              <a:t>0</a:t>
            </a:r>
            <a:r>
              <a:rPr lang="zh-CN" altLang="en-US" sz="2800" b="1" dirty="0">
                <a:latin typeface="Calibri" panose="020F0502020204030204" pitchFamily="34" charset="0"/>
              </a:rPr>
              <a:t>之间有不经过边 </a:t>
            </a:r>
            <a:r>
              <a:rPr lang="en-US" altLang="zh-CN" sz="2800" b="1" dirty="0">
                <a:latin typeface="Calibri" panose="020F0502020204030204" pitchFamily="34" charset="0"/>
              </a:rPr>
              <a:t>e</a:t>
            </a:r>
            <a:r>
              <a:rPr lang="zh-CN" altLang="en-US" sz="2800" b="1" dirty="0">
                <a:latin typeface="Calibri" panose="020F0502020204030204" pitchFamily="34" charset="0"/>
              </a:rPr>
              <a:t>的通路</a:t>
            </a:r>
            <a:r>
              <a:rPr lang="en-US" altLang="zh-CN" sz="2800" b="1" dirty="0">
                <a:latin typeface="Calibri" panose="020F0502020204030204" pitchFamily="34" charset="0"/>
              </a:rPr>
              <a:t>}</a:t>
            </a:r>
            <a:r>
              <a:rPr lang="zh-CN" altLang="en-US" sz="2800" b="1" dirty="0">
                <a:latin typeface="Calibri" panose="020F0502020204030204" pitchFamily="34" charset="0"/>
              </a:rPr>
              <a:t>， </a:t>
            </a:r>
          </a:p>
          <a:p>
            <a:pPr marL="0" indent="0" algn="l">
              <a:lnSpc>
                <a:spcPct val="110000"/>
              </a:lnSpc>
              <a:buFont typeface="Arial" panose="020B0604020202020204" pitchFamily="34" charset="0"/>
              <a:buNone/>
            </a:pPr>
            <a:r>
              <a:rPr lang="en-US" altLang="zh-CN" sz="2800" b="1" dirty="0">
                <a:latin typeface="Calibri" panose="020F0502020204030204" pitchFamily="34" charset="0"/>
              </a:rPr>
              <a:t>V</a:t>
            </a:r>
            <a:r>
              <a:rPr lang="en-US" altLang="zh-CN" sz="2800" b="1" baseline="-25000" dirty="0">
                <a:latin typeface="Calibri" panose="020F0502020204030204" pitchFamily="34" charset="0"/>
              </a:rPr>
              <a:t>2</a:t>
            </a:r>
            <a:r>
              <a:rPr lang="en-US" altLang="zh-CN" sz="2800" b="1" dirty="0">
                <a:latin typeface="Calibri" panose="020F0502020204030204" pitchFamily="34" charset="0"/>
              </a:rPr>
              <a:t>={</a:t>
            </a:r>
            <a:r>
              <a:rPr lang="en-US" altLang="zh-CN" sz="2800" b="1" dirty="0" err="1">
                <a:latin typeface="Calibri" panose="020F0502020204030204" pitchFamily="34" charset="0"/>
              </a:rPr>
              <a:t>v</a:t>
            </a:r>
            <a:r>
              <a:rPr lang="en-US" altLang="zh-CN" sz="2800" dirty="0" err="1">
                <a:latin typeface="Calibri" panose="020F0502020204030204" pitchFamily="34" charset="0"/>
              </a:rPr>
              <a:t>∊</a:t>
            </a:r>
            <a:r>
              <a:rPr lang="en-US" altLang="zh-CN" sz="2800" b="1" dirty="0" err="1">
                <a:latin typeface="Calibri" panose="020F0502020204030204" pitchFamily="34" charset="0"/>
              </a:rPr>
              <a:t>V</a:t>
            </a:r>
            <a:r>
              <a:rPr lang="en-US" altLang="zh-CN" sz="2800" b="1" dirty="0">
                <a:latin typeface="Calibri" panose="020F0502020204030204" pitchFamily="34" charset="0"/>
              </a:rPr>
              <a:t> │v=v</a:t>
            </a:r>
            <a:r>
              <a:rPr lang="en-US" altLang="zh-CN" sz="2800" b="1" baseline="-25000" dirty="0">
                <a:latin typeface="Calibri" panose="020F0502020204030204" pitchFamily="34" charset="0"/>
              </a:rPr>
              <a:t>0</a:t>
            </a:r>
            <a:r>
              <a:rPr lang="zh-CN" altLang="en-US" sz="2800" b="1" dirty="0">
                <a:latin typeface="Calibri" panose="020F0502020204030204" pitchFamily="34" charset="0"/>
              </a:rPr>
              <a:t>或在 </a:t>
            </a:r>
            <a:r>
              <a:rPr lang="en-US" altLang="zh-CN" sz="2800" b="1" dirty="0">
                <a:latin typeface="Calibri" panose="020F0502020204030204" pitchFamily="34" charset="0"/>
              </a:rPr>
              <a:t>T</a:t>
            </a:r>
            <a:r>
              <a:rPr lang="zh-CN" altLang="en-US" sz="2800" b="1" dirty="0">
                <a:latin typeface="Calibri" panose="020F0502020204030204" pitchFamily="34" charset="0"/>
              </a:rPr>
              <a:t>中 </a:t>
            </a:r>
            <a:r>
              <a:rPr lang="en-US" altLang="zh-CN" sz="2800" b="1" dirty="0">
                <a:latin typeface="Calibri" panose="020F0502020204030204" pitchFamily="34" charset="0"/>
              </a:rPr>
              <a:t>v</a:t>
            </a:r>
            <a:r>
              <a:rPr lang="zh-CN" altLang="en-US" sz="2800" b="1" dirty="0">
                <a:latin typeface="Calibri" panose="020F0502020204030204" pitchFamily="34" charset="0"/>
              </a:rPr>
              <a:t>与</a:t>
            </a:r>
            <a:r>
              <a:rPr lang="en-US" altLang="zh-CN" sz="2800" b="1" dirty="0">
                <a:latin typeface="Calibri" panose="020F0502020204030204" pitchFamily="34" charset="0"/>
              </a:rPr>
              <a:t>v</a:t>
            </a:r>
            <a:r>
              <a:rPr lang="en-US" altLang="zh-CN" sz="2800" b="1" baseline="-25000" dirty="0">
                <a:latin typeface="Calibri" panose="020F0502020204030204" pitchFamily="34" charset="0"/>
              </a:rPr>
              <a:t>0</a:t>
            </a:r>
            <a:r>
              <a:rPr lang="zh-CN" altLang="en-US" sz="2800" b="1" dirty="0">
                <a:latin typeface="Calibri" panose="020F0502020204030204" pitchFamily="34" charset="0"/>
              </a:rPr>
              <a:t>之间有不经过边 </a:t>
            </a:r>
            <a:r>
              <a:rPr lang="en-US" altLang="zh-CN" sz="2800" b="1" dirty="0">
                <a:latin typeface="Calibri" panose="020F0502020204030204" pitchFamily="34" charset="0"/>
              </a:rPr>
              <a:t>e</a:t>
            </a:r>
            <a:r>
              <a:rPr lang="zh-CN" altLang="en-US" sz="2800" b="1" dirty="0">
                <a:latin typeface="Calibri" panose="020F0502020204030204" pitchFamily="34" charset="0"/>
              </a:rPr>
              <a:t>的通路</a:t>
            </a:r>
            <a:r>
              <a:rPr lang="en-US" altLang="zh-CN" sz="2800" b="1" dirty="0">
                <a:latin typeface="Calibri" panose="020F0502020204030204" pitchFamily="34" charset="0"/>
              </a:rPr>
              <a:t>}</a:t>
            </a:r>
            <a:r>
              <a:rPr lang="zh-CN" altLang="en-US" sz="2800" b="1" dirty="0">
                <a:latin typeface="Calibri" panose="020F0502020204030204" pitchFamily="34" charset="0"/>
              </a:rPr>
              <a:t>，则 </a:t>
            </a:r>
            <a:r>
              <a:rPr lang="en-US" altLang="zh-CN" sz="2800" b="1" dirty="0">
                <a:latin typeface="Calibri" panose="020F0502020204030204" pitchFamily="34" charset="0"/>
              </a:rPr>
              <a:t>D’={ {</a:t>
            </a:r>
            <a:r>
              <a:rPr lang="en-US" altLang="zh-CN" sz="2800" b="1" dirty="0" err="1">
                <a:latin typeface="Calibri" panose="020F0502020204030204" pitchFamily="34" charset="0"/>
              </a:rPr>
              <a:t>u,v</a:t>
            </a:r>
            <a:r>
              <a:rPr lang="en-US" altLang="zh-CN" sz="2800" b="1" dirty="0">
                <a:latin typeface="Calibri" panose="020F0502020204030204" pitchFamily="34" charset="0"/>
              </a:rPr>
              <a:t>} </a:t>
            </a:r>
            <a:r>
              <a:rPr lang="en-US" altLang="zh-CN" sz="2800" dirty="0">
                <a:solidFill>
                  <a:srgbClr val="CC0000"/>
                </a:solidFill>
                <a:latin typeface="Calibri" panose="020F0502020204030204" pitchFamily="34" charset="0"/>
              </a:rPr>
              <a:t>∊</a:t>
            </a:r>
            <a:r>
              <a:rPr lang="en-US" altLang="zh-CN" sz="2800" b="1" dirty="0">
                <a:solidFill>
                  <a:srgbClr val="CC0000"/>
                </a:solidFill>
                <a:latin typeface="Calibri" panose="020F0502020204030204" pitchFamily="34" charset="0"/>
              </a:rPr>
              <a:t>E</a:t>
            </a:r>
            <a:r>
              <a:rPr lang="en-US" altLang="zh-CN" sz="2800" b="1" dirty="0">
                <a:latin typeface="Calibri" panose="020F0502020204030204" pitchFamily="34" charset="0"/>
              </a:rPr>
              <a:t>│u</a:t>
            </a:r>
            <a:r>
              <a:rPr lang="en-US" altLang="zh-CN" sz="2800" dirty="0">
                <a:latin typeface="Calibri" panose="020F0502020204030204" pitchFamily="34" charset="0"/>
              </a:rPr>
              <a:t>∊</a:t>
            </a:r>
            <a:r>
              <a:rPr lang="en-US" altLang="zh-CN" sz="2800" b="1" dirty="0">
                <a:latin typeface="Calibri" panose="020F0502020204030204" pitchFamily="34" charset="0"/>
              </a:rPr>
              <a:t>V</a:t>
            </a:r>
            <a:r>
              <a:rPr lang="en-US" altLang="zh-CN" sz="2800" b="1" baseline="-25000" dirty="0">
                <a:latin typeface="Calibri" panose="020F0502020204030204" pitchFamily="34" charset="0"/>
              </a:rPr>
              <a:t>1</a:t>
            </a:r>
            <a:r>
              <a:rPr lang="en-US" altLang="zh-CN" sz="2800" b="1" dirty="0">
                <a:latin typeface="Calibri" panose="020F0502020204030204" pitchFamily="34" charset="0"/>
              </a:rPr>
              <a:t>, v</a:t>
            </a:r>
            <a:r>
              <a:rPr lang="en-US" altLang="zh-CN" sz="2800" dirty="0">
                <a:latin typeface="Calibri" panose="020F0502020204030204" pitchFamily="34" charset="0"/>
              </a:rPr>
              <a:t>∊</a:t>
            </a:r>
            <a:r>
              <a:rPr lang="en-US" altLang="zh-CN" sz="2800" b="1" dirty="0">
                <a:latin typeface="Calibri" panose="020F0502020204030204" pitchFamily="34" charset="0"/>
              </a:rPr>
              <a:t>V</a:t>
            </a:r>
            <a:r>
              <a:rPr lang="en-US" altLang="zh-CN" sz="2800" b="1" baseline="-25000" dirty="0">
                <a:latin typeface="Calibri" panose="020F0502020204030204" pitchFamily="34" charset="0"/>
              </a:rPr>
              <a:t>2</a:t>
            </a:r>
            <a:r>
              <a:rPr lang="en-US" altLang="zh-CN" sz="2800" b="1" dirty="0">
                <a:latin typeface="Calibri" panose="020F0502020204030204" pitchFamily="34" charset="0"/>
              </a:rPr>
              <a:t>}</a:t>
            </a:r>
            <a:r>
              <a:rPr lang="zh-CN" altLang="en-US" sz="2800" b="1" dirty="0">
                <a:latin typeface="Calibri" panose="020F0502020204030204" pitchFamily="34" charset="0"/>
              </a:rPr>
              <a:t>是</a:t>
            </a:r>
            <a:r>
              <a:rPr lang="en-US" altLang="zh-CN" sz="2800" b="1" dirty="0">
                <a:latin typeface="Calibri" panose="020F0502020204030204" pitchFamily="34" charset="0"/>
              </a:rPr>
              <a:t>G</a:t>
            </a:r>
            <a:r>
              <a:rPr lang="zh-CN" altLang="en-US" sz="2800" b="1" dirty="0">
                <a:latin typeface="Calibri" panose="020F0502020204030204" pitchFamily="34" charset="0"/>
              </a:rPr>
              <a:t>的一个割集。</a:t>
            </a:r>
          </a:p>
        </p:txBody>
      </p:sp>
    </p:spTree>
    <p:extLst>
      <p:ext uri="{BB962C8B-B14F-4D97-AF65-F5344CB8AC3E}">
        <p14:creationId xmlns:p14="http://schemas.microsoft.com/office/powerpoint/2010/main" val="1385335101"/>
      </p:ext>
    </p:extLst>
  </p:cSld>
  <p:clrMapOvr>
    <a:masterClrMapping/>
  </p:clrMapOvr>
  <p:transition advTm="1000"/>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107504" y="33982"/>
            <a:ext cx="2736428" cy="642938"/>
          </a:xfrm>
        </p:spPr>
        <p:txBody>
          <a:bodyPr/>
          <a:lstStyle/>
          <a:p>
            <a:pPr algn="l"/>
            <a:r>
              <a:rPr lang="zh-CN" altLang="en-US" sz="4000" b="1" dirty="0">
                <a:solidFill>
                  <a:schemeClr val="hlink"/>
                </a:solidFill>
                <a:latin typeface="Calibri" panose="020F0502020204030204" pitchFamily="34" charset="0"/>
                <a:ea typeface="宋体" panose="02010600030101010101" pitchFamily="2" charset="-122"/>
              </a:rPr>
              <a:t>例 </a:t>
            </a:r>
            <a:r>
              <a:rPr lang="en-US" altLang="zh-CN" sz="4000" b="1" dirty="0">
                <a:solidFill>
                  <a:schemeClr val="hlink"/>
                </a:solidFill>
                <a:latin typeface="Calibri" panose="020F0502020204030204" pitchFamily="34" charset="0"/>
                <a:ea typeface="宋体" panose="02010600030101010101" pitchFamily="2" charset="-122"/>
              </a:rPr>
              <a:t>G=(V,E)</a:t>
            </a:r>
            <a:endParaRPr lang="zh-CN" altLang="en-US" sz="4000" b="1" dirty="0">
              <a:solidFill>
                <a:schemeClr val="hlink"/>
              </a:solidFill>
              <a:latin typeface="Calibri" panose="020F0502020204030204" pitchFamily="34" charset="0"/>
              <a:ea typeface="宋体" panose="02010600030101010101" pitchFamily="2" charset="-122"/>
            </a:endParaRPr>
          </a:p>
        </p:txBody>
      </p:sp>
      <p:sp>
        <p:nvSpPr>
          <p:cNvPr id="32771" name="Rectangle 3"/>
          <p:cNvSpPr>
            <a:spLocks noGrp="1"/>
          </p:cNvSpPr>
          <p:nvPr>
            <p:ph type="body" idx="4294967295"/>
          </p:nvPr>
        </p:nvSpPr>
        <p:spPr>
          <a:xfrm>
            <a:off x="178892" y="761601"/>
            <a:ext cx="3313112" cy="1141412"/>
          </a:xfrm>
        </p:spPr>
        <p:txBody>
          <a:bodyPr/>
          <a:lstStyle/>
          <a:p>
            <a:pPr>
              <a:lnSpc>
                <a:spcPct val="110000"/>
              </a:lnSpc>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T=(V,E’),</a:t>
            </a:r>
          </a:p>
          <a:p>
            <a:pPr>
              <a:lnSpc>
                <a:spcPct val="11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其中</a:t>
            </a:r>
            <a:r>
              <a:rPr lang="en-US" altLang="zh-CN" sz="2800" b="1" dirty="0">
                <a:latin typeface="Calibri" panose="020F0502020204030204" pitchFamily="34" charset="0"/>
                <a:ea typeface="宋体" panose="02010600030101010101" pitchFamily="2" charset="-122"/>
              </a:rPr>
              <a:t>E’</a:t>
            </a:r>
            <a:r>
              <a:rPr lang="zh-CN" altLang="en-US" sz="2800" b="1" dirty="0">
                <a:latin typeface="Calibri" panose="020F0502020204030204" pitchFamily="34" charset="0"/>
                <a:ea typeface="宋体" panose="02010600030101010101" pitchFamily="2" charset="-122"/>
              </a:rPr>
              <a:t>由红线组成。</a:t>
            </a:r>
          </a:p>
        </p:txBody>
      </p:sp>
      <p:grpSp>
        <p:nvGrpSpPr>
          <p:cNvPr id="32772" name="Group 4"/>
          <p:cNvGrpSpPr>
            <a:grpSpLocks/>
          </p:cNvGrpSpPr>
          <p:nvPr/>
        </p:nvGrpSpPr>
        <p:grpSpPr bwMode="auto">
          <a:xfrm>
            <a:off x="4456435" y="-27384"/>
            <a:ext cx="4364037" cy="2095500"/>
            <a:chOff x="2853" y="704"/>
            <a:chExt cx="2749" cy="1320"/>
          </a:xfrm>
        </p:grpSpPr>
        <p:sp>
          <p:nvSpPr>
            <p:cNvPr id="32850" name="Text Box 5"/>
            <p:cNvSpPr txBox="1">
              <a:spLocks noChangeArrowheads="1"/>
            </p:cNvSpPr>
            <p:nvPr/>
          </p:nvSpPr>
          <p:spPr bwMode="auto">
            <a:xfrm>
              <a:off x="4133" y="1071"/>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4</a:t>
              </a:r>
            </a:p>
          </p:txBody>
        </p:sp>
        <p:sp>
          <p:nvSpPr>
            <p:cNvPr id="32851" name="Text Box 6"/>
            <p:cNvSpPr txBox="1">
              <a:spLocks noChangeArrowheads="1"/>
            </p:cNvSpPr>
            <p:nvPr/>
          </p:nvSpPr>
          <p:spPr bwMode="auto">
            <a:xfrm>
              <a:off x="2853" y="1261"/>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0</a:t>
              </a:r>
            </a:p>
          </p:txBody>
        </p:sp>
        <p:sp>
          <p:nvSpPr>
            <p:cNvPr id="32852" name="Text Box 7"/>
            <p:cNvSpPr txBox="1">
              <a:spLocks noChangeArrowheads="1"/>
            </p:cNvSpPr>
            <p:nvPr/>
          </p:nvSpPr>
          <p:spPr bwMode="auto">
            <a:xfrm>
              <a:off x="3320" y="704"/>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2</a:t>
              </a:r>
            </a:p>
          </p:txBody>
        </p:sp>
        <p:sp>
          <p:nvSpPr>
            <p:cNvPr id="32853" name="Text Box 8"/>
            <p:cNvSpPr txBox="1">
              <a:spLocks noChangeArrowheads="1"/>
            </p:cNvSpPr>
            <p:nvPr/>
          </p:nvSpPr>
          <p:spPr bwMode="auto">
            <a:xfrm>
              <a:off x="3955" y="704"/>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5</a:t>
              </a:r>
            </a:p>
          </p:txBody>
        </p:sp>
        <p:sp>
          <p:nvSpPr>
            <p:cNvPr id="32854" name="Text Box 9"/>
            <p:cNvSpPr txBox="1">
              <a:spLocks noChangeArrowheads="1"/>
            </p:cNvSpPr>
            <p:nvPr/>
          </p:nvSpPr>
          <p:spPr bwMode="auto">
            <a:xfrm>
              <a:off x="3365" y="179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1</a:t>
              </a:r>
            </a:p>
          </p:txBody>
        </p:sp>
        <p:sp>
          <p:nvSpPr>
            <p:cNvPr id="32855" name="Text Box 10"/>
            <p:cNvSpPr txBox="1">
              <a:spLocks noChangeArrowheads="1"/>
            </p:cNvSpPr>
            <p:nvPr/>
          </p:nvSpPr>
          <p:spPr bwMode="auto">
            <a:xfrm>
              <a:off x="4077" y="179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3</a:t>
              </a:r>
            </a:p>
          </p:txBody>
        </p:sp>
        <p:sp>
          <p:nvSpPr>
            <p:cNvPr id="32856" name="Text Box 11"/>
            <p:cNvSpPr txBox="1">
              <a:spLocks noChangeArrowheads="1"/>
            </p:cNvSpPr>
            <p:nvPr/>
          </p:nvSpPr>
          <p:spPr bwMode="auto">
            <a:xfrm>
              <a:off x="4726" y="179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6</a:t>
              </a:r>
            </a:p>
          </p:txBody>
        </p:sp>
        <p:sp>
          <p:nvSpPr>
            <p:cNvPr id="32857" name="Text Box 12"/>
            <p:cNvSpPr txBox="1">
              <a:spLocks noChangeArrowheads="1"/>
            </p:cNvSpPr>
            <p:nvPr/>
          </p:nvSpPr>
          <p:spPr bwMode="auto">
            <a:xfrm>
              <a:off x="4862" y="746"/>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8</a:t>
              </a:r>
            </a:p>
          </p:txBody>
        </p:sp>
        <p:sp>
          <p:nvSpPr>
            <p:cNvPr id="32858" name="Text Box 13"/>
            <p:cNvSpPr txBox="1">
              <a:spLocks noChangeArrowheads="1"/>
            </p:cNvSpPr>
            <p:nvPr/>
          </p:nvSpPr>
          <p:spPr bwMode="auto">
            <a:xfrm>
              <a:off x="5361" y="120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9</a:t>
              </a:r>
            </a:p>
          </p:txBody>
        </p:sp>
        <p:sp>
          <p:nvSpPr>
            <p:cNvPr id="32859" name="Text Box 14"/>
            <p:cNvSpPr txBox="1">
              <a:spLocks noChangeArrowheads="1"/>
            </p:cNvSpPr>
            <p:nvPr/>
          </p:nvSpPr>
          <p:spPr bwMode="auto">
            <a:xfrm>
              <a:off x="4817" y="1252"/>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7</a:t>
              </a:r>
            </a:p>
          </p:txBody>
        </p:sp>
        <p:sp>
          <p:nvSpPr>
            <p:cNvPr id="32860" name="Oval 15"/>
            <p:cNvSpPr>
              <a:spLocks noChangeArrowheads="1"/>
            </p:cNvSpPr>
            <p:nvPr/>
          </p:nvSpPr>
          <p:spPr bwMode="auto">
            <a:xfrm>
              <a:off x="3457" y="9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61" name="Oval 16"/>
            <p:cNvSpPr>
              <a:spLocks noChangeArrowheads="1"/>
            </p:cNvSpPr>
            <p:nvPr/>
          </p:nvSpPr>
          <p:spPr bwMode="auto">
            <a:xfrm>
              <a:off x="3457" y="1736"/>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62" name="Oval 17"/>
            <p:cNvSpPr>
              <a:spLocks noChangeArrowheads="1"/>
            </p:cNvSpPr>
            <p:nvPr/>
          </p:nvSpPr>
          <p:spPr bwMode="auto">
            <a:xfrm>
              <a:off x="4100" y="9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63" name="Oval 18"/>
            <p:cNvSpPr>
              <a:spLocks noChangeArrowheads="1"/>
            </p:cNvSpPr>
            <p:nvPr/>
          </p:nvSpPr>
          <p:spPr bwMode="auto">
            <a:xfrm>
              <a:off x="4741" y="9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64" name="Oval 19"/>
            <p:cNvSpPr>
              <a:spLocks noChangeArrowheads="1"/>
            </p:cNvSpPr>
            <p:nvPr/>
          </p:nvSpPr>
          <p:spPr bwMode="auto">
            <a:xfrm>
              <a:off x="4100" y="130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65" name="Oval 20"/>
            <p:cNvSpPr>
              <a:spLocks noChangeArrowheads="1"/>
            </p:cNvSpPr>
            <p:nvPr/>
          </p:nvSpPr>
          <p:spPr bwMode="auto">
            <a:xfrm>
              <a:off x="4741" y="130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66" name="Oval 21"/>
            <p:cNvSpPr>
              <a:spLocks noChangeArrowheads="1"/>
            </p:cNvSpPr>
            <p:nvPr/>
          </p:nvSpPr>
          <p:spPr bwMode="auto">
            <a:xfrm>
              <a:off x="4098" y="17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67" name="Oval 22"/>
            <p:cNvSpPr>
              <a:spLocks noChangeArrowheads="1"/>
            </p:cNvSpPr>
            <p:nvPr/>
          </p:nvSpPr>
          <p:spPr bwMode="auto">
            <a:xfrm>
              <a:off x="4741" y="17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68" name="Oval 23"/>
            <p:cNvSpPr>
              <a:spLocks noChangeArrowheads="1"/>
            </p:cNvSpPr>
            <p:nvPr/>
          </p:nvSpPr>
          <p:spPr bwMode="auto">
            <a:xfrm>
              <a:off x="3062" y="1362"/>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69" name="Oval 24"/>
            <p:cNvSpPr>
              <a:spLocks noChangeArrowheads="1"/>
            </p:cNvSpPr>
            <p:nvPr/>
          </p:nvSpPr>
          <p:spPr bwMode="auto">
            <a:xfrm>
              <a:off x="5185" y="130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70" name="Line 25"/>
            <p:cNvSpPr>
              <a:spLocks noChangeShapeType="1"/>
            </p:cNvSpPr>
            <p:nvPr/>
          </p:nvSpPr>
          <p:spPr bwMode="auto">
            <a:xfrm flipH="1">
              <a:off x="3111" y="988"/>
              <a:ext cx="395"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1" name="Line 26"/>
            <p:cNvSpPr>
              <a:spLocks noChangeShapeType="1"/>
            </p:cNvSpPr>
            <p:nvPr/>
          </p:nvSpPr>
          <p:spPr bwMode="auto">
            <a:xfrm>
              <a:off x="3111" y="1415"/>
              <a:ext cx="395"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2" name="Line 27"/>
            <p:cNvSpPr>
              <a:spLocks noChangeShapeType="1"/>
            </p:cNvSpPr>
            <p:nvPr/>
          </p:nvSpPr>
          <p:spPr bwMode="auto">
            <a:xfrm flipV="1">
              <a:off x="3506" y="980"/>
              <a:ext cx="644"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3" name="Line 28"/>
            <p:cNvSpPr>
              <a:spLocks noChangeShapeType="1"/>
            </p:cNvSpPr>
            <p:nvPr/>
          </p:nvSpPr>
          <p:spPr bwMode="auto">
            <a:xfrm>
              <a:off x="3506" y="1789"/>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4" name="Line 29"/>
            <p:cNvSpPr>
              <a:spLocks noChangeShapeType="1"/>
            </p:cNvSpPr>
            <p:nvPr/>
          </p:nvSpPr>
          <p:spPr bwMode="auto">
            <a:xfrm>
              <a:off x="4149" y="988"/>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5" name="Line 30"/>
            <p:cNvSpPr>
              <a:spLocks noChangeShapeType="1"/>
            </p:cNvSpPr>
            <p:nvPr/>
          </p:nvSpPr>
          <p:spPr bwMode="auto">
            <a:xfrm>
              <a:off x="4791" y="988"/>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6" name="Line 31"/>
            <p:cNvSpPr>
              <a:spLocks noChangeShapeType="1"/>
            </p:cNvSpPr>
            <p:nvPr/>
          </p:nvSpPr>
          <p:spPr bwMode="auto">
            <a:xfrm>
              <a:off x="3506" y="988"/>
              <a:ext cx="599" cy="35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7" name="Line 32"/>
            <p:cNvSpPr>
              <a:spLocks noChangeShapeType="1"/>
            </p:cNvSpPr>
            <p:nvPr/>
          </p:nvSpPr>
          <p:spPr bwMode="auto">
            <a:xfrm>
              <a:off x="4149" y="1362"/>
              <a:ext cx="64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8" name="Line 33"/>
            <p:cNvSpPr>
              <a:spLocks noChangeShapeType="1"/>
            </p:cNvSpPr>
            <p:nvPr/>
          </p:nvSpPr>
          <p:spPr bwMode="auto">
            <a:xfrm>
              <a:off x="4741" y="988"/>
              <a:ext cx="494"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79" name="Line 34"/>
            <p:cNvSpPr>
              <a:spLocks noChangeShapeType="1"/>
            </p:cNvSpPr>
            <p:nvPr/>
          </p:nvSpPr>
          <p:spPr bwMode="auto">
            <a:xfrm flipH="1">
              <a:off x="4791" y="1362"/>
              <a:ext cx="444"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0" name="Line 35"/>
            <p:cNvSpPr>
              <a:spLocks noChangeShapeType="1"/>
            </p:cNvSpPr>
            <p:nvPr/>
          </p:nvSpPr>
          <p:spPr bwMode="auto">
            <a:xfrm flipH="1">
              <a:off x="3506" y="1362"/>
              <a:ext cx="643" cy="4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1" name="Line 36"/>
            <p:cNvSpPr>
              <a:spLocks noChangeShapeType="1"/>
            </p:cNvSpPr>
            <p:nvPr/>
          </p:nvSpPr>
          <p:spPr bwMode="auto">
            <a:xfrm>
              <a:off x="3506" y="988"/>
              <a:ext cx="0" cy="80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2" name="Line 37"/>
            <p:cNvSpPr>
              <a:spLocks noChangeShapeType="1"/>
            </p:cNvSpPr>
            <p:nvPr/>
          </p:nvSpPr>
          <p:spPr bwMode="auto">
            <a:xfrm>
              <a:off x="4150" y="1388"/>
              <a:ext cx="0" cy="36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3" name="Line 38"/>
            <p:cNvSpPr>
              <a:spLocks noChangeShapeType="1"/>
            </p:cNvSpPr>
            <p:nvPr/>
          </p:nvSpPr>
          <p:spPr bwMode="auto">
            <a:xfrm>
              <a:off x="4785" y="1025"/>
              <a:ext cx="0" cy="31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4" name="Line 39"/>
            <p:cNvSpPr>
              <a:spLocks noChangeShapeType="1"/>
            </p:cNvSpPr>
            <p:nvPr/>
          </p:nvSpPr>
          <p:spPr bwMode="auto">
            <a:xfrm flipV="1">
              <a:off x="4141" y="980"/>
              <a:ext cx="644" cy="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5" name="Line 40"/>
            <p:cNvSpPr>
              <a:spLocks noChangeShapeType="1"/>
            </p:cNvSpPr>
            <p:nvPr/>
          </p:nvSpPr>
          <p:spPr bwMode="auto">
            <a:xfrm>
              <a:off x="4150" y="1388"/>
              <a:ext cx="645" cy="40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86" name="Line 41"/>
            <p:cNvSpPr>
              <a:spLocks noChangeShapeType="1"/>
            </p:cNvSpPr>
            <p:nvPr/>
          </p:nvSpPr>
          <p:spPr bwMode="auto">
            <a:xfrm>
              <a:off x="4196" y="1797"/>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773" name="Text Box 42"/>
          <p:cNvSpPr txBox="1">
            <a:spLocks noChangeArrowheads="1"/>
          </p:cNvSpPr>
          <p:nvPr/>
        </p:nvSpPr>
        <p:spPr bwMode="auto">
          <a:xfrm>
            <a:off x="179636" y="2265834"/>
            <a:ext cx="4352474"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b="1" dirty="0">
                <a:solidFill>
                  <a:srgbClr val="00FF00"/>
                </a:solidFill>
              </a:rPr>
              <a:t>取枝</a:t>
            </a:r>
            <a:r>
              <a:rPr lang="en-US" altLang="zh-CN" sz="2800" b="1" dirty="0">
                <a:solidFill>
                  <a:srgbClr val="00FF00"/>
                </a:solidFill>
              </a:rPr>
              <a:t>e={v</a:t>
            </a:r>
            <a:r>
              <a:rPr lang="en-US" altLang="zh-CN" sz="2800" b="1" baseline="-25000" dirty="0">
                <a:solidFill>
                  <a:srgbClr val="00FF00"/>
                </a:solidFill>
              </a:rPr>
              <a:t>2</a:t>
            </a:r>
            <a:r>
              <a:rPr lang="en-US" altLang="zh-CN" sz="2800" b="1" dirty="0">
                <a:solidFill>
                  <a:srgbClr val="00FF00"/>
                </a:solidFill>
              </a:rPr>
              <a:t>,v</a:t>
            </a:r>
            <a:r>
              <a:rPr lang="en-US" altLang="zh-CN" sz="2800" b="1" baseline="-25000" dirty="0">
                <a:solidFill>
                  <a:srgbClr val="00FF00"/>
                </a:solidFill>
              </a:rPr>
              <a:t>4</a:t>
            </a:r>
            <a:r>
              <a:rPr lang="en-US" altLang="zh-CN" sz="2800" b="1" dirty="0">
                <a:solidFill>
                  <a:srgbClr val="00FF00"/>
                </a:solidFill>
              </a:rPr>
              <a:t>}</a:t>
            </a:r>
            <a:r>
              <a:rPr lang="en-US" altLang="zh-CN" sz="2800" b="1" dirty="0"/>
              <a:t> </a:t>
            </a:r>
          </a:p>
          <a:p>
            <a:pPr algn="l" eaLnBrk="1" hangingPunct="1"/>
            <a:r>
              <a:rPr lang="en-US" altLang="zh-CN" sz="2800" b="1" dirty="0"/>
              <a:t>V</a:t>
            </a:r>
            <a:r>
              <a:rPr lang="en-US" altLang="zh-CN" sz="2800" b="1" baseline="-25000" dirty="0"/>
              <a:t>1</a:t>
            </a:r>
            <a:r>
              <a:rPr lang="en-US" altLang="zh-CN" sz="2800" b="1" dirty="0"/>
              <a:t>={v</a:t>
            </a:r>
            <a:r>
              <a:rPr lang="en-US" altLang="zh-CN" sz="2800" b="1" baseline="-25000" dirty="0"/>
              <a:t>0</a:t>
            </a:r>
            <a:r>
              <a:rPr lang="en-US" altLang="zh-CN" sz="2800" b="1" dirty="0"/>
              <a:t>,v</a:t>
            </a:r>
            <a:r>
              <a:rPr lang="en-US" altLang="zh-CN" sz="2800" b="1" baseline="-25000" dirty="0"/>
              <a:t>1</a:t>
            </a:r>
            <a:r>
              <a:rPr lang="en-US" altLang="zh-CN" sz="2800" b="1" dirty="0"/>
              <a:t>,v</a:t>
            </a:r>
            <a:r>
              <a:rPr lang="en-US" altLang="zh-CN" sz="2800" b="1" baseline="-25000" dirty="0"/>
              <a:t>2</a:t>
            </a:r>
            <a:r>
              <a:rPr lang="en-US" altLang="zh-CN" sz="2800" b="1" dirty="0"/>
              <a:t> }</a:t>
            </a:r>
          </a:p>
          <a:p>
            <a:pPr algn="l" eaLnBrk="1" hangingPunct="1"/>
            <a:r>
              <a:rPr lang="en-US" altLang="zh-CN" sz="2800" b="1" dirty="0"/>
              <a:t>V</a:t>
            </a:r>
            <a:r>
              <a:rPr lang="en-US" altLang="zh-CN" sz="2800" b="1" baseline="-25000" dirty="0"/>
              <a:t>2</a:t>
            </a:r>
            <a:r>
              <a:rPr lang="en-US" altLang="zh-CN" sz="2800" b="1" dirty="0"/>
              <a:t>={v</a:t>
            </a:r>
            <a:r>
              <a:rPr lang="en-US" altLang="zh-CN" sz="2800" b="1" baseline="-25000" dirty="0"/>
              <a:t>3</a:t>
            </a:r>
            <a:r>
              <a:rPr lang="en-US" altLang="zh-CN" sz="2800" b="1" dirty="0"/>
              <a:t>,v</a:t>
            </a:r>
            <a:r>
              <a:rPr lang="en-US" altLang="zh-CN" sz="2800" b="1" baseline="-25000" dirty="0"/>
              <a:t>4</a:t>
            </a:r>
            <a:r>
              <a:rPr lang="en-US" altLang="zh-CN" sz="2800" b="1" dirty="0"/>
              <a:t>,v</a:t>
            </a:r>
            <a:r>
              <a:rPr lang="en-US" altLang="zh-CN" sz="2800" b="1" baseline="-25000" dirty="0"/>
              <a:t>5</a:t>
            </a:r>
            <a:r>
              <a:rPr lang="en-US" altLang="zh-CN" sz="2800" b="1" dirty="0"/>
              <a:t>,v</a:t>
            </a:r>
            <a:r>
              <a:rPr lang="en-US" altLang="zh-CN" sz="2800" b="1" baseline="-25000" dirty="0"/>
              <a:t>6</a:t>
            </a:r>
            <a:r>
              <a:rPr lang="en-US" altLang="zh-CN" sz="2800" b="1" dirty="0"/>
              <a:t>,v</a:t>
            </a:r>
            <a:r>
              <a:rPr lang="en-US" altLang="zh-CN" sz="2800" b="1" baseline="-25000" dirty="0"/>
              <a:t>7</a:t>
            </a:r>
            <a:r>
              <a:rPr lang="en-US" altLang="zh-CN" sz="2800" b="1" dirty="0"/>
              <a:t>,v</a:t>
            </a:r>
            <a:r>
              <a:rPr lang="en-US" altLang="zh-CN" sz="2800" b="1" baseline="-25000" dirty="0"/>
              <a:t>8</a:t>
            </a:r>
            <a:r>
              <a:rPr lang="en-US" altLang="zh-CN" sz="2800" b="1" dirty="0"/>
              <a:t>,v</a:t>
            </a:r>
            <a:r>
              <a:rPr lang="en-US" altLang="zh-CN" sz="2800" b="1" baseline="-25000" dirty="0"/>
              <a:t>9</a:t>
            </a:r>
            <a:r>
              <a:rPr lang="en-US" altLang="zh-CN" sz="2800" b="1" dirty="0"/>
              <a:t>}</a:t>
            </a:r>
          </a:p>
          <a:p>
            <a:pPr algn="l" eaLnBrk="1" hangingPunct="1"/>
            <a:endParaRPr lang="en-US" altLang="zh-CN" sz="2800" b="1" dirty="0"/>
          </a:p>
          <a:p>
            <a:pPr algn="l" eaLnBrk="1" hangingPunct="1"/>
            <a:endParaRPr lang="en-US" altLang="zh-CN" sz="2800" b="1" dirty="0"/>
          </a:p>
          <a:p>
            <a:pPr algn="l" eaLnBrk="1" hangingPunct="1"/>
            <a:endParaRPr lang="en-US" altLang="zh-CN" sz="2800" b="1" dirty="0"/>
          </a:p>
          <a:p>
            <a:pPr algn="l" eaLnBrk="1" hangingPunct="1"/>
            <a:r>
              <a:rPr lang="en-US" altLang="zh-CN" sz="2800" b="1" dirty="0"/>
              <a:t>E’’={{</a:t>
            </a:r>
            <a:r>
              <a:rPr lang="en-US" altLang="zh-CN" sz="2800" b="1" dirty="0" err="1"/>
              <a:t>u,v</a:t>
            </a:r>
            <a:r>
              <a:rPr lang="en-US" altLang="zh-CN" sz="2800" b="1" dirty="0"/>
              <a:t>}</a:t>
            </a:r>
            <a:r>
              <a:rPr lang="en-US" altLang="zh-CN" sz="2800" dirty="0">
                <a:solidFill>
                  <a:srgbClr val="CC0000"/>
                </a:solidFill>
              </a:rPr>
              <a:t>∊</a:t>
            </a:r>
            <a:r>
              <a:rPr lang="en-US" altLang="zh-CN" sz="2800" b="1" dirty="0">
                <a:solidFill>
                  <a:srgbClr val="CC0000"/>
                </a:solidFill>
              </a:rPr>
              <a:t>E</a:t>
            </a:r>
            <a:r>
              <a:rPr lang="en-US" altLang="zh-CN" sz="2800" b="1" dirty="0"/>
              <a:t>│u</a:t>
            </a:r>
            <a:r>
              <a:rPr lang="en-US" altLang="zh-CN" sz="2800" dirty="0"/>
              <a:t>∊</a:t>
            </a:r>
            <a:r>
              <a:rPr lang="en-US" altLang="zh-CN" sz="2800" b="1" dirty="0"/>
              <a:t>V</a:t>
            </a:r>
            <a:r>
              <a:rPr lang="en-US" altLang="zh-CN" sz="2800" b="1" baseline="-25000" dirty="0"/>
              <a:t>1</a:t>
            </a:r>
            <a:r>
              <a:rPr lang="en-US" altLang="zh-CN" sz="2800" b="1" dirty="0"/>
              <a:t>, v</a:t>
            </a:r>
            <a:r>
              <a:rPr lang="en-US" altLang="zh-CN" sz="2800" dirty="0"/>
              <a:t>∊</a:t>
            </a:r>
            <a:r>
              <a:rPr lang="en-US" altLang="zh-CN" sz="2800" b="1" dirty="0"/>
              <a:t>V</a:t>
            </a:r>
            <a:r>
              <a:rPr lang="en-US" altLang="zh-CN" sz="2800" b="1" baseline="-25000" dirty="0"/>
              <a:t>2</a:t>
            </a:r>
            <a:r>
              <a:rPr lang="en-US" altLang="zh-CN" sz="2800" b="1" dirty="0"/>
              <a:t>}</a:t>
            </a:r>
          </a:p>
          <a:p>
            <a:pPr algn="l" eaLnBrk="1" hangingPunct="1"/>
            <a:r>
              <a:rPr lang="zh-CN" altLang="en-US" sz="2800" b="1" dirty="0"/>
              <a:t>由右下图中</a:t>
            </a:r>
            <a:r>
              <a:rPr lang="en-US" altLang="zh-CN" sz="2800" b="1" dirty="0"/>
              <a:t>4</a:t>
            </a:r>
            <a:r>
              <a:rPr lang="zh-CN" altLang="en-US" sz="2800" b="1" dirty="0"/>
              <a:t>根绿线组成。</a:t>
            </a:r>
          </a:p>
        </p:txBody>
      </p:sp>
      <p:grpSp>
        <p:nvGrpSpPr>
          <p:cNvPr id="32774" name="Group 117"/>
          <p:cNvGrpSpPr>
            <a:grpSpLocks/>
          </p:cNvGrpSpPr>
          <p:nvPr/>
        </p:nvGrpSpPr>
        <p:grpSpPr bwMode="auto">
          <a:xfrm>
            <a:off x="4529138" y="2276475"/>
            <a:ext cx="4364037" cy="2095500"/>
            <a:chOff x="2853" y="1434"/>
            <a:chExt cx="2749" cy="1320"/>
          </a:xfrm>
        </p:grpSpPr>
        <p:sp>
          <p:nvSpPr>
            <p:cNvPr id="32813" name="Text Box 43"/>
            <p:cNvSpPr txBox="1">
              <a:spLocks noChangeArrowheads="1"/>
            </p:cNvSpPr>
            <p:nvPr/>
          </p:nvSpPr>
          <p:spPr bwMode="auto">
            <a:xfrm>
              <a:off x="4133" y="1801"/>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4</a:t>
              </a:r>
            </a:p>
          </p:txBody>
        </p:sp>
        <p:sp>
          <p:nvSpPr>
            <p:cNvPr id="32814" name="Text Box 44"/>
            <p:cNvSpPr txBox="1">
              <a:spLocks noChangeArrowheads="1"/>
            </p:cNvSpPr>
            <p:nvPr/>
          </p:nvSpPr>
          <p:spPr bwMode="auto">
            <a:xfrm>
              <a:off x="2853" y="1991"/>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0</a:t>
              </a:r>
            </a:p>
          </p:txBody>
        </p:sp>
        <p:sp>
          <p:nvSpPr>
            <p:cNvPr id="32815" name="Text Box 45"/>
            <p:cNvSpPr txBox="1">
              <a:spLocks noChangeArrowheads="1"/>
            </p:cNvSpPr>
            <p:nvPr/>
          </p:nvSpPr>
          <p:spPr bwMode="auto">
            <a:xfrm>
              <a:off x="3320" y="1434"/>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2</a:t>
              </a:r>
            </a:p>
          </p:txBody>
        </p:sp>
        <p:sp>
          <p:nvSpPr>
            <p:cNvPr id="32816" name="Text Box 46"/>
            <p:cNvSpPr txBox="1">
              <a:spLocks noChangeArrowheads="1"/>
            </p:cNvSpPr>
            <p:nvPr/>
          </p:nvSpPr>
          <p:spPr bwMode="auto">
            <a:xfrm>
              <a:off x="3955" y="1434"/>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5</a:t>
              </a:r>
            </a:p>
          </p:txBody>
        </p:sp>
        <p:sp>
          <p:nvSpPr>
            <p:cNvPr id="32817" name="Text Box 47"/>
            <p:cNvSpPr txBox="1">
              <a:spLocks noChangeArrowheads="1"/>
            </p:cNvSpPr>
            <p:nvPr/>
          </p:nvSpPr>
          <p:spPr bwMode="auto">
            <a:xfrm>
              <a:off x="3365" y="252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1</a:t>
              </a:r>
            </a:p>
          </p:txBody>
        </p:sp>
        <p:sp>
          <p:nvSpPr>
            <p:cNvPr id="32818" name="Text Box 48"/>
            <p:cNvSpPr txBox="1">
              <a:spLocks noChangeArrowheads="1"/>
            </p:cNvSpPr>
            <p:nvPr/>
          </p:nvSpPr>
          <p:spPr bwMode="auto">
            <a:xfrm>
              <a:off x="4077" y="252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3</a:t>
              </a:r>
            </a:p>
          </p:txBody>
        </p:sp>
        <p:sp>
          <p:nvSpPr>
            <p:cNvPr id="32819" name="Text Box 49"/>
            <p:cNvSpPr txBox="1">
              <a:spLocks noChangeArrowheads="1"/>
            </p:cNvSpPr>
            <p:nvPr/>
          </p:nvSpPr>
          <p:spPr bwMode="auto">
            <a:xfrm>
              <a:off x="4726" y="252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6</a:t>
              </a:r>
            </a:p>
          </p:txBody>
        </p:sp>
        <p:sp>
          <p:nvSpPr>
            <p:cNvPr id="32820" name="Text Box 50"/>
            <p:cNvSpPr txBox="1">
              <a:spLocks noChangeArrowheads="1"/>
            </p:cNvSpPr>
            <p:nvPr/>
          </p:nvSpPr>
          <p:spPr bwMode="auto">
            <a:xfrm>
              <a:off x="4862" y="1476"/>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8</a:t>
              </a:r>
            </a:p>
          </p:txBody>
        </p:sp>
        <p:sp>
          <p:nvSpPr>
            <p:cNvPr id="32821" name="Text Box 51"/>
            <p:cNvSpPr txBox="1">
              <a:spLocks noChangeArrowheads="1"/>
            </p:cNvSpPr>
            <p:nvPr/>
          </p:nvSpPr>
          <p:spPr bwMode="auto">
            <a:xfrm>
              <a:off x="5361" y="2155"/>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9</a:t>
              </a:r>
            </a:p>
          </p:txBody>
        </p:sp>
        <p:sp>
          <p:nvSpPr>
            <p:cNvPr id="32822" name="Text Box 52"/>
            <p:cNvSpPr txBox="1">
              <a:spLocks noChangeArrowheads="1"/>
            </p:cNvSpPr>
            <p:nvPr/>
          </p:nvSpPr>
          <p:spPr bwMode="auto">
            <a:xfrm>
              <a:off x="4817" y="1982"/>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7</a:t>
              </a:r>
            </a:p>
          </p:txBody>
        </p:sp>
        <p:sp>
          <p:nvSpPr>
            <p:cNvPr id="32823" name="Oval 53"/>
            <p:cNvSpPr>
              <a:spLocks noChangeArrowheads="1"/>
            </p:cNvSpPr>
            <p:nvPr/>
          </p:nvSpPr>
          <p:spPr bwMode="auto">
            <a:xfrm>
              <a:off x="3457" y="166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24" name="Oval 54"/>
            <p:cNvSpPr>
              <a:spLocks noChangeArrowheads="1"/>
            </p:cNvSpPr>
            <p:nvPr/>
          </p:nvSpPr>
          <p:spPr bwMode="auto">
            <a:xfrm>
              <a:off x="3457" y="2466"/>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25" name="Oval 55"/>
            <p:cNvSpPr>
              <a:spLocks noChangeArrowheads="1"/>
            </p:cNvSpPr>
            <p:nvPr/>
          </p:nvSpPr>
          <p:spPr bwMode="auto">
            <a:xfrm>
              <a:off x="4100" y="166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26" name="Oval 56"/>
            <p:cNvSpPr>
              <a:spLocks noChangeArrowheads="1"/>
            </p:cNvSpPr>
            <p:nvPr/>
          </p:nvSpPr>
          <p:spPr bwMode="auto">
            <a:xfrm>
              <a:off x="4741" y="166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27" name="Oval 57"/>
            <p:cNvSpPr>
              <a:spLocks noChangeArrowheads="1"/>
            </p:cNvSpPr>
            <p:nvPr/>
          </p:nvSpPr>
          <p:spPr bwMode="auto">
            <a:xfrm>
              <a:off x="4100" y="203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28" name="Oval 58"/>
            <p:cNvSpPr>
              <a:spLocks noChangeArrowheads="1"/>
            </p:cNvSpPr>
            <p:nvPr/>
          </p:nvSpPr>
          <p:spPr bwMode="auto">
            <a:xfrm>
              <a:off x="4741" y="203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29" name="Oval 59"/>
            <p:cNvSpPr>
              <a:spLocks noChangeArrowheads="1"/>
            </p:cNvSpPr>
            <p:nvPr/>
          </p:nvSpPr>
          <p:spPr bwMode="auto">
            <a:xfrm>
              <a:off x="4098" y="246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30" name="Oval 60"/>
            <p:cNvSpPr>
              <a:spLocks noChangeArrowheads="1"/>
            </p:cNvSpPr>
            <p:nvPr/>
          </p:nvSpPr>
          <p:spPr bwMode="auto">
            <a:xfrm>
              <a:off x="4741" y="246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31" name="Oval 61"/>
            <p:cNvSpPr>
              <a:spLocks noChangeArrowheads="1"/>
            </p:cNvSpPr>
            <p:nvPr/>
          </p:nvSpPr>
          <p:spPr bwMode="auto">
            <a:xfrm>
              <a:off x="3062" y="2092"/>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32" name="Oval 62"/>
            <p:cNvSpPr>
              <a:spLocks noChangeArrowheads="1"/>
            </p:cNvSpPr>
            <p:nvPr/>
          </p:nvSpPr>
          <p:spPr bwMode="auto">
            <a:xfrm>
              <a:off x="5185" y="203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833" name="Line 63"/>
            <p:cNvSpPr>
              <a:spLocks noChangeShapeType="1"/>
            </p:cNvSpPr>
            <p:nvPr/>
          </p:nvSpPr>
          <p:spPr bwMode="auto">
            <a:xfrm flipH="1">
              <a:off x="3111" y="1718"/>
              <a:ext cx="395"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4" name="Line 64"/>
            <p:cNvSpPr>
              <a:spLocks noChangeShapeType="1"/>
            </p:cNvSpPr>
            <p:nvPr/>
          </p:nvSpPr>
          <p:spPr bwMode="auto">
            <a:xfrm>
              <a:off x="3111" y="2145"/>
              <a:ext cx="395"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5" name="Line 65"/>
            <p:cNvSpPr>
              <a:spLocks noChangeShapeType="1"/>
            </p:cNvSpPr>
            <p:nvPr/>
          </p:nvSpPr>
          <p:spPr bwMode="auto">
            <a:xfrm flipV="1">
              <a:off x="3506" y="1710"/>
              <a:ext cx="644"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6" name="Line 66"/>
            <p:cNvSpPr>
              <a:spLocks noChangeShapeType="1"/>
            </p:cNvSpPr>
            <p:nvPr/>
          </p:nvSpPr>
          <p:spPr bwMode="auto">
            <a:xfrm>
              <a:off x="3506" y="2519"/>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7" name="Line 67"/>
            <p:cNvSpPr>
              <a:spLocks noChangeShapeType="1"/>
            </p:cNvSpPr>
            <p:nvPr/>
          </p:nvSpPr>
          <p:spPr bwMode="auto">
            <a:xfrm>
              <a:off x="4149" y="1718"/>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8" name="Line 68"/>
            <p:cNvSpPr>
              <a:spLocks noChangeShapeType="1"/>
            </p:cNvSpPr>
            <p:nvPr/>
          </p:nvSpPr>
          <p:spPr bwMode="auto">
            <a:xfrm>
              <a:off x="4791" y="1718"/>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9" name="Line 69"/>
            <p:cNvSpPr>
              <a:spLocks noChangeShapeType="1"/>
            </p:cNvSpPr>
            <p:nvPr/>
          </p:nvSpPr>
          <p:spPr bwMode="auto">
            <a:xfrm>
              <a:off x="3506" y="1718"/>
              <a:ext cx="599" cy="355"/>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0" name="Line 70"/>
            <p:cNvSpPr>
              <a:spLocks noChangeShapeType="1"/>
            </p:cNvSpPr>
            <p:nvPr/>
          </p:nvSpPr>
          <p:spPr bwMode="auto">
            <a:xfrm>
              <a:off x="4150" y="2114"/>
              <a:ext cx="64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1" name="Line 71"/>
            <p:cNvSpPr>
              <a:spLocks noChangeShapeType="1"/>
            </p:cNvSpPr>
            <p:nvPr/>
          </p:nvSpPr>
          <p:spPr bwMode="auto">
            <a:xfrm>
              <a:off x="4741" y="1718"/>
              <a:ext cx="494"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2" name="Line 72"/>
            <p:cNvSpPr>
              <a:spLocks noChangeShapeType="1"/>
            </p:cNvSpPr>
            <p:nvPr/>
          </p:nvSpPr>
          <p:spPr bwMode="auto">
            <a:xfrm flipH="1">
              <a:off x="4791" y="2092"/>
              <a:ext cx="444"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3" name="Line 73"/>
            <p:cNvSpPr>
              <a:spLocks noChangeShapeType="1"/>
            </p:cNvSpPr>
            <p:nvPr/>
          </p:nvSpPr>
          <p:spPr bwMode="auto">
            <a:xfrm flipH="1">
              <a:off x="3506" y="2092"/>
              <a:ext cx="643" cy="4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4" name="Line 74"/>
            <p:cNvSpPr>
              <a:spLocks noChangeShapeType="1"/>
            </p:cNvSpPr>
            <p:nvPr/>
          </p:nvSpPr>
          <p:spPr bwMode="auto">
            <a:xfrm>
              <a:off x="3506" y="1718"/>
              <a:ext cx="0" cy="80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5" name="Line 75"/>
            <p:cNvSpPr>
              <a:spLocks noChangeShapeType="1"/>
            </p:cNvSpPr>
            <p:nvPr/>
          </p:nvSpPr>
          <p:spPr bwMode="auto">
            <a:xfrm>
              <a:off x="4150" y="2118"/>
              <a:ext cx="0" cy="36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6" name="Line 76"/>
            <p:cNvSpPr>
              <a:spLocks noChangeShapeType="1"/>
            </p:cNvSpPr>
            <p:nvPr/>
          </p:nvSpPr>
          <p:spPr bwMode="auto">
            <a:xfrm>
              <a:off x="4785" y="1755"/>
              <a:ext cx="0" cy="31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7" name="Line 77"/>
            <p:cNvSpPr>
              <a:spLocks noChangeShapeType="1"/>
            </p:cNvSpPr>
            <p:nvPr/>
          </p:nvSpPr>
          <p:spPr bwMode="auto">
            <a:xfrm flipV="1">
              <a:off x="4141" y="1710"/>
              <a:ext cx="644" cy="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8" name="Line 78"/>
            <p:cNvSpPr>
              <a:spLocks noChangeShapeType="1"/>
            </p:cNvSpPr>
            <p:nvPr/>
          </p:nvSpPr>
          <p:spPr bwMode="auto">
            <a:xfrm>
              <a:off x="4150" y="2118"/>
              <a:ext cx="645" cy="40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49" name="Line 79"/>
            <p:cNvSpPr>
              <a:spLocks noChangeShapeType="1"/>
            </p:cNvSpPr>
            <p:nvPr/>
          </p:nvSpPr>
          <p:spPr bwMode="auto">
            <a:xfrm>
              <a:off x="4196" y="2527"/>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775" name="Group 118"/>
          <p:cNvGrpSpPr>
            <a:grpSpLocks/>
          </p:cNvGrpSpPr>
          <p:nvPr/>
        </p:nvGrpSpPr>
        <p:grpSpPr bwMode="auto">
          <a:xfrm>
            <a:off x="4529138" y="4573588"/>
            <a:ext cx="4364037" cy="2095500"/>
            <a:chOff x="2853" y="2881"/>
            <a:chExt cx="2749" cy="1320"/>
          </a:xfrm>
        </p:grpSpPr>
        <p:sp>
          <p:nvSpPr>
            <p:cNvPr id="32776" name="Text Box 80"/>
            <p:cNvSpPr txBox="1">
              <a:spLocks noChangeArrowheads="1"/>
            </p:cNvSpPr>
            <p:nvPr/>
          </p:nvSpPr>
          <p:spPr bwMode="auto">
            <a:xfrm>
              <a:off x="4133" y="3248"/>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4</a:t>
              </a:r>
            </a:p>
          </p:txBody>
        </p:sp>
        <p:sp>
          <p:nvSpPr>
            <p:cNvPr id="32777" name="Text Box 81"/>
            <p:cNvSpPr txBox="1">
              <a:spLocks noChangeArrowheads="1"/>
            </p:cNvSpPr>
            <p:nvPr/>
          </p:nvSpPr>
          <p:spPr bwMode="auto">
            <a:xfrm>
              <a:off x="2853" y="3438"/>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0</a:t>
              </a:r>
            </a:p>
          </p:txBody>
        </p:sp>
        <p:sp>
          <p:nvSpPr>
            <p:cNvPr id="32778" name="Text Box 82"/>
            <p:cNvSpPr txBox="1">
              <a:spLocks noChangeArrowheads="1"/>
            </p:cNvSpPr>
            <p:nvPr/>
          </p:nvSpPr>
          <p:spPr bwMode="auto">
            <a:xfrm>
              <a:off x="3320" y="2881"/>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2</a:t>
              </a:r>
            </a:p>
          </p:txBody>
        </p:sp>
        <p:sp>
          <p:nvSpPr>
            <p:cNvPr id="32779" name="Text Box 83"/>
            <p:cNvSpPr txBox="1">
              <a:spLocks noChangeArrowheads="1"/>
            </p:cNvSpPr>
            <p:nvPr/>
          </p:nvSpPr>
          <p:spPr bwMode="auto">
            <a:xfrm>
              <a:off x="3955" y="2881"/>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5</a:t>
              </a:r>
            </a:p>
          </p:txBody>
        </p:sp>
        <p:sp>
          <p:nvSpPr>
            <p:cNvPr id="32780" name="Text Box 84"/>
            <p:cNvSpPr txBox="1">
              <a:spLocks noChangeArrowheads="1"/>
            </p:cNvSpPr>
            <p:nvPr/>
          </p:nvSpPr>
          <p:spPr bwMode="auto">
            <a:xfrm>
              <a:off x="3365" y="3970"/>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1</a:t>
              </a:r>
            </a:p>
          </p:txBody>
        </p:sp>
        <p:sp>
          <p:nvSpPr>
            <p:cNvPr id="32781" name="Text Box 85"/>
            <p:cNvSpPr txBox="1">
              <a:spLocks noChangeArrowheads="1"/>
            </p:cNvSpPr>
            <p:nvPr/>
          </p:nvSpPr>
          <p:spPr bwMode="auto">
            <a:xfrm>
              <a:off x="4077" y="3970"/>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3</a:t>
              </a:r>
            </a:p>
          </p:txBody>
        </p:sp>
        <p:sp>
          <p:nvSpPr>
            <p:cNvPr id="32782" name="Text Box 86"/>
            <p:cNvSpPr txBox="1">
              <a:spLocks noChangeArrowheads="1"/>
            </p:cNvSpPr>
            <p:nvPr/>
          </p:nvSpPr>
          <p:spPr bwMode="auto">
            <a:xfrm>
              <a:off x="4726" y="3970"/>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6</a:t>
              </a:r>
            </a:p>
          </p:txBody>
        </p:sp>
        <p:sp>
          <p:nvSpPr>
            <p:cNvPr id="32783" name="Text Box 87"/>
            <p:cNvSpPr txBox="1">
              <a:spLocks noChangeArrowheads="1"/>
            </p:cNvSpPr>
            <p:nvPr/>
          </p:nvSpPr>
          <p:spPr bwMode="auto">
            <a:xfrm>
              <a:off x="4862" y="292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8</a:t>
              </a:r>
            </a:p>
          </p:txBody>
        </p:sp>
        <p:sp>
          <p:nvSpPr>
            <p:cNvPr id="32784" name="Text Box 88"/>
            <p:cNvSpPr txBox="1">
              <a:spLocks noChangeArrowheads="1"/>
            </p:cNvSpPr>
            <p:nvPr/>
          </p:nvSpPr>
          <p:spPr bwMode="auto">
            <a:xfrm>
              <a:off x="5361" y="3602"/>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9</a:t>
              </a:r>
            </a:p>
          </p:txBody>
        </p:sp>
        <p:sp>
          <p:nvSpPr>
            <p:cNvPr id="32785" name="Text Box 89"/>
            <p:cNvSpPr txBox="1">
              <a:spLocks noChangeArrowheads="1"/>
            </p:cNvSpPr>
            <p:nvPr/>
          </p:nvSpPr>
          <p:spPr bwMode="auto">
            <a:xfrm>
              <a:off x="4817" y="3429"/>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7</a:t>
              </a:r>
            </a:p>
          </p:txBody>
        </p:sp>
        <p:sp>
          <p:nvSpPr>
            <p:cNvPr id="32786" name="Oval 90"/>
            <p:cNvSpPr>
              <a:spLocks noChangeArrowheads="1"/>
            </p:cNvSpPr>
            <p:nvPr/>
          </p:nvSpPr>
          <p:spPr bwMode="auto">
            <a:xfrm>
              <a:off x="3457" y="3112"/>
              <a:ext cx="99" cy="10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787" name="Oval 91"/>
            <p:cNvSpPr>
              <a:spLocks noChangeArrowheads="1"/>
            </p:cNvSpPr>
            <p:nvPr/>
          </p:nvSpPr>
          <p:spPr bwMode="auto">
            <a:xfrm>
              <a:off x="3457" y="3913"/>
              <a:ext cx="99" cy="10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788" name="Oval 92"/>
            <p:cNvSpPr>
              <a:spLocks noChangeArrowheads="1"/>
            </p:cNvSpPr>
            <p:nvPr/>
          </p:nvSpPr>
          <p:spPr bwMode="auto">
            <a:xfrm>
              <a:off x="4100" y="3112"/>
              <a:ext cx="99" cy="10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789" name="Oval 93"/>
            <p:cNvSpPr>
              <a:spLocks noChangeArrowheads="1"/>
            </p:cNvSpPr>
            <p:nvPr/>
          </p:nvSpPr>
          <p:spPr bwMode="auto">
            <a:xfrm>
              <a:off x="4741" y="3112"/>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790" name="Oval 94"/>
            <p:cNvSpPr>
              <a:spLocks noChangeArrowheads="1"/>
            </p:cNvSpPr>
            <p:nvPr/>
          </p:nvSpPr>
          <p:spPr bwMode="auto">
            <a:xfrm>
              <a:off x="4100" y="3486"/>
              <a:ext cx="99" cy="10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791" name="Oval 95"/>
            <p:cNvSpPr>
              <a:spLocks noChangeArrowheads="1"/>
            </p:cNvSpPr>
            <p:nvPr/>
          </p:nvSpPr>
          <p:spPr bwMode="auto">
            <a:xfrm>
              <a:off x="4741" y="3486"/>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792" name="Oval 96"/>
            <p:cNvSpPr>
              <a:spLocks noChangeArrowheads="1"/>
            </p:cNvSpPr>
            <p:nvPr/>
          </p:nvSpPr>
          <p:spPr bwMode="auto">
            <a:xfrm>
              <a:off x="4098" y="3912"/>
              <a:ext cx="99" cy="10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793" name="Oval 97"/>
            <p:cNvSpPr>
              <a:spLocks noChangeArrowheads="1"/>
            </p:cNvSpPr>
            <p:nvPr/>
          </p:nvSpPr>
          <p:spPr bwMode="auto">
            <a:xfrm>
              <a:off x="4741" y="3912"/>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794" name="Oval 98"/>
            <p:cNvSpPr>
              <a:spLocks noChangeArrowheads="1"/>
            </p:cNvSpPr>
            <p:nvPr/>
          </p:nvSpPr>
          <p:spPr bwMode="auto">
            <a:xfrm>
              <a:off x="3062" y="353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795" name="Oval 99"/>
            <p:cNvSpPr>
              <a:spLocks noChangeArrowheads="1"/>
            </p:cNvSpPr>
            <p:nvPr/>
          </p:nvSpPr>
          <p:spPr bwMode="auto">
            <a:xfrm>
              <a:off x="5185" y="3486"/>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2796" name="Line 100"/>
            <p:cNvSpPr>
              <a:spLocks noChangeShapeType="1"/>
            </p:cNvSpPr>
            <p:nvPr/>
          </p:nvSpPr>
          <p:spPr bwMode="auto">
            <a:xfrm flipH="1">
              <a:off x="3111" y="3165"/>
              <a:ext cx="395"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7" name="Line 101"/>
            <p:cNvSpPr>
              <a:spLocks noChangeShapeType="1"/>
            </p:cNvSpPr>
            <p:nvPr/>
          </p:nvSpPr>
          <p:spPr bwMode="auto">
            <a:xfrm>
              <a:off x="3111" y="3592"/>
              <a:ext cx="395"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8" name="Line 102"/>
            <p:cNvSpPr>
              <a:spLocks noChangeShapeType="1"/>
            </p:cNvSpPr>
            <p:nvPr/>
          </p:nvSpPr>
          <p:spPr bwMode="auto">
            <a:xfrm flipV="1">
              <a:off x="3506" y="3157"/>
              <a:ext cx="644" cy="8"/>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9" name="Line 103"/>
            <p:cNvSpPr>
              <a:spLocks noChangeShapeType="1"/>
            </p:cNvSpPr>
            <p:nvPr/>
          </p:nvSpPr>
          <p:spPr bwMode="auto">
            <a:xfrm>
              <a:off x="3506" y="3966"/>
              <a:ext cx="599" cy="8"/>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0" name="Line 104"/>
            <p:cNvSpPr>
              <a:spLocks noChangeShapeType="1"/>
            </p:cNvSpPr>
            <p:nvPr/>
          </p:nvSpPr>
          <p:spPr bwMode="auto">
            <a:xfrm>
              <a:off x="4149" y="3165"/>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1" name="Line 105"/>
            <p:cNvSpPr>
              <a:spLocks noChangeShapeType="1"/>
            </p:cNvSpPr>
            <p:nvPr/>
          </p:nvSpPr>
          <p:spPr bwMode="auto">
            <a:xfrm>
              <a:off x="4791" y="3165"/>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2" name="Line 106"/>
            <p:cNvSpPr>
              <a:spLocks noChangeShapeType="1"/>
            </p:cNvSpPr>
            <p:nvPr/>
          </p:nvSpPr>
          <p:spPr bwMode="auto">
            <a:xfrm>
              <a:off x="3506" y="3165"/>
              <a:ext cx="599" cy="355"/>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3" name="Line 107"/>
            <p:cNvSpPr>
              <a:spLocks noChangeShapeType="1"/>
            </p:cNvSpPr>
            <p:nvPr/>
          </p:nvSpPr>
          <p:spPr bwMode="auto">
            <a:xfrm>
              <a:off x="4149" y="3539"/>
              <a:ext cx="64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4" name="Line 108"/>
            <p:cNvSpPr>
              <a:spLocks noChangeShapeType="1"/>
            </p:cNvSpPr>
            <p:nvPr/>
          </p:nvSpPr>
          <p:spPr bwMode="auto">
            <a:xfrm>
              <a:off x="4741" y="3165"/>
              <a:ext cx="494"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5" name="Line 109"/>
            <p:cNvSpPr>
              <a:spLocks noChangeShapeType="1"/>
            </p:cNvSpPr>
            <p:nvPr/>
          </p:nvSpPr>
          <p:spPr bwMode="auto">
            <a:xfrm flipH="1">
              <a:off x="4791" y="3539"/>
              <a:ext cx="444"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6" name="Line 110"/>
            <p:cNvSpPr>
              <a:spLocks noChangeShapeType="1"/>
            </p:cNvSpPr>
            <p:nvPr/>
          </p:nvSpPr>
          <p:spPr bwMode="auto">
            <a:xfrm flipH="1">
              <a:off x="3506" y="3539"/>
              <a:ext cx="643" cy="427"/>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7" name="Line 111"/>
            <p:cNvSpPr>
              <a:spLocks noChangeShapeType="1"/>
            </p:cNvSpPr>
            <p:nvPr/>
          </p:nvSpPr>
          <p:spPr bwMode="auto">
            <a:xfrm>
              <a:off x="3506" y="3165"/>
              <a:ext cx="0" cy="80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8" name="Line 112"/>
            <p:cNvSpPr>
              <a:spLocks noChangeShapeType="1"/>
            </p:cNvSpPr>
            <p:nvPr/>
          </p:nvSpPr>
          <p:spPr bwMode="auto">
            <a:xfrm>
              <a:off x="4150" y="3565"/>
              <a:ext cx="0" cy="36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09" name="Line 113"/>
            <p:cNvSpPr>
              <a:spLocks noChangeShapeType="1"/>
            </p:cNvSpPr>
            <p:nvPr/>
          </p:nvSpPr>
          <p:spPr bwMode="auto">
            <a:xfrm>
              <a:off x="4785" y="3202"/>
              <a:ext cx="0" cy="31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0" name="Line 114"/>
            <p:cNvSpPr>
              <a:spLocks noChangeShapeType="1"/>
            </p:cNvSpPr>
            <p:nvPr/>
          </p:nvSpPr>
          <p:spPr bwMode="auto">
            <a:xfrm flipV="1">
              <a:off x="4141" y="3157"/>
              <a:ext cx="644" cy="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1" name="Line 115"/>
            <p:cNvSpPr>
              <a:spLocks noChangeShapeType="1"/>
            </p:cNvSpPr>
            <p:nvPr/>
          </p:nvSpPr>
          <p:spPr bwMode="auto">
            <a:xfrm>
              <a:off x="4150" y="3565"/>
              <a:ext cx="645" cy="40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12" name="Line 116"/>
            <p:cNvSpPr>
              <a:spLocks noChangeShapeType="1"/>
            </p:cNvSpPr>
            <p:nvPr/>
          </p:nvSpPr>
          <p:spPr bwMode="auto">
            <a:xfrm>
              <a:off x="4196" y="3974"/>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802457882"/>
      </p:ext>
    </p:extLst>
  </p:cSld>
  <p:clrMapOvr>
    <a:masterClrMapping/>
  </p:clrMapOvr>
  <p:transition advTm="1000"/>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107950" y="-26988"/>
            <a:ext cx="8301038" cy="723902"/>
          </a:xfrm>
        </p:spPr>
        <p:txBody>
          <a:bodyPr/>
          <a:lstStyle/>
          <a:p>
            <a:pPr algn="l"/>
            <a:r>
              <a:rPr lang="zh-CN" altLang="en-US" sz="4000" b="1" dirty="0">
                <a:solidFill>
                  <a:schemeClr val="hlink"/>
                </a:solidFill>
                <a:latin typeface="Calibri" panose="020F0502020204030204" pitchFamily="34" charset="0"/>
                <a:ea typeface="宋体" panose="02010600030101010101" pitchFamily="2" charset="-122"/>
              </a:rPr>
              <a:t>例 </a:t>
            </a:r>
            <a:r>
              <a:rPr lang="en-US" altLang="zh-CN" sz="4000" b="1" dirty="0">
                <a:solidFill>
                  <a:schemeClr val="hlink"/>
                </a:solidFill>
                <a:latin typeface="Calibri" panose="020F0502020204030204" pitchFamily="34" charset="0"/>
                <a:ea typeface="宋体" panose="02010600030101010101" pitchFamily="2" charset="-122"/>
              </a:rPr>
              <a:t>G=(V,E)</a:t>
            </a:r>
          </a:p>
        </p:txBody>
      </p:sp>
      <p:sp>
        <p:nvSpPr>
          <p:cNvPr id="33795" name="Rectangle 3"/>
          <p:cNvSpPr>
            <a:spLocks noGrp="1"/>
          </p:cNvSpPr>
          <p:nvPr>
            <p:ph type="body" idx="4294967295"/>
          </p:nvPr>
        </p:nvSpPr>
        <p:spPr>
          <a:xfrm>
            <a:off x="155285" y="836712"/>
            <a:ext cx="3619500" cy="1236663"/>
          </a:xfrm>
        </p:spPr>
        <p:txBody>
          <a:bodyPr/>
          <a:lstStyle/>
          <a:p>
            <a:pPr>
              <a:lnSpc>
                <a:spcPct val="110000"/>
              </a:lnSpc>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T=(V,E’),</a:t>
            </a:r>
          </a:p>
          <a:p>
            <a:pPr>
              <a:lnSpc>
                <a:spcPct val="11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其中</a:t>
            </a:r>
            <a:r>
              <a:rPr lang="en-US" altLang="zh-CN" sz="2800" b="1" dirty="0">
                <a:latin typeface="Calibri" panose="020F0502020204030204" pitchFamily="34" charset="0"/>
                <a:ea typeface="宋体" panose="02010600030101010101" pitchFamily="2" charset="-122"/>
              </a:rPr>
              <a:t>E’</a:t>
            </a:r>
            <a:r>
              <a:rPr lang="zh-CN" altLang="en-US" sz="2800" b="1" dirty="0">
                <a:latin typeface="Calibri" panose="020F0502020204030204" pitchFamily="34" charset="0"/>
                <a:ea typeface="宋体" panose="02010600030101010101" pitchFamily="2" charset="-122"/>
              </a:rPr>
              <a:t>由红线组成。</a:t>
            </a:r>
          </a:p>
        </p:txBody>
      </p:sp>
      <p:grpSp>
        <p:nvGrpSpPr>
          <p:cNvPr id="33796" name="Group 4"/>
          <p:cNvGrpSpPr>
            <a:grpSpLocks/>
          </p:cNvGrpSpPr>
          <p:nvPr/>
        </p:nvGrpSpPr>
        <p:grpSpPr bwMode="auto">
          <a:xfrm>
            <a:off x="4816475" y="44624"/>
            <a:ext cx="4364038" cy="2095500"/>
            <a:chOff x="2853" y="704"/>
            <a:chExt cx="2749" cy="1320"/>
          </a:xfrm>
        </p:grpSpPr>
        <p:sp>
          <p:nvSpPr>
            <p:cNvPr id="33874" name="Text Box 5"/>
            <p:cNvSpPr txBox="1">
              <a:spLocks noChangeArrowheads="1"/>
            </p:cNvSpPr>
            <p:nvPr/>
          </p:nvSpPr>
          <p:spPr bwMode="auto">
            <a:xfrm>
              <a:off x="4133" y="1071"/>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4</a:t>
              </a:r>
            </a:p>
          </p:txBody>
        </p:sp>
        <p:sp>
          <p:nvSpPr>
            <p:cNvPr id="33875" name="Text Box 6"/>
            <p:cNvSpPr txBox="1">
              <a:spLocks noChangeArrowheads="1"/>
            </p:cNvSpPr>
            <p:nvPr/>
          </p:nvSpPr>
          <p:spPr bwMode="auto">
            <a:xfrm>
              <a:off x="2853" y="1261"/>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0</a:t>
              </a:r>
            </a:p>
          </p:txBody>
        </p:sp>
        <p:sp>
          <p:nvSpPr>
            <p:cNvPr id="33876" name="Text Box 7"/>
            <p:cNvSpPr txBox="1">
              <a:spLocks noChangeArrowheads="1"/>
            </p:cNvSpPr>
            <p:nvPr/>
          </p:nvSpPr>
          <p:spPr bwMode="auto">
            <a:xfrm>
              <a:off x="3320" y="704"/>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2</a:t>
              </a:r>
            </a:p>
          </p:txBody>
        </p:sp>
        <p:sp>
          <p:nvSpPr>
            <p:cNvPr id="33877" name="Text Box 8"/>
            <p:cNvSpPr txBox="1">
              <a:spLocks noChangeArrowheads="1"/>
            </p:cNvSpPr>
            <p:nvPr/>
          </p:nvSpPr>
          <p:spPr bwMode="auto">
            <a:xfrm>
              <a:off x="3955" y="704"/>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5</a:t>
              </a:r>
            </a:p>
          </p:txBody>
        </p:sp>
        <p:sp>
          <p:nvSpPr>
            <p:cNvPr id="33878" name="Text Box 9"/>
            <p:cNvSpPr txBox="1">
              <a:spLocks noChangeArrowheads="1"/>
            </p:cNvSpPr>
            <p:nvPr/>
          </p:nvSpPr>
          <p:spPr bwMode="auto">
            <a:xfrm>
              <a:off x="3365" y="179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1</a:t>
              </a:r>
            </a:p>
          </p:txBody>
        </p:sp>
        <p:sp>
          <p:nvSpPr>
            <p:cNvPr id="33879" name="Text Box 10"/>
            <p:cNvSpPr txBox="1">
              <a:spLocks noChangeArrowheads="1"/>
            </p:cNvSpPr>
            <p:nvPr/>
          </p:nvSpPr>
          <p:spPr bwMode="auto">
            <a:xfrm>
              <a:off x="4077" y="179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3</a:t>
              </a:r>
            </a:p>
          </p:txBody>
        </p:sp>
        <p:sp>
          <p:nvSpPr>
            <p:cNvPr id="33880" name="Text Box 11"/>
            <p:cNvSpPr txBox="1">
              <a:spLocks noChangeArrowheads="1"/>
            </p:cNvSpPr>
            <p:nvPr/>
          </p:nvSpPr>
          <p:spPr bwMode="auto">
            <a:xfrm>
              <a:off x="4726" y="179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6</a:t>
              </a:r>
            </a:p>
          </p:txBody>
        </p:sp>
        <p:sp>
          <p:nvSpPr>
            <p:cNvPr id="33881" name="Text Box 12"/>
            <p:cNvSpPr txBox="1">
              <a:spLocks noChangeArrowheads="1"/>
            </p:cNvSpPr>
            <p:nvPr/>
          </p:nvSpPr>
          <p:spPr bwMode="auto">
            <a:xfrm>
              <a:off x="4862" y="746"/>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8</a:t>
              </a:r>
            </a:p>
          </p:txBody>
        </p:sp>
        <p:sp>
          <p:nvSpPr>
            <p:cNvPr id="33882" name="Text Box 13"/>
            <p:cNvSpPr txBox="1">
              <a:spLocks noChangeArrowheads="1"/>
            </p:cNvSpPr>
            <p:nvPr/>
          </p:nvSpPr>
          <p:spPr bwMode="auto">
            <a:xfrm>
              <a:off x="5361" y="120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9</a:t>
              </a:r>
            </a:p>
          </p:txBody>
        </p:sp>
        <p:sp>
          <p:nvSpPr>
            <p:cNvPr id="33883" name="Text Box 14"/>
            <p:cNvSpPr txBox="1">
              <a:spLocks noChangeArrowheads="1"/>
            </p:cNvSpPr>
            <p:nvPr/>
          </p:nvSpPr>
          <p:spPr bwMode="auto">
            <a:xfrm>
              <a:off x="4817" y="1252"/>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7</a:t>
              </a:r>
            </a:p>
          </p:txBody>
        </p:sp>
        <p:sp>
          <p:nvSpPr>
            <p:cNvPr id="33884" name="Oval 15"/>
            <p:cNvSpPr>
              <a:spLocks noChangeArrowheads="1"/>
            </p:cNvSpPr>
            <p:nvPr/>
          </p:nvSpPr>
          <p:spPr bwMode="auto">
            <a:xfrm>
              <a:off x="3457" y="9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85" name="Oval 16"/>
            <p:cNvSpPr>
              <a:spLocks noChangeArrowheads="1"/>
            </p:cNvSpPr>
            <p:nvPr/>
          </p:nvSpPr>
          <p:spPr bwMode="auto">
            <a:xfrm>
              <a:off x="3457" y="1736"/>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86" name="Oval 17"/>
            <p:cNvSpPr>
              <a:spLocks noChangeArrowheads="1"/>
            </p:cNvSpPr>
            <p:nvPr/>
          </p:nvSpPr>
          <p:spPr bwMode="auto">
            <a:xfrm>
              <a:off x="4100" y="9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87" name="Oval 18"/>
            <p:cNvSpPr>
              <a:spLocks noChangeArrowheads="1"/>
            </p:cNvSpPr>
            <p:nvPr/>
          </p:nvSpPr>
          <p:spPr bwMode="auto">
            <a:xfrm>
              <a:off x="4741" y="9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88" name="Oval 19"/>
            <p:cNvSpPr>
              <a:spLocks noChangeArrowheads="1"/>
            </p:cNvSpPr>
            <p:nvPr/>
          </p:nvSpPr>
          <p:spPr bwMode="auto">
            <a:xfrm>
              <a:off x="4100" y="130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89" name="Oval 20"/>
            <p:cNvSpPr>
              <a:spLocks noChangeArrowheads="1"/>
            </p:cNvSpPr>
            <p:nvPr/>
          </p:nvSpPr>
          <p:spPr bwMode="auto">
            <a:xfrm>
              <a:off x="4741" y="130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90" name="Oval 21"/>
            <p:cNvSpPr>
              <a:spLocks noChangeArrowheads="1"/>
            </p:cNvSpPr>
            <p:nvPr/>
          </p:nvSpPr>
          <p:spPr bwMode="auto">
            <a:xfrm>
              <a:off x="4098" y="17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91" name="Oval 22"/>
            <p:cNvSpPr>
              <a:spLocks noChangeArrowheads="1"/>
            </p:cNvSpPr>
            <p:nvPr/>
          </p:nvSpPr>
          <p:spPr bwMode="auto">
            <a:xfrm>
              <a:off x="4741" y="17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92" name="Oval 23"/>
            <p:cNvSpPr>
              <a:spLocks noChangeArrowheads="1"/>
            </p:cNvSpPr>
            <p:nvPr/>
          </p:nvSpPr>
          <p:spPr bwMode="auto">
            <a:xfrm>
              <a:off x="3062" y="1362"/>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93" name="Oval 24"/>
            <p:cNvSpPr>
              <a:spLocks noChangeArrowheads="1"/>
            </p:cNvSpPr>
            <p:nvPr/>
          </p:nvSpPr>
          <p:spPr bwMode="auto">
            <a:xfrm>
              <a:off x="5185" y="130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94" name="Line 25"/>
            <p:cNvSpPr>
              <a:spLocks noChangeShapeType="1"/>
            </p:cNvSpPr>
            <p:nvPr/>
          </p:nvSpPr>
          <p:spPr bwMode="auto">
            <a:xfrm flipH="1">
              <a:off x="3111" y="988"/>
              <a:ext cx="395"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95" name="Line 26"/>
            <p:cNvSpPr>
              <a:spLocks noChangeShapeType="1"/>
            </p:cNvSpPr>
            <p:nvPr/>
          </p:nvSpPr>
          <p:spPr bwMode="auto">
            <a:xfrm>
              <a:off x="3111" y="1415"/>
              <a:ext cx="395"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96" name="Line 27"/>
            <p:cNvSpPr>
              <a:spLocks noChangeShapeType="1"/>
            </p:cNvSpPr>
            <p:nvPr/>
          </p:nvSpPr>
          <p:spPr bwMode="auto">
            <a:xfrm flipV="1">
              <a:off x="3506" y="980"/>
              <a:ext cx="644"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97" name="Line 28"/>
            <p:cNvSpPr>
              <a:spLocks noChangeShapeType="1"/>
            </p:cNvSpPr>
            <p:nvPr/>
          </p:nvSpPr>
          <p:spPr bwMode="auto">
            <a:xfrm>
              <a:off x="3506" y="1789"/>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98" name="Line 29"/>
            <p:cNvSpPr>
              <a:spLocks noChangeShapeType="1"/>
            </p:cNvSpPr>
            <p:nvPr/>
          </p:nvSpPr>
          <p:spPr bwMode="auto">
            <a:xfrm>
              <a:off x="4149" y="988"/>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99" name="Line 30"/>
            <p:cNvSpPr>
              <a:spLocks noChangeShapeType="1"/>
            </p:cNvSpPr>
            <p:nvPr/>
          </p:nvSpPr>
          <p:spPr bwMode="auto">
            <a:xfrm>
              <a:off x="4791" y="988"/>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00" name="Line 31"/>
            <p:cNvSpPr>
              <a:spLocks noChangeShapeType="1"/>
            </p:cNvSpPr>
            <p:nvPr/>
          </p:nvSpPr>
          <p:spPr bwMode="auto">
            <a:xfrm>
              <a:off x="3506" y="988"/>
              <a:ext cx="599" cy="35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01" name="Line 32"/>
            <p:cNvSpPr>
              <a:spLocks noChangeShapeType="1"/>
            </p:cNvSpPr>
            <p:nvPr/>
          </p:nvSpPr>
          <p:spPr bwMode="auto">
            <a:xfrm>
              <a:off x="4149" y="1362"/>
              <a:ext cx="64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02" name="Line 33"/>
            <p:cNvSpPr>
              <a:spLocks noChangeShapeType="1"/>
            </p:cNvSpPr>
            <p:nvPr/>
          </p:nvSpPr>
          <p:spPr bwMode="auto">
            <a:xfrm>
              <a:off x="4741" y="988"/>
              <a:ext cx="494"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03" name="Line 34"/>
            <p:cNvSpPr>
              <a:spLocks noChangeShapeType="1"/>
            </p:cNvSpPr>
            <p:nvPr/>
          </p:nvSpPr>
          <p:spPr bwMode="auto">
            <a:xfrm flipH="1">
              <a:off x="4791" y="1362"/>
              <a:ext cx="444"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04" name="Line 35"/>
            <p:cNvSpPr>
              <a:spLocks noChangeShapeType="1"/>
            </p:cNvSpPr>
            <p:nvPr/>
          </p:nvSpPr>
          <p:spPr bwMode="auto">
            <a:xfrm flipH="1">
              <a:off x="3506" y="1362"/>
              <a:ext cx="643" cy="4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05" name="Line 36"/>
            <p:cNvSpPr>
              <a:spLocks noChangeShapeType="1"/>
            </p:cNvSpPr>
            <p:nvPr/>
          </p:nvSpPr>
          <p:spPr bwMode="auto">
            <a:xfrm>
              <a:off x="3506" y="988"/>
              <a:ext cx="0" cy="80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06" name="Line 37"/>
            <p:cNvSpPr>
              <a:spLocks noChangeShapeType="1"/>
            </p:cNvSpPr>
            <p:nvPr/>
          </p:nvSpPr>
          <p:spPr bwMode="auto">
            <a:xfrm>
              <a:off x="4150" y="1388"/>
              <a:ext cx="0" cy="36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07" name="Line 38"/>
            <p:cNvSpPr>
              <a:spLocks noChangeShapeType="1"/>
            </p:cNvSpPr>
            <p:nvPr/>
          </p:nvSpPr>
          <p:spPr bwMode="auto">
            <a:xfrm>
              <a:off x="4785" y="1025"/>
              <a:ext cx="0" cy="31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08" name="Line 39"/>
            <p:cNvSpPr>
              <a:spLocks noChangeShapeType="1"/>
            </p:cNvSpPr>
            <p:nvPr/>
          </p:nvSpPr>
          <p:spPr bwMode="auto">
            <a:xfrm flipV="1">
              <a:off x="4141" y="980"/>
              <a:ext cx="644" cy="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09" name="Line 40"/>
            <p:cNvSpPr>
              <a:spLocks noChangeShapeType="1"/>
            </p:cNvSpPr>
            <p:nvPr/>
          </p:nvSpPr>
          <p:spPr bwMode="auto">
            <a:xfrm>
              <a:off x="4150" y="1388"/>
              <a:ext cx="645" cy="40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10" name="Line 41"/>
            <p:cNvSpPr>
              <a:spLocks noChangeShapeType="1"/>
            </p:cNvSpPr>
            <p:nvPr/>
          </p:nvSpPr>
          <p:spPr bwMode="auto">
            <a:xfrm>
              <a:off x="4196" y="1797"/>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797" name="Text Box 42"/>
          <p:cNvSpPr txBox="1">
            <a:spLocks noChangeArrowheads="1"/>
          </p:cNvSpPr>
          <p:nvPr/>
        </p:nvSpPr>
        <p:spPr bwMode="auto">
          <a:xfrm>
            <a:off x="163421" y="2538634"/>
            <a:ext cx="4408579"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b="1" dirty="0">
                <a:solidFill>
                  <a:srgbClr val="CC0000"/>
                </a:solidFill>
              </a:rPr>
              <a:t>取枝</a:t>
            </a:r>
            <a:r>
              <a:rPr lang="en-US" altLang="zh-CN" sz="2800" b="1" dirty="0">
                <a:solidFill>
                  <a:srgbClr val="CC0000"/>
                </a:solidFill>
              </a:rPr>
              <a:t>e={v</a:t>
            </a:r>
            <a:r>
              <a:rPr lang="en-US" altLang="zh-CN" sz="2800" b="1" baseline="-25000" dirty="0">
                <a:solidFill>
                  <a:srgbClr val="CC0000"/>
                </a:solidFill>
              </a:rPr>
              <a:t>7</a:t>
            </a:r>
            <a:r>
              <a:rPr lang="en-US" altLang="zh-CN" sz="2800" b="1" dirty="0">
                <a:solidFill>
                  <a:srgbClr val="CC0000"/>
                </a:solidFill>
              </a:rPr>
              <a:t>,v</a:t>
            </a:r>
            <a:r>
              <a:rPr lang="en-US" altLang="zh-CN" sz="2800" b="1" baseline="-25000" dirty="0">
                <a:solidFill>
                  <a:srgbClr val="CC0000"/>
                </a:solidFill>
              </a:rPr>
              <a:t>8</a:t>
            </a:r>
            <a:r>
              <a:rPr lang="en-US" altLang="zh-CN" sz="2800" b="1" dirty="0">
                <a:solidFill>
                  <a:srgbClr val="CC0000"/>
                </a:solidFill>
              </a:rPr>
              <a:t>}</a:t>
            </a:r>
            <a:r>
              <a:rPr lang="en-US" altLang="zh-CN" sz="2800" b="1" dirty="0"/>
              <a:t> </a:t>
            </a:r>
          </a:p>
          <a:p>
            <a:pPr algn="l" eaLnBrk="1" hangingPunct="1"/>
            <a:r>
              <a:rPr lang="en-US" altLang="zh-CN" sz="2800" b="1" dirty="0"/>
              <a:t>V</a:t>
            </a:r>
            <a:r>
              <a:rPr lang="en-US" altLang="zh-CN" sz="2800" b="1" baseline="-25000" dirty="0"/>
              <a:t>1</a:t>
            </a:r>
            <a:r>
              <a:rPr lang="en-US" altLang="zh-CN" sz="2800" b="1" dirty="0"/>
              <a:t>={v</a:t>
            </a:r>
            <a:r>
              <a:rPr lang="en-US" altLang="zh-CN" sz="2800" b="1" baseline="-25000" dirty="0"/>
              <a:t>0</a:t>
            </a:r>
            <a:r>
              <a:rPr lang="en-US" altLang="zh-CN" sz="2800" b="1" dirty="0"/>
              <a:t>,v</a:t>
            </a:r>
            <a:r>
              <a:rPr lang="en-US" altLang="zh-CN" sz="2800" b="1" baseline="-25000" dirty="0"/>
              <a:t>1</a:t>
            </a:r>
            <a:r>
              <a:rPr lang="en-US" altLang="zh-CN" sz="2800" b="1" dirty="0"/>
              <a:t>,v</a:t>
            </a:r>
            <a:r>
              <a:rPr lang="en-US" altLang="zh-CN" sz="2800" b="1" baseline="-25000" dirty="0"/>
              <a:t>2</a:t>
            </a:r>
            <a:r>
              <a:rPr lang="en-US" altLang="zh-CN" sz="2800" b="1" dirty="0"/>
              <a:t>,v</a:t>
            </a:r>
            <a:r>
              <a:rPr lang="en-US" altLang="zh-CN" sz="2800" b="1" baseline="-25000" dirty="0"/>
              <a:t>3</a:t>
            </a:r>
            <a:r>
              <a:rPr lang="en-US" altLang="zh-CN" sz="2800" b="1" dirty="0"/>
              <a:t>,v</a:t>
            </a:r>
            <a:r>
              <a:rPr lang="en-US" altLang="zh-CN" sz="2800" b="1" baseline="-25000" dirty="0"/>
              <a:t>4</a:t>
            </a:r>
            <a:r>
              <a:rPr lang="en-US" altLang="zh-CN" sz="2800" b="1" dirty="0"/>
              <a:t>,v</a:t>
            </a:r>
            <a:r>
              <a:rPr lang="en-US" altLang="zh-CN" sz="2800" b="1" baseline="-25000" dirty="0"/>
              <a:t>6</a:t>
            </a:r>
            <a:r>
              <a:rPr lang="en-US" altLang="zh-CN" sz="2800" b="1" dirty="0"/>
              <a:t>,v</a:t>
            </a:r>
            <a:r>
              <a:rPr lang="en-US" altLang="zh-CN" sz="2800" b="1" baseline="-25000" dirty="0"/>
              <a:t>7</a:t>
            </a:r>
            <a:r>
              <a:rPr lang="en-US" altLang="zh-CN" sz="2800" b="1" dirty="0"/>
              <a:t>,v</a:t>
            </a:r>
            <a:r>
              <a:rPr lang="en-US" altLang="zh-CN" sz="2800" b="1" baseline="-25000" dirty="0"/>
              <a:t>9</a:t>
            </a:r>
            <a:r>
              <a:rPr lang="en-US" altLang="zh-CN" sz="2800" b="1" dirty="0"/>
              <a:t>}</a:t>
            </a:r>
          </a:p>
          <a:p>
            <a:pPr algn="l" eaLnBrk="1" hangingPunct="1"/>
            <a:r>
              <a:rPr lang="en-US" altLang="zh-CN" sz="2800" b="1" dirty="0"/>
              <a:t>V</a:t>
            </a:r>
            <a:r>
              <a:rPr lang="en-US" altLang="zh-CN" sz="2800" b="1" baseline="-25000" dirty="0"/>
              <a:t>2</a:t>
            </a:r>
            <a:r>
              <a:rPr lang="en-US" altLang="zh-CN" sz="2800" b="1" dirty="0"/>
              <a:t>={v</a:t>
            </a:r>
            <a:r>
              <a:rPr lang="en-US" altLang="zh-CN" sz="2800" b="1" baseline="-25000" dirty="0"/>
              <a:t>5</a:t>
            </a:r>
            <a:r>
              <a:rPr lang="en-US" altLang="zh-CN" sz="2800" b="1" dirty="0"/>
              <a:t>, v</a:t>
            </a:r>
            <a:r>
              <a:rPr lang="en-US" altLang="zh-CN" sz="2800" b="1" baseline="-25000" dirty="0"/>
              <a:t>8</a:t>
            </a:r>
            <a:r>
              <a:rPr lang="en-US" altLang="zh-CN" sz="2800" b="1" dirty="0"/>
              <a:t>}</a:t>
            </a:r>
          </a:p>
          <a:p>
            <a:pPr algn="l" eaLnBrk="1" hangingPunct="1"/>
            <a:endParaRPr lang="en-US" altLang="zh-CN" sz="2800" b="1" dirty="0"/>
          </a:p>
          <a:p>
            <a:pPr algn="l" eaLnBrk="1" hangingPunct="1"/>
            <a:endParaRPr lang="en-US" altLang="zh-CN" sz="2800" b="1" dirty="0"/>
          </a:p>
          <a:p>
            <a:pPr algn="l" eaLnBrk="1" hangingPunct="1"/>
            <a:r>
              <a:rPr lang="en-US" altLang="zh-CN" sz="2800" b="1" dirty="0"/>
              <a:t>E’’={{</a:t>
            </a:r>
            <a:r>
              <a:rPr lang="en-US" altLang="zh-CN" sz="2800" b="1" dirty="0" err="1"/>
              <a:t>u,v</a:t>
            </a:r>
            <a:r>
              <a:rPr lang="en-US" altLang="zh-CN" sz="2800" b="1" dirty="0"/>
              <a:t>}</a:t>
            </a:r>
            <a:r>
              <a:rPr lang="en-US" altLang="zh-CN" sz="2800" dirty="0">
                <a:solidFill>
                  <a:srgbClr val="CC0000"/>
                </a:solidFill>
              </a:rPr>
              <a:t>∊</a:t>
            </a:r>
            <a:r>
              <a:rPr lang="en-US" altLang="zh-CN" sz="2800" b="1" dirty="0">
                <a:solidFill>
                  <a:srgbClr val="CC0000"/>
                </a:solidFill>
              </a:rPr>
              <a:t>E</a:t>
            </a:r>
            <a:r>
              <a:rPr lang="en-US" altLang="zh-CN" sz="2800" b="1" dirty="0"/>
              <a:t>│u</a:t>
            </a:r>
            <a:r>
              <a:rPr lang="en-US" altLang="zh-CN" sz="2800" dirty="0"/>
              <a:t>∊</a:t>
            </a:r>
            <a:r>
              <a:rPr lang="en-US" altLang="zh-CN" sz="2800" b="1" dirty="0"/>
              <a:t>V</a:t>
            </a:r>
            <a:r>
              <a:rPr lang="en-US" altLang="zh-CN" sz="2800" b="1" baseline="-25000" dirty="0"/>
              <a:t>1</a:t>
            </a:r>
            <a:r>
              <a:rPr lang="en-US" altLang="zh-CN" sz="2800" b="1" dirty="0"/>
              <a:t>, v</a:t>
            </a:r>
            <a:r>
              <a:rPr lang="en-US" altLang="zh-CN" sz="2800" dirty="0"/>
              <a:t>∊</a:t>
            </a:r>
            <a:r>
              <a:rPr lang="en-US" altLang="zh-CN" sz="2800" b="1" dirty="0"/>
              <a:t>V</a:t>
            </a:r>
            <a:r>
              <a:rPr lang="en-US" altLang="zh-CN" sz="2800" b="1" baseline="-25000" dirty="0"/>
              <a:t>2</a:t>
            </a:r>
            <a:r>
              <a:rPr lang="en-US" altLang="zh-CN" sz="2800" b="1" dirty="0"/>
              <a:t>}</a:t>
            </a:r>
          </a:p>
          <a:p>
            <a:pPr algn="l" eaLnBrk="1" hangingPunct="1"/>
            <a:r>
              <a:rPr lang="zh-CN" altLang="en-US" sz="2800" b="1" dirty="0"/>
              <a:t>由右下图中</a:t>
            </a:r>
            <a:r>
              <a:rPr lang="en-US" altLang="zh-CN" sz="2800" b="1" dirty="0"/>
              <a:t>4</a:t>
            </a:r>
            <a:r>
              <a:rPr lang="zh-CN" altLang="en-US" sz="2800" b="1" dirty="0"/>
              <a:t>根绿线组成。</a:t>
            </a:r>
          </a:p>
        </p:txBody>
      </p:sp>
      <p:grpSp>
        <p:nvGrpSpPr>
          <p:cNvPr id="33798" name="Group 117"/>
          <p:cNvGrpSpPr>
            <a:grpSpLocks/>
          </p:cNvGrpSpPr>
          <p:nvPr/>
        </p:nvGrpSpPr>
        <p:grpSpPr bwMode="auto">
          <a:xfrm>
            <a:off x="4788024" y="2348880"/>
            <a:ext cx="4364037" cy="2095500"/>
            <a:chOff x="2853" y="1616"/>
            <a:chExt cx="2749" cy="1320"/>
          </a:xfrm>
        </p:grpSpPr>
        <p:sp>
          <p:nvSpPr>
            <p:cNvPr id="33837" name="Text Box 43"/>
            <p:cNvSpPr txBox="1">
              <a:spLocks noChangeArrowheads="1"/>
            </p:cNvSpPr>
            <p:nvPr/>
          </p:nvSpPr>
          <p:spPr bwMode="auto">
            <a:xfrm>
              <a:off x="4133" y="1983"/>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4</a:t>
              </a:r>
            </a:p>
          </p:txBody>
        </p:sp>
        <p:sp>
          <p:nvSpPr>
            <p:cNvPr id="33838" name="Text Box 44"/>
            <p:cNvSpPr txBox="1">
              <a:spLocks noChangeArrowheads="1"/>
            </p:cNvSpPr>
            <p:nvPr/>
          </p:nvSpPr>
          <p:spPr bwMode="auto">
            <a:xfrm>
              <a:off x="2853" y="217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0</a:t>
              </a:r>
            </a:p>
          </p:txBody>
        </p:sp>
        <p:sp>
          <p:nvSpPr>
            <p:cNvPr id="33839" name="Text Box 45"/>
            <p:cNvSpPr txBox="1">
              <a:spLocks noChangeArrowheads="1"/>
            </p:cNvSpPr>
            <p:nvPr/>
          </p:nvSpPr>
          <p:spPr bwMode="auto">
            <a:xfrm>
              <a:off x="3320" y="1616"/>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2</a:t>
              </a:r>
            </a:p>
          </p:txBody>
        </p:sp>
        <p:sp>
          <p:nvSpPr>
            <p:cNvPr id="33840" name="Text Box 46"/>
            <p:cNvSpPr txBox="1">
              <a:spLocks noChangeArrowheads="1"/>
            </p:cNvSpPr>
            <p:nvPr/>
          </p:nvSpPr>
          <p:spPr bwMode="auto">
            <a:xfrm>
              <a:off x="3955" y="1616"/>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5</a:t>
              </a:r>
            </a:p>
          </p:txBody>
        </p:sp>
        <p:sp>
          <p:nvSpPr>
            <p:cNvPr id="33841" name="Text Box 47"/>
            <p:cNvSpPr txBox="1">
              <a:spLocks noChangeArrowheads="1"/>
            </p:cNvSpPr>
            <p:nvPr/>
          </p:nvSpPr>
          <p:spPr bwMode="auto">
            <a:xfrm>
              <a:off x="3365" y="2705"/>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1</a:t>
              </a:r>
            </a:p>
          </p:txBody>
        </p:sp>
        <p:sp>
          <p:nvSpPr>
            <p:cNvPr id="33842" name="Text Box 48"/>
            <p:cNvSpPr txBox="1">
              <a:spLocks noChangeArrowheads="1"/>
            </p:cNvSpPr>
            <p:nvPr/>
          </p:nvSpPr>
          <p:spPr bwMode="auto">
            <a:xfrm>
              <a:off x="4077" y="2705"/>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3</a:t>
              </a:r>
            </a:p>
          </p:txBody>
        </p:sp>
        <p:sp>
          <p:nvSpPr>
            <p:cNvPr id="33843" name="Text Box 49"/>
            <p:cNvSpPr txBox="1">
              <a:spLocks noChangeArrowheads="1"/>
            </p:cNvSpPr>
            <p:nvPr/>
          </p:nvSpPr>
          <p:spPr bwMode="auto">
            <a:xfrm>
              <a:off x="4726" y="2705"/>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6</a:t>
              </a:r>
            </a:p>
          </p:txBody>
        </p:sp>
        <p:sp>
          <p:nvSpPr>
            <p:cNvPr id="33844" name="Text Box 50"/>
            <p:cNvSpPr txBox="1">
              <a:spLocks noChangeArrowheads="1"/>
            </p:cNvSpPr>
            <p:nvPr/>
          </p:nvSpPr>
          <p:spPr bwMode="auto">
            <a:xfrm>
              <a:off x="4862" y="1658"/>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8</a:t>
              </a:r>
            </a:p>
          </p:txBody>
        </p:sp>
        <p:sp>
          <p:nvSpPr>
            <p:cNvPr id="33845" name="Text Box 51"/>
            <p:cNvSpPr txBox="1">
              <a:spLocks noChangeArrowheads="1"/>
            </p:cNvSpPr>
            <p:nvPr/>
          </p:nvSpPr>
          <p:spPr bwMode="auto">
            <a:xfrm>
              <a:off x="5361" y="2337"/>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9</a:t>
              </a:r>
            </a:p>
          </p:txBody>
        </p:sp>
        <p:sp>
          <p:nvSpPr>
            <p:cNvPr id="33846" name="Text Box 52"/>
            <p:cNvSpPr txBox="1">
              <a:spLocks noChangeArrowheads="1"/>
            </p:cNvSpPr>
            <p:nvPr/>
          </p:nvSpPr>
          <p:spPr bwMode="auto">
            <a:xfrm>
              <a:off x="4817" y="2164"/>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7</a:t>
              </a:r>
            </a:p>
          </p:txBody>
        </p:sp>
        <p:sp>
          <p:nvSpPr>
            <p:cNvPr id="33847" name="Oval 53"/>
            <p:cNvSpPr>
              <a:spLocks noChangeArrowheads="1"/>
            </p:cNvSpPr>
            <p:nvPr/>
          </p:nvSpPr>
          <p:spPr bwMode="auto">
            <a:xfrm>
              <a:off x="3457" y="1847"/>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48" name="Oval 54"/>
            <p:cNvSpPr>
              <a:spLocks noChangeArrowheads="1"/>
            </p:cNvSpPr>
            <p:nvPr/>
          </p:nvSpPr>
          <p:spPr bwMode="auto">
            <a:xfrm>
              <a:off x="3457" y="2648"/>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49" name="Oval 55"/>
            <p:cNvSpPr>
              <a:spLocks noChangeArrowheads="1"/>
            </p:cNvSpPr>
            <p:nvPr/>
          </p:nvSpPr>
          <p:spPr bwMode="auto">
            <a:xfrm>
              <a:off x="4100" y="1847"/>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50" name="Oval 56"/>
            <p:cNvSpPr>
              <a:spLocks noChangeArrowheads="1"/>
            </p:cNvSpPr>
            <p:nvPr/>
          </p:nvSpPr>
          <p:spPr bwMode="auto">
            <a:xfrm>
              <a:off x="4741" y="1847"/>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51" name="Oval 57"/>
            <p:cNvSpPr>
              <a:spLocks noChangeArrowheads="1"/>
            </p:cNvSpPr>
            <p:nvPr/>
          </p:nvSpPr>
          <p:spPr bwMode="auto">
            <a:xfrm>
              <a:off x="4100" y="2221"/>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52" name="Oval 58"/>
            <p:cNvSpPr>
              <a:spLocks noChangeArrowheads="1"/>
            </p:cNvSpPr>
            <p:nvPr/>
          </p:nvSpPr>
          <p:spPr bwMode="auto">
            <a:xfrm>
              <a:off x="4741" y="2221"/>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53" name="Oval 59"/>
            <p:cNvSpPr>
              <a:spLocks noChangeArrowheads="1"/>
            </p:cNvSpPr>
            <p:nvPr/>
          </p:nvSpPr>
          <p:spPr bwMode="auto">
            <a:xfrm>
              <a:off x="4098" y="2647"/>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54" name="Oval 60"/>
            <p:cNvSpPr>
              <a:spLocks noChangeArrowheads="1"/>
            </p:cNvSpPr>
            <p:nvPr/>
          </p:nvSpPr>
          <p:spPr bwMode="auto">
            <a:xfrm>
              <a:off x="4741" y="2647"/>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55" name="Oval 61"/>
            <p:cNvSpPr>
              <a:spLocks noChangeArrowheads="1"/>
            </p:cNvSpPr>
            <p:nvPr/>
          </p:nvSpPr>
          <p:spPr bwMode="auto">
            <a:xfrm>
              <a:off x="3062" y="2274"/>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56" name="Oval 62"/>
            <p:cNvSpPr>
              <a:spLocks noChangeArrowheads="1"/>
            </p:cNvSpPr>
            <p:nvPr/>
          </p:nvSpPr>
          <p:spPr bwMode="auto">
            <a:xfrm>
              <a:off x="5185" y="2221"/>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57" name="Line 63"/>
            <p:cNvSpPr>
              <a:spLocks noChangeShapeType="1"/>
            </p:cNvSpPr>
            <p:nvPr/>
          </p:nvSpPr>
          <p:spPr bwMode="auto">
            <a:xfrm flipH="1">
              <a:off x="3111" y="1900"/>
              <a:ext cx="395"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8" name="Line 64"/>
            <p:cNvSpPr>
              <a:spLocks noChangeShapeType="1"/>
            </p:cNvSpPr>
            <p:nvPr/>
          </p:nvSpPr>
          <p:spPr bwMode="auto">
            <a:xfrm>
              <a:off x="3111" y="2327"/>
              <a:ext cx="395"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9" name="Line 65"/>
            <p:cNvSpPr>
              <a:spLocks noChangeShapeType="1"/>
            </p:cNvSpPr>
            <p:nvPr/>
          </p:nvSpPr>
          <p:spPr bwMode="auto">
            <a:xfrm flipV="1">
              <a:off x="3506" y="1892"/>
              <a:ext cx="644"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0" name="Line 66"/>
            <p:cNvSpPr>
              <a:spLocks noChangeShapeType="1"/>
            </p:cNvSpPr>
            <p:nvPr/>
          </p:nvSpPr>
          <p:spPr bwMode="auto">
            <a:xfrm>
              <a:off x="3506" y="2701"/>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1" name="Line 67"/>
            <p:cNvSpPr>
              <a:spLocks noChangeShapeType="1"/>
            </p:cNvSpPr>
            <p:nvPr/>
          </p:nvSpPr>
          <p:spPr bwMode="auto">
            <a:xfrm>
              <a:off x="4149" y="1900"/>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2" name="Line 68"/>
            <p:cNvSpPr>
              <a:spLocks noChangeShapeType="1"/>
            </p:cNvSpPr>
            <p:nvPr/>
          </p:nvSpPr>
          <p:spPr bwMode="auto">
            <a:xfrm>
              <a:off x="4791" y="1900"/>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3" name="Line 69"/>
            <p:cNvSpPr>
              <a:spLocks noChangeShapeType="1"/>
            </p:cNvSpPr>
            <p:nvPr/>
          </p:nvSpPr>
          <p:spPr bwMode="auto">
            <a:xfrm>
              <a:off x="3506" y="1900"/>
              <a:ext cx="599" cy="35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4" name="Line 70"/>
            <p:cNvSpPr>
              <a:spLocks noChangeShapeType="1"/>
            </p:cNvSpPr>
            <p:nvPr/>
          </p:nvSpPr>
          <p:spPr bwMode="auto">
            <a:xfrm>
              <a:off x="4149" y="2274"/>
              <a:ext cx="64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5" name="Line 71"/>
            <p:cNvSpPr>
              <a:spLocks noChangeShapeType="1"/>
            </p:cNvSpPr>
            <p:nvPr/>
          </p:nvSpPr>
          <p:spPr bwMode="auto">
            <a:xfrm>
              <a:off x="4741" y="1900"/>
              <a:ext cx="494"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6" name="Line 72"/>
            <p:cNvSpPr>
              <a:spLocks noChangeShapeType="1"/>
            </p:cNvSpPr>
            <p:nvPr/>
          </p:nvSpPr>
          <p:spPr bwMode="auto">
            <a:xfrm flipH="1">
              <a:off x="4791" y="2274"/>
              <a:ext cx="444"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7" name="Line 73"/>
            <p:cNvSpPr>
              <a:spLocks noChangeShapeType="1"/>
            </p:cNvSpPr>
            <p:nvPr/>
          </p:nvSpPr>
          <p:spPr bwMode="auto">
            <a:xfrm flipH="1">
              <a:off x="3506" y="2274"/>
              <a:ext cx="643" cy="4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8" name="Line 74"/>
            <p:cNvSpPr>
              <a:spLocks noChangeShapeType="1"/>
            </p:cNvSpPr>
            <p:nvPr/>
          </p:nvSpPr>
          <p:spPr bwMode="auto">
            <a:xfrm>
              <a:off x="3506" y="1900"/>
              <a:ext cx="0" cy="80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9" name="Line 75"/>
            <p:cNvSpPr>
              <a:spLocks noChangeShapeType="1"/>
            </p:cNvSpPr>
            <p:nvPr/>
          </p:nvSpPr>
          <p:spPr bwMode="auto">
            <a:xfrm>
              <a:off x="4150" y="2300"/>
              <a:ext cx="0" cy="36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0" name="Line 76"/>
            <p:cNvSpPr>
              <a:spLocks noChangeShapeType="1"/>
            </p:cNvSpPr>
            <p:nvPr/>
          </p:nvSpPr>
          <p:spPr bwMode="auto">
            <a:xfrm>
              <a:off x="4785" y="1937"/>
              <a:ext cx="0" cy="318"/>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1" name="Line 77"/>
            <p:cNvSpPr>
              <a:spLocks noChangeShapeType="1"/>
            </p:cNvSpPr>
            <p:nvPr/>
          </p:nvSpPr>
          <p:spPr bwMode="auto">
            <a:xfrm flipV="1">
              <a:off x="4141" y="1892"/>
              <a:ext cx="644" cy="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2" name="Line 78"/>
            <p:cNvSpPr>
              <a:spLocks noChangeShapeType="1"/>
            </p:cNvSpPr>
            <p:nvPr/>
          </p:nvSpPr>
          <p:spPr bwMode="auto">
            <a:xfrm>
              <a:off x="4150" y="2300"/>
              <a:ext cx="645" cy="40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73" name="Line 79"/>
            <p:cNvSpPr>
              <a:spLocks noChangeShapeType="1"/>
            </p:cNvSpPr>
            <p:nvPr/>
          </p:nvSpPr>
          <p:spPr bwMode="auto">
            <a:xfrm>
              <a:off x="4196" y="2709"/>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799" name="Group 118"/>
          <p:cNvGrpSpPr>
            <a:grpSpLocks/>
          </p:cNvGrpSpPr>
          <p:nvPr/>
        </p:nvGrpSpPr>
        <p:grpSpPr bwMode="auto">
          <a:xfrm>
            <a:off x="4816475" y="4573588"/>
            <a:ext cx="4364038" cy="2095500"/>
            <a:chOff x="2853" y="2881"/>
            <a:chExt cx="2749" cy="1320"/>
          </a:xfrm>
        </p:grpSpPr>
        <p:sp>
          <p:nvSpPr>
            <p:cNvPr id="33800" name="Text Box 80"/>
            <p:cNvSpPr txBox="1">
              <a:spLocks noChangeArrowheads="1"/>
            </p:cNvSpPr>
            <p:nvPr/>
          </p:nvSpPr>
          <p:spPr bwMode="auto">
            <a:xfrm>
              <a:off x="4133" y="3248"/>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4</a:t>
              </a:r>
            </a:p>
          </p:txBody>
        </p:sp>
        <p:sp>
          <p:nvSpPr>
            <p:cNvPr id="33801" name="Text Box 81"/>
            <p:cNvSpPr txBox="1">
              <a:spLocks noChangeArrowheads="1"/>
            </p:cNvSpPr>
            <p:nvPr/>
          </p:nvSpPr>
          <p:spPr bwMode="auto">
            <a:xfrm>
              <a:off x="2853" y="3438"/>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0</a:t>
              </a:r>
            </a:p>
          </p:txBody>
        </p:sp>
        <p:sp>
          <p:nvSpPr>
            <p:cNvPr id="33802" name="Text Box 82"/>
            <p:cNvSpPr txBox="1">
              <a:spLocks noChangeArrowheads="1"/>
            </p:cNvSpPr>
            <p:nvPr/>
          </p:nvSpPr>
          <p:spPr bwMode="auto">
            <a:xfrm>
              <a:off x="3320" y="2881"/>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2</a:t>
              </a:r>
            </a:p>
          </p:txBody>
        </p:sp>
        <p:sp>
          <p:nvSpPr>
            <p:cNvPr id="33803" name="Text Box 83"/>
            <p:cNvSpPr txBox="1">
              <a:spLocks noChangeArrowheads="1"/>
            </p:cNvSpPr>
            <p:nvPr/>
          </p:nvSpPr>
          <p:spPr bwMode="auto">
            <a:xfrm>
              <a:off x="3955" y="2881"/>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5</a:t>
              </a:r>
            </a:p>
          </p:txBody>
        </p:sp>
        <p:sp>
          <p:nvSpPr>
            <p:cNvPr id="33804" name="Text Box 84"/>
            <p:cNvSpPr txBox="1">
              <a:spLocks noChangeArrowheads="1"/>
            </p:cNvSpPr>
            <p:nvPr/>
          </p:nvSpPr>
          <p:spPr bwMode="auto">
            <a:xfrm>
              <a:off x="3365" y="3970"/>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1</a:t>
              </a:r>
            </a:p>
          </p:txBody>
        </p:sp>
        <p:sp>
          <p:nvSpPr>
            <p:cNvPr id="33805" name="Text Box 85"/>
            <p:cNvSpPr txBox="1">
              <a:spLocks noChangeArrowheads="1"/>
            </p:cNvSpPr>
            <p:nvPr/>
          </p:nvSpPr>
          <p:spPr bwMode="auto">
            <a:xfrm>
              <a:off x="4077" y="3970"/>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3</a:t>
              </a:r>
            </a:p>
          </p:txBody>
        </p:sp>
        <p:sp>
          <p:nvSpPr>
            <p:cNvPr id="33806" name="Text Box 86"/>
            <p:cNvSpPr txBox="1">
              <a:spLocks noChangeArrowheads="1"/>
            </p:cNvSpPr>
            <p:nvPr/>
          </p:nvSpPr>
          <p:spPr bwMode="auto">
            <a:xfrm>
              <a:off x="4726" y="3970"/>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6</a:t>
              </a:r>
            </a:p>
          </p:txBody>
        </p:sp>
        <p:sp>
          <p:nvSpPr>
            <p:cNvPr id="33807" name="Text Box 87"/>
            <p:cNvSpPr txBox="1">
              <a:spLocks noChangeArrowheads="1"/>
            </p:cNvSpPr>
            <p:nvPr/>
          </p:nvSpPr>
          <p:spPr bwMode="auto">
            <a:xfrm>
              <a:off x="4862" y="292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8</a:t>
              </a:r>
            </a:p>
          </p:txBody>
        </p:sp>
        <p:sp>
          <p:nvSpPr>
            <p:cNvPr id="33808" name="Text Box 88"/>
            <p:cNvSpPr txBox="1">
              <a:spLocks noChangeArrowheads="1"/>
            </p:cNvSpPr>
            <p:nvPr/>
          </p:nvSpPr>
          <p:spPr bwMode="auto">
            <a:xfrm>
              <a:off x="5361" y="3602"/>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9</a:t>
              </a:r>
            </a:p>
          </p:txBody>
        </p:sp>
        <p:sp>
          <p:nvSpPr>
            <p:cNvPr id="33809" name="Text Box 89"/>
            <p:cNvSpPr txBox="1">
              <a:spLocks noChangeArrowheads="1"/>
            </p:cNvSpPr>
            <p:nvPr/>
          </p:nvSpPr>
          <p:spPr bwMode="auto">
            <a:xfrm>
              <a:off x="4817" y="3429"/>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7</a:t>
              </a:r>
            </a:p>
          </p:txBody>
        </p:sp>
        <p:sp>
          <p:nvSpPr>
            <p:cNvPr id="33810" name="Oval 90"/>
            <p:cNvSpPr>
              <a:spLocks noChangeArrowheads="1"/>
            </p:cNvSpPr>
            <p:nvPr/>
          </p:nvSpPr>
          <p:spPr bwMode="auto">
            <a:xfrm>
              <a:off x="3457" y="3112"/>
              <a:ext cx="99" cy="10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11" name="Oval 91"/>
            <p:cNvSpPr>
              <a:spLocks noChangeArrowheads="1"/>
            </p:cNvSpPr>
            <p:nvPr/>
          </p:nvSpPr>
          <p:spPr bwMode="auto">
            <a:xfrm>
              <a:off x="3457" y="3913"/>
              <a:ext cx="99" cy="10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12" name="Oval 92"/>
            <p:cNvSpPr>
              <a:spLocks noChangeArrowheads="1"/>
            </p:cNvSpPr>
            <p:nvPr/>
          </p:nvSpPr>
          <p:spPr bwMode="auto">
            <a:xfrm>
              <a:off x="4100" y="3112"/>
              <a:ext cx="99" cy="10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13" name="Oval 93"/>
            <p:cNvSpPr>
              <a:spLocks noChangeArrowheads="1"/>
            </p:cNvSpPr>
            <p:nvPr/>
          </p:nvSpPr>
          <p:spPr bwMode="auto">
            <a:xfrm>
              <a:off x="4741" y="3112"/>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14" name="Oval 94"/>
            <p:cNvSpPr>
              <a:spLocks noChangeArrowheads="1"/>
            </p:cNvSpPr>
            <p:nvPr/>
          </p:nvSpPr>
          <p:spPr bwMode="auto">
            <a:xfrm>
              <a:off x="4100" y="3486"/>
              <a:ext cx="99" cy="10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15" name="Oval 95"/>
            <p:cNvSpPr>
              <a:spLocks noChangeArrowheads="1"/>
            </p:cNvSpPr>
            <p:nvPr/>
          </p:nvSpPr>
          <p:spPr bwMode="auto">
            <a:xfrm>
              <a:off x="4741" y="3486"/>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16" name="Oval 96"/>
            <p:cNvSpPr>
              <a:spLocks noChangeArrowheads="1"/>
            </p:cNvSpPr>
            <p:nvPr/>
          </p:nvSpPr>
          <p:spPr bwMode="auto">
            <a:xfrm>
              <a:off x="4098" y="3912"/>
              <a:ext cx="99" cy="10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17" name="Oval 97"/>
            <p:cNvSpPr>
              <a:spLocks noChangeArrowheads="1"/>
            </p:cNvSpPr>
            <p:nvPr/>
          </p:nvSpPr>
          <p:spPr bwMode="auto">
            <a:xfrm>
              <a:off x="4741" y="3912"/>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18" name="Oval 98"/>
            <p:cNvSpPr>
              <a:spLocks noChangeArrowheads="1"/>
            </p:cNvSpPr>
            <p:nvPr/>
          </p:nvSpPr>
          <p:spPr bwMode="auto">
            <a:xfrm>
              <a:off x="3062" y="353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19" name="Oval 99"/>
            <p:cNvSpPr>
              <a:spLocks noChangeArrowheads="1"/>
            </p:cNvSpPr>
            <p:nvPr/>
          </p:nvSpPr>
          <p:spPr bwMode="auto">
            <a:xfrm>
              <a:off x="5185" y="3486"/>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33820" name="Line 100"/>
            <p:cNvSpPr>
              <a:spLocks noChangeShapeType="1"/>
            </p:cNvSpPr>
            <p:nvPr/>
          </p:nvSpPr>
          <p:spPr bwMode="auto">
            <a:xfrm flipH="1">
              <a:off x="3111" y="3165"/>
              <a:ext cx="395"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1" name="Line 101"/>
            <p:cNvSpPr>
              <a:spLocks noChangeShapeType="1"/>
            </p:cNvSpPr>
            <p:nvPr/>
          </p:nvSpPr>
          <p:spPr bwMode="auto">
            <a:xfrm>
              <a:off x="3111" y="3592"/>
              <a:ext cx="395"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2" name="Line 102"/>
            <p:cNvSpPr>
              <a:spLocks noChangeShapeType="1"/>
            </p:cNvSpPr>
            <p:nvPr/>
          </p:nvSpPr>
          <p:spPr bwMode="auto">
            <a:xfrm flipV="1">
              <a:off x="3506" y="3157"/>
              <a:ext cx="644" cy="8"/>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3" name="Line 103"/>
            <p:cNvSpPr>
              <a:spLocks noChangeShapeType="1"/>
            </p:cNvSpPr>
            <p:nvPr/>
          </p:nvSpPr>
          <p:spPr bwMode="auto">
            <a:xfrm>
              <a:off x="3506" y="3966"/>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4" name="Line 104"/>
            <p:cNvSpPr>
              <a:spLocks noChangeShapeType="1"/>
            </p:cNvSpPr>
            <p:nvPr/>
          </p:nvSpPr>
          <p:spPr bwMode="auto">
            <a:xfrm>
              <a:off x="4149" y="3165"/>
              <a:ext cx="1" cy="310"/>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5" name="Line 105"/>
            <p:cNvSpPr>
              <a:spLocks noChangeShapeType="1"/>
            </p:cNvSpPr>
            <p:nvPr/>
          </p:nvSpPr>
          <p:spPr bwMode="auto">
            <a:xfrm>
              <a:off x="4791" y="3165"/>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6" name="Line 106"/>
            <p:cNvSpPr>
              <a:spLocks noChangeShapeType="1"/>
            </p:cNvSpPr>
            <p:nvPr/>
          </p:nvSpPr>
          <p:spPr bwMode="auto">
            <a:xfrm>
              <a:off x="3506" y="3165"/>
              <a:ext cx="599" cy="35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7" name="Line 107"/>
            <p:cNvSpPr>
              <a:spLocks noChangeShapeType="1"/>
            </p:cNvSpPr>
            <p:nvPr/>
          </p:nvSpPr>
          <p:spPr bwMode="auto">
            <a:xfrm>
              <a:off x="4149" y="3539"/>
              <a:ext cx="64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8" name="Line 108"/>
            <p:cNvSpPr>
              <a:spLocks noChangeShapeType="1"/>
            </p:cNvSpPr>
            <p:nvPr/>
          </p:nvSpPr>
          <p:spPr bwMode="auto">
            <a:xfrm>
              <a:off x="4741" y="3165"/>
              <a:ext cx="494" cy="374"/>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9" name="Line 109"/>
            <p:cNvSpPr>
              <a:spLocks noChangeShapeType="1"/>
            </p:cNvSpPr>
            <p:nvPr/>
          </p:nvSpPr>
          <p:spPr bwMode="auto">
            <a:xfrm flipH="1">
              <a:off x="4791" y="3539"/>
              <a:ext cx="444"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0" name="Line 110"/>
            <p:cNvSpPr>
              <a:spLocks noChangeShapeType="1"/>
            </p:cNvSpPr>
            <p:nvPr/>
          </p:nvSpPr>
          <p:spPr bwMode="auto">
            <a:xfrm flipH="1">
              <a:off x="3506" y="3539"/>
              <a:ext cx="643" cy="4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1" name="Line 111"/>
            <p:cNvSpPr>
              <a:spLocks noChangeShapeType="1"/>
            </p:cNvSpPr>
            <p:nvPr/>
          </p:nvSpPr>
          <p:spPr bwMode="auto">
            <a:xfrm>
              <a:off x="3506" y="3165"/>
              <a:ext cx="0" cy="80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2" name="Line 112"/>
            <p:cNvSpPr>
              <a:spLocks noChangeShapeType="1"/>
            </p:cNvSpPr>
            <p:nvPr/>
          </p:nvSpPr>
          <p:spPr bwMode="auto">
            <a:xfrm>
              <a:off x="4150" y="3565"/>
              <a:ext cx="0" cy="36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3" name="Line 113"/>
            <p:cNvSpPr>
              <a:spLocks noChangeShapeType="1"/>
            </p:cNvSpPr>
            <p:nvPr/>
          </p:nvSpPr>
          <p:spPr bwMode="auto">
            <a:xfrm>
              <a:off x="4785" y="3202"/>
              <a:ext cx="0" cy="318"/>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4" name="Line 114"/>
            <p:cNvSpPr>
              <a:spLocks noChangeShapeType="1"/>
            </p:cNvSpPr>
            <p:nvPr/>
          </p:nvSpPr>
          <p:spPr bwMode="auto">
            <a:xfrm flipV="1">
              <a:off x="4141" y="3157"/>
              <a:ext cx="644" cy="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5" name="Line 115"/>
            <p:cNvSpPr>
              <a:spLocks noChangeShapeType="1"/>
            </p:cNvSpPr>
            <p:nvPr/>
          </p:nvSpPr>
          <p:spPr bwMode="auto">
            <a:xfrm>
              <a:off x="4150" y="3565"/>
              <a:ext cx="645" cy="40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6" name="Line 116"/>
            <p:cNvSpPr>
              <a:spLocks noChangeShapeType="1"/>
            </p:cNvSpPr>
            <p:nvPr/>
          </p:nvSpPr>
          <p:spPr bwMode="auto">
            <a:xfrm>
              <a:off x="4196" y="3974"/>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9" name="文本框 118"/>
          <p:cNvSpPr txBox="1"/>
          <p:nvPr/>
        </p:nvSpPr>
        <p:spPr>
          <a:xfrm>
            <a:off x="626749" y="5940569"/>
            <a:ext cx="3332964" cy="584775"/>
          </a:xfrm>
          <a:prstGeom prst="rect">
            <a:avLst/>
          </a:prstGeom>
          <a:solidFill>
            <a:srgbClr val="FFFF00"/>
          </a:solidFill>
        </p:spPr>
        <p:txBody>
          <a:bodyPr wrap="none" rtlCol="0">
            <a:spAutoFit/>
          </a:bodyPr>
          <a:lstStyle/>
          <a:p>
            <a:r>
              <a:rPr lang="zh-CN" altLang="en-US" sz="3200" dirty="0"/>
              <a:t>基本</a:t>
            </a:r>
            <a:r>
              <a:rPr lang="zh-CN" altLang="en-US" sz="3200" b="1" dirty="0">
                <a:latin typeface="Calibri" panose="020F0502020204030204" pitchFamily="34" charset="0"/>
              </a:rPr>
              <a:t>割集</a:t>
            </a:r>
            <a:r>
              <a:rPr lang="zh-CN" altLang="en-US" sz="3200" dirty="0"/>
              <a:t>数</a:t>
            </a:r>
            <a:r>
              <a:rPr lang="en-US" altLang="zh-CN" sz="3200" dirty="0"/>
              <a:t>=|V|-1</a:t>
            </a:r>
            <a:endParaRPr lang="zh-CN" altLang="en-US" sz="3200" dirty="0"/>
          </a:p>
        </p:txBody>
      </p:sp>
    </p:spTree>
    <p:extLst>
      <p:ext uri="{BB962C8B-B14F-4D97-AF65-F5344CB8AC3E}">
        <p14:creationId xmlns:p14="http://schemas.microsoft.com/office/powerpoint/2010/main" val="626953080"/>
      </p:ext>
    </p:extLst>
  </p:cSld>
  <p:clrMapOvr>
    <a:masterClrMapping/>
  </p:clrMapOvr>
  <p:transition advTm="1000"/>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idx="4294967295"/>
          </p:nvPr>
        </p:nvSpPr>
        <p:spPr/>
        <p:txBody>
          <a:bodyPr/>
          <a:lstStyle/>
          <a:p>
            <a:r>
              <a:rPr lang="zh-CN" altLang="en-US" b="1" dirty="0"/>
              <a:t>基本回路</a:t>
            </a:r>
            <a:r>
              <a:rPr lang="zh-CN" altLang="zh-CN" b="1" dirty="0"/>
              <a:t>的</a:t>
            </a:r>
            <a:r>
              <a:rPr lang="zh-CN" altLang="en-US" b="1" dirty="0"/>
              <a:t>性质</a:t>
            </a:r>
            <a:endParaRPr lang="zh-CN" altLang="en-US" b="1" dirty="0">
              <a:latin typeface="Calibri" panose="020F0502020204030204" pitchFamily="34" charset="0"/>
              <a:ea typeface="宋体" panose="02010600030101010101" pitchFamily="2" charset="-122"/>
            </a:endParaRPr>
          </a:p>
        </p:txBody>
      </p:sp>
      <p:sp>
        <p:nvSpPr>
          <p:cNvPr id="93" name="内容占位符 2"/>
          <p:cNvSpPr txBox="1">
            <a:spLocks/>
          </p:cNvSpPr>
          <p:nvPr/>
        </p:nvSpPr>
        <p:spPr bwMode="auto">
          <a:xfrm>
            <a:off x="179388" y="836712"/>
            <a:ext cx="8713092" cy="1680832"/>
          </a:xfrm>
          <a:prstGeom prst="rect">
            <a:avLst/>
          </a:prstGeom>
          <a:solidFill>
            <a:srgbClr val="FFFF00"/>
          </a:solidFill>
          <a:ln>
            <a:noFill/>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algn="l">
              <a:lnSpc>
                <a:spcPct val="110000"/>
              </a:lnSpc>
              <a:spcBef>
                <a:spcPts val="0"/>
              </a:spcBef>
            </a:pPr>
            <a:r>
              <a:rPr lang="zh-CN" altLang="en-US" b="1" dirty="0">
                <a:latin typeface="Times New Roman" panose="02020603050405020304" pitchFamily="18" charset="0"/>
                <a:cs typeface="Times New Roman" panose="02020603050405020304" pitchFamily="18" charset="0"/>
              </a:rPr>
              <a:t>设</a:t>
            </a:r>
            <a:r>
              <a:rPr lang="en-US" altLang="zh-CN" b="1" i="1" dirty="0">
                <a:latin typeface="Times New Roman" panose="02020603050405020304" pitchFamily="18" charset="0"/>
                <a:cs typeface="Times New Roman" panose="02020603050405020304" pitchFamily="18" charset="0"/>
              </a:rPr>
              <a:t>C</a:t>
            </a:r>
            <a:r>
              <a:rPr lang="en-US" altLang="zh-CN" b="1" baseline="-25000"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和</a:t>
            </a:r>
            <a:r>
              <a:rPr lang="en-US" altLang="zh-CN" b="1" i="1" dirty="0">
                <a:latin typeface="Times New Roman" panose="02020603050405020304" pitchFamily="18" charset="0"/>
                <a:cs typeface="Times New Roman" panose="02020603050405020304" pitchFamily="18" charset="0"/>
              </a:rPr>
              <a:t>C</a:t>
            </a:r>
            <a:r>
              <a:rPr lang="en-US" altLang="zh-CN" b="1" baseline="-25000"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是两个回路。</a:t>
            </a:r>
            <a:r>
              <a:rPr lang="en-US" altLang="zh-CN" b="1" i="1" dirty="0">
                <a:latin typeface="Times New Roman" panose="02020603050405020304" pitchFamily="18" charset="0"/>
                <a:cs typeface="Times New Roman" panose="02020603050405020304" pitchFamily="18" charset="0"/>
              </a:rPr>
              <a:t>C</a:t>
            </a:r>
            <a:r>
              <a:rPr lang="en-US" altLang="zh-CN" b="1" baseline="-25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rPr>
              <a:t>C</a:t>
            </a:r>
            <a:r>
              <a:rPr lang="en-US" altLang="zh-CN" b="1" baseline="-25000"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sym typeface="Wingdings" panose="05000000000000000000" pitchFamily="2" charset="2"/>
              </a:rPr>
              <a:t>是</a:t>
            </a:r>
            <a:r>
              <a:rPr lang="en-US" altLang="zh-CN" b="1" i="1" dirty="0">
                <a:latin typeface="Times New Roman" panose="02020603050405020304" pitchFamily="18" charset="0"/>
                <a:cs typeface="Times New Roman" panose="02020603050405020304" pitchFamily="18" charset="0"/>
              </a:rPr>
              <a:t>C</a:t>
            </a:r>
            <a:r>
              <a:rPr lang="en-US" altLang="zh-CN" b="1" baseline="-25000"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sym typeface="Symbol" panose="05050102010706020507" pitchFamily="18" charset="2"/>
              </a:rPr>
              <a:t>和</a:t>
            </a:r>
            <a:r>
              <a:rPr lang="en-US" altLang="zh-CN" b="1" i="1" dirty="0">
                <a:latin typeface="Times New Roman" panose="02020603050405020304" pitchFamily="18" charset="0"/>
                <a:cs typeface="Times New Roman" panose="02020603050405020304" pitchFamily="18" charset="0"/>
              </a:rPr>
              <a:t>C</a:t>
            </a:r>
            <a:r>
              <a:rPr lang="en-US" altLang="zh-CN" b="1" baseline="-25000"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sym typeface="Wingdings" panose="05000000000000000000" pitchFamily="2" charset="2"/>
              </a:rPr>
              <a:t>上的边的</a:t>
            </a:r>
            <a:r>
              <a:rPr lang="zh-CN" altLang="en-US" b="1" dirty="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对称差</a:t>
            </a:r>
            <a:r>
              <a:rPr lang="zh-CN" altLang="en-US" b="1" dirty="0">
                <a:latin typeface="Times New Roman" panose="02020603050405020304" pitchFamily="18" charset="0"/>
                <a:cs typeface="Times New Roman" panose="02020603050405020304" pitchFamily="18" charset="0"/>
                <a:sym typeface="Wingdings" panose="05000000000000000000" pitchFamily="2" charset="2"/>
              </a:rPr>
              <a:t>构成的一条或几条回路，称之为回路</a:t>
            </a:r>
            <a:r>
              <a:rPr lang="en-US" altLang="zh-CN" b="1" i="1" dirty="0">
                <a:latin typeface="Times New Roman" panose="02020603050405020304" pitchFamily="18" charset="0"/>
                <a:cs typeface="Times New Roman" panose="02020603050405020304" pitchFamily="18" charset="0"/>
              </a:rPr>
              <a:t>C</a:t>
            </a:r>
            <a:r>
              <a:rPr lang="en-US" altLang="zh-CN" b="1" baseline="-25000"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和</a:t>
            </a:r>
            <a:r>
              <a:rPr lang="en-US" altLang="zh-CN" b="1" i="1" dirty="0">
                <a:latin typeface="Times New Roman" panose="02020603050405020304" pitchFamily="18" charset="0"/>
                <a:cs typeface="Times New Roman" panose="02020603050405020304" pitchFamily="18" charset="0"/>
              </a:rPr>
              <a:t>C</a:t>
            </a:r>
            <a:r>
              <a:rPr lang="en-US" altLang="zh-CN" b="1" baseline="-25000" dirty="0">
                <a:latin typeface="Times New Roman" panose="02020603050405020304" pitchFamily="18" charset="0"/>
                <a:cs typeface="Times New Roman" panose="02020603050405020304" pitchFamily="18" charset="0"/>
              </a:rPr>
              <a:t>2</a:t>
            </a:r>
            <a:r>
              <a:rPr lang="en-US" altLang="zh-CN" b="1" i="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的合并。</a:t>
            </a:r>
            <a:endParaRPr lang="en-US" altLang="zh-CN" b="1" dirty="0">
              <a:latin typeface="Times New Roman" panose="02020603050405020304" pitchFamily="18" charset="0"/>
              <a:cs typeface="Times New Roman" panose="02020603050405020304" pitchFamily="18" charset="0"/>
              <a:sym typeface="Wingdings" panose="05000000000000000000" pitchFamily="2" charset="2"/>
            </a:endParaRPr>
          </a:p>
          <a:p>
            <a:pPr>
              <a:buFont typeface="Wingdings" panose="05000000000000000000" pitchFamily="2" charset="2"/>
              <a:buNone/>
            </a:pPr>
            <a:endParaRPr lang="en-US" altLang="zh-CN" sz="2800" b="1" dirty="0">
              <a:latin typeface="Times New Roman" panose="02020603050405020304" pitchFamily="18" charset="0"/>
              <a:cs typeface="Times New Roman" panose="02020603050405020304" pitchFamily="18" charset="0"/>
              <a:sym typeface="Wingdings" panose="05000000000000000000" pitchFamily="2" charset="2"/>
            </a:endParaRPr>
          </a:p>
          <a:p>
            <a:pPr>
              <a:buFont typeface="Wingdings" panose="05000000000000000000" pitchFamily="2" charset="2"/>
              <a:buNone/>
            </a:pPr>
            <a:endParaRPr lang="zh-CN" altLang="en-US" sz="2800" b="1" dirty="0">
              <a:latin typeface="Times New Roman" panose="02020603050405020304" pitchFamily="18" charset="0"/>
              <a:cs typeface="Times New Roman" panose="02020603050405020304" pitchFamily="18" charset="0"/>
            </a:endParaRPr>
          </a:p>
        </p:txBody>
      </p:sp>
      <p:grpSp>
        <p:nvGrpSpPr>
          <p:cNvPr id="99" name="组合 62"/>
          <p:cNvGrpSpPr>
            <a:grpSpLocks/>
          </p:cNvGrpSpPr>
          <p:nvPr/>
        </p:nvGrpSpPr>
        <p:grpSpPr bwMode="auto">
          <a:xfrm>
            <a:off x="611560" y="2708920"/>
            <a:ext cx="1616075" cy="1065212"/>
            <a:chOff x="1500188" y="2903538"/>
            <a:chExt cx="1616075" cy="1065212"/>
          </a:xfrm>
        </p:grpSpPr>
        <p:sp>
          <p:nvSpPr>
            <p:cNvPr id="100" name="Oval 3"/>
            <p:cNvSpPr>
              <a:spLocks noChangeArrowheads="1"/>
            </p:cNvSpPr>
            <p:nvPr/>
          </p:nvSpPr>
          <p:spPr bwMode="auto">
            <a:xfrm>
              <a:off x="1573773" y="3406947"/>
              <a:ext cx="72654" cy="65245"/>
            </a:xfrm>
            <a:prstGeom prst="ellipse">
              <a:avLst/>
            </a:prstGeom>
            <a:solidFill>
              <a:srgbClr val="FFFFFF"/>
            </a:solidFill>
            <a:ln w="285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 name="Oval 4"/>
            <p:cNvSpPr>
              <a:spLocks noChangeArrowheads="1"/>
            </p:cNvSpPr>
            <p:nvPr/>
          </p:nvSpPr>
          <p:spPr bwMode="auto">
            <a:xfrm>
              <a:off x="1946354" y="3406947"/>
              <a:ext cx="72654" cy="65245"/>
            </a:xfrm>
            <a:prstGeom prst="ellipse">
              <a:avLst/>
            </a:prstGeom>
            <a:solidFill>
              <a:srgbClr val="FFFFFF"/>
            </a:solidFill>
            <a:ln w="285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04" name="AutoShape 5"/>
            <p:cNvCxnSpPr>
              <a:cxnSpLocks noChangeShapeType="1"/>
            </p:cNvCxnSpPr>
            <p:nvPr/>
          </p:nvCxnSpPr>
          <p:spPr bwMode="auto">
            <a:xfrm>
              <a:off x="1646426" y="3439110"/>
              <a:ext cx="299928" cy="0"/>
            </a:xfrm>
            <a:prstGeom prst="straightConnector1">
              <a:avLst/>
            </a:prstGeom>
            <a:noFill/>
            <a:ln w="57150">
              <a:solidFill>
                <a:srgbClr val="FF0000"/>
              </a:solidFill>
              <a:round/>
              <a:headEnd/>
              <a:tailEnd/>
            </a:ln>
            <a:extLst>
              <a:ext uri="{909E8E84-426E-40DD-AFC4-6F175D3DCCD1}">
                <a14:hiddenFill xmlns:a14="http://schemas.microsoft.com/office/drawing/2010/main">
                  <a:noFill/>
                </a14:hiddenFill>
              </a:ext>
            </a:extLst>
          </p:spPr>
        </p:cxnSp>
        <p:sp>
          <p:nvSpPr>
            <p:cNvPr id="105" name="Oval 6"/>
            <p:cNvSpPr>
              <a:spLocks noChangeArrowheads="1"/>
            </p:cNvSpPr>
            <p:nvPr/>
          </p:nvSpPr>
          <p:spPr bwMode="auto">
            <a:xfrm>
              <a:off x="2657986" y="3406947"/>
              <a:ext cx="72654" cy="65245"/>
            </a:xfrm>
            <a:prstGeom prst="ellipse">
              <a:avLst/>
            </a:prstGeom>
            <a:solidFill>
              <a:srgbClr val="FFFFFF"/>
            </a:solidFill>
            <a:ln w="285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6" name="Oval 7"/>
            <p:cNvSpPr>
              <a:spLocks noChangeArrowheads="1"/>
            </p:cNvSpPr>
            <p:nvPr/>
          </p:nvSpPr>
          <p:spPr bwMode="auto">
            <a:xfrm>
              <a:off x="3030569" y="3406947"/>
              <a:ext cx="72654" cy="65245"/>
            </a:xfrm>
            <a:prstGeom prst="ellipse">
              <a:avLst/>
            </a:prstGeom>
            <a:solidFill>
              <a:srgbClr val="FFFFFF"/>
            </a:solidFill>
            <a:ln w="285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07" name="AutoShape 8"/>
            <p:cNvCxnSpPr>
              <a:cxnSpLocks noChangeShapeType="1"/>
            </p:cNvCxnSpPr>
            <p:nvPr/>
          </p:nvCxnSpPr>
          <p:spPr bwMode="auto">
            <a:xfrm>
              <a:off x="2730639" y="3439110"/>
              <a:ext cx="299928" cy="0"/>
            </a:xfrm>
            <a:prstGeom prst="straightConnector1">
              <a:avLst/>
            </a:prstGeom>
            <a:noFill/>
            <a:ln w="57150">
              <a:solidFill>
                <a:srgbClr val="FF0000"/>
              </a:solidFill>
              <a:round/>
              <a:headEnd/>
              <a:tailEnd/>
            </a:ln>
            <a:extLst>
              <a:ext uri="{909E8E84-426E-40DD-AFC4-6F175D3DCCD1}">
                <a14:hiddenFill xmlns:a14="http://schemas.microsoft.com/office/drawing/2010/main">
                  <a:noFill/>
                </a14:hiddenFill>
              </a:ext>
            </a:extLst>
          </p:spPr>
        </p:cxnSp>
        <p:sp>
          <p:nvSpPr>
            <p:cNvPr id="108" name="Freeform 9"/>
            <p:cNvSpPr>
              <a:spLocks/>
            </p:cNvSpPr>
            <p:nvPr/>
          </p:nvSpPr>
          <p:spPr bwMode="auto">
            <a:xfrm>
              <a:off x="1989138" y="3197225"/>
              <a:ext cx="695325" cy="209550"/>
            </a:xfrm>
            <a:custGeom>
              <a:avLst/>
              <a:gdLst/>
              <a:ahLst/>
              <a:cxnLst>
                <a:cxn ang="0">
                  <a:pos x="0" y="229"/>
                </a:cxn>
                <a:cxn ang="0">
                  <a:pos x="370" y="0"/>
                </a:cxn>
                <a:cxn ang="0">
                  <a:pos x="747" y="229"/>
                </a:cxn>
              </a:cxnLst>
              <a:rect l="0" t="0" r="r" b="b"/>
              <a:pathLst>
                <a:path w="747" h="229">
                  <a:moveTo>
                    <a:pt x="0" y="229"/>
                  </a:moveTo>
                  <a:cubicBezTo>
                    <a:pt x="123" y="114"/>
                    <a:pt x="246" y="0"/>
                    <a:pt x="370" y="0"/>
                  </a:cubicBezTo>
                  <a:cubicBezTo>
                    <a:pt x="494" y="0"/>
                    <a:pt x="684" y="191"/>
                    <a:pt x="747" y="229"/>
                  </a:cubicBezTo>
                </a:path>
              </a:pathLst>
            </a:custGeom>
            <a:ln w="28575">
              <a:solidFill>
                <a:srgbClr val="FF0000"/>
              </a:solidFill>
              <a:headEnd/>
              <a:tailEnd/>
            </a:ln>
          </p:spPr>
          <p:style>
            <a:lnRef idx="1">
              <a:schemeClr val="accent4"/>
            </a:lnRef>
            <a:fillRef idx="0">
              <a:schemeClr val="accent4"/>
            </a:fillRef>
            <a:effectRef idx="0">
              <a:schemeClr val="accent4"/>
            </a:effectRef>
            <a:fontRef idx="minor">
              <a:schemeClr val="tx1"/>
            </a:fontRef>
          </p:style>
          <p:txBody>
            <a:bodyPr/>
            <a:lstStyle/>
            <a:p>
              <a:pPr>
                <a:defRPr/>
              </a:pPr>
              <a:endParaRPr lang="zh-CN" altLang="en-US"/>
            </a:p>
          </p:txBody>
        </p:sp>
        <p:sp>
          <p:nvSpPr>
            <p:cNvPr id="110" name="Freeform 10"/>
            <p:cNvSpPr>
              <a:spLocks/>
            </p:cNvSpPr>
            <p:nvPr/>
          </p:nvSpPr>
          <p:spPr bwMode="auto">
            <a:xfrm flipV="1">
              <a:off x="1989138" y="3460750"/>
              <a:ext cx="695325" cy="211138"/>
            </a:xfrm>
            <a:custGeom>
              <a:avLst/>
              <a:gdLst/>
              <a:ahLst/>
              <a:cxnLst>
                <a:cxn ang="0">
                  <a:pos x="0" y="229"/>
                </a:cxn>
                <a:cxn ang="0">
                  <a:pos x="370" y="0"/>
                </a:cxn>
                <a:cxn ang="0">
                  <a:pos x="747" y="229"/>
                </a:cxn>
              </a:cxnLst>
              <a:rect l="0" t="0" r="r" b="b"/>
              <a:pathLst>
                <a:path w="747" h="229">
                  <a:moveTo>
                    <a:pt x="0" y="229"/>
                  </a:moveTo>
                  <a:cubicBezTo>
                    <a:pt x="123" y="114"/>
                    <a:pt x="246" y="0"/>
                    <a:pt x="370" y="0"/>
                  </a:cubicBezTo>
                  <a:cubicBezTo>
                    <a:pt x="494" y="0"/>
                    <a:pt x="684" y="191"/>
                    <a:pt x="747" y="229"/>
                  </a:cubicBezTo>
                </a:path>
              </a:pathLst>
            </a:custGeom>
            <a:ln w="28575">
              <a:solidFill>
                <a:srgbClr val="3366CC"/>
              </a:solidFill>
              <a:headEnd/>
              <a:tailEnd/>
            </a:ln>
          </p:spPr>
          <p:style>
            <a:lnRef idx="1">
              <a:schemeClr val="accent4"/>
            </a:lnRef>
            <a:fillRef idx="0">
              <a:schemeClr val="accent4"/>
            </a:fillRef>
            <a:effectRef idx="0">
              <a:schemeClr val="accent4"/>
            </a:effectRef>
            <a:fontRef idx="minor">
              <a:schemeClr val="tx1"/>
            </a:fontRef>
          </p:style>
          <p:txBody>
            <a:bodyPr/>
            <a:lstStyle/>
            <a:p>
              <a:pPr>
                <a:defRPr/>
              </a:pPr>
              <a:endParaRPr lang="zh-CN" altLang="en-US"/>
            </a:p>
          </p:txBody>
        </p:sp>
        <p:sp>
          <p:nvSpPr>
            <p:cNvPr id="111" name="Freeform 11"/>
            <p:cNvSpPr>
              <a:spLocks/>
            </p:cNvSpPr>
            <p:nvPr/>
          </p:nvSpPr>
          <p:spPr bwMode="auto">
            <a:xfrm>
              <a:off x="1500188" y="2903538"/>
              <a:ext cx="1616075" cy="503237"/>
            </a:xfrm>
            <a:custGeom>
              <a:avLst/>
              <a:gdLst/>
              <a:ahLst/>
              <a:cxnLst>
                <a:cxn ang="0">
                  <a:pos x="79" y="548"/>
                </a:cxn>
                <a:cxn ang="0">
                  <a:pos x="18" y="481"/>
                </a:cxn>
                <a:cxn ang="0">
                  <a:pos x="186" y="204"/>
                </a:cxn>
                <a:cxn ang="0">
                  <a:pos x="883" y="8"/>
                </a:cxn>
                <a:cxn ang="0">
                  <a:pos x="1643" y="250"/>
                </a:cxn>
                <a:cxn ang="0">
                  <a:pos x="1749" y="548"/>
                </a:cxn>
              </a:cxnLst>
              <a:rect l="0" t="0" r="r" b="b"/>
              <a:pathLst>
                <a:path w="1787" h="548">
                  <a:moveTo>
                    <a:pt x="79" y="548"/>
                  </a:moveTo>
                  <a:cubicBezTo>
                    <a:pt x="39" y="543"/>
                    <a:pt x="0" y="538"/>
                    <a:pt x="18" y="481"/>
                  </a:cubicBezTo>
                  <a:cubicBezTo>
                    <a:pt x="36" y="424"/>
                    <a:pt x="42" y="283"/>
                    <a:pt x="186" y="204"/>
                  </a:cubicBezTo>
                  <a:cubicBezTo>
                    <a:pt x="330" y="125"/>
                    <a:pt x="640" y="0"/>
                    <a:pt x="883" y="8"/>
                  </a:cubicBezTo>
                  <a:cubicBezTo>
                    <a:pt x="1126" y="16"/>
                    <a:pt x="1499" y="160"/>
                    <a:pt x="1643" y="250"/>
                  </a:cubicBezTo>
                  <a:cubicBezTo>
                    <a:pt x="1787" y="340"/>
                    <a:pt x="1736" y="498"/>
                    <a:pt x="1749" y="548"/>
                  </a:cubicBezTo>
                </a:path>
              </a:pathLst>
            </a:custGeom>
            <a:ln w="28575">
              <a:solidFill>
                <a:srgbClr val="FF0000"/>
              </a:solidFill>
              <a:headEnd/>
              <a:tailEnd/>
            </a:ln>
          </p:spPr>
          <p:style>
            <a:lnRef idx="1">
              <a:schemeClr val="accent4"/>
            </a:lnRef>
            <a:fillRef idx="0">
              <a:schemeClr val="accent4"/>
            </a:fillRef>
            <a:effectRef idx="0">
              <a:schemeClr val="accent4"/>
            </a:effectRef>
            <a:fontRef idx="minor">
              <a:schemeClr val="tx1"/>
            </a:fontRef>
          </p:style>
          <p:txBody>
            <a:bodyPr/>
            <a:lstStyle/>
            <a:p>
              <a:pPr>
                <a:defRPr/>
              </a:pPr>
              <a:endParaRPr lang="zh-CN" altLang="en-US">
                <a:ln>
                  <a:solidFill>
                    <a:schemeClr val="tx1"/>
                  </a:solidFill>
                  <a:prstDash val="solid"/>
                </a:ln>
              </a:endParaRPr>
            </a:p>
          </p:txBody>
        </p:sp>
        <p:sp>
          <p:nvSpPr>
            <p:cNvPr id="113" name="Freeform 12"/>
            <p:cNvSpPr>
              <a:spLocks/>
            </p:cNvSpPr>
            <p:nvPr/>
          </p:nvSpPr>
          <p:spPr bwMode="auto">
            <a:xfrm flipV="1">
              <a:off x="1500188" y="3465513"/>
              <a:ext cx="1616075" cy="503237"/>
            </a:xfrm>
            <a:custGeom>
              <a:avLst/>
              <a:gdLst/>
              <a:ahLst/>
              <a:cxnLst>
                <a:cxn ang="0">
                  <a:pos x="79" y="548"/>
                </a:cxn>
                <a:cxn ang="0">
                  <a:pos x="18" y="481"/>
                </a:cxn>
                <a:cxn ang="0">
                  <a:pos x="186" y="204"/>
                </a:cxn>
                <a:cxn ang="0">
                  <a:pos x="883" y="8"/>
                </a:cxn>
                <a:cxn ang="0">
                  <a:pos x="1643" y="250"/>
                </a:cxn>
                <a:cxn ang="0">
                  <a:pos x="1749" y="548"/>
                </a:cxn>
              </a:cxnLst>
              <a:rect l="0" t="0" r="r" b="b"/>
              <a:pathLst>
                <a:path w="1787" h="548">
                  <a:moveTo>
                    <a:pt x="79" y="548"/>
                  </a:moveTo>
                  <a:cubicBezTo>
                    <a:pt x="39" y="543"/>
                    <a:pt x="0" y="538"/>
                    <a:pt x="18" y="481"/>
                  </a:cubicBezTo>
                  <a:cubicBezTo>
                    <a:pt x="36" y="424"/>
                    <a:pt x="42" y="283"/>
                    <a:pt x="186" y="204"/>
                  </a:cubicBezTo>
                  <a:cubicBezTo>
                    <a:pt x="330" y="125"/>
                    <a:pt x="640" y="0"/>
                    <a:pt x="883" y="8"/>
                  </a:cubicBezTo>
                  <a:cubicBezTo>
                    <a:pt x="1126" y="16"/>
                    <a:pt x="1499" y="160"/>
                    <a:pt x="1643" y="250"/>
                  </a:cubicBezTo>
                  <a:cubicBezTo>
                    <a:pt x="1787" y="340"/>
                    <a:pt x="1736" y="498"/>
                    <a:pt x="1749" y="548"/>
                  </a:cubicBezTo>
                </a:path>
              </a:pathLst>
            </a:custGeom>
            <a:ln w="28575">
              <a:solidFill>
                <a:srgbClr val="3366CC"/>
              </a:solidFill>
              <a:headEnd/>
              <a:tailEnd/>
            </a:ln>
          </p:spPr>
          <p:style>
            <a:lnRef idx="1">
              <a:schemeClr val="accent4"/>
            </a:lnRef>
            <a:fillRef idx="0">
              <a:schemeClr val="accent4"/>
            </a:fillRef>
            <a:effectRef idx="0">
              <a:schemeClr val="accent4"/>
            </a:effectRef>
            <a:fontRef idx="minor">
              <a:schemeClr val="tx1"/>
            </a:fontRef>
          </p:style>
          <p:txBody>
            <a:bodyPr/>
            <a:lstStyle/>
            <a:p>
              <a:pPr>
                <a:defRPr/>
              </a:pPr>
              <a:endParaRPr lang="zh-CN" altLang="en-US"/>
            </a:p>
          </p:txBody>
        </p:sp>
        <p:cxnSp>
          <p:nvCxnSpPr>
            <p:cNvPr id="114" name="AutoShape 5"/>
            <p:cNvCxnSpPr>
              <a:cxnSpLocks noChangeShapeType="1"/>
            </p:cNvCxnSpPr>
            <p:nvPr/>
          </p:nvCxnSpPr>
          <p:spPr bwMode="auto">
            <a:xfrm>
              <a:off x="1615761" y="3429000"/>
              <a:ext cx="366920" cy="1587"/>
            </a:xfrm>
            <a:prstGeom prst="straightConnector1">
              <a:avLst/>
            </a:prstGeom>
            <a:noFill/>
            <a:ln w="28575">
              <a:solidFill>
                <a:srgbClr val="3366CC"/>
              </a:solidFill>
              <a:round/>
              <a:headEnd/>
              <a:tailEnd/>
            </a:ln>
            <a:extLst>
              <a:ext uri="{909E8E84-426E-40DD-AFC4-6F175D3DCCD1}">
                <a14:hiddenFill xmlns:a14="http://schemas.microsoft.com/office/drawing/2010/main">
                  <a:noFill/>
                </a14:hiddenFill>
              </a:ext>
            </a:extLst>
          </p:spPr>
        </p:cxnSp>
        <p:cxnSp>
          <p:nvCxnSpPr>
            <p:cNvPr id="115" name="AutoShape 8"/>
            <p:cNvCxnSpPr>
              <a:cxnSpLocks noChangeShapeType="1"/>
            </p:cNvCxnSpPr>
            <p:nvPr/>
          </p:nvCxnSpPr>
          <p:spPr bwMode="auto">
            <a:xfrm>
              <a:off x="2744883" y="3429000"/>
              <a:ext cx="299928" cy="0"/>
            </a:xfrm>
            <a:prstGeom prst="straightConnector1">
              <a:avLst/>
            </a:prstGeom>
            <a:noFill/>
            <a:ln w="28575">
              <a:solidFill>
                <a:srgbClr val="3366CC"/>
              </a:solidFill>
              <a:round/>
              <a:headEnd/>
              <a:tailEnd/>
            </a:ln>
            <a:extLst>
              <a:ext uri="{909E8E84-426E-40DD-AFC4-6F175D3DCCD1}">
                <a14:hiddenFill xmlns:a14="http://schemas.microsoft.com/office/drawing/2010/main">
                  <a:noFill/>
                </a14:hiddenFill>
              </a:ext>
            </a:extLst>
          </p:spPr>
        </p:cxnSp>
      </p:grpSp>
      <p:grpSp>
        <p:nvGrpSpPr>
          <p:cNvPr id="116" name="组合 77"/>
          <p:cNvGrpSpPr>
            <a:grpSpLocks/>
          </p:cNvGrpSpPr>
          <p:nvPr/>
        </p:nvGrpSpPr>
        <p:grpSpPr bwMode="auto">
          <a:xfrm>
            <a:off x="682997" y="4399607"/>
            <a:ext cx="1616075" cy="1065213"/>
            <a:chOff x="4527888" y="3480814"/>
            <a:chExt cx="1615748" cy="1065781"/>
          </a:xfrm>
        </p:grpSpPr>
        <p:sp>
          <p:nvSpPr>
            <p:cNvPr id="117" name="Oval 3"/>
            <p:cNvSpPr>
              <a:spLocks noChangeArrowheads="1"/>
            </p:cNvSpPr>
            <p:nvPr/>
          </p:nvSpPr>
          <p:spPr bwMode="auto">
            <a:xfrm>
              <a:off x="4601458" y="3984492"/>
              <a:ext cx="72639" cy="65280"/>
            </a:xfrm>
            <a:prstGeom prst="ellipse">
              <a:avLst/>
            </a:prstGeom>
            <a:solidFill>
              <a:srgbClr val="FFFFFF"/>
            </a:solidFill>
            <a:ln w="285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8" name="Oval 4"/>
            <p:cNvSpPr>
              <a:spLocks noChangeArrowheads="1"/>
            </p:cNvSpPr>
            <p:nvPr/>
          </p:nvSpPr>
          <p:spPr bwMode="auto">
            <a:xfrm>
              <a:off x="4973964" y="3984492"/>
              <a:ext cx="72639" cy="65280"/>
            </a:xfrm>
            <a:prstGeom prst="ellipse">
              <a:avLst/>
            </a:prstGeom>
            <a:solidFill>
              <a:srgbClr val="FFFFFF"/>
            </a:solidFill>
            <a:ln w="285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9" name="Oval 6"/>
            <p:cNvSpPr>
              <a:spLocks noChangeArrowheads="1"/>
            </p:cNvSpPr>
            <p:nvPr/>
          </p:nvSpPr>
          <p:spPr bwMode="auto">
            <a:xfrm>
              <a:off x="5685452" y="3984492"/>
              <a:ext cx="72639" cy="65280"/>
            </a:xfrm>
            <a:prstGeom prst="ellipse">
              <a:avLst/>
            </a:prstGeom>
            <a:solidFill>
              <a:srgbClr val="FFFFFF"/>
            </a:solidFill>
            <a:ln w="285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0" name="Oval 7"/>
            <p:cNvSpPr>
              <a:spLocks noChangeArrowheads="1"/>
            </p:cNvSpPr>
            <p:nvPr/>
          </p:nvSpPr>
          <p:spPr bwMode="auto">
            <a:xfrm>
              <a:off x="6057959" y="3984492"/>
              <a:ext cx="72639" cy="65280"/>
            </a:xfrm>
            <a:prstGeom prst="ellipse">
              <a:avLst/>
            </a:prstGeom>
            <a:solidFill>
              <a:srgbClr val="FFFFFF"/>
            </a:solidFill>
            <a:ln w="285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1" name="Freeform 9"/>
            <p:cNvSpPr>
              <a:spLocks/>
            </p:cNvSpPr>
            <p:nvPr/>
          </p:nvSpPr>
          <p:spPr bwMode="auto">
            <a:xfrm>
              <a:off x="5016739" y="3774659"/>
              <a:ext cx="695184" cy="209662"/>
            </a:xfrm>
            <a:custGeom>
              <a:avLst/>
              <a:gdLst/>
              <a:ahLst/>
              <a:cxnLst>
                <a:cxn ang="0">
                  <a:pos x="0" y="229"/>
                </a:cxn>
                <a:cxn ang="0">
                  <a:pos x="370" y="0"/>
                </a:cxn>
                <a:cxn ang="0">
                  <a:pos x="747" y="229"/>
                </a:cxn>
              </a:cxnLst>
              <a:rect l="0" t="0" r="r" b="b"/>
              <a:pathLst>
                <a:path w="747" h="229">
                  <a:moveTo>
                    <a:pt x="0" y="229"/>
                  </a:moveTo>
                  <a:cubicBezTo>
                    <a:pt x="123" y="114"/>
                    <a:pt x="246" y="0"/>
                    <a:pt x="370" y="0"/>
                  </a:cubicBezTo>
                  <a:cubicBezTo>
                    <a:pt x="494" y="0"/>
                    <a:pt x="684" y="191"/>
                    <a:pt x="747" y="229"/>
                  </a:cubicBezTo>
                </a:path>
              </a:pathLst>
            </a:custGeom>
            <a:ln w="28575">
              <a:solidFill>
                <a:srgbClr val="3366CC"/>
              </a:solidFill>
              <a:headEnd/>
              <a:tailEnd/>
            </a:ln>
          </p:spPr>
          <p:style>
            <a:lnRef idx="1">
              <a:schemeClr val="accent4"/>
            </a:lnRef>
            <a:fillRef idx="0">
              <a:schemeClr val="accent4"/>
            </a:fillRef>
            <a:effectRef idx="0">
              <a:schemeClr val="accent4"/>
            </a:effectRef>
            <a:fontRef idx="minor">
              <a:schemeClr val="tx1"/>
            </a:fontRef>
          </p:style>
          <p:txBody>
            <a:bodyPr/>
            <a:lstStyle/>
            <a:p>
              <a:pPr>
                <a:defRPr/>
              </a:pPr>
              <a:endParaRPr lang="zh-CN" altLang="en-US"/>
            </a:p>
          </p:txBody>
        </p:sp>
        <p:sp>
          <p:nvSpPr>
            <p:cNvPr id="122" name="Freeform 10"/>
            <p:cNvSpPr>
              <a:spLocks/>
            </p:cNvSpPr>
            <p:nvPr/>
          </p:nvSpPr>
          <p:spPr bwMode="auto">
            <a:xfrm flipV="1">
              <a:off x="5016739" y="4038324"/>
              <a:ext cx="695184" cy="211250"/>
            </a:xfrm>
            <a:custGeom>
              <a:avLst/>
              <a:gdLst/>
              <a:ahLst/>
              <a:cxnLst>
                <a:cxn ang="0">
                  <a:pos x="0" y="229"/>
                </a:cxn>
                <a:cxn ang="0">
                  <a:pos x="370" y="0"/>
                </a:cxn>
                <a:cxn ang="0">
                  <a:pos x="747" y="229"/>
                </a:cxn>
              </a:cxnLst>
              <a:rect l="0" t="0" r="r" b="b"/>
              <a:pathLst>
                <a:path w="747" h="229">
                  <a:moveTo>
                    <a:pt x="0" y="229"/>
                  </a:moveTo>
                  <a:cubicBezTo>
                    <a:pt x="123" y="114"/>
                    <a:pt x="246" y="0"/>
                    <a:pt x="370" y="0"/>
                  </a:cubicBezTo>
                  <a:cubicBezTo>
                    <a:pt x="494" y="0"/>
                    <a:pt x="684" y="191"/>
                    <a:pt x="747" y="229"/>
                  </a:cubicBezTo>
                </a:path>
              </a:pathLst>
            </a:custGeom>
            <a:ln w="28575">
              <a:solidFill>
                <a:srgbClr val="3366CC"/>
              </a:solidFill>
              <a:headEnd/>
              <a:tailEnd/>
            </a:ln>
          </p:spPr>
          <p:style>
            <a:lnRef idx="1">
              <a:schemeClr val="accent4"/>
            </a:lnRef>
            <a:fillRef idx="0">
              <a:schemeClr val="accent4"/>
            </a:fillRef>
            <a:effectRef idx="0">
              <a:schemeClr val="accent4"/>
            </a:effectRef>
            <a:fontRef idx="minor">
              <a:schemeClr val="tx1"/>
            </a:fontRef>
          </p:style>
          <p:txBody>
            <a:bodyPr/>
            <a:lstStyle/>
            <a:p>
              <a:pPr>
                <a:defRPr/>
              </a:pPr>
              <a:endParaRPr lang="zh-CN" altLang="en-US"/>
            </a:p>
          </p:txBody>
        </p:sp>
        <p:sp>
          <p:nvSpPr>
            <p:cNvPr id="123" name="Freeform 11"/>
            <p:cNvSpPr>
              <a:spLocks/>
            </p:cNvSpPr>
            <p:nvPr/>
          </p:nvSpPr>
          <p:spPr bwMode="auto">
            <a:xfrm>
              <a:off x="4527888" y="3480814"/>
              <a:ext cx="1615748" cy="503506"/>
            </a:xfrm>
            <a:custGeom>
              <a:avLst/>
              <a:gdLst/>
              <a:ahLst/>
              <a:cxnLst>
                <a:cxn ang="0">
                  <a:pos x="79" y="548"/>
                </a:cxn>
                <a:cxn ang="0">
                  <a:pos x="18" y="481"/>
                </a:cxn>
                <a:cxn ang="0">
                  <a:pos x="186" y="204"/>
                </a:cxn>
                <a:cxn ang="0">
                  <a:pos x="883" y="8"/>
                </a:cxn>
                <a:cxn ang="0">
                  <a:pos x="1643" y="250"/>
                </a:cxn>
                <a:cxn ang="0">
                  <a:pos x="1749" y="548"/>
                </a:cxn>
              </a:cxnLst>
              <a:rect l="0" t="0" r="r" b="b"/>
              <a:pathLst>
                <a:path w="1787" h="548">
                  <a:moveTo>
                    <a:pt x="79" y="548"/>
                  </a:moveTo>
                  <a:cubicBezTo>
                    <a:pt x="39" y="543"/>
                    <a:pt x="0" y="538"/>
                    <a:pt x="18" y="481"/>
                  </a:cubicBezTo>
                  <a:cubicBezTo>
                    <a:pt x="36" y="424"/>
                    <a:pt x="42" y="283"/>
                    <a:pt x="186" y="204"/>
                  </a:cubicBezTo>
                  <a:cubicBezTo>
                    <a:pt x="330" y="125"/>
                    <a:pt x="640" y="0"/>
                    <a:pt x="883" y="8"/>
                  </a:cubicBezTo>
                  <a:cubicBezTo>
                    <a:pt x="1126" y="16"/>
                    <a:pt x="1499" y="160"/>
                    <a:pt x="1643" y="250"/>
                  </a:cubicBezTo>
                  <a:cubicBezTo>
                    <a:pt x="1787" y="340"/>
                    <a:pt x="1736" y="498"/>
                    <a:pt x="1749" y="548"/>
                  </a:cubicBezTo>
                </a:path>
              </a:pathLst>
            </a:custGeom>
            <a:ln w="28575">
              <a:solidFill>
                <a:srgbClr val="FF0000"/>
              </a:solidFill>
              <a:headEnd/>
              <a:tailEnd/>
            </a:ln>
          </p:spPr>
          <p:style>
            <a:lnRef idx="1">
              <a:schemeClr val="accent4"/>
            </a:lnRef>
            <a:fillRef idx="0">
              <a:schemeClr val="accent4"/>
            </a:fillRef>
            <a:effectRef idx="0">
              <a:schemeClr val="accent4"/>
            </a:effectRef>
            <a:fontRef idx="minor">
              <a:schemeClr val="tx1"/>
            </a:fontRef>
          </p:style>
          <p:txBody>
            <a:bodyPr/>
            <a:lstStyle/>
            <a:p>
              <a:pPr>
                <a:defRPr/>
              </a:pPr>
              <a:endParaRPr lang="zh-CN" altLang="en-US">
                <a:ln>
                  <a:solidFill>
                    <a:schemeClr val="tx1"/>
                  </a:solidFill>
                  <a:prstDash val="solid"/>
                </a:ln>
              </a:endParaRPr>
            </a:p>
          </p:txBody>
        </p:sp>
        <p:sp>
          <p:nvSpPr>
            <p:cNvPr id="124" name="Freeform 12"/>
            <p:cNvSpPr>
              <a:spLocks/>
            </p:cNvSpPr>
            <p:nvPr/>
          </p:nvSpPr>
          <p:spPr bwMode="auto">
            <a:xfrm flipV="1">
              <a:off x="4527888" y="4043089"/>
              <a:ext cx="1615748" cy="503506"/>
            </a:xfrm>
            <a:custGeom>
              <a:avLst/>
              <a:gdLst/>
              <a:ahLst/>
              <a:cxnLst>
                <a:cxn ang="0">
                  <a:pos x="79" y="548"/>
                </a:cxn>
                <a:cxn ang="0">
                  <a:pos x="18" y="481"/>
                </a:cxn>
                <a:cxn ang="0">
                  <a:pos x="186" y="204"/>
                </a:cxn>
                <a:cxn ang="0">
                  <a:pos x="883" y="8"/>
                </a:cxn>
                <a:cxn ang="0">
                  <a:pos x="1643" y="250"/>
                </a:cxn>
                <a:cxn ang="0">
                  <a:pos x="1749" y="548"/>
                </a:cxn>
              </a:cxnLst>
              <a:rect l="0" t="0" r="r" b="b"/>
              <a:pathLst>
                <a:path w="1787" h="548">
                  <a:moveTo>
                    <a:pt x="79" y="548"/>
                  </a:moveTo>
                  <a:cubicBezTo>
                    <a:pt x="39" y="543"/>
                    <a:pt x="0" y="538"/>
                    <a:pt x="18" y="481"/>
                  </a:cubicBezTo>
                  <a:cubicBezTo>
                    <a:pt x="36" y="424"/>
                    <a:pt x="42" y="283"/>
                    <a:pt x="186" y="204"/>
                  </a:cubicBezTo>
                  <a:cubicBezTo>
                    <a:pt x="330" y="125"/>
                    <a:pt x="640" y="0"/>
                    <a:pt x="883" y="8"/>
                  </a:cubicBezTo>
                  <a:cubicBezTo>
                    <a:pt x="1126" y="16"/>
                    <a:pt x="1499" y="160"/>
                    <a:pt x="1643" y="250"/>
                  </a:cubicBezTo>
                  <a:cubicBezTo>
                    <a:pt x="1787" y="340"/>
                    <a:pt x="1736" y="498"/>
                    <a:pt x="1749" y="548"/>
                  </a:cubicBezTo>
                </a:path>
              </a:pathLst>
            </a:custGeom>
            <a:ln w="28575">
              <a:solidFill>
                <a:srgbClr val="FF0000"/>
              </a:solidFill>
              <a:headEnd/>
              <a:tailEnd/>
            </a:ln>
          </p:spPr>
          <p:style>
            <a:lnRef idx="1">
              <a:schemeClr val="accent4"/>
            </a:lnRef>
            <a:fillRef idx="0">
              <a:schemeClr val="accent4"/>
            </a:fillRef>
            <a:effectRef idx="0">
              <a:schemeClr val="accent4"/>
            </a:effectRef>
            <a:fontRef idx="minor">
              <a:schemeClr val="tx1"/>
            </a:fontRef>
          </p:style>
          <p:txBody>
            <a:bodyPr/>
            <a:lstStyle/>
            <a:p>
              <a:pPr>
                <a:defRPr/>
              </a:pPr>
              <a:endParaRPr lang="zh-CN" altLang="en-US"/>
            </a:p>
          </p:txBody>
        </p:sp>
      </p:grpSp>
      <p:grpSp>
        <p:nvGrpSpPr>
          <p:cNvPr id="125" name="组合 97"/>
          <p:cNvGrpSpPr>
            <a:grpSpLocks/>
          </p:cNvGrpSpPr>
          <p:nvPr/>
        </p:nvGrpSpPr>
        <p:grpSpPr bwMode="auto">
          <a:xfrm>
            <a:off x="3929063" y="2753370"/>
            <a:ext cx="1571625" cy="874712"/>
            <a:chOff x="1571604" y="5025766"/>
            <a:chExt cx="1571636" cy="875293"/>
          </a:xfrm>
        </p:grpSpPr>
        <p:sp>
          <p:nvSpPr>
            <p:cNvPr id="126" name="Oval 25"/>
            <p:cNvSpPr>
              <a:spLocks noChangeArrowheads="1"/>
            </p:cNvSpPr>
            <p:nvPr/>
          </p:nvSpPr>
          <p:spPr bwMode="auto">
            <a:xfrm>
              <a:off x="1643164" y="5599523"/>
              <a:ext cx="70656" cy="74338"/>
            </a:xfrm>
            <a:prstGeom prst="ellipse">
              <a:avLst/>
            </a:prstGeom>
            <a:solidFill>
              <a:srgbClr val="FFFFFF"/>
            </a:solidFill>
            <a:ln w="28575">
              <a:solidFill>
                <a:srgbClr val="3366CC"/>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7" name="Oval 26"/>
            <p:cNvSpPr>
              <a:spLocks noChangeArrowheads="1"/>
            </p:cNvSpPr>
            <p:nvPr/>
          </p:nvSpPr>
          <p:spPr bwMode="auto">
            <a:xfrm>
              <a:off x="2005501" y="5599523"/>
              <a:ext cx="70656" cy="74338"/>
            </a:xfrm>
            <a:prstGeom prst="ellipse">
              <a:avLst/>
            </a:prstGeom>
            <a:solidFill>
              <a:srgbClr val="FFFFFF"/>
            </a:solidFill>
            <a:ln w="28575">
              <a:solidFill>
                <a:srgbClr val="3366CC"/>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28" name="AutoShape 27"/>
            <p:cNvCxnSpPr>
              <a:cxnSpLocks noChangeShapeType="1"/>
            </p:cNvCxnSpPr>
            <p:nvPr/>
          </p:nvCxnSpPr>
          <p:spPr bwMode="auto">
            <a:xfrm>
              <a:off x="1713821" y="5636169"/>
              <a:ext cx="291681" cy="0"/>
            </a:xfrm>
            <a:prstGeom prst="straightConnector1">
              <a:avLst/>
            </a:prstGeom>
            <a:noFill/>
            <a:ln w="57150">
              <a:solidFill>
                <a:srgbClr val="FF0000"/>
              </a:solidFill>
              <a:round/>
              <a:headEnd/>
              <a:tailEnd/>
            </a:ln>
            <a:extLst>
              <a:ext uri="{909E8E84-426E-40DD-AFC4-6F175D3DCCD1}">
                <a14:hiddenFill xmlns:a14="http://schemas.microsoft.com/office/drawing/2010/main">
                  <a:noFill/>
                </a14:hiddenFill>
              </a:ext>
            </a:extLst>
          </p:spPr>
        </p:cxnSp>
        <p:sp>
          <p:nvSpPr>
            <p:cNvPr id="129" name="Oval 28"/>
            <p:cNvSpPr>
              <a:spLocks noChangeArrowheads="1"/>
            </p:cNvSpPr>
            <p:nvPr/>
          </p:nvSpPr>
          <p:spPr bwMode="auto">
            <a:xfrm>
              <a:off x="2697565" y="5599523"/>
              <a:ext cx="70656" cy="74338"/>
            </a:xfrm>
            <a:prstGeom prst="ellipse">
              <a:avLst/>
            </a:prstGeom>
            <a:solidFill>
              <a:srgbClr val="FFFFFF"/>
            </a:solidFill>
            <a:ln w="28575">
              <a:solidFill>
                <a:srgbClr val="3366CC"/>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0" name="Oval 29"/>
            <p:cNvSpPr>
              <a:spLocks noChangeArrowheads="1"/>
            </p:cNvSpPr>
            <p:nvPr/>
          </p:nvSpPr>
          <p:spPr bwMode="auto">
            <a:xfrm>
              <a:off x="3059901" y="5599523"/>
              <a:ext cx="70656" cy="74338"/>
            </a:xfrm>
            <a:prstGeom prst="ellipse">
              <a:avLst/>
            </a:prstGeom>
            <a:solidFill>
              <a:srgbClr val="FFFFFF"/>
            </a:solidFill>
            <a:ln w="28575">
              <a:solidFill>
                <a:srgbClr val="3366CC"/>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31" name="AutoShape 30"/>
            <p:cNvCxnSpPr>
              <a:cxnSpLocks noChangeShapeType="1"/>
            </p:cNvCxnSpPr>
            <p:nvPr/>
          </p:nvCxnSpPr>
          <p:spPr bwMode="auto">
            <a:xfrm>
              <a:off x="2768220" y="5636169"/>
              <a:ext cx="291681" cy="0"/>
            </a:xfrm>
            <a:prstGeom prst="straightConnector1">
              <a:avLst/>
            </a:prstGeom>
            <a:noFill/>
            <a:ln w="57150">
              <a:solidFill>
                <a:srgbClr val="FF0000"/>
              </a:solidFill>
              <a:round/>
              <a:headEnd/>
              <a:tailEnd/>
            </a:ln>
            <a:extLst>
              <a:ext uri="{909E8E84-426E-40DD-AFC4-6F175D3DCCD1}">
                <a14:hiddenFill xmlns:a14="http://schemas.microsoft.com/office/drawing/2010/main">
                  <a:noFill/>
                </a14:hiddenFill>
              </a:ext>
            </a:extLst>
          </p:spPr>
        </p:cxnSp>
        <p:sp>
          <p:nvSpPr>
            <p:cNvPr id="132" name="Freeform 31"/>
            <p:cNvSpPr>
              <a:spLocks/>
            </p:cNvSpPr>
            <p:nvPr/>
          </p:nvSpPr>
          <p:spPr bwMode="auto">
            <a:xfrm>
              <a:off x="2047171" y="5359759"/>
              <a:ext cx="676664" cy="239764"/>
            </a:xfrm>
            <a:custGeom>
              <a:avLst/>
              <a:gdLst>
                <a:gd name="T0" fmla="*/ 0 w 747"/>
                <a:gd name="T1" fmla="*/ 2147483647 h 229"/>
                <a:gd name="T2" fmla="*/ 2147483647 w 747"/>
                <a:gd name="T3" fmla="*/ 0 h 229"/>
                <a:gd name="T4" fmla="*/ 2147483647 w 747"/>
                <a:gd name="T5" fmla="*/ 2147483647 h 229"/>
                <a:gd name="T6" fmla="*/ 0 60000 65536"/>
                <a:gd name="T7" fmla="*/ 0 60000 65536"/>
                <a:gd name="T8" fmla="*/ 0 60000 65536"/>
                <a:gd name="T9" fmla="*/ 0 w 747"/>
                <a:gd name="T10" fmla="*/ 0 h 229"/>
                <a:gd name="T11" fmla="*/ 747 w 747"/>
                <a:gd name="T12" fmla="*/ 229 h 229"/>
              </a:gdLst>
              <a:ahLst/>
              <a:cxnLst>
                <a:cxn ang="T6">
                  <a:pos x="T0" y="T1"/>
                </a:cxn>
                <a:cxn ang="T7">
                  <a:pos x="T2" y="T3"/>
                </a:cxn>
                <a:cxn ang="T8">
                  <a:pos x="T4" y="T5"/>
                </a:cxn>
              </a:cxnLst>
              <a:rect l="T9" t="T10" r="T11" b="T12"/>
              <a:pathLst>
                <a:path w="747" h="229">
                  <a:moveTo>
                    <a:pt x="0" y="229"/>
                  </a:moveTo>
                  <a:cubicBezTo>
                    <a:pt x="123" y="114"/>
                    <a:pt x="246" y="0"/>
                    <a:pt x="370" y="0"/>
                  </a:cubicBezTo>
                  <a:cubicBezTo>
                    <a:pt x="494" y="0"/>
                    <a:pt x="684" y="191"/>
                    <a:pt x="747" y="229"/>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 name="Freeform 32"/>
            <p:cNvSpPr>
              <a:spLocks/>
            </p:cNvSpPr>
            <p:nvPr/>
          </p:nvSpPr>
          <p:spPr bwMode="auto">
            <a:xfrm flipV="1">
              <a:off x="2059853" y="5694800"/>
              <a:ext cx="1012731" cy="206259"/>
            </a:xfrm>
            <a:custGeom>
              <a:avLst/>
              <a:gdLst>
                <a:gd name="T0" fmla="*/ 0 w 747"/>
                <a:gd name="T1" fmla="*/ 2147483647 h 229"/>
                <a:gd name="T2" fmla="*/ 2147483647 w 747"/>
                <a:gd name="T3" fmla="*/ 0 h 229"/>
                <a:gd name="T4" fmla="*/ 2147483647 w 747"/>
                <a:gd name="T5" fmla="*/ 2147483647 h 229"/>
                <a:gd name="T6" fmla="*/ 0 60000 65536"/>
                <a:gd name="T7" fmla="*/ 0 60000 65536"/>
                <a:gd name="T8" fmla="*/ 0 60000 65536"/>
                <a:gd name="T9" fmla="*/ 0 w 747"/>
                <a:gd name="T10" fmla="*/ 0 h 229"/>
                <a:gd name="T11" fmla="*/ 747 w 747"/>
                <a:gd name="T12" fmla="*/ 229 h 229"/>
              </a:gdLst>
              <a:ahLst/>
              <a:cxnLst>
                <a:cxn ang="T6">
                  <a:pos x="T0" y="T1"/>
                </a:cxn>
                <a:cxn ang="T7">
                  <a:pos x="T2" y="T3"/>
                </a:cxn>
                <a:cxn ang="T8">
                  <a:pos x="T4" y="T5"/>
                </a:cxn>
              </a:cxnLst>
              <a:rect l="T9" t="T10" r="T11" b="T12"/>
              <a:pathLst>
                <a:path w="747" h="229">
                  <a:moveTo>
                    <a:pt x="0" y="229"/>
                  </a:moveTo>
                  <a:cubicBezTo>
                    <a:pt x="123" y="114"/>
                    <a:pt x="246" y="0"/>
                    <a:pt x="370" y="0"/>
                  </a:cubicBezTo>
                  <a:cubicBezTo>
                    <a:pt x="494" y="0"/>
                    <a:pt x="684" y="191"/>
                    <a:pt x="747" y="229"/>
                  </a:cubicBezTo>
                </a:path>
              </a:pathLst>
            </a:custGeom>
            <a:noFill/>
            <a:ln w="28575">
              <a:solidFill>
                <a:srgbClr val="3366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 name="Freeform 33"/>
            <p:cNvSpPr>
              <a:spLocks/>
            </p:cNvSpPr>
            <p:nvPr/>
          </p:nvSpPr>
          <p:spPr bwMode="auto">
            <a:xfrm>
              <a:off x="1571604" y="5025766"/>
              <a:ext cx="1571636" cy="573757"/>
            </a:xfrm>
            <a:custGeom>
              <a:avLst/>
              <a:gdLst>
                <a:gd name="T0" fmla="*/ 2147483647 w 1787"/>
                <a:gd name="T1" fmla="*/ 2147483647 h 548"/>
                <a:gd name="T2" fmla="*/ 2147483647 w 1787"/>
                <a:gd name="T3" fmla="*/ 2147483647 h 548"/>
                <a:gd name="T4" fmla="*/ 2147483647 w 1787"/>
                <a:gd name="T5" fmla="*/ 2147483647 h 548"/>
                <a:gd name="T6" fmla="*/ 2147483647 w 1787"/>
                <a:gd name="T7" fmla="*/ 2147483647 h 548"/>
                <a:gd name="T8" fmla="*/ 2147483647 w 1787"/>
                <a:gd name="T9" fmla="*/ 2147483647 h 548"/>
                <a:gd name="T10" fmla="*/ 2147483647 w 1787"/>
                <a:gd name="T11" fmla="*/ 2147483647 h 548"/>
                <a:gd name="T12" fmla="*/ 0 60000 65536"/>
                <a:gd name="T13" fmla="*/ 0 60000 65536"/>
                <a:gd name="T14" fmla="*/ 0 60000 65536"/>
                <a:gd name="T15" fmla="*/ 0 60000 65536"/>
                <a:gd name="T16" fmla="*/ 0 60000 65536"/>
                <a:gd name="T17" fmla="*/ 0 60000 65536"/>
                <a:gd name="T18" fmla="*/ 0 w 1787"/>
                <a:gd name="T19" fmla="*/ 0 h 548"/>
                <a:gd name="T20" fmla="*/ 1787 w 1787"/>
                <a:gd name="T21" fmla="*/ 548 h 548"/>
              </a:gdLst>
              <a:ahLst/>
              <a:cxnLst>
                <a:cxn ang="T12">
                  <a:pos x="T0" y="T1"/>
                </a:cxn>
                <a:cxn ang="T13">
                  <a:pos x="T2" y="T3"/>
                </a:cxn>
                <a:cxn ang="T14">
                  <a:pos x="T4" y="T5"/>
                </a:cxn>
                <a:cxn ang="T15">
                  <a:pos x="T6" y="T7"/>
                </a:cxn>
                <a:cxn ang="T16">
                  <a:pos x="T8" y="T9"/>
                </a:cxn>
                <a:cxn ang="T17">
                  <a:pos x="T10" y="T11"/>
                </a:cxn>
              </a:cxnLst>
              <a:rect l="T18" t="T19" r="T20" b="T21"/>
              <a:pathLst>
                <a:path w="1787" h="548">
                  <a:moveTo>
                    <a:pt x="79" y="548"/>
                  </a:moveTo>
                  <a:cubicBezTo>
                    <a:pt x="39" y="543"/>
                    <a:pt x="0" y="538"/>
                    <a:pt x="18" y="481"/>
                  </a:cubicBezTo>
                  <a:cubicBezTo>
                    <a:pt x="36" y="424"/>
                    <a:pt x="42" y="283"/>
                    <a:pt x="186" y="204"/>
                  </a:cubicBezTo>
                  <a:cubicBezTo>
                    <a:pt x="330" y="125"/>
                    <a:pt x="640" y="0"/>
                    <a:pt x="883" y="8"/>
                  </a:cubicBezTo>
                  <a:cubicBezTo>
                    <a:pt x="1126" y="16"/>
                    <a:pt x="1499" y="160"/>
                    <a:pt x="1643" y="250"/>
                  </a:cubicBezTo>
                  <a:cubicBezTo>
                    <a:pt x="1787" y="340"/>
                    <a:pt x="1736" y="498"/>
                    <a:pt x="1749" y="5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 name="Freeform 45"/>
            <p:cNvSpPr>
              <a:spLocks/>
            </p:cNvSpPr>
            <p:nvPr/>
          </p:nvSpPr>
          <p:spPr bwMode="auto">
            <a:xfrm flipV="1">
              <a:off x="1690269" y="5682237"/>
              <a:ext cx="1012731" cy="206259"/>
            </a:xfrm>
            <a:custGeom>
              <a:avLst/>
              <a:gdLst>
                <a:gd name="T0" fmla="*/ 0 w 747"/>
                <a:gd name="T1" fmla="*/ 2147483647 h 229"/>
                <a:gd name="T2" fmla="*/ 2147483647 w 747"/>
                <a:gd name="T3" fmla="*/ 0 h 229"/>
                <a:gd name="T4" fmla="*/ 2147483647 w 747"/>
                <a:gd name="T5" fmla="*/ 2147483647 h 229"/>
                <a:gd name="T6" fmla="*/ 0 60000 65536"/>
                <a:gd name="T7" fmla="*/ 0 60000 65536"/>
                <a:gd name="T8" fmla="*/ 0 60000 65536"/>
                <a:gd name="T9" fmla="*/ 0 w 747"/>
                <a:gd name="T10" fmla="*/ 0 h 229"/>
                <a:gd name="T11" fmla="*/ 747 w 747"/>
                <a:gd name="T12" fmla="*/ 229 h 229"/>
              </a:gdLst>
              <a:ahLst/>
              <a:cxnLst>
                <a:cxn ang="T6">
                  <a:pos x="T0" y="T1"/>
                </a:cxn>
                <a:cxn ang="T7">
                  <a:pos x="T2" y="T3"/>
                </a:cxn>
                <a:cxn ang="T8">
                  <a:pos x="T4" y="T5"/>
                </a:cxn>
              </a:cxnLst>
              <a:rect l="T9" t="T10" r="T11" b="T12"/>
              <a:pathLst>
                <a:path w="747" h="229">
                  <a:moveTo>
                    <a:pt x="0" y="229"/>
                  </a:moveTo>
                  <a:cubicBezTo>
                    <a:pt x="123" y="114"/>
                    <a:pt x="246" y="0"/>
                    <a:pt x="370" y="0"/>
                  </a:cubicBezTo>
                  <a:cubicBezTo>
                    <a:pt x="494" y="0"/>
                    <a:pt x="684" y="191"/>
                    <a:pt x="747" y="229"/>
                  </a:cubicBezTo>
                </a:path>
              </a:pathLst>
            </a:custGeom>
            <a:noFill/>
            <a:ln w="28575">
              <a:solidFill>
                <a:srgbClr val="3366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136" name="AutoShape 30"/>
            <p:cNvCxnSpPr>
              <a:cxnSpLocks noChangeShapeType="1"/>
            </p:cNvCxnSpPr>
            <p:nvPr/>
          </p:nvCxnSpPr>
          <p:spPr bwMode="auto">
            <a:xfrm>
              <a:off x="2786050" y="5643578"/>
              <a:ext cx="291681" cy="0"/>
            </a:xfrm>
            <a:prstGeom prst="straightConnector1">
              <a:avLst/>
            </a:prstGeom>
            <a:noFill/>
            <a:ln w="28575">
              <a:solidFill>
                <a:srgbClr val="3366CC"/>
              </a:solidFill>
              <a:round/>
              <a:headEnd/>
              <a:tailEnd/>
            </a:ln>
            <a:extLst>
              <a:ext uri="{909E8E84-426E-40DD-AFC4-6F175D3DCCD1}">
                <a14:hiddenFill xmlns:a14="http://schemas.microsoft.com/office/drawing/2010/main">
                  <a:noFill/>
                </a14:hiddenFill>
              </a:ext>
            </a:extLst>
          </p:spPr>
        </p:cxnSp>
        <p:cxnSp>
          <p:nvCxnSpPr>
            <p:cNvPr id="137" name="AutoShape 27"/>
            <p:cNvCxnSpPr>
              <a:cxnSpLocks noChangeShapeType="1"/>
            </p:cNvCxnSpPr>
            <p:nvPr/>
          </p:nvCxnSpPr>
          <p:spPr bwMode="auto">
            <a:xfrm>
              <a:off x="1714480" y="5643578"/>
              <a:ext cx="291681" cy="0"/>
            </a:xfrm>
            <a:prstGeom prst="straightConnector1">
              <a:avLst/>
            </a:prstGeom>
            <a:noFill/>
            <a:ln w="28575">
              <a:solidFill>
                <a:srgbClr val="3366CC"/>
              </a:solidFill>
              <a:round/>
              <a:headEnd/>
              <a:tailEnd/>
            </a:ln>
            <a:extLst>
              <a:ext uri="{909E8E84-426E-40DD-AFC4-6F175D3DCCD1}">
                <a14:hiddenFill xmlns:a14="http://schemas.microsoft.com/office/drawing/2010/main">
                  <a:noFill/>
                </a14:hiddenFill>
              </a:ext>
            </a:extLst>
          </p:spPr>
        </p:cxnSp>
      </p:grpSp>
      <p:grpSp>
        <p:nvGrpSpPr>
          <p:cNvPr id="138" name="组合 61"/>
          <p:cNvGrpSpPr>
            <a:grpSpLocks/>
          </p:cNvGrpSpPr>
          <p:nvPr/>
        </p:nvGrpSpPr>
        <p:grpSpPr bwMode="auto">
          <a:xfrm>
            <a:off x="4000500" y="4474220"/>
            <a:ext cx="1571625" cy="823912"/>
            <a:chOff x="4000500" y="4668838"/>
            <a:chExt cx="1571625" cy="823672"/>
          </a:xfrm>
        </p:grpSpPr>
        <p:sp>
          <p:nvSpPr>
            <p:cNvPr id="139" name="Oval 25"/>
            <p:cNvSpPr>
              <a:spLocks noChangeArrowheads="1"/>
            </p:cNvSpPr>
            <p:nvPr/>
          </p:nvSpPr>
          <p:spPr bwMode="auto">
            <a:xfrm>
              <a:off x="4072059" y="5242214"/>
              <a:ext cx="70656" cy="74289"/>
            </a:xfrm>
            <a:prstGeom prst="ellipse">
              <a:avLst/>
            </a:prstGeom>
            <a:solidFill>
              <a:srgbClr val="FFFFFF"/>
            </a:solidFill>
            <a:ln w="28575">
              <a:solidFill>
                <a:srgbClr val="FF33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0" name="Oval 26"/>
            <p:cNvSpPr>
              <a:spLocks noChangeArrowheads="1"/>
            </p:cNvSpPr>
            <p:nvPr/>
          </p:nvSpPr>
          <p:spPr bwMode="auto">
            <a:xfrm>
              <a:off x="4434394" y="5242214"/>
              <a:ext cx="70656" cy="74289"/>
            </a:xfrm>
            <a:prstGeom prst="ellipse">
              <a:avLst/>
            </a:prstGeom>
            <a:solidFill>
              <a:srgbClr val="FFFFFF"/>
            </a:solidFill>
            <a:ln w="28575">
              <a:solidFill>
                <a:srgbClr val="FF33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1" name="Oval 28"/>
            <p:cNvSpPr>
              <a:spLocks noChangeArrowheads="1"/>
            </p:cNvSpPr>
            <p:nvPr/>
          </p:nvSpPr>
          <p:spPr bwMode="auto">
            <a:xfrm>
              <a:off x="5143504" y="5214950"/>
              <a:ext cx="70656" cy="74289"/>
            </a:xfrm>
            <a:prstGeom prst="ellipse">
              <a:avLst/>
            </a:prstGeom>
            <a:solidFill>
              <a:srgbClr val="FFFFFF"/>
            </a:solidFill>
            <a:ln w="28575">
              <a:solidFill>
                <a:srgbClr val="FF33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2" name="Oval 29"/>
            <p:cNvSpPr>
              <a:spLocks noChangeArrowheads="1"/>
            </p:cNvSpPr>
            <p:nvPr/>
          </p:nvSpPr>
          <p:spPr bwMode="auto">
            <a:xfrm>
              <a:off x="5488787" y="5242214"/>
              <a:ext cx="70656" cy="74289"/>
            </a:xfrm>
            <a:prstGeom prst="ellipse">
              <a:avLst/>
            </a:prstGeom>
            <a:solidFill>
              <a:srgbClr val="FFFFFF"/>
            </a:solidFill>
            <a:ln w="28575">
              <a:solidFill>
                <a:srgbClr val="FF33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3" name="Freeform 31"/>
            <p:cNvSpPr>
              <a:spLocks/>
            </p:cNvSpPr>
            <p:nvPr/>
          </p:nvSpPr>
          <p:spPr bwMode="auto">
            <a:xfrm>
              <a:off x="4476064" y="5002609"/>
              <a:ext cx="676659" cy="239605"/>
            </a:xfrm>
            <a:custGeom>
              <a:avLst/>
              <a:gdLst>
                <a:gd name="T0" fmla="*/ 0 w 747"/>
                <a:gd name="T1" fmla="*/ 2147483647 h 229"/>
                <a:gd name="T2" fmla="*/ 2147483647 w 747"/>
                <a:gd name="T3" fmla="*/ 0 h 229"/>
                <a:gd name="T4" fmla="*/ 2147483647 w 747"/>
                <a:gd name="T5" fmla="*/ 2147483647 h 229"/>
                <a:gd name="T6" fmla="*/ 0 60000 65536"/>
                <a:gd name="T7" fmla="*/ 0 60000 65536"/>
                <a:gd name="T8" fmla="*/ 0 60000 65536"/>
                <a:gd name="T9" fmla="*/ 0 w 747"/>
                <a:gd name="T10" fmla="*/ 0 h 229"/>
                <a:gd name="T11" fmla="*/ 747 w 747"/>
                <a:gd name="T12" fmla="*/ 229 h 229"/>
              </a:gdLst>
              <a:ahLst/>
              <a:cxnLst>
                <a:cxn ang="T6">
                  <a:pos x="T0" y="T1"/>
                </a:cxn>
                <a:cxn ang="T7">
                  <a:pos x="T2" y="T3"/>
                </a:cxn>
                <a:cxn ang="T8">
                  <a:pos x="T4" y="T5"/>
                </a:cxn>
              </a:cxnLst>
              <a:rect l="T9" t="T10" r="T11" b="T12"/>
              <a:pathLst>
                <a:path w="747" h="229">
                  <a:moveTo>
                    <a:pt x="0" y="229"/>
                  </a:moveTo>
                  <a:cubicBezTo>
                    <a:pt x="123" y="114"/>
                    <a:pt x="246" y="0"/>
                    <a:pt x="370" y="0"/>
                  </a:cubicBezTo>
                  <a:cubicBezTo>
                    <a:pt x="494" y="0"/>
                    <a:pt x="684" y="191"/>
                    <a:pt x="747" y="229"/>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4" name="Freeform 32"/>
            <p:cNvSpPr>
              <a:spLocks/>
            </p:cNvSpPr>
            <p:nvPr/>
          </p:nvSpPr>
          <p:spPr bwMode="auto">
            <a:xfrm flipV="1">
              <a:off x="4488746" y="5286388"/>
              <a:ext cx="1012724" cy="206122"/>
            </a:xfrm>
            <a:custGeom>
              <a:avLst/>
              <a:gdLst>
                <a:gd name="T0" fmla="*/ 0 w 747"/>
                <a:gd name="T1" fmla="*/ 2147483647 h 229"/>
                <a:gd name="T2" fmla="*/ 2147483647 w 747"/>
                <a:gd name="T3" fmla="*/ 0 h 229"/>
                <a:gd name="T4" fmla="*/ 2147483647 w 747"/>
                <a:gd name="T5" fmla="*/ 2147483647 h 229"/>
                <a:gd name="T6" fmla="*/ 0 60000 65536"/>
                <a:gd name="T7" fmla="*/ 0 60000 65536"/>
                <a:gd name="T8" fmla="*/ 0 60000 65536"/>
                <a:gd name="T9" fmla="*/ 0 w 747"/>
                <a:gd name="T10" fmla="*/ 0 h 229"/>
                <a:gd name="T11" fmla="*/ 747 w 747"/>
                <a:gd name="T12" fmla="*/ 229 h 229"/>
              </a:gdLst>
              <a:ahLst/>
              <a:cxnLst>
                <a:cxn ang="T6">
                  <a:pos x="T0" y="T1"/>
                </a:cxn>
                <a:cxn ang="T7">
                  <a:pos x="T2" y="T3"/>
                </a:cxn>
                <a:cxn ang="T8">
                  <a:pos x="T4" y="T5"/>
                </a:cxn>
              </a:cxnLst>
              <a:rect l="T9" t="T10" r="T11" b="T12"/>
              <a:pathLst>
                <a:path w="747" h="229">
                  <a:moveTo>
                    <a:pt x="0" y="229"/>
                  </a:moveTo>
                  <a:cubicBezTo>
                    <a:pt x="123" y="114"/>
                    <a:pt x="246" y="0"/>
                    <a:pt x="370" y="0"/>
                  </a:cubicBezTo>
                  <a:cubicBezTo>
                    <a:pt x="494" y="0"/>
                    <a:pt x="684" y="191"/>
                    <a:pt x="747" y="229"/>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5" name="Freeform 33"/>
            <p:cNvSpPr>
              <a:spLocks/>
            </p:cNvSpPr>
            <p:nvPr/>
          </p:nvSpPr>
          <p:spPr bwMode="auto">
            <a:xfrm>
              <a:off x="4000500" y="4668838"/>
              <a:ext cx="1571625" cy="573376"/>
            </a:xfrm>
            <a:custGeom>
              <a:avLst/>
              <a:gdLst>
                <a:gd name="T0" fmla="*/ 2147483647 w 1787"/>
                <a:gd name="T1" fmla="*/ 2147483647 h 548"/>
                <a:gd name="T2" fmla="*/ 2147483647 w 1787"/>
                <a:gd name="T3" fmla="*/ 2147483647 h 548"/>
                <a:gd name="T4" fmla="*/ 2147483647 w 1787"/>
                <a:gd name="T5" fmla="*/ 2147483647 h 548"/>
                <a:gd name="T6" fmla="*/ 2147483647 w 1787"/>
                <a:gd name="T7" fmla="*/ 2147483647 h 548"/>
                <a:gd name="T8" fmla="*/ 2147483647 w 1787"/>
                <a:gd name="T9" fmla="*/ 2147483647 h 548"/>
                <a:gd name="T10" fmla="*/ 2147483647 w 1787"/>
                <a:gd name="T11" fmla="*/ 2147483647 h 548"/>
                <a:gd name="T12" fmla="*/ 0 60000 65536"/>
                <a:gd name="T13" fmla="*/ 0 60000 65536"/>
                <a:gd name="T14" fmla="*/ 0 60000 65536"/>
                <a:gd name="T15" fmla="*/ 0 60000 65536"/>
                <a:gd name="T16" fmla="*/ 0 60000 65536"/>
                <a:gd name="T17" fmla="*/ 0 60000 65536"/>
                <a:gd name="T18" fmla="*/ 0 w 1787"/>
                <a:gd name="T19" fmla="*/ 0 h 548"/>
                <a:gd name="T20" fmla="*/ 1787 w 1787"/>
                <a:gd name="T21" fmla="*/ 548 h 548"/>
              </a:gdLst>
              <a:ahLst/>
              <a:cxnLst>
                <a:cxn ang="T12">
                  <a:pos x="T0" y="T1"/>
                </a:cxn>
                <a:cxn ang="T13">
                  <a:pos x="T2" y="T3"/>
                </a:cxn>
                <a:cxn ang="T14">
                  <a:pos x="T4" y="T5"/>
                </a:cxn>
                <a:cxn ang="T15">
                  <a:pos x="T6" y="T7"/>
                </a:cxn>
                <a:cxn ang="T16">
                  <a:pos x="T8" y="T9"/>
                </a:cxn>
                <a:cxn ang="T17">
                  <a:pos x="T10" y="T11"/>
                </a:cxn>
              </a:cxnLst>
              <a:rect l="T18" t="T19" r="T20" b="T21"/>
              <a:pathLst>
                <a:path w="1787" h="548">
                  <a:moveTo>
                    <a:pt x="79" y="548"/>
                  </a:moveTo>
                  <a:cubicBezTo>
                    <a:pt x="39" y="543"/>
                    <a:pt x="0" y="538"/>
                    <a:pt x="18" y="481"/>
                  </a:cubicBezTo>
                  <a:cubicBezTo>
                    <a:pt x="36" y="424"/>
                    <a:pt x="42" y="283"/>
                    <a:pt x="186" y="204"/>
                  </a:cubicBezTo>
                  <a:cubicBezTo>
                    <a:pt x="330" y="125"/>
                    <a:pt x="640" y="0"/>
                    <a:pt x="883" y="8"/>
                  </a:cubicBezTo>
                  <a:cubicBezTo>
                    <a:pt x="1126" y="16"/>
                    <a:pt x="1499" y="160"/>
                    <a:pt x="1643" y="250"/>
                  </a:cubicBezTo>
                  <a:cubicBezTo>
                    <a:pt x="1787" y="340"/>
                    <a:pt x="1736" y="498"/>
                    <a:pt x="1749" y="548"/>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6" name="Freeform 45"/>
            <p:cNvSpPr>
              <a:spLocks/>
            </p:cNvSpPr>
            <p:nvPr/>
          </p:nvSpPr>
          <p:spPr bwMode="auto">
            <a:xfrm flipV="1">
              <a:off x="4119164" y="5286388"/>
              <a:ext cx="1012724" cy="206122"/>
            </a:xfrm>
            <a:custGeom>
              <a:avLst/>
              <a:gdLst>
                <a:gd name="T0" fmla="*/ 0 w 747"/>
                <a:gd name="T1" fmla="*/ 2147483647 h 229"/>
                <a:gd name="T2" fmla="*/ 2147483647 w 747"/>
                <a:gd name="T3" fmla="*/ 0 h 229"/>
                <a:gd name="T4" fmla="*/ 2147483647 w 747"/>
                <a:gd name="T5" fmla="*/ 2147483647 h 229"/>
                <a:gd name="T6" fmla="*/ 0 60000 65536"/>
                <a:gd name="T7" fmla="*/ 0 60000 65536"/>
                <a:gd name="T8" fmla="*/ 0 60000 65536"/>
                <a:gd name="T9" fmla="*/ 0 w 747"/>
                <a:gd name="T10" fmla="*/ 0 h 229"/>
                <a:gd name="T11" fmla="*/ 747 w 747"/>
                <a:gd name="T12" fmla="*/ 229 h 229"/>
              </a:gdLst>
              <a:ahLst/>
              <a:cxnLst>
                <a:cxn ang="T6">
                  <a:pos x="T0" y="T1"/>
                </a:cxn>
                <a:cxn ang="T7">
                  <a:pos x="T2" y="T3"/>
                </a:cxn>
                <a:cxn ang="T8">
                  <a:pos x="T4" y="T5"/>
                </a:cxn>
              </a:cxnLst>
              <a:rect l="T9" t="T10" r="T11" b="T12"/>
              <a:pathLst>
                <a:path w="747" h="229">
                  <a:moveTo>
                    <a:pt x="0" y="229"/>
                  </a:moveTo>
                  <a:cubicBezTo>
                    <a:pt x="123" y="114"/>
                    <a:pt x="246" y="0"/>
                    <a:pt x="370" y="0"/>
                  </a:cubicBezTo>
                  <a:cubicBezTo>
                    <a:pt x="494" y="0"/>
                    <a:pt x="684" y="191"/>
                    <a:pt x="747" y="229"/>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7" name="组合 92"/>
          <p:cNvGrpSpPr>
            <a:grpSpLocks/>
          </p:cNvGrpSpPr>
          <p:nvPr/>
        </p:nvGrpSpPr>
        <p:grpSpPr bwMode="auto">
          <a:xfrm>
            <a:off x="6984057" y="2727970"/>
            <a:ext cx="1438275" cy="1077912"/>
            <a:chOff x="6390968" y="2857496"/>
            <a:chExt cx="1437968" cy="1077865"/>
          </a:xfrm>
        </p:grpSpPr>
        <p:sp>
          <p:nvSpPr>
            <p:cNvPr id="148" name="Oval 4"/>
            <p:cNvSpPr>
              <a:spLocks noChangeArrowheads="1"/>
            </p:cNvSpPr>
            <p:nvPr/>
          </p:nvSpPr>
          <p:spPr bwMode="auto">
            <a:xfrm>
              <a:off x="6732678" y="3383130"/>
              <a:ext cx="72654" cy="65245"/>
            </a:xfrm>
            <a:prstGeom prst="ellipse">
              <a:avLst/>
            </a:prstGeom>
            <a:solidFill>
              <a:srgbClr val="FFFFFF"/>
            </a:solidFill>
            <a:ln w="285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9" name="Oval 6"/>
            <p:cNvSpPr>
              <a:spLocks noChangeArrowheads="1"/>
            </p:cNvSpPr>
            <p:nvPr/>
          </p:nvSpPr>
          <p:spPr bwMode="auto">
            <a:xfrm>
              <a:off x="7444310" y="3383130"/>
              <a:ext cx="72654" cy="65245"/>
            </a:xfrm>
            <a:prstGeom prst="ellipse">
              <a:avLst/>
            </a:prstGeom>
            <a:solidFill>
              <a:srgbClr val="FFFFFF"/>
            </a:solidFill>
            <a:ln w="2857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0" name="任意多边形 149"/>
            <p:cNvSpPr/>
            <p:nvPr/>
          </p:nvSpPr>
          <p:spPr>
            <a:xfrm>
              <a:off x="6390968" y="2857496"/>
              <a:ext cx="1437968" cy="560363"/>
            </a:xfrm>
            <a:custGeom>
              <a:avLst/>
              <a:gdLst>
                <a:gd name="connsiteX0" fmla="*/ 363793 w 1437968"/>
                <a:gd name="connsiteY0" fmla="*/ 518651 h 560438"/>
                <a:gd name="connsiteX1" fmla="*/ 113071 w 1437968"/>
                <a:gd name="connsiteY1" fmla="*/ 444909 h 560438"/>
                <a:gd name="connsiteX2" fmla="*/ 98322 w 1437968"/>
                <a:gd name="connsiteY2" fmla="*/ 149942 h 560438"/>
                <a:gd name="connsiteX3" fmla="*/ 703006 w 1437968"/>
                <a:gd name="connsiteY3" fmla="*/ 2458 h 560438"/>
                <a:gd name="connsiteX4" fmla="*/ 1366684 w 1437968"/>
                <a:gd name="connsiteY4" fmla="*/ 164690 h 560438"/>
                <a:gd name="connsiteX5" fmla="*/ 1130709 w 1437968"/>
                <a:gd name="connsiteY5" fmla="*/ 518651 h 560438"/>
                <a:gd name="connsiteX6" fmla="*/ 776748 w 1437968"/>
                <a:gd name="connsiteY6" fmla="*/ 415413 h 560438"/>
                <a:gd name="connsiteX7" fmla="*/ 599767 w 1437968"/>
                <a:gd name="connsiteY7" fmla="*/ 444909 h 560438"/>
                <a:gd name="connsiteX8" fmla="*/ 363793 w 1437968"/>
                <a:gd name="connsiteY8" fmla="*/ 518651 h 56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7968" h="560438">
                  <a:moveTo>
                    <a:pt x="363793" y="518651"/>
                  </a:moveTo>
                  <a:cubicBezTo>
                    <a:pt x="282677" y="518651"/>
                    <a:pt x="157316" y="506360"/>
                    <a:pt x="113071" y="444909"/>
                  </a:cubicBezTo>
                  <a:cubicBezTo>
                    <a:pt x="68826" y="383458"/>
                    <a:pt x="0" y="223684"/>
                    <a:pt x="98322" y="149942"/>
                  </a:cubicBezTo>
                  <a:cubicBezTo>
                    <a:pt x="196645" y="76200"/>
                    <a:pt x="491612" y="0"/>
                    <a:pt x="703006" y="2458"/>
                  </a:cubicBezTo>
                  <a:cubicBezTo>
                    <a:pt x="914400" y="4916"/>
                    <a:pt x="1295400" y="78658"/>
                    <a:pt x="1366684" y="164690"/>
                  </a:cubicBezTo>
                  <a:cubicBezTo>
                    <a:pt x="1437968" y="250722"/>
                    <a:pt x="1229032" y="476864"/>
                    <a:pt x="1130709" y="518651"/>
                  </a:cubicBezTo>
                  <a:cubicBezTo>
                    <a:pt x="1032386" y="560438"/>
                    <a:pt x="865238" y="427703"/>
                    <a:pt x="776748" y="415413"/>
                  </a:cubicBezTo>
                  <a:cubicBezTo>
                    <a:pt x="688258" y="403123"/>
                    <a:pt x="663677" y="425245"/>
                    <a:pt x="599767" y="444909"/>
                  </a:cubicBezTo>
                  <a:cubicBezTo>
                    <a:pt x="535857" y="464573"/>
                    <a:pt x="444909" y="518651"/>
                    <a:pt x="363793" y="518651"/>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1" name="任意多边形 150"/>
            <p:cNvSpPr/>
            <p:nvPr/>
          </p:nvSpPr>
          <p:spPr>
            <a:xfrm>
              <a:off x="6436996" y="3411509"/>
              <a:ext cx="1360197" cy="523852"/>
            </a:xfrm>
            <a:custGeom>
              <a:avLst/>
              <a:gdLst>
                <a:gd name="connsiteX0" fmla="*/ 331839 w 1359310"/>
                <a:gd name="connsiteY0" fmla="*/ 24580 h 523567"/>
                <a:gd name="connsiteX1" fmla="*/ 95864 w 1359310"/>
                <a:gd name="connsiteY1" fmla="*/ 216309 h 523567"/>
                <a:gd name="connsiteX2" fmla="*/ 110613 w 1359310"/>
                <a:gd name="connsiteY2" fmla="*/ 481780 h 523567"/>
                <a:gd name="connsiteX3" fmla="*/ 759542 w 1359310"/>
                <a:gd name="connsiteY3" fmla="*/ 467032 h 523567"/>
                <a:gd name="connsiteX4" fmla="*/ 1187245 w 1359310"/>
                <a:gd name="connsiteY4" fmla="*/ 452283 h 523567"/>
                <a:gd name="connsiteX5" fmla="*/ 1334729 w 1359310"/>
                <a:gd name="connsiteY5" fmla="*/ 186812 h 523567"/>
                <a:gd name="connsiteX6" fmla="*/ 1039761 w 1359310"/>
                <a:gd name="connsiteY6" fmla="*/ 9832 h 523567"/>
                <a:gd name="connsiteX7" fmla="*/ 715297 w 1359310"/>
                <a:gd name="connsiteY7" fmla="*/ 127819 h 523567"/>
                <a:gd name="connsiteX8" fmla="*/ 494071 w 1359310"/>
                <a:gd name="connsiteY8" fmla="*/ 113071 h 523567"/>
                <a:gd name="connsiteX9" fmla="*/ 331839 w 1359310"/>
                <a:gd name="connsiteY9" fmla="*/ 24580 h 52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310" h="523567">
                  <a:moveTo>
                    <a:pt x="331839" y="24580"/>
                  </a:moveTo>
                  <a:cubicBezTo>
                    <a:pt x="265471" y="41786"/>
                    <a:pt x="132735" y="140109"/>
                    <a:pt x="95864" y="216309"/>
                  </a:cubicBezTo>
                  <a:cubicBezTo>
                    <a:pt x="58993" y="292509"/>
                    <a:pt x="0" y="439993"/>
                    <a:pt x="110613" y="481780"/>
                  </a:cubicBezTo>
                  <a:cubicBezTo>
                    <a:pt x="221226" y="523567"/>
                    <a:pt x="759542" y="467032"/>
                    <a:pt x="759542" y="467032"/>
                  </a:cubicBezTo>
                  <a:cubicBezTo>
                    <a:pt x="938981" y="462116"/>
                    <a:pt x="1091381" y="498986"/>
                    <a:pt x="1187245" y="452283"/>
                  </a:cubicBezTo>
                  <a:cubicBezTo>
                    <a:pt x="1283110" y="405580"/>
                    <a:pt x="1359310" y="260554"/>
                    <a:pt x="1334729" y="186812"/>
                  </a:cubicBezTo>
                  <a:cubicBezTo>
                    <a:pt x="1310148" y="113070"/>
                    <a:pt x="1143000" y="19664"/>
                    <a:pt x="1039761" y="9832"/>
                  </a:cubicBezTo>
                  <a:cubicBezTo>
                    <a:pt x="936522" y="0"/>
                    <a:pt x="806245" y="110612"/>
                    <a:pt x="715297" y="127819"/>
                  </a:cubicBezTo>
                  <a:cubicBezTo>
                    <a:pt x="624349" y="145026"/>
                    <a:pt x="553065" y="130277"/>
                    <a:pt x="494071" y="113071"/>
                  </a:cubicBezTo>
                  <a:cubicBezTo>
                    <a:pt x="435077" y="95865"/>
                    <a:pt x="398207" y="7374"/>
                    <a:pt x="331839" y="2458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52" name="组合 91"/>
          <p:cNvGrpSpPr>
            <a:grpSpLocks/>
          </p:cNvGrpSpPr>
          <p:nvPr/>
        </p:nvGrpSpPr>
        <p:grpSpPr bwMode="auto">
          <a:xfrm>
            <a:off x="7022157" y="4442470"/>
            <a:ext cx="1438275" cy="1077912"/>
            <a:chOff x="6429388" y="4637151"/>
            <a:chExt cx="1437968" cy="1077865"/>
          </a:xfrm>
        </p:grpSpPr>
        <p:sp>
          <p:nvSpPr>
            <p:cNvPr id="153" name="Oval 4"/>
            <p:cNvSpPr>
              <a:spLocks noChangeArrowheads="1"/>
            </p:cNvSpPr>
            <p:nvPr/>
          </p:nvSpPr>
          <p:spPr bwMode="auto">
            <a:xfrm>
              <a:off x="6771098" y="5162785"/>
              <a:ext cx="72654" cy="65245"/>
            </a:xfrm>
            <a:prstGeom prst="ellipse">
              <a:avLst/>
            </a:prstGeom>
            <a:solidFill>
              <a:srgbClr val="FFFFFF"/>
            </a:solidFill>
            <a:ln w="28575">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4" name="Oval 6"/>
            <p:cNvSpPr>
              <a:spLocks noChangeArrowheads="1"/>
            </p:cNvSpPr>
            <p:nvPr/>
          </p:nvSpPr>
          <p:spPr bwMode="auto">
            <a:xfrm>
              <a:off x="7482730" y="5162785"/>
              <a:ext cx="72654" cy="65245"/>
            </a:xfrm>
            <a:prstGeom prst="ellipse">
              <a:avLst/>
            </a:prstGeom>
            <a:solidFill>
              <a:srgbClr val="FFFFFF"/>
            </a:solidFill>
            <a:ln w="28575">
              <a:solidFill>
                <a:srgbClr val="FF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5" name="任意多边形 154"/>
            <p:cNvSpPr/>
            <p:nvPr/>
          </p:nvSpPr>
          <p:spPr>
            <a:xfrm>
              <a:off x="6429388" y="4637151"/>
              <a:ext cx="1437968" cy="560363"/>
            </a:xfrm>
            <a:custGeom>
              <a:avLst/>
              <a:gdLst>
                <a:gd name="connsiteX0" fmla="*/ 363793 w 1437968"/>
                <a:gd name="connsiteY0" fmla="*/ 518651 h 560438"/>
                <a:gd name="connsiteX1" fmla="*/ 113071 w 1437968"/>
                <a:gd name="connsiteY1" fmla="*/ 444909 h 560438"/>
                <a:gd name="connsiteX2" fmla="*/ 98322 w 1437968"/>
                <a:gd name="connsiteY2" fmla="*/ 149942 h 560438"/>
                <a:gd name="connsiteX3" fmla="*/ 703006 w 1437968"/>
                <a:gd name="connsiteY3" fmla="*/ 2458 h 560438"/>
                <a:gd name="connsiteX4" fmla="*/ 1366684 w 1437968"/>
                <a:gd name="connsiteY4" fmla="*/ 164690 h 560438"/>
                <a:gd name="connsiteX5" fmla="*/ 1130709 w 1437968"/>
                <a:gd name="connsiteY5" fmla="*/ 518651 h 560438"/>
                <a:gd name="connsiteX6" fmla="*/ 776748 w 1437968"/>
                <a:gd name="connsiteY6" fmla="*/ 415413 h 560438"/>
                <a:gd name="connsiteX7" fmla="*/ 599767 w 1437968"/>
                <a:gd name="connsiteY7" fmla="*/ 444909 h 560438"/>
                <a:gd name="connsiteX8" fmla="*/ 363793 w 1437968"/>
                <a:gd name="connsiteY8" fmla="*/ 518651 h 56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37968" h="560438">
                  <a:moveTo>
                    <a:pt x="363793" y="518651"/>
                  </a:moveTo>
                  <a:cubicBezTo>
                    <a:pt x="282677" y="518651"/>
                    <a:pt x="157316" y="506360"/>
                    <a:pt x="113071" y="444909"/>
                  </a:cubicBezTo>
                  <a:cubicBezTo>
                    <a:pt x="68826" y="383458"/>
                    <a:pt x="0" y="223684"/>
                    <a:pt x="98322" y="149942"/>
                  </a:cubicBezTo>
                  <a:cubicBezTo>
                    <a:pt x="196645" y="76200"/>
                    <a:pt x="491612" y="0"/>
                    <a:pt x="703006" y="2458"/>
                  </a:cubicBezTo>
                  <a:cubicBezTo>
                    <a:pt x="914400" y="4916"/>
                    <a:pt x="1295400" y="78658"/>
                    <a:pt x="1366684" y="164690"/>
                  </a:cubicBezTo>
                  <a:cubicBezTo>
                    <a:pt x="1437968" y="250722"/>
                    <a:pt x="1229032" y="476864"/>
                    <a:pt x="1130709" y="518651"/>
                  </a:cubicBezTo>
                  <a:cubicBezTo>
                    <a:pt x="1032386" y="560438"/>
                    <a:pt x="865238" y="427703"/>
                    <a:pt x="776748" y="415413"/>
                  </a:cubicBezTo>
                  <a:cubicBezTo>
                    <a:pt x="688258" y="403123"/>
                    <a:pt x="663677" y="425245"/>
                    <a:pt x="599767" y="444909"/>
                  </a:cubicBezTo>
                  <a:cubicBezTo>
                    <a:pt x="535857" y="464573"/>
                    <a:pt x="444909" y="518651"/>
                    <a:pt x="363793" y="518651"/>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6" name="任意多边形 155"/>
            <p:cNvSpPr/>
            <p:nvPr/>
          </p:nvSpPr>
          <p:spPr>
            <a:xfrm>
              <a:off x="6475416" y="5191164"/>
              <a:ext cx="1360197" cy="523852"/>
            </a:xfrm>
            <a:custGeom>
              <a:avLst/>
              <a:gdLst>
                <a:gd name="connsiteX0" fmla="*/ 331839 w 1359310"/>
                <a:gd name="connsiteY0" fmla="*/ 24580 h 523567"/>
                <a:gd name="connsiteX1" fmla="*/ 95864 w 1359310"/>
                <a:gd name="connsiteY1" fmla="*/ 216309 h 523567"/>
                <a:gd name="connsiteX2" fmla="*/ 110613 w 1359310"/>
                <a:gd name="connsiteY2" fmla="*/ 481780 h 523567"/>
                <a:gd name="connsiteX3" fmla="*/ 759542 w 1359310"/>
                <a:gd name="connsiteY3" fmla="*/ 467032 h 523567"/>
                <a:gd name="connsiteX4" fmla="*/ 1187245 w 1359310"/>
                <a:gd name="connsiteY4" fmla="*/ 452283 h 523567"/>
                <a:gd name="connsiteX5" fmla="*/ 1334729 w 1359310"/>
                <a:gd name="connsiteY5" fmla="*/ 186812 h 523567"/>
                <a:gd name="connsiteX6" fmla="*/ 1039761 w 1359310"/>
                <a:gd name="connsiteY6" fmla="*/ 9832 h 523567"/>
                <a:gd name="connsiteX7" fmla="*/ 715297 w 1359310"/>
                <a:gd name="connsiteY7" fmla="*/ 127819 h 523567"/>
                <a:gd name="connsiteX8" fmla="*/ 494071 w 1359310"/>
                <a:gd name="connsiteY8" fmla="*/ 113071 h 523567"/>
                <a:gd name="connsiteX9" fmla="*/ 331839 w 1359310"/>
                <a:gd name="connsiteY9" fmla="*/ 24580 h 523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59310" h="523567">
                  <a:moveTo>
                    <a:pt x="331839" y="24580"/>
                  </a:moveTo>
                  <a:cubicBezTo>
                    <a:pt x="265471" y="41786"/>
                    <a:pt x="132735" y="140109"/>
                    <a:pt x="95864" y="216309"/>
                  </a:cubicBezTo>
                  <a:cubicBezTo>
                    <a:pt x="58993" y="292509"/>
                    <a:pt x="0" y="439993"/>
                    <a:pt x="110613" y="481780"/>
                  </a:cubicBezTo>
                  <a:cubicBezTo>
                    <a:pt x="221226" y="523567"/>
                    <a:pt x="759542" y="467032"/>
                    <a:pt x="759542" y="467032"/>
                  </a:cubicBezTo>
                  <a:cubicBezTo>
                    <a:pt x="938981" y="462116"/>
                    <a:pt x="1091381" y="498986"/>
                    <a:pt x="1187245" y="452283"/>
                  </a:cubicBezTo>
                  <a:cubicBezTo>
                    <a:pt x="1283110" y="405580"/>
                    <a:pt x="1359310" y="260554"/>
                    <a:pt x="1334729" y="186812"/>
                  </a:cubicBezTo>
                  <a:cubicBezTo>
                    <a:pt x="1310148" y="113070"/>
                    <a:pt x="1143000" y="19664"/>
                    <a:pt x="1039761" y="9832"/>
                  </a:cubicBezTo>
                  <a:cubicBezTo>
                    <a:pt x="936522" y="0"/>
                    <a:pt x="806245" y="110612"/>
                    <a:pt x="715297" y="127819"/>
                  </a:cubicBezTo>
                  <a:cubicBezTo>
                    <a:pt x="624349" y="145026"/>
                    <a:pt x="553065" y="130277"/>
                    <a:pt x="494071" y="113071"/>
                  </a:cubicBezTo>
                  <a:cubicBezTo>
                    <a:pt x="435077" y="95865"/>
                    <a:pt x="398207" y="7374"/>
                    <a:pt x="331839" y="2458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57" name="TextBox 93"/>
          <p:cNvSpPr txBox="1">
            <a:spLocks noChangeArrowheads="1"/>
          </p:cNvSpPr>
          <p:nvPr/>
        </p:nvSpPr>
        <p:spPr bwMode="auto">
          <a:xfrm>
            <a:off x="1200522" y="3948757"/>
            <a:ext cx="5540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sz="2400" b="1" dirty="0">
              <a:latin typeface="Times New Roman" panose="02020603050405020304" pitchFamily="18" charset="0"/>
              <a:cs typeface="Times New Roman" panose="02020603050405020304" pitchFamily="18" charset="0"/>
            </a:endParaRPr>
          </a:p>
        </p:txBody>
      </p:sp>
      <p:sp>
        <p:nvSpPr>
          <p:cNvPr id="158" name="TextBox 94"/>
          <p:cNvSpPr txBox="1">
            <a:spLocks noChangeArrowheads="1"/>
          </p:cNvSpPr>
          <p:nvPr/>
        </p:nvSpPr>
        <p:spPr bwMode="auto">
          <a:xfrm>
            <a:off x="4500563" y="3948757"/>
            <a:ext cx="5540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cs typeface="Times New Roman" panose="02020603050405020304" pitchFamily="18" charset="0"/>
                <a:sym typeface="Symbol" panose="05050102010706020507" pitchFamily="18" charset="2"/>
              </a:rPr>
              <a:t></a:t>
            </a:r>
            <a:endParaRPr lang="zh-CN" altLang="en-US" sz="2400" b="1">
              <a:latin typeface="Times New Roman" panose="02020603050405020304" pitchFamily="18" charset="0"/>
              <a:cs typeface="Times New Roman" panose="02020603050405020304" pitchFamily="18" charset="0"/>
            </a:endParaRPr>
          </a:p>
        </p:txBody>
      </p:sp>
      <p:sp>
        <p:nvSpPr>
          <p:cNvPr id="159" name="TextBox 95"/>
          <p:cNvSpPr txBox="1">
            <a:spLocks noChangeArrowheads="1"/>
          </p:cNvSpPr>
          <p:nvPr/>
        </p:nvSpPr>
        <p:spPr bwMode="auto">
          <a:xfrm>
            <a:off x="7468245" y="3948757"/>
            <a:ext cx="5540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cs typeface="Times New Roman" panose="02020603050405020304" pitchFamily="18" charset="0"/>
                <a:sym typeface="Symbol" panose="05050102010706020507" pitchFamily="18" charset="2"/>
              </a:rPr>
              <a:t></a:t>
            </a:r>
            <a:endParaRPr lang="zh-CN" altLang="en-US" sz="2400" b="1">
              <a:latin typeface="Times New Roman" panose="02020603050405020304" pitchFamily="18" charset="0"/>
              <a:cs typeface="Times New Roman" panose="02020603050405020304" pitchFamily="18" charset="0"/>
            </a:endParaRPr>
          </a:p>
        </p:txBody>
      </p:sp>
      <p:sp>
        <p:nvSpPr>
          <p:cNvPr id="2" name="矩形 1"/>
          <p:cNvSpPr/>
          <p:nvPr/>
        </p:nvSpPr>
        <p:spPr>
          <a:xfrm>
            <a:off x="179388" y="5589240"/>
            <a:ext cx="8713092" cy="1175706"/>
          </a:xfrm>
          <a:prstGeom prst="rect">
            <a:avLst/>
          </a:prstGeom>
          <a:solidFill>
            <a:srgbClr val="00B0F0"/>
          </a:solidFill>
        </p:spPr>
        <p:txBody>
          <a:bodyPr wrap="square">
            <a:spAutoFit/>
          </a:bodyPr>
          <a:lstStyle/>
          <a:p>
            <a:pPr marL="0" indent="0" algn="l">
              <a:lnSpc>
                <a:spcPct val="110000"/>
              </a:lnSpc>
              <a:spcBef>
                <a:spcPts val="0"/>
              </a:spcBef>
              <a:buFont typeface="Wingdings" panose="05000000000000000000" pitchFamily="2" charset="2"/>
              <a:buNone/>
            </a:pPr>
            <a:r>
              <a:rPr lang="zh-CN" altLang="zh-CN" sz="3200" b="1" dirty="0">
                <a:latin typeface="Times New Roman" panose="02020603050405020304" pitchFamily="18" charset="0"/>
                <a:cs typeface="Times New Roman" panose="02020603050405020304" pitchFamily="18" charset="0"/>
              </a:rPr>
              <a:t>连通图中的任一条回路都可以表</a:t>
            </a:r>
            <a:r>
              <a:rPr lang="zh-CN" altLang="en-US" sz="3200" b="1" dirty="0">
                <a:latin typeface="Times New Roman" panose="02020603050405020304" pitchFamily="18" charset="0"/>
                <a:cs typeface="Times New Roman" panose="02020603050405020304" pitchFamily="18" charset="0"/>
              </a:rPr>
              <a:t>成</a:t>
            </a:r>
            <a:r>
              <a:rPr lang="zh-CN" altLang="zh-CN" sz="3200" b="1" dirty="0">
                <a:latin typeface="Times New Roman" panose="02020603050405020304" pitchFamily="18" charset="0"/>
                <a:cs typeface="Times New Roman" panose="02020603050405020304" pitchFamily="18" charset="0"/>
              </a:rPr>
              <a:t>对应</a:t>
            </a:r>
            <a:r>
              <a:rPr lang="zh-CN" altLang="en-US" sz="3200" b="1" dirty="0">
                <a:latin typeface="Times New Roman" panose="02020603050405020304" pitchFamily="18" charset="0"/>
                <a:cs typeface="Times New Roman" panose="02020603050405020304" pitchFamily="18" charset="0"/>
              </a:rPr>
              <a:t>它</a:t>
            </a:r>
            <a:r>
              <a:rPr lang="zh-CN" altLang="zh-CN" sz="3200" b="1" dirty="0">
                <a:latin typeface="Times New Roman" panose="02020603050405020304" pitchFamily="18" charset="0"/>
                <a:cs typeface="Times New Roman" panose="02020603050405020304" pitchFamily="18" charset="0"/>
              </a:rPr>
              <a:t>所含弦的基本回路的合并</a:t>
            </a:r>
            <a:r>
              <a:rPr lang="zh-CN" altLang="en-US" sz="3200" b="1" dirty="0">
                <a:latin typeface="Times New Roman" panose="02020603050405020304" pitchFamily="18" charset="0"/>
                <a:cs typeface="Times New Roman" panose="02020603050405020304" pitchFamily="18" charset="0"/>
              </a:rPr>
              <a:t>。</a:t>
            </a:r>
            <a:endParaRPr lang="en-US" altLang="zh-C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07736"/>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158" grpId="0"/>
      <p:bldP spid="15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p:cNvSpPr>
          <p:nvPr>
            <p:ph type="title" idx="4294967295"/>
          </p:nvPr>
        </p:nvSpPr>
        <p:spPr/>
        <p:txBody>
          <a:bodyPr/>
          <a:lstStyle/>
          <a:p>
            <a:r>
              <a:rPr lang="zh-CN" altLang="zh-CN" b="1" dirty="0"/>
              <a:t>基本</a:t>
            </a:r>
            <a:r>
              <a:rPr lang="zh-CN" altLang="en-US" b="1" dirty="0"/>
              <a:t>割集</a:t>
            </a:r>
            <a:r>
              <a:rPr lang="zh-CN" altLang="zh-CN" b="1" dirty="0"/>
              <a:t>的</a:t>
            </a:r>
            <a:r>
              <a:rPr lang="zh-CN" altLang="en-US" b="1" dirty="0"/>
              <a:t>性质</a:t>
            </a:r>
            <a:endParaRPr lang="zh-CN" altLang="en-US" b="1" dirty="0">
              <a:latin typeface="Calibri" panose="020F0502020204030204" pitchFamily="34" charset="0"/>
              <a:ea typeface="宋体" panose="02010600030101010101" pitchFamily="2" charset="-122"/>
            </a:endParaRPr>
          </a:p>
        </p:txBody>
      </p:sp>
      <p:sp>
        <p:nvSpPr>
          <p:cNvPr id="93" name="内容占位符 2"/>
          <p:cNvSpPr txBox="1">
            <a:spLocks/>
          </p:cNvSpPr>
          <p:nvPr/>
        </p:nvSpPr>
        <p:spPr bwMode="auto">
          <a:xfrm>
            <a:off x="179388" y="836712"/>
            <a:ext cx="8713092" cy="1152128"/>
          </a:xfrm>
          <a:prstGeom prst="rect">
            <a:avLst/>
          </a:prstGeom>
          <a:solidFill>
            <a:srgbClr val="FFFF00"/>
          </a:solidFill>
          <a:ln>
            <a:noFill/>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algn="l">
              <a:lnSpc>
                <a:spcPct val="110000"/>
              </a:lnSpc>
              <a:spcBef>
                <a:spcPts val="0"/>
              </a:spcBef>
            </a:pPr>
            <a:r>
              <a:rPr lang="zh-CN" altLang="en-US" b="1" dirty="0">
                <a:latin typeface="Times New Roman" panose="02020603050405020304" pitchFamily="18" charset="0"/>
                <a:cs typeface="Times New Roman" panose="02020603050405020304" pitchFamily="18" charset="0"/>
              </a:rPr>
              <a:t>设</a:t>
            </a:r>
            <a:r>
              <a:rPr lang="en-US" altLang="zh-CN" b="1" i="1" dirty="0">
                <a:latin typeface="Times New Roman" panose="02020603050405020304" pitchFamily="18" charset="0"/>
                <a:cs typeface="Times New Roman" panose="02020603050405020304" pitchFamily="18" charset="0"/>
              </a:rPr>
              <a:t>S</a:t>
            </a:r>
            <a:r>
              <a:rPr lang="en-US" altLang="zh-CN" b="1" baseline="-25000"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和</a:t>
            </a:r>
            <a:r>
              <a:rPr lang="en-US" altLang="zh-CN" b="1" i="1" dirty="0">
                <a:latin typeface="Times New Roman" panose="02020603050405020304" pitchFamily="18" charset="0"/>
                <a:cs typeface="Times New Roman" panose="02020603050405020304" pitchFamily="18" charset="0"/>
              </a:rPr>
              <a:t>S</a:t>
            </a:r>
            <a:r>
              <a:rPr lang="en-US" altLang="zh-CN" b="1" baseline="-25000"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是两个</a:t>
            </a:r>
            <a:r>
              <a:rPr lang="zh-CN" altLang="en-US" b="1" dirty="0">
                <a:solidFill>
                  <a:srgbClr val="C00000"/>
                </a:solidFill>
                <a:latin typeface="Times New Roman" panose="02020603050405020304" pitchFamily="18" charset="0"/>
                <a:cs typeface="Times New Roman" panose="02020603050405020304" pitchFamily="18" charset="0"/>
              </a:rPr>
              <a:t>广义</a:t>
            </a:r>
            <a:r>
              <a:rPr lang="zh-CN" altLang="en-US" b="1" dirty="0">
                <a:latin typeface="Times New Roman" panose="02020603050405020304" pitchFamily="18" charset="0"/>
                <a:cs typeface="Times New Roman" panose="02020603050405020304" pitchFamily="18" charset="0"/>
              </a:rPr>
              <a:t>割集。</a:t>
            </a:r>
            <a:r>
              <a:rPr lang="en-US" altLang="zh-CN"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b="1" i="1" dirty="0">
                <a:latin typeface="Times New Roman" panose="02020603050405020304" pitchFamily="18" charset="0"/>
                <a:cs typeface="Times New Roman" panose="02020603050405020304" pitchFamily="18" charset="0"/>
              </a:rPr>
              <a:t>S</a:t>
            </a:r>
            <a:r>
              <a:rPr lang="en-US" altLang="zh-CN" b="1" baseline="-25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sym typeface="Symbol" panose="05050102010706020507" pitchFamily="18" charset="2"/>
              </a:rPr>
              <a:t>S</a:t>
            </a:r>
            <a:r>
              <a:rPr lang="en-US" altLang="zh-CN" b="1" baseline="-25000"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sym typeface="Wingdings" panose="05000000000000000000" pitchFamily="2" charset="2"/>
              </a:rPr>
              <a:t>是</a:t>
            </a:r>
            <a:r>
              <a:rPr lang="en-US" altLang="zh-CN" b="1" i="1" dirty="0">
                <a:latin typeface="Times New Roman" panose="02020603050405020304" pitchFamily="18" charset="0"/>
                <a:cs typeface="Times New Roman" panose="02020603050405020304" pitchFamily="18" charset="0"/>
                <a:sym typeface="Wingdings" panose="05000000000000000000" pitchFamily="2" charset="2"/>
              </a:rPr>
              <a:t>S</a:t>
            </a:r>
            <a:r>
              <a:rPr lang="en-US" altLang="zh-CN" b="1" baseline="-25000"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sym typeface="Symbol" panose="05050102010706020507" pitchFamily="18" charset="2"/>
              </a:rPr>
              <a:t>和</a:t>
            </a:r>
            <a:r>
              <a:rPr lang="en-US" altLang="zh-CN" b="1" i="1" dirty="0">
                <a:latin typeface="Times New Roman" panose="02020603050405020304" pitchFamily="18" charset="0"/>
                <a:cs typeface="Times New Roman" panose="02020603050405020304" pitchFamily="18" charset="0"/>
                <a:sym typeface="Symbol" panose="05050102010706020507" pitchFamily="18" charset="2"/>
              </a:rPr>
              <a:t>S</a:t>
            </a:r>
            <a:r>
              <a:rPr lang="en-US" altLang="zh-CN" b="1" baseline="-25000"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sym typeface="Wingdings" panose="05000000000000000000" pitchFamily="2" charset="2"/>
              </a:rPr>
              <a:t>中的边的对称差构成的集合，称之为</a:t>
            </a:r>
            <a:r>
              <a:rPr lang="en-US" altLang="zh-CN" b="1" i="1" dirty="0">
                <a:latin typeface="Times New Roman" panose="02020603050405020304" pitchFamily="18" charset="0"/>
                <a:cs typeface="Times New Roman" panose="02020603050405020304" pitchFamily="18" charset="0"/>
              </a:rPr>
              <a:t>S</a:t>
            </a:r>
            <a:r>
              <a:rPr lang="en-US" altLang="zh-CN" b="1" baseline="-25000" dirty="0">
                <a:latin typeface="Times New Roman" panose="02020603050405020304" pitchFamily="18" charset="0"/>
                <a:cs typeface="Times New Roman" panose="02020603050405020304" pitchFamily="18" charset="0"/>
              </a:rPr>
              <a:t>1</a:t>
            </a:r>
            <a:r>
              <a:rPr lang="zh-CN" altLang="en-US" b="1" dirty="0">
                <a:latin typeface="Times New Roman" panose="02020603050405020304" pitchFamily="18" charset="0"/>
                <a:cs typeface="Times New Roman" panose="02020603050405020304" pitchFamily="18" charset="0"/>
              </a:rPr>
              <a:t>和</a:t>
            </a:r>
            <a:r>
              <a:rPr lang="en-US" altLang="zh-CN" b="1" i="1" dirty="0">
                <a:latin typeface="Times New Roman" panose="02020603050405020304" pitchFamily="18" charset="0"/>
                <a:cs typeface="Times New Roman" panose="02020603050405020304" pitchFamily="18" charset="0"/>
              </a:rPr>
              <a:t>S</a:t>
            </a:r>
            <a:r>
              <a:rPr lang="en-US" altLang="zh-CN" b="1" baseline="-25000" dirty="0">
                <a:latin typeface="Times New Roman" panose="02020603050405020304" pitchFamily="18" charset="0"/>
                <a:cs typeface="Times New Roman" panose="02020603050405020304" pitchFamily="18" charset="0"/>
              </a:rPr>
              <a:t>2</a:t>
            </a:r>
            <a:r>
              <a:rPr lang="zh-CN" altLang="en-US" b="1" dirty="0">
                <a:latin typeface="Times New Roman" panose="02020603050405020304" pitchFamily="18" charset="0"/>
                <a:cs typeface="Times New Roman" panose="02020603050405020304" pitchFamily="18" charset="0"/>
              </a:rPr>
              <a:t>的合并。</a:t>
            </a:r>
            <a:endParaRPr lang="en-US" altLang="zh-CN" b="1" dirty="0">
              <a:latin typeface="Times New Roman" panose="02020603050405020304" pitchFamily="18" charset="0"/>
              <a:cs typeface="Times New Roman" panose="02020603050405020304" pitchFamily="18" charset="0"/>
              <a:sym typeface="Wingdings" panose="05000000000000000000" pitchFamily="2" charset="2"/>
            </a:endParaRPr>
          </a:p>
          <a:p>
            <a:pPr algn="l">
              <a:lnSpc>
                <a:spcPct val="150000"/>
              </a:lnSpc>
            </a:pPr>
            <a:endParaRPr lang="en-US" altLang="zh-CN" b="1" dirty="0">
              <a:latin typeface="Times New Roman" panose="02020603050405020304" pitchFamily="18" charset="0"/>
              <a:cs typeface="Times New Roman" panose="02020603050405020304" pitchFamily="18" charset="0"/>
              <a:sym typeface="Wingdings" panose="05000000000000000000" pitchFamily="2" charset="2"/>
            </a:endParaRPr>
          </a:p>
          <a:p>
            <a:pPr>
              <a:buFont typeface="Wingdings" panose="05000000000000000000" pitchFamily="2" charset="2"/>
              <a:buNone/>
            </a:pPr>
            <a:endParaRPr lang="en-US" altLang="zh-CN" sz="2800" b="1" dirty="0">
              <a:latin typeface="Times New Roman" panose="02020603050405020304" pitchFamily="18" charset="0"/>
              <a:cs typeface="Times New Roman" panose="02020603050405020304" pitchFamily="18" charset="0"/>
              <a:sym typeface="Wingdings" panose="05000000000000000000" pitchFamily="2" charset="2"/>
            </a:endParaRPr>
          </a:p>
          <a:p>
            <a:pPr>
              <a:buFont typeface="Wingdings" panose="05000000000000000000" pitchFamily="2" charset="2"/>
              <a:buNone/>
            </a:pPr>
            <a:endParaRPr lang="zh-CN" altLang="en-US" sz="2800" b="1" dirty="0">
              <a:latin typeface="Times New Roman" panose="02020603050405020304" pitchFamily="18" charset="0"/>
              <a:cs typeface="Times New Roman" panose="02020603050405020304" pitchFamily="18" charset="0"/>
            </a:endParaRPr>
          </a:p>
        </p:txBody>
      </p:sp>
      <p:sp>
        <p:nvSpPr>
          <p:cNvPr id="4" name="矩形 3"/>
          <p:cNvSpPr/>
          <p:nvPr/>
        </p:nvSpPr>
        <p:spPr>
          <a:xfrm>
            <a:off x="179388" y="5203566"/>
            <a:ext cx="8736012" cy="1175706"/>
          </a:xfrm>
          <a:prstGeom prst="rect">
            <a:avLst/>
          </a:prstGeom>
        </p:spPr>
        <p:txBody>
          <a:bodyPr wrap="square">
            <a:spAutoFit/>
          </a:bodyPr>
          <a:lstStyle/>
          <a:p>
            <a:pPr marL="0" indent="0" algn="l">
              <a:lnSpc>
                <a:spcPct val="110000"/>
              </a:lnSpc>
              <a:spcBef>
                <a:spcPts val="0"/>
              </a:spcBef>
              <a:buNone/>
            </a:pPr>
            <a:r>
              <a:rPr lang="zh-CN" altLang="zh-CN" sz="3200" b="1" dirty="0">
                <a:latin typeface="Times New Roman" panose="02020603050405020304" pitchFamily="18" charset="0"/>
                <a:cs typeface="Times New Roman" panose="02020603050405020304" pitchFamily="18" charset="0"/>
              </a:rPr>
              <a:t>连通图中的任一</a:t>
            </a:r>
            <a:r>
              <a:rPr lang="zh-CN" altLang="en-US" sz="3200" b="1" dirty="0">
                <a:solidFill>
                  <a:srgbClr val="C00000"/>
                </a:solidFill>
                <a:latin typeface="Times New Roman" panose="02020603050405020304" pitchFamily="18" charset="0"/>
                <a:cs typeface="Times New Roman" panose="02020603050405020304" pitchFamily="18" charset="0"/>
              </a:rPr>
              <a:t>广义</a:t>
            </a:r>
            <a:r>
              <a:rPr lang="zh-CN" altLang="en-US" sz="3200" b="1" dirty="0">
                <a:latin typeface="Times New Roman" panose="02020603050405020304" pitchFamily="18" charset="0"/>
                <a:cs typeface="Times New Roman" panose="02020603050405020304" pitchFamily="18" charset="0"/>
              </a:rPr>
              <a:t>割集</a:t>
            </a:r>
            <a:r>
              <a:rPr lang="zh-CN" altLang="zh-CN" sz="3200" b="1" dirty="0">
                <a:latin typeface="Times New Roman" panose="02020603050405020304" pitchFamily="18" charset="0"/>
                <a:cs typeface="Times New Roman" panose="02020603050405020304" pitchFamily="18" charset="0"/>
              </a:rPr>
              <a:t>都可以表</a:t>
            </a:r>
            <a:r>
              <a:rPr lang="zh-CN" altLang="en-US" sz="3200" b="1" dirty="0">
                <a:latin typeface="Times New Roman" panose="02020603050405020304" pitchFamily="18" charset="0"/>
                <a:cs typeface="Times New Roman" panose="02020603050405020304" pitchFamily="18" charset="0"/>
              </a:rPr>
              <a:t>成</a:t>
            </a:r>
            <a:r>
              <a:rPr lang="zh-CN" altLang="zh-CN" sz="3200" b="1" dirty="0">
                <a:latin typeface="Times New Roman" panose="02020603050405020304" pitchFamily="18" charset="0"/>
                <a:cs typeface="Times New Roman" panose="02020603050405020304" pitchFamily="18" charset="0"/>
              </a:rPr>
              <a:t>对应</a:t>
            </a:r>
            <a:r>
              <a:rPr lang="zh-CN" altLang="en-US" sz="3200" b="1" dirty="0">
                <a:latin typeface="Times New Roman" panose="02020603050405020304" pitchFamily="18" charset="0"/>
                <a:cs typeface="Times New Roman" panose="02020603050405020304" pitchFamily="18" charset="0"/>
              </a:rPr>
              <a:t>它</a:t>
            </a:r>
            <a:r>
              <a:rPr lang="zh-CN" altLang="zh-CN" sz="3200" b="1" dirty="0">
                <a:latin typeface="Times New Roman" panose="02020603050405020304" pitchFamily="18" charset="0"/>
                <a:cs typeface="Times New Roman" panose="02020603050405020304" pitchFamily="18" charset="0"/>
              </a:rPr>
              <a:t>所含</a:t>
            </a:r>
            <a:r>
              <a:rPr lang="zh-CN" altLang="en-US" sz="3200" b="1" dirty="0">
                <a:latin typeface="Times New Roman" panose="02020603050405020304" pitchFamily="18" charset="0"/>
                <a:cs typeface="Times New Roman" panose="02020603050405020304" pitchFamily="18" charset="0"/>
              </a:rPr>
              <a:t>树枝</a:t>
            </a:r>
            <a:r>
              <a:rPr lang="zh-CN" altLang="zh-CN" sz="3200" b="1" dirty="0">
                <a:latin typeface="Times New Roman" panose="02020603050405020304" pitchFamily="18" charset="0"/>
                <a:cs typeface="Times New Roman" panose="02020603050405020304" pitchFamily="18" charset="0"/>
              </a:rPr>
              <a:t>的基本</a:t>
            </a:r>
            <a:r>
              <a:rPr lang="zh-CN" altLang="en-US" sz="3200" b="1" dirty="0">
                <a:latin typeface="Times New Roman" panose="02020603050405020304" pitchFamily="18" charset="0"/>
                <a:cs typeface="Times New Roman" panose="02020603050405020304" pitchFamily="18" charset="0"/>
              </a:rPr>
              <a:t>割集</a:t>
            </a:r>
            <a:r>
              <a:rPr lang="zh-CN" altLang="zh-CN" sz="3200" b="1" dirty="0">
                <a:latin typeface="Times New Roman" panose="02020603050405020304" pitchFamily="18" charset="0"/>
                <a:cs typeface="Times New Roman" panose="02020603050405020304" pitchFamily="18" charset="0"/>
              </a:rPr>
              <a:t>的</a:t>
            </a:r>
            <a:r>
              <a:rPr lang="zh-CN" altLang="en-US" sz="3200" b="1" dirty="0">
                <a:latin typeface="Times New Roman" panose="02020603050405020304" pitchFamily="18" charset="0"/>
                <a:cs typeface="Times New Roman" panose="02020603050405020304" pitchFamily="18" charset="0"/>
              </a:rPr>
              <a:t>合并。</a:t>
            </a:r>
            <a:endParaRPr lang="en-US" altLang="zh-CN" sz="3200" b="1"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827584" y="2060848"/>
            <a:ext cx="2880320" cy="2965183"/>
          </a:xfrm>
          <a:prstGeom prst="rect">
            <a:avLst/>
          </a:prstGeom>
        </p:spPr>
      </p:pic>
      <p:sp>
        <p:nvSpPr>
          <p:cNvPr id="9" name="文本框 8"/>
          <p:cNvSpPr txBox="1"/>
          <p:nvPr/>
        </p:nvSpPr>
        <p:spPr>
          <a:xfrm>
            <a:off x="4644007" y="2191064"/>
            <a:ext cx="4248474" cy="2554545"/>
          </a:xfrm>
          <a:prstGeom prst="rect">
            <a:avLst/>
          </a:prstGeom>
          <a:noFill/>
        </p:spPr>
        <p:txBody>
          <a:bodyPr wrap="square" rtlCol="0">
            <a:spAutoFit/>
          </a:bodyPr>
          <a:lstStyle/>
          <a:p>
            <a:pPr algn="l"/>
            <a:r>
              <a:rPr lang="zh-CN" altLang="en-US" sz="3200" dirty="0"/>
              <a:t>取</a:t>
            </a: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1 </a:t>
            </a:r>
            <a:r>
              <a:rPr lang="en-US" altLang="zh-CN" sz="3200" dirty="0"/>
              <a:t>={</a:t>
            </a: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2</a:t>
            </a:r>
            <a:r>
              <a:rPr lang="en-US" altLang="zh-CN" sz="3200" b="1" dirty="0">
                <a:latin typeface="Times New Roman" panose="02020603050405020304" pitchFamily="18" charset="0"/>
                <a:cs typeface="Times New Roman" panose="02020603050405020304" pitchFamily="18" charset="0"/>
              </a:rPr>
              <a:t>, v</a:t>
            </a:r>
            <a:r>
              <a:rPr lang="en-US" altLang="zh-CN" sz="3200" b="1" baseline="-25000" dirty="0">
                <a:latin typeface="Times New Roman" panose="02020603050405020304" pitchFamily="18" charset="0"/>
                <a:cs typeface="Times New Roman" panose="02020603050405020304" pitchFamily="18" charset="0"/>
              </a:rPr>
              <a:t>4</a:t>
            </a:r>
            <a:r>
              <a:rPr lang="en-US" altLang="zh-CN" sz="3200" b="1" dirty="0">
                <a:latin typeface="Times New Roman" panose="02020603050405020304" pitchFamily="18" charset="0"/>
                <a:cs typeface="Times New Roman" panose="02020603050405020304" pitchFamily="18" charset="0"/>
              </a:rPr>
              <a:t>}</a:t>
            </a:r>
          </a:p>
          <a:p>
            <a:pPr algn="l"/>
            <a:r>
              <a:rPr lang="en-US" altLang="zh-CN" sz="3200" b="1" dirty="0">
                <a:latin typeface="Times New Roman" panose="02020603050405020304" pitchFamily="18" charset="0"/>
                <a:cs typeface="Times New Roman" panose="02020603050405020304" pitchFamily="18" charset="0"/>
              </a:rPr>
              <a:t>    V</a:t>
            </a:r>
            <a:r>
              <a:rPr lang="en-US" altLang="zh-CN" sz="3200" b="1" baseline="-25000" dirty="0">
                <a:latin typeface="Times New Roman" panose="02020603050405020304" pitchFamily="18" charset="0"/>
                <a:cs typeface="Times New Roman" panose="02020603050405020304" pitchFamily="18" charset="0"/>
              </a:rPr>
              <a:t>2 </a:t>
            </a:r>
            <a:r>
              <a:rPr lang="en-US" altLang="zh-CN" sz="3200" dirty="0"/>
              <a:t>=</a:t>
            </a:r>
            <a:r>
              <a:rPr lang="en-US" altLang="zh-CN" sz="3200" b="1" dirty="0">
                <a:latin typeface="Times New Roman" panose="02020603050405020304" pitchFamily="18" charset="0"/>
                <a:cs typeface="Times New Roman" panose="02020603050405020304" pitchFamily="18" charset="0"/>
              </a:rPr>
              <a:t>V</a:t>
            </a:r>
            <a:r>
              <a:rPr lang="en-US" altLang="zh-CN" sz="3200" dirty="0"/>
              <a:t>-</a:t>
            </a: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1 </a:t>
            </a:r>
            <a:endParaRPr lang="zh-CN" altLang="en-US" sz="3200" dirty="0"/>
          </a:p>
          <a:p>
            <a:pPr algn="l"/>
            <a:r>
              <a:rPr lang="zh-CN" altLang="en-US" sz="3200" dirty="0"/>
              <a:t>则 </a:t>
            </a:r>
            <a:r>
              <a:rPr lang="en-US" altLang="zh-CN" sz="3200" dirty="0"/>
              <a:t>S={{</a:t>
            </a:r>
            <a:r>
              <a:rPr lang="en-US" altLang="zh-CN" sz="3200" dirty="0" err="1"/>
              <a:t>x,y</a:t>
            </a:r>
            <a:r>
              <a:rPr lang="en-US" altLang="zh-CN" sz="3200" dirty="0"/>
              <a:t>}|x∊</a:t>
            </a: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1</a:t>
            </a:r>
            <a:r>
              <a:rPr lang="en-US" altLang="zh-CN" sz="3200" dirty="0"/>
              <a:t>,y∊</a:t>
            </a: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2</a:t>
            </a:r>
            <a:r>
              <a:rPr lang="en-US" altLang="zh-CN" sz="3200" b="1" dirty="0">
                <a:latin typeface="Times New Roman" panose="02020603050405020304" pitchFamily="18" charset="0"/>
                <a:cs typeface="Times New Roman" panose="02020603050405020304" pitchFamily="18" charset="0"/>
              </a:rPr>
              <a:t>}</a:t>
            </a:r>
          </a:p>
          <a:p>
            <a:pPr algn="l"/>
            <a:r>
              <a:rPr lang="zh-CN" altLang="en-US" sz="3200" b="1" dirty="0">
                <a:latin typeface="Times New Roman" panose="02020603050405020304" pitchFamily="18" charset="0"/>
                <a:cs typeface="Times New Roman" panose="02020603050405020304" pitchFamily="18" charset="0"/>
              </a:rPr>
              <a:t>称之为广义割集。</a:t>
            </a:r>
            <a:endParaRPr lang="en-US" altLang="zh-CN" sz="3200" b="1" dirty="0">
              <a:latin typeface="Times New Roman" panose="02020603050405020304" pitchFamily="18" charset="0"/>
              <a:cs typeface="Times New Roman" panose="02020603050405020304" pitchFamily="18" charset="0"/>
            </a:endParaRPr>
          </a:p>
          <a:p>
            <a:pPr algn="l"/>
            <a:endParaRPr lang="zh-CN" altLang="en-US" sz="3200" dirty="0"/>
          </a:p>
        </p:txBody>
      </p:sp>
      <p:cxnSp>
        <p:nvCxnSpPr>
          <p:cNvPr id="11" name="直接连接符 10"/>
          <p:cNvCxnSpPr/>
          <p:nvPr/>
        </p:nvCxnSpPr>
        <p:spPr>
          <a:xfrm flipV="1">
            <a:off x="1259632" y="2420888"/>
            <a:ext cx="864096" cy="792088"/>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flipV="1">
            <a:off x="1259632" y="3222116"/>
            <a:ext cx="0" cy="1359012"/>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V="1">
            <a:off x="2195736" y="3222116"/>
            <a:ext cx="0" cy="1359012"/>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2267744" y="4643996"/>
            <a:ext cx="936104" cy="9140"/>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1331640" y="4639291"/>
            <a:ext cx="936104" cy="9140"/>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flipV="1">
            <a:off x="1223628" y="3188465"/>
            <a:ext cx="972108" cy="28946"/>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378832"/>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Rectangle 2"/>
          <p:cNvSpPr>
            <a:spLocks noGrp="1"/>
          </p:cNvSpPr>
          <p:nvPr>
            <p:ph type="title" idx="4294967295"/>
          </p:nvPr>
        </p:nvSpPr>
        <p:spPr/>
        <p:txBody>
          <a:bodyPr/>
          <a:lstStyle/>
          <a:p>
            <a:pPr algn="l"/>
            <a:r>
              <a:rPr lang="zh-CN" altLang="en-US" sz="3200" b="1" dirty="0">
                <a:solidFill>
                  <a:schemeClr val="tx1"/>
                </a:solidFill>
              </a:rPr>
              <a:t>例</a:t>
            </a:r>
            <a:endParaRPr lang="zh-CN" altLang="en-US" sz="3200" b="1" dirty="0">
              <a:solidFill>
                <a:schemeClr val="tx1"/>
              </a:solidFill>
              <a:latin typeface="Calibri" panose="020F0502020204030204" pitchFamily="34" charset="0"/>
              <a:ea typeface="宋体" panose="02010600030101010101" pitchFamily="2" charset="-122"/>
            </a:endParaRPr>
          </a:p>
        </p:txBody>
      </p:sp>
      <p:sp>
        <p:nvSpPr>
          <p:cNvPr id="9" name="文本框 8"/>
          <p:cNvSpPr txBox="1"/>
          <p:nvPr/>
        </p:nvSpPr>
        <p:spPr>
          <a:xfrm>
            <a:off x="3635896" y="121765"/>
            <a:ext cx="2481576" cy="2062103"/>
          </a:xfrm>
          <a:prstGeom prst="rect">
            <a:avLst/>
          </a:prstGeom>
          <a:noFill/>
        </p:spPr>
        <p:txBody>
          <a:bodyPr wrap="square" rtlCol="0">
            <a:spAutoFit/>
          </a:bodyPr>
          <a:lstStyle/>
          <a:p>
            <a:pPr algn="l"/>
            <a:r>
              <a:rPr lang="zh-CN" altLang="en-US" sz="3200" dirty="0"/>
              <a:t>取</a:t>
            </a: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1 </a:t>
            </a:r>
            <a:r>
              <a:rPr lang="en-US" altLang="zh-CN" sz="3200" dirty="0"/>
              <a:t>={</a:t>
            </a: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2</a:t>
            </a:r>
            <a:r>
              <a:rPr lang="en-US" altLang="zh-CN" sz="3200" b="1" dirty="0">
                <a:latin typeface="Times New Roman" panose="02020603050405020304" pitchFamily="18" charset="0"/>
                <a:cs typeface="Times New Roman" panose="02020603050405020304" pitchFamily="18" charset="0"/>
              </a:rPr>
              <a:t>, v</a:t>
            </a:r>
            <a:r>
              <a:rPr lang="en-US" altLang="zh-CN" sz="3200" b="1" baseline="-25000" dirty="0">
                <a:latin typeface="Times New Roman" panose="02020603050405020304" pitchFamily="18" charset="0"/>
                <a:cs typeface="Times New Roman" panose="02020603050405020304" pitchFamily="18" charset="0"/>
              </a:rPr>
              <a:t>4</a:t>
            </a:r>
            <a:r>
              <a:rPr lang="en-US" altLang="zh-CN" sz="3200" b="1" dirty="0">
                <a:latin typeface="Times New Roman" panose="02020603050405020304" pitchFamily="18" charset="0"/>
                <a:cs typeface="Times New Roman" panose="02020603050405020304" pitchFamily="18" charset="0"/>
              </a:rPr>
              <a:t>}</a:t>
            </a:r>
          </a:p>
          <a:p>
            <a:pPr algn="l"/>
            <a:r>
              <a:rPr lang="en-US" altLang="zh-CN" sz="3200" b="1" dirty="0">
                <a:latin typeface="Times New Roman" panose="02020603050405020304" pitchFamily="18" charset="0"/>
                <a:cs typeface="Times New Roman" panose="02020603050405020304" pitchFamily="18" charset="0"/>
              </a:rPr>
              <a:t>    V</a:t>
            </a:r>
            <a:r>
              <a:rPr lang="en-US" altLang="zh-CN" sz="3200" b="1" baseline="-25000" dirty="0">
                <a:latin typeface="Times New Roman" panose="02020603050405020304" pitchFamily="18" charset="0"/>
                <a:cs typeface="Times New Roman" panose="02020603050405020304" pitchFamily="18" charset="0"/>
              </a:rPr>
              <a:t>2 </a:t>
            </a:r>
            <a:r>
              <a:rPr lang="en-US" altLang="zh-CN" sz="3200" dirty="0"/>
              <a:t>=</a:t>
            </a:r>
            <a:r>
              <a:rPr lang="en-US" altLang="zh-CN" sz="3200" b="1" dirty="0">
                <a:latin typeface="Times New Roman" panose="02020603050405020304" pitchFamily="18" charset="0"/>
                <a:cs typeface="Times New Roman" panose="02020603050405020304" pitchFamily="18" charset="0"/>
              </a:rPr>
              <a:t>V</a:t>
            </a:r>
            <a:r>
              <a:rPr lang="en-US" altLang="zh-CN" sz="3200" dirty="0"/>
              <a:t>-</a:t>
            </a: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1 </a:t>
            </a:r>
            <a:endParaRPr lang="zh-CN" altLang="en-US" sz="3200" dirty="0"/>
          </a:p>
          <a:p>
            <a:pPr algn="l"/>
            <a:r>
              <a:rPr lang="zh-CN" altLang="en-US" sz="3200" b="1" dirty="0">
                <a:latin typeface="Times New Roman" panose="02020603050405020304" pitchFamily="18" charset="0"/>
                <a:cs typeface="Times New Roman" panose="02020603050405020304" pitchFamily="18" charset="0"/>
              </a:rPr>
              <a:t>广义割集：</a:t>
            </a:r>
            <a:endParaRPr lang="en-US" altLang="zh-CN" sz="3200" b="1" dirty="0">
              <a:latin typeface="Times New Roman" panose="02020603050405020304" pitchFamily="18" charset="0"/>
              <a:cs typeface="Times New Roman" panose="02020603050405020304" pitchFamily="18" charset="0"/>
            </a:endParaRPr>
          </a:p>
          <a:p>
            <a:pPr algn="l"/>
            <a:r>
              <a:rPr lang="en-US" altLang="zh-CN" sz="3200" dirty="0"/>
              <a:t>S=</a:t>
            </a:r>
            <a:r>
              <a:rPr lang="zh-CN" altLang="en-US" sz="3200" dirty="0"/>
              <a:t>（</a:t>
            </a: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1</a:t>
            </a:r>
            <a:r>
              <a:rPr lang="en-US" altLang="zh-CN" sz="3200" dirty="0"/>
              <a:t>,</a:t>
            </a:r>
            <a:r>
              <a:rPr lang="en-US" altLang="zh-CN" sz="3200" b="1" dirty="0">
                <a:latin typeface="Times New Roman" panose="02020603050405020304" pitchFamily="18" charset="0"/>
                <a:cs typeface="Times New Roman" panose="02020603050405020304" pitchFamily="18" charset="0"/>
              </a:rPr>
              <a:t>V</a:t>
            </a:r>
            <a:r>
              <a:rPr lang="en-US" altLang="zh-CN" sz="3200" b="1" baseline="-25000" dirty="0">
                <a:latin typeface="Times New Roman" panose="02020603050405020304" pitchFamily="18" charset="0"/>
                <a:cs typeface="Times New Roman" panose="02020603050405020304" pitchFamily="18" charset="0"/>
              </a:rPr>
              <a:t>2</a:t>
            </a:r>
            <a:r>
              <a:rPr lang="zh-CN" altLang="en-US" sz="3200" b="1" dirty="0">
                <a:latin typeface="Times New Roman" panose="02020603050405020304" pitchFamily="18" charset="0"/>
                <a:cs typeface="Times New Roman" panose="02020603050405020304" pitchFamily="18" charset="0"/>
              </a:rPr>
              <a:t>）</a:t>
            </a:r>
            <a:endParaRPr lang="en-US" altLang="zh-CN" sz="3200" b="1" dirty="0">
              <a:latin typeface="Times New Roman" panose="02020603050405020304" pitchFamily="18" charset="0"/>
              <a:cs typeface="Times New Roman" panose="02020603050405020304" pitchFamily="18" charset="0"/>
            </a:endParaRPr>
          </a:p>
        </p:txBody>
      </p:sp>
      <p:grpSp>
        <p:nvGrpSpPr>
          <p:cNvPr id="2" name="组合 1"/>
          <p:cNvGrpSpPr/>
          <p:nvPr/>
        </p:nvGrpSpPr>
        <p:grpSpPr>
          <a:xfrm>
            <a:off x="1043608" y="121765"/>
            <a:ext cx="2376264" cy="2393857"/>
            <a:chOff x="1043608" y="44624"/>
            <a:chExt cx="2880320" cy="2965183"/>
          </a:xfrm>
        </p:grpSpPr>
        <p:pic>
          <p:nvPicPr>
            <p:cNvPr id="8" name="图片 7"/>
            <p:cNvPicPr>
              <a:picLocks noChangeAspect="1"/>
            </p:cNvPicPr>
            <p:nvPr/>
          </p:nvPicPr>
          <p:blipFill>
            <a:blip r:embed="rId3"/>
            <a:stretch>
              <a:fillRect/>
            </a:stretch>
          </p:blipFill>
          <p:spPr>
            <a:xfrm>
              <a:off x="1043608" y="44624"/>
              <a:ext cx="2880320" cy="2965183"/>
            </a:xfrm>
            <a:prstGeom prst="rect">
              <a:avLst/>
            </a:prstGeom>
          </p:spPr>
        </p:pic>
        <p:cxnSp>
          <p:nvCxnSpPr>
            <p:cNvPr id="11" name="直接连接符 10"/>
            <p:cNvCxnSpPr/>
            <p:nvPr/>
          </p:nvCxnSpPr>
          <p:spPr>
            <a:xfrm flipV="1">
              <a:off x="1475656" y="404664"/>
              <a:ext cx="864096" cy="792088"/>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flipV="1">
              <a:off x="1475656" y="1205892"/>
              <a:ext cx="0" cy="1359012"/>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V="1">
              <a:off x="2411760" y="1205892"/>
              <a:ext cx="0" cy="1359012"/>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2483768" y="2627772"/>
              <a:ext cx="936104" cy="9140"/>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a:off x="1547664" y="2623067"/>
              <a:ext cx="936104" cy="9140"/>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flipV="1">
              <a:off x="1439652" y="1172241"/>
              <a:ext cx="972108" cy="28946"/>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p:pic>
        <p:nvPicPr>
          <p:cNvPr id="23" name="图片 22"/>
          <p:cNvPicPr>
            <a:picLocks noChangeAspect="1"/>
          </p:cNvPicPr>
          <p:nvPr/>
        </p:nvPicPr>
        <p:blipFill>
          <a:blip r:embed="rId3"/>
          <a:stretch>
            <a:fillRect/>
          </a:stretch>
        </p:blipFill>
        <p:spPr>
          <a:xfrm>
            <a:off x="1043608" y="3188128"/>
            <a:ext cx="2376264" cy="2393857"/>
          </a:xfrm>
          <a:prstGeom prst="rect">
            <a:avLst/>
          </a:prstGeom>
        </p:spPr>
      </p:pic>
      <p:cxnSp>
        <p:nvCxnSpPr>
          <p:cNvPr id="25" name="直接连接符 24"/>
          <p:cNvCxnSpPr/>
          <p:nvPr/>
        </p:nvCxnSpPr>
        <p:spPr>
          <a:xfrm flipH="1" flipV="1">
            <a:off x="1370344" y="4221088"/>
            <a:ext cx="29704" cy="1001717"/>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97" name="图片 96"/>
          <p:cNvPicPr>
            <a:picLocks noChangeAspect="1"/>
          </p:cNvPicPr>
          <p:nvPr/>
        </p:nvPicPr>
        <p:blipFill>
          <a:blip r:embed="rId3"/>
          <a:stretch>
            <a:fillRect/>
          </a:stretch>
        </p:blipFill>
        <p:spPr>
          <a:xfrm>
            <a:off x="6656493" y="98878"/>
            <a:ext cx="2376264" cy="2393857"/>
          </a:xfrm>
          <a:prstGeom prst="rect">
            <a:avLst/>
          </a:prstGeom>
        </p:spPr>
      </p:pic>
      <p:cxnSp>
        <p:nvCxnSpPr>
          <p:cNvPr id="98" name="直接连接符 97"/>
          <p:cNvCxnSpPr/>
          <p:nvPr/>
        </p:nvCxnSpPr>
        <p:spPr>
          <a:xfrm flipH="1" flipV="1">
            <a:off x="7844625" y="405341"/>
            <a:ext cx="772288" cy="594978"/>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flipH="1" flipV="1">
            <a:off x="6983229" y="1131838"/>
            <a:ext cx="29704" cy="1001717"/>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8616911" y="1036395"/>
            <a:ext cx="0" cy="1097160"/>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7844625" y="2184310"/>
            <a:ext cx="772286" cy="7379"/>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7072339" y="2180511"/>
            <a:ext cx="772286" cy="7379"/>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780661" y="1010112"/>
            <a:ext cx="801989" cy="23369"/>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04" name="图片 103"/>
          <p:cNvPicPr>
            <a:picLocks noChangeAspect="1"/>
          </p:cNvPicPr>
          <p:nvPr/>
        </p:nvPicPr>
        <p:blipFill>
          <a:blip r:embed="rId3"/>
          <a:stretch>
            <a:fillRect/>
          </a:stretch>
        </p:blipFill>
        <p:spPr>
          <a:xfrm>
            <a:off x="3851920" y="3195383"/>
            <a:ext cx="2376264" cy="2393857"/>
          </a:xfrm>
          <a:prstGeom prst="rect">
            <a:avLst/>
          </a:prstGeom>
        </p:spPr>
      </p:pic>
      <p:cxnSp>
        <p:nvCxnSpPr>
          <p:cNvPr id="109" name="直接连接符 108"/>
          <p:cNvCxnSpPr/>
          <p:nvPr/>
        </p:nvCxnSpPr>
        <p:spPr>
          <a:xfrm>
            <a:off x="4267766" y="5277016"/>
            <a:ext cx="772286" cy="7379"/>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111" name="图片 110"/>
          <p:cNvPicPr>
            <a:picLocks noChangeAspect="1"/>
          </p:cNvPicPr>
          <p:nvPr/>
        </p:nvPicPr>
        <p:blipFill>
          <a:blip r:embed="rId3"/>
          <a:stretch>
            <a:fillRect/>
          </a:stretch>
        </p:blipFill>
        <p:spPr>
          <a:xfrm>
            <a:off x="6660232" y="3188128"/>
            <a:ext cx="2376264" cy="2393857"/>
          </a:xfrm>
          <a:prstGeom prst="rect">
            <a:avLst/>
          </a:prstGeom>
        </p:spPr>
      </p:pic>
      <p:cxnSp>
        <p:nvCxnSpPr>
          <p:cNvPr id="115" name="直接连接符 114"/>
          <p:cNvCxnSpPr/>
          <p:nvPr/>
        </p:nvCxnSpPr>
        <p:spPr>
          <a:xfrm>
            <a:off x="7848364" y="5273560"/>
            <a:ext cx="772286" cy="7379"/>
          </a:xfrm>
          <a:prstGeom prst="line">
            <a:avLst/>
          </a:prstGeom>
          <a:ln w="57150">
            <a:solidFill>
              <a:srgbClr val="FF00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1399011" y="3424381"/>
            <a:ext cx="773322" cy="678870"/>
          </a:xfrm>
          <a:prstGeom prst="line">
            <a:avLst/>
          </a:prstGeom>
          <a:ln w="57150">
            <a:solidFill>
              <a:srgbClr val="00FF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1400047" y="4134133"/>
            <a:ext cx="772286" cy="7379"/>
          </a:xfrm>
          <a:prstGeom prst="line">
            <a:avLst/>
          </a:prstGeom>
          <a:ln w="57150">
            <a:solidFill>
              <a:srgbClr val="00FF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4230726" y="3404152"/>
            <a:ext cx="773322" cy="678870"/>
          </a:xfrm>
          <a:prstGeom prst="line">
            <a:avLst/>
          </a:prstGeom>
          <a:ln w="57150">
            <a:solidFill>
              <a:srgbClr val="00FF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4231762" y="4113904"/>
            <a:ext cx="772286" cy="7379"/>
          </a:xfrm>
          <a:prstGeom prst="line">
            <a:avLst/>
          </a:prstGeom>
          <a:ln w="57150">
            <a:solidFill>
              <a:srgbClr val="00FF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6983229" y="3462642"/>
            <a:ext cx="773322" cy="678870"/>
          </a:xfrm>
          <a:prstGeom prst="line">
            <a:avLst/>
          </a:prstGeom>
          <a:ln w="57150">
            <a:solidFill>
              <a:srgbClr val="00FF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30171" y="4141512"/>
            <a:ext cx="772286" cy="7379"/>
          </a:xfrm>
          <a:prstGeom prst="line">
            <a:avLst/>
          </a:prstGeom>
          <a:ln w="57150">
            <a:solidFill>
              <a:srgbClr val="00FF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V="1">
            <a:off x="7844625" y="4148891"/>
            <a:ext cx="0" cy="1097160"/>
          </a:xfrm>
          <a:prstGeom prst="line">
            <a:avLst/>
          </a:prstGeom>
          <a:ln w="57150">
            <a:solidFill>
              <a:srgbClr val="00FF00"/>
            </a:solidFill>
          </a:ln>
          <a:effectLst>
            <a:glow rad="228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1043608" y="5668816"/>
            <a:ext cx="7863051" cy="646331"/>
          </a:xfrm>
          <a:prstGeom prst="rect">
            <a:avLst/>
          </a:prstGeom>
          <a:noFill/>
        </p:spPr>
        <p:txBody>
          <a:bodyPr wrap="none" rtlCol="0">
            <a:spAutoFit/>
          </a:bodyPr>
          <a:lstStyle/>
          <a:p>
            <a:pPr algn="l"/>
            <a:r>
              <a:rPr lang="en-US" altLang="zh-CN" dirty="0"/>
              <a:t>S</a:t>
            </a:r>
            <a:r>
              <a:rPr lang="zh-CN" altLang="en-US" dirty="0"/>
              <a:t>是</a:t>
            </a:r>
            <a:r>
              <a:rPr lang="en-US" altLang="zh-CN" dirty="0"/>
              <a:t>3</a:t>
            </a:r>
            <a:r>
              <a:rPr lang="zh-CN" altLang="en-US" dirty="0"/>
              <a:t>个基本割集的合并（</a:t>
            </a:r>
            <a:r>
              <a:rPr lang="en-US" altLang="zh-CN" b="1" i="1" dirty="0">
                <a:latin typeface="Times New Roman" panose="02020603050405020304" pitchFamily="18" charset="0"/>
                <a:cs typeface="Times New Roman" panose="02020603050405020304" pitchFamily="18" charset="0"/>
              </a:rPr>
              <a:t> S</a:t>
            </a:r>
            <a:r>
              <a:rPr lang="en-US" altLang="zh-CN" b="1" baseline="-25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sym typeface="Symbol" panose="05050102010706020507" pitchFamily="18" charset="2"/>
              </a:rPr>
              <a:t>S</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b="1" i="1" dirty="0">
                <a:latin typeface="Times New Roman" panose="02020603050405020304" pitchFamily="18" charset="0"/>
                <a:cs typeface="Times New Roman" panose="02020603050405020304" pitchFamily="18" charset="0"/>
                <a:sym typeface="Symbol" panose="05050102010706020507" pitchFamily="18" charset="2"/>
              </a:rPr>
              <a:t>S</a:t>
            </a:r>
            <a:r>
              <a:rPr lang="en-US" altLang="zh-CN" b="1" baseline="-25000" dirty="0">
                <a:latin typeface="Times New Roman" panose="02020603050405020304" pitchFamily="18" charset="0"/>
                <a:cs typeface="Times New Roman" panose="02020603050405020304" pitchFamily="18" charset="0"/>
              </a:rPr>
              <a:t>3</a:t>
            </a:r>
            <a:r>
              <a:rPr lang="en-US" altLang="zh-CN" dirty="0"/>
              <a:t>=</a:t>
            </a:r>
            <a:r>
              <a:rPr lang="zh-CN" altLang="en-US" dirty="0"/>
              <a:t>出现次数是奇数的边所组成的集合）。</a:t>
            </a:r>
            <a:endParaRPr lang="en-US" altLang="zh-CN" dirty="0"/>
          </a:p>
          <a:p>
            <a:pPr algn="l"/>
            <a:r>
              <a:rPr lang="en-US" altLang="zh-CN" dirty="0"/>
              <a:t>S</a:t>
            </a:r>
            <a:r>
              <a:rPr lang="zh-CN" altLang="en-US" dirty="0"/>
              <a:t>不是割集。</a:t>
            </a:r>
          </a:p>
        </p:txBody>
      </p:sp>
      <p:sp>
        <p:nvSpPr>
          <p:cNvPr id="92" name="文本框 91"/>
          <p:cNvSpPr txBox="1"/>
          <p:nvPr/>
        </p:nvSpPr>
        <p:spPr>
          <a:xfrm>
            <a:off x="7416314" y="2483604"/>
            <a:ext cx="877163" cy="369332"/>
          </a:xfrm>
          <a:prstGeom prst="rect">
            <a:avLst/>
          </a:prstGeom>
          <a:noFill/>
        </p:spPr>
        <p:txBody>
          <a:bodyPr wrap="none" rtlCol="0">
            <a:spAutoFit/>
          </a:bodyPr>
          <a:lstStyle/>
          <a:p>
            <a:r>
              <a:rPr lang="zh-CN" altLang="en-US" dirty="0"/>
              <a:t>生成树</a:t>
            </a:r>
          </a:p>
        </p:txBody>
      </p:sp>
      <p:sp>
        <p:nvSpPr>
          <p:cNvPr id="94" name="矩形 93"/>
          <p:cNvSpPr/>
          <p:nvPr/>
        </p:nvSpPr>
        <p:spPr>
          <a:xfrm>
            <a:off x="1023398" y="2787914"/>
            <a:ext cx="6006773" cy="369332"/>
          </a:xfrm>
          <a:prstGeom prst="rect">
            <a:avLst/>
          </a:prstGeom>
        </p:spPr>
        <p:txBody>
          <a:bodyPr wrap="none">
            <a:spAutoFit/>
          </a:bodyPr>
          <a:lstStyle/>
          <a:p>
            <a:r>
              <a:rPr lang="en-US" altLang="zh-CN" dirty="0"/>
              <a:t>S</a:t>
            </a:r>
            <a:r>
              <a:rPr lang="zh-CN" altLang="en-US" dirty="0"/>
              <a:t>中包含了生成树上的</a:t>
            </a:r>
            <a:r>
              <a:rPr lang="en-US" altLang="zh-CN" dirty="0"/>
              <a:t>3</a:t>
            </a:r>
            <a:r>
              <a:rPr lang="zh-CN" altLang="en-US" dirty="0"/>
              <a:t>个枝，每个枝对应着一个基本割集</a:t>
            </a:r>
          </a:p>
        </p:txBody>
      </p:sp>
    </p:spTree>
    <p:extLst>
      <p:ext uri="{BB962C8B-B14F-4D97-AF65-F5344CB8AC3E}">
        <p14:creationId xmlns:p14="http://schemas.microsoft.com/office/powerpoint/2010/main" val="3350406354"/>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835696" y="4215755"/>
            <a:ext cx="4968552" cy="2028826"/>
          </a:xfrm>
          <a:prstGeom prst="rect">
            <a:avLst/>
          </a:prstGeom>
          <a:solidFill>
            <a:srgbClr val="FFFF00"/>
          </a:solidFill>
        </p:spPr>
        <p:txBody>
          <a:bodyPr wrap="square" rtlCol="0">
            <a:spAutoFit/>
          </a:bodyPr>
          <a:lstStyle/>
          <a:p>
            <a:endParaRPr lang="zh-CN" altLang="en-US" dirty="0"/>
          </a:p>
        </p:txBody>
      </p:sp>
      <p:sp>
        <p:nvSpPr>
          <p:cNvPr id="34819" name="Rectangle 2"/>
          <p:cNvSpPr>
            <a:spLocks noGrp="1"/>
          </p:cNvSpPr>
          <p:nvPr>
            <p:ph type="title" idx="4294967295"/>
          </p:nvPr>
        </p:nvSpPr>
        <p:spPr/>
        <p:txBody>
          <a:bodyPr/>
          <a:lstStyle/>
          <a:p>
            <a:r>
              <a:rPr lang="zh-CN" altLang="en-US" b="1" dirty="0">
                <a:latin typeface="Calibri" panose="020F0502020204030204" pitchFamily="34" charset="0"/>
                <a:ea typeface="宋体" panose="02010600030101010101" pitchFamily="2" charset="-122"/>
              </a:rPr>
              <a:t>生成树与回路的关系</a:t>
            </a:r>
          </a:p>
        </p:txBody>
      </p:sp>
      <p:sp>
        <p:nvSpPr>
          <p:cNvPr id="590851" name="Rectangle 3"/>
          <p:cNvSpPr>
            <a:spLocks noGrp="1"/>
          </p:cNvSpPr>
          <p:nvPr>
            <p:ph type="body" idx="4294967295"/>
          </p:nvPr>
        </p:nvSpPr>
        <p:spPr>
          <a:xfrm>
            <a:off x="354011" y="836712"/>
            <a:ext cx="8466461" cy="1300958"/>
          </a:xfrm>
          <a:solidFill>
            <a:srgbClr val="FFFF00"/>
          </a:solidFill>
        </p:spPr>
        <p:txBody>
          <a:bodyPr/>
          <a:lstStyle/>
          <a:p>
            <a:pPr marL="803275" indent="-803275">
              <a:lnSpc>
                <a:spcPct val="110000"/>
              </a:lnSpc>
              <a:buNone/>
            </a:pPr>
            <a:r>
              <a:rPr lang="zh-CN" altLang="en-US" b="1" dirty="0">
                <a:solidFill>
                  <a:srgbClr val="FF0000"/>
                </a:solidFill>
                <a:latin typeface="Calibri" panose="020F0502020204030204" pitchFamily="34" charset="0"/>
                <a:ea typeface="宋体" panose="02010600030101010101" pitchFamily="2" charset="-122"/>
              </a:rPr>
              <a:t>定理</a:t>
            </a:r>
            <a:r>
              <a:rPr lang="en-US" altLang="zh-CN" b="1" dirty="0">
                <a:solidFill>
                  <a:srgbClr val="FF0000"/>
                </a:solidFill>
                <a:latin typeface="Calibri" panose="020F0502020204030204" pitchFamily="34" charset="0"/>
                <a:ea typeface="宋体" panose="02010600030101010101" pitchFamily="2" charset="-122"/>
              </a:rPr>
              <a:t> </a:t>
            </a:r>
            <a:r>
              <a:rPr lang="zh-CN" altLang="en-US" b="1" dirty="0">
                <a:solidFill>
                  <a:schemeClr val="hlink"/>
                </a:solidFill>
                <a:latin typeface="Calibri" panose="020F0502020204030204" pitchFamily="34" charset="0"/>
                <a:ea typeface="宋体" panose="02010600030101010101" pitchFamily="2" charset="-122"/>
              </a:rPr>
              <a:t>一个连通图的任何一个回路与任意一棵生成树的余树，至少有一条公共边。</a:t>
            </a:r>
          </a:p>
        </p:txBody>
      </p:sp>
      <p:sp>
        <p:nvSpPr>
          <p:cNvPr id="590876" name="Text Box 28"/>
          <p:cNvSpPr txBox="1">
            <a:spLocks noChangeArrowheads="1"/>
          </p:cNvSpPr>
          <p:nvPr/>
        </p:nvSpPr>
        <p:spPr bwMode="auto">
          <a:xfrm>
            <a:off x="354011" y="2240012"/>
            <a:ext cx="5966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3200" b="1" dirty="0"/>
              <a:t>例</a:t>
            </a:r>
          </a:p>
        </p:txBody>
      </p:sp>
      <p:grpSp>
        <p:nvGrpSpPr>
          <p:cNvPr id="34" name="Group 4"/>
          <p:cNvGrpSpPr>
            <a:grpSpLocks/>
          </p:cNvGrpSpPr>
          <p:nvPr/>
        </p:nvGrpSpPr>
        <p:grpSpPr bwMode="auto">
          <a:xfrm>
            <a:off x="2112169" y="2132856"/>
            <a:ext cx="4364037" cy="2095500"/>
            <a:chOff x="2853" y="704"/>
            <a:chExt cx="2749" cy="1320"/>
          </a:xfrm>
        </p:grpSpPr>
        <p:sp>
          <p:nvSpPr>
            <p:cNvPr id="35" name="Text Box 5"/>
            <p:cNvSpPr txBox="1">
              <a:spLocks noChangeArrowheads="1"/>
            </p:cNvSpPr>
            <p:nvPr/>
          </p:nvSpPr>
          <p:spPr bwMode="auto">
            <a:xfrm>
              <a:off x="4133" y="1071"/>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4</a:t>
              </a:r>
            </a:p>
          </p:txBody>
        </p:sp>
        <p:sp>
          <p:nvSpPr>
            <p:cNvPr id="36" name="Text Box 6"/>
            <p:cNvSpPr txBox="1">
              <a:spLocks noChangeArrowheads="1"/>
            </p:cNvSpPr>
            <p:nvPr/>
          </p:nvSpPr>
          <p:spPr bwMode="auto">
            <a:xfrm>
              <a:off x="2853" y="1261"/>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0</a:t>
              </a:r>
            </a:p>
          </p:txBody>
        </p:sp>
        <p:sp>
          <p:nvSpPr>
            <p:cNvPr id="37" name="Text Box 7"/>
            <p:cNvSpPr txBox="1">
              <a:spLocks noChangeArrowheads="1"/>
            </p:cNvSpPr>
            <p:nvPr/>
          </p:nvSpPr>
          <p:spPr bwMode="auto">
            <a:xfrm>
              <a:off x="3320" y="704"/>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2</a:t>
              </a:r>
            </a:p>
          </p:txBody>
        </p:sp>
        <p:sp>
          <p:nvSpPr>
            <p:cNvPr id="38" name="Text Box 8"/>
            <p:cNvSpPr txBox="1">
              <a:spLocks noChangeArrowheads="1"/>
            </p:cNvSpPr>
            <p:nvPr/>
          </p:nvSpPr>
          <p:spPr bwMode="auto">
            <a:xfrm>
              <a:off x="3955" y="704"/>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5</a:t>
              </a:r>
            </a:p>
          </p:txBody>
        </p:sp>
        <p:sp>
          <p:nvSpPr>
            <p:cNvPr id="39" name="Text Box 9"/>
            <p:cNvSpPr txBox="1">
              <a:spLocks noChangeArrowheads="1"/>
            </p:cNvSpPr>
            <p:nvPr/>
          </p:nvSpPr>
          <p:spPr bwMode="auto">
            <a:xfrm>
              <a:off x="3365" y="179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1</a:t>
              </a:r>
            </a:p>
          </p:txBody>
        </p:sp>
        <p:sp>
          <p:nvSpPr>
            <p:cNvPr id="40" name="Text Box 10"/>
            <p:cNvSpPr txBox="1">
              <a:spLocks noChangeArrowheads="1"/>
            </p:cNvSpPr>
            <p:nvPr/>
          </p:nvSpPr>
          <p:spPr bwMode="auto">
            <a:xfrm>
              <a:off x="4077" y="179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dirty="0"/>
                <a:t>v</a:t>
              </a:r>
              <a:r>
                <a:rPr lang="en-US" altLang="zh-CN" baseline="-25000" dirty="0"/>
                <a:t>3</a:t>
              </a:r>
            </a:p>
          </p:txBody>
        </p:sp>
        <p:sp>
          <p:nvSpPr>
            <p:cNvPr id="41" name="Text Box 11"/>
            <p:cNvSpPr txBox="1">
              <a:spLocks noChangeArrowheads="1"/>
            </p:cNvSpPr>
            <p:nvPr/>
          </p:nvSpPr>
          <p:spPr bwMode="auto">
            <a:xfrm>
              <a:off x="4726" y="179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6</a:t>
              </a:r>
            </a:p>
          </p:txBody>
        </p:sp>
        <p:sp>
          <p:nvSpPr>
            <p:cNvPr id="42" name="Text Box 12"/>
            <p:cNvSpPr txBox="1">
              <a:spLocks noChangeArrowheads="1"/>
            </p:cNvSpPr>
            <p:nvPr/>
          </p:nvSpPr>
          <p:spPr bwMode="auto">
            <a:xfrm>
              <a:off x="4862" y="746"/>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8</a:t>
              </a:r>
            </a:p>
          </p:txBody>
        </p:sp>
        <p:sp>
          <p:nvSpPr>
            <p:cNvPr id="43" name="Text Box 13"/>
            <p:cNvSpPr txBox="1">
              <a:spLocks noChangeArrowheads="1"/>
            </p:cNvSpPr>
            <p:nvPr/>
          </p:nvSpPr>
          <p:spPr bwMode="auto">
            <a:xfrm>
              <a:off x="5361" y="120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9</a:t>
              </a:r>
            </a:p>
          </p:txBody>
        </p:sp>
        <p:sp>
          <p:nvSpPr>
            <p:cNvPr id="44" name="Text Box 14"/>
            <p:cNvSpPr txBox="1">
              <a:spLocks noChangeArrowheads="1"/>
            </p:cNvSpPr>
            <p:nvPr/>
          </p:nvSpPr>
          <p:spPr bwMode="auto">
            <a:xfrm>
              <a:off x="4817" y="1252"/>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dirty="0"/>
                <a:t>v</a:t>
              </a:r>
              <a:r>
                <a:rPr lang="en-US" altLang="zh-CN" baseline="-25000" dirty="0"/>
                <a:t>7</a:t>
              </a:r>
            </a:p>
          </p:txBody>
        </p:sp>
        <p:sp>
          <p:nvSpPr>
            <p:cNvPr id="45" name="Oval 15"/>
            <p:cNvSpPr>
              <a:spLocks noChangeArrowheads="1"/>
            </p:cNvSpPr>
            <p:nvPr/>
          </p:nvSpPr>
          <p:spPr bwMode="auto">
            <a:xfrm>
              <a:off x="3457" y="9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6" name="Oval 16"/>
            <p:cNvSpPr>
              <a:spLocks noChangeArrowheads="1"/>
            </p:cNvSpPr>
            <p:nvPr/>
          </p:nvSpPr>
          <p:spPr bwMode="auto">
            <a:xfrm>
              <a:off x="3457" y="1736"/>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7" name="Oval 17"/>
            <p:cNvSpPr>
              <a:spLocks noChangeArrowheads="1"/>
            </p:cNvSpPr>
            <p:nvPr/>
          </p:nvSpPr>
          <p:spPr bwMode="auto">
            <a:xfrm>
              <a:off x="4100" y="9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8" name="Oval 18"/>
            <p:cNvSpPr>
              <a:spLocks noChangeArrowheads="1"/>
            </p:cNvSpPr>
            <p:nvPr/>
          </p:nvSpPr>
          <p:spPr bwMode="auto">
            <a:xfrm>
              <a:off x="4741" y="9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 name="Oval 19"/>
            <p:cNvSpPr>
              <a:spLocks noChangeArrowheads="1"/>
            </p:cNvSpPr>
            <p:nvPr/>
          </p:nvSpPr>
          <p:spPr bwMode="auto">
            <a:xfrm>
              <a:off x="4100" y="130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0" name="Oval 20"/>
            <p:cNvSpPr>
              <a:spLocks noChangeArrowheads="1"/>
            </p:cNvSpPr>
            <p:nvPr/>
          </p:nvSpPr>
          <p:spPr bwMode="auto">
            <a:xfrm>
              <a:off x="4741" y="130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1" name="Oval 21"/>
            <p:cNvSpPr>
              <a:spLocks noChangeArrowheads="1"/>
            </p:cNvSpPr>
            <p:nvPr/>
          </p:nvSpPr>
          <p:spPr bwMode="auto">
            <a:xfrm>
              <a:off x="4098" y="17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2" name="Oval 22"/>
            <p:cNvSpPr>
              <a:spLocks noChangeArrowheads="1"/>
            </p:cNvSpPr>
            <p:nvPr/>
          </p:nvSpPr>
          <p:spPr bwMode="auto">
            <a:xfrm>
              <a:off x="4741" y="17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3" name="Oval 23"/>
            <p:cNvSpPr>
              <a:spLocks noChangeArrowheads="1"/>
            </p:cNvSpPr>
            <p:nvPr/>
          </p:nvSpPr>
          <p:spPr bwMode="auto">
            <a:xfrm>
              <a:off x="3062" y="1362"/>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4" name="Oval 24"/>
            <p:cNvSpPr>
              <a:spLocks noChangeArrowheads="1"/>
            </p:cNvSpPr>
            <p:nvPr/>
          </p:nvSpPr>
          <p:spPr bwMode="auto">
            <a:xfrm>
              <a:off x="5185" y="130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5" name="Line 25"/>
            <p:cNvSpPr>
              <a:spLocks noChangeShapeType="1"/>
            </p:cNvSpPr>
            <p:nvPr/>
          </p:nvSpPr>
          <p:spPr bwMode="auto">
            <a:xfrm flipH="1">
              <a:off x="3111" y="988"/>
              <a:ext cx="395"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26"/>
            <p:cNvSpPr>
              <a:spLocks noChangeShapeType="1"/>
            </p:cNvSpPr>
            <p:nvPr/>
          </p:nvSpPr>
          <p:spPr bwMode="auto">
            <a:xfrm>
              <a:off x="3111" y="1415"/>
              <a:ext cx="395"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27"/>
            <p:cNvSpPr>
              <a:spLocks noChangeShapeType="1"/>
            </p:cNvSpPr>
            <p:nvPr/>
          </p:nvSpPr>
          <p:spPr bwMode="auto">
            <a:xfrm flipV="1">
              <a:off x="3506" y="980"/>
              <a:ext cx="644"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28"/>
            <p:cNvSpPr>
              <a:spLocks noChangeShapeType="1"/>
            </p:cNvSpPr>
            <p:nvPr/>
          </p:nvSpPr>
          <p:spPr bwMode="auto">
            <a:xfrm>
              <a:off x="3506" y="1789"/>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29"/>
            <p:cNvSpPr>
              <a:spLocks noChangeShapeType="1"/>
            </p:cNvSpPr>
            <p:nvPr/>
          </p:nvSpPr>
          <p:spPr bwMode="auto">
            <a:xfrm>
              <a:off x="4149" y="988"/>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30"/>
            <p:cNvSpPr>
              <a:spLocks noChangeShapeType="1"/>
            </p:cNvSpPr>
            <p:nvPr/>
          </p:nvSpPr>
          <p:spPr bwMode="auto">
            <a:xfrm>
              <a:off x="4791" y="988"/>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31"/>
            <p:cNvSpPr>
              <a:spLocks noChangeShapeType="1"/>
            </p:cNvSpPr>
            <p:nvPr/>
          </p:nvSpPr>
          <p:spPr bwMode="auto">
            <a:xfrm>
              <a:off x="3506" y="988"/>
              <a:ext cx="599" cy="35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32"/>
            <p:cNvSpPr>
              <a:spLocks noChangeShapeType="1"/>
            </p:cNvSpPr>
            <p:nvPr/>
          </p:nvSpPr>
          <p:spPr bwMode="auto">
            <a:xfrm>
              <a:off x="4149" y="1362"/>
              <a:ext cx="64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33"/>
            <p:cNvSpPr>
              <a:spLocks noChangeShapeType="1"/>
            </p:cNvSpPr>
            <p:nvPr/>
          </p:nvSpPr>
          <p:spPr bwMode="auto">
            <a:xfrm>
              <a:off x="4741" y="988"/>
              <a:ext cx="494"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34"/>
            <p:cNvSpPr>
              <a:spLocks noChangeShapeType="1"/>
            </p:cNvSpPr>
            <p:nvPr/>
          </p:nvSpPr>
          <p:spPr bwMode="auto">
            <a:xfrm flipH="1">
              <a:off x="4791" y="1362"/>
              <a:ext cx="444"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35"/>
            <p:cNvSpPr>
              <a:spLocks noChangeShapeType="1"/>
            </p:cNvSpPr>
            <p:nvPr/>
          </p:nvSpPr>
          <p:spPr bwMode="auto">
            <a:xfrm flipH="1">
              <a:off x="3506" y="1362"/>
              <a:ext cx="643" cy="4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36"/>
            <p:cNvSpPr>
              <a:spLocks noChangeShapeType="1"/>
            </p:cNvSpPr>
            <p:nvPr/>
          </p:nvSpPr>
          <p:spPr bwMode="auto">
            <a:xfrm>
              <a:off x="3506" y="988"/>
              <a:ext cx="0" cy="80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37"/>
            <p:cNvSpPr>
              <a:spLocks noChangeShapeType="1"/>
            </p:cNvSpPr>
            <p:nvPr/>
          </p:nvSpPr>
          <p:spPr bwMode="auto">
            <a:xfrm>
              <a:off x="4150" y="1388"/>
              <a:ext cx="0" cy="36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38"/>
            <p:cNvSpPr>
              <a:spLocks noChangeShapeType="1"/>
            </p:cNvSpPr>
            <p:nvPr/>
          </p:nvSpPr>
          <p:spPr bwMode="auto">
            <a:xfrm>
              <a:off x="4785" y="1025"/>
              <a:ext cx="0" cy="31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39"/>
            <p:cNvSpPr>
              <a:spLocks noChangeShapeType="1"/>
            </p:cNvSpPr>
            <p:nvPr/>
          </p:nvSpPr>
          <p:spPr bwMode="auto">
            <a:xfrm flipV="1">
              <a:off x="4141" y="980"/>
              <a:ext cx="644" cy="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40"/>
            <p:cNvSpPr>
              <a:spLocks noChangeShapeType="1"/>
            </p:cNvSpPr>
            <p:nvPr/>
          </p:nvSpPr>
          <p:spPr bwMode="auto">
            <a:xfrm>
              <a:off x="4150" y="1388"/>
              <a:ext cx="645" cy="40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41"/>
            <p:cNvSpPr>
              <a:spLocks noChangeShapeType="1"/>
            </p:cNvSpPr>
            <p:nvPr/>
          </p:nvSpPr>
          <p:spPr bwMode="auto">
            <a:xfrm>
              <a:off x="4196" y="1797"/>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 name="组合 1"/>
          <p:cNvGrpSpPr/>
          <p:nvPr/>
        </p:nvGrpSpPr>
        <p:grpSpPr>
          <a:xfrm>
            <a:off x="2062162" y="4149080"/>
            <a:ext cx="4364037" cy="2095501"/>
            <a:chOff x="2062162" y="4502150"/>
            <a:chExt cx="4364037" cy="2095501"/>
          </a:xfrm>
        </p:grpSpPr>
        <p:sp>
          <p:nvSpPr>
            <p:cNvPr id="73" name="Text Box 5"/>
            <p:cNvSpPr txBox="1">
              <a:spLocks noChangeArrowheads="1"/>
            </p:cNvSpPr>
            <p:nvPr/>
          </p:nvSpPr>
          <p:spPr bwMode="auto">
            <a:xfrm>
              <a:off x="4094162" y="5084763"/>
              <a:ext cx="401637" cy="385763"/>
            </a:xfrm>
            <a:prstGeom prst="rect">
              <a:avLst/>
            </a:prstGeom>
            <a:noFill/>
            <a:ln w="190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4</a:t>
              </a:r>
            </a:p>
          </p:txBody>
        </p:sp>
        <p:sp>
          <p:nvSpPr>
            <p:cNvPr id="74" name="Text Box 6"/>
            <p:cNvSpPr txBox="1">
              <a:spLocks noChangeArrowheads="1"/>
            </p:cNvSpPr>
            <p:nvPr/>
          </p:nvSpPr>
          <p:spPr bwMode="auto">
            <a:xfrm>
              <a:off x="2062162" y="5386388"/>
              <a:ext cx="38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0</a:t>
              </a:r>
            </a:p>
          </p:txBody>
        </p:sp>
        <p:sp>
          <p:nvSpPr>
            <p:cNvPr id="75" name="Text Box 7"/>
            <p:cNvSpPr txBox="1">
              <a:spLocks noChangeArrowheads="1"/>
            </p:cNvSpPr>
            <p:nvPr/>
          </p:nvSpPr>
          <p:spPr bwMode="auto">
            <a:xfrm>
              <a:off x="2803524" y="4502150"/>
              <a:ext cx="38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2</a:t>
              </a:r>
            </a:p>
          </p:txBody>
        </p:sp>
        <p:sp>
          <p:nvSpPr>
            <p:cNvPr id="76" name="Text Box 8"/>
            <p:cNvSpPr txBox="1">
              <a:spLocks noChangeArrowheads="1"/>
            </p:cNvSpPr>
            <p:nvPr/>
          </p:nvSpPr>
          <p:spPr bwMode="auto">
            <a:xfrm>
              <a:off x="3811587" y="4502150"/>
              <a:ext cx="38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5</a:t>
              </a:r>
            </a:p>
          </p:txBody>
        </p:sp>
        <p:sp>
          <p:nvSpPr>
            <p:cNvPr id="77" name="Text Box 9"/>
            <p:cNvSpPr txBox="1">
              <a:spLocks noChangeArrowheads="1"/>
            </p:cNvSpPr>
            <p:nvPr/>
          </p:nvSpPr>
          <p:spPr bwMode="auto">
            <a:xfrm>
              <a:off x="2874962" y="6230938"/>
              <a:ext cx="38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1</a:t>
              </a:r>
            </a:p>
          </p:txBody>
        </p:sp>
        <p:sp>
          <p:nvSpPr>
            <p:cNvPr id="78" name="Text Box 10"/>
            <p:cNvSpPr txBox="1">
              <a:spLocks noChangeArrowheads="1"/>
            </p:cNvSpPr>
            <p:nvPr/>
          </p:nvSpPr>
          <p:spPr bwMode="auto">
            <a:xfrm>
              <a:off x="4005262" y="6230938"/>
              <a:ext cx="38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3</a:t>
              </a:r>
            </a:p>
          </p:txBody>
        </p:sp>
        <p:sp>
          <p:nvSpPr>
            <p:cNvPr id="79" name="Text Box 11"/>
            <p:cNvSpPr txBox="1">
              <a:spLocks noChangeArrowheads="1"/>
            </p:cNvSpPr>
            <p:nvPr/>
          </p:nvSpPr>
          <p:spPr bwMode="auto">
            <a:xfrm>
              <a:off x="5035549" y="6230938"/>
              <a:ext cx="38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6</a:t>
              </a:r>
            </a:p>
          </p:txBody>
        </p:sp>
        <p:sp>
          <p:nvSpPr>
            <p:cNvPr id="80" name="Text Box 12"/>
            <p:cNvSpPr txBox="1">
              <a:spLocks noChangeArrowheads="1"/>
            </p:cNvSpPr>
            <p:nvPr/>
          </p:nvSpPr>
          <p:spPr bwMode="auto">
            <a:xfrm>
              <a:off x="5251449" y="4568825"/>
              <a:ext cx="38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8</a:t>
              </a:r>
            </a:p>
          </p:txBody>
        </p:sp>
        <p:sp>
          <p:nvSpPr>
            <p:cNvPr id="81" name="Text Box 13"/>
            <p:cNvSpPr txBox="1">
              <a:spLocks noChangeArrowheads="1"/>
            </p:cNvSpPr>
            <p:nvPr/>
          </p:nvSpPr>
          <p:spPr bwMode="auto">
            <a:xfrm>
              <a:off x="6043612" y="5294313"/>
              <a:ext cx="38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9</a:t>
              </a:r>
            </a:p>
          </p:txBody>
        </p:sp>
        <p:sp>
          <p:nvSpPr>
            <p:cNvPr id="82" name="Text Box 14"/>
            <p:cNvSpPr txBox="1">
              <a:spLocks noChangeArrowheads="1"/>
            </p:cNvSpPr>
            <p:nvPr/>
          </p:nvSpPr>
          <p:spPr bwMode="auto">
            <a:xfrm>
              <a:off x="5180012" y="5372100"/>
              <a:ext cx="401637" cy="385763"/>
            </a:xfrm>
            <a:prstGeom prst="rect">
              <a:avLst/>
            </a:prstGeom>
            <a:noFill/>
            <a:ln w="190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7</a:t>
              </a:r>
            </a:p>
          </p:txBody>
        </p:sp>
        <p:sp>
          <p:nvSpPr>
            <p:cNvPr id="83" name="Oval 15"/>
            <p:cNvSpPr>
              <a:spLocks noChangeArrowheads="1"/>
            </p:cNvSpPr>
            <p:nvPr/>
          </p:nvSpPr>
          <p:spPr bwMode="auto">
            <a:xfrm>
              <a:off x="3021012" y="4868863"/>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84" name="Oval 16"/>
            <p:cNvSpPr>
              <a:spLocks noChangeArrowheads="1"/>
            </p:cNvSpPr>
            <p:nvPr/>
          </p:nvSpPr>
          <p:spPr bwMode="auto">
            <a:xfrm>
              <a:off x="3021012" y="6140450"/>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85" name="Oval 17"/>
            <p:cNvSpPr>
              <a:spLocks noChangeArrowheads="1"/>
            </p:cNvSpPr>
            <p:nvPr/>
          </p:nvSpPr>
          <p:spPr bwMode="auto">
            <a:xfrm>
              <a:off x="4041774" y="4868863"/>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86" name="Oval 18"/>
            <p:cNvSpPr>
              <a:spLocks noChangeArrowheads="1"/>
            </p:cNvSpPr>
            <p:nvPr/>
          </p:nvSpPr>
          <p:spPr bwMode="auto">
            <a:xfrm>
              <a:off x="5059362" y="4868863"/>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87" name="Oval 19"/>
            <p:cNvSpPr>
              <a:spLocks noChangeArrowheads="1"/>
            </p:cNvSpPr>
            <p:nvPr/>
          </p:nvSpPr>
          <p:spPr bwMode="auto">
            <a:xfrm>
              <a:off x="4041774" y="5462588"/>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88" name="Oval 20"/>
            <p:cNvSpPr>
              <a:spLocks noChangeArrowheads="1"/>
            </p:cNvSpPr>
            <p:nvPr/>
          </p:nvSpPr>
          <p:spPr bwMode="auto">
            <a:xfrm>
              <a:off x="5059362" y="5462588"/>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89" name="Oval 21"/>
            <p:cNvSpPr>
              <a:spLocks noChangeArrowheads="1"/>
            </p:cNvSpPr>
            <p:nvPr/>
          </p:nvSpPr>
          <p:spPr bwMode="auto">
            <a:xfrm>
              <a:off x="4038599" y="6138863"/>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90" name="Oval 22"/>
            <p:cNvSpPr>
              <a:spLocks noChangeArrowheads="1"/>
            </p:cNvSpPr>
            <p:nvPr/>
          </p:nvSpPr>
          <p:spPr bwMode="auto">
            <a:xfrm>
              <a:off x="5059362" y="6138863"/>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91" name="Oval 23"/>
            <p:cNvSpPr>
              <a:spLocks noChangeArrowheads="1"/>
            </p:cNvSpPr>
            <p:nvPr/>
          </p:nvSpPr>
          <p:spPr bwMode="auto">
            <a:xfrm>
              <a:off x="2393949" y="5546725"/>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92" name="Oval 24"/>
            <p:cNvSpPr>
              <a:spLocks noChangeArrowheads="1"/>
            </p:cNvSpPr>
            <p:nvPr/>
          </p:nvSpPr>
          <p:spPr bwMode="auto">
            <a:xfrm>
              <a:off x="5764212" y="5462588"/>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94" name="Line 26"/>
            <p:cNvSpPr>
              <a:spLocks noChangeShapeType="1"/>
            </p:cNvSpPr>
            <p:nvPr/>
          </p:nvSpPr>
          <p:spPr bwMode="auto">
            <a:xfrm>
              <a:off x="2471737" y="5630863"/>
              <a:ext cx="627062" cy="593725"/>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27"/>
            <p:cNvSpPr>
              <a:spLocks noChangeShapeType="1"/>
            </p:cNvSpPr>
            <p:nvPr/>
          </p:nvSpPr>
          <p:spPr bwMode="auto">
            <a:xfrm flipV="1">
              <a:off x="3098799" y="4940300"/>
              <a:ext cx="1022350" cy="12700"/>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Line 28"/>
            <p:cNvSpPr>
              <a:spLocks noChangeShapeType="1"/>
            </p:cNvSpPr>
            <p:nvPr/>
          </p:nvSpPr>
          <p:spPr bwMode="auto">
            <a:xfrm>
              <a:off x="3098799" y="6224588"/>
              <a:ext cx="950912" cy="12700"/>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Line 29"/>
            <p:cNvSpPr>
              <a:spLocks noChangeShapeType="1"/>
            </p:cNvSpPr>
            <p:nvPr/>
          </p:nvSpPr>
          <p:spPr bwMode="auto">
            <a:xfrm flipH="1">
              <a:off x="4114800" y="4953000"/>
              <a:ext cx="4762" cy="5676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Line 30"/>
            <p:cNvSpPr>
              <a:spLocks noChangeShapeType="1"/>
            </p:cNvSpPr>
            <p:nvPr/>
          </p:nvSpPr>
          <p:spPr bwMode="auto">
            <a:xfrm flipH="1">
              <a:off x="5138737" y="5520690"/>
              <a:ext cx="3174" cy="703898"/>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Line 33"/>
            <p:cNvSpPr>
              <a:spLocks noChangeShapeType="1"/>
            </p:cNvSpPr>
            <p:nvPr/>
          </p:nvSpPr>
          <p:spPr bwMode="auto">
            <a:xfrm>
              <a:off x="5059362" y="4953000"/>
              <a:ext cx="784225" cy="593725"/>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 name="Line 35"/>
            <p:cNvSpPr>
              <a:spLocks noChangeShapeType="1"/>
            </p:cNvSpPr>
            <p:nvPr/>
          </p:nvSpPr>
          <p:spPr bwMode="auto">
            <a:xfrm flipH="1">
              <a:off x="3098799" y="5546725"/>
              <a:ext cx="1020762" cy="677863"/>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Line 41"/>
            <p:cNvSpPr>
              <a:spLocks noChangeShapeType="1"/>
            </p:cNvSpPr>
            <p:nvPr/>
          </p:nvSpPr>
          <p:spPr bwMode="auto">
            <a:xfrm>
              <a:off x="4194174" y="6237288"/>
              <a:ext cx="950912" cy="12700"/>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 name="文本框 2"/>
          <p:cNvSpPr txBox="1"/>
          <p:nvPr/>
        </p:nvSpPr>
        <p:spPr>
          <a:xfrm>
            <a:off x="7188617" y="2880568"/>
            <a:ext cx="1415773" cy="584775"/>
          </a:xfrm>
          <a:prstGeom prst="rect">
            <a:avLst/>
          </a:prstGeom>
          <a:noFill/>
        </p:spPr>
        <p:txBody>
          <a:bodyPr wrap="none" rtlCol="0">
            <a:spAutoFit/>
          </a:bodyPr>
          <a:lstStyle/>
          <a:p>
            <a:r>
              <a:rPr lang="zh-CN" altLang="en-US" sz="3200" dirty="0">
                <a:solidFill>
                  <a:srgbClr val="C00000"/>
                </a:solidFill>
              </a:rPr>
              <a:t>生成树</a:t>
            </a:r>
          </a:p>
        </p:txBody>
      </p:sp>
      <p:sp>
        <p:nvSpPr>
          <p:cNvPr id="112" name="文本框 111"/>
          <p:cNvSpPr txBox="1"/>
          <p:nvPr/>
        </p:nvSpPr>
        <p:spPr>
          <a:xfrm>
            <a:off x="6983434" y="4815256"/>
            <a:ext cx="1826141" cy="1077218"/>
          </a:xfrm>
          <a:prstGeom prst="rect">
            <a:avLst/>
          </a:prstGeom>
          <a:noFill/>
        </p:spPr>
        <p:txBody>
          <a:bodyPr wrap="none" rtlCol="0">
            <a:spAutoFit/>
          </a:bodyPr>
          <a:lstStyle/>
          <a:p>
            <a:r>
              <a:rPr lang="zh-CN" altLang="en-US" sz="3200" dirty="0">
                <a:solidFill>
                  <a:srgbClr val="00B050"/>
                </a:solidFill>
              </a:rPr>
              <a:t>生成树的</a:t>
            </a:r>
            <a:endParaRPr lang="en-US" altLang="zh-CN" sz="3200" dirty="0">
              <a:solidFill>
                <a:srgbClr val="00B050"/>
              </a:solidFill>
            </a:endParaRPr>
          </a:p>
          <a:p>
            <a:r>
              <a:rPr lang="zh-CN" altLang="en-US" sz="3200" dirty="0">
                <a:solidFill>
                  <a:srgbClr val="00B050"/>
                </a:solidFill>
              </a:rPr>
              <a:t>余树</a:t>
            </a:r>
          </a:p>
        </p:txBody>
      </p:sp>
      <p:sp>
        <p:nvSpPr>
          <p:cNvPr id="4" name="矩形 3"/>
          <p:cNvSpPr/>
          <p:nvPr/>
        </p:nvSpPr>
        <p:spPr>
          <a:xfrm>
            <a:off x="251520" y="6224779"/>
            <a:ext cx="7061549" cy="584775"/>
          </a:xfrm>
          <a:prstGeom prst="rect">
            <a:avLst/>
          </a:prstGeom>
        </p:spPr>
        <p:txBody>
          <a:bodyPr wrap="none">
            <a:spAutoFit/>
          </a:bodyPr>
          <a:lstStyle/>
          <a:p>
            <a:pPr>
              <a:buFont typeface="Arial" panose="020B0604020202020204" pitchFamily="34" charset="0"/>
              <a:buNone/>
            </a:pPr>
            <a:r>
              <a:rPr lang="zh-CN" altLang="en-US" sz="3200" b="1" dirty="0">
                <a:solidFill>
                  <a:schemeClr val="hlink"/>
                </a:solidFill>
                <a:latin typeface="Calibri" panose="020F0502020204030204" pitchFamily="34" charset="0"/>
              </a:rPr>
              <a:t>推论：任何生成树的余树不包含割集</a:t>
            </a:r>
            <a:r>
              <a:rPr lang="zh-CN" altLang="en-US" b="1" dirty="0">
                <a:solidFill>
                  <a:schemeClr val="hlink"/>
                </a:solidFill>
                <a:latin typeface="Calibri" panose="020F0502020204030204" pitchFamily="34" charset="0"/>
              </a:rPr>
              <a:t>。</a:t>
            </a:r>
            <a:r>
              <a:rPr lang="zh-CN" altLang="en-US" dirty="0">
                <a:latin typeface="Calibri" panose="020F0502020204030204" pitchFamily="34" charset="0"/>
              </a:rPr>
              <a:t> </a:t>
            </a:r>
          </a:p>
        </p:txBody>
      </p:sp>
    </p:spTree>
    <p:extLst>
      <p:ext uri="{BB962C8B-B14F-4D97-AF65-F5344CB8AC3E}">
        <p14:creationId xmlns:p14="http://schemas.microsoft.com/office/powerpoint/2010/main" val="1773902496"/>
      </p:ext>
    </p:extLst>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0876"/>
                                        </p:tgtEl>
                                        <p:attrNameLst>
                                          <p:attrName>style.visibility</p:attrName>
                                        </p:attrNameLst>
                                      </p:cBhvr>
                                      <p:to>
                                        <p:strVal val="visible"/>
                                      </p:to>
                                    </p:set>
                                    <p:animEffect transition="in" filter="blinds(horizontal)">
                                      <p:cBhvr>
                                        <p:cTn id="7" dur="500"/>
                                        <p:tgtEl>
                                          <p:spTgt spid="5908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76" grpId="0"/>
      <p:bldP spid="3" grpId="0"/>
      <p:bldP spid="1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67325" y="4113932"/>
            <a:ext cx="4568502" cy="2095501"/>
          </a:xfrm>
          <a:prstGeom prst="rect">
            <a:avLst/>
          </a:prstGeom>
          <a:solidFill>
            <a:srgbClr val="FFFF00"/>
          </a:solidFill>
        </p:spPr>
        <p:txBody>
          <a:bodyPr wrap="square" rtlCol="0">
            <a:spAutoFit/>
          </a:bodyPr>
          <a:lstStyle/>
          <a:p>
            <a:endParaRPr lang="zh-CN" altLang="en-US" dirty="0"/>
          </a:p>
        </p:txBody>
      </p:sp>
      <p:sp>
        <p:nvSpPr>
          <p:cNvPr id="35843" name="Rectangle 2"/>
          <p:cNvSpPr>
            <a:spLocks noGrp="1"/>
          </p:cNvSpPr>
          <p:nvPr>
            <p:ph type="title" idx="4294967295"/>
          </p:nvPr>
        </p:nvSpPr>
        <p:spPr/>
        <p:txBody>
          <a:bodyPr/>
          <a:lstStyle/>
          <a:p>
            <a:r>
              <a:rPr lang="zh-CN" altLang="en-US" b="1" dirty="0">
                <a:latin typeface="Calibri" panose="020F0502020204030204" pitchFamily="34" charset="0"/>
                <a:ea typeface="宋体" panose="02010600030101010101" pitchFamily="2" charset="-122"/>
              </a:rPr>
              <a:t>生成树与割集的关系</a:t>
            </a:r>
          </a:p>
        </p:txBody>
      </p:sp>
      <p:sp>
        <p:nvSpPr>
          <p:cNvPr id="591875" name="Rectangle 3"/>
          <p:cNvSpPr>
            <a:spLocks noGrp="1"/>
          </p:cNvSpPr>
          <p:nvPr>
            <p:ph type="body" idx="4294967295"/>
          </p:nvPr>
        </p:nvSpPr>
        <p:spPr>
          <a:xfrm>
            <a:off x="250825" y="836712"/>
            <a:ext cx="8893175" cy="1224806"/>
          </a:xfrm>
          <a:solidFill>
            <a:srgbClr val="FFFF00"/>
          </a:solidFill>
        </p:spPr>
        <p:txBody>
          <a:bodyPr/>
          <a:lstStyle/>
          <a:p>
            <a:pPr marL="985838" indent="-985838">
              <a:lnSpc>
                <a:spcPct val="110000"/>
              </a:lnSpc>
              <a:buFont typeface="Arial" panose="020B0604020202020204" pitchFamily="34" charset="0"/>
              <a:buNone/>
            </a:pPr>
            <a:r>
              <a:rPr lang="zh-CN" altLang="en-US" b="1" dirty="0">
                <a:solidFill>
                  <a:srgbClr val="FF0000"/>
                </a:solidFill>
                <a:latin typeface="Calibri" panose="020F0502020204030204" pitchFamily="34" charset="0"/>
                <a:ea typeface="宋体" panose="02010600030101010101" pitchFamily="2" charset="-122"/>
              </a:rPr>
              <a:t>定理</a:t>
            </a:r>
            <a:r>
              <a:rPr lang="en-US" altLang="zh-CN" b="1" dirty="0">
                <a:solidFill>
                  <a:srgbClr val="FF0000"/>
                </a:solidFill>
                <a:latin typeface="Calibri" panose="020F0502020204030204" pitchFamily="34" charset="0"/>
                <a:ea typeface="宋体" panose="02010600030101010101" pitchFamily="2" charset="-122"/>
              </a:rPr>
              <a:t>  </a:t>
            </a:r>
            <a:r>
              <a:rPr lang="zh-CN" altLang="en-US" b="1" dirty="0">
                <a:solidFill>
                  <a:schemeClr val="hlink"/>
                </a:solidFill>
                <a:latin typeface="Calibri" panose="020F0502020204030204" pitchFamily="34" charset="0"/>
                <a:ea typeface="宋体" panose="02010600030101010101" pitchFamily="2" charset="-122"/>
              </a:rPr>
              <a:t>一个连通图的任何一个割集与任意一棵生成树，至少有一条公共边。</a:t>
            </a:r>
          </a:p>
        </p:txBody>
      </p:sp>
      <p:sp>
        <p:nvSpPr>
          <p:cNvPr id="34" name="Text Box 28"/>
          <p:cNvSpPr txBox="1">
            <a:spLocks noChangeArrowheads="1"/>
          </p:cNvSpPr>
          <p:nvPr/>
        </p:nvSpPr>
        <p:spPr bwMode="auto">
          <a:xfrm>
            <a:off x="251520" y="2132856"/>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b="1" dirty="0"/>
              <a:t>例</a:t>
            </a:r>
          </a:p>
        </p:txBody>
      </p:sp>
      <p:grpSp>
        <p:nvGrpSpPr>
          <p:cNvPr id="35" name="Group 4"/>
          <p:cNvGrpSpPr>
            <a:grpSpLocks/>
          </p:cNvGrpSpPr>
          <p:nvPr/>
        </p:nvGrpSpPr>
        <p:grpSpPr bwMode="auto">
          <a:xfrm>
            <a:off x="2051720" y="1988840"/>
            <a:ext cx="4364037" cy="2095500"/>
            <a:chOff x="2853" y="704"/>
            <a:chExt cx="2749" cy="1320"/>
          </a:xfrm>
        </p:grpSpPr>
        <p:sp>
          <p:nvSpPr>
            <p:cNvPr id="36" name="Text Box 5"/>
            <p:cNvSpPr txBox="1">
              <a:spLocks noChangeArrowheads="1"/>
            </p:cNvSpPr>
            <p:nvPr/>
          </p:nvSpPr>
          <p:spPr bwMode="auto">
            <a:xfrm>
              <a:off x="4133" y="1071"/>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4</a:t>
              </a:r>
            </a:p>
          </p:txBody>
        </p:sp>
        <p:sp>
          <p:nvSpPr>
            <p:cNvPr id="37" name="Text Box 6"/>
            <p:cNvSpPr txBox="1">
              <a:spLocks noChangeArrowheads="1"/>
            </p:cNvSpPr>
            <p:nvPr/>
          </p:nvSpPr>
          <p:spPr bwMode="auto">
            <a:xfrm>
              <a:off x="2853" y="1261"/>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0</a:t>
              </a:r>
            </a:p>
          </p:txBody>
        </p:sp>
        <p:sp>
          <p:nvSpPr>
            <p:cNvPr id="38" name="Text Box 7"/>
            <p:cNvSpPr txBox="1">
              <a:spLocks noChangeArrowheads="1"/>
            </p:cNvSpPr>
            <p:nvPr/>
          </p:nvSpPr>
          <p:spPr bwMode="auto">
            <a:xfrm>
              <a:off x="3320" y="704"/>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2</a:t>
              </a:r>
            </a:p>
          </p:txBody>
        </p:sp>
        <p:sp>
          <p:nvSpPr>
            <p:cNvPr id="39" name="Text Box 8"/>
            <p:cNvSpPr txBox="1">
              <a:spLocks noChangeArrowheads="1"/>
            </p:cNvSpPr>
            <p:nvPr/>
          </p:nvSpPr>
          <p:spPr bwMode="auto">
            <a:xfrm>
              <a:off x="3955" y="704"/>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5</a:t>
              </a:r>
            </a:p>
          </p:txBody>
        </p:sp>
        <p:sp>
          <p:nvSpPr>
            <p:cNvPr id="40" name="Text Box 9"/>
            <p:cNvSpPr txBox="1">
              <a:spLocks noChangeArrowheads="1"/>
            </p:cNvSpPr>
            <p:nvPr/>
          </p:nvSpPr>
          <p:spPr bwMode="auto">
            <a:xfrm>
              <a:off x="3365" y="179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1</a:t>
              </a:r>
            </a:p>
          </p:txBody>
        </p:sp>
        <p:sp>
          <p:nvSpPr>
            <p:cNvPr id="41" name="Text Box 10"/>
            <p:cNvSpPr txBox="1">
              <a:spLocks noChangeArrowheads="1"/>
            </p:cNvSpPr>
            <p:nvPr/>
          </p:nvSpPr>
          <p:spPr bwMode="auto">
            <a:xfrm>
              <a:off x="4077" y="179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dirty="0"/>
                <a:t>v</a:t>
              </a:r>
              <a:r>
                <a:rPr lang="en-US" altLang="zh-CN" baseline="-25000" dirty="0"/>
                <a:t>3</a:t>
              </a:r>
            </a:p>
          </p:txBody>
        </p:sp>
        <p:sp>
          <p:nvSpPr>
            <p:cNvPr id="42" name="Text Box 11"/>
            <p:cNvSpPr txBox="1">
              <a:spLocks noChangeArrowheads="1"/>
            </p:cNvSpPr>
            <p:nvPr/>
          </p:nvSpPr>
          <p:spPr bwMode="auto">
            <a:xfrm>
              <a:off x="4726" y="179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6</a:t>
              </a:r>
            </a:p>
          </p:txBody>
        </p:sp>
        <p:sp>
          <p:nvSpPr>
            <p:cNvPr id="43" name="Text Box 12"/>
            <p:cNvSpPr txBox="1">
              <a:spLocks noChangeArrowheads="1"/>
            </p:cNvSpPr>
            <p:nvPr/>
          </p:nvSpPr>
          <p:spPr bwMode="auto">
            <a:xfrm>
              <a:off x="4862" y="746"/>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8</a:t>
              </a:r>
            </a:p>
          </p:txBody>
        </p:sp>
        <p:sp>
          <p:nvSpPr>
            <p:cNvPr id="44" name="Text Box 13"/>
            <p:cNvSpPr txBox="1">
              <a:spLocks noChangeArrowheads="1"/>
            </p:cNvSpPr>
            <p:nvPr/>
          </p:nvSpPr>
          <p:spPr bwMode="auto">
            <a:xfrm>
              <a:off x="5361" y="1203"/>
              <a:ext cx="2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9</a:t>
              </a:r>
            </a:p>
          </p:txBody>
        </p:sp>
        <p:sp>
          <p:nvSpPr>
            <p:cNvPr id="45" name="Text Box 14"/>
            <p:cNvSpPr txBox="1">
              <a:spLocks noChangeArrowheads="1"/>
            </p:cNvSpPr>
            <p:nvPr/>
          </p:nvSpPr>
          <p:spPr bwMode="auto">
            <a:xfrm>
              <a:off x="4817" y="1252"/>
              <a:ext cx="253" cy="243"/>
            </a:xfrm>
            <a:prstGeom prst="rect">
              <a:avLst/>
            </a:prstGeom>
            <a:noFill/>
            <a:ln w="190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dirty="0"/>
                <a:t>v</a:t>
              </a:r>
              <a:r>
                <a:rPr lang="en-US" altLang="zh-CN" baseline="-25000" dirty="0"/>
                <a:t>7</a:t>
              </a:r>
            </a:p>
          </p:txBody>
        </p:sp>
        <p:sp>
          <p:nvSpPr>
            <p:cNvPr id="46" name="Oval 15"/>
            <p:cNvSpPr>
              <a:spLocks noChangeArrowheads="1"/>
            </p:cNvSpPr>
            <p:nvPr/>
          </p:nvSpPr>
          <p:spPr bwMode="auto">
            <a:xfrm>
              <a:off x="3457" y="9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7" name="Oval 16"/>
            <p:cNvSpPr>
              <a:spLocks noChangeArrowheads="1"/>
            </p:cNvSpPr>
            <p:nvPr/>
          </p:nvSpPr>
          <p:spPr bwMode="auto">
            <a:xfrm>
              <a:off x="3457" y="1736"/>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8" name="Oval 17"/>
            <p:cNvSpPr>
              <a:spLocks noChangeArrowheads="1"/>
            </p:cNvSpPr>
            <p:nvPr/>
          </p:nvSpPr>
          <p:spPr bwMode="auto">
            <a:xfrm>
              <a:off x="4100" y="9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49" name="Oval 18"/>
            <p:cNvSpPr>
              <a:spLocks noChangeArrowheads="1"/>
            </p:cNvSpPr>
            <p:nvPr/>
          </p:nvSpPr>
          <p:spPr bwMode="auto">
            <a:xfrm>
              <a:off x="4741" y="9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0" name="Oval 19"/>
            <p:cNvSpPr>
              <a:spLocks noChangeArrowheads="1"/>
            </p:cNvSpPr>
            <p:nvPr/>
          </p:nvSpPr>
          <p:spPr bwMode="auto">
            <a:xfrm>
              <a:off x="4100" y="130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1" name="Oval 20"/>
            <p:cNvSpPr>
              <a:spLocks noChangeArrowheads="1"/>
            </p:cNvSpPr>
            <p:nvPr/>
          </p:nvSpPr>
          <p:spPr bwMode="auto">
            <a:xfrm>
              <a:off x="4741" y="130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2" name="Oval 21"/>
            <p:cNvSpPr>
              <a:spLocks noChangeArrowheads="1"/>
            </p:cNvSpPr>
            <p:nvPr/>
          </p:nvSpPr>
          <p:spPr bwMode="auto">
            <a:xfrm>
              <a:off x="4098" y="17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3" name="Oval 22"/>
            <p:cNvSpPr>
              <a:spLocks noChangeArrowheads="1"/>
            </p:cNvSpPr>
            <p:nvPr/>
          </p:nvSpPr>
          <p:spPr bwMode="auto">
            <a:xfrm>
              <a:off x="4741" y="1735"/>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4" name="Oval 23"/>
            <p:cNvSpPr>
              <a:spLocks noChangeArrowheads="1"/>
            </p:cNvSpPr>
            <p:nvPr/>
          </p:nvSpPr>
          <p:spPr bwMode="auto">
            <a:xfrm>
              <a:off x="3062" y="1362"/>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5" name="Oval 24"/>
            <p:cNvSpPr>
              <a:spLocks noChangeArrowheads="1"/>
            </p:cNvSpPr>
            <p:nvPr/>
          </p:nvSpPr>
          <p:spPr bwMode="auto">
            <a:xfrm>
              <a:off x="5185" y="1309"/>
              <a:ext cx="99" cy="106"/>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6" name="Line 25"/>
            <p:cNvSpPr>
              <a:spLocks noChangeShapeType="1"/>
            </p:cNvSpPr>
            <p:nvPr/>
          </p:nvSpPr>
          <p:spPr bwMode="auto">
            <a:xfrm flipH="1">
              <a:off x="3111" y="988"/>
              <a:ext cx="395"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26"/>
            <p:cNvSpPr>
              <a:spLocks noChangeShapeType="1"/>
            </p:cNvSpPr>
            <p:nvPr/>
          </p:nvSpPr>
          <p:spPr bwMode="auto">
            <a:xfrm>
              <a:off x="3111" y="1415"/>
              <a:ext cx="395"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27"/>
            <p:cNvSpPr>
              <a:spLocks noChangeShapeType="1"/>
            </p:cNvSpPr>
            <p:nvPr/>
          </p:nvSpPr>
          <p:spPr bwMode="auto">
            <a:xfrm flipV="1">
              <a:off x="3506" y="980"/>
              <a:ext cx="644"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28"/>
            <p:cNvSpPr>
              <a:spLocks noChangeShapeType="1"/>
            </p:cNvSpPr>
            <p:nvPr/>
          </p:nvSpPr>
          <p:spPr bwMode="auto">
            <a:xfrm>
              <a:off x="3506" y="1789"/>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29"/>
            <p:cNvSpPr>
              <a:spLocks noChangeShapeType="1"/>
            </p:cNvSpPr>
            <p:nvPr/>
          </p:nvSpPr>
          <p:spPr bwMode="auto">
            <a:xfrm>
              <a:off x="4149" y="988"/>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30"/>
            <p:cNvSpPr>
              <a:spLocks noChangeShapeType="1"/>
            </p:cNvSpPr>
            <p:nvPr/>
          </p:nvSpPr>
          <p:spPr bwMode="auto">
            <a:xfrm>
              <a:off x="4791" y="988"/>
              <a:ext cx="0" cy="80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31"/>
            <p:cNvSpPr>
              <a:spLocks noChangeShapeType="1"/>
            </p:cNvSpPr>
            <p:nvPr/>
          </p:nvSpPr>
          <p:spPr bwMode="auto">
            <a:xfrm>
              <a:off x="3506" y="988"/>
              <a:ext cx="599" cy="35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32"/>
            <p:cNvSpPr>
              <a:spLocks noChangeShapeType="1"/>
            </p:cNvSpPr>
            <p:nvPr/>
          </p:nvSpPr>
          <p:spPr bwMode="auto">
            <a:xfrm>
              <a:off x="4149" y="1362"/>
              <a:ext cx="64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33"/>
            <p:cNvSpPr>
              <a:spLocks noChangeShapeType="1"/>
            </p:cNvSpPr>
            <p:nvPr/>
          </p:nvSpPr>
          <p:spPr bwMode="auto">
            <a:xfrm>
              <a:off x="4741" y="988"/>
              <a:ext cx="494" cy="37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34"/>
            <p:cNvSpPr>
              <a:spLocks noChangeShapeType="1"/>
            </p:cNvSpPr>
            <p:nvPr/>
          </p:nvSpPr>
          <p:spPr bwMode="auto">
            <a:xfrm flipH="1">
              <a:off x="4791" y="1362"/>
              <a:ext cx="444" cy="42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35"/>
            <p:cNvSpPr>
              <a:spLocks noChangeShapeType="1"/>
            </p:cNvSpPr>
            <p:nvPr/>
          </p:nvSpPr>
          <p:spPr bwMode="auto">
            <a:xfrm flipH="1">
              <a:off x="3506" y="1362"/>
              <a:ext cx="643" cy="4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36"/>
            <p:cNvSpPr>
              <a:spLocks noChangeShapeType="1"/>
            </p:cNvSpPr>
            <p:nvPr/>
          </p:nvSpPr>
          <p:spPr bwMode="auto">
            <a:xfrm>
              <a:off x="3506" y="988"/>
              <a:ext cx="0" cy="80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37"/>
            <p:cNvSpPr>
              <a:spLocks noChangeShapeType="1"/>
            </p:cNvSpPr>
            <p:nvPr/>
          </p:nvSpPr>
          <p:spPr bwMode="auto">
            <a:xfrm>
              <a:off x="4150" y="1388"/>
              <a:ext cx="0" cy="36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38"/>
            <p:cNvSpPr>
              <a:spLocks noChangeShapeType="1"/>
            </p:cNvSpPr>
            <p:nvPr/>
          </p:nvSpPr>
          <p:spPr bwMode="auto">
            <a:xfrm>
              <a:off x="4785" y="1025"/>
              <a:ext cx="0" cy="31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39"/>
            <p:cNvSpPr>
              <a:spLocks noChangeShapeType="1"/>
            </p:cNvSpPr>
            <p:nvPr/>
          </p:nvSpPr>
          <p:spPr bwMode="auto">
            <a:xfrm flipV="1">
              <a:off x="4141" y="980"/>
              <a:ext cx="644" cy="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40"/>
            <p:cNvSpPr>
              <a:spLocks noChangeShapeType="1"/>
            </p:cNvSpPr>
            <p:nvPr/>
          </p:nvSpPr>
          <p:spPr bwMode="auto">
            <a:xfrm>
              <a:off x="4150" y="1388"/>
              <a:ext cx="645" cy="40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41"/>
            <p:cNvSpPr>
              <a:spLocks noChangeShapeType="1"/>
            </p:cNvSpPr>
            <p:nvPr/>
          </p:nvSpPr>
          <p:spPr bwMode="auto">
            <a:xfrm>
              <a:off x="4196" y="1797"/>
              <a:ext cx="599" cy="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 name="组合 1"/>
          <p:cNvGrpSpPr/>
          <p:nvPr/>
        </p:nvGrpSpPr>
        <p:grpSpPr>
          <a:xfrm>
            <a:off x="2121783" y="4113932"/>
            <a:ext cx="4364037" cy="2095501"/>
            <a:chOff x="2062162" y="4673647"/>
            <a:chExt cx="4364037" cy="2095501"/>
          </a:xfrm>
        </p:grpSpPr>
        <p:sp>
          <p:nvSpPr>
            <p:cNvPr id="74" name="Text Box 5"/>
            <p:cNvSpPr txBox="1">
              <a:spLocks noChangeArrowheads="1"/>
            </p:cNvSpPr>
            <p:nvPr/>
          </p:nvSpPr>
          <p:spPr bwMode="auto">
            <a:xfrm>
              <a:off x="4094162" y="5256260"/>
              <a:ext cx="401637" cy="385763"/>
            </a:xfrm>
            <a:prstGeom prst="rect">
              <a:avLst/>
            </a:prstGeom>
            <a:noFill/>
            <a:ln w="190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4</a:t>
              </a:r>
            </a:p>
          </p:txBody>
        </p:sp>
        <p:sp>
          <p:nvSpPr>
            <p:cNvPr id="75" name="Text Box 6"/>
            <p:cNvSpPr txBox="1">
              <a:spLocks noChangeArrowheads="1"/>
            </p:cNvSpPr>
            <p:nvPr/>
          </p:nvSpPr>
          <p:spPr bwMode="auto">
            <a:xfrm>
              <a:off x="2062162" y="5557885"/>
              <a:ext cx="38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0</a:t>
              </a:r>
            </a:p>
          </p:txBody>
        </p:sp>
        <p:sp>
          <p:nvSpPr>
            <p:cNvPr id="76" name="Text Box 7"/>
            <p:cNvSpPr txBox="1">
              <a:spLocks noChangeArrowheads="1"/>
            </p:cNvSpPr>
            <p:nvPr/>
          </p:nvSpPr>
          <p:spPr bwMode="auto">
            <a:xfrm>
              <a:off x="2803524" y="4673647"/>
              <a:ext cx="38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2</a:t>
              </a:r>
            </a:p>
          </p:txBody>
        </p:sp>
        <p:sp>
          <p:nvSpPr>
            <p:cNvPr id="77" name="Text Box 8"/>
            <p:cNvSpPr txBox="1">
              <a:spLocks noChangeArrowheads="1"/>
            </p:cNvSpPr>
            <p:nvPr/>
          </p:nvSpPr>
          <p:spPr bwMode="auto">
            <a:xfrm>
              <a:off x="3811587" y="4673647"/>
              <a:ext cx="38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5</a:t>
              </a:r>
            </a:p>
          </p:txBody>
        </p:sp>
        <p:sp>
          <p:nvSpPr>
            <p:cNvPr id="78" name="Text Box 9"/>
            <p:cNvSpPr txBox="1">
              <a:spLocks noChangeArrowheads="1"/>
            </p:cNvSpPr>
            <p:nvPr/>
          </p:nvSpPr>
          <p:spPr bwMode="auto">
            <a:xfrm>
              <a:off x="2874962" y="6402435"/>
              <a:ext cx="38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1</a:t>
              </a:r>
            </a:p>
          </p:txBody>
        </p:sp>
        <p:sp>
          <p:nvSpPr>
            <p:cNvPr id="79" name="Text Box 10"/>
            <p:cNvSpPr txBox="1">
              <a:spLocks noChangeArrowheads="1"/>
            </p:cNvSpPr>
            <p:nvPr/>
          </p:nvSpPr>
          <p:spPr bwMode="auto">
            <a:xfrm>
              <a:off x="4005262" y="6402435"/>
              <a:ext cx="38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3</a:t>
              </a:r>
            </a:p>
          </p:txBody>
        </p:sp>
        <p:sp>
          <p:nvSpPr>
            <p:cNvPr id="80" name="Text Box 11"/>
            <p:cNvSpPr txBox="1">
              <a:spLocks noChangeArrowheads="1"/>
            </p:cNvSpPr>
            <p:nvPr/>
          </p:nvSpPr>
          <p:spPr bwMode="auto">
            <a:xfrm>
              <a:off x="5035549" y="6402435"/>
              <a:ext cx="38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6</a:t>
              </a:r>
            </a:p>
          </p:txBody>
        </p:sp>
        <p:sp>
          <p:nvSpPr>
            <p:cNvPr id="81" name="Text Box 12"/>
            <p:cNvSpPr txBox="1">
              <a:spLocks noChangeArrowheads="1"/>
            </p:cNvSpPr>
            <p:nvPr/>
          </p:nvSpPr>
          <p:spPr bwMode="auto">
            <a:xfrm>
              <a:off x="5251449" y="4740322"/>
              <a:ext cx="38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8</a:t>
              </a:r>
            </a:p>
          </p:txBody>
        </p:sp>
        <p:sp>
          <p:nvSpPr>
            <p:cNvPr id="82" name="Text Box 13"/>
            <p:cNvSpPr txBox="1">
              <a:spLocks noChangeArrowheads="1"/>
            </p:cNvSpPr>
            <p:nvPr/>
          </p:nvSpPr>
          <p:spPr bwMode="auto">
            <a:xfrm>
              <a:off x="6043612" y="5465810"/>
              <a:ext cx="3825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9</a:t>
              </a:r>
            </a:p>
          </p:txBody>
        </p:sp>
        <p:sp>
          <p:nvSpPr>
            <p:cNvPr id="83" name="Text Box 14"/>
            <p:cNvSpPr txBox="1">
              <a:spLocks noChangeArrowheads="1"/>
            </p:cNvSpPr>
            <p:nvPr/>
          </p:nvSpPr>
          <p:spPr bwMode="auto">
            <a:xfrm>
              <a:off x="5180012" y="5543597"/>
              <a:ext cx="401637" cy="385763"/>
            </a:xfrm>
            <a:prstGeom prst="rect">
              <a:avLst/>
            </a:prstGeom>
            <a:noFill/>
            <a:ln w="190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v</a:t>
              </a:r>
              <a:r>
                <a:rPr lang="en-US" altLang="zh-CN" baseline="-25000"/>
                <a:t>7</a:t>
              </a:r>
            </a:p>
          </p:txBody>
        </p:sp>
        <p:sp>
          <p:nvSpPr>
            <p:cNvPr id="84" name="Oval 15"/>
            <p:cNvSpPr>
              <a:spLocks noChangeArrowheads="1"/>
            </p:cNvSpPr>
            <p:nvPr/>
          </p:nvSpPr>
          <p:spPr bwMode="auto">
            <a:xfrm>
              <a:off x="3021012" y="5040360"/>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85" name="Oval 16"/>
            <p:cNvSpPr>
              <a:spLocks noChangeArrowheads="1"/>
            </p:cNvSpPr>
            <p:nvPr/>
          </p:nvSpPr>
          <p:spPr bwMode="auto">
            <a:xfrm>
              <a:off x="3021012" y="6311947"/>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86" name="Oval 17"/>
            <p:cNvSpPr>
              <a:spLocks noChangeArrowheads="1"/>
            </p:cNvSpPr>
            <p:nvPr/>
          </p:nvSpPr>
          <p:spPr bwMode="auto">
            <a:xfrm>
              <a:off x="4041774" y="5040360"/>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87" name="Oval 18"/>
            <p:cNvSpPr>
              <a:spLocks noChangeArrowheads="1"/>
            </p:cNvSpPr>
            <p:nvPr/>
          </p:nvSpPr>
          <p:spPr bwMode="auto">
            <a:xfrm>
              <a:off x="5059362" y="5040360"/>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88" name="Oval 19"/>
            <p:cNvSpPr>
              <a:spLocks noChangeArrowheads="1"/>
            </p:cNvSpPr>
            <p:nvPr/>
          </p:nvSpPr>
          <p:spPr bwMode="auto">
            <a:xfrm>
              <a:off x="4041774" y="5634085"/>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89" name="Oval 20"/>
            <p:cNvSpPr>
              <a:spLocks noChangeArrowheads="1"/>
            </p:cNvSpPr>
            <p:nvPr/>
          </p:nvSpPr>
          <p:spPr bwMode="auto">
            <a:xfrm>
              <a:off x="5059362" y="5634085"/>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90" name="Oval 21"/>
            <p:cNvSpPr>
              <a:spLocks noChangeArrowheads="1"/>
            </p:cNvSpPr>
            <p:nvPr/>
          </p:nvSpPr>
          <p:spPr bwMode="auto">
            <a:xfrm>
              <a:off x="4038599" y="6310360"/>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91" name="Oval 22"/>
            <p:cNvSpPr>
              <a:spLocks noChangeArrowheads="1"/>
            </p:cNvSpPr>
            <p:nvPr/>
          </p:nvSpPr>
          <p:spPr bwMode="auto">
            <a:xfrm>
              <a:off x="5059362" y="6310360"/>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92" name="Oval 23"/>
            <p:cNvSpPr>
              <a:spLocks noChangeArrowheads="1"/>
            </p:cNvSpPr>
            <p:nvPr/>
          </p:nvSpPr>
          <p:spPr bwMode="auto">
            <a:xfrm>
              <a:off x="2393949" y="5718222"/>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93" name="Oval 24"/>
            <p:cNvSpPr>
              <a:spLocks noChangeArrowheads="1"/>
            </p:cNvSpPr>
            <p:nvPr/>
          </p:nvSpPr>
          <p:spPr bwMode="auto">
            <a:xfrm>
              <a:off x="5764212" y="5634085"/>
              <a:ext cx="157162" cy="168275"/>
            </a:xfrm>
            <a:prstGeom prst="ellipse">
              <a:avLst/>
            </a:prstGeom>
            <a:solidFill>
              <a:schemeClr val="tx1"/>
            </a:solidFill>
            <a:ln w="190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94" name="Line 26"/>
            <p:cNvSpPr>
              <a:spLocks noChangeShapeType="1"/>
            </p:cNvSpPr>
            <p:nvPr/>
          </p:nvSpPr>
          <p:spPr bwMode="auto">
            <a:xfrm>
              <a:off x="3160552" y="5161480"/>
              <a:ext cx="854235" cy="527419"/>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27"/>
            <p:cNvSpPr>
              <a:spLocks noChangeShapeType="1"/>
            </p:cNvSpPr>
            <p:nvPr/>
          </p:nvSpPr>
          <p:spPr bwMode="auto">
            <a:xfrm flipV="1">
              <a:off x="3098799" y="5111797"/>
              <a:ext cx="1022350" cy="12700"/>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Line 28"/>
            <p:cNvSpPr>
              <a:spLocks noChangeShapeType="1"/>
            </p:cNvSpPr>
            <p:nvPr/>
          </p:nvSpPr>
          <p:spPr bwMode="auto">
            <a:xfrm>
              <a:off x="3098799" y="6396085"/>
              <a:ext cx="950912" cy="12700"/>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Line 29"/>
            <p:cNvSpPr>
              <a:spLocks noChangeShapeType="1"/>
            </p:cNvSpPr>
            <p:nvPr/>
          </p:nvSpPr>
          <p:spPr bwMode="auto">
            <a:xfrm flipH="1">
              <a:off x="4114800" y="5124497"/>
              <a:ext cx="4762" cy="5676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Line 35"/>
            <p:cNvSpPr>
              <a:spLocks noChangeShapeType="1"/>
            </p:cNvSpPr>
            <p:nvPr/>
          </p:nvSpPr>
          <p:spPr bwMode="auto">
            <a:xfrm flipH="1">
              <a:off x="3098799" y="5718222"/>
              <a:ext cx="1020762" cy="677863"/>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2" name="文本框 101"/>
          <p:cNvSpPr txBox="1"/>
          <p:nvPr/>
        </p:nvSpPr>
        <p:spPr>
          <a:xfrm>
            <a:off x="7128168" y="2629396"/>
            <a:ext cx="1415773" cy="584775"/>
          </a:xfrm>
          <a:prstGeom prst="rect">
            <a:avLst/>
          </a:prstGeom>
          <a:noFill/>
        </p:spPr>
        <p:txBody>
          <a:bodyPr wrap="none" rtlCol="0">
            <a:spAutoFit/>
          </a:bodyPr>
          <a:lstStyle/>
          <a:p>
            <a:r>
              <a:rPr lang="zh-CN" altLang="en-US" sz="3200" dirty="0">
                <a:solidFill>
                  <a:srgbClr val="C00000"/>
                </a:solidFill>
              </a:rPr>
              <a:t>生成树</a:t>
            </a:r>
          </a:p>
        </p:txBody>
      </p:sp>
      <p:sp>
        <p:nvSpPr>
          <p:cNvPr id="103" name="文本框 102"/>
          <p:cNvSpPr txBox="1"/>
          <p:nvPr/>
        </p:nvSpPr>
        <p:spPr>
          <a:xfrm>
            <a:off x="7451822" y="4780108"/>
            <a:ext cx="1008610" cy="584775"/>
          </a:xfrm>
          <a:prstGeom prst="rect">
            <a:avLst/>
          </a:prstGeom>
          <a:noFill/>
        </p:spPr>
        <p:txBody>
          <a:bodyPr wrap="none" rtlCol="0">
            <a:spAutoFit/>
          </a:bodyPr>
          <a:lstStyle/>
          <a:p>
            <a:r>
              <a:rPr lang="zh-CN" altLang="en-US" sz="3200" b="1" dirty="0">
                <a:solidFill>
                  <a:srgbClr val="00B050"/>
                </a:solidFill>
                <a:latin typeface="Calibri" panose="020F0502020204030204" pitchFamily="34" charset="0"/>
              </a:rPr>
              <a:t>割集</a:t>
            </a:r>
            <a:endParaRPr lang="zh-CN" altLang="en-US" sz="3200" dirty="0">
              <a:solidFill>
                <a:srgbClr val="00B050"/>
              </a:solidFill>
            </a:endParaRPr>
          </a:p>
        </p:txBody>
      </p:sp>
      <p:sp>
        <p:nvSpPr>
          <p:cNvPr id="3" name="矩形 2"/>
          <p:cNvSpPr/>
          <p:nvPr/>
        </p:nvSpPr>
        <p:spPr>
          <a:xfrm>
            <a:off x="295989" y="6237312"/>
            <a:ext cx="6364243" cy="584775"/>
          </a:xfrm>
          <a:prstGeom prst="rect">
            <a:avLst/>
          </a:prstGeom>
        </p:spPr>
        <p:txBody>
          <a:bodyPr wrap="none">
            <a:spAutoFit/>
          </a:bodyPr>
          <a:lstStyle/>
          <a:p>
            <a:pPr>
              <a:buFont typeface="Arial" panose="020B0604020202020204" pitchFamily="34" charset="0"/>
              <a:buNone/>
            </a:pPr>
            <a:r>
              <a:rPr lang="zh-CN" altLang="en-US" sz="3200" b="1" dirty="0">
                <a:solidFill>
                  <a:schemeClr val="hlink"/>
                </a:solidFill>
                <a:latin typeface="Calibri" panose="020F0502020204030204" pitchFamily="34" charset="0"/>
              </a:rPr>
              <a:t>推论：一个割集的补不含生成树。</a:t>
            </a:r>
          </a:p>
        </p:txBody>
      </p:sp>
    </p:spTree>
    <p:extLst>
      <p:ext uri="{BB962C8B-B14F-4D97-AF65-F5344CB8AC3E}">
        <p14:creationId xmlns:p14="http://schemas.microsoft.com/office/powerpoint/2010/main" val="1483882226"/>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102" grpId="0"/>
      <p:bldP spid="10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AEC706-CA4D-46B0-A028-5F88E8915611}" type="slidenum">
              <a:rPr lang="zh-CN" altLang="en-US" smtClean="0">
                <a:solidFill>
                  <a:schemeClr val="accent1"/>
                </a:solidFill>
              </a:rPr>
              <a:pPr/>
              <a:t>38</a:t>
            </a:fld>
            <a:r>
              <a:rPr lang="en-US" altLang="zh-CN" dirty="0">
                <a:solidFill>
                  <a:schemeClr val="accent1"/>
                </a:solidFill>
              </a:rPr>
              <a:t>/51</a:t>
            </a:r>
          </a:p>
        </p:txBody>
      </p:sp>
      <p:sp>
        <p:nvSpPr>
          <p:cNvPr id="38915" name="Rectangle 2"/>
          <p:cNvSpPr>
            <a:spLocks noGrp="1"/>
          </p:cNvSpPr>
          <p:nvPr>
            <p:ph type="title" idx="4294967295"/>
          </p:nvPr>
        </p:nvSpPr>
        <p:spPr>
          <a:xfrm>
            <a:off x="0" y="-26988"/>
            <a:ext cx="9144000" cy="1943101"/>
          </a:xfrm>
          <a:solidFill>
            <a:schemeClr val="accent1"/>
          </a:solidFill>
        </p:spPr>
        <p:txBody>
          <a:bodyPr/>
          <a:lstStyle/>
          <a:p>
            <a:pPr marL="712788" indent="-712788" algn="l"/>
            <a:r>
              <a:rPr lang="zh-CN" altLang="en-US" sz="3600" b="1">
                <a:latin typeface="Calibri" panose="020F0502020204030204" pitchFamily="34" charset="0"/>
                <a:ea typeface="宋体" panose="02010600030101010101" pitchFamily="2" charset="-122"/>
              </a:rPr>
              <a:t>例 </a:t>
            </a:r>
            <a:r>
              <a:rPr lang="en-US" altLang="zh-CN" sz="3600" b="1">
                <a:latin typeface="Calibri" panose="020F0502020204030204" pitchFamily="34" charset="0"/>
                <a:ea typeface="宋体" panose="02010600030101010101" pitchFamily="2" charset="-122"/>
              </a:rPr>
              <a:t>G</a:t>
            </a:r>
            <a:r>
              <a:rPr lang="zh-CN" altLang="en-US" sz="3600" b="1">
                <a:latin typeface="Calibri" panose="020F0502020204030204" pitchFamily="34" charset="0"/>
                <a:ea typeface="宋体" panose="02010600030101010101" pitchFamily="2" charset="-122"/>
              </a:rPr>
              <a:t>是一个连通图，</a:t>
            </a:r>
            <a:r>
              <a:rPr lang="en-US" altLang="zh-CN" sz="3600" b="1">
                <a:latin typeface="Calibri" panose="020F0502020204030204" pitchFamily="34" charset="0"/>
                <a:ea typeface="宋体" panose="02010600030101010101" pitchFamily="2" charset="-122"/>
              </a:rPr>
              <a:t>G=(V,E)</a:t>
            </a:r>
            <a:r>
              <a:rPr lang="zh-CN" altLang="en-US" sz="3600" b="1">
                <a:latin typeface="Calibri" panose="020F0502020204030204" pitchFamily="34" charset="0"/>
                <a:ea typeface="宋体" panose="02010600030101010101" pitchFamily="2" charset="-122"/>
              </a:rPr>
              <a:t>，</a:t>
            </a:r>
            <a:r>
              <a:rPr lang="en-US" altLang="zh-CN" sz="3600" b="1">
                <a:latin typeface="Calibri" panose="020F0502020204030204" pitchFamily="34" charset="0"/>
                <a:ea typeface="宋体" panose="02010600030101010101" pitchFamily="2" charset="-122"/>
              </a:rPr>
              <a:t>v∊V</a:t>
            </a:r>
            <a:r>
              <a:rPr lang="zh-CN" altLang="en-US" sz="3600" b="1">
                <a:latin typeface="Calibri" panose="020F0502020204030204" pitchFamily="34" charset="0"/>
                <a:ea typeface="宋体" panose="02010600030101010101" pitchFamily="2" charset="-122"/>
              </a:rPr>
              <a:t>，</a:t>
            </a:r>
            <a:r>
              <a:rPr lang="en-US" altLang="zh-CN" sz="3600" b="1">
                <a:solidFill>
                  <a:srgbClr val="CC0000"/>
                </a:solidFill>
                <a:latin typeface="Calibri" panose="020F0502020204030204" pitchFamily="34" charset="0"/>
                <a:ea typeface="宋体" panose="02010600030101010101" pitchFamily="2" charset="-122"/>
              </a:rPr>
              <a:t>deg</a:t>
            </a:r>
            <a:r>
              <a:rPr lang="en-US" altLang="zh-CN" sz="3600" b="1">
                <a:latin typeface="Calibri" panose="020F0502020204030204" pitchFamily="34" charset="0"/>
                <a:ea typeface="宋体" panose="02010600030101010101" pitchFamily="2" charset="-122"/>
              </a:rPr>
              <a:t>(v)=1, e∊E</a:t>
            </a:r>
            <a:r>
              <a:rPr lang="zh-CN" altLang="en-US" sz="3600" b="1">
                <a:latin typeface="Calibri" panose="020F0502020204030204" pitchFamily="34" charset="0"/>
                <a:ea typeface="宋体" panose="02010600030101010101" pitchFamily="2" charset="-122"/>
              </a:rPr>
              <a:t>是关联定点</a:t>
            </a:r>
            <a:r>
              <a:rPr lang="en-US" altLang="zh-CN" sz="3600" b="1">
                <a:latin typeface="Calibri" panose="020F0502020204030204" pitchFamily="34" charset="0"/>
                <a:ea typeface="宋体" panose="02010600030101010101" pitchFamily="2" charset="-122"/>
              </a:rPr>
              <a:t>v</a:t>
            </a:r>
            <a:r>
              <a:rPr lang="zh-CN" altLang="en-US" sz="3600" b="1">
                <a:latin typeface="Calibri" panose="020F0502020204030204" pitchFamily="34" charset="0"/>
                <a:ea typeface="宋体" panose="02010600030101010101" pitchFamily="2" charset="-122"/>
              </a:rPr>
              <a:t>的一条边。</a:t>
            </a:r>
            <a:br>
              <a:rPr lang="zh-CN" altLang="en-US" sz="3600" b="1">
                <a:latin typeface="Calibri" panose="020F0502020204030204" pitchFamily="34" charset="0"/>
                <a:ea typeface="宋体" panose="02010600030101010101" pitchFamily="2" charset="-122"/>
              </a:rPr>
            </a:br>
            <a:r>
              <a:rPr lang="zh-CN" altLang="en-US" sz="3600" b="1">
                <a:latin typeface="Calibri" panose="020F0502020204030204" pitchFamily="34" charset="0"/>
                <a:ea typeface="宋体" panose="02010600030101010101" pitchFamily="2" charset="-122"/>
              </a:rPr>
              <a:t>证明</a:t>
            </a:r>
            <a:r>
              <a:rPr lang="en-US" altLang="zh-CN" sz="3600" b="1">
                <a:latin typeface="Calibri" panose="020F0502020204030204" pitchFamily="34" charset="0"/>
                <a:ea typeface="宋体" panose="02010600030101010101" pitchFamily="2" charset="-122"/>
              </a:rPr>
              <a:t>e</a:t>
            </a:r>
            <a:r>
              <a:rPr lang="zh-CN" altLang="en-US" sz="3600" b="1">
                <a:latin typeface="Calibri" panose="020F0502020204030204" pitchFamily="34" charset="0"/>
                <a:ea typeface="宋体" panose="02010600030101010101" pitchFamily="2" charset="-122"/>
              </a:rPr>
              <a:t>一定是任何一棵生成树的枝。</a:t>
            </a:r>
            <a:endParaRPr lang="en-US" altLang="zh-CN" sz="3600" b="1">
              <a:latin typeface="Calibri" panose="020F0502020204030204" pitchFamily="34" charset="0"/>
              <a:ea typeface="宋体" panose="02010600030101010101" pitchFamily="2" charset="-122"/>
            </a:endParaRPr>
          </a:p>
        </p:txBody>
      </p:sp>
      <p:sp>
        <p:nvSpPr>
          <p:cNvPr id="594948" name="Rectangle 4"/>
          <p:cNvSpPr>
            <a:spLocks noChangeArrowheads="1"/>
          </p:cNvSpPr>
          <p:nvPr/>
        </p:nvSpPr>
        <p:spPr bwMode="auto">
          <a:xfrm>
            <a:off x="323850" y="2600325"/>
            <a:ext cx="8569325"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1077913" indent="-10779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800" b="1" dirty="0"/>
              <a:t>证</a:t>
            </a:r>
            <a:r>
              <a:rPr lang="zh-CN" altLang="en-US" sz="3200" b="1" dirty="0"/>
              <a:t>一：假设</a:t>
            </a:r>
            <a:r>
              <a:rPr lang="en-US" altLang="zh-CN" sz="3200" b="1" dirty="0"/>
              <a:t>e</a:t>
            </a:r>
            <a:r>
              <a:rPr lang="zh-CN" altLang="en-US" sz="3200" b="1" dirty="0"/>
              <a:t>不是任何一棵生成树</a:t>
            </a:r>
            <a:r>
              <a:rPr lang="en-US" altLang="zh-CN" sz="3200" b="1" dirty="0"/>
              <a:t>T</a:t>
            </a:r>
            <a:r>
              <a:rPr lang="zh-CN" altLang="en-US" sz="3200" b="1" dirty="0"/>
              <a:t>的枝。</a:t>
            </a:r>
          </a:p>
          <a:p>
            <a:pPr algn="l" eaLnBrk="1" hangingPunct="1">
              <a:lnSpc>
                <a:spcPct val="120000"/>
              </a:lnSpc>
            </a:pPr>
            <a:r>
              <a:rPr lang="zh-CN" altLang="en-US" sz="3200" b="1" dirty="0"/>
              <a:t> 	不妨假设通过边</a:t>
            </a:r>
            <a:r>
              <a:rPr lang="en-US" altLang="zh-CN" sz="3200" b="1" dirty="0"/>
              <a:t>e</a:t>
            </a:r>
            <a:r>
              <a:rPr lang="zh-CN" altLang="en-US" sz="3200" b="1" dirty="0"/>
              <a:t>与</a:t>
            </a:r>
            <a:r>
              <a:rPr lang="en-US" altLang="zh-CN" sz="3200" b="1" dirty="0"/>
              <a:t>v</a:t>
            </a:r>
            <a:r>
              <a:rPr lang="zh-CN" altLang="en-US" sz="3200" b="1" dirty="0"/>
              <a:t>关联的顶点是</a:t>
            </a:r>
            <a:r>
              <a:rPr lang="en-US" altLang="zh-CN" sz="3200" b="1" dirty="0"/>
              <a:t>a,</a:t>
            </a:r>
          </a:p>
          <a:p>
            <a:pPr algn="l" eaLnBrk="1" hangingPunct="1">
              <a:lnSpc>
                <a:spcPct val="120000"/>
              </a:lnSpc>
            </a:pPr>
            <a:r>
              <a:rPr lang="zh-CN" altLang="en-US" sz="3200" b="1" dirty="0"/>
              <a:t>           则由生成树</a:t>
            </a:r>
            <a:r>
              <a:rPr lang="en-US" altLang="zh-CN" sz="3200" b="1" dirty="0"/>
              <a:t>T</a:t>
            </a:r>
            <a:r>
              <a:rPr lang="zh-CN" altLang="en-US" sz="3200" b="1" dirty="0"/>
              <a:t>的连通性，从</a:t>
            </a:r>
            <a:r>
              <a:rPr lang="en-US" altLang="zh-CN" sz="3200" b="1" dirty="0"/>
              <a:t>a</a:t>
            </a:r>
            <a:r>
              <a:rPr lang="zh-CN" altLang="en-US" sz="3200" b="1" dirty="0"/>
              <a:t>到</a:t>
            </a:r>
            <a:r>
              <a:rPr lang="en-US" altLang="zh-CN" sz="3200" b="1" dirty="0"/>
              <a:t>v</a:t>
            </a:r>
            <a:r>
              <a:rPr lang="zh-CN" altLang="en-US" sz="3200" b="1" dirty="0"/>
              <a:t>有一条  不经过</a:t>
            </a:r>
            <a:r>
              <a:rPr lang="en-US" altLang="zh-CN" sz="3200" b="1" dirty="0"/>
              <a:t>e</a:t>
            </a:r>
            <a:r>
              <a:rPr lang="zh-CN" altLang="en-US" sz="3200" b="1" dirty="0"/>
              <a:t>的通路。</a:t>
            </a:r>
          </a:p>
          <a:p>
            <a:pPr algn="l" eaLnBrk="1" hangingPunct="1">
              <a:lnSpc>
                <a:spcPct val="120000"/>
              </a:lnSpc>
            </a:pPr>
            <a:r>
              <a:rPr lang="zh-CN" altLang="en-US" sz="3200" b="1" dirty="0"/>
              <a:t>           于是</a:t>
            </a:r>
            <a:r>
              <a:rPr lang="en-US" altLang="zh-CN" sz="3200" b="1" dirty="0" err="1"/>
              <a:t>deg</a:t>
            </a:r>
            <a:r>
              <a:rPr lang="en-US" altLang="zh-CN" sz="3200" b="1" dirty="0"/>
              <a:t>(v)</a:t>
            </a:r>
            <a:r>
              <a:rPr lang="zh-CN" altLang="en-US" sz="3200" b="1" dirty="0"/>
              <a:t>至少为</a:t>
            </a:r>
            <a:r>
              <a:rPr lang="en-US" altLang="zh-CN" sz="3200" b="1" dirty="0"/>
              <a:t>2</a:t>
            </a:r>
            <a:r>
              <a:rPr lang="zh-CN" altLang="en-US" sz="3200" b="1" dirty="0"/>
              <a:t>，</a:t>
            </a:r>
          </a:p>
          <a:p>
            <a:pPr algn="l" eaLnBrk="1" hangingPunct="1">
              <a:lnSpc>
                <a:spcPct val="120000"/>
              </a:lnSpc>
            </a:pPr>
            <a:r>
              <a:rPr lang="zh-CN" altLang="en-US" sz="3200" b="1" dirty="0"/>
              <a:t>           这与已知条件</a:t>
            </a:r>
            <a:r>
              <a:rPr lang="en-US" altLang="zh-CN" sz="3200" b="1" dirty="0" err="1"/>
              <a:t>deg</a:t>
            </a:r>
            <a:r>
              <a:rPr lang="en-US" altLang="zh-CN" sz="3200" b="1" dirty="0"/>
              <a:t>(v)=1</a:t>
            </a:r>
            <a:r>
              <a:rPr lang="zh-CN" altLang="en-US" sz="3200" b="1" dirty="0"/>
              <a:t>矛盾。</a:t>
            </a:r>
          </a:p>
        </p:txBody>
      </p:sp>
    </p:spTree>
    <p:extLst>
      <p:ext uri="{BB962C8B-B14F-4D97-AF65-F5344CB8AC3E}">
        <p14:creationId xmlns:p14="http://schemas.microsoft.com/office/powerpoint/2010/main" val="3617678328"/>
      </p:ext>
    </p:extLst>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4948"/>
                                        </p:tgtEl>
                                        <p:attrNameLst>
                                          <p:attrName>style.visibility</p:attrName>
                                        </p:attrNameLst>
                                      </p:cBhvr>
                                      <p:to>
                                        <p:strVal val="visible"/>
                                      </p:to>
                                    </p:set>
                                    <p:anim calcmode="lin" valueType="num">
                                      <p:cBhvr additive="base">
                                        <p:cTn id="7" dur="500" fill="hold"/>
                                        <p:tgtEl>
                                          <p:spTgt spid="594948"/>
                                        </p:tgtEl>
                                        <p:attrNameLst>
                                          <p:attrName>ppt_x</p:attrName>
                                        </p:attrNameLst>
                                      </p:cBhvr>
                                      <p:tavLst>
                                        <p:tav tm="0">
                                          <p:val>
                                            <p:strVal val="#ppt_x"/>
                                          </p:val>
                                        </p:tav>
                                        <p:tav tm="100000">
                                          <p:val>
                                            <p:strVal val="#ppt_x"/>
                                          </p:val>
                                        </p:tav>
                                      </p:tavLst>
                                    </p:anim>
                                    <p:anim calcmode="lin" valueType="num">
                                      <p:cBhvr additive="base">
                                        <p:cTn id="8" dur="500" fill="hold"/>
                                        <p:tgtEl>
                                          <p:spTgt spid="5949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313243-8D31-430F-923F-7820C681BB31}" type="slidenum">
              <a:rPr lang="zh-CN" altLang="en-US" smtClean="0">
                <a:solidFill>
                  <a:schemeClr val="accent1"/>
                </a:solidFill>
              </a:rPr>
              <a:pPr/>
              <a:t>39</a:t>
            </a:fld>
            <a:r>
              <a:rPr lang="en-US" altLang="zh-CN" dirty="0">
                <a:solidFill>
                  <a:schemeClr val="accent1"/>
                </a:solidFill>
              </a:rPr>
              <a:t>/51</a:t>
            </a:r>
          </a:p>
        </p:txBody>
      </p:sp>
      <p:sp>
        <p:nvSpPr>
          <p:cNvPr id="39939" name="Rectangle 2"/>
          <p:cNvSpPr>
            <a:spLocks noGrp="1"/>
          </p:cNvSpPr>
          <p:nvPr>
            <p:ph type="title" idx="4294967295"/>
          </p:nvPr>
        </p:nvSpPr>
        <p:spPr>
          <a:xfrm>
            <a:off x="0" y="-26988"/>
            <a:ext cx="9144000" cy="1943101"/>
          </a:xfrm>
          <a:solidFill>
            <a:schemeClr val="accent1"/>
          </a:solidFill>
        </p:spPr>
        <p:txBody>
          <a:bodyPr/>
          <a:lstStyle/>
          <a:p>
            <a:pPr marL="712788" indent="-712788" algn="l"/>
            <a:r>
              <a:rPr lang="zh-CN" altLang="en-US" sz="3600" b="1">
                <a:latin typeface="Calibri" panose="020F0502020204030204" pitchFamily="34" charset="0"/>
                <a:ea typeface="宋体" panose="02010600030101010101" pitchFamily="2" charset="-122"/>
              </a:rPr>
              <a:t>例 </a:t>
            </a:r>
            <a:r>
              <a:rPr lang="en-US" altLang="zh-CN" sz="3600" b="1">
                <a:latin typeface="Calibri" panose="020F0502020204030204" pitchFamily="34" charset="0"/>
                <a:ea typeface="宋体" panose="02010600030101010101" pitchFamily="2" charset="-122"/>
              </a:rPr>
              <a:t>G</a:t>
            </a:r>
            <a:r>
              <a:rPr lang="zh-CN" altLang="en-US" sz="3600" b="1">
                <a:latin typeface="Calibri" panose="020F0502020204030204" pitchFamily="34" charset="0"/>
                <a:ea typeface="宋体" panose="02010600030101010101" pitchFamily="2" charset="-122"/>
              </a:rPr>
              <a:t>是一个连通图，</a:t>
            </a:r>
            <a:r>
              <a:rPr lang="en-US" altLang="zh-CN" sz="3600" b="1">
                <a:latin typeface="Calibri" panose="020F0502020204030204" pitchFamily="34" charset="0"/>
                <a:ea typeface="宋体" panose="02010600030101010101" pitchFamily="2" charset="-122"/>
              </a:rPr>
              <a:t>G=(V,E)</a:t>
            </a:r>
            <a:r>
              <a:rPr lang="zh-CN" altLang="en-US" sz="3600" b="1">
                <a:latin typeface="Calibri" panose="020F0502020204030204" pitchFamily="34" charset="0"/>
                <a:ea typeface="宋体" panose="02010600030101010101" pitchFamily="2" charset="-122"/>
              </a:rPr>
              <a:t>，</a:t>
            </a:r>
            <a:r>
              <a:rPr lang="en-US" altLang="zh-CN" sz="3600" b="1">
                <a:latin typeface="Calibri" panose="020F0502020204030204" pitchFamily="34" charset="0"/>
                <a:ea typeface="宋体" panose="02010600030101010101" pitchFamily="2" charset="-122"/>
              </a:rPr>
              <a:t>v∊V</a:t>
            </a:r>
            <a:r>
              <a:rPr lang="zh-CN" altLang="en-US" sz="3600" b="1">
                <a:latin typeface="Calibri" panose="020F0502020204030204" pitchFamily="34" charset="0"/>
                <a:ea typeface="宋体" panose="02010600030101010101" pitchFamily="2" charset="-122"/>
              </a:rPr>
              <a:t>，</a:t>
            </a:r>
            <a:r>
              <a:rPr lang="en-US" altLang="zh-CN" sz="3600" b="1">
                <a:solidFill>
                  <a:srgbClr val="CC0000"/>
                </a:solidFill>
                <a:latin typeface="Calibri" panose="020F0502020204030204" pitchFamily="34" charset="0"/>
                <a:ea typeface="宋体" panose="02010600030101010101" pitchFamily="2" charset="-122"/>
              </a:rPr>
              <a:t>deg</a:t>
            </a:r>
            <a:r>
              <a:rPr lang="en-US" altLang="zh-CN" sz="3600" b="1">
                <a:latin typeface="Calibri" panose="020F0502020204030204" pitchFamily="34" charset="0"/>
                <a:ea typeface="宋体" panose="02010600030101010101" pitchFamily="2" charset="-122"/>
              </a:rPr>
              <a:t>(v)=1, e∊E</a:t>
            </a:r>
            <a:r>
              <a:rPr lang="zh-CN" altLang="en-US" sz="3600" b="1">
                <a:latin typeface="Calibri" panose="020F0502020204030204" pitchFamily="34" charset="0"/>
                <a:ea typeface="宋体" panose="02010600030101010101" pitchFamily="2" charset="-122"/>
              </a:rPr>
              <a:t>是关联定点</a:t>
            </a:r>
            <a:r>
              <a:rPr lang="en-US" altLang="zh-CN" sz="3600" b="1">
                <a:latin typeface="Calibri" panose="020F0502020204030204" pitchFamily="34" charset="0"/>
                <a:ea typeface="宋体" panose="02010600030101010101" pitchFamily="2" charset="-122"/>
              </a:rPr>
              <a:t>v</a:t>
            </a:r>
            <a:r>
              <a:rPr lang="zh-CN" altLang="en-US" sz="3600" b="1">
                <a:latin typeface="Calibri" panose="020F0502020204030204" pitchFamily="34" charset="0"/>
                <a:ea typeface="宋体" panose="02010600030101010101" pitchFamily="2" charset="-122"/>
              </a:rPr>
              <a:t>的一条边。</a:t>
            </a:r>
            <a:br>
              <a:rPr lang="zh-CN" altLang="en-US" sz="3600" b="1">
                <a:latin typeface="Calibri" panose="020F0502020204030204" pitchFamily="34" charset="0"/>
                <a:ea typeface="宋体" panose="02010600030101010101" pitchFamily="2" charset="-122"/>
              </a:rPr>
            </a:br>
            <a:r>
              <a:rPr lang="zh-CN" altLang="en-US" sz="3600" b="1">
                <a:latin typeface="Calibri" panose="020F0502020204030204" pitchFamily="34" charset="0"/>
                <a:ea typeface="宋体" panose="02010600030101010101" pitchFamily="2" charset="-122"/>
              </a:rPr>
              <a:t>证明</a:t>
            </a:r>
            <a:r>
              <a:rPr lang="en-US" altLang="zh-CN" sz="3600" b="1">
                <a:latin typeface="Calibri" panose="020F0502020204030204" pitchFamily="34" charset="0"/>
                <a:ea typeface="宋体" panose="02010600030101010101" pitchFamily="2" charset="-122"/>
              </a:rPr>
              <a:t>e</a:t>
            </a:r>
            <a:r>
              <a:rPr lang="zh-CN" altLang="en-US" sz="3600" b="1">
                <a:latin typeface="Calibri" panose="020F0502020204030204" pitchFamily="34" charset="0"/>
                <a:ea typeface="宋体" panose="02010600030101010101" pitchFamily="2" charset="-122"/>
              </a:rPr>
              <a:t>一定是任何一棵生成树的枝。</a:t>
            </a:r>
            <a:endParaRPr lang="en-US" altLang="zh-CN" sz="3600" b="1">
              <a:latin typeface="Calibri" panose="020F0502020204030204" pitchFamily="34" charset="0"/>
              <a:ea typeface="宋体" panose="02010600030101010101" pitchFamily="2" charset="-122"/>
            </a:endParaRPr>
          </a:p>
        </p:txBody>
      </p:sp>
      <p:sp>
        <p:nvSpPr>
          <p:cNvPr id="594948" name="Rectangle 4"/>
          <p:cNvSpPr>
            <a:spLocks noChangeArrowheads="1"/>
          </p:cNvSpPr>
          <p:nvPr/>
        </p:nvSpPr>
        <p:spPr bwMode="auto">
          <a:xfrm>
            <a:off x="287337" y="2708920"/>
            <a:ext cx="8569325" cy="314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1077913" indent="-10779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800" b="1" dirty="0"/>
              <a:t>证二：假设</a:t>
            </a:r>
            <a:r>
              <a:rPr lang="en-US" altLang="zh-CN" sz="2800" b="1" dirty="0"/>
              <a:t>e</a:t>
            </a:r>
            <a:r>
              <a:rPr lang="zh-CN" altLang="en-US" sz="2800" b="1" dirty="0"/>
              <a:t>不是任何一棵生成树的枝， </a:t>
            </a:r>
          </a:p>
          <a:p>
            <a:pPr algn="l" eaLnBrk="1" hangingPunct="1">
              <a:lnSpc>
                <a:spcPct val="120000"/>
              </a:lnSpc>
            </a:pPr>
            <a:r>
              <a:rPr lang="zh-CN" altLang="en-US" sz="2800" b="1" dirty="0"/>
              <a:t>           则</a:t>
            </a:r>
            <a:r>
              <a:rPr lang="en-US" altLang="zh-CN" sz="2800" b="1" dirty="0"/>
              <a:t>e</a:t>
            </a:r>
            <a:r>
              <a:rPr lang="zh-CN" altLang="en-US" sz="2800" b="1" dirty="0"/>
              <a:t>一定是弦。</a:t>
            </a:r>
          </a:p>
          <a:p>
            <a:pPr algn="l" eaLnBrk="1" hangingPunct="1">
              <a:lnSpc>
                <a:spcPct val="120000"/>
              </a:lnSpc>
            </a:pPr>
            <a:r>
              <a:rPr lang="zh-CN" altLang="en-US" sz="2800" b="1" dirty="0"/>
              <a:t>	根据弦的定义，则</a:t>
            </a:r>
            <a:r>
              <a:rPr lang="en-US" altLang="zh-CN" sz="2800" b="1" dirty="0"/>
              <a:t>e</a:t>
            </a:r>
            <a:r>
              <a:rPr lang="zh-CN" altLang="en-US" sz="2800" b="1" dirty="0"/>
              <a:t>一定对应于一个圈。</a:t>
            </a:r>
          </a:p>
          <a:p>
            <a:pPr algn="l" eaLnBrk="1" hangingPunct="1">
              <a:lnSpc>
                <a:spcPct val="120000"/>
              </a:lnSpc>
            </a:pPr>
            <a:r>
              <a:rPr lang="zh-CN" altLang="en-US" sz="2800" b="1" dirty="0"/>
              <a:t>           则</a:t>
            </a:r>
            <a:r>
              <a:rPr lang="en-US" altLang="zh-CN" sz="2800" b="1" dirty="0"/>
              <a:t>e</a:t>
            </a:r>
            <a:r>
              <a:rPr lang="zh-CN" altLang="en-US" sz="2800" b="1" dirty="0"/>
              <a:t>关联顶点</a:t>
            </a:r>
            <a:r>
              <a:rPr lang="en-US" altLang="zh-CN" sz="2800" b="1" dirty="0"/>
              <a:t>v</a:t>
            </a:r>
            <a:r>
              <a:rPr lang="zh-CN" altLang="en-US" sz="2800" b="1" dirty="0"/>
              <a:t>的度数至少为</a:t>
            </a:r>
            <a:r>
              <a:rPr lang="en-US" altLang="zh-CN" sz="2800" b="1" dirty="0"/>
              <a:t>2</a:t>
            </a:r>
            <a:r>
              <a:rPr lang="zh-CN" altLang="en-US" sz="2800" b="1" dirty="0"/>
              <a:t>。</a:t>
            </a:r>
          </a:p>
          <a:p>
            <a:pPr algn="l" eaLnBrk="1" hangingPunct="1">
              <a:lnSpc>
                <a:spcPct val="120000"/>
              </a:lnSpc>
            </a:pPr>
            <a:r>
              <a:rPr lang="zh-CN" altLang="en-US" sz="2800" b="1" dirty="0"/>
              <a:t>	这与</a:t>
            </a:r>
            <a:r>
              <a:rPr lang="en-US" altLang="zh-CN" sz="2800" b="1" dirty="0" err="1"/>
              <a:t>deg</a:t>
            </a:r>
            <a:r>
              <a:rPr lang="en-US" altLang="zh-CN" sz="2800" b="1" dirty="0"/>
              <a:t>(v)=1</a:t>
            </a:r>
            <a:r>
              <a:rPr lang="zh-CN" altLang="en-US" sz="2800" b="1" dirty="0"/>
              <a:t>矛盾， 所以</a:t>
            </a:r>
            <a:r>
              <a:rPr lang="en-US" altLang="zh-CN" sz="2800" b="1" dirty="0"/>
              <a:t>e</a:t>
            </a:r>
            <a:r>
              <a:rPr lang="zh-CN" altLang="en-US" sz="2800" b="1" dirty="0"/>
              <a:t>一定是任何一棵生成树的枝。</a:t>
            </a:r>
          </a:p>
        </p:txBody>
      </p:sp>
    </p:spTree>
    <p:extLst>
      <p:ext uri="{BB962C8B-B14F-4D97-AF65-F5344CB8AC3E}">
        <p14:creationId xmlns:p14="http://schemas.microsoft.com/office/powerpoint/2010/main" val="3207100993"/>
      </p:ext>
    </p:extLst>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4948"/>
                                        </p:tgtEl>
                                        <p:attrNameLst>
                                          <p:attrName>style.visibility</p:attrName>
                                        </p:attrNameLst>
                                      </p:cBhvr>
                                      <p:to>
                                        <p:strVal val="visible"/>
                                      </p:to>
                                    </p:set>
                                    <p:anim calcmode="lin" valueType="num">
                                      <p:cBhvr additive="base">
                                        <p:cTn id="7" dur="500" fill="hold"/>
                                        <p:tgtEl>
                                          <p:spTgt spid="594948"/>
                                        </p:tgtEl>
                                        <p:attrNameLst>
                                          <p:attrName>ppt_x</p:attrName>
                                        </p:attrNameLst>
                                      </p:cBhvr>
                                      <p:tavLst>
                                        <p:tav tm="0">
                                          <p:val>
                                            <p:strVal val="#ppt_x"/>
                                          </p:val>
                                        </p:tav>
                                        <p:tav tm="100000">
                                          <p:val>
                                            <p:strVal val="#ppt_x"/>
                                          </p:val>
                                        </p:tav>
                                      </p:tavLst>
                                    </p:anim>
                                    <p:anim calcmode="lin" valueType="num">
                                      <p:cBhvr additive="base">
                                        <p:cTn id="8" dur="500" fill="hold"/>
                                        <p:tgtEl>
                                          <p:spTgt spid="5949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01E868-A7DD-4518-99DD-7835098EB1DE}" type="slidenum">
              <a:rPr lang="zh-CN" altLang="en-US" smtClean="0">
                <a:solidFill>
                  <a:schemeClr val="accent1"/>
                </a:solidFill>
              </a:rPr>
              <a:pPr/>
              <a:t>4</a:t>
            </a:fld>
            <a:r>
              <a:rPr lang="en-US" altLang="zh-CN" dirty="0">
                <a:solidFill>
                  <a:schemeClr val="accent1"/>
                </a:solidFill>
              </a:rPr>
              <a:t>/51</a:t>
            </a:r>
          </a:p>
        </p:txBody>
      </p:sp>
      <p:sp>
        <p:nvSpPr>
          <p:cNvPr id="6147"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定义</a:t>
            </a:r>
            <a:r>
              <a:rPr lang="en-US" altLang="zh-CN" sz="4000" b="1" dirty="0">
                <a:latin typeface="Calibri" panose="020F0502020204030204" pitchFamily="34" charset="0"/>
                <a:ea typeface="宋体" panose="02010600030101010101" pitchFamily="2" charset="-122"/>
              </a:rPr>
              <a:t>7.1               </a:t>
            </a:r>
            <a:r>
              <a:rPr lang="zh-CN" altLang="en-US" sz="4000" b="1" dirty="0">
                <a:latin typeface="Calibri" panose="020F0502020204030204" pitchFamily="34" charset="0"/>
                <a:ea typeface="宋体" panose="02010600030101010101" pitchFamily="2" charset="-122"/>
              </a:rPr>
              <a:t>树</a:t>
            </a:r>
            <a:r>
              <a:rPr lang="zh-CN" altLang="en-US" b="1" dirty="0">
                <a:latin typeface="Calibri" panose="020F0502020204030204" pitchFamily="34" charset="0"/>
                <a:ea typeface="宋体" panose="02010600030101010101" pitchFamily="2" charset="-122"/>
              </a:rPr>
              <a:t> </a:t>
            </a:r>
            <a:endParaRPr lang="en-US" altLang="zh-CN" b="1" dirty="0">
              <a:latin typeface="Calibri" panose="020F0502020204030204" pitchFamily="34" charset="0"/>
              <a:ea typeface="宋体" panose="02010600030101010101" pitchFamily="2" charset="-122"/>
            </a:endParaRPr>
          </a:p>
        </p:txBody>
      </p:sp>
      <p:sp>
        <p:nvSpPr>
          <p:cNvPr id="6148" name="Rectangle 3"/>
          <p:cNvSpPr>
            <a:spLocks noGrp="1"/>
          </p:cNvSpPr>
          <p:nvPr>
            <p:ph type="body" idx="4294967295"/>
          </p:nvPr>
        </p:nvSpPr>
        <p:spPr>
          <a:xfrm>
            <a:off x="179388" y="1969079"/>
            <a:ext cx="8857108" cy="1036865"/>
          </a:xfrm>
          <a:solidFill>
            <a:srgbClr val="00B0F0"/>
          </a:solidFill>
        </p:spPr>
        <p:txBody>
          <a:bodyPr/>
          <a:lstStyle/>
          <a:p>
            <a:pPr marL="0" indent="0">
              <a:lnSpc>
                <a:spcPct val="105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设</a:t>
            </a:r>
            <a:r>
              <a:rPr lang="en-US" altLang="zh-CN" b="1" dirty="0">
                <a:latin typeface="Calibri" panose="020F0502020204030204" pitchFamily="34" charset="0"/>
                <a:ea typeface="宋体" panose="02010600030101010101" pitchFamily="2" charset="-122"/>
              </a:rPr>
              <a:t>T</a:t>
            </a:r>
            <a:r>
              <a:rPr lang="zh-CN" altLang="en-US" b="1" dirty="0">
                <a:latin typeface="Calibri" panose="020F0502020204030204" pitchFamily="34" charset="0"/>
                <a:ea typeface="宋体" panose="02010600030101010101" pitchFamily="2" charset="-122"/>
              </a:rPr>
              <a:t>是一棵树， </a:t>
            </a:r>
            <a:r>
              <a:rPr lang="en-US" altLang="zh-CN" b="1" dirty="0">
                <a:latin typeface="Calibri" panose="020F0502020204030204" pitchFamily="34" charset="0"/>
                <a:ea typeface="宋体" panose="02010600030101010101" pitchFamily="2" charset="-122"/>
              </a:rPr>
              <a:t>T</a:t>
            </a:r>
            <a:r>
              <a:rPr lang="zh-CN" altLang="en-US" b="1" dirty="0">
                <a:latin typeface="Calibri" panose="020F0502020204030204" pitchFamily="34" charset="0"/>
                <a:ea typeface="宋体" panose="02010600030101010101" pitchFamily="2" charset="-122"/>
              </a:rPr>
              <a:t>中度数为</a:t>
            </a:r>
            <a:r>
              <a:rPr lang="en-US" altLang="zh-CN" b="1"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的顶点称为</a:t>
            </a:r>
            <a:r>
              <a:rPr lang="zh-CN" altLang="en-US" b="1" dirty="0">
                <a:solidFill>
                  <a:srgbClr val="CC0000"/>
                </a:solidFill>
                <a:latin typeface="Calibri" panose="020F0502020204030204" pitchFamily="34" charset="0"/>
                <a:ea typeface="宋体" panose="02010600030101010101" pitchFamily="2" charset="-122"/>
              </a:rPr>
              <a:t>树叶</a:t>
            </a:r>
            <a:r>
              <a:rPr lang="zh-CN" altLang="en-US" b="1" dirty="0">
                <a:latin typeface="Calibri" panose="020F0502020204030204" pitchFamily="34" charset="0"/>
                <a:ea typeface="宋体" panose="02010600030101010101" pitchFamily="2" charset="-122"/>
              </a:rPr>
              <a:t>，度数大于</a:t>
            </a:r>
            <a:r>
              <a:rPr lang="en-US" altLang="zh-CN" b="1"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的顶点称为</a:t>
            </a:r>
            <a:r>
              <a:rPr lang="zh-CN" altLang="en-US" b="1" dirty="0">
                <a:solidFill>
                  <a:srgbClr val="CC0000"/>
                </a:solidFill>
                <a:latin typeface="Calibri" panose="020F0502020204030204" pitchFamily="34" charset="0"/>
                <a:ea typeface="宋体" panose="02010600030101010101" pitchFamily="2" charset="-122"/>
              </a:rPr>
              <a:t>分支点（或分枝点）</a:t>
            </a:r>
            <a:r>
              <a:rPr lang="zh-CN" altLang="en-US" b="1" dirty="0">
                <a:latin typeface="Calibri" panose="020F0502020204030204" pitchFamily="34" charset="0"/>
                <a:ea typeface="宋体" panose="02010600030101010101" pitchFamily="2" charset="-122"/>
              </a:rPr>
              <a:t>。</a:t>
            </a:r>
          </a:p>
        </p:txBody>
      </p:sp>
      <p:sp>
        <p:nvSpPr>
          <p:cNvPr id="566276" name="Rectangle 4"/>
          <p:cNvSpPr>
            <a:spLocks noChangeArrowheads="1"/>
          </p:cNvSpPr>
          <p:nvPr/>
        </p:nvSpPr>
        <p:spPr bwMode="auto">
          <a:xfrm>
            <a:off x="179388" y="3284129"/>
            <a:ext cx="457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3200" b="1" dirty="0">
                <a:solidFill>
                  <a:schemeClr val="hlink"/>
                </a:solidFill>
              </a:rPr>
              <a:t>例 是否为树</a:t>
            </a:r>
            <a:r>
              <a:rPr lang="en-US" altLang="zh-CN" sz="3200" b="1" dirty="0">
                <a:solidFill>
                  <a:schemeClr val="hlink"/>
                </a:solidFill>
              </a:rPr>
              <a:t>?</a:t>
            </a:r>
          </a:p>
        </p:txBody>
      </p:sp>
      <p:grpSp>
        <p:nvGrpSpPr>
          <p:cNvPr id="2" name="Group 5"/>
          <p:cNvGrpSpPr>
            <a:grpSpLocks/>
          </p:cNvGrpSpPr>
          <p:nvPr/>
        </p:nvGrpSpPr>
        <p:grpSpPr bwMode="auto">
          <a:xfrm>
            <a:off x="3275187" y="4364980"/>
            <a:ext cx="1077912" cy="142875"/>
            <a:chOff x="794" y="3022"/>
            <a:chExt cx="679" cy="90"/>
          </a:xfrm>
        </p:grpSpPr>
        <p:sp>
          <p:nvSpPr>
            <p:cNvPr id="6187" name="Oval 6"/>
            <p:cNvSpPr>
              <a:spLocks noChangeArrowheads="1"/>
            </p:cNvSpPr>
            <p:nvPr/>
          </p:nvSpPr>
          <p:spPr bwMode="auto">
            <a:xfrm>
              <a:off x="794" y="3022"/>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8" name="Oval 7"/>
            <p:cNvSpPr>
              <a:spLocks noChangeArrowheads="1"/>
            </p:cNvSpPr>
            <p:nvPr/>
          </p:nvSpPr>
          <p:spPr bwMode="auto">
            <a:xfrm>
              <a:off x="1111" y="3022"/>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9" name="Oval 8"/>
            <p:cNvSpPr>
              <a:spLocks noChangeArrowheads="1"/>
            </p:cNvSpPr>
            <p:nvPr/>
          </p:nvSpPr>
          <p:spPr bwMode="auto">
            <a:xfrm>
              <a:off x="1383" y="3022"/>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90" name="Line 9"/>
            <p:cNvSpPr>
              <a:spLocks noChangeShapeType="1"/>
            </p:cNvSpPr>
            <p:nvPr/>
          </p:nvSpPr>
          <p:spPr bwMode="auto">
            <a:xfrm flipV="1">
              <a:off x="884" y="3066"/>
              <a:ext cx="499"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6282" name="Oval 10"/>
          <p:cNvSpPr>
            <a:spLocks noChangeArrowheads="1"/>
          </p:cNvSpPr>
          <p:nvPr/>
        </p:nvSpPr>
        <p:spPr bwMode="auto">
          <a:xfrm rot="8142969">
            <a:off x="4053062" y="5950893"/>
            <a:ext cx="142875" cy="142875"/>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6283" name="Oval 11"/>
          <p:cNvSpPr>
            <a:spLocks noChangeArrowheads="1"/>
          </p:cNvSpPr>
          <p:nvPr/>
        </p:nvSpPr>
        <p:spPr bwMode="auto">
          <a:xfrm rot="8142969">
            <a:off x="3649837" y="5539730"/>
            <a:ext cx="142875" cy="142875"/>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6284" name="Oval 12"/>
          <p:cNvSpPr>
            <a:spLocks noChangeArrowheads="1"/>
          </p:cNvSpPr>
          <p:nvPr/>
        </p:nvSpPr>
        <p:spPr bwMode="auto">
          <a:xfrm rot="8142969">
            <a:off x="3289474" y="5890568"/>
            <a:ext cx="142875" cy="142875"/>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6285" name="Line 13"/>
          <p:cNvSpPr>
            <a:spLocks noChangeShapeType="1"/>
          </p:cNvSpPr>
          <p:nvPr/>
        </p:nvSpPr>
        <p:spPr bwMode="auto">
          <a:xfrm rot="8142969">
            <a:off x="3287887" y="5785793"/>
            <a:ext cx="503237" cy="3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6286" name="Line 14"/>
          <p:cNvSpPr>
            <a:spLocks noChangeShapeType="1"/>
          </p:cNvSpPr>
          <p:nvPr/>
        </p:nvSpPr>
        <p:spPr bwMode="auto">
          <a:xfrm rot="8142969">
            <a:off x="3948287" y="5587355"/>
            <a:ext cx="0" cy="5032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15"/>
          <p:cNvGrpSpPr>
            <a:grpSpLocks/>
          </p:cNvGrpSpPr>
          <p:nvPr/>
        </p:nvGrpSpPr>
        <p:grpSpPr bwMode="auto">
          <a:xfrm>
            <a:off x="5148437" y="4364980"/>
            <a:ext cx="1582737" cy="142875"/>
            <a:chOff x="4195" y="3067"/>
            <a:chExt cx="997" cy="90"/>
          </a:xfrm>
        </p:grpSpPr>
        <p:sp>
          <p:nvSpPr>
            <p:cNvPr id="6182" name="Oval 16"/>
            <p:cNvSpPr>
              <a:spLocks noChangeArrowheads="1"/>
            </p:cNvSpPr>
            <p:nvPr/>
          </p:nvSpPr>
          <p:spPr bwMode="auto">
            <a:xfrm>
              <a:off x="4195" y="3067"/>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3" name="Oval 17"/>
            <p:cNvSpPr>
              <a:spLocks noChangeArrowheads="1"/>
            </p:cNvSpPr>
            <p:nvPr/>
          </p:nvSpPr>
          <p:spPr bwMode="auto">
            <a:xfrm>
              <a:off x="4512" y="3067"/>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4" name="Oval 18"/>
            <p:cNvSpPr>
              <a:spLocks noChangeArrowheads="1"/>
            </p:cNvSpPr>
            <p:nvPr/>
          </p:nvSpPr>
          <p:spPr bwMode="auto">
            <a:xfrm>
              <a:off x="4784" y="3067"/>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5" name="Oval 19"/>
            <p:cNvSpPr>
              <a:spLocks noChangeArrowheads="1"/>
            </p:cNvSpPr>
            <p:nvPr/>
          </p:nvSpPr>
          <p:spPr bwMode="auto">
            <a:xfrm>
              <a:off x="5102" y="3067"/>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6" name="Line 20"/>
            <p:cNvSpPr>
              <a:spLocks noChangeShapeType="1"/>
            </p:cNvSpPr>
            <p:nvPr/>
          </p:nvSpPr>
          <p:spPr bwMode="auto">
            <a:xfrm>
              <a:off x="4285" y="3112"/>
              <a:ext cx="863"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6293" name="Oval 21"/>
          <p:cNvSpPr>
            <a:spLocks noChangeArrowheads="1"/>
          </p:cNvSpPr>
          <p:nvPr/>
        </p:nvSpPr>
        <p:spPr bwMode="auto">
          <a:xfrm>
            <a:off x="1187624" y="4364980"/>
            <a:ext cx="142875" cy="142875"/>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 name="Group 22"/>
          <p:cNvGrpSpPr>
            <a:grpSpLocks/>
          </p:cNvGrpSpPr>
          <p:nvPr/>
        </p:nvGrpSpPr>
        <p:grpSpPr bwMode="auto">
          <a:xfrm>
            <a:off x="1979787" y="4364980"/>
            <a:ext cx="574675" cy="142875"/>
            <a:chOff x="1836" y="2840"/>
            <a:chExt cx="362" cy="90"/>
          </a:xfrm>
        </p:grpSpPr>
        <p:sp>
          <p:nvSpPr>
            <p:cNvPr id="6179" name="Oval 23"/>
            <p:cNvSpPr>
              <a:spLocks noChangeArrowheads="1"/>
            </p:cNvSpPr>
            <p:nvPr/>
          </p:nvSpPr>
          <p:spPr bwMode="auto">
            <a:xfrm>
              <a:off x="1836" y="2840"/>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0" name="Oval 24"/>
            <p:cNvSpPr>
              <a:spLocks noChangeArrowheads="1"/>
            </p:cNvSpPr>
            <p:nvPr/>
          </p:nvSpPr>
          <p:spPr bwMode="auto">
            <a:xfrm>
              <a:off x="2108" y="2840"/>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81" name="Line 25"/>
            <p:cNvSpPr>
              <a:spLocks noChangeShapeType="1"/>
            </p:cNvSpPr>
            <p:nvPr/>
          </p:nvSpPr>
          <p:spPr bwMode="auto">
            <a:xfrm flipV="1">
              <a:off x="1882" y="2886"/>
              <a:ext cx="27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6"/>
          <p:cNvGrpSpPr>
            <a:grpSpLocks/>
          </p:cNvGrpSpPr>
          <p:nvPr/>
        </p:nvGrpSpPr>
        <p:grpSpPr bwMode="auto">
          <a:xfrm>
            <a:off x="7451899" y="4149080"/>
            <a:ext cx="919163" cy="844550"/>
            <a:chOff x="3383" y="2793"/>
            <a:chExt cx="579" cy="532"/>
          </a:xfrm>
        </p:grpSpPr>
        <p:sp>
          <p:nvSpPr>
            <p:cNvPr id="6173" name="Oval 27"/>
            <p:cNvSpPr>
              <a:spLocks noChangeArrowheads="1"/>
            </p:cNvSpPr>
            <p:nvPr/>
          </p:nvSpPr>
          <p:spPr bwMode="auto">
            <a:xfrm rot="2081710">
              <a:off x="3387" y="2899"/>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4" name="Oval 28"/>
            <p:cNvSpPr>
              <a:spLocks noChangeArrowheads="1"/>
            </p:cNvSpPr>
            <p:nvPr/>
          </p:nvSpPr>
          <p:spPr bwMode="auto">
            <a:xfrm rot="2081710">
              <a:off x="3610" y="3054"/>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5" name="Oval 29"/>
            <p:cNvSpPr>
              <a:spLocks noChangeArrowheads="1"/>
            </p:cNvSpPr>
            <p:nvPr/>
          </p:nvSpPr>
          <p:spPr bwMode="auto">
            <a:xfrm rot="2081710">
              <a:off x="3872" y="3235"/>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6" name="Oval 30"/>
            <p:cNvSpPr>
              <a:spLocks noChangeArrowheads="1"/>
            </p:cNvSpPr>
            <p:nvPr/>
          </p:nvSpPr>
          <p:spPr bwMode="auto">
            <a:xfrm rot="2081710">
              <a:off x="3791" y="2793"/>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7" name="Line 31"/>
            <p:cNvSpPr>
              <a:spLocks noChangeShapeType="1"/>
            </p:cNvSpPr>
            <p:nvPr/>
          </p:nvSpPr>
          <p:spPr bwMode="auto">
            <a:xfrm rot="2081710">
              <a:off x="3383" y="3099"/>
              <a:ext cx="5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78" name="Line 32"/>
            <p:cNvSpPr>
              <a:spLocks noChangeShapeType="1"/>
            </p:cNvSpPr>
            <p:nvPr/>
          </p:nvSpPr>
          <p:spPr bwMode="auto">
            <a:xfrm rot="2081710">
              <a:off x="3731" y="2852"/>
              <a:ext cx="11" cy="27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33"/>
          <p:cNvGrpSpPr>
            <a:grpSpLocks/>
          </p:cNvGrpSpPr>
          <p:nvPr/>
        </p:nvGrpSpPr>
        <p:grpSpPr bwMode="auto">
          <a:xfrm>
            <a:off x="2124249" y="5487343"/>
            <a:ext cx="155575" cy="573087"/>
            <a:chOff x="1520" y="3294"/>
            <a:chExt cx="98" cy="361"/>
          </a:xfrm>
        </p:grpSpPr>
        <p:sp>
          <p:nvSpPr>
            <p:cNvPr id="6170" name="Oval 34"/>
            <p:cNvSpPr>
              <a:spLocks noChangeArrowheads="1"/>
            </p:cNvSpPr>
            <p:nvPr/>
          </p:nvSpPr>
          <p:spPr bwMode="auto">
            <a:xfrm rot="-5171156">
              <a:off x="1520" y="3565"/>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1" name="Oval 35"/>
            <p:cNvSpPr>
              <a:spLocks noChangeArrowheads="1"/>
            </p:cNvSpPr>
            <p:nvPr/>
          </p:nvSpPr>
          <p:spPr bwMode="auto">
            <a:xfrm rot="-5171156">
              <a:off x="1528" y="3294"/>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72" name="Line 36"/>
            <p:cNvSpPr>
              <a:spLocks noChangeShapeType="1"/>
            </p:cNvSpPr>
            <p:nvPr/>
          </p:nvSpPr>
          <p:spPr bwMode="auto">
            <a:xfrm rot="-5171156" flipH="1" flipV="1">
              <a:off x="1406" y="3495"/>
              <a:ext cx="314" cy="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37"/>
          <p:cNvGrpSpPr>
            <a:grpSpLocks/>
          </p:cNvGrpSpPr>
          <p:nvPr/>
        </p:nvGrpSpPr>
        <p:grpSpPr bwMode="auto">
          <a:xfrm>
            <a:off x="5362749" y="5415905"/>
            <a:ext cx="1295400" cy="576263"/>
            <a:chOff x="3560" y="3249"/>
            <a:chExt cx="816" cy="363"/>
          </a:xfrm>
        </p:grpSpPr>
        <p:sp>
          <p:nvSpPr>
            <p:cNvPr id="6163" name="Oval 38"/>
            <p:cNvSpPr>
              <a:spLocks noChangeArrowheads="1"/>
            </p:cNvSpPr>
            <p:nvPr/>
          </p:nvSpPr>
          <p:spPr bwMode="auto">
            <a:xfrm>
              <a:off x="3560" y="3521"/>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4" name="Oval 39"/>
            <p:cNvSpPr>
              <a:spLocks noChangeArrowheads="1"/>
            </p:cNvSpPr>
            <p:nvPr/>
          </p:nvSpPr>
          <p:spPr bwMode="auto">
            <a:xfrm>
              <a:off x="3832" y="3249"/>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5" name="Oval 40"/>
            <p:cNvSpPr>
              <a:spLocks noChangeArrowheads="1"/>
            </p:cNvSpPr>
            <p:nvPr/>
          </p:nvSpPr>
          <p:spPr bwMode="auto">
            <a:xfrm>
              <a:off x="4059" y="3522"/>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6" name="Oval 41"/>
            <p:cNvSpPr>
              <a:spLocks noChangeArrowheads="1"/>
            </p:cNvSpPr>
            <p:nvPr/>
          </p:nvSpPr>
          <p:spPr bwMode="auto">
            <a:xfrm>
              <a:off x="4286" y="3295"/>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67" name="Line 42"/>
            <p:cNvSpPr>
              <a:spLocks noChangeShapeType="1"/>
            </p:cNvSpPr>
            <p:nvPr/>
          </p:nvSpPr>
          <p:spPr bwMode="auto">
            <a:xfrm>
              <a:off x="3878" y="3294"/>
              <a:ext cx="227"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8" name="Line 43"/>
            <p:cNvSpPr>
              <a:spLocks noChangeShapeType="1"/>
            </p:cNvSpPr>
            <p:nvPr/>
          </p:nvSpPr>
          <p:spPr bwMode="auto">
            <a:xfrm flipH="1">
              <a:off x="3606" y="3294"/>
              <a:ext cx="227"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69" name="Line 44"/>
            <p:cNvSpPr>
              <a:spLocks noChangeShapeType="1"/>
            </p:cNvSpPr>
            <p:nvPr/>
          </p:nvSpPr>
          <p:spPr bwMode="auto">
            <a:xfrm flipV="1">
              <a:off x="4105" y="3339"/>
              <a:ext cx="227" cy="2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 name="文本框 7"/>
          <p:cNvSpPr txBox="1"/>
          <p:nvPr/>
        </p:nvSpPr>
        <p:spPr>
          <a:xfrm>
            <a:off x="152212" y="836712"/>
            <a:ext cx="8884284" cy="1077218"/>
          </a:xfrm>
          <a:prstGeom prst="rect">
            <a:avLst/>
          </a:prstGeom>
          <a:solidFill>
            <a:srgbClr val="FFFF00"/>
          </a:solidFill>
        </p:spPr>
        <p:txBody>
          <a:bodyPr wrap="square" rtlCol="0">
            <a:spAutoFit/>
          </a:bodyPr>
          <a:lstStyle/>
          <a:p>
            <a:pPr algn="l"/>
            <a:r>
              <a:rPr lang="zh-CN" altLang="en-US" sz="3200" b="1" dirty="0">
                <a:latin typeface="Calibri" panose="020F0502020204030204" pitchFamily="34" charset="0"/>
              </a:rPr>
              <a:t>一个无向图若连通且不含圈，则称它为一棵</a:t>
            </a:r>
            <a:r>
              <a:rPr lang="zh-CN" altLang="en-US" sz="3200" b="1" dirty="0">
                <a:solidFill>
                  <a:srgbClr val="CC0000"/>
                </a:solidFill>
                <a:latin typeface="Calibri" panose="020F0502020204030204" pitchFamily="34" charset="0"/>
              </a:rPr>
              <a:t>树</a:t>
            </a:r>
            <a:r>
              <a:rPr lang="zh-CN" altLang="en-US" sz="3200" b="1" dirty="0">
                <a:latin typeface="Calibri" panose="020F0502020204030204" pitchFamily="34" charset="0"/>
              </a:rPr>
              <a:t>，记为 </a:t>
            </a:r>
            <a:r>
              <a:rPr lang="en-US" altLang="zh-CN" sz="3200" b="1" dirty="0">
                <a:latin typeface="Calibri" panose="020F0502020204030204" pitchFamily="34" charset="0"/>
              </a:rPr>
              <a:t>T=(V,E)</a:t>
            </a:r>
            <a:r>
              <a:rPr lang="zh-CN" altLang="en-US" sz="3200" b="1" dirty="0">
                <a:latin typeface="Calibri" panose="020F0502020204030204" pitchFamily="34" charset="0"/>
              </a:rPr>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999" advTm="1000"/>
    </mc:Choice>
    <mc:Fallback xmlns="">
      <p:transition spd="slow" advTm="1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6276"/>
                                        </p:tgtEl>
                                        <p:attrNameLst>
                                          <p:attrName>style.visibility</p:attrName>
                                        </p:attrNameLst>
                                      </p:cBhvr>
                                      <p:to>
                                        <p:strVal val="visible"/>
                                      </p:to>
                                    </p:set>
                                    <p:anim calcmode="lin" valueType="num">
                                      <p:cBhvr additive="base">
                                        <p:cTn id="7" dur="500" fill="hold"/>
                                        <p:tgtEl>
                                          <p:spTgt spid="566276"/>
                                        </p:tgtEl>
                                        <p:attrNameLst>
                                          <p:attrName>ppt_x</p:attrName>
                                        </p:attrNameLst>
                                      </p:cBhvr>
                                      <p:tavLst>
                                        <p:tav tm="0">
                                          <p:val>
                                            <p:strVal val="#ppt_x"/>
                                          </p:val>
                                        </p:tav>
                                        <p:tav tm="100000">
                                          <p:val>
                                            <p:strVal val="#ppt_x"/>
                                          </p:val>
                                        </p:tav>
                                      </p:tavLst>
                                    </p:anim>
                                    <p:anim calcmode="lin" valueType="num">
                                      <p:cBhvr additive="base">
                                        <p:cTn id="8" dur="500" fill="hold"/>
                                        <p:tgtEl>
                                          <p:spTgt spid="56627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66282"/>
                                        </p:tgtEl>
                                        <p:attrNameLst>
                                          <p:attrName>style.visibility</p:attrName>
                                        </p:attrNameLst>
                                      </p:cBhvr>
                                      <p:to>
                                        <p:strVal val="visible"/>
                                      </p:to>
                                    </p:set>
                                    <p:anim calcmode="lin" valueType="num">
                                      <p:cBhvr additive="base">
                                        <p:cTn id="15" dur="500" fill="hold"/>
                                        <p:tgtEl>
                                          <p:spTgt spid="566282"/>
                                        </p:tgtEl>
                                        <p:attrNameLst>
                                          <p:attrName>ppt_x</p:attrName>
                                        </p:attrNameLst>
                                      </p:cBhvr>
                                      <p:tavLst>
                                        <p:tav tm="0">
                                          <p:val>
                                            <p:strVal val="#ppt_x"/>
                                          </p:val>
                                        </p:tav>
                                        <p:tav tm="100000">
                                          <p:val>
                                            <p:strVal val="#ppt_x"/>
                                          </p:val>
                                        </p:tav>
                                      </p:tavLst>
                                    </p:anim>
                                    <p:anim calcmode="lin" valueType="num">
                                      <p:cBhvr additive="base">
                                        <p:cTn id="16" dur="500" fill="hold"/>
                                        <p:tgtEl>
                                          <p:spTgt spid="56628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66283"/>
                                        </p:tgtEl>
                                        <p:attrNameLst>
                                          <p:attrName>style.visibility</p:attrName>
                                        </p:attrNameLst>
                                      </p:cBhvr>
                                      <p:to>
                                        <p:strVal val="visible"/>
                                      </p:to>
                                    </p:set>
                                    <p:anim calcmode="lin" valueType="num">
                                      <p:cBhvr additive="base">
                                        <p:cTn id="19" dur="500" fill="hold"/>
                                        <p:tgtEl>
                                          <p:spTgt spid="566283"/>
                                        </p:tgtEl>
                                        <p:attrNameLst>
                                          <p:attrName>ppt_x</p:attrName>
                                        </p:attrNameLst>
                                      </p:cBhvr>
                                      <p:tavLst>
                                        <p:tav tm="0">
                                          <p:val>
                                            <p:strVal val="#ppt_x"/>
                                          </p:val>
                                        </p:tav>
                                        <p:tav tm="100000">
                                          <p:val>
                                            <p:strVal val="#ppt_x"/>
                                          </p:val>
                                        </p:tav>
                                      </p:tavLst>
                                    </p:anim>
                                    <p:anim calcmode="lin" valueType="num">
                                      <p:cBhvr additive="base">
                                        <p:cTn id="20" dur="500" fill="hold"/>
                                        <p:tgtEl>
                                          <p:spTgt spid="56628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66284"/>
                                        </p:tgtEl>
                                        <p:attrNameLst>
                                          <p:attrName>style.visibility</p:attrName>
                                        </p:attrNameLst>
                                      </p:cBhvr>
                                      <p:to>
                                        <p:strVal val="visible"/>
                                      </p:to>
                                    </p:set>
                                    <p:anim calcmode="lin" valueType="num">
                                      <p:cBhvr additive="base">
                                        <p:cTn id="23" dur="500" fill="hold"/>
                                        <p:tgtEl>
                                          <p:spTgt spid="566284"/>
                                        </p:tgtEl>
                                        <p:attrNameLst>
                                          <p:attrName>ppt_x</p:attrName>
                                        </p:attrNameLst>
                                      </p:cBhvr>
                                      <p:tavLst>
                                        <p:tav tm="0">
                                          <p:val>
                                            <p:strVal val="#ppt_x"/>
                                          </p:val>
                                        </p:tav>
                                        <p:tav tm="100000">
                                          <p:val>
                                            <p:strVal val="#ppt_x"/>
                                          </p:val>
                                        </p:tav>
                                      </p:tavLst>
                                    </p:anim>
                                    <p:anim calcmode="lin" valueType="num">
                                      <p:cBhvr additive="base">
                                        <p:cTn id="24" dur="500" fill="hold"/>
                                        <p:tgtEl>
                                          <p:spTgt spid="56628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66285"/>
                                        </p:tgtEl>
                                        <p:attrNameLst>
                                          <p:attrName>style.visibility</p:attrName>
                                        </p:attrNameLst>
                                      </p:cBhvr>
                                      <p:to>
                                        <p:strVal val="visible"/>
                                      </p:to>
                                    </p:set>
                                    <p:anim calcmode="lin" valueType="num">
                                      <p:cBhvr additive="base">
                                        <p:cTn id="27" dur="500" fill="hold"/>
                                        <p:tgtEl>
                                          <p:spTgt spid="566285"/>
                                        </p:tgtEl>
                                        <p:attrNameLst>
                                          <p:attrName>ppt_x</p:attrName>
                                        </p:attrNameLst>
                                      </p:cBhvr>
                                      <p:tavLst>
                                        <p:tav tm="0">
                                          <p:val>
                                            <p:strVal val="#ppt_x"/>
                                          </p:val>
                                        </p:tav>
                                        <p:tav tm="100000">
                                          <p:val>
                                            <p:strVal val="#ppt_x"/>
                                          </p:val>
                                        </p:tav>
                                      </p:tavLst>
                                    </p:anim>
                                    <p:anim calcmode="lin" valueType="num">
                                      <p:cBhvr additive="base">
                                        <p:cTn id="28" dur="500" fill="hold"/>
                                        <p:tgtEl>
                                          <p:spTgt spid="56628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66286"/>
                                        </p:tgtEl>
                                        <p:attrNameLst>
                                          <p:attrName>style.visibility</p:attrName>
                                        </p:attrNameLst>
                                      </p:cBhvr>
                                      <p:to>
                                        <p:strVal val="visible"/>
                                      </p:to>
                                    </p:set>
                                    <p:anim calcmode="lin" valueType="num">
                                      <p:cBhvr additive="base">
                                        <p:cTn id="31" dur="500" fill="hold"/>
                                        <p:tgtEl>
                                          <p:spTgt spid="566286"/>
                                        </p:tgtEl>
                                        <p:attrNameLst>
                                          <p:attrName>ppt_x</p:attrName>
                                        </p:attrNameLst>
                                      </p:cBhvr>
                                      <p:tavLst>
                                        <p:tav tm="0">
                                          <p:val>
                                            <p:strVal val="#ppt_x"/>
                                          </p:val>
                                        </p:tav>
                                        <p:tav tm="100000">
                                          <p:val>
                                            <p:strVal val="#ppt_x"/>
                                          </p:val>
                                        </p:tav>
                                      </p:tavLst>
                                    </p:anim>
                                    <p:anim calcmode="lin" valueType="num">
                                      <p:cBhvr additive="base">
                                        <p:cTn id="32" dur="500" fill="hold"/>
                                        <p:tgtEl>
                                          <p:spTgt spid="56628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66293"/>
                                        </p:tgtEl>
                                        <p:attrNameLst>
                                          <p:attrName>style.visibility</p:attrName>
                                        </p:attrNameLst>
                                      </p:cBhvr>
                                      <p:to>
                                        <p:strVal val="visible"/>
                                      </p:to>
                                    </p:set>
                                    <p:anim calcmode="lin" valueType="num">
                                      <p:cBhvr additive="base">
                                        <p:cTn id="39" dur="500" fill="hold"/>
                                        <p:tgtEl>
                                          <p:spTgt spid="566293"/>
                                        </p:tgtEl>
                                        <p:attrNameLst>
                                          <p:attrName>ppt_x</p:attrName>
                                        </p:attrNameLst>
                                      </p:cBhvr>
                                      <p:tavLst>
                                        <p:tav tm="0">
                                          <p:val>
                                            <p:strVal val="#ppt_x"/>
                                          </p:val>
                                        </p:tav>
                                        <p:tav tm="100000">
                                          <p:val>
                                            <p:strVal val="#ppt_x"/>
                                          </p:val>
                                        </p:tav>
                                      </p:tavLst>
                                    </p:anim>
                                    <p:anim calcmode="lin" valueType="num">
                                      <p:cBhvr additive="base">
                                        <p:cTn id="40" dur="500" fill="hold"/>
                                        <p:tgtEl>
                                          <p:spTgt spid="566293"/>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ppt_x"/>
                                          </p:val>
                                        </p:tav>
                                        <p:tav tm="100000">
                                          <p:val>
                                            <p:strVal val="#ppt_x"/>
                                          </p:val>
                                        </p:tav>
                                      </p:tavLst>
                                    </p:anim>
                                    <p:anim calcmode="lin" valueType="num">
                                      <p:cBhvr additive="base">
                                        <p:cTn id="52" dur="500" fill="hold"/>
                                        <p:tgtEl>
                                          <p:spTgt spid="6"/>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p:bldP spid="566282" grpId="0" animBg="1"/>
      <p:bldP spid="566283" grpId="0" animBg="1"/>
      <p:bldP spid="566284" grpId="0" animBg="1"/>
      <p:bldP spid="56629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03B670-4CA6-4D4C-9EE9-3DA558D5C02B}" type="slidenum">
              <a:rPr lang="zh-CN" altLang="en-US" smtClean="0">
                <a:solidFill>
                  <a:schemeClr val="accent1"/>
                </a:solidFill>
              </a:rPr>
              <a:pPr/>
              <a:t>40</a:t>
            </a:fld>
            <a:r>
              <a:rPr lang="en-US" altLang="zh-CN" dirty="0">
                <a:solidFill>
                  <a:schemeClr val="accent1"/>
                </a:solidFill>
              </a:rPr>
              <a:t>/51</a:t>
            </a:r>
          </a:p>
        </p:txBody>
      </p:sp>
      <p:sp>
        <p:nvSpPr>
          <p:cNvPr id="40963" name="Rectangle 2"/>
          <p:cNvSpPr>
            <a:spLocks noGrp="1"/>
          </p:cNvSpPr>
          <p:nvPr>
            <p:ph type="title" idx="4294967295"/>
          </p:nvPr>
        </p:nvSpPr>
        <p:spPr>
          <a:xfrm>
            <a:off x="0" y="-26988"/>
            <a:ext cx="9144000" cy="1439863"/>
          </a:xfrm>
          <a:solidFill>
            <a:schemeClr val="accent1"/>
          </a:solidFill>
        </p:spPr>
        <p:txBody>
          <a:bodyPr/>
          <a:lstStyle/>
          <a:p>
            <a:pPr marL="712788" indent="-712788" algn="l"/>
            <a:r>
              <a:rPr lang="zh-CN" altLang="en-US" sz="4000" b="1">
                <a:latin typeface="Calibri" panose="020F0502020204030204" pitchFamily="34" charset="0"/>
                <a:ea typeface="宋体" panose="02010600030101010101" pitchFamily="2" charset="-122"/>
              </a:rPr>
              <a:t>例 </a:t>
            </a:r>
            <a:r>
              <a:rPr lang="zh-CN" altLang="en-US" sz="4000" b="1">
                <a:ea typeface="宋体" panose="02010600030101010101" pitchFamily="2" charset="-122"/>
              </a:rPr>
              <a:t>试证明简单连通图</a:t>
            </a:r>
            <a:r>
              <a:rPr lang="en-US" altLang="zh-CN" sz="4000" b="1">
                <a:ea typeface="宋体" panose="02010600030101010101" pitchFamily="2" charset="-122"/>
              </a:rPr>
              <a:t>G</a:t>
            </a:r>
            <a:r>
              <a:rPr lang="zh-CN" altLang="en-US" sz="4000" b="1">
                <a:ea typeface="宋体" panose="02010600030101010101" pitchFamily="2" charset="-122"/>
              </a:rPr>
              <a:t>的任一条边都可以是</a:t>
            </a:r>
            <a:r>
              <a:rPr lang="zh-CN" altLang="en-US" sz="4000" b="1">
                <a:solidFill>
                  <a:srgbClr val="CC0000"/>
                </a:solidFill>
                <a:ea typeface="宋体" panose="02010600030101010101" pitchFamily="2" charset="-122"/>
              </a:rPr>
              <a:t>某</a:t>
            </a:r>
            <a:r>
              <a:rPr lang="zh-CN" altLang="en-US" sz="4000" b="1">
                <a:ea typeface="宋体" panose="02010600030101010101" pitchFamily="2" charset="-122"/>
              </a:rPr>
              <a:t>一生成树的枝。</a:t>
            </a:r>
            <a:endParaRPr lang="en-US" altLang="zh-CN" sz="4000" b="1">
              <a:ea typeface="宋体" panose="02010600030101010101" pitchFamily="2" charset="-122"/>
            </a:endParaRPr>
          </a:p>
        </p:txBody>
      </p:sp>
      <p:sp>
        <p:nvSpPr>
          <p:cNvPr id="594948" name="Rectangle 4"/>
          <p:cNvSpPr>
            <a:spLocks noChangeArrowheads="1"/>
          </p:cNvSpPr>
          <p:nvPr/>
        </p:nvSpPr>
        <p:spPr bwMode="auto">
          <a:xfrm>
            <a:off x="107950" y="2067114"/>
            <a:ext cx="903605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1077913" indent="-10779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3200" b="1" dirty="0"/>
              <a:t>证一：设 </a:t>
            </a:r>
            <a:r>
              <a:rPr lang="en-US" altLang="zh-CN" sz="3200" b="1" dirty="0"/>
              <a:t>e</a:t>
            </a:r>
            <a:r>
              <a:rPr lang="zh-CN" altLang="en-US" sz="3200" b="1" dirty="0"/>
              <a:t>为简单连通图</a:t>
            </a:r>
            <a:r>
              <a:rPr lang="en-US" altLang="zh-CN" sz="3200" b="1" dirty="0"/>
              <a:t>G</a:t>
            </a:r>
            <a:r>
              <a:rPr lang="zh-CN" altLang="en-US" sz="3200" b="1" dirty="0"/>
              <a:t>的任一条边。</a:t>
            </a:r>
            <a:r>
              <a:rPr lang="zh-CN" altLang="en-US" sz="3200" b="1" dirty="0">
                <a:solidFill>
                  <a:srgbClr val="333300"/>
                </a:solidFill>
              </a:rPr>
              <a:t>           </a:t>
            </a:r>
          </a:p>
          <a:p>
            <a:pPr algn="l" eaLnBrk="1" hangingPunct="1"/>
            <a:r>
              <a:rPr lang="zh-CN" altLang="en-US" sz="3200" b="1" dirty="0">
                <a:solidFill>
                  <a:srgbClr val="333300"/>
                </a:solidFill>
              </a:rPr>
              <a:t>           简单连通图</a:t>
            </a:r>
            <a:r>
              <a:rPr lang="en-US" altLang="zh-CN" sz="3200" b="1" dirty="0">
                <a:solidFill>
                  <a:srgbClr val="333300"/>
                </a:solidFill>
              </a:rPr>
              <a:t>G</a:t>
            </a:r>
            <a:r>
              <a:rPr lang="zh-CN" altLang="en-US" sz="3200" b="1" dirty="0">
                <a:solidFill>
                  <a:srgbClr val="333300"/>
                </a:solidFill>
              </a:rPr>
              <a:t>都有生成树，不妨设为</a:t>
            </a:r>
            <a:r>
              <a:rPr lang="en-US" altLang="zh-CN" sz="3200" b="1" dirty="0">
                <a:solidFill>
                  <a:srgbClr val="333300"/>
                </a:solidFill>
              </a:rPr>
              <a:t>T</a:t>
            </a:r>
            <a:r>
              <a:rPr lang="zh-CN" altLang="en-US" sz="3200" b="1" dirty="0">
                <a:solidFill>
                  <a:srgbClr val="333300"/>
                </a:solidFill>
              </a:rPr>
              <a:t>。</a:t>
            </a:r>
          </a:p>
          <a:p>
            <a:pPr algn="l" eaLnBrk="1" hangingPunct="1"/>
            <a:r>
              <a:rPr lang="zh-CN" altLang="en-US" sz="3200" b="1" dirty="0">
                <a:solidFill>
                  <a:srgbClr val="333300"/>
                </a:solidFill>
              </a:rPr>
              <a:t>           </a:t>
            </a:r>
            <a:r>
              <a:rPr lang="zh-CN" altLang="en-US" sz="3200" b="1" dirty="0">
                <a:solidFill>
                  <a:srgbClr val="FF3300"/>
                </a:solidFill>
              </a:rPr>
              <a:t>如果</a:t>
            </a:r>
            <a:r>
              <a:rPr lang="en-US" altLang="zh-CN" sz="3200" b="1" dirty="0">
                <a:solidFill>
                  <a:srgbClr val="FF3300"/>
                </a:solidFill>
              </a:rPr>
              <a:t>e</a:t>
            </a:r>
            <a:r>
              <a:rPr lang="zh-CN" altLang="en-US" sz="3200" b="1" dirty="0">
                <a:solidFill>
                  <a:srgbClr val="FF3300"/>
                </a:solidFill>
              </a:rPr>
              <a:t>是</a:t>
            </a:r>
            <a:r>
              <a:rPr lang="en-US" altLang="zh-CN" sz="3200" b="1" dirty="0">
                <a:solidFill>
                  <a:srgbClr val="FF3300"/>
                </a:solidFill>
              </a:rPr>
              <a:t>T</a:t>
            </a:r>
            <a:r>
              <a:rPr lang="zh-CN" altLang="en-US" sz="3200" b="1" dirty="0">
                <a:solidFill>
                  <a:srgbClr val="FF3300"/>
                </a:solidFill>
              </a:rPr>
              <a:t>的枝，结论得证。</a:t>
            </a:r>
          </a:p>
          <a:p>
            <a:pPr algn="l" eaLnBrk="1" hangingPunct="1"/>
            <a:r>
              <a:rPr lang="zh-CN" altLang="en-US" sz="3200" b="1" dirty="0">
                <a:solidFill>
                  <a:srgbClr val="333300"/>
                </a:solidFill>
              </a:rPr>
              <a:t>           </a:t>
            </a:r>
            <a:r>
              <a:rPr lang="zh-CN" altLang="en-US" sz="3200" b="1" dirty="0">
                <a:solidFill>
                  <a:schemeClr val="hlink"/>
                </a:solidFill>
              </a:rPr>
              <a:t>如果</a:t>
            </a:r>
            <a:r>
              <a:rPr lang="en-US" altLang="zh-CN" sz="3200" b="1" dirty="0">
                <a:solidFill>
                  <a:schemeClr val="hlink"/>
                </a:solidFill>
              </a:rPr>
              <a:t>e</a:t>
            </a:r>
            <a:r>
              <a:rPr lang="zh-CN" altLang="en-US" sz="3200" b="1" dirty="0">
                <a:solidFill>
                  <a:schemeClr val="hlink"/>
                </a:solidFill>
              </a:rPr>
              <a:t>不是</a:t>
            </a:r>
            <a:r>
              <a:rPr lang="en-US" altLang="zh-CN" sz="3200" b="1" dirty="0">
                <a:solidFill>
                  <a:schemeClr val="hlink"/>
                </a:solidFill>
              </a:rPr>
              <a:t>T</a:t>
            </a:r>
            <a:r>
              <a:rPr lang="zh-CN" altLang="en-US" sz="3200" b="1" dirty="0">
                <a:solidFill>
                  <a:schemeClr val="hlink"/>
                </a:solidFill>
              </a:rPr>
              <a:t>的枝，即</a:t>
            </a:r>
            <a:r>
              <a:rPr lang="en-US" altLang="zh-CN" sz="3200" b="1" dirty="0">
                <a:solidFill>
                  <a:schemeClr val="hlink"/>
                </a:solidFill>
              </a:rPr>
              <a:t>e</a:t>
            </a:r>
            <a:r>
              <a:rPr lang="zh-CN" altLang="en-US" sz="3200" b="1" dirty="0">
                <a:solidFill>
                  <a:schemeClr val="hlink"/>
                </a:solidFill>
              </a:rPr>
              <a:t>是</a:t>
            </a:r>
            <a:r>
              <a:rPr lang="en-US" altLang="zh-CN" sz="3200" b="1" dirty="0">
                <a:solidFill>
                  <a:schemeClr val="hlink"/>
                </a:solidFill>
              </a:rPr>
              <a:t>T</a:t>
            </a:r>
            <a:r>
              <a:rPr lang="zh-CN" altLang="en-US" sz="3200" b="1" dirty="0">
                <a:solidFill>
                  <a:schemeClr val="hlink"/>
                </a:solidFill>
              </a:rPr>
              <a:t>的弦</a:t>
            </a:r>
            <a:r>
              <a:rPr lang="en-US" altLang="zh-CN" sz="3200" b="1" dirty="0">
                <a:solidFill>
                  <a:schemeClr val="hlink"/>
                </a:solidFill>
              </a:rPr>
              <a:t>,</a:t>
            </a:r>
          </a:p>
          <a:p>
            <a:pPr algn="l" eaLnBrk="1" hangingPunct="1"/>
            <a:r>
              <a:rPr lang="en-US" altLang="zh-CN" sz="3200" b="1" dirty="0"/>
              <a:t>	 </a:t>
            </a:r>
            <a:r>
              <a:rPr lang="zh-CN" altLang="en-US" sz="3200" b="1" dirty="0"/>
              <a:t>于是</a:t>
            </a:r>
            <a:r>
              <a:rPr lang="en-US" altLang="zh-CN" sz="3200" b="1" dirty="0"/>
              <a:t>e</a:t>
            </a:r>
            <a:r>
              <a:rPr lang="zh-CN" altLang="en-US" sz="3200" b="1" dirty="0"/>
              <a:t>对应着一个基本回路，</a:t>
            </a:r>
            <a:endParaRPr lang="zh-CN" altLang="en-US" sz="3200" b="1" dirty="0">
              <a:solidFill>
                <a:schemeClr val="tx2"/>
              </a:solidFill>
            </a:endParaRPr>
          </a:p>
          <a:p>
            <a:pPr algn="l" eaLnBrk="1" hangingPunct="1"/>
            <a:r>
              <a:rPr lang="zh-CN" altLang="en-US" sz="3200" b="1" dirty="0">
                <a:solidFill>
                  <a:srgbClr val="333300"/>
                </a:solidFill>
              </a:rPr>
              <a:t>           从</a:t>
            </a:r>
            <a:r>
              <a:rPr lang="en-US" altLang="zh-CN" sz="3200" b="1" dirty="0">
                <a:solidFill>
                  <a:srgbClr val="333300"/>
                </a:solidFill>
              </a:rPr>
              <a:t>T</a:t>
            </a:r>
            <a:r>
              <a:rPr lang="zh-CN" altLang="en-US" sz="3200" b="1" dirty="0">
                <a:solidFill>
                  <a:srgbClr val="333300"/>
                </a:solidFill>
              </a:rPr>
              <a:t>中去掉该基本回路的任意一条边，</a:t>
            </a:r>
          </a:p>
          <a:p>
            <a:pPr algn="l" eaLnBrk="1" hangingPunct="1"/>
            <a:r>
              <a:rPr lang="zh-CN" altLang="en-US" sz="3200" b="1" dirty="0">
                <a:solidFill>
                  <a:srgbClr val="333300"/>
                </a:solidFill>
              </a:rPr>
              <a:t>           并添加上</a:t>
            </a:r>
            <a:r>
              <a:rPr lang="en-US" altLang="zh-CN" sz="3200" b="1" dirty="0">
                <a:solidFill>
                  <a:srgbClr val="333300"/>
                </a:solidFill>
              </a:rPr>
              <a:t>e</a:t>
            </a:r>
            <a:r>
              <a:rPr lang="zh-CN" altLang="en-US" sz="3200" b="1" dirty="0">
                <a:solidFill>
                  <a:srgbClr val="333300"/>
                </a:solidFill>
              </a:rPr>
              <a:t>构造出</a:t>
            </a:r>
            <a:r>
              <a:rPr lang="en-US" altLang="zh-CN" sz="3200" b="1" dirty="0">
                <a:solidFill>
                  <a:srgbClr val="333300"/>
                </a:solidFill>
              </a:rPr>
              <a:t>T’</a:t>
            </a:r>
            <a:r>
              <a:rPr lang="zh-CN" altLang="en-US" sz="3200" b="1" dirty="0">
                <a:solidFill>
                  <a:srgbClr val="333300"/>
                </a:solidFill>
              </a:rPr>
              <a:t>。</a:t>
            </a:r>
          </a:p>
          <a:p>
            <a:pPr algn="l" eaLnBrk="1" hangingPunct="1"/>
            <a:r>
              <a:rPr lang="zh-CN" altLang="en-US" sz="3200" b="1" dirty="0">
                <a:solidFill>
                  <a:srgbClr val="333300"/>
                </a:solidFill>
              </a:rPr>
              <a:t>           显然，</a:t>
            </a:r>
            <a:r>
              <a:rPr lang="en-US" altLang="zh-CN" sz="3200" b="1" dirty="0">
                <a:solidFill>
                  <a:srgbClr val="333300"/>
                </a:solidFill>
              </a:rPr>
              <a:t>T’</a:t>
            </a:r>
            <a:r>
              <a:rPr lang="zh-CN" altLang="en-US" sz="3200" b="1" dirty="0">
                <a:solidFill>
                  <a:srgbClr val="333300"/>
                </a:solidFill>
              </a:rPr>
              <a:t>是一个生成树，故结论得证。</a:t>
            </a:r>
          </a:p>
        </p:txBody>
      </p:sp>
    </p:spTree>
    <p:extLst>
      <p:ext uri="{BB962C8B-B14F-4D97-AF65-F5344CB8AC3E}">
        <p14:creationId xmlns:p14="http://schemas.microsoft.com/office/powerpoint/2010/main" val="3410903476"/>
      </p:ext>
    </p:extLst>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4948"/>
                                        </p:tgtEl>
                                        <p:attrNameLst>
                                          <p:attrName>style.visibility</p:attrName>
                                        </p:attrNameLst>
                                      </p:cBhvr>
                                      <p:to>
                                        <p:strVal val="visible"/>
                                      </p:to>
                                    </p:set>
                                    <p:anim calcmode="lin" valueType="num">
                                      <p:cBhvr additive="base">
                                        <p:cTn id="7" dur="500" fill="hold"/>
                                        <p:tgtEl>
                                          <p:spTgt spid="594948"/>
                                        </p:tgtEl>
                                        <p:attrNameLst>
                                          <p:attrName>ppt_x</p:attrName>
                                        </p:attrNameLst>
                                      </p:cBhvr>
                                      <p:tavLst>
                                        <p:tav tm="0">
                                          <p:val>
                                            <p:strVal val="#ppt_x"/>
                                          </p:val>
                                        </p:tav>
                                        <p:tav tm="100000">
                                          <p:val>
                                            <p:strVal val="#ppt_x"/>
                                          </p:val>
                                        </p:tav>
                                      </p:tavLst>
                                    </p:anim>
                                    <p:anim calcmode="lin" valueType="num">
                                      <p:cBhvr additive="base">
                                        <p:cTn id="8" dur="500" fill="hold"/>
                                        <p:tgtEl>
                                          <p:spTgt spid="5949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AD45BF-C988-41D2-8E83-BD14956F9B23}" type="slidenum">
              <a:rPr lang="zh-CN" altLang="en-US" smtClean="0">
                <a:solidFill>
                  <a:schemeClr val="accent1"/>
                </a:solidFill>
              </a:rPr>
              <a:pPr/>
              <a:t>41</a:t>
            </a:fld>
            <a:r>
              <a:rPr lang="en-US" altLang="zh-CN" dirty="0">
                <a:solidFill>
                  <a:schemeClr val="accent1"/>
                </a:solidFill>
              </a:rPr>
              <a:t>/51</a:t>
            </a:r>
          </a:p>
        </p:txBody>
      </p:sp>
      <p:sp>
        <p:nvSpPr>
          <p:cNvPr id="41987" name="Rectangle 2"/>
          <p:cNvSpPr>
            <a:spLocks noGrp="1"/>
          </p:cNvSpPr>
          <p:nvPr>
            <p:ph type="title" idx="4294967295"/>
          </p:nvPr>
        </p:nvSpPr>
        <p:spPr>
          <a:xfrm>
            <a:off x="0" y="-26988"/>
            <a:ext cx="9144000" cy="1439863"/>
          </a:xfrm>
          <a:solidFill>
            <a:schemeClr val="accent1"/>
          </a:solidFill>
        </p:spPr>
        <p:txBody>
          <a:bodyPr/>
          <a:lstStyle/>
          <a:p>
            <a:pPr marL="712788" indent="-712788" algn="l"/>
            <a:r>
              <a:rPr lang="zh-CN" altLang="en-US" sz="4000" b="1">
                <a:latin typeface="Calibri" panose="020F0502020204030204" pitchFamily="34" charset="0"/>
                <a:ea typeface="宋体" panose="02010600030101010101" pitchFamily="2" charset="-122"/>
              </a:rPr>
              <a:t>例 </a:t>
            </a:r>
            <a:r>
              <a:rPr lang="zh-CN" altLang="en-US" sz="4000" b="1">
                <a:ea typeface="宋体" panose="02010600030101010101" pitchFamily="2" charset="-122"/>
              </a:rPr>
              <a:t>试证明简单连通图</a:t>
            </a:r>
            <a:r>
              <a:rPr lang="en-US" altLang="zh-CN" sz="4000" b="1">
                <a:ea typeface="宋体" panose="02010600030101010101" pitchFamily="2" charset="-122"/>
              </a:rPr>
              <a:t>G</a:t>
            </a:r>
            <a:r>
              <a:rPr lang="zh-CN" altLang="en-US" sz="4000" b="1">
                <a:ea typeface="宋体" panose="02010600030101010101" pitchFamily="2" charset="-122"/>
              </a:rPr>
              <a:t>的任一条边都可以是</a:t>
            </a:r>
            <a:r>
              <a:rPr lang="zh-CN" altLang="en-US" sz="4000" b="1">
                <a:solidFill>
                  <a:srgbClr val="CC0000"/>
                </a:solidFill>
                <a:ea typeface="宋体" panose="02010600030101010101" pitchFamily="2" charset="-122"/>
              </a:rPr>
              <a:t>某</a:t>
            </a:r>
            <a:r>
              <a:rPr lang="zh-CN" altLang="en-US" sz="4000" b="1">
                <a:ea typeface="宋体" panose="02010600030101010101" pitchFamily="2" charset="-122"/>
              </a:rPr>
              <a:t>一生成树的枝。</a:t>
            </a:r>
            <a:endParaRPr lang="en-US" altLang="zh-CN" sz="4000" b="1">
              <a:ea typeface="宋体" panose="02010600030101010101" pitchFamily="2" charset="-122"/>
            </a:endParaRPr>
          </a:p>
        </p:txBody>
      </p:sp>
      <p:sp>
        <p:nvSpPr>
          <p:cNvPr id="54275" name="Rectangle 3"/>
          <p:cNvSpPr>
            <a:spLocks noChangeArrowheads="1"/>
          </p:cNvSpPr>
          <p:nvPr/>
        </p:nvSpPr>
        <p:spPr bwMode="auto">
          <a:xfrm>
            <a:off x="468313" y="1916113"/>
            <a:ext cx="7777162"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79500" indent="-10795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800" b="1"/>
              <a:t>证二：简单连通图</a:t>
            </a:r>
            <a:r>
              <a:rPr lang="en-US" altLang="zh-CN" sz="2800" b="1"/>
              <a:t>G</a:t>
            </a:r>
            <a:r>
              <a:rPr lang="zh-CN" altLang="en-US" sz="2800" b="1"/>
              <a:t>有</a:t>
            </a:r>
            <a:r>
              <a:rPr lang="en-US" altLang="zh-CN" sz="2800" b="1"/>
              <a:t>n</a:t>
            </a:r>
            <a:r>
              <a:rPr lang="zh-CN" altLang="en-US" sz="2800" b="1"/>
              <a:t>个顶点，</a:t>
            </a:r>
            <a:r>
              <a:rPr lang="en-US" altLang="zh-CN" sz="2800" b="1"/>
              <a:t>m</a:t>
            </a:r>
            <a:r>
              <a:rPr lang="zh-CN" altLang="en-US" sz="2800" b="1"/>
              <a:t>条边，</a:t>
            </a:r>
          </a:p>
          <a:p>
            <a:pPr algn="l" eaLnBrk="1" hangingPunct="1">
              <a:lnSpc>
                <a:spcPct val="120000"/>
              </a:lnSpc>
            </a:pPr>
            <a:r>
              <a:rPr lang="zh-CN" altLang="en-US" sz="2800" b="1"/>
              <a:t>          并设 </a:t>
            </a:r>
            <a:r>
              <a:rPr lang="en-US" altLang="zh-CN" sz="2800" b="1"/>
              <a:t>e</a:t>
            </a:r>
            <a:r>
              <a:rPr lang="zh-CN" altLang="en-US" sz="2800" b="1"/>
              <a:t>为简单连通图</a:t>
            </a:r>
            <a:r>
              <a:rPr lang="en-US" altLang="zh-CN" sz="2800" b="1"/>
              <a:t>G</a:t>
            </a:r>
            <a:r>
              <a:rPr lang="zh-CN" altLang="en-US" sz="2800" b="1"/>
              <a:t>的任一条边。</a:t>
            </a:r>
            <a:r>
              <a:rPr lang="zh-CN" altLang="en-US" sz="2800" b="1">
                <a:solidFill>
                  <a:srgbClr val="333300"/>
                </a:solidFill>
              </a:rPr>
              <a:t>           </a:t>
            </a:r>
          </a:p>
          <a:p>
            <a:pPr algn="l" eaLnBrk="1" hangingPunct="1">
              <a:lnSpc>
                <a:spcPct val="120000"/>
              </a:lnSpc>
            </a:pPr>
            <a:r>
              <a:rPr lang="zh-CN" altLang="en-US" sz="2800" b="1">
                <a:solidFill>
                  <a:srgbClr val="333300"/>
                </a:solidFill>
              </a:rPr>
              <a:t>          构造图 </a:t>
            </a:r>
            <a:r>
              <a:rPr lang="en-US" altLang="zh-CN" sz="2800" b="1">
                <a:solidFill>
                  <a:srgbClr val="333300"/>
                </a:solidFill>
              </a:rPr>
              <a:t>G</a:t>
            </a:r>
            <a:r>
              <a:rPr lang="zh-CN" altLang="en-US" sz="2800" b="1">
                <a:solidFill>
                  <a:srgbClr val="333300"/>
                </a:solidFill>
              </a:rPr>
              <a:t>的只有边</a:t>
            </a:r>
            <a:r>
              <a:rPr lang="en-US" altLang="zh-CN" sz="2800" b="1">
                <a:solidFill>
                  <a:srgbClr val="333300"/>
                </a:solidFill>
              </a:rPr>
              <a:t>e</a:t>
            </a:r>
            <a:r>
              <a:rPr lang="zh-CN" altLang="en-US" sz="2800" b="1">
                <a:solidFill>
                  <a:srgbClr val="333300"/>
                </a:solidFill>
              </a:rPr>
              <a:t>的生成子图</a:t>
            </a:r>
            <a:r>
              <a:rPr lang="en-US" altLang="zh-CN" sz="2800" b="1">
                <a:solidFill>
                  <a:srgbClr val="333300"/>
                </a:solidFill>
              </a:rPr>
              <a:t>T</a:t>
            </a:r>
            <a:r>
              <a:rPr lang="zh-CN" altLang="en-US" sz="2800" b="1">
                <a:solidFill>
                  <a:srgbClr val="333300"/>
                </a:solidFill>
              </a:rPr>
              <a:t>。</a:t>
            </a:r>
          </a:p>
          <a:p>
            <a:pPr algn="l" eaLnBrk="1" hangingPunct="1">
              <a:lnSpc>
                <a:spcPct val="120000"/>
              </a:lnSpc>
            </a:pPr>
            <a:r>
              <a:rPr lang="zh-CN" altLang="en-US" sz="2800" b="1">
                <a:solidFill>
                  <a:srgbClr val="333300"/>
                </a:solidFill>
              </a:rPr>
              <a:t>           </a:t>
            </a:r>
            <a:r>
              <a:rPr lang="zh-CN" altLang="en-US" sz="2800" b="1">
                <a:solidFill>
                  <a:srgbClr val="CC0000"/>
                </a:solidFill>
              </a:rPr>
              <a:t>逐个考察图</a:t>
            </a:r>
            <a:r>
              <a:rPr lang="en-US" altLang="zh-CN" sz="2800" b="1">
                <a:solidFill>
                  <a:srgbClr val="CC0000"/>
                </a:solidFill>
              </a:rPr>
              <a:t>G</a:t>
            </a:r>
            <a:r>
              <a:rPr lang="zh-CN" altLang="en-US" sz="2800" b="1">
                <a:solidFill>
                  <a:srgbClr val="CC0000"/>
                </a:solidFill>
              </a:rPr>
              <a:t>的其它任意一条边，</a:t>
            </a:r>
          </a:p>
          <a:p>
            <a:pPr algn="l" eaLnBrk="1" hangingPunct="1">
              <a:lnSpc>
                <a:spcPct val="120000"/>
              </a:lnSpc>
            </a:pPr>
            <a:r>
              <a:rPr lang="zh-CN" altLang="en-US" sz="2800" b="1">
                <a:solidFill>
                  <a:srgbClr val="333300"/>
                </a:solidFill>
              </a:rPr>
              <a:t>               </a:t>
            </a:r>
            <a:r>
              <a:rPr lang="zh-CN" altLang="en-US" sz="2800" b="1">
                <a:solidFill>
                  <a:srgbClr val="3366FF"/>
                </a:solidFill>
              </a:rPr>
              <a:t>如果将该边加入</a:t>
            </a:r>
            <a:r>
              <a:rPr lang="en-US" altLang="zh-CN" sz="2800" b="1">
                <a:solidFill>
                  <a:srgbClr val="3366FF"/>
                </a:solidFill>
              </a:rPr>
              <a:t>T</a:t>
            </a:r>
            <a:r>
              <a:rPr lang="zh-CN" altLang="en-US" sz="2800" b="1">
                <a:solidFill>
                  <a:srgbClr val="3366FF"/>
                </a:solidFill>
              </a:rPr>
              <a:t>中不形成回路，</a:t>
            </a:r>
          </a:p>
          <a:p>
            <a:pPr algn="l" eaLnBrk="1" hangingPunct="1">
              <a:lnSpc>
                <a:spcPct val="120000"/>
              </a:lnSpc>
            </a:pPr>
            <a:r>
              <a:rPr lang="zh-CN" altLang="en-US" sz="2800" b="1">
                <a:solidFill>
                  <a:srgbClr val="3366FF"/>
                </a:solidFill>
              </a:rPr>
              <a:t>               则将该边加入</a:t>
            </a:r>
            <a:r>
              <a:rPr lang="en-US" altLang="zh-CN" sz="2800" b="1">
                <a:solidFill>
                  <a:srgbClr val="3366FF"/>
                </a:solidFill>
              </a:rPr>
              <a:t>T</a:t>
            </a:r>
            <a:r>
              <a:rPr lang="zh-CN" altLang="en-US" sz="2800" b="1">
                <a:solidFill>
                  <a:srgbClr val="3366FF"/>
                </a:solidFill>
              </a:rPr>
              <a:t>中，</a:t>
            </a:r>
          </a:p>
          <a:p>
            <a:pPr algn="l" eaLnBrk="1" hangingPunct="1">
              <a:lnSpc>
                <a:spcPct val="120000"/>
              </a:lnSpc>
            </a:pPr>
            <a:r>
              <a:rPr lang="zh-CN" altLang="en-US" sz="2800" b="1">
                <a:solidFill>
                  <a:srgbClr val="333300"/>
                </a:solidFill>
              </a:rPr>
              <a:t>           </a:t>
            </a:r>
            <a:r>
              <a:rPr lang="zh-CN" altLang="en-US" sz="2800" b="1">
                <a:solidFill>
                  <a:srgbClr val="CC0000"/>
                </a:solidFill>
              </a:rPr>
              <a:t>直到</a:t>
            </a:r>
            <a:r>
              <a:rPr lang="en-US" altLang="zh-CN" sz="2800" b="1">
                <a:solidFill>
                  <a:srgbClr val="CC0000"/>
                </a:solidFill>
              </a:rPr>
              <a:t>T</a:t>
            </a:r>
            <a:r>
              <a:rPr lang="zh-CN" altLang="en-US" sz="2800" b="1">
                <a:solidFill>
                  <a:srgbClr val="CC0000"/>
                </a:solidFill>
              </a:rPr>
              <a:t>中有</a:t>
            </a:r>
            <a:r>
              <a:rPr lang="en-US" altLang="zh-CN" sz="2800" b="1">
                <a:solidFill>
                  <a:srgbClr val="CC0000"/>
                </a:solidFill>
              </a:rPr>
              <a:t>n-1</a:t>
            </a:r>
            <a:r>
              <a:rPr lang="zh-CN" altLang="en-US" sz="2800" b="1">
                <a:solidFill>
                  <a:srgbClr val="CC0000"/>
                </a:solidFill>
              </a:rPr>
              <a:t>条边为止。</a:t>
            </a:r>
          </a:p>
          <a:p>
            <a:pPr algn="l" eaLnBrk="1" hangingPunct="1">
              <a:lnSpc>
                <a:spcPct val="120000"/>
              </a:lnSpc>
            </a:pPr>
            <a:r>
              <a:rPr lang="zh-CN" altLang="en-US" sz="2800" b="1">
                <a:solidFill>
                  <a:srgbClr val="333300"/>
                </a:solidFill>
              </a:rPr>
              <a:t>           此时，</a:t>
            </a:r>
            <a:r>
              <a:rPr lang="en-US" altLang="zh-CN" sz="2800" b="1">
                <a:solidFill>
                  <a:srgbClr val="333300"/>
                </a:solidFill>
              </a:rPr>
              <a:t>T</a:t>
            </a:r>
            <a:r>
              <a:rPr lang="zh-CN" altLang="en-US" sz="2800" b="1">
                <a:solidFill>
                  <a:srgbClr val="333300"/>
                </a:solidFill>
              </a:rPr>
              <a:t>就是包含了枝</a:t>
            </a:r>
            <a:r>
              <a:rPr lang="en-US" altLang="zh-CN" sz="2800" b="1">
                <a:solidFill>
                  <a:srgbClr val="333300"/>
                </a:solidFill>
              </a:rPr>
              <a:t>e</a:t>
            </a:r>
            <a:r>
              <a:rPr lang="zh-CN" altLang="en-US" sz="2800" b="1">
                <a:solidFill>
                  <a:srgbClr val="333300"/>
                </a:solidFill>
              </a:rPr>
              <a:t>的一个生成树。</a:t>
            </a:r>
          </a:p>
        </p:txBody>
      </p:sp>
    </p:spTree>
    <p:extLst>
      <p:ext uri="{BB962C8B-B14F-4D97-AF65-F5344CB8AC3E}">
        <p14:creationId xmlns:p14="http://schemas.microsoft.com/office/powerpoint/2010/main" val="37730204"/>
      </p:ext>
    </p:extLst>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7" dur="500"/>
                                        <p:tgtEl>
                                          <p:spTgt spid="542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4275">
                                            <p:txEl>
                                              <p:pRg st="1" end="1"/>
                                            </p:txEl>
                                          </p:spTgt>
                                        </p:tgtEl>
                                        <p:attrNameLst>
                                          <p:attrName>style.visibility</p:attrName>
                                        </p:attrNameLst>
                                      </p:cBhvr>
                                      <p:to>
                                        <p:strVal val="visible"/>
                                      </p:to>
                                    </p:set>
                                    <p:animEffect transition="in" filter="blinds(horizontal)">
                                      <p:cBhvr>
                                        <p:cTn id="10" dur="500"/>
                                        <p:tgtEl>
                                          <p:spTgt spid="5427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15" dur="500"/>
                                        <p:tgtEl>
                                          <p:spTgt spid="5427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4275">
                                            <p:txEl>
                                              <p:pRg st="3" end="3"/>
                                            </p:txEl>
                                          </p:spTgt>
                                        </p:tgtEl>
                                        <p:attrNameLst>
                                          <p:attrName>style.visibility</p:attrName>
                                        </p:attrNameLst>
                                      </p:cBhvr>
                                      <p:to>
                                        <p:strVal val="visible"/>
                                      </p:to>
                                    </p:set>
                                    <p:animEffect transition="in" filter="blinds(horizontal)">
                                      <p:cBhvr>
                                        <p:cTn id="20" dur="500"/>
                                        <p:tgtEl>
                                          <p:spTgt spid="5427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4275">
                                            <p:txEl>
                                              <p:pRg st="6" end="6"/>
                                            </p:txEl>
                                          </p:spTgt>
                                        </p:tgtEl>
                                        <p:attrNameLst>
                                          <p:attrName>style.visibility</p:attrName>
                                        </p:attrNameLst>
                                      </p:cBhvr>
                                      <p:to>
                                        <p:strVal val="visible"/>
                                      </p:to>
                                    </p:set>
                                    <p:animEffect transition="in" filter="blinds(horizontal)">
                                      <p:cBhvr>
                                        <p:cTn id="23" dur="500"/>
                                        <p:tgtEl>
                                          <p:spTgt spid="54275">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54275">
                                            <p:txEl>
                                              <p:pRg st="4" end="4"/>
                                            </p:txEl>
                                          </p:spTgt>
                                        </p:tgtEl>
                                        <p:attrNameLst>
                                          <p:attrName>style.visibility</p:attrName>
                                        </p:attrNameLst>
                                      </p:cBhvr>
                                      <p:to>
                                        <p:strVal val="visible"/>
                                      </p:to>
                                    </p:set>
                                    <p:animEffect transition="in" filter="blinds(horizontal)">
                                      <p:cBhvr>
                                        <p:cTn id="28" dur="500"/>
                                        <p:tgtEl>
                                          <p:spTgt spid="54275">
                                            <p:txEl>
                                              <p:pRg st="4" end="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4275">
                                            <p:txEl>
                                              <p:pRg st="5" end="5"/>
                                            </p:txEl>
                                          </p:spTgt>
                                        </p:tgtEl>
                                        <p:attrNameLst>
                                          <p:attrName>style.visibility</p:attrName>
                                        </p:attrNameLst>
                                      </p:cBhvr>
                                      <p:to>
                                        <p:strVal val="visible"/>
                                      </p:to>
                                    </p:set>
                                    <p:animEffect transition="in" filter="blinds(horizontal)">
                                      <p:cBhvr>
                                        <p:cTn id="31" dur="500"/>
                                        <p:tgtEl>
                                          <p:spTgt spid="54275">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54275">
                                            <p:txEl>
                                              <p:pRg st="7" end="7"/>
                                            </p:txEl>
                                          </p:spTgt>
                                        </p:tgtEl>
                                        <p:attrNameLst>
                                          <p:attrName>style.visibility</p:attrName>
                                        </p:attrNameLst>
                                      </p:cBhvr>
                                      <p:to>
                                        <p:strVal val="visible"/>
                                      </p:to>
                                    </p:set>
                                    <p:animEffect transition="in" filter="blinds(horizontal)">
                                      <p:cBhvr>
                                        <p:cTn id="36" dur="500"/>
                                        <p:tgtEl>
                                          <p:spTgt spid="542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BDF003-6B88-4D7A-A2D8-D397F12F8C16}" type="slidenum">
              <a:rPr lang="zh-CN" altLang="en-US" smtClean="0">
                <a:solidFill>
                  <a:schemeClr val="accent1"/>
                </a:solidFill>
              </a:rPr>
              <a:pPr/>
              <a:t>42</a:t>
            </a:fld>
            <a:r>
              <a:rPr lang="en-US" altLang="zh-CN" dirty="0">
                <a:solidFill>
                  <a:schemeClr val="accent1"/>
                </a:solidFill>
              </a:rPr>
              <a:t>/51</a:t>
            </a:r>
          </a:p>
        </p:txBody>
      </p:sp>
      <p:sp>
        <p:nvSpPr>
          <p:cNvPr id="43011" name="Rectangle 2"/>
          <p:cNvSpPr>
            <a:spLocks noGrp="1"/>
          </p:cNvSpPr>
          <p:nvPr>
            <p:ph type="title" idx="4294967295"/>
          </p:nvPr>
        </p:nvSpPr>
        <p:spPr/>
        <p:txBody>
          <a:bodyPr/>
          <a:lstStyle/>
          <a:p>
            <a:pPr algn="l"/>
            <a:r>
              <a:rPr lang="zh-CN" altLang="en-US" sz="4000">
                <a:ea typeface="宋体" panose="02010600030101010101" pitchFamily="2" charset="-122"/>
              </a:rPr>
              <a:t>例 判断下列断言的真假</a:t>
            </a:r>
          </a:p>
        </p:txBody>
      </p:sp>
      <p:sp>
        <p:nvSpPr>
          <p:cNvPr id="43012" name="Rectangle 3"/>
          <p:cNvSpPr>
            <a:spLocks noGrp="1"/>
          </p:cNvSpPr>
          <p:nvPr>
            <p:ph type="body" idx="4294967295"/>
          </p:nvPr>
        </p:nvSpPr>
        <p:spPr/>
        <p:txBody>
          <a:bodyPr/>
          <a:lstStyle/>
          <a:p>
            <a:pPr marL="990600" indent="-990600">
              <a:buFont typeface="Arial" panose="020B0604020202020204" pitchFamily="34" charset="0"/>
              <a:buNone/>
            </a:pPr>
            <a:r>
              <a:rPr lang="zh-CN" altLang="en-US" dirty="0">
                <a:ea typeface="宋体" panose="02010600030101010101" pitchFamily="2" charset="-122"/>
              </a:rPr>
              <a:t>（</a:t>
            </a:r>
            <a:r>
              <a:rPr lang="en-US" altLang="zh-CN" dirty="0">
                <a:ea typeface="宋体" panose="02010600030101010101" pitchFamily="2" charset="-122"/>
              </a:rPr>
              <a:t>1</a:t>
            </a:r>
            <a:r>
              <a:rPr lang="zh-CN" altLang="en-US" dirty="0">
                <a:ea typeface="宋体" panose="02010600030101010101" pitchFamily="2" charset="-122"/>
              </a:rPr>
              <a:t>）连通无向图</a:t>
            </a:r>
            <a:r>
              <a:rPr lang="en-US" altLang="zh-CN" dirty="0">
                <a:ea typeface="宋体" panose="02010600030101010101" pitchFamily="2" charset="-122"/>
              </a:rPr>
              <a:t>G</a:t>
            </a:r>
            <a:r>
              <a:rPr lang="zh-CN" altLang="en-US" dirty="0">
                <a:ea typeface="宋体" panose="02010600030101010101" pitchFamily="2" charset="-122"/>
              </a:rPr>
              <a:t>的任何边，都可能是</a:t>
            </a:r>
            <a:r>
              <a:rPr lang="en-US" altLang="zh-CN" dirty="0">
                <a:ea typeface="宋体" panose="02010600030101010101" pitchFamily="2" charset="-122"/>
              </a:rPr>
              <a:t>G</a:t>
            </a:r>
            <a:r>
              <a:rPr lang="zh-CN" altLang="en-US" dirty="0">
                <a:ea typeface="宋体" panose="02010600030101010101" pitchFamily="2" charset="-122"/>
              </a:rPr>
              <a:t>的某一棵生成树的枝。</a:t>
            </a:r>
          </a:p>
          <a:p>
            <a:pPr marL="990600" indent="-990600">
              <a:buFont typeface="Arial" panose="020B0604020202020204" pitchFamily="34" charset="0"/>
              <a:buNone/>
            </a:pPr>
            <a:endParaRPr lang="zh-CN" altLang="en-US" dirty="0">
              <a:ea typeface="宋体" panose="02010600030101010101" pitchFamily="2" charset="-122"/>
            </a:endParaRPr>
          </a:p>
          <a:p>
            <a:pPr marL="990600" indent="-990600">
              <a:buFont typeface="Arial" panose="020B0604020202020204" pitchFamily="34" charset="0"/>
              <a:buNone/>
            </a:pPr>
            <a:r>
              <a:rPr lang="zh-CN" altLang="en-US" dirty="0">
                <a:ea typeface="宋体" panose="02010600030101010101" pitchFamily="2" charset="-122"/>
              </a:rPr>
              <a:t>（</a:t>
            </a:r>
            <a:r>
              <a:rPr lang="en-US" altLang="zh-CN" dirty="0">
                <a:ea typeface="宋体" panose="02010600030101010101" pitchFamily="2" charset="-122"/>
              </a:rPr>
              <a:t>2</a:t>
            </a:r>
            <a:r>
              <a:rPr lang="zh-CN" altLang="en-US" dirty="0">
                <a:ea typeface="宋体" panose="02010600030101010101" pitchFamily="2" charset="-122"/>
              </a:rPr>
              <a:t>）连通无向图</a:t>
            </a:r>
            <a:r>
              <a:rPr lang="en-US" altLang="zh-CN" dirty="0">
                <a:ea typeface="宋体" panose="02010600030101010101" pitchFamily="2" charset="-122"/>
              </a:rPr>
              <a:t>G</a:t>
            </a:r>
            <a:r>
              <a:rPr lang="zh-CN" altLang="en-US" dirty="0">
                <a:ea typeface="宋体" panose="02010600030101010101" pitchFamily="2" charset="-122"/>
              </a:rPr>
              <a:t>的任何边，都可能是</a:t>
            </a:r>
            <a:r>
              <a:rPr lang="en-US" altLang="zh-CN" dirty="0">
                <a:ea typeface="宋体" panose="02010600030101010101" pitchFamily="2" charset="-122"/>
              </a:rPr>
              <a:t>G</a:t>
            </a:r>
            <a:r>
              <a:rPr lang="zh-CN" altLang="en-US" dirty="0">
                <a:ea typeface="宋体" panose="02010600030101010101" pitchFamily="2" charset="-122"/>
              </a:rPr>
              <a:t>的某一棵生成树的弦。</a:t>
            </a:r>
          </a:p>
        </p:txBody>
      </p:sp>
    </p:spTree>
    <p:extLst>
      <p:ext uri="{BB962C8B-B14F-4D97-AF65-F5344CB8AC3E}">
        <p14:creationId xmlns:p14="http://schemas.microsoft.com/office/powerpoint/2010/main" val="3941508990"/>
      </p:ext>
    </p:extLst>
  </p:cSld>
  <p:clrMapOvr>
    <a:masterClrMapping/>
  </p:clrMapOvr>
  <p:transition advTm="1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4E0AEB0-2BB4-4B93-A828-1EB0698BEDE7}" type="slidenum">
              <a:rPr lang="zh-CN" altLang="en-US" smtClean="0">
                <a:solidFill>
                  <a:schemeClr val="accent1"/>
                </a:solidFill>
              </a:rPr>
              <a:pPr/>
              <a:t>43</a:t>
            </a:fld>
            <a:r>
              <a:rPr lang="en-US" altLang="zh-CN" dirty="0">
                <a:solidFill>
                  <a:schemeClr val="accent1"/>
                </a:solidFill>
              </a:rPr>
              <a:t>/51</a:t>
            </a:r>
          </a:p>
        </p:txBody>
      </p:sp>
      <p:sp>
        <p:nvSpPr>
          <p:cNvPr id="51203" name="Rectangle 2"/>
          <p:cNvSpPr>
            <a:spLocks noGrp="1"/>
          </p:cNvSpPr>
          <p:nvPr>
            <p:ph type="title" idx="4294967295"/>
          </p:nvPr>
        </p:nvSpPr>
        <p:spPr/>
        <p:txBody>
          <a:bodyPr/>
          <a:lstStyle/>
          <a:p>
            <a:r>
              <a:rPr lang="zh-CN" altLang="en-US" sz="4000" b="1">
                <a:latin typeface="Calibri" panose="020F0502020204030204" pitchFamily="34" charset="0"/>
                <a:ea typeface="宋体" panose="02010600030101010101" pitchFamily="2" charset="-122"/>
              </a:rPr>
              <a:t>带权图的最小生成树</a:t>
            </a:r>
            <a:r>
              <a:rPr lang="zh-CN" altLang="en-US">
                <a:latin typeface="Calibri" panose="020F0502020204030204" pitchFamily="34" charset="0"/>
                <a:ea typeface="宋体" panose="02010600030101010101" pitchFamily="2" charset="-122"/>
              </a:rPr>
              <a:t> </a:t>
            </a:r>
          </a:p>
        </p:txBody>
      </p:sp>
      <p:sp>
        <p:nvSpPr>
          <p:cNvPr id="51204" name="Rectangle 3"/>
          <p:cNvSpPr>
            <a:spLocks noGrp="1"/>
          </p:cNvSpPr>
          <p:nvPr>
            <p:ph type="body" idx="4294967295"/>
          </p:nvPr>
        </p:nvSpPr>
        <p:spPr>
          <a:xfrm>
            <a:off x="179388" y="908050"/>
            <a:ext cx="4752975" cy="2773363"/>
          </a:xfrm>
        </p:spPr>
        <p:txBody>
          <a:bodyPr/>
          <a:lstStyle/>
          <a:p>
            <a:pPr marL="539750" indent="-539750">
              <a:buFont typeface="Arial" panose="020B0604020202020204" pitchFamily="34" charset="0"/>
              <a:buNone/>
            </a:pPr>
            <a:r>
              <a:rPr lang="zh-CN" altLang="en-US" sz="2800" b="1">
                <a:latin typeface="Calibri" panose="020F0502020204030204" pitchFamily="34" charset="0"/>
                <a:ea typeface="宋体" panose="02010600030101010101" pitchFamily="2" charset="-122"/>
              </a:rPr>
              <a:t>例 假设有分布在不同建筑物中的</a:t>
            </a:r>
            <a:r>
              <a:rPr lang="en-US" altLang="zh-CN" sz="2800" b="1">
                <a:latin typeface="Calibri" panose="020F0502020204030204" pitchFamily="34" charset="0"/>
                <a:ea typeface="宋体" panose="02010600030101010101" pitchFamily="2" charset="-122"/>
              </a:rPr>
              <a:t>5</a:t>
            </a:r>
            <a:r>
              <a:rPr lang="zh-CN" altLang="en-US" sz="2800" b="1">
                <a:latin typeface="Calibri" panose="020F0502020204030204" pitchFamily="34" charset="0"/>
                <a:ea typeface="宋体" panose="02010600030101010101" pitchFamily="2" charset="-122"/>
              </a:rPr>
              <a:t>台计算机</a:t>
            </a:r>
            <a:r>
              <a:rPr lang="en-US" altLang="zh-CN" sz="2800" b="1">
                <a:latin typeface="Calibri" panose="020F0502020204030204" pitchFamily="34" charset="0"/>
                <a:ea typeface="宋体" panose="02010600030101010101" pitchFamily="2" charset="-122"/>
              </a:rPr>
              <a:t>C</a:t>
            </a:r>
            <a:r>
              <a:rPr lang="en-US" altLang="zh-CN" sz="2800" b="1" baseline="-25000">
                <a:latin typeface="Calibri" panose="020F0502020204030204" pitchFamily="34" charset="0"/>
                <a:ea typeface="宋体" panose="02010600030101010101" pitchFamily="2" charset="-122"/>
              </a:rPr>
              <a:t>1</a:t>
            </a:r>
            <a:r>
              <a:rPr lang="en-US" altLang="zh-CN" sz="2800" b="1">
                <a:latin typeface="Calibri" panose="020F0502020204030204" pitchFamily="34" charset="0"/>
                <a:ea typeface="宋体" panose="02010600030101010101" pitchFamily="2" charset="-122"/>
              </a:rPr>
              <a:t>, C</a:t>
            </a:r>
            <a:r>
              <a:rPr lang="en-US" altLang="zh-CN" sz="2800" b="1" baseline="-25000">
                <a:latin typeface="Calibri" panose="020F0502020204030204" pitchFamily="34" charset="0"/>
                <a:ea typeface="宋体" panose="02010600030101010101" pitchFamily="2" charset="-122"/>
              </a:rPr>
              <a:t>2</a:t>
            </a:r>
            <a:r>
              <a:rPr lang="en-US" altLang="zh-CN" sz="2800" b="1">
                <a:latin typeface="Calibri" panose="020F0502020204030204" pitchFamily="34" charset="0"/>
                <a:ea typeface="宋体" panose="02010600030101010101" pitchFamily="2" charset="-122"/>
              </a:rPr>
              <a:t>, C</a:t>
            </a:r>
            <a:r>
              <a:rPr lang="en-US" altLang="zh-CN" sz="2800" b="1" baseline="-25000">
                <a:latin typeface="Calibri" panose="020F0502020204030204" pitchFamily="34" charset="0"/>
                <a:ea typeface="宋体" panose="02010600030101010101" pitchFamily="2" charset="-122"/>
              </a:rPr>
              <a:t>3</a:t>
            </a:r>
            <a:r>
              <a:rPr lang="en-US" altLang="zh-CN" sz="2800" b="1">
                <a:latin typeface="Calibri" panose="020F0502020204030204" pitchFamily="34" charset="0"/>
                <a:ea typeface="宋体" panose="02010600030101010101" pitchFamily="2" charset="-122"/>
              </a:rPr>
              <a:t>, C</a:t>
            </a:r>
            <a:r>
              <a:rPr lang="en-US" altLang="zh-CN" sz="2800" b="1" baseline="-25000">
                <a:latin typeface="Calibri" panose="020F0502020204030204" pitchFamily="34" charset="0"/>
                <a:ea typeface="宋体" panose="02010600030101010101" pitchFamily="2" charset="-122"/>
              </a:rPr>
              <a:t>4</a:t>
            </a:r>
            <a:r>
              <a:rPr lang="en-US" altLang="zh-CN" sz="2800" b="1">
                <a:latin typeface="Calibri" panose="020F0502020204030204" pitchFamily="34" charset="0"/>
                <a:ea typeface="宋体" panose="02010600030101010101" pitchFamily="2" charset="-122"/>
              </a:rPr>
              <a:t>, C</a:t>
            </a:r>
            <a:r>
              <a:rPr lang="en-US" altLang="zh-CN" sz="2800" b="1" baseline="-25000">
                <a:latin typeface="Calibri" panose="020F0502020204030204" pitchFamily="34" charset="0"/>
                <a:ea typeface="宋体" panose="02010600030101010101" pitchFamily="2" charset="-122"/>
              </a:rPr>
              <a:t>5</a:t>
            </a:r>
            <a:r>
              <a:rPr lang="zh-CN" altLang="en-US" sz="2800" b="1">
                <a:latin typeface="Calibri" panose="020F0502020204030204" pitchFamily="34" charset="0"/>
                <a:ea typeface="宋体" panose="02010600030101010101" pitchFamily="2" charset="-122"/>
              </a:rPr>
              <a:t>。计算机连接的可能方案以及每种连接方式的成本（单位：元）如右图所示。</a:t>
            </a:r>
          </a:p>
        </p:txBody>
      </p:sp>
      <p:grpSp>
        <p:nvGrpSpPr>
          <p:cNvPr id="51205" name="Group 4"/>
          <p:cNvGrpSpPr>
            <a:grpSpLocks/>
          </p:cNvGrpSpPr>
          <p:nvPr/>
        </p:nvGrpSpPr>
        <p:grpSpPr bwMode="auto">
          <a:xfrm>
            <a:off x="5292725" y="981075"/>
            <a:ext cx="3295650" cy="2824163"/>
            <a:chOff x="3515" y="931"/>
            <a:chExt cx="1656" cy="1252"/>
          </a:xfrm>
        </p:grpSpPr>
        <p:grpSp>
          <p:nvGrpSpPr>
            <p:cNvPr id="51221" name="Group 5"/>
            <p:cNvGrpSpPr>
              <a:grpSpLocks/>
            </p:cNvGrpSpPr>
            <p:nvPr/>
          </p:nvGrpSpPr>
          <p:grpSpPr bwMode="auto">
            <a:xfrm>
              <a:off x="3515" y="931"/>
              <a:ext cx="1656" cy="1252"/>
              <a:chOff x="3560" y="857"/>
              <a:chExt cx="1656" cy="1252"/>
            </a:xfrm>
          </p:grpSpPr>
          <p:sp>
            <p:nvSpPr>
              <p:cNvPr id="51223" name="Oval 6"/>
              <p:cNvSpPr>
                <a:spLocks noChangeArrowheads="1"/>
              </p:cNvSpPr>
              <p:nvPr/>
            </p:nvSpPr>
            <p:spPr bwMode="auto">
              <a:xfrm>
                <a:off x="4105" y="1071"/>
                <a:ext cx="45" cy="46"/>
              </a:xfrm>
              <a:prstGeom prst="ellipse">
                <a:avLst/>
              </a:prstGeom>
              <a:solidFill>
                <a:srgbClr val="33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1224" name="Oval 7"/>
              <p:cNvSpPr>
                <a:spLocks noChangeArrowheads="1"/>
              </p:cNvSpPr>
              <p:nvPr/>
            </p:nvSpPr>
            <p:spPr bwMode="auto">
              <a:xfrm>
                <a:off x="4740" y="1071"/>
                <a:ext cx="45" cy="46"/>
              </a:xfrm>
              <a:prstGeom prst="ellipse">
                <a:avLst/>
              </a:prstGeom>
              <a:solidFill>
                <a:srgbClr val="33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1225" name="Oval 8"/>
              <p:cNvSpPr>
                <a:spLocks noChangeArrowheads="1"/>
              </p:cNvSpPr>
              <p:nvPr/>
            </p:nvSpPr>
            <p:spPr bwMode="auto">
              <a:xfrm>
                <a:off x="3833" y="1616"/>
                <a:ext cx="45" cy="46"/>
              </a:xfrm>
              <a:prstGeom prst="ellipse">
                <a:avLst/>
              </a:prstGeom>
              <a:solidFill>
                <a:srgbClr val="33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1226" name="Oval 9"/>
              <p:cNvSpPr>
                <a:spLocks noChangeArrowheads="1"/>
              </p:cNvSpPr>
              <p:nvPr/>
            </p:nvSpPr>
            <p:spPr bwMode="auto">
              <a:xfrm>
                <a:off x="4967" y="1525"/>
                <a:ext cx="45" cy="46"/>
              </a:xfrm>
              <a:prstGeom prst="ellipse">
                <a:avLst/>
              </a:prstGeom>
              <a:solidFill>
                <a:srgbClr val="33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1227" name="Oval 10"/>
              <p:cNvSpPr>
                <a:spLocks noChangeArrowheads="1"/>
              </p:cNvSpPr>
              <p:nvPr/>
            </p:nvSpPr>
            <p:spPr bwMode="auto">
              <a:xfrm>
                <a:off x="4377" y="1888"/>
                <a:ext cx="45" cy="46"/>
              </a:xfrm>
              <a:prstGeom prst="ellipse">
                <a:avLst/>
              </a:prstGeom>
              <a:solidFill>
                <a:srgbClr val="33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1228" name="Line 11"/>
              <p:cNvSpPr>
                <a:spLocks noChangeShapeType="1"/>
              </p:cNvSpPr>
              <p:nvPr/>
            </p:nvSpPr>
            <p:spPr bwMode="auto">
              <a:xfrm>
                <a:off x="4150" y="1071"/>
                <a:ext cx="590" cy="0"/>
              </a:xfrm>
              <a:prstGeom prst="line">
                <a:avLst/>
              </a:prstGeom>
              <a:noFill/>
              <a:ln w="9525">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29" name="Line 12"/>
              <p:cNvSpPr>
                <a:spLocks noChangeShapeType="1"/>
              </p:cNvSpPr>
              <p:nvPr/>
            </p:nvSpPr>
            <p:spPr bwMode="auto">
              <a:xfrm flipH="1">
                <a:off x="3833" y="1117"/>
                <a:ext cx="272" cy="544"/>
              </a:xfrm>
              <a:prstGeom prst="line">
                <a:avLst/>
              </a:prstGeom>
              <a:noFill/>
              <a:ln w="9525">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0" name="Line 13"/>
              <p:cNvSpPr>
                <a:spLocks noChangeShapeType="1"/>
              </p:cNvSpPr>
              <p:nvPr/>
            </p:nvSpPr>
            <p:spPr bwMode="auto">
              <a:xfrm>
                <a:off x="4150" y="1117"/>
                <a:ext cx="817" cy="408"/>
              </a:xfrm>
              <a:prstGeom prst="line">
                <a:avLst/>
              </a:prstGeom>
              <a:noFill/>
              <a:ln w="9525">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1" name="Line 14"/>
              <p:cNvSpPr>
                <a:spLocks noChangeShapeType="1"/>
              </p:cNvSpPr>
              <p:nvPr/>
            </p:nvSpPr>
            <p:spPr bwMode="auto">
              <a:xfrm flipH="1">
                <a:off x="4422" y="1525"/>
                <a:ext cx="545" cy="363"/>
              </a:xfrm>
              <a:prstGeom prst="line">
                <a:avLst/>
              </a:prstGeom>
              <a:noFill/>
              <a:ln w="9525">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2" name="Line 15"/>
              <p:cNvSpPr>
                <a:spLocks noChangeShapeType="1"/>
              </p:cNvSpPr>
              <p:nvPr/>
            </p:nvSpPr>
            <p:spPr bwMode="auto">
              <a:xfrm>
                <a:off x="3833" y="1661"/>
                <a:ext cx="544" cy="227"/>
              </a:xfrm>
              <a:prstGeom prst="line">
                <a:avLst/>
              </a:prstGeom>
              <a:noFill/>
              <a:ln w="9525">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3" name="Line 16"/>
              <p:cNvSpPr>
                <a:spLocks noChangeShapeType="1"/>
              </p:cNvSpPr>
              <p:nvPr/>
            </p:nvSpPr>
            <p:spPr bwMode="auto">
              <a:xfrm>
                <a:off x="4785" y="1117"/>
                <a:ext cx="182" cy="408"/>
              </a:xfrm>
              <a:prstGeom prst="line">
                <a:avLst/>
              </a:prstGeom>
              <a:noFill/>
              <a:ln w="9525">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4" name="Line 17"/>
              <p:cNvSpPr>
                <a:spLocks noChangeShapeType="1"/>
              </p:cNvSpPr>
              <p:nvPr/>
            </p:nvSpPr>
            <p:spPr bwMode="auto">
              <a:xfrm flipH="1">
                <a:off x="3878" y="1117"/>
                <a:ext cx="862" cy="499"/>
              </a:xfrm>
              <a:prstGeom prst="line">
                <a:avLst/>
              </a:prstGeom>
              <a:noFill/>
              <a:ln w="9525">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5" name="Text Box 18"/>
              <p:cNvSpPr txBox="1">
                <a:spLocks noChangeArrowheads="1"/>
              </p:cNvSpPr>
              <p:nvPr/>
            </p:nvSpPr>
            <p:spPr bwMode="auto">
              <a:xfrm>
                <a:off x="3969" y="857"/>
                <a:ext cx="75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b="1">
                    <a:solidFill>
                      <a:srgbClr val="993300"/>
                    </a:solidFill>
                  </a:rPr>
                  <a:t>C</a:t>
                </a:r>
                <a:r>
                  <a:rPr lang="en-US" altLang="zh-CN" b="1" baseline="-25000">
                    <a:solidFill>
                      <a:srgbClr val="993300"/>
                    </a:solidFill>
                  </a:rPr>
                  <a:t>1</a:t>
                </a:r>
                <a:r>
                  <a:rPr lang="en-US" altLang="zh-CN" b="1"/>
                  <a:t>    100   </a:t>
                </a:r>
                <a:r>
                  <a:rPr lang="en-US" altLang="zh-CN" b="1">
                    <a:solidFill>
                      <a:srgbClr val="993300"/>
                    </a:solidFill>
                  </a:rPr>
                  <a:t>C</a:t>
                </a:r>
                <a:r>
                  <a:rPr lang="en-US" altLang="zh-CN" b="1" baseline="-25000">
                    <a:solidFill>
                      <a:srgbClr val="993300"/>
                    </a:solidFill>
                  </a:rPr>
                  <a:t>2</a:t>
                </a:r>
              </a:p>
            </p:txBody>
          </p:sp>
          <p:sp>
            <p:nvSpPr>
              <p:cNvPr id="51236" name="Text Box 19"/>
              <p:cNvSpPr txBox="1">
                <a:spLocks noChangeArrowheads="1"/>
              </p:cNvSpPr>
              <p:nvPr/>
            </p:nvSpPr>
            <p:spPr bwMode="auto">
              <a:xfrm>
                <a:off x="3696" y="1175"/>
                <a:ext cx="28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b="1"/>
                  <a:t>900</a:t>
                </a:r>
              </a:p>
            </p:txBody>
          </p:sp>
          <p:sp>
            <p:nvSpPr>
              <p:cNvPr id="51237" name="Text Box 20"/>
              <p:cNvSpPr txBox="1">
                <a:spLocks noChangeArrowheads="1"/>
              </p:cNvSpPr>
              <p:nvPr/>
            </p:nvSpPr>
            <p:spPr bwMode="auto">
              <a:xfrm>
                <a:off x="3560" y="1583"/>
                <a:ext cx="21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b="1">
                    <a:solidFill>
                      <a:srgbClr val="993300"/>
                    </a:solidFill>
                  </a:rPr>
                  <a:t>C</a:t>
                </a:r>
                <a:r>
                  <a:rPr lang="en-US" altLang="zh-CN" b="1" baseline="-25000">
                    <a:solidFill>
                      <a:srgbClr val="993300"/>
                    </a:solidFill>
                  </a:rPr>
                  <a:t>3</a:t>
                </a:r>
              </a:p>
            </p:txBody>
          </p:sp>
          <p:sp>
            <p:nvSpPr>
              <p:cNvPr id="51238" name="Text Box 21"/>
              <p:cNvSpPr txBox="1">
                <a:spLocks noChangeArrowheads="1"/>
              </p:cNvSpPr>
              <p:nvPr/>
            </p:nvSpPr>
            <p:spPr bwMode="auto">
              <a:xfrm>
                <a:off x="4999" y="1493"/>
                <a:ext cx="21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b="1">
                    <a:solidFill>
                      <a:srgbClr val="993300"/>
                    </a:solidFill>
                  </a:rPr>
                  <a:t>C</a:t>
                </a:r>
                <a:r>
                  <a:rPr lang="en-US" altLang="zh-CN" b="1" baseline="-25000">
                    <a:solidFill>
                      <a:srgbClr val="993300"/>
                    </a:solidFill>
                  </a:rPr>
                  <a:t>4</a:t>
                </a:r>
              </a:p>
            </p:txBody>
          </p:sp>
          <p:sp>
            <p:nvSpPr>
              <p:cNvPr id="51239" name="Text Box 22"/>
              <p:cNvSpPr txBox="1">
                <a:spLocks noChangeArrowheads="1"/>
              </p:cNvSpPr>
              <p:nvPr/>
            </p:nvSpPr>
            <p:spPr bwMode="auto">
              <a:xfrm>
                <a:off x="4319" y="1946"/>
                <a:ext cx="218" cy="1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b="1">
                    <a:solidFill>
                      <a:srgbClr val="993300"/>
                    </a:solidFill>
                  </a:rPr>
                  <a:t>C</a:t>
                </a:r>
                <a:r>
                  <a:rPr lang="en-US" altLang="zh-CN" b="1" baseline="-25000">
                    <a:solidFill>
                      <a:srgbClr val="993300"/>
                    </a:solidFill>
                  </a:rPr>
                  <a:t>5</a:t>
                </a:r>
              </a:p>
            </p:txBody>
          </p:sp>
          <p:sp>
            <p:nvSpPr>
              <p:cNvPr id="51240" name="Text Box 23"/>
              <p:cNvSpPr txBox="1">
                <a:spLocks noChangeArrowheads="1"/>
              </p:cNvSpPr>
              <p:nvPr/>
            </p:nvSpPr>
            <p:spPr bwMode="auto">
              <a:xfrm>
                <a:off x="4014" y="1356"/>
                <a:ext cx="28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b="1"/>
                  <a:t>120</a:t>
                </a:r>
              </a:p>
            </p:txBody>
          </p:sp>
          <p:sp>
            <p:nvSpPr>
              <p:cNvPr id="51241" name="Text Box 24"/>
              <p:cNvSpPr txBox="1">
                <a:spLocks noChangeArrowheads="1"/>
              </p:cNvSpPr>
              <p:nvPr/>
            </p:nvSpPr>
            <p:spPr bwMode="auto">
              <a:xfrm>
                <a:off x="4546" y="1298"/>
                <a:ext cx="28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b="1"/>
                  <a:t>400</a:t>
                </a:r>
              </a:p>
            </p:txBody>
          </p:sp>
          <p:sp>
            <p:nvSpPr>
              <p:cNvPr id="51242" name="Text Box 25"/>
              <p:cNvSpPr txBox="1">
                <a:spLocks noChangeArrowheads="1"/>
              </p:cNvSpPr>
              <p:nvPr/>
            </p:nvSpPr>
            <p:spPr bwMode="auto">
              <a:xfrm>
                <a:off x="4591" y="1673"/>
                <a:ext cx="28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b="1"/>
                  <a:t>200</a:t>
                </a:r>
              </a:p>
            </p:txBody>
          </p:sp>
          <p:sp>
            <p:nvSpPr>
              <p:cNvPr id="51243" name="Text Box 26"/>
              <p:cNvSpPr txBox="1">
                <a:spLocks noChangeArrowheads="1"/>
              </p:cNvSpPr>
              <p:nvPr/>
            </p:nvSpPr>
            <p:spPr bwMode="auto">
              <a:xfrm>
                <a:off x="3911" y="1673"/>
                <a:ext cx="284"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b="1"/>
                  <a:t>450</a:t>
                </a:r>
              </a:p>
            </p:txBody>
          </p:sp>
        </p:grpSp>
        <p:sp>
          <p:nvSpPr>
            <p:cNvPr id="51222" name="Text Box 27"/>
            <p:cNvSpPr txBox="1">
              <a:spLocks noChangeArrowheads="1"/>
            </p:cNvSpPr>
            <p:nvPr/>
          </p:nvSpPr>
          <p:spPr bwMode="auto">
            <a:xfrm>
              <a:off x="4818" y="1220"/>
              <a:ext cx="28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b="1"/>
                <a:t>370</a:t>
              </a:r>
            </a:p>
          </p:txBody>
        </p:sp>
      </p:grpSp>
      <p:grpSp>
        <p:nvGrpSpPr>
          <p:cNvPr id="51206" name="Group 28"/>
          <p:cNvGrpSpPr>
            <a:grpSpLocks/>
          </p:cNvGrpSpPr>
          <p:nvPr/>
        </p:nvGrpSpPr>
        <p:grpSpPr bwMode="auto">
          <a:xfrm>
            <a:off x="1979613" y="4221163"/>
            <a:ext cx="2760662" cy="2095500"/>
            <a:chOff x="567" y="2568"/>
            <a:chExt cx="1739" cy="1320"/>
          </a:xfrm>
        </p:grpSpPr>
        <p:sp>
          <p:nvSpPr>
            <p:cNvPr id="51208" name="Oval 29"/>
            <p:cNvSpPr>
              <a:spLocks noChangeArrowheads="1"/>
            </p:cNvSpPr>
            <p:nvPr/>
          </p:nvSpPr>
          <p:spPr bwMode="auto">
            <a:xfrm>
              <a:off x="1112" y="2782"/>
              <a:ext cx="45" cy="46"/>
            </a:xfrm>
            <a:prstGeom prst="ellipse">
              <a:avLst/>
            </a:prstGeom>
            <a:solidFill>
              <a:srgbClr val="33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1209" name="Oval 30"/>
            <p:cNvSpPr>
              <a:spLocks noChangeArrowheads="1"/>
            </p:cNvSpPr>
            <p:nvPr/>
          </p:nvSpPr>
          <p:spPr bwMode="auto">
            <a:xfrm>
              <a:off x="1747" y="2782"/>
              <a:ext cx="45" cy="46"/>
            </a:xfrm>
            <a:prstGeom prst="ellipse">
              <a:avLst/>
            </a:prstGeom>
            <a:solidFill>
              <a:srgbClr val="33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1210" name="Oval 31"/>
            <p:cNvSpPr>
              <a:spLocks noChangeArrowheads="1"/>
            </p:cNvSpPr>
            <p:nvPr/>
          </p:nvSpPr>
          <p:spPr bwMode="auto">
            <a:xfrm>
              <a:off x="840" y="3327"/>
              <a:ext cx="45" cy="46"/>
            </a:xfrm>
            <a:prstGeom prst="ellipse">
              <a:avLst/>
            </a:prstGeom>
            <a:solidFill>
              <a:srgbClr val="33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1211" name="Oval 32"/>
            <p:cNvSpPr>
              <a:spLocks noChangeArrowheads="1"/>
            </p:cNvSpPr>
            <p:nvPr/>
          </p:nvSpPr>
          <p:spPr bwMode="auto">
            <a:xfrm>
              <a:off x="1974" y="3236"/>
              <a:ext cx="45" cy="46"/>
            </a:xfrm>
            <a:prstGeom prst="ellipse">
              <a:avLst/>
            </a:prstGeom>
            <a:solidFill>
              <a:srgbClr val="33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1212" name="Oval 33"/>
            <p:cNvSpPr>
              <a:spLocks noChangeArrowheads="1"/>
            </p:cNvSpPr>
            <p:nvPr/>
          </p:nvSpPr>
          <p:spPr bwMode="auto">
            <a:xfrm>
              <a:off x="1384" y="3599"/>
              <a:ext cx="45" cy="46"/>
            </a:xfrm>
            <a:prstGeom prst="ellipse">
              <a:avLst/>
            </a:prstGeom>
            <a:solidFill>
              <a:srgbClr val="33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1213" name="Line 34"/>
            <p:cNvSpPr>
              <a:spLocks noChangeShapeType="1"/>
            </p:cNvSpPr>
            <p:nvPr/>
          </p:nvSpPr>
          <p:spPr bwMode="auto">
            <a:xfrm>
              <a:off x="1157" y="2782"/>
              <a:ext cx="590" cy="0"/>
            </a:xfrm>
            <a:prstGeom prst="line">
              <a:avLst/>
            </a:prstGeom>
            <a:noFill/>
            <a:ln w="9525">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4" name="Line 35"/>
            <p:cNvSpPr>
              <a:spLocks noChangeShapeType="1"/>
            </p:cNvSpPr>
            <p:nvPr/>
          </p:nvSpPr>
          <p:spPr bwMode="auto">
            <a:xfrm flipH="1">
              <a:off x="1429" y="3236"/>
              <a:ext cx="545" cy="363"/>
            </a:xfrm>
            <a:prstGeom prst="line">
              <a:avLst/>
            </a:prstGeom>
            <a:noFill/>
            <a:ln w="9525">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5" name="Line 36"/>
            <p:cNvSpPr>
              <a:spLocks noChangeShapeType="1"/>
            </p:cNvSpPr>
            <p:nvPr/>
          </p:nvSpPr>
          <p:spPr bwMode="auto">
            <a:xfrm>
              <a:off x="1792" y="2828"/>
              <a:ext cx="182" cy="408"/>
            </a:xfrm>
            <a:prstGeom prst="line">
              <a:avLst/>
            </a:prstGeom>
            <a:noFill/>
            <a:ln w="9525">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6" name="Line 37"/>
            <p:cNvSpPr>
              <a:spLocks noChangeShapeType="1"/>
            </p:cNvSpPr>
            <p:nvPr/>
          </p:nvSpPr>
          <p:spPr bwMode="auto">
            <a:xfrm flipH="1">
              <a:off x="885" y="2828"/>
              <a:ext cx="862" cy="499"/>
            </a:xfrm>
            <a:prstGeom prst="line">
              <a:avLst/>
            </a:prstGeom>
            <a:noFill/>
            <a:ln w="9525">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7" name="Text Box 38"/>
            <p:cNvSpPr txBox="1">
              <a:spLocks noChangeArrowheads="1"/>
            </p:cNvSpPr>
            <p:nvPr/>
          </p:nvSpPr>
          <p:spPr bwMode="auto">
            <a:xfrm>
              <a:off x="976" y="2568"/>
              <a:ext cx="10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C1             C2</a:t>
              </a:r>
            </a:p>
          </p:txBody>
        </p:sp>
        <p:sp>
          <p:nvSpPr>
            <p:cNvPr id="51218" name="Text Box 39"/>
            <p:cNvSpPr txBox="1">
              <a:spLocks noChangeArrowheads="1"/>
            </p:cNvSpPr>
            <p:nvPr/>
          </p:nvSpPr>
          <p:spPr bwMode="auto">
            <a:xfrm>
              <a:off x="567" y="3294"/>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C3</a:t>
              </a:r>
            </a:p>
          </p:txBody>
        </p:sp>
        <p:sp>
          <p:nvSpPr>
            <p:cNvPr id="51219" name="Text Box 40"/>
            <p:cNvSpPr txBox="1">
              <a:spLocks noChangeArrowheads="1"/>
            </p:cNvSpPr>
            <p:nvPr/>
          </p:nvSpPr>
          <p:spPr bwMode="auto">
            <a:xfrm>
              <a:off x="2006" y="3203"/>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C4</a:t>
              </a:r>
            </a:p>
          </p:txBody>
        </p:sp>
        <p:sp>
          <p:nvSpPr>
            <p:cNvPr id="51220" name="Text Box 41"/>
            <p:cNvSpPr txBox="1">
              <a:spLocks noChangeArrowheads="1"/>
            </p:cNvSpPr>
            <p:nvPr/>
          </p:nvSpPr>
          <p:spPr bwMode="auto">
            <a:xfrm>
              <a:off x="1326" y="3657"/>
              <a:ext cx="3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C5</a:t>
              </a:r>
            </a:p>
          </p:txBody>
        </p:sp>
      </p:grpSp>
      <p:sp>
        <p:nvSpPr>
          <p:cNvPr id="51207" name="Text Box 42"/>
          <p:cNvSpPr txBox="1">
            <a:spLocks noChangeArrowheads="1"/>
          </p:cNvSpPr>
          <p:nvPr/>
        </p:nvSpPr>
        <p:spPr bwMode="auto">
          <a:xfrm>
            <a:off x="5940425" y="5300663"/>
            <a:ext cx="29273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b="1">
                <a:solidFill>
                  <a:srgbClr val="333300"/>
                </a:solidFill>
              </a:rPr>
              <a:t>左图是成本最低的安装方案。</a:t>
            </a:r>
          </a:p>
        </p:txBody>
      </p:sp>
    </p:spTree>
    <p:extLst>
      <p:ext uri="{BB962C8B-B14F-4D97-AF65-F5344CB8AC3E}">
        <p14:creationId xmlns:p14="http://schemas.microsoft.com/office/powerpoint/2010/main" val="3464815389"/>
      </p:ext>
    </p:extLst>
  </p:cSld>
  <p:clrMapOvr>
    <a:masterClrMapping/>
  </p:clrMapOvr>
  <p:transition advTm="100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408EB2-8A6B-4CAC-BAB5-B7A3F7BB0915}" type="slidenum">
              <a:rPr lang="zh-CN" altLang="en-US" smtClean="0">
                <a:solidFill>
                  <a:schemeClr val="accent1"/>
                </a:solidFill>
              </a:rPr>
              <a:pPr/>
              <a:t>44</a:t>
            </a:fld>
            <a:r>
              <a:rPr lang="en-US" altLang="zh-CN" dirty="0">
                <a:solidFill>
                  <a:schemeClr val="accent1"/>
                </a:solidFill>
              </a:rPr>
              <a:t>/51</a:t>
            </a:r>
          </a:p>
        </p:txBody>
      </p:sp>
      <p:sp>
        <p:nvSpPr>
          <p:cNvPr id="52227" name="Rectangle 2"/>
          <p:cNvSpPr>
            <a:spLocks noGrp="1"/>
          </p:cNvSpPr>
          <p:nvPr>
            <p:ph type="title" idx="4294967295"/>
          </p:nvPr>
        </p:nvSpPr>
        <p:spPr/>
        <p:txBody>
          <a:bodyPr/>
          <a:lstStyle/>
          <a:p>
            <a:r>
              <a:rPr lang="zh-CN" altLang="en-US" sz="4000" b="1">
                <a:latin typeface="Calibri" panose="020F0502020204030204" pitchFamily="34" charset="0"/>
                <a:ea typeface="宋体" panose="02010600030101010101" pitchFamily="2" charset="-122"/>
              </a:rPr>
              <a:t>带权图的最小生成树</a:t>
            </a:r>
          </a:p>
        </p:txBody>
      </p:sp>
      <p:sp>
        <p:nvSpPr>
          <p:cNvPr id="52228" name="Rectangle 3"/>
          <p:cNvSpPr>
            <a:spLocks noGrp="1"/>
          </p:cNvSpPr>
          <p:nvPr>
            <p:ph type="body" idx="4294967295"/>
          </p:nvPr>
        </p:nvSpPr>
        <p:spPr>
          <a:xfrm>
            <a:off x="179388" y="908050"/>
            <a:ext cx="8713787" cy="4033118"/>
          </a:xfrm>
        </p:spPr>
        <p:txBody>
          <a:bodyPr/>
          <a:lstStyle/>
          <a:p>
            <a:pPr marL="0" indent="0">
              <a:lnSpc>
                <a:spcPct val="110000"/>
              </a:lnSpc>
              <a:buFont typeface="Arial" panose="020B0604020202020204" pitchFamily="34" charset="0"/>
              <a:buNone/>
            </a:pPr>
            <a:r>
              <a:rPr lang="zh-CN" altLang="en-US" sz="2800" b="1" dirty="0">
                <a:solidFill>
                  <a:srgbClr val="FF0000"/>
                </a:solidFill>
                <a:latin typeface="Calibri" panose="020F0502020204030204" pitchFamily="34" charset="0"/>
                <a:ea typeface="宋体" panose="02010600030101010101" pitchFamily="2" charset="-122"/>
              </a:rPr>
              <a:t>定义   </a:t>
            </a: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G=(V,E, </a:t>
            </a:r>
            <a:r>
              <a:rPr lang="el-GR" altLang="zh-CN" sz="2800" b="1" dirty="0">
                <a:latin typeface="Calibri" panose="020F0502020204030204" pitchFamily="34" charset="0"/>
                <a:ea typeface="宋体" panose="02010600030101010101" pitchFamily="2" charset="-122"/>
              </a:rPr>
              <a:t>φ</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是一个带权连通图，</a:t>
            </a:r>
          </a:p>
          <a:p>
            <a:pPr marL="0" indent="0">
              <a:lnSpc>
                <a:spcPct val="110000"/>
              </a:lnSpc>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                   </a:t>
            </a:r>
            <a:r>
              <a:rPr lang="el-GR" altLang="zh-CN" sz="2800" b="1" dirty="0">
                <a:latin typeface="Calibri" panose="020F0502020204030204" pitchFamily="34" charset="0"/>
                <a:ea typeface="宋体" panose="02010600030101010101" pitchFamily="2" charset="-122"/>
              </a:rPr>
              <a:t>φ</a:t>
            </a:r>
            <a:r>
              <a:rPr lang="en-US" altLang="zh-CN" sz="2800" b="1" dirty="0">
                <a:latin typeface="Calibri" panose="020F0502020204030204" pitchFamily="34" charset="0"/>
                <a:ea typeface="宋体" panose="02010600030101010101" pitchFamily="2" charset="-122"/>
              </a:rPr>
              <a:t>:E</a:t>
            </a:r>
            <a:r>
              <a:rPr lang="en-US" altLang="zh-CN" sz="2800" dirty="0">
                <a:latin typeface="Calibri" panose="020F0502020204030204" pitchFamily="34" charset="0"/>
                <a:ea typeface="宋体" panose="02010600030101010101" pitchFamily="2" charset="-122"/>
              </a:rPr>
              <a:t>→R</a:t>
            </a:r>
            <a:r>
              <a:rPr lang="en-US" altLang="zh-CN" sz="2800" baseline="30000" dirty="0">
                <a:latin typeface="Calibri" panose="020F0502020204030204" pitchFamily="34" charset="0"/>
                <a:ea typeface="宋体" panose="02010600030101010101" pitchFamily="2" charset="-122"/>
              </a:rPr>
              <a:t>+</a:t>
            </a:r>
            <a:r>
              <a:rPr lang="zh-CN" altLang="en-US" sz="2800" dirty="0">
                <a:latin typeface="Calibri" panose="020F0502020204030204" pitchFamily="34" charset="0"/>
                <a:ea typeface="宋体" panose="02010600030101010101" pitchFamily="2" charset="-122"/>
              </a:rPr>
              <a:t>，</a:t>
            </a:r>
            <a:r>
              <a:rPr lang="en-US" altLang="zh-CN" sz="2800" dirty="0">
                <a:latin typeface="Calibri" panose="020F0502020204030204" pitchFamily="34" charset="0"/>
                <a:ea typeface="宋体" panose="02010600030101010101" pitchFamily="2" charset="-122"/>
              </a:rPr>
              <a:t>R</a:t>
            </a:r>
            <a:r>
              <a:rPr lang="en-US" altLang="zh-CN" sz="2800" baseline="30000" dirty="0">
                <a:latin typeface="Calibri" panose="020F0502020204030204" pitchFamily="34" charset="0"/>
                <a:ea typeface="宋体" panose="02010600030101010101" pitchFamily="2" charset="-122"/>
              </a:rPr>
              <a:t>+</a:t>
            </a:r>
            <a:r>
              <a:rPr lang="en-US" altLang="zh-CN" sz="2800" b="1" baseline="30000"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a:t>
            </a:r>
            <a:r>
              <a:rPr lang="en-US" altLang="zh-CN" sz="2800" b="1" dirty="0" err="1">
                <a:latin typeface="Calibri" panose="020F0502020204030204" pitchFamily="34" charset="0"/>
                <a:ea typeface="宋体" panose="02010600030101010101" pitchFamily="2" charset="-122"/>
              </a:rPr>
              <a:t>x</a:t>
            </a:r>
            <a:r>
              <a:rPr lang="en-US" altLang="zh-CN" sz="2800" dirty="0" err="1">
                <a:latin typeface="Calibri" panose="020F0502020204030204" pitchFamily="34" charset="0"/>
                <a:ea typeface="宋体" panose="02010600030101010101" pitchFamily="2" charset="-122"/>
              </a:rPr>
              <a:t>∊</a:t>
            </a:r>
            <a:r>
              <a:rPr lang="en-US" altLang="zh-CN" sz="2800" b="1" dirty="0" err="1">
                <a:latin typeface="Calibri" panose="020F0502020204030204" pitchFamily="34" charset="0"/>
                <a:ea typeface="宋体" panose="02010600030101010101" pitchFamily="2" charset="-122"/>
              </a:rPr>
              <a:t>R│x</a:t>
            </a:r>
            <a:r>
              <a:rPr lang="en-US" altLang="zh-CN" sz="2800" b="1" dirty="0">
                <a:latin typeface="Calibri" panose="020F0502020204030204" pitchFamily="34" charset="0"/>
                <a:ea typeface="宋体" panose="02010600030101010101" pitchFamily="2" charset="-122"/>
              </a:rPr>
              <a:t>&gt;0}</a:t>
            </a:r>
            <a:r>
              <a:rPr lang="zh-CN" altLang="en-US" sz="2800" b="1" dirty="0">
                <a:latin typeface="Calibri" panose="020F0502020204030204" pitchFamily="34" charset="0"/>
                <a:ea typeface="宋体" panose="02010600030101010101" pitchFamily="2" charset="-122"/>
              </a:rPr>
              <a:t>。 </a:t>
            </a:r>
          </a:p>
          <a:p>
            <a:pPr marL="0" indent="0">
              <a:lnSpc>
                <a:spcPct val="110000"/>
              </a:lnSpc>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                   T=(V,E’)</a:t>
            </a:r>
            <a:r>
              <a:rPr lang="zh-CN" altLang="en-US" sz="2800" b="1" dirty="0">
                <a:latin typeface="Calibri" panose="020F0502020204030204" pitchFamily="34" charset="0"/>
                <a:ea typeface="宋体" panose="02010600030101010101" pitchFamily="2" charset="-122"/>
              </a:rPr>
              <a:t>是</a:t>
            </a:r>
            <a:r>
              <a:rPr lang="en-US" altLang="zh-CN" sz="2800" b="1" dirty="0">
                <a:latin typeface="Calibri" panose="020F0502020204030204" pitchFamily="34" charset="0"/>
                <a:ea typeface="宋体" panose="02010600030101010101" pitchFamily="2" charset="-122"/>
              </a:rPr>
              <a:t>G</a:t>
            </a:r>
            <a:r>
              <a:rPr lang="zh-CN" altLang="en-US" sz="2800" b="1" dirty="0">
                <a:latin typeface="Calibri" panose="020F0502020204030204" pitchFamily="34" charset="0"/>
                <a:ea typeface="宋体" panose="02010600030101010101" pitchFamily="2" charset="-122"/>
              </a:rPr>
              <a:t>中一棵生成树，</a:t>
            </a:r>
            <a:endParaRPr lang="en-US" altLang="zh-CN" sz="2800" b="1" dirty="0">
              <a:latin typeface="Calibri" panose="020F0502020204030204" pitchFamily="34" charset="0"/>
              <a:ea typeface="宋体" panose="02010600030101010101" pitchFamily="2" charset="-122"/>
            </a:endParaRPr>
          </a:p>
          <a:p>
            <a:pPr marL="0" indent="0">
              <a:lnSpc>
                <a:spcPct val="110000"/>
              </a:lnSpc>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可定义</a:t>
            </a:r>
            <a:r>
              <a:rPr lang="en-US" altLang="zh-CN" sz="2800" b="1" dirty="0">
                <a:latin typeface="Calibri" panose="020F0502020204030204" pitchFamily="34" charset="0"/>
                <a:ea typeface="宋体" panose="02010600030101010101" pitchFamily="2" charset="-122"/>
              </a:rPr>
              <a:t>T</a:t>
            </a:r>
            <a:r>
              <a:rPr lang="zh-CN" altLang="en-US" sz="2800" b="1" dirty="0">
                <a:latin typeface="Calibri" panose="020F0502020204030204" pitchFamily="34" charset="0"/>
                <a:ea typeface="宋体" panose="02010600030101010101" pitchFamily="2" charset="-122"/>
              </a:rPr>
              <a:t>的权值如下：</a:t>
            </a:r>
          </a:p>
          <a:p>
            <a:pPr marL="0" indent="0">
              <a:lnSpc>
                <a:spcPct val="110000"/>
              </a:lnSpc>
              <a:spcBef>
                <a:spcPct val="65000"/>
              </a:spcBef>
              <a:spcAft>
                <a:spcPct val="50000"/>
              </a:spcAft>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a:t>
            </a:r>
            <a:r>
              <a:rPr lang="el-GR" altLang="zh-CN" sz="2800" b="1" dirty="0">
                <a:solidFill>
                  <a:srgbClr val="993300"/>
                </a:solidFill>
                <a:latin typeface="Calibri" panose="020F0502020204030204" pitchFamily="34" charset="0"/>
                <a:ea typeface="宋体" panose="02010600030101010101" pitchFamily="2" charset="-122"/>
              </a:rPr>
              <a:t>φ</a:t>
            </a:r>
            <a:r>
              <a:rPr lang="en-US" altLang="zh-CN" sz="2800" b="1" dirty="0">
                <a:solidFill>
                  <a:srgbClr val="993300"/>
                </a:solidFill>
                <a:latin typeface="Calibri" panose="020F0502020204030204" pitchFamily="34" charset="0"/>
                <a:ea typeface="宋体" panose="02010600030101010101" pitchFamily="2" charset="-122"/>
              </a:rPr>
              <a:t>(T) = ∑ </a:t>
            </a:r>
            <a:r>
              <a:rPr lang="el-GR" altLang="zh-CN" sz="2800" b="1" dirty="0">
                <a:solidFill>
                  <a:srgbClr val="993300"/>
                </a:solidFill>
                <a:latin typeface="Calibri" panose="020F0502020204030204" pitchFamily="34" charset="0"/>
                <a:ea typeface="宋体" panose="02010600030101010101" pitchFamily="2" charset="-122"/>
              </a:rPr>
              <a:t>φ</a:t>
            </a:r>
            <a:r>
              <a:rPr lang="en-US" altLang="zh-CN" sz="2800" b="1" dirty="0">
                <a:solidFill>
                  <a:srgbClr val="993300"/>
                </a:solidFill>
                <a:latin typeface="Calibri" panose="020F0502020204030204" pitchFamily="34" charset="0"/>
                <a:ea typeface="宋体" panose="02010600030101010101" pitchFamily="2" charset="-122"/>
              </a:rPr>
              <a:t>(e)</a:t>
            </a:r>
          </a:p>
          <a:p>
            <a:pPr marL="0" indent="0">
              <a:lnSpc>
                <a:spcPct val="110000"/>
              </a:lnSpc>
              <a:spcBef>
                <a:spcPct val="65000"/>
              </a:spcBef>
              <a:spcAft>
                <a:spcPct val="50000"/>
              </a:spcAft>
              <a:buNone/>
            </a:pP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称</a:t>
            </a:r>
            <a:r>
              <a:rPr lang="en-US" altLang="zh-CN" sz="2800" b="1" dirty="0">
                <a:latin typeface="Calibri" panose="020F0502020204030204" pitchFamily="34" charset="0"/>
                <a:ea typeface="宋体" panose="02010600030101010101" pitchFamily="2" charset="-122"/>
              </a:rPr>
              <a:t> </a:t>
            </a:r>
            <a:r>
              <a:rPr lang="el-GR" altLang="zh-CN" sz="2800" b="1" dirty="0">
                <a:latin typeface="Calibri" panose="020F0502020204030204" pitchFamily="34" charset="0"/>
                <a:ea typeface="宋体" panose="02010600030101010101" pitchFamily="2" charset="-122"/>
              </a:rPr>
              <a:t>φ</a:t>
            </a:r>
            <a:r>
              <a:rPr lang="en-US" altLang="zh-CN" sz="2800" b="1" dirty="0">
                <a:latin typeface="Calibri" panose="020F0502020204030204" pitchFamily="34" charset="0"/>
                <a:ea typeface="宋体" panose="02010600030101010101" pitchFamily="2" charset="-122"/>
              </a:rPr>
              <a:t>(T) </a:t>
            </a:r>
            <a:r>
              <a:rPr lang="zh-CN" altLang="en-US" sz="2800" b="1" dirty="0">
                <a:latin typeface="Calibri" panose="020F0502020204030204" pitchFamily="34" charset="0"/>
                <a:ea typeface="宋体" panose="02010600030101010101" pitchFamily="2" charset="-122"/>
              </a:rPr>
              <a:t>值最小的生成树</a:t>
            </a:r>
            <a:r>
              <a:rPr lang="en-US" altLang="zh-CN" sz="2800" b="1" dirty="0">
                <a:latin typeface="Calibri" panose="020F0502020204030204" pitchFamily="34" charset="0"/>
                <a:ea typeface="宋体" panose="02010600030101010101" pitchFamily="2" charset="-122"/>
              </a:rPr>
              <a:t>T</a:t>
            </a:r>
            <a:r>
              <a:rPr lang="zh-CN" altLang="en-US" sz="2800" b="1" dirty="0">
                <a:latin typeface="Calibri" panose="020F0502020204030204" pitchFamily="34" charset="0"/>
                <a:ea typeface="宋体" panose="02010600030101010101" pitchFamily="2" charset="-122"/>
              </a:rPr>
              <a:t>为带权图</a:t>
            </a:r>
            <a:r>
              <a:rPr lang="en-US" altLang="zh-CN" sz="2800" b="1" dirty="0">
                <a:latin typeface="Calibri" panose="020F0502020204030204" pitchFamily="34" charset="0"/>
                <a:ea typeface="宋体" panose="02010600030101010101" pitchFamily="2" charset="-122"/>
              </a:rPr>
              <a:t>G</a:t>
            </a:r>
            <a:r>
              <a:rPr lang="zh-CN" altLang="en-US" sz="2800" b="1" dirty="0">
                <a:latin typeface="Calibri" panose="020F0502020204030204" pitchFamily="34" charset="0"/>
                <a:ea typeface="宋体" panose="02010600030101010101" pitchFamily="2" charset="-122"/>
              </a:rPr>
              <a:t>的</a:t>
            </a:r>
            <a:r>
              <a:rPr lang="zh-CN" altLang="en-US" sz="2800" b="1" dirty="0">
                <a:solidFill>
                  <a:srgbClr val="FF0000"/>
                </a:solidFill>
                <a:latin typeface="Calibri" panose="020F0502020204030204" pitchFamily="34" charset="0"/>
                <a:ea typeface="宋体" panose="02010600030101010101" pitchFamily="2" charset="-122"/>
              </a:rPr>
              <a:t>最小生成树</a:t>
            </a:r>
            <a:r>
              <a:rPr lang="zh-CN" altLang="en-US" sz="2800" b="1" dirty="0">
                <a:latin typeface="Calibri" panose="020F0502020204030204" pitchFamily="34" charset="0"/>
                <a:ea typeface="宋体" panose="02010600030101010101" pitchFamily="2" charset="-122"/>
              </a:rPr>
              <a:t>。</a:t>
            </a:r>
            <a:endParaRPr lang="en-US" altLang="zh-CN" sz="2800" b="1" dirty="0">
              <a:latin typeface="Calibri" panose="020F0502020204030204" pitchFamily="34" charset="0"/>
              <a:ea typeface="宋体" panose="02010600030101010101" pitchFamily="2" charset="-122"/>
            </a:endParaRPr>
          </a:p>
        </p:txBody>
      </p:sp>
      <p:sp>
        <p:nvSpPr>
          <p:cNvPr id="52229" name="Text Box 4"/>
          <p:cNvSpPr txBox="1">
            <a:spLocks noChangeArrowheads="1"/>
          </p:cNvSpPr>
          <p:nvPr/>
        </p:nvSpPr>
        <p:spPr bwMode="auto">
          <a:xfrm>
            <a:off x="3973478" y="3750468"/>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dirty="0" err="1">
                <a:solidFill>
                  <a:srgbClr val="993300"/>
                </a:solidFill>
              </a:rPr>
              <a:t>e∊E</a:t>
            </a:r>
            <a:r>
              <a:rPr lang="en-US" altLang="zh-CN" dirty="0">
                <a:solidFill>
                  <a:srgbClr val="993300"/>
                </a:solidFill>
              </a:rPr>
              <a:t>’</a:t>
            </a:r>
          </a:p>
        </p:txBody>
      </p:sp>
      <p:sp>
        <p:nvSpPr>
          <p:cNvPr id="52230" name="Rectangle 6"/>
          <p:cNvSpPr>
            <a:spLocks noChangeArrowheads="1"/>
          </p:cNvSpPr>
          <p:nvPr/>
        </p:nvSpPr>
        <p:spPr bwMode="auto">
          <a:xfrm>
            <a:off x="251618" y="5603875"/>
            <a:ext cx="8569325" cy="561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10000"/>
              </a:lnSpc>
              <a:spcBef>
                <a:spcPct val="70000"/>
              </a:spcBef>
              <a:buFont typeface="Arial" panose="020B0604020202020204" pitchFamily="34" charset="0"/>
              <a:buNone/>
            </a:pPr>
            <a:r>
              <a:rPr lang="zh-CN" altLang="en-US" sz="2800" b="1" dirty="0">
                <a:solidFill>
                  <a:schemeClr val="bg1"/>
                </a:solidFill>
              </a:rPr>
              <a:t>如何在一个给定的带权图中求出权值最小的生成树？</a:t>
            </a:r>
          </a:p>
        </p:txBody>
      </p:sp>
    </p:spTree>
    <p:extLst>
      <p:ext uri="{BB962C8B-B14F-4D97-AF65-F5344CB8AC3E}">
        <p14:creationId xmlns:p14="http://schemas.microsoft.com/office/powerpoint/2010/main" val="878944153"/>
      </p:ext>
    </p:extLst>
  </p:cSld>
  <p:clrMapOvr>
    <a:masterClrMapping/>
  </p:clrMapOvr>
  <mc:AlternateContent xmlns:mc="http://schemas.openxmlformats.org/markup-compatibility/2006" xmlns:p14="http://schemas.microsoft.com/office/powerpoint/2010/main">
    <mc:Choice Requires="p14">
      <p:transition spd="slow" p14:dur="999" advTm="1000"/>
    </mc:Choice>
    <mc:Fallback xmlns="">
      <p:transition spd="slow" advTm="1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67C68-F6FE-2469-0DF4-0A164E13F040}"/>
            </a:ext>
          </a:extLst>
        </p:cNvPr>
        <p:cNvGrpSpPr/>
        <p:nvPr/>
      </p:nvGrpSpPr>
      <p:grpSpPr>
        <a:xfrm>
          <a:off x="0" y="0"/>
          <a:ext cx="0" cy="0"/>
          <a:chOff x="0" y="0"/>
          <a:chExt cx="0" cy="0"/>
        </a:xfrm>
      </p:grpSpPr>
      <p:sp>
        <p:nvSpPr>
          <p:cNvPr id="43010" name="Rectangle 6">
            <a:extLst>
              <a:ext uri="{FF2B5EF4-FFF2-40B4-BE49-F238E27FC236}">
                <a16:creationId xmlns:a16="http://schemas.microsoft.com/office/drawing/2014/main" id="{8D57E873-B004-F153-9324-0E623645117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BDF003-6B88-4D7A-A2D8-D397F12F8C16}" type="slidenum">
              <a:rPr lang="zh-CN" altLang="en-US" smtClean="0">
                <a:solidFill>
                  <a:schemeClr val="accent1"/>
                </a:solidFill>
              </a:rPr>
              <a:pPr/>
              <a:t>45</a:t>
            </a:fld>
            <a:r>
              <a:rPr lang="en-US" altLang="zh-CN" dirty="0">
                <a:solidFill>
                  <a:schemeClr val="accent1"/>
                </a:solidFill>
              </a:rPr>
              <a:t>/51</a:t>
            </a:r>
          </a:p>
        </p:txBody>
      </p:sp>
      <mc:AlternateContent xmlns:mc="http://schemas.openxmlformats.org/markup-compatibility/2006" xmlns:a14="http://schemas.microsoft.com/office/drawing/2010/main">
        <mc:Choice Requires="a14">
          <p:sp>
            <p:nvSpPr>
              <p:cNvPr id="43011" name="Rectangle 2">
                <a:extLst>
                  <a:ext uri="{FF2B5EF4-FFF2-40B4-BE49-F238E27FC236}">
                    <a16:creationId xmlns:a16="http://schemas.microsoft.com/office/drawing/2014/main" id="{D519A75D-7823-916C-581A-667C40C4E02E}"/>
                  </a:ext>
                </a:extLst>
              </p:cNvPr>
              <p:cNvSpPr>
                <a:spLocks noGrp="1"/>
              </p:cNvSpPr>
              <p:nvPr>
                <p:ph type="title" idx="4294967295"/>
              </p:nvPr>
            </p:nvSpPr>
            <p:spPr>
              <a:xfrm>
                <a:off x="0" y="-26988"/>
                <a:ext cx="9144000" cy="2231852"/>
              </a:xfrm>
              <a:solidFill>
                <a:schemeClr val="tx1"/>
              </a:solidFill>
            </p:spPr>
            <p:txBody>
              <a:bodyPr/>
              <a:lstStyle/>
              <a:p>
                <a:pPr marL="266700" indent="-266700" algn="l">
                  <a:lnSpc>
                    <a:spcPct val="150000"/>
                  </a:lnSpc>
                </a:pPr>
                <a:r>
                  <a:rPr lang="zh-CN" altLang="en-US" sz="3200" kern="100" dirty="0">
                    <a:solidFill>
                      <a:schemeClr val="bg1"/>
                    </a:solidFill>
                    <a:effectLst/>
                    <a:latin typeface="Times New Roman" panose="02020603050405020304" pitchFamily="18" charset="0"/>
                    <a:ea typeface="宋体" panose="02010600030101010101" pitchFamily="2" charset="-122"/>
                  </a:rPr>
                  <a:t>例 </a:t>
                </a:r>
                <a:r>
                  <a:rPr lang="zh-CN" altLang="zh-CN" sz="3200" kern="100" dirty="0">
                    <a:solidFill>
                      <a:schemeClr val="bg1"/>
                    </a:solidFill>
                    <a:effectLst/>
                    <a:latin typeface="Times New Roman" panose="02020603050405020304" pitchFamily="18" charset="0"/>
                    <a:ea typeface="宋体" panose="02010600030101010101" pitchFamily="2" charset="-122"/>
                  </a:rPr>
                  <a:t>设</a:t>
                </a:r>
                <a14:m>
                  <m:oMath xmlns:m="http://schemas.openxmlformats.org/officeDocument/2006/math">
                    <m:r>
                      <a:rPr lang="en-US" altLang="zh-CN" sz="3200" i="1" kern="100">
                        <a:solidFill>
                          <a:schemeClr val="bg1"/>
                        </a:solidFill>
                        <a:effectLst/>
                        <a:latin typeface="Cambria Math" panose="02040503050406030204" pitchFamily="18" charset="0"/>
                        <a:ea typeface="宋体" panose="02010600030101010101" pitchFamily="2" charset="-122"/>
                      </a:rPr>
                      <m:t>𝐺</m:t>
                    </m:r>
                    <m:r>
                      <a:rPr lang="en-US" altLang="zh-CN" sz="3200" i="1" kern="100">
                        <a:solidFill>
                          <a:schemeClr val="bg1"/>
                        </a:solidFill>
                        <a:effectLst/>
                        <a:latin typeface="Cambria Math" panose="02040503050406030204" pitchFamily="18" charset="0"/>
                        <a:ea typeface="宋体" panose="02010600030101010101" pitchFamily="2" charset="-122"/>
                      </a:rPr>
                      <m:t>=(</m:t>
                    </m:r>
                    <m:r>
                      <a:rPr lang="en-US" altLang="zh-CN" sz="3200" i="1" kern="100">
                        <a:solidFill>
                          <a:schemeClr val="bg1"/>
                        </a:solidFill>
                        <a:effectLst/>
                        <a:latin typeface="Cambria Math" panose="02040503050406030204" pitchFamily="18" charset="0"/>
                        <a:ea typeface="宋体" panose="02010600030101010101" pitchFamily="2" charset="-122"/>
                      </a:rPr>
                      <m:t>𝑉</m:t>
                    </m:r>
                    <m:r>
                      <a:rPr lang="en-US" altLang="zh-CN" sz="3200" kern="100">
                        <a:solidFill>
                          <a:schemeClr val="bg1"/>
                        </a:solidFill>
                        <a:effectLst/>
                        <a:latin typeface="Cambria Math" panose="02040503050406030204" pitchFamily="18" charset="0"/>
                        <a:ea typeface="宋体" panose="02010600030101010101" pitchFamily="2" charset="-122"/>
                      </a:rPr>
                      <m:t>,</m:t>
                    </m:r>
                    <m:r>
                      <a:rPr lang="en-US" altLang="zh-CN" sz="3200" i="1" kern="100">
                        <a:solidFill>
                          <a:schemeClr val="bg1"/>
                        </a:solidFill>
                        <a:effectLst/>
                        <a:latin typeface="Cambria Math" panose="02040503050406030204" pitchFamily="18" charset="0"/>
                        <a:ea typeface="宋体" panose="02010600030101010101" pitchFamily="2" charset="-122"/>
                      </a:rPr>
                      <m:t>𝐸</m:t>
                    </m:r>
                    <m:r>
                      <a:rPr lang="en-US" altLang="zh-CN" sz="3200" i="1" kern="100">
                        <a:solidFill>
                          <a:schemeClr val="bg1"/>
                        </a:solidFill>
                        <a:effectLst/>
                        <a:latin typeface="Cambria Math" panose="02040503050406030204" pitchFamily="18" charset="0"/>
                        <a:ea typeface="宋体" panose="02010600030101010101" pitchFamily="2" charset="-122"/>
                      </a:rPr>
                      <m:t>, </m:t>
                    </m:r>
                    <m:r>
                      <a:rPr lang="en-US" altLang="zh-CN" sz="3200" i="1" kern="100">
                        <a:solidFill>
                          <a:schemeClr val="bg1"/>
                        </a:solidFill>
                        <a:effectLst/>
                        <a:latin typeface="Cambria Math" panose="02040503050406030204" pitchFamily="18" charset="0"/>
                        <a:ea typeface="宋体" panose="02010600030101010101" pitchFamily="2" charset="-122"/>
                      </a:rPr>
                      <m:t>𝑊</m:t>
                    </m:r>
                    <m:r>
                      <a:rPr lang="en-US" altLang="zh-CN" sz="3200" i="1" kern="100">
                        <a:solidFill>
                          <a:schemeClr val="bg1"/>
                        </a:solidFill>
                        <a:effectLst/>
                        <a:latin typeface="Cambria Math" panose="02040503050406030204" pitchFamily="18" charset="0"/>
                        <a:ea typeface="宋体" panose="02010600030101010101" pitchFamily="2" charset="-122"/>
                      </a:rPr>
                      <m:t>)</m:t>
                    </m:r>
                  </m:oMath>
                </a14:m>
                <a:r>
                  <a:rPr lang="zh-CN" altLang="zh-CN" sz="3200" kern="100" dirty="0">
                    <a:solidFill>
                      <a:schemeClr val="bg1"/>
                    </a:solidFill>
                    <a:effectLst/>
                    <a:latin typeface="Times New Roman" panose="02020603050405020304" pitchFamily="18" charset="0"/>
                    <a:ea typeface="宋体" panose="02010600030101010101" pitchFamily="2" charset="-122"/>
                  </a:rPr>
                  <a:t>是一个无向带权图，且各边的权值不</a:t>
                </a:r>
                <a:r>
                  <a:rPr lang="zh-CN" altLang="zh-CN" sz="3200" kern="100" dirty="0">
                    <a:latin typeface="Times New Roman" panose="02020603050405020304" pitchFamily="18" charset="0"/>
                    <a:ea typeface="宋体" panose="02010600030101010101" pitchFamily="2" charset="-122"/>
                  </a:rPr>
                  <a:t>相等，</a:t>
                </a:r>
                <a:r>
                  <a:rPr lang="en-US" altLang="zh-CN" sz="3200" kern="100" dirty="0">
                    <a:latin typeface="Times New Roman" panose="02020603050405020304" pitchFamily="18" charset="0"/>
                    <a:ea typeface="宋体" panose="02010600030101010101" pitchFamily="2" charset="-122"/>
                  </a:rPr>
                  <a:t>T</a:t>
                </a:r>
                <a:r>
                  <a:rPr lang="zh-CN" altLang="zh-CN" sz="3200" kern="100" dirty="0">
                    <a:latin typeface="Times New Roman" panose="02020603050405020304" pitchFamily="18" charset="0"/>
                    <a:ea typeface="宋体" panose="02010600030101010101" pitchFamily="2" charset="-122"/>
                  </a:rPr>
                  <a:t>是</a:t>
                </a:r>
                <a:r>
                  <a:rPr lang="en-US" altLang="zh-CN" sz="3200" kern="100" dirty="0">
                    <a:latin typeface="Times New Roman" panose="02020603050405020304" pitchFamily="18" charset="0"/>
                    <a:ea typeface="宋体" panose="02010600030101010101" pitchFamily="2" charset="-122"/>
                  </a:rPr>
                  <a:t>G</a:t>
                </a:r>
                <a:r>
                  <a:rPr lang="zh-CN" altLang="zh-CN" sz="3200" kern="100" dirty="0">
                    <a:latin typeface="Times New Roman" panose="02020603050405020304" pitchFamily="18" charset="0"/>
                    <a:ea typeface="宋体" panose="02010600030101010101" pitchFamily="2" charset="-122"/>
                  </a:rPr>
                  <a:t>的一棵最小生成树。设</a:t>
                </a:r>
                <a:r>
                  <a:rPr lang="en-US" altLang="zh-CN" sz="3200" kern="100" dirty="0">
                    <a:latin typeface="Times New Roman" panose="02020603050405020304" pitchFamily="18" charset="0"/>
                    <a:ea typeface="宋体" panose="02010600030101010101" pitchFamily="2" charset="-122"/>
                  </a:rPr>
                  <a:t>e</a:t>
                </a:r>
                <a:r>
                  <a:rPr lang="zh-CN" altLang="zh-CN" sz="3200" kern="100" dirty="0">
                    <a:latin typeface="Times New Roman" panose="02020603050405020304" pitchFamily="18" charset="0"/>
                    <a:ea typeface="宋体" panose="02010600030101010101" pitchFamily="2" charset="-122"/>
                  </a:rPr>
                  <a:t>是</a:t>
                </a:r>
                <a:r>
                  <a:rPr lang="en-US" altLang="zh-CN" sz="3200" kern="100" dirty="0">
                    <a:latin typeface="Times New Roman" panose="02020603050405020304" pitchFamily="18" charset="0"/>
                    <a:ea typeface="宋体" panose="02010600030101010101" pitchFamily="2" charset="-122"/>
                  </a:rPr>
                  <a:t>G</a:t>
                </a:r>
                <a:r>
                  <a:rPr lang="zh-CN" altLang="zh-CN" sz="3200" kern="100" dirty="0">
                    <a:latin typeface="Times New Roman" panose="02020603050405020304" pitchFamily="18" charset="0"/>
                    <a:ea typeface="宋体" panose="02010600030101010101" pitchFamily="2" charset="-122"/>
                  </a:rPr>
                  <a:t>中权值最小边，则</a:t>
                </a:r>
                <a:r>
                  <a:rPr lang="en-US" altLang="zh-CN" sz="3200" kern="100" dirty="0">
                    <a:latin typeface="Times New Roman" panose="02020603050405020304" pitchFamily="18" charset="0"/>
                    <a:ea typeface="宋体" panose="02010600030101010101" pitchFamily="2" charset="-122"/>
                  </a:rPr>
                  <a:t>e</a:t>
                </a:r>
                <a:r>
                  <a:rPr lang="zh-CN" altLang="zh-CN" sz="3200" kern="100" dirty="0">
                    <a:latin typeface="Times New Roman" panose="02020603050405020304" pitchFamily="18" charset="0"/>
                    <a:ea typeface="宋体" panose="02010600030101010101" pitchFamily="2" charset="-122"/>
                  </a:rPr>
                  <a:t>是</a:t>
                </a:r>
                <a:r>
                  <a:rPr lang="en-US" altLang="zh-CN" sz="3200" kern="100" dirty="0">
                    <a:latin typeface="Times New Roman" panose="02020603050405020304" pitchFamily="18" charset="0"/>
                    <a:ea typeface="宋体" panose="02010600030101010101" pitchFamily="2" charset="-122"/>
                  </a:rPr>
                  <a:t>T</a:t>
                </a:r>
                <a:r>
                  <a:rPr lang="zh-CN" altLang="zh-CN" sz="3200" kern="100" dirty="0">
                    <a:latin typeface="Times New Roman" panose="02020603050405020304" pitchFamily="18" charset="0"/>
                    <a:ea typeface="宋体" panose="02010600030101010101" pitchFamily="2" charset="-122"/>
                  </a:rPr>
                  <a:t>上的枝。</a:t>
                </a:r>
              </a:p>
            </p:txBody>
          </p:sp>
        </mc:Choice>
        <mc:Fallback xmlns="">
          <p:sp>
            <p:nvSpPr>
              <p:cNvPr id="43011" name="Rectangle 2">
                <a:extLst>
                  <a:ext uri="{FF2B5EF4-FFF2-40B4-BE49-F238E27FC236}">
                    <a16:creationId xmlns:a16="http://schemas.microsoft.com/office/drawing/2014/main" id="{D519A75D-7823-916C-581A-667C40C4E02E}"/>
                  </a:ext>
                </a:extLst>
              </p:cNvPr>
              <p:cNvSpPr>
                <a:spLocks noGrp="1" noRot="1" noChangeAspect="1" noMove="1" noResize="1" noEditPoints="1" noAdjustHandles="1" noChangeArrowheads="1" noChangeShapeType="1" noTextEdit="1"/>
              </p:cNvSpPr>
              <p:nvPr>
                <p:ph type="title" idx="4294967295"/>
              </p:nvPr>
            </p:nvSpPr>
            <p:spPr>
              <a:xfrm>
                <a:off x="0" y="-26988"/>
                <a:ext cx="9144000" cy="2231852"/>
              </a:xfrm>
              <a:blipFill>
                <a:blip r:embed="rId3"/>
                <a:stretch>
                  <a:fillRect l="-1667" b="-8197"/>
                </a:stretch>
              </a:blipFill>
            </p:spPr>
            <p:txBody>
              <a:bodyPr/>
              <a:lstStyle/>
              <a:p>
                <a:r>
                  <a:rPr lang="zh-CN" altLang="en-US">
                    <a:noFill/>
                  </a:rPr>
                  <a:t> </a:t>
                </a:r>
              </a:p>
            </p:txBody>
          </p:sp>
        </mc:Fallback>
      </mc:AlternateContent>
      <p:sp>
        <p:nvSpPr>
          <p:cNvPr id="43012" name="Rectangle 3">
            <a:extLst>
              <a:ext uri="{FF2B5EF4-FFF2-40B4-BE49-F238E27FC236}">
                <a16:creationId xmlns:a16="http://schemas.microsoft.com/office/drawing/2014/main" id="{40B39059-9A79-05AF-2023-B00EE1989B2E}"/>
              </a:ext>
            </a:extLst>
          </p:cNvPr>
          <p:cNvSpPr>
            <a:spLocks noGrp="1"/>
          </p:cNvSpPr>
          <p:nvPr>
            <p:ph type="body" idx="4294967295"/>
          </p:nvPr>
        </p:nvSpPr>
        <p:spPr>
          <a:xfrm>
            <a:off x="179388" y="2332038"/>
            <a:ext cx="8497068" cy="4525962"/>
          </a:xfrm>
        </p:spPr>
        <p:txBody>
          <a:bodyPr/>
          <a:lstStyle/>
          <a:p>
            <a:pPr marL="381000" indent="0" algn="just">
              <a:lnSpc>
                <a:spcPct val="150000"/>
              </a:lnSpc>
              <a:buNone/>
            </a:pPr>
            <a:r>
              <a:rPr lang="zh-CN" altLang="zh-CN" kern="100" dirty="0">
                <a:solidFill>
                  <a:srgbClr val="000000"/>
                </a:solidFill>
                <a:effectLst/>
                <a:latin typeface="Times New Roman" panose="02020603050405020304" pitchFamily="18" charset="0"/>
                <a:ea typeface="宋体" panose="02010600030101010101" pitchFamily="2" charset="-122"/>
              </a:rPr>
              <a:t>证明：反证法。 </a:t>
            </a:r>
            <a:r>
              <a:rPr lang="en-US" altLang="zh-CN" kern="100" dirty="0">
                <a:solidFill>
                  <a:srgbClr val="000000"/>
                </a:solidFill>
                <a:effectLst/>
                <a:latin typeface="Times New Roman" panose="02020603050405020304" pitchFamily="18" charset="0"/>
                <a:ea typeface="宋体" panose="02010600030101010101" pitchFamily="2" charset="-122"/>
              </a:rPr>
              <a:t>     </a:t>
            </a:r>
          </a:p>
          <a:p>
            <a:pPr marL="381000" indent="0" algn="just">
              <a:lnSpc>
                <a:spcPct val="130000"/>
              </a:lnSpc>
              <a:spcBef>
                <a:spcPts val="0"/>
              </a:spcBef>
              <a:buNone/>
            </a:pPr>
            <a:r>
              <a:rPr lang="en-US" altLang="zh-CN" kern="100" dirty="0">
                <a:solidFill>
                  <a:srgbClr val="000000"/>
                </a:solidFill>
                <a:latin typeface="Times New Roman" panose="02020603050405020304" pitchFamily="18" charset="0"/>
                <a:ea typeface="宋体" panose="02010600030101010101" pitchFamily="2" charset="-122"/>
              </a:rPr>
              <a:t>           </a:t>
            </a:r>
            <a:r>
              <a:rPr lang="zh-CN" altLang="zh-CN" kern="100" dirty="0">
                <a:solidFill>
                  <a:srgbClr val="000000"/>
                </a:solidFill>
                <a:effectLst/>
                <a:latin typeface="Times New Roman" panose="02020603050405020304" pitchFamily="18" charset="0"/>
                <a:ea typeface="宋体" panose="02010600030101010101" pitchFamily="2" charset="-122"/>
              </a:rPr>
              <a:t>如果</a:t>
            </a:r>
            <a:r>
              <a:rPr lang="en-US" altLang="zh-CN" kern="100" dirty="0">
                <a:solidFill>
                  <a:srgbClr val="000000"/>
                </a:solidFill>
                <a:effectLst/>
                <a:latin typeface="Times New Roman" panose="02020603050405020304" pitchFamily="18" charset="0"/>
                <a:ea typeface="宋体" panose="02010600030101010101" pitchFamily="2" charset="-122"/>
              </a:rPr>
              <a:t>e</a:t>
            </a:r>
            <a:r>
              <a:rPr lang="zh-CN" altLang="zh-CN" kern="100" dirty="0">
                <a:solidFill>
                  <a:srgbClr val="000000"/>
                </a:solidFill>
                <a:effectLst/>
                <a:latin typeface="Times New Roman" panose="02020603050405020304" pitchFamily="18" charset="0"/>
                <a:ea typeface="宋体" panose="02010600030101010101" pitchFamily="2" charset="-122"/>
              </a:rPr>
              <a:t>不是</a:t>
            </a:r>
            <a:r>
              <a:rPr lang="en-US" altLang="zh-CN" kern="100" dirty="0">
                <a:solidFill>
                  <a:srgbClr val="000000"/>
                </a:solidFill>
                <a:effectLst/>
                <a:latin typeface="Times New Roman" panose="02020603050405020304" pitchFamily="18" charset="0"/>
                <a:ea typeface="宋体" panose="02010600030101010101" pitchFamily="2" charset="-122"/>
              </a:rPr>
              <a:t>T</a:t>
            </a:r>
            <a:r>
              <a:rPr lang="zh-CN" altLang="zh-CN" kern="100" dirty="0">
                <a:solidFill>
                  <a:srgbClr val="000000"/>
                </a:solidFill>
                <a:effectLst/>
                <a:latin typeface="Times New Roman" panose="02020603050405020304" pitchFamily="18" charset="0"/>
                <a:ea typeface="宋体" panose="02010600030101010101" pitchFamily="2" charset="-122"/>
              </a:rPr>
              <a:t>上的枝，即为</a:t>
            </a:r>
            <a:r>
              <a:rPr lang="en-US" altLang="zh-CN" kern="100" dirty="0">
                <a:solidFill>
                  <a:srgbClr val="000000"/>
                </a:solidFill>
                <a:effectLst/>
                <a:latin typeface="Times New Roman" panose="02020603050405020304" pitchFamily="18" charset="0"/>
                <a:ea typeface="宋体" panose="02010600030101010101" pitchFamily="2" charset="-122"/>
              </a:rPr>
              <a:t>T</a:t>
            </a:r>
            <a:r>
              <a:rPr lang="zh-CN" altLang="zh-CN" kern="100" dirty="0">
                <a:solidFill>
                  <a:srgbClr val="000000"/>
                </a:solidFill>
                <a:effectLst/>
                <a:latin typeface="Times New Roman" panose="02020603050405020304" pitchFamily="18" charset="0"/>
                <a:ea typeface="宋体" panose="02010600030101010101" pitchFamily="2" charset="-122"/>
              </a:rPr>
              <a:t>上的弦。</a:t>
            </a:r>
            <a:endParaRPr lang="zh-CN" altLang="zh-CN" kern="100" dirty="0">
              <a:effectLst/>
              <a:latin typeface="Times New Roman" panose="02020603050405020304" pitchFamily="18" charset="0"/>
              <a:ea typeface="宋体" panose="02010600030101010101" pitchFamily="2" charset="-122"/>
            </a:endParaRPr>
          </a:p>
          <a:p>
            <a:pPr marL="1439863" indent="0" algn="just">
              <a:lnSpc>
                <a:spcPct val="130000"/>
              </a:lnSpc>
              <a:spcBef>
                <a:spcPts val="0"/>
              </a:spcBef>
              <a:buNone/>
            </a:pPr>
            <a:r>
              <a:rPr lang="zh-CN" altLang="zh-CN" kern="100" dirty="0">
                <a:solidFill>
                  <a:srgbClr val="000000"/>
                </a:solidFill>
                <a:effectLst/>
                <a:latin typeface="Times New Roman" panose="02020603050405020304" pitchFamily="18" charset="0"/>
                <a:ea typeface="宋体" panose="02010600030101010101" pitchFamily="2" charset="-122"/>
              </a:rPr>
              <a:t>对于</a:t>
            </a:r>
            <a:r>
              <a:rPr lang="en-US" altLang="zh-CN" kern="100" dirty="0">
                <a:solidFill>
                  <a:srgbClr val="000000"/>
                </a:solidFill>
                <a:effectLst/>
                <a:latin typeface="Times New Roman" panose="02020603050405020304" pitchFamily="18" charset="0"/>
                <a:ea typeface="宋体" panose="02010600030101010101" pitchFamily="2" charset="-122"/>
              </a:rPr>
              <a:t>e, </a:t>
            </a:r>
            <a:r>
              <a:rPr lang="zh-CN" altLang="zh-CN" kern="100" dirty="0">
                <a:solidFill>
                  <a:srgbClr val="000000"/>
                </a:solidFill>
                <a:effectLst/>
                <a:latin typeface="Times New Roman" panose="02020603050405020304" pitchFamily="18" charset="0"/>
                <a:ea typeface="宋体" panose="02010600030101010101" pitchFamily="2" charset="-122"/>
              </a:rPr>
              <a:t>存在一个基本回路系统，从该基本回路系统中拽下一个枝，让</a:t>
            </a:r>
            <a:r>
              <a:rPr lang="en-US" altLang="zh-CN" kern="100" dirty="0">
                <a:solidFill>
                  <a:srgbClr val="000000"/>
                </a:solidFill>
                <a:effectLst/>
                <a:latin typeface="Times New Roman" panose="02020603050405020304" pitchFamily="18" charset="0"/>
                <a:ea typeface="宋体" panose="02010600030101010101" pitchFamily="2" charset="-122"/>
              </a:rPr>
              <a:t>e</a:t>
            </a:r>
            <a:r>
              <a:rPr lang="zh-CN" altLang="zh-CN" kern="100" dirty="0">
                <a:solidFill>
                  <a:srgbClr val="000000"/>
                </a:solidFill>
                <a:effectLst/>
                <a:latin typeface="Times New Roman" panose="02020603050405020304" pitchFamily="18" charset="0"/>
                <a:ea typeface="宋体" panose="02010600030101010101" pitchFamily="2" charset="-122"/>
              </a:rPr>
              <a:t>换上去， 就得到一棵权值更小的生成树。这与</a:t>
            </a:r>
            <a:r>
              <a:rPr lang="en-US" altLang="zh-CN" kern="100" dirty="0">
                <a:solidFill>
                  <a:srgbClr val="000000"/>
                </a:solidFill>
                <a:effectLst/>
                <a:latin typeface="Times New Roman" panose="02020603050405020304" pitchFamily="18" charset="0"/>
                <a:ea typeface="宋体" panose="02010600030101010101" pitchFamily="2" charset="-122"/>
              </a:rPr>
              <a:t>T</a:t>
            </a:r>
            <a:r>
              <a:rPr lang="zh-CN" altLang="zh-CN" kern="100" dirty="0">
                <a:solidFill>
                  <a:srgbClr val="000000"/>
                </a:solidFill>
                <a:effectLst/>
                <a:latin typeface="Times New Roman" panose="02020603050405020304" pitchFamily="18" charset="0"/>
                <a:ea typeface="宋体" panose="02010600030101010101" pitchFamily="2" charset="-122"/>
              </a:rPr>
              <a:t>是最小生成树矛盾。</a:t>
            </a:r>
            <a:endParaRPr lang="zh-CN"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13723298"/>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6C013-B833-2B3A-EA9B-360B3E883FDB}"/>
            </a:ext>
          </a:extLst>
        </p:cNvPr>
        <p:cNvGrpSpPr/>
        <p:nvPr/>
      </p:nvGrpSpPr>
      <p:grpSpPr>
        <a:xfrm>
          <a:off x="0" y="0"/>
          <a:ext cx="0" cy="0"/>
          <a:chOff x="0" y="0"/>
          <a:chExt cx="0" cy="0"/>
        </a:xfrm>
      </p:grpSpPr>
      <p:sp>
        <p:nvSpPr>
          <p:cNvPr id="43010" name="Rectangle 6">
            <a:extLst>
              <a:ext uri="{FF2B5EF4-FFF2-40B4-BE49-F238E27FC236}">
                <a16:creationId xmlns:a16="http://schemas.microsoft.com/office/drawing/2014/main" id="{EF1D043D-0705-A79D-FDF7-1DE0B0294BB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BDF003-6B88-4D7A-A2D8-D397F12F8C16}" type="slidenum">
              <a:rPr lang="zh-CN" altLang="en-US" smtClean="0">
                <a:solidFill>
                  <a:schemeClr val="accent1"/>
                </a:solidFill>
              </a:rPr>
              <a:pPr/>
              <a:t>46</a:t>
            </a:fld>
            <a:r>
              <a:rPr lang="en-US" altLang="zh-CN" dirty="0">
                <a:solidFill>
                  <a:schemeClr val="accent1"/>
                </a:solidFill>
              </a:rPr>
              <a:t>/51</a:t>
            </a:r>
          </a:p>
        </p:txBody>
      </p:sp>
      <mc:AlternateContent xmlns:mc="http://schemas.openxmlformats.org/markup-compatibility/2006" xmlns:a14="http://schemas.microsoft.com/office/drawing/2010/main">
        <mc:Choice Requires="a14">
          <p:sp>
            <p:nvSpPr>
              <p:cNvPr id="43011" name="Rectangle 2">
                <a:extLst>
                  <a:ext uri="{FF2B5EF4-FFF2-40B4-BE49-F238E27FC236}">
                    <a16:creationId xmlns:a16="http://schemas.microsoft.com/office/drawing/2014/main" id="{29B45918-42E9-978E-3F0B-F99CDAA694F4}"/>
                  </a:ext>
                </a:extLst>
              </p:cNvPr>
              <p:cNvSpPr>
                <a:spLocks noGrp="1"/>
              </p:cNvSpPr>
              <p:nvPr>
                <p:ph type="title" idx="4294967295"/>
              </p:nvPr>
            </p:nvSpPr>
            <p:spPr>
              <a:xfrm>
                <a:off x="0" y="-26988"/>
                <a:ext cx="9144000" cy="2951932"/>
              </a:xfrm>
              <a:solidFill>
                <a:schemeClr val="tx1"/>
              </a:solidFill>
            </p:spPr>
            <p:txBody>
              <a:bodyPr/>
              <a:lstStyle/>
              <a:p>
                <a:pPr marL="266700" indent="-266700" algn="l">
                  <a:lnSpc>
                    <a:spcPct val="120000"/>
                  </a:lnSpc>
                </a:pPr>
                <a:r>
                  <a:rPr lang="zh-CN" altLang="en-US" sz="3200" kern="100" dirty="0">
                    <a:solidFill>
                      <a:schemeClr val="bg1"/>
                    </a:solidFill>
                    <a:effectLst/>
                    <a:latin typeface="Times New Roman" panose="02020603050405020304" pitchFamily="18" charset="0"/>
                    <a:ea typeface="宋体" panose="02010600030101010101" pitchFamily="2" charset="-122"/>
                  </a:rPr>
                  <a:t>例 </a:t>
                </a:r>
                <a:r>
                  <a:rPr lang="zh-CN" altLang="zh-CN" sz="3200" kern="100" dirty="0">
                    <a:solidFill>
                      <a:schemeClr val="bg1"/>
                    </a:solidFill>
                    <a:effectLst/>
                    <a:latin typeface="Times New Roman" panose="02020603050405020304" pitchFamily="18" charset="0"/>
                    <a:ea typeface="宋体" panose="02010600030101010101" pitchFamily="2" charset="-122"/>
                  </a:rPr>
                  <a:t>设</a:t>
                </a:r>
                <a14:m>
                  <m:oMath xmlns:m="http://schemas.openxmlformats.org/officeDocument/2006/math">
                    <m:r>
                      <a:rPr lang="en-US" altLang="zh-CN" sz="3200" i="1" kern="100">
                        <a:solidFill>
                          <a:schemeClr val="bg1"/>
                        </a:solidFill>
                        <a:effectLst/>
                        <a:latin typeface="Cambria Math" panose="02040503050406030204" pitchFamily="18" charset="0"/>
                        <a:ea typeface="宋体" panose="02010600030101010101" pitchFamily="2" charset="-122"/>
                      </a:rPr>
                      <m:t>𝐺</m:t>
                    </m:r>
                    <m:r>
                      <a:rPr lang="en-US" altLang="zh-CN" sz="3200" i="1" kern="100">
                        <a:solidFill>
                          <a:schemeClr val="bg1"/>
                        </a:solidFill>
                        <a:effectLst/>
                        <a:latin typeface="Cambria Math" panose="02040503050406030204" pitchFamily="18" charset="0"/>
                        <a:ea typeface="宋体" panose="02010600030101010101" pitchFamily="2" charset="-122"/>
                      </a:rPr>
                      <m:t>=(</m:t>
                    </m:r>
                    <m:r>
                      <a:rPr lang="en-US" altLang="zh-CN" sz="3200" i="1" kern="100">
                        <a:solidFill>
                          <a:schemeClr val="bg1"/>
                        </a:solidFill>
                        <a:effectLst/>
                        <a:latin typeface="Cambria Math" panose="02040503050406030204" pitchFamily="18" charset="0"/>
                        <a:ea typeface="宋体" panose="02010600030101010101" pitchFamily="2" charset="-122"/>
                      </a:rPr>
                      <m:t>𝑉</m:t>
                    </m:r>
                    <m:r>
                      <a:rPr lang="en-US" altLang="zh-CN" sz="3200" kern="100">
                        <a:solidFill>
                          <a:schemeClr val="bg1"/>
                        </a:solidFill>
                        <a:effectLst/>
                        <a:latin typeface="Cambria Math" panose="02040503050406030204" pitchFamily="18" charset="0"/>
                        <a:ea typeface="宋体" panose="02010600030101010101" pitchFamily="2" charset="-122"/>
                      </a:rPr>
                      <m:t>,</m:t>
                    </m:r>
                    <m:r>
                      <a:rPr lang="en-US" altLang="zh-CN" sz="3200" i="1" kern="100">
                        <a:solidFill>
                          <a:schemeClr val="bg1"/>
                        </a:solidFill>
                        <a:effectLst/>
                        <a:latin typeface="Cambria Math" panose="02040503050406030204" pitchFamily="18" charset="0"/>
                        <a:ea typeface="宋体" panose="02010600030101010101" pitchFamily="2" charset="-122"/>
                      </a:rPr>
                      <m:t>𝐸</m:t>
                    </m:r>
                    <m:r>
                      <a:rPr lang="en-US" altLang="zh-CN" sz="3200" i="1" kern="100">
                        <a:solidFill>
                          <a:schemeClr val="bg1"/>
                        </a:solidFill>
                        <a:effectLst/>
                        <a:latin typeface="Cambria Math" panose="02040503050406030204" pitchFamily="18" charset="0"/>
                        <a:ea typeface="宋体" panose="02010600030101010101" pitchFamily="2" charset="-122"/>
                      </a:rPr>
                      <m:t>, </m:t>
                    </m:r>
                    <m:r>
                      <a:rPr lang="en-US" altLang="zh-CN" sz="3200" i="1" kern="100">
                        <a:solidFill>
                          <a:schemeClr val="bg1"/>
                        </a:solidFill>
                        <a:effectLst/>
                        <a:latin typeface="Cambria Math" panose="02040503050406030204" pitchFamily="18" charset="0"/>
                        <a:ea typeface="宋体" panose="02010600030101010101" pitchFamily="2" charset="-122"/>
                      </a:rPr>
                      <m:t>𝑊</m:t>
                    </m:r>
                    <m:r>
                      <a:rPr lang="en-US" altLang="zh-CN" sz="3200" i="1" kern="100">
                        <a:solidFill>
                          <a:schemeClr val="bg1"/>
                        </a:solidFill>
                        <a:effectLst/>
                        <a:latin typeface="Cambria Math" panose="02040503050406030204" pitchFamily="18" charset="0"/>
                        <a:ea typeface="宋体" panose="02010600030101010101" pitchFamily="2" charset="-122"/>
                      </a:rPr>
                      <m:t>)</m:t>
                    </m:r>
                  </m:oMath>
                </a14:m>
                <a:r>
                  <a:rPr lang="zh-CN" altLang="zh-CN" sz="3200" kern="100" dirty="0">
                    <a:solidFill>
                      <a:schemeClr val="bg1"/>
                    </a:solidFill>
                    <a:effectLst/>
                    <a:latin typeface="Times New Roman" panose="02020603050405020304" pitchFamily="18" charset="0"/>
                    <a:ea typeface="宋体" panose="02010600030101010101" pitchFamily="2" charset="-122"/>
                  </a:rPr>
                  <a:t>是一个无向带权图，且各边的权值不相等，</a:t>
                </a:r>
                <a:r>
                  <a:rPr lang="en-US" altLang="zh-CN" sz="3200" kern="100" dirty="0">
                    <a:solidFill>
                      <a:schemeClr val="bg1"/>
                    </a:solidFill>
                    <a:effectLst/>
                    <a:latin typeface="Times New Roman" panose="02020603050405020304" pitchFamily="18" charset="0"/>
                    <a:ea typeface="宋体" panose="02010600030101010101" pitchFamily="2" charset="-122"/>
                  </a:rPr>
                  <a:t>T</a:t>
                </a:r>
                <a:r>
                  <a:rPr lang="zh-CN" altLang="zh-CN" sz="3200" kern="100" dirty="0">
                    <a:solidFill>
                      <a:schemeClr val="bg1"/>
                    </a:solidFill>
                    <a:effectLst/>
                    <a:latin typeface="Times New Roman" panose="02020603050405020304" pitchFamily="18" charset="0"/>
                    <a:ea typeface="宋体" panose="02010600030101010101" pitchFamily="2" charset="-122"/>
                  </a:rPr>
                  <a:t>是</a:t>
                </a:r>
                <a:r>
                  <a:rPr lang="en-US" altLang="zh-CN" sz="3200" kern="100" dirty="0">
                    <a:solidFill>
                      <a:schemeClr val="bg1"/>
                    </a:solidFill>
                    <a:effectLst/>
                    <a:latin typeface="Times New Roman" panose="02020603050405020304" pitchFamily="18" charset="0"/>
                    <a:ea typeface="宋体" panose="02010600030101010101" pitchFamily="2" charset="-122"/>
                  </a:rPr>
                  <a:t>G</a:t>
                </a:r>
                <a:r>
                  <a:rPr lang="zh-CN" altLang="zh-CN" sz="3200" kern="100" dirty="0">
                    <a:solidFill>
                      <a:schemeClr val="bg1"/>
                    </a:solidFill>
                    <a:effectLst/>
                    <a:latin typeface="Times New Roman" panose="02020603050405020304" pitchFamily="18" charset="0"/>
                    <a:ea typeface="宋体" panose="02010600030101010101" pitchFamily="2" charset="-122"/>
                  </a:rPr>
                  <a:t>的一棵最小生成树</a:t>
                </a:r>
                <a:r>
                  <a:rPr lang="zh-CN" altLang="zh-CN" sz="3200" kern="100" dirty="0">
                    <a:latin typeface="Times New Roman" panose="02020603050405020304" pitchFamily="18" charset="0"/>
                    <a:ea typeface="宋体" panose="02010600030101010101" pitchFamily="2" charset="-122"/>
                  </a:rPr>
                  <a:t>。对顶点集合</a:t>
                </a:r>
                <a:r>
                  <a:rPr lang="en-US" altLang="zh-CN" sz="3200" kern="100" dirty="0">
                    <a:latin typeface="Times New Roman" panose="02020603050405020304" pitchFamily="18" charset="0"/>
                    <a:ea typeface="宋体" panose="02010600030101010101" pitchFamily="2" charset="-122"/>
                  </a:rPr>
                  <a:t>V</a:t>
                </a:r>
                <a:r>
                  <a:rPr lang="zh-CN" altLang="zh-CN" sz="3200" kern="100" dirty="0">
                    <a:latin typeface="Times New Roman" panose="02020603050405020304" pitchFamily="18" charset="0"/>
                    <a:ea typeface="宋体" panose="02010600030101010101" pitchFamily="2" charset="-122"/>
                  </a:rPr>
                  <a:t>的任意二分类：</a:t>
                </a:r>
                <a14:m>
                  <m:oMath xmlns:m="http://schemas.openxmlformats.org/officeDocument/2006/math">
                    <m:r>
                      <a:rPr lang="en-US" altLang="zh-CN" sz="3200" kern="100">
                        <a:latin typeface="Cambria Math" panose="02040503050406030204" pitchFamily="18" charset="0"/>
                        <a:ea typeface="宋体" panose="02010600030101010101" pitchFamily="2" charset="-122"/>
                      </a:rPr>
                      <m:t>𝑉</m:t>
                    </m:r>
                    <m:r>
                      <a:rPr lang="en-US" altLang="zh-CN" sz="3200" kern="100">
                        <a:latin typeface="Cambria Math" panose="02040503050406030204" pitchFamily="18" charset="0"/>
                        <a:ea typeface="宋体" panose="02010600030101010101" pitchFamily="2" charset="-122"/>
                      </a:rPr>
                      <m:t>=</m:t>
                    </m:r>
                    <m:sSub>
                      <m:sSubPr>
                        <m:ctrlPr>
                          <a:rPr lang="zh-CN" altLang="zh-CN" sz="3200" i="1" kern="100">
                            <a:latin typeface="Cambria Math" panose="02040503050406030204" pitchFamily="18" charset="0"/>
                            <a:ea typeface="宋体" panose="02010600030101010101" pitchFamily="2" charset="-122"/>
                          </a:rPr>
                        </m:ctrlPr>
                      </m:sSubPr>
                      <m:e>
                        <m:r>
                          <a:rPr lang="en-US" altLang="zh-CN" sz="3200" kern="100">
                            <a:latin typeface="Cambria Math" panose="02040503050406030204" pitchFamily="18" charset="0"/>
                            <a:ea typeface="宋体" panose="02010600030101010101" pitchFamily="2" charset="-122"/>
                          </a:rPr>
                          <m:t>𝑉</m:t>
                        </m:r>
                      </m:e>
                      <m:sub>
                        <m:r>
                          <a:rPr lang="en-US" altLang="zh-CN" sz="3200" kern="100">
                            <a:latin typeface="Cambria Math" panose="02040503050406030204" pitchFamily="18" charset="0"/>
                            <a:ea typeface="宋体" panose="02010600030101010101" pitchFamily="2" charset="-122"/>
                          </a:rPr>
                          <m:t>1</m:t>
                        </m:r>
                      </m:sub>
                    </m:sSub>
                    <m:r>
                      <a:rPr lang="en-US" altLang="zh-CN" sz="3200" kern="100">
                        <a:latin typeface="Cambria Math" panose="02040503050406030204" pitchFamily="18" charset="0"/>
                        <a:ea typeface="宋体" panose="02010600030101010101" pitchFamily="2" charset="-122"/>
                      </a:rPr>
                      <m:t>∪</m:t>
                    </m:r>
                    <m:sSub>
                      <m:sSubPr>
                        <m:ctrlPr>
                          <a:rPr lang="zh-CN" altLang="zh-CN" sz="3200" i="1" kern="100">
                            <a:latin typeface="Cambria Math" panose="02040503050406030204" pitchFamily="18" charset="0"/>
                            <a:ea typeface="宋体" panose="02010600030101010101" pitchFamily="2" charset="-122"/>
                          </a:rPr>
                        </m:ctrlPr>
                      </m:sSubPr>
                      <m:e>
                        <m:r>
                          <a:rPr lang="en-US" altLang="zh-CN" sz="3200" kern="100">
                            <a:latin typeface="Cambria Math" panose="02040503050406030204" pitchFamily="18" charset="0"/>
                            <a:ea typeface="宋体" panose="02010600030101010101" pitchFamily="2" charset="-122"/>
                          </a:rPr>
                          <m:t>𝑉</m:t>
                        </m:r>
                      </m:e>
                      <m:sub>
                        <m:r>
                          <a:rPr lang="en-US" altLang="zh-CN" sz="3200" kern="100">
                            <a:latin typeface="Cambria Math" panose="02040503050406030204" pitchFamily="18" charset="0"/>
                            <a:ea typeface="宋体" panose="02010600030101010101" pitchFamily="2" charset="-122"/>
                          </a:rPr>
                          <m:t>2</m:t>
                        </m:r>
                      </m:sub>
                    </m:sSub>
                    <m:r>
                      <a:rPr lang="zh-CN" altLang="zh-CN" sz="3200" kern="100">
                        <a:latin typeface="Cambria Math" panose="02040503050406030204" pitchFamily="18" charset="0"/>
                        <a:ea typeface="宋体" panose="02010600030101010101" pitchFamily="2" charset="-122"/>
                      </a:rPr>
                      <m:t>，</m:t>
                    </m:r>
                    <m:sSub>
                      <m:sSubPr>
                        <m:ctrlPr>
                          <a:rPr lang="zh-CN" altLang="zh-CN" sz="3200" i="1" kern="100">
                            <a:latin typeface="Cambria Math" panose="02040503050406030204" pitchFamily="18" charset="0"/>
                            <a:ea typeface="宋体" panose="02010600030101010101" pitchFamily="2" charset="-122"/>
                          </a:rPr>
                        </m:ctrlPr>
                      </m:sSubPr>
                      <m:e>
                        <m:r>
                          <a:rPr lang="en-US" altLang="zh-CN" sz="3200" kern="100">
                            <a:latin typeface="Cambria Math" panose="02040503050406030204" pitchFamily="18" charset="0"/>
                            <a:ea typeface="宋体" panose="02010600030101010101" pitchFamily="2" charset="-122"/>
                          </a:rPr>
                          <m:t>𝑉</m:t>
                        </m:r>
                      </m:e>
                      <m:sub>
                        <m:r>
                          <a:rPr lang="en-US" altLang="zh-CN" sz="3200" kern="100">
                            <a:latin typeface="Cambria Math" panose="02040503050406030204" pitchFamily="18" charset="0"/>
                            <a:ea typeface="宋体" panose="02010600030101010101" pitchFamily="2" charset="-122"/>
                          </a:rPr>
                          <m:t>1</m:t>
                        </m:r>
                      </m:sub>
                    </m:sSub>
                    <m:r>
                      <a:rPr lang="en-US" altLang="zh-CN" sz="3200" kern="100">
                        <a:latin typeface="Cambria Math" panose="02040503050406030204" pitchFamily="18" charset="0"/>
                        <a:ea typeface="宋体" panose="02010600030101010101" pitchFamily="2" charset="-122"/>
                      </a:rPr>
                      <m:t>∩</m:t>
                    </m:r>
                    <m:sSub>
                      <m:sSubPr>
                        <m:ctrlPr>
                          <a:rPr lang="zh-CN" altLang="zh-CN" sz="3200" i="1" kern="100">
                            <a:latin typeface="Cambria Math" panose="02040503050406030204" pitchFamily="18" charset="0"/>
                            <a:ea typeface="宋体" panose="02010600030101010101" pitchFamily="2" charset="-122"/>
                          </a:rPr>
                        </m:ctrlPr>
                      </m:sSubPr>
                      <m:e>
                        <m:r>
                          <a:rPr lang="en-US" altLang="zh-CN" sz="3200" kern="100">
                            <a:latin typeface="Cambria Math" panose="02040503050406030204" pitchFamily="18" charset="0"/>
                            <a:ea typeface="宋体" panose="02010600030101010101" pitchFamily="2" charset="-122"/>
                          </a:rPr>
                          <m:t>𝑉</m:t>
                        </m:r>
                      </m:e>
                      <m:sub>
                        <m:r>
                          <a:rPr lang="en-US" altLang="zh-CN" sz="3200" kern="100">
                            <a:latin typeface="Cambria Math" panose="02040503050406030204" pitchFamily="18" charset="0"/>
                            <a:ea typeface="宋体" panose="02010600030101010101" pitchFamily="2" charset="-122"/>
                          </a:rPr>
                          <m:t>2</m:t>
                        </m:r>
                      </m:sub>
                    </m:sSub>
                    <m:r>
                      <a:rPr lang="en-US" altLang="zh-CN" sz="3200" kern="100">
                        <a:latin typeface="Cambria Math" panose="02040503050406030204" pitchFamily="18" charset="0"/>
                        <a:ea typeface="宋体" panose="02010600030101010101" pitchFamily="2" charset="-122"/>
                      </a:rPr>
                      <m:t>=∅</m:t>
                    </m:r>
                  </m:oMath>
                </a14:m>
                <a:r>
                  <a:rPr lang="zh-CN" altLang="zh-CN" sz="3200" kern="100" dirty="0">
                    <a:latin typeface="Times New Roman" panose="02020603050405020304" pitchFamily="18" charset="0"/>
                    <a:ea typeface="宋体" panose="02010600030101010101" pitchFamily="2" charset="-122"/>
                  </a:rPr>
                  <a:t>，且</a:t>
                </a:r>
                <a14:m>
                  <m:oMath xmlns:m="http://schemas.openxmlformats.org/officeDocument/2006/math">
                    <m:sSub>
                      <m:sSubPr>
                        <m:ctrlPr>
                          <a:rPr lang="zh-CN" altLang="zh-CN" sz="3200" i="1" kern="100">
                            <a:latin typeface="Cambria Math" panose="02040503050406030204" pitchFamily="18" charset="0"/>
                            <a:ea typeface="宋体" panose="02010600030101010101" pitchFamily="2" charset="-122"/>
                          </a:rPr>
                        </m:ctrlPr>
                      </m:sSubPr>
                      <m:e>
                        <m:r>
                          <a:rPr lang="en-US" altLang="zh-CN" sz="3200" kern="100">
                            <a:latin typeface="Cambria Math" panose="02040503050406030204" pitchFamily="18" charset="0"/>
                            <a:ea typeface="宋体" panose="02010600030101010101" pitchFamily="2" charset="-122"/>
                          </a:rPr>
                          <m:t>𝑉</m:t>
                        </m:r>
                      </m:e>
                      <m:sub>
                        <m:r>
                          <a:rPr lang="en-US" altLang="zh-CN" sz="3200" kern="100">
                            <a:latin typeface="Cambria Math" panose="02040503050406030204" pitchFamily="18" charset="0"/>
                            <a:ea typeface="宋体" panose="02010600030101010101" pitchFamily="2" charset="-122"/>
                          </a:rPr>
                          <m:t>1</m:t>
                        </m:r>
                      </m:sub>
                    </m:sSub>
                    <m:r>
                      <a:rPr lang="en-US" altLang="zh-CN" sz="3200" kern="100">
                        <a:latin typeface="Cambria Math" panose="02040503050406030204" pitchFamily="18" charset="0"/>
                        <a:ea typeface="宋体" panose="02010600030101010101" pitchFamily="2" charset="-122"/>
                      </a:rPr>
                      <m:t>≠∅</m:t>
                    </m:r>
                  </m:oMath>
                </a14:m>
                <a:r>
                  <a:rPr lang="zh-CN" altLang="zh-CN" sz="3200" kern="100" dirty="0">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sz="3200" i="1" kern="100">
                            <a:latin typeface="Cambria Math" panose="02040503050406030204" pitchFamily="18" charset="0"/>
                            <a:ea typeface="宋体" panose="02010600030101010101" pitchFamily="2" charset="-122"/>
                          </a:rPr>
                        </m:ctrlPr>
                      </m:sSubPr>
                      <m:e>
                        <m:r>
                          <a:rPr lang="en-US" altLang="zh-CN" sz="3200" kern="100">
                            <a:latin typeface="Cambria Math" panose="02040503050406030204" pitchFamily="18" charset="0"/>
                            <a:ea typeface="宋体" panose="02010600030101010101" pitchFamily="2" charset="-122"/>
                          </a:rPr>
                          <m:t>𝑉</m:t>
                        </m:r>
                      </m:e>
                      <m:sub>
                        <m:r>
                          <a:rPr lang="en-US" altLang="zh-CN" sz="3200" kern="100">
                            <a:latin typeface="Cambria Math" panose="02040503050406030204" pitchFamily="18" charset="0"/>
                            <a:ea typeface="宋体" panose="02010600030101010101" pitchFamily="2" charset="-122"/>
                          </a:rPr>
                          <m:t>2</m:t>
                        </m:r>
                      </m:sub>
                    </m:sSub>
                    <m:r>
                      <a:rPr lang="en-US" altLang="zh-CN" sz="3200" kern="100">
                        <a:latin typeface="Cambria Math" panose="02040503050406030204" pitchFamily="18" charset="0"/>
                        <a:ea typeface="宋体" panose="02010600030101010101" pitchFamily="2" charset="-122"/>
                      </a:rPr>
                      <m:t>≠∅</m:t>
                    </m:r>
                  </m:oMath>
                </a14:m>
                <a:r>
                  <a:rPr lang="zh-CN" altLang="zh-CN" sz="3200" kern="100" dirty="0">
                    <a:latin typeface="Times New Roman" panose="02020603050405020304" pitchFamily="18" charset="0"/>
                    <a:ea typeface="宋体" panose="02010600030101010101" pitchFamily="2" charset="-122"/>
                  </a:rPr>
                  <a:t>，设</a:t>
                </a:r>
                <a14:m>
                  <m:oMath xmlns:m="http://schemas.openxmlformats.org/officeDocument/2006/math">
                    <m:r>
                      <m:rPr>
                        <m:nor/>
                      </m:rPr>
                      <a:rPr lang="en-US" altLang="zh-CN" sz="3200" kern="100" dirty="0">
                        <a:latin typeface="Times New Roman" panose="02020603050405020304" pitchFamily="18" charset="0"/>
                        <a:ea typeface="宋体" panose="02010600030101010101" pitchFamily="2" charset="-122"/>
                      </a:rPr>
                      <m:t>e</m:t>
                    </m:r>
                  </m:oMath>
                </a14:m>
                <a:r>
                  <a:rPr lang="zh-CN" altLang="zh-CN" sz="3200" kern="100" dirty="0">
                    <a:latin typeface="Times New Roman" panose="02020603050405020304" pitchFamily="18" charset="0"/>
                    <a:ea typeface="宋体" panose="02010600030101010101" pitchFamily="2" charset="-122"/>
                  </a:rPr>
                  <a:t>为</a:t>
                </a:r>
                <a14:m>
                  <m:oMath xmlns:m="http://schemas.openxmlformats.org/officeDocument/2006/math">
                    <m:sSub>
                      <m:sSubPr>
                        <m:ctrlPr>
                          <a:rPr lang="zh-CN" altLang="zh-CN" sz="3200" i="1" kern="100">
                            <a:latin typeface="Cambria Math" panose="02040503050406030204" pitchFamily="18" charset="0"/>
                            <a:ea typeface="宋体" panose="02010600030101010101" pitchFamily="2" charset="-122"/>
                          </a:rPr>
                        </m:ctrlPr>
                      </m:sSubPr>
                      <m:e>
                        <m:r>
                          <a:rPr lang="en-US" altLang="zh-CN" sz="3200" kern="100">
                            <a:latin typeface="Cambria Math" panose="02040503050406030204" pitchFamily="18" charset="0"/>
                            <a:ea typeface="宋体" panose="02010600030101010101" pitchFamily="2" charset="-122"/>
                          </a:rPr>
                          <m:t>𝑉</m:t>
                        </m:r>
                      </m:e>
                      <m:sub>
                        <m:r>
                          <a:rPr lang="en-US" altLang="zh-CN" sz="3200" kern="100">
                            <a:latin typeface="Cambria Math" panose="02040503050406030204" pitchFamily="18" charset="0"/>
                            <a:ea typeface="宋体" panose="02010600030101010101" pitchFamily="2" charset="-122"/>
                          </a:rPr>
                          <m:t>1</m:t>
                        </m:r>
                      </m:sub>
                    </m:sSub>
                    <m:r>
                      <a:rPr lang="zh-CN" altLang="zh-CN" sz="3200" kern="100">
                        <a:latin typeface="Cambria Math" panose="02040503050406030204" pitchFamily="18" charset="0"/>
                        <a:ea typeface="宋体" panose="02010600030101010101" pitchFamily="2" charset="-122"/>
                      </a:rPr>
                      <m:t>与</m:t>
                    </m:r>
                    <m:sSub>
                      <m:sSubPr>
                        <m:ctrlPr>
                          <a:rPr lang="zh-CN" altLang="zh-CN" sz="3200" i="1" kern="100">
                            <a:latin typeface="Cambria Math" panose="02040503050406030204" pitchFamily="18" charset="0"/>
                            <a:ea typeface="宋体" panose="02010600030101010101" pitchFamily="2" charset="-122"/>
                          </a:rPr>
                        </m:ctrlPr>
                      </m:sSubPr>
                      <m:e>
                        <m:r>
                          <a:rPr lang="en-US" altLang="zh-CN" sz="3200" kern="100">
                            <a:latin typeface="Cambria Math" panose="02040503050406030204" pitchFamily="18" charset="0"/>
                            <a:ea typeface="宋体" panose="02010600030101010101" pitchFamily="2" charset="-122"/>
                          </a:rPr>
                          <m:t>𝑉</m:t>
                        </m:r>
                      </m:e>
                      <m:sub>
                        <m:r>
                          <a:rPr lang="en-US" altLang="zh-CN" sz="3200" kern="100">
                            <a:latin typeface="Cambria Math" panose="02040503050406030204" pitchFamily="18" charset="0"/>
                            <a:ea typeface="宋体" panose="02010600030101010101" pitchFamily="2" charset="-122"/>
                          </a:rPr>
                          <m:t>2</m:t>
                        </m:r>
                      </m:sub>
                    </m:sSub>
                  </m:oMath>
                </a14:m>
                <a:r>
                  <a:rPr lang="zh-CN" altLang="zh-CN" sz="3200" kern="100" dirty="0">
                    <a:latin typeface="Times New Roman" panose="02020603050405020304" pitchFamily="18" charset="0"/>
                    <a:ea typeface="宋体" panose="02010600030101010101" pitchFamily="2" charset="-122"/>
                  </a:rPr>
                  <a:t>之间的权值最小边，则</a:t>
                </a:r>
                <a14:m>
                  <m:oMath xmlns:m="http://schemas.openxmlformats.org/officeDocument/2006/math">
                    <m:r>
                      <m:rPr>
                        <m:nor/>
                      </m:rPr>
                      <a:rPr lang="en-US" altLang="zh-CN" sz="3200" kern="100" dirty="0">
                        <a:latin typeface="Times New Roman" panose="02020603050405020304" pitchFamily="18" charset="0"/>
                        <a:ea typeface="宋体" panose="02010600030101010101" pitchFamily="2" charset="-122"/>
                      </a:rPr>
                      <m:t>e</m:t>
                    </m:r>
                  </m:oMath>
                </a14:m>
                <a:r>
                  <a:rPr lang="zh-CN" altLang="zh-CN" sz="3200" kern="100" dirty="0">
                    <a:latin typeface="Times New Roman" panose="02020603050405020304" pitchFamily="18" charset="0"/>
                    <a:ea typeface="宋体" panose="02010600030101010101" pitchFamily="2" charset="-122"/>
                  </a:rPr>
                  <a:t>是</a:t>
                </a:r>
                <a14:m>
                  <m:oMath xmlns:m="http://schemas.openxmlformats.org/officeDocument/2006/math">
                    <m:r>
                      <a:rPr lang="en-US" altLang="zh-CN" sz="3200" kern="100">
                        <a:latin typeface="Cambria Math" panose="02040503050406030204" pitchFamily="18" charset="0"/>
                        <a:ea typeface="宋体" panose="02010600030101010101" pitchFamily="2" charset="-122"/>
                      </a:rPr>
                      <m:t>𝑇</m:t>
                    </m:r>
                  </m:oMath>
                </a14:m>
                <a:r>
                  <a:rPr lang="zh-CN" altLang="zh-CN" sz="3200" kern="100" dirty="0">
                    <a:latin typeface="Times New Roman" panose="02020603050405020304" pitchFamily="18" charset="0"/>
                    <a:ea typeface="宋体" panose="02010600030101010101" pitchFamily="2" charset="-122"/>
                  </a:rPr>
                  <a:t>上的枝。</a:t>
                </a:r>
              </a:p>
            </p:txBody>
          </p:sp>
        </mc:Choice>
        <mc:Fallback xmlns="">
          <p:sp>
            <p:nvSpPr>
              <p:cNvPr id="43011" name="Rectangle 2">
                <a:extLst>
                  <a:ext uri="{FF2B5EF4-FFF2-40B4-BE49-F238E27FC236}">
                    <a16:creationId xmlns:a16="http://schemas.microsoft.com/office/drawing/2014/main" id="{29B45918-42E9-978E-3F0B-F99CDAA694F4}"/>
                  </a:ext>
                </a:extLst>
              </p:cNvPr>
              <p:cNvSpPr>
                <a:spLocks noGrp="1" noRot="1" noChangeAspect="1" noMove="1" noResize="1" noEditPoints="1" noAdjustHandles="1" noChangeArrowheads="1" noChangeShapeType="1" noTextEdit="1"/>
              </p:cNvSpPr>
              <p:nvPr>
                <p:ph type="title" idx="4294967295"/>
              </p:nvPr>
            </p:nvSpPr>
            <p:spPr>
              <a:xfrm>
                <a:off x="0" y="-26988"/>
                <a:ext cx="9144000" cy="2951932"/>
              </a:xfrm>
              <a:blipFill>
                <a:blip r:embed="rId2"/>
                <a:stretch>
                  <a:fillRect l="-1667" t="-2273" r="-1600" b="-61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012" name="Rectangle 3">
                <a:extLst>
                  <a:ext uri="{FF2B5EF4-FFF2-40B4-BE49-F238E27FC236}">
                    <a16:creationId xmlns:a16="http://schemas.microsoft.com/office/drawing/2014/main" id="{2D4FB60A-230E-A485-9FDA-C9F8842DAB59}"/>
                  </a:ext>
                </a:extLst>
              </p:cNvPr>
              <p:cNvSpPr>
                <a:spLocks noGrp="1"/>
              </p:cNvSpPr>
              <p:nvPr>
                <p:ph type="body" idx="4294967295"/>
              </p:nvPr>
            </p:nvSpPr>
            <p:spPr>
              <a:xfrm>
                <a:off x="323528" y="2996952"/>
                <a:ext cx="8496944" cy="4525962"/>
              </a:xfrm>
            </p:spPr>
            <p:txBody>
              <a:bodyPr/>
              <a:lstStyle/>
              <a:p>
                <a:pPr marL="381000" indent="-381000" algn="just">
                  <a:spcBef>
                    <a:spcPts val="0"/>
                  </a:spcBef>
                  <a:buNone/>
                </a:pPr>
                <a:r>
                  <a:rPr lang="zh-CN" altLang="en-US" kern="100" dirty="0">
                    <a:solidFill>
                      <a:srgbClr val="000000"/>
                    </a:solidFill>
                    <a:latin typeface="Times New Roman" panose="02020603050405020304" pitchFamily="18" charset="0"/>
                    <a:ea typeface="宋体" panose="02010600030101010101" pitchFamily="2" charset="-122"/>
                  </a:rPr>
                  <a:t>证明：</a:t>
                </a:r>
                <a:r>
                  <a:rPr lang="zh-CN" altLang="zh-CN" kern="100" dirty="0">
                    <a:solidFill>
                      <a:srgbClr val="000000"/>
                    </a:solidFill>
                    <a:effectLst/>
                    <a:latin typeface="Times New Roman" panose="02020603050405020304" pitchFamily="18" charset="0"/>
                    <a:ea typeface="宋体" panose="02010600030101010101" pitchFamily="2" charset="-122"/>
                  </a:rPr>
                  <a:t>反证法。</a:t>
                </a:r>
                <a:r>
                  <a:rPr lang="en-US" altLang="zh-CN" kern="100" dirty="0">
                    <a:solidFill>
                      <a:srgbClr val="000000"/>
                    </a:solidFill>
                    <a:effectLst/>
                    <a:latin typeface="Times New Roman" panose="02020603050405020304" pitchFamily="18" charset="0"/>
                    <a:ea typeface="宋体" panose="02010600030101010101" pitchFamily="2" charset="-122"/>
                  </a:rPr>
                  <a:t>   </a:t>
                </a:r>
              </a:p>
              <a:p>
                <a:pPr marL="381000" indent="-381000" algn="just">
                  <a:spcBef>
                    <a:spcPts val="0"/>
                  </a:spcBef>
                  <a:buNone/>
                </a:pPr>
                <a:r>
                  <a:rPr lang="en-US" altLang="zh-CN" kern="100" dirty="0">
                    <a:solidFill>
                      <a:srgbClr val="000000"/>
                    </a:solidFill>
                    <a:latin typeface="Times New Roman" panose="02020603050405020304" pitchFamily="18" charset="0"/>
                    <a:ea typeface="宋体" panose="02010600030101010101" pitchFamily="2" charset="-122"/>
                  </a:rPr>
                  <a:t>           </a:t>
                </a:r>
                <a:r>
                  <a:rPr lang="zh-CN" altLang="zh-CN" kern="100" dirty="0">
                    <a:solidFill>
                      <a:srgbClr val="000000"/>
                    </a:solidFill>
                    <a:effectLst/>
                    <a:latin typeface="Times New Roman" panose="02020603050405020304" pitchFamily="18" charset="0"/>
                    <a:ea typeface="宋体" panose="02010600030101010101" pitchFamily="2" charset="-122"/>
                  </a:rPr>
                  <a:t>如果</a:t>
                </a:r>
                <a14:m>
                  <m:oMath xmlns:m="http://schemas.openxmlformats.org/officeDocument/2006/math">
                    <m:r>
                      <m:rPr>
                        <m:nor/>
                      </m:rPr>
                      <a:rPr lang="en-US" altLang="zh-CN" sz="3200" kern="100" dirty="0" smtClean="0">
                        <a:solidFill>
                          <a:schemeClr val="tx1"/>
                        </a:solidFill>
                        <a:latin typeface="Times New Roman" panose="02020603050405020304" pitchFamily="18" charset="0"/>
                        <a:ea typeface="宋体" panose="02010600030101010101" pitchFamily="2" charset="-122"/>
                      </a:rPr>
                      <m:t>e</m:t>
                    </m:r>
                  </m:oMath>
                </a14:m>
                <a:r>
                  <a:rPr lang="zh-CN" altLang="zh-CN" kern="100" dirty="0">
                    <a:solidFill>
                      <a:srgbClr val="000000"/>
                    </a:solidFill>
                    <a:effectLst/>
                    <a:latin typeface="Times New Roman" panose="02020603050405020304" pitchFamily="18" charset="0"/>
                    <a:ea typeface="宋体" panose="02010600030101010101" pitchFamily="2" charset="-122"/>
                  </a:rPr>
                  <a:t>不是</a:t>
                </a:r>
                <a:r>
                  <a:rPr lang="en-US" altLang="zh-CN" kern="100" dirty="0">
                    <a:solidFill>
                      <a:srgbClr val="000000"/>
                    </a:solidFill>
                    <a:effectLst/>
                    <a:latin typeface="Times New Roman" panose="02020603050405020304" pitchFamily="18" charset="0"/>
                    <a:ea typeface="宋体" panose="02010600030101010101" pitchFamily="2" charset="-122"/>
                  </a:rPr>
                  <a:t>T</a:t>
                </a:r>
                <a:r>
                  <a:rPr lang="zh-CN" altLang="zh-CN" kern="100" dirty="0">
                    <a:solidFill>
                      <a:srgbClr val="000000"/>
                    </a:solidFill>
                    <a:effectLst/>
                    <a:latin typeface="Times New Roman" panose="02020603050405020304" pitchFamily="18" charset="0"/>
                    <a:ea typeface="宋体" panose="02010600030101010101" pitchFamily="2" charset="-122"/>
                  </a:rPr>
                  <a:t>上的枝，即为</a:t>
                </a:r>
                <a:r>
                  <a:rPr lang="en-US" altLang="zh-CN" kern="100" dirty="0">
                    <a:solidFill>
                      <a:srgbClr val="000000"/>
                    </a:solidFill>
                    <a:effectLst/>
                    <a:latin typeface="Times New Roman" panose="02020603050405020304" pitchFamily="18" charset="0"/>
                    <a:ea typeface="宋体" panose="02010600030101010101" pitchFamily="2" charset="-122"/>
                  </a:rPr>
                  <a:t>T</a:t>
                </a:r>
                <a:r>
                  <a:rPr lang="zh-CN" altLang="zh-CN" kern="100" dirty="0">
                    <a:solidFill>
                      <a:srgbClr val="000000"/>
                    </a:solidFill>
                    <a:effectLst/>
                    <a:latin typeface="Times New Roman" panose="02020603050405020304" pitchFamily="18" charset="0"/>
                    <a:ea typeface="宋体" panose="02010600030101010101" pitchFamily="2" charset="-122"/>
                  </a:rPr>
                  <a:t>上的弦。</a:t>
                </a:r>
                <a:endParaRPr lang="zh-CN" altLang="zh-CN" kern="100" dirty="0">
                  <a:effectLst/>
                  <a:latin typeface="Times New Roman" panose="02020603050405020304" pitchFamily="18" charset="0"/>
                  <a:ea typeface="宋体" panose="02010600030101010101" pitchFamily="2" charset="-122"/>
                </a:endParaRPr>
              </a:p>
              <a:p>
                <a:pPr marL="1165225" indent="-1165225" algn="just">
                  <a:spcBef>
                    <a:spcPts val="0"/>
                  </a:spcBef>
                  <a:buNone/>
                </a:pPr>
                <a:r>
                  <a:rPr lang="en-US" altLang="zh-CN" kern="100" dirty="0">
                    <a:solidFill>
                      <a:srgbClr val="000000"/>
                    </a:solidFill>
                    <a:effectLst/>
                    <a:latin typeface="Times New Roman" panose="02020603050405020304" pitchFamily="18" charset="0"/>
                    <a:ea typeface="宋体" panose="02010600030101010101" pitchFamily="2" charset="-122"/>
                  </a:rPr>
                  <a:t>           </a:t>
                </a:r>
                <a:r>
                  <a:rPr lang="zh-CN" altLang="zh-CN" kern="100" dirty="0">
                    <a:solidFill>
                      <a:srgbClr val="000000"/>
                    </a:solidFill>
                    <a:effectLst/>
                    <a:latin typeface="Times New Roman" panose="02020603050405020304" pitchFamily="18" charset="0"/>
                    <a:ea typeface="宋体" panose="02010600030101010101" pitchFamily="2" charset="-122"/>
                  </a:rPr>
                  <a:t>对于</a:t>
                </a:r>
                <a:r>
                  <a:rPr lang="en-US" altLang="zh-CN" kern="100" dirty="0">
                    <a:solidFill>
                      <a:srgbClr val="000000"/>
                    </a:solidFill>
                    <a:effectLst/>
                    <a:latin typeface="Times New Roman" panose="02020603050405020304" pitchFamily="18" charset="0"/>
                    <a:ea typeface="宋体" panose="02010600030101010101" pitchFamily="2" charset="-122"/>
                  </a:rPr>
                  <a:t>e, </a:t>
                </a:r>
                <a:r>
                  <a:rPr lang="zh-CN" altLang="zh-CN" kern="100" dirty="0">
                    <a:solidFill>
                      <a:srgbClr val="000000"/>
                    </a:solidFill>
                    <a:effectLst/>
                    <a:latin typeface="Times New Roman" panose="02020603050405020304" pitchFamily="18" charset="0"/>
                    <a:ea typeface="宋体" panose="02010600030101010101" pitchFamily="2" charset="-122"/>
                  </a:rPr>
                  <a:t>存在一个基本回路系统，在该基本回路系统中一定存在</a:t>
                </a:r>
                <a14:m>
                  <m:oMath xmlns:m="http://schemas.openxmlformats.org/officeDocument/2006/math">
                    <m:sSub>
                      <m:sSubPr>
                        <m:ctrlPr>
                          <a:rPr lang="zh-CN" altLang="zh-CN" i="1" kern="100">
                            <a:solidFill>
                              <a:srgbClr val="000000"/>
                            </a:solidFill>
                            <a:effectLst/>
                            <a:latin typeface="Cambria Math" panose="02040503050406030204" pitchFamily="18" charset="0"/>
                            <a:ea typeface="Cambria Math" panose="02040503050406030204" pitchFamily="18" charset="0"/>
                          </a:rPr>
                        </m:ctrlPr>
                      </m:sSubPr>
                      <m:e>
                        <m:r>
                          <a:rPr lang="en-US" altLang="zh-CN" i="1" kern="100">
                            <a:solidFill>
                              <a:srgbClr val="000000"/>
                            </a:solidFill>
                            <a:effectLst/>
                            <a:latin typeface="Cambria Math" panose="02040503050406030204" pitchFamily="18" charset="0"/>
                            <a:ea typeface="宋体" panose="02010600030101010101" pitchFamily="2" charset="-122"/>
                          </a:rPr>
                          <m:t>𝑉</m:t>
                        </m:r>
                      </m:e>
                      <m:sub>
                        <m:r>
                          <a:rPr lang="en-US" altLang="zh-CN" i="1" kern="100">
                            <a:solidFill>
                              <a:srgbClr val="000000"/>
                            </a:solidFill>
                            <a:effectLst/>
                            <a:latin typeface="Cambria Math" panose="02040503050406030204" pitchFamily="18" charset="0"/>
                            <a:ea typeface="宋体" panose="02010600030101010101" pitchFamily="2" charset="-122"/>
                          </a:rPr>
                          <m:t>1</m:t>
                        </m:r>
                      </m:sub>
                    </m:sSub>
                    <m:r>
                      <a:rPr lang="zh-CN" altLang="zh-CN" kern="100">
                        <a:solidFill>
                          <a:srgbClr val="000000"/>
                        </a:solidFill>
                        <a:effectLst/>
                        <a:latin typeface="Cambria Math" panose="02040503050406030204" pitchFamily="18" charset="0"/>
                        <a:ea typeface="宋体" panose="02010600030101010101" pitchFamily="2" charset="-122"/>
                      </a:rPr>
                      <m:t>与</m:t>
                    </m:r>
                    <m:sSub>
                      <m:sSubPr>
                        <m:ctrlPr>
                          <a:rPr lang="zh-CN" altLang="zh-CN" i="1" kern="100">
                            <a:solidFill>
                              <a:srgbClr val="000000"/>
                            </a:solidFill>
                            <a:effectLst/>
                            <a:latin typeface="Cambria Math" panose="02040503050406030204" pitchFamily="18" charset="0"/>
                            <a:ea typeface="Cambria Math" panose="02040503050406030204" pitchFamily="18" charset="0"/>
                          </a:rPr>
                        </m:ctrlPr>
                      </m:sSubPr>
                      <m:e>
                        <m:r>
                          <a:rPr lang="en-US" altLang="zh-CN" i="1" kern="100">
                            <a:solidFill>
                              <a:srgbClr val="000000"/>
                            </a:solidFill>
                            <a:effectLst/>
                            <a:latin typeface="Cambria Math" panose="02040503050406030204" pitchFamily="18" charset="0"/>
                            <a:ea typeface="宋体" panose="02010600030101010101" pitchFamily="2" charset="-122"/>
                          </a:rPr>
                          <m:t>𝑉</m:t>
                        </m:r>
                      </m:e>
                      <m:sub>
                        <m:r>
                          <a:rPr lang="en-US" altLang="zh-CN" i="1" kern="100">
                            <a:solidFill>
                              <a:srgbClr val="000000"/>
                            </a:solidFill>
                            <a:effectLst/>
                            <a:latin typeface="Cambria Math" panose="02040503050406030204" pitchFamily="18" charset="0"/>
                            <a:ea typeface="宋体" panose="02010600030101010101" pitchFamily="2" charset="-122"/>
                          </a:rPr>
                          <m:t>2</m:t>
                        </m:r>
                      </m:sub>
                    </m:sSub>
                  </m:oMath>
                </a14:m>
                <a:r>
                  <a:rPr lang="zh-CN" altLang="zh-CN" kern="100" dirty="0">
                    <a:solidFill>
                      <a:srgbClr val="000000"/>
                    </a:solidFill>
                    <a:effectLst/>
                    <a:latin typeface="Times New Roman" panose="02020603050405020304" pitchFamily="18" charset="0"/>
                    <a:ea typeface="宋体" panose="02010600030101010101" pitchFamily="2" charset="-122"/>
                  </a:rPr>
                  <a:t>之间的另一条边，拽下该枝，让</a:t>
                </a:r>
                <a:r>
                  <a:rPr lang="en-US" altLang="zh-CN" kern="100" dirty="0">
                    <a:solidFill>
                      <a:srgbClr val="000000"/>
                    </a:solidFill>
                    <a:effectLst/>
                    <a:latin typeface="Times New Roman" panose="02020603050405020304" pitchFamily="18" charset="0"/>
                    <a:ea typeface="宋体" panose="02010600030101010101" pitchFamily="2" charset="-122"/>
                  </a:rPr>
                  <a:t>e</a:t>
                </a:r>
                <a:r>
                  <a:rPr lang="zh-CN" altLang="zh-CN" kern="100" dirty="0">
                    <a:solidFill>
                      <a:srgbClr val="000000"/>
                    </a:solidFill>
                    <a:effectLst/>
                    <a:latin typeface="Times New Roman" panose="02020603050405020304" pitchFamily="18" charset="0"/>
                    <a:ea typeface="宋体" panose="02010600030101010101" pitchFamily="2" charset="-122"/>
                  </a:rPr>
                  <a:t>换上去， 就得到一棵权值更小的生成树。这与</a:t>
                </a:r>
                <a:r>
                  <a:rPr lang="en-US" altLang="zh-CN" kern="100" dirty="0">
                    <a:solidFill>
                      <a:srgbClr val="000000"/>
                    </a:solidFill>
                    <a:effectLst/>
                    <a:latin typeface="Times New Roman" panose="02020603050405020304" pitchFamily="18" charset="0"/>
                    <a:ea typeface="宋体" panose="02010600030101010101" pitchFamily="2" charset="-122"/>
                  </a:rPr>
                  <a:t>T</a:t>
                </a:r>
                <a:r>
                  <a:rPr lang="zh-CN" altLang="zh-CN" kern="100" dirty="0">
                    <a:solidFill>
                      <a:srgbClr val="000000"/>
                    </a:solidFill>
                    <a:effectLst/>
                    <a:latin typeface="Times New Roman" panose="02020603050405020304" pitchFamily="18" charset="0"/>
                    <a:ea typeface="宋体" panose="02010600030101010101" pitchFamily="2" charset="-122"/>
                  </a:rPr>
                  <a:t>是最小生成树矛盾。</a:t>
                </a:r>
                <a:endParaRPr lang="zh-CN" altLang="zh-CN" kern="100" dirty="0">
                  <a:effectLst/>
                  <a:latin typeface="Times New Roman" panose="02020603050405020304" pitchFamily="18" charset="0"/>
                  <a:ea typeface="宋体" panose="02010600030101010101" pitchFamily="2" charset="-122"/>
                </a:endParaRPr>
              </a:p>
            </p:txBody>
          </p:sp>
        </mc:Choice>
        <mc:Fallback xmlns="">
          <p:sp>
            <p:nvSpPr>
              <p:cNvPr id="43012" name="Rectangle 3">
                <a:extLst>
                  <a:ext uri="{FF2B5EF4-FFF2-40B4-BE49-F238E27FC236}">
                    <a16:creationId xmlns:a16="http://schemas.microsoft.com/office/drawing/2014/main" id="{2D4FB60A-230E-A485-9FDA-C9F8842DAB59}"/>
                  </a:ext>
                </a:extLst>
              </p:cNvPr>
              <p:cNvSpPr>
                <a:spLocks noGrp="1" noRot="1" noChangeAspect="1" noMove="1" noResize="1" noEditPoints="1" noAdjustHandles="1" noChangeArrowheads="1" noChangeShapeType="1" noTextEdit="1"/>
              </p:cNvSpPr>
              <p:nvPr>
                <p:ph type="body" idx="4294967295"/>
              </p:nvPr>
            </p:nvSpPr>
            <p:spPr>
              <a:xfrm>
                <a:off x="323528" y="2996952"/>
                <a:ext cx="8496944" cy="4525962"/>
              </a:xfrm>
              <a:blipFill>
                <a:blip r:embed="rId3"/>
                <a:stretch>
                  <a:fillRect l="-1793" t="-2291" r="-18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373417"/>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33471D-F3AD-4A90-93E6-AAFECAE973FD}" type="slidenum">
              <a:rPr lang="zh-CN" altLang="en-US" smtClean="0">
                <a:solidFill>
                  <a:schemeClr val="accent1"/>
                </a:solidFill>
              </a:rPr>
              <a:pPr/>
              <a:t>47</a:t>
            </a:fld>
            <a:r>
              <a:rPr lang="en-US" altLang="zh-CN" dirty="0">
                <a:solidFill>
                  <a:schemeClr val="accent1"/>
                </a:solidFill>
              </a:rPr>
              <a:t>/51</a:t>
            </a:r>
          </a:p>
        </p:txBody>
      </p:sp>
      <p:sp>
        <p:nvSpPr>
          <p:cNvPr id="53251" name="Rectangle 2"/>
          <p:cNvSpPr>
            <a:spLocks noGrp="1"/>
          </p:cNvSpPr>
          <p:nvPr>
            <p:ph type="title" idx="4294967295"/>
          </p:nvPr>
        </p:nvSpPr>
        <p:spPr/>
        <p:txBody>
          <a:bodyPr/>
          <a:lstStyle/>
          <a:p>
            <a:r>
              <a:rPr lang="zh-CN" altLang="en-US" sz="4000" b="1" dirty="0">
                <a:latin typeface="Calibri" panose="020F0502020204030204" pitchFamily="34" charset="0"/>
                <a:ea typeface="宋体" panose="02010600030101010101" pitchFamily="2" charset="-122"/>
              </a:rPr>
              <a:t>带权图的最小生成树算法</a:t>
            </a:r>
          </a:p>
        </p:txBody>
      </p:sp>
      <p:sp>
        <p:nvSpPr>
          <p:cNvPr id="53252" name="Rectangle 3"/>
          <p:cNvSpPr>
            <a:spLocks noGrp="1"/>
          </p:cNvSpPr>
          <p:nvPr>
            <p:ph type="body" idx="4294967295"/>
          </p:nvPr>
        </p:nvSpPr>
        <p:spPr>
          <a:xfrm>
            <a:off x="179388" y="908050"/>
            <a:ext cx="8713787" cy="3025775"/>
          </a:xfrm>
        </p:spPr>
        <p:txBody>
          <a:bodyPr/>
          <a:lstStyle/>
          <a:p>
            <a:pPr marL="0" indent="0" eaLnBrk="1" hangingPunct="1"/>
            <a:r>
              <a:rPr lang="zh-CN" altLang="en-US" sz="2800"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避圈算法</a:t>
            </a:r>
            <a:r>
              <a:rPr lang="en-US" altLang="zh-CN" b="1" dirty="0">
                <a:latin typeface="宋体" panose="02010600030101010101" pitchFamily="2" charset="-122"/>
                <a:ea typeface="宋体" panose="02010600030101010101" pitchFamily="2" charset="-122"/>
              </a:rPr>
              <a:t>(</a:t>
            </a:r>
            <a:r>
              <a:rPr lang="en-US" altLang="zh-CN" b="1" dirty="0" err="1">
                <a:latin typeface="宋体" panose="02010600030101010101" pitchFamily="2" charset="-122"/>
                <a:ea typeface="宋体" panose="02010600030101010101" pitchFamily="2" charset="-122"/>
              </a:rPr>
              <a:t>Kruskal</a:t>
            </a:r>
            <a:r>
              <a:rPr lang="en-US" altLang="zh-CN" b="1" dirty="0">
                <a:latin typeface="宋体" panose="02010600030101010101" pitchFamily="2" charset="-122"/>
                <a:ea typeface="宋体" panose="02010600030101010101" pitchFamily="2" charset="-122"/>
              </a:rPr>
              <a:t>)</a:t>
            </a:r>
          </a:p>
          <a:p>
            <a:pPr marL="0" indent="0" eaLnBrk="1" hangingPunct="1"/>
            <a:r>
              <a:rPr lang="zh-CN" altLang="en-US" b="1" dirty="0">
                <a:latin typeface="宋体" panose="02010600030101010101" pitchFamily="2" charset="-122"/>
                <a:ea typeface="宋体" panose="02010600030101010101" pitchFamily="2" charset="-122"/>
              </a:rPr>
              <a:t> 普里姆</a:t>
            </a:r>
            <a:r>
              <a:rPr lang="en-US" altLang="zh-CN" b="1" dirty="0">
                <a:latin typeface="宋体" panose="02010600030101010101" pitchFamily="2" charset="-122"/>
                <a:ea typeface="宋体" panose="02010600030101010101" pitchFamily="2" charset="-122"/>
              </a:rPr>
              <a:t>(Prim)</a:t>
            </a:r>
            <a:r>
              <a:rPr lang="zh-CN" altLang="en-US" b="1" dirty="0">
                <a:latin typeface="宋体" panose="02010600030101010101" pitchFamily="2" charset="-122"/>
                <a:ea typeface="宋体" panose="02010600030101010101" pitchFamily="2" charset="-122"/>
              </a:rPr>
              <a:t>算法</a:t>
            </a:r>
            <a:endParaRPr lang="en-US" altLang="zh-CN"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82910129"/>
      </p:ext>
    </p:extLst>
  </p:cSld>
  <p:clrMapOvr>
    <a:masterClrMapping/>
  </p:clrMapOvr>
  <p:transition advTm="1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86F749-4E95-4631-89EC-1CA1EEC1F737}" type="slidenum">
              <a:rPr lang="zh-CN" altLang="en-US" smtClean="0">
                <a:solidFill>
                  <a:schemeClr val="accent1"/>
                </a:solidFill>
              </a:rPr>
              <a:pPr/>
              <a:t>48</a:t>
            </a:fld>
            <a:r>
              <a:rPr lang="en-US" altLang="zh-CN" dirty="0">
                <a:solidFill>
                  <a:schemeClr val="accent1"/>
                </a:solidFill>
              </a:rPr>
              <a:t>/51</a:t>
            </a:r>
          </a:p>
        </p:txBody>
      </p:sp>
      <p:sp>
        <p:nvSpPr>
          <p:cNvPr id="56323" name="Rectangle 2"/>
          <p:cNvSpPr>
            <a:spLocks noGrp="1"/>
          </p:cNvSpPr>
          <p:nvPr>
            <p:ph type="title" idx="4294967295"/>
          </p:nvPr>
        </p:nvSpPr>
        <p:spPr/>
        <p:txBody>
          <a:bodyPr/>
          <a:lstStyle/>
          <a:p>
            <a:r>
              <a:rPr lang="zh-CN" altLang="en-US" sz="4000" b="1" dirty="0">
                <a:latin typeface="Calibri" panose="020F0502020204030204" pitchFamily="34" charset="0"/>
                <a:ea typeface="宋体" panose="02010600030101010101" pitchFamily="2" charset="-122"/>
              </a:rPr>
              <a:t>避圈算法步骤</a:t>
            </a:r>
            <a:endParaRPr lang="en-US" altLang="zh-CN" sz="4000" b="1" dirty="0">
              <a:latin typeface="Calibri" panose="020F0502020204030204" pitchFamily="34" charset="0"/>
              <a:ea typeface="宋体" panose="02010600030101010101" pitchFamily="2" charset="-122"/>
            </a:endParaRPr>
          </a:p>
        </p:txBody>
      </p:sp>
      <p:sp>
        <p:nvSpPr>
          <p:cNvPr id="56324" name="Rectangle 3"/>
          <p:cNvSpPr>
            <a:spLocks noGrp="1"/>
          </p:cNvSpPr>
          <p:nvPr>
            <p:ph type="body" idx="4294967295"/>
          </p:nvPr>
        </p:nvSpPr>
        <p:spPr>
          <a:xfrm>
            <a:off x="323850" y="908050"/>
            <a:ext cx="8640763" cy="5329238"/>
          </a:xfrm>
        </p:spPr>
        <p:txBody>
          <a:bodyPr/>
          <a:lstStyle/>
          <a:p>
            <a:pPr marL="628650" indent="-628650">
              <a:lnSpc>
                <a:spcPct val="110000"/>
              </a:lnSpc>
              <a:buFont typeface="Arial" panose="020B0604020202020204" pitchFamily="34" charset="0"/>
              <a:buNone/>
            </a:pPr>
            <a:r>
              <a:rPr lang="en-US" altLang="zh-CN" sz="2800" b="1">
                <a:latin typeface="Calibri" panose="020F0502020204030204" pitchFamily="34" charset="0"/>
                <a:ea typeface="宋体" panose="02010600030101010101" pitchFamily="2" charset="-122"/>
              </a:rPr>
              <a:t>(1) </a:t>
            </a:r>
            <a:r>
              <a:rPr lang="zh-CN" altLang="en-US" sz="2800" b="1">
                <a:latin typeface="Calibri" panose="020F0502020204030204" pitchFamily="34" charset="0"/>
                <a:ea typeface="宋体" panose="02010600030101010101" pitchFamily="2" charset="-122"/>
              </a:rPr>
              <a:t>把</a:t>
            </a:r>
            <a:r>
              <a:rPr lang="en-US" altLang="zh-CN" sz="2800" b="1">
                <a:latin typeface="Calibri" panose="020F0502020204030204" pitchFamily="34" charset="0"/>
                <a:ea typeface="宋体" panose="02010600030101010101" pitchFamily="2" charset="-122"/>
              </a:rPr>
              <a:t>G</a:t>
            </a:r>
            <a:r>
              <a:rPr lang="zh-CN" altLang="en-US" sz="2800" b="1">
                <a:latin typeface="Calibri" panose="020F0502020204030204" pitchFamily="34" charset="0"/>
                <a:ea typeface="宋体" panose="02010600030101010101" pitchFamily="2" charset="-122"/>
              </a:rPr>
              <a:t>中的边按权值大小排序。设有</a:t>
            </a:r>
            <a:r>
              <a:rPr lang="en-US" altLang="zh-CN" sz="2800" b="1">
                <a:latin typeface="Calibri" panose="020F0502020204030204" pitchFamily="34" charset="0"/>
                <a:ea typeface="宋体" panose="02010600030101010101" pitchFamily="2" charset="-122"/>
              </a:rPr>
              <a:t>m</a:t>
            </a:r>
            <a:r>
              <a:rPr lang="zh-CN" altLang="en-US" sz="2800" b="1">
                <a:latin typeface="Calibri" panose="020F0502020204030204" pitchFamily="34" charset="0"/>
                <a:ea typeface="宋体" panose="02010600030101010101" pitchFamily="2" charset="-122"/>
              </a:rPr>
              <a:t>条边</a:t>
            </a:r>
            <a:r>
              <a:rPr lang="en-US" altLang="zh-CN" sz="2800" b="1">
                <a:latin typeface="Calibri" panose="020F0502020204030204" pitchFamily="34" charset="0"/>
                <a:ea typeface="宋体" panose="02010600030101010101" pitchFamily="2" charset="-122"/>
              </a:rPr>
              <a:t>e</a:t>
            </a:r>
            <a:r>
              <a:rPr lang="en-US" altLang="zh-CN" sz="2800" b="1" baseline="-25000">
                <a:latin typeface="Calibri" panose="020F0502020204030204" pitchFamily="34" charset="0"/>
                <a:ea typeface="宋体" panose="02010600030101010101" pitchFamily="2" charset="-122"/>
              </a:rPr>
              <a:t>1</a:t>
            </a:r>
            <a:r>
              <a:rPr lang="en-US" altLang="zh-CN" sz="2800" b="1">
                <a:latin typeface="Calibri" panose="020F0502020204030204" pitchFamily="34" charset="0"/>
                <a:ea typeface="宋体" panose="02010600030101010101" pitchFamily="2" charset="-122"/>
              </a:rPr>
              <a:t>,e</a:t>
            </a:r>
            <a:r>
              <a:rPr lang="en-US" altLang="zh-CN" sz="2800" b="1" baseline="-25000">
                <a:latin typeface="Calibri" panose="020F0502020204030204" pitchFamily="34" charset="0"/>
                <a:ea typeface="宋体" panose="02010600030101010101" pitchFamily="2" charset="-122"/>
              </a:rPr>
              <a:t>2</a:t>
            </a:r>
            <a:r>
              <a:rPr lang="en-US" altLang="zh-CN" sz="2800" b="1">
                <a:latin typeface="Calibri" panose="020F0502020204030204" pitchFamily="34" charset="0"/>
                <a:ea typeface="宋体" panose="02010600030101010101" pitchFamily="2" charset="-122"/>
              </a:rPr>
              <a:t>,…,e</a:t>
            </a:r>
            <a:r>
              <a:rPr lang="en-US" altLang="zh-CN" sz="2800" b="1" baseline="-25000">
                <a:latin typeface="Calibri" panose="020F0502020204030204" pitchFamily="34" charset="0"/>
                <a:ea typeface="宋体" panose="02010600030101010101" pitchFamily="2" charset="-122"/>
              </a:rPr>
              <a:t>m</a:t>
            </a:r>
            <a:r>
              <a:rPr lang="zh-CN" altLang="en-US" sz="2800" b="1">
                <a:latin typeface="Calibri" panose="020F0502020204030204" pitchFamily="34" charset="0"/>
                <a:ea typeface="宋体" panose="02010600030101010101" pitchFamily="2" charset="-122"/>
              </a:rPr>
              <a:t>，它们的权值分别为</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1</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2</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m</a:t>
            </a:r>
            <a:r>
              <a:rPr lang="zh-CN" altLang="en-US" sz="2800" b="1">
                <a:latin typeface="Calibri" panose="020F0502020204030204" pitchFamily="34" charset="0"/>
                <a:ea typeface="宋体" panose="02010600030101010101" pitchFamily="2" charset="-122"/>
              </a:rPr>
              <a:t>，不妨设</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1</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2</a:t>
            </a:r>
            <a:r>
              <a:rPr lang="en-US" altLang="zh-CN" sz="2800" b="1">
                <a:latin typeface="Calibri" panose="020F0502020204030204" pitchFamily="34" charset="0"/>
                <a:ea typeface="宋体" panose="02010600030101010101" pitchFamily="2" charset="-122"/>
              </a:rPr>
              <a:t>≤</a:t>
            </a:r>
            <a:r>
              <a:rPr lang="zh-CN" altLang="el-GR" sz="2800">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≤a</a:t>
            </a:r>
            <a:r>
              <a:rPr lang="en-US" altLang="zh-CN" sz="2800" b="1" baseline="-25000">
                <a:latin typeface="Calibri" panose="020F0502020204030204" pitchFamily="34" charset="0"/>
                <a:ea typeface="宋体" panose="02010600030101010101" pitchFamily="2" charset="-122"/>
              </a:rPr>
              <a:t>m</a:t>
            </a:r>
            <a:r>
              <a:rPr lang="zh-CN" altLang="en-US" sz="2800" b="1">
                <a:latin typeface="Calibri" panose="020F0502020204030204" pitchFamily="34" charset="0"/>
                <a:ea typeface="宋体" panose="02010600030101010101" pitchFamily="2" charset="-122"/>
              </a:rPr>
              <a:t>。</a:t>
            </a:r>
          </a:p>
          <a:p>
            <a:pPr marL="628650" indent="-628650">
              <a:lnSpc>
                <a:spcPct val="110000"/>
              </a:lnSpc>
              <a:buFont typeface="Arial" panose="020B0604020202020204" pitchFamily="34" charset="0"/>
              <a:buNone/>
            </a:pPr>
            <a:r>
              <a:rPr lang="en-US" altLang="zh-CN" sz="2800" b="1">
                <a:latin typeface="Calibri" panose="020F0502020204030204" pitchFamily="34" charset="0"/>
                <a:ea typeface="宋体" panose="02010600030101010101" pitchFamily="2" charset="-122"/>
              </a:rPr>
              <a:t>(2) </a:t>
            </a:r>
            <a:r>
              <a:rPr lang="zh-CN" altLang="en-US" sz="2800" b="1">
                <a:latin typeface="Calibri" panose="020F0502020204030204" pitchFamily="34" charset="0"/>
                <a:ea typeface="宋体" panose="02010600030101010101" pitchFamily="2" charset="-122"/>
              </a:rPr>
              <a:t>按边的权值大小次序，从最小边开始，画上权值最小的边（即取</a:t>
            </a:r>
            <a:r>
              <a:rPr lang="en-US" altLang="zh-CN" sz="2800" b="1">
                <a:latin typeface="Calibri" panose="020F0502020204030204" pitchFamily="34" charset="0"/>
                <a:ea typeface="宋体" panose="02010600030101010101" pitchFamily="2" charset="-122"/>
              </a:rPr>
              <a:t>e</a:t>
            </a:r>
            <a:r>
              <a:rPr lang="en-US" altLang="zh-CN" sz="2800" b="1" baseline="-25000">
                <a:latin typeface="Calibri" panose="020F0502020204030204" pitchFamily="34" charset="0"/>
                <a:ea typeface="宋体" panose="02010600030101010101" pitchFamily="2" charset="-122"/>
              </a:rPr>
              <a:t>1</a:t>
            </a:r>
            <a:r>
              <a:rPr lang="zh-CN" altLang="en-US" sz="2800" b="1">
                <a:latin typeface="Calibri" panose="020F0502020204030204" pitchFamily="34" charset="0"/>
                <a:ea typeface="宋体" panose="02010600030101010101" pitchFamily="2" charset="-122"/>
              </a:rPr>
              <a:t>）为生成树的枝。</a:t>
            </a:r>
          </a:p>
          <a:p>
            <a:pPr marL="628650" indent="-628650">
              <a:lnSpc>
                <a:spcPct val="110000"/>
              </a:lnSpc>
              <a:buFont typeface="Arial" panose="020B0604020202020204" pitchFamily="34" charset="0"/>
              <a:buNone/>
            </a:pPr>
            <a:r>
              <a:rPr lang="en-US" altLang="zh-CN" sz="2800" b="1">
                <a:latin typeface="Calibri" panose="020F0502020204030204" pitchFamily="34" charset="0"/>
                <a:ea typeface="宋体" panose="02010600030101010101" pitchFamily="2" charset="-122"/>
              </a:rPr>
              <a:t>(3) </a:t>
            </a:r>
            <a:r>
              <a:rPr lang="zh-CN" altLang="en-US" sz="2800" b="1">
                <a:latin typeface="Calibri" panose="020F0502020204030204" pitchFamily="34" charset="0"/>
                <a:ea typeface="宋体" panose="02010600030101010101" pitchFamily="2" charset="-122"/>
              </a:rPr>
              <a:t>设</a:t>
            </a:r>
            <a:r>
              <a:rPr lang="en-US" altLang="zh-CN" sz="2800" b="1">
                <a:latin typeface="Calibri" panose="020F0502020204030204" pitchFamily="34" charset="0"/>
                <a:ea typeface="宋体" panose="02010600030101010101" pitchFamily="2" charset="-122"/>
              </a:rPr>
              <a:t>e</a:t>
            </a:r>
            <a:r>
              <a:rPr lang="zh-CN" altLang="en-US" sz="2800" b="1">
                <a:latin typeface="Calibri" panose="020F0502020204030204" pitchFamily="34" charset="0"/>
                <a:ea typeface="宋体" panose="02010600030101010101" pitchFamily="2" charset="-122"/>
              </a:rPr>
              <a:t>是未被考察的边中权值最小的边，若把</a:t>
            </a:r>
            <a:r>
              <a:rPr lang="en-US" altLang="zh-CN" sz="2800" b="1">
                <a:latin typeface="Calibri" panose="020F0502020204030204" pitchFamily="34" charset="0"/>
                <a:ea typeface="宋体" panose="02010600030101010101" pitchFamily="2" charset="-122"/>
              </a:rPr>
              <a:t>e</a:t>
            </a:r>
            <a:r>
              <a:rPr lang="zh-CN" altLang="en-US" sz="2800" b="1">
                <a:latin typeface="Calibri" panose="020F0502020204030204" pitchFamily="34" charset="0"/>
                <a:ea typeface="宋体" panose="02010600030101010101" pitchFamily="2" charset="-122"/>
              </a:rPr>
              <a:t>画上作为生成树的枝，所得子图不产生圈，则选</a:t>
            </a:r>
            <a:r>
              <a:rPr lang="en-US" altLang="zh-CN" sz="2800" b="1">
                <a:latin typeface="Calibri" panose="020F0502020204030204" pitchFamily="34" charset="0"/>
                <a:ea typeface="宋体" panose="02010600030101010101" pitchFamily="2" charset="-122"/>
              </a:rPr>
              <a:t>e</a:t>
            </a:r>
            <a:r>
              <a:rPr lang="zh-CN" altLang="en-US" sz="2800" b="1">
                <a:latin typeface="Calibri" panose="020F0502020204030204" pitchFamily="34" charset="0"/>
                <a:ea typeface="宋体" panose="02010600030101010101" pitchFamily="2" charset="-122"/>
              </a:rPr>
              <a:t>为生成树的枝，否则不把</a:t>
            </a:r>
            <a:r>
              <a:rPr lang="en-US" altLang="zh-CN" sz="2800" b="1">
                <a:latin typeface="Calibri" panose="020F0502020204030204" pitchFamily="34" charset="0"/>
                <a:ea typeface="宋体" panose="02010600030101010101" pitchFamily="2" charset="-122"/>
              </a:rPr>
              <a:t>e</a:t>
            </a:r>
            <a:r>
              <a:rPr lang="zh-CN" altLang="en-US" sz="2800" b="1">
                <a:latin typeface="Calibri" panose="020F0502020204030204" pitchFamily="34" charset="0"/>
                <a:ea typeface="宋体" panose="02010600030101010101" pitchFamily="2" charset="-122"/>
              </a:rPr>
              <a:t>画上。</a:t>
            </a:r>
          </a:p>
          <a:p>
            <a:pPr marL="628650" indent="-628650">
              <a:lnSpc>
                <a:spcPct val="110000"/>
              </a:lnSpc>
              <a:buFont typeface="Arial" panose="020B0604020202020204" pitchFamily="34" charset="0"/>
              <a:buNone/>
            </a:pPr>
            <a:r>
              <a:rPr lang="en-US" altLang="zh-CN" sz="2800" b="1">
                <a:latin typeface="Calibri" panose="020F0502020204030204" pitchFamily="34" charset="0"/>
                <a:ea typeface="宋体" panose="02010600030101010101" pitchFamily="2" charset="-122"/>
              </a:rPr>
              <a:t>(4) </a:t>
            </a:r>
            <a:r>
              <a:rPr lang="zh-CN" altLang="en-US" sz="2800" b="1">
                <a:latin typeface="Calibri" panose="020F0502020204030204" pitchFamily="34" charset="0"/>
                <a:ea typeface="宋体" panose="02010600030101010101" pitchFamily="2" charset="-122"/>
              </a:rPr>
              <a:t>看选上作为生成树的边的条数是否等于</a:t>
            </a:r>
            <a:r>
              <a:rPr lang="en-US" altLang="zh-CN" sz="2800" b="1">
                <a:latin typeface="Calibri" panose="020F0502020204030204" pitchFamily="34" charset="0"/>
                <a:ea typeface="宋体" panose="02010600030101010101" pitchFamily="2" charset="-122"/>
              </a:rPr>
              <a:t>|V|-1</a:t>
            </a:r>
            <a:r>
              <a:rPr lang="zh-CN" altLang="en-US" sz="2800" b="1">
                <a:latin typeface="Calibri" panose="020F0502020204030204" pitchFamily="34" charset="0"/>
                <a:ea typeface="宋体" panose="02010600030101010101" pitchFamily="2" charset="-122"/>
              </a:rPr>
              <a:t>。若等于</a:t>
            </a:r>
            <a:r>
              <a:rPr lang="en-US" altLang="zh-CN" sz="2800" b="1">
                <a:latin typeface="Calibri" panose="020F0502020204030204" pitchFamily="34" charset="0"/>
                <a:ea typeface="宋体" panose="02010600030101010101" pitchFamily="2" charset="-122"/>
              </a:rPr>
              <a:t>|V|-1 ,</a:t>
            </a:r>
            <a:r>
              <a:rPr lang="zh-CN" altLang="en-US" sz="2800" b="1">
                <a:latin typeface="Calibri" panose="020F0502020204030204" pitchFamily="34" charset="0"/>
                <a:ea typeface="宋体" panose="02010600030101010101" pitchFamily="2" charset="-122"/>
              </a:rPr>
              <a:t>则终止。否则转向</a:t>
            </a:r>
            <a:r>
              <a:rPr lang="en-US" altLang="zh-CN" sz="2800" b="1">
                <a:latin typeface="Calibri" panose="020F0502020204030204" pitchFamily="34" charset="0"/>
                <a:ea typeface="宋体" panose="02010600030101010101" pitchFamily="2" charset="-122"/>
              </a:rPr>
              <a:t>(3)</a:t>
            </a:r>
            <a:r>
              <a:rPr lang="zh-CN" altLang="en-US" sz="2800" b="1">
                <a:latin typeface="Calibri" panose="020F0502020204030204" pitchFamily="34" charset="0"/>
                <a:ea typeface="宋体" panose="02010600030101010101" pitchFamily="2" charset="-122"/>
              </a:rPr>
              <a:t>。</a:t>
            </a:r>
          </a:p>
        </p:txBody>
      </p:sp>
    </p:spTree>
    <p:extLst>
      <p:ext uri="{BB962C8B-B14F-4D97-AF65-F5344CB8AC3E}">
        <p14:creationId xmlns:p14="http://schemas.microsoft.com/office/powerpoint/2010/main" val="481972361"/>
      </p:ext>
    </p:extLst>
  </p:cSld>
  <p:clrMapOvr>
    <a:masterClrMapping/>
  </p:clrMapOvr>
  <p:transition advTm="1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0BFBBE4-A0FF-4DE0-BB6B-BD4A1F3F1715}" type="slidenum">
              <a:rPr lang="zh-CN" altLang="en-US" smtClean="0">
                <a:solidFill>
                  <a:schemeClr val="accent1"/>
                </a:solidFill>
              </a:rPr>
              <a:pPr/>
              <a:t>49</a:t>
            </a:fld>
            <a:r>
              <a:rPr lang="en-US" altLang="zh-CN" dirty="0">
                <a:solidFill>
                  <a:schemeClr val="accent1"/>
                </a:solidFill>
              </a:rPr>
              <a:t>/51</a:t>
            </a:r>
          </a:p>
        </p:txBody>
      </p:sp>
      <p:sp>
        <p:nvSpPr>
          <p:cNvPr id="58371"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例    </a:t>
            </a:r>
            <a:r>
              <a:rPr lang="zh-CN" altLang="en-US" b="1" dirty="0">
                <a:latin typeface="Calibri" panose="020F0502020204030204" pitchFamily="34" charset="0"/>
                <a:ea typeface="宋体" panose="02010600030101010101" pitchFamily="2" charset="-122"/>
              </a:rPr>
              <a:t>求最小生成树。</a:t>
            </a:r>
            <a:endParaRPr lang="en-US" altLang="zh-CN" dirty="0">
              <a:latin typeface="Calibri" panose="020F0502020204030204" pitchFamily="34" charset="0"/>
              <a:ea typeface="宋体" panose="02010600030101010101" pitchFamily="2" charset="-122"/>
            </a:endParaRPr>
          </a:p>
        </p:txBody>
      </p:sp>
      <p:grpSp>
        <p:nvGrpSpPr>
          <p:cNvPr id="58373" name="Group 4"/>
          <p:cNvGrpSpPr>
            <a:grpSpLocks/>
          </p:cNvGrpSpPr>
          <p:nvPr/>
        </p:nvGrpSpPr>
        <p:grpSpPr bwMode="auto">
          <a:xfrm>
            <a:off x="971550" y="2151063"/>
            <a:ext cx="3248025" cy="2503487"/>
            <a:chOff x="612" y="1581"/>
            <a:chExt cx="2046" cy="1577"/>
          </a:xfrm>
        </p:grpSpPr>
        <p:grpSp>
          <p:nvGrpSpPr>
            <p:cNvPr id="58409" name="Group 5"/>
            <p:cNvGrpSpPr>
              <a:grpSpLocks/>
            </p:cNvGrpSpPr>
            <p:nvPr/>
          </p:nvGrpSpPr>
          <p:grpSpPr bwMode="auto">
            <a:xfrm>
              <a:off x="612" y="1581"/>
              <a:ext cx="2046" cy="1577"/>
              <a:chOff x="612" y="1298"/>
              <a:chExt cx="1692" cy="1271"/>
            </a:xfrm>
          </p:grpSpPr>
          <p:sp>
            <p:nvSpPr>
              <p:cNvPr id="58412" name="Oval 6"/>
              <p:cNvSpPr>
                <a:spLocks noChangeArrowheads="1"/>
              </p:cNvSpPr>
              <p:nvPr/>
            </p:nvSpPr>
            <p:spPr bwMode="auto">
              <a:xfrm>
                <a:off x="839" y="1570"/>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8413" name="Oval 7"/>
              <p:cNvSpPr>
                <a:spLocks noChangeArrowheads="1"/>
              </p:cNvSpPr>
              <p:nvPr/>
            </p:nvSpPr>
            <p:spPr bwMode="auto">
              <a:xfrm>
                <a:off x="1383" y="1525"/>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8414" name="Oval 8"/>
              <p:cNvSpPr>
                <a:spLocks noChangeArrowheads="1"/>
              </p:cNvSpPr>
              <p:nvPr/>
            </p:nvSpPr>
            <p:spPr bwMode="auto">
              <a:xfrm>
                <a:off x="2109" y="1298"/>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8415" name="Oval 9"/>
              <p:cNvSpPr>
                <a:spLocks noChangeArrowheads="1"/>
              </p:cNvSpPr>
              <p:nvPr/>
            </p:nvSpPr>
            <p:spPr bwMode="auto">
              <a:xfrm>
                <a:off x="1383" y="1933"/>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8416" name="Oval 10"/>
              <p:cNvSpPr>
                <a:spLocks noChangeArrowheads="1"/>
              </p:cNvSpPr>
              <p:nvPr/>
            </p:nvSpPr>
            <p:spPr bwMode="auto">
              <a:xfrm>
                <a:off x="657" y="2115"/>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8417" name="Oval 11"/>
              <p:cNvSpPr>
                <a:spLocks noChangeArrowheads="1"/>
              </p:cNvSpPr>
              <p:nvPr/>
            </p:nvSpPr>
            <p:spPr bwMode="auto">
              <a:xfrm>
                <a:off x="1383" y="2432"/>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8418" name="Oval 12"/>
              <p:cNvSpPr>
                <a:spLocks noChangeArrowheads="1"/>
              </p:cNvSpPr>
              <p:nvPr/>
            </p:nvSpPr>
            <p:spPr bwMode="auto">
              <a:xfrm>
                <a:off x="2109" y="2296"/>
                <a:ext cx="91" cy="9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8419" name="Line 13"/>
              <p:cNvSpPr>
                <a:spLocks noChangeShapeType="1"/>
              </p:cNvSpPr>
              <p:nvPr/>
            </p:nvSpPr>
            <p:spPr bwMode="auto">
              <a:xfrm flipH="1">
                <a:off x="703" y="1616"/>
                <a:ext cx="181"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0" name="Line 14"/>
              <p:cNvSpPr>
                <a:spLocks noChangeShapeType="1"/>
              </p:cNvSpPr>
              <p:nvPr/>
            </p:nvSpPr>
            <p:spPr bwMode="auto">
              <a:xfrm flipV="1">
                <a:off x="884" y="1570"/>
                <a:ext cx="545"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1" name="Line 15"/>
              <p:cNvSpPr>
                <a:spLocks noChangeShapeType="1"/>
              </p:cNvSpPr>
              <p:nvPr/>
            </p:nvSpPr>
            <p:spPr bwMode="auto">
              <a:xfrm flipV="1">
                <a:off x="1429" y="1344"/>
                <a:ext cx="725" cy="2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2" name="Line 16"/>
              <p:cNvSpPr>
                <a:spLocks noChangeShapeType="1"/>
              </p:cNvSpPr>
              <p:nvPr/>
            </p:nvSpPr>
            <p:spPr bwMode="auto">
              <a:xfrm>
                <a:off x="1429" y="1570"/>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3" name="Line 17"/>
              <p:cNvSpPr>
                <a:spLocks noChangeShapeType="1"/>
              </p:cNvSpPr>
              <p:nvPr/>
            </p:nvSpPr>
            <p:spPr bwMode="auto">
              <a:xfrm>
                <a:off x="1429" y="1979"/>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4" name="Line 18"/>
              <p:cNvSpPr>
                <a:spLocks noChangeShapeType="1"/>
              </p:cNvSpPr>
              <p:nvPr/>
            </p:nvSpPr>
            <p:spPr bwMode="auto">
              <a:xfrm>
                <a:off x="2154" y="1344"/>
                <a:ext cx="0" cy="9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5" name="Line 19"/>
              <p:cNvSpPr>
                <a:spLocks noChangeShapeType="1"/>
              </p:cNvSpPr>
              <p:nvPr/>
            </p:nvSpPr>
            <p:spPr bwMode="auto">
              <a:xfrm flipV="1">
                <a:off x="1429" y="2341"/>
                <a:ext cx="725" cy="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6" name="Line 20"/>
              <p:cNvSpPr>
                <a:spLocks noChangeShapeType="1"/>
              </p:cNvSpPr>
              <p:nvPr/>
            </p:nvSpPr>
            <p:spPr bwMode="auto">
              <a:xfrm>
                <a:off x="884" y="1616"/>
                <a:ext cx="545"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7" name="Line 21"/>
              <p:cNvSpPr>
                <a:spLocks noChangeShapeType="1"/>
              </p:cNvSpPr>
              <p:nvPr/>
            </p:nvSpPr>
            <p:spPr bwMode="auto">
              <a:xfrm>
                <a:off x="1429" y="1979"/>
                <a:ext cx="725" cy="3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28" name="Text Box 22"/>
              <p:cNvSpPr txBox="1">
                <a:spLocks noChangeArrowheads="1"/>
              </p:cNvSpPr>
              <p:nvPr/>
            </p:nvSpPr>
            <p:spPr bwMode="auto">
              <a:xfrm>
                <a:off x="612" y="1764"/>
                <a:ext cx="16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3</a:t>
                </a:r>
              </a:p>
            </p:txBody>
          </p:sp>
          <p:sp>
            <p:nvSpPr>
              <p:cNvPr id="58429" name="Text Box 23"/>
              <p:cNvSpPr txBox="1">
                <a:spLocks noChangeArrowheads="1"/>
              </p:cNvSpPr>
              <p:nvPr/>
            </p:nvSpPr>
            <p:spPr bwMode="auto">
              <a:xfrm>
                <a:off x="826" y="2309"/>
                <a:ext cx="16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9</a:t>
                </a:r>
              </a:p>
            </p:txBody>
          </p:sp>
          <p:sp>
            <p:nvSpPr>
              <p:cNvPr id="58430" name="Line 24"/>
              <p:cNvSpPr>
                <a:spLocks noChangeShapeType="1"/>
              </p:cNvSpPr>
              <p:nvPr/>
            </p:nvSpPr>
            <p:spPr bwMode="auto">
              <a:xfrm>
                <a:off x="703" y="2160"/>
                <a:ext cx="726"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31" name="Text Box 25"/>
              <p:cNvSpPr txBox="1">
                <a:spLocks noChangeArrowheads="1"/>
              </p:cNvSpPr>
              <p:nvPr/>
            </p:nvSpPr>
            <p:spPr bwMode="auto">
              <a:xfrm>
                <a:off x="1053" y="1389"/>
                <a:ext cx="16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7</a:t>
                </a:r>
              </a:p>
            </p:txBody>
          </p:sp>
          <p:sp>
            <p:nvSpPr>
              <p:cNvPr id="58432" name="Text Box 26"/>
              <p:cNvSpPr txBox="1">
                <a:spLocks noChangeArrowheads="1"/>
              </p:cNvSpPr>
              <p:nvPr/>
            </p:nvSpPr>
            <p:spPr bwMode="auto">
              <a:xfrm>
                <a:off x="1701" y="1434"/>
                <a:ext cx="16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8</a:t>
                </a:r>
              </a:p>
            </p:txBody>
          </p:sp>
          <p:sp>
            <p:nvSpPr>
              <p:cNvPr id="58433" name="Text Box 27"/>
              <p:cNvSpPr txBox="1">
                <a:spLocks noChangeArrowheads="1"/>
              </p:cNvSpPr>
              <p:nvPr/>
            </p:nvSpPr>
            <p:spPr bwMode="auto">
              <a:xfrm>
                <a:off x="2142" y="1719"/>
                <a:ext cx="16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5</a:t>
                </a:r>
              </a:p>
            </p:txBody>
          </p:sp>
          <p:sp>
            <p:nvSpPr>
              <p:cNvPr id="58434" name="Text Box 28"/>
              <p:cNvSpPr txBox="1">
                <a:spLocks noChangeArrowheads="1"/>
              </p:cNvSpPr>
              <p:nvPr/>
            </p:nvSpPr>
            <p:spPr bwMode="auto">
              <a:xfrm>
                <a:off x="1733" y="2383"/>
                <a:ext cx="16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7</a:t>
                </a:r>
              </a:p>
            </p:txBody>
          </p:sp>
          <p:sp>
            <p:nvSpPr>
              <p:cNvPr id="58435" name="Text Box 29"/>
              <p:cNvSpPr txBox="1">
                <a:spLocks noChangeArrowheads="1"/>
              </p:cNvSpPr>
              <p:nvPr/>
            </p:nvSpPr>
            <p:spPr bwMode="auto">
              <a:xfrm>
                <a:off x="1686" y="1946"/>
                <a:ext cx="16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6</a:t>
                </a:r>
              </a:p>
            </p:txBody>
          </p:sp>
          <p:sp>
            <p:nvSpPr>
              <p:cNvPr id="58436" name="Text Box 30"/>
              <p:cNvSpPr txBox="1">
                <a:spLocks noChangeArrowheads="1"/>
              </p:cNvSpPr>
              <p:nvPr/>
            </p:nvSpPr>
            <p:spPr bwMode="auto">
              <a:xfrm>
                <a:off x="1008" y="1748"/>
                <a:ext cx="16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4</a:t>
                </a:r>
              </a:p>
            </p:txBody>
          </p:sp>
        </p:grpSp>
        <p:sp>
          <p:nvSpPr>
            <p:cNvPr id="58410" name="Text Box 31"/>
            <p:cNvSpPr txBox="1">
              <a:spLocks noChangeArrowheads="1"/>
            </p:cNvSpPr>
            <p:nvPr/>
          </p:nvSpPr>
          <p:spPr bwMode="auto">
            <a:xfrm>
              <a:off x="1595" y="202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2</a:t>
              </a:r>
            </a:p>
          </p:txBody>
        </p:sp>
        <p:sp>
          <p:nvSpPr>
            <p:cNvPr id="58411" name="Text Box 32"/>
            <p:cNvSpPr txBox="1">
              <a:spLocks noChangeArrowheads="1"/>
            </p:cNvSpPr>
            <p:nvPr/>
          </p:nvSpPr>
          <p:spPr bwMode="auto">
            <a:xfrm>
              <a:off x="1597" y="262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5</a:t>
              </a:r>
            </a:p>
          </p:txBody>
        </p:sp>
      </p:grpSp>
      <p:grpSp>
        <p:nvGrpSpPr>
          <p:cNvPr id="4" name="Group 33"/>
          <p:cNvGrpSpPr>
            <a:grpSpLocks/>
          </p:cNvGrpSpPr>
          <p:nvPr/>
        </p:nvGrpSpPr>
        <p:grpSpPr bwMode="auto">
          <a:xfrm>
            <a:off x="5068888" y="2133600"/>
            <a:ext cx="3248025" cy="2503488"/>
            <a:chOff x="3193" y="1570"/>
            <a:chExt cx="2046" cy="1577"/>
          </a:xfrm>
        </p:grpSpPr>
        <p:sp>
          <p:nvSpPr>
            <p:cNvPr id="58382" name="Oval 34"/>
            <p:cNvSpPr>
              <a:spLocks noChangeArrowheads="1"/>
            </p:cNvSpPr>
            <p:nvPr/>
          </p:nvSpPr>
          <p:spPr bwMode="auto">
            <a:xfrm>
              <a:off x="3467" y="1907"/>
              <a:ext cx="111" cy="11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8383" name="Oval 35"/>
            <p:cNvSpPr>
              <a:spLocks noChangeArrowheads="1"/>
            </p:cNvSpPr>
            <p:nvPr/>
          </p:nvSpPr>
          <p:spPr bwMode="auto">
            <a:xfrm>
              <a:off x="4125" y="1852"/>
              <a:ext cx="110" cy="11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8384" name="Oval 36"/>
            <p:cNvSpPr>
              <a:spLocks noChangeArrowheads="1"/>
            </p:cNvSpPr>
            <p:nvPr/>
          </p:nvSpPr>
          <p:spPr bwMode="auto">
            <a:xfrm>
              <a:off x="5003" y="1570"/>
              <a:ext cx="110" cy="11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8385" name="Oval 37"/>
            <p:cNvSpPr>
              <a:spLocks noChangeArrowheads="1"/>
            </p:cNvSpPr>
            <p:nvPr/>
          </p:nvSpPr>
          <p:spPr bwMode="auto">
            <a:xfrm>
              <a:off x="4125" y="2358"/>
              <a:ext cx="110" cy="11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8386" name="Oval 38"/>
            <p:cNvSpPr>
              <a:spLocks noChangeArrowheads="1"/>
            </p:cNvSpPr>
            <p:nvPr/>
          </p:nvSpPr>
          <p:spPr bwMode="auto">
            <a:xfrm>
              <a:off x="3247" y="2584"/>
              <a:ext cx="110" cy="11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8387" name="Oval 39"/>
            <p:cNvSpPr>
              <a:spLocks noChangeArrowheads="1"/>
            </p:cNvSpPr>
            <p:nvPr/>
          </p:nvSpPr>
          <p:spPr bwMode="auto">
            <a:xfrm>
              <a:off x="4125" y="2977"/>
              <a:ext cx="110" cy="11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8388" name="Oval 40"/>
            <p:cNvSpPr>
              <a:spLocks noChangeArrowheads="1"/>
            </p:cNvSpPr>
            <p:nvPr/>
          </p:nvSpPr>
          <p:spPr bwMode="auto">
            <a:xfrm>
              <a:off x="5003" y="2808"/>
              <a:ext cx="110" cy="11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8389" name="Line 41"/>
            <p:cNvSpPr>
              <a:spLocks noChangeShapeType="1"/>
            </p:cNvSpPr>
            <p:nvPr/>
          </p:nvSpPr>
          <p:spPr bwMode="auto">
            <a:xfrm flipH="1">
              <a:off x="3303" y="1965"/>
              <a:ext cx="219" cy="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0" name="Line 42"/>
            <p:cNvSpPr>
              <a:spLocks noChangeShapeType="1"/>
            </p:cNvSpPr>
            <p:nvPr/>
          </p:nvSpPr>
          <p:spPr bwMode="auto">
            <a:xfrm flipV="1">
              <a:off x="3522" y="1907"/>
              <a:ext cx="659" cy="5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1" name="Line 43"/>
            <p:cNvSpPr>
              <a:spLocks noChangeShapeType="1"/>
            </p:cNvSpPr>
            <p:nvPr/>
          </p:nvSpPr>
          <p:spPr bwMode="auto">
            <a:xfrm flipV="1">
              <a:off x="4181" y="1627"/>
              <a:ext cx="877" cy="2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2" name="Line 44"/>
            <p:cNvSpPr>
              <a:spLocks noChangeShapeType="1"/>
            </p:cNvSpPr>
            <p:nvPr/>
          </p:nvSpPr>
          <p:spPr bwMode="auto">
            <a:xfrm>
              <a:off x="4181" y="1907"/>
              <a:ext cx="0" cy="4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3" name="Line 45"/>
            <p:cNvSpPr>
              <a:spLocks noChangeShapeType="1"/>
            </p:cNvSpPr>
            <p:nvPr/>
          </p:nvSpPr>
          <p:spPr bwMode="auto">
            <a:xfrm>
              <a:off x="4181" y="2415"/>
              <a:ext cx="0" cy="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4" name="Line 46"/>
            <p:cNvSpPr>
              <a:spLocks noChangeShapeType="1"/>
            </p:cNvSpPr>
            <p:nvPr/>
          </p:nvSpPr>
          <p:spPr bwMode="auto">
            <a:xfrm>
              <a:off x="5058" y="1627"/>
              <a:ext cx="0" cy="12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5" name="Line 47"/>
            <p:cNvSpPr>
              <a:spLocks noChangeShapeType="1"/>
            </p:cNvSpPr>
            <p:nvPr/>
          </p:nvSpPr>
          <p:spPr bwMode="auto">
            <a:xfrm flipV="1">
              <a:off x="4181" y="2864"/>
              <a:ext cx="877" cy="1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6" name="Line 48"/>
            <p:cNvSpPr>
              <a:spLocks noChangeShapeType="1"/>
            </p:cNvSpPr>
            <p:nvPr/>
          </p:nvSpPr>
          <p:spPr bwMode="auto">
            <a:xfrm>
              <a:off x="3522" y="1965"/>
              <a:ext cx="659" cy="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7" name="Line 49"/>
            <p:cNvSpPr>
              <a:spLocks noChangeShapeType="1"/>
            </p:cNvSpPr>
            <p:nvPr/>
          </p:nvSpPr>
          <p:spPr bwMode="auto">
            <a:xfrm>
              <a:off x="4181" y="2415"/>
              <a:ext cx="877"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8" name="Text Box 50"/>
            <p:cNvSpPr txBox="1">
              <a:spLocks noChangeArrowheads="1"/>
            </p:cNvSpPr>
            <p:nvPr/>
          </p:nvSpPr>
          <p:spPr bwMode="auto">
            <a:xfrm>
              <a:off x="3193" y="214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3</a:t>
              </a:r>
            </a:p>
          </p:txBody>
        </p:sp>
        <p:sp>
          <p:nvSpPr>
            <p:cNvPr id="58399" name="Text Box 51"/>
            <p:cNvSpPr txBox="1">
              <a:spLocks noChangeArrowheads="1"/>
            </p:cNvSpPr>
            <p:nvPr/>
          </p:nvSpPr>
          <p:spPr bwMode="auto">
            <a:xfrm>
              <a:off x="3452" y="282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9</a:t>
              </a:r>
            </a:p>
          </p:txBody>
        </p:sp>
        <p:sp>
          <p:nvSpPr>
            <p:cNvPr id="58400" name="Line 52"/>
            <p:cNvSpPr>
              <a:spLocks noChangeShapeType="1"/>
            </p:cNvSpPr>
            <p:nvPr/>
          </p:nvSpPr>
          <p:spPr bwMode="auto">
            <a:xfrm>
              <a:off x="3303" y="2640"/>
              <a:ext cx="878" cy="3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1" name="Text Box 53"/>
            <p:cNvSpPr txBox="1">
              <a:spLocks noChangeArrowheads="1"/>
            </p:cNvSpPr>
            <p:nvPr/>
          </p:nvSpPr>
          <p:spPr bwMode="auto">
            <a:xfrm>
              <a:off x="3726" y="168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7</a:t>
              </a:r>
            </a:p>
          </p:txBody>
        </p:sp>
        <p:sp>
          <p:nvSpPr>
            <p:cNvPr id="58402" name="Text Box 54"/>
            <p:cNvSpPr txBox="1">
              <a:spLocks noChangeArrowheads="1"/>
            </p:cNvSpPr>
            <p:nvPr/>
          </p:nvSpPr>
          <p:spPr bwMode="auto">
            <a:xfrm>
              <a:off x="4510" y="173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8</a:t>
              </a:r>
            </a:p>
          </p:txBody>
        </p:sp>
        <p:sp>
          <p:nvSpPr>
            <p:cNvPr id="58403" name="Text Box 55"/>
            <p:cNvSpPr txBox="1">
              <a:spLocks noChangeArrowheads="1"/>
            </p:cNvSpPr>
            <p:nvPr/>
          </p:nvSpPr>
          <p:spPr bwMode="auto">
            <a:xfrm>
              <a:off x="5043" y="209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5</a:t>
              </a:r>
            </a:p>
          </p:txBody>
        </p:sp>
        <p:sp>
          <p:nvSpPr>
            <p:cNvPr id="58404" name="Text Box 56"/>
            <p:cNvSpPr txBox="1">
              <a:spLocks noChangeArrowheads="1"/>
            </p:cNvSpPr>
            <p:nvPr/>
          </p:nvSpPr>
          <p:spPr bwMode="auto">
            <a:xfrm>
              <a:off x="4549" y="2916"/>
              <a:ext cx="19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7</a:t>
              </a:r>
            </a:p>
          </p:txBody>
        </p:sp>
        <p:sp>
          <p:nvSpPr>
            <p:cNvPr id="58405" name="Text Box 57"/>
            <p:cNvSpPr txBox="1">
              <a:spLocks noChangeArrowheads="1"/>
            </p:cNvSpPr>
            <p:nvPr/>
          </p:nvSpPr>
          <p:spPr bwMode="auto">
            <a:xfrm>
              <a:off x="4492" y="237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6</a:t>
              </a:r>
            </a:p>
          </p:txBody>
        </p:sp>
        <p:sp>
          <p:nvSpPr>
            <p:cNvPr id="58406" name="Text Box 58"/>
            <p:cNvSpPr txBox="1">
              <a:spLocks noChangeArrowheads="1"/>
            </p:cNvSpPr>
            <p:nvPr/>
          </p:nvSpPr>
          <p:spPr bwMode="auto">
            <a:xfrm>
              <a:off x="3672" y="212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4</a:t>
              </a:r>
            </a:p>
          </p:txBody>
        </p:sp>
        <p:sp>
          <p:nvSpPr>
            <p:cNvPr id="58407" name="Text Box 59"/>
            <p:cNvSpPr txBox="1">
              <a:spLocks noChangeArrowheads="1"/>
            </p:cNvSpPr>
            <p:nvPr/>
          </p:nvSpPr>
          <p:spPr bwMode="auto">
            <a:xfrm>
              <a:off x="4181" y="203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2</a:t>
              </a:r>
            </a:p>
          </p:txBody>
        </p:sp>
        <p:sp>
          <p:nvSpPr>
            <p:cNvPr id="58408" name="Text Box 60"/>
            <p:cNvSpPr txBox="1">
              <a:spLocks noChangeArrowheads="1"/>
            </p:cNvSpPr>
            <p:nvPr/>
          </p:nvSpPr>
          <p:spPr bwMode="auto">
            <a:xfrm>
              <a:off x="4183" y="25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5</a:t>
              </a:r>
            </a:p>
          </p:txBody>
        </p:sp>
      </p:grpSp>
      <p:sp>
        <p:nvSpPr>
          <p:cNvPr id="608317" name="Line 61"/>
          <p:cNvSpPr>
            <a:spLocks noChangeShapeType="1"/>
          </p:cNvSpPr>
          <p:nvPr/>
        </p:nvSpPr>
        <p:spPr bwMode="auto">
          <a:xfrm>
            <a:off x="6659563" y="2709863"/>
            <a:ext cx="0" cy="715962"/>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318" name="Line 62"/>
          <p:cNvSpPr>
            <a:spLocks noChangeShapeType="1"/>
          </p:cNvSpPr>
          <p:nvPr/>
        </p:nvSpPr>
        <p:spPr bwMode="auto">
          <a:xfrm flipH="1">
            <a:off x="5292725" y="2782888"/>
            <a:ext cx="287338" cy="935037"/>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319" name="Line 63"/>
          <p:cNvSpPr>
            <a:spLocks noChangeShapeType="1"/>
          </p:cNvSpPr>
          <p:nvPr/>
        </p:nvSpPr>
        <p:spPr bwMode="auto">
          <a:xfrm>
            <a:off x="5580063" y="2782888"/>
            <a:ext cx="1008062" cy="6477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320" name="Line 64"/>
          <p:cNvSpPr>
            <a:spLocks noChangeShapeType="1"/>
          </p:cNvSpPr>
          <p:nvPr/>
        </p:nvSpPr>
        <p:spPr bwMode="auto">
          <a:xfrm>
            <a:off x="6659563" y="3502025"/>
            <a:ext cx="0" cy="8636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321" name="Line 65"/>
          <p:cNvSpPr>
            <a:spLocks noChangeShapeType="1"/>
          </p:cNvSpPr>
          <p:nvPr/>
        </p:nvSpPr>
        <p:spPr bwMode="auto">
          <a:xfrm>
            <a:off x="8027988" y="2206625"/>
            <a:ext cx="0" cy="19431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322" name="Line 66"/>
          <p:cNvSpPr>
            <a:spLocks noChangeShapeType="1"/>
          </p:cNvSpPr>
          <p:nvPr/>
        </p:nvSpPr>
        <p:spPr bwMode="auto">
          <a:xfrm>
            <a:off x="6732588" y="3502025"/>
            <a:ext cx="1223962" cy="64770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8323" name="Rectangle 67"/>
          <p:cNvSpPr>
            <a:spLocks noChangeArrowheads="1"/>
          </p:cNvSpPr>
          <p:nvPr/>
        </p:nvSpPr>
        <p:spPr bwMode="auto">
          <a:xfrm>
            <a:off x="468313" y="5300663"/>
            <a:ext cx="5897562"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b="1">
                <a:latin typeface="Times New Roman" panose="02020603050405020304" pitchFamily="18" charset="0"/>
              </a:rPr>
              <a:t>      </a:t>
            </a:r>
            <a:r>
              <a:rPr lang="zh-CN" altLang="en-US" sz="2400" b="1">
                <a:solidFill>
                  <a:schemeClr val="bg1"/>
                </a:solidFill>
                <a:latin typeface="Times New Roman" panose="02020603050405020304" pitchFamily="18" charset="0"/>
              </a:rPr>
              <a:t>注意</a:t>
            </a:r>
            <a:r>
              <a:rPr lang="en-US" altLang="zh-CN" sz="2400" b="1">
                <a:solidFill>
                  <a:schemeClr val="bg1"/>
                </a:solidFill>
                <a:latin typeface="Times New Roman" panose="02020603050405020304" pitchFamily="18" charset="0"/>
              </a:rPr>
              <a:t>: </a:t>
            </a:r>
            <a:r>
              <a:rPr lang="zh-CN" altLang="zh-CN" sz="2400" b="1">
                <a:solidFill>
                  <a:schemeClr val="bg1"/>
                </a:solidFill>
                <a:latin typeface="Times New Roman" panose="02020603050405020304" pitchFamily="18" charset="0"/>
              </a:rPr>
              <a:t>实现时主要解决回路判定问题</a:t>
            </a:r>
            <a:endParaRPr lang="zh-CN" altLang="en-US" sz="2400" b="1">
              <a:solidFill>
                <a:schemeClr val="bg1"/>
              </a:solidFill>
              <a:latin typeface="Times New Roman" panose="02020603050405020304" pitchFamily="18" charset="0"/>
            </a:endParaRPr>
          </a:p>
        </p:txBody>
      </p:sp>
    </p:spTree>
    <p:extLst>
      <p:ext uri="{BB962C8B-B14F-4D97-AF65-F5344CB8AC3E}">
        <p14:creationId xmlns:p14="http://schemas.microsoft.com/office/powerpoint/2010/main" val="3732666969"/>
      </p:ext>
    </p:extLst>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8317"/>
                                        </p:tgtEl>
                                        <p:attrNameLst>
                                          <p:attrName>style.visibility</p:attrName>
                                        </p:attrNameLst>
                                      </p:cBhvr>
                                      <p:to>
                                        <p:strVal val="visible"/>
                                      </p:to>
                                    </p:set>
                                    <p:animEffect transition="in" filter="blinds(horizontal)">
                                      <p:cBhvr>
                                        <p:cTn id="12" dur="500"/>
                                        <p:tgtEl>
                                          <p:spTgt spid="6083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08318"/>
                                        </p:tgtEl>
                                        <p:attrNameLst>
                                          <p:attrName>style.visibility</p:attrName>
                                        </p:attrNameLst>
                                      </p:cBhvr>
                                      <p:to>
                                        <p:strVal val="visible"/>
                                      </p:to>
                                    </p:set>
                                    <p:animEffect transition="in" filter="blinds(horizontal)">
                                      <p:cBhvr>
                                        <p:cTn id="17" dur="500"/>
                                        <p:tgtEl>
                                          <p:spTgt spid="6083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08319"/>
                                        </p:tgtEl>
                                        <p:attrNameLst>
                                          <p:attrName>style.visibility</p:attrName>
                                        </p:attrNameLst>
                                      </p:cBhvr>
                                      <p:to>
                                        <p:strVal val="visible"/>
                                      </p:to>
                                    </p:set>
                                    <p:animEffect transition="in" filter="blinds(horizontal)">
                                      <p:cBhvr>
                                        <p:cTn id="22" dur="500"/>
                                        <p:tgtEl>
                                          <p:spTgt spid="6083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08320"/>
                                        </p:tgtEl>
                                        <p:attrNameLst>
                                          <p:attrName>style.visibility</p:attrName>
                                        </p:attrNameLst>
                                      </p:cBhvr>
                                      <p:to>
                                        <p:strVal val="visible"/>
                                      </p:to>
                                    </p:set>
                                    <p:animEffect transition="in" filter="blinds(horizontal)">
                                      <p:cBhvr>
                                        <p:cTn id="27" dur="500"/>
                                        <p:tgtEl>
                                          <p:spTgt spid="6083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08321"/>
                                        </p:tgtEl>
                                        <p:attrNameLst>
                                          <p:attrName>style.visibility</p:attrName>
                                        </p:attrNameLst>
                                      </p:cBhvr>
                                      <p:to>
                                        <p:strVal val="visible"/>
                                      </p:to>
                                    </p:set>
                                    <p:animEffect transition="in" filter="blinds(horizontal)">
                                      <p:cBhvr>
                                        <p:cTn id="32" dur="500"/>
                                        <p:tgtEl>
                                          <p:spTgt spid="6083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08322"/>
                                        </p:tgtEl>
                                        <p:attrNameLst>
                                          <p:attrName>style.visibility</p:attrName>
                                        </p:attrNameLst>
                                      </p:cBhvr>
                                      <p:to>
                                        <p:strVal val="visible"/>
                                      </p:to>
                                    </p:set>
                                    <p:animEffect transition="in" filter="blinds(horizontal)">
                                      <p:cBhvr>
                                        <p:cTn id="37" dur="500"/>
                                        <p:tgtEl>
                                          <p:spTgt spid="6083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608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323"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11A580-9593-47A3-B807-EF408CCDB36F}" type="slidenum">
              <a:rPr lang="zh-CN" altLang="en-US" smtClean="0">
                <a:solidFill>
                  <a:schemeClr val="accent1"/>
                </a:solidFill>
              </a:rPr>
              <a:pPr/>
              <a:t>5</a:t>
            </a:fld>
            <a:r>
              <a:rPr lang="en-US" altLang="zh-CN" dirty="0">
                <a:solidFill>
                  <a:schemeClr val="accent1"/>
                </a:solidFill>
              </a:rPr>
              <a:t>/51</a:t>
            </a:r>
          </a:p>
        </p:txBody>
      </p:sp>
      <p:sp>
        <p:nvSpPr>
          <p:cNvPr id="7171"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例</a:t>
            </a:r>
            <a:r>
              <a:rPr lang="en-US" altLang="zh-CN" sz="4000" b="1" dirty="0">
                <a:latin typeface="Calibri" panose="020F0502020204030204" pitchFamily="34" charset="0"/>
                <a:ea typeface="宋体" panose="02010600030101010101" pitchFamily="2" charset="-122"/>
              </a:rPr>
              <a:t>  </a:t>
            </a:r>
            <a:r>
              <a:rPr lang="zh-CN" altLang="en-US" sz="4000" b="1" dirty="0">
                <a:latin typeface="Calibri" panose="020F0502020204030204" pitchFamily="34" charset="0"/>
                <a:ea typeface="宋体" panose="02010600030101010101" pitchFamily="2" charset="-122"/>
              </a:rPr>
              <a:t>画出所有</a:t>
            </a:r>
            <a:r>
              <a:rPr lang="en-US" altLang="zh-CN" sz="4000" b="1" dirty="0">
                <a:latin typeface="Calibri" panose="020F0502020204030204" pitchFamily="34" charset="0"/>
                <a:ea typeface="宋体" panose="02010600030101010101" pitchFamily="2" charset="-122"/>
              </a:rPr>
              <a:t>5</a:t>
            </a:r>
            <a:r>
              <a:rPr lang="zh-CN" altLang="en-US" sz="4000" b="1" dirty="0">
                <a:latin typeface="Calibri" panose="020F0502020204030204" pitchFamily="34" charset="0"/>
                <a:ea typeface="宋体" panose="02010600030101010101" pitchFamily="2" charset="-122"/>
              </a:rPr>
              <a:t>个顶点的树</a:t>
            </a:r>
            <a:endParaRPr lang="en-US" altLang="zh-CN" sz="4000" b="1" dirty="0">
              <a:latin typeface="Calibri" panose="020F0502020204030204" pitchFamily="34" charset="0"/>
              <a:ea typeface="宋体" panose="02010600030101010101" pitchFamily="2" charset="-122"/>
            </a:endParaRPr>
          </a:p>
        </p:txBody>
      </p:sp>
      <p:grpSp>
        <p:nvGrpSpPr>
          <p:cNvPr id="7172" name="Group 4"/>
          <p:cNvGrpSpPr>
            <a:grpSpLocks/>
          </p:cNvGrpSpPr>
          <p:nvPr/>
        </p:nvGrpSpPr>
        <p:grpSpPr bwMode="auto">
          <a:xfrm>
            <a:off x="611560" y="1555750"/>
            <a:ext cx="2085975" cy="142875"/>
            <a:chOff x="703" y="3430"/>
            <a:chExt cx="1314" cy="90"/>
          </a:xfrm>
        </p:grpSpPr>
        <p:sp>
          <p:nvSpPr>
            <p:cNvPr id="7189" name="Oval 5"/>
            <p:cNvSpPr>
              <a:spLocks noChangeArrowheads="1"/>
            </p:cNvSpPr>
            <p:nvPr/>
          </p:nvSpPr>
          <p:spPr bwMode="auto">
            <a:xfrm>
              <a:off x="703" y="3430"/>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90" name="Oval 6"/>
            <p:cNvSpPr>
              <a:spLocks noChangeArrowheads="1"/>
            </p:cNvSpPr>
            <p:nvPr/>
          </p:nvSpPr>
          <p:spPr bwMode="auto">
            <a:xfrm>
              <a:off x="1020" y="3430"/>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91" name="Oval 7"/>
            <p:cNvSpPr>
              <a:spLocks noChangeArrowheads="1"/>
            </p:cNvSpPr>
            <p:nvPr/>
          </p:nvSpPr>
          <p:spPr bwMode="auto">
            <a:xfrm>
              <a:off x="1292" y="3430"/>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92" name="Oval 8"/>
            <p:cNvSpPr>
              <a:spLocks noChangeArrowheads="1"/>
            </p:cNvSpPr>
            <p:nvPr/>
          </p:nvSpPr>
          <p:spPr bwMode="auto">
            <a:xfrm>
              <a:off x="1610" y="3430"/>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93" name="Oval 9"/>
            <p:cNvSpPr>
              <a:spLocks noChangeArrowheads="1"/>
            </p:cNvSpPr>
            <p:nvPr/>
          </p:nvSpPr>
          <p:spPr bwMode="auto">
            <a:xfrm>
              <a:off x="1927" y="3430"/>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94" name="Line 10"/>
            <p:cNvSpPr>
              <a:spLocks noChangeShapeType="1"/>
            </p:cNvSpPr>
            <p:nvPr/>
          </p:nvSpPr>
          <p:spPr bwMode="auto">
            <a:xfrm>
              <a:off x="793" y="3475"/>
              <a:ext cx="11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73" name="Group 11"/>
          <p:cNvGrpSpPr>
            <a:grpSpLocks/>
          </p:cNvGrpSpPr>
          <p:nvPr/>
        </p:nvGrpSpPr>
        <p:grpSpPr bwMode="auto">
          <a:xfrm>
            <a:off x="6997700" y="2944353"/>
            <a:ext cx="1079500" cy="1150938"/>
            <a:chOff x="4468" y="3113"/>
            <a:chExt cx="680" cy="725"/>
          </a:xfrm>
        </p:grpSpPr>
        <p:sp>
          <p:nvSpPr>
            <p:cNvPr id="7182" name="Oval 12"/>
            <p:cNvSpPr>
              <a:spLocks noChangeArrowheads="1"/>
            </p:cNvSpPr>
            <p:nvPr/>
          </p:nvSpPr>
          <p:spPr bwMode="auto">
            <a:xfrm>
              <a:off x="4740" y="3748"/>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3" name="Oval 13"/>
            <p:cNvSpPr>
              <a:spLocks noChangeArrowheads="1"/>
            </p:cNvSpPr>
            <p:nvPr/>
          </p:nvSpPr>
          <p:spPr bwMode="auto">
            <a:xfrm>
              <a:off x="4468" y="3430"/>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4" name="Oval 14"/>
            <p:cNvSpPr>
              <a:spLocks noChangeArrowheads="1"/>
            </p:cNvSpPr>
            <p:nvPr/>
          </p:nvSpPr>
          <p:spPr bwMode="auto">
            <a:xfrm>
              <a:off x="4740" y="3430"/>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5" name="Oval 15"/>
            <p:cNvSpPr>
              <a:spLocks noChangeArrowheads="1"/>
            </p:cNvSpPr>
            <p:nvPr/>
          </p:nvSpPr>
          <p:spPr bwMode="auto">
            <a:xfrm>
              <a:off x="5058" y="3430"/>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6" name="Oval 16"/>
            <p:cNvSpPr>
              <a:spLocks noChangeArrowheads="1"/>
            </p:cNvSpPr>
            <p:nvPr/>
          </p:nvSpPr>
          <p:spPr bwMode="auto">
            <a:xfrm>
              <a:off x="4740" y="3113"/>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7" name="Line 17"/>
            <p:cNvSpPr>
              <a:spLocks noChangeShapeType="1"/>
            </p:cNvSpPr>
            <p:nvPr/>
          </p:nvSpPr>
          <p:spPr bwMode="auto">
            <a:xfrm>
              <a:off x="4513" y="3475"/>
              <a:ext cx="5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8" name="Line 18"/>
            <p:cNvSpPr>
              <a:spLocks noChangeShapeType="1"/>
            </p:cNvSpPr>
            <p:nvPr/>
          </p:nvSpPr>
          <p:spPr bwMode="auto">
            <a:xfrm>
              <a:off x="4785" y="3203"/>
              <a:ext cx="0" cy="5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74" name="Group 19"/>
          <p:cNvGrpSpPr>
            <a:grpSpLocks/>
          </p:cNvGrpSpPr>
          <p:nvPr/>
        </p:nvGrpSpPr>
        <p:grpSpPr bwMode="auto">
          <a:xfrm>
            <a:off x="3707904" y="2095499"/>
            <a:ext cx="1582737" cy="719138"/>
            <a:chOff x="2881" y="3203"/>
            <a:chExt cx="997" cy="453"/>
          </a:xfrm>
        </p:grpSpPr>
        <p:sp>
          <p:nvSpPr>
            <p:cNvPr id="7175" name="Oval 20"/>
            <p:cNvSpPr>
              <a:spLocks noChangeArrowheads="1"/>
            </p:cNvSpPr>
            <p:nvPr/>
          </p:nvSpPr>
          <p:spPr bwMode="auto">
            <a:xfrm>
              <a:off x="3470" y="3203"/>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6" name="Oval 21"/>
            <p:cNvSpPr>
              <a:spLocks noChangeArrowheads="1"/>
            </p:cNvSpPr>
            <p:nvPr/>
          </p:nvSpPr>
          <p:spPr bwMode="auto">
            <a:xfrm>
              <a:off x="2881" y="3566"/>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7" name="Oval 22"/>
            <p:cNvSpPr>
              <a:spLocks noChangeArrowheads="1"/>
            </p:cNvSpPr>
            <p:nvPr/>
          </p:nvSpPr>
          <p:spPr bwMode="auto">
            <a:xfrm>
              <a:off x="3153" y="3566"/>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8" name="Oval 23"/>
            <p:cNvSpPr>
              <a:spLocks noChangeArrowheads="1"/>
            </p:cNvSpPr>
            <p:nvPr/>
          </p:nvSpPr>
          <p:spPr bwMode="auto">
            <a:xfrm>
              <a:off x="3471" y="3566"/>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9" name="Oval 24"/>
            <p:cNvSpPr>
              <a:spLocks noChangeArrowheads="1"/>
            </p:cNvSpPr>
            <p:nvPr/>
          </p:nvSpPr>
          <p:spPr bwMode="auto">
            <a:xfrm>
              <a:off x="3788" y="3566"/>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0" name="Line 25"/>
            <p:cNvSpPr>
              <a:spLocks noChangeShapeType="1"/>
            </p:cNvSpPr>
            <p:nvPr/>
          </p:nvSpPr>
          <p:spPr bwMode="auto">
            <a:xfrm>
              <a:off x="2925" y="3612"/>
              <a:ext cx="9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1" name="Line 26"/>
            <p:cNvSpPr>
              <a:spLocks noChangeShapeType="1"/>
            </p:cNvSpPr>
            <p:nvPr/>
          </p:nvSpPr>
          <p:spPr bwMode="auto">
            <a:xfrm>
              <a:off x="3515" y="3249"/>
              <a:ext cx="0" cy="31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文本框 1"/>
          <p:cNvSpPr txBox="1"/>
          <p:nvPr/>
        </p:nvSpPr>
        <p:spPr>
          <a:xfrm>
            <a:off x="323528" y="3555540"/>
            <a:ext cx="5564344" cy="584775"/>
          </a:xfrm>
          <a:prstGeom prst="rect">
            <a:avLst/>
          </a:prstGeom>
          <a:solidFill>
            <a:srgbClr val="FFFF00"/>
          </a:solidFill>
        </p:spPr>
        <p:txBody>
          <a:bodyPr wrap="none" rtlCol="0">
            <a:spAutoFit/>
          </a:bodyPr>
          <a:lstStyle/>
          <a:p>
            <a:r>
              <a:rPr lang="zh-CN" altLang="en-US" sz="3200" dirty="0"/>
              <a:t>不同构的</a:t>
            </a:r>
            <a:r>
              <a:rPr lang="en-US" altLang="zh-CN" sz="3200" dirty="0"/>
              <a:t>5</a:t>
            </a:r>
            <a:r>
              <a:rPr lang="zh-CN" altLang="en-US" sz="3200" dirty="0"/>
              <a:t>个顶点的树只有</a:t>
            </a:r>
            <a:r>
              <a:rPr lang="en-US" altLang="zh-CN" sz="3200" dirty="0"/>
              <a:t>3</a:t>
            </a:r>
            <a:r>
              <a:rPr lang="zh-CN" altLang="en-US" sz="3200" dirty="0"/>
              <a:t>个</a:t>
            </a:r>
          </a:p>
        </p:txBody>
      </p:sp>
      <p:sp>
        <p:nvSpPr>
          <p:cNvPr id="28" name="文本框 27"/>
          <p:cNvSpPr txBox="1"/>
          <p:nvPr/>
        </p:nvSpPr>
        <p:spPr>
          <a:xfrm>
            <a:off x="327701" y="4508211"/>
            <a:ext cx="5564345" cy="584775"/>
          </a:xfrm>
          <a:prstGeom prst="rect">
            <a:avLst/>
          </a:prstGeom>
          <a:solidFill>
            <a:srgbClr val="0070C0"/>
          </a:solidFill>
        </p:spPr>
        <p:txBody>
          <a:bodyPr wrap="none" rtlCol="0">
            <a:spAutoFit/>
          </a:bodyPr>
          <a:lstStyle/>
          <a:p>
            <a:r>
              <a:rPr lang="zh-CN" altLang="en-US" sz="3200" dirty="0">
                <a:solidFill>
                  <a:schemeClr val="bg1"/>
                </a:solidFill>
              </a:rPr>
              <a:t>不同构的</a:t>
            </a:r>
            <a:r>
              <a:rPr lang="en-US" altLang="zh-CN" sz="3200" dirty="0">
                <a:solidFill>
                  <a:schemeClr val="bg1"/>
                </a:solidFill>
              </a:rPr>
              <a:t>4</a:t>
            </a:r>
            <a:r>
              <a:rPr lang="zh-CN" altLang="en-US" sz="3200" dirty="0">
                <a:solidFill>
                  <a:schemeClr val="bg1"/>
                </a:solidFill>
              </a:rPr>
              <a:t>个顶点的树只有</a:t>
            </a:r>
            <a:r>
              <a:rPr lang="en-US" altLang="zh-CN" sz="3200" dirty="0">
                <a:solidFill>
                  <a:schemeClr val="bg1"/>
                </a:solidFill>
              </a:rPr>
              <a:t>2</a:t>
            </a:r>
            <a:r>
              <a:rPr lang="zh-CN" altLang="en-US" sz="3200" dirty="0">
                <a:solidFill>
                  <a:schemeClr val="bg1"/>
                </a:solidFill>
              </a:rPr>
              <a:t>个</a:t>
            </a:r>
          </a:p>
        </p:txBody>
      </p:sp>
      <p:grpSp>
        <p:nvGrpSpPr>
          <p:cNvPr id="29" name="Group 15"/>
          <p:cNvGrpSpPr>
            <a:grpSpLocks/>
          </p:cNvGrpSpPr>
          <p:nvPr/>
        </p:nvGrpSpPr>
        <p:grpSpPr bwMode="auto">
          <a:xfrm>
            <a:off x="3131840" y="5680670"/>
            <a:ext cx="1582737" cy="142875"/>
            <a:chOff x="4195" y="3067"/>
            <a:chExt cx="997" cy="90"/>
          </a:xfrm>
        </p:grpSpPr>
        <p:sp>
          <p:nvSpPr>
            <p:cNvPr id="30" name="Oval 16"/>
            <p:cNvSpPr>
              <a:spLocks noChangeArrowheads="1"/>
            </p:cNvSpPr>
            <p:nvPr/>
          </p:nvSpPr>
          <p:spPr bwMode="auto">
            <a:xfrm>
              <a:off x="4195" y="3067"/>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Oval 17"/>
            <p:cNvSpPr>
              <a:spLocks noChangeArrowheads="1"/>
            </p:cNvSpPr>
            <p:nvPr/>
          </p:nvSpPr>
          <p:spPr bwMode="auto">
            <a:xfrm>
              <a:off x="4512" y="3067"/>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Oval 18"/>
            <p:cNvSpPr>
              <a:spLocks noChangeArrowheads="1"/>
            </p:cNvSpPr>
            <p:nvPr/>
          </p:nvSpPr>
          <p:spPr bwMode="auto">
            <a:xfrm>
              <a:off x="4784" y="3067"/>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Oval 19"/>
            <p:cNvSpPr>
              <a:spLocks noChangeArrowheads="1"/>
            </p:cNvSpPr>
            <p:nvPr/>
          </p:nvSpPr>
          <p:spPr bwMode="auto">
            <a:xfrm>
              <a:off x="5102" y="3067"/>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Line 20"/>
            <p:cNvSpPr>
              <a:spLocks noChangeShapeType="1"/>
            </p:cNvSpPr>
            <p:nvPr/>
          </p:nvSpPr>
          <p:spPr bwMode="auto">
            <a:xfrm>
              <a:off x="4285" y="3112"/>
              <a:ext cx="863"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 name="Group 26"/>
          <p:cNvGrpSpPr>
            <a:grpSpLocks/>
          </p:cNvGrpSpPr>
          <p:nvPr/>
        </p:nvGrpSpPr>
        <p:grpSpPr bwMode="auto">
          <a:xfrm>
            <a:off x="6299398" y="5464770"/>
            <a:ext cx="919163" cy="844550"/>
            <a:chOff x="3383" y="2793"/>
            <a:chExt cx="579" cy="532"/>
          </a:xfrm>
        </p:grpSpPr>
        <p:sp>
          <p:nvSpPr>
            <p:cNvPr id="36" name="Oval 27"/>
            <p:cNvSpPr>
              <a:spLocks noChangeArrowheads="1"/>
            </p:cNvSpPr>
            <p:nvPr/>
          </p:nvSpPr>
          <p:spPr bwMode="auto">
            <a:xfrm rot="2081710">
              <a:off x="3387" y="2899"/>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Oval 28"/>
            <p:cNvSpPr>
              <a:spLocks noChangeArrowheads="1"/>
            </p:cNvSpPr>
            <p:nvPr/>
          </p:nvSpPr>
          <p:spPr bwMode="auto">
            <a:xfrm rot="2081710">
              <a:off x="3610" y="3054"/>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Oval 29"/>
            <p:cNvSpPr>
              <a:spLocks noChangeArrowheads="1"/>
            </p:cNvSpPr>
            <p:nvPr/>
          </p:nvSpPr>
          <p:spPr bwMode="auto">
            <a:xfrm rot="2081710">
              <a:off x="3872" y="3235"/>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Oval 30"/>
            <p:cNvSpPr>
              <a:spLocks noChangeArrowheads="1"/>
            </p:cNvSpPr>
            <p:nvPr/>
          </p:nvSpPr>
          <p:spPr bwMode="auto">
            <a:xfrm rot="2081710">
              <a:off x="3791" y="2793"/>
              <a:ext cx="90" cy="90"/>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Line 31"/>
            <p:cNvSpPr>
              <a:spLocks noChangeShapeType="1"/>
            </p:cNvSpPr>
            <p:nvPr/>
          </p:nvSpPr>
          <p:spPr bwMode="auto">
            <a:xfrm rot="2081710">
              <a:off x="3383" y="3099"/>
              <a:ext cx="5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32"/>
            <p:cNvSpPr>
              <a:spLocks noChangeShapeType="1"/>
            </p:cNvSpPr>
            <p:nvPr/>
          </p:nvSpPr>
          <p:spPr bwMode="auto">
            <a:xfrm rot="2081710">
              <a:off x="3731" y="2852"/>
              <a:ext cx="11" cy="27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D552E6-A3D8-4C30-83AE-5F2463F7FFB1}" type="slidenum">
              <a:rPr lang="zh-CN" altLang="en-US" smtClean="0">
                <a:solidFill>
                  <a:schemeClr val="accent1"/>
                </a:solidFill>
              </a:rPr>
              <a:pPr/>
              <a:t>50</a:t>
            </a:fld>
            <a:r>
              <a:rPr lang="en-US" altLang="zh-CN" dirty="0">
                <a:solidFill>
                  <a:schemeClr val="accent1"/>
                </a:solidFill>
              </a:rPr>
              <a:t>/51</a:t>
            </a:r>
          </a:p>
        </p:txBody>
      </p:sp>
      <p:sp>
        <p:nvSpPr>
          <p:cNvPr id="59395"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例  求最小生成树。</a:t>
            </a:r>
          </a:p>
        </p:txBody>
      </p:sp>
      <p:grpSp>
        <p:nvGrpSpPr>
          <p:cNvPr id="59396" name="Group 4"/>
          <p:cNvGrpSpPr>
            <a:grpSpLocks/>
          </p:cNvGrpSpPr>
          <p:nvPr/>
        </p:nvGrpSpPr>
        <p:grpSpPr bwMode="auto">
          <a:xfrm>
            <a:off x="4067175" y="1341438"/>
            <a:ext cx="2420938" cy="2497137"/>
            <a:chOff x="781" y="1616"/>
            <a:chExt cx="1784" cy="1803"/>
          </a:xfrm>
        </p:grpSpPr>
        <p:sp>
          <p:nvSpPr>
            <p:cNvPr id="59461" name="Oval 5"/>
            <p:cNvSpPr>
              <a:spLocks noChangeArrowheads="1"/>
            </p:cNvSpPr>
            <p:nvPr/>
          </p:nvSpPr>
          <p:spPr bwMode="auto">
            <a:xfrm>
              <a:off x="1610" y="1616"/>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9462" name="Oval 6"/>
            <p:cNvSpPr>
              <a:spLocks noChangeArrowheads="1"/>
            </p:cNvSpPr>
            <p:nvPr/>
          </p:nvSpPr>
          <p:spPr bwMode="auto">
            <a:xfrm>
              <a:off x="793" y="2160"/>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9463" name="Oval 7"/>
            <p:cNvSpPr>
              <a:spLocks noChangeArrowheads="1"/>
            </p:cNvSpPr>
            <p:nvPr/>
          </p:nvSpPr>
          <p:spPr bwMode="auto">
            <a:xfrm>
              <a:off x="1020" y="3113"/>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9464" name="Oval 8"/>
            <p:cNvSpPr>
              <a:spLocks noChangeArrowheads="1"/>
            </p:cNvSpPr>
            <p:nvPr/>
          </p:nvSpPr>
          <p:spPr bwMode="auto">
            <a:xfrm>
              <a:off x="1565" y="2478"/>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9465" name="Oval 9"/>
            <p:cNvSpPr>
              <a:spLocks noChangeArrowheads="1"/>
            </p:cNvSpPr>
            <p:nvPr/>
          </p:nvSpPr>
          <p:spPr bwMode="auto">
            <a:xfrm>
              <a:off x="2381" y="2160"/>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9466" name="Oval 10"/>
            <p:cNvSpPr>
              <a:spLocks noChangeArrowheads="1"/>
            </p:cNvSpPr>
            <p:nvPr/>
          </p:nvSpPr>
          <p:spPr bwMode="auto">
            <a:xfrm>
              <a:off x="2109" y="3113"/>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9467" name="Line 11"/>
            <p:cNvSpPr>
              <a:spLocks noChangeShapeType="1"/>
            </p:cNvSpPr>
            <p:nvPr/>
          </p:nvSpPr>
          <p:spPr bwMode="auto">
            <a:xfrm flipH="1">
              <a:off x="839" y="1661"/>
              <a:ext cx="862"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68" name="Line 12"/>
            <p:cNvSpPr>
              <a:spLocks noChangeShapeType="1"/>
            </p:cNvSpPr>
            <p:nvPr/>
          </p:nvSpPr>
          <p:spPr bwMode="auto">
            <a:xfrm>
              <a:off x="839" y="2251"/>
              <a:ext cx="272" cy="9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69" name="Line 13"/>
            <p:cNvSpPr>
              <a:spLocks noChangeShapeType="1"/>
            </p:cNvSpPr>
            <p:nvPr/>
          </p:nvSpPr>
          <p:spPr bwMode="auto">
            <a:xfrm>
              <a:off x="1701" y="1661"/>
              <a:ext cx="725"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0" name="Line 14"/>
            <p:cNvSpPr>
              <a:spLocks noChangeShapeType="1"/>
            </p:cNvSpPr>
            <p:nvPr/>
          </p:nvSpPr>
          <p:spPr bwMode="auto">
            <a:xfrm flipH="1">
              <a:off x="1610" y="2205"/>
              <a:ext cx="862"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1" name="Line 15"/>
            <p:cNvSpPr>
              <a:spLocks noChangeShapeType="1"/>
            </p:cNvSpPr>
            <p:nvPr/>
          </p:nvSpPr>
          <p:spPr bwMode="auto">
            <a:xfrm flipH="1">
              <a:off x="1111" y="2568"/>
              <a:ext cx="499" cy="5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2" name="Line 16"/>
            <p:cNvSpPr>
              <a:spLocks noChangeShapeType="1"/>
            </p:cNvSpPr>
            <p:nvPr/>
          </p:nvSpPr>
          <p:spPr bwMode="auto">
            <a:xfrm>
              <a:off x="1655" y="2523"/>
              <a:ext cx="499"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3" name="Line 17"/>
            <p:cNvSpPr>
              <a:spLocks noChangeShapeType="1"/>
            </p:cNvSpPr>
            <p:nvPr/>
          </p:nvSpPr>
          <p:spPr bwMode="auto">
            <a:xfrm flipV="1">
              <a:off x="1111" y="3158"/>
              <a:ext cx="10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4" name="Line 18"/>
            <p:cNvSpPr>
              <a:spLocks noChangeShapeType="1"/>
            </p:cNvSpPr>
            <p:nvPr/>
          </p:nvSpPr>
          <p:spPr bwMode="auto">
            <a:xfrm flipH="1">
              <a:off x="2154" y="2205"/>
              <a:ext cx="318" cy="9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5" name="Line 19"/>
            <p:cNvSpPr>
              <a:spLocks noChangeShapeType="1"/>
            </p:cNvSpPr>
            <p:nvPr/>
          </p:nvSpPr>
          <p:spPr bwMode="auto">
            <a:xfrm flipH="1">
              <a:off x="1655" y="1706"/>
              <a:ext cx="0" cy="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6" name="Line 20"/>
            <p:cNvSpPr>
              <a:spLocks noChangeShapeType="1"/>
            </p:cNvSpPr>
            <p:nvPr/>
          </p:nvSpPr>
          <p:spPr bwMode="auto">
            <a:xfrm>
              <a:off x="884" y="2205"/>
              <a:ext cx="771"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7" name="Text Box 21"/>
            <p:cNvSpPr txBox="1">
              <a:spLocks noChangeArrowheads="1"/>
            </p:cNvSpPr>
            <p:nvPr/>
          </p:nvSpPr>
          <p:spPr bwMode="auto">
            <a:xfrm>
              <a:off x="1643" y="1900"/>
              <a:ext cx="22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1</a:t>
              </a:r>
            </a:p>
          </p:txBody>
        </p:sp>
        <p:sp>
          <p:nvSpPr>
            <p:cNvPr id="59478" name="Text Box 22"/>
            <p:cNvSpPr txBox="1">
              <a:spLocks noChangeArrowheads="1"/>
            </p:cNvSpPr>
            <p:nvPr/>
          </p:nvSpPr>
          <p:spPr bwMode="auto">
            <a:xfrm>
              <a:off x="1054" y="1719"/>
              <a:ext cx="22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5</a:t>
              </a:r>
            </a:p>
          </p:txBody>
        </p:sp>
        <p:sp>
          <p:nvSpPr>
            <p:cNvPr id="59479" name="Text Box 23"/>
            <p:cNvSpPr txBox="1">
              <a:spLocks noChangeArrowheads="1"/>
            </p:cNvSpPr>
            <p:nvPr/>
          </p:nvSpPr>
          <p:spPr bwMode="auto">
            <a:xfrm>
              <a:off x="2051" y="1719"/>
              <a:ext cx="23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5</a:t>
              </a:r>
            </a:p>
          </p:txBody>
        </p:sp>
        <p:sp>
          <p:nvSpPr>
            <p:cNvPr id="59480" name="Text Box 24"/>
            <p:cNvSpPr txBox="1">
              <a:spLocks noChangeArrowheads="1"/>
            </p:cNvSpPr>
            <p:nvPr/>
          </p:nvSpPr>
          <p:spPr bwMode="auto">
            <a:xfrm>
              <a:off x="781" y="2581"/>
              <a:ext cx="22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3</a:t>
              </a:r>
            </a:p>
          </p:txBody>
        </p:sp>
        <p:sp>
          <p:nvSpPr>
            <p:cNvPr id="59481" name="Text Box 25"/>
            <p:cNvSpPr txBox="1">
              <a:spLocks noChangeArrowheads="1"/>
            </p:cNvSpPr>
            <p:nvPr/>
          </p:nvSpPr>
          <p:spPr bwMode="auto">
            <a:xfrm>
              <a:off x="1552" y="3155"/>
              <a:ext cx="229"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6</a:t>
              </a:r>
            </a:p>
          </p:txBody>
        </p:sp>
        <p:sp>
          <p:nvSpPr>
            <p:cNvPr id="59482" name="Text Box 26"/>
            <p:cNvSpPr txBox="1">
              <a:spLocks noChangeArrowheads="1"/>
            </p:cNvSpPr>
            <p:nvPr/>
          </p:nvSpPr>
          <p:spPr bwMode="auto">
            <a:xfrm>
              <a:off x="2335" y="2626"/>
              <a:ext cx="23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2</a:t>
              </a:r>
            </a:p>
          </p:txBody>
        </p:sp>
        <p:sp>
          <p:nvSpPr>
            <p:cNvPr id="59483" name="Text Box 27"/>
            <p:cNvSpPr txBox="1">
              <a:spLocks noChangeArrowheads="1"/>
            </p:cNvSpPr>
            <p:nvPr/>
          </p:nvSpPr>
          <p:spPr bwMode="auto">
            <a:xfrm>
              <a:off x="1234" y="2626"/>
              <a:ext cx="22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6</a:t>
              </a:r>
            </a:p>
          </p:txBody>
        </p:sp>
        <p:sp>
          <p:nvSpPr>
            <p:cNvPr id="59484" name="Text Box 28"/>
            <p:cNvSpPr txBox="1">
              <a:spLocks noChangeArrowheads="1"/>
            </p:cNvSpPr>
            <p:nvPr/>
          </p:nvSpPr>
          <p:spPr bwMode="auto">
            <a:xfrm>
              <a:off x="1702" y="2762"/>
              <a:ext cx="22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4</a:t>
              </a:r>
            </a:p>
          </p:txBody>
        </p:sp>
        <p:sp>
          <p:nvSpPr>
            <p:cNvPr id="59485" name="Text Box 29"/>
            <p:cNvSpPr txBox="1">
              <a:spLocks noChangeArrowheads="1"/>
            </p:cNvSpPr>
            <p:nvPr/>
          </p:nvSpPr>
          <p:spPr bwMode="auto">
            <a:xfrm>
              <a:off x="1189" y="2172"/>
              <a:ext cx="22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5</a:t>
              </a:r>
            </a:p>
          </p:txBody>
        </p:sp>
        <p:sp>
          <p:nvSpPr>
            <p:cNvPr id="59486" name="Text Box 30"/>
            <p:cNvSpPr txBox="1">
              <a:spLocks noChangeArrowheads="1"/>
            </p:cNvSpPr>
            <p:nvPr/>
          </p:nvSpPr>
          <p:spPr bwMode="auto">
            <a:xfrm>
              <a:off x="1869" y="2172"/>
              <a:ext cx="22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5</a:t>
              </a:r>
            </a:p>
          </p:txBody>
        </p:sp>
      </p:grpSp>
      <p:grpSp>
        <p:nvGrpSpPr>
          <p:cNvPr id="3" name="Group 31"/>
          <p:cNvGrpSpPr>
            <a:grpSpLocks/>
          </p:cNvGrpSpPr>
          <p:nvPr/>
        </p:nvGrpSpPr>
        <p:grpSpPr bwMode="auto">
          <a:xfrm>
            <a:off x="1287463" y="3716338"/>
            <a:ext cx="2779712" cy="2808287"/>
            <a:chOff x="3170" y="1616"/>
            <a:chExt cx="1751" cy="1769"/>
          </a:xfrm>
        </p:grpSpPr>
        <p:sp>
          <p:nvSpPr>
            <p:cNvPr id="59435" name="Oval 32"/>
            <p:cNvSpPr>
              <a:spLocks noChangeArrowheads="1"/>
            </p:cNvSpPr>
            <p:nvPr/>
          </p:nvSpPr>
          <p:spPr bwMode="auto">
            <a:xfrm>
              <a:off x="3999" y="1616"/>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9436" name="Oval 33"/>
            <p:cNvSpPr>
              <a:spLocks noChangeArrowheads="1"/>
            </p:cNvSpPr>
            <p:nvPr/>
          </p:nvSpPr>
          <p:spPr bwMode="auto">
            <a:xfrm>
              <a:off x="3182" y="2160"/>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9437" name="Oval 34"/>
            <p:cNvSpPr>
              <a:spLocks noChangeArrowheads="1"/>
            </p:cNvSpPr>
            <p:nvPr/>
          </p:nvSpPr>
          <p:spPr bwMode="auto">
            <a:xfrm>
              <a:off x="3409" y="3113"/>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9438" name="Oval 35"/>
            <p:cNvSpPr>
              <a:spLocks noChangeArrowheads="1"/>
            </p:cNvSpPr>
            <p:nvPr/>
          </p:nvSpPr>
          <p:spPr bwMode="auto">
            <a:xfrm>
              <a:off x="3954" y="2478"/>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9439" name="Oval 36"/>
            <p:cNvSpPr>
              <a:spLocks noChangeArrowheads="1"/>
            </p:cNvSpPr>
            <p:nvPr/>
          </p:nvSpPr>
          <p:spPr bwMode="auto">
            <a:xfrm>
              <a:off x="4770" y="2160"/>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9440" name="Oval 37"/>
            <p:cNvSpPr>
              <a:spLocks noChangeArrowheads="1"/>
            </p:cNvSpPr>
            <p:nvPr/>
          </p:nvSpPr>
          <p:spPr bwMode="auto">
            <a:xfrm>
              <a:off x="4498" y="3113"/>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9441" name="Line 38"/>
            <p:cNvSpPr>
              <a:spLocks noChangeShapeType="1"/>
            </p:cNvSpPr>
            <p:nvPr/>
          </p:nvSpPr>
          <p:spPr bwMode="auto">
            <a:xfrm flipH="1">
              <a:off x="3228" y="1661"/>
              <a:ext cx="862"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2" name="Line 39"/>
            <p:cNvSpPr>
              <a:spLocks noChangeShapeType="1"/>
            </p:cNvSpPr>
            <p:nvPr/>
          </p:nvSpPr>
          <p:spPr bwMode="auto">
            <a:xfrm>
              <a:off x="3228" y="2251"/>
              <a:ext cx="272" cy="9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3" name="Line 40"/>
            <p:cNvSpPr>
              <a:spLocks noChangeShapeType="1"/>
            </p:cNvSpPr>
            <p:nvPr/>
          </p:nvSpPr>
          <p:spPr bwMode="auto">
            <a:xfrm>
              <a:off x="4090" y="1661"/>
              <a:ext cx="725"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4" name="Line 41"/>
            <p:cNvSpPr>
              <a:spLocks noChangeShapeType="1"/>
            </p:cNvSpPr>
            <p:nvPr/>
          </p:nvSpPr>
          <p:spPr bwMode="auto">
            <a:xfrm flipH="1">
              <a:off x="3999" y="2205"/>
              <a:ext cx="862"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5" name="Line 42"/>
            <p:cNvSpPr>
              <a:spLocks noChangeShapeType="1"/>
            </p:cNvSpPr>
            <p:nvPr/>
          </p:nvSpPr>
          <p:spPr bwMode="auto">
            <a:xfrm flipH="1">
              <a:off x="3500" y="2568"/>
              <a:ext cx="499" cy="5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6" name="Line 43"/>
            <p:cNvSpPr>
              <a:spLocks noChangeShapeType="1"/>
            </p:cNvSpPr>
            <p:nvPr/>
          </p:nvSpPr>
          <p:spPr bwMode="auto">
            <a:xfrm>
              <a:off x="4044" y="2523"/>
              <a:ext cx="499"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7" name="Line 44"/>
            <p:cNvSpPr>
              <a:spLocks noChangeShapeType="1"/>
            </p:cNvSpPr>
            <p:nvPr/>
          </p:nvSpPr>
          <p:spPr bwMode="auto">
            <a:xfrm flipV="1">
              <a:off x="3500" y="3158"/>
              <a:ext cx="10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8" name="Line 45"/>
            <p:cNvSpPr>
              <a:spLocks noChangeShapeType="1"/>
            </p:cNvSpPr>
            <p:nvPr/>
          </p:nvSpPr>
          <p:spPr bwMode="auto">
            <a:xfrm flipH="1">
              <a:off x="4543" y="2205"/>
              <a:ext cx="318" cy="9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9" name="Line 46"/>
            <p:cNvSpPr>
              <a:spLocks noChangeShapeType="1"/>
            </p:cNvSpPr>
            <p:nvPr/>
          </p:nvSpPr>
          <p:spPr bwMode="auto">
            <a:xfrm flipH="1">
              <a:off x="4044" y="1706"/>
              <a:ext cx="0" cy="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0" name="Line 47"/>
            <p:cNvSpPr>
              <a:spLocks noChangeShapeType="1"/>
            </p:cNvSpPr>
            <p:nvPr/>
          </p:nvSpPr>
          <p:spPr bwMode="auto">
            <a:xfrm>
              <a:off x="3273" y="2205"/>
              <a:ext cx="771"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1" name="Text Box 48"/>
            <p:cNvSpPr txBox="1">
              <a:spLocks noChangeArrowheads="1"/>
            </p:cNvSpPr>
            <p:nvPr/>
          </p:nvSpPr>
          <p:spPr bwMode="auto">
            <a:xfrm>
              <a:off x="4032" y="19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1</a:t>
              </a:r>
            </a:p>
          </p:txBody>
        </p:sp>
        <p:sp>
          <p:nvSpPr>
            <p:cNvPr id="59452" name="Text Box 49"/>
            <p:cNvSpPr txBox="1">
              <a:spLocks noChangeArrowheads="1"/>
            </p:cNvSpPr>
            <p:nvPr/>
          </p:nvSpPr>
          <p:spPr bwMode="auto">
            <a:xfrm>
              <a:off x="3442" y="17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5</a:t>
              </a:r>
            </a:p>
          </p:txBody>
        </p:sp>
        <p:sp>
          <p:nvSpPr>
            <p:cNvPr id="59453" name="Text Box 50"/>
            <p:cNvSpPr txBox="1">
              <a:spLocks noChangeArrowheads="1"/>
            </p:cNvSpPr>
            <p:nvPr/>
          </p:nvSpPr>
          <p:spPr bwMode="auto">
            <a:xfrm>
              <a:off x="4440" y="17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5</a:t>
              </a:r>
            </a:p>
          </p:txBody>
        </p:sp>
        <p:sp>
          <p:nvSpPr>
            <p:cNvPr id="59454" name="Text Box 51"/>
            <p:cNvSpPr txBox="1">
              <a:spLocks noChangeArrowheads="1"/>
            </p:cNvSpPr>
            <p:nvPr/>
          </p:nvSpPr>
          <p:spPr bwMode="auto">
            <a:xfrm>
              <a:off x="3170" y="25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3</a:t>
              </a:r>
            </a:p>
          </p:txBody>
        </p:sp>
        <p:sp>
          <p:nvSpPr>
            <p:cNvPr id="59455" name="Text Box 52"/>
            <p:cNvSpPr txBox="1">
              <a:spLocks noChangeArrowheads="1"/>
            </p:cNvSpPr>
            <p:nvPr/>
          </p:nvSpPr>
          <p:spPr bwMode="auto">
            <a:xfrm>
              <a:off x="3941" y="315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6</a:t>
              </a:r>
            </a:p>
          </p:txBody>
        </p:sp>
        <p:sp>
          <p:nvSpPr>
            <p:cNvPr id="59456" name="Text Box 53"/>
            <p:cNvSpPr txBox="1">
              <a:spLocks noChangeArrowheads="1"/>
            </p:cNvSpPr>
            <p:nvPr/>
          </p:nvSpPr>
          <p:spPr bwMode="auto">
            <a:xfrm>
              <a:off x="4725" y="262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2</a:t>
              </a:r>
            </a:p>
          </p:txBody>
        </p:sp>
        <p:sp>
          <p:nvSpPr>
            <p:cNvPr id="59457" name="Text Box 54"/>
            <p:cNvSpPr txBox="1">
              <a:spLocks noChangeArrowheads="1"/>
            </p:cNvSpPr>
            <p:nvPr/>
          </p:nvSpPr>
          <p:spPr bwMode="auto">
            <a:xfrm>
              <a:off x="3623" y="262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6</a:t>
              </a:r>
            </a:p>
          </p:txBody>
        </p:sp>
        <p:sp>
          <p:nvSpPr>
            <p:cNvPr id="59458" name="Text Box 55"/>
            <p:cNvSpPr txBox="1">
              <a:spLocks noChangeArrowheads="1"/>
            </p:cNvSpPr>
            <p:nvPr/>
          </p:nvSpPr>
          <p:spPr bwMode="auto">
            <a:xfrm>
              <a:off x="4090" y="276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4</a:t>
              </a:r>
            </a:p>
          </p:txBody>
        </p:sp>
        <p:sp>
          <p:nvSpPr>
            <p:cNvPr id="59459" name="Text Box 56"/>
            <p:cNvSpPr txBox="1">
              <a:spLocks noChangeArrowheads="1"/>
            </p:cNvSpPr>
            <p:nvPr/>
          </p:nvSpPr>
          <p:spPr bwMode="auto">
            <a:xfrm>
              <a:off x="3578" y="217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5</a:t>
              </a:r>
            </a:p>
          </p:txBody>
        </p:sp>
        <p:sp>
          <p:nvSpPr>
            <p:cNvPr id="59460" name="Text Box 57"/>
            <p:cNvSpPr txBox="1">
              <a:spLocks noChangeArrowheads="1"/>
            </p:cNvSpPr>
            <p:nvPr/>
          </p:nvSpPr>
          <p:spPr bwMode="auto">
            <a:xfrm>
              <a:off x="4258" y="217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5</a:t>
              </a:r>
            </a:p>
          </p:txBody>
        </p:sp>
      </p:grpSp>
      <p:sp>
        <p:nvSpPr>
          <p:cNvPr id="609338" name="Line 58"/>
          <p:cNvSpPr>
            <a:spLocks noChangeShapeType="1"/>
          </p:cNvSpPr>
          <p:nvPr/>
        </p:nvSpPr>
        <p:spPr bwMode="auto">
          <a:xfrm>
            <a:off x="2698750" y="3859213"/>
            <a:ext cx="0" cy="1296987"/>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9339" name="Line 59"/>
          <p:cNvSpPr>
            <a:spLocks noChangeShapeType="1"/>
          </p:cNvSpPr>
          <p:nvPr/>
        </p:nvSpPr>
        <p:spPr bwMode="auto">
          <a:xfrm flipH="1">
            <a:off x="3490913" y="4724400"/>
            <a:ext cx="431800" cy="1439863"/>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9340" name="Line 60"/>
          <p:cNvSpPr>
            <a:spLocks noChangeShapeType="1"/>
          </p:cNvSpPr>
          <p:nvPr/>
        </p:nvSpPr>
        <p:spPr bwMode="auto">
          <a:xfrm>
            <a:off x="1331913" y="4651375"/>
            <a:ext cx="503237" cy="1512888"/>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9341" name="Line 61"/>
          <p:cNvSpPr>
            <a:spLocks noChangeShapeType="1"/>
          </p:cNvSpPr>
          <p:nvPr/>
        </p:nvSpPr>
        <p:spPr bwMode="auto">
          <a:xfrm>
            <a:off x="2698750" y="5156200"/>
            <a:ext cx="792163" cy="1008063"/>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9342" name="Line 62"/>
          <p:cNvSpPr>
            <a:spLocks noChangeShapeType="1"/>
          </p:cNvSpPr>
          <p:nvPr/>
        </p:nvSpPr>
        <p:spPr bwMode="auto">
          <a:xfrm>
            <a:off x="1331913" y="4651375"/>
            <a:ext cx="1366837" cy="504825"/>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 name="Group 63"/>
          <p:cNvGrpSpPr>
            <a:grpSpLocks/>
          </p:cNvGrpSpPr>
          <p:nvPr/>
        </p:nvGrpSpPr>
        <p:grpSpPr bwMode="auto">
          <a:xfrm>
            <a:off x="6040438" y="3716338"/>
            <a:ext cx="2779712" cy="2808287"/>
            <a:chOff x="3170" y="1616"/>
            <a:chExt cx="1751" cy="1769"/>
          </a:xfrm>
        </p:grpSpPr>
        <p:sp>
          <p:nvSpPr>
            <p:cNvPr id="59409" name="Oval 64"/>
            <p:cNvSpPr>
              <a:spLocks noChangeArrowheads="1"/>
            </p:cNvSpPr>
            <p:nvPr/>
          </p:nvSpPr>
          <p:spPr bwMode="auto">
            <a:xfrm>
              <a:off x="3999" y="1616"/>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9410" name="Oval 65"/>
            <p:cNvSpPr>
              <a:spLocks noChangeArrowheads="1"/>
            </p:cNvSpPr>
            <p:nvPr/>
          </p:nvSpPr>
          <p:spPr bwMode="auto">
            <a:xfrm>
              <a:off x="3182" y="2160"/>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9411" name="Oval 66"/>
            <p:cNvSpPr>
              <a:spLocks noChangeArrowheads="1"/>
            </p:cNvSpPr>
            <p:nvPr/>
          </p:nvSpPr>
          <p:spPr bwMode="auto">
            <a:xfrm>
              <a:off x="3409" y="3113"/>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9412" name="Oval 67"/>
            <p:cNvSpPr>
              <a:spLocks noChangeArrowheads="1"/>
            </p:cNvSpPr>
            <p:nvPr/>
          </p:nvSpPr>
          <p:spPr bwMode="auto">
            <a:xfrm>
              <a:off x="3954" y="2478"/>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9413" name="Oval 68"/>
            <p:cNvSpPr>
              <a:spLocks noChangeArrowheads="1"/>
            </p:cNvSpPr>
            <p:nvPr/>
          </p:nvSpPr>
          <p:spPr bwMode="auto">
            <a:xfrm>
              <a:off x="4770" y="2160"/>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9414" name="Oval 69"/>
            <p:cNvSpPr>
              <a:spLocks noChangeArrowheads="1"/>
            </p:cNvSpPr>
            <p:nvPr/>
          </p:nvSpPr>
          <p:spPr bwMode="auto">
            <a:xfrm>
              <a:off x="4498" y="3113"/>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zh-CN" altLang="en-US"/>
            </a:p>
          </p:txBody>
        </p:sp>
        <p:sp>
          <p:nvSpPr>
            <p:cNvPr id="59415" name="Line 70"/>
            <p:cNvSpPr>
              <a:spLocks noChangeShapeType="1"/>
            </p:cNvSpPr>
            <p:nvPr/>
          </p:nvSpPr>
          <p:spPr bwMode="auto">
            <a:xfrm flipH="1">
              <a:off x="3228" y="1661"/>
              <a:ext cx="862"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6" name="Line 71"/>
            <p:cNvSpPr>
              <a:spLocks noChangeShapeType="1"/>
            </p:cNvSpPr>
            <p:nvPr/>
          </p:nvSpPr>
          <p:spPr bwMode="auto">
            <a:xfrm>
              <a:off x="3228" y="2251"/>
              <a:ext cx="272" cy="90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7" name="Line 72"/>
            <p:cNvSpPr>
              <a:spLocks noChangeShapeType="1"/>
            </p:cNvSpPr>
            <p:nvPr/>
          </p:nvSpPr>
          <p:spPr bwMode="auto">
            <a:xfrm>
              <a:off x="4090" y="1661"/>
              <a:ext cx="725"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8" name="Line 73"/>
            <p:cNvSpPr>
              <a:spLocks noChangeShapeType="1"/>
            </p:cNvSpPr>
            <p:nvPr/>
          </p:nvSpPr>
          <p:spPr bwMode="auto">
            <a:xfrm flipH="1">
              <a:off x="3999" y="2205"/>
              <a:ext cx="862"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9" name="Line 74"/>
            <p:cNvSpPr>
              <a:spLocks noChangeShapeType="1"/>
            </p:cNvSpPr>
            <p:nvPr/>
          </p:nvSpPr>
          <p:spPr bwMode="auto">
            <a:xfrm flipH="1">
              <a:off x="3500" y="2568"/>
              <a:ext cx="499" cy="5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0" name="Line 75"/>
            <p:cNvSpPr>
              <a:spLocks noChangeShapeType="1"/>
            </p:cNvSpPr>
            <p:nvPr/>
          </p:nvSpPr>
          <p:spPr bwMode="auto">
            <a:xfrm>
              <a:off x="4044" y="2523"/>
              <a:ext cx="499" cy="6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1" name="Line 76"/>
            <p:cNvSpPr>
              <a:spLocks noChangeShapeType="1"/>
            </p:cNvSpPr>
            <p:nvPr/>
          </p:nvSpPr>
          <p:spPr bwMode="auto">
            <a:xfrm flipV="1">
              <a:off x="3500" y="3158"/>
              <a:ext cx="10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2" name="Line 77"/>
            <p:cNvSpPr>
              <a:spLocks noChangeShapeType="1"/>
            </p:cNvSpPr>
            <p:nvPr/>
          </p:nvSpPr>
          <p:spPr bwMode="auto">
            <a:xfrm flipH="1">
              <a:off x="4543" y="2205"/>
              <a:ext cx="318" cy="9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3" name="Line 78"/>
            <p:cNvSpPr>
              <a:spLocks noChangeShapeType="1"/>
            </p:cNvSpPr>
            <p:nvPr/>
          </p:nvSpPr>
          <p:spPr bwMode="auto">
            <a:xfrm flipH="1">
              <a:off x="4044" y="1706"/>
              <a:ext cx="0" cy="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4" name="Line 79"/>
            <p:cNvSpPr>
              <a:spLocks noChangeShapeType="1"/>
            </p:cNvSpPr>
            <p:nvPr/>
          </p:nvSpPr>
          <p:spPr bwMode="auto">
            <a:xfrm>
              <a:off x="3273" y="2205"/>
              <a:ext cx="771" cy="31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5" name="Text Box 80"/>
            <p:cNvSpPr txBox="1">
              <a:spLocks noChangeArrowheads="1"/>
            </p:cNvSpPr>
            <p:nvPr/>
          </p:nvSpPr>
          <p:spPr bwMode="auto">
            <a:xfrm>
              <a:off x="4032" y="19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1</a:t>
              </a:r>
            </a:p>
          </p:txBody>
        </p:sp>
        <p:sp>
          <p:nvSpPr>
            <p:cNvPr id="59426" name="Text Box 81"/>
            <p:cNvSpPr txBox="1">
              <a:spLocks noChangeArrowheads="1"/>
            </p:cNvSpPr>
            <p:nvPr/>
          </p:nvSpPr>
          <p:spPr bwMode="auto">
            <a:xfrm>
              <a:off x="3442" y="17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5</a:t>
              </a:r>
            </a:p>
          </p:txBody>
        </p:sp>
        <p:sp>
          <p:nvSpPr>
            <p:cNvPr id="59427" name="Text Box 82"/>
            <p:cNvSpPr txBox="1">
              <a:spLocks noChangeArrowheads="1"/>
            </p:cNvSpPr>
            <p:nvPr/>
          </p:nvSpPr>
          <p:spPr bwMode="auto">
            <a:xfrm>
              <a:off x="4440" y="171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5</a:t>
              </a:r>
            </a:p>
          </p:txBody>
        </p:sp>
        <p:sp>
          <p:nvSpPr>
            <p:cNvPr id="59428" name="Text Box 83"/>
            <p:cNvSpPr txBox="1">
              <a:spLocks noChangeArrowheads="1"/>
            </p:cNvSpPr>
            <p:nvPr/>
          </p:nvSpPr>
          <p:spPr bwMode="auto">
            <a:xfrm>
              <a:off x="3170" y="258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3</a:t>
              </a:r>
            </a:p>
          </p:txBody>
        </p:sp>
        <p:sp>
          <p:nvSpPr>
            <p:cNvPr id="59429" name="Text Box 84"/>
            <p:cNvSpPr txBox="1">
              <a:spLocks noChangeArrowheads="1"/>
            </p:cNvSpPr>
            <p:nvPr/>
          </p:nvSpPr>
          <p:spPr bwMode="auto">
            <a:xfrm>
              <a:off x="3941" y="315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6</a:t>
              </a:r>
            </a:p>
          </p:txBody>
        </p:sp>
        <p:sp>
          <p:nvSpPr>
            <p:cNvPr id="59430" name="Text Box 85"/>
            <p:cNvSpPr txBox="1">
              <a:spLocks noChangeArrowheads="1"/>
            </p:cNvSpPr>
            <p:nvPr/>
          </p:nvSpPr>
          <p:spPr bwMode="auto">
            <a:xfrm>
              <a:off x="4725" y="262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2</a:t>
              </a:r>
            </a:p>
          </p:txBody>
        </p:sp>
        <p:sp>
          <p:nvSpPr>
            <p:cNvPr id="59431" name="Text Box 86"/>
            <p:cNvSpPr txBox="1">
              <a:spLocks noChangeArrowheads="1"/>
            </p:cNvSpPr>
            <p:nvPr/>
          </p:nvSpPr>
          <p:spPr bwMode="auto">
            <a:xfrm>
              <a:off x="3623" y="262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6</a:t>
              </a:r>
            </a:p>
          </p:txBody>
        </p:sp>
        <p:sp>
          <p:nvSpPr>
            <p:cNvPr id="59432" name="Text Box 87"/>
            <p:cNvSpPr txBox="1">
              <a:spLocks noChangeArrowheads="1"/>
            </p:cNvSpPr>
            <p:nvPr/>
          </p:nvSpPr>
          <p:spPr bwMode="auto">
            <a:xfrm>
              <a:off x="4090" y="276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4</a:t>
              </a:r>
            </a:p>
          </p:txBody>
        </p:sp>
        <p:sp>
          <p:nvSpPr>
            <p:cNvPr id="59433" name="Text Box 88"/>
            <p:cNvSpPr txBox="1">
              <a:spLocks noChangeArrowheads="1"/>
            </p:cNvSpPr>
            <p:nvPr/>
          </p:nvSpPr>
          <p:spPr bwMode="auto">
            <a:xfrm>
              <a:off x="3578" y="217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5</a:t>
              </a:r>
            </a:p>
          </p:txBody>
        </p:sp>
        <p:sp>
          <p:nvSpPr>
            <p:cNvPr id="59434" name="Text Box 89"/>
            <p:cNvSpPr txBox="1">
              <a:spLocks noChangeArrowheads="1"/>
            </p:cNvSpPr>
            <p:nvPr/>
          </p:nvSpPr>
          <p:spPr bwMode="auto">
            <a:xfrm>
              <a:off x="4258" y="217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5</a:t>
              </a:r>
            </a:p>
          </p:txBody>
        </p:sp>
      </p:grpSp>
      <p:sp>
        <p:nvSpPr>
          <p:cNvPr id="609370" name="Line 90"/>
          <p:cNvSpPr>
            <a:spLocks noChangeShapeType="1"/>
          </p:cNvSpPr>
          <p:nvPr/>
        </p:nvSpPr>
        <p:spPr bwMode="auto">
          <a:xfrm>
            <a:off x="7451725" y="3859213"/>
            <a:ext cx="0" cy="1296987"/>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9371" name="Line 91"/>
          <p:cNvSpPr>
            <a:spLocks noChangeShapeType="1"/>
          </p:cNvSpPr>
          <p:nvPr/>
        </p:nvSpPr>
        <p:spPr bwMode="auto">
          <a:xfrm flipH="1">
            <a:off x="8243888" y="4724400"/>
            <a:ext cx="431800" cy="1439863"/>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9372" name="Line 92"/>
          <p:cNvSpPr>
            <a:spLocks noChangeShapeType="1"/>
          </p:cNvSpPr>
          <p:nvPr/>
        </p:nvSpPr>
        <p:spPr bwMode="auto">
          <a:xfrm>
            <a:off x="6084888" y="4651375"/>
            <a:ext cx="503237" cy="1512888"/>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9373" name="Line 93"/>
          <p:cNvSpPr>
            <a:spLocks noChangeShapeType="1"/>
          </p:cNvSpPr>
          <p:nvPr/>
        </p:nvSpPr>
        <p:spPr bwMode="auto">
          <a:xfrm>
            <a:off x="7451725" y="5156200"/>
            <a:ext cx="792163" cy="1008063"/>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9374" name="Line 94"/>
          <p:cNvSpPr>
            <a:spLocks noChangeShapeType="1"/>
          </p:cNvSpPr>
          <p:nvPr/>
        </p:nvSpPr>
        <p:spPr bwMode="auto">
          <a:xfrm flipV="1">
            <a:off x="6084888" y="3860800"/>
            <a:ext cx="1295400" cy="790575"/>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96868142"/>
      </p:ext>
    </p:extLst>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09338"/>
                                        </p:tgtEl>
                                        <p:attrNameLst>
                                          <p:attrName>style.visibility</p:attrName>
                                        </p:attrNameLst>
                                      </p:cBhvr>
                                      <p:to>
                                        <p:strVal val="visible"/>
                                      </p:to>
                                    </p:set>
                                    <p:animEffect transition="in" filter="blinds(horizontal)">
                                      <p:cBhvr>
                                        <p:cTn id="12" dur="500"/>
                                        <p:tgtEl>
                                          <p:spTgt spid="6093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09339"/>
                                        </p:tgtEl>
                                        <p:attrNameLst>
                                          <p:attrName>style.visibility</p:attrName>
                                        </p:attrNameLst>
                                      </p:cBhvr>
                                      <p:to>
                                        <p:strVal val="visible"/>
                                      </p:to>
                                    </p:set>
                                    <p:animEffect transition="in" filter="blinds(horizontal)">
                                      <p:cBhvr>
                                        <p:cTn id="17" dur="500"/>
                                        <p:tgtEl>
                                          <p:spTgt spid="6093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09340"/>
                                        </p:tgtEl>
                                        <p:attrNameLst>
                                          <p:attrName>style.visibility</p:attrName>
                                        </p:attrNameLst>
                                      </p:cBhvr>
                                      <p:to>
                                        <p:strVal val="visible"/>
                                      </p:to>
                                    </p:set>
                                    <p:animEffect transition="in" filter="blinds(horizontal)">
                                      <p:cBhvr>
                                        <p:cTn id="22" dur="500"/>
                                        <p:tgtEl>
                                          <p:spTgt spid="6093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09341"/>
                                        </p:tgtEl>
                                        <p:attrNameLst>
                                          <p:attrName>style.visibility</p:attrName>
                                        </p:attrNameLst>
                                      </p:cBhvr>
                                      <p:to>
                                        <p:strVal val="visible"/>
                                      </p:to>
                                    </p:set>
                                    <p:animEffect transition="in" filter="blinds(horizontal)">
                                      <p:cBhvr>
                                        <p:cTn id="27" dur="500"/>
                                        <p:tgtEl>
                                          <p:spTgt spid="6093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09342"/>
                                        </p:tgtEl>
                                        <p:attrNameLst>
                                          <p:attrName>style.visibility</p:attrName>
                                        </p:attrNameLst>
                                      </p:cBhvr>
                                      <p:to>
                                        <p:strVal val="visible"/>
                                      </p:to>
                                    </p:set>
                                    <p:animEffect transition="in" filter="blinds(horizontal)">
                                      <p:cBhvr>
                                        <p:cTn id="32" dur="500"/>
                                        <p:tgtEl>
                                          <p:spTgt spid="60934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09370"/>
                                        </p:tgtEl>
                                        <p:attrNameLst>
                                          <p:attrName>style.visibility</p:attrName>
                                        </p:attrNameLst>
                                      </p:cBhvr>
                                      <p:to>
                                        <p:strVal val="visible"/>
                                      </p:to>
                                    </p:set>
                                    <p:animEffect transition="in" filter="blinds(horizontal)">
                                      <p:cBhvr>
                                        <p:cTn id="42" dur="500"/>
                                        <p:tgtEl>
                                          <p:spTgt spid="60937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09371"/>
                                        </p:tgtEl>
                                        <p:attrNameLst>
                                          <p:attrName>style.visibility</p:attrName>
                                        </p:attrNameLst>
                                      </p:cBhvr>
                                      <p:to>
                                        <p:strVal val="visible"/>
                                      </p:to>
                                    </p:set>
                                    <p:animEffect transition="in" filter="blinds(horizontal)">
                                      <p:cBhvr>
                                        <p:cTn id="47" dur="500"/>
                                        <p:tgtEl>
                                          <p:spTgt spid="60937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09372"/>
                                        </p:tgtEl>
                                        <p:attrNameLst>
                                          <p:attrName>style.visibility</p:attrName>
                                        </p:attrNameLst>
                                      </p:cBhvr>
                                      <p:to>
                                        <p:strVal val="visible"/>
                                      </p:to>
                                    </p:set>
                                    <p:animEffect transition="in" filter="blinds(horizontal)">
                                      <p:cBhvr>
                                        <p:cTn id="52" dur="500"/>
                                        <p:tgtEl>
                                          <p:spTgt spid="60937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09373"/>
                                        </p:tgtEl>
                                        <p:attrNameLst>
                                          <p:attrName>style.visibility</p:attrName>
                                        </p:attrNameLst>
                                      </p:cBhvr>
                                      <p:to>
                                        <p:strVal val="visible"/>
                                      </p:to>
                                    </p:set>
                                    <p:animEffect transition="in" filter="blinds(horizontal)">
                                      <p:cBhvr>
                                        <p:cTn id="57" dur="500"/>
                                        <p:tgtEl>
                                          <p:spTgt spid="60937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09374"/>
                                        </p:tgtEl>
                                        <p:attrNameLst>
                                          <p:attrName>style.visibility</p:attrName>
                                        </p:attrNameLst>
                                      </p:cBhvr>
                                      <p:to>
                                        <p:strVal val="visible"/>
                                      </p:to>
                                    </p:set>
                                    <p:animEffect transition="in" filter="blinds(horizontal)">
                                      <p:cBhvr>
                                        <p:cTn id="62" dur="500"/>
                                        <p:tgtEl>
                                          <p:spTgt spid="609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1BA9D2-CE5C-432D-A4E3-9BC9CE3AFCDB}" type="slidenum">
              <a:rPr lang="zh-CN" altLang="en-US" smtClean="0">
                <a:solidFill>
                  <a:schemeClr val="accent1"/>
                </a:solidFill>
              </a:rPr>
              <a:pPr/>
              <a:t>51</a:t>
            </a:fld>
            <a:r>
              <a:rPr lang="en-US" altLang="zh-CN" dirty="0">
                <a:solidFill>
                  <a:schemeClr val="accent1"/>
                </a:solidFill>
              </a:rPr>
              <a:t>/51</a:t>
            </a:r>
          </a:p>
        </p:txBody>
      </p:sp>
      <p:sp>
        <p:nvSpPr>
          <p:cNvPr id="60419" name="Rectangle 2"/>
          <p:cNvSpPr>
            <a:spLocks noGrp="1"/>
          </p:cNvSpPr>
          <p:nvPr>
            <p:ph type="title" idx="4294967295"/>
          </p:nvPr>
        </p:nvSpPr>
        <p:spPr>
          <a:xfrm>
            <a:off x="179512" y="-26988"/>
            <a:ext cx="8964488" cy="609601"/>
          </a:xfrm>
        </p:spPr>
        <p:txBody>
          <a:bodyPr/>
          <a:lstStyle/>
          <a:p>
            <a:r>
              <a:rPr lang="zh-CN" altLang="en-US" b="1" dirty="0">
                <a:latin typeface="宋体" panose="02010600030101010101" pitchFamily="2" charset="-122"/>
                <a:ea typeface="宋体" panose="02010600030101010101" pitchFamily="2" charset="-122"/>
              </a:rPr>
              <a:t>普里姆</a:t>
            </a:r>
            <a:r>
              <a:rPr lang="en-US" altLang="zh-CN" b="1" dirty="0">
                <a:latin typeface="宋体" panose="02010600030101010101" pitchFamily="2" charset="-122"/>
                <a:ea typeface="宋体" panose="02010600030101010101" pitchFamily="2" charset="-122"/>
              </a:rPr>
              <a:t>(Prim)</a:t>
            </a:r>
            <a:r>
              <a:rPr lang="zh-CN" altLang="en-US" b="1" dirty="0">
                <a:latin typeface="宋体" panose="02010600030101010101" pitchFamily="2" charset="-122"/>
                <a:ea typeface="宋体" panose="02010600030101010101" pitchFamily="2" charset="-122"/>
              </a:rPr>
              <a:t>算法</a:t>
            </a:r>
          </a:p>
        </p:txBody>
      </p:sp>
      <p:sp>
        <p:nvSpPr>
          <p:cNvPr id="60420" name="Text Box 3"/>
          <p:cNvSpPr txBox="1">
            <a:spLocks noChangeArrowheads="1"/>
          </p:cNvSpPr>
          <p:nvPr/>
        </p:nvSpPr>
        <p:spPr bwMode="auto">
          <a:xfrm>
            <a:off x="323850" y="836613"/>
            <a:ext cx="8820150"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10000"/>
              </a:lnSpc>
              <a:spcBef>
                <a:spcPct val="20000"/>
              </a:spcBef>
            </a:pPr>
            <a:r>
              <a:rPr lang="zh-CN" altLang="en-US" sz="2800" b="1">
                <a:latin typeface="宋体" panose="02010600030101010101" pitchFamily="2" charset="-122"/>
              </a:rPr>
              <a:t>设置一个集合</a:t>
            </a:r>
            <a:r>
              <a:rPr lang="en-US" altLang="zh-CN" sz="2800" b="1">
                <a:solidFill>
                  <a:srgbClr val="CC0000"/>
                </a:solidFill>
                <a:latin typeface="宋体" panose="02010600030101010101" pitchFamily="2" charset="-122"/>
              </a:rPr>
              <a:t>T</a:t>
            </a:r>
            <a:r>
              <a:rPr lang="zh-CN" altLang="en-US" sz="2800" b="1">
                <a:latin typeface="宋体" panose="02010600030101010101" pitchFamily="2" charset="-122"/>
              </a:rPr>
              <a:t>，开始图上任选一点</a:t>
            </a:r>
            <a:r>
              <a:rPr lang="en-US" altLang="zh-CN" sz="2800" b="1">
                <a:latin typeface="宋体" panose="02010600030101010101" pitchFamily="2" charset="-122"/>
              </a:rPr>
              <a:t>u</a:t>
            </a:r>
            <a:r>
              <a:rPr lang="en-US" altLang="zh-CN" sz="2800" b="1" baseline="-25000">
                <a:latin typeface="宋体" panose="02010600030101010101" pitchFamily="2" charset="-122"/>
              </a:rPr>
              <a:t>0</a:t>
            </a:r>
            <a:r>
              <a:rPr lang="zh-CN" altLang="en-US" sz="2800" b="1">
                <a:latin typeface="宋体" panose="02010600030101010101" pitchFamily="2" charset="-122"/>
              </a:rPr>
              <a:t>加入</a:t>
            </a:r>
            <a:r>
              <a:rPr lang="en-US" altLang="zh-CN" sz="2800" b="1">
                <a:solidFill>
                  <a:srgbClr val="FF0000"/>
                </a:solidFill>
                <a:latin typeface="宋体" panose="02010600030101010101" pitchFamily="2" charset="-122"/>
              </a:rPr>
              <a:t>T</a:t>
            </a:r>
            <a:r>
              <a:rPr lang="zh-CN" altLang="en-US" sz="2800" b="1">
                <a:latin typeface="宋体" panose="02010600030101010101" pitchFamily="2" charset="-122"/>
              </a:rPr>
              <a:t>，图顶点数为</a:t>
            </a:r>
            <a:r>
              <a:rPr lang="en-US" altLang="zh-CN" sz="2800" b="1">
                <a:latin typeface="宋体" panose="02010600030101010101" pitchFamily="2" charset="-122"/>
              </a:rPr>
              <a:t>n</a:t>
            </a:r>
            <a:r>
              <a:rPr lang="zh-CN" altLang="en-US" sz="2800" b="1">
                <a:latin typeface="宋体" panose="02010600030101010101" pitchFamily="2" charset="-122"/>
              </a:rPr>
              <a:t>。</a:t>
            </a:r>
            <a:r>
              <a:rPr lang="zh-CN" altLang="zh-CN" sz="2800" b="1">
                <a:latin typeface="宋体" panose="02010600030101010101" pitchFamily="2" charset="-122"/>
              </a:rPr>
              <a:t>重复以下工作</a:t>
            </a:r>
            <a:r>
              <a:rPr lang="en-US" altLang="zh-CN" sz="2800" b="1">
                <a:latin typeface="宋体" panose="02010600030101010101" pitchFamily="2" charset="-122"/>
              </a:rPr>
              <a:t>n-1</a:t>
            </a:r>
            <a:r>
              <a:rPr lang="zh-CN" altLang="zh-CN" sz="2800" b="1">
                <a:latin typeface="宋体" panose="02010600030101010101" pitchFamily="2" charset="-122"/>
              </a:rPr>
              <a:t>次</a:t>
            </a:r>
            <a:r>
              <a:rPr lang="en-US" altLang="zh-CN" sz="2800" b="1">
                <a:latin typeface="宋体" panose="02010600030101010101" pitchFamily="2" charset="-122"/>
              </a:rPr>
              <a:t>:</a:t>
            </a:r>
            <a:endParaRPr lang="zh-CN" altLang="zh-CN" sz="2800" b="1">
              <a:latin typeface="宋体" panose="02010600030101010101" pitchFamily="2" charset="-122"/>
            </a:endParaRPr>
          </a:p>
          <a:p>
            <a:pPr algn="l">
              <a:lnSpc>
                <a:spcPct val="110000"/>
              </a:lnSpc>
              <a:spcBef>
                <a:spcPct val="20000"/>
              </a:spcBef>
              <a:buFontTx/>
              <a:buChar char="•"/>
            </a:pPr>
            <a:r>
              <a:rPr lang="en-US" altLang="zh-CN" sz="2800" b="1">
                <a:latin typeface="宋体" panose="02010600030101010101" pitchFamily="2" charset="-122"/>
              </a:rPr>
              <a:t> </a:t>
            </a:r>
            <a:r>
              <a:rPr lang="zh-CN" altLang="zh-CN" sz="2800" b="1">
                <a:latin typeface="宋体" panose="02010600030101010101" pitchFamily="2" charset="-122"/>
              </a:rPr>
              <a:t>在满足</a:t>
            </a:r>
            <a:r>
              <a:rPr lang="en-US" altLang="zh-CN" sz="2800" b="1">
                <a:latin typeface="宋体" panose="02010600030101010101" pitchFamily="2" charset="-122"/>
              </a:rPr>
              <a:t>u</a:t>
            </a:r>
            <a:r>
              <a:rPr lang="en-US" altLang="zh-CN" sz="2800" b="1">
                <a:latin typeface="宋体" panose="02010600030101010101" pitchFamily="2" charset="-122"/>
                <a:sym typeface="Symbol" panose="05050102010706020507" pitchFamily="18" charset="2"/>
              </a:rPr>
              <a:t></a:t>
            </a:r>
            <a:r>
              <a:rPr lang="en-US" altLang="zh-CN" sz="2800" b="1">
                <a:solidFill>
                  <a:srgbClr val="FF0000"/>
                </a:solidFill>
                <a:latin typeface="宋体" panose="02010600030101010101" pitchFamily="2" charset="-122"/>
                <a:sym typeface="Symbol" panose="05050102010706020507" pitchFamily="18" charset="2"/>
              </a:rPr>
              <a:t>T</a:t>
            </a:r>
            <a:r>
              <a:rPr lang="en-US" altLang="zh-CN" sz="2800" b="1">
                <a:latin typeface="宋体" panose="02010600030101010101" pitchFamily="2" charset="-122"/>
                <a:sym typeface="Symbol" panose="05050102010706020507" pitchFamily="18" charset="2"/>
              </a:rPr>
              <a:t>,v</a:t>
            </a:r>
            <a:r>
              <a:rPr lang="en-US" altLang="zh-CN" sz="2800" b="1">
                <a:solidFill>
                  <a:srgbClr val="FF0000"/>
                </a:solidFill>
                <a:latin typeface="宋体" panose="02010600030101010101" pitchFamily="2" charset="-122"/>
                <a:sym typeface="Symbol" panose="05050102010706020507" pitchFamily="18" charset="2"/>
              </a:rPr>
              <a:t>T</a:t>
            </a:r>
            <a:r>
              <a:rPr lang="zh-CN" altLang="en-US" sz="2800" b="1">
                <a:latin typeface="宋体" panose="02010600030101010101" pitchFamily="2" charset="-122"/>
                <a:sym typeface="Symbol" panose="05050102010706020507" pitchFamily="18" charset="2"/>
              </a:rPr>
              <a:t>的所有边中选边权</a:t>
            </a:r>
            <a:r>
              <a:rPr lang="en-US" altLang="zh-CN" sz="2800" b="1">
                <a:latin typeface="宋体" panose="02010600030101010101" pitchFamily="2" charset="-122"/>
                <a:sym typeface="Symbol" panose="05050102010706020507" pitchFamily="18" charset="2"/>
              </a:rPr>
              <a:t>w</a:t>
            </a:r>
            <a:r>
              <a:rPr lang="zh-CN" altLang="en-US" sz="2800" b="1">
                <a:latin typeface="宋体" panose="02010600030101010101" pitchFamily="2" charset="-122"/>
                <a:sym typeface="Symbol" panose="05050102010706020507" pitchFamily="18" charset="2"/>
              </a:rPr>
              <a:t>最小的</a:t>
            </a:r>
          </a:p>
          <a:p>
            <a:pPr algn="l">
              <a:lnSpc>
                <a:spcPct val="110000"/>
              </a:lnSpc>
              <a:spcBef>
                <a:spcPct val="20000"/>
              </a:spcBef>
              <a:buFontTx/>
              <a:buChar char="•"/>
            </a:pPr>
            <a:r>
              <a:rPr lang="zh-CN" altLang="en-US" sz="2800" b="1">
                <a:latin typeface="宋体" panose="02010600030101010101" pitchFamily="2" charset="-122"/>
                <a:sym typeface="Symbol" panose="05050102010706020507" pitchFamily="18" charset="2"/>
              </a:rPr>
              <a:t> 将</a:t>
            </a:r>
            <a:r>
              <a:rPr lang="en-US" altLang="zh-CN" sz="2800" b="1">
                <a:latin typeface="宋体" panose="02010600030101010101" pitchFamily="2" charset="-122"/>
                <a:sym typeface="Symbol" panose="05050102010706020507" pitchFamily="18" charset="2"/>
              </a:rPr>
              <a:t>v</a:t>
            </a:r>
            <a:r>
              <a:rPr lang="zh-CN" altLang="en-US" sz="2800" b="1">
                <a:latin typeface="宋体" panose="02010600030101010101" pitchFamily="2" charset="-122"/>
                <a:sym typeface="Symbol" panose="05050102010706020507" pitchFamily="18" charset="2"/>
              </a:rPr>
              <a:t>加入集合</a:t>
            </a:r>
            <a:r>
              <a:rPr lang="en-US" altLang="zh-CN" sz="2800" b="1">
                <a:solidFill>
                  <a:srgbClr val="FF0000"/>
                </a:solidFill>
                <a:latin typeface="宋体" panose="02010600030101010101" pitchFamily="2" charset="-122"/>
                <a:sym typeface="Symbol" panose="05050102010706020507" pitchFamily="18" charset="2"/>
              </a:rPr>
              <a:t>T</a:t>
            </a:r>
            <a:r>
              <a:rPr lang="zh-CN" altLang="en-US" sz="2800" b="1">
                <a:latin typeface="宋体" panose="02010600030101010101" pitchFamily="2" charset="-122"/>
                <a:sym typeface="Symbol" panose="05050102010706020507" pitchFamily="18" charset="2"/>
              </a:rPr>
              <a:t>中</a:t>
            </a:r>
          </a:p>
          <a:p>
            <a:pPr algn="l">
              <a:lnSpc>
                <a:spcPct val="110000"/>
              </a:lnSpc>
              <a:spcBef>
                <a:spcPct val="20000"/>
              </a:spcBef>
              <a:buFontTx/>
              <a:buChar char="•"/>
            </a:pPr>
            <a:r>
              <a:rPr lang="zh-CN" altLang="en-US" sz="2800" b="1">
                <a:latin typeface="宋体" panose="02010600030101010101" pitchFamily="2" charset="-122"/>
                <a:sym typeface="Symbol" panose="05050102010706020507" pitchFamily="18" charset="2"/>
              </a:rPr>
              <a:t> 输出边</a:t>
            </a:r>
            <a:r>
              <a:rPr lang="en-US" altLang="zh-CN" sz="2800" b="1">
                <a:latin typeface="宋体" panose="02010600030101010101" pitchFamily="2" charset="-122"/>
                <a:sym typeface="Symbol" panose="05050102010706020507" pitchFamily="18" charset="2"/>
              </a:rPr>
              <a:t>u ,v</a:t>
            </a:r>
            <a:r>
              <a:rPr lang="zh-CN" altLang="zh-CN" sz="2800" b="1">
                <a:latin typeface="宋体" panose="02010600030101010101" pitchFamily="2" charset="-122"/>
                <a:sym typeface="Symbol" panose="05050102010706020507" pitchFamily="18" charset="2"/>
              </a:rPr>
              <a:t>及边上的权</a:t>
            </a:r>
            <a:r>
              <a:rPr lang="zh-CN" altLang="en-US" sz="2800" b="1">
                <a:latin typeface="宋体" panose="02010600030101010101" pitchFamily="2" charset="-122"/>
                <a:sym typeface="Symbol" panose="05050102010706020507" pitchFamily="18" charset="2"/>
              </a:rPr>
              <a:t> </a:t>
            </a:r>
            <a:r>
              <a:rPr lang="en-US" altLang="zh-CN" sz="2800" b="1">
                <a:latin typeface="宋体" panose="02010600030101010101" pitchFamily="2" charset="-122"/>
                <a:sym typeface="Symbol" panose="05050102010706020507" pitchFamily="18" charset="2"/>
              </a:rPr>
              <a:t>w</a:t>
            </a:r>
            <a:endParaRPr lang="en-US" altLang="zh-CN" sz="2800" b="1">
              <a:latin typeface="宋体" panose="02010600030101010101" pitchFamily="2" charset="-122"/>
            </a:endParaRPr>
          </a:p>
        </p:txBody>
      </p:sp>
      <p:grpSp>
        <p:nvGrpSpPr>
          <p:cNvPr id="60421" name="Group 4"/>
          <p:cNvGrpSpPr>
            <a:grpSpLocks/>
          </p:cNvGrpSpPr>
          <p:nvPr/>
        </p:nvGrpSpPr>
        <p:grpSpPr bwMode="auto">
          <a:xfrm>
            <a:off x="990600" y="3829050"/>
            <a:ext cx="2286000" cy="1905000"/>
            <a:chOff x="672" y="2544"/>
            <a:chExt cx="1440" cy="1200"/>
          </a:xfrm>
        </p:grpSpPr>
        <p:sp>
          <p:nvSpPr>
            <p:cNvPr id="60454" name="Text Box 5"/>
            <p:cNvSpPr txBox="1">
              <a:spLocks noChangeArrowheads="1"/>
            </p:cNvSpPr>
            <p:nvPr/>
          </p:nvSpPr>
          <p:spPr bwMode="auto">
            <a:xfrm>
              <a:off x="960" y="2956"/>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5</a:t>
              </a:r>
            </a:p>
          </p:txBody>
        </p:sp>
        <p:sp>
          <p:nvSpPr>
            <p:cNvPr id="60455" name="Text Box 6"/>
            <p:cNvSpPr txBox="1">
              <a:spLocks noChangeArrowheads="1"/>
            </p:cNvSpPr>
            <p:nvPr/>
          </p:nvSpPr>
          <p:spPr bwMode="auto">
            <a:xfrm>
              <a:off x="720" y="3292"/>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3</a:t>
              </a:r>
            </a:p>
          </p:txBody>
        </p:sp>
        <p:grpSp>
          <p:nvGrpSpPr>
            <p:cNvPr id="60456" name="Group 7"/>
            <p:cNvGrpSpPr>
              <a:grpSpLocks/>
            </p:cNvGrpSpPr>
            <p:nvPr/>
          </p:nvGrpSpPr>
          <p:grpSpPr bwMode="auto">
            <a:xfrm>
              <a:off x="672" y="2544"/>
              <a:ext cx="1440" cy="1200"/>
              <a:chOff x="672" y="2544"/>
              <a:chExt cx="1440" cy="1200"/>
            </a:xfrm>
          </p:grpSpPr>
          <p:sp>
            <p:nvSpPr>
              <p:cNvPr id="60457" name="Line 8"/>
              <p:cNvSpPr>
                <a:spLocks noChangeShapeType="1"/>
              </p:cNvSpPr>
              <p:nvPr/>
            </p:nvSpPr>
            <p:spPr bwMode="auto">
              <a:xfrm flipV="1">
                <a:off x="1776" y="3196"/>
                <a:ext cx="192" cy="384"/>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0458" name="Group 9"/>
              <p:cNvGrpSpPr>
                <a:grpSpLocks/>
              </p:cNvGrpSpPr>
              <p:nvPr/>
            </p:nvGrpSpPr>
            <p:grpSpPr bwMode="auto">
              <a:xfrm>
                <a:off x="672" y="2544"/>
                <a:ext cx="1440" cy="1200"/>
                <a:chOff x="672" y="2544"/>
                <a:chExt cx="1440" cy="1200"/>
              </a:xfrm>
            </p:grpSpPr>
            <p:sp>
              <p:nvSpPr>
                <p:cNvPr id="60459" name="Line 10"/>
                <p:cNvSpPr>
                  <a:spLocks noChangeShapeType="1"/>
                </p:cNvSpPr>
                <p:nvPr/>
              </p:nvSpPr>
              <p:spPr bwMode="auto">
                <a:xfrm>
                  <a:off x="1536" y="3100"/>
                  <a:ext cx="288" cy="0"/>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0" name="Line 11"/>
                <p:cNvSpPr>
                  <a:spLocks noChangeShapeType="1"/>
                </p:cNvSpPr>
                <p:nvPr/>
              </p:nvSpPr>
              <p:spPr bwMode="auto">
                <a:xfrm flipH="1">
                  <a:off x="1392" y="2764"/>
                  <a:ext cx="0" cy="192"/>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0461" name="Group 12"/>
                <p:cNvGrpSpPr>
                  <a:grpSpLocks/>
                </p:cNvGrpSpPr>
                <p:nvPr/>
              </p:nvGrpSpPr>
              <p:grpSpPr bwMode="auto">
                <a:xfrm>
                  <a:off x="672" y="2544"/>
                  <a:ext cx="1440" cy="1200"/>
                  <a:chOff x="672" y="2544"/>
                  <a:chExt cx="1440" cy="1200"/>
                </a:xfrm>
              </p:grpSpPr>
              <p:sp>
                <p:nvSpPr>
                  <p:cNvPr id="60462" name="Line 13"/>
                  <p:cNvSpPr>
                    <a:spLocks noChangeShapeType="1"/>
                  </p:cNvSpPr>
                  <p:nvPr/>
                </p:nvSpPr>
                <p:spPr bwMode="auto">
                  <a:xfrm flipV="1">
                    <a:off x="1104" y="3196"/>
                    <a:ext cx="240" cy="336"/>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3" name="Line 14"/>
                  <p:cNvSpPr>
                    <a:spLocks noChangeShapeType="1"/>
                  </p:cNvSpPr>
                  <p:nvPr/>
                </p:nvSpPr>
                <p:spPr bwMode="auto">
                  <a:xfrm>
                    <a:off x="1440" y="3196"/>
                    <a:ext cx="144" cy="288"/>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4" name="Text Box 15"/>
                  <p:cNvSpPr txBox="1">
                    <a:spLocks noChangeArrowheads="1"/>
                  </p:cNvSpPr>
                  <p:nvPr/>
                </p:nvSpPr>
                <p:spPr bwMode="auto">
                  <a:xfrm>
                    <a:off x="816" y="2764"/>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6</a:t>
                    </a:r>
                  </a:p>
                </p:txBody>
              </p:sp>
              <p:sp>
                <p:nvSpPr>
                  <p:cNvPr id="60465" name="Text Box 16"/>
                  <p:cNvSpPr txBox="1">
                    <a:spLocks noChangeArrowheads="1"/>
                  </p:cNvSpPr>
                  <p:nvPr/>
                </p:nvSpPr>
                <p:spPr bwMode="auto">
                  <a:xfrm>
                    <a:off x="1200" y="3484"/>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6</a:t>
                    </a:r>
                  </a:p>
                </p:txBody>
              </p:sp>
              <p:grpSp>
                <p:nvGrpSpPr>
                  <p:cNvPr id="60466" name="Group 17"/>
                  <p:cNvGrpSpPr>
                    <a:grpSpLocks/>
                  </p:cNvGrpSpPr>
                  <p:nvPr/>
                </p:nvGrpSpPr>
                <p:grpSpPr bwMode="auto">
                  <a:xfrm>
                    <a:off x="672" y="2544"/>
                    <a:ext cx="1440" cy="1200"/>
                    <a:chOff x="672" y="2544"/>
                    <a:chExt cx="1440" cy="1200"/>
                  </a:xfrm>
                </p:grpSpPr>
                <p:sp>
                  <p:nvSpPr>
                    <p:cNvPr id="60467" name="Line 18"/>
                    <p:cNvSpPr>
                      <a:spLocks noChangeShapeType="1"/>
                    </p:cNvSpPr>
                    <p:nvPr/>
                  </p:nvSpPr>
                  <p:spPr bwMode="auto">
                    <a:xfrm flipH="1" flipV="1">
                      <a:off x="1440" y="2716"/>
                      <a:ext cx="432" cy="288"/>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8" name="Text Box 19"/>
                    <p:cNvSpPr txBox="1">
                      <a:spLocks noChangeArrowheads="1"/>
                    </p:cNvSpPr>
                    <p:nvPr/>
                  </p:nvSpPr>
                  <p:spPr bwMode="auto">
                    <a:xfrm>
                      <a:off x="1200" y="2812"/>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1</a:t>
                      </a:r>
                    </a:p>
                  </p:txBody>
                </p:sp>
                <p:grpSp>
                  <p:nvGrpSpPr>
                    <p:cNvPr id="60469" name="Group 20"/>
                    <p:cNvGrpSpPr>
                      <a:grpSpLocks/>
                    </p:cNvGrpSpPr>
                    <p:nvPr/>
                  </p:nvGrpSpPr>
                  <p:grpSpPr bwMode="auto">
                    <a:xfrm>
                      <a:off x="672" y="2544"/>
                      <a:ext cx="1440" cy="1200"/>
                      <a:chOff x="672" y="2524"/>
                      <a:chExt cx="1440" cy="1200"/>
                    </a:xfrm>
                  </p:grpSpPr>
                  <p:sp>
                    <p:nvSpPr>
                      <p:cNvPr id="60470" name="Oval 21"/>
                      <p:cNvSpPr>
                        <a:spLocks noChangeArrowheads="1"/>
                      </p:cNvSpPr>
                      <p:nvPr/>
                    </p:nvSpPr>
                    <p:spPr bwMode="auto">
                      <a:xfrm>
                        <a:off x="1200" y="2524"/>
                        <a:ext cx="288" cy="240"/>
                      </a:xfrm>
                      <a:prstGeom prst="ellipse">
                        <a:avLst/>
                      </a:prstGeom>
                      <a:solidFill>
                        <a:schemeClr val="accent1"/>
                      </a:solidFill>
                      <a:ln w="952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t>A</a:t>
                        </a:r>
                        <a:endParaRPr lang="en-US" altLang="zh-CN" sz="1600" b="1" u="sng"/>
                      </a:p>
                    </p:txBody>
                  </p:sp>
                  <p:sp>
                    <p:nvSpPr>
                      <p:cNvPr id="60471" name="Oval 22"/>
                      <p:cNvSpPr>
                        <a:spLocks noChangeArrowheads="1"/>
                      </p:cNvSpPr>
                      <p:nvPr/>
                    </p:nvSpPr>
                    <p:spPr bwMode="auto">
                      <a:xfrm>
                        <a:off x="672" y="2956"/>
                        <a:ext cx="288" cy="240"/>
                      </a:xfrm>
                      <a:prstGeom prst="ellipse">
                        <a:avLst/>
                      </a:prstGeom>
                      <a:solidFill>
                        <a:schemeClr val="accent1"/>
                      </a:solidFill>
                      <a:ln w="952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t>B</a:t>
                        </a:r>
                        <a:endParaRPr lang="en-US" altLang="zh-CN" sz="1600" b="1" u="sng"/>
                      </a:p>
                    </p:txBody>
                  </p:sp>
                  <p:sp>
                    <p:nvSpPr>
                      <p:cNvPr id="60472" name="Line 23"/>
                      <p:cNvSpPr>
                        <a:spLocks noChangeShapeType="1"/>
                      </p:cNvSpPr>
                      <p:nvPr/>
                    </p:nvSpPr>
                    <p:spPr bwMode="auto">
                      <a:xfrm>
                        <a:off x="960" y="3100"/>
                        <a:ext cx="288" cy="0"/>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3" name="Oval 24"/>
                      <p:cNvSpPr>
                        <a:spLocks noChangeArrowheads="1"/>
                      </p:cNvSpPr>
                      <p:nvPr/>
                    </p:nvSpPr>
                    <p:spPr bwMode="auto">
                      <a:xfrm>
                        <a:off x="1824" y="2956"/>
                        <a:ext cx="288" cy="240"/>
                      </a:xfrm>
                      <a:prstGeom prst="ellipse">
                        <a:avLst/>
                      </a:prstGeom>
                      <a:solidFill>
                        <a:schemeClr val="accent1"/>
                      </a:solidFill>
                      <a:ln w="952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t>D</a:t>
                        </a:r>
                        <a:endParaRPr lang="en-US" altLang="zh-CN" sz="1600" b="1" u="sng"/>
                      </a:p>
                    </p:txBody>
                  </p:sp>
                  <p:sp>
                    <p:nvSpPr>
                      <p:cNvPr id="60474" name="Oval 25"/>
                      <p:cNvSpPr>
                        <a:spLocks noChangeArrowheads="1"/>
                      </p:cNvSpPr>
                      <p:nvPr/>
                    </p:nvSpPr>
                    <p:spPr bwMode="auto">
                      <a:xfrm>
                        <a:off x="1248" y="2956"/>
                        <a:ext cx="288" cy="240"/>
                      </a:xfrm>
                      <a:prstGeom prst="ellipse">
                        <a:avLst/>
                      </a:prstGeom>
                      <a:solidFill>
                        <a:schemeClr val="accent1"/>
                      </a:solidFill>
                      <a:ln w="952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t>C</a:t>
                        </a:r>
                        <a:endParaRPr lang="en-US" altLang="zh-CN" sz="1600" b="1" u="sng"/>
                      </a:p>
                    </p:txBody>
                  </p:sp>
                  <p:sp>
                    <p:nvSpPr>
                      <p:cNvPr id="60475" name="Oval 26"/>
                      <p:cNvSpPr>
                        <a:spLocks noChangeArrowheads="1"/>
                      </p:cNvSpPr>
                      <p:nvPr/>
                    </p:nvSpPr>
                    <p:spPr bwMode="auto">
                      <a:xfrm>
                        <a:off x="864" y="3484"/>
                        <a:ext cx="288" cy="240"/>
                      </a:xfrm>
                      <a:prstGeom prst="ellipse">
                        <a:avLst/>
                      </a:prstGeom>
                      <a:solidFill>
                        <a:schemeClr val="accent1"/>
                      </a:solidFill>
                      <a:ln w="952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t>E</a:t>
                        </a:r>
                        <a:endParaRPr lang="en-US" altLang="zh-CN" sz="1600" b="1" u="sng"/>
                      </a:p>
                    </p:txBody>
                  </p:sp>
                  <p:sp>
                    <p:nvSpPr>
                      <p:cNvPr id="60476" name="Oval 27"/>
                      <p:cNvSpPr>
                        <a:spLocks noChangeArrowheads="1"/>
                      </p:cNvSpPr>
                      <p:nvPr/>
                    </p:nvSpPr>
                    <p:spPr bwMode="auto">
                      <a:xfrm>
                        <a:off x="1488" y="3484"/>
                        <a:ext cx="288" cy="240"/>
                      </a:xfrm>
                      <a:prstGeom prst="ellipse">
                        <a:avLst/>
                      </a:prstGeom>
                      <a:solidFill>
                        <a:schemeClr val="accent1"/>
                      </a:solidFill>
                      <a:ln w="952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600" b="1"/>
                          <a:t>F</a:t>
                        </a:r>
                        <a:endParaRPr lang="en-US" altLang="zh-CN" sz="1600" b="1" u="sng"/>
                      </a:p>
                    </p:txBody>
                  </p:sp>
                  <p:sp>
                    <p:nvSpPr>
                      <p:cNvPr id="60477" name="Line 28"/>
                      <p:cNvSpPr>
                        <a:spLocks noChangeShapeType="1"/>
                      </p:cNvSpPr>
                      <p:nvPr/>
                    </p:nvSpPr>
                    <p:spPr bwMode="auto">
                      <a:xfrm>
                        <a:off x="816" y="3196"/>
                        <a:ext cx="144" cy="288"/>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8" name="Line 29"/>
                      <p:cNvSpPr>
                        <a:spLocks noChangeShapeType="1"/>
                      </p:cNvSpPr>
                      <p:nvPr/>
                    </p:nvSpPr>
                    <p:spPr bwMode="auto">
                      <a:xfrm>
                        <a:off x="1152" y="3628"/>
                        <a:ext cx="336" cy="0"/>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9" name="Line 30"/>
                      <p:cNvSpPr>
                        <a:spLocks noChangeShapeType="1"/>
                      </p:cNvSpPr>
                      <p:nvPr/>
                    </p:nvSpPr>
                    <p:spPr bwMode="auto">
                      <a:xfrm flipV="1">
                        <a:off x="912" y="2716"/>
                        <a:ext cx="336" cy="288"/>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0" name="Text Box 31"/>
                      <p:cNvSpPr txBox="1">
                        <a:spLocks noChangeArrowheads="1"/>
                      </p:cNvSpPr>
                      <p:nvPr/>
                    </p:nvSpPr>
                    <p:spPr bwMode="auto">
                      <a:xfrm>
                        <a:off x="1536" y="2716"/>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5</a:t>
                        </a:r>
                      </a:p>
                    </p:txBody>
                  </p:sp>
                  <p:sp>
                    <p:nvSpPr>
                      <p:cNvPr id="60481" name="Text Box 32"/>
                      <p:cNvSpPr txBox="1">
                        <a:spLocks noChangeArrowheads="1"/>
                      </p:cNvSpPr>
                      <p:nvPr/>
                    </p:nvSpPr>
                    <p:spPr bwMode="auto">
                      <a:xfrm>
                        <a:off x="1536" y="2956"/>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5</a:t>
                        </a:r>
                      </a:p>
                    </p:txBody>
                  </p:sp>
                  <p:sp>
                    <p:nvSpPr>
                      <p:cNvPr id="60482" name="Text Box 33"/>
                      <p:cNvSpPr txBox="1">
                        <a:spLocks noChangeArrowheads="1"/>
                      </p:cNvSpPr>
                      <p:nvPr/>
                    </p:nvSpPr>
                    <p:spPr bwMode="auto">
                      <a:xfrm>
                        <a:off x="1056" y="3244"/>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6</a:t>
                        </a:r>
                      </a:p>
                    </p:txBody>
                  </p:sp>
                  <p:sp>
                    <p:nvSpPr>
                      <p:cNvPr id="60483" name="Text Box 34"/>
                      <p:cNvSpPr txBox="1">
                        <a:spLocks noChangeArrowheads="1"/>
                      </p:cNvSpPr>
                      <p:nvPr/>
                    </p:nvSpPr>
                    <p:spPr bwMode="auto">
                      <a:xfrm>
                        <a:off x="1440" y="3244"/>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4</a:t>
                        </a:r>
                      </a:p>
                    </p:txBody>
                  </p:sp>
                  <p:sp>
                    <p:nvSpPr>
                      <p:cNvPr id="60484" name="Text Box 35"/>
                      <p:cNvSpPr txBox="1">
                        <a:spLocks noChangeArrowheads="1"/>
                      </p:cNvSpPr>
                      <p:nvPr/>
                    </p:nvSpPr>
                    <p:spPr bwMode="auto">
                      <a:xfrm>
                        <a:off x="1824" y="3292"/>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2</a:t>
                        </a:r>
                      </a:p>
                    </p:txBody>
                  </p:sp>
                </p:grpSp>
              </p:grpSp>
            </p:grpSp>
          </p:grpSp>
        </p:grpSp>
      </p:grpSp>
      <p:sp>
        <p:nvSpPr>
          <p:cNvPr id="610340" name="Oval 36"/>
          <p:cNvSpPr>
            <a:spLocks noChangeArrowheads="1"/>
          </p:cNvSpPr>
          <p:nvPr/>
        </p:nvSpPr>
        <p:spPr bwMode="auto">
          <a:xfrm>
            <a:off x="4572000" y="3829050"/>
            <a:ext cx="457200" cy="381000"/>
          </a:xfrm>
          <a:prstGeom prst="ellipse">
            <a:avLst/>
          </a:prstGeom>
          <a:solidFill>
            <a:srgbClr val="FFFF00"/>
          </a:solidFill>
          <a:ln w="952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r>
              <a:rPr lang="en-US" altLang="zh-CN" sz="1600" b="1">
                <a:solidFill>
                  <a:prstClr val="black"/>
                </a:solidFill>
              </a:rPr>
              <a:t>A</a:t>
            </a:r>
            <a:endParaRPr lang="en-US" altLang="zh-CN" sz="1600" b="1" u="sng">
              <a:solidFill>
                <a:prstClr val="black"/>
              </a:solidFill>
            </a:endParaRPr>
          </a:p>
        </p:txBody>
      </p:sp>
      <p:sp>
        <p:nvSpPr>
          <p:cNvPr id="610341" name="Oval 37"/>
          <p:cNvSpPr>
            <a:spLocks noChangeArrowheads="1"/>
          </p:cNvSpPr>
          <p:nvPr/>
        </p:nvSpPr>
        <p:spPr bwMode="auto">
          <a:xfrm>
            <a:off x="3733800" y="4514850"/>
            <a:ext cx="457200" cy="381000"/>
          </a:xfrm>
          <a:prstGeom prst="ellipse">
            <a:avLst/>
          </a:prstGeom>
          <a:solidFill>
            <a:srgbClr val="FFFF00"/>
          </a:solidFill>
          <a:ln w="952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r>
              <a:rPr lang="en-US" altLang="zh-CN" sz="1600" b="1">
                <a:solidFill>
                  <a:prstClr val="black"/>
                </a:solidFill>
              </a:rPr>
              <a:t>B</a:t>
            </a:r>
            <a:endParaRPr lang="en-US" altLang="zh-CN" sz="1600" b="1" u="sng">
              <a:solidFill>
                <a:prstClr val="black"/>
              </a:solidFill>
            </a:endParaRPr>
          </a:p>
        </p:txBody>
      </p:sp>
      <p:sp>
        <p:nvSpPr>
          <p:cNvPr id="610342" name="Line 38"/>
          <p:cNvSpPr>
            <a:spLocks noChangeShapeType="1"/>
          </p:cNvSpPr>
          <p:nvPr/>
        </p:nvSpPr>
        <p:spPr bwMode="auto">
          <a:xfrm>
            <a:off x="4191000" y="4743450"/>
            <a:ext cx="457200" cy="0"/>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0343" name="Oval 39"/>
          <p:cNvSpPr>
            <a:spLocks noChangeArrowheads="1"/>
          </p:cNvSpPr>
          <p:nvPr/>
        </p:nvSpPr>
        <p:spPr bwMode="auto">
          <a:xfrm>
            <a:off x="5562600" y="4514850"/>
            <a:ext cx="457200" cy="381000"/>
          </a:xfrm>
          <a:prstGeom prst="ellipse">
            <a:avLst/>
          </a:prstGeom>
          <a:solidFill>
            <a:srgbClr val="FFFF00"/>
          </a:solidFill>
          <a:ln w="952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r>
              <a:rPr lang="en-US" altLang="zh-CN" sz="1600" b="1">
                <a:solidFill>
                  <a:prstClr val="black"/>
                </a:solidFill>
              </a:rPr>
              <a:t>D</a:t>
            </a:r>
            <a:endParaRPr lang="en-US" altLang="zh-CN" sz="1600" b="1" u="sng">
              <a:solidFill>
                <a:prstClr val="black"/>
              </a:solidFill>
            </a:endParaRPr>
          </a:p>
        </p:txBody>
      </p:sp>
      <p:sp>
        <p:nvSpPr>
          <p:cNvPr id="610344" name="Oval 40"/>
          <p:cNvSpPr>
            <a:spLocks noChangeArrowheads="1"/>
          </p:cNvSpPr>
          <p:nvPr/>
        </p:nvSpPr>
        <p:spPr bwMode="auto">
          <a:xfrm>
            <a:off x="4648200" y="4514850"/>
            <a:ext cx="457200" cy="381000"/>
          </a:xfrm>
          <a:prstGeom prst="ellipse">
            <a:avLst/>
          </a:prstGeom>
          <a:solidFill>
            <a:srgbClr val="FFFF00"/>
          </a:solidFill>
          <a:ln w="952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r>
              <a:rPr lang="en-US" altLang="zh-CN" sz="1600" b="1">
                <a:solidFill>
                  <a:prstClr val="black"/>
                </a:solidFill>
              </a:rPr>
              <a:t>C</a:t>
            </a:r>
            <a:endParaRPr lang="en-US" altLang="zh-CN" sz="1600" b="1" u="sng">
              <a:solidFill>
                <a:prstClr val="black"/>
              </a:solidFill>
            </a:endParaRPr>
          </a:p>
        </p:txBody>
      </p:sp>
      <p:sp>
        <p:nvSpPr>
          <p:cNvPr id="610345" name="Oval 41"/>
          <p:cNvSpPr>
            <a:spLocks noChangeArrowheads="1"/>
          </p:cNvSpPr>
          <p:nvPr/>
        </p:nvSpPr>
        <p:spPr bwMode="auto">
          <a:xfrm>
            <a:off x="4038600" y="5353050"/>
            <a:ext cx="457200" cy="381000"/>
          </a:xfrm>
          <a:prstGeom prst="ellipse">
            <a:avLst/>
          </a:prstGeom>
          <a:solidFill>
            <a:srgbClr val="FFFF00"/>
          </a:solidFill>
          <a:ln w="952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r>
              <a:rPr lang="en-US" altLang="zh-CN" sz="1600" b="1">
                <a:solidFill>
                  <a:prstClr val="black"/>
                </a:solidFill>
              </a:rPr>
              <a:t>E</a:t>
            </a:r>
            <a:endParaRPr lang="en-US" altLang="zh-CN" sz="1600" b="1" u="sng">
              <a:solidFill>
                <a:prstClr val="black"/>
              </a:solidFill>
            </a:endParaRPr>
          </a:p>
        </p:txBody>
      </p:sp>
      <p:sp>
        <p:nvSpPr>
          <p:cNvPr id="610346" name="Oval 42"/>
          <p:cNvSpPr>
            <a:spLocks noChangeArrowheads="1"/>
          </p:cNvSpPr>
          <p:nvPr/>
        </p:nvSpPr>
        <p:spPr bwMode="auto">
          <a:xfrm>
            <a:off x="5029200" y="5353050"/>
            <a:ext cx="457200" cy="381000"/>
          </a:xfrm>
          <a:prstGeom prst="ellipse">
            <a:avLst/>
          </a:prstGeom>
          <a:solidFill>
            <a:srgbClr val="FFFF00"/>
          </a:solidFill>
          <a:ln w="952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r>
              <a:rPr lang="en-US" altLang="zh-CN" sz="1600" b="1">
                <a:solidFill>
                  <a:prstClr val="black"/>
                </a:solidFill>
              </a:rPr>
              <a:t>F</a:t>
            </a:r>
            <a:endParaRPr lang="en-US" altLang="zh-CN" sz="1600" b="1" u="sng">
              <a:solidFill>
                <a:prstClr val="black"/>
              </a:solidFill>
            </a:endParaRPr>
          </a:p>
        </p:txBody>
      </p:sp>
      <p:sp>
        <p:nvSpPr>
          <p:cNvPr id="610347" name="Line 43"/>
          <p:cNvSpPr>
            <a:spLocks noChangeShapeType="1"/>
          </p:cNvSpPr>
          <p:nvPr/>
        </p:nvSpPr>
        <p:spPr bwMode="auto">
          <a:xfrm flipH="1">
            <a:off x="4876800" y="4210050"/>
            <a:ext cx="0" cy="304800"/>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0348" name="Line 44"/>
          <p:cNvSpPr>
            <a:spLocks noChangeShapeType="1"/>
          </p:cNvSpPr>
          <p:nvPr/>
        </p:nvSpPr>
        <p:spPr bwMode="auto">
          <a:xfrm>
            <a:off x="3962400" y="4895850"/>
            <a:ext cx="228600" cy="457200"/>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0349" name="Line 45"/>
          <p:cNvSpPr>
            <a:spLocks noChangeShapeType="1"/>
          </p:cNvSpPr>
          <p:nvPr/>
        </p:nvSpPr>
        <p:spPr bwMode="auto">
          <a:xfrm>
            <a:off x="4953000" y="4895850"/>
            <a:ext cx="228600" cy="457200"/>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0350" name="Line 46"/>
          <p:cNvSpPr>
            <a:spLocks noChangeShapeType="1"/>
          </p:cNvSpPr>
          <p:nvPr/>
        </p:nvSpPr>
        <p:spPr bwMode="auto">
          <a:xfrm flipV="1">
            <a:off x="5486400" y="4895850"/>
            <a:ext cx="304800" cy="609600"/>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0351" name="Text Box 47"/>
          <p:cNvSpPr txBox="1">
            <a:spLocks noChangeArrowheads="1"/>
          </p:cNvSpPr>
          <p:nvPr/>
        </p:nvSpPr>
        <p:spPr bwMode="auto">
          <a:xfrm>
            <a:off x="4572000" y="428625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1</a:t>
            </a:r>
          </a:p>
        </p:txBody>
      </p:sp>
      <p:sp>
        <p:nvSpPr>
          <p:cNvPr id="610352" name="Text Box 48"/>
          <p:cNvSpPr txBox="1">
            <a:spLocks noChangeArrowheads="1"/>
          </p:cNvSpPr>
          <p:nvPr/>
        </p:nvSpPr>
        <p:spPr bwMode="auto">
          <a:xfrm>
            <a:off x="4191000" y="451485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5</a:t>
            </a:r>
          </a:p>
        </p:txBody>
      </p:sp>
      <p:sp>
        <p:nvSpPr>
          <p:cNvPr id="610353" name="Text Box 49"/>
          <p:cNvSpPr txBox="1">
            <a:spLocks noChangeArrowheads="1"/>
          </p:cNvSpPr>
          <p:nvPr/>
        </p:nvSpPr>
        <p:spPr bwMode="auto">
          <a:xfrm>
            <a:off x="3810000" y="504825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3</a:t>
            </a:r>
          </a:p>
        </p:txBody>
      </p:sp>
      <p:sp>
        <p:nvSpPr>
          <p:cNvPr id="610354" name="Text Box 50"/>
          <p:cNvSpPr txBox="1">
            <a:spLocks noChangeArrowheads="1"/>
          </p:cNvSpPr>
          <p:nvPr/>
        </p:nvSpPr>
        <p:spPr bwMode="auto">
          <a:xfrm>
            <a:off x="4953000" y="497205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4</a:t>
            </a:r>
          </a:p>
        </p:txBody>
      </p:sp>
      <p:sp>
        <p:nvSpPr>
          <p:cNvPr id="610355" name="Text Box 51"/>
          <p:cNvSpPr txBox="1">
            <a:spLocks noChangeArrowheads="1"/>
          </p:cNvSpPr>
          <p:nvPr/>
        </p:nvSpPr>
        <p:spPr bwMode="auto">
          <a:xfrm>
            <a:off x="5562600" y="504825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2</a:t>
            </a:r>
          </a:p>
        </p:txBody>
      </p:sp>
      <p:sp>
        <p:nvSpPr>
          <p:cNvPr id="610356" name="Oval 52"/>
          <p:cNvSpPr>
            <a:spLocks noChangeArrowheads="1"/>
          </p:cNvSpPr>
          <p:nvPr/>
        </p:nvSpPr>
        <p:spPr bwMode="auto">
          <a:xfrm>
            <a:off x="6477000" y="4514850"/>
            <a:ext cx="457200" cy="381000"/>
          </a:xfrm>
          <a:prstGeom prst="ellipse">
            <a:avLst/>
          </a:prstGeom>
          <a:solidFill>
            <a:schemeClr val="hlink"/>
          </a:solidFill>
          <a:ln w="952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r>
              <a:rPr lang="en-US" altLang="zh-CN" sz="1600" b="1">
                <a:solidFill>
                  <a:prstClr val="black"/>
                </a:solidFill>
              </a:rPr>
              <a:t>B</a:t>
            </a:r>
            <a:endParaRPr lang="en-US" altLang="zh-CN" sz="1600" b="1" u="sng">
              <a:solidFill>
                <a:prstClr val="black"/>
              </a:solidFill>
            </a:endParaRPr>
          </a:p>
        </p:txBody>
      </p:sp>
      <p:sp>
        <p:nvSpPr>
          <p:cNvPr id="610357" name="Text Box 53"/>
          <p:cNvSpPr txBox="1">
            <a:spLocks noChangeArrowheads="1"/>
          </p:cNvSpPr>
          <p:nvPr/>
        </p:nvSpPr>
        <p:spPr bwMode="auto">
          <a:xfrm>
            <a:off x="6400800" y="512445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3</a:t>
            </a:r>
          </a:p>
        </p:txBody>
      </p:sp>
      <p:sp>
        <p:nvSpPr>
          <p:cNvPr id="610358" name="Line 54"/>
          <p:cNvSpPr>
            <a:spLocks noChangeShapeType="1"/>
          </p:cNvSpPr>
          <p:nvPr/>
        </p:nvSpPr>
        <p:spPr bwMode="auto">
          <a:xfrm>
            <a:off x="6781800" y="4895850"/>
            <a:ext cx="228600" cy="457200"/>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0359" name="Oval 55"/>
          <p:cNvSpPr>
            <a:spLocks noChangeArrowheads="1"/>
          </p:cNvSpPr>
          <p:nvPr/>
        </p:nvSpPr>
        <p:spPr bwMode="auto">
          <a:xfrm>
            <a:off x="6934200" y="5353050"/>
            <a:ext cx="457200" cy="381000"/>
          </a:xfrm>
          <a:prstGeom prst="ellipse">
            <a:avLst/>
          </a:prstGeom>
          <a:solidFill>
            <a:schemeClr val="hlink"/>
          </a:solidFill>
          <a:ln w="952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r>
              <a:rPr lang="en-US" altLang="zh-CN" sz="1600" b="1">
                <a:solidFill>
                  <a:prstClr val="black"/>
                </a:solidFill>
              </a:rPr>
              <a:t>E</a:t>
            </a:r>
            <a:endParaRPr lang="en-US" altLang="zh-CN" sz="1600" b="1" u="sng">
              <a:solidFill>
                <a:prstClr val="black"/>
              </a:solidFill>
            </a:endParaRPr>
          </a:p>
        </p:txBody>
      </p:sp>
      <p:sp>
        <p:nvSpPr>
          <p:cNvPr id="610360" name="Text Box 56"/>
          <p:cNvSpPr txBox="1">
            <a:spLocks noChangeArrowheads="1"/>
          </p:cNvSpPr>
          <p:nvPr/>
        </p:nvSpPr>
        <p:spPr bwMode="auto">
          <a:xfrm>
            <a:off x="7010400" y="428625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5</a:t>
            </a:r>
          </a:p>
        </p:txBody>
      </p:sp>
      <p:sp>
        <p:nvSpPr>
          <p:cNvPr id="610361" name="Line 57"/>
          <p:cNvSpPr>
            <a:spLocks noChangeShapeType="1"/>
          </p:cNvSpPr>
          <p:nvPr/>
        </p:nvSpPr>
        <p:spPr bwMode="auto">
          <a:xfrm>
            <a:off x="6934200" y="4667250"/>
            <a:ext cx="457200" cy="0"/>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0362" name="Oval 58"/>
          <p:cNvSpPr>
            <a:spLocks noChangeArrowheads="1"/>
          </p:cNvSpPr>
          <p:nvPr/>
        </p:nvSpPr>
        <p:spPr bwMode="auto">
          <a:xfrm>
            <a:off x="7391400" y="4514850"/>
            <a:ext cx="457200" cy="381000"/>
          </a:xfrm>
          <a:prstGeom prst="ellipse">
            <a:avLst/>
          </a:prstGeom>
          <a:solidFill>
            <a:schemeClr val="hlink"/>
          </a:solidFill>
          <a:ln w="952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r>
              <a:rPr lang="en-US" altLang="zh-CN" sz="1600" b="1">
                <a:solidFill>
                  <a:prstClr val="black"/>
                </a:solidFill>
              </a:rPr>
              <a:t>C</a:t>
            </a:r>
            <a:endParaRPr lang="en-US" altLang="zh-CN" sz="1600" b="1" u="sng">
              <a:solidFill>
                <a:prstClr val="black"/>
              </a:solidFill>
            </a:endParaRPr>
          </a:p>
        </p:txBody>
      </p:sp>
      <p:sp>
        <p:nvSpPr>
          <p:cNvPr id="610363" name="Text Box 59"/>
          <p:cNvSpPr txBox="1">
            <a:spLocks noChangeArrowheads="1"/>
          </p:cNvSpPr>
          <p:nvPr/>
        </p:nvSpPr>
        <p:spPr bwMode="auto">
          <a:xfrm>
            <a:off x="7315200" y="4240213"/>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1</a:t>
            </a:r>
          </a:p>
        </p:txBody>
      </p:sp>
      <p:sp>
        <p:nvSpPr>
          <p:cNvPr id="610364" name="Line 60"/>
          <p:cNvSpPr>
            <a:spLocks noChangeShapeType="1"/>
          </p:cNvSpPr>
          <p:nvPr/>
        </p:nvSpPr>
        <p:spPr bwMode="auto">
          <a:xfrm flipH="1">
            <a:off x="7620000" y="4210050"/>
            <a:ext cx="0" cy="304800"/>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0365" name="Oval 61"/>
          <p:cNvSpPr>
            <a:spLocks noChangeArrowheads="1"/>
          </p:cNvSpPr>
          <p:nvPr/>
        </p:nvSpPr>
        <p:spPr bwMode="auto">
          <a:xfrm>
            <a:off x="7391400" y="3829050"/>
            <a:ext cx="457200" cy="381000"/>
          </a:xfrm>
          <a:prstGeom prst="ellipse">
            <a:avLst/>
          </a:prstGeom>
          <a:solidFill>
            <a:schemeClr val="hlink"/>
          </a:solidFill>
          <a:ln w="952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r>
              <a:rPr lang="en-US" altLang="zh-CN" sz="1600" b="1">
                <a:solidFill>
                  <a:prstClr val="black"/>
                </a:solidFill>
              </a:rPr>
              <a:t>A</a:t>
            </a:r>
            <a:endParaRPr lang="en-US" altLang="zh-CN" sz="1600" b="1" u="sng">
              <a:solidFill>
                <a:prstClr val="black"/>
              </a:solidFill>
            </a:endParaRPr>
          </a:p>
        </p:txBody>
      </p:sp>
      <p:sp>
        <p:nvSpPr>
          <p:cNvPr id="610366" name="Text Box 62"/>
          <p:cNvSpPr txBox="1">
            <a:spLocks noChangeArrowheads="1"/>
          </p:cNvSpPr>
          <p:nvPr/>
        </p:nvSpPr>
        <p:spPr bwMode="auto">
          <a:xfrm>
            <a:off x="7772400" y="4926013"/>
            <a:ext cx="381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4</a:t>
            </a:r>
          </a:p>
        </p:txBody>
      </p:sp>
      <p:sp>
        <p:nvSpPr>
          <p:cNvPr id="610367" name="Line 63"/>
          <p:cNvSpPr>
            <a:spLocks noChangeShapeType="1"/>
          </p:cNvSpPr>
          <p:nvPr/>
        </p:nvSpPr>
        <p:spPr bwMode="auto">
          <a:xfrm>
            <a:off x="7772400" y="4895850"/>
            <a:ext cx="228600" cy="457200"/>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0368" name="Oval 64"/>
          <p:cNvSpPr>
            <a:spLocks noChangeArrowheads="1"/>
          </p:cNvSpPr>
          <p:nvPr/>
        </p:nvSpPr>
        <p:spPr bwMode="auto">
          <a:xfrm>
            <a:off x="7924800" y="5353050"/>
            <a:ext cx="457200" cy="381000"/>
          </a:xfrm>
          <a:prstGeom prst="ellipse">
            <a:avLst/>
          </a:prstGeom>
          <a:solidFill>
            <a:schemeClr val="hlink"/>
          </a:solidFill>
          <a:ln w="952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r>
              <a:rPr lang="en-US" altLang="zh-CN" sz="1600" b="1">
                <a:solidFill>
                  <a:prstClr val="black"/>
                </a:solidFill>
              </a:rPr>
              <a:t>F</a:t>
            </a:r>
            <a:endParaRPr lang="en-US" altLang="zh-CN" sz="1600" b="1" u="sng">
              <a:solidFill>
                <a:prstClr val="black"/>
              </a:solidFill>
            </a:endParaRPr>
          </a:p>
        </p:txBody>
      </p:sp>
      <p:sp>
        <p:nvSpPr>
          <p:cNvPr id="610369" name="Text Box 65"/>
          <p:cNvSpPr txBox="1">
            <a:spLocks noChangeArrowheads="1"/>
          </p:cNvSpPr>
          <p:nvPr/>
        </p:nvSpPr>
        <p:spPr bwMode="auto">
          <a:xfrm>
            <a:off x="8382000" y="5200650"/>
            <a:ext cx="381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1200" b="1"/>
              <a:t>2</a:t>
            </a:r>
          </a:p>
        </p:txBody>
      </p:sp>
      <p:sp>
        <p:nvSpPr>
          <p:cNvPr id="610370" name="Line 66"/>
          <p:cNvSpPr>
            <a:spLocks noChangeShapeType="1"/>
          </p:cNvSpPr>
          <p:nvPr/>
        </p:nvSpPr>
        <p:spPr bwMode="auto">
          <a:xfrm flipV="1">
            <a:off x="8305800" y="4743450"/>
            <a:ext cx="304800" cy="609600"/>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0371" name="Oval 67"/>
          <p:cNvSpPr>
            <a:spLocks noChangeArrowheads="1"/>
          </p:cNvSpPr>
          <p:nvPr/>
        </p:nvSpPr>
        <p:spPr bwMode="auto">
          <a:xfrm>
            <a:off x="8458200" y="4514850"/>
            <a:ext cx="457200" cy="381000"/>
          </a:xfrm>
          <a:prstGeom prst="ellipse">
            <a:avLst/>
          </a:prstGeom>
          <a:solidFill>
            <a:schemeClr val="hlink"/>
          </a:solidFill>
          <a:ln w="9525">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r>
              <a:rPr lang="en-US" altLang="zh-CN" sz="1600" b="1">
                <a:solidFill>
                  <a:prstClr val="black"/>
                </a:solidFill>
              </a:rPr>
              <a:t>D</a:t>
            </a:r>
            <a:endParaRPr lang="en-US" altLang="zh-CN" sz="1600" b="1" u="sng">
              <a:solidFill>
                <a:prstClr val="black"/>
              </a:solidFill>
            </a:endParaRPr>
          </a:p>
        </p:txBody>
      </p:sp>
    </p:spTree>
    <p:extLst>
      <p:ext uri="{BB962C8B-B14F-4D97-AF65-F5344CB8AC3E}">
        <p14:creationId xmlns:p14="http://schemas.microsoft.com/office/powerpoint/2010/main" val="934661488"/>
      </p:ext>
    </p:extLst>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0340"/>
                                        </p:tgtEl>
                                        <p:attrNameLst>
                                          <p:attrName>style.visibility</p:attrName>
                                        </p:attrNameLst>
                                      </p:cBhvr>
                                      <p:to>
                                        <p:strVal val="visible"/>
                                      </p:to>
                                    </p:set>
                                    <p:animEffect transition="in" filter="box(out)">
                                      <p:cBhvr>
                                        <p:cTn id="7" dur="500"/>
                                        <p:tgtEl>
                                          <p:spTgt spid="610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10351">
                                            <p:txEl>
                                              <p:pRg st="0" end="0"/>
                                            </p:txEl>
                                          </p:spTgt>
                                        </p:tgtEl>
                                        <p:attrNameLst>
                                          <p:attrName>style.visibility</p:attrName>
                                        </p:attrNameLst>
                                      </p:cBhvr>
                                      <p:to>
                                        <p:strVal val="visible"/>
                                      </p:to>
                                    </p:set>
                                    <p:animEffect transition="in" filter="box(out)">
                                      <p:cBhvr>
                                        <p:cTn id="12" dur="500"/>
                                        <p:tgtEl>
                                          <p:spTgt spid="610351">
                                            <p:txEl>
                                              <p:pRg st="0" end="0"/>
                                            </p:txEl>
                                          </p:spTgt>
                                        </p:tgtEl>
                                      </p:cBhvr>
                                    </p:animEffect>
                                  </p:childTnLst>
                                </p:cTn>
                              </p:par>
                              <p:par>
                                <p:cTn id="13" presetID="4" presetClass="entr" presetSubtype="32" fill="hold" nodeType="withEffect">
                                  <p:stCondLst>
                                    <p:cond delay="0"/>
                                  </p:stCondLst>
                                  <p:childTnLst>
                                    <p:set>
                                      <p:cBhvr>
                                        <p:cTn id="14" dur="1" fill="hold">
                                          <p:stCondLst>
                                            <p:cond delay="0"/>
                                          </p:stCondLst>
                                        </p:cTn>
                                        <p:tgtEl>
                                          <p:spTgt spid="610347"/>
                                        </p:tgtEl>
                                        <p:attrNameLst>
                                          <p:attrName>style.visibility</p:attrName>
                                        </p:attrNameLst>
                                      </p:cBhvr>
                                      <p:to>
                                        <p:strVal val="visible"/>
                                      </p:to>
                                    </p:set>
                                    <p:animEffect transition="in" filter="box(out)">
                                      <p:cBhvr>
                                        <p:cTn id="15" dur="500"/>
                                        <p:tgtEl>
                                          <p:spTgt spid="610347"/>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610344"/>
                                        </p:tgtEl>
                                        <p:attrNameLst>
                                          <p:attrName>style.visibility</p:attrName>
                                        </p:attrNameLst>
                                      </p:cBhvr>
                                      <p:to>
                                        <p:strVal val="visible"/>
                                      </p:to>
                                    </p:set>
                                    <p:animEffect transition="in" filter="box(out)">
                                      <p:cBhvr>
                                        <p:cTn id="18" dur="500"/>
                                        <p:tgtEl>
                                          <p:spTgt spid="61034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610354">
                                            <p:txEl>
                                              <p:pRg st="0" end="0"/>
                                            </p:txEl>
                                          </p:spTgt>
                                        </p:tgtEl>
                                        <p:attrNameLst>
                                          <p:attrName>style.visibility</p:attrName>
                                        </p:attrNameLst>
                                      </p:cBhvr>
                                      <p:to>
                                        <p:strVal val="visible"/>
                                      </p:to>
                                    </p:set>
                                    <p:animEffect transition="in" filter="box(out)">
                                      <p:cBhvr>
                                        <p:cTn id="23" dur="500"/>
                                        <p:tgtEl>
                                          <p:spTgt spid="610354">
                                            <p:txEl>
                                              <p:pRg st="0" end="0"/>
                                            </p:txEl>
                                          </p:spTgt>
                                        </p:tgtEl>
                                      </p:cBhvr>
                                    </p:animEffect>
                                  </p:childTnLst>
                                </p:cTn>
                              </p:par>
                              <p:par>
                                <p:cTn id="24" presetID="4" presetClass="entr" presetSubtype="32" fill="hold" nodeType="withEffect">
                                  <p:stCondLst>
                                    <p:cond delay="0"/>
                                  </p:stCondLst>
                                  <p:childTnLst>
                                    <p:set>
                                      <p:cBhvr>
                                        <p:cTn id="25" dur="1" fill="hold">
                                          <p:stCondLst>
                                            <p:cond delay="0"/>
                                          </p:stCondLst>
                                        </p:cTn>
                                        <p:tgtEl>
                                          <p:spTgt spid="610349"/>
                                        </p:tgtEl>
                                        <p:attrNameLst>
                                          <p:attrName>style.visibility</p:attrName>
                                        </p:attrNameLst>
                                      </p:cBhvr>
                                      <p:to>
                                        <p:strVal val="visible"/>
                                      </p:to>
                                    </p:set>
                                    <p:animEffect transition="in" filter="box(out)">
                                      <p:cBhvr>
                                        <p:cTn id="26" dur="500"/>
                                        <p:tgtEl>
                                          <p:spTgt spid="610349"/>
                                        </p:tgtEl>
                                      </p:cBhvr>
                                    </p:animEffect>
                                  </p:childTnLst>
                                </p:cTn>
                              </p:par>
                              <p:par>
                                <p:cTn id="27" presetID="4" presetClass="entr" presetSubtype="32" fill="hold" grpId="0" nodeType="withEffect">
                                  <p:stCondLst>
                                    <p:cond delay="0"/>
                                  </p:stCondLst>
                                  <p:childTnLst>
                                    <p:set>
                                      <p:cBhvr>
                                        <p:cTn id="28" dur="1" fill="hold">
                                          <p:stCondLst>
                                            <p:cond delay="0"/>
                                          </p:stCondLst>
                                        </p:cTn>
                                        <p:tgtEl>
                                          <p:spTgt spid="610346"/>
                                        </p:tgtEl>
                                        <p:attrNameLst>
                                          <p:attrName>style.visibility</p:attrName>
                                        </p:attrNameLst>
                                      </p:cBhvr>
                                      <p:to>
                                        <p:strVal val="visible"/>
                                      </p:to>
                                    </p:set>
                                    <p:animEffect transition="in" filter="box(out)">
                                      <p:cBhvr>
                                        <p:cTn id="29" dur="500"/>
                                        <p:tgtEl>
                                          <p:spTgt spid="61034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610355">
                                            <p:txEl>
                                              <p:pRg st="0" end="0"/>
                                            </p:txEl>
                                          </p:spTgt>
                                        </p:tgtEl>
                                        <p:attrNameLst>
                                          <p:attrName>style.visibility</p:attrName>
                                        </p:attrNameLst>
                                      </p:cBhvr>
                                      <p:to>
                                        <p:strVal val="visible"/>
                                      </p:to>
                                    </p:set>
                                    <p:animEffect transition="in" filter="box(out)">
                                      <p:cBhvr>
                                        <p:cTn id="34" dur="500"/>
                                        <p:tgtEl>
                                          <p:spTgt spid="610355">
                                            <p:txEl>
                                              <p:pRg st="0" end="0"/>
                                            </p:txEl>
                                          </p:spTgt>
                                        </p:tgtEl>
                                      </p:cBhvr>
                                    </p:animEffect>
                                  </p:childTnLst>
                                </p:cTn>
                              </p:par>
                              <p:par>
                                <p:cTn id="35" presetID="4" presetClass="entr" presetSubtype="32" fill="hold" nodeType="withEffect">
                                  <p:stCondLst>
                                    <p:cond delay="0"/>
                                  </p:stCondLst>
                                  <p:childTnLst>
                                    <p:set>
                                      <p:cBhvr>
                                        <p:cTn id="36" dur="1" fill="hold">
                                          <p:stCondLst>
                                            <p:cond delay="0"/>
                                          </p:stCondLst>
                                        </p:cTn>
                                        <p:tgtEl>
                                          <p:spTgt spid="610350"/>
                                        </p:tgtEl>
                                        <p:attrNameLst>
                                          <p:attrName>style.visibility</p:attrName>
                                        </p:attrNameLst>
                                      </p:cBhvr>
                                      <p:to>
                                        <p:strVal val="visible"/>
                                      </p:to>
                                    </p:set>
                                    <p:animEffect transition="in" filter="box(out)">
                                      <p:cBhvr>
                                        <p:cTn id="37" dur="500"/>
                                        <p:tgtEl>
                                          <p:spTgt spid="610350"/>
                                        </p:tgtEl>
                                      </p:cBhvr>
                                    </p:animEffect>
                                  </p:childTnLst>
                                </p:cTn>
                              </p:par>
                              <p:par>
                                <p:cTn id="38" presetID="4" presetClass="entr" presetSubtype="32" fill="hold" grpId="0" nodeType="withEffect">
                                  <p:stCondLst>
                                    <p:cond delay="0"/>
                                  </p:stCondLst>
                                  <p:childTnLst>
                                    <p:set>
                                      <p:cBhvr>
                                        <p:cTn id="39" dur="1" fill="hold">
                                          <p:stCondLst>
                                            <p:cond delay="0"/>
                                          </p:stCondLst>
                                        </p:cTn>
                                        <p:tgtEl>
                                          <p:spTgt spid="610343"/>
                                        </p:tgtEl>
                                        <p:attrNameLst>
                                          <p:attrName>style.visibility</p:attrName>
                                        </p:attrNameLst>
                                      </p:cBhvr>
                                      <p:to>
                                        <p:strVal val="visible"/>
                                      </p:to>
                                    </p:set>
                                    <p:animEffect transition="in" filter="box(out)">
                                      <p:cBhvr>
                                        <p:cTn id="40" dur="500"/>
                                        <p:tgtEl>
                                          <p:spTgt spid="61034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610352">
                                            <p:txEl>
                                              <p:pRg st="0" end="0"/>
                                            </p:txEl>
                                          </p:spTgt>
                                        </p:tgtEl>
                                        <p:attrNameLst>
                                          <p:attrName>style.visibility</p:attrName>
                                        </p:attrNameLst>
                                      </p:cBhvr>
                                      <p:to>
                                        <p:strVal val="visible"/>
                                      </p:to>
                                    </p:set>
                                    <p:animEffect transition="in" filter="box(out)">
                                      <p:cBhvr>
                                        <p:cTn id="45" dur="500"/>
                                        <p:tgtEl>
                                          <p:spTgt spid="610352">
                                            <p:txEl>
                                              <p:pRg st="0" end="0"/>
                                            </p:txEl>
                                          </p:spTgt>
                                        </p:tgtEl>
                                      </p:cBhvr>
                                    </p:animEffect>
                                  </p:childTnLst>
                                </p:cTn>
                              </p:par>
                              <p:par>
                                <p:cTn id="46" presetID="4" presetClass="entr" presetSubtype="32" fill="hold" nodeType="withEffect">
                                  <p:stCondLst>
                                    <p:cond delay="0"/>
                                  </p:stCondLst>
                                  <p:childTnLst>
                                    <p:set>
                                      <p:cBhvr>
                                        <p:cTn id="47" dur="1" fill="hold">
                                          <p:stCondLst>
                                            <p:cond delay="0"/>
                                          </p:stCondLst>
                                        </p:cTn>
                                        <p:tgtEl>
                                          <p:spTgt spid="610342"/>
                                        </p:tgtEl>
                                        <p:attrNameLst>
                                          <p:attrName>style.visibility</p:attrName>
                                        </p:attrNameLst>
                                      </p:cBhvr>
                                      <p:to>
                                        <p:strVal val="visible"/>
                                      </p:to>
                                    </p:set>
                                    <p:animEffect transition="in" filter="box(out)">
                                      <p:cBhvr>
                                        <p:cTn id="48" dur="500"/>
                                        <p:tgtEl>
                                          <p:spTgt spid="610342"/>
                                        </p:tgtEl>
                                      </p:cBhvr>
                                    </p:animEffect>
                                  </p:childTnLst>
                                </p:cTn>
                              </p:par>
                              <p:par>
                                <p:cTn id="49" presetID="4" presetClass="entr" presetSubtype="32" fill="hold" grpId="0" nodeType="withEffect">
                                  <p:stCondLst>
                                    <p:cond delay="0"/>
                                  </p:stCondLst>
                                  <p:childTnLst>
                                    <p:set>
                                      <p:cBhvr>
                                        <p:cTn id="50" dur="1" fill="hold">
                                          <p:stCondLst>
                                            <p:cond delay="0"/>
                                          </p:stCondLst>
                                        </p:cTn>
                                        <p:tgtEl>
                                          <p:spTgt spid="610341"/>
                                        </p:tgtEl>
                                        <p:attrNameLst>
                                          <p:attrName>style.visibility</p:attrName>
                                        </p:attrNameLst>
                                      </p:cBhvr>
                                      <p:to>
                                        <p:strVal val="visible"/>
                                      </p:to>
                                    </p:set>
                                    <p:animEffect transition="in" filter="box(out)">
                                      <p:cBhvr>
                                        <p:cTn id="51" dur="500"/>
                                        <p:tgtEl>
                                          <p:spTgt spid="61034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610353">
                                            <p:txEl>
                                              <p:pRg st="0" end="0"/>
                                            </p:txEl>
                                          </p:spTgt>
                                        </p:tgtEl>
                                        <p:attrNameLst>
                                          <p:attrName>style.visibility</p:attrName>
                                        </p:attrNameLst>
                                      </p:cBhvr>
                                      <p:to>
                                        <p:strVal val="visible"/>
                                      </p:to>
                                    </p:set>
                                    <p:animEffect transition="in" filter="box(out)">
                                      <p:cBhvr>
                                        <p:cTn id="56" dur="500"/>
                                        <p:tgtEl>
                                          <p:spTgt spid="610353">
                                            <p:txEl>
                                              <p:pRg st="0" end="0"/>
                                            </p:txEl>
                                          </p:spTgt>
                                        </p:tgtEl>
                                      </p:cBhvr>
                                    </p:animEffect>
                                  </p:childTnLst>
                                </p:cTn>
                              </p:par>
                              <p:par>
                                <p:cTn id="57" presetID="4" presetClass="entr" presetSubtype="32" fill="hold" nodeType="withEffect">
                                  <p:stCondLst>
                                    <p:cond delay="0"/>
                                  </p:stCondLst>
                                  <p:childTnLst>
                                    <p:set>
                                      <p:cBhvr>
                                        <p:cTn id="58" dur="1" fill="hold">
                                          <p:stCondLst>
                                            <p:cond delay="0"/>
                                          </p:stCondLst>
                                        </p:cTn>
                                        <p:tgtEl>
                                          <p:spTgt spid="610348"/>
                                        </p:tgtEl>
                                        <p:attrNameLst>
                                          <p:attrName>style.visibility</p:attrName>
                                        </p:attrNameLst>
                                      </p:cBhvr>
                                      <p:to>
                                        <p:strVal val="visible"/>
                                      </p:to>
                                    </p:set>
                                    <p:animEffect transition="in" filter="box(out)">
                                      <p:cBhvr>
                                        <p:cTn id="59" dur="500"/>
                                        <p:tgtEl>
                                          <p:spTgt spid="610348"/>
                                        </p:tgtEl>
                                      </p:cBhvr>
                                    </p:animEffect>
                                  </p:childTnLst>
                                </p:cTn>
                              </p:par>
                              <p:par>
                                <p:cTn id="60" presetID="4" presetClass="entr" presetSubtype="32" fill="hold" grpId="0" nodeType="withEffect">
                                  <p:stCondLst>
                                    <p:cond delay="0"/>
                                  </p:stCondLst>
                                  <p:childTnLst>
                                    <p:set>
                                      <p:cBhvr>
                                        <p:cTn id="61" dur="1" fill="hold">
                                          <p:stCondLst>
                                            <p:cond delay="0"/>
                                          </p:stCondLst>
                                        </p:cTn>
                                        <p:tgtEl>
                                          <p:spTgt spid="610345"/>
                                        </p:tgtEl>
                                        <p:attrNameLst>
                                          <p:attrName>style.visibility</p:attrName>
                                        </p:attrNameLst>
                                      </p:cBhvr>
                                      <p:to>
                                        <p:strVal val="visible"/>
                                      </p:to>
                                    </p:set>
                                    <p:animEffect transition="in" filter="box(out)">
                                      <p:cBhvr>
                                        <p:cTn id="62" dur="500"/>
                                        <p:tgtEl>
                                          <p:spTgt spid="61034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610356"/>
                                        </p:tgtEl>
                                        <p:attrNameLst>
                                          <p:attrName>style.visibility</p:attrName>
                                        </p:attrNameLst>
                                      </p:cBhvr>
                                      <p:to>
                                        <p:strVal val="visible"/>
                                      </p:to>
                                    </p:set>
                                    <p:animEffect transition="in" filter="box(out)">
                                      <p:cBhvr>
                                        <p:cTn id="67" dur="500"/>
                                        <p:tgtEl>
                                          <p:spTgt spid="61035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610357">
                                            <p:txEl>
                                              <p:pRg st="0" end="0"/>
                                            </p:txEl>
                                          </p:spTgt>
                                        </p:tgtEl>
                                        <p:attrNameLst>
                                          <p:attrName>style.visibility</p:attrName>
                                        </p:attrNameLst>
                                      </p:cBhvr>
                                      <p:to>
                                        <p:strVal val="visible"/>
                                      </p:to>
                                    </p:set>
                                    <p:animEffect transition="in" filter="box(out)">
                                      <p:cBhvr>
                                        <p:cTn id="72" dur="500"/>
                                        <p:tgtEl>
                                          <p:spTgt spid="610357">
                                            <p:txEl>
                                              <p:pRg st="0" end="0"/>
                                            </p:txEl>
                                          </p:spTgt>
                                        </p:tgtEl>
                                      </p:cBhvr>
                                    </p:animEffect>
                                  </p:childTnLst>
                                </p:cTn>
                              </p:par>
                              <p:par>
                                <p:cTn id="73" presetID="4" presetClass="entr" presetSubtype="32" fill="hold" nodeType="withEffect">
                                  <p:stCondLst>
                                    <p:cond delay="0"/>
                                  </p:stCondLst>
                                  <p:childTnLst>
                                    <p:set>
                                      <p:cBhvr>
                                        <p:cTn id="74" dur="1" fill="hold">
                                          <p:stCondLst>
                                            <p:cond delay="0"/>
                                          </p:stCondLst>
                                        </p:cTn>
                                        <p:tgtEl>
                                          <p:spTgt spid="610358"/>
                                        </p:tgtEl>
                                        <p:attrNameLst>
                                          <p:attrName>style.visibility</p:attrName>
                                        </p:attrNameLst>
                                      </p:cBhvr>
                                      <p:to>
                                        <p:strVal val="visible"/>
                                      </p:to>
                                    </p:set>
                                    <p:animEffect transition="in" filter="box(out)">
                                      <p:cBhvr>
                                        <p:cTn id="75" dur="500"/>
                                        <p:tgtEl>
                                          <p:spTgt spid="610358"/>
                                        </p:tgtEl>
                                      </p:cBhvr>
                                    </p:animEffect>
                                  </p:childTnLst>
                                </p:cTn>
                              </p:par>
                              <p:par>
                                <p:cTn id="76" presetID="4" presetClass="entr" presetSubtype="32" fill="hold" grpId="0" nodeType="withEffect">
                                  <p:stCondLst>
                                    <p:cond delay="0"/>
                                  </p:stCondLst>
                                  <p:childTnLst>
                                    <p:set>
                                      <p:cBhvr>
                                        <p:cTn id="77" dur="1" fill="hold">
                                          <p:stCondLst>
                                            <p:cond delay="0"/>
                                          </p:stCondLst>
                                        </p:cTn>
                                        <p:tgtEl>
                                          <p:spTgt spid="610359"/>
                                        </p:tgtEl>
                                        <p:attrNameLst>
                                          <p:attrName>style.visibility</p:attrName>
                                        </p:attrNameLst>
                                      </p:cBhvr>
                                      <p:to>
                                        <p:strVal val="visible"/>
                                      </p:to>
                                    </p:set>
                                    <p:animEffect transition="in" filter="box(out)">
                                      <p:cBhvr>
                                        <p:cTn id="78" dur="500"/>
                                        <p:tgtEl>
                                          <p:spTgt spid="610359"/>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32" fill="hold" grpId="0" nodeType="clickEffect">
                                  <p:stCondLst>
                                    <p:cond delay="0"/>
                                  </p:stCondLst>
                                  <p:childTnLst>
                                    <p:set>
                                      <p:cBhvr>
                                        <p:cTn id="82" dur="1" fill="hold">
                                          <p:stCondLst>
                                            <p:cond delay="0"/>
                                          </p:stCondLst>
                                        </p:cTn>
                                        <p:tgtEl>
                                          <p:spTgt spid="610360">
                                            <p:txEl>
                                              <p:pRg st="0" end="0"/>
                                            </p:txEl>
                                          </p:spTgt>
                                        </p:tgtEl>
                                        <p:attrNameLst>
                                          <p:attrName>style.visibility</p:attrName>
                                        </p:attrNameLst>
                                      </p:cBhvr>
                                      <p:to>
                                        <p:strVal val="visible"/>
                                      </p:to>
                                    </p:set>
                                    <p:animEffect transition="in" filter="box(out)">
                                      <p:cBhvr>
                                        <p:cTn id="83" dur="500"/>
                                        <p:tgtEl>
                                          <p:spTgt spid="610360">
                                            <p:txEl>
                                              <p:pRg st="0" end="0"/>
                                            </p:txEl>
                                          </p:spTgt>
                                        </p:tgtEl>
                                      </p:cBhvr>
                                    </p:animEffect>
                                  </p:childTnLst>
                                </p:cTn>
                              </p:par>
                              <p:par>
                                <p:cTn id="84" presetID="4" presetClass="entr" presetSubtype="32" fill="hold" nodeType="withEffect">
                                  <p:stCondLst>
                                    <p:cond delay="0"/>
                                  </p:stCondLst>
                                  <p:childTnLst>
                                    <p:set>
                                      <p:cBhvr>
                                        <p:cTn id="85" dur="1" fill="hold">
                                          <p:stCondLst>
                                            <p:cond delay="0"/>
                                          </p:stCondLst>
                                        </p:cTn>
                                        <p:tgtEl>
                                          <p:spTgt spid="610361"/>
                                        </p:tgtEl>
                                        <p:attrNameLst>
                                          <p:attrName>style.visibility</p:attrName>
                                        </p:attrNameLst>
                                      </p:cBhvr>
                                      <p:to>
                                        <p:strVal val="visible"/>
                                      </p:to>
                                    </p:set>
                                    <p:animEffect transition="in" filter="box(out)">
                                      <p:cBhvr>
                                        <p:cTn id="86" dur="500"/>
                                        <p:tgtEl>
                                          <p:spTgt spid="610361"/>
                                        </p:tgtEl>
                                      </p:cBhvr>
                                    </p:animEffect>
                                  </p:childTnLst>
                                </p:cTn>
                              </p:par>
                              <p:par>
                                <p:cTn id="87" presetID="4" presetClass="entr" presetSubtype="32" fill="hold" grpId="0" nodeType="withEffect">
                                  <p:stCondLst>
                                    <p:cond delay="0"/>
                                  </p:stCondLst>
                                  <p:childTnLst>
                                    <p:set>
                                      <p:cBhvr>
                                        <p:cTn id="88" dur="1" fill="hold">
                                          <p:stCondLst>
                                            <p:cond delay="0"/>
                                          </p:stCondLst>
                                        </p:cTn>
                                        <p:tgtEl>
                                          <p:spTgt spid="610362"/>
                                        </p:tgtEl>
                                        <p:attrNameLst>
                                          <p:attrName>style.visibility</p:attrName>
                                        </p:attrNameLst>
                                      </p:cBhvr>
                                      <p:to>
                                        <p:strVal val="visible"/>
                                      </p:to>
                                    </p:set>
                                    <p:animEffect transition="in" filter="box(out)">
                                      <p:cBhvr>
                                        <p:cTn id="89" dur="500"/>
                                        <p:tgtEl>
                                          <p:spTgt spid="61036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4" presetClass="entr" presetSubtype="32" fill="hold" grpId="0" nodeType="clickEffect">
                                  <p:stCondLst>
                                    <p:cond delay="0"/>
                                  </p:stCondLst>
                                  <p:childTnLst>
                                    <p:set>
                                      <p:cBhvr>
                                        <p:cTn id="93" dur="1" fill="hold">
                                          <p:stCondLst>
                                            <p:cond delay="0"/>
                                          </p:stCondLst>
                                        </p:cTn>
                                        <p:tgtEl>
                                          <p:spTgt spid="610363">
                                            <p:txEl>
                                              <p:pRg st="0" end="0"/>
                                            </p:txEl>
                                          </p:spTgt>
                                        </p:tgtEl>
                                        <p:attrNameLst>
                                          <p:attrName>style.visibility</p:attrName>
                                        </p:attrNameLst>
                                      </p:cBhvr>
                                      <p:to>
                                        <p:strVal val="visible"/>
                                      </p:to>
                                    </p:set>
                                    <p:animEffect transition="in" filter="box(out)">
                                      <p:cBhvr>
                                        <p:cTn id="94" dur="500"/>
                                        <p:tgtEl>
                                          <p:spTgt spid="610363">
                                            <p:txEl>
                                              <p:pRg st="0" end="0"/>
                                            </p:txEl>
                                          </p:spTgt>
                                        </p:tgtEl>
                                      </p:cBhvr>
                                    </p:animEffect>
                                  </p:childTnLst>
                                </p:cTn>
                              </p:par>
                              <p:par>
                                <p:cTn id="95" presetID="4" presetClass="entr" presetSubtype="32" fill="hold" nodeType="withEffect">
                                  <p:stCondLst>
                                    <p:cond delay="0"/>
                                  </p:stCondLst>
                                  <p:childTnLst>
                                    <p:set>
                                      <p:cBhvr>
                                        <p:cTn id="96" dur="1" fill="hold">
                                          <p:stCondLst>
                                            <p:cond delay="0"/>
                                          </p:stCondLst>
                                        </p:cTn>
                                        <p:tgtEl>
                                          <p:spTgt spid="610364"/>
                                        </p:tgtEl>
                                        <p:attrNameLst>
                                          <p:attrName>style.visibility</p:attrName>
                                        </p:attrNameLst>
                                      </p:cBhvr>
                                      <p:to>
                                        <p:strVal val="visible"/>
                                      </p:to>
                                    </p:set>
                                    <p:animEffect transition="in" filter="box(out)">
                                      <p:cBhvr>
                                        <p:cTn id="97" dur="500"/>
                                        <p:tgtEl>
                                          <p:spTgt spid="610364"/>
                                        </p:tgtEl>
                                      </p:cBhvr>
                                    </p:animEffect>
                                  </p:childTnLst>
                                </p:cTn>
                              </p:par>
                              <p:par>
                                <p:cTn id="98" presetID="4" presetClass="entr" presetSubtype="32" fill="hold" grpId="0" nodeType="withEffect">
                                  <p:stCondLst>
                                    <p:cond delay="0"/>
                                  </p:stCondLst>
                                  <p:childTnLst>
                                    <p:set>
                                      <p:cBhvr>
                                        <p:cTn id="99" dur="1" fill="hold">
                                          <p:stCondLst>
                                            <p:cond delay="0"/>
                                          </p:stCondLst>
                                        </p:cTn>
                                        <p:tgtEl>
                                          <p:spTgt spid="610365"/>
                                        </p:tgtEl>
                                        <p:attrNameLst>
                                          <p:attrName>style.visibility</p:attrName>
                                        </p:attrNameLst>
                                      </p:cBhvr>
                                      <p:to>
                                        <p:strVal val="visible"/>
                                      </p:to>
                                    </p:set>
                                    <p:animEffect transition="in" filter="box(out)">
                                      <p:cBhvr>
                                        <p:cTn id="100" dur="500"/>
                                        <p:tgtEl>
                                          <p:spTgt spid="610365"/>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610366">
                                            <p:txEl>
                                              <p:pRg st="0" end="0"/>
                                            </p:txEl>
                                          </p:spTgt>
                                        </p:tgtEl>
                                        <p:attrNameLst>
                                          <p:attrName>style.visibility</p:attrName>
                                        </p:attrNameLst>
                                      </p:cBhvr>
                                      <p:to>
                                        <p:strVal val="visible"/>
                                      </p:to>
                                    </p:set>
                                    <p:animEffect transition="in" filter="box(out)">
                                      <p:cBhvr>
                                        <p:cTn id="105" dur="500"/>
                                        <p:tgtEl>
                                          <p:spTgt spid="610366">
                                            <p:txEl>
                                              <p:pRg st="0" end="0"/>
                                            </p:txEl>
                                          </p:spTgt>
                                        </p:tgtEl>
                                      </p:cBhvr>
                                    </p:animEffect>
                                  </p:childTnLst>
                                </p:cTn>
                              </p:par>
                              <p:par>
                                <p:cTn id="106" presetID="4" presetClass="entr" presetSubtype="32" fill="hold" nodeType="withEffect">
                                  <p:stCondLst>
                                    <p:cond delay="0"/>
                                  </p:stCondLst>
                                  <p:childTnLst>
                                    <p:set>
                                      <p:cBhvr>
                                        <p:cTn id="107" dur="1" fill="hold">
                                          <p:stCondLst>
                                            <p:cond delay="0"/>
                                          </p:stCondLst>
                                        </p:cTn>
                                        <p:tgtEl>
                                          <p:spTgt spid="610367"/>
                                        </p:tgtEl>
                                        <p:attrNameLst>
                                          <p:attrName>style.visibility</p:attrName>
                                        </p:attrNameLst>
                                      </p:cBhvr>
                                      <p:to>
                                        <p:strVal val="visible"/>
                                      </p:to>
                                    </p:set>
                                    <p:animEffect transition="in" filter="box(out)">
                                      <p:cBhvr>
                                        <p:cTn id="108" dur="500"/>
                                        <p:tgtEl>
                                          <p:spTgt spid="610367"/>
                                        </p:tgtEl>
                                      </p:cBhvr>
                                    </p:animEffect>
                                  </p:childTnLst>
                                </p:cTn>
                              </p:par>
                              <p:par>
                                <p:cTn id="109" presetID="4" presetClass="entr" presetSubtype="32" fill="hold" grpId="0" nodeType="withEffect">
                                  <p:stCondLst>
                                    <p:cond delay="0"/>
                                  </p:stCondLst>
                                  <p:childTnLst>
                                    <p:set>
                                      <p:cBhvr>
                                        <p:cTn id="110" dur="1" fill="hold">
                                          <p:stCondLst>
                                            <p:cond delay="0"/>
                                          </p:stCondLst>
                                        </p:cTn>
                                        <p:tgtEl>
                                          <p:spTgt spid="610368"/>
                                        </p:tgtEl>
                                        <p:attrNameLst>
                                          <p:attrName>style.visibility</p:attrName>
                                        </p:attrNameLst>
                                      </p:cBhvr>
                                      <p:to>
                                        <p:strVal val="visible"/>
                                      </p:to>
                                    </p:set>
                                    <p:animEffect transition="in" filter="box(out)">
                                      <p:cBhvr>
                                        <p:cTn id="111" dur="500"/>
                                        <p:tgtEl>
                                          <p:spTgt spid="61036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4" presetClass="entr" presetSubtype="32" fill="hold" grpId="0" nodeType="clickEffect">
                                  <p:stCondLst>
                                    <p:cond delay="0"/>
                                  </p:stCondLst>
                                  <p:childTnLst>
                                    <p:set>
                                      <p:cBhvr>
                                        <p:cTn id="115" dur="1" fill="hold">
                                          <p:stCondLst>
                                            <p:cond delay="0"/>
                                          </p:stCondLst>
                                        </p:cTn>
                                        <p:tgtEl>
                                          <p:spTgt spid="610369">
                                            <p:txEl>
                                              <p:pRg st="0" end="0"/>
                                            </p:txEl>
                                          </p:spTgt>
                                        </p:tgtEl>
                                        <p:attrNameLst>
                                          <p:attrName>style.visibility</p:attrName>
                                        </p:attrNameLst>
                                      </p:cBhvr>
                                      <p:to>
                                        <p:strVal val="visible"/>
                                      </p:to>
                                    </p:set>
                                    <p:animEffect transition="in" filter="box(out)">
                                      <p:cBhvr>
                                        <p:cTn id="116" dur="500"/>
                                        <p:tgtEl>
                                          <p:spTgt spid="610369">
                                            <p:txEl>
                                              <p:pRg st="0" end="0"/>
                                            </p:txEl>
                                          </p:spTgt>
                                        </p:tgtEl>
                                      </p:cBhvr>
                                    </p:animEffect>
                                  </p:childTnLst>
                                </p:cTn>
                              </p:par>
                              <p:par>
                                <p:cTn id="117" presetID="4" presetClass="entr" presetSubtype="32" fill="hold" nodeType="withEffect">
                                  <p:stCondLst>
                                    <p:cond delay="0"/>
                                  </p:stCondLst>
                                  <p:childTnLst>
                                    <p:set>
                                      <p:cBhvr>
                                        <p:cTn id="118" dur="1" fill="hold">
                                          <p:stCondLst>
                                            <p:cond delay="0"/>
                                          </p:stCondLst>
                                        </p:cTn>
                                        <p:tgtEl>
                                          <p:spTgt spid="610370"/>
                                        </p:tgtEl>
                                        <p:attrNameLst>
                                          <p:attrName>style.visibility</p:attrName>
                                        </p:attrNameLst>
                                      </p:cBhvr>
                                      <p:to>
                                        <p:strVal val="visible"/>
                                      </p:to>
                                    </p:set>
                                    <p:animEffect transition="in" filter="box(out)">
                                      <p:cBhvr>
                                        <p:cTn id="119" dur="500"/>
                                        <p:tgtEl>
                                          <p:spTgt spid="610370"/>
                                        </p:tgtEl>
                                      </p:cBhvr>
                                    </p:animEffect>
                                  </p:childTnLst>
                                </p:cTn>
                              </p:par>
                              <p:par>
                                <p:cTn id="120" presetID="4" presetClass="entr" presetSubtype="32" fill="hold" grpId="0" nodeType="withEffect">
                                  <p:stCondLst>
                                    <p:cond delay="0"/>
                                  </p:stCondLst>
                                  <p:childTnLst>
                                    <p:set>
                                      <p:cBhvr>
                                        <p:cTn id="121" dur="1" fill="hold">
                                          <p:stCondLst>
                                            <p:cond delay="0"/>
                                          </p:stCondLst>
                                        </p:cTn>
                                        <p:tgtEl>
                                          <p:spTgt spid="610371"/>
                                        </p:tgtEl>
                                        <p:attrNameLst>
                                          <p:attrName>style.visibility</p:attrName>
                                        </p:attrNameLst>
                                      </p:cBhvr>
                                      <p:to>
                                        <p:strVal val="visible"/>
                                      </p:to>
                                    </p:set>
                                    <p:animEffect transition="in" filter="box(out)">
                                      <p:cBhvr>
                                        <p:cTn id="122" dur="500"/>
                                        <p:tgtEl>
                                          <p:spTgt spid="610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40" grpId="0" animBg="1" autoUpdateAnimBg="0"/>
      <p:bldP spid="610341" grpId="0" animBg="1" autoUpdateAnimBg="0"/>
      <p:bldP spid="610343" grpId="0" animBg="1" autoUpdateAnimBg="0"/>
      <p:bldP spid="610344" grpId="0" animBg="1" autoUpdateAnimBg="0"/>
      <p:bldP spid="610345" grpId="0" animBg="1" autoUpdateAnimBg="0"/>
      <p:bldP spid="610346" grpId="0" animBg="1" autoUpdateAnimBg="0"/>
      <p:bldP spid="610351" grpId="0" build="p" autoUpdateAnimBg="0"/>
      <p:bldP spid="610352" grpId="0" build="p" autoUpdateAnimBg="0"/>
      <p:bldP spid="610353" grpId="0" build="p" autoUpdateAnimBg="0"/>
      <p:bldP spid="610354" grpId="0" build="p" autoUpdateAnimBg="0"/>
      <p:bldP spid="610355" grpId="0" build="p" autoUpdateAnimBg="0"/>
      <p:bldP spid="610356" grpId="0" animBg="1" autoUpdateAnimBg="0"/>
      <p:bldP spid="610357" grpId="0" build="p" autoUpdateAnimBg="0"/>
      <p:bldP spid="610359" grpId="0" animBg="1" autoUpdateAnimBg="0"/>
      <p:bldP spid="610360" grpId="0" build="p" autoUpdateAnimBg="0"/>
      <p:bldP spid="610362" grpId="0" animBg="1" autoUpdateAnimBg="0"/>
      <p:bldP spid="610363" grpId="0" build="p" autoUpdateAnimBg="0"/>
      <p:bldP spid="610365" grpId="0" animBg="1" autoUpdateAnimBg="0"/>
      <p:bldP spid="610366" grpId="0" build="p" autoUpdateAnimBg="0"/>
      <p:bldP spid="610368" grpId="0" animBg="1" autoUpdateAnimBg="0"/>
      <p:bldP spid="610369" grpId="0" build="p" autoUpdateAnimBg="0"/>
      <p:bldP spid="610371"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233FA6-95AD-466F-B0CF-A0F8DCDCBD3D}" type="slidenum">
              <a:rPr lang="zh-CN" altLang="en-US" smtClean="0">
                <a:solidFill>
                  <a:schemeClr val="accent1"/>
                </a:solidFill>
              </a:rPr>
              <a:pPr/>
              <a:t>52</a:t>
            </a:fld>
            <a:r>
              <a:rPr lang="en-US" altLang="zh-CN" dirty="0">
                <a:solidFill>
                  <a:schemeClr val="accent1"/>
                </a:solidFill>
              </a:rPr>
              <a:t>/51</a:t>
            </a:r>
          </a:p>
        </p:txBody>
      </p:sp>
      <p:sp>
        <p:nvSpPr>
          <p:cNvPr id="61443" name="Rectangle 2"/>
          <p:cNvSpPr>
            <a:spLocks noGrp="1"/>
          </p:cNvSpPr>
          <p:nvPr>
            <p:ph type="title" idx="4294967295"/>
          </p:nvPr>
        </p:nvSpPr>
        <p:spPr>
          <a:xfrm>
            <a:off x="179388" y="0"/>
            <a:ext cx="8964612" cy="620687"/>
          </a:xfrm>
        </p:spPr>
        <p:txBody>
          <a:bodyPr/>
          <a:lstStyle/>
          <a:p>
            <a:r>
              <a:rPr lang="zh-CN" altLang="en-US" b="1" dirty="0">
                <a:latin typeface="Calibri" panose="020F0502020204030204" pitchFamily="34" charset="0"/>
                <a:ea typeface="宋体" panose="02010600030101010101" pitchFamily="2" charset="-122"/>
              </a:rPr>
              <a:t>两种算法的评价</a:t>
            </a:r>
          </a:p>
        </p:txBody>
      </p:sp>
      <p:sp>
        <p:nvSpPr>
          <p:cNvPr id="61444" name="Rectangle 3"/>
          <p:cNvSpPr>
            <a:spLocks noChangeArrowheads="1"/>
          </p:cNvSpPr>
          <p:nvPr/>
        </p:nvSpPr>
        <p:spPr bwMode="auto">
          <a:xfrm>
            <a:off x="250825" y="2949575"/>
            <a:ext cx="866933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3200" b="1"/>
              <a:t>普里姆</a:t>
            </a:r>
            <a:r>
              <a:rPr kumimoji="1" lang="zh-CN" altLang="en-US" sz="3200" b="1">
                <a:latin typeface="Times New Roman" panose="02020603050405020304" pitchFamily="18" charset="0"/>
              </a:rPr>
              <a:t>算法的特点是当前形成的集合</a:t>
            </a:r>
            <a:r>
              <a:rPr kumimoji="1" lang="en-US" altLang="zh-CN" sz="3200" b="1">
                <a:latin typeface="Times New Roman" panose="02020603050405020304" pitchFamily="18" charset="0"/>
              </a:rPr>
              <a:t>T</a:t>
            </a:r>
            <a:r>
              <a:rPr kumimoji="1" lang="zh-CN" altLang="en-US" sz="3200" b="1">
                <a:latin typeface="Times New Roman" panose="02020603050405020304" pitchFamily="18" charset="0"/>
              </a:rPr>
              <a:t>始终是一棵树。它的时间复杂度与图的边数无关，适合于</a:t>
            </a:r>
            <a:r>
              <a:rPr kumimoji="1" lang="zh-CN" altLang="en-US" sz="3200" b="1">
                <a:latin typeface="Times New Roman" panose="02020603050405020304" pitchFamily="18" charset="0"/>
                <a:ea typeface="黑体" panose="02010609060101010101" pitchFamily="49" charset="-122"/>
              </a:rPr>
              <a:t>稠密图</a:t>
            </a:r>
            <a:r>
              <a:rPr kumimoji="1" lang="zh-CN" altLang="en-US" sz="3200" b="1">
                <a:latin typeface="Times New Roman" panose="02020603050405020304" pitchFamily="18" charset="0"/>
              </a:rPr>
              <a:t>。</a:t>
            </a:r>
          </a:p>
        </p:txBody>
      </p:sp>
      <p:sp>
        <p:nvSpPr>
          <p:cNvPr id="61445" name="Rectangle 4"/>
          <p:cNvSpPr>
            <a:spLocks noChangeArrowheads="1"/>
          </p:cNvSpPr>
          <p:nvPr/>
        </p:nvSpPr>
        <p:spPr bwMode="auto">
          <a:xfrm>
            <a:off x="179388" y="1196975"/>
            <a:ext cx="84978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3200" b="1" dirty="0"/>
              <a:t>避圈</a:t>
            </a:r>
            <a:r>
              <a:rPr kumimoji="1" lang="zh-CN" altLang="en-US" sz="3200" b="1" dirty="0">
                <a:solidFill>
                  <a:srgbClr val="333300"/>
                </a:solidFill>
                <a:latin typeface="Times New Roman" panose="02020603050405020304" pitchFamily="18" charset="0"/>
              </a:rPr>
              <a:t>算法的特点是当前形成的集合</a:t>
            </a:r>
            <a:r>
              <a:rPr kumimoji="1" lang="en-US" altLang="zh-CN" sz="3200" b="1" dirty="0">
                <a:solidFill>
                  <a:srgbClr val="333300"/>
                </a:solidFill>
                <a:latin typeface="Times New Roman" panose="02020603050405020304" pitchFamily="18" charset="0"/>
              </a:rPr>
              <a:t>T</a:t>
            </a:r>
            <a:r>
              <a:rPr kumimoji="1" lang="zh-CN" altLang="en-US" sz="3200" b="1" dirty="0">
                <a:solidFill>
                  <a:srgbClr val="333300"/>
                </a:solidFill>
                <a:latin typeface="Times New Roman" panose="02020603050405020304" pitchFamily="18" charset="0"/>
              </a:rPr>
              <a:t>除了最后的结果外，始终不是一个树。它的时间主要取决于边数，因此较适合于</a:t>
            </a:r>
            <a:r>
              <a:rPr kumimoji="1" lang="zh-CN" altLang="en-US" sz="3200" b="1" dirty="0">
                <a:solidFill>
                  <a:srgbClr val="333300"/>
                </a:solidFill>
                <a:latin typeface="Times New Roman" panose="02020603050405020304" pitchFamily="18" charset="0"/>
                <a:ea typeface="黑体" panose="02010609060101010101" pitchFamily="49" charset="-122"/>
              </a:rPr>
              <a:t>稀疏图</a:t>
            </a:r>
            <a:r>
              <a:rPr kumimoji="1" lang="zh-CN" altLang="en-US" sz="3200" b="1" dirty="0">
                <a:solidFill>
                  <a:srgbClr val="333300"/>
                </a:solidFill>
                <a:latin typeface="Times New Roman" panose="02020603050405020304" pitchFamily="18" charset="0"/>
              </a:rPr>
              <a:t>。</a:t>
            </a:r>
          </a:p>
        </p:txBody>
      </p:sp>
    </p:spTree>
    <p:extLst>
      <p:ext uri="{BB962C8B-B14F-4D97-AF65-F5344CB8AC3E}">
        <p14:creationId xmlns:p14="http://schemas.microsoft.com/office/powerpoint/2010/main" val="1494306457"/>
      </p:ext>
    </p:extLst>
  </p:cSld>
  <p:clrMapOvr>
    <a:masterClrMapping/>
  </p:clrMapOvr>
  <p:transition advTm="100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67D25D-FAFD-45D7-AF8A-BF20A9C0EF00}" type="slidenum">
              <a:rPr lang="zh-CN" altLang="en-US" smtClean="0">
                <a:solidFill>
                  <a:schemeClr val="accent1"/>
                </a:solidFill>
              </a:rPr>
              <a:pPr/>
              <a:t>53</a:t>
            </a:fld>
            <a:r>
              <a:rPr lang="en-US" altLang="zh-CN" dirty="0">
                <a:solidFill>
                  <a:schemeClr val="accent1"/>
                </a:solidFill>
              </a:rPr>
              <a:t>/51</a:t>
            </a:r>
          </a:p>
        </p:txBody>
      </p:sp>
      <p:sp>
        <p:nvSpPr>
          <p:cNvPr id="62467" name="Rectangle 2"/>
          <p:cNvSpPr>
            <a:spLocks noGrp="1"/>
          </p:cNvSpPr>
          <p:nvPr>
            <p:ph type="title" idx="4294967295"/>
          </p:nvPr>
        </p:nvSpPr>
        <p:spPr/>
        <p:txBody>
          <a:bodyPr/>
          <a:lstStyle/>
          <a:p>
            <a:r>
              <a:rPr lang="zh-CN" altLang="en-US" sz="4000" b="1">
                <a:latin typeface="Calibri" panose="020F0502020204030204" pitchFamily="34" charset="0"/>
                <a:ea typeface="宋体" panose="02010600030101010101" pitchFamily="2" charset="-122"/>
              </a:rPr>
              <a:t>姚期智</a:t>
            </a:r>
            <a:r>
              <a:rPr lang="en-US" altLang="zh-CN" sz="4000" b="1">
                <a:latin typeface="Calibri" panose="020F0502020204030204" pitchFamily="34" charset="0"/>
                <a:ea typeface="宋体" panose="02010600030101010101" pitchFamily="2" charset="-122"/>
              </a:rPr>
              <a:t>:</a:t>
            </a:r>
            <a:r>
              <a:rPr lang="zh-CN" altLang="en-US" sz="4000" b="1">
                <a:latin typeface="Calibri" panose="020F0502020204030204" pitchFamily="34" charset="0"/>
                <a:ea typeface="宋体" panose="02010600030101010101" pitchFamily="2" charset="-122"/>
              </a:rPr>
              <a:t>开华裔获图灵之先河</a:t>
            </a:r>
            <a:r>
              <a:rPr lang="zh-CN" altLang="en-US" sz="4000">
                <a:latin typeface="Calibri" panose="020F0502020204030204" pitchFamily="34" charset="0"/>
                <a:ea typeface="宋体" panose="02010600030101010101" pitchFamily="2" charset="-122"/>
              </a:rPr>
              <a:t> </a:t>
            </a:r>
          </a:p>
        </p:txBody>
      </p:sp>
      <p:sp>
        <p:nvSpPr>
          <p:cNvPr id="62468" name="Rectangle 3"/>
          <p:cNvSpPr>
            <a:spLocks noGrp="1"/>
          </p:cNvSpPr>
          <p:nvPr>
            <p:ph type="body" idx="4294967295"/>
          </p:nvPr>
        </p:nvSpPr>
        <p:spPr>
          <a:xfrm>
            <a:off x="468313" y="981075"/>
            <a:ext cx="8197850" cy="5616575"/>
          </a:xfrm>
        </p:spPr>
        <p:txBody>
          <a:bodyPr/>
          <a:lstStyle/>
          <a:p>
            <a:pPr marL="0" indent="0">
              <a:lnSpc>
                <a:spcPct val="95000"/>
              </a:lnSpc>
              <a:buFont typeface="Arial" panose="020B0604020202020204" pitchFamily="34" charset="0"/>
              <a:buNone/>
            </a:pPr>
            <a:r>
              <a:rPr lang="zh-CN" altLang="en-US" sz="2400">
                <a:latin typeface="Calibri" panose="020F0502020204030204" pitchFamily="34" charset="0"/>
                <a:ea typeface="宋体" panose="02010600030101010101" pitchFamily="2" charset="-122"/>
              </a:rPr>
              <a:t>美国计算机学会</a:t>
            </a:r>
            <a:r>
              <a:rPr lang="en-US" altLang="zh-CN" sz="2400">
                <a:latin typeface="Calibri" panose="020F0502020204030204" pitchFamily="34" charset="0"/>
                <a:ea typeface="宋体" panose="02010600030101010101" pitchFamily="2" charset="-122"/>
              </a:rPr>
              <a:t>(ACM)</a:t>
            </a:r>
            <a:r>
              <a:rPr lang="zh-CN" altLang="en-US" sz="2400">
                <a:latin typeface="Calibri" panose="020F0502020204030204" pitchFamily="34" charset="0"/>
                <a:ea typeface="宋体" panose="02010600030101010101" pitchFamily="2" charset="-122"/>
              </a:rPr>
              <a:t>决定把</a:t>
            </a:r>
            <a:r>
              <a:rPr lang="en-US" altLang="zh-CN" sz="2400">
                <a:latin typeface="Calibri" panose="020F0502020204030204" pitchFamily="34" charset="0"/>
                <a:ea typeface="宋体" panose="02010600030101010101" pitchFamily="2" charset="-122"/>
              </a:rPr>
              <a:t>2000</a:t>
            </a:r>
            <a:r>
              <a:rPr lang="zh-CN" altLang="en-US" sz="2400">
                <a:latin typeface="Calibri" panose="020F0502020204030204" pitchFamily="34" charset="0"/>
                <a:ea typeface="宋体" panose="02010600030101010101" pitchFamily="2" charset="-122"/>
              </a:rPr>
              <a:t>年度的图灵奖授予华裔计算机科学家、普林斯顿大学教授姚期智。这是有“计算机世界的诺贝尔奖”之称的图灵奖</a:t>
            </a:r>
            <a:r>
              <a:rPr lang="en-US" altLang="zh-CN" sz="2400">
                <a:latin typeface="Calibri" panose="020F0502020204030204" pitchFamily="34" charset="0"/>
                <a:ea typeface="宋体" panose="02010600030101010101" pitchFamily="2" charset="-122"/>
              </a:rPr>
              <a:t>35</a:t>
            </a:r>
            <a:r>
              <a:rPr lang="zh-CN" altLang="en-US" sz="2400">
                <a:latin typeface="Calibri" panose="020F0502020204030204" pitchFamily="34" charset="0"/>
                <a:ea typeface="宋体" panose="02010600030101010101" pitchFamily="2" charset="-122"/>
              </a:rPr>
              <a:t>年来首次授予一位华裔（亚裔）学者。 </a:t>
            </a:r>
          </a:p>
          <a:p>
            <a:pPr marL="0" indent="0">
              <a:lnSpc>
                <a:spcPct val="95000"/>
              </a:lnSpc>
              <a:buFont typeface="Arial" panose="020B0604020202020204" pitchFamily="34" charset="0"/>
              <a:buNone/>
            </a:pPr>
            <a:r>
              <a:rPr lang="zh-CN" altLang="en-US" sz="2400">
                <a:latin typeface="Calibri" panose="020F0502020204030204" pitchFamily="34" charset="0"/>
                <a:ea typeface="宋体" panose="02010600030101010101" pitchFamily="2" charset="-122"/>
              </a:rPr>
              <a:t>姚期智对计算机科学技术所作出的贡献主要在计算理论方面。</a:t>
            </a:r>
            <a:r>
              <a:rPr lang="en-US" altLang="zh-CN" sz="2400">
                <a:latin typeface="Calibri" panose="020F0502020204030204" pitchFamily="34" charset="0"/>
                <a:ea typeface="宋体" panose="02010600030101010101" pitchFamily="2" charset="-122"/>
              </a:rPr>
              <a:t>ACM</a:t>
            </a:r>
            <a:r>
              <a:rPr lang="zh-CN" altLang="en-US" sz="2400">
                <a:latin typeface="Calibri" panose="020F0502020204030204" pitchFamily="34" charset="0"/>
                <a:ea typeface="宋体" panose="02010600030101010101" pitchFamily="2" charset="-122"/>
              </a:rPr>
              <a:t>在授奖决定中指出，姚期智对计算理论的众多贡献是根本性的、意义重大的，其中包括基于复杂性的伪随机数生成理论、密码学和通信复杂性。最近</a:t>
            </a:r>
            <a:r>
              <a:rPr lang="en-US" altLang="zh-CN" sz="2400">
                <a:latin typeface="Calibri" panose="020F0502020204030204" pitchFamily="34" charset="0"/>
                <a:ea typeface="宋体" panose="02010600030101010101" pitchFamily="2" charset="-122"/>
              </a:rPr>
              <a:t>1/4</a:t>
            </a:r>
            <a:r>
              <a:rPr lang="zh-CN" altLang="en-US" sz="2400">
                <a:latin typeface="Calibri" panose="020F0502020204030204" pitchFamily="34" charset="0"/>
                <a:ea typeface="宋体" panose="02010600030101010101" pitchFamily="2" charset="-122"/>
              </a:rPr>
              <a:t>个世纪中姚期智发表的近百篇学术论文，几乎覆盖了计算复杂性的所有方面。姚期智进入计算机科学领域最早的论文之一</a:t>
            </a:r>
            <a:r>
              <a:rPr lang="en-US" altLang="zh-CN" sz="2400">
                <a:latin typeface="Calibri" panose="020F0502020204030204" pitchFamily="34" charset="0"/>
                <a:ea typeface="宋体" panose="02010600030101010101" pitchFamily="2" charset="-122"/>
              </a:rPr>
              <a:t>《</a:t>
            </a:r>
            <a:r>
              <a:rPr lang="zh-CN" altLang="en-US" sz="2400">
                <a:latin typeface="Calibri" panose="020F0502020204030204" pitchFamily="34" charset="0"/>
                <a:ea typeface="宋体" panose="02010600030101010101" pitchFamily="2" charset="-122"/>
              </a:rPr>
              <a:t>寻找最小生成树的</a:t>
            </a:r>
            <a:r>
              <a:rPr lang="en-US" altLang="zh-CN" sz="2400">
                <a:latin typeface="Calibri" panose="020F0502020204030204" pitchFamily="34" charset="0"/>
                <a:ea typeface="宋体" panose="02010600030101010101" pitchFamily="2" charset="-122"/>
              </a:rPr>
              <a:t>O(|E|log log|V|)</a:t>
            </a:r>
            <a:r>
              <a:rPr lang="zh-CN" altLang="en-US" sz="2400">
                <a:latin typeface="Calibri" panose="020F0502020204030204" pitchFamily="34" charset="0"/>
                <a:ea typeface="宋体" panose="02010600030101010101" pitchFamily="2" charset="-122"/>
              </a:rPr>
              <a:t>算法</a:t>
            </a:r>
            <a:r>
              <a:rPr lang="en-US" altLang="zh-CN" sz="2400">
                <a:latin typeface="Calibri" panose="020F0502020204030204" pitchFamily="34" charset="0"/>
                <a:ea typeface="宋体" panose="02010600030101010101" pitchFamily="2" charset="-122"/>
              </a:rPr>
              <a:t>》</a:t>
            </a:r>
            <a:r>
              <a:rPr lang="zh-CN" altLang="en-US" sz="2400">
                <a:latin typeface="Calibri" panose="020F0502020204030204" pitchFamily="34" charset="0"/>
                <a:ea typeface="宋体" panose="02010600030101010101" pitchFamily="2" charset="-122"/>
              </a:rPr>
              <a:t>一文就引起轰动，因为学术界原先认为，寻找最小生成树算法的时间复杂度的下界是</a:t>
            </a:r>
            <a:r>
              <a:rPr lang="en-US" altLang="zh-CN" sz="2400">
                <a:latin typeface="Calibri" panose="020F0502020204030204" pitchFamily="34" charset="0"/>
                <a:ea typeface="宋体" panose="02010600030101010101" pitchFamily="2" charset="-122"/>
              </a:rPr>
              <a:t>O(|E| log |V|)</a:t>
            </a:r>
            <a:r>
              <a:rPr lang="zh-CN" altLang="en-US" sz="2400">
                <a:latin typeface="Calibri" panose="020F0502020204030204" pitchFamily="34" charset="0"/>
                <a:ea typeface="宋体" panose="02010600030101010101" pitchFamily="2" charset="-122"/>
              </a:rPr>
              <a:t>，而姚期智的论文证明这个极限是可以打破的。在姚的这一开创性工作的基础上，经过近</a:t>
            </a:r>
            <a:r>
              <a:rPr lang="en-US" altLang="zh-CN" sz="2400">
                <a:latin typeface="Calibri" panose="020F0502020204030204" pitchFamily="34" charset="0"/>
                <a:ea typeface="宋体" panose="02010600030101010101" pitchFamily="2" charset="-122"/>
              </a:rPr>
              <a:t>20</a:t>
            </a:r>
            <a:r>
              <a:rPr lang="zh-CN" altLang="en-US" sz="2400">
                <a:latin typeface="Calibri" panose="020F0502020204030204" pitchFamily="34" charset="0"/>
                <a:ea typeface="宋体" panose="02010600030101010101" pitchFamily="2" charset="-122"/>
              </a:rPr>
              <a:t>年的努力，人们终于设计出了寻找最小生成树的线性时间算法。 </a:t>
            </a:r>
          </a:p>
        </p:txBody>
      </p:sp>
      <p:pic>
        <p:nvPicPr>
          <p:cNvPr id="612356" name="Picture 4" descr="D__Documents_and_Settings_don______1_2-1-13-8_200210091413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1484313"/>
            <a:ext cx="2387600" cy="331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4327335"/>
      </p:ext>
    </p:extLst>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2356"/>
                                        </p:tgtEl>
                                        <p:attrNameLst>
                                          <p:attrName>style.visibility</p:attrName>
                                        </p:attrNameLst>
                                      </p:cBhvr>
                                      <p:to>
                                        <p:strVal val="visible"/>
                                      </p:to>
                                    </p:set>
                                    <p:animEffect transition="in" filter="blinds(horizontal)">
                                      <p:cBhvr>
                                        <p:cTn id="7" dur="500"/>
                                        <p:tgtEl>
                                          <p:spTgt spid="612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mph" presetSubtype="0" fill="hold" nodeType="clickEffect">
                                  <p:stCondLst>
                                    <p:cond delay="0"/>
                                  </p:stCondLst>
                                  <p:childTnLst>
                                    <p:animScale>
                                      <p:cBhvr>
                                        <p:cTn id="11" dur="2000" fill="hold"/>
                                        <p:tgtEl>
                                          <p:spTgt spid="612356"/>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标题 1"/>
          <p:cNvSpPr txBox="1">
            <a:spLocks/>
          </p:cNvSpPr>
          <p:nvPr/>
        </p:nvSpPr>
        <p:spPr bwMode="auto">
          <a:xfrm>
            <a:off x="179388" y="49213"/>
            <a:ext cx="82296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4400" b="1" dirty="0">
                <a:solidFill>
                  <a:schemeClr val="bg1"/>
                </a:solidFill>
              </a:rPr>
              <a:t>作业</a:t>
            </a:r>
            <a:r>
              <a:rPr lang="en-US" altLang="zh-CN" sz="4400" b="1" dirty="0">
                <a:solidFill>
                  <a:schemeClr val="bg1"/>
                </a:solidFill>
              </a:rPr>
              <a:t>19</a:t>
            </a:r>
          </a:p>
        </p:txBody>
      </p:sp>
      <p:sp>
        <p:nvSpPr>
          <p:cNvPr id="2" name="文本框 1">
            <a:extLst>
              <a:ext uri="{FF2B5EF4-FFF2-40B4-BE49-F238E27FC236}">
                <a16:creationId xmlns:a16="http://schemas.microsoft.com/office/drawing/2014/main" id="{4D9EFD4F-6DB7-4778-82F3-B9ADE59F00F6}"/>
              </a:ext>
            </a:extLst>
          </p:cNvPr>
          <p:cNvSpPr txBox="1"/>
          <p:nvPr/>
        </p:nvSpPr>
        <p:spPr>
          <a:xfrm>
            <a:off x="179388" y="980728"/>
            <a:ext cx="8355334" cy="2554545"/>
          </a:xfrm>
          <a:prstGeom prst="rect">
            <a:avLst/>
          </a:prstGeom>
          <a:noFill/>
        </p:spPr>
        <p:txBody>
          <a:bodyPr wrap="square" rtlCol="0">
            <a:spAutoFit/>
          </a:bodyPr>
          <a:lstStyle/>
          <a:p>
            <a:pPr marL="1703388" indent="-1703388" algn="l"/>
            <a:r>
              <a:rPr lang="en-US" altLang="zh-CN" sz="3200" b="1" dirty="0">
                <a:solidFill>
                  <a:srgbClr val="FF0000"/>
                </a:solidFill>
              </a:rPr>
              <a:t>7.1</a:t>
            </a:r>
          </a:p>
          <a:p>
            <a:pPr marL="1703388" indent="-1703388" algn="l"/>
            <a:endParaRPr lang="en-US" altLang="zh-CN" sz="3200" b="1" dirty="0">
              <a:solidFill>
                <a:srgbClr val="FF0000"/>
              </a:solidFill>
            </a:endParaRPr>
          </a:p>
          <a:p>
            <a:pPr marL="1703388" indent="-1703388" algn="l"/>
            <a:r>
              <a:rPr lang="zh-CN" altLang="en-US" sz="3200" b="1" dirty="0">
                <a:solidFill>
                  <a:srgbClr val="FF0000"/>
                </a:solidFill>
              </a:rPr>
              <a:t>补充题 </a:t>
            </a:r>
            <a:r>
              <a:rPr lang="en-US" altLang="zh-CN" sz="3200" b="1" dirty="0">
                <a:solidFill>
                  <a:srgbClr val="FF0000"/>
                </a:solidFill>
              </a:rPr>
              <a:t> </a:t>
            </a:r>
            <a:r>
              <a:rPr lang="zh-CN" altLang="en-US" sz="3200" b="1" dirty="0"/>
              <a:t>设</a:t>
            </a:r>
            <a:r>
              <a:rPr lang="en-US" altLang="zh-CN" sz="3200" b="1" dirty="0"/>
              <a:t>T</a:t>
            </a:r>
            <a:r>
              <a:rPr lang="en-US" altLang="zh-CN" sz="3200" b="1" dirty="0">
                <a:latin typeface="宋体" panose="02010600030101010101" pitchFamily="2" charset="-122"/>
              </a:rPr>
              <a:t> =(V,E)</a:t>
            </a:r>
            <a:r>
              <a:rPr lang="zh-CN" altLang="en-US" sz="3200" b="1" dirty="0"/>
              <a:t>是一棵树，</a:t>
            </a:r>
            <a:r>
              <a:rPr lang="en-US" altLang="zh-CN" sz="3200" b="1" dirty="0">
                <a:latin typeface="宋体" panose="02010600030101010101" pitchFamily="2" charset="-122"/>
              </a:rPr>
              <a:t>V</a:t>
            </a:r>
            <a:r>
              <a:rPr lang="en-US" altLang="zh-CN" sz="3200" b="1" baseline="-25000" dirty="0">
                <a:latin typeface="宋体" panose="02010600030101010101" pitchFamily="2" charset="-122"/>
              </a:rPr>
              <a:t>1</a:t>
            </a:r>
            <a:r>
              <a:rPr lang="en-US" altLang="zh-CN" sz="3200" b="1" dirty="0">
                <a:latin typeface="宋体" panose="02010600030101010101" pitchFamily="2" charset="-122"/>
              </a:rPr>
              <a:t>,V</a:t>
            </a:r>
            <a:r>
              <a:rPr lang="en-US" altLang="zh-CN" sz="3200" b="1" baseline="-25000" dirty="0">
                <a:latin typeface="宋体" panose="02010600030101010101" pitchFamily="2" charset="-122"/>
              </a:rPr>
              <a:t>2</a:t>
            </a:r>
            <a:r>
              <a:rPr lang="zh-CN" altLang="en-US" sz="3200" b="1" dirty="0">
                <a:latin typeface="宋体" panose="02010600030101010101" pitchFamily="2" charset="-122"/>
              </a:rPr>
              <a:t>是作为二部图</a:t>
            </a:r>
            <a:r>
              <a:rPr lang="en-US" altLang="zh-CN" sz="3200" b="1" dirty="0"/>
              <a:t>T</a:t>
            </a:r>
            <a:r>
              <a:rPr lang="zh-CN" altLang="en-US" sz="3200" b="1" dirty="0">
                <a:latin typeface="宋体" panose="02010600030101010101" pitchFamily="2" charset="-122"/>
              </a:rPr>
              <a:t>的顶点二分类，</a:t>
            </a:r>
            <a:r>
              <a:rPr lang="en-US" altLang="zh-CN" sz="3200" b="1" dirty="0">
                <a:latin typeface="宋体" panose="02010600030101010101" pitchFamily="2" charset="-122"/>
              </a:rPr>
              <a:t>|V</a:t>
            </a:r>
            <a:r>
              <a:rPr lang="en-US" altLang="zh-CN" sz="3200" b="1" baseline="-25000" dirty="0">
                <a:latin typeface="宋体" panose="02010600030101010101" pitchFamily="2" charset="-122"/>
              </a:rPr>
              <a:t>1</a:t>
            </a:r>
            <a:r>
              <a:rPr lang="en-US" altLang="zh-CN" sz="3200" b="1" dirty="0">
                <a:latin typeface="宋体" panose="02010600030101010101" pitchFamily="2" charset="-122"/>
              </a:rPr>
              <a:t>|≥|V</a:t>
            </a:r>
            <a:r>
              <a:rPr lang="en-US" altLang="zh-CN" sz="3200" b="1" baseline="-25000" dirty="0">
                <a:latin typeface="宋体" panose="02010600030101010101" pitchFamily="2" charset="-122"/>
              </a:rPr>
              <a:t>2</a:t>
            </a:r>
            <a:r>
              <a:rPr lang="en-US" altLang="zh-CN" sz="3200" b="1" dirty="0">
                <a:latin typeface="宋体" panose="02010600030101010101" pitchFamily="2" charset="-122"/>
              </a:rPr>
              <a:t>|, </a:t>
            </a:r>
          </a:p>
          <a:p>
            <a:pPr marL="1703388" indent="-1703388" algn="l"/>
            <a:r>
              <a:rPr lang="en-US" altLang="zh-CN" sz="3200" b="1" dirty="0">
                <a:latin typeface="宋体" panose="02010600030101010101" pitchFamily="2" charset="-122"/>
              </a:rPr>
              <a:t>        </a:t>
            </a:r>
            <a:r>
              <a:rPr lang="zh-CN" altLang="en-US" sz="3200" b="1" dirty="0">
                <a:latin typeface="宋体" panose="02010600030101010101" pitchFamily="2" charset="-122"/>
              </a:rPr>
              <a:t>则</a:t>
            </a:r>
            <a:r>
              <a:rPr lang="en-US" altLang="zh-CN" sz="3200" b="1" dirty="0">
                <a:latin typeface="宋体" panose="02010600030101010101" pitchFamily="2" charset="-122"/>
              </a:rPr>
              <a:t>V</a:t>
            </a:r>
            <a:r>
              <a:rPr lang="en-US" altLang="zh-CN" sz="3200" b="1" baseline="-25000" dirty="0">
                <a:latin typeface="宋体" panose="02010600030101010101" pitchFamily="2" charset="-122"/>
              </a:rPr>
              <a:t>1</a:t>
            </a:r>
            <a:r>
              <a:rPr lang="zh-CN" altLang="en-US" sz="3200" b="1" dirty="0">
                <a:latin typeface="宋体" panose="02010600030101010101" pitchFamily="2" charset="-122"/>
              </a:rPr>
              <a:t>中至少有一片树叶。</a:t>
            </a:r>
            <a:endParaRPr lang="zh-CN" altLang="en-US" sz="3200"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34C4A-03D2-BC6D-3412-F4E5D3896596}"/>
            </a:ext>
          </a:extLst>
        </p:cNvPr>
        <p:cNvGrpSpPr/>
        <p:nvPr/>
      </p:nvGrpSpPr>
      <p:grpSpPr>
        <a:xfrm>
          <a:off x="0" y="0"/>
          <a:ext cx="0" cy="0"/>
          <a:chOff x="0" y="0"/>
          <a:chExt cx="0" cy="0"/>
        </a:xfrm>
      </p:grpSpPr>
      <p:sp>
        <p:nvSpPr>
          <p:cNvPr id="63492" name="标题 1">
            <a:extLst>
              <a:ext uri="{FF2B5EF4-FFF2-40B4-BE49-F238E27FC236}">
                <a16:creationId xmlns:a16="http://schemas.microsoft.com/office/drawing/2014/main" id="{AA3A3C37-C437-EB49-197F-65C14A318DF2}"/>
              </a:ext>
            </a:extLst>
          </p:cNvPr>
          <p:cNvSpPr txBox="1">
            <a:spLocks/>
          </p:cNvSpPr>
          <p:nvPr/>
        </p:nvSpPr>
        <p:spPr bwMode="auto">
          <a:xfrm>
            <a:off x="179388" y="49213"/>
            <a:ext cx="82296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4400" b="1" dirty="0">
                <a:solidFill>
                  <a:schemeClr val="bg1"/>
                </a:solidFill>
              </a:rPr>
              <a:t>作业</a:t>
            </a:r>
            <a:r>
              <a:rPr lang="en-US" altLang="zh-CN" sz="4400" b="1" dirty="0">
                <a:solidFill>
                  <a:schemeClr val="bg1"/>
                </a:solidFill>
              </a:rPr>
              <a:t>17</a:t>
            </a:r>
            <a:r>
              <a:rPr lang="zh-CN" altLang="en-US" sz="4400" b="1" dirty="0">
                <a:solidFill>
                  <a:schemeClr val="bg1"/>
                </a:solidFill>
              </a:rPr>
              <a:t>参考解答</a:t>
            </a:r>
            <a:endParaRPr lang="en-US" altLang="zh-CN" sz="4400" b="1" dirty="0">
              <a:solidFill>
                <a:schemeClr val="bg1"/>
              </a:solidFill>
            </a:endParaRPr>
          </a:p>
        </p:txBody>
      </p:sp>
      <p:pic>
        <p:nvPicPr>
          <p:cNvPr id="3" name="图片 2">
            <a:extLst>
              <a:ext uri="{FF2B5EF4-FFF2-40B4-BE49-F238E27FC236}">
                <a16:creationId xmlns:a16="http://schemas.microsoft.com/office/drawing/2014/main" id="{81A73B40-0476-8523-918D-4FF3B06C1E5C}"/>
              </a:ext>
            </a:extLst>
          </p:cNvPr>
          <p:cNvPicPr>
            <a:picLocks noChangeAspect="1"/>
          </p:cNvPicPr>
          <p:nvPr/>
        </p:nvPicPr>
        <p:blipFill>
          <a:blip r:embed="rId2"/>
          <a:stretch>
            <a:fillRect/>
          </a:stretch>
        </p:blipFill>
        <p:spPr>
          <a:xfrm>
            <a:off x="683568" y="2261185"/>
            <a:ext cx="8413290" cy="4552191"/>
          </a:xfrm>
          <a:prstGeom prst="rect">
            <a:avLst/>
          </a:prstGeom>
        </p:spPr>
      </p:pic>
      <p:sp>
        <p:nvSpPr>
          <p:cNvPr id="63491" name="Rectangle 2"/>
          <p:cNvSpPr txBox="1">
            <a:spLocks/>
          </p:cNvSpPr>
          <p:nvPr/>
        </p:nvSpPr>
        <p:spPr bwMode="auto">
          <a:xfrm>
            <a:off x="0" y="836166"/>
            <a:ext cx="8964488" cy="1368698"/>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811213" indent="-811213" algn="l"/>
            <a:r>
              <a:rPr lang="en-US" altLang="zh-CN" sz="2400" b="1" dirty="0">
                <a:solidFill>
                  <a:srgbClr val="FF0000"/>
                </a:solidFill>
                <a:latin typeface="黑体" panose="02010609060101010101" pitchFamily="49" charset="-122"/>
                <a:ea typeface="黑体" panose="02010609060101010101" pitchFamily="49" charset="-122"/>
              </a:rPr>
              <a:t>6.16</a:t>
            </a:r>
            <a:r>
              <a:rPr lang="zh-CN" altLang="en-US" sz="2400" dirty="0">
                <a:solidFill>
                  <a:schemeClr val="tx1"/>
                </a:solidFill>
                <a:latin typeface="黑体" panose="02010609060101010101" pitchFamily="49" charset="-122"/>
                <a:ea typeface="黑体" panose="02010609060101010101" pitchFamily="49" charset="-122"/>
              </a:rPr>
              <a:t> </a:t>
            </a:r>
            <a:r>
              <a:rPr lang="zh-CN" altLang="en-US" sz="2400" b="1" dirty="0">
                <a:solidFill>
                  <a:schemeClr val="tx1"/>
                </a:solidFill>
                <a:latin typeface="黑体" panose="02010609060101010101" pitchFamily="49" charset="-122"/>
                <a:ea typeface="黑体" panose="02010609060101010101" pitchFamily="49" charset="-122"/>
              </a:rPr>
              <a:t>某工厂生产由</a:t>
            </a:r>
            <a:r>
              <a:rPr lang="en-US" altLang="zh-CN" sz="2400" b="1" dirty="0">
                <a:solidFill>
                  <a:schemeClr val="tx1"/>
                </a:solidFill>
                <a:latin typeface="黑体" panose="02010609060101010101" pitchFamily="49" charset="-122"/>
                <a:ea typeface="黑体" panose="02010609060101010101" pitchFamily="49" charset="-122"/>
              </a:rPr>
              <a:t>6</a:t>
            </a:r>
            <a:r>
              <a:rPr lang="zh-CN" altLang="en-US" sz="2400" b="1" dirty="0">
                <a:solidFill>
                  <a:schemeClr val="tx1"/>
                </a:solidFill>
                <a:latin typeface="黑体" panose="02010609060101010101" pitchFamily="49" charset="-122"/>
                <a:ea typeface="黑体" panose="02010609060101010101" pitchFamily="49" charset="-122"/>
              </a:rPr>
              <a:t>种不同颜色的纱织成的双色布。已知在品种中，每种颜色至少分别和其他</a:t>
            </a:r>
            <a:r>
              <a:rPr lang="en-US" altLang="zh-CN" sz="2400" b="1" dirty="0">
                <a:solidFill>
                  <a:schemeClr val="tx1"/>
                </a:solidFill>
                <a:latin typeface="黑体" panose="02010609060101010101" pitchFamily="49" charset="-122"/>
                <a:ea typeface="黑体" panose="02010609060101010101" pitchFamily="49" charset="-122"/>
              </a:rPr>
              <a:t>5</a:t>
            </a:r>
            <a:r>
              <a:rPr lang="zh-CN" altLang="en-US" sz="2400" b="1" dirty="0">
                <a:solidFill>
                  <a:schemeClr val="tx1"/>
                </a:solidFill>
                <a:latin typeface="黑体" panose="02010609060101010101" pitchFamily="49" charset="-122"/>
                <a:ea typeface="黑体" panose="02010609060101010101" pitchFamily="49" charset="-122"/>
              </a:rPr>
              <a:t>种颜色中的</a:t>
            </a:r>
            <a:r>
              <a:rPr lang="en-US" altLang="zh-CN" sz="2400" b="1" dirty="0">
                <a:solidFill>
                  <a:schemeClr val="tx1"/>
                </a:solidFill>
                <a:latin typeface="黑体" panose="02010609060101010101" pitchFamily="49" charset="-122"/>
                <a:ea typeface="黑体" panose="02010609060101010101" pitchFamily="49" charset="-122"/>
              </a:rPr>
              <a:t>3</a:t>
            </a:r>
            <a:r>
              <a:rPr lang="zh-CN" altLang="en-US" sz="2400" b="1" dirty="0">
                <a:solidFill>
                  <a:schemeClr val="tx1"/>
                </a:solidFill>
                <a:latin typeface="黑体" panose="02010609060101010101" pitchFamily="49" charset="-122"/>
                <a:ea typeface="黑体" panose="02010609060101010101" pitchFamily="49" charset="-122"/>
              </a:rPr>
              <a:t>种颜色搭配。</a:t>
            </a:r>
            <a:endParaRPr lang="en-US" altLang="zh-CN" sz="2400" b="1" dirty="0">
              <a:solidFill>
                <a:schemeClr val="tx1"/>
              </a:solidFill>
              <a:latin typeface="黑体" panose="02010609060101010101" pitchFamily="49" charset="-122"/>
              <a:ea typeface="黑体" panose="02010609060101010101" pitchFamily="49" charset="-122"/>
            </a:endParaRPr>
          </a:p>
          <a:p>
            <a:pPr marL="987425" indent="-987425" algn="l"/>
            <a:r>
              <a:rPr lang="en-US" altLang="zh-CN" sz="2400" b="1" dirty="0">
                <a:solidFill>
                  <a:schemeClr val="tx1"/>
                </a:solidFill>
                <a:latin typeface="黑体" panose="02010609060101010101" pitchFamily="49" charset="-122"/>
                <a:ea typeface="黑体" panose="02010609060101010101" pitchFamily="49" charset="-122"/>
              </a:rPr>
              <a:t>     </a:t>
            </a:r>
            <a:r>
              <a:rPr lang="zh-CN" altLang="en-US" sz="2400" b="1" dirty="0">
                <a:solidFill>
                  <a:schemeClr val="tx1"/>
                </a:solidFill>
                <a:latin typeface="黑体" panose="02010609060101010101" pitchFamily="49" charset="-122"/>
                <a:ea typeface="黑体" panose="02010609060101010101" pitchFamily="49" charset="-122"/>
              </a:rPr>
              <a:t>证明可以挑出</a:t>
            </a:r>
            <a:r>
              <a:rPr lang="en-US" altLang="zh-CN" sz="2400" b="1" dirty="0">
                <a:solidFill>
                  <a:schemeClr val="tx1"/>
                </a:solidFill>
                <a:latin typeface="黑体" panose="02010609060101010101" pitchFamily="49" charset="-122"/>
                <a:ea typeface="黑体" panose="02010609060101010101" pitchFamily="49" charset="-122"/>
              </a:rPr>
              <a:t>3</a:t>
            </a:r>
            <a:r>
              <a:rPr lang="zh-CN" altLang="en-US" sz="2400" b="1" dirty="0">
                <a:solidFill>
                  <a:schemeClr val="tx1"/>
                </a:solidFill>
                <a:latin typeface="黑体" panose="02010609060101010101" pitchFamily="49" charset="-122"/>
                <a:ea typeface="黑体" panose="02010609060101010101" pitchFamily="49" charset="-122"/>
              </a:rPr>
              <a:t>种双色布，它们恰有</a:t>
            </a:r>
            <a:r>
              <a:rPr lang="en-US" altLang="zh-CN" sz="2400" b="1" dirty="0">
                <a:solidFill>
                  <a:schemeClr val="tx1"/>
                </a:solidFill>
                <a:latin typeface="黑体" panose="02010609060101010101" pitchFamily="49" charset="-122"/>
                <a:ea typeface="黑体" panose="02010609060101010101" pitchFamily="49" charset="-122"/>
              </a:rPr>
              <a:t>6</a:t>
            </a:r>
            <a:r>
              <a:rPr lang="zh-CN" altLang="en-US" sz="2400" b="1" dirty="0">
                <a:solidFill>
                  <a:schemeClr val="tx1"/>
                </a:solidFill>
                <a:latin typeface="黑体" panose="02010609060101010101" pitchFamily="49" charset="-122"/>
                <a:ea typeface="黑体" panose="02010609060101010101" pitchFamily="49" charset="-122"/>
              </a:rPr>
              <a:t>种不同的颜色。</a:t>
            </a:r>
          </a:p>
        </p:txBody>
      </p:sp>
    </p:spTree>
    <p:extLst>
      <p:ext uri="{BB962C8B-B14F-4D97-AF65-F5344CB8AC3E}">
        <p14:creationId xmlns:p14="http://schemas.microsoft.com/office/powerpoint/2010/main" val="282404230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ChangeArrowheads="1"/>
          </p:cNvSpPr>
          <p:nvPr/>
        </p:nvSpPr>
        <p:spPr bwMode="auto">
          <a:xfrm>
            <a:off x="0" y="2719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8213" name="Text Box 5"/>
          <p:cNvSpPr txBox="1">
            <a:spLocks noChangeArrowheads="1"/>
          </p:cNvSpPr>
          <p:nvPr/>
        </p:nvSpPr>
        <p:spPr bwMode="auto">
          <a:xfrm>
            <a:off x="-25122" y="1052736"/>
            <a:ext cx="9036496" cy="509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892175" indent="-8921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36575" indent="-536575" algn="l" eaLnBrk="1" hangingPunct="1">
              <a:spcBef>
                <a:spcPct val="10000"/>
              </a:spcBef>
            </a:pPr>
            <a:r>
              <a:rPr lang="zh-CN" altLang="en-US" sz="2800" b="1" dirty="0">
                <a:solidFill>
                  <a:srgbClr val="333300"/>
                </a:solidFill>
                <a:latin typeface="黑体" panose="02010609060101010101" pitchFamily="49" charset="-122"/>
                <a:ea typeface="黑体" panose="02010609060101010101" pitchFamily="49" charset="-122"/>
              </a:rPr>
              <a:t>解</a:t>
            </a:r>
            <a:r>
              <a:rPr lang="en-US" altLang="zh-CN" sz="2800" b="1" dirty="0">
                <a:solidFill>
                  <a:srgbClr val="333300"/>
                </a:solidFill>
                <a:latin typeface="黑体" panose="02010609060101010101" pitchFamily="49" charset="-122"/>
                <a:ea typeface="黑体" panose="02010609060101010101" pitchFamily="49" charset="-122"/>
              </a:rPr>
              <a:t>:</a:t>
            </a:r>
            <a:r>
              <a:rPr lang="zh-CN" altLang="en-US" sz="2800" b="1" dirty="0">
                <a:solidFill>
                  <a:srgbClr val="333300"/>
                </a:solidFill>
                <a:latin typeface="黑体" panose="02010609060101010101" pitchFamily="49" charset="-122"/>
                <a:ea typeface="黑体" panose="02010609060101010101" pitchFamily="49" charset="-122"/>
              </a:rPr>
              <a:t>构造图</a:t>
            </a:r>
            <a:r>
              <a:rPr lang="en-US" altLang="zh-CN" sz="2800" b="1" dirty="0">
                <a:solidFill>
                  <a:srgbClr val="333300"/>
                </a:solidFill>
                <a:latin typeface="黑体" panose="02010609060101010101" pitchFamily="49" charset="-122"/>
                <a:ea typeface="黑体" panose="02010609060101010101" pitchFamily="49" charset="-122"/>
              </a:rPr>
              <a:t>G=(V,E)</a:t>
            </a:r>
            <a:r>
              <a:rPr lang="zh-CN" altLang="en-US" sz="2800" b="1" dirty="0">
                <a:solidFill>
                  <a:srgbClr val="333300"/>
                </a:solidFill>
                <a:latin typeface="黑体" panose="02010609060101010101" pitchFamily="49" charset="-122"/>
                <a:ea typeface="黑体" panose="02010609060101010101" pitchFamily="49" charset="-122"/>
              </a:rPr>
              <a:t>如下</a:t>
            </a:r>
            <a:r>
              <a:rPr lang="en-US" altLang="zh-CN" sz="2800" b="1" dirty="0">
                <a:solidFill>
                  <a:srgbClr val="333300"/>
                </a:solidFill>
                <a:latin typeface="黑体" panose="02010609060101010101" pitchFamily="49" charset="-122"/>
                <a:ea typeface="黑体" panose="02010609060101010101" pitchFamily="49" charset="-122"/>
              </a:rPr>
              <a:t>:</a:t>
            </a:r>
            <a:r>
              <a:rPr lang="zh-CN" altLang="en-US" sz="2800" b="1" dirty="0">
                <a:solidFill>
                  <a:srgbClr val="333300"/>
                </a:solidFill>
                <a:latin typeface="黑体" panose="02010609060101010101" pitchFamily="49" charset="-122"/>
                <a:ea typeface="黑体" panose="02010609060101010101" pitchFamily="49" charset="-122"/>
              </a:rPr>
              <a:t>以</a:t>
            </a:r>
            <a:r>
              <a:rPr lang="en-US" altLang="zh-CN" sz="2800" b="1" dirty="0">
                <a:solidFill>
                  <a:srgbClr val="333300"/>
                </a:solidFill>
                <a:latin typeface="黑体" panose="02010609060101010101" pitchFamily="49" charset="-122"/>
                <a:ea typeface="黑体" panose="02010609060101010101" pitchFamily="49" charset="-122"/>
              </a:rPr>
              <a:t>6</a:t>
            </a:r>
            <a:r>
              <a:rPr lang="zh-CN" altLang="en-US" sz="2800" b="1" dirty="0">
                <a:solidFill>
                  <a:srgbClr val="333300"/>
                </a:solidFill>
                <a:latin typeface="黑体" panose="02010609060101010101" pitchFamily="49" charset="-122"/>
                <a:ea typeface="黑体" panose="02010609060101010101" pitchFamily="49" charset="-122"/>
              </a:rPr>
              <a:t>个顶点表示</a:t>
            </a:r>
            <a:r>
              <a:rPr lang="en-US" altLang="zh-CN" sz="2800" b="1" dirty="0">
                <a:solidFill>
                  <a:srgbClr val="333300"/>
                </a:solidFill>
                <a:latin typeface="黑体" panose="02010609060101010101" pitchFamily="49" charset="-122"/>
                <a:ea typeface="黑体" panose="02010609060101010101" pitchFamily="49" charset="-122"/>
              </a:rPr>
              <a:t>6</a:t>
            </a:r>
            <a:r>
              <a:rPr lang="zh-CN" altLang="en-US" sz="2800" b="1" dirty="0">
                <a:solidFill>
                  <a:srgbClr val="333300"/>
                </a:solidFill>
                <a:latin typeface="黑体" panose="02010609060101010101" pitchFamily="49" charset="-122"/>
                <a:ea typeface="黑体" panose="02010609060101010101" pitchFamily="49" charset="-122"/>
              </a:rPr>
              <a:t>种不同的颜色</a:t>
            </a:r>
            <a:r>
              <a:rPr lang="en-US" altLang="zh-CN" sz="2800" b="1" dirty="0">
                <a:solidFill>
                  <a:srgbClr val="333300"/>
                </a:solidFill>
                <a:latin typeface="黑体" panose="02010609060101010101" pitchFamily="49" charset="-122"/>
                <a:ea typeface="黑体" panose="02010609060101010101" pitchFamily="49" charset="-122"/>
              </a:rPr>
              <a:t>; </a:t>
            </a:r>
            <a:r>
              <a:rPr lang="zh-CN" altLang="en-US" sz="2800" b="1" dirty="0">
                <a:solidFill>
                  <a:srgbClr val="333300"/>
                </a:solidFill>
                <a:latin typeface="黑体" panose="02010609060101010101" pitchFamily="49" charset="-122"/>
                <a:ea typeface="黑体" panose="02010609060101010101" pitchFamily="49" charset="-122"/>
              </a:rPr>
              <a:t>若两种颜色出现在双色布品种中</a:t>
            </a:r>
            <a:r>
              <a:rPr lang="en-US" altLang="zh-CN" sz="2800" b="1" dirty="0">
                <a:solidFill>
                  <a:srgbClr val="333300"/>
                </a:solidFill>
                <a:latin typeface="黑体" panose="02010609060101010101" pitchFamily="49" charset="-122"/>
                <a:ea typeface="黑体" panose="02010609060101010101" pitchFamily="49" charset="-122"/>
              </a:rPr>
              <a:t>,</a:t>
            </a:r>
            <a:r>
              <a:rPr lang="zh-CN" altLang="en-US" sz="2800" b="1" dirty="0">
                <a:solidFill>
                  <a:srgbClr val="333300"/>
                </a:solidFill>
                <a:latin typeface="黑体" panose="02010609060101010101" pitchFamily="49" charset="-122"/>
                <a:ea typeface="黑体" panose="02010609060101010101" pitchFamily="49" charset="-122"/>
              </a:rPr>
              <a:t>则它们对应的两个顶点之间有边连接。</a:t>
            </a:r>
            <a:endParaRPr lang="en-US" altLang="zh-CN" sz="2800" b="1" dirty="0">
              <a:solidFill>
                <a:srgbClr val="333300"/>
              </a:solidFill>
              <a:latin typeface="黑体" panose="02010609060101010101" pitchFamily="49" charset="-122"/>
              <a:ea typeface="黑体" panose="02010609060101010101" pitchFamily="49" charset="-122"/>
            </a:endParaRPr>
          </a:p>
          <a:p>
            <a:pPr marL="536575" indent="-536575" algn="l" eaLnBrk="1" hangingPunct="1">
              <a:spcBef>
                <a:spcPct val="10000"/>
              </a:spcBef>
            </a:pPr>
            <a:r>
              <a:rPr lang="en-US" altLang="zh-CN" sz="2800" b="1" dirty="0">
                <a:solidFill>
                  <a:srgbClr val="333300"/>
                </a:solidFill>
                <a:latin typeface="黑体" panose="02010609060101010101" pitchFamily="49" charset="-122"/>
                <a:ea typeface="黑体" panose="02010609060101010101" pitchFamily="49" charset="-122"/>
              </a:rPr>
              <a:t>   </a:t>
            </a:r>
            <a:r>
              <a:rPr lang="zh-CN" altLang="en-US" sz="2800" b="1" dirty="0">
                <a:solidFill>
                  <a:srgbClr val="333300"/>
                </a:solidFill>
                <a:latin typeface="黑体" panose="02010609060101010101" pitchFamily="49" charset="-122"/>
                <a:ea typeface="黑体" panose="02010609060101010101" pitchFamily="49" charset="-122"/>
              </a:rPr>
              <a:t>在图</a:t>
            </a:r>
            <a:r>
              <a:rPr lang="en-US" altLang="zh-CN" sz="2800" b="1" dirty="0">
                <a:solidFill>
                  <a:srgbClr val="333300"/>
                </a:solidFill>
                <a:latin typeface="黑体" panose="02010609060101010101" pitchFamily="49" charset="-122"/>
                <a:ea typeface="黑体" panose="02010609060101010101" pitchFamily="49" charset="-122"/>
              </a:rPr>
              <a:t>G</a:t>
            </a:r>
            <a:r>
              <a:rPr lang="zh-CN" altLang="en-US" sz="2800" b="1" dirty="0">
                <a:solidFill>
                  <a:srgbClr val="333300"/>
                </a:solidFill>
                <a:latin typeface="黑体" panose="02010609060101010101" pitchFamily="49" charset="-122"/>
                <a:ea typeface="黑体" panose="02010609060101010101" pitchFamily="49" charset="-122"/>
              </a:rPr>
              <a:t>中，任意一个顶点的度数至少是</a:t>
            </a:r>
            <a:r>
              <a:rPr lang="en-US" altLang="zh-CN" sz="2800" b="1" dirty="0">
                <a:solidFill>
                  <a:srgbClr val="333300"/>
                </a:solidFill>
                <a:latin typeface="黑体" panose="02010609060101010101" pitchFamily="49" charset="-122"/>
                <a:ea typeface="黑体" panose="02010609060101010101" pitchFamily="49" charset="-122"/>
              </a:rPr>
              <a:t>3</a:t>
            </a:r>
            <a:r>
              <a:rPr lang="zh-CN" altLang="en-US" sz="2800" b="1" dirty="0">
                <a:solidFill>
                  <a:srgbClr val="333300"/>
                </a:solidFill>
                <a:latin typeface="黑体" panose="02010609060101010101" pitchFamily="49" charset="-122"/>
                <a:ea typeface="黑体" panose="02010609060101010101" pitchFamily="49" charset="-122"/>
              </a:rPr>
              <a:t>，于是任意两个顶点的度数之和至少是</a:t>
            </a:r>
            <a:r>
              <a:rPr lang="en-US" altLang="zh-CN" sz="2800" b="1" dirty="0">
                <a:solidFill>
                  <a:srgbClr val="333300"/>
                </a:solidFill>
                <a:latin typeface="黑体" panose="02010609060101010101" pitchFamily="49" charset="-122"/>
                <a:ea typeface="黑体" panose="02010609060101010101" pitchFamily="49" charset="-122"/>
              </a:rPr>
              <a:t>6</a:t>
            </a:r>
            <a:r>
              <a:rPr lang="zh-CN" altLang="en-US" sz="2800" b="1" dirty="0">
                <a:solidFill>
                  <a:srgbClr val="333300"/>
                </a:solidFill>
                <a:latin typeface="黑体" panose="02010609060101010101" pitchFamily="49" charset="-122"/>
                <a:ea typeface="黑体" panose="02010609060101010101" pitchFamily="49" charset="-122"/>
              </a:rPr>
              <a:t>，即对于任意</a:t>
            </a:r>
            <a:r>
              <a:rPr lang="en-US" altLang="zh-CN" sz="2800" b="1" dirty="0">
                <a:solidFill>
                  <a:srgbClr val="333300"/>
                </a:solidFill>
                <a:latin typeface="黑体" panose="02010609060101010101" pitchFamily="49" charset="-122"/>
                <a:ea typeface="黑体" panose="02010609060101010101" pitchFamily="49" charset="-122"/>
              </a:rPr>
              <a:t>u</a:t>
            </a:r>
            <a:r>
              <a:rPr lang="zh-CN" altLang="en-US" sz="2800" b="1" dirty="0">
                <a:solidFill>
                  <a:srgbClr val="333300"/>
                </a:solidFill>
                <a:latin typeface="黑体" panose="02010609060101010101" pitchFamily="49" charset="-122"/>
                <a:ea typeface="黑体" panose="02010609060101010101" pitchFamily="49" charset="-122"/>
              </a:rPr>
              <a:t>与</a:t>
            </a:r>
            <a:r>
              <a:rPr lang="en-US" altLang="zh-CN" sz="2800" b="1" dirty="0">
                <a:solidFill>
                  <a:srgbClr val="333300"/>
                </a:solidFill>
                <a:latin typeface="黑体" panose="02010609060101010101" pitchFamily="49" charset="-122"/>
                <a:ea typeface="黑体" panose="02010609060101010101" pitchFamily="49" charset="-122"/>
              </a:rPr>
              <a:t>v</a:t>
            </a:r>
            <a:r>
              <a:rPr lang="zh-CN" altLang="en-US" sz="2800" b="1" dirty="0">
                <a:solidFill>
                  <a:srgbClr val="333300"/>
                </a:solidFill>
                <a:latin typeface="黑体" panose="02010609060101010101" pitchFamily="49" charset="-122"/>
                <a:ea typeface="黑体" panose="02010609060101010101" pitchFamily="49" charset="-122"/>
              </a:rPr>
              <a:t>，有</a:t>
            </a:r>
            <a:endParaRPr lang="en-US" altLang="zh-CN" sz="2800" b="1" dirty="0">
              <a:solidFill>
                <a:srgbClr val="333300"/>
              </a:solidFill>
              <a:latin typeface="黑体" panose="02010609060101010101" pitchFamily="49" charset="-122"/>
              <a:ea typeface="黑体" panose="02010609060101010101" pitchFamily="49" charset="-122"/>
            </a:endParaRPr>
          </a:p>
          <a:p>
            <a:pPr marL="536575" indent="-536575" algn="l" eaLnBrk="1" hangingPunct="1">
              <a:spcBef>
                <a:spcPct val="10000"/>
              </a:spcBef>
            </a:pPr>
            <a:r>
              <a:rPr lang="en-US" altLang="zh-CN" sz="2800" b="1" dirty="0">
                <a:solidFill>
                  <a:srgbClr val="333300"/>
                </a:solidFill>
                <a:latin typeface="黑体" panose="02010609060101010101" pitchFamily="49" charset="-122"/>
                <a:ea typeface="黑体" panose="02010609060101010101" pitchFamily="49" charset="-122"/>
              </a:rPr>
              <a:t>             d(u)+d(v)</a:t>
            </a:r>
            <a:r>
              <a:rPr lang="en-US" altLang="zh-CN" sz="2800" dirty="0"/>
              <a:t> ≥ 3+3</a:t>
            </a:r>
            <a:r>
              <a:rPr lang="en-US" altLang="zh-CN" sz="2800" b="1" dirty="0">
                <a:solidFill>
                  <a:srgbClr val="333300"/>
                </a:solidFill>
                <a:latin typeface="黑体" panose="02010609060101010101" pitchFamily="49" charset="-122"/>
                <a:ea typeface="黑体" panose="02010609060101010101" pitchFamily="49" charset="-122"/>
              </a:rPr>
              <a:t>=6</a:t>
            </a:r>
          </a:p>
          <a:p>
            <a:pPr marL="536575" indent="-536575" algn="l" eaLnBrk="1" hangingPunct="1">
              <a:spcBef>
                <a:spcPct val="10000"/>
              </a:spcBef>
            </a:pPr>
            <a:r>
              <a:rPr lang="en-US" altLang="zh-CN" sz="2800" b="1" dirty="0">
                <a:solidFill>
                  <a:srgbClr val="333300"/>
                </a:solidFill>
                <a:latin typeface="黑体" panose="02010609060101010101" pitchFamily="49" charset="-122"/>
                <a:ea typeface="黑体" panose="02010609060101010101" pitchFamily="49" charset="-122"/>
              </a:rPr>
              <a:t>   </a:t>
            </a:r>
            <a:r>
              <a:rPr lang="zh-CN" altLang="en-US" sz="2800" b="1" dirty="0">
                <a:solidFill>
                  <a:srgbClr val="333300"/>
                </a:solidFill>
                <a:latin typeface="黑体" panose="02010609060101010101" pitchFamily="49" charset="-122"/>
                <a:ea typeface="黑体" panose="02010609060101010101" pitchFamily="49" charset="-122"/>
              </a:rPr>
              <a:t>因此，</a:t>
            </a:r>
            <a:r>
              <a:rPr lang="en-US" altLang="zh-CN" sz="2800" b="1" dirty="0">
                <a:solidFill>
                  <a:srgbClr val="333300"/>
                </a:solidFill>
                <a:latin typeface="黑体" panose="02010609060101010101" pitchFamily="49" charset="-122"/>
                <a:ea typeface="黑体" panose="02010609060101010101" pitchFamily="49" charset="-122"/>
              </a:rPr>
              <a:t>G</a:t>
            </a:r>
            <a:r>
              <a:rPr lang="zh-CN" altLang="en-US" sz="2800" b="1" dirty="0">
                <a:solidFill>
                  <a:srgbClr val="333300"/>
                </a:solidFill>
                <a:latin typeface="黑体" panose="02010609060101010101" pitchFamily="49" charset="-122"/>
                <a:ea typeface="黑体" panose="02010609060101010101" pitchFamily="49" charset="-122"/>
              </a:rPr>
              <a:t>满足存在哈密顿回路的充分条件。</a:t>
            </a:r>
            <a:endParaRPr lang="en-US" altLang="zh-CN" sz="2800" b="1" dirty="0">
              <a:solidFill>
                <a:srgbClr val="333300"/>
              </a:solidFill>
              <a:latin typeface="黑体" panose="02010609060101010101" pitchFamily="49" charset="-122"/>
              <a:ea typeface="黑体" panose="02010609060101010101" pitchFamily="49" charset="-122"/>
            </a:endParaRPr>
          </a:p>
          <a:p>
            <a:pPr marL="536575" indent="-536575" algn="l" eaLnBrk="1" hangingPunct="1">
              <a:spcBef>
                <a:spcPct val="10000"/>
              </a:spcBef>
            </a:pPr>
            <a:r>
              <a:rPr lang="zh-CN" altLang="en-US" sz="2800" b="1" dirty="0">
                <a:solidFill>
                  <a:srgbClr val="333300"/>
                </a:solidFill>
                <a:latin typeface="黑体" panose="02010609060101010101" pitchFamily="49" charset="-122"/>
                <a:ea typeface="黑体" panose="02010609060101010101" pitchFamily="49" charset="-122"/>
              </a:rPr>
              <a:t>   因此，在图</a:t>
            </a:r>
            <a:r>
              <a:rPr lang="en-US" altLang="zh-CN" sz="2800" b="1" dirty="0">
                <a:solidFill>
                  <a:srgbClr val="333300"/>
                </a:solidFill>
                <a:latin typeface="黑体" panose="02010609060101010101" pitchFamily="49" charset="-122"/>
                <a:ea typeface="黑体" panose="02010609060101010101" pitchFamily="49" charset="-122"/>
              </a:rPr>
              <a:t>G</a:t>
            </a:r>
            <a:r>
              <a:rPr lang="zh-CN" altLang="en-US" sz="2800" b="1" dirty="0">
                <a:solidFill>
                  <a:srgbClr val="333300"/>
                </a:solidFill>
                <a:latin typeface="黑体" panose="02010609060101010101" pitchFamily="49" charset="-122"/>
                <a:ea typeface="黑体" panose="02010609060101010101" pitchFamily="49" charset="-122"/>
              </a:rPr>
              <a:t>中，存在哈密顿回路。</a:t>
            </a:r>
            <a:endParaRPr lang="en-US" altLang="zh-CN" sz="2800" b="1" dirty="0">
              <a:solidFill>
                <a:srgbClr val="333300"/>
              </a:solidFill>
              <a:latin typeface="黑体" panose="02010609060101010101" pitchFamily="49" charset="-122"/>
              <a:ea typeface="黑体" panose="02010609060101010101" pitchFamily="49" charset="-122"/>
            </a:endParaRPr>
          </a:p>
          <a:p>
            <a:pPr marL="536575" indent="-536575" algn="l" eaLnBrk="1" hangingPunct="1">
              <a:spcBef>
                <a:spcPct val="10000"/>
              </a:spcBef>
            </a:pPr>
            <a:r>
              <a:rPr lang="en-US" altLang="zh-CN" sz="2800" b="1" dirty="0">
                <a:solidFill>
                  <a:srgbClr val="333300"/>
                </a:solidFill>
                <a:latin typeface="黑体" panose="02010609060101010101" pitchFamily="49" charset="-122"/>
                <a:ea typeface="黑体" panose="02010609060101010101" pitchFamily="49" charset="-122"/>
              </a:rPr>
              <a:t>   </a:t>
            </a:r>
            <a:r>
              <a:rPr lang="zh-CN" altLang="en-US" sz="2800" b="1" dirty="0">
                <a:solidFill>
                  <a:srgbClr val="333300"/>
                </a:solidFill>
                <a:latin typeface="黑体" panose="02010609060101010101" pitchFamily="49" charset="-122"/>
                <a:ea typeface="黑体" panose="02010609060101010101" pitchFamily="49" charset="-122"/>
              </a:rPr>
              <a:t>不妨设回路为</a:t>
            </a:r>
            <a:r>
              <a:rPr lang="en-US" altLang="zh-CN" sz="2800" b="1" dirty="0" err="1">
                <a:solidFill>
                  <a:srgbClr val="333300"/>
                </a:solidFill>
                <a:latin typeface="黑体" panose="02010609060101010101" pitchFamily="49" charset="-122"/>
                <a:ea typeface="黑体" panose="02010609060101010101" pitchFamily="49" charset="-122"/>
              </a:rPr>
              <a:t>a,b,c,d,e,f,a</a:t>
            </a:r>
            <a:r>
              <a:rPr lang="zh-CN" altLang="en-US" sz="2800" b="1" dirty="0">
                <a:solidFill>
                  <a:srgbClr val="333300"/>
                </a:solidFill>
                <a:latin typeface="黑体" panose="02010609060101010101" pitchFamily="49" charset="-122"/>
                <a:ea typeface="黑体" panose="02010609060101010101" pitchFamily="49" charset="-122"/>
              </a:rPr>
              <a:t>。 </a:t>
            </a:r>
            <a:endParaRPr lang="en-US" altLang="zh-CN" sz="2800" b="1" dirty="0">
              <a:solidFill>
                <a:srgbClr val="333300"/>
              </a:solidFill>
              <a:latin typeface="黑体" panose="02010609060101010101" pitchFamily="49" charset="-122"/>
              <a:ea typeface="黑体" panose="02010609060101010101" pitchFamily="49" charset="-122"/>
            </a:endParaRPr>
          </a:p>
          <a:p>
            <a:pPr marL="536575" indent="-536575" algn="l" eaLnBrk="1" hangingPunct="1">
              <a:spcBef>
                <a:spcPct val="10000"/>
              </a:spcBef>
            </a:pPr>
            <a:r>
              <a:rPr lang="en-US" altLang="zh-CN" sz="2800" b="1" dirty="0">
                <a:solidFill>
                  <a:srgbClr val="333300"/>
                </a:solidFill>
                <a:latin typeface="黑体" panose="02010609060101010101" pitchFamily="49" charset="-122"/>
                <a:ea typeface="黑体" panose="02010609060101010101" pitchFamily="49" charset="-122"/>
              </a:rPr>
              <a:t>   </a:t>
            </a:r>
            <a:r>
              <a:rPr lang="zh-CN" altLang="en-US" sz="2800" b="1" dirty="0">
                <a:solidFill>
                  <a:srgbClr val="333300"/>
                </a:solidFill>
                <a:latin typeface="黑体" panose="02010609060101010101" pitchFamily="49" charset="-122"/>
                <a:ea typeface="黑体" panose="02010609060101010101" pitchFamily="49" charset="-122"/>
              </a:rPr>
              <a:t>按此回路可以找到两组“</a:t>
            </a:r>
            <a:r>
              <a:rPr lang="en-US" altLang="zh-CN" sz="2800" b="1" dirty="0">
                <a:solidFill>
                  <a:srgbClr val="333300"/>
                </a:solidFill>
                <a:latin typeface="黑体" panose="02010609060101010101" pitchFamily="49" charset="-122"/>
                <a:ea typeface="黑体" panose="02010609060101010101" pitchFamily="49" charset="-122"/>
              </a:rPr>
              <a:t>4</a:t>
            </a:r>
            <a:r>
              <a:rPr lang="zh-CN" altLang="en-US" sz="2800" b="1" dirty="0">
                <a:solidFill>
                  <a:srgbClr val="333300"/>
                </a:solidFill>
                <a:latin typeface="黑体" panose="02010609060101010101" pitchFamily="49" charset="-122"/>
                <a:ea typeface="黑体" panose="02010609060101010101" pitchFamily="49" charset="-122"/>
              </a:rPr>
              <a:t>种双色布”：</a:t>
            </a:r>
            <a:r>
              <a:rPr lang="en-US" altLang="zh-CN" sz="2800" b="1" dirty="0" err="1">
                <a:solidFill>
                  <a:srgbClr val="333300"/>
                </a:solidFill>
                <a:latin typeface="黑体" panose="02010609060101010101" pitchFamily="49" charset="-122"/>
                <a:ea typeface="黑体" panose="02010609060101010101" pitchFamily="49" charset="-122"/>
              </a:rPr>
              <a:t>ab,cd</a:t>
            </a:r>
            <a:r>
              <a:rPr lang="en-US" altLang="zh-CN" sz="2800" b="1" dirty="0">
                <a:solidFill>
                  <a:srgbClr val="333300"/>
                </a:solidFill>
                <a:latin typeface="黑体" panose="02010609060101010101" pitchFamily="49" charset="-122"/>
                <a:ea typeface="黑体" panose="02010609060101010101" pitchFamily="49" charset="-122"/>
              </a:rPr>
              <a:t>, </a:t>
            </a:r>
            <a:r>
              <a:rPr lang="en-US" altLang="zh-CN" sz="2800" b="1" dirty="0" err="1">
                <a:solidFill>
                  <a:srgbClr val="333300"/>
                </a:solidFill>
                <a:latin typeface="黑体" panose="02010609060101010101" pitchFamily="49" charset="-122"/>
                <a:ea typeface="黑体" panose="02010609060101010101" pitchFamily="49" charset="-122"/>
              </a:rPr>
              <a:t>ef</a:t>
            </a:r>
            <a:r>
              <a:rPr lang="zh-CN" altLang="en-US" sz="2800" b="1" dirty="0">
                <a:solidFill>
                  <a:srgbClr val="333300"/>
                </a:solidFill>
                <a:latin typeface="黑体" panose="02010609060101010101" pitchFamily="49" charset="-122"/>
                <a:ea typeface="黑体" panose="02010609060101010101" pitchFamily="49" charset="-122"/>
              </a:rPr>
              <a:t>，或</a:t>
            </a:r>
            <a:r>
              <a:rPr lang="en-US" altLang="zh-CN" sz="2800" b="1" dirty="0" err="1">
                <a:solidFill>
                  <a:srgbClr val="333300"/>
                </a:solidFill>
                <a:latin typeface="黑体" panose="02010609060101010101" pitchFamily="49" charset="-122"/>
                <a:ea typeface="黑体" panose="02010609060101010101" pitchFamily="49" charset="-122"/>
              </a:rPr>
              <a:t>bc,de,fa</a:t>
            </a:r>
            <a:r>
              <a:rPr lang="en-US" altLang="zh-CN" sz="2800" b="1" dirty="0">
                <a:solidFill>
                  <a:srgbClr val="333300"/>
                </a:solidFill>
                <a:latin typeface="黑体" panose="02010609060101010101" pitchFamily="49" charset="-122"/>
                <a:ea typeface="黑体" panose="02010609060101010101" pitchFamily="49" charset="-122"/>
              </a:rPr>
              <a:t>,</a:t>
            </a:r>
            <a:r>
              <a:rPr lang="zh-CN" altLang="en-US" sz="2800" b="1" dirty="0">
                <a:solidFill>
                  <a:srgbClr val="333300"/>
                </a:solidFill>
                <a:latin typeface="黑体" panose="02010609060101010101" pitchFamily="49" charset="-122"/>
                <a:ea typeface="黑体" panose="02010609060101010101" pitchFamily="49" charset="-122"/>
              </a:rPr>
              <a:t>各自分别由</a:t>
            </a:r>
            <a:r>
              <a:rPr lang="en-US" altLang="zh-CN" sz="2800" b="1" dirty="0">
                <a:solidFill>
                  <a:srgbClr val="333300"/>
                </a:solidFill>
                <a:latin typeface="黑体" panose="02010609060101010101" pitchFamily="49" charset="-122"/>
                <a:ea typeface="黑体" panose="02010609060101010101" pitchFamily="49" charset="-122"/>
              </a:rPr>
              <a:t>6</a:t>
            </a:r>
            <a:r>
              <a:rPr lang="zh-CN" altLang="en-US" sz="2800" b="1" dirty="0">
                <a:latin typeface="黑体" panose="02010609060101010101" pitchFamily="49" charset="-122"/>
                <a:ea typeface="黑体" panose="02010609060101010101" pitchFamily="49" charset="-122"/>
              </a:rPr>
              <a:t>种不同的颜色的组成。</a:t>
            </a:r>
            <a:endParaRPr lang="en-US" altLang="zh-CN" sz="2800" b="1" dirty="0">
              <a:solidFill>
                <a:srgbClr val="3333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86628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82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82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82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82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82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82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82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descr="Rectangle: Click to edit Master text styles&#10;Second level&#10;Third level&#10;Fourth level&#10;Fifth level"/>
          <p:cNvSpPr>
            <a:spLocks noGrp="1" noChangeArrowheads="1"/>
          </p:cNvSpPr>
          <p:nvPr>
            <p:ph type="body" idx="1"/>
          </p:nvPr>
        </p:nvSpPr>
        <p:spPr>
          <a:xfrm>
            <a:off x="642938" y="357188"/>
            <a:ext cx="7848600" cy="4525962"/>
          </a:xfrm>
        </p:spPr>
        <p:txBody>
          <a:bodyPr/>
          <a:lstStyle/>
          <a:p>
            <a:pPr marL="0" indent="0">
              <a:lnSpc>
                <a:spcPct val="135000"/>
              </a:lnSpc>
              <a:buFont typeface="Wingdings" panose="05000000000000000000" pitchFamily="2" charset="2"/>
              <a:buNone/>
            </a:pPr>
            <a:r>
              <a:rPr lang="zh-CN" altLang="en-US" b="1">
                <a:solidFill>
                  <a:srgbClr val="C00000"/>
                </a:solidFill>
              </a:rPr>
              <a:t>补充题 </a:t>
            </a:r>
            <a:r>
              <a:rPr lang="zh-CN" altLang="en-US" dirty="0">
                <a:ea typeface="宋体" panose="02010600030101010101" pitchFamily="2" charset="-122"/>
              </a:rPr>
              <a:t>试用</a:t>
            </a:r>
            <a:r>
              <a:rPr lang="zh-CN" altLang="en-US" dirty="0">
                <a:solidFill>
                  <a:srgbClr val="FF0000"/>
                </a:solidFill>
                <a:ea typeface="宋体" panose="02010600030101010101" pitchFamily="2" charset="-122"/>
              </a:rPr>
              <a:t>两种图论</a:t>
            </a:r>
            <a:r>
              <a:rPr lang="zh-CN" altLang="en-US" dirty="0">
                <a:ea typeface="宋体" panose="02010600030101010101" pitchFamily="2" charset="-122"/>
              </a:rPr>
              <a:t>方法判断下列</a:t>
            </a:r>
            <a:r>
              <a:rPr lang="zh-CN" altLang="en-US" dirty="0">
                <a:solidFill>
                  <a:srgbClr val="FF0000"/>
                </a:solidFill>
                <a:ea typeface="宋体" panose="02010600030101010101" pitchFamily="2" charset="-122"/>
              </a:rPr>
              <a:t>两组</a:t>
            </a:r>
            <a:r>
              <a:rPr lang="zh-CN" altLang="en-US" dirty="0">
                <a:ea typeface="宋体" panose="02010600030101010101" pitchFamily="2" charset="-122"/>
              </a:rPr>
              <a:t>各</a:t>
            </a:r>
            <a:r>
              <a:rPr lang="en-US" altLang="zh-CN" dirty="0">
                <a:ea typeface="宋体" panose="02010600030101010101" pitchFamily="2" charset="-122"/>
              </a:rPr>
              <a:t>5</a:t>
            </a:r>
            <a:r>
              <a:rPr lang="zh-CN" altLang="en-US" dirty="0">
                <a:ea typeface="宋体" panose="02010600030101010101" pitchFamily="2" charset="-122"/>
              </a:rPr>
              <a:t>个英文单词是否可以分别构成这样的序列</a:t>
            </a:r>
            <a:r>
              <a:rPr lang="en-US" altLang="zh-CN" dirty="0">
                <a:ea typeface="宋体" panose="02010600030101010101" pitchFamily="2" charset="-122"/>
              </a:rPr>
              <a:t>, </a:t>
            </a:r>
            <a:r>
              <a:rPr lang="zh-CN" altLang="en-US" dirty="0">
                <a:ea typeface="宋体" panose="02010600030101010101" pitchFamily="2" charset="-122"/>
              </a:rPr>
              <a:t>使得相邻的两个单词中前一个单词的末字母等于后一个单词的首字母，并讨论两种方法的特点。</a:t>
            </a:r>
            <a:endParaRPr lang="zh-CN" altLang="en-US" dirty="0"/>
          </a:p>
          <a:p>
            <a:pPr marL="0" indent="0">
              <a:spcBef>
                <a:spcPct val="50000"/>
              </a:spcBef>
              <a:buClr>
                <a:schemeClr val="tx1"/>
              </a:buClr>
              <a:buFont typeface="Wingdings" panose="05000000000000000000" pitchFamily="2" charset="2"/>
              <a:buNone/>
            </a:pPr>
            <a:r>
              <a:rPr lang="zh-CN" altLang="en-US" dirty="0"/>
              <a:t>（</a:t>
            </a:r>
            <a:r>
              <a:rPr lang="en-US" altLang="zh-CN" dirty="0"/>
              <a:t>1</a:t>
            </a:r>
            <a:r>
              <a:rPr lang="zh-CN" altLang="en-US" dirty="0"/>
              <a:t>）</a:t>
            </a:r>
            <a:r>
              <a:rPr lang="en-US" altLang="zh-CN" dirty="0"/>
              <a:t>mouse</a:t>
            </a:r>
            <a:r>
              <a:rPr lang="zh-CN" altLang="en-US" dirty="0"/>
              <a:t>、</a:t>
            </a:r>
            <a:r>
              <a:rPr lang="en-US" altLang="zh-CN" dirty="0" err="1"/>
              <a:t>acm</a:t>
            </a:r>
            <a:r>
              <a:rPr lang="zh-CN" altLang="en-US" dirty="0"/>
              <a:t>、</a:t>
            </a:r>
            <a:r>
              <a:rPr lang="en-US" altLang="zh-CN" dirty="0"/>
              <a:t>mom</a:t>
            </a:r>
            <a:r>
              <a:rPr lang="zh-CN" altLang="en-US" dirty="0"/>
              <a:t>、</a:t>
            </a:r>
            <a:r>
              <a:rPr lang="en-US" altLang="zh-CN" dirty="0" err="1"/>
              <a:t>monday</a:t>
            </a:r>
            <a:r>
              <a:rPr lang="zh-CN" altLang="en-US" dirty="0"/>
              <a:t>、</a:t>
            </a:r>
            <a:r>
              <a:rPr lang="en-US" altLang="zh-CN" dirty="0"/>
              <a:t>am</a:t>
            </a:r>
          </a:p>
          <a:p>
            <a:pPr marL="0" indent="0">
              <a:buClr>
                <a:schemeClr val="tx1"/>
              </a:buClr>
              <a:buFont typeface="Wingdings" panose="05000000000000000000" pitchFamily="2" charset="2"/>
              <a:buNone/>
            </a:pPr>
            <a:r>
              <a:rPr lang="zh-CN" altLang="en-US" dirty="0"/>
              <a:t>（</a:t>
            </a:r>
            <a:r>
              <a:rPr lang="en-US" altLang="zh-CN" dirty="0"/>
              <a:t>2</a:t>
            </a:r>
            <a:r>
              <a:rPr lang="zh-CN" altLang="en-US" dirty="0"/>
              <a:t>）</a:t>
            </a:r>
            <a:r>
              <a:rPr lang="en-US" altLang="zh-CN" dirty="0"/>
              <a:t>mouse</a:t>
            </a:r>
            <a:r>
              <a:rPr lang="zh-CN" altLang="en-US" dirty="0"/>
              <a:t>、</a:t>
            </a:r>
            <a:r>
              <a:rPr lang="en-US" altLang="zh-CN" dirty="0" err="1"/>
              <a:t>acm</a:t>
            </a:r>
            <a:r>
              <a:rPr lang="zh-CN" altLang="en-US" dirty="0"/>
              <a:t>、</a:t>
            </a:r>
            <a:r>
              <a:rPr lang="en-US" altLang="zh-CN" dirty="0"/>
              <a:t>mom</a:t>
            </a:r>
            <a:r>
              <a:rPr lang="zh-CN" altLang="en-US" dirty="0"/>
              <a:t>、</a:t>
            </a:r>
            <a:r>
              <a:rPr lang="en-US" altLang="zh-CN" dirty="0" err="1"/>
              <a:t>monday</a:t>
            </a:r>
            <a:r>
              <a:rPr lang="zh-CN" altLang="en-US" dirty="0"/>
              <a:t>、</a:t>
            </a:r>
            <a:r>
              <a:rPr lang="en-US" altLang="zh-CN" dirty="0" err="1"/>
              <a:t>ya</a:t>
            </a:r>
            <a:endParaRPr lang="en-US" altLang="zh-CN" dirty="0"/>
          </a:p>
          <a:p>
            <a:pPr marL="0" indent="0">
              <a:buFont typeface="Wingdings" panose="05000000000000000000" pitchFamily="2" charset="2"/>
              <a:buNone/>
            </a:pPr>
            <a:endParaRPr lang="en-US" altLang="zh-CN" dirty="0"/>
          </a:p>
        </p:txBody>
      </p:sp>
    </p:spTree>
    <p:extLst>
      <p:ext uri="{BB962C8B-B14F-4D97-AF65-F5344CB8AC3E}">
        <p14:creationId xmlns:p14="http://schemas.microsoft.com/office/powerpoint/2010/main" val="314640158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CB416-40ED-8818-35BE-CA7B4BE1EAD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9D0DE05-045E-BABB-44A3-1CE7B884AF35}"/>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25984D3F-7CA2-FCA2-D893-EE61FB17ADEF}"/>
              </a:ext>
            </a:extLst>
          </p:cNvPr>
          <p:cNvSpPr>
            <a:spLocks noGrp="1"/>
          </p:cNvSpPr>
          <p:nvPr>
            <p:ph type="sldNum" sz="quarter" idx="12"/>
          </p:nvPr>
        </p:nvSpPr>
        <p:spPr/>
        <p:txBody>
          <a:bodyPr/>
          <a:lstStyle/>
          <a:p>
            <a:fld id="{22E7FAF9-64E4-48CA-A43C-B91CD282074A}" type="slidenum">
              <a:rPr lang="en-US" altLang="zh-CN" smtClean="0"/>
              <a:pPr/>
              <a:t>58</a:t>
            </a:fld>
            <a:endParaRPr lang="en-US" altLang="zh-CN"/>
          </a:p>
        </p:txBody>
      </p:sp>
      <p:pic>
        <p:nvPicPr>
          <p:cNvPr id="6" name="图片 5">
            <a:extLst>
              <a:ext uri="{FF2B5EF4-FFF2-40B4-BE49-F238E27FC236}">
                <a16:creationId xmlns:a16="http://schemas.microsoft.com/office/drawing/2014/main" id="{C365CED4-BC34-D4B7-18DA-8E9BE95CC740}"/>
              </a:ext>
            </a:extLst>
          </p:cNvPr>
          <p:cNvPicPr>
            <a:picLocks noChangeAspect="1"/>
          </p:cNvPicPr>
          <p:nvPr/>
        </p:nvPicPr>
        <p:blipFill>
          <a:blip r:embed="rId2"/>
          <a:stretch>
            <a:fillRect/>
          </a:stretch>
        </p:blipFill>
        <p:spPr>
          <a:xfrm>
            <a:off x="561698" y="0"/>
            <a:ext cx="7754718" cy="6858000"/>
          </a:xfrm>
          <a:prstGeom prst="rect">
            <a:avLst/>
          </a:prstGeom>
        </p:spPr>
      </p:pic>
    </p:spTree>
    <p:extLst>
      <p:ext uri="{BB962C8B-B14F-4D97-AF65-F5344CB8AC3E}">
        <p14:creationId xmlns:p14="http://schemas.microsoft.com/office/powerpoint/2010/main" val="24118586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44D3A-CB0D-0EC9-D694-87FCDBBFA58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1C23E16-2959-3F97-11F4-4FDD6E662242}"/>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8757BD06-46B6-AB5D-B1DD-4BE54B312C16}"/>
              </a:ext>
            </a:extLst>
          </p:cNvPr>
          <p:cNvSpPr>
            <a:spLocks noGrp="1"/>
          </p:cNvSpPr>
          <p:nvPr>
            <p:ph type="sldNum" sz="quarter" idx="12"/>
          </p:nvPr>
        </p:nvSpPr>
        <p:spPr/>
        <p:txBody>
          <a:bodyPr/>
          <a:lstStyle/>
          <a:p>
            <a:fld id="{22E7FAF9-64E4-48CA-A43C-B91CD282074A}" type="slidenum">
              <a:rPr lang="en-US" altLang="zh-CN" smtClean="0"/>
              <a:pPr/>
              <a:t>59</a:t>
            </a:fld>
            <a:endParaRPr lang="en-US" altLang="zh-CN"/>
          </a:p>
        </p:txBody>
      </p:sp>
      <p:pic>
        <p:nvPicPr>
          <p:cNvPr id="6" name="图片 5">
            <a:extLst>
              <a:ext uri="{FF2B5EF4-FFF2-40B4-BE49-F238E27FC236}">
                <a16:creationId xmlns:a16="http://schemas.microsoft.com/office/drawing/2014/main" id="{A16446C3-6F1F-8574-BB65-3715C6B7781C}"/>
              </a:ext>
            </a:extLst>
          </p:cNvPr>
          <p:cNvPicPr>
            <a:picLocks noChangeAspect="1"/>
          </p:cNvPicPr>
          <p:nvPr/>
        </p:nvPicPr>
        <p:blipFill>
          <a:blip r:embed="rId2"/>
          <a:stretch>
            <a:fillRect/>
          </a:stretch>
        </p:blipFill>
        <p:spPr>
          <a:xfrm>
            <a:off x="323850" y="78357"/>
            <a:ext cx="8085138" cy="2518473"/>
          </a:xfrm>
          <a:prstGeom prst="rect">
            <a:avLst/>
          </a:prstGeom>
        </p:spPr>
      </p:pic>
      <p:pic>
        <p:nvPicPr>
          <p:cNvPr id="8" name="图片 7">
            <a:extLst>
              <a:ext uri="{FF2B5EF4-FFF2-40B4-BE49-F238E27FC236}">
                <a16:creationId xmlns:a16="http://schemas.microsoft.com/office/drawing/2014/main" id="{9777175A-38B2-E9B6-A401-A8D123E5BFFC}"/>
              </a:ext>
            </a:extLst>
          </p:cNvPr>
          <p:cNvPicPr>
            <a:picLocks noChangeAspect="1"/>
          </p:cNvPicPr>
          <p:nvPr/>
        </p:nvPicPr>
        <p:blipFill>
          <a:blip r:embed="rId3"/>
          <a:stretch>
            <a:fillRect/>
          </a:stretch>
        </p:blipFill>
        <p:spPr>
          <a:xfrm>
            <a:off x="304030" y="2675187"/>
            <a:ext cx="8087798" cy="4104456"/>
          </a:xfrm>
          <a:prstGeom prst="rect">
            <a:avLst/>
          </a:prstGeom>
        </p:spPr>
      </p:pic>
    </p:spTree>
    <p:extLst>
      <p:ext uri="{BB962C8B-B14F-4D97-AF65-F5344CB8AC3E}">
        <p14:creationId xmlns:p14="http://schemas.microsoft.com/office/powerpoint/2010/main" val="1290544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95C1AA-F9A5-48BA-9099-66ACD88B5DFF}" type="slidenum">
              <a:rPr lang="zh-CN" altLang="en-US" smtClean="0">
                <a:solidFill>
                  <a:schemeClr val="accent1"/>
                </a:solidFill>
              </a:rPr>
              <a:pPr/>
              <a:t>6</a:t>
            </a:fld>
            <a:r>
              <a:rPr lang="en-US" altLang="zh-CN" dirty="0">
                <a:solidFill>
                  <a:schemeClr val="accent1"/>
                </a:solidFill>
              </a:rPr>
              <a:t>/51</a:t>
            </a:r>
          </a:p>
        </p:txBody>
      </p:sp>
      <p:sp>
        <p:nvSpPr>
          <p:cNvPr id="8195" name="Rectangle 2"/>
          <p:cNvSpPr>
            <a:spLocks noGrp="1"/>
          </p:cNvSpPr>
          <p:nvPr>
            <p:ph type="title" idx="4294967295"/>
          </p:nvPr>
        </p:nvSpPr>
        <p:spPr>
          <a:xfrm>
            <a:off x="0" y="-26988"/>
            <a:ext cx="9144000" cy="642938"/>
          </a:xfrm>
        </p:spPr>
        <p:txBody>
          <a:bodyPr/>
          <a:lstStyle/>
          <a:p>
            <a:pPr algn="l"/>
            <a:r>
              <a:rPr lang="zh-CN" altLang="en-US" sz="3600" b="1" dirty="0">
                <a:latin typeface="Calibri" panose="020F0502020204030204" pitchFamily="34" charset="0"/>
                <a:ea typeface="宋体" panose="02010600030101010101" pitchFamily="2" charset="-122"/>
              </a:rPr>
              <a:t>定理</a:t>
            </a:r>
            <a:r>
              <a:rPr lang="en-US" altLang="zh-CN" sz="3600" b="1" dirty="0">
                <a:latin typeface="Calibri" panose="020F0502020204030204" pitchFamily="34" charset="0"/>
                <a:ea typeface="宋体" panose="02010600030101010101" pitchFamily="2" charset="-122"/>
              </a:rPr>
              <a:t>  </a:t>
            </a:r>
            <a:r>
              <a:rPr lang="zh-CN" altLang="en-US" sz="3600" b="1" dirty="0">
                <a:latin typeface="Calibri" panose="020F0502020204030204" pitchFamily="34" charset="0"/>
                <a:ea typeface="宋体" panose="02010600030101010101" pitchFamily="2" charset="-122"/>
              </a:rPr>
              <a:t>设 </a:t>
            </a:r>
            <a:r>
              <a:rPr lang="en-US" altLang="zh-CN" sz="3600" b="1" dirty="0">
                <a:latin typeface="Calibri" panose="020F0502020204030204" pitchFamily="34" charset="0"/>
                <a:ea typeface="宋体" panose="02010600030101010101" pitchFamily="2" charset="-122"/>
              </a:rPr>
              <a:t>T=(V,E)</a:t>
            </a:r>
            <a:r>
              <a:rPr lang="zh-CN" altLang="en-US" sz="3600" b="1" dirty="0">
                <a:latin typeface="Calibri" panose="020F0502020204030204" pitchFamily="34" charset="0"/>
                <a:ea typeface="宋体" panose="02010600030101010101" pitchFamily="2" charset="-122"/>
              </a:rPr>
              <a:t>是一棵树，则有   </a:t>
            </a:r>
            <a:r>
              <a:rPr lang="en-US" altLang="zh-CN" sz="3600" b="1" dirty="0">
                <a:latin typeface="Calibri" panose="020F0502020204030204" pitchFamily="34" charset="0"/>
                <a:ea typeface="宋体" panose="02010600030101010101" pitchFamily="2" charset="-122"/>
              </a:rPr>
              <a:t>|E|=|V|-1</a:t>
            </a:r>
            <a:r>
              <a:rPr lang="zh-CN" altLang="en-US" sz="3600" b="1" dirty="0">
                <a:latin typeface="Calibri" panose="020F0502020204030204" pitchFamily="34" charset="0"/>
                <a:ea typeface="宋体" panose="02010600030101010101" pitchFamily="2" charset="-122"/>
              </a:rPr>
              <a:t>。</a:t>
            </a:r>
            <a:endParaRPr lang="en-US" altLang="zh-CN" sz="3600" b="1" dirty="0">
              <a:latin typeface="Calibri" panose="020F0502020204030204" pitchFamily="34" charset="0"/>
              <a:ea typeface="宋体" panose="02010600030101010101" pitchFamily="2" charset="-122"/>
            </a:endParaRPr>
          </a:p>
        </p:txBody>
      </p:sp>
      <p:sp>
        <p:nvSpPr>
          <p:cNvPr id="568324" name="Rectangle 4"/>
          <p:cNvSpPr>
            <a:spLocks noChangeArrowheads="1"/>
          </p:cNvSpPr>
          <p:nvPr/>
        </p:nvSpPr>
        <p:spPr bwMode="auto">
          <a:xfrm>
            <a:off x="395288" y="836613"/>
            <a:ext cx="8137525" cy="573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92175" indent="-8921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20000"/>
              </a:lnSpc>
            </a:pPr>
            <a:r>
              <a:rPr lang="zh-CN" altLang="en-US" sz="2800" b="1" dirty="0"/>
              <a:t>证明：对顶点数</a:t>
            </a:r>
            <a:r>
              <a:rPr lang="en-US" altLang="zh-CN" sz="2800" b="1" dirty="0"/>
              <a:t>|V|</a:t>
            </a:r>
            <a:r>
              <a:rPr lang="zh-CN" altLang="en-US" sz="2800" b="1" dirty="0"/>
              <a:t>进行归纳法证明。</a:t>
            </a:r>
          </a:p>
          <a:p>
            <a:pPr algn="l" eaLnBrk="1" hangingPunct="1">
              <a:lnSpc>
                <a:spcPct val="120000"/>
              </a:lnSpc>
            </a:pPr>
            <a:r>
              <a:rPr lang="zh-CN" altLang="en-US" sz="2800" b="1" dirty="0"/>
              <a:t>	当</a:t>
            </a:r>
            <a:r>
              <a:rPr lang="en-US" altLang="zh-CN" sz="2800" b="1" dirty="0"/>
              <a:t>|V|=1</a:t>
            </a:r>
            <a:r>
              <a:rPr lang="zh-CN" altLang="en-US" sz="2800" b="1" dirty="0"/>
              <a:t>和</a:t>
            </a:r>
            <a:r>
              <a:rPr lang="en-US" altLang="zh-CN" sz="2800" b="1" dirty="0"/>
              <a:t>|V|=2</a:t>
            </a:r>
            <a:r>
              <a:rPr lang="zh-CN" altLang="en-US" sz="2800" b="1" dirty="0"/>
              <a:t>时，定理显然是成立的。</a:t>
            </a:r>
          </a:p>
          <a:p>
            <a:pPr algn="l" eaLnBrk="1" hangingPunct="1">
              <a:lnSpc>
                <a:spcPct val="120000"/>
              </a:lnSpc>
            </a:pPr>
            <a:r>
              <a:rPr lang="zh-CN" altLang="en-US" sz="2800" b="1" dirty="0"/>
              <a:t>	归纳假设当</a:t>
            </a:r>
            <a:r>
              <a:rPr lang="en-US" altLang="zh-CN" sz="2800" b="1" dirty="0"/>
              <a:t>|V|≤k</a:t>
            </a:r>
            <a:r>
              <a:rPr lang="zh-CN" altLang="en-US" sz="2800" b="1" dirty="0"/>
              <a:t>时，定理成立。</a:t>
            </a:r>
          </a:p>
          <a:p>
            <a:pPr algn="l" eaLnBrk="1" hangingPunct="1">
              <a:lnSpc>
                <a:spcPct val="120000"/>
              </a:lnSpc>
            </a:pPr>
            <a:r>
              <a:rPr lang="zh-CN" altLang="en-US" sz="2800" b="1" dirty="0"/>
              <a:t>          </a:t>
            </a:r>
            <a:r>
              <a:rPr lang="zh-CN" altLang="en-US" sz="2800" b="1" dirty="0">
                <a:solidFill>
                  <a:srgbClr val="FF0000"/>
                </a:solidFill>
              </a:rPr>
              <a:t>考察</a:t>
            </a:r>
            <a:r>
              <a:rPr lang="en-US" altLang="zh-CN" sz="2800" b="1" dirty="0">
                <a:solidFill>
                  <a:srgbClr val="FF0000"/>
                </a:solidFill>
              </a:rPr>
              <a:t>|V|=k+1</a:t>
            </a:r>
            <a:r>
              <a:rPr lang="zh-CN" altLang="en-US" sz="2800" b="1" dirty="0">
                <a:solidFill>
                  <a:srgbClr val="FF0000"/>
                </a:solidFill>
              </a:rPr>
              <a:t>时的情况。</a:t>
            </a:r>
          </a:p>
          <a:p>
            <a:pPr algn="l" eaLnBrk="1" hangingPunct="1">
              <a:lnSpc>
                <a:spcPct val="120000"/>
              </a:lnSpc>
            </a:pPr>
            <a:r>
              <a:rPr lang="zh-CN" altLang="en-US" sz="2800" b="1" dirty="0"/>
              <a:t>          因为树无圈，所以从</a:t>
            </a:r>
            <a:r>
              <a:rPr lang="en-US" altLang="zh-CN" sz="2800" b="1" dirty="0"/>
              <a:t>T</a:t>
            </a:r>
            <a:r>
              <a:rPr lang="zh-CN" altLang="en-US" sz="2800" b="1" dirty="0"/>
              <a:t>中去掉任何一条边，都会使</a:t>
            </a:r>
            <a:r>
              <a:rPr lang="en-US" altLang="zh-CN" sz="2800" b="1" dirty="0"/>
              <a:t>T</a:t>
            </a:r>
            <a:r>
              <a:rPr lang="zh-CN" altLang="en-US" sz="2800" b="1" dirty="0"/>
              <a:t>变成具有两个连通分支的不连通图。这两个连通分支也必然是树，譬如说是</a:t>
            </a:r>
            <a:r>
              <a:rPr lang="en-US" altLang="zh-CN" sz="2800" b="1" dirty="0">
                <a:solidFill>
                  <a:srgbClr val="FF0000"/>
                </a:solidFill>
              </a:rPr>
              <a:t>T</a:t>
            </a:r>
            <a:r>
              <a:rPr lang="en-US" altLang="zh-CN" sz="2800" b="1" baseline="-25000" dirty="0">
                <a:solidFill>
                  <a:srgbClr val="FF0000"/>
                </a:solidFill>
              </a:rPr>
              <a:t>1</a:t>
            </a:r>
            <a:r>
              <a:rPr lang="en-US" altLang="zh-CN" sz="2800" b="1" dirty="0">
                <a:solidFill>
                  <a:srgbClr val="FF0000"/>
                </a:solidFill>
              </a:rPr>
              <a:t>=(V</a:t>
            </a:r>
            <a:r>
              <a:rPr lang="en-US" altLang="zh-CN" sz="2800" b="1" baseline="-25000" dirty="0">
                <a:solidFill>
                  <a:srgbClr val="FF0000"/>
                </a:solidFill>
              </a:rPr>
              <a:t>1</a:t>
            </a:r>
            <a:r>
              <a:rPr lang="en-US" altLang="zh-CN" sz="2800" b="1" dirty="0">
                <a:solidFill>
                  <a:srgbClr val="FF0000"/>
                </a:solidFill>
              </a:rPr>
              <a:t>,E</a:t>
            </a:r>
            <a:r>
              <a:rPr lang="en-US" altLang="zh-CN" sz="2800" b="1" baseline="-25000" dirty="0">
                <a:solidFill>
                  <a:srgbClr val="FF0000"/>
                </a:solidFill>
              </a:rPr>
              <a:t>1</a:t>
            </a:r>
            <a:r>
              <a:rPr lang="en-US" altLang="zh-CN" sz="2800" b="1" dirty="0">
                <a:solidFill>
                  <a:srgbClr val="FF0000"/>
                </a:solidFill>
              </a:rPr>
              <a:t>)</a:t>
            </a:r>
            <a:r>
              <a:rPr lang="zh-CN" altLang="en-US" sz="2800" b="1" dirty="0"/>
              <a:t>和</a:t>
            </a:r>
            <a:r>
              <a:rPr lang="en-US" altLang="zh-CN" sz="2800" b="1" dirty="0">
                <a:solidFill>
                  <a:srgbClr val="FF0000"/>
                </a:solidFill>
              </a:rPr>
              <a:t>T</a:t>
            </a:r>
            <a:r>
              <a:rPr lang="en-US" altLang="zh-CN" sz="2800" b="1" baseline="-25000" dirty="0">
                <a:solidFill>
                  <a:srgbClr val="FF0000"/>
                </a:solidFill>
              </a:rPr>
              <a:t>2</a:t>
            </a:r>
            <a:r>
              <a:rPr lang="en-US" altLang="zh-CN" sz="2800" b="1" dirty="0">
                <a:solidFill>
                  <a:srgbClr val="FF0000"/>
                </a:solidFill>
              </a:rPr>
              <a:t>=(V</a:t>
            </a:r>
            <a:r>
              <a:rPr lang="en-US" altLang="zh-CN" sz="2800" b="1" baseline="-25000" dirty="0">
                <a:solidFill>
                  <a:srgbClr val="FF0000"/>
                </a:solidFill>
              </a:rPr>
              <a:t>2</a:t>
            </a:r>
            <a:r>
              <a:rPr lang="en-US" altLang="zh-CN" sz="2800" b="1" dirty="0">
                <a:solidFill>
                  <a:srgbClr val="FF0000"/>
                </a:solidFill>
              </a:rPr>
              <a:t>,E</a:t>
            </a:r>
            <a:r>
              <a:rPr lang="en-US" altLang="zh-CN" sz="2800" b="1" baseline="-25000" dirty="0">
                <a:solidFill>
                  <a:srgbClr val="FF0000"/>
                </a:solidFill>
              </a:rPr>
              <a:t>2</a:t>
            </a:r>
            <a:r>
              <a:rPr lang="en-US" altLang="zh-CN" sz="2800" b="1" dirty="0">
                <a:solidFill>
                  <a:srgbClr val="FF0000"/>
                </a:solidFill>
              </a:rPr>
              <a:t>)</a:t>
            </a:r>
            <a:r>
              <a:rPr lang="zh-CN" altLang="en-US" sz="2800" b="1" dirty="0"/>
              <a:t>。</a:t>
            </a:r>
            <a:endParaRPr lang="en-US" altLang="zh-CN" sz="2800" b="1" dirty="0"/>
          </a:p>
          <a:p>
            <a:pPr algn="l" eaLnBrk="1" hangingPunct="1">
              <a:lnSpc>
                <a:spcPct val="120000"/>
              </a:lnSpc>
            </a:pPr>
            <a:r>
              <a:rPr lang="en-US" altLang="zh-CN" sz="2800" b="1" dirty="0"/>
              <a:t>         </a:t>
            </a:r>
            <a:r>
              <a:rPr lang="zh-CN" altLang="en-US" sz="2800" b="1" dirty="0"/>
              <a:t>显然，</a:t>
            </a:r>
            <a:r>
              <a:rPr lang="en-US" altLang="zh-CN" sz="2800" b="1" dirty="0"/>
              <a:t>|V</a:t>
            </a:r>
            <a:r>
              <a:rPr lang="en-US" altLang="zh-CN" sz="2800" b="1" baseline="-25000" dirty="0"/>
              <a:t>1</a:t>
            </a:r>
            <a:r>
              <a:rPr lang="en-US" altLang="zh-CN" sz="2800" b="1" dirty="0"/>
              <a:t>| ≤k, |V</a:t>
            </a:r>
            <a:r>
              <a:rPr lang="en-US" altLang="zh-CN" sz="2800" b="1" baseline="-25000" dirty="0"/>
              <a:t>2</a:t>
            </a:r>
            <a:r>
              <a:rPr lang="en-US" altLang="zh-CN" sz="2800" b="1" dirty="0"/>
              <a:t>| ≤k</a:t>
            </a:r>
            <a:r>
              <a:rPr lang="zh-CN" altLang="en-US" sz="2800" b="1" dirty="0"/>
              <a:t>。根据归纳假设，有 	</a:t>
            </a:r>
            <a:r>
              <a:rPr lang="en-US" altLang="zh-CN" sz="2800" b="1" dirty="0"/>
              <a:t>|E</a:t>
            </a:r>
            <a:r>
              <a:rPr lang="en-US" altLang="zh-CN" sz="2800" b="1" baseline="-25000" dirty="0"/>
              <a:t>1</a:t>
            </a:r>
            <a:r>
              <a:rPr lang="en-US" altLang="zh-CN" sz="2800" b="1" dirty="0"/>
              <a:t>|=|V</a:t>
            </a:r>
            <a:r>
              <a:rPr lang="en-US" altLang="zh-CN" sz="2800" b="1" baseline="-25000" dirty="0"/>
              <a:t>1</a:t>
            </a:r>
            <a:r>
              <a:rPr lang="en-US" altLang="zh-CN" sz="2800" b="1" dirty="0"/>
              <a:t>|-1, |E</a:t>
            </a:r>
            <a:r>
              <a:rPr lang="en-US" altLang="zh-CN" sz="2800" b="1" baseline="-25000" dirty="0"/>
              <a:t>2</a:t>
            </a:r>
            <a:r>
              <a:rPr lang="en-US" altLang="zh-CN" sz="2800" b="1" dirty="0"/>
              <a:t>|=|V</a:t>
            </a:r>
            <a:r>
              <a:rPr lang="en-US" altLang="zh-CN" sz="2800" b="1" baseline="-25000" dirty="0"/>
              <a:t>2</a:t>
            </a:r>
            <a:r>
              <a:rPr lang="en-US" altLang="zh-CN" sz="2800" b="1" dirty="0"/>
              <a:t>|-1</a:t>
            </a:r>
            <a:r>
              <a:rPr lang="zh-CN" altLang="en-US" sz="2800" b="1" dirty="0"/>
              <a:t>。而</a:t>
            </a:r>
            <a:r>
              <a:rPr lang="en-US" altLang="zh-CN" sz="2800" b="1" dirty="0"/>
              <a:t>|V|=|V</a:t>
            </a:r>
            <a:r>
              <a:rPr lang="en-US" altLang="zh-CN" sz="2800" b="1" baseline="-25000" dirty="0"/>
              <a:t>1</a:t>
            </a:r>
            <a:r>
              <a:rPr lang="en-US" altLang="zh-CN" sz="2800" b="1" dirty="0"/>
              <a:t>|+|V</a:t>
            </a:r>
            <a:r>
              <a:rPr lang="en-US" altLang="zh-CN" sz="2800" b="1" baseline="-25000" dirty="0"/>
              <a:t>2</a:t>
            </a:r>
            <a:r>
              <a:rPr lang="en-US" altLang="zh-CN" sz="2800" b="1" dirty="0"/>
              <a:t>|, |E|=|E</a:t>
            </a:r>
            <a:r>
              <a:rPr lang="en-US" altLang="zh-CN" sz="2800" b="1" baseline="-25000" dirty="0"/>
              <a:t>1</a:t>
            </a:r>
            <a:r>
              <a:rPr lang="en-US" altLang="zh-CN" sz="2800" b="1" dirty="0"/>
              <a:t>|+|E</a:t>
            </a:r>
            <a:r>
              <a:rPr lang="en-US" altLang="zh-CN" sz="2800" b="1" baseline="-25000" dirty="0"/>
              <a:t>2</a:t>
            </a:r>
            <a:r>
              <a:rPr lang="en-US" altLang="zh-CN" sz="2800" b="1" dirty="0"/>
              <a:t>|+1, </a:t>
            </a:r>
            <a:r>
              <a:rPr lang="zh-CN" altLang="en-US" sz="2800" b="1" dirty="0"/>
              <a:t>所以</a:t>
            </a:r>
            <a:r>
              <a:rPr lang="en-US" altLang="zh-CN" sz="2800" b="1" dirty="0"/>
              <a:t>|E|=|V|-1, </a:t>
            </a:r>
            <a:r>
              <a:rPr lang="zh-CN" altLang="en-US" sz="2800" b="1" dirty="0"/>
              <a:t>即定理得证。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83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832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6832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832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832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83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6"/>
          <p:cNvGrpSpPr>
            <a:grpSpLocks/>
          </p:cNvGrpSpPr>
          <p:nvPr/>
        </p:nvGrpSpPr>
        <p:grpSpPr bwMode="auto">
          <a:xfrm>
            <a:off x="2843808" y="2380147"/>
            <a:ext cx="5977905" cy="3672408"/>
            <a:chOff x="793" y="482"/>
            <a:chExt cx="4446" cy="2948"/>
          </a:xfrm>
        </p:grpSpPr>
        <p:sp>
          <p:nvSpPr>
            <p:cNvPr id="7173" name="Oval 2"/>
            <p:cNvSpPr>
              <a:spLocks noChangeArrowheads="1"/>
            </p:cNvSpPr>
            <p:nvPr/>
          </p:nvSpPr>
          <p:spPr bwMode="auto">
            <a:xfrm>
              <a:off x="884" y="2659"/>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mom</a:t>
              </a:r>
            </a:p>
          </p:txBody>
        </p:sp>
        <p:sp>
          <p:nvSpPr>
            <p:cNvPr id="7174" name="Oval 3"/>
            <p:cNvSpPr>
              <a:spLocks noChangeArrowheads="1"/>
            </p:cNvSpPr>
            <p:nvPr/>
          </p:nvSpPr>
          <p:spPr bwMode="auto">
            <a:xfrm>
              <a:off x="2562" y="482"/>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acm</a:t>
              </a:r>
            </a:p>
          </p:txBody>
        </p:sp>
        <p:sp>
          <p:nvSpPr>
            <p:cNvPr id="7175" name="Oval 4"/>
            <p:cNvSpPr>
              <a:spLocks noChangeArrowheads="1"/>
            </p:cNvSpPr>
            <p:nvPr/>
          </p:nvSpPr>
          <p:spPr bwMode="auto">
            <a:xfrm>
              <a:off x="793" y="1117"/>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mouse</a:t>
              </a:r>
            </a:p>
          </p:txBody>
        </p:sp>
        <p:sp>
          <p:nvSpPr>
            <p:cNvPr id="7176" name="Line 5"/>
            <p:cNvSpPr>
              <a:spLocks noChangeShapeType="1"/>
            </p:cNvSpPr>
            <p:nvPr/>
          </p:nvSpPr>
          <p:spPr bwMode="auto">
            <a:xfrm flipH="1">
              <a:off x="1655" y="754"/>
              <a:ext cx="1180" cy="195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7" name="Line 6"/>
            <p:cNvSpPr>
              <a:spLocks noChangeShapeType="1"/>
            </p:cNvSpPr>
            <p:nvPr/>
          </p:nvSpPr>
          <p:spPr bwMode="auto">
            <a:xfrm flipV="1">
              <a:off x="1338" y="1389"/>
              <a:ext cx="0" cy="127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8" name="Oval 7"/>
            <p:cNvSpPr>
              <a:spLocks noChangeArrowheads="1"/>
            </p:cNvSpPr>
            <p:nvPr/>
          </p:nvSpPr>
          <p:spPr bwMode="auto">
            <a:xfrm>
              <a:off x="2381" y="3158"/>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monday</a:t>
              </a:r>
            </a:p>
          </p:txBody>
        </p:sp>
        <p:sp>
          <p:nvSpPr>
            <p:cNvPr id="7179" name="Line 8"/>
            <p:cNvSpPr>
              <a:spLocks noChangeShapeType="1"/>
            </p:cNvSpPr>
            <p:nvPr/>
          </p:nvSpPr>
          <p:spPr bwMode="auto">
            <a:xfrm flipH="1">
              <a:off x="2971" y="754"/>
              <a:ext cx="45" cy="2404"/>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0" name="Line 9"/>
            <p:cNvSpPr>
              <a:spLocks noChangeShapeType="1"/>
            </p:cNvSpPr>
            <p:nvPr/>
          </p:nvSpPr>
          <p:spPr bwMode="auto">
            <a:xfrm>
              <a:off x="1791" y="2886"/>
              <a:ext cx="590" cy="36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1" name="Oval 10"/>
            <p:cNvSpPr>
              <a:spLocks noChangeArrowheads="1"/>
            </p:cNvSpPr>
            <p:nvPr/>
          </p:nvSpPr>
          <p:spPr bwMode="auto">
            <a:xfrm>
              <a:off x="4241" y="1661"/>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am</a:t>
              </a:r>
            </a:p>
          </p:txBody>
        </p:sp>
        <p:sp>
          <p:nvSpPr>
            <p:cNvPr id="7182" name="Line 11"/>
            <p:cNvSpPr>
              <a:spLocks noChangeShapeType="1"/>
            </p:cNvSpPr>
            <p:nvPr/>
          </p:nvSpPr>
          <p:spPr bwMode="auto">
            <a:xfrm flipH="1">
              <a:off x="3379" y="1933"/>
              <a:ext cx="1134" cy="1361"/>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3" name="Line 12"/>
            <p:cNvSpPr>
              <a:spLocks noChangeShapeType="1"/>
            </p:cNvSpPr>
            <p:nvPr/>
          </p:nvSpPr>
          <p:spPr bwMode="auto">
            <a:xfrm flipH="1">
              <a:off x="1882" y="1842"/>
              <a:ext cx="2450" cy="95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4" name="Line 13"/>
            <p:cNvSpPr>
              <a:spLocks noChangeShapeType="1"/>
            </p:cNvSpPr>
            <p:nvPr/>
          </p:nvSpPr>
          <p:spPr bwMode="auto">
            <a:xfrm flipH="1" flipV="1">
              <a:off x="1429" y="1389"/>
              <a:ext cx="2812" cy="40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5" name="Line 14"/>
            <p:cNvSpPr>
              <a:spLocks noChangeShapeType="1"/>
            </p:cNvSpPr>
            <p:nvPr/>
          </p:nvSpPr>
          <p:spPr bwMode="auto">
            <a:xfrm flipH="1">
              <a:off x="1701" y="663"/>
              <a:ext cx="861" cy="499"/>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171" name="Text Box 15"/>
          <p:cNvSpPr txBox="1">
            <a:spLocks noChangeArrowheads="1"/>
          </p:cNvSpPr>
          <p:nvPr/>
        </p:nvSpPr>
        <p:spPr bwMode="auto">
          <a:xfrm>
            <a:off x="95216" y="81694"/>
            <a:ext cx="842563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dirty="0"/>
              <a:t>补充题解：</a:t>
            </a:r>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algn="l" eaLnBrk="1" hangingPunct="1"/>
            <a:r>
              <a:rPr lang="zh-CN" altLang="en-US" sz="2800" dirty="0"/>
              <a:t>（</a:t>
            </a:r>
            <a:r>
              <a:rPr lang="en-US" altLang="zh-CN" sz="2800" dirty="0"/>
              <a:t>1</a:t>
            </a:r>
            <a:r>
              <a:rPr lang="zh-CN" altLang="en-US" sz="2800" dirty="0"/>
              <a:t>）构建一个有向图如下：</a:t>
            </a:r>
          </a:p>
        </p:txBody>
      </p:sp>
      <p:sp>
        <p:nvSpPr>
          <p:cNvPr id="7172" name="Text Box 17"/>
          <p:cNvSpPr txBox="1">
            <a:spLocks noChangeArrowheads="1"/>
          </p:cNvSpPr>
          <p:nvPr/>
        </p:nvSpPr>
        <p:spPr bwMode="auto">
          <a:xfrm>
            <a:off x="1070442" y="6063425"/>
            <a:ext cx="27093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t>无哈密尔顿通路</a:t>
            </a:r>
          </a:p>
        </p:txBody>
      </p:sp>
      <p:sp>
        <p:nvSpPr>
          <p:cNvPr id="18" name="Text Box 15"/>
          <p:cNvSpPr txBox="1">
            <a:spLocks noChangeArrowheads="1"/>
          </p:cNvSpPr>
          <p:nvPr/>
        </p:nvSpPr>
        <p:spPr bwMode="auto">
          <a:xfrm>
            <a:off x="54592" y="693268"/>
            <a:ext cx="9055458" cy="1384995"/>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074738" indent="-1074738" eaLnBrk="1" hangingPunct="1"/>
            <a:r>
              <a:rPr lang="zh-CN" altLang="en-US" sz="2800" dirty="0"/>
              <a:t>（一）以单词为顶点。如果单词</a:t>
            </a:r>
            <a:r>
              <a:rPr lang="en-US" altLang="zh-CN" sz="2800" dirty="0"/>
              <a:t>1</a:t>
            </a:r>
            <a:r>
              <a:rPr lang="zh-CN" altLang="en-US" sz="2800" dirty="0"/>
              <a:t>的末字母等于单词</a:t>
            </a:r>
            <a:r>
              <a:rPr lang="en-US" altLang="zh-CN" sz="2800" dirty="0"/>
              <a:t>2</a:t>
            </a:r>
            <a:r>
              <a:rPr lang="zh-CN" altLang="en-US" sz="2800" dirty="0"/>
              <a:t>的首字母，则从单词</a:t>
            </a:r>
            <a:r>
              <a:rPr lang="en-US" altLang="zh-CN" sz="2800" dirty="0"/>
              <a:t>1</a:t>
            </a:r>
            <a:r>
              <a:rPr lang="zh-CN" altLang="en-US" sz="2800" dirty="0"/>
              <a:t>到单词</a:t>
            </a:r>
            <a:r>
              <a:rPr lang="en-US" altLang="zh-CN" sz="2800" dirty="0"/>
              <a:t>2</a:t>
            </a:r>
            <a:r>
              <a:rPr lang="zh-CN" altLang="en-US" sz="2800" dirty="0"/>
              <a:t>画一条有向边。</a:t>
            </a:r>
            <a:endParaRPr lang="en-US" altLang="zh-CN" sz="2800" dirty="0"/>
          </a:p>
          <a:p>
            <a:pPr eaLnBrk="1" hangingPunct="1"/>
            <a:r>
              <a:rPr lang="zh-CN" altLang="en-US" sz="2800" dirty="0"/>
              <a:t>           问题归结为判断在图中有没有哈密尔顿通路。</a:t>
            </a:r>
          </a:p>
        </p:txBody>
      </p:sp>
    </p:spTree>
    <p:extLst>
      <p:ext uri="{BB962C8B-B14F-4D97-AF65-F5344CB8AC3E}">
        <p14:creationId xmlns:p14="http://schemas.microsoft.com/office/powerpoint/2010/main" val="39415116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15"/>
          <p:cNvGrpSpPr>
            <a:grpSpLocks/>
          </p:cNvGrpSpPr>
          <p:nvPr/>
        </p:nvGrpSpPr>
        <p:grpSpPr bwMode="auto">
          <a:xfrm>
            <a:off x="1907704" y="2304994"/>
            <a:ext cx="6481464" cy="2809156"/>
            <a:chOff x="793" y="482"/>
            <a:chExt cx="4446" cy="2948"/>
          </a:xfrm>
        </p:grpSpPr>
        <p:sp>
          <p:nvSpPr>
            <p:cNvPr id="9221" name="Oval 2"/>
            <p:cNvSpPr>
              <a:spLocks noChangeArrowheads="1"/>
            </p:cNvSpPr>
            <p:nvPr/>
          </p:nvSpPr>
          <p:spPr bwMode="auto">
            <a:xfrm>
              <a:off x="884" y="2659"/>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mom</a:t>
              </a:r>
            </a:p>
          </p:txBody>
        </p:sp>
        <p:sp>
          <p:nvSpPr>
            <p:cNvPr id="9222" name="Oval 3"/>
            <p:cNvSpPr>
              <a:spLocks noChangeArrowheads="1"/>
            </p:cNvSpPr>
            <p:nvPr/>
          </p:nvSpPr>
          <p:spPr bwMode="auto">
            <a:xfrm>
              <a:off x="2562" y="482"/>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acm</a:t>
              </a:r>
            </a:p>
          </p:txBody>
        </p:sp>
        <p:sp>
          <p:nvSpPr>
            <p:cNvPr id="9223" name="Oval 4"/>
            <p:cNvSpPr>
              <a:spLocks noChangeArrowheads="1"/>
            </p:cNvSpPr>
            <p:nvPr/>
          </p:nvSpPr>
          <p:spPr bwMode="auto">
            <a:xfrm>
              <a:off x="793" y="1117"/>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mouse</a:t>
              </a:r>
            </a:p>
          </p:txBody>
        </p:sp>
        <p:sp>
          <p:nvSpPr>
            <p:cNvPr id="9224" name="Line 5"/>
            <p:cNvSpPr>
              <a:spLocks noChangeShapeType="1"/>
            </p:cNvSpPr>
            <p:nvPr/>
          </p:nvSpPr>
          <p:spPr bwMode="auto">
            <a:xfrm flipH="1">
              <a:off x="1655" y="754"/>
              <a:ext cx="1180" cy="195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5" name="Line 6"/>
            <p:cNvSpPr>
              <a:spLocks noChangeShapeType="1"/>
            </p:cNvSpPr>
            <p:nvPr/>
          </p:nvSpPr>
          <p:spPr bwMode="auto">
            <a:xfrm flipV="1">
              <a:off x="1338" y="1389"/>
              <a:ext cx="0" cy="127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6" name="Oval 7"/>
            <p:cNvSpPr>
              <a:spLocks noChangeArrowheads="1"/>
            </p:cNvSpPr>
            <p:nvPr/>
          </p:nvSpPr>
          <p:spPr bwMode="auto">
            <a:xfrm>
              <a:off x="2381" y="3158"/>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monday</a:t>
              </a:r>
            </a:p>
          </p:txBody>
        </p:sp>
        <p:sp>
          <p:nvSpPr>
            <p:cNvPr id="9227" name="Line 8"/>
            <p:cNvSpPr>
              <a:spLocks noChangeShapeType="1"/>
            </p:cNvSpPr>
            <p:nvPr/>
          </p:nvSpPr>
          <p:spPr bwMode="auto">
            <a:xfrm flipH="1">
              <a:off x="2971" y="754"/>
              <a:ext cx="45" cy="2404"/>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8" name="Line 9"/>
            <p:cNvSpPr>
              <a:spLocks noChangeShapeType="1"/>
            </p:cNvSpPr>
            <p:nvPr/>
          </p:nvSpPr>
          <p:spPr bwMode="auto">
            <a:xfrm>
              <a:off x="1791" y="2886"/>
              <a:ext cx="590" cy="36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9" name="Oval 10"/>
            <p:cNvSpPr>
              <a:spLocks noChangeArrowheads="1"/>
            </p:cNvSpPr>
            <p:nvPr/>
          </p:nvSpPr>
          <p:spPr bwMode="auto">
            <a:xfrm>
              <a:off x="4241" y="1661"/>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ya</a:t>
              </a:r>
            </a:p>
          </p:txBody>
        </p:sp>
        <p:sp>
          <p:nvSpPr>
            <p:cNvPr id="9230" name="Line 11"/>
            <p:cNvSpPr>
              <a:spLocks noChangeShapeType="1"/>
            </p:cNvSpPr>
            <p:nvPr/>
          </p:nvSpPr>
          <p:spPr bwMode="auto">
            <a:xfrm flipV="1">
              <a:off x="3334" y="1933"/>
              <a:ext cx="1179" cy="1316"/>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1" name="Line 12"/>
            <p:cNvSpPr>
              <a:spLocks noChangeShapeType="1"/>
            </p:cNvSpPr>
            <p:nvPr/>
          </p:nvSpPr>
          <p:spPr bwMode="auto">
            <a:xfrm flipH="1" flipV="1">
              <a:off x="3288" y="754"/>
              <a:ext cx="998" cy="95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2" name="Line 13"/>
            <p:cNvSpPr>
              <a:spLocks noChangeShapeType="1"/>
            </p:cNvSpPr>
            <p:nvPr/>
          </p:nvSpPr>
          <p:spPr bwMode="auto">
            <a:xfrm flipH="1">
              <a:off x="1701" y="663"/>
              <a:ext cx="861" cy="499"/>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219" name="Text Box 14"/>
          <p:cNvSpPr txBox="1">
            <a:spLocks noChangeArrowheads="1"/>
          </p:cNvSpPr>
          <p:nvPr/>
        </p:nvSpPr>
        <p:spPr bwMode="auto">
          <a:xfrm>
            <a:off x="235632" y="1522236"/>
            <a:ext cx="46939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t>（</a:t>
            </a:r>
            <a:r>
              <a:rPr lang="en-US" altLang="zh-CN" sz="2800" dirty="0"/>
              <a:t>2</a:t>
            </a:r>
            <a:r>
              <a:rPr lang="zh-CN" altLang="en-US" sz="2800" dirty="0"/>
              <a:t>）构建一个有向图如下：</a:t>
            </a:r>
          </a:p>
        </p:txBody>
      </p:sp>
      <p:sp>
        <p:nvSpPr>
          <p:cNvPr id="9220" name="Text Box 16"/>
          <p:cNvSpPr txBox="1">
            <a:spLocks noChangeArrowheads="1"/>
          </p:cNvSpPr>
          <p:nvPr/>
        </p:nvSpPr>
        <p:spPr bwMode="auto">
          <a:xfrm>
            <a:off x="900113" y="5373688"/>
            <a:ext cx="80057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有哈密尔顿通路：</a:t>
            </a:r>
            <a:r>
              <a:rPr lang="en-US" altLang="zh-CN" sz="2800" b="1"/>
              <a:t>mom, monday,ya,acm,mouse</a:t>
            </a:r>
          </a:p>
          <a:p>
            <a:pPr eaLnBrk="1" hangingPunct="1"/>
            <a:r>
              <a:rPr lang="en-US" altLang="zh-CN" sz="2800" b="1"/>
              <a:t>                      </a:t>
            </a:r>
            <a:r>
              <a:rPr lang="zh-CN" altLang="en-US" sz="2800" b="1"/>
              <a:t>或：</a:t>
            </a:r>
            <a:r>
              <a:rPr lang="en-US" altLang="zh-CN" sz="2800" b="1"/>
              <a:t>monday,ya,acm,mom,mouse</a:t>
            </a:r>
          </a:p>
        </p:txBody>
      </p:sp>
      <p:sp>
        <p:nvSpPr>
          <p:cNvPr id="17" name="Text Box 15"/>
          <p:cNvSpPr txBox="1">
            <a:spLocks noChangeArrowheads="1"/>
          </p:cNvSpPr>
          <p:nvPr/>
        </p:nvSpPr>
        <p:spPr bwMode="auto">
          <a:xfrm>
            <a:off x="37494" y="54201"/>
            <a:ext cx="9055458" cy="1384995"/>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074738" indent="-1074738" eaLnBrk="1" hangingPunct="1"/>
            <a:r>
              <a:rPr lang="zh-CN" altLang="en-US" sz="2800" dirty="0"/>
              <a:t>（一）以单词为顶点。如果单词</a:t>
            </a:r>
            <a:r>
              <a:rPr lang="en-US" altLang="zh-CN" sz="2800" dirty="0"/>
              <a:t>1</a:t>
            </a:r>
            <a:r>
              <a:rPr lang="zh-CN" altLang="en-US" sz="2800" dirty="0"/>
              <a:t>的末字母等于单词</a:t>
            </a:r>
            <a:r>
              <a:rPr lang="en-US" altLang="zh-CN" sz="2800" dirty="0"/>
              <a:t>2</a:t>
            </a:r>
            <a:r>
              <a:rPr lang="zh-CN" altLang="en-US" sz="2800" dirty="0"/>
              <a:t>的首字母，则从单词</a:t>
            </a:r>
            <a:r>
              <a:rPr lang="en-US" altLang="zh-CN" sz="2800" dirty="0"/>
              <a:t>1</a:t>
            </a:r>
            <a:r>
              <a:rPr lang="zh-CN" altLang="en-US" sz="2800" dirty="0"/>
              <a:t>到单词</a:t>
            </a:r>
            <a:r>
              <a:rPr lang="en-US" altLang="zh-CN" sz="2800" dirty="0"/>
              <a:t>2</a:t>
            </a:r>
            <a:r>
              <a:rPr lang="zh-CN" altLang="en-US" sz="2800" dirty="0"/>
              <a:t>画一条有向边。</a:t>
            </a:r>
            <a:endParaRPr lang="en-US" altLang="zh-CN" sz="2800" dirty="0"/>
          </a:p>
          <a:p>
            <a:pPr eaLnBrk="1" hangingPunct="1"/>
            <a:r>
              <a:rPr lang="zh-CN" altLang="en-US" sz="2800" dirty="0"/>
              <a:t>           问题归结为判断在图中有没有哈密尔顿通路。</a:t>
            </a:r>
          </a:p>
        </p:txBody>
      </p:sp>
    </p:spTree>
    <p:extLst>
      <p:ext uri="{BB962C8B-B14F-4D97-AF65-F5344CB8AC3E}">
        <p14:creationId xmlns:p14="http://schemas.microsoft.com/office/powerpoint/2010/main" val="29361432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19"/>
          <p:cNvGrpSpPr>
            <a:grpSpLocks/>
          </p:cNvGrpSpPr>
          <p:nvPr/>
        </p:nvGrpSpPr>
        <p:grpSpPr bwMode="auto">
          <a:xfrm>
            <a:off x="2195736" y="2420888"/>
            <a:ext cx="5970488" cy="3135486"/>
            <a:chOff x="945" y="164"/>
            <a:chExt cx="4063" cy="3200"/>
          </a:xfrm>
        </p:grpSpPr>
        <p:sp>
          <p:nvSpPr>
            <p:cNvPr id="8197" name="Oval 2"/>
            <p:cNvSpPr>
              <a:spLocks noChangeArrowheads="1"/>
            </p:cNvSpPr>
            <p:nvPr/>
          </p:nvSpPr>
          <p:spPr bwMode="auto">
            <a:xfrm>
              <a:off x="4649" y="1480"/>
              <a:ext cx="359" cy="271"/>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a</a:t>
              </a:r>
            </a:p>
          </p:txBody>
        </p:sp>
        <p:sp>
          <p:nvSpPr>
            <p:cNvPr id="8198" name="Oval 3"/>
            <p:cNvSpPr>
              <a:spLocks noChangeArrowheads="1"/>
            </p:cNvSpPr>
            <p:nvPr/>
          </p:nvSpPr>
          <p:spPr bwMode="auto">
            <a:xfrm>
              <a:off x="2223" y="1810"/>
              <a:ext cx="358" cy="337"/>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t>m</a:t>
              </a:r>
            </a:p>
          </p:txBody>
        </p:sp>
        <p:sp>
          <p:nvSpPr>
            <p:cNvPr id="8199" name="Oval 4"/>
            <p:cNvSpPr>
              <a:spLocks noChangeArrowheads="1"/>
            </p:cNvSpPr>
            <p:nvPr/>
          </p:nvSpPr>
          <p:spPr bwMode="auto">
            <a:xfrm>
              <a:off x="4018" y="3094"/>
              <a:ext cx="289" cy="270"/>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t>y</a:t>
              </a:r>
            </a:p>
          </p:txBody>
        </p:sp>
        <p:sp>
          <p:nvSpPr>
            <p:cNvPr id="8200" name="Oval 5"/>
            <p:cNvSpPr>
              <a:spLocks noChangeArrowheads="1"/>
            </p:cNvSpPr>
            <p:nvPr/>
          </p:nvSpPr>
          <p:spPr bwMode="auto">
            <a:xfrm>
              <a:off x="1791" y="164"/>
              <a:ext cx="288" cy="271"/>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e</a:t>
              </a:r>
            </a:p>
          </p:txBody>
        </p:sp>
        <p:sp>
          <p:nvSpPr>
            <p:cNvPr id="8201" name="Text Box 6"/>
            <p:cNvSpPr txBox="1">
              <a:spLocks noChangeArrowheads="1"/>
            </p:cNvSpPr>
            <p:nvPr/>
          </p:nvSpPr>
          <p:spPr bwMode="auto">
            <a:xfrm>
              <a:off x="945" y="2656"/>
              <a:ext cx="495" cy="348"/>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mom</a:t>
              </a:r>
            </a:p>
          </p:txBody>
        </p:sp>
        <p:sp>
          <p:nvSpPr>
            <p:cNvPr id="8202" name="Line 7"/>
            <p:cNvSpPr>
              <a:spLocks noChangeShapeType="1"/>
            </p:cNvSpPr>
            <p:nvPr/>
          </p:nvSpPr>
          <p:spPr bwMode="auto">
            <a:xfrm flipH="1">
              <a:off x="2608" y="1661"/>
              <a:ext cx="2041" cy="31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3" name="Line 8"/>
            <p:cNvSpPr>
              <a:spLocks noChangeShapeType="1"/>
            </p:cNvSpPr>
            <p:nvPr/>
          </p:nvSpPr>
          <p:spPr bwMode="auto">
            <a:xfrm flipH="1" flipV="1">
              <a:off x="1973" y="436"/>
              <a:ext cx="317" cy="140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4" name="Text Box 9"/>
            <p:cNvSpPr txBox="1">
              <a:spLocks noChangeArrowheads="1"/>
            </p:cNvSpPr>
            <p:nvPr/>
          </p:nvSpPr>
          <p:spPr bwMode="auto">
            <a:xfrm>
              <a:off x="1368" y="862"/>
              <a:ext cx="620" cy="348"/>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mouse</a:t>
              </a:r>
            </a:p>
          </p:txBody>
        </p:sp>
        <p:sp>
          <p:nvSpPr>
            <p:cNvPr id="8205" name="Oval 10"/>
            <p:cNvSpPr>
              <a:spLocks noChangeArrowheads="1"/>
            </p:cNvSpPr>
            <p:nvPr/>
          </p:nvSpPr>
          <p:spPr bwMode="auto">
            <a:xfrm>
              <a:off x="1304" y="1948"/>
              <a:ext cx="1077" cy="879"/>
            </a:xfrm>
            <a:prstGeom prst="ellipse">
              <a:avLst/>
            </a:prstGeom>
            <a:solidFill>
              <a:schemeClr val="bg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6" name="Line 11"/>
            <p:cNvSpPr>
              <a:spLocks noChangeShapeType="1"/>
            </p:cNvSpPr>
            <p:nvPr/>
          </p:nvSpPr>
          <p:spPr bwMode="auto">
            <a:xfrm>
              <a:off x="1988" y="1959"/>
              <a:ext cx="216" cy="9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7" name="Line 12"/>
            <p:cNvSpPr>
              <a:spLocks noChangeShapeType="1"/>
            </p:cNvSpPr>
            <p:nvPr/>
          </p:nvSpPr>
          <p:spPr bwMode="auto">
            <a:xfrm>
              <a:off x="2439" y="2147"/>
              <a:ext cx="1579" cy="101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8" name="Text Box 13"/>
            <p:cNvSpPr txBox="1">
              <a:spLocks noChangeArrowheads="1"/>
            </p:cNvSpPr>
            <p:nvPr/>
          </p:nvSpPr>
          <p:spPr bwMode="auto">
            <a:xfrm>
              <a:off x="2925" y="2977"/>
              <a:ext cx="709" cy="348"/>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monday</a:t>
              </a:r>
            </a:p>
          </p:txBody>
        </p:sp>
        <p:sp>
          <p:nvSpPr>
            <p:cNvPr id="8209" name="Text Box 14"/>
            <p:cNvSpPr txBox="1">
              <a:spLocks noChangeArrowheads="1"/>
            </p:cNvSpPr>
            <p:nvPr/>
          </p:nvSpPr>
          <p:spPr bwMode="auto">
            <a:xfrm>
              <a:off x="3470" y="527"/>
              <a:ext cx="513" cy="408"/>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am</a:t>
              </a:r>
            </a:p>
          </p:txBody>
        </p:sp>
        <p:sp>
          <p:nvSpPr>
            <p:cNvPr id="8210" name="Text Box 15"/>
            <p:cNvSpPr txBox="1">
              <a:spLocks noChangeArrowheads="1"/>
            </p:cNvSpPr>
            <p:nvPr/>
          </p:nvSpPr>
          <p:spPr bwMode="auto">
            <a:xfrm>
              <a:off x="3664" y="1887"/>
              <a:ext cx="442" cy="348"/>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acm</a:t>
              </a:r>
            </a:p>
          </p:txBody>
        </p:sp>
        <p:sp>
          <p:nvSpPr>
            <p:cNvPr id="8211" name="Line 16"/>
            <p:cNvSpPr>
              <a:spLocks noChangeShapeType="1"/>
            </p:cNvSpPr>
            <p:nvPr/>
          </p:nvSpPr>
          <p:spPr bwMode="auto">
            <a:xfrm flipH="1">
              <a:off x="2562" y="1638"/>
              <a:ext cx="227" cy="20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12" name="Freeform 17"/>
            <p:cNvSpPr>
              <a:spLocks/>
            </p:cNvSpPr>
            <p:nvPr/>
          </p:nvSpPr>
          <p:spPr bwMode="auto">
            <a:xfrm>
              <a:off x="2600" y="659"/>
              <a:ext cx="2223" cy="1148"/>
            </a:xfrm>
            <a:custGeom>
              <a:avLst/>
              <a:gdLst>
                <a:gd name="T0" fmla="*/ 0 w 2223"/>
                <a:gd name="T1" fmla="*/ 1148 h 1148"/>
                <a:gd name="T2" fmla="*/ 1543 w 2223"/>
                <a:gd name="T3" fmla="*/ 60 h 1148"/>
                <a:gd name="T4" fmla="*/ 2223 w 2223"/>
                <a:gd name="T5" fmla="*/ 786 h 1148"/>
                <a:gd name="T6" fmla="*/ 0 60000 65536"/>
                <a:gd name="T7" fmla="*/ 0 60000 65536"/>
                <a:gd name="T8" fmla="*/ 0 60000 65536"/>
                <a:gd name="T9" fmla="*/ 0 w 2223"/>
                <a:gd name="T10" fmla="*/ 0 h 1148"/>
                <a:gd name="T11" fmla="*/ 2223 w 2223"/>
                <a:gd name="T12" fmla="*/ 1148 h 1148"/>
              </a:gdLst>
              <a:ahLst/>
              <a:cxnLst>
                <a:cxn ang="T6">
                  <a:pos x="T0" y="T1"/>
                </a:cxn>
                <a:cxn ang="T7">
                  <a:pos x="T2" y="T3"/>
                </a:cxn>
                <a:cxn ang="T8">
                  <a:pos x="T4" y="T5"/>
                </a:cxn>
              </a:cxnLst>
              <a:rect l="T9" t="T10" r="T11" b="T12"/>
              <a:pathLst>
                <a:path w="2223" h="1148">
                  <a:moveTo>
                    <a:pt x="0" y="1148"/>
                  </a:moveTo>
                  <a:cubicBezTo>
                    <a:pt x="586" y="634"/>
                    <a:pt x="1173" y="120"/>
                    <a:pt x="1543" y="60"/>
                  </a:cubicBezTo>
                  <a:cubicBezTo>
                    <a:pt x="1913" y="0"/>
                    <a:pt x="2068" y="393"/>
                    <a:pt x="2223" y="78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8195" name="Text Box 18"/>
          <p:cNvSpPr txBox="1">
            <a:spLocks noChangeArrowheads="1"/>
          </p:cNvSpPr>
          <p:nvPr/>
        </p:nvSpPr>
        <p:spPr bwMode="auto">
          <a:xfrm>
            <a:off x="0" y="68913"/>
            <a:ext cx="9144000" cy="1384995"/>
          </a:xfrm>
          <a:prstGeom prst="rect">
            <a:avLst/>
          </a:prstGeom>
          <a:solidFill>
            <a:srgbClr val="FFC00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074738" indent="-1074738" eaLnBrk="1" hangingPunct="1"/>
            <a:r>
              <a:rPr lang="zh-CN" altLang="en-US" sz="2800" dirty="0"/>
              <a:t>（二）以单词首字母及末字母为顶点。一个单词就对应着从首字母到末字母的一条有向边。</a:t>
            </a:r>
            <a:endParaRPr lang="en-US" altLang="zh-CN" sz="2800" dirty="0"/>
          </a:p>
          <a:p>
            <a:pPr eaLnBrk="1" hangingPunct="1"/>
            <a:r>
              <a:rPr lang="zh-CN" altLang="en-US" sz="2800" dirty="0"/>
              <a:t>           问题归结为判断在图中有没有欧拉通路。</a:t>
            </a:r>
          </a:p>
        </p:txBody>
      </p:sp>
      <p:sp>
        <p:nvSpPr>
          <p:cNvPr id="8196" name="Text Box 20"/>
          <p:cNvSpPr txBox="1">
            <a:spLocks noChangeArrowheads="1"/>
          </p:cNvSpPr>
          <p:nvPr/>
        </p:nvSpPr>
        <p:spPr bwMode="auto">
          <a:xfrm>
            <a:off x="1959099" y="5753224"/>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无欧拉通路。</a:t>
            </a:r>
          </a:p>
        </p:txBody>
      </p:sp>
      <p:sp>
        <p:nvSpPr>
          <p:cNvPr id="2" name="矩形 1"/>
          <p:cNvSpPr/>
          <p:nvPr/>
        </p:nvSpPr>
        <p:spPr>
          <a:xfrm>
            <a:off x="171008" y="1629476"/>
            <a:ext cx="4745210" cy="584775"/>
          </a:xfrm>
          <a:prstGeom prst="rect">
            <a:avLst/>
          </a:prstGeom>
        </p:spPr>
        <p:txBody>
          <a:bodyPr wrap="none">
            <a:spAutoFit/>
          </a:bodyPr>
          <a:lstStyle/>
          <a:p>
            <a:pPr eaLnBrk="1" hangingPunct="1"/>
            <a:r>
              <a:rPr lang="zh-CN" altLang="en-US" sz="2800" dirty="0"/>
              <a:t>（</a:t>
            </a:r>
            <a:r>
              <a:rPr lang="en-US" altLang="zh-CN" sz="2800" dirty="0"/>
              <a:t>1</a:t>
            </a:r>
            <a:r>
              <a:rPr lang="zh-CN" altLang="en-US" sz="2800" dirty="0"/>
              <a:t>）构建一个有向图如下</a:t>
            </a:r>
            <a:r>
              <a:rPr lang="zh-CN" altLang="en-US" sz="3200" dirty="0"/>
              <a:t>：</a:t>
            </a:r>
          </a:p>
        </p:txBody>
      </p:sp>
    </p:spTree>
    <p:extLst>
      <p:ext uri="{BB962C8B-B14F-4D97-AF65-F5344CB8AC3E}">
        <p14:creationId xmlns:p14="http://schemas.microsoft.com/office/powerpoint/2010/main" val="37508718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0"/>
          <p:cNvGrpSpPr>
            <a:grpSpLocks/>
          </p:cNvGrpSpPr>
          <p:nvPr/>
        </p:nvGrpSpPr>
        <p:grpSpPr bwMode="auto">
          <a:xfrm>
            <a:off x="2347607" y="2367506"/>
            <a:ext cx="5688483" cy="2981176"/>
            <a:chOff x="975" y="618"/>
            <a:chExt cx="3946" cy="2423"/>
          </a:xfrm>
        </p:grpSpPr>
        <p:sp>
          <p:nvSpPr>
            <p:cNvPr id="10245" name="Text Box 16"/>
            <p:cNvSpPr txBox="1">
              <a:spLocks noChangeArrowheads="1"/>
            </p:cNvSpPr>
            <p:nvPr/>
          </p:nvSpPr>
          <p:spPr bwMode="auto">
            <a:xfrm>
              <a:off x="3243" y="1480"/>
              <a:ext cx="442" cy="290"/>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acm</a:t>
              </a:r>
            </a:p>
          </p:txBody>
        </p:sp>
        <p:sp>
          <p:nvSpPr>
            <p:cNvPr id="10246" name="Oval 2"/>
            <p:cNvSpPr>
              <a:spLocks noChangeArrowheads="1"/>
            </p:cNvSpPr>
            <p:nvPr/>
          </p:nvSpPr>
          <p:spPr bwMode="auto">
            <a:xfrm>
              <a:off x="4422" y="1467"/>
              <a:ext cx="355" cy="185"/>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a</a:t>
              </a:r>
            </a:p>
          </p:txBody>
        </p:sp>
        <p:sp>
          <p:nvSpPr>
            <p:cNvPr id="10247" name="Oval 3"/>
            <p:cNvSpPr>
              <a:spLocks noChangeArrowheads="1"/>
            </p:cNvSpPr>
            <p:nvPr/>
          </p:nvSpPr>
          <p:spPr bwMode="auto">
            <a:xfrm>
              <a:off x="2255" y="1825"/>
              <a:ext cx="354" cy="231"/>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m</a:t>
              </a:r>
            </a:p>
          </p:txBody>
        </p:sp>
        <p:sp>
          <p:nvSpPr>
            <p:cNvPr id="10248" name="Oval 4"/>
            <p:cNvSpPr>
              <a:spLocks noChangeArrowheads="1"/>
            </p:cNvSpPr>
            <p:nvPr/>
          </p:nvSpPr>
          <p:spPr bwMode="auto">
            <a:xfrm>
              <a:off x="4031" y="2706"/>
              <a:ext cx="285" cy="184"/>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y</a:t>
              </a:r>
            </a:p>
          </p:txBody>
        </p:sp>
        <p:sp>
          <p:nvSpPr>
            <p:cNvPr id="10249" name="Oval 5"/>
            <p:cNvSpPr>
              <a:spLocks noChangeArrowheads="1"/>
            </p:cNvSpPr>
            <p:nvPr/>
          </p:nvSpPr>
          <p:spPr bwMode="auto">
            <a:xfrm>
              <a:off x="2245" y="618"/>
              <a:ext cx="285" cy="186"/>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t>e</a:t>
              </a:r>
            </a:p>
          </p:txBody>
        </p:sp>
        <p:sp>
          <p:nvSpPr>
            <p:cNvPr id="10250" name="Text Box 6"/>
            <p:cNvSpPr txBox="1">
              <a:spLocks noChangeArrowheads="1"/>
            </p:cNvSpPr>
            <p:nvPr/>
          </p:nvSpPr>
          <p:spPr bwMode="auto">
            <a:xfrm>
              <a:off x="975" y="2391"/>
              <a:ext cx="495" cy="291"/>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mom</a:t>
              </a:r>
            </a:p>
          </p:txBody>
        </p:sp>
        <p:sp>
          <p:nvSpPr>
            <p:cNvPr id="10251" name="Line 7"/>
            <p:cNvSpPr>
              <a:spLocks noChangeShapeType="1"/>
            </p:cNvSpPr>
            <p:nvPr/>
          </p:nvSpPr>
          <p:spPr bwMode="auto">
            <a:xfrm flipH="1">
              <a:off x="2608" y="1583"/>
              <a:ext cx="1814" cy="3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2" name="Line 8"/>
            <p:cNvSpPr>
              <a:spLocks noChangeShapeType="1"/>
            </p:cNvSpPr>
            <p:nvPr/>
          </p:nvSpPr>
          <p:spPr bwMode="auto">
            <a:xfrm flipV="1">
              <a:off x="2381" y="823"/>
              <a:ext cx="0" cy="99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3" name="Text Box 9"/>
            <p:cNvSpPr txBox="1">
              <a:spLocks noChangeArrowheads="1"/>
            </p:cNvSpPr>
            <p:nvPr/>
          </p:nvSpPr>
          <p:spPr bwMode="auto">
            <a:xfrm>
              <a:off x="1701" y="1086"/>
              <a:ext cx="620" cy="291"/>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mouse</a:t>
              </a:r>
            </a:p>
          </p:txBody>
        </p:sp>
        <p:sp>
          <p:nvSpPr>
            <p:cNvPr id="10254" name="Oval 10"/>
            <p:cNvSpPr>
              <a:spLocks noChangeArrowheads="1"/>
            </p:cNvSpPr>
            <p:nvPr/>
          </p:nvSpPr>
          <p:spPr bwMode="auto">
            <a:xfrm>
              <a:off x="1331" y="1905"/>
              <a:ext cx="1065" cy="603"/>
            </a:xfrm>
            <a:prstGeom prst="ellipse">
              <a:avLst/>
            </a:prstGeom>
            <a:solidFill>
              <a:schemeClr val="bg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55" name="Line 11"/>
            <p:cNvSpPr>
              <a:spLocks noChangeShapeType="1"/>
            </p:cNvSpPr>
            <p:nvPr/>
          </p:nvSpPr>
          <p:spPr bwMode="auto">
            <a:xfrm>
              <a:off x="2112" y="1951"/>
              <a:ext cx="213" cy="9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6" name="Line 12"/>
            <p:cNvSpPr>
              <a:spLocks noChangeShapeType="1"/>
            </p:cNvSpPr>
            <p:nvPr/>
          </p:nvSpPr>
          <p:spPr bwMode="auto">
            <a:xfrm>
              <a:off x="2468" y="2056"/>
              <a:ext cx="1563" cy="69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7" name="Text Box 13"/>
            <p:cNvSpPr txBox="1">
              <a:spLocks noChangeArrowheads="1"/>
            </p:cNvSpPr>
            <p:nvPr/>
          </p:nvSpPr>
          <p:spPr bwMode="auto">
            <a:xfrm>
              <a:off x="2609" y="2750"/>
              <a:ext cx="709" cy="291"/>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monday</a:t>
              </a:r>
            </a:p>
          </p:txBody>
        </p:sp>
        <p:sp>
          <p:nvSpPr>
            <p:cNvPr id="10258" name="Line 14"/>
            <p:cNvSpPr>
              <a:spLocks noChangeShapeType="1"/>
            </p:cNvSpPr>
            <p:nvPr/>
          </p:nvSpPr>
          <p:spPr bwMode="auto">
            <a:xfrm flipV="1">
              <a:off x="4241" y="1671"/>
              <a:ext cx="363" cy="104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9" name="Text Box 15"/>
            <p:cNvSpPr txBox="1">
              <a:spLocks noChangeArrowheads="1"/>
            </p:cNvSpPr>
            <p:nvPr/>
          </p:nvSpPr>
          <p:spPr bwMode="auto">
            <a:xfrm>
              <a:off x="4612" y="1847"/>
              <a:ext cx="309" cy="291"/>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ya</a:t>
              </a:r>
            </a:p>
          </p:txBody>
        </p:sp>
      </p:grpSp>
      <p:sp>
        <p:nvSpPr>
          <p:cNvPr id="10243" name="Text Box 17"/>
          <p:cNvSpPr txBox="1">
            <a:spLocks noChangeArrowheads="1"/>
          </p:cNvSpPr>
          <p:nvPr/>
        </p:nvSpPr>
        <p:spPr bwMode="auto">
          <a:xfrm>
            <a:off x="-1096" y="1635131"/>
            <a:ext cx="46939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t>（</a:t>
            </a:r>
            <a:r>
              <a:rPr lang="en-US" altLang="zh-CN" sz="2800" dirty="0"/>
              <a:t>2</a:t>
            </a:r>
            <a:r>
              <a:rPr lang="zh-CN" altLang="en-US" sz="2800" dirty="0"/>
              <a:t>）构建一个有向图如下：</a:t>
            </a:r>
          </a:p>
        </p:txBody>
      </p:sp>
      <p:sp>
        <p:nvSpPr>
          <p:cNvPr id="10244" name="Text Box 19"/>
          <p:cNvSpPr txBox="1">
            <a:spLocks noChangeArrowheads="1"/>
          </p:cNvSpPr>
          <p:nvPr/>
        </p:nvSpPr>
        <p:spPr bwMode="auto">
          <a:xfrm>
            <a:off x="1743075" y="5557838"/>
            <a:ext cx="71929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有欧拉通路：</a:t>
            </a:r>
            <a:r>
              <a:rPr lang="en-US" altLang="zh-CN" sz="2800" b="1"/>
              <a:t>monday,ya,acm,mom,mouse</a:t>
            </a:r>
          </a:p>
          <a:p>
            <a:pPr eaLnBrk="1" hangingPunct="1"/>
            <a:r>
              <a:rPr lang="en-US" altLang="zh-CN" sz="2800" b="1"/>
              <a:t>              </a:t>
            </a:r>
            <a:r>
              <a:rPr lang="zh-CN" altLang="en-US" sz="2800" b="1"/>
              <a:t>或：</a:t>
            </a:r>
            <a:r>
              <a:rPr lang="en-US" altLang="zh-CN" sz="2800" b="1"/>
              <a:t>mom,monday,ya,acm,mouse</a:t>
            </a:r>
          </a:p>
        </p:txBody>
      </p:sp>
      <p:sp>
        <p:nvSpPr>
          <p:cNvPr id="20" name="Text Box 18"/>
          <p:cNvSpPr txBox="1">
            <a:spLocks noChangeArrowheads="1"/>
          </p:cNvSpPr>
          <p:nvPr/>
        </p:nvSpPr>
        <p:spPr bwMode="auto">
          <a:xfrm>
            <a:off x="0" y="69785"/>
            <a:ext cx="9144000" cy="1384995"/>
          </a:xfrm>
          <a:prstGeom prst="rect">
            <a:avLst/>
          </a:prstGeom>
          <a:solidFill>
            <a:srgbClr val="FFC00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074738" indent="-1074738" eaLnBrk="1" hangingPunct="1"/>
            <a:r>
              <a:rPr lang="zh-CN" altLang="en-US" sz="2800" dirty="0"/>
              <a:t>（二）以单词首字母及末字母为顶点。一个单词就对应着从首字母到末字母的一条有向边。</a:t>
            </a:r>
            <a:endParaRPr lang="en-US" altLang="zh-CN" sz="2800" dirty="0"/>
          </a:p>
          <a:p>
            <a:pPr eaLnBrk="1" hangingPunct="1"/>
            <a:r>
              <a:rPr lang="zh-CN" altLang="en-US" sz="2800" dirty="0"/>
              <a:t>           问题归结为判断在图中有没有欧拉通路。</a:t>
            </a:r>
          </a:p>
        </p:txBody>
      </p:sp>
    </p:spTree>
    <p:extLst>
      <p:ext uri="{BB962C8B-B14F-4D97-AF65-F5344CB8AC3E}">
        <p14:creationId xmlns:p14="http://schemas.microsoft.com/office/powerpoint/2010/main" val="40920243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solidFill>
                  <a:schemeClr val="tx1"/>
                </a:solidFill>
              </a:rPr>
              <a:t>在本题中两种图论方法的特点</a:t>
            </a:r>
          </a:p>
        </p:txBody>
      </p:sp>
      <p:sp>
        <p:nvSpPr>
          <p:cNvPr id="3" name="内容占位符 2"/>
          <p:cNvSpPr>
            <a:spLocks noGrp="1"/>
          </p:cNvSpPr>
          <p:nvPr>
            <p:ph idx="1"/>
          </p:nvPr>
        </p:nvSpPr>
        <p:spPr/>
        <p:txBody>
          <a:bodyPr/>
          <a:lstStyle/>
          <a:p>
            <a:r>
              <a:rPr lang="zh-CN" altLang="en-US" dirty="0"/>
              <a:t>以单词为顶点构图，直观简单，问题归结为判断在图中有没有哈密尔顿通路，不易求解。</a:t>
            </a:r>
            <a:endParaRPr lang="en-US" altLang="zh-CN" dirty="0"/>
          </a:p>
          <a:p>
            <a:endParaRPr lang="en-US" altLang="zh-CN" dirty="0"/>
          </a:p>
          <a:p>
            <a:r>
              <a:rPr lang="zh-CN" altLang="en-US" dirty="0"/>
              <a:t>以单词首字母及末字母为顶点构图，将单词与边对应，问题归结为判断在图中有没有欧拉通路，容易求解。</a:t>
            </a:r>
          </a:p>
          <a:p>
            <a:pPr marL="0" indent="0">
              <a:buNone/>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420154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08DACA4-6276-48E9-A49B-982B2BC0CA9D}" type="slidenum">
              <a:rPr lang="zh-CN" altLang="en-US" smtClean="0">
                <a:solidFill>
                  <a:schemeClr val="accent1"/>
                </a:solidFill>
              </a:rPr>
              <a:pPr/>
              <a:t>7</a:t>
            </a:fld>
            <a:r>
              <a:rPr lang="en-US" altLang="zh-CN" dirty="0">
                <a:solidFill>
                  <a:schemeClr val="accent1"/>
                </a:solidFill>
              </a:rPr>
              <a:t>/51</a:t>
            </a:r>
          </a:p>
        </p:txBody>
      </p:sp>
      <p:sp>
        <p:nvSpPr>
          <p:cNvPr id="14339"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定理</a:t>
            </a:r>
            <a:r>
              <a:rPr lang="en-US" altLang="zh-CN" dirty="0">
                <a:latin typeface="Calibri" panose="020F0502020204030204" pitchFamily="34" charset="0"/>
                <a:ea typeface="宋体" panose="02010600030101010101" pitchFamily="2" charset="-122"/>
              </a:rPr>
              <a:t>7.1’</a:t>
            </a:r>
          </a:p>
        </p:txBody>
      </p:sp>
      <p:sp>
        <p:nvSpPr>
          <p:cNvPr id="14340" name="Rectangle 3"/>
          <p:cNvSpPr>
            <a:spLocks noGrp="1"/>
          </p:cNvSpPr>
          <p:nvPr>
            <p:ph type="body" idx="4294967295"/>
          </p:nvPr>
        </p:nvSpPr>
        <p:spPr>
          <a:xfrm>
            <a:off x="323850" y="981075"/>
            <a:ext cx="8229600" cy="2217738"/>
          </a:xfrm>
        </p:spPr>
        <p:txBody>
          <a:bodyPr/>
          <a:lstStyle/>
          <a:p>
            <a:pPr>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T=(V,E)</a:t>
            </a:r>
            <a:r>
              <a:rPr lang="zh-CN" altLang="en-US" sz="2800" b="1" dirty="0">
                <a:latin typeface="Calibri" panose="020F0502020204030204" pitchFamily="34" charset="0"/>
                <a:ea typeface="宋体" panose="02010600030101010101" pitchFamily="2" charset="-122"/>
              </a:rPr>
              <a:t>是一个简单图，以下三条等价。</a:t>
            </a:r>
          </a:p>
          <a:p>
            <a:pPr>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①  </a:t>
            </a:r>
            <a:r>
              <a:rPr lang="en-US" altLang="zh-CN" sz="2800" b="1" dirty="0">
                <a:latin typeface="Calibri" panose="020F0502020204030204" pitchFamily="34" charset="0"/>
                <a:ea typeface="宋体" panose="02010600030101010101" pitchFamily="2" charset="-122"/>
              </a:rPr>
              <a:t>T</a:t>
            </a:r>
            <a:r>
              <a:rPr lang="zh-CN" altLang="en-US" sz="2800" b="1" dirty="0">
                <a:latin typeface="Calibri" panose="020F0502020204030204" pitchFamily="34" charset="0"/>
                <a:ea typeface="宋体" panose="02010600030101010101" pitchFamily="2" charset="-122"/>
              </a:rPr>
              <a:t>是一棵树。</a:t>
            </a:r>
          </a:p>
          <a:p>
            <a:pPr>
              <a:buNone/>
            </a:pPr>
            <a:r>
              <a:rPr lang="zh-CN" altLang="en-US" sz="2800" b="1" dirty="0">
                <a:latin typeface="Calibri" panose="020F0502020204030204" pitchFamily="34" charset="0"/>
                <a:ea typeface="宋体" panose="02010600030101010101" pitchFamily="2" charset="-122"/>
              </a:rPr>
              <a:t>②  </a:t>
            </a:r>
            <a:r>
              <a:rPr lang="en-US" altLang="zh-CN" sz="2800" b="1" dirty="0">
                <a:latin typeface="Calibri" panose="020F0502020204030204" pitchFamily="34" charset="0"/>
                <a:ea typeface="宋体" panose="02010600030101010101" pitchFamily="2" charset="-122"/>
              </a:rPr>
              <a:t>T</a:t>
            </a:r>
            <a:r>
              <a:rPr lang="zh-CN" altLang="en-US" sz="2800" b="1" dirty="0">
                <a:latin typeface="Calibri" panose="020F0502020204030204" pitchFamily="34" charset="0"/>
                <a:ea typeface="宋体" panose="02010600030101010101" pitchFamily="2" charset="-122"/>
              </a:rPr>
              <a:t>连通</a:t>
            </a: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且</a:t>
            </a:r>
            <a:r>
              <a:rPr lang="en-US" altLang="zh-CN" sz="2800" b="1" dirty="0">
                <a:latin typeface="Calibri" panose="020F0502020204030204" pitchFamily="34" charset="0"/>
                <a:ea typeface="宋体" panose="02010600030101010101" pitchFamily="2" charset="-122"/>
              </a:rPr>
              <a:t>|E|=</a:t>
            </a: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|V| </a:t>
            </a: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a:t>
            </a:r>
          </a:p>
          <a:p>
            <a:pPr>
              <a:buNone/>
            </a:pPr>
            <a:r>
              <a:rPr lang="zh-CN" altLang="en-US" sz="2800" b="1" dirty="0">
                <a:latin typeface="Calibri" panose="020F0502020204030204" pitchFamily="34" charset="0"/>
                <a:ea typeface="宋体" panose="02010600030101010101" pitchFamily="2" charset="-122"/>
              </a:rPr>
              <a:t>③  </a:t>
            </a:r>
            <a:r>
              <a:rPr lang="en-US" altLang="zh-CN" sz="2800" b="1" dirty="0">
                <a:latin typeface="Calibri" panose="020F0502020204030204" pitchFamily="34" charset="0"/>
                <a:ea typeface="宋体" panose="02010600030101010101" pitchFamily="2" charset="-122"/>
              </a:rPr>
              <a:t>T</a:t>
            </a:r>
            <a:r>
              <a:rPr lang="zh-CN" altLang="en-US" sz="2800" b="1" dirty="0">
                <a:latin typeface="Calibri" panose="020F0502020204030204" pitchFamily="34" charset="0"/>
                <a:ea typeface="宋体" panose="02010600030101010101" pitchFamily="2" charset="-122"/>
              </a:rPr>
              <a:t>中无圈</a:t>
            </a:r>
            <a:r>
              <a:rPr lang="en-US" altLang="zh-CN" sz="2800" b="1" dirty="0">
                <a:latin typeface="Calibri" panose="020F0502020204030204" pitchFamily="34" charset="0"/>
                <a:ea typeface="宋体" panose="02010600030101010101" pitchFamily="2" charset="-122"/>
              </a:rPr>
              <a:t>, </a:t>
            </a:r>
            <a:r>
              <a:rPr lang="zh-CN" altLang="en-US" sz="2800" b="1" dirty="0">
                <a:latin typeface="Calibri" panose="020F0502020204030204" pitchFamily="34" charset="0"/>
                <a:ea typeface="宋体" panose="02010600030101010101" pitchFamily="2" charset="-122"/>
              </a:rPr>
              <a:t>且</a:t>
            </a:r>
            <a:r>
              <a:rPr lang="en-US" altLang="zh-CN" sz="2800" b="1" dirty="0">
                <a:latin typeface="Calibri" panose="020F0502020204030204" pitchFamily="34" charset="0"/>
                <a:ea typeface="宋体" panose="02010600030101010101" pitchFamily="2" charset="-122"/>
              </a:rPr>
              <a:t>|E|=</a:t>
            </a: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|V| </a:t>
            </a: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a:t>
            </a:r>
          </a:p>
        </p:txBody>
      </p:sp>
      <p:sp>
        <p:nvSpPr>
          <p:cNvPr id="574468" name="Rectangle 4"/>
          <p:cNvSpPr>
            <a:spLocks noChangeArrowheads="1"/>
          </p:cNvSpPr>
          <p:nvPr/>
        </p:nvSpPr>
        <p:spPr bwMode="auto">
          <a:xfrm>
            <a:off x="323850" y="3357563"/>
            <a:ext cx="8640763"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79500" indent="-10795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b="1" dirty="0"/>
              <a:t>证明：由 ① 推出②，由 ② 推出 ③，再由 ③ 推出 ① ，以完成整个定理的证明。</a:t>
            </a:r>
          </a:p>
          <a:p>
            <a:pPr algn="l" eaLnBrk="1" hangingPunct="1"/>
            <a:endParaRPr lang="zh-CN" altLang="en-US" sz="2800" b="1" dirty="0"/>
          </a:p>
          <a:p>
            <a:pPr algn="l" eaLnBrk="1" hangingPunct="1"/>
            <a:r>
              <a:rPr lang="zh-CN" altLang="en-US" sz="2800" b="1" dirty="0">
                <a:solidFill>
                  <a:srgbClr val="993300"/>
                </a:solidFill>
              </a:rPr>
              <a:t>          ①</a:t>
            </a:r>
            <a:r>
              <a:rPr lang="zh-CN" altLang="en-US" sz="2800" b="1" dirty="0">
                <a:solidFill>
                  <a:srgbClr val="993300"/>
                </a:solidFill>
                <a:sym typeface="Symbol" panose="05050102010706020507" pitchFamily="18" charset="2"/>
              </a:rPr>
              <a:t></a:t>
            </a:r>
            <a:r>
              <a:rPr lang="zh-CN" altLang="en-US" sz="2800" b="1" dirty="0">
                <a:solidFill>
                  <a:srgbClr val="993300"/>
                </a:solidFill>
              </a:rPr>
              <a:t> ②</a:t>
            </a:r>
            <a:r>
              <a:rPr lang="zh-CN" altLang="en-US" sz="2800" b="1" dirty="0"/>
              <a:t>  </a:t>
            </a:r>
            <a:r>
              <a:rPr lang="en-US" altLang="zh-CN" sz="2800" b="1" dirty="0"/>
              <a:t>T</a:t>
            </a:r>
            <a:r>
              <a:rPr lang="zh-CN" altLang="en-US" sz="2800" b="1" dirty="0"/>
              <a:t>是一棵树，即</a:t>
            </a:r>
            <a:r>
              <a:rPr lang="en-US" altLang="zh-CN" sz="2800" b="1" dirty="0"/>
              <a:t>T</a:t>
            </a:r>
            <a:r>
              <a:rPr lang="zh-CN" altLang="en-US" sz="2800" b="1" dirty="0"/>
              <a:t>连通且无圈，</a:t>
            </a:r>
          </a:p>
          <a:p>
            <a:pPr algn="l" eaLnBrk="1" hangingPunct="1"/>
            <a:r>
              <a:rPr lang="zh-CN" altLang="en-US" sz="2800" b="1" dirty="0"/>
              <a:t>                        由定理知，有</a:t>
            </a:r>
          </a:p>
          <a:p>
            <a:pPr algn="l" eaLnBrk="1" hangingPunct="1"/>
            <a:r>
              <a:rPr lang="zh-CN" altLang="en-US" sz="2800" b="1" dirty="0"/>
              <a:t>		            </a:t>
            </a:r>
            <a:r>
              <a:rPr lang="en-US" altLang="zh-CN" sz="2800" b="1" dirty="0"/>
              <a:t>|V|</a:t>
            </a:r>
            <a:r>
              <a:rPr lang="zh-CN" altLang="en-US" sz="2800" b="1" dirty="0"/>
              <a:t>－</a:t>
            </a:r>
            <a:r>
              <a:rPr lang="en-US" altLang="zh-CN" sz="2800" b="1" dirty="0"/>
              <a:t>1 = |E| </a:t>
            </a:r>
            <a:r>
              <a:rPr lang="zh-CN" altLang="en-US" sz="2800" b="1" dirty="0"/>
              <a:t>。</a:t>
            </a:r>
          </a:p>
        </p:txBody>
      </p:sp>
    </p:spTree>
    <p:extLst>
      <p:ext uri="{BB962C8B-B14F-4D97-AF65-F5344CB8AC3E}">
        <p14:creationId xmlns:p14="http://schemas.microsoft.com/office/powerpoint/2010/main" val="3800225164"/>
      </p:ext>
    </p:extLst>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4468"/>
                                        </p:tgtEl>
                                        <p:attrNameLst>
                                          <p:attrName>style.visibility</p:attrName>
                                        </p:attrNameLst>
                                      </p:cBhvr>
                                      <p:to>
                                        <p:strVal val="visible"/>
                                      </p:to>
                                    </p:set>
                                    <p:anim calcmode="lin" valueType="num">
                                      <p:cBhvr additive="base">
                                        <p:cTn id="7" dur="500" fill="hold"/>
                                        <p:tgtEl>
                                          <p:spTgt spid="574468"/>
                                        </p:tgtEl>
                                        <p:attrNameLst>
                                          <p:attrName>ppt_x</p:attrName>
                                        </p:attrNameLst>
                                      </p:cBhvr>
                                      <p:tavLst>
                                        <p:tav tm="0">
                                          <p:val>
                                            <p:strVal val="#ppt_x"/>
                                          </p:val>
                                        </p:tav>
                                        <p:tav tm="100000">
                                          <p:val>
                                            <p:strVal val="#ppt_x"/>
                                          </p:val>
                                        </p:tav>
                                      </p:tavLst>
                                    </p:anim>
                                    <p:anim calcmode="lin" valueType="num">
                                      <p:cBhvr additive="base">
                                        <p:cTn id="8" dur="500" fill="hold"/>
                                        <p:tgtEl>
                                          <p:spTgt spid="5744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7FBA5C-B744-45F8-A9EB-1DB6EB26F98D}" type="slidenum">
              <a:rPr lang="zh-CN" altLang="en-US" smtClean="0">
                <a:solidFill>
                  <a:schemeClr val="accent1"/>
                </a:solidFill>
              </a:rPr>
              <a:pPr/>
              <a:t>8</a:t>
            </a:fld>
            <a:r>
              <a:rPr lang="en-US" altLang="zh-CN" dirty="0">
                <a:solidFill>
                  <a:schemeClr val="accent1"/>
                </a:solidFill>
              </a:rPr>
              <a:t>/51</a:t>
            </a:r>
          </a:p>
        </p:txBody>
      </p:sp>
      <p:sp>
        <p:nvSpPr>
          <p:cNvPr id="15363"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定理</a:t>
            </a:r>
            <a:r>
              <a:rPr lang="en-US" altLang="zh-CN" dirty="0">
                <a:latin typeface="Calibri" panose="020F0502020204030204" pitchFamily="34" charset="0"/>
                <a:ea typeface="宋体" panose="02010600030101010101" pitchFamily="2" charset="-122"/>
              </a:rPr>
              <a:t>7.1’</a:t>
            </a:r>
            <a:r>
              <a:rPr lang="zh-CN" altLang="en-US" dirty="0">
                <a:latin typeface="Calibri" panose="020F0502020204030204" pitchFamily="34" charset="0"/>
                <a:ea typeface="宋体" panose="02010600030101010101" pitchFamily="2" charset="-122"/>
              </a:rPr>
              <a:t>的证明</a:t>
            </a:r>
            <a:r>
              <a:rPr lang="zh-CN" altLang="en-US" sz="4800" b="1" dirty="0">
                <a:latin typeface="Calibri" panose="020F0502020204030204" pitchFamily="34" charset="0"/>
                <a:ea typeface="宋体" panose="02010600030101010101" pitchFamily="2" charset="-122"/>
              </a:rPr>
              <a:t>②</a:t>
            </a:r>
            <a:r>
              <a:rPr lang="zh-CN" altLang="en-US" sz="4800" b="1" dirty="0">
                <a:latin typeface="Calibri" panose="020F0502020204030204" pitchFamily="34" charset="0"/>
                <a:ea typeface="宋体" panose="02010600030101010101" pitchFamily="2" charset="-122"/>
                <a:sym typeface="Symbol" panose="05050102010706020507" pitchFamily="18" charset="2"/>
              </a:rPr>
              <a:t></a:t>
            </a:r>
            <a:r>
              <a:rPr lang="zh-CN" altLang="en-US" sz="4800" b="1" dirty="0">
                <a:latin typeface="Calibri" panose="020F0502020204030204" pitchFamily="34" charset="0"/>
                <a:ea typeface="宋体" panose="02010600030101010101" pitchFamily="2" charset="-122"/>
              </a:rPr>
              <a:t>③ </a:t>
            </a:r>
          </a:p>
        </p:txBody>
      </p:sp>
      <p:sp>
        <p:nvSpPr>
          <p:cNvPr id="15364" name="Rectangle 3"/>
          <p:cNvSpPr>
            <a:spLocks noGrp="1"/>
          </p:cNvSpPr>
          <p:nvPr>
            <p:ph type="body" idx="4294967295"/>
          </p:nvPr>
        </p:nvSpPr>
        <p:spPr>
          <a:xfrm>
            <a:off x="395288" y="908050"/>
            <a:ext cx="8497887" cy="5689600"/>
          </a:xfrm>
        </p:spPr>
        <p:txBody>
          <a:bodyPr/>
          <a:lstStyle/>
          <a:p>
            <a:pPr marL="0" indent="0">
              <a:lnSpc>
                <a:spcPct val="105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已知</a:t>
            </a:r>
            <a:r>
              <a:rPr lang="en-US" altLang="zh-CN" sz="2800" b="1">
                <a:latin typeface="Calibri" panose="020F0502020204030204" pitchFamily="34" charset="0"/>
                <a:ea typeface="宋体" panose="02010600030101010101" pitchFamily="2" charset="-122"/>
              </a:rPr>
              <a:t>T</a:t>
            </a:r>
            <a:r>
              <a:rPr lang="zh-CN" altLang="en-US" sz="2800" b="1">
                <a:latin typeface="Calibri" panose="020F0502020204030204" pitchFamily="34" charset="0"/>
                <a:ea typeface="宋体" panose="02010600030101010101" pitchFamily="2" charset="-122"/>
              </a:rPr>
              <a:t>连通且 </a:t>
            </a:r>
            <a:r>
              <a:rPr lang="en-US" altLang="zh-CN" sz="2800" b="1">
                <a:latin typeface="Calibri" panose="020F0502020204030204" pitchFamily="34" charset="0"/>
                <a:ea typeface="宋体" panose="02010600030101010101" pitchFamily="2" charset="-122"/>
              </a:rPr>
              <a:t>|V|</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1=|E|</a:t>
            </a:r>
            <a:r>
              <a:rPr lang="en-US" altLang="zh-CN" sz="2800">
                <a:latin typeface="Calibri" panose="020F0502020204030204" pitchFamily="34" charset="0"/>
                <a:ea typeface="宋体" panose="02010600030101010101" pitchFamily="2" charset="-122"/>
              </a:rPr>
              <a:t> </a:t>
            </a:r>
            <a:r>
              <a:rPr lang="zh-CN" altLang="en-US" sz="2800" b="1">
                <a:latin typeface="Calibri" panose="020F0502020204030204" pitchFamily="34" charset="0"/>
                <a:ea typeface="宋体" panose="02010600030101010101" pitchFamily="2" charset="-122"/>
              </a:rPr>
              <a:t>。若 </a:t>
            </a:r>
            <a:r>
              <a:rPr lang="en-US" altLang="zh-CN" sz="2800" b="1">
                <a:latin typeface="Calibri" panose="020F0502020204030204" pitchFamily="34" charset="0"/>
                <a:ea typeface="宋体" panose="02010600030101010101" pitchFamily="2" charset="-122"/>
              </a:rPr>
              <a:t>T</a:t>
            </a:r>
            <a:r>
              <a:rPr lang="zh-CN" altLang="en-US" sz="2800" b="1">
                <a:latin typeface="Calibri" panose="020F0502020204030204" pitchFamily="34" charset="0"/>
                <a:ea typeface="宋体" panose="02010600030101010101" pitchFamily="2" charset="-122"/>
              </a:rPr>
              <a:t>中有圈，拿去圈中的一条边， </a:t>
            </a:r>
            <a:r>
              <a:rPr lang="en-US" altLang="zh-CN" sz="2800" b="1">
                <a:latin typeface="Calibri" panose="020F0502020204030204" pitchFamily="34" charset="0"/>
                <a:ea typeface="宋体" panose="02010600030101010101" pitchFamily="2" charset="-122"/>
              </a:rPr>
              <a:t>T</a:t>
            </a:r>
            <a:r>
              <a:rPr lang="zh-CN" altLang="en-US" sz="2800" b="1">
                <a:latin typeface="Calibri" panose="020F0502020204030204" pitchFamily="34" charset="0"/>
                <a:ea typeface="宋体" panose="02010600030101010101" pitchFamily="2" charset="-122"/>
              </a:rPr>
              <a:t>仍连通。我们继续这样的工作，直到 </a:t>
            </a:r>
            <a:r>
              <a:rPr lang="en-US" altLang="zh-CN" sz="2800" b="1">
                <a:latin typeface="Calibri" panose="020F0502020204030204" pitchFamily="34" charset="0"/>
                <a:ea typeface="宋体" panose="02010600030101010101" pitchFamily="2" charset="-122"/>
              </a:rPr>
              <a:t>T</a:t>
            </a:r>
            <a:r>
              <a:rPr lang="zh-CN" altLang="en-US" sz="2800" b="1">
                <a:latin typeface="Calibri" panose="020F0502020204030204" pitchFamily="34" charset="0"/>
                <a:ea typeface="宋体" panose="02010600030101010101" pitchFamily="2" charset="-122"/>
              </a:rPr>
              <a:t>中无圈。由于顶点与边都是有限集，上面的工作一定可以在有限步内终止。</a:t>
            </a:r>
          </a:p>
          <a:p>
            <a:pPr marL="0" indent="0">
              <a:lnSpc>
                <a:spcPct val="105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设</a:t>
            </a:r>
            <a:r>
              <a:rPr lang="en-US" altLang="zh-CN" sz="2800" b="1">
                <a:latin typeface="Calibri" panose="020F0502020204030204" pitchFamily="34" charset="0"/>
                <a:ea typeface="宋体" panose="02010600030101010101" pitchFamily="2" charset="-122"/>
              </a:rPr>
              <a:t>T</a:t>
            </a:r>
            <a:r>
              <a:rPr lang="zh-CN" altLang="en-US" sz="2800" b="1">
                <a:latin typeface="Calibri" panose="020F0502020204030204" pitchFamily="34" charset="0"/>
                <a:ea typeface="宋体" panose="02010600030101010101" pitchFamily="2" charset="-122"/>
              </a:rPr>
              <a:t>中共拿走</a:t>
            </a:r>
            <a:r>
              <a:rPr lang="en-US" altLang="zh-CN" sz="2800" b="1">
                <a:latin typeface="Calibri" panose="020F0502020204030204" pitchFamily="34" charset="0"/>
                <a:ea typeface="宋体" panose="02010600030101010101" pitchFamily="2" charset="-122"/>
              </a:rPr>
              <a:t>L</a:t>
            </a:r>
            <a:r>
              <a:rPr lang="zh-CN" altLang="en-US" sz="2800" b="1">
                <a:latin typeface="Calibri" panose="020F0502020204030204" pitchFamily="34" charset="0"/>
                <a:ea typeface="宋体" panose="02010600030101010101" pitchFamily="2" charset="-122"/>
              </a:rPr>
              <a:t>条边，由于每次拿去的边都是圈中的边，不影响 </a:t>
            </a:r>
            <a:r>
              <a:rPr lang="en-US" altLang="zh-CN" sz="2800" b="1">
                <a:latin typeface="Calibri" panose="020F0502020204030204" pitchFamily="34" charset="0"/>
                <a:ea typeface="宋体" panose="02010600030101010101" pitchFamily="2" charset="-122"/>
              </a:rPr>
              <a:t>T</a:t>
            </a:r>
            <a:r>
              <a:rPr lang="zh-CN" altLang="en-US" sz="2800" b="1">
                <a:latin typeface="Calibri" panose="020F0502020204030204" pitchFamily="34" charset="0"/>
                <a:ea typeface="宋体" panose="02010600030101010101" pitchFamily="2" charset="-122"/>
              </a:rPr>
              <a:t>的连通性，所以剩下的子图</a:t>
            </a:r>
            <a:r>
              <a:rPr lang="en-US" altLang="zh-CN" sz="2800" b="1">
                <a:latin typeface="Calibri" panose="020F0502020204030204" pitchFamily="34" charset="0"/>
                <a:ea typeface="宋体" panose="02010600030101010101" pitchFamily="2" charset="-122"/>
              </a:rPr>
              <a:t>T’</a:t>
            </a:r>
            <a:r>
              <a:rPr lang="zh-CN" altLang="en-US" sz="2800" b="1">
                <a:latin typeface="Calibri" panose="020F0502020204030204" pitchFamily="34" charset="0"/>
                <a:ea typeface="宋体" panose="02010600030101010101" pitchFamily="2" charset="-122"/>
              </a:rPr>
              <a:t>是连通且无圈的图，即</a:t>
            </a:r>
            <a:r>
              <a:rPr lang="en-US" altLang="zh-CN" sz="2800" b="1">
                <a:latin typeface="Calibri" panose="020F0502020204030204" pitchFamily="34" charset="0"/>
                <a:ea typeface="宋体" panose="02010600030101010101" pitchFamily="2" charset="-122"/>
              </a:rPr>
              <a:t>T’</a:t>
            </a:r>
            <a:r>
              <a:rPr lang="zh-CN" altLang="en-US" sz="2800" b="1">
                <a:latin typeface="Calibri" panose="020F0502020204030204" pitchFamily="34" charset="0"/>
                <a:ea typeface="宋体" panose="02010600030101010101" pitchFamily="2" charset="-122"/>
              </a:rPr>
              <a:t>是一棵树。由定理</a:t>
            </a:r>
            <a:r>
              <a:rPr lang="en-US" altLang="zh-CN" sz="2800" b="1">
                <a:latin typeface="Calibri" panose="020F0502020204030204" pitchFamily="34" charset="0"/>
                <a:ea typeface="宋体" panose="02010600030101010101" pitchFamily="2" charset="-122"/>
              </a:rPr>
              <a:t>1</a:t>
            </a:r>
            <a:r>
              <a:rPr lang="zh-CN" altLang="en-US" sz="2800" b="1">
                <a:latin typeface="Calibri" panose="020F0502020204030204" pitchFamily="34" charset="0"/>
                <a:ea typeface="宋体" panose="02010600030101010101" pitchFamily="2" charset="-122"/>
              </a:rPr>
              <a:t>知， </a:t>
            </a:r>
            <a:r>
              <a:rPr lang="en-US" altLang="zh-CN" sz="2800" b="1">
                <a:latin typeface="Calibri" panose="020F0502020204030204" pitchFamily="34" charset="0"/>
                <a:ea typeface="宋体" panose="02010600030101010101" pitchFamily="2" charset="-122"/>
              </a:rPr>
              <a:t>|V’|</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1=|E’|</a:t>
            </a:r>
            <a:r>
              <a:rPr lang="zh-CN" altLang="en-US" sz="2800" b="1">
                <a:latin typeface="Calibri" panose="020F0502020204030204" pitchFamily="34" charset="0"/>
                <a:ea typeface="宋体" panose="02010600030101010101" pitchFamily="2" charset="-122"/>
              </a:rPr>
              <a:t>，其中</a:t>
            </a:r>
            <a:r>
              <a:rPr lang="en-US" altLang="zh-CN" sz="2800" b="1">
                <a:latin typeface="Calibri" panose="020F0502020204030204" pitchFamily="34" charset="0"/>
                <a:ea typeface="宋体" panose="02010600030101010101" pitchFamily="2" charset="-122"/>
              </a:rPr>
              <a:t>V’</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E’</a:t>
            </a:r>
            <a:r>
              <a:rPr lang="zh-CN" altLang="en-US" sz="2800" b="1">
                <a:latin typeface="Calibri" panose="020F0502020204030204" pitchFamily="34" charset="0"/>
                <a:ea typeface="宋体" panose="02010600030101010101" pitchFamily="2" charset="-122"/>
              </a:rPr>
              <a:t>分别是</a:t>
            </a:r>
            <a:r>
              <a:rPr lang="en-US" altLang="zh-CN" sz="2800" b="1">
                <a:latin typeface="Calibri" panose="020F0502020204030204" pitchFamily="34" charset="0"/>
                <a:ea typeface="宋体" panose="02010600030101010101" pitchFamily="2" charset="-122"/>
              </a:rPr>
              <a:t>T’</a:t>
            </a:r>
            <a:r>
              <a:rPr lang="zh-CN" altLang="en-US" sz="2800" b="1">
                <a:latin typeface="Calibri" panose="020F0502020204030204" pitchFamily="34" charset="0"/>
                <a:ea typeface="宋体" panose="02010600030101010101" pitchFamily="2" charset="-122"/>
              </a:rPr>
              <a:t>的顶点和边集。由</a:t>
            </a:r>
            <a:r>
              <a:rPr lang="en-US" altLang="zh-CN" sz="2800" b="1">
                <a:latin typeface="Calibri" panose="020F0502020204030204" pitchFamily="34" charset="0"/>
                <a:ea typeface="宋体" panose="02010600030101010101" pitchFamily="2" charset="-122"/>
              </a:rPr>
              <a:t>T’</a:t>
            </a:r>
            <a:r>
              <a:rPr lang="zh-CN" altLang="en-US" sz="2800" b="1">
                <a:latin typeface="Calibri" panose="020F0502020204030204" pitchFamily="34" charset="0"/>
                <a:ea typeface="宋体" panose="02010600030101010101" pitchFamily="2" charset="-122"/>
              </a:rPr>
              <a:t>的产生方法，有</a:t>
            </a:r>
            <a:r>
              <a:rPr lang="en-US" altLang="zh-CN" sz="2800" b="1">
                <a:latin typeface="Calibri" panose="020F0502020204030204" pitchFamily="34" charset="0"/>
                <a:ea typeface="宋体" panose="02010600030101010101" pitchFamily="2" charset="-122"/>
              </a:rPr>
              <a:t>|V’|=|V|</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|E’|=|E| </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L</a:t>
            </a:r>
            <a:r>
              <a:rPr lang="zh-CN" altLang="en-US" sz="2800" b="1">
                <a:latin typeface="Calibri" panose="020F0502020204030204" pitchFamily="34" charset="0"/>
                <a:ea typeface="宋体" panose="02010600030101010101" pitchFamily="2" charset="-122"/>
              </a:rPr>
              <a:t>。所以</a:t>
            </a:r>
            <a:r>
              <a:rPr lang="en-US" altLang="zh-CN" sz="2800" b="1">
                <a:latin typeface="Calibri" panose="020F0502020204030204" pitchFamily="34" charset="0"/>
                <a:ea typeface="宋体" panose="02010600030101010101" pitchFamily="2" charset="-122"/>
              </a:rPr>
              <a:t>|V|</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1 =|E|</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L</a:t>
            </a:r>
            <a:r>
              <a:rPr lang="zh-CN" altLang="en-US" sz="2800" b="1">
                <a:latin typeface="Calibri" panose="020F0502020204030204" pitchFamily="34" charset="0"/>
                <a:ea typeface="宋体" panose="02010600030101010101" pitchFamily="2" charset="-122"/>
              </a:rPr>
              <a:t>。由于</a:t>
            </a:r>
            <a:r>
              <a:rPr lang="en-US" altLang="zh-CN" sz="2800" b="1">
                <a:latin typeface="Calibri" panose="020F0502020204030204" pitchFamily="34" charset="0"/>
                <a:ea typeface="宋体" panose="02010600030101010101" pitchFamily="2" charset="-122"/>
              </a:rPr>
              <a:t>|V|</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1=|E|</a:t>
            </a:r>
            <a:r>
              <a:rPr lang="zh-CN" altLang="en-US" sz="2800" b="1">
                <a:latin typeface="Calibri" panose="020F0502020204030204" pitchFamily="34" charset="0"/>
                <a:ea typeface="宋体" panose="02010600030101010101" pitchFamily="2" charset="-122"/>
              </a:rPr>
              <a:t>，所以</a:t>
            </a:r>
          </a:p>
          <a:p>
            <a:pPr marL="0" indent="0">
              <a:lnSpc>
                <a:spcPct val="105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 </a:t>
            </a:r>
            <a:r>
              <a:rPr lang="en-US" altLang="zh-CN" sz="2800" b="1">
                <a:latin typeface="Calibri" panose="020F0502020204030204" pitchFamily="34" charset="0"/>
                <a:ea typeface="宋体" panose="02010600030101010101" pitchFamily="2" charset="-122"/>
              </a:rPr>
              <a:t>|E|=|E|</a:t>
            </a:r>
            <a:r>
              <a:rPr lang="zh-CN" altLang="en-US" sz="2800" b="1">
                <a:latin typeface="Calibri" panose="020F0502020204030204" pitchFamily="34" charset="0"/>
                <a:ea typeface="宋体" panose="02010600030101010101" pitchFamily="2" charset="-122"/>
              </a:rPr>
              <a:t>－</a:t>
            </a:r>
            <a:r>
              <a:rPr lang="en-US" altLang="zh-CN" sz="2800" b="1">
                <a:latin typeface="Calibri" panose="020F0502020204030204" pitchFamily="34" charset="0"/>
                <a:ea typeface="宋体" panose="02010600030101010101" pitchFamily="2" charset="-122"/>
              </a:rPr>
              <a:t>L</a:t>
            </a:r>
            <a:r>
              <a:rPr lang="zh-CN" altLang="en-US" sz="2800" b="1">
                <a:latin typeface="Calibri" panose="020F0502020204030204" pitchFamily="34" charset="0"/>
                <a:ea typeface="宋体" panose="02010600030101010101" pitchFamily="2" charset="-122"/>
              </a:rPr>
              <a:t>，即</a:t>
            </a:r>
            <a:r>
              <a:rPr lang="en-US" altLang="zh-CN" sz="2800" b="1">
                <a:latin typeface="Calibri" panose="020F0502020204030204" pitchFamily="34" charset="0"/>
                <a:ea typeface="宋体" panose="02010600030101010101" pitchFamily="2" charset="-122"/>
              </a:rPr>
              <a:t>L=0</a:t>
            </a:r>
            <a:r>
              <a:rPr lang="zh-CN" altLang="en-US" sz="2800" b="1">
                <a:latin typeface="Calibri" panose="020F0502020204030204" pitchFamily="34" charset="0"/>
                <a:ea typeface="宋体" panose="02010600030101010101" pitchFamily="2" charset="-122"/>
              </a:rPr>
              <a:t>，原图无圈。</a:t>
            </a:r>
          </a:p>
        </p:txBody>
      </p:sp>
    </p:spTree>
    <p:extLst>
      <p:ext uri="{BB962C8B-B14F-4D97-AF65-F5344CB8AC3E}">
        <p14:creationId xmlns:p14="http://schemas.microsoft.com/office/powerpoint/2010/main" val="3328305441"/>
      </p:ext>
    </p:extLst>
  </p:cSld>
  <p:clrMapOvr>
    <a:masterClrMapping/>
  </p:clrMapOvr>
  <p:transition advTm="1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BE80BC-B6B7-4BA4-A67D-F7E702A20A37}" type="slidenum">
              <a:rPr lang="zh-CN" altLang="en-US" smtClean="0">
                <a:solidFill>
                  <a:schemeClr val="accent1"/>
                </a:solidFill>
              </a:rPr>
              <a:pPr/>
              <a:t>9</a:t>
            </a:fld>
            <a:r>
              <a:rPr lang="en-US" altLang="zh-CN" dirty="0">
                <a:solidFill>
                  <a:schemeClr val="accent1"/>
                </a:solidFill>
              </a:rPr>
              <a:t>/51</a:t>
            </a:r>
          </a:p>
        </p:txBody>
      </p:sp>
      <p:sp>
        <p:nvSpPr>
          <p:cNvPr id="16387"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定理</a:t>
            </a:r>
            <a:r>
              <a:rPr lang="en-US" altLang="zh-CN" dirty="0">
                <a:latin typeface="Calibri" panose="020F0502020204030204" pitchFamily="34" charset="0"/>
                <a:ea typeface="宋体" panose="02010600030101010101" pitchFamily="2" charset="-122"/>
              </a:rPr>
              <a:t>7.1’</a:t>
            </a:r>
            <a:r>
              <a:rPr lang="zh-CN" altLang="en-US" dirty="0">
                <a:latin typeface="Calibri" panose="020F0502020204030204" pitchFamily="34" charset="0"/>
                <a:ea typeface="宋体" panose="02010600030101010101" pitchFamily="2" charset="-122"/>
              </a:rPr>
              <a:t>的证明</a:t>
            </a:r>
            <a:r>
              <a:rPr lang="zh-CN" altLang="en-US" sz="4800" b="1" dirty="0">
                <a:latin typeface="Calibri" panose="020F0502020204030204" pitchFamily="34" charset="0"/>
                <a:ea typeface="宋体" panose="02010600030101010101" pitchFamily="2" charset="-122"/>
              </a:rPr>
              <a:t>③</a:t>
            </a:r>
            <a:r>
              <a:rPr lang="zh-CN" altLang="en-US" sz="4800" b="1" dirty="0">
                <a:latin typeface="Calibri" panose="020F0502020204030204" pitchFamily="34" charset="0"/>
                <a:ea typeface="宋体" panose="02010600030101010101" pitchFamily="2" charset="-122"/>
                <a:sym typeface="Symbol" panose="05050102010706020507" pitchFamily="18" charset="2"/>
              </a:rPr>
              <a:t></a:t>
            </a:r>
            <a:r>
              <a:rPr lang="zh-CN" altLang="en-US" sz="4800" b="1" dirty="0">
                <a:latin typeface="Calibri" panose="020F0502020204030204" pitchFamily="34" charset="0"/>
                <a:ea typeface="宋体" panose="02010600030101010101" pitchFamily="2" charset="-122"/>
              </a:rPr>
              <a:t>① </a:t>
            </a:r>
          </a:p>
        </p:txBody>
      </p:sp>
      <p:sp>
        <p:nvSpPr>
          <p:cNvPr id="16388" name="Rectangle 3"/>
          <p:cNvSpPr>
            <a:spLocks noGrp="1"/>
          </p:cNvSpPr>
          <p:nvPr>
            <p:ph type="body" idx="4294967295"/>
          </p:nvPr>
        </p:nvSpPr>
        <p:spPr>
          <a:xfrm>
            <a:off x="250825" y="836613"/>
            <a:ext cx="8713788" cy="5949950"/>
          </a:xfrm>
        </p:spPr>
        <p:txBody>
          <a:bodyPr/>
          <a:lstStyle/>
          <a:p>
            <a:pPr marL="892175" indent="-892175">
              <a:lnSpc>
                <a:spcPct val="11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已知</a:t>
            </a:r>
            <a:r>
              <a:rPr lang="en-US" altLang="zh-CN" sz="2800" b="1" dirty="0">
                <a:latin typeface="Calibri" panose="020F0502020204030204" pitchFamily="34" charset="0"/>
                <a:ea typeface="宋体" panose="02010600030101010101" pitchFamily="2" charset="-122"/>
              </a:rPr>
              <a:t>T</a:t>
            </a:r>
            <a:r>
              <a:rPr lang="zh-CN" altLang="en-US" sz="2800" b="1" dirty="0">
                <a:latin typeface="Calibri" panose="020F0502020204030204" pitchFamily="34" charset="0"/>
                <a:ea typeface="宋体" panose="02010600030101010101" pitchFamily="2" charset="-122"/>
              </a:rPr>
              <a:t>中无圈且</a:t>
            </a:r>
            <a:r>
              <a:rPr lang="en-US" altLang="zh-CN" sz="2800" b="1" dirty="0">
                <a:latin typeface="Calibri" panose="020F0502020204030204" pitchFamily="34" charset="0"/>
                <a:ea typeface="宋体" panose="02010600030101010101" pitchFamily="2" charset="-122"/>
              </a:rPr>
              <a:t>|V|</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1=|E|</a:t>
            </a:r>
            <a:r>
              <a:rPr lang="zh-CN" altLang="en-US" sz="2800" b="1" dirty="0">
                <a:latin typeface="Calibri" panose="020F0502020204030204" pitchFamily="34" charset="0"/>
                <a:ea typeface="宋体" panose="02010600030101010101" pitchFamily="2" charset="-122"/>
              </a:rPr>
              <a:t>。</a:t>
            </a:r>
          </a:p>
          <a:p>
            <a:pPr marL="892175" indent="-892175">
              <a:lnSpc>
                <a:spcPct val="11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若</a:t>
            </a:r>
            <a:r>
              <a:rPr lang="en-US" altLang="zh-CN" sz="2800" b="1" dirty="0">
                <a:latin typeface="Calibri" panose="020F0502020204030204" pitchFamily="34" charset="0"/>
                <a:ea typeface="宋体" panose="02010600030101010101" pitchFamily="2" charset="-122"/>
              </a:rPr>
              <a:t>T</a:t>
            </a:r>
            <a:r>
              <a:rPr lang="zh-CN" altLang="en-US" sz="2800" b="1" dirty="0">
                <a:latin typeface="Calibri" panose="020F0502020204030204" pitchFamily="34" charset="0"/>
                <a:ea typeface="宋体" panose="02010600030101010101" pitchFamily="2" charset="-122"/>
              </a:rPr>
              <a:t>不连通，设 </a:t>
            </a:r>
            <a:r>
              <a:rPr lang="en-US" altLang="zh-CN" sz="2800" b="1" dirty="0">
                <a:latin typeface="Calibri" panose="020F0502020204030204" pitchFamily="34" charset="0"/>
                <a:ea typeface="宋体" panose="02010600030101010101" pitchFamily="2" charset="-122"/>
              </a:rPr>
              <a:t>T</a:t>
            </a:r>
            <a:r>
              <a:rPr lang="zh-CN" altLang="en-US" sz="2800" b="1" dirty="0">
                <a:latin typeface="Calibri" panose="020F0502020204030204" pitchFamily="34" charset="0"/>
                <a:ea typeface="宋体" panose="02010600030101010101" pitchFamily="2" charset="-122"/>
              </a:rPr>
              <a:t>有 </a:t>
            </a:r>
            <a:r>
              <a:rPr lang="en-US" altLang="zh-CN" sz="2800" b="1" dirty="0">
                <a:latin typeface="Calibri" panose="020F0502020204030204" pitchFamily="34" charset="0"/>
                <a:ea typeface="宋体" panose="02010600030101010101" pitchFamily="2" charset="-122"/>
              </a:rPr>
              <a:t>k</a:t>
            </a:r>
            <a:r>
              <a:rPr lang="zh-CN" altLang="en-US" sz="2800" b="1" dirty="0">
                <a:latin typeface="Calibri" panose="020F0502020204030204" pitchFamily="34" charset="0"/>
                <a:ea typeface="宋体" panose="02010600030101010101" pitchFamily="2" charset="-122"/>
              </a:rPr>
              <a:t>个连通分枝：</a:t>
            </a:r>
          </a:p>
          <a:p>
            <a:pPr marL="892175" indent="-892175">
              <a:lnSpc>
                <a:spcPct val="110000"/>
              </a:lnSpc>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                   T</a:t>
            </a:r>
            <a:r>
              <a:rPr lang="en-US" altLang="zh-CN" sz="2800" b="1" baseline="-25000"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T</a:t>
            </a:r>
            <a:r>
              <a:rPr lang="en-US" altLang="zh-CN" sz="2800" b="1" baseline="-25000" dirty="0">
                <a:latin typeface="Calibri" panose="020F0502020204030204" pitchFamily="34" charset="0"/>
                <a:ea typeface="宋体" panose="02010600030101010101" pitchFamily="2" charset="-122"/>
              </a:rPr>
              <a:t>2</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a:t>
            </a:r>
            <a:r>
              <a:rPr lang="en-US" altLang="zh-CN" sz="2800" b="1" dirty="0" err="1">
                <a:latin typeface="Calibri" panose="020F0502020204030204" pitchFamily="34" charset="0"/>
                <a:ea typeface="宋体" panose="02010600030101010101" pitchFamily="2" charset="-122"/>
              </a:rPr>
              <a:t>T</a:t>
            </a:r>
            <a:r>
              <a:rPr lang="en-US" altLang="zh-CN" sz="2800" b="1" baseline="-25000" dirty="0" err="1">
                <a:latin typeface="Calibri" panose="020F0502020204030204" pitchFamily="34" charset="0"/>
                <a:ea typeface="宋体" panose="02010600030101010101" pitchFamily="2" charset="-122"/>
              </a:rPr>
              <a:t>k</a:t>
            </a:r>
            <a:r>
              <a:rPr lang="zh-CN" altLang="en-US" sz="2800" b="1" dirty="0">
                <a:latin typeface="Calibri" panose="020F0502020204030204" pitchFamily="34" charset="0"/>
                <a:ea typeface="宋体" panose="02010600030101010101" pitchFamily="2" charset="-122"/>
              </a:rPr>
              <a:t>，</a:t>
            </a:r>
          </a:p>
          <a:p>
            <a:pPr marL="892175" indent="-892175">
              <a:lnSpc>
                <a:spcPct val="110000"/>
              </a:lnSpc>
              <a:buFont typeface="Arial" panose="020B0604020202020204" pitchFamily="34" charset="0"/>
              <a:buNone/>
            </a:pPr>
            <a:r>
              <a:rPr lang="en-US" altLang="zh-CN" sz="2800" b="1" dirty="0" err="1">
                <a:latin typeface="Calibri" panose="020F0502020204030204" pitchFamily="34" charset="0"/>
                <a:ea typeface="宋体" panose="02010600030101010101" pitchFamily="2" charset="-122"/>
              </a:rPr>
              <a:t>T</a:t>
            </a:r>
            <a:r>
              <a:rPr lang="en-US" altLang="zh-CN" sz="2800" b="1" baseline="-25000" dirty="0" err="1">
                <a:latin typeface="Calibri" panose="020F0502020204030204" pitchFamily="34" charset="0"/>
                <a:ea typeface="宋体" panose="02010600030101010101" pitchFamily="2" charset="-122"/>
              </a:rPr>
              <a:t>i</a:t>
            </a:r>
            <a:r>
              <a:rPr lang="en-US" altLang="zh-CN" sz="2800" b="1" dirty="0">
                <a:latin typeface="Calibri" panose="020F0502020204030204" pitchFamily="34" charset="0"/>
                <a:ea typeface="宋体" panose="02010600030101010101" pitchFamily="2" charset="-122"/>
              </a:rPr>
              <a:t>=(V</a:t>
            </a:r>
            <a:r>
              <a:rPr lang="en-US" altLang="zh-CN" sz="2800" b="1" baseline="-25000" dirty="0">
                <a:latin typeface="Calibri" panose="020F0502020204030204" pitchFamily="34" charset="0"/>
                <a:ea typeface="宋体" panose="02010600030101010101" pitchFamily="2" charset="-122"/>
              </a:rPr>
              <a:t>i</a:t>
            </a:r>
            <a:r>
              <a:rPr lang="en-US" altLang="zh-CN" sz="2800" b="1" dirty="0">
                <a:latin typeface="Calibri" panose="020F0502020204030204" pitchFamily="34" charset="0"/>
                <a:ea typeface="宋体" panose="02010600030101010101" pitchFamily="2" charset="-122"/>
              </a:rPr>
              <a:t>, </a:t>
            </a:r>
            <a:r>
              <a:rPr lang="en-US" altLang="zh-CN" sz="2800" b="1" dirty="0" err="1">
                <a:latin typeface="Calibri" panose="020F0502020204030204" pitchFamily="34" charset="0"/>
                <a:ea typeface="宋体" panose="02010600030101010101" pitchFamily="2" charset="-122"/>
              </a:rPr>
              <a:t>E</a:t>
            </a:r>
            <a:r>
              <a:rPr lang="en-US" altLang="zh-CN" sz="2800" b="1" baseline="-25000" dirty="0" err="1">
                <a:latin typeface="Calibri" panose="020F0502020204030204" pitchFamily="34" charset="0"/>
                <a:ea typeface="宋体" panose="02010600030101010101" pitchFamily="2" charset="-122"/>
              </a:rPr>
              <a:t>i</a:t>
            </a:r>
            <a:r>
              <a:rPr lang="en-US" altLang="zh-CN" sz="2800" b="1" dirty="0">
                <a:latin typeface="Calibri" panose="020F0502020204030204" pitchFamily="34" charset="0"/>
                <a:ea typeface="宋体" panose="02010600030101010101" pitchFamily="2" charset="-122"/>
              </a:rPr>
              <a:t> ), 1≤i≤k</a:t>
            </a:r>
            <a:r>
              <a:rPr lang="zh-CN" altLang="en-US" sz="2800" b="1" dirty="0">
                <a:latin typeface="Calibri" panose="020F0502020204030204" pitchFamily="34" charset="0"/>
                <a:ea typeface="宋体" panose="02010600030101010101" pitchFamily="2" charset="-122"/>
              </a:rPr>
              <a:t>。对于每一个</a:t>
            </a:r>
            <a:r>
              <a:rPr lang="en-US" altLang="zh-CN" sz="2800" b="1" dirty="0" err="1">
                <a:latin typeface="Calibri" panose="020F0502020204030204" pitchFamily="34" charset="0"/>
                <a:ea typeface="宋体" panose="02010600030101010101" pitchFamily="2" charset="-122"/>
              </a:rPr>
              <a:t>i</a:t>
            </a:r>
            <a:r>
              <a:rPr lang="en-US" altLang="zh-CN" sz="2800" b="1" dirty="0">
                <a:latin typeface="Calibri" panose="020F0502020204030204" pitchFamily="34" charset="0"/>
                <a:ea typeface="宋体" panose="02010600030101010101" pitchFamily="2" charset="-122"/>
              </a:rPr>
              <a:t> (1≤i≤k),    </a:t>
            </a:r>
          </a:p>
          <a:p>
            <a:pPr marL="892175" indent="-892175">
              <a:lnSpc>
                <a:spcPct val="110000"/>
              </a:lnSpc>
              <a:buFont typeface="Arial" panose="020B0604020202020204" pitchFamily="34" charset="0"/>
              <a:buNone/>
            </a:pPr>
            <a:r>
              <a:rPr lang="en-US" altLang="zh-CN" sz="2800" b="1" dirty="0" err="1">
                <a:latin typeface="Calibri" panose="020F0502020204030204" pitchFamily="34" charset="0"/>
                <a:ea typeface="宋体" panose="02010600030101010101" pitchFamily="2" charset="-122"/>
              </a:rPr>
              <a:t>T</a:t>
            </a:r>
            <a:r>
              <a:rPr lang="en-US" altLang="zh-CN" sz="2800" b="1" baseline="-25000" dirty="0" err="1">
                <a:latin typeface="Calibri" panose="020F0502020204030204" pitchFamily="34" charset="0"/>
                <a:ea typeface="宋体" panose="02010600030101010101" pitchFamily="2" charset="-122"/>
              </a:rPr>
              <a:t>i</a:t>
            </a:r>
            <a:r>
              <a:rPr lang="zh-CN" altLang="en-US" sz="2800" b="1" dirty="0">
                <a:latin typeface="Calibri" panose="020F0502020204030204" pitchFamily="34" charset="0"/>
                <a:ea typeface="宋体" panose="02010600030101010101" pitchFamily="2" charset="-122"/>
              </a:rPr>
              <a:t>是连通的且无圈，故</a:t>
            </a:r>
            <a:r>
              <a:rPr lang="en-US" altLang="zh-CN" sz="2800" b="1" dirty="0" err="1">
                <a:latin typeface="Calibri" panose="020F0502020204030204" pitchFamily="34" charset="0"/>
                <a:ea typeface="宋体" panose="02010600030101010101" pitchFamily="2" charset="-122"/>
              </a:rPr>
              <a:t>T</a:t>
            </a:r>
            <a:r>
              <a:rPr lang="en-US" altLang="zh-CN" sz="2800" b="1" baseline="-25000" dirty="0" err="1">
                <a:latin typeface="Calibri" panose="020F0502020204030204" pitchFamily="34" charset="0"/>
                <a:ea typeface="宋体" panose="02010600030101010101" pitchFamily="2" charset="-122"/>
              </a:rPr>
              <a:t>i</a:t>
            </a:r>
            <a:r>
              <a:rPr lang="zh-CN" altLang="en-US" sz="2800" b="1" dirty="0">
                <a:latin typeface="Calibri" panose="020F0502020204030204" pitchFamily="34" charset="0"/>
                <a:ea typeface="宋体" panose="02010600030101010101" pitchFamily="2" charset="-122"/>
              </a:rPr>
              <a:t>是树。由定理</a:t>
            </a:r>
            <a:r>
              <a:rPr lang="en-US" altLang="zh-CN" sz="2800" b="1"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知，</a:t>
            </a:r>
          </a:p>
          <a:p>
            <a:pPr marL="892175" indent="-892175">
              <a:lnSpc>
                <a:spcPct val="110000"/>
              </a:lnSpc>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           |V</a:t>
            </a:r>
            <a:r>
              <a:rPr lang="en-US" altLang="zh-CN" sz="2800" b="1" baseline="-25000" dirty="0">
                <a:latin typeface="Calibri" panose="020F0502020204030204" pitchFamily="34" charset="0"/>
                <a:ea typeface="宋体" panose="02010600030101010101" pitchFamily="2" charset="-122"/>
              </a:rPr>
              <a:t>i</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1=|</a:t>
            </a:r>
            <a:r>
              <a:rPr lang="en-US" altLang="zh-CN" sz="2800" b="1" dirty="0" err="1">
                <a:latin typeface="Calibri" panose="020F0502020204030204" pitchFamily="34" charset="0"/>
                <a:ea typeface="宋体" panose="02010600030101010101" pitchFamily="2" charset="-122"/>
              </a:rPr>
              <a:t>E</a:t>
            </a:r>
            <a:r>
              <a:rPr lang="en-US" altLang="zh-CN" sz="2800" b="1" baseline="-25000" dirty="0" err="1">
                <a:latin typeface="Calibri" panose="020F0502020204030204" pitchFamily="34" charset="0"/>
                <a:ea typeface="宋体" panose="02010600030101010101" pitchFamily="2" charset="-122"/>
              </a:rPr>
              <a:t>i</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1≤i≤k</a:t>
            </a:r>
            <a:r>
              <a:rPr lang="zh-CN" altLang="en-US" sz="2800" b="1" dirty="0">
                <a:latin typeface="Calibri" panose="020F0502020204030204" pitchFamily="34" charset="0"/>
                <a:ea typeface="宋体" panose="02010600030101010101" pitchFamily="2" charset="-122"/>
              </a:rPr>
              <a:t>。</a:t>
            </a:r>
          </a:p>
          <a:p>
            <a:pPr marL="892175" indent="-892175">
              <a:lnSpc>
                <a:spcPct val="11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又  </a:t>
            </a:r>
          </a:p>
          <a:p>
            <a:pPr marL="892175" indent="-892175">
              <a:lnSpc>
                <a:spcPct val="110000"/>
              </a:lnSpc>
              <a:buFont typeface="Arial" panose="020B0604020202020204" pitchFamily="34" charset="0"/>
              <a:buNone/>
            </a:pPr>
            <a:endParaRPr lang="zh-CN" altLang="en-US" sz="2800" b="1" dirty="0">
              <a:latin typeface="Calibri" panose="020F0502020204030204" pitchFamily="34" charset="0"/>
              <a:ea typeface="宋体" panose="02010600030101010101" pitchFamily="2" charset="-122"/>
            </a:endParaRPr>
          </a:p>
          <a:p>
            <a:pPr marL="892175" indent="-892175">
              <a:lnSpc>
                <a:spcPct val="110000"/>
              </a:lnSpc>
              <a:spcBef>
                <a:spcPct val="75000"/>
              </a:spcBef>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所以</a:t>
            </a:r>
            <a:r>
              <a:rPr lang="en-US" altLang="zh-CN" sz="2800" b="1" dirty="0">
                <a:latin typeface="Calibri" panose="020F0502020204030204" pitchFamily="34" charset="0"/>
                <a:ea typeface="宋体" panose="02010600030101010101" pitchFamily="2" charset="-122"/>
              </a:rPr>
              <a:t>|V|</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k=|E|</a:t>
            </a:r>
            <a:r>
              <a:rPr lang="zh-CN" altLang="en-US" sz="2800" b="1" dirty="0">
                <a:latin typeface="Calibri" panose="020F0502020204030204" pitchFamily="34" charset="0"/>
                <a:ea typeface="宋体" panose="02010600030101010101" pitchFamily="2" charset="-122"/>
              </a:rPr>
              <a:t>，而已知</a:t>
            </a:r>
            <a:r>
              <a:rPr lang="en-US" altLang="zh-CN" sz="2800" b="1" dirty="0">
                <a:latin typeface="Calibri" panose="020F0502020204030204" pitchFamily="34" charset="0"/>
                <a:ea typeface="宋体" panose="02010600030101010101" pitchFamily="2" charset="-122"/>
              </a:rPr>
              <a:t>|V|</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1=|E|</a:t>
            </a:r>
            <a:r>
              <a:rPr lang="zh-CN" altLang="en-US" sz="2800" b="1" dirty="0">
                <a:latin typeface="Calibri" panose="020F0502020204030204" pitchFamily="34" charset="0"/>
                <a:ea typeface="宋体" panose="02010600030101010101" pitchFamily="2" charset="-122"/>
              </a:rPr>
              <a:t>，</a:t>
            </a:r>
          </a:p>
          <a:p>
            <a:pPr marL="892175" indent="-892175">
              <a:lnSpc>
                <a:spcPct val="110000"/>
              </a:lnSpc>
              <a:spcBef>
                <a:spcPct val="5000"/>
              </a:spcBef>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即有</a:t>
            </a:r>
            <a:r>
              <a:rPr lang="en-US" altLang="zh-CN" sz="2800" b="1" dirty="0">
                <a:latin typeface="Calibri" panose="020F0502020204030204" pitchFamily="34" charset="0"/>
                <a:ea typeface="宋体" panose="02010600030101010101" pitchFamily="2" charset="-122"/>
              </a:rPr>
              <a:t>|V|</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k=|V|</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，故 </a:t>
            </a:r>
            <a:r>
              <a:rPr lang="en-US" altLang="zh-CN" sz="2800" b="1" dirty="0">
                <a:latin typeface="Calibri" panose="020F0502020204030204" pitchFamily="34" charset="0"/>
                <a:ea typeface="宋体" panose="02010600030101010101" pitchFamily="2" charset="-122"/>
              </a:rPr>
              <a:t>k=1</a:t>
            </a:r>
            <a:r>
              <a:rPr lang="zh-CN" altLang="en-US" sz="2800" b="1" dirty="0">
                <a:latin typeface="Calibri" panose="020F0502020204030204" pitchFamily="34" charset="0"/>
                <a:ea typeface="宋体" panose="02010600030101010101" pitchFamily="2" charset="-122"/>
              </a:rPr>
              <a:t>，即</a:t>
            </a:r>
            <a:r>
              <a:rPr lang="en-US" altLang="zh-CN" sz="2800" b="1" dirty="0">
                <a:latin typeface="Calibri" panose="020F0502020204030204" pitchFamily="34" charset="0"/>
                <a:ea typeface="宋体" panose="02010600030101010101" pitchFamily="2" charset="-122"/>
              </a:rPr>
              <a:t>T</a:t>
            </a:r>
            <a:r>
              <a:rPr lang="zh-CN" altLang="en-US" sz="2800" b="1" dirty="0">
                <a:latin typeface="Calibri" panose="020F0502020204030204" pitchFamily="34" charset="0"/>
                <a:ea typeface="宋体" panose="02010600030101010101" pitchFamily="2" charset="-122"/>
              </a:rPr>
              <a:t>是连通图。</a:t>
            </a:r>
          </a:p>
        </p:txBody>
      </p:sp>
      <p:grpSp>
        <p:nvGrpSpPr>
          <p:cNvPr id="16389" name="Group 4"/>
          <p:cNvGrpSpPr>
            <a:grpSpLocks/>
          </p:cNvGrpSpPr>
          <p:nvPr/>
        </p:nvGrpSpPr>
        <p:grpSpPr bwMode="auto">
          <a:xfrm>
            <a:off x="2843213" y="4267200"/>
            <a:ext cx="4132262" cy="1033463"/>
            <a:chOff x="2426" y="3385"/>
            <a:chExt cx="2603" cy="651"/>
          </a:xfrm>
        </p:grpSpPr>
        <p:sp>
          <p:nvSpPr>
            <p:cNvPr id="16390" name="Rectangle 5"/>
            <p:cNvSpPr>
              <a:spLocks noChangeArrowheads="1"/>
            </p:cNvSpPr>
            <p:nvPr/>
          </p:nvSpPr>
          <p:spPr bwMode="auto">
            <a:xfrm>
              <a:off x="2426" y="3513"/>
              <a:ext cx="26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3200"/>
                <a:t>∑</a:t>
              </a:r>
              <a:r>
                <a:rPr lang="en-US" altLang="zh-CN" sz="3200"/>
                <a:t>|V</a:t>
              </a:r>
              <a:r>
                <a:rPr lang="en-US" altLang="zh-CN" sz="3200" i="1">
                  <a:latin typeface="Times New Roman" panose="02020603050405020304" pitchFamily="18" charset="0"/>
                </a:rPr>
                <a:t>i</a:t>
              </a:r>
              <a:r>
                <a:rPr lang="en-US" altLang="zh-CN" sz="3200"/>
                <a:t>|=|V|</a:t>
              </a:r>
              <a:r>
                <a:rPr lang="zh-CN" altLang="en-US" sz="3200"/>
                <a:t>， ∑</a:t>
              </a:r>
              <a:r>
                <a:rPr lang="en-US" altLang="zh-CN" sz="3200"/>
                <a:t>|E</a:t>
              </a:r>
              <a:r>
                <a:rPr lang="en-US" altLang="zh-CN" sz="3200" i="1"/>
                <a:t>i</a:t>
              </a:r>
              <a:r>
                <a:rPr lang="en-US" altLang="zh-CN" sz="3200"/>
                <a:t>|=|E|</a:t>
              </a:r>
            </a:p>
          </p:txBody>
        </p:sp>
        <p:grpSp>
          <p:nvGrpSpPr>
            <p:cNvPr id="16391" name="Group 6"/>
            <p:cNvGrpSpPr>
              <a:grpSpLocks/>
            </p:cNvGrpSpPr>
            <p:nvPr/>
          </p:nvGrpSpPr>
          <p:grpSpPr bwMode="auto">
            <a:xfrm>
              <a:off x="2472" y="3397"/>
              <a:ext cx="320" cy="639"/>
              <a:chOff x="2472" y="3397"/>
              <a:chExt cx="320" cy="639"/>
            </a:xfrm>
          </p:grpSpPr>
          <p:sp>
            <p:nvSpPr>
              <p:cNvPr id="16395" name="Text Box 7"/>
              <p:cNvSpPr txBox="1">
                <a:spLocks noChangeArrowheads="1"/>
              </p:cNvSpPr>
              <p:nvPr/>
            </p:nvSpPr>
            <p:spPr bwMode="auto">
              <a:xfrm>
                <a:off x="2472" y="3805"/>
                <a:ext cx="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i="1">
                    <a:latin typeface="Times New Roman" panose="02020603050405020304" pitchFamily="18" charset="0"/>
                  </a:rPr>
                  <a:t>i</a:t>
                </a:r>
                <a:r>
                  <a:rPr lang="en-US" altLang="zh-CN"/>
                  <a:t>=1</a:t>
                </a:r>
              </a:p>
            </p:txBody>
          </p:sp>
          <p:sp>
            <p:nvSpPr>
              <p:cNvPr id="16396" name="Text Box 8"/>
              <p:cNvSpPr txBox="1">
                <a:spLocks noChangeArrowheads="1"/>
              </p:cNvSpPr>
              <p:nvPr/>
            </p:nvSpPr>
            <p:spPr bwMode="auto">
              <a:xfrm>
                <a:off x="2504" y="339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n</a:t>
                </a:r>
              </a:p>
            </p:txBody>
          </p:sp>
        </p:grpSp>
        <p:grpSp>
          <p:nvGrpSpPr>
            <p:cNvPr id="16392" name="Group 9"/>
            <p:cNvGrpSpPr>
              <a:grpSpLocks/>
            </p:cNvGrpSpPr>
            <p:nvPr/>
          </p:nvGrpSpPr>
          <p:grpSpPr bwMode="auto">
            <a:xfrm>
              <a:off x="3921" y="3385"/>
              <a:ext cx="320" cy="639"/>
              <a:chOff x="2472" y="3397"/>
              <a:chExt cx="320" cy="639"/>
            </a:xfrm>
          </p:grpSpPr>
          <p:sp>
            <p:nvSpPr>
              <p:cNvPr id="16393" name="Text Box 10"/>
              <p:cNvSpPr txBox="1">
                <a:spLocks noChangeArrowheads="1"/>
              </p:cNvSpPr>
              <p:nvPr/>
            </p:nvSpPr>
            <p:spPr bwMode="auto">
              <a:xfrm>
                <a:off x="2472" y="3805"/>
                <a:ext cx="3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i="1">
                    <a:latin typeface="Times New Roman" panose="02020603050405020304" pitchFamily="18" charset="0"/>
                  </a:rPr>
                  <a:t>i</a:t>
                </a:r>
                <a:r>
                  <a:rPr lang="en-US" altLang="zh-CN"/>
                  <a:t>=1</a:t>
                </a:r>
              </a:p>
            </p:txBody>
          </p:sp>
          <p:sp>
            <p:nvSpPr>
              <p:cNvPr id="16394" name="Text Box 11"/>
              <p:cNvSpPr txBox="1">
                <a:spLocks noChangeArrowheads="1"/>
              </p:cNvSpPr>
              <p:nvPr/>
            </p:nvSpPr>
            <p:spPr bwMode="auto">
              <a:xfrm>
                <a:off x="2504" y="339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en-US" altLang="zh-CN"/>
                  <a:t>n</a:t>
                </a:r>
              </a:p>
            </p:txBody>
          </p:sp>
        </p:grpSp>
      </p:grpSp>
    </p:spTree>
    <p:extLst>
      <p:ext uri="{BB962C8B-B14F-4D97-AF65-F5344CB8AC3E}">
        <p14:creationId xmlns:p14="http://schemas.microsoft.com/office/powerpoint/2010/main" val="3299583447"/>
      </p:ext>
    </p:extLst>
  </p:cSld>
  <p:clrMapOvr>
    <a:masterClrMapping/>
  </p:clrMapOvr>
</p:sld>
</file>

<file path=ppt/theme/theme1.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316625</TotalTime>
  <Words>6827</Words>
  <Application>Microsoft Office PowerPoint</Application>
  <PresentationFormat>全屏显示(4:3)</PresentationFormat>
  <Paragraphs>788</Paragraphs>
  <Slides>64</Slides>
  <Notes>28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64</vt:i4>
      </vt:variant>
    </vt:vector>
  </HeadingPairs>
  <TitlesOfParts>
    <vt:vector size="74" baseType="lpstr">
      <vt:lpstr>黑体</vt:lpstr>
      <vt:lpstr>宋体</vt:lpstr>
      <vt:lpstr>Arial</vt:lpstr>
      <vt:lpstr>Calibri</vt:lpstr>
      <vt:lpstr>Cambria Math</vt:lpstr>
      <vt:lpstr>Tahoma</vt:lpstr>
      <vt:lpstr>Times New Roman</vt:lpstr>
      <vt:lpstr>Wingdings</vt:lpstr>
      <vt:lpstr>4_Office 主题</vt:lpstr>
      <vt:lpstr>图片</vt:lpstr>
      <vt:lpstr>PowerPoint 演示文稿</vt:lpstr>
      <vt:lpstr>第7章   树</vt:lpstr>
      <vt:lpstr>树是一种特殊的连通图</vt:lpstr>
      <vt:lpstr>定义7.1               树 </vt:lpstr>
      <vt:lpstr>例  画出所有5个顶点的树</vt:lpstr>
      <vt:lpstr>定理  设 T=(V,E)是一棵树，则有   |E|=|V|-1。</vt:lpstr>
      <vt:lpstr>定理7.1’</vt:lpstr>
      <vt:lpstr>定理7.1’的证明②③ </vt:lpstr>
      <vt:lpstr>定理7.1’的证明③① </vt:lpstr>
      <vt:lpstr>定理7.1</vt:lpstr>
      <vt:lpstr>定理7.2</vt:lpstr>
      <vt:lpstr>例</vt:lpstr>
      <vt:lpstr>例  设T为树，最大度≥k，这里k≥1， 证明T至少有k片树叶。 </vt:lpstr>
      <vt:lpstr>例 T=(V,E)是一棵树,证明 T至少有三片树叶的充分必要条件是T至少有一个顶点的度数不少于3度.</vt:lpstr>
      <vt:lpstr>例  设T=(V,E)是一棵树,判断下列命题的真假。若命题不为真，试举出反例。</vt:lpstr>
      <vt:lpstr>例  设T=(V,E)是一棵树,判断下列命题的真假。若命题不为真，试举出反例。</vt:lpstr>
      <vt:lpstr>例 设G为n阶无向简单连通图，n≥5，      证明G或G的补图不是树。 </vt:lpstr>
      <vt:lpstr>例 7阶无向图有3片树叶和1个3度顶点，其余3个顶点的度数均无1和3.试画出满足要求的所有非同构的无向树。</vt:lpstr>
      <vt:lpstr>例已知无向树T中, 有1个3度顶点, 2个2度顶点, 其余顶点全是树叶. 试求树叶数, 并画出满足要求的非同构的无向树. </vt:lpstr>
      <vt:lpstr>例已知无向树T有5片树叶, 2度与3度顶点各1个, 其余顶点的度数均为4. 求T的阶数n, 并画出满足要求的所有非同构的无向树. </vt:lpstr>
      <vt:lpstr>例  画出具有7个顶点的所有非同构的树</vt:lpstr>
      <vt:lpstr>PowerPoint 演示文稿</vt:lpstr>
      <vt:lpstr>证明： 因为T是一棵树， 所以T中没有回路，也可以说T中回路的长度都为0，这样根据二部图的等价定义（即所有回路长度均为偶数），知： T是二部图.。</vt:lpstr>
      <vt:lpstr>例 T=(V,E)是一棵树, 已知T仅有两个1度顶点求证：T是一条直线。</vt:lpstr>
      <vt:lpstr>定义7.2          生成树</vt:lpstr>
      <vt:lpstr>定理7.3  任何无向连通图都有生成树。</vt:lpstr>
      <vt:lpstr>例   生成树一般不唯一。</vt:lpstr>
      <vt:lpstr>定义7.3         基本回路系统 </vt:lpstr>
      <vt:lpstr>例 G=(V,E)</vt:lpstr>
      <vt:lpstr>定义7.4         基本割集系统 </vt:lpstr>
      <vt:lpstr>例 G=(V,E)</vt:lpstr>
      <vt:lpstr>例 G=(V,E)</vt:lpstr>
      <vt:lpstr>基本回路的性质</vt:lpstr>
      <vt:lpstr>基本割集的性质</vt:lpstr>
      <vt:lpstr>例</vt:lpstr>
      <vt:lpstr>生成树与回路的关系</vt:lpstr>
      <vt:lpstr>生成树与割集的关系</vt:lpstr>
      <vt:lpstr>例 G是一个连通图，G=(V,E)，v∊V，deg(v)=1, e∊E是关联定点v的一条边。 证明e一定是任何一棵生成树的枝。</vt:lpstr>
      <vt:lpstr>例 G是一个连通图，G=(V,E)，v∊V，deg(v)=1, e∊E是关联定点v的一条边。 证明e一定是任何一棵生成树的枝。</vt:lpstr>
      <vt:lpstr>例 试证明简单连通图G的任一条边都可以是某一生成树的枝。</vt:lpstr>
      <vt:lpstr>例 试证明简单连通图G的任一条边都可以是某一生成树的枝。</vt:lpstr>
      <vt:lpstr>例 判断下列断言的真假</vt:lpstr>
      <vt:lpstr>带权图的最小生成树 </vt:lpstr>
      <vt:lpstr>带权图的最小生成树</vt:lpstr>
      <vt:lpstr>例 设G=(V,E, W)是一个无向带权图，且各边的权值不相等，T是G的一棵最小生成树。设e是G中权值最小边，则e是T上的枝。</vt:lpstr>
      <vt:lpstr>例 设G=(V,E, W)是一个无向带权图，且各边的权值不相等，T是G的一棵最小生成树。对顶点集合V的任意二分类：V=V_1∪V_2，V_1∩V_2=∅，且V_1≠∅，V_2≠∅，设"e"为V_1 与V_2之间的权值最小边，则"e"是T上的枝。</vt:lpstr>
      <vt:lpstr>带权图的最小生成树算法</vt:lpstr>
      <vt:lpstr>避圈算法步骤</vt:lpstr>
      <vt:lpstr>例    求最小生成树。</vt:lpstr>
      <vt:lpstr>例  求最小生成树。</vt:lpstr>
      <vt:lpstr>普里姆(Prim)算法</vt:lpstr>
      <vt:lpstr>两种算法的评价</vt:lpstr>
      <vt:lpstr>姚期智:开华裔获图灵之先河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在本题中两种图论方法的特点</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zhong</dc:creator>
  <cp:lastModifiedBy>1563883475@qq.com</cp:lastModifiedBy>
  <cp:revision>230</cp:revision>
  <dcterms:created xsi:type="dcterms:W3CDTF">2090-01-01T11:28:32Z</dcterms:created>
  <dcterms:modified xsi:type="dcterms:W3CDTF">2024-11-27T14:43:03Z</dcterms:modified>
</cp:coreProperties>
</file>