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8"/>
  </p:notesMasterIdLst>
  <p:sldIdLst>
    <p:sldId id="616" r:id="rId2"/>
    <p:sldId id="618" r:id="rId3"/>
    <p:sldId id="622" r:id="rId4"/>
    <p:sldId id="620" r:id="rId5"/>
    <p:sldId id="623" r:id="rId6"/>
    <p:sldId id="621" r:id="rId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217" autoAdjust="0"/>
  </p:normalViewPr>
  <p:slideViewPr>
    <p:cSldViewPr>
      <p:cViewPr varScale="1">
        <p:scale>
          <a:sx n="84" d="100"/>
          <a:sy n="84" d="100"/>
        </p:scale>
        <p:origin x="21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AFD7D8E2-BB42-4A88-BAB9-956729CFD0D2}" type="datetimeFigureOut">
              <a:rPr lang="zh-CN" altLang="en-US"/>
              <a:pPr>
                <a:defRPr/>
              </a:pPr>
              <a:t>2024/11/21</a:t>
            </a:fld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BDC35E-4CEB-4BCA-B713-D8169625AD8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思考题 </a:t>
            </a:r>
            <a:r>
              <a:rPr lang="zh-CN" altLang="en-US" sz="1200" b="1" dirty="0"/>
              <a:t>设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是最小生成树上的枝，则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是其所对应的基本割集中带权最小的边。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DC35E-4CEB-4BCA-B713-D8169625AD8C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35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DC35E-4CEB-4BCA-B713-D8169625AD8C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9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053A5D-217B-47DA-A6A2-BC484538B684}" type="slidenum">
              <a:rPr lang="zh-CN" altLang="en-US" smtClean="0"/>
              <a:pPr/>
              <a:t>‹#›</a:t>
            </a:fld>
            <a:r>
              <a:rPr lang="en-US" altLang="zh-CN" dirty="0"/>
              <a:t>/51</a:t>
            </a:r>
          </a:p>
        </p:txBody>
      </p:sp>
    </p:spTree>
    <p:extLst>
      <p:ext uri="{BB962C8B-B14F-4D97-AF65-F5344CB8AC3E}">
        <p14:creationId xmlns:p14="http://schemas.microsoft.com/office/powerpoint/2010/main" val="2650345350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18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0525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8050" y="10525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85A29-C1C4-4583-B676-286B08936C2C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4392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0BE7B819-F848-455C-9F71-12A97E9B47A1}" type="slidenum">
              <a:rPr lang="zh-CN" altLang="en-US" smtClean="0"/>
              <a:pPr/>
              <a:t>‹#›</a:t>
            </a:fld>
            <a:r>
              <a:rPr lang="en-US" altLang="zh-CN" dirty="0"/>
              <a:t>/51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标题 1"/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EFD4F-6DB7-4778-82F3-B9ADE59F00F6}"/>
              </a:ext>
            </a:extLst>
          </p:cNvPr>
          <p:cNvSpPr txBox="1"/>
          <p:nvPr/>
        </p:nvSpPr>
        <p:spPr>
          <a:xfrm>
            <a:off x="179388" y="980728"/>
            <a:ext cx="8355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03388" indent="-1703388" algn="l"/>
            <a:r>
              <a:rPr lang="en-US" altLang="zh-CN" sz="3200" b="1" dirty="0">
                <a:solidFill>
                  <a:srgbClr val="FF0000"/>
                </a:solidFill>
              </a:rPr>
              <a:t>7.1</a:t>
            </a:r>
          </a:p>
          <a:p>
            <a:pPr marL="1703388" indent="-1703388" algn="l"/>
            <a:endParaRPr lang="en-US" altLang="zh-CN" sz="3200" b="1" dirty="0">
              <a:solidFill>
                <a:srgbClr val="FF0000"/>
              </a:solidFill>
            </a:endParaRPr>
          </a:p>
          <a:p>
            <a:pPr marL="1703388" indent="-1703388" algn="l"/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T</a:t>
            </a:r>
            <a:r>
              <a:rPr lang="en-US" altLang="zh-CN" sz="3200" b="1" dirty="0">
                <a:latin typeface="宋体" panose="02010600030101010101" pitchFamily="2" charset="-122"/>
              </a:rPr>
              <a:t> =(V,E)</a:t>
            </a:r>
            <a:r>
              <a:rPr lang="zh-CN" altLang="en-US" sz="3200" b="1" dirty="0"/>
              <a:t>是一棵树，</a:t>
            </a:r>
            <a:r>
              <a:rPr lang="en-US" altLang="zh-CN" sz="3200" b="1" dirty="0">
                <a:latin typeface="宋体" panose="02010600030101010101" pitchFamily="2" charset="-122"/>
              </a:rPr>
              <a:t>V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宋体" panose="02010600030101010101" pitchFamily="2" charset="-122"/>
              </a:rPr>
              <a:t>,V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</a:rPr>
              <a:t>是作为二部图</a:t>
            </a:r>
            <a:r>
              <a:rPr lang="en-US" altLang="zh-CN" sz="3200" b="1" dirty="0"/>
              <a:t>T</a:t>
            </a:r>
            <a:r>
              <a:rPr lang="zh-CN" altLang="en-US" sz="3200" b="1" dirty="0">
                <a:latin typeface="宋体" panose="02010600030101010101" pitchFamily="2" charset="-122"/>
              </a:rPr>
              <a:t>的顶点二分类，</a:t>
            </a:r>
            <a:r>
              <a:rPr lang="en-US" altLang="zh-CN" sz="3200" b="1" dirty="0">
                <a:latin typeface="宋体" panose="02010600030101010101" pitchFamily="2" charset="-122"/>
              </a:rPr>
              <a:t>|V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宋体" panose="02010600030101010101" pitchFamily="2" charset="-122"/>
              </a:rPr>
              <a:t>|≥|V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sz="3200" b="1" dirty="0">
                <a:latin typeface="宋体" panose="02010600030101010101" pitchFamily="2" charset="-122"/>
              </a:rPr>
              <a:t>|, </a:t>
            </a:r>
          </a:p>
          <a:p>
            <a:pPr marL="1703388" indent="-1703388" algn="l"/>
            <a:r>
              <a:rPr lang="en-US" altLang="zh-CN" sz="3200" b="1" dirty="0">
                <a:latin typeface="宋体" panose="02010600030101010101" pitchFamily="2" charset="-122"/>
              </a:rPr>
              <a:t>        </a:t>
            </a:r>
            <a:r>
              <a:rPr lang="zh-CN" altLang="en-US" sz="3200" b="1" dirty="0">
                <a:latin typeface="宋体" panose="02010600030101010101" pitchFamily="2" charset="-122"/>
              </a:rPr>
              <a:t>则</a:t>
            </a:r>
            <a:r>
              <a:rPr lang="en-US" altLang="zh-CN" sz="3200" b="1" dirty="0">
                <a:latin typeface="宋体" panose="02010600030101010101" pitchFamily="2" charset="-122"/>
              </a:rPr>
              <a:t>V</a:t>
            </a:r>
            <a:r>
              <a:rPr lang="en-US" altLang="zh-CN" sz="3200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</a:rPr>
              <a:t>中至少有一片树叶。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30C5E2-1C2F-45CB-BCBC-6718401F31DE}" type="slidenum">
              <a:rPr lang="zh-CN" altLang="en-US" smtClean="0">
                <a:solidFill>
                  <a:schemeClr val="accent1"/>
                </a:solidFill>
              </a:rPr>
              <a:pPr/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/51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7.1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395288" y="981075"/>
            <a:ext cx="8353425" cy="13684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设无向树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度顶点，其余顶点都是树叶，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T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有几片树叶？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539750" y="2565400"/>
            <a:ext cx="777716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60000"/>
              </a:lnSpc>
            </a:pPr>
            <a:r>
              <a:rPr lang="zh-CN" altLang="en-US" sz="2800" b="1" dirty="0"/>
              <a:t>解：设</a:t>
            </a:r>
            <a:r>
              <a:rPr lang="en-US" altLang="zh-CN" sz="2800" b="1" dirty="0"/>
              <a:t>T</a:t>
            </a:r>
            <a:r>
              <a:rPr lang="zh-CN" altLang="en-US" sz="2800" b="1" dirty="0"/>
              <a:t>有 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片树叶，则依题意有方程：	</a:t>
            </a:r>
            <a:r>
              <a:rPr lang="en-US" altLang="zh-CN" sz="2800" b="1" dirty="0"/>
              <a:t>3•3+2•2+1•x 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800" b="1" dirty="0"/>
              <a:t>           = ∑ d(v) =2|E| =2(|V|-1)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800" b="1" dirty="0"/>
              <a:t>           =2(3+2+ x</a:t>
            </a:r>
            <a:r>
              <a:rPr lang="zh-CN" altLang="en-US" sz="2800" b="1" dirty="0"/>
              <a:t>－</a:t>
            </a:r>
            <a:r>
              <a:rPr lang="en-US" altLang="zh-CN" sz="2800" b="1" dirty="0"/>
              <a:t>1)</a:t>
            </a:r>
          </a:p>
          <a:p>
            <a:pPr algn="l" eaLnBrk="1" hangingPunct="1">
              <a:lnSpc>
                <a:spcPct val="160000"/>
              </a:lnSpc>
            </a:pPr>
            <a:r>
              <a:rPr lang="en-US" altLang="zh-CN" sz="2800" b="1" dirty="0"/>
              <a:t>          ∴  x=5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98E37-BD22-6BD5-055E-BFF1DDB2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A11E3-77FF-3C13-88AB-2FEF7110A42C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2122F5-51BD-0FBC-64B1-09B216A5E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E10D5A-17E7-B312-3924-B77051E6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5A29-C1C4-4583-B676-286B08936C2C}" type="slidenum">
              <a:rPr lang="en-GB" altLang="zh-CN" smtClean="0"/>
              <a:pPr/>
              <a:t>3</a:t>
            </a:fld>
            <a:endParaRPr lang="en-GB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4A3054-E6A2-E4F0-DCE1-FD135552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021"/>
            <a:ext cx="9144000" cy="64379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97562D-F01D-BACC-EC3A-8DFE60648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4627225"/>
            <a:ext cx="787394" cy="19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1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4D02C6-DD3C-4B40-B179-374054316A6E}" type="slidenum">
              <a:rPr lang="en-GB" altLang="zh-CN">
                <a:latin typeface="Tahoma" panose="020B0604030504040204" pitchFamily="34" charset="0"/>
              </a:rPr>
              <a:pPr eaLnBrk="1" hangingPunct="1"/>
              <a:t>4</a:t>
            </a:fld>
            <a:endParaRPr lang="en-GB" altLang="zh-CN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练习十 </a:t>
            </a:r>
            <a:r>
              <a:rPr lang="en-US" altLang="zh-CN" sz="3200"/>
              <a:t>(p135)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88640"/>
            <a:ext cx="8712968" cy="1652602"/>
          </a:xfrm>
        </p:spPr>
        <p:txBody>
          <a:bodyPr/>
          <a:lstStyle/>
          <a:p>
            <a:pPr marL="1878013" indent="-1878013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补充题</a:t>
            </a:r>
            <a:r>
              <a:rPr lang="en-US" altLang="zh-CN" b="1" dirty="0">
                <a:latin typeface="宋体" panose="02010600030101010101" pitchFamily="2" charset="-122"/>
              </a:rPr>
              <a:t>. </a:t>
            </a:r>
            <a:r>
              <a:rPr lang="zh-CN" altLang="en-US" b="1" dirty="0">
                <a:latin typeface="宋体" panose="02010600030101010101" pitchFamily="2" charset="-122"/>
              </a:rPr>
              <a:t>设</a:t>
            </a:r>
            <a:r>
              <a:rPr lang="en-US" altLang="zh-CN" b="1" dirty="0">
                <a:latin typeface="宋体" panose="02010600030101010101" pitchFamily="2" charset="-122"/>
              </a:rPr>
              <a:t>T=(V,E)</a:t>
            </a:r>
            <a:r>
              <a:rPr lang="zh-CN" altLang="en-US" dirty="0"/>
              <a:t>是一棵树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,V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是作为二部图的顶点分类，</a:t>
            </a:r>
            <a:r>
              <a:rPr lang="en-US" altLang="zh-CN" b="1" dirty="0">
                <a:latin typeface="宋体" panose="02010600030101010101" pitchFamily="2" charset="-122"/>
              </a:rPr>
              <a:t>|V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|≥|V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</a:rPr>
              <a:t>|, </a:t>
            </a: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中至少有一片树叶。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587573" y="1844824"/>
            <a:ext cx="80168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520825" indent="-15208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/>
              <a:t>证一：   假设</a:t>
            </a:r>
            <a:r>
              <a:rPr lang="en-US" altLang="zh-CN" sz="3200" b="1" dirty="0"/>
              <a:t>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中没有树叶，</a:t>
            </a:r>
          </a:p>
          <a:p>
            <a:pPr algn="l" eaLnBrk="1" hangingPunct="1"/>
            <a:r>
              <a:rPr lang="zh-CN" altLang="en-US" sz="3200" b="1" dirty="0"/>
              <a:t>              则</a:t>
            </a:r>
            <a:r>
              <a:rPr lang="en-US" altLang="zh-CN" sz="3200" b="1" dirty="0"/>
              <a:t>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中每个顶点的度数至少为</a:t>
            </a:r>
            <a:r>
              <a:rPr lang="en-US" altLang="zh-CN" sz="3200" b="1" dirty="0"/>
              <a:t>2,</a:t>
            </a:r>
          </a:p>
          <a:p>
            <a:pPr algn="l" eaLnBrk="1" hangingPunct="1"/>
            <a:r>
              <a:rPr lang="en-US" altLang="zh-CN" sz="3200" b="1" dirty="0"/>
              <a:t>              </a:t>
            </a:r>
            <a:r>
              <a:rPr lang="zh-CN" altLang="en-US" sz="3200" b="1" dirty="0"/>
              <a:t>于是</a:t>
            </a:r>
          </a:p>
          <a:p>
            <a:pPr algn="l" eaLnBrk="1" hangingPunct="1"/>
            <a:r>
              <a:rPr lang="zh-CN" altLang="en-US" sz="3200" b="1" dirty="0"/>
              <a:t>			 </a:t>
            </a:r>
            <a:r>
              <a:rPr lang="en-US" altLang="zh-CN" sz="3200" b="1" dirty="0"/>
              <a:t>|E|≥ 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</a:t>
            </a:r>
          </a:p>
          <a:p>
            <a:pPr algn="l" eaLnBrk="1" hangingPunct="1"/>
            <a:r>
              <a:rPr lang="en-US" altLang="zh-CN" sz="3200" b="1" dirty="0"/>
              <a:t>         	</a:t>
            </a:r>
            <a:r>
              <a:rPr lang="zh-CN" altLang="en-US" sz="3200" b="1" dirty="0"/>
              <a:t>即       </a:t>
            </a:r>
            <a:r>
              <a:rPr lang="en-US" altLang="zh-CN" sz="3200" b="1" dirty="0"/>
              <a:t>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|+|V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|-1 ≥</a:t>
            </a:r>
            <a:r>
              <a:rPr lang="en-US" altLang="zh-CN" sz="3200" dirty="0"/>
              <a:t> </a:t>
            </a:r>
            <a:r>
              <a:rPr lang="en-US" altLang="zh-CN" sz="3200" b="1" dirty="0"/>
              <a:t>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</a:t>
            </a:r>
          </a:p>
          <a:p>
            <a:pPr algn="l" eaLnBrk="1" hangingPunct="1"/>
            <a:r>
              <a:rPr lang="en-US" altLang="zh-CN" sz="3200" b="1" dirty="0"/>
              <a:t>              </a:t>
            </a:r>
            <a:r>
              <a:rPr lang="zh-CN" altLang="en-US" sz="3200" b="1" dirty="0"/>
              <a:t>故得</a:t>
            </a:r>
            <a:r>
              <a:rPr lang="en-US" altLang="zh-CN" sz="3200" b="1" dirty="0"/>
              <a:t>: </a:t>
            </a:r>
          </a:p>
          <a:p>
            <a:pPr algn="l" eaLnBrk="1" hangingPunct="1"/>
            <a:r>
              <a:rPr lang="en-US" altLang="zh-CN" sz="3200" b="1" dirty="0"/>
              <a:t>                           |V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| ≥</a:t>
            </a:r>
            <a:r>
              <a:rPr lang="en-US" altLang="zh-CN" sz="3200" dirty="0"/>
              <a:t> </a:t>
            </a:r>
            <a:r>
              <a:rPr lang="en-US" altLang="zh-CN" sz="3200" b="1" dirty="0"/>
              <a:t>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|+1</a:t>
            </a:r>
          </a:p>
          <a:p>
            <a:pPr algn="l" eaLnBrk="1" hangingPunct="1"/>
            <a:r>
              <a:rPr lang="en-US" altLang="zh-CN" sz="3200" b="1" dirty="0"/>
              <a:t>	</a:t>
            </a:r>
            <a:r>
              <a:rPr lang="zh-CN" altLang="en-US" sz="3200" b="1" dirty="0"/>
              <a:t>这与已知条件矛盾。矛盾说明假设错误</a:t>
            </a:r>
            <a:r>
              <a:rPr lang="en-US" altLang="zh-CN" sz="3200" b="1" dirty="0"/>
              <a:t>, 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中至少有一片树叶。</a:t>
            </a:r>
          </a:p>
        </p:txBody>
      </p:sp>
    </p:spTree>
    <p:extLst>
      <p:ext uri="{BB962C8B-B14F-4D97-AF65-F5344CB8AC3E}">
        <p14:creationId xmlns:p14="http://schemas.microsoft.com/office/powerpoint/2010/main" val="31938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A31C6-E9A4-2805-5618-8BCF6ED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C861A-A643-247E-CE38-F70209890073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514EF4-3862-9F6A-420C-684584F6CC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6BAC8-C763-B2B9-2680-DD2797AC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5A29-C1C4-4583-B676-286B08936C2C}" type="slidenum">
              <a:rPr lang="en-GB" altLang="zh-CN" smtClean="0"/>
              <a:pPr/>
              <a:t>5</a:t>
            </a:fld>
            <a:endParaRPr lang="en-GB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9FA441-201E-288F-E745-F4CE721E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" y="116632"/>
            <a:ext cx="915953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4D02C6-DD3C-4B40-B179-374054316A6E}" type="slidenum">
              <a:rPr lang="en-GB" altLang="zh-CN">
                <a:latin typeface="Tahoma" panose="020B0604030504040204" pitchFamily="34" charset="0"/>
              </a:rPr>
              <a:pPr eaLnBrk="1" hangingPunct="1"/>
              <a:t>6</a:t>
            </a:fld>
            <a:endParaRPr lang="en-GB" altLang="zh-CN">
              <a:latin typeface="Tahoma" panose="020B060403050404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练习十 </a:t>
            </a:r>
            <a:r>
              <a:rPr lang="en-US" altLang="zh-CN" sz="3200"/>
              <a:t>(p135)</a:t>
            </a:r>
          </a:p>
        </p:txBody>
      </p:sp>
      <p:sp>
        <p:nvSpPr>
          <p:cNvPr id="81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6632"/>
            <a:ext cx="8712968" cy="1652602"/>
          </a:xfrm>
        </p:spPr>
        <p:txBody>
          <a:bodyPr/>
          <a:lstStyle/>
          <a:p>
            <a:pPr marL="1878013" indent="-1878013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补充题</a:t>
            </a:r>
            <a:r>
              <a:rPr lang="en-US" altLang="zh-CN" b="1" dirty="0">
                <a:latin typeface="宋体" panose="02010600030101010101" pitchFamily="2" charset="-122"/>
              </a:rPr>
              <a:t>. </a:t>
            </a:r>
            <a:r>
              <a:rPr lang="zh-CN" altLang="en-US" b="1" dirty="0">
                <a:latin typeface="宋体" panose="02010600030101010101" pitchFamily="2" charset="-122"/>
              </a:rPr>
              <a:t>设</a:t>
            </a:r>
            <a:r>
              <a:rPr lang="en-US" altLang="zh-CN" b="1" dirty="0">
                <a:latin typeface="宋体" panose="02010600030101010101" pitchFamily="2" charset="-122"/>
              </a:rPr>
              <a:t>T=(V,E)</a:t>
            </a:r>
            <a:r>
              <a:rPr lang="zh-CN" altLang="en-US" dirty="0"/>
              <a:t>是一棵树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latin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,V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是作为二部图的顶点分类，</a:t>
            </a:r>
            <a:r>
              <a:rPr lang="en-US" altLang="zh-CN" b="1" dirty="0">
                <a:latin typeface="宋体" panose="02010600030101010101" pitchFamily="2" charset="-122"/>
              </a:rPr>
              <a:t>|V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宋体" panose="02010600030101010101" pitchFamily="2" charset="-122"/>
              </a:rPr>
              <a:t>|≥|V</a:t>
            </a:r>
            <a:r>
              <a:rPr lang="en-US" altLang="zh-CN" b="1" baseline="-25000" dirty="0">
                <a:latin typeface="宋体" panose="02010600030101010101" pitchFamily="2" charset="-122"/>
              </a:rPr>
              <a:t>2</a:t>
            </a:r>
            <a:r>
              <a:rPr lang="en-US" altLang="zh-CN" b="1" dirty="0">
                <a:latin typeface="宋体" panose="02010600030101010101" pitchFamily="2" charset="-122"/>
              </a:rPr>
              <a:t>|, </a:t>
            </a:r>
            <a:r>
              <a:rPr lang="zh-CN" altLang="en-US" b="1" dirty="0">
                <a:latin typeface="宋体" panose="02010600030101010101" pitchFamily="2" charset="-122"/>
              </a:rPr>
              <a:t>则</a:t>
            </a:r>
            <a:r>
              <a:rPr lang="en-US" altLang="zh-CN" b="1" dirty="0">
                <a:latin typeface="宋体" panose="02010600030101010101" pitchFamily="2" charset="-122"/>
              </a:rPr>
              <a:t>V</a:t>
            </a:r>
            <a:r>
              <a:rPr lang="en-US" altLang="zh-CN" b="1" baseline="-25000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中至少有一片树叶。</a:t>
            </a: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587573" y="1598603"/>
            <a:ext cx="8016875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520825" indent="-15208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/>
              <a:t>证二：   假设</a:t>
            </a:r>
            <a:r>
              <a:rPr lang="en-US" altLang="zh-CN" sz="3200" b="1" dirty="0"/>
              <a:t>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中没有树叶，</a:t>
            </a:r>
          </a:p>
          <a:p>
            <a:pPr algn="l" eaLnBrk="1" hangingPunct="1"/>
            <a:r>
              <a:rPr lang="zh-CN" altLang="en-US" sz="3200" b="1" dirty="0"/>
              <a:t>              则</a:t>
            </a:r>
            <a:r>
              <a:rPr lang="en-US" altLang="zh-CN" sz="3200" b="1" dirty="0"/>
              <a:t>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中每个顶点的度数至少为</a:t>
            </a:r>
            <a:r>
              <a:rPr lang="en-US" altLang="zh-CN" sz="3200" b="1" dirty="0"/>
              <a:t>2,</a:t>
            </a:r>
          </a:p>
          <a:p>
            <a:pPr algn="l" eaLnBrk="1" hangingPunct="1"/>
            <a:r>
              <a:rPr lang="en-US" altLang="zh-CN" sz="3200" b="1" dirty="0"/>
              <a:t>              </a:t>
            </a:r>
            <a:r>
              <a:rPr lang="zh-CN" altLang="en-US" sz="3200" b="1" dirty="0"/>
              <a:t>于是</a:t>
            </a:r>
          </a:p>
          <a:p>
            <a:pPr algn="l" eaLnBrk="1" hangingPunct="1"/>
            <a:r>
              <a:rPr lang="zh-CN" altLang="en-US" sz="3200" b="1" dirty="0"/>
              <a:t>			 </a:t>
            </a:r>
            <a:r>
              <a:rPr lang="en-US" altLang="zh-CN" sz="3200" b="1" dirty="0"/>
              <a:t>2|E|≥ 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</a:t>
            </a:r>
          </a:p>
          <a:p>
            <a:pPr algn="l" eaLnBrk="1" hangingPunct="1"/>
            <a:r>
              <a:rPr lang="en-US" altLang="zh-CN" sz="3200" b="1" dirty="0"/>
              <a:t>                                ≥ 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|+2|V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|</a:t>
            </a:r>
          </a:p>
          <a:p>
            <a:pPr algn="l" eaLnBrk="1" hangingPunct="1"/>
            <a:r>
              <a:rPr lang="en-US" altLang="zh-CN" sz="3200" b="1" dirty="0"/>
              <a:t>         	</a:t>
            </a:r>
            <a:r>
              <a:rPr lang="zh-CN" altLang="en-US" sz="3200" b="1" dirty="0"/>
              <a:t>即       </a:t>
            </a:r>
            <a:r>
              <a:rPr lang="en-US" altLang="zh-CN" sz="3200" b="1" dirty="0"/>
              <a:t>2(|V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|+|V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|-1) ≥</a:t>
            </a:r>
            <a:r>
              <a:rPr lang="en-US" altLang="zh-CN" sz="3200" dirty="0"/>
              <a:t> </a:t>
            </a:r>
            <a:r>
              <a:rPr lang="en-US" altLang="zh-CN" sz="3200" b="1" dirty="0"/>
              <a:t>2|V</a:t>
            </a:r>
            <a:r>
              <a:rPr lang="en-US" altLang="zh-CN" sz="3200" b="1" baseline="-25000" dirty="0"/>
              <a:t>1</a:t>
            </a:r>
            <a:r>
              <a:rPr lang="en-US" altLang="zh-CN" sz="3200" b="1" dirty="0"/>
              <a:t>|+ 2|V</a:t>
            </a:r>
            <a:r>
              <a:rPr lang="en-US" altLang="zh-CN" sz="3200" b="1" baseline="-25000" dirty="0"/>
              <a:t>2</a:t>
            </a:r>
            <a:r>
              <a:rPr lang="en-US" altLang="zh-CN" sz="3200" b="1" dirty="0"/>
              <a:t>|</a:t>
            </a:r>
          </a:p>
          <a:p>
            <a:pPr algn="l" eaLnBrk="1" hangingPunct="1"/>
            <a:r>
              <a:rPr lang="en-US" altLang="zh-CN" sz="3200" b="1" dirty="0"/>
              <a:t>              </a:t>
            </a:r>
            <a:r>
              <a:rPr lang="zh-CN" altLang="en-US" sz="3200" b="1" dirty="0"/>
              <a:t>故得</a:t>
            </a:r>
            <a:r>
              <a:rPr lang="en-US" altLang="zh-CN" sz="3200" b="1" dirty="0"/>
              <a:t>: </a:t>
            </a:r>
          </a:p>
          <a:p>
            <a:pPr algn="l" eaLnBrk="1" hangingPunct="1"/>
            <a:r>
              <a:rPr lang="en-US" altLang="zh-CN" sz="3200" b="1" dirty="0"/>
              <a:t>                          -2 ≥</a:t>
            </a:r>
            <a:r>
              <a:rPr lang="en-US" altLang="zh-CN" sz="3200" dirty="0"/>
              <a:t> 0</a:t>
            </a:r>
            <a:endParaRPr lang="en-US" altLang="zh-CN" sz="3200" b="1" dirty="0"/>
          </a:p>
          <a:p>
            <a:pPr algn="l" eaLnBrk="1" hangingPunct="1"/>
            <a:r>
              <a:rPr lang="en-US" altLang="zh-CN" sz="3200" b="1" dirty="0"/>
              <a:t>	</a:t>
            </a:r>
            <a:r>
              <a:rPr lang="zh-CN" altLang="en-US" sz="3200" b="1" dirty="0"/>
              <a:t>矛盾。矛盾说明假设错误</a:t>
            </a:r>
            <a:r>
              <a:rPr lang="en-US" altLang="zh-CN" sz="3200" b="1" dirty="0"/>
              <a:t>, V</a:t>
            </a:r>
            <a:r>
              <a:rPr lang="en-US" altLang="zh-CN" sz="3200" b="1" baseline="-25000" dirty="0"/>
              <a:t>1</a:t>
            </a:r>
            <a:r>
              <a:rPr lang="zh-CN" altLang="en-US" sz="3200" b="1" dirty="0"/>
              <a:t>中至少有一片树叶。</a:t>
            </a:r>
          </a:p>
        </p:txBody>
      </p:sp>
    </p:spTree>
    <p:extLst>
      <p:ext uri="{BB962C8B-B14F-4D97-AF65-F5344CB8AC3E}">
        <p14:creationId xmlns:p14="http://schemas.microsoft.com/office/powerpoint/2010/main" val="413385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/>
    </p:bld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316758</TotalTime>
  <Words>427</Words>
  <Application>Microsoft Office PowerPoint</Application>
  <PresentationFormat>全屏显示(4:3)</PresentationFormat>
  <Paragraphs>40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Tahoma</vt:lpstr>
      <vt:lpstr>Wingdings</vt:lpstr>
      <vt:lpstr>4_Office 主题</vt:lpstr>
      <vt:lpstr>PowerPoint 演示文稿</vt:lpstr>
      <vt:lpstr>7.1</vt:lpstr>
      <vt:lpstr>PowerPoint 演示文稿</vt:lpstr>
      <vt:lpstr>练习十 (p135)</vt:lpstr>
      <vt:lpstr>PowerPoint 演示文稿</vt:lpstr>
      <vt:lpstr>练习十 (p135)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238</cp:revision>
  <dcterms:created xsi:type="dcterms:W3CDTF">2090-01-01T11:28:32Z</dcterms:created>
  <dcterms:modified xsi:type="dcterms:W3CDTF">2024-11-21T06:31:20Z</dcterms:modified>
</cp:coreProperties>
</file>