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4"/>
  </p:notesMasterIdLst>
  <p:sldIdLst>
    <p:sldId id="846" r:id="rId2"/>
    <p:sldId id="568" r:id="rId3"/>
    <p:sldId id="525" r:id="rId4"/>
    <p:sldId id="526" r:id="rId5"/>
    <p:sldId id="608" r:id="rId6"/>
    <p:sldId id="527" r:id="rId7"/>
    <p:sldId id="528" r:id="rId8"/>
    <p:sldId id="572" r:id="rId9"/>
    <p:sldId id="571" r:id="rId10"/>
    <p:sldId id="679" r:id="rId11"/>
    <p:sldId id="529" r:id="rId12"/>
    <p:sldId id="570" r:id="rId13"/>
    <p:sldId id="531" r:id="rId14"/>
    <p:sldId id="532" r:id="rId15"/>
    <p:sldId id="533" r:id="rId16"/>
    <p:sldId id="534" r:id="rId17"/>
    <p:sldId id="681" r:id="rId18"/>
    <p:sldId id="680" r:id="rId19"/>
    <p:sldId id="537" r:id="rId20"/>
    <p:sldId id="538" r:id="rId21"/>
    <p:sldId id="541" r:id="rId22"/>
    <p:sldId id="575" r:id="rId23"/>
    <p:sldId id="578" r:id="rId24"/>
    <p:sldId id="579" r:id="rId25"/>
    <p:sldId id="580" r:id="rId26"/>
    <p:sldId id="581" r:id="rId27"/>
    <p:sldId id="582" r:id="rId28"/>
    <p:sldId id="583" r:id="rId29"/>
    <p:sldId id="584" r:id="rId30"/>
    <p:sldId id="585" r:id="rId31"/>
    <p:sldId id="586" r:id="rId32"/>
    <p:sldId id="683" r:id="rId33"/>
    <p:sldId id="588" r:id="rId34"/>
    <p:sldId id="590" r:id="rId35"/>
    <p:sldId id="674" r:id="rId36"/>
    <p:sldId id="675" r:id="rId37"/>
    <p:sldId id="593" r:id="rId38"/>
    <p:sldId id="594" r:id="rId39"/>
    <p:sldId id="595" r:id="rId40"/>
    <p:sldId id="597" r:id="rId41"/>
    <p:sldId id="596" r:id="rId42"/>
    <p:sldId id="598" r:id="rId43"/>
    <p:sldId id="599" r:id="rId44"/>
    <p:sldId id="677" r:id="rId45"/>
    <p:sldId id="600" r:id="rId46"/>
    <p:sldId id="601" r:id="rId47"/>
    <p:sldId id="602" r:id="rId48"/>
    <p:sldId id="603" r:id="rId49"/>
    <p:sldId id="604" r:id="rId50"/>
    <p:sldId id="605" r:id="rId51"/>
    <p:sldId id="690" r:id="rId52"/>
    <p:sldId id="692"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B3D7"/>
    <a:srgbClr val="7F8D80"/>
    <a:srgbClr val="00FF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80112" autoAdjust="0"/>
  </p:normalViewPr>
  <p:slideViewPr>
    <p:cSldViewPr>
      <p:cViewPr varScale="1">
        <p:scale>
          <a:sx n="64" d="100"/>
          <a:sy n="64" d="100"/>
        </p:scale>
        <p:origin x="528" y="4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2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CE5DEF6D-1A98-407F-9175-27293F515DE3}" type="datetimeFigureOut">
              <a:rPr lang="zh-CN" altLang="en-US"/>
              <a:pPr>
                <a:defRPr/>
              </a:pPr>
              <a:t>2024/11/28</a:t>
            </a:fld>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AED85D0-4B17-457D-881B-EED07EF49ED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                                                                                                                                                                                                                                                                                                                                                                                                                                                                                                                                                   </a:t>
            </a:r>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24036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a:t>左右子树是有区分的</a:t>
            </a:r>
            <a:r>
              <a:rPr lang="en-US" altLang="zh-CN" b="1"/>
              <a:t>,</a:t>
            </a:r>
            <a:r>
              <a:rPr lang="zh-CN" altLang="en-US" b="1"/>
              <a:t>比如主客场制</a:t>
            </a:r>
          </a:p>
          <a:p>
            <a:pPr eaLnBrk="1" hangingPunct="1">
              <a:spcBef>
                <a:spcPct val="0"/>
              </a:spcBef>
            </a:pPr>
            <a:endParaRPr lang="zh-CN" alt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a:t>例 两个高为</a:t>
            </a:r>
            <a:r>
              <a:rPr lang="en-US" altLang="zh-CN" b="1"/>
              <a:t>3</a:t>
            </a:r>
            <a:r>
              <a:rPr lang="zh-CN" altLang="en-US" b="1"/>
              <a:t>的正则</a:t>
            </a:r>
            <a:r>
              <a:rPr lang="en-US" altLang="zh-CN" b="1"/>
              <a:t>2</a:t>
            </a:r>
            <a:r>
              <a:rPr lang="zh-CN" altLang="en-US" b="1"/>
              <a:t>－分树，一个仅有四片树叶，而另一个有</a:t>
            </a:r>
            <a:r>
              <a:rPr lang="en-US" altLang="zh-CN" b="1"/>
              <a:t>8</a:t>
            </a:r>
            <a:r>
              <a:rPr lang="zh-CN" altLang="en-US" b="1"/>
              <a:t>片树叶。</a:t>
            </a:r>
          </a:p>
          <a:p>
            <a:pPr eaLnBrk="1" hangingPunct="1"/>
            <a:endParaRPr lang="zh-CN" altLang="en-US"/>
          </a:p>
        </p:txBody>
      </p:sp>
    </p:spTree>
    <p:extLst>
      <p:ext uri="{BB962C8B-B14F-4D97-AF65-F5344CB8AC3E}">
        <p14:creationId xmlns:p14="http://schemas.microsoft.com/office/powerpoint/2010/main" val="2745404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a:t>例 两个高为</a:t>
            </a:r>
            <a:r>
              <a:rPr lang="en-US" altLang="zh-CN" b="1"/>
              <a:t>3</a:t>
            </a:r>
            <a:r>
              <a:rPr lang="zh-CN" altLang="en-US" b="1"/>
              <a:t>的正则</a:t>
            </a:r>
            <a:r>
              <a:rPr lang="en-US" altLang="zh-CN" b="1"/>
              <a:t>2</a:t>
            </a:r>
            <a:r>
              <a:rPr lang="zh-CN" altLang="en-US" b="1"/>
              <a:t>－分树，一个仅有四片树叶，而另一个有</a:t>
            </a:r>
            <a:r>
              <a:rPr lang="en-US" altLang="zh-CN" b="1"/>
              <a:t>8</a:t>
            </a:r>
            <a:r>
              <a:rPr lang="zh-CN" altLang="en-US" b="1"/>
              <a:t>片树叶。</a:t>
            </a:r>
          </a:p>
          <a:p>
            <a:pPr eaLnBrk="1" hangingPunct="1"/>
            <a:endParaRPr lang="zh-CN" altLang="en-US"/>
          </a:p>
        </p:txBody>
      </p:sp>
    </p:spTree>
    <p:extLst>
      <p:ext uri="{BB962C8B-B14F-4D97-AF65-F5344CB8AC3E}">
        <p14:creationId xmlns:p14="http://schemas.microsoft.com/office/powerpoint/2010/main" val="875248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pPr>
            <a:r>
              <a:rPr lang="zh-CN" altLang="en-US" b="1"/>
              <a:t>维基百科</a:t>
            </a:r>
            <a:r>
              <a:rPr lang="en-US" altLang="zh-CN" b="1"/>
              <a:t>http://zh.wikipedia.org/wiki/File:English-slf.png</a:t>
            </a:r>
          </a:p>
          <a:p>
            <a:pPr eaLnBrk="1" hangingPunct="1">
              <a:lnSpc>
                <a:spcPct val="105000"/>
              </a:lnSpc>
            </a:pPr>
            <a:endParaRPr lang="zh-CN" altLang="en-US" b="1"/>
          </a:p>
          <a:p>
            <a:pPr eaLnBrk="1" hangingPunct="1">
              <a:lnSpc>
                <a:spcPct val="105000"/>
              </a:lnSpc>
            </a:pPr>
            <a:r>
              <a:rPr lang="zh-CN" altLang="en-US" b="1"/>
              <a:t>因此，人们希望把经常使用的字母，用较短的序列来表示，而不经常使用的字母用较长的序列来表示。这样一来，整个数串的长度就会缩短</a:t>
            </a:r>
            <a:r>
              <a:rPr lang="zh-CN" altLang="en-US"/>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t>如果我们用一个前缀码中的序列来表示英文字母，我们将证明把收到的数串，清楚地划分为表示消息中的字母序列总是可能做到的。</a:t>
            </a: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t>如果我们用一个前缀码中的序列来表示英文字母，我们将证明把收到的数串，清楚地划分为表示消息中的字母序列总是可能做到的。</a:t>
            </a:r>
          </a:p>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b="1">
                <a:solidFill>
                  <a:srgbClr val="333300"/>
                </a:solidFill>
              </a:rPr>
              <a:t>设 </a:t>
            </a:r>
            <a:r>
              <a:rPr lang="en-US" altLang="zh-CN" b="1">
                <a:solidFill>
                  <a:srgbClr val="333300"/>
                </a:solidFill>
              </a:rPr>
              <a:t>T</a:t>
            </a:r>
            <a:r>
              <a:rPr lang="zh-CN" altLang="en-US" b="1">
                <a:solidFill>
                  <a:srgbClr val="333300"/>
                </a:solidFill>
              </a:rPr>
              <a:t>是一棵</a:t>
            </a:r>
            <a:r>
              <a:rPr lang="en-US" altLang="zh-CN" b="1">
                <a:solidFill>
                  <a:srgbClr val="333300"/>
                </a:solidFill>
              </a:rPr>
              <a:t>2</a:t>
            </a:r>
            <a:r>
              <a:rPr lang="zh-CN" altLang="en-US" b="1">
                <a:solidFill>
                  <a:srgbClr val="333300"/>
                </a:solidFill>
              </a:rPr>
              <a:t>－分树，对每一个分枝点发出的左，右二条边</a:t>
            </a:r>
            <a:r>
              <a:rPr lang="en-US" altLang="zh-CN" b="1">
                <a:solidFill>
                  <a:srgbClr val="333300"/>
                </a:solidFill>
              </a:rPr>
              <a:t>,</a:t>
            </a:r>
            <a:r>
              <a:rPr lang="zh-CN" altLang="en-US" b="1">
                <a:solidFill>
                  <a:srgbClr val="333300"/>
                </a:solidFill>
              </a:rPr>
              <a:t>我们分别标以</a:t>
            </a:r>
            <a:r>
              <a:rPr lang="en-US" altLang="zh-CN" b="1">
                <a:solidFill>
                  <a:srgbClr val="333300"/>
                </a:solidFill>
              </a:rPr>
              <a:t>0</a:t>
            </a:r>
            <a:r>
              <a:rPr lang="zh-CN" altLang="en-US" b="1">
                <a:solidFill>
                  <a:srgbClr val="333300"/>
                </a:solidFill>
              </a:rPr>
              <a:t>和</a:t>
            </a:r>
            <a:r>
              <a:rPr lang="en-US" altLang="zh-CN" b="1">
                <a:solidFill>
                  <a:srgbClr val="333300"/>
                </a:solidFill>
              </a:rPr>
              <a:t>1</a:t>
            </a:r>
            <a:r>
              <a:rPr lang="zh-CN" altLang="en-US" b="1">
                <a:solidFill>
                  <a:srgbClr val="333300"/>
                </a:solidFill>
              </a:rPr>
              <a:t>，可以仅有一条边。对于每一片叶子，标上一个</a:t>
            </a:r>
            <a:r>
              <a:rPr lang="en-US" altLang="zh-CN" b="1">
                <a:solidFill>
                  <a:srgbClr val="333300"/>
                </a:solidFill>
              </a:rPr>
              <a:t>0</a:t>
            </a:r>
            <a:r>
              <a:rPr lang="zh-CN" altLang="en-US" b="1">
                <a:solidFill>
                  <a:srgbClr val="333300"/>
                </a:solidFill>
              </a:rPr>
              <a:t>、</a:t>
            </a:r>
            <a:r>
              <a:rPr lang="en-US" altLang="zh-CN" b="1">
                <a:solidFill>
                  <a:srgbClr val="333300"/>
                </a:solidFill>
              </a:rPr>
              <a:t>1</a:t>
            </a:r>
            <a:r>
              <a:rPr lang="zh-CN" altLang="en-US" b="1">
                <a:solidFill>
                  <a:srgbClr val="333300"/>
                </a:solidFill>
              </a:rPr>
              <a:t>序列，这个序列是从树根到这片叶子的通路上的边的标号序列。由于通路的唯一性，标号也是唯一的。显然，树叶标号的序列集合是一个前缀码。</a:t>
            </a:r>
          </a:p>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t>反之，对应一个前缀码</a:t>
            </a:r>
            <a:r>
              <a:rPr lang="en-US" altLang="zh-CN" b="1" dirty="0"/>
              <a:t>A </a:t>
            </a:r>
            <a:r>
              <a:rPr lang="zh-CN" altLang="en-US" b="1" dirty="0"/>
              <a:t>，设</a:t>
            </a:r>
            <a:r>
              <a:rPr lang="en-US" altLang="zh-CN" b="1" dirty="0"/>
              <a:t>A </a:t>
            </a:r>
            <a:r>
              <a:rPr lang="zh-CN" altLang="en-US" b="1" dirty="0"/>
              <a:t>中最长的码字为</a:t>
            </a:r>
            <a:r>
              <a:rPr lang="en-US" altLang="zh-CN" b="1" dirty="0"/>
              <a:t>h </a:t>
            </a:r>
            <a:r>
              <a:rPr lang="zh-CN" altLang="en-US" b="1" dirty="0"/>
              <a:t>。我们画一棵高为</a:t>
            </a:r>
            <a:r>
              <a:rPr lang="en-US" altLang="zh-CN" b="1" dirty="0"/>
              <a:t>h</a:t>
            </a:r>
            <a:r>
              <a:rPr lang="zh-CN" altLang="en-US" b="1" dirty="0"/>
              <a:t>、有</a:t>
            </a:r>
            <a:r>
              <a:rPr lang="en-US" altLang="zh-CN" b="1" dirty="0"/>
              <a:t>2</a:t>
            </a:r>
            <a:r>
              <a:rPr lang="en-US" altLang="zh-CN" b="1" baseline="30000" dirty="0"/>
              <a:t>h</a:t>
            </a:r>
            <a:r>
              <a:rPr lang="zh-CN" altLang="en-US" b="1" dirty="0"/>
              <a:t>片树叶的正则</a:t>
            </a:r>
            <a:r>
              <a:rPr lang="en-US" altLang="zh-CN" b="1" dirty="0"/>
              <a:t>2</a:t>
            </a:r>
            <a:r>
              <a:rPr lang="zh-CN" altLang="en-US" b="1" dirty="0"/>
              <a:t>－分树。对每个分枝点出发的二条边分别标上</a:t>
            </a:r>
            <a:r>
              <a:rPr lang="en-US" altLang="zh-CN" b="1" dirty="0"/>
              <a:t>0</a:t>
            </a:r>
            <a:r>
              <a:rPr lang="zh-CN" altLang="en-US" b="1" dirty="0"/>
              <a:t>和</a:t>
            </a:r>
            <a:r>
              <a:rPr lang="en-US" altLang="zh-CN" b="1" dirty="0"/>
              <a:t>1</a:t>
            </a:r>
            <a:r>
              <a:rPr lang="zh-CN" altLang="en-US" b="1" dirty="0"/>
              <a:t>，对每一个顶点</a:t>
            </a:r>
            <a:r>
              <a:rPr lang="en-US" altLang="zh-CN" b="1" dirty="0"/>
              <a:t>(</a:t>
            </a:r>
            <a:r>
              <a:rPr lang="zh-CN" altLang="en-US" b="1" dirty="0"/>
              <a:t>包括树叶和分枝点</a:t>
            </a:r>
            <a:r>
              <a:rPr lang="en-US" altLang="zh-CN" b="1" dirty="0"/>
              <a:t>)</a:t>
            </a:r>
            <a:r>
              <a:rPr lang="zh-CN" altLang="en-US" b="1" dirty="0"/>
              <a:t>标上一个</a:t>
            </a:r>
            <a:r>
              <a:rPr lang="en-US" altLang="zh-CN" b="1" dirty="0"/>
              <a:t>0</a:t>
            </a:r>
            <a:r>
              <a:rPr lang="zh-CN" altLang="en-US" b="1" dirty="0"/>
              <a:t>和</a:t>
            </a:r>
            <a:r>
              <a:rPr lang="en-US" altLang="zh-CN" b="1" dirty="0"/>
              <a:t>1</a:t>
            </a:r>
            <a:r>
              <a:rPr lang="zh-CN" altLang="en-US" b="1" dirty="0"/>
              <a:t>的序列，这个序列是从根到这个顶点的通路上的边的标号序列，然后擦去一些顶点，使且仅使顶点标号序列在前缀码</a:t>
            </a:r>
            <a:r>
              <a:rPr lang="en-US" altLang="zh-CN" b="1" dirty="0"/>
              <a:t>A</a:t>
            </a:r>
            <a:r>
              <a:rPr lang="zh-CN" altLang="en-US" b="1" dirty="0"/>
              <a:t>中的顶点为树叶，这样得到一棵新的</a:t>
            </a:r>
            <a:r>
              <a:rPr lang="en-US" altLang="zh-CN" b="1" dirty="0"/>
              <a:t>2</a:t>
            </a:r>
            <a:r>
              <a:rPr lang="zh-CN" altLang="en-US" b="1" dirty="0"/>
              <a:t>－分树，其树叶的标号序列集即为</a:t>
            </a:r>
            <a:r>
              <a:rPr lang="en-US" altLang="zh-CN" b="1" dirty="0"/>
              <a:t>A</a:t>
            </a:r>
            <a:r>
              <a:rPr lang="zh-CN" altLang="en-US" b="1"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zh-CN" altLang="en-US" b="1"/>
              <a:t>如何利用</a:t>
            </a:r>
            <a:r>
              <a:rPr lang="en-US" altLang="zh-CN" b="1"/>
              <a:t>2</a:t>
            </a:r>
            <a:r>
              <a:rPr lang="zh-CN" altLang="en-US" b="1"/>
              <a:t>－分树把收到的</a:t>
            </a:r>
            <a:r>
              <a:rPr lang="en-US" altLang="zh-CN" b="1"/>
              <a:t>0</a:t>
            </a:r>
            <a:r>
              <a:rPr lang="zh-CN" altLang="en-US" b="1"/>
              <a:t>和</a:t>
            </a:r>
            <a:r>
              <a:rPr lang="en-US" altLang="zh-CN" b="1"/>
              <a:t>1</a:t>
            </a:r>
            <a:r>
              <a:rPr lang="zh-CN" altLang="en-US" b="1"/>
              <a:t>的字符串划分为前缀码中的码字</a:t>
            </a:r>
            <a:r>
              <a:rPr lang="en-US" altLang="zh-CN" b="1"/>
              <a:t>?</a:t>
            </a:r>
          </a:p>
          <a:p>
            <a:pPr eaLnBrk="1" hangingPunct="1">
              <a:lnSpc>
                <a:spcPct val="110000"/>
              </a:lnSpc>
            </a:pPr>
            <a:r>
              <a:rPr lang="zh-CN" altLang="en-US" b="1"/>
              <a:t>按照接收到的</a:t>
            </a:r>
            <a:r>
              <a:rPr lang="en-US" altLang="zh-CN" b="1"/>
              <a:t>0</a:t>
            </a:r>
            <a:r>
              <a:rPr lang="zh-CN" altLang="en-US" b="1"/>
              <a:t>和</a:t>
            </a:r>
            <a:r>
              <a:rPr lang="en-US" altLang="zh-CN" b="1"/>
              <a:t>1</a:t>
            </a:r>
            <a:r>
              <a:rPr lang="zh-CN" altLang="en-US" b="1"/>
              <a:t>字符串的顺序，从</a:t>
            </a:r>
            <a:r>
              <a:rPr lang="en-US" altLang="zh-CN" b="1"/>
              <a:t>2</a:t>
            </a:r>
            <a:r>
              <a:rPr lang="zh-CN" altLang="en-US" b="1"/>
              <a:t>－分树的根开始，沿着树中边向下走。例如，字符串的第一个字为</a:t>
            </a:r>
            <a:r>
              <a:rPr lang="en-US" altLang="zh-CN" b="1"/>
              <a:t>0</a:t>
            </a:r>
            <a:r>
              <a:rPr lang="zh-CN" altLang="en-US" b="1"/>
              <a:t>，我们从根开始，沿树根出发标</a:t>
            </a:r>
            <a:r>
              <a:rPr lang="en-US" altLang="zh-CN" b="1"/>
              <a:t>0</a:t>
            </a:r>
            <a:r>
              <a:rPr lang="zh-CN" altLang="en-US" b="1"/>
              <a:t>的边往下走，到一个分枝点，若字符串的第二个字为</a:t>
            </a:r>
            <a:r>
              <a:rPr lang="en-US" altLang="zh-CN" b="1"/>
              <a:t>1</a:t>
            </a:r>
            <a:r>
              <a:rPr lang="zh-CN" altLang="en-US" b="1"/>
              <a:t>，沿这个分枝点出发的标</a:t>
            </a:r>
            <a:r>
              <a:rPr lang="en-US" altLang="zh-CN" b="1"/>
              <a:t>1</a:t>
            </a:r>
            <a:r>
              <a:rPr lang="zh-CN" altLang="en-US" b="1"/>
              <a:t>的边再往下走到下一个点。每走到一个分枝点，如果遇到的字符中的字为</a:t>
            </a:r>
            <a:r>
              <a:rPr lang="en-US" altLang="zh-CN" b="1"/>
              <a:t>0</a:t>
            </a:r>
            <a:r>
              <a:rPr lang="zh-CN" altLang="en-US" b="1"/>
              <a:t>，我们就沿这个分枝点出发标</a:t>
            </a:r>
            <a:r>
              <a:rPr lang="en-US" altLang="zh-CN" b="1"/>
              <a:t>0</a:t>
            </a:r>
            <a:r>
              <a:rPr lang="zh-CN" altLang="en-US" b="1"/>
              <a:t>的边往下走，若遇到的字符串中的字为</a:t>
            </a:r>
            <a:r>
              <a:rPr lang="en-US" altLang="zh-CN" b="1"/>
              <a:t>1</a:t>
            </a:r>
            <a:r>
              <a:rPr lang="zh-CN" altLang="en-US" b="1"/>
              <a:t>，我们就沿这个分枝点出发标</a:t>
            </a:r>
            <a:r>
              <a:rPr lang="en-US" altLang="zh-CN" b="1"/>
              <a:t>1</a:t>
            </a:r>
            <a:r>
              <a:rPr lang="zh-CN" altLang="en-US" b="1"/>
              <a:t>的边往下走。当达到一片叶子时，我们断开字符串中被走过的一段字符串得到了一个前缀码中的码字，然后再回到树根开始，直到走完整个字符串。</a:t>
            </a:r>
            <a:endParaRPr lang="en-US" altLang="zh-CN" b="1"/>
          </a:p>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如果我们用不等长的</a:t>
            </a:r>
            <a:r>
              <a:rPr lang="en-US" altLang="zh-CN" b="1"/>
              <a:t>0</a:t>
            </a:r>
            <a:r>
              <a:rPr lang="zh-CN" altLang="en-US" b="1"/>
              <a:t>和</a:t>
            </a:r>
            <a:r>
              <a:rPr lang="en-US" altLang="zh-CN" b="1"/>
              <a:t>1</a:t>
            </a:r>
            <a:r>
              <a:rPr lang="zh-CN" altLang="en-US" b="1"/>
              <a:t>的字符串来表示</a:t>
            </a:r>
            <a:r>
              <a:rPr lang="en-US" altLang="zh-CN" b="1"/>
              <a:t>26</a:t>
            </a:r>
            <a:r>
              <a:rPr lang="zh-CN" altLang="en-US" b="1"/>
              <a:t>个英文字母，可以讨论每个字母的字符串长度对一段英文所用的字符串的平均长度的影响。</a:t>
            </a:r>
          </a:p>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00CC66"/>
                </a:solidFill>
              </a:rPr>
              <a:t>（在有序树中，最左边的子树的根称为第一个孩子，最右边的称为最后一个孩子）</a:t>
            </a:r>
            <a:br>
              <a:rPr lang="zh-CN" altLang="en-US" b="1">
                <a:solidFill>
                  <a:srgbClr val="00CC66"/>
                </a:solidFill>
              </a:rPr>
            </a:br>
            <a:endParaRPr lang="zh-CN" altLang="en-US" b="1">
              <a:solidFill>
                <a:srgbClr val="00CC66"/>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32</a:t>
            </a:fld>
            <a:endParaRPr lang="en-US" altLang="zh-CN"/>
          </a:p>
        </p:txBody>
      </p:sp>
    </p:spTree>
    <p:extLst>
      <p:ext uri="{BB962C8B-B14F-4D97-AF65-F5344CB8AC3E}">
        <p14:creationId xmlns:p14="http://schemas.microsoft.com/office/powerpoint/2010/main" val="221385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33</a:t>
            </a:fld>
            <a:endParaRPr lang="en-US" altLang="zh-CN"/>
          </a:p>
        </p:txBody>
      </p:sp>
    </p:spTree>
    <p:extLst>
      <p:ext uri="{BB962C8B-B14F-4D97-AF65-F5344CB8AC3E}">
        <p14:creationId xmlns:p14="http://schemas.microsoft.com/office/powerpoint/2010/main" val="213329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37</a:t>
            </a:fld>
            <a:endParaRPr lang="en-US" altLang="zh-CN"/>
          </a:p>
        </p:txBody>
      </p:sp>
    </p:spTree>
    <p:extLst>
      <p:ext uri="{BB962C8B-B14F-4D97-AF65-F5344CB8AC3E}">
        <p14:creationId xmlns:p14="http://schemas.microsoft.com/office/powerpoint/2010/main" val="1406167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39</a:t>
            </a:fld>
            <a:endParaRPr lang="en-US" altLang="zh-CN"/>
          </a:p>
        </p:txBody>
      </p:sp>
    </p:spTree>
    <p:extLst>
      <p:ext uri="{BB962C8B-B14F-4D97-AF65-F5344CB8AC3E}">
        <p14:creationId xmlns:p14="http://schemas.microsoft.com/office/powerpoint/2010/main" val="705430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zh-CN" altLang="en-US" sz="1200" b="0" i="0" kern="1200" dirty="0">
                <a:solidFill>
                  <a:schemeClr val="tx1"/>
                </a:solidFill>
                <a:effectLst/>
                <a:latin typeface="Calibri" pitchFamily="34" charset="0"/>
                <a:ea typeface="宋体" pitchFamily="2" charset="-122"/>
                <a:cs typeface="+mn-cs"/>
              </a:rPr>
              <a:t>计算机组成原理</a:t>
            </a:r>
            <a:endParaRPr lang="en-US" altLang="zh-CN" sz="1200" b="0" i="0" kern="1200" dirty="0">
              <a:solidFill>
                <a:schemeClr val="tx1"/>
              </a:solidFill>
              <a:effectLst/>
              <a:latin typeface="Calibri" pitchFamily="34" charset="0"/>
              <a:ea typeface="宋体" pitchFamily="2" charset="-122"/>
              <a:cs typeface="+mn-cs"/>
            </a:endParaRPr>
          </a:p>
          <a:p>
            <a:pPr marL="228600" indent="-228600" eaLnBrk="1" hangingPunct="1"/>
            <a:r>
              <a:rPr lang="zh-CN" altLang="en-US" sz="1200" b="0" i="0" kern="1200" dirty="0">
                <a:solidFill>
                  <a:schemeClr val="tx1"/>
                </a:solidFill>
                <a:effectLst/>
                <a:latin typeface="Calibri" pitchFamily="34" charset="0"/>
                <a:ea typeface="宋体" pitchFamily="2" charset="-122"/>
                <a:cs typeface="+mn-cs"/>
              </a:rPr>
              <a:t>一台计算机的指令系统通常有几十条至几百条指令</a:t>
            </a:r>
            <a:endParaRPr lang="zh-CN" altLang="en-US" dirty="0"/>
          </a:p>
        </p:txBody>
      </p:sp>
    </p:spTree>
    <p:extLst>
      <p:ext uri="{BB962C8B-B14F-4D97-AF65-F5344CB8AC3E}">
        <p14:creationId xmlns:p14="http://schemas.microsoft.com/office/powerpoint/2010/main" val="3518886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Calibri" panose="020F0502020204030204" pitchFamily="34" charset="0"/>
              </a:rPr>
              <a:t>（访问根树的每个顶点一次并且仅一次）行遍</a:t>
            </a:r>
            <a:r>
              <a:rPr lang="en-US" altLang="zh-CN" sz="1200" b="1" dirty="0">
                <a:latin typeface="Calibri" panose="020F0502020204030204" pitchFamily="34" charset="0"/>
              </a:rPr>
              <a:t>=</a:t>
            </a:r>
            <a:r>
              <a:rPr lang="zh-CN" altLang="en-US" sz="1200" b="1" dirty="0">
                <a:latin typeface="Calibri" panose="020F0502020204030204" pitchFamily="34" charset="0"/>
              </a:rPr>
              <a:t>遍历</a:t>
            </a:r>
            <a:endParaRPr lang="en-US" altLang="zh-CN" sz="1200" b="1" dirty="0">
              <a:latin typeface="Calibri" panose="020F050202020403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latin typeface="Calibri" panose="020F050202020403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Calibri" panose="020F0502020204030204" pitchFamily="34" charset="0"/>
              </a:rPr>
              <a:t>中序遍历</a:t>
            </a:r>
            <a:r>
              <a:rPr lang="en-US" altLang="zh-CN" sz="1200" b="1" dirty="0">
                <a:latin typeface="Calibri" panose="020F0502020204030204" pitchFamily="34" charset="0"/>
              </a:rPr>
              <a:t>=</a:t>
            </a:r>
            <a:r>
              <a:rPr lang="zh-CN" altLang="en-US" sz="1200" b="1" dirty="0">
                <a:latin typeface="Calibri" panose="020F0502020204030204" pitchFamily="34" charset="0"/>
              </a:rPr>
              <a:t>原式</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51</a:t>
            </a:fld>
            <a:endParaRPr lang="en-US" altLang="zh-CN"/>
          </a:p>
        </p:txBody>
      </p:sp>
    </p:spTree>
    <p:extLst>
      <p:ext uri="{BB962C8B-B14F-4D97-AF65-F5344CB8AC3E}">
        <p14:creationId xmlns:p14="http://schemas.microsoft.com/office/powerpoint/2010/main" val="535808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52</a:t>
            </a:fld>
            <a:endParaRPr lang="en-US" altLang="zh-CN"/>
          </a:p>
        </p:txBody>
      </p:sp>
    </p:spTree>
    <p:extLst>
      <p:ext uri="{BB962C8B-B14F-4D97-AF65-F5344CB8AC3E}">
        <p14:creationId xmlns:p14="http://schemas.microsoft.com/office/powerpoint/2010/main" val="423842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5</a:t>
            </a:fld>
            <a:endParaRPr lang="en-US" altLang="zh-CN"/>
          </a:p>
        </p:txBody>
      </p:sp>
    </p:spTree>
    <p:extLst>
      <p:ext uri="{BB962C8B-B14F-4D97-AF65-F5344CB8AC3E}">
        <p14:creationId xmlns:p14="http://schemas.microsoft.com/office/powerpoint/2010/main" val="21752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6</a:t>
            </a:fld>
            <a:endParaRPr lang="en-US" altLang="zh-CN"/>
          </a:p>
        </p:txBody>
      </p:sp>
    </p:spTree>
    <p:extLst>
      <p:ext uri="{BB962C8B-B14F-4D97-AF65-F5344CB8AC3E}">
        <p14:creationId xmlns:p14="http://schemas.microsoft.com/office/powerpoint/2010/main" val="1699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a:t>一棵根树，为简单起见，我们往往把它画成一个无向图。我们使每一条边的箭头都指向下方，从而达到可以省略箭头的目的。</a:t>
            </a:r>
            <a:r>
              <a:rPr lang="zh-CN" altLang="en-US"/>
              <a:t> </a:t>
            </a:r>
          </a:p>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D85D0-4B17-457D-881B-EED07EF49ED8}" type="slidenum">
              <a:rPr lang="zh-CN" altLang="en-US" smtClean="0"/>
              <a:pPr/>
              <a:t>11</a:t>
            </a:fld>
            <a:endParaRPr lang="en-US" altLang="zh-CN"/>
          </a:p>
        </p:txBody>
      </p:sp>
    </p:spTree>
    <p:extLst>
      <p:ext uri="{BB962C8B-B14F-4D97-AF65-F5344CB8AC3E}">
        <p14:creationId xmlns:p14="http://schemas.microsoft.com/office/powerpoint/2010/main" val="212092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CC66"/>
              </a:solidFill>
            </a:endParaRPr>
          </a:p>
          <a:p>
            <a:pPr eaLnBrk="1" hangingPunct="1"/>
            <a:r>
              <a:rPr lang="zh-CN" altLang="en-US" b="1">
                <a:solidFill>
                  <a:srgbClr val="00CC66"/>
                </a:solidFill>
              </a:rPr>
              <a:t>（在有序树中，最左边的子树的根称为第一个孩子，最右边的称为最后一个孩子）</a:t>
            </a:r>
            <a:br>
              <a:rPr lang="zh-CN" altLang="en-US" b="1">
                <a:solidFill>
                  <a:srgbClr val="00CC66"/>
                </a:solidFill>
              </a:rPr>
            </a:br>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a:solidFill>
                <a:srgbClr val="00CC66"/>
              </a:solidFill>
            </a:endParaRPr>
          </a:p>
          <a:p>
            <a:pPr eaLnBrk="1" hangingPunct="1"/>
            <a:r>
              <a:rPr lang="zh-CN" altLang="en-US" b="1">
                <a:solidFill>
                  <a:srgbClr val="00CC66"/>
                </a:solidFill>
              </a:rPr>
              <a:t>（在有序树中，最左边的子树的根称为第一个孩子，最右边的称为最后一个孩子）</a:t>
            </a:r>
            <a:br>
              <a:rPr lang="zh-CN" altLang="en-US" b="1">
                <a:solidFill>
                  <a:srgbClr val="00CC66"/>
                </a:solidFill>
              </a:rPr>
            </a:br>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1" lang="en-US" altLang="zh-CN" b="1"/>
              <a:t>2</a:t>
            </a:r>
            <a:r>
              <a:rPr lang="zh-CN" altLang="en-US" sz="900" b="1"/>
              <a:t>－</a:t>
            </a:r>
            <a:r>
              <a:rPr kumimoji="1" lang="zh-CN" altLang="en-US" b="1"/>
              <a:t>分树的</a:t>
            </a:r>
            <a:r>
              <a:rPr kumimoji="1" lang="en-US" altLang="zh-CN" b="1"/>
              <a:t>5</a:t>
            </a:r>
            <a:r>
              <a:rPr kumimoji="1" lang="zh-CN" altLang="en-US" b="1"/>
              <a:t>种基本形态</a:t>
            </a:r>
          </a:p>
          <a:p>
            <a:pPr eaLnBrk="1" hangingPunct="1">
              <a:spcBef>
                <a:spcPct val="0"/>
              </a:spcBef>
            </a:pPr>
            <a:r>
              <a:rPr kumimoji="1" lang="zh-CN" altLang="en-US" b="1">
                <a:solidFill>
                  <a:schemeClr val="hlink"/>
                </a:solidFill>
              </a:rPr>
              <a:t>二分树结点的子树要区分左子树和右子树，即使只有一棵子树也要进行区分，说明它是左子树，还是右子树。这是</a:t>
            </a:r>
            <a:r>
              <a:rPr kumimoji="1" lang="en-US" altLang="zh-CN" b="1">
                <a:solidFill>
                  <a:schemeClr val="hlink"/>
                </a:solidFill>
              </a:rPr>
              <a:t>2</a:t>
            </a:r>
            <a:r>
              <a:rPr lang="zh-CN" altLang="en-US" b="1">
                <a:solidFill>
                  <a:schemeClr val="hlink"/>
                </a:solidFill>
              </a:rPr>
              <a:t>－</a:t>
            </a:r>
            <a:r>
              <a:rPr kumimoji="1" lang="zh-CN" altLang="en-US" b="1">
                <a:solidFill>
                  <a:schemeClr val="hlink"/>
                </a:solidFill>
              </a:rPr>
              <a:t>分树与树的最主要的差别。</a:t>
            </a:r>
          </a:p>
          <a:p>
            <a:pPr eaLnBrk="1" hangingPunct="1"/>
            <a:r>
              <a:rPr lang="en-US" altLang="zh-CN" b="1"/>
              <a:t>(a) </a:t>
            </a:r>
            <a:r>
              <a:rPr lang="zh-CN" altLang="en-US" b="1"/>
              <a:t>空二分树</a:t>
            </a:r>
          </a:p>
          <a:p>
            <a:pPr eaLnBrk="1" hangingPunct="1"/>
            <a:r>
              <a:rPr lang="en-US" altLang="zh-CN" b="1">
                <a:solidFill>
                  <a:srgbClr val="993300"/>
                </a:solidFill>
              </a:rPr>
              <a:t>(b)</a:t>
            </a:r>
            <a:r>
              <a:rPr lang="zh-CN" altLang="en-US" b="1">
                <a:solidFill>
                  <a:srgbClr val="993300"/>
                </a:solidFill>
              </a:rPr>
              <a:t>根和空左右子树</a:t>
            </a:r>
          </a:p>
          <a:p>
            <a:pPr eaLnBrk="1" hangingPunct="1"/>
            <a:r>
              <a:rPr lang="en-US" altLang="zh-CN" b="1"/>
              <a:t>(c)</a:t>
            </a:r>
            <a:r>
              <a:rPr lang="zh-CN" altLang="en-US" b="1"/>
              <a:t>根和左子树</a:t>
            </a:r>
          </a:p>
          <a:p>
            <a:pPr eaLnBrk="1" hangingPunct="1"/>
            <a:r>
              <a:rPr lang="en-US" altLang="zh-CN" b="1">
                <a:solidFill>
                  <a:srgbClr val="993300"/>
                </a:solidFill>
              </a:rPr>
              <a:t>(d)</a:t>
            </a:r>
            <a:r>
              <a:rPr lang="zh-CN" altLang="en-US" b="1">
                <a:solidFill>
                  <a:srgbClr val="993300"/>
                </a:solidFill>
              </a:rPr>
              <a:t>根和右子树</a:t>
            </a:r>
          </a:p>
          <a:p>
            <a:pPr eaLnBrk="1" hangingPunct="1"/>
            <a:r>
              <a:rPr lang="en-US" altLang="zh-CN" b="1"/>
              <a:t>(e)</a:t>
            </a:r>
            <a:r>
              <a:rPr lang="zh-CN" altLang="en-US" b="1"/>
              <a:t>根和左右子树</a:t>
            </a:r>
          </a:p>
          <a:p>
            <a:pPr eaLnBrk="1" hangingPunct="1"/>
            <a:endParaRPr lang="zh-CN" altLang="en-US" b="1"/>
          </a:p>
          <a:p>
            <a:pPr eaLnBrk="1" hangingPunct="1"/>
            <a:r>
              <a:rPr kumimoji="1" lang="zh-CN" altLang="en-US" b="1">
                <a:solidFill>
                  <a:schemeClr val="hlink"/>
                </a:solidFill>
              </a:rPr>
              <a:t>二</a:t>
            </a:r>
            <a:r>
              <a:rPr lang="zh-CN" altLang="en-US" b="1">
                <a:solidFill>
                  <a:schemeClr val="hlink"/>
                </a:solidFill>
              </a:rPr>
              <a:t>分</a:t>
            </a:r>
            <a:r>
              <a:rPr kumimoji="1" lang="zh-CN" altLang="en-US" b="1">
                <a:solidFill>
                  <a:schemeClr val="hlink"/>
                </a:solidFill>
              </a:rPr>
              <a:t>树与度数不超过</a:t>
            </a:r>
            <a:r>
              <a:rPr kumimoji="1" lang="en-US" altLang="zh-CN" b="1">
                <a:solidFill>
                  <a:schemeClr val="hlink"/>
                </a:solidFill>
              </a:rPr>
              <a:t>2</a:t>
            </a:r>
            <a:r>
              <a:rPr kumimoji="1" lang="zh-CN" altLang="en-US" b="1">
                <a:solidFill>
                  <a:schemeClr val="hlink"/>
                </a:solidFill>
              </a:rPr>
              <a:t>的树不同</a:t>
            </a:r>
            <a:r>
              <a:rPr kumimoji="1" lang="en-US" altLang="zh-CN" b="1">
                <a:solidFill>
                  <a:schemeClr val="hlink"/>
                </a:solidFill>
              </a:rPr>
              <a:t>, </a:t>
            </a:r>
            <a:r>
              <a:rPr kumimoji="1" lang="zh-CN" altLang="en-US" b="1">
                <a:solidFill>
                  <a:schemeClr val="hlink"/>
                </a:solidFill>
              </a:rPr>
              <a:t>与度数不超过</a:t>
            </a:r>
            <a:r>
              <a:rPr kumimoji="1" lang="en-US" altLang="zh-CN" b="1">
                <a:solidFill>
                  <a:schemeClr val="hlink"/>
                </a:solidFill>
              </a:rPr>
              <a:t>2</a:t>
            </a:r>
            <a:r>
              <a:rPr kumimoji="1" lang="zh-CN" altLang="en-US" b="1">
                <a:solidFill>
                  <a:schemeClr val="hlink"/>
                </a:solidFill>
              </a:rPr>
              <a:t>的有序树也不同</a:t>
            </a:r>
            <a:r>
              <a:rPr kumimoji="1" lang="en-US" altLang="zh-CN" b="1">
                <a:solidFill>
                  <a:schemeClr val="hlink"/>
                </a:solidFill>
              </a:rPr>
              <a:t>.</a:t>
            </a:r>
          </a:p>
          <a:p>
            <a:pPr eaLnBrk="1" hangingPunct="1"/>
            <a:r>
              <a:rPr kumimoji="1" lang="zh-CN" altLang="en-US" b="1">
                <a:solidFill>
                  <a:srgbClr val="333300"/>
                </a:solidFill>
              </a:rPr>
              <a:t>在有序树中，虽然一个结点的儿子之间是有左右次序的，但若该结点只有一个儿子时，就无须区分其左右次序。而在二</a:t>
            </a:r>
            <a:r>
              <a:rPr lang="zh-CN" altLang="en-US" b="1">
                <a:solidFill>
                  <a:schemeClr val="tx2"/>
                </a:solidFill>
              </a:rPr>
              <a:t>分</a:t>
            </a:r>
            <a:r>
              <a:rPr kumimoji="1" lang="zh-CN" altLang="en-US" b="1">
                <a:solidFill>
                  <a:srgbClr val="333300"/>
                </a:solidFill>
              </a:rPr>
              <a:t>树中，即使是一个儿子也有左右之分。</a:t>
            </a:r>
            <a:endParaRPr lang="en-US" altLang="zh-CN" b="1">
              <a:solidFill>
                <a:schemeClr val="hlink"/>
              </a:solidFill>
            </a:endParaRPr>
          </a:p>
          <a:p>
            <a:pPr eaLnBrk="1" hangingPunct="1"/>
            <a:endParaRPr lang="zh-CN" altLang="en-US" b="1"/>
          </a:p>
          <a:p>
            <a:pPr eaLnBrk="1" hangingPunct="1"/>
            <a:endParaRPr lang="zh-CN" altLang="en-US" b="1">
              <a:solidFill>
                <a:srgbClr val="993300"/>
              </a:solidFill>
            </a:endParaRPr>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7"/>
          <p:cNvSpPr>
            <a:spLocks noGrp="1" noChangeArrowheads="1"/>
          </p:cNvSpPr>
          <p:nvPr>
            <p:ph type="sldNum" sz="quarter" idx="10"/>
          </p:nvPr>
        </p:nvSpPr>
        <p:spPr/>
        <p:txBody>
          <a:bodyPr/>
          <a:lstStyle>
            <a:lvl1pPr>
              <a:defRPr/>
            </a:lvl1pPr>
          </a:lstStyle>
          <a:p>
            <a:fld id="{9AC35AA5-6FC0-4892-B759-AB7664A63D87}" type="slidenum">
              <a:rPr lang="zh-CN" altLang="en-US" smtClean="0"/>
              <a:pPr/>
              <a:t>‹#›</a:t>
            </a:fld>
            <a:r>
              <a:rPr lang="en-US" altLang="zh-CN" dirty="0"/>
              <a:t>/51</a:t>
            </a:r>
          </a:p>
        </p:txBody>
      </p:sp>
    </p:spTree>
    <p:extLst>
      <p:ext uri="{BB962C8B-B14F-4D97-AF65-F5344CB8AC3E}">
        <p14:creationId xmlns:p14="http://schemas.microsoft.com/office/powerpoint/2010/main" val="205945635"/>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35652E7-F9C1-4F85-BD70-7CD18B77FDBF}"/>
              </a:ext>
            </a:extLst>
          </p:cNvPr>
          <p:cNvSpPr>
            <a:spLocks noGrp="1"/>
          </p:cNvSpPr>
          <p:nvPr>
            <p:ph type="sldNum" sz="quarter" idx="10"/>
          </p:nvPr>
        </p:nvSpPr>
        <p:spPr/>
        <p:txBody>
          <a:bodyPr/>
          <a:lstStyle/>
          <a:p>
            <a:fld id="{970BAF74-2AB1-4A18-8018-68176D31AEDE}" type="slidenum">
              <a:rPr lang="zh-CN" altLang="en-US" smtClean="0"/>
              <a:pPr/>
              <a:t>‹#›</a:t>
            </a:fld>
            <a:r>
              <a:rPr lang="en-US" altLang="zh-CN" dirty="0"/>
              <a:t>/51</a:t>
            </a:r>
          </a:p>
        </p:txBody>
      </p:sp>
    </p:spTree>
    <p:extLst>
      <p:ext uri="{BB962C8B-B14F-4D97-AF65-F5344CB8AC3E}">
        <p14:creationId xmlns:p14="http://schemas.microsoft.com/office/powerpoint/2010/main" val="378232409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5" name="Rectangle 7"/>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970BAF74-2AB1-4A18-8018-68176D31AEDE}" type="slidenum">
              <a:rPr lang="zh-CN" altLang="en-US" smtClean="0"/>
              <a:pPr/>
              <a:t>‹#›</a:t>
            </a:fld>
            <a:r>
              <a:rPr lang="en-US" altLang="zh-CN" dirty="0"/>
              <a:t>/51</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Lst>
  <p:transition/>
  <p:hf hdr="0" ftr="0" dt="0"/>
  <p:txStyles>
    <p:titleStyle>
      <a:lvl1pPr algn="ctr" rtl="0" eaLnBrk="0" fontAlgn="base" hangingPunct="0">
        <a:spcBef>
          <a:spcPct val="0"/>
        </a:spcBef>
        <a:spcAft>
          <a:spcPct val="0"/>
        </a:spcAft>
        <a:defRPr sz="4400" kern="1200">
          <a:solidFill>
            <a:schemeClr val="bg1"/>
          </a:solidFill>
          <a:latin typeface="Arial" charset="0"/>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hyperlink" Target="http://en.wikipedia.org/wiki/David_A._Huffman" TargetMode="External"/><Relationship Id="rId3" Type="http://schemas.openxmlformats.org/officeDocument/2006/relationships/hyperlink" Target="http://en.wikipedia.org/wiki/Information_theory" TargetMode="External"/><Relationship Id="rId7" Type="http://schemas.openxmlformats.org/officeDocument/2006/relationships/hyperlink" Target="http://en.wikipedia.org/wiki/Variable_length_code" TargetMode="External"/><Relationship Id="rId2" Type="http://schemas.openxmlformats.org/officeDocument/2006/relationships/hyperlink" Target="http://en.wikipedia.org/wiki/Computer_science" TargetMode="External"/><Relationship Id="rId1" Type="http://schemas.openxmlformats.org/officeDocument/2006/relationships/slideLayout" Target="../slideLayouts/slideLayout1.xml"/><Relationship Id="rId6" Type="http://schemas.openxmlformats.org/officeDocument/2006/relationships/hyperlink" Target="http://en.wikipedia.org/wiki/Lossless_data_compression" TargetMode="External"/><Relationship Id="rId11" Type="http://schemas.openxmlformats.org/officeDocument/2006/relationships/hyperlink" Target="http://en.wikipedia.org/wiki/University_of_California,_Santa_Cruz" TargetMode="External"/><Relationship Id="rId5" Type="http://schemas.openxmlformats.org/officeDocument/2006/relationships/hyperlink" Target="http://en.wikipedia.org/wiki/Algorithm" TargetMode="External"/><Relationship Id="rId10" Type="http://schemas.openxmlformats.org/officeDocument/2006/relationships/hyperlink" Target="http://en.wikipedia.org/wiki/Massachusetts_Institute_of_Technology" TargetMode="External"/><Relationship Id="rId4" Type="http://schemas.openxmlformats.org/officeDocument/2006/relationships/hyperlink" Target="http://en.wikipedia.org/wiki/Entropy_encoding" TargetMode="External"/><Relationship Id="rId9" Type="http://schemas.openxmlformats.org/officeDocument/2006/relationships/hyperlink" Target="http://en.wikipedia.org/wiki/Doctor_of_Philosophy"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marL="1077913" indent="-1077913" algn="ctr">
              <a:buFont typeface="Arial" panose="020B0604020202020204" pitchFamily="34" charset="0"/>
              <a:buNone/>
            </a:pPr>
            <a:r>
              <a:rPr lang="zh-CN" altLang="en-US" sz="6000" b="1" dirty="0">
                <a:solidFill>
                  <a:srgbClr val="FF0000"/>
                </a:solidFill>
                <a:latin typeface="Calibri" panose="020F0502020204030204" pitchFamily="34" charset="0"/>
                <a:ea typeface="宋体" panose="02010600030101010101" pitchFamily="2" charset="-122"/>
              </a:rPr>
              <a:t>根树及其应用</a:t>
            </a:r>
            <a:endParaRPr lang="en-US" altLang="zh-CN" sz="6000" b="1" dirty="0">
              <a:solidFill>
                <a:srgbClr val="FF0000"/>
              </a:solidFill>
              <a:latin typeface="Calibri" panose="020F0502020204030204" pitchFamily="34" charset="0"/>
              <a:ea typeface="宋体" panose="02010600030101010101" pitchFamily="2" charset="-122"/>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291446832"/>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B54DC9-A613-4FDD-9B8B-16C24DAA1342}" type="slidenum">
              <a:rPr lang="zh-CN" altLang="en-US" smtClean="0">
                <a:solidFill>
                  <a:schemeClr val="accent1"/>
                </a:solidFill>
              </a:rPr>
              <a:pPr/>
              <a:t>10</a:t>
            </a:fld>
            <a:r>
              <a:rPr lang="en-US" altLang="zh-CN" dirty="0">
                <a:solidFill>
                  <a:schemeClr val="accent1"/>
                </a:solidFill>
              </a:rPr>
              <a:t>/51</a:t>
            </a:r>
          </a:p>
        </p:txBody>
      </p:sp>
      <p:sp>
        <p:nvSpPr>
          <p:cNvPr id="2560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顶点的层数、树的高度</a:t>
            </a:r>
          </a:p>
        </p:txBody>
      </p:sp>
      <p:sp>
        <p:nvSpPr>
          <p:cNvPr id="25604" name="Rectangle 3"/>
          <p:cNvSpPr>
            <a:spLocks noGrp="1"/>
          </p:cNvSpPr>
          <p:nvPr>
            <p:ph type="body" idx="4294967295"/>
          </p:nvPr>
        </p:nvSpPr>
        <p:spPr>
          <a:xfrm>
            <a:off x="474033" y="980728"/>
            <a:ext cx="8353425" cy="2089150"/>
          </a:xfrm>
        </p:spPr>
        <p:txBody>
          <a:bodyPr/>
          <a:lstStyle/>
          <a:p>
            <a:r>
              <a:rPr lang="zh-CN" altLang="en-US" b="1" dirty="0">
                <a:latin typeface="Calibri" panose="020F0502020204030204" pitchFamily="34" charset="0"/>
                <a:ea typeface="宋体" panose="02010600030101010101" pitchFamily="2" charset="-122"/>
              </a:rPr>
              <a:t>一个顶点</a:t>
            </a:r>
            <a:r>
              <a:rPr lang="en-US" altLang="zh-CN" b="1" dirty="0">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的层数规定为从树根到这个顶点的通路的长，记为</a:t>
            </a:r>
            <a:r>
              <a:rPr lang="en-US" altLang="zh-CN" b="1" dirty="0">
                <a:latin typeface="Calibri" panose="020F0502020204030204" pitchFamily="34" charset="0"/>
                <a:ea typeface="宋体" panose="02010600030101010101" pitchFamily="2" charset="-122"/>
              </a:rPr>
              <a:t>L(v)</a:t>
            </a:r>
            <a:r>
              <a:rPr lang="zh-CN" altLang="en-US" b="1" dirty="0">
                <a:latin typeface="Calibri" panose="020F0502020204030204" pitchFamily="34" charset="0"/>
                <a:ea typeface="宋体" panose="02010600030101010101" pitchFamily="2" charset="-122"/>
              </a:rPr>
              <a:t>。</a:t>
            </a:r>
          </a:p>
          <a:p>
            <a:r>
              <a:rPr lang="zh-CN" altLang="en-US" b="1" dirty="0">
                <a:latin typeface="Calibri" panose="020F0502020204030204" pitchFamily="34" charset="0"/>
                <a:ea typeface="宋体" panose="02010600030101010101" pitchFamily="2" charset="-122"/>
              </a:rPr>
              <a:t>一棵树</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的高度即为该树中顶点的最大层数，记为</a:t>
            </a:r>
            <a:r>
              <a:rPr lang="en-US" altLang="zh-CN" b="1" dirty="0">
                <a:latin typeface="Calibri" panose="020F0502020204030204" pitchFamily="34" charset="0"/>
                <a:ea typeface="宋体" panose="02010600030101010101" pitchFamily="2" charset="-122"/>
              </a:rPr>
              <a:t>h(T)</a:t>
            </a:r>
            <a:r>
              <a:rPr lang="zh-CN" altLang="en-US" b="1" dirty="0">
                <a:latin typeface="Calibri" panose="020F0502020204030204" pitchFamily="34" charset="0"/>
                <a:ea typeface="宋体" panose="02010600030101010101" pitchFamily="2" charset="-122"/>
              </a:rPr>
              <a:t>。</a:t>
            </a:r>
          </a:p>
        </p:txBody>
      </p:sp>
      <p:sp>
        <p:nvSpPr>
          <p:cNvPr id="25605" name="Rectangle 4"/>
          <p:cNvSpPr>
            <a:spLocks noChangeArrowheads="1"/>
          </p:cNvSpPr>
          <p:nvPr/>
        </p:nvSpPr>
        <p:spPr bwMode="auto">
          <a:xfrm>
            <a:off x="199946" y="4869160"/>
            <a:ext cx="8642350" cy="52322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chemeClr val="bg1"/>
                </a:solidFill>
              </a:rPr>
              <a:t>从树根到每一个顶点有且仅有唯一的一条通路。</a:t>
            </a:r>
          </a:p>
        </p:txBody>
      </p:sp>
    </p:spTree>
    <p:extLst>
      <p:ext uri="{BB962C8B-B14F-4D97-AF65-F5344CB8AC3E}">
        <p14:creationId xmlns:p14="http://schemas.microsoft.com/office/powerpoint/2010/main" val="2174204542"/>
      </p:ext>
    </p:extLst>
  </p:cSld>
  <p:clrMapOvr>
    <a:masterClrMapping/>
  </p:clrMapOvr>
  <p:transition advTm="1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99086C-9007-42F3-A4E4-8D1215467AE3}" type="slidenum">
              <a:rPr lang="zh-CN" altLang="en-US" smtClean="0">
                <a:solidFill>
                  <a:schemeClr val="accent1"/>
                </a:solidFill>
              </a:rPr>
              <a:pPr/>
              <a:t>11</a:t>
            </a:fld>
            <a:r>
              <a:rPr lang="en-US" altLang="zh-CN" dirty="0">
                <a:solidFill>
                  <a:schemeClr val="accent1"/>
                </a:solidFill>
              </a:rPr>
              <a:t>/51</a:t>
            </a:r>
          </a:p>
        </p:txBody>
      </p:sp>
      <p:sp>
        <p:nvSpPr>
          <p:cNvPr id="18435"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父亲、儿子、祖先、后代、兄弟</a:t>
            </a:r>
            <a:endParaRPr lang="en-US" altLang="zh-CN" b="1">
              <a:latin typeface="Calibri" panose="020F0502020204030204" pitchFamily="34" charset="0"/>
              <a:ea typeface="宋体" panose="02010600030101010101" pitchFamily="2" charset="-122"/>
            </a:endParaRPr>
          </a:p>
        </p:txBody>
      </p:sp>
      <p:sp>
        <p:nvSpPr>
          <p:cNvPr id="18436" name="Rectangle 3"/>
          <p:cNvSpPr>
            <a:spLocks noGrp="1"/>
          </p:cNvSpPr>
          <p:nvPr>
            <p:ph type="body" idx="4294967295"/>
          </p:nvPr>
        </p:nvSpPr>
        <p:spPr>
          <a:xfrm>
            <a:off x="179388" y="908050"/>
            <a:ext cx="5832475" cy="5400675"/>
          </a:xfrm>
        </p:spPr>
        <p:txBody>
          <a:bodyPr/>
          <a:lstStyle/>
          <a:p>
            <a:pPr marL="446088" indent="-446088">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T=(V,E)</a:t>
            </a:r>
            <a:r>
              <a:rPr lang="zh-CN" altLang="en-US" b="1" dirty="0">
                <a:latin typeface="Calibri" panose="020F0502020204030204" pitchFamily="34" charset="0"/>
                <a:ea typeface="宋体" panose="02010600030101010101" pitchFamily="2" charset="-122"/>
              </a:rPr>
              <a:t>是一棵根树。</a:t>
            </a:r>
            <a:endParaRPr lang="en-US" altLang="zh-CN" b="1" dirty="0">
              <a:latin typeface="Calibri" panose="020F0502020204030204" pitchFamily="34" charset="0"/>
              <a:ea typeface="宋体" panose="02010600030101010101" pitchFamily="2" charset="-122"/>
            </a:endParaRPr>
          </a:p>
          <a:p>
            <a:pPr marL="446088" indent="-446088">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不妨将根树看成家族树。</a:t>
            </a:r>
          </a:p>
          <a:p>
            <a:pPr>
              <a:lnSpc>
                <a:spcPct val="110000"/>
              </a:lnSpc>
            </a:pPr>
            <a:r>
              <a:rPr lang="zh-CN" altLang="en-US" b="1" dirty="0">
                <a:latin typeface="Calibri" panose="020F0502020204030204" pitchFamily="34" charset="0"/>
                <a:ea typeface="宋体" panose="02010600030101010101" pitchFamily="2" charset="-122"/>
              </a:rPr>
              <a:t>如果</a:t>
            </a:r>
            <a:r>
              <a:rPr lang="en-US" altLang="zh-CN" b="1" dirty="0">
                <a:latin typeface="Calibri" panose="020F0502020204030204" pitchFamily="34" charset="0"/>
                <a:ea typeface="宋体" panose="02010600030101010101" pitchFamily="2" charset="-122"/>
              </a:rPr>
              <a:t>e=(</a:t>
            </a:r>
            <a:r>
              <a:rPr lang="en-US" altLang="zh-CN" b="1" dirty="0" err="1">
                <a:latin typeface="Calibri" panose="020F0502020204030204" pitchFamily="34" charset="0"/>
                <a:ea typeface="宋体" panose="02010600030101010101" pitchFamily="2" charset="-122"/>
              </a:rPr>
              <a:t>a,b</a:t>
            </a:r>
            <a:r>
              <a:rPr lang="en-US" altLang="zh-CN" b="1" dirty="0">
                <a:latin typeface="Calibri" panose="020F0502020204030204" pitchFamily="34" charset="0"/>
                <a:ea typeface="宋体" panose="02010600030101010101" pitchFamily="2" charset="-122"/>
              </a:rPr>
              <a:t>) </a:t>
            </a:r>
            <a:r>
              <a:rPr lang="en-US" altLang="zh-CN"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E</a:t>
            </a:r>
            <a:r>
              <a:rPr lang="zh-CN" altLang="en-US" b="1" dirty="0">
                <a:latin typeface="Calibri" panose="020F0502020204030204" pitchFamily="34" charset="0"/>
                <a:ea typeface="宋体" panose="02010600030101010101" pitchFamily="2" charset="-122"/>
              </a:rPr>
              <a:t>，称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的</a:t>
            </a:r>
            <a:r>
              <a:rPr lang="zh-CN" altLang="en-US" b="1" dirty="0">
                <a:solidFill>
                  <a:srgbClr val="CC0000"/>
                </a:solidFill>
                <a:latin typeface="Calibri" panose="020F0502020204030204" pitchFamily="34" charset="0"/>
                <a:ea typeface="宋体" panose="02010600030101010101" pitchFamily="2" charset="-122"/>
              </a:rPr>
              <a:t>父亲</a:t>
            </a: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a:t>
            </a:r>
            <a:r>
              <a:rPr lang="zh-CN" altLang="en-US" b="1" dirty="0">
                <a:solidFill>
                  <a:srgbClr val="CC0000"/>
                </a:solidFill>
                <a:latin typeface="Calibri" panose="020F0502020204030204" pitchFamily="34" charset="0"/>
                <a:ea typeface="宋体" panose="02010600030101010101" pitchFamily="2" charset="-122"/>
              </a:rPr>
              <a:t>儿子</a:t>
            </a:r>
            <a:r>
              <a:rPr lang="zh-CN" altLang="en-US" b="1" dirty="0">
                <a:latin typeface="Calibri" panose="020F0502020204030204" pitchFamily="34" charset="0"/>
                <a:ea typeface="宋体" panose="02010600030101010101" pitchFamily="2" charset="-122"/>
              </a:rPr>
              <a:t>。</a:t>
            </a:r>
          </a:p>
          <a:p>
            <a:pPr>
              <a:lnSpc>
                <a:spcPct val="110000"/>
              </a:lnSpc>
            </a:pPr>
            <a:r>
              <a:rPr lang="zh-CN" altLang="en-US" b="1" dirty="0">
                <a:latin typeface="Calibri" panose="020F0502020204030204" pitchFamily="34" charset="0"/>
                <a:ea typeface="宋体" panose="02010600030101010101" pitchFamily="2" charset="-122"/>
              </a:rPr>
              <a:t>若</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b) </a:t>
            </a:r>
            <a:r>
              <a:rPr lang="en-US" altLang="zh-CN" dirty="0">
                <a:latin typeface="Calibri" panose="020F0502020204030204" pitchFamily="34" charset="0"/>
                <a:ea typeface="宋体" panose="02010600030101010101" pitchFamily="2" charset="-122"/>
              </a:rPr>
              <a:t>∊E</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，则称</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与</a:t>
            </a:r>
            <a:r>
              <a:rPr lang="en-US" altLang="zh-CN" b="1" dirty="0">
                <a:latin typeface="Calibri" panose="020F0502020204030204" pitchFamily="34" charset="0"/>
                <a:ea typeface="宋体" panose="02010600030101010101" pitchFamily="2" charset="-122"/>
              </a:rPr>
              <a:t>c</a:t>
            </a:r>
            <a:r>
              <a:rPr lang="zh-CN" altLang="en-US" b="1" dirty="0">
                <a:latin typeface="Calibri" panose="020F0502020204030204" pitchFamily="34" charset="0"/>
                <a:ea typeface="宋体" panose="02010600030101010101" pitchFamily="2" charset="-122"/>
              </a:rPr>
              <a:t>是</a:t>
            </a:r>
            <a:r>
              <a:rPr lang="zh-CN" altLang="en-US" b="1" dirty="0">
                <a:solidFill>
                  <a:srgbClr val="CC0000"/>
                </a:solidFill>
                <a:latin typeface="Calibri" panose="020F0502020204030204" pitchFamily="34" charset="0"/>
                <a:ea typeface="宋体" panose="02010600030101010101" pitchFamily="2" charset="-122"/>
              </a:rPr>
              <a:t>兄弟</a:t>
            </a:r>
            <a:r>
              <a:rPr lang="zh-CN" altLang="en-US" b="1" dirty="0">
                <a:latin typeface="Calibri" panose="020F0502020204030204" pitchFamily="34" charset="0"/>
                <a:ea typeface="宋体" panose="02010600030101010101" pitchFamily="2" charset="-122"/>
              </a:rPr>
              <a:t>。</a:t>
            </a:r>
          </a:p>
          <a:p>
            <a:pPr>
              <a:lnSpc>
                <a:spcPct val="110000"/>
              </a:lnSpc>
            </a:pPr>
            <a:r>
              <a:rPr lang="zh-CN" altLang="en-US" b="1" dirty="0">
                <a:latin typeface="Calibri" panose="020F0502020204030204" pitchFamily="34" charset="0"/>
                <a:ea typeface="宋体" panose="02010600030101010101" pitchFamily="2" charset="-122"/>
              </a:rPr>
              <a:t>对</a:t>
            </a:r>
            <a:r>
              <a:rPr lang="en-US" altLang="zh-CN" b="1" dirty="0" err="1">
                <a:latin typeface="Calibri" panose="020F0502020204030204" pitchFamily="34" charset="0"/>
                <a:ea typeface="宋体" panose="02010600030101010101" pitchFamily="2" charset="-122"/>
              </a:rPr>
              <a:t>a,d</a:t>
            </a:r>
            <a:r>
              <a:rPr lang="en-US" altLang="zh-CN" dirty="0" err="1">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a</a:t>
            </a:r>
            <a:r>
              <a:rPr lang="zh-CN" altLang="en-US" dirty="0">
                <a:latin typeface="MS Mincho" pitchFamily="49" charset="-128"/>
                <a:ea typeface="MS Mincho" pitchFamily="49" charset="-128"/>
              </a:rPr>
              <a:t>≠</a:t>
            </a:r>
            <a:r>
              <a:rPr lang="en-US" altLang="zh-CN" b="1" dirty="0">
                <a:latin typeface="Calibri" panose="020F0502020204030204" pitchFamily="34" charset="0"/>
                <a:ea typeface="宋体" panose="02010600030101010101" pitchFamily="2" charset="-122"/>
              </a:rPr>
              <a:t>d,</a:t>
            </a:r>
            <a:r>
              <a:rPr lang="zh-CN" altLang="en-US" b="1" dirty="0">
                <a:latin typeface="Calibri" panose="020F0502020204030204" pitchFamily="34" charset="0"/>
                <a:ea typeface="宋体" panose="02010600030101010101" pitchFamily="2" charset="-122"/>
              </a:rPr>
              <a:t>若存在一条从</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d</a:t>
            </a:r>
            <a:r>
              <a:rPr lang="zh-CN" altLang="en-US" b="1" dirty="0">
                <a:latin typeface="Calibri" panose="020F0502020204030204" pitchFamily="34" charset="0"/>
                <a:ea typeface="宋体" panose="02010600030101010101" pitchFamily="2" charset="-122"/>
              </a:rPr>
              <a:t>的通路，则称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是 </a:t>
            </a:r>
            <a:r>
              <a:rPr lang="en-US" altLang="zh-CN" b="1" dirty="0">
                <a:latin typeface="Calibri" panose="020F0502020204030204" pitchFamily="34" charset="0"/>
                <a:ea typeface="宋体" panose="02010600030101010101" pitchFamily="2" charset="-122"/>
              </a:rPr>
              <a:t>d</a:t>
            </a:r>
            <a:r>
              <a:rPr lang="zh-CN" altLang="en-US" b="1" dirty="0">
                <a:latin typeface="Calibri" panose="020F0502020204030204" pitchFamily="34" charset="0"/>
                <a:ea typeface="宋体" panose="02010600030101010101" pitchFamily="2" charset="-122"/>
              </a:rPr>
              <a:t>的</a:t>
            </a:r>
            <a:r>
              <a:rPr lang="zh-CN" altLang="en-US" b="1" dirty="0">
                <a:solidFill>
                  <a:srgbClr val="CC0000"/>
                </a:solidFill>
                <a:latin typeface="Calibri" panose="020F0502020204030204" pitchFamily="34" charset="0"/>
                <a:ea typeface="宋体" panose="02010600030101010101" pitchFamily="2" charset="-122"/>
              </a:rPr>
              <a:t>祖先</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d</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a:t>
            </a:r>
            <a:r>
              <a:rPr lang="zh-CN" altLang="en-US" b="1" dirty="0">
                <a:solidFill>
                  <a:srgbClr val="CC0000"/>
                </a:solidFill>
                <a:latin typeface="Calibri" panose="020F0502020204030204" pitchFamily="34" charset="0"/>
                <a:ea typeface="宋体" panose="02010600030101010101" pitchFamily="2" charset="-122"/>
              </a:rPr>
              <a:t>后代</a:t>
            </a:r>
            <a:r>
              <a:rPr lang="zh-CN" altLang="en-US" b="1" dirty="0">
                <a:latin typeface="Calibri" panose="020F0502020204030204" pitchFamily="34" charset="0"/>
                <a:ea typeface="宋体" panose="02010600030101010101" pitchFamily="2" charset="-122"/>
              </a:rPr>
              <a:t>。</a:t>
            </a:r>
          </a:p>
        </p:txBody>
      </p:sp>
      <p:sp>
        <p:nvSpPr>
          <p:cNvPr id="18438" name="Oval 5"/>
          <p:cNvSpPr>
            <a:spLocks noChangeArrowheads="1"/>
          </p:cNvSpPr>
          <p:nvPr/>
        </p:nvSpPr>
        <p:spPr bwMode="auto">
          <a:xfrm>
            <a:off x="7622926" y="1219200"/>
            <a:ext cx="601663"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latin typeface="隶书" panose="02010509060101010101" pitchFamily="49" charset="-122"/>
                <a:ea typeface="隶书" panose="02010509060101010101" pitchFamily="49" charset="-122"/>
              </a:rPr>
              <a:t>a</a:t>
            </a:r>
            <a:endParaRPr lang="en-US" altLang="zh-CN" sz="2000" b="1" dirty="0">
              <a:solidFill>
                <a:srgbClr val="D5D2A0"/>
              </a:solidFill>
              <a:latin typeface="隶书" panose="02010509060101010101" pitchFamily="49" charset="-122"/>
              <a:ea typeface="隶书" panose="02010509060101010101" pitchFamily="49" charset="-122"/>
            </a:endParaRPr>
          </a:p>
        </p:txBody>
      </p:sp>
      <p:sp>
        <p:nvSpPr>
          <p:cNvPr id="18439" name="Oval 7"/>
          <p:cNvSpPr>
            <a:spLocks noChangeArrowheads="1"/>
          </p:cNvSpPr>
          <p:nvPr/>
        </p:nvSpPr>
        <p:spPr bwMode="auto">
          <a:xfrm>
            <a:off x="7281863" y="2382838"/>
            <a:ext cx="601663"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b</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8440" name="Line 8"/>
          <p:cNvSpPr>
            <a:spLocks noChangeShapeType="1"/>
          </p:cNvSpPr>
          <p:nvPr/>
        </p:nvSpPr>
        <p:spPr bwMode="auto">
          <a:xfrm flipH="1">
            <a:off x="7613650" y="1765300"/>
            <a:ext cx="269875" cy="655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1" name="Oval 10"/>
          <p:cNvSpPr>
            <a:spLocks noChangeArrowheads="1"/>
          </p:cNvSpPr>
          <p:nvPr/>
        </p:nvSpPr>
        <p:spPr bwMode="auto">
          <a:xfrm>
            <a:off x="7726363" y="3279775"/>
            <a:ext cx="603250" cy="514350"/>
          </a:xfrm>
          <a:prstGeom prst="ellipse">
            <a:avLst/>
          </a:prstGeom>
          <a:solidFill>
            <a:srgbClr val="00FF00"/>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latin typeface="隶书" panose="02010509060101010101" pitchFamily="49" charset="-122"/>
                <a:ea typeface="隶书" panose="02010509060101010101" pitchFamily="49" charset="-122"/>
              </a:rPr>
              <a:t>e</a:t>
            </a:r>
            <a:endParaRPr lang="en-US" altLang="zh-CN" sz="2000" b="1" dirty="0">
              <a:solidFill>
                <a:srgbClr val="D5D2A0"/>
              </a:solidFill>
              <a:latin typeface="隶书" panose="02010509060101010101" pitchFamily="49" charset="-122"/>
              <a:ea typeface="隶书" panose="02010509060101010101" pitchFamily="49" charset="-122"/>
            </a:endParaRPr>
          </a:p>
        </p:txBody>
      </p:sp>
      <p:sp>
        <p:nvSpPr>
          <p:cNvPr id="18442" name="Oval 11"/>
          <p:cNvSpPr>
            <a:spLocks noChangeArrowheads="1"/>
          </p:cNvSpPr>
          <p:nvPr/>
        </p:nvSpPr>
        <p:spPr bwMode="auto">
          <a:xfrm>
            <a:off x="6783388" y="3279775"/>
            <a:ext cx="603250" cy="514350"/>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d</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8443" name="Line 12"/>
          <p:cNvSpPr>
            <a:spLocks noChangeShapeType="1"/>
          </p:cNvSpPr>
          <p:nvPr/>
        </p:nvSpPr>
        <p:spPr bwMode="auto">
          <a:xfrm flipH="1">
            <a:off x="7281863" y="2881313"/>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13"/>
          <p:cNvSpPr>
            <a:spLocks noChangeShapeType="1"/>
          </p:cNvSpPr>
          <p:nvPr/>
        </p:nvSpPr>
        <p:spPr bwMode="auto">
          <a:xfrm>
            <a:off x="7700963" y="2881313"/>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Oval 20"/>
          <p:cNvSpPr>
            <a:spLocks noChangeArrowheads="1"/>
          </p:cNvSpPr>
          <p:nvPr/>
        </p:nvSpPr>
        <p:spPr bwMode="auto">
          <a:xfrm>
            <a:off x="7726363" y="4178300"/>
            <a:ext cx="603250"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i</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8446" name="Line 21"/>
          <p:cNvSpPr>
            <a:spLocks noChangeShapeType="1"/>
          </p:cNvSpPr>
          <p:nvPr/>
        </p:nvSpPr>
        <p:spPr bwMode="auto">
          <a:xfrm>
            <a:off x="8040688" y="3779838"/>
            <a:ext cx="3175"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Oval 28"/>
          <p:cNvSpPr>
            <a:spLocks noChangeArrowheads="1"/>
          </p:cNvSpPr>
          <p:nvPr/>
        </p:nvSpPr>
        <p:spPr bwMode="auto">
          <a:xfrm>
            <a:off x="8145463" y="5076825"/>
            <a:ext cx="603250"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n</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8448" name="Oval 29"/>
          <p:cNvSpPr>
            <a:spLocks noChangeArrowheads="1"/>
          </p:cNvSpPr>
          <p:nvPr/>
        </p:nvSpPr>
        <p:spPr bwMode="auto">
          <a:xfrm>
            <a:off x="7202488" y="5076825"/>
            <a:ext cx="603250"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m</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8449" name="Line 30"/>
          <p:cNvSpPr>
            <a:spLocks noChangeShapeType="1"/>
          </p:cNvSpPr>
          <p:nvPr/>
        </p:nvSpPr>
        <p:spPr bwMode="auto">
          <a:xfrm flipH="1">
            <a:off x="7700963" y="4676775"/>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31"/>
          <p:cNvSpPr>
            <a:spLocks noChangeShapeType="1"/>
          </p:cNvSpPr>
          <p:nvPr/>
        </p:nvSpPr>
        <p:spPr bwMode="auto">
          <a:xfrm>
            <a:off x="8120063" y="4676775"/>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Oval 10"/>
          <p:cNvSpPr>
            <a:spLocks noChangeArrowheads="1"/>
          </p:cNvSpPr>
          <p:nvPr/>
        </p:nvSpPr>
        <p:spPr bwMode="auto">
          <a:xfrm>
            <a:off x="8145214" y="2387302"/>
            <a:ext cx="603250" cy="514350"/>
          </a:xfrm>
          <a:prstGeom prst="ellipse">
            <a:avLst/>
          </a:prstGeom>
          <a:solidFill>
            <a:srgbClr val="00FF00"/>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latin typeface="隶书" panose="02010509060101010101" pitchFamily="49" charset="-122"/>
                <a:ea typeface="隶书" panose="02010509060101010101" pitchFamily="49" charset="-122"/>
              </a:rPr>
              <a:t>c</a:t>
            </a:r>
            <a:endParaRPr lang="en-US" altLang="zh-CN" sz="2000" b="1" dirty="0">
              <a:solidFill>
                <a:srgbClr val="D5D2A0"/>
              </a:solidFill>
              <a:latin typeface="隶书" panose="02010509060101010101" pitchFamily="49" charset="-122"/>
              <a:ea typeface="隶书" panose="02010509060101010101" pitchFamily="49" charset="-122"/>
            </a:endParaRPr>
          </a:p>
        </p:txBody>
      </p:sp>
      <p:sp>
        <p:nvSpPr>
          <p:cNvPr id="20" name="Line 13"/>
          <p:cNvSpPr>
            <a:spLocks noChangeShapeType="1"/>
          </p:cNvSpPr>
          <p:nvPr/>
        </p:nvSpPr>
        <p:spPr bwMode="auto">
          <a:xfrm>
            <a:off x="8040689" y="1765300"/>
            <a:ext cx="288676" cy="6267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C0BEE1-3B74-47ED-85B6-95C0129ABE89}" type="slidenum">
              <a:rPr lang="zh-CN" altLang="en-US" smtClean="0">
                <a:solidFill>
                  <a:schemeClr val="accent1"/>
                </a:solidFill>
              </a:rPr>
              <a:pPr/>
              <a:t>12</a:t>
            </a:fld>
            <a:r>
              <a:rPr lang="en-US" altLang="zh-CN" dirty="0">
                <a:solidFill>
                  <a:schemeClr val="accent1"/>
                </a:solidFill>
              </a:rPr>
              <a:t>/51</a:t>
            </a:r>
          </a:p>
        </p:txBody>
      </p:sp>
      <p:sp>
        <p:nvSpPr>
          <p:cNvPr id="1945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7.6              </a:t>
            </a:r>
            <a:r>
              <a:rPr lang="zh-CN" altLang="en-US" dirty="0">
                <a:latin typeface="Calibri" panose="020F0502020204030204" pitchFamily="34" charset="0"/>
                <a:ea typeface="宋体" panose="02010600030101010101" pitchFamily="2" charset="-122"/>
              </a:rPr>
              <a:t>子树</a:t>
            </a:r>
          </a:p>
        </p:txBody>
      </p:sp>
      <p:sp>
        <p:nvSpPr>
          <p:cNvPr id="19460" name="Rectangle 3"/>
          <p:cNvSpPr>
            <a:spLocks noGrp="1"/>
          </p:cNvSpPr>
          <p:nvPr>
            <p:ph type="body" idx="4294967295"/>
          </p:nvPr>
        </p:nvSpPr>
        <p:spPr>
          <a:xfrm>
            <a:off x="179389" y="908050"/>
            <a:ext cx="5472732" cy="5329238"/>
          </a:xfrm>
        </p:spPr>
        <p:txBody>
          <a:bodyPr/>
          <a:lstStyle/>
          <a:p>
            <a:pPr marL="446088" indent="-446088">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T=(V,E)</a:t>
            </a:r>
            <a:r>
              <a:rPr lang="zh-CN" altLang="en-US" b="1" dirty="0">
                <a:latin typeface="Calibri" panose="020F0502020204030204" pitchFamily="34" charset="0"/>
                <a:ea typeface="宋体" panose="02010600030101010101" pitchFamily="2" charset="-122"/>
              </a:rPr>
              <a:t>是一棵根树。</a:t>
            </a:r>
          </a:p>
          <a:p>
            <a:pPr marL="0" indent="0">
              <a:lnSpc>
                <a:spcPct val="110000"/>
              </a:lnSpc>
              <a:buNone/>
            </a:pPr>
            <a:r>
              <a:rPr lang="zh-CN" altLang="en-US" dirty="0">
                <a:latin typeface="Calibri" panose="020F0502020204030204" pitchFamily="34" charset="0"/>
                <a:ea typeface="宋体" panose="02010600030101010101" pitchFamily="2" charset="-122"/>
              </a:rPr>
              <a:t>设</a:t>
            </a:r>
            <a:r>
              <a:rPr lang="en-US" altLang="zh-CN" dirty="0" err="1">
                <a:latin typeface="Calibri" panose="020F0502020204030204" pitchFamily="34" charset="0"/>
                <a:ea typeface="宋体" panose="02010600030101010101" pitchFamily="2" charset="-122"/>
              </a:rPr>
              <a:t>e∊</a:t>
            </a:r>
            <a:r>
              <a:rPr lang="en-US" altLang="zh-CN" b="1" dirty="0" err="1">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110000"/>
              </a:lnSpc>
              <a:buNone/>
            </a:pPr>
            <a:r>
              <a:rPr lang="en-US" altLang="zh-CN" b="1" dirty="0">
                <a:latin typeface="Calibri" panose="020F0502020204030204" pitchFamily="34" charset="0"/>
                <a:ea typeface="宋体" panose="02010600030101010101" pitchFamily="2" charset="-122"/>
              </a:rPr>
              <a:t>e</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中一个非树根的顶点，所谓</a:t>
            </a:r>
            <a:r>
              <a:rPr lang="zh-CN" altLang="en-US" b="1" dirty="0">
                <a:solidFill>
                  <a:srgbClr val="CC0000"/>
                </a:solidFill>
                <a:latin typeface="Calibri" panose="020F0502020204030204" pitchFamily="34" charset="0"/>
                <a:ea typeface="宋体" panose="02010600030101010101" pitchFamily="2" charset="-122"/>
              </a:rPr>
              <a:t>以</a:t>
            </a:r>
            <a:r>
              <a:rPr lang="en-US" altLang="zh-CN" b="1" dirty="0">
                <a:solidFill>
                  <a:srgbClr val="CC0000"/>
                </a:solidFill>
                <a:latin typeface="Calibri" panose="020F0502020204030204" pitchFamily="34" charset="0"/>
                <a:ea typeface="宋体" panose="02010600030101010101" pitchFamily="2" charset="-122"/>
              </a:rPr>
              <a:t>e</a:t>
            </a:r>
            <a:r>
              <a:rPr lang="zh-CN" altLang="en-US" b="1" dirty="0">
                <a:solidFill>
                  <a:srgbClr val="CC0000"/>
                </a:solidFill>
                <a:latin typeface="Calibri" panose="020F0502020204030204" pitchFamily="34" charset="0"/>
                <a:ea typeface="宋体" panose="02010600030101010101" pitchFamily="2" charset="-122"/>
              </a:rPr>
              <a:t>为根的子树</a:t>
            </a:r>
            <a:r>
              <a:rPr lang="zh-CN" altLang="en-US" b="1" dirty="0">
                <a:latin typeface="Calibri" panose="020F0502020204030204" pitchFamily="34" charset="0"/>
                <a:ea typeface="宋体" panose="02010600030101010101" pitchFamily="2" charset="-122"/>
              </a:rPr>
              <a:t>是指：</a:t>
            </a:r>
            <a:endParaRPr lang="en-US" altLang="zh-CN" b="1" dirty="0">
              <a:latin typeface="Calibri" panose="020F0502020204030204" pitchFamily="34" charset="0"/>
              <a:ea typeface="宋体" panose="02010600030101010101" pitchFamily="2" charset="-122"/>
            </a:endParaRPr>
          </a:p>
          <a:p>
            <a:pPr marL="0" indent="0">
              <a:lnSpc>
                <a:spcPct val="110000"/>
              </a:lnSpc>
              <a:buNone/>
            </a:pPr>
            <a:r>
              <a:rPr lang="zh-CN" altLang="en-US" b="1" dirty="0">
                <a:solidFill>
                  <a:srgbClr val="FF0000"/>
                </a:solidFill>
                <a:latin typeface="Calibri" panose="020F0502020204030204" pitchFamily="34" charset="0"/>
                <a:ea typeface="宋体" panose="02010600030101010101" pitchFamily="2" charset="-122"/>
              </a:rPr>
              <a:t>由</a:t>
            </a:r>
            <a:r>
              <a:rPr lang="en-US" altLang="zh-CN" b="1" dirty="0">
                <a:solidFill>
                  <a:srgbClr val="FF0000"/>
                </a:solidFill>
                <a:latin typeface="Calibri" panose="020F0502020204030204" pitchFamily="34" charset="0"/>
                <a:ea typeface="宋体" panose="02010600030101010101" pitchFamily="2" charset="-122"/>
              </a:rPr>
              <a:t>e</a:t>
            </a:r>
            <a:r>
              <a:rPr lang="zh-CN" altLang="en-US" b="1" dirty="0">
                <a:solidFill>
                  <a:srgbClr val="FF0000"/>
                </a:solidFill>
                <a:latin typeface="Calibri" panose="020F0502020204030204" pitchFamily="34" charset="0"/>
                <a:ea typeface="宋体" panose="02010600030101010101" pitchFamily="2" charset="-122"/>
              </a:rPr>
              <a:t>及其后代导出的子图</a:t>
            </a:r>
            <a:r>
              <a:rPr lang="en-US" altLang="zh-CN" b="1" dirty="0">
                <a:solidFill>
                  <a:srgbClr val="FF0000"/>
                </a:solidFill>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110000"/>
              </a:lnSpc>
              <a:buNone/>
            </a:pPr>
            <a:r>
              <a:rPr lang="zh-CN" altLang="en-US" b="1" dirty="0">
                <a:latin typeface="Calibri" panose="020F0502020204030204" pitchFamily="34" charset="0"/>
                <a:ea typeface="宋体" panose="02010600030101010101" pitchFamily="2" charset="-122"/>
              </a:rPr>
              <a:t>这里，</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以</a:t>
            </a:r>
            <a:r>
              <a:rPr lang="en-US" altLang="zh-CN" b="1" dirty="0">
                <a:latin typeface="Calibri" panose="020F0502020204030204" pitchFamily="34" charset="0"/>
                <a:ea typeface="宋体" panose="02010600030101010101" pitchFamily="2" charset="-122"/>
              </a:rPr>
              <a:t>e</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e</a:t>
            </a:r>
            <a:r>
              <a:rPr lang="zh-CN" altLang="en-US" b="1" dirty="0">
                <a:latin typeface="Calibri" panose="020F0502020204030204" pitchFamily="34" charset="0"/>
                <a:ea typeface="宋体" panose="02010600030101010101" pitchFamily="2" charset="-122"/>
              </a:rPr>
              <a:t>的全部的后代为顶点，以从</a:t>
            </a:r>
            <a:r>
              <a:rPr lang="en-US" altLang="zh-CN" b="1" dirty="0">
                <a:latin typeface="Calibri" panose="020F0502020204030204" pitchFamily="34" charset="0"/>
                <a:ea typeface="宋体" panose="02010600030101010101" pitchFamily="2" charset="-122"/>
              </a:rPr>
              <a:t>e</a:t>
            </a:r>
            <a:r>
              <a:rPr lang="zh-CN" altLang="en-US" b="1" dirty="0">
                <a:latin typeface="Calibri" panose="020F0502020204030204" pitchFamily="34" charset="0"/>
                <a:ea typeface="宋体" panose="02010600030101010101" pitchFamily="2" charset="-122"/>
              </a:rPr>
              <a:t>出发的所有通路经过的边为边。</a:t>
            </a:r>
          </a:p>
        </p:txBody>
      </p:sp>
      <p:sp>
        <p:nvSpPr>
          <p:cNvPr id="19462" name="Oval 5"/>
          <p:cNvSpPr>
            <a:spLocks noChangeArrowheads="1"/>
          </p:cNvSpPr>
          <p:nvPr/>
        </p:nvSpPr>
        <p:spPr bwMode="auto">
          <a:xfrm>
            <a:off x="7326313" y="1196975"/>
            <a:ext cx="601663"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a</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63" name="Oval 6"/>
          <p:cNvSpPr>
            <a:spLocks noChangeArrowheads="1"/>
          </p:cNvSpPr>
          <p:nvPr/>
        </p:nvSpPr>
        <p:spPr bwMode="auto">
          <a:xfrm>
            <a:off x="7281863" y="2382838"/>
            <a:ext cx="601663"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b</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64" name="Line 7"/>
          <p:cNvSpPr>
            <a:spLocks noChangeShapeType="1"/>
          </p:cNvSpPr>
          <p:nvPr/>
        </p:nvSpPr>
        <p:spPr bwMode="auto">
          <a:xfrm>
            <a:off x="7613651" y="1628775"/>
            <a:ext cx="0" cy="792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Oval 8"/>
          <p:cNvSpPr>
            <a:spLocks noChangeArrowheads="1"/>
          </p:cNvSpPr>
          <p:nvPr/>
        </p:nvSpPr>
        <p:spPr bwMode="auto">
          <a:xfrm>
            <a:off x="7726363" y="3279775"/>
            <a:ext cx="603250" cy="514350"/>
          </a:xfrm>
          <a:prstGeom prst="ellipse">
            <a:avLst/>
          </a:prstGeom>
          <a:solidFill>
            <a:srgbClr val="00FF00"/>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e</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66" name="Oval 9"/>
          <p:cNvSpPr>
            <a:spLocks noChangeArrowheads="1"/>
          </p:cNvSpPr>
          <p:nvPr/>
        </p:nvSpPr>
        <p:spPr bwMode="auto">
          <a:xfrm>
            <a:off x="6783388" y="3279775"/>
            <a:ext cx="603250" cy="514350"/>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d</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67" name="Line 10"/>
          <p:cNvSpPr>
            <a:spLocks noChangeShapeType="1"/>
          </p:cNvSpPr>
          <p:nvPr/>
        </p:nvSpPr>
        <p:spPr bwMode="auto">
          <a:xfrm flipH="1">
            <a:off x="7281863" y="2881313"/>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11"/>
          <p:cNvSpPr>
            <a:spLocks noChangeShapeType="1"/>
          </p:cNvSpPr>
          <p:nvPr/>
        </p:nvSpPr>
        <p:spPr bwMode="auto">
          <a:xfrm>
            <a:off x="7700963" y="2881313"/>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Oval 12"/>
          <p:cNvSpPr>
            <a:spLocks noChangeArrowheads="1"/>
          </p:cNvSpPr>
          <p:nvPr/>
        </p:nvSpPr>
        <p:spPr bwMode="auto">
          <a:xfrm>
            <a:off x="7726363" y="4178300"/>
            <a:ext cx="603250"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i</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70" name="Line 13"/>
          <p:cNvSpPr>
            <a:spLocks noChangeShapeType="1"/>
          </p:cNvSpPr>
          <p:nvPr/>
        </p:nvSpPr>
        <p:spPr bwMode="auto">
          <a:xfrm>
            <a:off x="8040688" y="3779838"/>
            <a:ext cx="3175"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Oval 14"/>
          <p:cNvSpPr>
            <a:spLocks noChangeArrowheads="1"/>
          </p:cNvSpPr>
          <p:nvPr/>
        </p:nvSpPr>
        <p:spPr bwMode="auto">
          <a:xfrm>
            <a:off x="8145463" y="5076825"/>
            <a:ext cx="603250"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n</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72" name="Oval 15"/>
          <p:cNvSpPr>
            <a:spLocks noChangeArrowheads="1"/>
          </p:cNvSpPr>
          <p:nvPr/>
        </p:nvSpPr>
        <p:spPr bwMode="auto">
          <a:xfrm>
            <a:off x="7202488" y="5076825"/>
            <a:ext cx="603250"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隶书" panose="02010509060101010101" pitchFamily="49" charset="-122"/>
                <a:ea typeface="隶书" panose="02010509060101010101" pitchFamily="49" charset="-122"/>
              </a:rPr>
              <a:t>m</a:t>
            </a:r>
            <a:endParaRPr lang="en-US" altLang="zh-CN" sz="2000" b="1">
              <a:solidFill>
                <a:srgbClr val="D5D2A0"/>
              </a:solidFill>
              <a:latin typeface="隶书" panose="02010509060101010101" pitchFamily="49" charset="-122"/>
              <a:ea typeface="隶书" panose="02010509060101010101" pitchFamily="49" charset="-122"/>
            </a:endParaRPr>
          </a:p>
        </p:txBody>
      </p:sp>
      <p:sp>
        <p:nvSpPr>
          <p:cNvPr id="19473" name="Line 16"/>
          <p:cNvSpPr>
            <a:spLocks noChangeShapeType="1"/>
          </p:cNvSpPr>
          <p:nvPr/>
        </p:nvSpPr>
        <p:spPr bwMode="auto">
          <a:xfrm flipH="1">
            <a:off x="7700963" y="4676775"/>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17"/>
          <p:cNvSpPr>
            <a:spLocks noChangeShapeType="1"/>
          </p:cNvSpPr>
          <p:nvPr/>
        </p:nvSpPr>
        <p:spPr bwMode="auto">
          <a:xfrm>
            <a:off x="8120063" y="4676775"/>
            <a:ext cx="209550" cy="403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Oval 15"/>
          <p:cNvSpPr>
            <a:spLocks noChangeArrowheads="1"/>
          </p:cNvSpPr>
          <p:nvPr/>
        </p:nvSpPr>
        <p:spPr bwMode="auto">
          <a:xfrm>
            <a:off x="7010400" y="4149726"/>
            <a:ext cx="528638" cy="51276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dirty="0">
                <a:latin typeface="隶书" panose="02010509060101010101" pitchFamily="49" charset="-122"/>
                <a:ea typeface="隶书" panose="02010509060101010101" pitchFamily="49" charset="-122"/>
              </a:rPr>
              <a:t>f</a:t>
            </a:r>
            <a:endParaRPr lang="en-US" altLang="zh-CN" sz="2000" b="1" dirty="0">
              <a:solidFill>
                <a:srgbClr val="D5D2A0"/>
              </a:solidFill>
              <a:latin typeface="隶书" panose="02010509060101010101" pitchFamily="49" charset="-122"/>
              <a:ea typeface="隶书" panose="02010509060101010101" pitchFamily="49" charset="-122"/>
            </a:endParaRPr>
          </a:p>
        </p:txBody>
      </p:sp>
      <p:sp>
        <p:nvSpPr>
          <p:cNvPr id="20" name="Line 16"/>
          <p:cNvSpPr>
            <a:spLocks noChangeShapeType="1"/>
          </p:cNvSpPr>
          <p:nvPr/>
        </p:nvSpPr>
        <p:spPr bwMode="auto">
          <a:xfrm flipH="1">
            <a:off x="7502525" y="3760789"/>
            <a:ext cx="376237" cy="4198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F90CAA-8E43-4261-A4DC-EC4B4AC1C5C9}" type="slidenum">
              <a:rPr lang="zh-CN" altLang="en-US" smtClean="0">
                <a:solidFill>
                  <a:schemeClr val="accent1"/>
                </a:solidFill>
              </a:rPr>
              <a:pPr/>
              <a:t>13</a:t>
            </a:fld>
            <a:r>
              <a:rPr lang="en-US" altLang="zh-CN" dirty="0">
                <a:solidFill>
                  <a:schemeClr val="accent1"/>
                </a:solidFill>
              </a:rPr>
              <a:t>/51</a:t>
            </a:r>
          </a:p>
        </p:txBody>
      </p:sp>
      <p:sp>
        <p:nvSpPr>
          <p:cNvPr id="20483"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7.7            </a:t>
            </a:r>
            <a:r>
              <a:rPr lang="zh-CN" altLang="en-US" dirty="0">
                <a:latin typeface="Calibri" panose="020F0502020204030204" pitchFamily="34" charset="0"/>
                <a:ea typeface="宋体" panose="02010600030101010101" pitchFamily="2" charset="-122"/>
              </a:rPr>
              <a:t>有序树</a:t>
            </a:r>
          </a:p>
        </p:txBody>
      </p:sp>
      <p:sp>
        <p:nvSpPr>
          <p:cNvPr id="20484" name="Rectangle 3"/>
          <p:cNvSpPr>
            <a:spLocks noGrp="1"/>
          </p:cNvSpPr>
          <p:nvPr>
            <p:ph type="body" sz="half" idx="4294967295"/>
          </p:nvPr>
        </p:nvSpPr>
        <p:spPr>
          <a:xfrm>
            <a:off x="250825" y="836711"/>
            <a:ext cx="8569647" cy="2247803"/>
          </a:xfrm>
          <a:solidFill>
            <a:srgbClr val="FFFF00"/>
          </a:solidFill>
        </p:spPr>
        <p:txBody>
          <a:bodyPr/>
          <a:lstStyle/>
          <a:p>
            <a:pPr marL="0" indent="0">
              <a:lnSpc>
                <a:spcPct val="110000"/>
              </a:lnSpc>
              <a:spcBef>
                <a:spcPts val="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一</a:t>
            </a:r>
            <a:r>
              <a:rPr lang="zh-CN" altLang="en-US" b="1" dirty="0">
                <a:latin typeface="Calibri" panose="020F0502020204030204" pitchFamily="34" charset="0"/>
                <a:ea typeface="宋体" panose="02010600030101010101" pitchFamily="2" charset="-122"/>
              </a:rPr>
              <a:t>棵根树，若对根树每层的顶点规定次序，即对每一个分支点出发的边，  分别标以整数</a:t>
            </a:r>
            <a:endParaRPr lang="en-US" altLang="zh-CN" b="1" dirty="0">
              <a:latin typeface="Calibri" panose="020F0502020204030204" pitchFamily="34" charset="0"/>
              <a:ea typeface="宋体" panose="02010600030101010101" pitchFamily="2" charset="-122"/>
            </a:endParaRPr>
          </a:p>
          <a:p>
            <a:pPr marL="0" indent="0" algn="ctr">
              <a:lnSpc>
                <a:spcPct val="110000"/>
              </a:lnSpc>
              <a:spcBef>
                <a:spcPts val="0"/>
              </a:spcBef>
              <a:buFont typeface="Arial" panose="020B0604020202020204" pitchFamily="34" charset="0"/>
              <a:buNone/>
            </a:pPr>
            <a:r>
              <a:rPr lang="en-US" altLang="zh-CN" b="1" dirty="0">
                <a:latin typeface="Calibri" panose="020F0502020204030204" pitchFamily="34" charset="0"/>
                <a:ea typeface="宋体" panose="02010600030101010101" pitchFamily="2" charset="-122"/>
              </a:rPr>
              <a:t>         1</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a:t>
            </a:r>
            <a:r>
              <a:rPr lang="el-GR" altLang="zh-CN"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r </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则称这样的根树为有序</a:t>
            </a:r>
            <a:r>
              <a:rPr lang="zh-CN" altLang="en-US" sz="2800" b="1" dirty="0">
                <a:latin typeface="Calibri" panose="020F0502020204030204" pitchFamily="34" charset="0"/>
                <a:ea typeface="宋体" panose="02010600030101010101" pitchFamily="2" charset="-122"/>
              </a:rPr>
              <a:t>树。</a:t>
            </a:r>
          </a:p>
        </p:txBody>
      </p:sp>
      <p:sp>
        <p:nvSpPr>
          <p:cNvPr id="20486" name="Rectangle 4"/>
          <p:cNvSpPr>
            <a:spLocks noChangeArrowheads="1"/>
          </p:cNvSpPr>
          <p:nvPr/>
        </p:nvSpPr>
        <p:spPr bwMode="auto">
          <a:xfrm>
            <a:off x="863600" y="5734051"/>
            <a:ext cx="7669213"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a:solidFill>
                  <a:schemeClr val="bg1"/>
                </a:solidFill>
              </a:rPr>
              <a:t>有序树可以说是各子树从左到右是有次序的树</a:t>
            </a:r>
          </a:p>
        </p:txBody>
      </p:sp>
      <p:grpSp>
        <p:nvGrpSpPr>
          <p:cNvPr id="20487" name="Group 5"/>
          <p:cNvGrpSpPr>
            <a:grpSpLocks/>
          </p:cNvGrpSpPr>
          <p:nvPr/>
        </p:nvGrpSpPr>
        <p:grpSpPr bwMode="auto">
          <a:xfrm>
            <a:off x="1455738" y="3329657"/>
            <a:ext cx="6284913" cy="2187575"/>
            <a:chOff x="917" y="1706"/>
            <a:chExt cx="3959" cy="1487"/>
          </a:xfrm>
        </p:grpSpPr>
        <p:sp>
          <p:nvSpPr>
            <p:cNvPr id="20490" name="Oval 6"/>
            <p:cNvSpPr>
              <a:spLocks noChangeArrowheads="1"/>
            </p:cNvSpPr>
            <p:nvPr/>
          </p:nvSpPr>
          <p:spPr bwMode="auto">
            <a:xfrm>
              <a:off x="2777" y="1706"/>
              <a:ext cx="676" cy="20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句子</a:t>
              </a:r>
              <a:endParaRPr lang="zh-CN" altLang="en-US" sz="2000" b="1">
                <a:solidFill>
                  <a:srgbClr val="D5D2A0"/>
                </a:solidFill>
                <a:latin typeface="隶书" panose="02010509060101010101" pitchFamily="49" charset="-122"/>
                <a:ea typeface="隶书" panose="02010509060101010101" pitchFamily="49" charset="-122"/>
              </a:endParaRPr>
            </a:p>
          </p:txBody>
        </p:sp>
        <p:sp>
          <p:nvSpPr>
            <p:cNvPr id="20491" name="Oval 7"/>
            <p:cNvSpPr>
              <a:spLocks noChangeArrowheads="1"/>
            </p:cNvSpPr>
            <p:nvPr/>
          </p:nvSpPr>
          <p:spPr bwMode="auto">
            <a:xfrm>
              <a:off x="1734" y="2190"/>
              <a:ext cx="771" cy="245"/>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主语</a:t>
              </a:r>
            </a:p>
          </p:txBody>
        </p:sp>
        <p:sp>
          <p:nvSpPr>
            <p:cNvPr id="20492" name="Oval 8"/>
            <p:cNvSpPr>
              <a:spLocks noChangeArrowheads="1"/>
            </p:cNvSpPr>
            <p:nvPr/>
          </p:nvSpPr>
          <p:spPr bwMode="auto">
            <a:xfrm>
              <a:off x="3949" y="2205"/>
              <a:ext cx="710" cy="247"/>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谓语</a:t>
              </a:r>
              <a:endParaRPr lang="zh-CN" altLang="en-US" sz="2000" b="1">
                <a:solidFill>
                  <a:srgbClr val="D5D2A0"/>
                </a:solidFill>
                <a:latin typeface="隶书" panose="02010509060101010101" pitchFamily="49" charset="-122"/>
                <a:ea typeface="隶书" panose="02010509060101010101" pitchFamily="49" charset="-122"/>
              </a:endParaRPr>
            </a:p>
          </p:txBody>
        </p:sp>
        <p:sp>
          <p:nvSpPr>
            <p:cNvPr id="20493" name="Line 9"/>
            <p:cNvSpPr>
              <a:spLocks noChangeShapeType="1"/>
            </p:cNvSpPr>
            <p:nvPr/>
          </p:nvSpPr>
          <p:spPr bwMode="auto">
            <a:xfrm flipH="1">
              <a:off x="2414" y="1888"/>
              <a:ext cx="544" cy="3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10"/>
            <p:cNvSpPr>
              <a:spLocks noChangeShapeType="1"/>
            </p:cNvSpPr>
            <p:nvPr/>
          </p:nvSpPr>
          <p:spPr bwMode="auto">
            <a:xfrm>
              <a:off x="3367" y="1888"/>
              <a:ext cx="589" cy="4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Line 11"/>
            <p:cNvSpPr>
              <a:spLocks noChangeShapeType="1"/>
            </p:cNvSpPr>
            <p:nvPr/>
          </p:nvSpPr>
          <p:spPr bwMode="auto">
            <a:xfrm>
              <a:off x="2414" y="2387"/>
              <a:ext cx="408"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Oval 12"/>
            <p:cNvSpPr>
              <a:spLocks noChangeArrowheads="1"/>
            </p:cNvSpPr>
            <p:nvPr/>
          </p:nvSpPr>
          <p:spPr bwMode="auto">
            <a:xfrm>
              <a:off x="1779" y="2614"/>
              <a:ext cx="680" cy="245"/>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形容词</a:t>
              </a:r>
            </a:p>
          </p:txBody>
        </p:sp>
        <p:sp>
          <p:nvSpPr>
            <p:cNvPr id="20497" name="Oval 13"/>
            <p:cNvSpPr>
              <a:spLocks noChangeArrowheads="1"/>
            </p:cNvSpPr>
            <p:nvPr/>
          </p:nvSpPr>
          <p:spPr bwMode="auto">
            <a:xfrm>
              <a:off x="917" y="2596"/>
              <a:ext cx="635" cy="227"/>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冠词</a:t>
              </a:r>
              <a:endParaRPr lang="zh-CN" altLang="en-US" sz="2000" b="1">
                <a:solidFill>
                  <a:srgbClr val="D5D2A0"/>
                </a:solidFill>
                <a:latin typeface="隶书" panose="02010509060101010101" pitchFamily="49" charset="-122"/>
                <a:ea typeface="隶书" panose="02010509060101010101" pitchFamily="49" charset="-122"/>
              </a:endParaRPr>
            </a:p>
          </p:txBody>
        </p:sp>
        <p:sp>
          <p:nvSpPr>
            <p:cNvPr id="20498" name="Line 14"/>
            <p:cNvSpPr>
              <a:spLocks noChangeShapeType="1"/>
            </p:cNvSpPr>
            <p:nvPr/>
          </p:nvSpPr>
          <p:spPr bwMode="auto">
            <a:xfrm flipH="1">
              <a:off x="1416" y="2432"/>
              <a:ext cx="454"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15"/>
            <p:cNvSpPr>
              <a:spLocks noChangeShapeType="1"/>
            </p:cNvSpPr>
            <p:nvPr/>
          </p:nvSpPr>
          <p:spPr bwMode="auto">
            <a:xfrm>
              <a:off x="2142" y="2432"/>
              <a:ext cx="0"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Oval 16"/>
            <p:cNvSpPr>
              <a:spLocks noChangeArrowheads="1"/>
            </p:cNvSpPr>
            <p:nvPr/>
          </p:nvSpPr>
          <p:spPr bwMode="auto">
            <a:xfrm>
              <a:off x="2641" y="2641"/>
              <a:ext cx="726" cy="245"/>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名词</a:t>
              </a:r>
            </a:p>
          </p:txBody>
        </p:sp>
        <p:sp>
          <p:nvSpPr>
            <p:cNvPr id="20501" name="Text Box 17"/>
            <p:cNvSpPr txBox="1">
              <a:spLocks noChangeArrowheads="1"/>
            </p:cNvSpPr>
            <p:nvPr/>
          </p:nvSpPr>
          <p:spPr bwMode="auto">
            <a:xfrm>
              <a:off x="1008" y="2944"/>
              <a:ext cx="386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The                big               elephant               ate the peanut</a:t>
              </a:r>
            </a:p>
          </p:txBody>
        </p:sp>
      </p:grpSp>
      <p:sp>
        <p:nvSpPr>
          <p:cNvPr id="20488" name="Text Box 18"/>
          <p:cNvSpPr txBox="1">
            <a:spLocks noChangeArrowheads="1"/>
          </p:cNvSpPr>
          <p:nvPr/>
        </p:nvSpPr>
        <p:spPr bwMode="auto">
          <a:xfrm>
            <a:off x="395288" y="3125911"/>
            <a:ext cx="5966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chemeClr val="hlink"/>
                </a:solidFill>
              </a:rPr>
              <a:t>例</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79388" y="49758"/>
            <a:ext cx="8229600" cy="642938"/>
          </a:xfrm>
        </p:spPr>
        <p:txBody>
          <a:bodyPr/>
          <a:lstStyle/>
          <a:p>
            <a:pPr algn="l"/>
            <a:r>
              <a:rPr lang="zh-CN" altLang="en-US" sz="3600" b="1" dirty="0">
                <a:solidFill>
                  <a:schemeClr val="tx1"/>
                </a:solidFill>
                <a:latin typeface="Calibri" panose="020F0502020204030204" pitchFamily="34" charset="0"/>
                <a:ea typeface="宋体" panose="02010600030101010101" pitchFamily="2" charset="-122"/>
              </a:rPr>
              <a:t>例</a:t>
            </a:r>
          </a:p>
        </p:txBody>
      </p:sp>
      <p:sp>
        <p:nvSpPr>
          <p:cNvPr id="21507" name="Rectangle 3"/>
          <p:cNvSpPr>
            <a:spLocks noChangeArrowheads="1"/>
          </p:cNvSpPr>
          <p:nvPr/>
        </p:nvSpPr>
        <p:spPr bwMode="auto">
          <a:xfrm>
            <a:off x="323850" y="3789040"/>
            <a:ext cx="84963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t>需要说明的是，一棵有序树的每个分支点出发的边的标号并不是要求是连续的。一个分支点出发的边，若被标上</a:t>
            </a:r>
            <a:r>
              <a:rPr lang="en-US" altLang="zh-CN" sz="2800" b="1" dirty="0" err="1"/>
              <a:t>i</a:t>
            </a:r>
            <a:r>
              <a:rPr lang="en-US" altLang="zh-CN" sz="2800" b="1" dirty="0"/>
              <a:t> </a:t>
            </a:r>
            <a:r>
              <a:rPr lang="zh-CN" altLang="en-US" sz="2800" b="1" dirty="0"/>
              <a:t>，则称这条边是这个分支点的</a:t>
            </a:r>
            <a:r>
              <a:rPr lang="zh-CN" altLang="en-US" sz="2800" b="1" dirty="0">
                <a:solidFill>
                  <a:srgbClr val="333300"/>
                </a:solidFill>
              </a:rPr>
              <a:t> </a:t>
            </a:r>
            <a:r>
              <a:rPr lang="en-US" altLang="zh-CN" sz="2800" b="1" dirty="0" err="1">
                <a:solidFill>
                  <a:srgbClr val="993300"/>
                </a:solidFill>
              </a:rPr>
              <a:t>i</a:t>
            </a:r>
            <a:r>
              <a:rPr lang="zh-CN" altLang="en-US" sz="2800" b="1" dirty="0">
                <a:solidFill>
                  <a:srgbClr val="993300"/>
                </a:solidFill>
              </a:rPr>
              <a:t>子树</a:t>
            </a:r>
            <a:r>
              <a:rPr lang="zh-CN" altLang="en-US" sz="2800" b="1" dirty="0">
                <a:solidFill>
                  <a:srgbClr val="333300"/>
                </a:solidFill>
              </a:rPr>
              <a:t>。</a:t>
            </a:r>
          </a:p>
          <a:p>
            <a:pPr eaLnBrk="1" hangingPunct="1">
              <a:lnSpc>
                <a:spcPct val="120000"/>
              </a:lnSpc>
            </a:pPr>
            <a:r>
              <a:rPr lang="zh-CN" altLang="en-US" sz="2800" b="1" dirty="0">
                <a:solidFill>
                  <a:schemeClr val="tx2"/>
                </a:solidFill>
              </a:rPr>
              <a:t>如上图，一个分</a:t>
            </a:r>
            <a:r>
              <a:rPr lang="zh-CN" altLang="en-US" sz="2800" b="1" dirty="0"/>
              <a:t>支</a:t>
            </a:r>
            <a:r>
              <a:rPr lang="zh-CN" altLang="en-US" sz="2800" b="1" dirty="0">
                <a:solidFill>
                  <a:schemeClr val="tx2"/>
                </a:solidFill>
              </a:rPr>
              <a:t>点出发的两条边被分别标上</a:t>
            </a:r>
            <a:r>
              <a:rPr lang="en-US" altLang="zh-CN" sz="2800" b="1" dirty="0">
                <a:solidFill>
                  <a:schemeClr val="tx2"/>
                </a:solidFill>
              </a:rPr>
              <a:t>1</a:t>
            </a:r>
            <a:r>
              <a:rPr lang="zh-CN" altLang="en-US" sz="2800" b="1" dirty="0">
                <a:solidFill>
                  <a:schemeClr val="tx2"/>
                </a:solidFill>
              </a:rPr>
              <a:t>，</a:t>
            </a:r>
            <a:r>
              <a:rPr lang="en-US" altLang="zh-CN" sz="2800" b="1" dirty="0">
                <a:solidFill>
                  <a:schemeClr val="tx2"/>
                </a:solidFill>
              </a:rPr>
              <a:t>3</a:t>
            </a:r>
            <a:r>
              <a:rPr lang="zh-CN" altLang="en-US" sz="2800" b="1" dirty="0">
                <a:solidFill>
                  <a:schemeClr val="tx2"/>
                </a:solidFill>
              </a:rPr>
              <a:t>，我们说这个分</a:t>
            </a:r>
            <a:r>
              <a:rPr lang="zh-CN" altLang="en-US" sz="2800" b="1" dirty="0"/>
              <a:t>支</a:t>
            </a:r>
            <a:r>
              <a:rPr lang="zh-CN" altLang="en-US" sz="2800" b="1" dirty="0">
                <a:solidFill>
                  <a:schemeClr val="tx2"/>
                </a:solidFill>
              </a:rPr>
              <a:t>点没有第</a:t>
            </a:r>
            <a:r>
              <a:rPr lang="en-US" altLang="zh-CN" sz="2800" b="1" dirty="0">
                <a:solidFill>
                  <a:schemeClr val="tx2"/>
                </a:solidFill>
              </a:rPr>
              <a:t>2</a:t>
            </a:r>
            <a:r>
              <a:rPr lang="zh-CN" altLang="en-US" sz="2800" b="1" dirty="0">
                <a:solidFill>
                  <a:schemeClr val="tx2"/>
                </a:solidFill>
              </a:rPr>
              <a:t>子树。</a:t>
            </a:r>
          </a:p>
        </p:txBody>
      </p:sp>
      <p:grpSp>
        <p:nvGrpSpPr>
          <p:cNvPr id="21508" name="Group 4"/>
          <p:cNvGrpSpPr>
            <a:grpSpLocks/>
          </p:cNvGrpSpPr>
          <p:nvPr/>
        </p:nvGrpSpPr>
        <p:grpSpPr bwMode="auto">
          <a:xfrm>
            <a:off x="1403350" y="188913"/>
            <a:ext cx="6567488" cy="3046412"/>
            <a:chOff x="917" y="1706"/>
            <a:chExt cx="3742" cy="1408"/>
          </a:xfrm>
        </p:grpSpPr>
        <p:sp>
          <p:nvSpPr>
            <p:cNvPr id="21511" name="Oval 5"/>
            <p:cNvSpPr>
              <a:spLocks noChangeArrowheads="1"/>
            </p:cNvSpPr>
            <p:nvPr/>
          </p:nvSpPr>
          <p:spPr bwMode="auto">
            <a:xfrm>
              <a:off x="2777" y="1706"/>
              <a:ext cx="676" cy="20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句子</a:t>
              </a:r>
              <a:endParaRPr lang="zh-CN" altLang="en-US" sz="2000" b="1">
                <a:solidFill>
                  <a:srgbClr val="D5D2A0"/>
                </a:solidFill>
                <a:latin typeface="隶书" panose="02010509060101010101" pitchFamily="49" charset="-122"/>
                <a:ea typeface="隶书" panose="02010509060101010101" pitchFamily="49" charset="-122"/>
              </a:endParaRPr>
            </a:p>
          </p:txBody>
        </p:sp>
        <p:sp>
          <p:nvSpPr>
            <p:cNvPr id="21512" name="Oval 6"/>
            <p:cNvSpPr>
              <a:spLocks noChangeArrowheads="1"/>
            </p:cNvSpPr>
            <p:nvPr/>
          </p:nvSpPr>
          <p:spPr bwMode="auto">
            <a:xfrm>
              <a:off x="1734" y="2190"/>
              <a:ext cx="771" cy="245"/>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主语</a:t>
              </a:r>
            </a:p>
          </p:txBody>
        </p:sp>
        <p:sp>
          <p:nvSpPr>
            <p:cNvPr id="21513" name="Oval 7"/>
            <p:cNvSpPr>
              <a:spLocks noChangeArrowheads="1"/>
            </p:cNvSpPr>
            <p:nvPr/>
          </p:nvSpPr>
          <p:spPr bwMode="auto">
            <a:xfrm>
              <a:off x="3949" y="2205"/>
              <a:ext cx="710" cy="247"/>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谓语</a:t>
              </a:r>
              <a:endParaRPr lang="zh-CN" altLang="en-US" sz="2000" b="1">
                <a:solidFill>
                  <a:srgbClr val="D5D2A0"/>
                </a:solidFill>
                <a:latin typeface="隶书" panose="02010509060101010101" pitchFamily="49" charset="-122"/>
                <a:ea typeface="隶书" panose="02010509060101010101" pitchFamily="49" charset="-122"/>
              </a:endParaRPr>
            </a:p>
          </p:txBody>
        </p:sp>
        <p:sp>
          <p:nvSpPr>
            <p:cNvPr id="21514" name="Line 8"/>
            <p:cNvSpPr>
              <a:spLocks noChangeShapeType="1"/>
            </p:cNvSpPr>
            <p:nvPr/>
          </p:nvSpPr>
          <p:spPr bwMode="auto">
            <a:xfrm flipH="1">
              <a:off x="2414" y="1888"/>
              <a:ext cx="544" cy="3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9"/>
            <p:cNvSpPr>
              <a:spLocks noChangeShapeType="1"/>
            </p:cNvSpPr>
            <p:nvPr/>
          </p:nvSpPr>
          <p:spPr bwMode="auto">
            <a:xfrm>
              <a:off x="3367" y="1888"/>
              <a:ext cx="589" cy="4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10"/>
            <p:cNvSpPr>
              <a:spLocks noChangeShapeType="1"/>
            </p:cNvSpPr>
            <p:nvPr/>
          </p:nvSpPr>
          <p:spPr bwMode="auto">
            <a:xfrm>
              <a:off x="2414" y="2387"/>
              <a:ext cx="408"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Oval 11"/>
            <p:cNvSpPr>
              <a:spLocks noChangeArrowheads="1"/>
            </p:cNvSpPr>
            <p:nvPr/>
          </p:nvSpPr>
          <p:spPr bwMode="auto">
            <a:xfrm>
              <a:off x="1779" y="2614"/>
              <a:ext cx="680" cy="245"/>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形容词</a:t>
              </a:r>
            </a:p>
          </p:txBody>
        </p:sp>
        <p:sp>
          <p:nvSpPr>
            <p:cNvPr id="21518" name="Oval 12"/>
            <p:cNvSpPr>
              <a:spLocks noChangeArrowheads="1"/>
            </p:cNvSpPr>
            <p:nvPr/>
          </p:nvSpPr>
          <p:spPr bwMode="auto">
            <a:xfrm>
              <a:off x="917" y="2596"/>
              <a:ext cx="635" cy="227"/>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冠词</a:t>
              </a:r>
              <a:endParaRPr lang="zh-CN" altLang="en-US" sz="2000" b="1">
                <a:solidFill>
                  <a:srgbClr val="D5D2A0"/>
                </a:solidFill>
                <a:latin typeface="隶书" panose="02010509060101010101" pitchFamily="49" charset="-122"/>
                <a:ea typeface="隶书" panose="02010509060101010101" pitchFamily="49" charset="-122"/>
              </a:endParaRPr>
            </a:p>
          </p:txBody>
        </p:sp>
        <p:sp>
          <p:nvSpPr>
            <p:cNvPr id="21519" name="Line 13"/>
            <p:cNvSpPr>
              <a:spLocks noChangeShapeType="1"/>
            </p:cNvSpPr>
            <p:nvPr/>
          </p:nvSpPr>
          <p:spPr bwMode="auto">
            <a:xfrm flipH="1">
              <a:off x="1416" y="2432"/>
              <a:ext cx="454"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4"/>
            <p:cNvSpPr>
              <a:spLocks noChangeShapeType="1"/>
            </p:cNvSpPr>
            <p:nvPr/>
          </p:nvSpPr>
          <p:spPr bwMode="auto">
            <a:xfrm>
              <a:off x="2142" y="2432"/>
              <a:ext cx="0"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Oval 15"/>
            <p:cNvSpPr>
              <a:spLocks noChangeArrowheads="1"/>
            </p:cNvSpPr>
            <p:nvPr/>
          </p:nvSpPr>
          <p:spPr bwMode="auto">
            <a:xfrm>
              <a:off x="2641" y="2641"/>
              <a:ext cx="726" cy="245"/>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隶书" panose="02010509060101010101" pitchFamily="49" charset="-122"/>
                  <a:ea typeface="隶书" panose="02010509060101010101" pitchFamily="49" charset="-122"/>
                </a:rPr>
                <a:t>名词</a:t>
              </a:r>
            </a:p>
          </p:txBody>
        </p:sp>
        <p:sp>
          <p:nvSpPr>
            <p:cNvPr id="21522" name="Text Box 16"/>
            <p:cNvSpPr txBox="1">
              <a:spLocks noChangeArrowheads="1"/>
            </p:cNvSpPr>
            <p:nvPr/>
          </p:nvSpPr>
          <p:spPr bwMode="auto">
            <a:xfrm>
              <a:off x="1008" y="2944"/>
              <a:ext cx="350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The                                    elephant               ate the peanut</a:t>
              </a:r>
            </a:p>
          </p:txBody>
        </p:sp>
      </p:grpSp>
      <p:sp>
        <p:nvSpPr>
          <p:cNvPr id="21509" name="Text Box 18"/>
          <p:cNvSpPr txBox="1">
            <a:spLocks noChangeArrowheads="1"/>
          </p:cNvSpPr>
          <p:nvPr/>
        </p:nvSpPr>
        <p:spPr bwMode="auto">
          <a:xfrm>
            <a:off x="2195513" y="2198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993300"/>
                </a:solidFill>
              </a:rPr>
              <a:t>1</a:t>
            </a:r>
          </a:p>
        </p:txBody>
      </p:sp>
      <p:sp>
        <p:nvSpPr>
          <p:cNvPr id="21510" name="Text Box 19"/>
          <p:cNvSpPr txBox="1">
            <a:spLocks noChangeArrowheads="1"/>
          </p:cNvSpPr>
          <p:nvPr/>
        </p:nvSpPr>
        <p:spPr bwMode="auto">
          <a:xfrm>
            <a:off x="4211638" y="2205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993300"/>
                </a:solidFill>
              </a:rPr>
              <a:t>3</a:t>
            </a:r>
          </a:p>
        </p:txBody>
      </p:sp>
    </p:spTree>
  </p:cSld>
  <p:clrMapOvr>
    <a:masterClrMapping/>
  </p:clrMapOvr>
  <p:transition advTm="1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D031E5-2E62-44B6-8EAB-C3028CD3B0A2}" type="slidenum">
              <a:rPr lang="zh-CN" altLang="en-US" smtClean="0">
                <a:solidFill>
                  <a:schemeClr val="accent1"/>
                </a:solidFill>
              </a:rPr>
              <a:pPr/>
              <a:t>15</a:t>
            </a:fld>
            <a:r>
              <a:rPr lang="en-US" altLang="zh-CN" dirty="0">
                <a:solidFill>
                  <a:schemeClr val="accent1"/>
                </a:solidFill>
              </a:rPr>
              <a:t>/51</a:t>
            </a:r>
          </a:p>
        </p:txBody>
      </p:sp>
      <p:sp>
        <p:nvSpPr>
          <p:cNvPr id="22531"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r</a:t>
            </a:r>
            <a:r>
              <a:rPr lang="zh-CN" altLang="en-US" sz="4000" b="1" dirty="0">
                <a:latin typeface="Calibri" panose="020F0502020204030204" pitchFamily="34" charset="0"/>
                <a:ea typeface="宋体" panose="02010600030101010101" pitchFamily="2" charset="-122"/>
              </a:rPr>
              <a:t>叉树、正则</a:t>
            </a:r>
            <a:r>
              <a:rPr lang="en-US" altLang="zh-CN" sz="4000" b="1" dirty="0">
                <a:latin typeface="Calibri" panose="020F0502020204030204" pitchFamily="34" charset="0"/>
                <a:ea typeface="宋体" panose="02010600030101010101" pitchFamily="2" charset="-122"/>
              </a:rPr>
              <a:t>r</a:t>
            </a:r>
            <a:r>
              <a:rPr lang="zh-CN" altLang="en-US" sz="4000" b="1" dirty="0">
                <a:latin typeface="Calibri" panose="020F0502020204030204" pitchFamily="34" charset="0"/>
                <a:ea typeface="宋体" panose="02010600030101010101" pitchFamily="2" charset="-122"/>
              </a:rPr>
              <a:t>叉树</a:t>
            </a:r>
          </a:p>
        </p:txBody>
      </p:sp>
      <p:sp>
        <p:nvSpPr>
          <p:cNvPr id="22532" name="Rectangle 3"/>
          <p:cNvSpPr>
            <a:spLocks noGrp="1"/>
          </p:cNvSpPr>
          <p:nvPr>
            <p:ph type="body" idx="4294967295"/>
          </p:nvPr>
        </p:nvSpPr>
        <p:spPr/>
        <p:txBody>
          <a:bodyPr/>
          <a:lstStyle/>
          <a:p>
            <a:pPr marL="0" indent="0">
              <a:lnSpc>
                <a:spcPct val="140000"/>
              </a:lnSpc>
              <a:spcAft>
                <a:spcPct val="40000"/>
              </a:spcAft>
              <a:buFont typeface="Arial" panose="020B0604020202020204" pitchFamily="34" charset="0"/>
              <a:buNone/>
            </a:pPr>
            <a:r>
              <a:rPr lang="zh-CN" altLang="en-US" b="1" dirty="0">
                <a:latin typeface="Calibri" panose="020F0502020204030204" pitchFamily="34" charset="0"/>
                <a:ea typeface="宋体" panose="02010600030101010101" pitchFamily="2" charset="-122"/>
              </a:rPr>
              <a:t>如果一棵有序树的每个分枝点最多有 </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个儿子，称这棵有序树为 </a:t>
            </a:r>
            <a:r>
              <a:rPr lang="en-US" altLang="zh-CN" b="1" dirty="0">
                <a:solidFill>
                  <a:srgbClr val="CC0000"/>
                </a:solidFill>
                <a:latin typeface="Calibri" panose="020F0502020204030204" pitchFamily="34" charset="0"/>
                <a:ea typeface="宋体" panose="02010600030101010101" pitchFamily="2" charset="-122"/>
              </a:rPr>
              <a:t>r</a:t>
            </a:r>
            <a:r>
              <a:rPr lang="zh-CN" altLang="en-US" b="1" dirty="0">
                <a:solidFill>
                  <a:srgbClr val="CC0000"/>
                </a:solidFill>
                <a:latin typeface="Calibri" panose="020F0502020204030204" pitchFamily="34" charset="0"/>
                <a:ea typeface="宋体" panose="02010600030101010101" pitchFamily="2" charset="-122"/>
              </a:rPr>
              <a:t>叉树，或</a:t>
            </a:r>
            <a:r>
              <a:rPr lang="en-US" altLang="zh-CN" b="1" dirty="0">
                <a:solidFill>
                  <a:srgbClr val="CC0000"/>
                </a:solidFill>
                <a:latin typeface="Calibri" panose="020F0502020204030204" pitchFamily="34" charset="0"/>
                <a:ea typeface="宋体" panose="02010600030101010101" pitchFamily="2" charset="-122"/>
              </a:rPr>
              <a:t>r-</a:t>
            </a:r>
            <a:r>
              <a:rPr lang="zh-CN" altLang="en-US" b="1" dirty="0">
                <a:solidFill>
                  <a:srgbClr val="CC0000"/>
                </a:solidFill>
                <a:latin typeface="Calibri" panose="020F0502020204030204" pitchFamily="34" charset="0"/>
                <a:ea typeface="宋体" panose="02010600030101010101" pitchFamily="2" charset="-122"/>
              </a:rPr>
              <a:t>分树</a:t>
            </a:r>
            <a:r>
              <a:rPr lang="zh-CN" altLang="en-US" b="1" dirty="0">
                <a:latin typeface="Calibri" panose="020F0502020204030204" pitchFamily="34" charset="0"/>
                <a:ea typeface="宋体" panose="02010600030101010101" pitchFamily="2" charset="-122"/>
              </a:rPr>
              <a:t>。</a:t>
            </a:r>
          </a:p>
          <a:p>
            <a:pPr marL="0" indent="0">
              <a:lnSpc>
                <a:spcPct val="140000"/>
              </a:lnSpc>
              <a:spcAft>
                <a:spcPct val="40000"/>
              </a:spcAft>
              <a:buFont typeface="Arial" panose="020B0604020202020204" pitchFamily="34" charset="0"/>
              <a:buNone/>
            </a:pPr>
            <a:r>
              <a:rPr lang="zh-CN" altLang="en-US" b="1" dirty="0">
                <a:latin typeface="Calibri" panose="020F0502020204030204" pitchFamily="34" charset="0"/>
                <a:ea typeface="宋体" panose="02010600030101010101" pitchFamily="2" charset="-122"/>
              </a:rPr>
              <a:t>若一棵 </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叉树的每一个分枝点恰好有</a:t>
            </a:r>
            <a:r>
              <a:rPr lang="en-US" altLang="zh-CN" b="1" dirty="0">
                <a:latin typeface="Calibri" panose="020F0502020204030204" pitchFamily="34" charset="0"/>
                <a:ea typeface="宋体" panose="02010600030101010101" pitchFamily="2" charset="-122"/>
              </a:rPr>
              <a:t>r </a:t>
            </a:r>
            <a:r>
              <a:rPr lang="zh-CN" altLang="en-US" b="1" dirty="0">
                <a:latin typeface="Calibri" panose="020F0502020204030204" pitchFamily="34" charset="0"/>
                <a:ea typeface="宋体" panose="02010600030101010101" pitchFamily="2" charset="-122"/>
              </a:rPr>
              <a:t>个儿子，称这样的 </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叉树为</a:t>
            </a:r>
            <a:r>
              <a:rPr lang="zh-CN" altLang="en-US" b="1" dirty="0">
                <a:solidFill>
                  <a:srgbClr val="CC0000"/>
                </a:solidFill>
                <a:latin typeface="Calibri" panose="020F0502020204030204" pitchFamily="34" charset="0"/>
                <a:ea typeface="宋体" panose="02010600030101010101" pitchFamily="2" charset="-122"/>
              </a:rPr>
              <a:t>正则</a:t>
            </a:r>
            <a:r>
              <a:rPr lang="en-US" altLang="zh-CN" b="1" dirty="0">
                <a:solidFill>
                  <a:srgbClr val="CC0000"/>
                </a:solidFill>
                <a:latin typeface="Calibri" panose="020F0502020204030204" pitchFamily="34" charset="0"/>
                <a:ea typeface="宋体" panose="02010600030101010101" pitchFamily="2" charset="-122"/>
              </a:rPr>
              <a:t>r</a:t>
            </a:r>
            <a:r>
              <a:rPr lang="zh-CN" altLang="en-US" b="1" dirty="0">
                <a:solidFill>
                  <a:srgbClr val="CC0000"/>
                </a:solidFill>
                <a:latin typeface="Calibri" panose="020F0502020204030204" pitchFamily="34" charset="0"/>
                <a:ea typeface="宋体" panose="02010600030101010101" pitchFamily="2" charset="-122"/>
              </a:rPr>
              <a:t>叉树，或正则</a:t>
            </a:r>
            <a:r>
              <a:rPr lang="en-US" altLang="zh-CN" b="1" dirty="0">
                <a:solidFill>
                  <a:srgbClr val="CC0000"/>
                </a:solidFill>
                <a:latin typeface="Calibri" panose="020F0502020204030204" pitchFamily="34" charset="0"/>
                <a:ea typeface="宋体" panose="02010600030101010101" pitchFamily="2" charset="-122"/>
              </a:rPr>
              <a:t>r-</a:t>
            </a:r>
            <a:r>
              <a:rPr lang="zh-CN" altLang="en-US" b="1" dirty="0">
                <a:solidFill>
                  <a:srgbClr val="CC0000"/>
                </a:solidFill>
                <a:latin typeface="Calibri" panose="020F0502020204030204" pitchFamily="34" charset="0"/>
                <a:ea typeface="宋体" panose="02010600030101010101" pitchFamily="2" charset="-122"/>
              </a:rPr>
              <a:t>分树</a:t>
            </a:r>
            <a:r>
              <a:rPr lang="zh-CN" altLang="en-US" b="1" dirty="0">
                <a:latin typeface="Calibri" panose="020F0502020204030204" pitchFamily="34" charset="0"/>
                <a:ea typeface="宋体" panose="02010600030101010101" pitchFamily="2" charset="-122"/>
              </a:rPr>
              <a:t>。</a:t>
            </a:r>
          </a:p>
        </p:txBody>
      </p:sp>
    </p:spTree>
  </p:cSld>
  <p:clrMapOvr>
    <a:masterClrMapping/>
  </p:clrMapOvr>
  <p:transition advTm="1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E2AE56-F2B7-4A66-A377-1B5C76091D28}" type="slidenum">
              <a:rPr lang="zh-CN" altLang="en-US" smtClean="0">
                <a:solidFill>
                  <a:schemeClr val="accent1"/>
                </a:solidFill>
              </a:rPr>
              <a:pPr/>
              <a:t>16</a:t>
            </a:fld>
            <a:r>
              <a:rPr lang="en-US" altLang="zh-CN" dirty="0">
                <a:solidFill>
                  <a:schemeClr val="accent1"/>
                </a:solidFill>
              </a:rPr>
              <a:t>/51</a:t>
            </a:r>
          </a:p>
        </p:txBody>
      </p:sp>
      <p:sp>
        <p:nvSpPr>
          <p:cNvPr id="2052"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2</a:t>
            </a:r>
            <a:r>
              <a:rPr lang="zh-CN" altLang="en-US" sz="4000" b="1" dirty="0">
                <a:latin typeface="Calibri" panose="020F0502020204030204" pitchFamily="34" charset="0"/>
                <a:ea typeface="宋体" panose="02010600030101010101" pitchFamily="2" charset="-122"/>
              </a:rPr>
              <a:t>叉树</a:t>
            </a:r>
          </a:p>
        </p:txBody>
      </p:sp>
      <p:sp>
        <p:nvSpPr>
          <p:cNvPr id="2053" name="Rectangle 3"/>
          <p:cNvSpPr>
            <a:spLocks noGrp="1"/>
          </p:cNvSpPr>
          <p:nvPr>
            <p:ph type="body" idx="4294967295"/>
          </p:nvPr>
        </p:nvSpPr>
        <p:spPr>
          <a:xfrm>
            <a:off x="250825" y="836613"/>
            <a:ext cx="8713788" cy="1346200"/>
          </a:xfrm>
          <a:solidFill>
            <a:srgbClr val="FFFF00"/>
          </a:solidFill>
        </p:spPr>
        <p:txBody>
          <a:bodyPr/>
          <a:lstStyle/>
          <a:p>
            <a:pPr marL="0" indent="0">
              <a:lnSpc>
                <a:spcPct val="130000"/>
              </a:lnSpc>
              <a:buNone/>
            </a:pPr>
            <a:r>
              <a:rPr lang="zh-CN" altLang="en-US" b="1" dirty="0">
                <a:latin typeface="Calibri" panose="020F0502020204030204" pitchFamily="34" charset="0"/>
                <a:ea typeface="宋体" panose="02010600030101010101" pitchFamily="2" charset="-122"/>
              </a:rPr>
              <a:t>对于</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叉树，它的每一个分支点的第一个子树和第二子树又分别叫</a:t>
            </a:r>
            <a:r>
              <a:rPr lang="zh-CN" altLang="en-US" b="1" dirty="0">
                <a:solidFill>
                  <a:srgbClr val="CC0000"/>
                </a:solidFill>
                <a:latin typeface="Calibri" panose="020F0502020204030204" pitchFamily="34" charset="0"/>
                <a:ea typeface="宋体" panose="02010600030101010101" pitchFamily="2" charset="-122"/>
              </a:rPr>
              <a:t>左子树</a:t>
            </a:r>
            <a:r>
              <a:rPr lang="zh-CN" altLang="en-US" b="1" dirty="0">
                <a:latin typeface="Calibri" panose="020F0502020204030204" pitchFamily="34" charset="0"/>
                <a:ea typeface="宋体" panose="02010600030101010101" pitchFamily="2" charset="-122"/>
              </a:rPr>
              <a:t>和</a:t>
            </a:r>
            <a:r>
              <a:rPr lang="zh-CN" altLang="en-US" b="1" dirty="0">
                <a:solidFill>
                  <a:srgbClr val="CC0000"/>
                </a:solidFill>
                <a:latin typeface="Calibri" panose="020F0502020204030204" pitchFamily="34" charset="0"/>
                <a:ea typeface="宋体" panose="02010600030101010101" pitchFamily="2" charset="-122"/>
              </a:rPr>
              <a:t>右子树</a:t>
            </a:r>
            <a:r>
              <a:rPr lang="zh-CN" altLang="en-US" b="1" dirty="0">
                <a:latin typeface="Calibri" panose="020F0502020204030204" pitchFamily="34" charset="0"/>
                <a:ea typeface="宋体" panose="02010600030101010101" pitchFamily="2" charset="-122"/>
              </a:rPr>
              <a:t>。</a:t>
            </a:r>
          </a:p>
        </p:txBody>
      </p:sp>
      <p:sp>
        <p:nvSpPr>
          <p:cNvPr id="627716" name="Rectangle 4"/>
          <p:cNvSpPr>
            <a:spLocks noChangeArrowheads="1"/>
          </p:cNvSpPr>
          <p:nvPr/>
        </p:nvSpPr>
        <p:spPr bwMode="auto">
          <a:xfrm>
            <a:off x="250825" y="3068638"/>
            <a:ext cx="784860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hlink"/>
              </a:buClr>
              <a:buSzPct val="110000"/>
              <a:buFont typeface="Wingdings" panose="05000000000000000000" pitchFamily="2" charset="2"/>
              <a:buNone/>
            </a:pPr>
            <a:r>
              <a:rPr lang="zh-CN" altLang="en-US" sz="3200" b="1" dirty="0">
                <a:solidFill>
                  <a:srgbClr val="333300"/>
                </a:solidFill>
              </a:rPr>
              <a:t>例 </a:t>
            </a:r>
            <a:r>
              <a:rPr lang="zh-CN" altLang="en-US" sz="3200" b="1" dirty="0"/>
              <a:t>单淘汰赛的正则</a:t>
            </a:r>
            <a:r>
              <a:rPr lang="en-US" altLang="zh-CN" sz="3200" b="1" dirty="0"/>
              <a:t>2</a:t>
            </a:r>
            <a:r>
              <a:rPr lang="zh-CN" altLang="en-US" sz="3200" b="1" dirty="0"/>
              <a:t>叉树</a:t>
            </a:r>
            <a:r>
              <a:rPr lang="zh-CN" altLang="en-US" sz="3200" dirty="0"/>
              <a:t> </a:t>
            </a:r>
          </a:p>
        </p:txBody>
      </p:sp>
      <p:graphicFrame>
        <p:nvGraphicFramePr>
          <p:cNvPr id="627717" name="Object 5"/>
          <p:cNvGraphicFramePr>
            <a:graphicFrameLocks noChangeAspect="1"/>
          </p:cNvGraphicFramePr>
          <p:nvPr/>
        </p:nvGraphicFramePr>
        <p:xfrm>
          <a:off x="3203575" y="3429000"/>
          <a:ext cx="5616575" cy="2401888"/>
        </p:xfrm>
        <a:graphic>
          <a:graphicData uri="http://schemas.openxmlformats.org/presentationml/2006/ole">
            <mc:AlternateContent xmlns:mc="http://schemas.openxmlformats.org/markup-compatibility/2006">
              <mc:Choice xmlns:v="urn:schemas-microsoft-com:vml" Requires="v">
                <p:oleObj spid="_x0000_s2050" name="图片" r:id="rId4" imgW="4405734" imgH="1883561" progId="Word.Picture.8">
                  <p:embed/>
                </p:oleObj>
              </mc:Choice>
              <mc:Fallback>
                <p:oleObj name="图片" r:id="rId4" imgW="4405734" imgH="1883561"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429000"/>
                        <a:ext cx="5616575" cy="240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advTm="1000"/>
    </mc:Choice>
    <mc:Fallback xmlns="">
      <p:transition spd="slow" advTm="1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7716"/>
                                        </p:tgtEl>
                                        <p:attrNameLst>
                                          <p:attrName>style.visibility</p:attrName>
                                        </p:attrNameLst>
                                      </p:cBhvr>
                                      <p:to>
                                        <p:strVal val="visible"/>
                                      </p:to>
                                    </p:set>
                                    <p:anim calcmode="lin" valueType="num">
                                      <p:cBhvr additive="base">
                                        <p:cTn id="7" dur="500" fill="hold"/>
                                        <p:tgtEl>
                                          <p:spTgt spid="627716"/>
                                        </p:tgtEl>
                                        <p:attrNameLst>
                                          <p:attrName>ppt_x</p:attrName>
                                        </p:attrNameLst>
                                      </p:cBhvr>
                                      <p:tavLst>
                                        <p:tav tm="0">
                                          <p:val>
                                            <p:strVal val="#ppt_x"/>
                                          </p:val>
                                        </p:tav>
                                        <p:tav tm="100000">
                                          <p:val>
                                            <p:strVal val="#ppt_x"/>
                                          </p:val>
                                        </p:tav>
                                      </p:tavLst>
                                    </p:anim>
                                    <p:anim calcmode="lin" valueType="num">
                                      <p:cBhvr additive="base">
                                        <p:cTn id="8" dur="500" fill="hold"/>
                                        <p:tgtEl>
                                          <p:spTgt spid="6277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7717"/>
                                        </p:tgtEl>
                                        <p:attrNameLst>
                                          <p:attrName>style.visibility</p:attrName>
                                        </p:attrNameLst>
                                      </p:cBhvr>
                                      <p:to>
                                        <p:strVal val="visible"/>
                                      </p:to>
                                    </p:set>
                                    <p:anim calcmode="lin" valueType="num">
                                      <p:cBhvr additive="base">
                                        <p:cTn id="11" dur="500" fill="hold"/>
                                        <p:tgtEl>
                                          <p:spTgt spid="627717"/>
                                        </p:tgtEl>
                                        <p:attrNameLst>
                                          <p:attrName>ppt_x</p:attrName>
                                        </p:attrNameLst>
                                      </p:cBhvr>
                                      <p:tavLst>
                                        <p:tav tm="0">
                                          <p:val>
                                            <p:strVal val="#ppt_x"/>
                                          </p:val>
                                        </p:tav>
                                        <p:tav tm="100000">
                                          <p:val>
                                            <p:strVal val="#ppt_x"/>
                                          </p:val>
                                        </p:tav>
                                      </p:tavLst>
                                    </p:anim>
                                    <p:anim calcmode="lin" valueType="num">
                                      <p:cBhvr additive="base">
                                        <p:cTn id="12" dur="500" fill="hold"/>
                                        <p:tgtEl>
                                          <p:spTgt spid="627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3D6E25-7F65-4B45-AD4B-A53F4A0BBCD5}" type="slidenum">
              <a:rPr lang="zh-CN" altLang="en-US" smtClean="0">
                <a:solidFill>
                  <a:schemeClr val="accent1"/>
                </a:solidFill>
              </a:rPr>
              <a:pPr/>
              <a:t>17</a:t>
            </a:fld>
            <a:r>
              <a:rPr lang="en-US" altLang="zh-CN" dirty="0">
                <a:solidFill>
                  <a:schemeClr val="accent1"/>
                </a:solidFill>
              </a:rPr>
              <a:t>/51</a:t>
            </a:r>
          </a:p>
        </p:txBody>
      </p:sp>
      <p:sp>
        <p:nvSpPr>
          <p:cNvPr id="26627"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7.8</a:t>
            </a:r>
            <a:r>
              <a:rPr lang="zh-CN" altLang="en-US" sz="4000" dirty="0">
                <a:latin typeface="Calibri" panose="020F0502020204030204" pitchFamily="34" charset="0"/>
                <a:ea typeface="宋体" panose="02010600030101010101" pitchFamily="2" charset="-122"/>
              </a:rPr>
              <a:t> </a:t>
            </a:r>
          </a:p>
        </p:txBody>
      </p:sp>
      <p:sp>
        <p:nvSpPr>
          <p:cNvPr id="2" name="矩形 1"/>
          <p:cNvSpPr/>
          <p:nvPr/>
        </p:nvSpPr>
        <p:spPr>
          <a:xfrm>
            <a:off x="179388" y="888375"/>
            <a:ext cx="8713092" cy="4172296"/>
          </a:xfrm>
          <a:prstGeom prst="rect">
            <a:avLst/>
          </a:prstGeom>
        </p:spPr>
        <p:txBody>
          <a:bodyPr wrap="square">
            <a:spAutoFit/>
          </a:bodyPr>
          <a:lstStyle/>
          <a:p>
            <a:pPr algn="just" eaLnBrk="1" hangingPunct="1">
              <a:lnSpc>
                <a:spcPct val="120000"/>
              </a:lnSpc>
              <a:buFont typeface="Wingdings" panose="05000000000000000000" pitchFamily="2" charset="2"/>
              <a:buNone/>
            </a:pPr>
            <a:r>
              <a:rPr lang="zh-CN" altLang="en-US" sz="3200" b="1" dirty="0">
                <a:latin typeface="Times New Roman" panose="02020603050405020304" pitchFamily="18" charset="0"/>
              </a:rPr>
              <a:t>设</a:t>
            </a:r>
            <a:r>
              <a:rPr lang="en-US" altLang="zh-CN" sz="3200" b="1" dirty="0">
                <a:latin typeface="Times New Roman" panose="02020603050405020304" pitchFamily="18" charset="0"/>
              </a:rPr>
              <a:t>T</a:t>
            </a:r>
            <a:r>
              <a:rPr lang="zh-CN" altLang="en-US" sz="3200" b="1" dirty="0">
                <a:latin typeface="Times New Roman" panose="02020603050405020304" pitchFamily="18" charset="0"/>
              </a:rPr>
              <a:t>为一棵根树。</a:t>
            </a:r>
            <a:endParaRPr lang="en-US" altLang="zh-CN" sz="3200" b="1" dirty="0">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3200" b="1" i="1" dirty="0">
                <a:solidFill>
                  <a:srgbClr val="FF3300"/>
                </a:solidFill>
                <a:latin typeface="Times New Roman" panose="02020603050405020304" pitchFamily="18" charset="0"/>
              </a:rPr>
              <a:t>r</a:t>
            </a:r>
            <a:r>
              <a:rPr lang="zh-CN" altLang="en-US" sz="3200" b="1" dirty="0">
                <a:solidFill>
                  <a:srgbClr val="FF3300"/>
                </a:solidFill>
                <a:latin typeface="Times New Roman" panose="02020603050405020304" pitchFamily="18" charset="0"/>
              </a:rPr>
              <a:t>叉树</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根树的每个分支点至多有</a:t>
            </a:r>
            <a:r>
              <a:rPr lang="en-US" altLang="zh-CN" sz="3200" b="1" i="1" dirty="0">
                <a:latin typeface="Times New Roman" panose="02020603050405020304" pitchFamily="18" charset="0"/>
              </a:rPr>
              <a:t>r</a:t>
            </a:r>
            <a:r>
              <a:rPr lang="zh-CN" altLang="en-US" sz="3200" b="1" dirty="0">
                <a:latin typeface="Times New Roman" panose="02020603050405020304" pitchFamily="18" charset="0"/>
              </a:rPr>
              <a:t>个儿子</a:t>
            </a:r>
          </a:p>
          <a:p>
            <a:pPr algn="just" eaLnBrk="1" hangingPunct="1">
              <a:lnSpc>
                <a:spcPct val="120000"/>
              </a:lnSpc>
              <a:buFont typeface="Wingdings" panose="05000000000000000000" pitchFamily="2" charset="2"/>
              <a:buNone/>
            </a:pPr>
            <a:r>
              <a:rPr lang="en-US" altLang="zh-CN" sz="3200" b="1" i="1" dirty="0">
                <a:solidFill>
                  <a:srgbClr val="FF3300"/>
                </a:solidFill>
                <a:latin typeface="Times New Roman" panose="02020603050405020304" pitchFamily="18" charset="0"/>
              </a:rPr>
              <a:t>r</a:t>
            </a:r>
            <a:r>
              <a:rPr lang="zh-CN" altLang="en-US" sz="3200" b="1" dirty="0">
                <a:solidFill>
                  <a:srgbClr val="FF3300"/>
                </a:solidFill>
                <a:latin typeface="Times New Roman" panose="02020603050405020304" pitchFamily="18" charset="0"/>
              </a:rPr>
              <a:t>叉正则树</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根树的每个分支点恰有</a:t>
            </a:r>
            <a:r>
              <a:rPr lang="en-US" altLang="zh-CN" sz="3200" b="1" i="1" dirty="0">
                <a:latin typeface="Times New Roman" panose="02020603050405020304" pitchFamily="18" charset="0"/>
              </a:rPr>
              <a:t>r</a:t>
            </a:r>
            <a:r>
              <a:rPr lang="zh-CN" altLang="en-US" sz="3200" b="1" dirty="0">
                <a:latin typeface="Times New Roman" panose="02020603050405020304" pitchFamily="18" charset="0"/>
              </a:rPr>
              <a:t>个儿子</a:t>
            </a:r>
          </a:p>
          <a:p>
            <a:pPr algn="just" eaLnBrk="1" hangingPunct="1">
              <a:lnSpc>
                <a:spcPct val="120000"/>
              </a:lnSpc>
              <a:buFont typeface="Wingdings" panose="05000000000000000000" pitchFamily="2" charset="2"/>
              <a:buNone/>
            </a:pPr>
            <a:r>
              <a:rPr lang="en-US" altLang="zh-CN" sz="3200" b="1" i="1" dirty="0">
                <a:solidFill>
                  <a:srgbClr val="FF3300"/>
                </a:solidFill>
                <a:latin typeface="Times New Roman" panose="02020603050405020304" pitchFamily="18" charset="0"/>
              </a:rPr>
              <a:t>r</a:t>
            </a:r>
            <a:r>
              <a:rPr lang="zh-CN" altLang="en-US" sz="3200" b="1" dirty="0">
                <a:solidFill>
                  <a:srgbClr val="FF3300"/>
                </a:solidFill>
                <a:latin typeface="Times New Roman" panose="02020603050405020304" pitchFamily="18" charset="0"/>
              </a:rPr>
              <a:t>叉完全正则树</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树叶层数相同的</a:t>
            </a:r>
            <a:r>
              <a:rPr lang="en-US" altLang="zh-CN" sz="3200" b="1" i="1" dirty="0">
                <a:solidFill>
                  <a:srgbClr val="FF0000"/>
                </a:solidFill>
                <a:latin typeface="Times New Roman" panose="02020603050405020304" pitchFamily="18" charset="0"/>
              </a:rPr>
              <a:t>r</a:t>
            </a:r>
            <a:r>
              <a:rPr lang="zh-CN" altLang="en-US" sz="3200" b="1" dirty="0">
                <a:solidFill>
                  <a:srgbClr val="FF0000"/>
                </a:solidFill>
                <a:latin typeface="Times New Roman" panose="02020603050405020304" pitchFamily="18" charset="0"/>
              </a:rPr>
              <a:t>叉正则树</a:t>
            </a:r>
          </a:p>
          <a:p>
            <a:pPr algn="just" eaLnBrk="1" hangingPunct="1">
              <a:lnSpc>
                <a:spcPct val="120000"/>
              </a:lnSpc>
              <a:buFont typeface="Wingdings" panose="05000000000000000000" pitchFamily="2" charset="2"/>
              <a:buNone/>
            </a:pPr>
            <a:r>
              <a:rPr lang="en-US" altLang="zh-CN" sz="3200" b="1" i="1" dirty="0">
                <a:solidFill>
                  <a:srgbClr val="FF3300"/>
                </a:solidFill>
                <a:latin typeface="Times New Roman" panose="02020603050405020304" pitchFamily="18" charset="0"/>
              </a:rPr>
              <a:t>r</a:t>
            </a:r>
            <a:r>
              <a:rPr lang="zh-CN" altLang="en-US" sz="3200" b="1" dirty="0">
                <a:solidFill>
                  <a:srgbClr val="FF3300"/>
                </a:solidFill>
                <a:latin typeface="Times New Roman" panose="02020603050405020304" pitchFamily="18" charset="0"/>
              </a:rPr>
              <a:t>叉有序树</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有序的</a:t>
            </a:r>
            <a:r>
              <a:rPr lang="en-US" altLang="zh-CN" sz="3200" b="1" i="1" dirty="0">
                <a:solidFill>
                  <a:srgbClr val="FF0000"/>
                </a:solidFill>
                <a:latin typeface="Times New Roman" panose="02020603050405020304" pitchFamily="18" charset="0"/>
              </a:rPr>
              <a:t>r</a:t>
            </a:r>
            <a:r>
              <a:rPr lang="zh-CN" altLang="en-US" sz="3200" b="1" dirty="0">
                <a:solidFill>
                  <a:srgbClr val="FF0000"/>
                </a:solidFill>
                <a:latin typeface="Times New Roman" panose="02020603050405020304" pitchFamily="18" charset="0"/>
              </a:rPr>
              <a:t>叉树</a:t>
            </a:r>
          </a:p>
          <a:p>
            <a:pPr eaLnBrk="1" hangingPunct="1">
              <a:lnSpc>
                <a:spcPct val="120000"/>
              </a:lnSpc>
              <a:buFont typeface="Wingdings" panose="05000000000000000000" pitchFamily="2" charset="2"/>
              <a:buNone/>
            </a:pPr>
            <a:r>
              <a:rPr lang="en-US" altLang="zh-CN" sz="3200" b="1" i="1" dirty="0">
                <a:solidFill>
                  <a:srgbClr val="FF3300"/>
                </a:solidFill>
                <a:latin typeface="Times New Roman" panose="02020603050405020304" pitchFamily="18" charset="0"/>
              </a:rPr>
              <a:t>r</a:t>
            </a:r>
            <a:r>
              <a:rPr lang="zh-CN" altLang="en-US" sz="3200" b="1" dirty="0">
                <a:solidFill>
                  <a:srgbClr val="FF3300"/>
                </a:solidFill>
                <a:latin typeface="Times New Roman" panose="02020603050405020304" pitchFamily="18" charset="0"/>
              </a:rPr>
              <a:t>叉正则有序树</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有序的</a:t>
            </a:r>
            <a:r>
              <a:rPr lang="en-US" altLang="zh-CN" sz="3200" b="1" i="1" dirty="0">
                <a:solidFill>
                  <a:srgbClr val="FF0000"/>
                </a:solidFill>
                <a:latin typeface="Times New Roman" panose="02020603050405020304" pitchFamily="18" charset="0"/>
              </a:rPr>
              <a:t>r</a:t>
            </a:r>
            <a:r>
              <a:rPr lang="zh-CN" altLang="en-US" sz="3200" b="1" dirty="0">
                <a:solidFill>
                  <a:srgbClr val="FF0000"/>
                </a:solidFill>
                <a:latin typeface="Times New Roman" panose="02020603050405020304" pitchFamily="18" charset="0"/>
              </a:rPr>
              <a:t>叉正则树</a:t>
            </a:r>
            <a:endParaRPr lang="zh-CN" altLang="en-US" sz="3200" b="1" i="1" dirty="0">
              <a:solidFill>
                <a:srgbClr val="FF0000"/>
              </a:solidFill>
              <a:latin typeface="Times New Roman" panose="02020603050405020304" pitchFamily="18" charset="0"/>
            </a:endParaRPr>
          </a:p>
          <a:p>
            <a:pPr eaLnBrk="1" hangingPunct="1">
              <a:lnSpc>
                <a:spcPct val="120000"/>
              </a:lnSpc>
              <a:buFont typeface="Wingdings" panose="05000000000000000000" pitchFamily="2" charset="2"/>
              <a:buNone/>
            </a:pPr>
            <a:r>
              <a:rPr lang="en-US" altLang="zh-CN" sz="3200" b="1" i="1" dirty="0">
                <a:solidFill>
                  <a:srgbClr val="FF3300"/>
                </a:solidFill>
                <a:latin typeface="Times New Roman" panose="02020603050405020304" pitchFamily="18" charset="0"/>
              </a:rPr>
              <a:t>r</a:t>
            </a:r>
            <a:r>
              <a:rPr lang="zh-CN" altLang="en-US" sz="3200" b="1" dirty="0">
                <a:solidFill>
                  <a:srgbClr val="FF3300"/>
                </a:solidFill>
                <a:latin typeface="Times New Roman" panose="02020603050405020304" pitchFamily="18" charset="0"/>
              </a:rPr>
              <a:t>叉完全正则有序树</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有序的</a:t>
            </a:r>
            <a:r>
              <a:rPr lang="en-US" altLang="zh-CN" sz="3200" b="1" i="1" dirty="0">
                <a:solidFill>
                  <a:srgbClr val="FF0000"/>
                </a:solidFill>
                <a:latin typeface="Times New Roman" panose="02020603050405020304" pitchFamily="18" charset="0"/>
              </a:rPr>
              <a:t>r</a:t>
            </a:r>
            <a:r>
              <a:rPr lang="zh-CN" altLang="en-US" sz="3200" b="1" dirty="0">
                <a:solidFill>
                  <a:srgbClr val="FF0000"/>
                </a:solidFill>
                <a:latin typeface="Times New Roman" panose="02020603050405020304" pitchFamily="18" charset="0"/>
              </a:rPr>
              <a:t>叉完全正则树</a:t>
            </a:r>
          </a:p>
        </p:txBody>
      </p:sp>
    </p:spTree>
    <p:extLst>
      <p:ext uri="{BB962C8B-B14F-4D97-AF65-F5344CB8AC3E}">
        <p14:creationId xmlns:p14="http://schemas.microsoft.com/office/powerpoint/2010/main" val="4163887106"/>
      </p:ext>
    </p:extLst>
  </p:cSld>
  <p:clrMapOvr>
    <a:masterClrMapping/>
  </p:clrMapOvr>
  <p:transition advTm="1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3D6E25-7F65-4B45-AD4B-A53F4A0BBCD5}" type="slidenum">
              <a:rPr lang="zh-CN" altLang="en-US" smtClean="0">
                <a:solidFill>
                  <a:schemeClr val="accent1"/>
                </a:solidFill>
              </a:rPr>
              <a:pPr/>
              <a:t>18</a:t>
            </a:fld>
            <a:r>
              <a:rPr lang="en-US" altLang="zh-CN" dirty="0">
                <a:solidFill>
                  <a:schemeClr val="accent1"/>
                </a:solidFill>
              </a:rPr>
              <a:t>/51</a:t>
            </a:r>
          </a:p>
        </p:txBody>
      </p:sp>
      <p:sp>
        <p:nvSpPr>
          <p:cNvPr id="26627"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高为</a:t>
            </a:r>
            <a:r>
              <a:rPr lang="en-US" altLang="zh-CN" sz="4000" b="1" dirty="0">
                <a:latin typeface="Calibri" panose="020F0502020204030204" pitchFamily="34" charset="0"/>
                <a:ea typeface="宋体" panose="02010600030101010101" pitchFamily="2" charset="-122"/>
              </a:rPr>
              <a:t>h</a:t>
            </a:r>
            <a:r>
              <a:rPr lang="zh-CN" altLang="en-US" sz="4000" b="1" dirty="0">
                <a:latin typeface="Calibri" panose="020F0502020204030204" pitchFamily="34" charset="0"/>
                <a:ea typeface="宋体" panose="02010600030101010101" pitchFamily="2" charset="-122"/>
              </a:rPr>
              <a:t>的正则</a:t>
            </a:r>
            <a:r>
              <a:rPr lang="en-US" altLang="zh-CN" sz="4000" b="1" dirty="0">
                <a:latin typeface="Calibri" panose="020F0502020204030204" pitchFamily="34" charset="0"/>
                <a:ea typeface="宋体" panose="02010600030101010101" pitchFamily="2" charset="-122"/>
              </a:rPr>
              <a:t>r</a:t>
            </a:r>
            <a:r>
              <a:rPr lang="zh-CN" altLang="en-US" sz="4000" b="1" dirty="0">
                <a:latin typeface="Calibri" panose="020F0502020204030204" pitchFamily="34" charset="0"/>
                <a:ea typeface="宋体" panose="02010600030101010101" pitchFamily="2" charset="-122"/>
              </a:rPr>
              <a:t>叉树</a:t>
            </a:r>
            <a:r>
              <a:rPr lang="zh-CN" altLang="en-US" sz="4000" dirty="0">
                <a:latin typeface="Calibri" panose="020F0502020204030204" pitchFamily="34" charset="0"/>
                <a:ea typeface="宋体" panose="02010600030101010101" pitchFamily="2" charset="-122"/>
              </a:rPr>
              <a:t> </a:t>
            </a:r>
          </a:p>
        </p:txBody>
      </p:sp>
      <p:sp>
        <p:nvSpPr>
          <p:cNvPr id="635907" name="Rectangle 3"/>
          <p:cNvSpPr>
            <a:spLocks noGrp="1"/>
          </p:cNvSpPr>
          <p:nvPr>
            <p:ph type="body" idx="4294967295"/>
          </p:nvPr>
        </p:nvSpPr>
        <p:spPr>
          <a:xfrm>
            <a:off x="432594" y="4077072"/>
            <a:ext cx="8424862" cy="1268412"/>
          </a:xfrm>
        </p:spPr>
        <p:txBody>
          <a:bodyPr/>
          <a:lstStyle/>
          <a:p>
            <a:pPr marL="0" indent="0">
              <a:lnSpc>
                <a:spcPct val="110000"/>
              </a:lnSpc>
              <a:buFont typeface="Arial" panose="020B0604020202020204" pitchFamily="34" charset="0"/>
              <a:buNone/>
            </a:pPr>
            <a:endParaRPr lang="zh-CN" altLang="en-US" sz="2800" b="1" dirty="0">
              <a:solidFill>
                <a:schemeClr val="hlink"/>
              </a:solidFill>
              <a:latin typeface="Calibri" panose="020F0502020204030204" pitchFamily="34" charset="0"/>
              <a:ea typeface="宋体" panose="02010600030101010101" pitchFamily="2" charset="-122"/>
            </a:endParaRPr>
          </a:p>
          <a:p>
            <a:pPr marL="0" indent="0">
              <a:lnSpc>
                <a:spcPct val="110000"/>
              </a:lnSpc>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至少有</a:t>
            </a:r>
            <a:r>
              <a:rPr lang="en-US" altLang="zh-CN" b="1" dirty="0">
                <a:solidFill>
                  <a:schemeClr val="hlink"/>
                </a:solidFill>
                <a:latin typeface="Calibri" panose="020F0502020204030204" pitchFamily="34" charset="0"/>
                <a:ea typeface="宋体" panose="02010600030101010101" pitchFamily="2" charset="-122"/>
              </a:rPr>
              <a:t>r+(r-1)(h-1)</a:t>
            </a:r>
            <a:r>
              <a:rPr lang="zh-CN" altLang="en-US" b="1" dirty="0">
                <a:solidFill>
                  <a:schemeClr val="hlink"/>
                </a:solidFill>
                <a:latin typeface="Calibri" panose="020F0502020204030204" pitchFamily="34" charset="0"/>
                <a:ea typeface="宋体" panose="02010600030101010101" pitchFamily="2" charset="-122"/>
              </a:rPr>
              <a:t>片树叶</a:t>
            </a:r>
            <a:r>
              <a:rPr lang="zh-CN" altLang="en-US" dirty="0">
                <a:solidFill>
                  <a:schemeClr val="hlink"/>
                </a:solidFill>
                <a:latin typeface="Calibri" panose="020F0502020204030204" pitchFamily="34" charset="0"/>
                <a:ea typeface="宋体" panose="02010600030101010101" pitchFamily="2" charset="-122"/>
              </a:rPr>
              <a:t>，</a:t>
            </a:r>
            <a:r>
              <a:rPr lang="zh-CN" altLang="en-US" b="1" dirty="0">
                <a:solidFill>
                  <a:schemeClr val="hlink"/>
                </a:solidFill>
                <a:latin typeface="Calibri" panose="020F0502020204030204" pitchFamily="34" charset="0"/>
                <a:ea typeface="宋体" panose="02010600030101010101" pitchFamily="2" charset="-122"/>
              </a:rPr>
              <a:t>最多有</a:t>
            </a:r>
            <a:r>
              <a:rPr lang="en-US" altLang="zh-CN" b="1" dirty="0" err="1">
                <a:solidFill>
                  <a:schemeClr val="hlink"/>
                </a:solidFill>
                <a:latin typeface="Calibri" panose="020F0502020204030204" pitchFamily="34" charset="0"/>
                <a:ea typeface="宋体" panose="02010600030101010101" pitchFamily="2" charset="-122"/>
              </a:rPr>
              <a:t>r</a:t>
            </a:r>
            <a:r>
              <a:rPr lang="en-US" altLang="zh-CN" b="1" baseline="30000" dirty="0" err="1">
                <a:solidFill>
                  <a:schemeClr val="hlink"/>
                </a:solidFill>
                <a:latin typeface="Calibri" panose="020F0502020204030204" pitchFamily="34" charset="0"/>
                <a:ea typeface="宋体" panose="02010600030101010101" pitchFamily="2" charset="-122"/>
              </a:rPr>
              <a:t>h</a:t>
            </a:r>
            <a:r>
              <a:rPr lang="zh-CN" altLang="en-US" b="1" dirty="0">
                <a:solidFill>
                  <a:schemeClr val="hlink"/>
                </a:solidFill>
                <a:latin typeface="Calibri" panose="020F0502020204030204" pitchFamily="34" charset="0"/>
                <a:ea typeface="宋体" panose="02010600030101010101" pitchFamily="2" charset="-122"/>
              </a:rPr>
              <a:t>片树叶。</a:t>
            </a:r>
          </a:p>
        </p:txBody>
      </p:sp>
      <p:pic>
        <p:nvPicPr>
          <p:cNvPr id="635955"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96975"/>
            <a:ext cx="35290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956"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25" y="908050"/>
            <a:ext cx="44640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686611"/>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5955"/>
                                        </p:tgtEl>
                                        <p:attrNameLst>
                                          <p:attrName>style.visibility</p:attrName>
                                        </p:attrNameLst>
                                      </p:cBhvr>
                                      <p:to>
                                        <p:strVal val="visible"/>
                                      </p:to>
                                    </p:set>
                                    <p:anim calcmode="lin" valueType="num">
                                      <p:cBhvr additive="base">
                                        <p:cTn id="7" dur="500" fill="hold"/>
                                        <p:tgtEl>
                                          <p:spTgt spid="635955"/>
                                        </p:tgtEl>
                                        <p:attrNameLst>
                                          <p:attrName>ppt_x</p:attrName>
                                        </p:attrNameLst>
                                      </p:cBhvr>
                                      <p:tavLst>
                                        <p:tav tm="0">
                                          <p:val>
                                            <p:strVal val="#ppt_x"/>
                                          </p:val>
                                        </p:tav>
                                        <p:tav tm="100000">
                                          <p:val>
                                            <p:strVal val="#ppt_x"/>
                                          </p:val>
                                        </p:tav>
                                      </p:tavLst>
                                    </p:anim>
                                    <p:anim calcmode="lin" valueType="num">
                                      <p:cBhvr additive="base">
                                        <p:cTn id="8" dur="500" fill="hold"/>
                                        <p:tgtEl>
                                          <p:spTgt spid="6359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5956"/>
                                        </p:tgtEl>
                                        <p:attrNameLst>
                                          <p:attrName>style.visibility</p:attrName>
                                        </p:attrNameLst>
                                      </p:cBhvr>
                                      <p:to>
                                        <p:strVal val="visible"/>
                                      </p:to>
                                    </p:set>
                                    <p:anim calcmode="lin" valueType="num">
                                      <p:cBhvr additive="base">
                                        <p:cTn id="13" dur="500" fill="hold"/>
                                        <p:tgtEl>
                                          <p:spTgt spid="635956"/>
                                        </p:tgtEl>
                                        <p:attrNameLst>
                                          <p:attrName>ppt_x</p:attrName>
                                        </p:attrNameLst>
                                      </p:cBhvr>
                                      <p:tavLst>
                                        <p:tav tm="0">
                                          <p:val>
                                            <p:strVal val="#ppt_x"/>
                                          </p:val>
                                        </p:tav>
                                        <p:tav tm="100000">
                                          <p:val>
                                            <p:strVal val="#ppt_x"/>
                                          </p:val>
                                        </p:tav>
                                      </p:tavLst>
                                    </p:anim>
                                    <p:anim calcmode="lin" valueType="num">
                                      <p:cBhvr additive="base">
                                        <p:cTn id="14" dur="500" fill="hold"/>
                                        <p:tgtEl>
                                          <p:spTgt spid="6359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5907">
                                            <p:txEl>
                                              <p:pRg st="1" end="1"/>
                                            </p:txEl>
                                          </p:spTgt>
                                        </p:tgtEl>
                                        <p:attrNameLst>
                                          <p:attrName>style.visibility</p:attrName>
                                        </p:attrNameLst>
                                      </p:cBhvr>
                                      <p:to>
                                        <p:strVal val="visible"/>
                                      </p:to>
                                    </p:set>
                                    <p:anim calcmode="lin" valueType="num">
                                      <p:cBhvr additive="base">
                                        <p:cTn id="19" dur="500" fill="hold"/>
                                        <p:tgtEl>
                                          <p:spTgt spid="63590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59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D76F2E-8273-43DF-BC0D-541D3728C695}" type="slidenum">
              <a:rPr lang="zh-CN" altLang="en-US" smtClean="0">
                <a:solidFill>
                  <a:schemeClr val="accent1"/>
                </a:solidFill>
              </a:rPr>
              <a:pPr/>
              <a:t>19</a:t>
            </a:fld>
            <a:r>
              <a:rPr lang="en-US" altLang="zh-CN" dirty="0">
                <a:solidFill>
                  <a:schemeClr val="accent1"/>
                </a:solidFill>
              </a:rPr>
              <a:t>/51</a:t>
            </a:r>
          </a:p>
        </p:txBody>
      </p:sp>
      <p:sp>
        <p:nvSpPr>
          <p:cNvPr id="23555"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4000" dirty="0">
                <a:latin typeface="Calibri" panose="020F0502020204030204" pitchFamily="34" charset="0"/>
                <a:ea typeface="宋体" panose="02010600030101010101" pitchFamily="2" charset="-122"/>
              </a:rPr>
              <a:t> </a:t>
            </a:r>
          </a:p>
        </p:txBody>
      </p:sp>
      <p:sp>
        <p:nvSpPr>
          <p:cNvPr id="23556" name="Rectangle 3"/>
          <p:cNvSpPr>
            <a:spLocks noGrp="1"/>
          </p:cNvSpPr>
          <p:nvPr>
            <p:ph type="body" idx="4294967295"/>
          </p:nvPr>
        </p:nvSpPr>
        <p:spPr>
          <a:xfrm>
            <a:off x="179388" y="836713"/>
            <a:ext cx="8785100" cy="1728191"/>
          </a:xfrm>
          <a:solidFill>
            <a:srgbClr val="FFFF00"/>
          </a:solidFill>
        </p:spPr>
        <p:txBody>
          <a:bodyPr/>
          <a:lstStyle/>
          <a:p>
            <a:pPr marL="0" indent="0">
              <a:lnSpc>
                <a:spcPct val="110000"/>
              </a:lnSpc>
              <a:spcBef>
                <a:spcPts val="0"/>
              </a:spcBef>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一棵正则</a:t>
            </a:r>
            <a:r>
              <a:rPr lang="en-US" altLang="zh-CN" b="1" dirty="0">
                <a:solidFill>
                  <a:schemeClr val="hlink"/>
                </a:solidFill>
                <a:latin typeface="Calibri" panose="020F0502020204030204" pitchFamily="34" charset="0"/>
                <a:ea typeface="宋体" panose="02010600030101010101" pitchFamily="2" charset="-122"/>
              </a:rPr>
              <a:t>r</a:t>
            </a:r>
            <a:r>
              <a:rPr lang="zh-CN" altLang="en-US" b="1" dirty="0">
                <a:solidFill>
                  <a:schemeClr val="hlink"/>
                </a:solidFill>
                <a:latin typeface="Calibri" panose="020F0502020204030204" pitchFamily="34" charset="0"/>
                <a:ea typeface="宋体" panose="02010600030101010101" pitchFamily="2" charset="-122"/>
              </a:rPr>
              <a:t>叉树的分支点的个数为</a:t>
            </a:r>
            <a:r>
              <a:rPr lang="en-US" altLang="zh-CN" b="1" i="1" dirty="0" err="1">
                <a:solidFill>
                  <a:schemeClr val="hlink"/>
                </a:solidFill>
                <a:latin typeface="Times New Roman" panose="02020603050405020304" pitchFamily="18" charset="0"/>
                <a:ea typeface="宋体" panose="02010600030101010101" pitchFamily="2" charset="-122"/>
              </a:rPr>
              <a:t>i</a:t>
            </a:r>
            <a:r>
              <a:rPr lang="zh-CN" altLang="en-US" b="1" dirty="0">
                <a:solidFill>
                  <a:schemeClr val="hlink"/>
                </a:solidFill>
                <a:latin typeface="Calibri" panose="020F0502020204030204" pitchFamily="34" charset="0"/>
                <a:ea typeface="宋体" panose="02010600030101010101" pitchFamily="2" charset="-122"/>
              </a:rPr>
              <a:t>，树叶的个数为</a:t>
            </a:r>
            <a:r>
              <a:rPr lang="en-US" altLang="zh-CN" b="1" dirty="0">
                <a:solidFill>
                  <a:schemeClr val="hlink"/>
                </a:solidFill>
                <a:latin typeface="Times New Roman" panose="02020603050405020304" pitchFamily="18" charset="0"/>
                <a:ea typeface="宋体" panose="02010600030101010101" pitchFamily="2" charset="-122"/>
              </a:rPr>
              <a:t>t</a:t>
            </a:r>
            <a:r>
              <a:rPr lang="zh-CN" altLang="en-US" b="1" dirty="0">
                <a:solidFill>
                  <a:schemeClr val="hlink"/>
                </a:solidFill>
                <a:latin typeface="Calibri" panose="020F0502020204030204" pitchFamily="34" charset="0"/>
                <a:ea typeface="宋体" panose="02010600030101010101" pitchFamily="2" charset="-122"/>
              </a:rPr>
              <a:t>，则有 </a:t>
            </a:r>
          </a:p>
          <a:p>
            <a:pPr marL="0" indent="0">
              <a:lnSpc>
                <a:spcPct val="110000"/>
              </a:lnSpc>
              <a:spcBef>
                <a:spcPts val="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                                 </a:t>
            </a:r>
            <a:r>
              <a:rPr lang="en-US" altLang="zh-CN" b="1" dirty="0">
                <a:solidFill>
                  <a:srgbClr val="993300"/>
                </a:solidFill>
                <a:latin typeface="Calibri" panose="020F0502020204030204" pitchFamily="34" charset="0"/>
                <a:ea typeface="宋体" panose="02010600030101010101" pitchFamily="2" charset="-122"/>
              </a:rPr>
              <a:t>t=(r-1)i+1</a:t>
            </a:r>
          </a:p>
        </p:txBody>
      </p:sp>
      <p:sp>
        <p:nvSpPr>
          <p:cNvPr id="632836" name="Rectangle 4"/>
          <p:cNvSpPr>
            <a:spLocks noChangeArrowheads="1"/>
          </p:cNvSpPr>
          <p:nvPr/>
        </p:nvSpPr>
        <p:spPr bwMode="auto">
          <a:xfrm>
            <a:off x="179512" y="2636912"/>
            <a:ext cx="852011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071563" indent="-10715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257300" indent="-1257300" eaLnBrk="1" hangingPunct="1"/>
            <a:r>
              <a:rPr lang="zh-CN" altLang="en-US" sz="3200" b="1" dirty="0"/>
              <a:t>证明：总共有 </a:t>
            </a:r>
            <a:r>
              <a:rPr lang="en-US" altLang="zh-CN" sz="3200" b="1" dirty="0" err="1"/>
              <a:t>i</a:t>
            </a:r>
            <a:r>
              <a:rPr lang="zh-CN" altLang="en-US" sz="3200" b="1" dirty="0"/>
              <a:t>个分支点，每个分支点有 </a:t>
            </a:r>
            <a:r>
              <a:rPr lang="en-US" altLang="zh-CN" sz="3200" b="1" dirty="0"/>
              <a:t>r</a:t>
            </a:r>
            <a:r>
              <a:rPr lang="zh-CN" altLang="en-US" sz="3200" b="1" dirty="0"/>
              <a:t>个儿子，故总的儿子数目为 </a:t>
            </a:r>
            <a:r>
              <a:rPr lang="en-US" altLang="zh-CN" sz="3200" b="1" dirty="0" err="1"/>
              <a:t>ri</a:t>
            </a:r>
            <a:r>
              <a:rPr lang="en-US" altLang="zh-CN" sz="3200" b="1" dirty="0"/>
              <a:t> </a:t>
            </a:r>
            <a:r>
              <a:rPr lang="zh-CN" altLang="en-US" sz="3200" b="1" dirty="0"/>
              <a:t>。而所有的儿子包括全部顶点减去一个根，即为 </a:t>
            </a:r>
            <a:r>
              <a:rPr lang="en-US" altLang="zh-CN" sz="3200" b="1" dirty="0"/>
              <a:t>i+t-1</a:t>
            </a:r>
            <a:r>
              <a:rPr lang="zh-CN" altLang="en-US" sz="3200" b="1" dirty="0"/>
              <a:t>，所以有：</a:t>
            </a:r>
          </a:p>
          <a:p>
            <a:pPr eaLnBrk="1" hangingPunct="1"/>
            <a:r>
              <a:rPr lang="zh-CN" altLang="en-US" sz="3200" b="1" dirty="0"/>
              <a:t>			</a:t>
            </a:r>
            <a:r>
              <a:rPr lang="en-US" altLang="zh-CN" sz="3200" b="1" dirty="0" err="1"/>
              <a:t>ri</a:t>
            </a:r>
            <a:r>
              <a:rPr lang="en-US" altLang="zh-CN" sz="3200" b="1" dirty="0"/>
              <a:t>=i+t-1,</a:t>
            </a:r>
          </a:p>
          <a:p>
            <a:pPr eaLnBrk="1" hangingPunct="1"/>
            <a:r>
              <a:rPr lang="en-US" altLang="zh-CN" sz="3200" b="1" dirty="0"/>
              <a:t>	  </a:t>
            </a:r>
            <a:r>
              <a:rPr lang="zh-CN" altLang="en-US" sz="3200" b="1" dirty="0"/>
              <a:t>即为     </a:t>
            </a:r>
            <a:r>
              <a:rPr lang="en-US" altLang="zh-CN" sz="3200" b="1" dirty="0"/>
              <a:t>(r-1)</a:t>
            </a:r>
            <a:r>
              <a:rPr lang="en-US" altLang="zh-CN" sz="3200" b="1" dirty="0" err="1"/>
              <a:t>i</a:t>
            </a:r>
            <a:r>
              <a:rPr lang="en-US" altLang="zh-CN" sz="3200" b="1" dirty="0"/>
              <a:t>=t-1,</a:t>
            </a:r>
          </a:p>
          <a:p>
            <a:pPr eaLnBrk="1" hangingPunct="1"/>
            <a:r>
              <a:rPr lang="en-US" altLang="zh-CN" sz="3200" b="1" dirty="0"/>
              <a:t>           </a:t>
            </a:r>
            <a:r>
              <a:rPr lang="zh-CN" altLang="en-US" sz="3200" b="1" dirty="0"/>
              <a:t>于是      </a:t>
            </a:r>
            <a:r>
              <a:rPr lang="en-US" altLang="zh-CN" sz="3200" b="1" dirty="0"/>
              <a:t>t=(r-1)i+1</a:t>
            </a:r>
            <a:r>
              <a:rPr lang="zh-CN" altLang="en-US" sz="3200" b="1" dirty="0"/>
              <a:t> </a:t>
            </a:r>
          </a:p>
        </p:txBody>
      </p:sp>
      <p:sp>
        <p:nvSpPr>
          <p:cNvPr id="2" name="文本框 1"/>
          <p:cNvSpPr txBox="1"/>
          <p:nvPr/>
        </p:nvSpPr>
        <p:spPr>
          <a:xfrm>
            <a:off x="323528" y="6180484"/>
            <a:ext cx="8208912" cy="584775"/>
          </a:xfrm>
          <a:prstGeom prst="rect">
            <a:avLst/>
          </a:prstGeom>
          <a:solidFill>
            <a:srgbClr val="00B0F0"/>
          </a:solidFill>
        </p:spPr>
        <p:txBody>
          <a:bodyPr wrap="square" rtlCol="0">
            <a:spAutoFit/>
          </a:bodyPr>
          <a:lstStyle/>
          <a:p>
            <a:pPr algn="ctr"/>
            <a:r>
              <a:rPr lang="zh-CN" altLang="en-US" sz="3200" dirty="0"/>
              <a:t>当</a:t>
            </a:r>
            <a:r>
              <a:rPr lang="en-US" altLang="zh-CN" sz="3200" dirty="0"/>
              <a:t>r=2</a:t>
            </a:r>
            <a:r>
              <a:rPr lang="zh-CN" altLang="en-US" sz="3200" dirty="0"/>
              <a:t>时，</a:t>
            </a:r>
            <a:r>
              <a:rPr lang="en-US" altLang="zh-CN" sz="3200" dirty="0"/>
              <a:t>t=i+1</a:t>
            </a:r>
            <a:r>
              <a:rPr lang="zh-CN" altLang="en-US" sz="3200" dirty="0"/>
              <a:t>，即树叶数</a:t>
            </a:r>
            <a:r>
              <a:rPr lang="en-US" altLang="zh-CN" sz="3200" dirty="0"/>
              <a:t>=</a:t>
            </a:r>
            <a:r>
              <a:rPr lang="zh-CN" altLang="en-US" sz="3200" dirty="0"/>
              <a:t>分支点数</a:t>
            </a:r>
            <a:r>
              <a:rPr lang="en-US" altLang="zh-CN" sz="3200" dirty="0"/>
              <a:t>+1</a:t>
            </a:r>
            <a:endParaRPr lang="zh-CN" altLang="en-US" sz="3200" dirty="0"/>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2836"/>
                                        </p:tgtEl>
                                        <p:attrNameLst>
                                          <p:attrName>style.visibility</p:attrName>
                                        </p:attrNameLst>
                                      </p:cBhvr>
                                      <p:to>
                                        <p:strVal val="visible"/>
                                      </p:to>
                                    </p:set>
                                    <p:anim calcmode="lin" valueType="num">
                                      <p:cBhvr additive="base">
                                        <p:cTn id="7" dur="500" fill="hold"/>
                                        <p:tgtEl>
                                          <p:spTgt spid="632836"/>
                                        </p:tgtEl>
                                        <p:attrNameLst>
                                          <p:attrName>ppt_x</p:attrName>
                                        </p:attrNameLst>
                                      </p:cBhvr>
                                      <p:tavLst>
                                        <p:tav tm="0">
                                          <p:val>
                                            <p:strVal val="#ppt_x"/>
                                          </p:val>
                                        </p:tav>
                                        <p:tav tm="100000">
                                          <p:val>
                                            <p:strVal val="#ppt_x"/>
                                          </p:val>
                                        </p:tav>
                                      </p:tavLst>
                                    </p:anim>
                                    <p:anim calcmode="lin" valueType="num">
                                      <p:cBhvr additive="base">
                                        <p:cTn id="8" dur="500" fill="hold"/>
                                        <p:tgtEl>
                                          <p:spTgt spid="632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14DC5D-C4B8-4C24-A2F5-87E9E85A142F}" type="slidenum">
              <a:rPr lang="zh-CN" altLang="en-US" smtClean="0">
                <a:solidFill>
                  <a:schemeClr val="accent1"/>
                </a:solidFill>
              </a:rPr>
              <a:pPr/>
              <a:t>2</a:t>
            </a:fld>
            <a:r>
              <a:rPr lang="en-US" altLang="zh-CN">
                <a:solidFill>
                  <a:schemeClr val="accent1"/>
                </a:solidFill>
              </a:rPr>
              <a:t>/51</a:t>
            </a:r>
            <a:endParaRPr lang="en-US" altLang="zh-CN" dirty="0">
              <a:solidFill>
                <a:schemeClr val="accent1"/>
              </a:solidFill>
            </a:endParaRPr>
          </a:p>
        </p:txBody>
      </p:sp>
      <p:sp>
        <p:nvSpPr>
          <p:cNvPr id="11267" name="Rectangle 2"/>
          <p:cNvSpPr>
            <a:spLocks noGrp="1"/>
          </p:cNvSpPr>
          <p:nvPr>
            <p:ph type="title" idx="4294967295"/>
          </p:nvPr>
        </p:nvSpPr>
        <p:spPr/>
        <p:txBody>
          <a:bodyPr/>
          <a:lstStyle/>
          <a:p>
            <a:pPr marL="1077913" indent="-1077913"/>
            <a:r>
              <a:rPr lang="en-US" altLang="zh-CN" b="1" dirty="0">
                <a:latin typeface="Calibri" panose="020F0502020204030204" pitchFamily="34" charset="0"/>
                <a:ea typeface="宋体" panose="02010600030101010101" pitchFamily="2" charset="-122"/>
              </a:rPr>
              <a:t>7.2  </a:t>
            </a:r>
            <a:r>
              <a:rPr lang="zh-CN" altLang="en-US" b="1" dirty="0">
                <a:latin typeface="Calibri" panose="020F0502020204030204" pitchFamily="34" charset="0"/>
                <a:ea typeface="宋体" panose="02010600030101010101" pitchFamily="2" charset="-122"/>
              </a:rPr>
              <a:t>根树及其应用</a:t>
            </a:r>
            <a:endParaRPr lang="en-US" altLang="zh-CN" b="1" dirty="0">
              <a:latin typeface="Calibri" panose="020F0502020204030204" pitchFamily="34" charset="0"/>
              <a:ea typeface="宋体" panose="02010600030101010101" pitchFamily="2" charset="-122"/>
            </a:endParaRPr>
          </a:p>
        </p:txBody>
      </p:sp>
      <p:sp>
        <p:nvSpPr>
          <p:cNvPr id="11268" name="Rectangle 3"/>
          <p:cNvSpPr>
            <a:spLocks noGrp="1"/>
          </p:cNvSpPr>
          <p:nvPr>
            <p:ph type="body" idx="4294967295"/>
          </p:nvPr>
        </p:nvSpPr>
        <p:spPr>
          <a:xfrm>
            <a:off x="323850" y="1125538"/>
            <a:ext cx="6985000" cy="4957762"/>
          </a:xfrm>
        </p:spPr>
        <p:txBody>
          <a:bodyPr/>
          <a:lstStyle/>
          <a:p>
            <a:pPr marL="1077913" indent="-1077913">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有向树</a:t>
            </a:r>
            <a:endParaRPr lang="en-US" altLang="zh-CN" b="1" dirty="0">
              <a:solidFill>
                <a:srgbClr val="993300"/>
              </a:solidFill>
              <a:latin typeface="Calibri" panose="020F0502020204030204" pitchFamily="34" charset="0"/>
              <a:ea typeface="宋体" panose="02010600030101010101" pitchFamily="2" charset="-122"/>
            </a:endParaRPr>
          </a:p>
          <a:p>
            <a:pPr marL="1077913" indent="-1077913">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根树</a:t>
            </a:r>
            <a:endParaRPr lang="en-US" altLang="zh-CN" b="1" dirty="0">
              <a:solidFill>
                <a:srgbClr val="993300"/>
              </a:solidFill>
              <a:latin typeface="Calibri" panose="020F0502020204030204" pitchFamily="34" charset="0"/>
              <a:ea typeface="宋体" panose="02010600030101010101" pitchFamily="2" charset="-122"/>
            </a:endParaRPr>
          </a:p>
          <a:p>
            <a:pPr marL="1077913" indent="-1077913">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有序树</a:t>
            </a:r>
            <a:endParaRPr lang="en-US" altLang="zh-CN" b="1" dirty="0">
              <a:solidFill>
                <a:srgbClr val="993300"/>
              </a:solidFill>
              <a:latin typeface="Calibri" panose="020F0502020204030204" pitchFamily="34" charset="0"/>
              <a:ea typeface="宋体" panose="02010600030101010101" pitchFamily="2" charset="-122"/>
            </a:endParaRPr>
          </a:p>
          <a:p>
            <a:pPr marL="1077913" indent="-1077913">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r</a:t>
            </a:r>
            <a:r>
              <a:rPr lang="zh-CN" altLang="en-US" b="1" dirty="0">
                <a:solidFill>
                  <a:srgbClr val="993300"/>
                </a:solidFill>
                <a:latin typeface="Calibri" panose="020F0502020204030204" pitchFamily="34" charset="0"/>
                <a:ea typeface="宋体" panose="02010600030101010101" pitchFamily="2" charset="-122"/>
              </a:rPr>
              <a:t>叉树</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solidFill>
                  <a:srgbClr val="993300"/>
                </a:solidFill>
                <a:latin typeface="Calibri" panose="020F0502020204030204" pitchFamily="34" charset="0"/>
                <a:ea typeface="宋体" panose="02010600030101010101" pitchFamily="2" charset="-122"/>
              </a:rPr>
              <a:t>正则</a:t>
            </a:r>
            <a:r>
              <a:rPr lang="en-US" altLang="zh-CN" b="1" dirty="0">
                <a:solidFill>
                  <a:srgbClr val="993300"/>
                </a:solidFill>
                <a:latin typeface="Calibri" panose="020F0502020204030204" pitchFamily="34" charset="0"/>
                <a:ea typeface="宋体" panose="02010600030101010101" pitchFamily="2" charset="-122"/>
              </a:rPr>
              <a:t>r</a:t>
            </a:r>
            <a:r>
              <a:rPr lang="zh-CN" altLang="en-US" b="1" dirty="0">
                <a:solidFill>
                  <a:srgbClr val="993300"/>
                </a:solidFill>
                <a:latin typeface="Calibri" panose="020F0502020204030204" pitchFamily="34" charset="0"/>
                <a:ea typeface="宋体" panose="02010600030101010101" pitchFamily="2" charset="-122"/>
              </a:rPr>
              <a:t>叉树</a:t>
            </a:r>
            <a:endParaRPr lang="en-US" altLang="zh-CN" b="1" dirty="0">
              <a:solidFill>
                <a:srgbClr val="993300"/>
              </a:solidFill>
              <a:latin typeface="Calibri" panose="020F0502020204030204" pitchFamily="34" charset="0"/>
              <a:ea typeface="宋体" panose="02010600030101010101" pitchFamily="2" charset="-122"/>
            </a:endParaRPr>
          </a:p>
          <a:p>
            <a:pPr marL="1077913" indent="-1077913">
              <a:buNone/>
            </a:pPr>
            <a:r>
              <a:rPr lang="zh-CN" altLang="en-US" b="1" dirty="0">
                <a:solidFill>
                  <a:srgbClr val="C00000"/>
                </a:solidFill>
                <a:latin typeface="Calibri" panose="020F0502020204030204" pitchFamily="34" charset="0"/>
                <a:ea typeface="宋体" panose="02010600030101010101" pitchFamily="2" charset="-122"/>
              </a:rPr>
              <a:t>前缀码</a:t>
            </a:r>
            <a:endParaRPr lang="en-US" altLang="zh-CN" b="1" dirty="0">
              <a:solidFill>
                <a:srgbClr val="C00000"/>
              </a:solidFill>
              <a:latin typeface="Calibri" panose="020F0502020204030204" pitchFamily="34" charset="0"/>
              <a:ea typeface="宋体" panose="02010600030101010101" pitchFamily="2" charset="-122"/>
            </a:endParaRPr>
          </a:p>
          <a:p>
            <a:pPr marL="1077913" indent="-1077913">
              <a:buNone/>
            </a:pPr>
            <a:r>
              <a:rPr lang="zh-CN" altLang="en-US" b="1" dirty="0">
                <a:solidFill>
                  <a:srgbClr val="C00000"/>
                </a:solidFill>
                <a:latin typeface="Calibri" panose="020F0502020204030204" pitchFamily="34" charset="0"/>
                <a:ea typeface="宋体" panose="02010600030101010101" pitchFamily="2" charset="-122"/>
              </a:rPr>
              <a:t>最优</a:t>
            </a:r>
            <a:r>
              <a:rPr lang="en-US" altLang="zh-CN" b="1" dirty="0">
                <a:solidFill>
                  <a:srgbClr val="C00000"/>
                </a:solidFill>
                <a:latin typeface="Calibri" panose="020F0502020204030204" pitchFamily="34" charset="0"/>
                <a:ea typeface="宋体" panose="02010600030101010101" pitchFamily="2" charset="-122"/>
              </a:rPr>
              <a:t>2</a:t>
            </a:r>
            <a:r>
              <a:rPr lang="zh-CN" altLang="en-US" b="1" dirty="0">
                <a:solidFill>
                  <a:srgbClr val="C00000"/>
                </a:solidFill>
                <a:latin typeface="Calibri" panose="020F0502020204030204" pitchFamily="34" charset="0"/>
                <a:ea typeface="宋体" panose="02010600030101010101" pitchFamily="2" charset="-122"/>
              </a:rPr>
              <a:t>叉树</a:t>
            </a:r>
            <a:endParaRPr lang="en-US" altLang="zh-CN" b="1" dirty="0">
              <a:solidFill>
                <a:srgbClr val="C00000"/>
              </a:solidFill>
              <a:latin typeface="Calibri" panose="020F0502020204030204" pitchFamily="34" charset="0"/>
              <a:ea typeface="宋体" panose="02010600030101010101" pitchFamily="2" charset="-122"/>
            </a:endParaRPr>
          </a:p>
          <a:p>
            <a:pPr marL="1077913" indent="-1077913">
              <a:buNone/>
            </a:pPr>
            <a:r>
              <a:rPr lang="en-US" altLang="zh-CN" b="1" dirty="0">
                <a:solidFill>
                  <a:srgbClr val="C00000"/>
                </a:solidFill>
                <a:latin typeface="Calibri" panose="020F0502020204030204" pitchFamily="34" charset="0"/>
                <a:ea typeface="宋体" panose="02010600030101010101" pitchFamily="2" charset="-122"/>
              </a:rPr>
              <a:t>Huffman</a:t>
            </a:r>
            <a:r>
              <a:rPr lang="zh-CN" altLang="en-US" b="1" dirty="0">
                <a:solidFill>
                  <a:srgbClr val="C00000"/>
                </a:solidFill>
                <a:latin typeface="Calibri" panose="020F0502020204030204" pitchFamily="34" charset="0"/>
                <a:ea typeface="宋体" panose="02010600030101010101" pitchFamily="2" charset="-122"/>
              </a:rPr>
              <a:t>算法</a:t>
            </a:r>
          </a:p>
          <a:p>
            <a:pPr marL="1077913" indent="-1077913">
              <a:buFont typeface="Arial" panose="020B0604020202020204" pitchFamily="34" charset="0"/>
              <a:buNone/>
            </a:pPr>
            <a:endParaRPr lang="en-US" altLang="zh-CN" b="1" dirty="0">
              <a:solidFill>
                <a:schemeClr val="bg2"/>
              </a:solidFill>
              <a:latin typeface="Calibri" panose="020F0502020204030204" pitchFamily="34" charset="0"/>
              <a:ea typeface="宋体" panose="02010600030101010101" pitchFamily="2" charset="-122"/>
            </a:endParaRPr>
          </a:p>
          <a:p>
            <a:pPr marL="1077913" indent="-1077913">
              <a:buFont typeface="Arial" panose="020B0604020202020204" pitchFamily="34" charset="0"/>
              <a:buNone/>
            </a:pPr>
            <a:endParaRPr lang="zh-CN" altLang="en-US" b="1" dirty="0">
              <a:solidFill>
                <a:schemeClr val="bg2"/>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74265804"/>
      </p:ext>
    </p:extLst>
  </p:cSld>
  <p:clrMapOvr>
    <a:masterClrMapping/>
  </p:clrMapOvr>
  <p:transition advTm="1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29D10E-47A9-4A37-9877-D8AC1F67F226}" type="slidenum">
              <a:rPr lang="zh-CN" altLang="en-US" smtClean="0">
                <a:solidFill>
                  <a:schemeClr val="accent1"/>
                </a:solidFill>
              </a:rPr>
              <a:pPr/>
              <a:t>20</a:t>
            </a:fld>
            <a:r>
              <a:rPr lang="en-US" altLang="zh-CN" dirty="0">
                <a:solidFill>
                  <a:schemeClr val="accent1"/>
                </a:solidFill>
              </a:rPr>
              <a:t>/51</a:t>
            </a:r>
          </a:p>
        </p:txBody>
      </p:sp>
      <p:sp>
        <p:nvSpPr>
          <p:cNvPr id="24579" name="Rectangle 2"/>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例</a:t>
            </a:r>
            <a:r>
              <a:rPr lang="en-US" altLang="zh-CN" sz="4000" dirty="0">
                <a:latin typeface="Calibri" panose="020F0502020204030204" pitchFamily="34" charset="0"/>
                <a:ea typeface="宋体" panose="02010600030101010101" pitchFamily="2" charset="-122"/>
              </a:rPr>
              <a:t> </a:t>
            </a:r>
          </a:p>
        </p:txBody>
      </p:sp>
      <p:sp>
        <p:nvSpPr>
          <p:cNvPr id="24580" name="Rectangle 3"/>
          <p:cNvSpPr>
            <a:spLocks noGrp="1"/>
          </p:cNvSpPr>
          <p:nvPr>
            <p:ph type="body" idx="4294967295"/>
          </p:nvPr>
        </p:nvSpPr>
        <p:spPr>
          <a:xfrm>
            <a:off x="323850" y="836712"/>
            <a:ext cx="8229600" cy="1152525"/>
          </a:xfrm>
        </p:spPr>
        <p:txBody>
          <a:bodyPr/>
          <a:lstStyle/>
          <a:p>
            <a:pPr marL="0" indent="0">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用带</a:t>
            </a:r>
            <a:r>
              <a:rPr lang="en-US" altLang="zh-CN" b="1" dirty="0">
                <a:solidFill>
                  <a:schemeClr val="hlink"/>
                </a:solidFill>
                <a:latin typeface="Calibri" panose="020F0502020204030204" pitchFamily="34" charset="0"/>
                <a:ea typeface="宋体" panose="02010600030101010101" pitchFamily="2" charset="-122"/>
              </a:rPr>
              <a:t>4</a:t>
            </a:r>
            <a:r>
              <a:rPr lang="zh-CN" altLang="en-US" b="1" dirty="0">
                <a:solidFill>
                  <a:schemeClr val="hlink"/>
                </a:solidFill>
                <a:latin typeface="Calibri" panose="020F0502020204030204" pitchFamily="34" charset="0"/>
                <a:ea typeface="宋体" panose="02010600030101010101" pitchFamily="2" charset="-122"/>
              </a:rPr>
              <a:t>个插座的接线板，连接</a:t>
            </a:r>
            <a:r>
              <a:rPr lang="en-US" altLang="zh-CN" b="1" dirty="0">
                <a:solidFill>
                  <a:schemeClr val="hlink"/>
                </a:solidFill>
                <a:latin typeface="Calibri" panose="020F0502020204030204" pitchFamily="34" charset="0"/>
                <a:ea typeface="宋体" panose="02010600030101010101" pitchFamily="2" charset="-122"/>
              </a:rPr>
              <a:t>19</a:t>
            </a:r>
            <a:r>
              <a:rPr lang="zh-CN" altLang="en-US" b="1" dirty="0">
                <a:solidFill>
                  <a:schemeClr val="hlink"/>
                </a:solidFill>
                <a:latin typeface="Calibri" panose="020F0502020204030204" pitchFamily="34" charset="0"/>
                <a:ea typeface="宋体" panose="02010600030101010101" pitchFamily="2" charset="-122"/>
              </a:rPr>
              <a:t>个灯到一个总插座上，问至少需要多少块接线板。</a:t>
            </a:r>
            <a:r>
              <a:rPr lang="zh-CN" altLang="en-US" dirty="0">
                <a:solidFill>
                  <a:schemeClr val="hlink"/>
                </a:solidFill>
                <a:latin typeface="Calibri" panose="020F0502020204030204" pitchFamily="34" charset="0"/>
                <a:ea typeface="宋体" panose="02010600030101010101" pitchFamily="2" charset="-122"/>
              </a:rPr>
              <a:t> </a:t>
            </a:r>
          </a:p>
        </p:txBody>
      </p:sp>
      <p:sp>
        <p:nvSpPr>
          <p:cNvPr id="633860" name="Rectangle 4"/>
          <p:cNvSpPr>
            <a:spLocks noChangeArrowheads="1"/>
          </p:cNvSpPr>
          <p:nvPr/>
        </p:nvSpPr>
        <p:spPr bwMode="auto">
          <a:xfrm>
            <a:off x="395288" y="2349500"/>
            <a:ext cx="8424862"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8650" indent="-628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800" b="1" dirty="0"/>
              <a:t>解：任何一个连接方法都是一棵</a:t>
            </a:r>
            <a:r>
              <a:rPr lang="en-US" altLang="zh-CN" sz="2800" b="1" dirty="0"/>
              <a:t>4</a:t>
            </a:r>
            <a:r>
              <a:rPr lang="zh-CN" altLang="en-US" sz="2800" b="1" dirty="0"/>
              <a:t>叉树，</a:t>
            </a:r>
          </a:p>
          <a:p>
            <a:pPr eaLnBrk="1" hangingPunct="1">
              <a:lnSpc>
                <a:spcPct val="140000"/>
              </a:lnSpc>
            </a:pPr>
            <a:r>
              <a:rPr lang="zh-CN" altLang="en-US" sz="2800" b="1" dirty="0"/>
              <a:t>       由题意，令</a:t>
            </a:r>
          </a:p>
          <a:p>
            <a:pPr eaLnBrk="1" hangingPunct="1">
              <a:lnSpc>
                <a:spcPct val="140000"/>
              </a:lnSpc>
            </a:pPr>
            <a:r>
              <a:rPr lang="zh-CN" altLang="en-US" sz="2800" b="1" dirty="0"/>
              <a:t>                              </a:t>
            </a:r>
            <a:r>
              <a:rPr lang="en-US" altLang="zh-CN" sz="2800" b="1" dirty="0"/>
              <a:t>(4-1)i+1</a:t>
            </a:r>
            <a:r>
              <a:rPr lang="en-US" altLang="en-US" sz="2800" b="1" dirty="0"/>
              <a:t>≥</a:t>
            </a:r>
            <a:r>
              <a:rPr lang="en-US" altLang="zh-CN" sz="2800" b="1" dirty="0"/>
              <a:t>19,</a:t>
            </a:r>
          </a:p>
          <a:p>
            <a:pPr eaLnBrk="1" hangingPunct="1">
              <a:lnSpc>
                <a:spcPct val="140000"/>
              </a:lnSpc>
            </a:pPr>
            <a:r>
              <a:rPr lang="en-US" altLang="zh-CN" sz="2800" b="1" dirty="0"/>
              <a:t>       </a:t>
            </a:r>
            <a:r>
              <a:rPr lang="zh-CN" altLang="en-US" sz="2800" b="1" dirty="0"/>
              <a:t>所以  </a:t>
            </a:r>
          </a:p>
          <a:p>
            <a:pPr eaLnBrk="1" hangingPunct="1">
              <a:lnSpc>
                <a:spcPct val="140000"/>
              </a:lnSpc>
            </a:pPr>
            <a:r>
              <a:rPr lang="zh-CN" altLang="en-US" sz="2800" b="1" dirty="0"/>
              <a:t>                                </a:t>
            </a:r>
            <a:r>
              <a:rPr lang="en-US" altLang="zh-CN" sz="2800" b="1" dirty="0"/>
              <a:t>i</a:t>
            </a:r>
            <a:r>
              <a:rPr lang="en-US" altLang="en-US" sz="2800" b="1" dirty="0"/>
              <a:t>≥</a:t>
            </a:r>
            <a:r>
              <a:rPr lang="en-US" altLang="zh-CN" sz="2800" b="1" dirty="0"/>
              <a:t>6</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3860"/>
                                        </p:tgtEl>
                                        <p:attrNameLst>
                                          <p:attrName>style.visibility</p:attrName>
                                        </p:attrNameLst>
                                      </p:cBhvr>
                                      <p:to>
                                        <p:strVal val="visible"/>
                                      </p:to>
                                    </p:set>
                                    <p:anim calcmode="lin" valueType="num">
                                      <p:cBhvr additive="base">
                                        <p:cTn id="7" dur="500" fill="hold"/>
                                        <p:tgtEl>
                                          <p:spTgt spid="633860"/>
                                        </p:tgtEl>
                                        <p:attrNameLst>
                                          <p:attrName>ppt_x</p:attrName>
                                        </p:attrNameLst>
                                      </p:cBhvr>
                                      <p:tavLst>
                                        <p:tav tm="0">
                                          <p:val>
                                            <p:strVal val="#ppt_x"/>
                                          </p:val>
                                        </p:tav>
                                        <p:tav tm="100000">
                                          <p:val>
                                            <p:strVal val="#ppt_x"/>
                                          </p:val>
                                        </p:tav>
                                      </p:tavLst>
                                    </p:anim>
                                    <p:anim calcmode="lin" valueType="num">
                                      <p:cBhvr additive="base">
                                        <p:cTn id="8" dur="500" fill="hold"/>
                                        <p:tgtEl>
                                          <p:spTgt spid="633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7B7F46-B490-42E2-8F8B-EA8FD8438781}" type="slidenum">
              <a:rPr lang="zh-CN" altLang="en-US" smtClean="0">
                <a:solidFill>
                  <a:schemeClr val="accent1"/>
                </a:solidFill>
              </a:rPr>
              <a:pPr/>
              <a:t>21</a:t>
            </a:fld>
            <a:r>
              <a:rPr lang="en-US" altLang="zh-CN" dirty="0">
                <a:solidFill>
                  <a:schemeClr val="accent1"/>
                </a:solidFill>
              </a:rPr>
              <a:t>/51</a:t>
            </a:r>
          </a:p>
        </p:txBody>
      </p:sp>
      <p:sp>
        <p:nvSpPr>
          <p:cNvPr id="27651" name="Rectangle 2"/>
          <p:cNvSpPr>
            <a:spLocks noGrp="1"/>
          </p:cNvSpPr>
          <p:nvPr>
            <p:ph type="title" idx="4294967295"/>
          </p:nvPr>
        </p:nvSpPr>
        <p:spPr>
          <a:xfrm>
            <a:off x="179388" y="-26988"/>
            <a:ext cx="8964612" cy="642938"/>
          </a:xfrm>
        </p:spPr>
        <p:txBody>
          <a:bodyPr/>
          <a:lstStyle/>
          <a:p>
            <a:pPr algn="l"/>
            <a:r>
              <a:rPr lang="zh-CN" altLang="en-US" sz="3600" dirty="0">
                <a:latin typeface="Calibri" panose="020F0502020204030204" pitchFamily="34" charset="0"/>
                <a:ea typeface="宋体" panose="02010600030101010101" pitchFamily="2" charset="-122"/>
              </a:rPr>
              <a:t>例 求证</a:t>
            </a:r>
            <a:r>
              <a:rPr lang="zh-CN" altLang="en-US" sz="3600" b="1" dirty="0">
                <a:latin typeface="Calibri" panose="020F0502020204030204" pitchFamily="34" charset="0"/>
                <a:ea typeface="宋体" panose="02010600030101010101" pitchFamily="2" charset="-122"/>
              </a:rPr>
              <a:t>一棵正则</a:t>
            </a:r>
            <a:r>
              <a:rPr lang="en-US" altLang="zh-CN" sz="3600" b="1" dirty="0">
                <a:latin typeface="Calibri" panose="020F0502020204030204" pitchFamily="34" charset="0"/>
                <a:ea typeface="宋体" panose="02010600030101010101" pitchFamily="2" charset="-122"/>
              </a:rPr>
              <a:t>2</a:t>
            </a:r>
            <a:r>
              <a:rPr lang="zh-CN" altLang="en-US" sz="3600" b="1" dirty="0">
                <a:latin typeface="Calibri" panose="020F0502020204030204" pitchFamily="34" charset="0"/>
                <a:ea typeface="宋体" panose="02010600030101010101" pitchFamily="2" charset="-122"/>
              </a:rPr>
              <a:t>叉树必有奇数个顶点。</a:t>
            </a:r>
            <a:endParaRPr lang="en-US" altLang="zh-CN" sz="3600" b="1" dirty="0">
              <a:latin typeface="Calibri" panose="020F0502020204030204" pitchFamily="34" charset="0"/>
              <a:ea typeface="宋体" panose="02010600030101010101" pitchFamily="2" charset="-122"/>
            </a:endParaRPr>
          </a:p>
        </p:txBody>
      </p:sp>
      <p:sp>
        <p:nvSpPr>
          <p:cNvPr id="636932" name="Text Box 4"/>
          <p:cNvSpPr txBox="1">
            <a:spLocks noChangeArrowheads="1"/>
          </p:cNvSpPr>
          <p:nvPr/>
        </p:nvSpPr>
        <p:spPr bwMode="auto">
          <a:xfrm>
            <a:off x="468313" y="981075"/>
            <a:ext cx="8424862" cy="341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800" b="1" dirty="0">
                <a:solidFill>
                  <a:srgbClr val="333300"/>
                </a:solidFill>
              </a:rPr>
              <a:t>证明</a:t>
            </a:r>
            <a:r>
              <a:rPr lang="en-US" altLang="zh-CN" sz="2800" b="1" dirty="0">
                <a:solidFill>
                  <a:srgbClr val="333300"/>
                </a:solidFill>
              </a:rPr>
              <a:t>: </a:t>
            </a:r>
            <a:r>
              <a:rPr lang="zh-CN" altLang="en-US" sz="2800" b="1" dirty="0">
                <a:solidFill>
                  <a:srgbClr val="333300"/>
                </a:solidFill>
              </a:rPr>
              <a:t>假设一棵</a:t>
            </a:r>
            <a:r>
              <a:rPr lang="en-US" altLang="zh-CN" sz="2800" b="1" dirty="0">
                <a:solidFill>
                  <a:srgbClr val="333300"/>
                </a:solidFill>
              </a:rPr>
              <a:t>2</a:t>
            </a:r>
            <a:r>
              <a:rPr lang="zh-CN" altLang="en-US" sz="2800" b="1" dirty="0">
                <a:solidFill>
                  <a:srgbClr val="333300"/>
                </a:solidFill>
              </a:rPr>
              <a:t>叉正则树有 </a:t>
            </a:r>
            <a:r>
              <a:rPr lang="en-US" altLang="zh-CN" sz="2800" b="1" dirty="0" err="1">
                <a:solidFill>
                  <a:srgbClr val="333300"/>
                </a:solidFill>
              </a:rPr>
              <a:t>i</a:t>
            </a:r>
            <a:r>
              <a:rPr lang="zh-CN" altLang="en-US" sz="2800" b="1" dirty="0">
                <a:solidFill>
                  <a:srgbClr val="333300"/>
                </a:solidFill>
              </a:rPr>
              <a:t>个分支点。</a:t>
            </a:r>
            <a:endParaRPr lang="en-US" altLang="zh-CN" sz="2800" b="1" dirty="0">
              <a:solidFill>
                <a:srgbClr val="333300"/>
              </a:solidFill>
            </a:endParaRPr>
          </a:p>
          <a:p>
            <a:pPr eaLnBrk="1" hangingPunct="1">
              <a:lnSpc>
                <a:spcPct val="110000"/>
              </a:lnSpc>
            </a:pPr>
            <a:r>
              <a:rPr lang="en-US" altLang="zh-CN" sz="2800" b="1" dirty="0">
                <a:solidFill>
                  <a:srgbClr val="333300"/>
                </a:solidFill>
              </a:rPr>
              <a:t>          </a:t>
            </a:r>
            <a:r>
              <a:rPr lang="zh-CN" altLang="en-US" sz="2800" b="1" dirty="0">
                <a:solidFill>
                  <a:srgbClr val="333300"/>
                </a:solidFill>
              </a:rPr>
              <a:t>每个分支点（根与内点）都有 </a:t>
            </a:r>
            <a:r>
              <a:rPr lang="en-US" altLang="zh-CN" sz="2800" b="1" dirty="0">
                <a:solidFill>
                  <a:srgbClr val="333300"/>
                </a:solidFill>
              </a:rPr>
              <a:t>2</a:t>
            </a:r>
            <a:r>
              <a:rPr lang="zh-CN" altLang="en-US" sz="2800" b="1" dirty="0">
                <a:solidFill>
                  <a:srgbClr val="333300"/>
                </a:solidFill>
              </a:rPr>
              <a:t>个儿子，</a:t>
            </a:r>
            <a:endParaRPr lang="en-US" altLang="zh-CN" sz="2800" b="1" dirty="0">
              <a:solidFill>
                <a:srgbClr val="333300"/>
              </a:solidFill>
            </a:endParaRPr>
          </a:p>
          <a:p>
            <a:pPr eaLnBrk="1" hangingPunct="1">
              <a:lnSpc>
                <a:spcPct val="110000"/>
              </a:lnSpc>
            </a:pPr>
            <a:r>
              <a:rPr lang="en-US" altLang="zh-CN" sz="2800" b="1" dirty="0">
                <a:solidFill>
                  <a:srgbClr val="333300"/>
                </a:solidFill>
              </a:rPr>
              <a:t>          </a:t>
            </a:r>
            <a:r>
              <a:rPr lang="zh-CN" altLang="en-US" sz="2800" b="1" dirty="0">
                <a:solidFill>
                  <a:srgbClr val="333300"/>
                </a:solidFill>
              </a:rPr>
              <a:t>故儿子总数目为 </a:t>
            </a:r>
            <a:r>
              <a:rPr lang="en-US" altLang="zh-CN" sz="2800" b="1" dirty="0">
                <a:solidFill>
                  <a:srgbClr val="333300"/>
                </a:solidFill>
              </a:rPr>
              <a:t>2i </a:t>
            </a:r>
            <a:r>
              <a:rPr lang="zh-CN" altLang="en-US" sz="2800" b="1" dirty="0">
                <a:solidFill>
                  <a:srgbClr val="333300"/>
                </a:solidFill>
              </a:rPr>
              <a:t>。</a:t>
            </a:r>
            <a:endParaRPr lang="en-US" altLang="zh-CN" sz="2800" b="1" dirty="0">
              <a:solidFill>
                <a:srgbClr val="333300"/>
              </a:solidFill>
            </a:endParaRPr>
          </a:p>
          <a:p>
            <a:pPr eaLnBrk="1" hangingPunct="1">
              <a:lnSpc>
                <a:spcPct val="110000"/>
              </a:lnSpc>
            </a:pPr>
            <a:r>
              <a:rPr lang="en-US" altLang="zh-CN" sz="2800" b="1" dirty="0">
                <a:solidFill>
                  <a:srgbClr val="333300"/>
                </a:solidFill>
              </a:rPr>
              <a:t>         </a:t>
            </a:r>
            <a:r>
              <a:rPr lang="zh-CN" altLang="en-US" sz="2800" b="1" dirty="0">
                <a:solidFill>
                  <a:srgbClr val="333300"/>
                </a:solidFill>
              </a:rPr>
              <a:t>于是全部顶点数目为儿子数目加上根顶点数目，</a:t>
            </a:r>
            <a:endParaRPr lang="en-US" altLang="zh-CN" sz="2800" b="1" dirty="0">
              <a:solidFill>
                <a:srgbClr val="333300"/>
              </a:solidFill>
            </a:endParaRPr>
          </a:p>
          <a:p>
            <a:pPr eaLnBrk="1" hangingPunct="1">
              <a:lnSpc>
                <a:spcPct val="110000"/>
              </a:lnSpc>
            </a:pPr>
            <a:r>
              <a:rPr lang="zh-CN" altLang="en-US" sz="2800" b="1" dirty="0">
                <a:solidFill>
                  <a:srgbClr val="333300"/>
                </a:solidFill>
              </a:rPr>
              <a:t>          即为</a:t>
            </a:r>
            <a:endParaRPr lang="en-US" altLang="zh-CN" sz="2800" b="1" dirty="0">
              <a:solidFill>
                <a:srgbClr val="333300"/>
              </a:solidFill>
            </a:endParaRPr>
          </a:p>
          <a:p>
            <a:pPr eaLnBrk="1" hangingPunct="1">
              <a:lnSpc>
                <a:spcPct val="110000"/>
              </a:lnSpc>
            </a:pPr>
            <a:r>
              <a:rPr lang="en-US" altLang="zh-CN" sz="2800" b="1" dirty="0">
                <a:solidFill>
                  <a:srgbClr val="333300"/>
                </a:solidFill>
              </a:rPr>
              <a:t>                         2i+1</a:t>
            </a:r>
          </a:p>
          <a:p>
            <a:pPr eaLnBrk="1" hangingPunct="1">
              <a:lnSpc>
                <a:spcPct val="110000"/>
              </a:lnSpc>
            </a:pPr>
            <a:r>
              <a:rPr lang="en-US" altLang="zh-CN" sz="2800" b="1" dirty="0">
                <a:solidFill>
                  <a:srgbClr val="333300"/>
                </a:solidFill>
              </a:rPr>
              <a:t>	</a:t>
            </a:r>
            <a:r>
              <a:rPr lang="zh-CN" altLang="en-US" sz="2800" b="1" dirty="0">
                <a:solidFill>
                  <a:srgbClr val="333300"/>
                </a:solidFill>
              </a:rPr>
              <a:t>显然</a:t>
            </a:r>
            <a:r>
              <a:rPr lang="en-US" altLang="zh-CN" sz="2800" b="1" dirty="0">
                <a:solidFill>
                  <a:srgbClr val="333300"/>
                </a:solidFill>
              </a:rPr>
              <a:t>, </a:t>
            </a:r>
            <a:r>
              <a:rPr lang="zh-CN" altLang="en-US" sz="2800" b="1" dirty="0">
                <a:solidFill>
                  <a:srgbClr val="333300"/>
                </a:solidFill>
              </a:rPr>
              <a:t>它是一个奇数，结论得证。</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6932"/>
                                        </p:tgtEl>
                                        <p:attrNameLst>
                                          <p:attrName>style.visibility</p:attrName>
                                        </p:attrNameLst>
                                      </p:cBhvr>
                                      <p:to>
                                        <p:strVal val="visible"/>
                                      </p:to>
                                    </p:set>
                                    <p:anim calcmode="lin" valueType="num">
                                      <p:cBhvr additive="base">
                                        <p:cTn id="7" dur="500" fill="hold"/>
                                        <p:tgtEl>
                                          <p:spTgt spid="636932"/>
                                        </p:tgtEl>
                                        <p:attrNameLst>
                                          <p:attrName>ppt_x</p:attrName>
                                        </p:attrNameLst>
                                      </p:cBhvr>
                                      <p:tavLst>
                                        <p:tav tm="0">
                                          <p:val>
                                            <p:strVal val="#ppt_x"/>
                                          </p:val>
                                        </p:tav>
                                        <p:tav tm="100000">
                                          <p:val>
                                            <p:strVal val="#ppt_x"/>
                                          </p:val>
                                        </p:tav>
                                      </p:tavLst>
                                    </p:anim>
                                    <p:anim calcmode="lin" valueType="num">
                                      <p:cBhvr additive="base">
                                        <p:cTn id="8" dur="500" fill="hold"/>
                                        <p:tgtEl>
                                          <p:spTgt spid="636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687BFA-5661-471F-A4F6-31F55B22F7F7}" type="slidenum">
              <a:rPr lang="zh-CN" altLang="en-US" smtClean="0">
                <a:solidFill>
                  <a:schemeClr val="accent1"/>
                </a:solidFill>
              </a:rPr>
              <a:pPr/>
              <a:t>22</a:t>
            </a:fld>
            <a:r>
              <a:rPr lang="en-US" altLang="zh-CN" dirty="0">
                <a:solidFill>
                  <a:schemeClr val="accent1"/>
                </a:solidFill>
              </a:rPr>
              <a:t>/51</a:t>
            </a:r>
          </a:p>
        </p:txBody>
      </p:sp>
      <p:sp>
        <p:nvSpPr>
          <p:cNvPr id="3076" name="Rectangle 2"/>
          <p:cNvSpPr>
            <a:spLocks noGrp="1"/>
          </p:cNvSpPr>
          <p:nvPr>
            <p:ph type="title" idx="4294967295"/>
          </p:nvPr>
        </p:nvSpPr>
        <p:spPr>
          <a:xfrm>
            <a:off x="0" y="-26988"/>
            <a:ext cx="9144000" cy="1368426"/>
          </a:xfrm>
          <a:solidFill>
            <a:schemeClr val="tx2"/>
          </a:solidFill>
        </p:spPr>
        <p:txBody>
          <a:bodyPr/>
          <a:lstStyle/>
          <a:p>
            <a:pPr algn="l"/>
            <a:r>
              <a:rPr lang="zh-CN" altLang="en-US" sz="4000" dirty="0">
                <a:latin typeface="Calibri" panose="020F0502020204030204" pitchFamily="34" charset="0"/>
                <a:ea typeface="宋体" panose="02010600030101010101" pitchFamily="2" charset="-122"/>
              </a:rPr>
              <a:t>例 设</a:t>
            </a:r>
            <a:r>
              <a:rPr lang="zh-CN" altLang="en-US" sz="4000" b="1" dirty="0">
                <a:latin typeface="Calibri" panose="020F0502020204030204" pitchFamily="34" charset="0"/>
                <a:ea typeface="宋体" panose="02010600030101010101" pitchFamily="2" charset="-122"/>
              </a:rPr>
              <a:t>一棵</a:t>
            </a:r>
            <a:r>
              <a:rPr lang="en-US" altLang="zh-CN" sz="4000" b="1" dirty="0">
                <a:latin typeface="Calibri" panose="020F0502020204030204" pitchFamily="34" charset="0"/>
                <a:ea typeface="宋体" panose="02010600030101010101" pitchFamily="2" charset="-122"/>
              </a:rPr>
              <a:t>2</a:t>
            </a:r>
            <a:r>
              <a:rPr lang="zh-CN" altLang="en-US" sz="4000" b="1" dirty="0">
                <a:latin typeface="Calibri" panose="020F0502020204030204" pitchFamily="34" charset="0"/>
                <a:ea typeface="宋体" panose="02010600030101010101" pitchFamily="2" charset="-122"/>
              </a:rPr>
              <a:t>叉正则树的顶点个数为</a:t>
            </a:r>
            <a:r>
              <a:rPr lang="en-US" altLang="zh-CN" sz="4000" b="1" dirty="0">
                <a:latin typeface="Calibri" panose="020F0502020204030204" pitchFamily="34" charset="0"/>
                <a:ea typeface="宋体" panose="02010600030101010101" pitchFamily="2" charset="-122"/>
              </a:rPr>
              <a:t>n,</a:t>
            </a:r>
            <a:br>
              <a:rPr lang="en-US" altLang="zh-CN" sz="4000" b="1" dirty="0">
                <a:latin typeface="Calibri" panose="020F0502020204030204" pitchFamily="34" charset="0"/>
                <a:ea typeface="宋体" panose="02010600030101010101" pitchFamily="2" charset="-122"/>
              </a:rPr>
            </a:br>
            <a:r>
              <a:rPr lang="en-US" altLang="zh-CN" sz="4000" b="1" dirty="0">
                <a:latin typeface="Calibri" panose="020F0502020204030204" pitchFamily="34" charset="0"/>
                <a:ea typeface="宋体" panose="02010600030101010101" pitchFamily="2" charset="-122"/>
              </a:rPr>
              <a:t>     </a:t>
            </a:r>
            <a:r>
              <a:rPr lang="zh-CN" altLang="en-US" sz="4000" b="1" dirty="0">
                <a:latin typeface="Calibri" panose="020F0502020204030204" pitchFamily="34" charset="0"/>
                <a:ea typeface="宋体" panose="02010600030101010101" pitchFamily="2" charset="-122"/>
              </a:rPr>
              <a:t>则它的树叶个数为：</a:t>
            </a:r>
          </a:p>
        </p:txBody>
      </p:sp>
      <p:graphicFrame>
        <p:nvGraphicFramePr>
          <p:cNvPr id="3074" name="Object 3"/>
          <p:cNvGraphicFramePr>
            <a:graphicFrameLocks noGrp="1" noChangeAspect="1"/>
          </p:cNvGraphicFramePr>
          <p:nvPr>
            <p:ph sz="half" idx="4294967295"/>
          </p:nvPr>
        </p:nvGraphicFramePr>
        <p:xfrm>
          <a:off x="2987675" y="1484313"/>
          <a:ext cx="2927350" cy="2160587"/>
        </p:xfrm>
        <a:graphic>
          <a:graphicData uri="http://schemas.openxmlformats.org/presentationml/2006/ole">
            <mc:AlternateContent xmlns:mc="http://schemas.openxmlformats.org/markup-compatibility/2006">
              <mc:Choice xmlns:v="urn:schemas-microsoft-com:vml" Requires="v">
                <p:oleObj spid="_x0000_s3074" name="公式" r:id="rId3" imgW="533160" imgH="393480" progId="Equation.3">
                  <p:embed/>
                </p:oleObj>
              </mc:Choice>
              <mc:Fallback>
                <p:oleObj name="公式" r:id="rId3" imgW="533160" imgH="393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484313"/>
                        <a:ext cx="2927350"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本框 5"/>
          <p:cNvSpPr txBox="1"/>
          <p:nvPr/>
        </p:nvSpPr>
        <p:spPr>
          <a:xfrm>
            <a:off x="179512" y="5085184"/>
            <a:ext cx="8797106" cy="584775"/>
          </a:xfrm>
          <a:prstGeom prst="rect">
            <a:avLst/>
          </a:prstGeom>
          <a:solidFill>
            <a:srgbClr val="00B0F0"/>
          </a:solidFill>
        </p:spPr>
        <p:txBody>
          <a:bodyPr wrap="square" rtlCol="0">
            <a:spAutoFit/>
          </a:bodyPr>
          <a:lstStyle/>
          <a:p>
            <a:pPr algn="ctr"/>
            <a:r>
              <a:rPr lang="zh-CN" altLang="en-US" sz="3200" dirty="0"/>
              <a:t>提示：当</a:t>
            </a:r>
            <a:r>
              <a:rPr lang="en-US" altLang="zh-CN" sz="3200" dirty="0"/>
              <a:t>r=2</a:t>
            </a:r>
            <a:r>
              <a:rPr lang="zh-CN" altLang="en-US" sz="3200" dirty="0"/>
              <a:t>时，</a:t>
            </a:r>
            <a:r>
              <a:rPr lang="en-US" altLang="zh-CN" sz="3200" dirty="0"/>
              <a:t>t=i+1</a:t>
            </a:r>
            <a:r>
              <a:rPr lang="zh-CN" altLang="en-US" sz="3200" dirty="0"/>
              <a:t>，即树叶数</a:t>
            </a:r>
            <a:r>
              <a:rPr lang="en-US" altLang="zh-CN" sz="3200" dirty="0"/>
              <a:t>=</a:t>
            </a:r>
            <a:r>
              <a:rPr lang="zh-CN" altLang="en-US" sz="3200" dirty="0"/>
              <a:t>分支点数</a:t>
            </a:r>
            <a:r>
              <a:rPr lang="en-US" altLang="zh-CN" sz="3200" dirty="0"/>
              <a:t>+1</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999" advTm="1000"/>
    </mc:Choice>
    <mc:Fallback xmlns="">
      <p:transition spd="slow"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91C98C-1EE5-4C28-B74B-19A068821711}" type="slidenum">
              <a:rPr lang="zh-CN" altLang="en-US" smtClean="0">
                <a:solidFill>
                  <a:schemeClr val="accent1"/>
                </a:solidFill>
              </a:rPr>
              <a:pPr/>
              <a:t>23</a:t>
            </a:fld>
            <a:r>
              <a:rPr lang="en-US" altLang="zh-CN" dirty="0">
                <a:solidFill>
                  <a:schemeClr val="accent1"/>
                </a:solidFill>
              </a:rPr>
              <a:t>/51</a:t>
            </a:r>
          </a:p>
        </p:txBody>
      </p:sp>
      <p:sp>
        <p:nvSpPr>
          <p:cNvPr id="30723"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英文的编码通信</a:t>
            </a:r>
          </a:p>
        </p:txBody>
      </p:sp>
      <p:sp>
        <p:nvSpPr>
          <p:cNvPr id="30724" name="Rectangle 3"/>
          <p:cNvSpPr>
            <a:spLocks noGrp="1"/>
          </p:cNvSpPr>
          <p:nvPr>
            <p:ph type="body" idx="4294967295"/>
          </p:nvPr>
        </p:nvSpPr>
        <p:spPr>
          <a:xfrm>
            <a:off x="395288" y="908050"/>
            <a:ext cx="8569325" cy="5113338"/>
          </a:xfrm>
        </p:spPr>
        <p:txBody>
          <a:bodyPr/>
          <a:lstStyle/>
          <a:p>
            <a:pPr marL="0" indent="0">
              <a:lnSpc>
                <a:spcPct val="125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英文的编码通信中，考察用</a:t>
            </a:r>
            <a:r>
              <a:rPr lang="en-US" altLang="zh-CN" sz="2800" b="1">
                <a:latin typeface="Calibri" panose="020F0502020204030204" pitchFamily="34" charset="0"/>
                <a:ea typeface="宋体" panose="02010600030101010101" pitchFamily="2" charset="-122"/>
              </a:rPr>
              <a:t>0</a:t>
            </a:r>
            <a:r>
              <a:rPr lang="zh-CN" altLang="en-US" sz="2800" b="1">
                <a:latin typeface="Calibri" panose="020F0502020204030204" pitchFamily="34" charset="0"/>
                <a:ea typeface="宋体" panose="02010600030101010101" pitchFamily="2" charset="-122"/>
              </a:rPr>
              <a:t>和</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来表示英文字母的问题，因为字母表中的</a:t>
            </a:r>
            <a:r>
              <a:rPr lang="en-US" altLang="zh-CN" sz="2800" b="1">
                <a:latin typeface="Calibri" panose="020F0502020204030204" pitchFamily="34" charset="0"/>
                <a:ea typeface="宋体" panose="02010600030101010101" pitchFamily="2" charset="-122"/>
              </a:rPr>
              <a:t>26</a:t>
            </a:r>
            <a:r>
              <a:rPr lang="zh-CN" altLang="en-US" sz="2800" b="1">
                <a:latin typeface="Calibri" panose="020F0502020204030204" pitchFamily="34" charset="0"/>
                <a:ea typeface="宋体" panose="02010600030101010101" pitchFamily="2" charset="-122"/>
              </a:rPr>
              <a:t>个字母必须用</a:t>
            </a:r>
            <a:r>
              <a:rPr lang="en-US" altLang="zh-CN" sz="2800" b="1">
                <a:latin typeface="Calibri" panose="020F0502020204030204" pitchFamily="34" charset="0"/>
                <a:ea typeface="宋体" panose="02010600030101010101" pitchFamily="2" charset="-122"/>
              </a:rPr>
              <a:t>0</a:t>
            </a:r>
            <a:r>
              <a:rPr lang="zh-CN" altLang="en-US" sz="2800" b="1">
                <a:latin typeface="Calibri" panose="020F0502020204030204" pitchFamily="34" charset="0"/>
                <a:ea typeface="宋体" panose="02010600030101010101" pitchFamily="2" charset="-122"/>
              </a:rPr>
              <a:t>和</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组成的序列来表示，故它们可以用长度为</a:t>
            </a:r>
            <a:r>
              <a:rPr lang="en-US" altLang="zh-CN" sz="2800" b="1">
                <a:latin typeface="Calibri" panose="020F0502020204030204" pitchFamily="34" charset="0"/>
                <a:ea typeface="宋体" panose="02010600030101010101" pitchFamily="2" charset="-122"/>
              </a:rPr>
              <a:t>5</a:t>
            </a:r>
            <a:r>
              <a:rPr lang="zh-CN" altLang="en-US" sz="2800" b="1">
                <a:latin typeface="Calibri" panose="020F0502020204030204" pitchFamily="34" charset="0"/>
                <a:ea typeface="宋体" panose="02010600030101010101" pitchFamily="2" charset="-122"/>
              </a:rPr>
              <a:t>位</a:t>
            </a:r>
            <a:r>
              <a:rPr lang="en-US" altLang="zh-CN" sz="2800" b="1">
                <a:latin typeface="Calibri" panose="020F0502020204030204" pitchFamily="34"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因 </a:t>
            </a:r>
            <a:r>
              <a:rPr lang="en-US" altLang="zh-CN" sz="2800" b="1">
                <a:solidFill>
                  <a:srgbClr val="993300"/>
                </a:solidFill>
                <a:latin typeface="Calibri" panose="020F0502020204030204" pitchFamily="34" charset="0"/>
                <a:ea typeface="宋体" panose="02010600030101010101" pitchFamily="2" charset="-122"/>
              </a:rPr>
              <a:t>2</a:t>
            </a:r>
            <a:r>
              <a:rPr lang="en-US" altLang="zh-CN" sz="2800" b="1" baseline="30000">
                <a:solidFill>
                  <a:srgbClr val="993300"/>
                </a:solidFill>
                <a:latin typeface="Calibri" panose="020F0502020204030204" pitchFamily="34" charset="0"/>
                <a:ea typeface="宋体" panose="02010600030101010101" pitchFamily="2" charset="-122"/>
              </a:rPr>
              <a:t>4</a:t>
            </a:r>
            <a:r>
              <a:rPr lang="en-US" altLang="zh-CN" sz="2800" b="1">
                <a:solidFill>
                  <a:srgbClr val="993300"/>
                </a:solidFill>
                <a:latin typeface="Calibri" panose="020F0502020204030204" pitchFamily="34" charset="0"/>
                <a:ea typeface="宋体" panose="02010600030101010101" pitchFamily="2" charset="-122"/>
              </a:rPr>
              <a:t>&lt;26&lt;2</a:t>
            </a:r>
            <a:r>
              <a:rPr lang="en-US" altLang="zh-CN" sz="2800" b="1" baseline="30000">
                <a:solidFill>
                  <a:srgbClr val="993300"/>
                </a:solidFill>
                <a:latin typeface="Calibri" panose="020F0502020204030204" pitchFamily="34" charset="0"/>
                <a:ea typeface="宋体" panose="02010600030101010101" pitchFamily="2" charset="-122"/>
              </a:rPr>
              <a:t>5</a:t>
            </a:r>
            <a:r>
              <a:rPr lang="en-US" altLang="zh-CN" sz="2800" b="1">
                <a:latin typeface="Calibri" panose="020F0502020204030204" pitchFamily="34"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的序列表示出来。</a:t>
            </a:r>
          </a:p>
          <a:p>
            <a:pPr marL="0" indent="0">
              <a:lnSpc>
                <a:spcPct val="125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要传递一条信息，我们只要传递用来表示消息而组成字母序列的一个</a:t>
            </a:r>
            <a:r>
              <a:rPr lang="en-US" altLang="zh-CN" sz="2800" b="1">
                <a:latin typeface="Calibri" panose="020F0502020204030204" pitchFamily="34" charset="0"/>
                <a:ea typeface="宋体" panose="02010600030101010101" pitchFamily="2" charset="-122"/>
              </a:rPr>
              <a:t>0</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字符串即可。在接收端，把这一</a:t>
            </a:r>
            <a:r>
              <a:rPr lang="en-US" altLang="zh-CN" sz="2800" b="1">
                <a:latin typeface="Calibri" panose="020F0502020204030204" pitchFamily="34" charset="0"/>
                <a:ea typeface="宋体" panose="02010600030101010101" pitchFamily="2" charset="-122"/>
              </a:rPr>
              <a:t>0</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字符串分为长度为</a:t>
            </a:r>
            <a:r>
              <a:rPr lang="en-US" altLang="zh-CN" sz="2800" b="1">
                <a:latin typeface="Calibri" panose="020F0502020204030204" pitchFamily="34" charset="0"/>
                <a:ea typeface="宋体" panose="02010600030101010101" pitchFamily="2" charset="-122"/>
              </a:rPr>
              <a:t>5</a:t>
            </a:r>
            <a:r>
              <a:rPr lang="zh-CN" altLang="en-US" sz="2800" b="1">
                <a:latin typeface="Calibri" panose="020F0502020204030204" pitchFamily="34" charset="0"/>
                <a:ea typeface="宋体" panose="02010600030101010101" pitchFamily="2" charset="-122"/>
              </a:rPr>
              <a:t>位的序列，而这些序列对应的字母就可以识别出来。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3A969D-4EAE-48A4-A04B-A4EC465A75C2}" type="slidenum">
              <a:rPr lang="zh-CN" altLang="en-US" smtClean="0">
                <a:solidFill>
                  <a:schemeClr val="accent1"/>
                </a:solidFill>
              </a:rPr>
              <a:pPr/>
              <a:t>24</a:t>
            </a:fld>
            <a:r>
              <a:rPr lang="en-US" altLang="zh-CN" dirty="0">
                <a:solidFill>
                  <a:schemeClr val="accent1"/>
                </a:solidFill>
              </a:rPr>
              <a:t>/51</a:t>
            </a:r>
          </a:p>
        </p:txBody>
      </p:sp>
      <p:pic>
        <p:nvPicPr>
          <p:cNvPr id="31747" name="Picture 2" descr="English-s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34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3"/>
          <p:cNvSpPr>
            <a:spLocks noGrp="1"/>
          </p:cNvSpPr>
          <p:nvPr>
            <p:ph type="title" idx="4294967295"/>
          </p:nvPr>
        </p:nvSpPr>
        <p:spPr>
          <a:xfrm>
            <a:off x="3635375" y="333375"/>
            <a:ext cx="5329238" cy="642938"/>
          </a:xfrm>
        </p:spPr>
        <p:txBody>
          <a:bodyPr/>
          <a:lstStyle/>
          <a:p>
            <a:r>
              <a:rPr lang="zh-CN" altLang="en-US" sz="3600" b="1">
                <a:solidFill>
                  <a:srgbClr val="993300"/>
                </a:solidFill>
                <a:latin typeface="Calibri" panose="020F0502020204030204" pitchFamily="34" charset="0"/>
                <a:ea typeface="宋体" panose="02010600030101010101" pitchFamily="2" charset="-122"/>
              </a:rPr>
              <a:t>英文字母使用频数</a:t>
            </a:r>
            <a:endParaRPr lang="en-US" altLang="zh-CN" sz="3600" b="1">
              <a:solidFill>
                <a:srgbClr val="993300"/>
              </a:solidFill>
              <a:latin typeface="Calibri" panose="020F0502020204030204" pitchFamily="34" charset="0"/>
              <a:ea typeface="宋体" panose="02010600030101010101" pitchFamily="2" charset="-122"/>
            </a:endParaRPr>
          </a:p>
        </p:txBody>
      </p:sp>
    </p:spTree>
  </p:cSld>
  <p:clrMapOvr>
    <a:masterClrMapping/>
  </p:clrMapOvr>
  <p:transition advTm="1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0A4896-BEC0-4751-A161-877BAB43C50E}" type="slidenum">
              <a:rPr lang="zh-CN" altLang="en-US" smtClean="0">
                <a:solidFill>
                  <a:schemeClr val="accent1"/>
                </a:solidFill>
              </a:rPr>
              <a:pPr/>
              <a:t>25</a:t>
            </a:fld>
            <a:r>
              <a:rPr lang="en-US" altLang="zh-CN" dirty="0">
                <a:solidFill>
                  <a:schemeClr val="accent1"/>
                </a:solidFill>
              </a:rPr>
              <a:t>/51</a:t>
            </a:r>
          </a:p>
        </p:txBody>
      </p:sp>
      <p:sp>
        <p:nvSpPr>
          <p:cNvPr id="32771"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数串划分问题</a:t>
            </a:r>
          </a:p>
        </p:txBody>
      </p:sp>
      <p:sp>
        <p:nvSpPr>
          <p:cNvPr id="32772" name="Rectangle 3"/>
          <p:cNvSpPr>
            <a:spLocks noGrp="1"/>
          </p:cNvSpPr>
          <p:nvPr>
            <p:ph type="body" idx="4294967295"/>
          </p:nvPr>
        </p:nvSpPr>
        <p:spPr>
          <a:xfrm>
            <a:off x="395288" y="908050"/>
            <a:ext cx="8353425" cy="1728788"/>
          </a:xfrm>
          <a:solidFill>
            <a:srgbClr val="FFFF00"/>
          </a:solidFill>
        </p:spPr>
        <p:txBody>
          <a:bodyPr/>
          <a:lstStyle/>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当用各种不同长度的序列来表示字母时，在接收端，就存在如何把一个</a:t>
            </a:r>
            <a:r>
              <a:rPr lang="en-US" altLang="zh-CN" sz="2800" b="1" dirty="0">
                <a:latin typeface="Calibri" panose="020F0502020204030204" pitchFamily="34" charset="0"/>
                <a:ea typeface="宋体" panose="02010600030101010101" pitchFamily="2" charset="-122"/>
              </a:rPr>
              <a:t>0</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的数串划分为对应字母序列的问题？</a:t>
            </a:r>
          </a:p>
        </p:txBody>
      </p:sp>
      <p:sp>
        <p:nvSpPr>
          <p:cNvPr id="689156" name="Text Box 4"/>
          <p:cNvSpPr txBox="1">
            <a:spLocks noChangeArrowheads="1"/>
          </p:cNvSpPr>
          <p:nvPr/>
        </p:nvSpPr>
        <p:spPr bwMode="auto">
          <a:xfrm>
            <a:off x="395288" y="2708275"/>
            <a:ext cx="77771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例如，如果</a:t>
            </a:r>
            <a:r>
              <a:rPr lang="zh-CN" altLang="en-US" sz="2800" b="1">
                <a:solidFill>
                  <a:srgbClr val="993300"/>
                </a:solidFill>
              </a:rPr>
              <a:t>  </a:t>
            </a:r>
            <a:r>
              <a:rPr lang="en-US" altLang="zh-CN" sz="2800" b="1">
                <a:solidFill>
                  <a:srgbClr val="993300"/>
                </a:solidFill>
              </a:rPr>
              <a:t>00=e</a:t>
            </a:r>
          </a:p>
          <a:p>
            <a:pPr eaLnBrk="1" hangingPunct="1"/>
            <a:r>
              <a:rPr lang="en-US" altLang="zh-CN" sz="2800" b="1">
                <a:solidFill>
                  <a:srgbClr val="993300"/>
                </a:solidFill>
              </a:rPr>
              <a:t>                    01=t</a:t>
            </a:r>
          </a:p>
          <a:p>
            <a:pPr eaLnBrk="1" hangingPunct="1"/>
            <a:r>
              <a:rPr lang="en-US" altLang="zh-CN" sz="2800" b="1">
                <a:solidFill>
                  <a:srgbClr val="993300"/>
                </a:solidFill>
              </a:rPr>
              <a:t>                    0001=w</a:t>
            </a:r>
          </a:p>
          <a:p>
            <a:pPr eaLnBrk="1" hangingPunct="1"/>
            <a:r>
              <a:rPr lang="zh-CN" altLang="en-US" sz="2800" b="1"/>
              <a:t>            那么</a:t>
            </a:r>
            <a:r>
              <a:rPr lang="zh-CN" altLang="en-US" sz="2800" b="1">
                <a:solidFill>
                  <a:schemeClr val="hlink"/>
                </a:solidFill>
              </a:rPr>
              <a:t>  </a:t>
            </a:r>
          </a:p>
          <a:p>
            <a:pPr eaLnBrk="1" hangingPunct="1"/>
            <a:r>
              <a:rPr lang="en-US" altLang="zh-CN" sz="2800" b="1">
                <a:solidFill>
                  <a:schemeClr val="hlink"/>
                </a:solidFill>
              </a:rPr>
              <a:t>                     0001=?</a:t>
            </a:r>
            <a:endParaRPr lang="zh-CN" altLang="en-US" sz="2800" b="1"/>
          </a:p>
          <a:p>
            <a:pPr eaLnBrk="1" hangingPunct="1"/>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56"/>
                                        </p:tgtEl>
                                        <p:attrNameLst>
                                          <p:attrName>style.visibility</p:attrName>
                                        </p:attrNameLst>
                                      </p:cBhvr>
                                      <p:to>
                                        <p:strVal val="visible"/>
                                      </p:to>
                                    </p:set>
                                    <p:animEffect transition="in" filter="blinds(horizontal)">
                                      <p:cBhvr>
                                        <p:cTn id="7" dur="500"/>
                                        <p:tgtEl>
                                          <p:spTgt spid="68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BFEB47-3C71-4D54-BCF4-6B709A18DF1E}" type="slidenum">
              <a:rPr lang="zh-CN" altLang="en-US" smtClean="0">
                <a:solidFill>
                  <a:schemeClr val="accent1"/>
                </a:solidFill>
              </a:rPr>
              <a:pPr/>
              <a:t>26</a:t>
            </a:fld>
            <a:r>
              <a:rPr lang="en-US" altLang="zh-CN" dirty="0">
                <a:solidFill>
                  <a:schemeClr val="accent1"/>
                </a:solidFill>
              </a:rPr>
              <a:t>/51</a:t>
            </a:r>
          </a:p>
        </p:txBody>
      </p:sp>
      <p:sp>
        <p:nvSpPr>
          <p:cNvPr id="33795"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      </a:t>
            </a:r>
            <a:r>
              <a:rPr lang="zh-CN" altLang="en-US" sz="4000" b="1" dirty="0">
                <a:solidFill>
                  <a:srgbClr val="C00000"/>
                </a:solidFill>
                <a:latin typeface="Calibri" panose="020F0502020204030204" pitchFamily="34" charset="0"/>
                <a:ea typeface="宋体" panose="02010600030101010101" pitchFamily="2" charset="-122"/>
              </a:rPr>
              <a:t>         </a:t>
            </a:r>
            <a:r>
              <a:rPr lang="zh-CN" altLang="en-US" sz="4000" b="1" dirty="0">
                <a:latin typeface="Calibri" panose="020F0502020204030204" pitchFamily="34" charset="0"/>
                <a:ea typeface="宋体" panose="02010600030101010101" pitchFamily="2" charset="-122"/>
              </a:rPr>
              <a:t>前缀码、二元前缀码</a:t>
            </a:r>
          </a:p>
        </p:txBody>
      </p:sp>
      <p:sp>
        <p:nvSpPr>
          <p:cNvPr id="33796" name="Rectangle 3"/>
          <p:cNvSpPr>
            <a:spLocks noGrp="1"/>
          </p:cNvSpPr>
          <p:nvPr>
            <p:ph type="body" idx="4294967295"/>
          </p:nvPr>
        </p:nvSpPr>
        <p:spPr>
          <a:xfrm>
            <a:off x="250825" y="2013555"/>
            <a:ext cx="8642350" cy="1559461"/>
          </a:xfrm>
          <a:solidFill>
            <a:srgbClr val="FFFF00"/>
          </a:solidFill>
        </p:spPr>
        <p:txBody>
          <a:bodyPr/>
          <a:lstStyle/>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对于序列的一个集合来说，若这个集合中的任何序列都不是另一个序列的前缀，则这个集合称为</a:t>
            </a:r>
            <a:r>
              <a:rPr lang="zh-CN" altLang="en-US" b="1" dirty="0">
                <a:solidFill>
                  <a:srgbClr val="CC0000"/>
                </a:solidFill>
                <a:latin typeface="Calibri" panose="020F0502020204030204" pitchFamily="34" charset="0"/>
                <a:ea typeface="宋体" panose="02010600030101010101" pitchFamily="2" charset="-122"/>
              </a:rPr>
              <a:t>前缀码</a:t>
            </a:r>
            <a:r>
              <a:rPr lang="zh-CN" altLang="en-US" b="1" dirty="0">
                <a:latin typeface="Calibri" panose="020F0502020204030204" pitchFamily="34" charset="0"/>
                <a:ea typeface="宋体" panose="02010600030101010101" pitchFamily="2" charset="-122"/>
              </a:rPr>
              <a:t>。</a:t>
            </a:r>
          </a:p>
        </p:txBody>
      </p:sp>
      <p:sp>
        <p:nvSpPr>
          <p:cNvPr id="691204" name="Rectangle 4"/>
          <p:cNvSpPr>
            <a:spLocks noChangeArrowheads="1"/>
          </p:cNvSpPr>
          <p:nvPr/>
        </p:nvSpPr>
        <p:spPr bwMode="auto">
          <a:xfrm>
            <a:off x="467544" y="3569652"/>
            <a:ext cx="73945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110000"/>
              <a:buFont typeface="Wingdings" panose="05000000000000000000" pitchFamily="2" charset="2"/>
              <a:buNone/>
            </a:pPr>
            <a:r>
              <a:rPr lang="zh-CN" altLang="en-US" sz="2800" b="1" dirty="0">
                <a:solidFill>
                  <a:srgbClr val="333300"/>
                </a:solidFill>
              </a:rPr>
              <a:t>例       </a:t>
            </a:r>
            <a:r>
              <a:rPr lang="en-US" altLang="zh-CN" sz="2800" b="1" dirty="0"/>
              <a:t>{000, 001, 01, 10, 11} </a:t>
            </a:r>
            <a:r>
              <a:rPr lang="zh-CN" altLang="en-US" sz="2800" b="1" dirty="0"/>
              <a:t>是一个前缀码 </a:t>
            </a:r>
          </a:p>
          <a:p>
            <a:pPr eaLnBrk="1" hangingPunct="1">
              <a:spcBef>
                <a:spcPct val="20000"/>
              </a:spcBef>
              <a:buClr>
                <a:schemeClr val="hlink"/>
              </a:buClr>
              <a:buSzPct val="110000"/>
              <a:buFont typeface="Wingdings" panose="05000000000000000000" pitchFamily="2" charset="2"/>
              <a:buNone/>
            </a:pPr>
            <a:r>
              <a:rPr lang="zh-CN" altLang="en-US" sz="2800" b="1" dirty="0"/>
              <a:t>           </a:t>
            </a:r>
            <a:r>
              <a:rPr lang="en-US" altLang="zh-CN" sz="2800" b="1" dirty="0">
                <a:solidFill>
                  <a:srgbClr val="333300"/>
                </a:solidFill>
              </a:rPr>
              <a:t>{1, 00, 01, 000, 0001} </a:t>
            </a:r>
            <a:r>
              <a:rPr lang="zh-CN" altLang="en-US" sz="2800" b="1" dirty="0">
                <a:solidFill>
                  <a:srgbClr val="333300"/>
                </a:solidFill>
              </a:rPr>
              <a:t>不是一个前缀码</a:t>
            </a:r>
            <a:r>
              <a:rPr lang="zh-CN" altLang="en-US" sz="2400" b="1" dirty="0"/>
              <a:t> </a:t>
            </a:r>
            <a:endParaRPr lang="zh-CN" altLang="en-US" sz="2400" b="1" dirty="0">
              <a:solidFill>
                <a:srgbClr val="333300"/>
              </a:solidFill>
            </a:endParaRPr>
          </a:p>
        </p:txBody>
      </p:sp>
      <p:sp>
        <p:nvSpPr>
          <p:cNvPr id="691205" name="Text Box 5"/>
          <p:cNvSpPr txBox="1">
            <a:spLocks noChangeArrowheads="1"/>
          </p:cNvSpPr>
          <p:nvPr/>
        </p:nvSpPr>
        <p:spPr bwMode="auto">
          <a:xfrm>
            <a:off x="5435600" y="4941888"/>
            <a:ext cx="20685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chemeClr val="tx2"/>
                </a:solidFill>
              </a:rPr>
              <a:t>0001=00+01?</a:t>
            </a:r>
          </a:p>
          <a:p>
            <a:pPr eaLnBrk="1" hangingPunct="1"/>
            <a:r>
              <a:rPr lang="en-US" altLang="zh-CN" sz="2400">
                <a:solidFill>
                  <a:schemeClr val="tx2"/>
                </a:solidFill>
              </a:rPr>
              <a:t>0001=000+1?</a:t>
            </a:r>
          </a:p>
          <a:p>
            <a:pPr eaLnBrk="1" hangingPunct="1"/>
            <a:r>
              <a:rPr lang="en-US" altLang="zh-CN" sz="2400">
                <a:solidFill>
                  <a:schemeClr val="tx2"/>
                </a:solidFill>
              </a:rPr>
              <a:t>0001=0001?</a:t>
            </a:r>
          </a:p>
        </p:txBody>
      </p:sp>
      <p:sp>
        <p:nvSpPr>
          <p:cNvPr id="2" name="矩形 1"/>
          <p:cNvSpPr/>
          <p:nvPr/>
        </p:nvSpPr>
        <p:spPr>
          <a:xfrm>
            <a:off x="216718" y="868362"/>
            <a:ext cx="8819777" cy="1077218"/>
          </a:xfrm>
          <a:prstGeom prst="rect">
            <a:avLst/>
          </a:prstGeom>
        </p:spPr>
        <p:txBody>
          <a:bodyPr wrap="square">
            <a:spAutoFit/>
          </a:bodyPr>
          <a:lstStyle/>
          <a:p>
            <a:pPr>
              <a:buFont typeface="Arial" panose="020B0604020202020204" pitchFamily="34" charset="0"/>
              <a:buNone/>
            </a:pPr>
            <a:r>
              <a:rPr lang="zh-CN" altLang="en-US" sz="3200" b="1" dirty="0">
                <a:latin typeface="Calibri" panose="020F0502020204030204" pitchFamily="34" charset="0"/>
              </a:rPr>
              <a:t>序列 </a:t>
            </a:r>
            <a:r>
              <a:rPr lang="en-US" altLang="zh-CN" sz="3200" b="1" dirty="0">
                <a:latin typeface="Calibri" panose="020F0502020204030204" pitchFamily="34" charset="0"/>
              </a:rPr>
              <a:t>a</a:t>
            </a:r>
            <a:r>
              <a:rPr lang="en-US" altLang="zh-CN" sz="3200" b="1" baseline="-25000" dirty="0">
                <a:latin typeface="Calibri" panose="020F0502020204030204" pitchFamily="34" charset="0"/>
              </a:rPr>
              <a:t>1</a:t>
            </a:r>
            <a:r>
              <a:rPr lang="en-US" altLang="zh-CN" sz="3200" b="1" dirty="0">
                <a:latin typeface="Calibri" panose="020F0502020204030204" pitchFamily="34" charset="0"/>
              </a:rPr>
              <a:t>a</a:t>
            </a:r>
            <a:r>
              <a:rPr lang="en-US" altLang="zh-CN" sz="3200" b="1" baseline="-25000" dirty="0">
                <a:latin typeface="Calibri" panose="020F0502020204030204" pitchFamily="34" charset="0"/>
              </a:rPr>
              <a:t>2</a:t>
            </a:r>
            <a:r>
              <a:rPr lang="en-US" altLang="zh-CN" sz="3200" b="1" dirty="0">
                <a:latin typeface="Calibri" panose="020F0502020204030204" pitchFamily="34" charset="0"/>
              </a:rPr>
              <a:t>…a</a:t>
            </a:r>
            <a:r>
              <a:rPr lang="en-US" altLang="zh-CN" sz="3200" b="1" baseline="-25000" dirty="0">
                <a:latin typeface="Calibri" panose="020F0502020204030204" pitchFamily="34" charset="0"/>
              </a:rPr>
              <a:t>m</a:t>
            </a:r>
            <a:r>
              <a:rPr lang="en-US" altLang="zh-CN" sz="3200" b="1" dirty="0">
                <a:latin typeface="Calibri" panose="020F0502020204030204" pitchFamily="34" charset="0"/>
              </a:rPr>
              <a:t> </a:t>
            </a:r>
            <a:r>
              <a:rPr lang="zh-CN" altLang="en-US" sz="3200" b="1" dirty="0">
                <a:latin typeface="Calibri" panose="020F0502020204030204" pitchFamily="34" charset="0"/>
              </a:rPr>
              <a:t>是序列 </a:t>
            </a:r>
            <a:r>
              <a:rPr lang="en-US" altLang="zh-CN" sz="3200" b="1" dirty="0">
                <a:latin typeface="Calibri" panose="020F0502020204030204" pitchFamily="34" charset="0"/>
              </a:rPr>
              <a:t>b</a:t>
            </a:r>
            <a:r>
              <a:rPr lang="en-US" altLang="zh-CN" sz="3200" b="1" baseline="-25000" dirty="0">
                <a:latin typeface="Calibri" panose="020F0502020204030204" pitchFamily="34" charset="0"/>
              </a:rPr>
              <a:t>1</a:t>
            </a:r>
            <a:r>
              <a:rPr lang="en-US" altLang="zh-CN" sz="3200" b="1" dirty="0">
                <a:latin typeface="Calibri" panose="020F0502020204030204" pitchFamily="34" charset="0"/>
              </a:rPr>
              <a:t>b</a:t>
            </a:r>
            <a:r>
              <a:rPr lang="en-US" altLang="zh-CN" sz="3200" b="1" baseline="-25000" dirty="0">
                <a:latin typeface="Calibri" panose="020F0502020204030204" pitchFamily="34" charset="0"/>
              </a:rPr>
              <a:t>2</a:t>
            </a:r>
            <a:r>
              <a:rPr lang="en-US" altLang="zh-CN" sz="3200" b="1" dirty="0">
                <a:latin typeface="Calibri" panose="020F0502020204030204" pitchFamily="34" charset="0"/>
              </a:rPr>
              <a:t>…b</a:t>
            </a:r>
            <a:r>
              <a:rPr lang="en-US" altLang="zh-CN" sz="3200" b="1" baseline="-25000" dirty="0">
                <a:latin typeface="Calibri" panose="020F0502020204030204" pitchFamily="34" charset="0"/>
              </a:rPr>
              <a:t>m</a:t>
            </a:r>
            <a:r>
              <a:rPr lang="en-US" altLang="zh-CN" sz="3200" b="1" dirty="0">
                <a:latin typeface="Calibri" panose="020F0502020204030204" pitchFamily="34" charset="0"/>
              </a:rPr>
              <a:t>b</a:t>
            </a:r>
            <a:r>
              <a:rPr lang="en-US" altLang="zh-CN" sz="3200" b="1" baseline="-25000" dirty="0">
                <a:latin typeface="Calibri" panose="020F0502020204030204" pitchFamily="34" charset="0"/>
              </a:rPr>
              <a:t>m+1</a:t>
            </a:r>
            <a:r>
              <a:rPr lang="en-US" altLang="zh-CN" sz="3200" b="1" dirty="0">
                <a:latin typeface="Calibri" panose="020F0502020204030204" pitchFamily="34" charset="0"/>
              </a:rPr>
              <a:t>…</a:t>
            </a:r>
            <a:r>
              <a:rPr lang="en-US" altLang="zh-CN" sz="3200" b="1" dirty="0" err="1">
                <a:latin typeface="Calibri" panose="020F0502020204030204" pitchFamily="34" charset="0"/>
              </a:rPr>
              <a:t>b</a:t>
            </a:r>
            <a:r>
              <a:rPr lang="en-US" altLang="zh-CN" sz="3200" b="1" baseline="-25000" dirty="0" err="1">
                <a:latin typeface="Calibri" panose="020F0502020204030204" pitchFamily="34" charset="0"/>
              </a:rPr>
              <a:t>n</a:t>
            </a:r>
            <a:r>
              <a:rPr lang="zh-CN" altLang="en-US" sz="3200" b="1" dirty="0">
                <a:latin typeface="Calibri" panose="020F0502020204030204" pitchFamily="34" charset="0"/>
              </a:rPr>
              <a:t>的</a:t>
            </a:r>
            <a:r>
              <a:rPr lang="zh-CN" altLang="en-US" sz="3200" b="1" dirty="0">
                <a:solidFill>
                  <a:srgbClr val="CC0000"/>
                </a:solidFill>
                <a:latin typeface="Calibri" panose="020F0502020204030204" pitchFamily="34" charset="0"/>
              </a:rPr>
              <a:t>前缀</a:t>
            </a:r>
            <a:r>
              <a:rPr lang="zh-CN" altLang="en-US" sz="3200" b="1" dirty="0">
                <a:latin typeface="Calibri" panose="020F0502020204030204" pitchFamily="34" charset="0"/>
              </a:rPr>
              <a:t>，如果 </a:t>
            </a:r>
            <a:r>
              <a:rPr lang="en-US" altLang="zh-CN" sz="3200" b="1" dirty="0">
                <a:latin typeface="Calibri" panose="020F0502020204030204" pitchFamily="34" charset="0"/>
              </a:rPr>
              <a:t>a</a:t>
            </a:r>
            <a:r>
              <a:rPr lang="en-US" altLang="zh-CN" sz="3200" b="1" baseline="-25000" dirty="0">
                <a:latin typeface="Calibri" panose="020F0502020204030204" pitchFamily="34" charset="0"/>
              </a:rPr>
              <a:t>1</a:t>
            </a:r>
            <a:r>
              <a:rPr lang="en-US" altLang="zh-CN" sz="3200" b="1" dirty="0">
                <a:latin typeface="Calibri" panose="020F0502020204030204" pitchFamily="34" charset="0"/>
              </a:rPr>
              <a:t>a</a:t>
            </a:r>
            <a:r>
              <a:rPr lang="en-US" altLang="zh-CN" sz="3200" b="1" baseline="-25000" dirty="0">
                <a:latin typeface="Calibri" panose="020F0502020204030204" pitchFamily="34" charset="0"/>
              </a:rPr>
              <a:t>2</a:t>
            </a:r>
            <a:r>
              <a:rPr lang="en-US" altLang="zh-CN" sz="3200" b="1" dirty="0">
                <a:latin typeface="Calibri" panose="020F0502020204030204" pitchFamily="34" charset="0"/>
              </a:rPr>
              <a:t>…a</a:t>
            </a:r>
            <a:r>
              <a:rPr lang="en-US" altLang="zh-CN" sz="3200" b="1" baseline="-25000" dirty="0">
                <a:latin typeface="Calibri" panose="020F0502020204030204" pitchFamily="34" charset="0"/>
              </a:rPr>
              <a:t>m</a:t>
            </a:r>
            <a:r>
              <a:rPr lang="en-US" altLang="zh-CN" sz="3200" b="1" dirty="0">
                <a:latin typeface="Calibri" panose="020F0502020204030204" pitchFamily="34" charset="0"/>
              </a:rPr>
              <a:t>=b</a:t>
            </a:r>
            <a:r>
              <a:rPr lang="en-US" altLang="zh-CN" sz="3200" b="1" baseline="-25000" dirty="0">
                <a:latin typeface="Calibri" panose="020F0502020204030204" pitchFamily="34" charset="0"/>
              </a:rPr>
              <a:t>1</a:t>
            </a:r>
            <a:r>
              <a:rPr lang="en-US" altLang="zh-CN" sz="3200" b="1" dirty="0">
                <a:latin typeface="Calibri" panose="020F0502020204030204" pitchFamily="34" charset="0"/>
              </a:rPr>
              <a:t>b</a:t>
            </a:r>
            <a:r>
              <a:rPr lang="en-US" altLang="zh-CN" sz="3200" b="1" baseline="-25000" dirty="0">
                <a:latin typeface="Calibri" panose="020F0502020204030204" pitchFamily="34" charset="0"/>
              </a:rPr>
              <a:t>2</a:t>
            </a:r>
            <a:r>
              <a:rPr lang="en-US" altLang="zh-CN" sz="3200" b="1" dirty="0">
                <a:latin typeface="Calibri" panose="020F0502020204030204" pitchFamily="34" charset="0"/>
              </a:rPr>
              <a:t>…</a:t>
            </a:r>
            <a:r>
              <a:rPr lang="en-US" altLang="zh-CN" sz="3200" b="1" dirty="0" err="1">
                <a:latin typeface="Calibri" panose="020F0502020204030204" pitchFamily="34" charset="0"/>
              </a:rPr>
              <a:t>b</a:t>
            </a:r>
            <a:r>
              <a:rPr lang="en-US" altLang="zh-CN" sz="3200" b="1" baseline="-25000" dirty="0" err="1">
                <a:latin typeface="Calibri" panose="020F0502020204030204" pitchFamily="34" charset="0"/>
              </a:rPr>
              <a:t>m</a:t>
            </a:r>
            <a:r>
              <a:rPr lang="zh-CN" altLang="en-US" sz="3200" b="1" dirty="0">
                <a:latin typeface="Calibri" panose="020F0502020204030204" pitchFamily="34" charset="0"/>
              </a:rPr>
              <a:t>。</a:t>
            </a:r>
            <a:endParaRPr lang="en-US" altLang="zh-CN" sz="3200" b="1" dirty="0">
              <a:latin typeface="Calibri" panose="020F0502020204030204" pitchFamily="34" charset="0"/>
            </a:endParaRPr>
          </a:p>
        </p:txBody>
      </p:sp>
      <p:sp>
        <p:nvSpPr>
          <p:cNvPr id="3" name="矩形 2"/>
          <p:cNvSpPr/>
          <p:nvPr/>
        </p:nvSpPr>
        <p:spPr>
          <a:xfrm>
            <a:off x="277143" y="4725144"/>
            <a:ext cx="3574777" cy="1569660"/>
          </a:xfrm>
          <a:prstGeom prst="rect">
            <a:avLst/>
          </a:prstGeom>
          <a:solidFill>
            <a:srgbClr val="95B3D7"/>
          </a:solidFill>
        </p:spPr>
        <p:txBody>
          <a:bodyPr wrap="square">
            <a:spAutoFit/>
          </a:bodyPr>
          <a:lstStyle/>
          <a:p>
            <a:r>
              <a:rPr lang="zh-CN" altLang="en-US" sz="3200" b="1" dirty="0">
                <a:solidFill>
                  <a:schemeClr val="bg1"/>
                </a:solidFill>
                <a:latin typeface="Calibri" panose="020F0502020204030204" pitchFamily="34" charset="0"/>
              </a:rPr>
              <a:t>二元前缀码指只有两个符号</a:t>
            </a:r>
            <a:r>
              <a:rPr lang="en-US" altLang="zh-CN" sz="3200" b="1" dirty="0">
                <a:solidFill>
                  <a:schemeClr val="bg1"/>
                </a:solidFill>
                <a:latin typeface="Calibri" panose="020F0502020204030204" pitchFamily="34" charset="0"/>
              </a:rPr>
              <a:t>(</a:t>
            </a:r>
            <a:r>
              <a:rPr lang="zh-CN" altLang="en-US" sz="3200" b="1" dirty="0">
                <a:solidFill>
                  <a:schemeClr val="bg1"/>
                </a:solidFill>
                <a:latin typeface="Calibri" panose="020F0502020204030204" pitchFamily="34" charset="0"/>
              </a:rPr>
              <a:t>如</a:t>
            </a:r>
            <a:r>
              <a:rPr lang="en-US" altLang="zh-CN" sz="3200" b="1" dirty="0">
                <a:solidFill>
                  <a:schemeClr val="bg1"/>
                </a:solidFill>
                <a:latin typeface="Calibri" panose="020F0502020204030204" pitchFamily="34" charset="0"/>
              </a:rPr>
              <a:t>0,1)</a:t>
            </a:r>
            <a:r>
              <a:rPr lang="zh-CN" altLang="en-US" sz="3200" b="1" dirty="0">
                <a:solidFill>
                  <a:schemeClr val="bg1"/>
                </a:solidFill>
                <a:latin typeface="Calibri" panose="020F0502020204030204" pitchFamily="34" charset="0"/>
              </a:rPr>
              <a:t>的前缀码</a:t>
            </a:r>
            <a:endParaRPr lang="zh-CN" altLang="en-US" sz="3200" dirty="0">
              <a:solidFill>
                <a:schemeClr val="bg1"/>
              </a:solidFill>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blinds(horizontal)">
                                      <p:cBhvr>
                                        <p:cTn id="7" dur="500"/>
                                        <p:tgtEl>
                                          <p:spTgt spid="6912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1205"/>
                                        </p:tgtEl>
                                        <p:attrNameLst>
                                          <p:attrName>style.visibility</p:attrName>
                                        </p:attrNameLst>
                                      </p:cBhvr>
                                      <p:to>
                                        <p:strVal val="visible"/>
                                      </p:to>
                                    </p:set>
                                    <p:animEffect transition="in" filter="blinds(horizontal)">
                                      <p:cBhvr>
                                        <p:cTn id="10" dur="500"/>
                                        <p:tgtEl>
                                          <p:spTgt spid="69120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5"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60CEE3-7662-4E96-A6D2-FBE32612E954}" type="slidenum">
              <a:rPr lang="zh-CN" altLang="en-US" smtClean="0">
                <a:solidFill>
                  <a:schemeClr val="accent1"/>
                </a:solidFill>
              </a:rPr>
              <a:pPr/>
              <a:t>27</a:t>
            </a:fld>
            <a:r>
              <a:rPr lang="en-US" altLang="zh-CN" dirty="0">
                <a:solidFill>
                  <a:schemeClr val="accent1"/>
                </a:solidFill>
              </a:rPr>
              <a:t>/51</a:t>
            </a:r>
          </a:p>
        </p:txBody>
      </p:sp>
      <p:sp>
        <p:nvSpPr>
          <p:cNvPr id="4100"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2</a:t>
            </a:r>
            <a:r>
              <a:rPr lang="zh-CN" altLang="en-US" sz="4000" b="1" dirty="0">
                <a:latin typeface="Calibri" panose="020F0502020204030204" pitchFamily="34" charset="0"/>
                <a:ea typeface="宋体" panose="02010600030101010101" pitchFamily="2" charset="-122"/>
              </a:rPr>
              <a:t>叉树                 二元前缀码</a:t>
            </a:r>
          </a:p>
        </p:txBody>
      </p:sp>
      <p:sp>
        <p:nvSpPr>
          <p:cNvPr id="4101" name="Rectangle 3"/>
          <p:cNvSpPr>
            <a:spLocks noGrp="1"/>
          </p:cNvSpPr>
          <p:nvPr>
            <p:ph type="body" idx="4294967295"/>
          </p:nvPr>
        </p:nvSpPr>
        <p:spPr>
          <a:xfrm>
            <a:off x="179388" y="904875"/>
            <a:ext cx="8820150" cy="1584846"/>
          </a:xfrm>
          <a:solidFill>
            <a:srgbClr val="FFFF00"/>
          </a:solidFill>
        </p:spPr>
        <p:txBody>
          <a:bodyPr/>
          <a:lstStyle/>
          <a:p>
            <a:pPr marL="982663" indent="-982663">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定理 </a:t>
            </a:r>
            <a:r>
              <a:rPr lang="zh-CN" altLang="en-US" b="1" dirty="0">
                <a:solidFill>
                  <a:schemeClr val="hlink"/>
                </a:solidFill>
                <a:latin typeface="Calibri" panose="020F0502020204030204" pitchFamily="34" charset="0"/>
                <a:ea typeface="宋体" panose="02010600030101010101" pitchFamily="2" charset="-122"/>
              </a:rPr>
              <a:t>任何一棵</a:t>
            </a:r>
            <a:r>
              <a:rPr lang="en-US" altLang="zh-CN" b="1" dirty="0">
                <a:solidFill>
                  <a:schemeClr val="hlink"/>
                </a:solidFill>
                <a:latin typeface="Calibri" panose="020F0502020204030204" pitchFamily="34" charset="0"/>
                <a:ea typeface="宋体" panose="02010600030101010101" pitchFamily="2" charset="-122"/>
              </a:rPr>
              <a:t>2</a:t>
            </a:r>
            <a:r>
              <a:rPr lang="zh-CN" altLang="en-US" b="1" dirty="0">
                <a:solidFill>
                  <a:schemeClr val="hlink"/>
                </a:solidFill>
                <a:latin typeface="Calibri" panose="020F0502020204030204" pitchFamily="34" charset="0"/>
                <a:ea typeface="宋体" panose="02010600030101010101" pitchFamily="2" charset="-122"/>
              </a:rPr>
              <a:t>叉树的树叶可以得到一个前缀码，且对应一个前缀码也一定存在一棵相应的</a:t>
            </a:r>
            <a:r>
              <a:rPr lang="en-US" altLang="zh-CN" b="1" dirty="0">
                <a:solidFill>
                  <a:schemeClr val="hlink"/>
                </a:solidFill>
                <a:latin typeface="Calibri" panose="020F0502020204030204" pitchFamily="34" charset="0"/>
                <a:ea typeface="宋体" panose="02010600030101010101" pitchFamily="2" charset="-122"/>
              </a:rPr>
              <a:t>2</a:t>
            </a:r>
            <a:r>
              <a:rPr lang="zh-CN" altLang="en-US" b="1" dirty="0">
                <a:solidFill>
                  <a:schemeClr val="hlink"/>
                </a:solidFill>
                <a:latin typeface="Calibri" panose="020F0502020204030204" pitchFamily="34" charset="0"/>
                <a:ea typeface="宋体" panose="02010600030101010101" pitchFamily="2" charset="-122"/>
              </a:rPr>
              <a:t>叉树。</a:t>
            </a:r>
            <a:r>
              <a:rPr lang="zh-CN" altLang="en-US" dirty="0">
                <a:latin typeface="Calibri" panose="020F0502020204030204" pitchFamily="34" charset="0"/>
                <a:ea typeface="宋体" panose="02010600030101010101" pitchFamily="2" charset="-122"/>
              </a:rPr>
              <a:t> </a:t>
            </a:r>
          </a:p>
        </p:txBody>
      </p:sp>
      <p:graphicFrame>
        <p:nvGraphicFramePr>
          <p:cNvPr id="693254" name="Object 6"/>
          <p:cNvGraphicFramePr>
            <a:graphicFrameLocks noChangeAspect="1"/>
          </p:cNvGraphicFramePr>
          <p:nvPr>
            <p:extLst>
              <p:ext uri="{D42A27DB-BD31-4B8C-83A1-F6EECF244321}">
                <p14:modId xmlns:p14="http://schemas.microsoft.com/office/powerpoint/2010/main" val="2520052224"/>
              </p:ext>
            </p:extLst>
          </p:nvPr>
        </p:nvGraphicFramePr>
        <p:xfrm>
          <a:off x="2771800" y="2800350"/>
          <a:ext cx="4103688" cy="2495550"/>
        </p:xfrm>
        <a:graphic>
          <a:graphicData uri="http://schemas.openxmlformats.org/presentationml/2006/ole">
            <mc:AlternateContent xmlns:mc="http://schemas.openxmlformats.org/markup-compatibility/2006">
              <mc:Choice xmlns:v="urn:schemas-microsoft-com:vml" Requires="v">
                <p:oleObj spid="_x0000_s4098" name="图片" r:id="rId4" imgW="2112407" imgH="1284116" progId="Word.Picture.8">
                  <p:embed/>
                </p:oleObj>
              </mc:Choice>
              <mc:Fallback>
                <p:oleObj name="图片" r:id="rId4" imgW="2112407" imgH="1284116" progId="Word.Picture.8">
                  <p:embed/>
                  <p:pic>
                    <p:nvPicPr>
                      <p:cNvPr id="69325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2800350"/>
                        <a:ext cx="4103688"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3255" name="Rectangle 7"/>
          <p:cNvSpPr>
            <a:spLocks noChangeArrowheads="1"/>
          </p:cNvSpPr>
          <p:nvPr/>
        </p:nvSpPr>
        <p:spPr bwMode="auto">
          <a:xfrm>
            <a:off x="228600" y="2738264"/>
            <a:ext cx="7848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chemeClr val="hlink"/>
                </a:solidFill>
              </a:rPr>
              <a:t>例  </a:t>
            </a:r>
          </a:p>
          <a:p>
            <a:pPr eaLnBrk="1" hangingPunct="1"/>
            <a:endParaRPr lang="en-US" altLang="zh-CN" sz="3200" b="1" dirty="0">
              <a:solidFill>
                <a:schemeClr val="hlink"/>
              </a:solidFill>
            </a:endParaRPr>
          </a:p>
          <a:p>
            <a:pPr eaLnBrk="1" hangingPunct="1"/>
            <a:endParaRPr lang="en-US" altLang="zh-CN" sz="3200" b="1" dirty="0">
              <a:solidFill>
                <a:schemeClr val="hlink"/>
              </a:solidFill>
            </a:endParaRPr>
          </a:p>
          <a:p>
            <a:pPr eaLnBrk="1" hangingPunct="1"/>
            <a:endParaRPr lang="en-US" altLang="zh-CN" sz="3200" b="1" dirty="0">
              <a:solidFill>
                <a:schemeClr val="hlink"/>
              </a:solidFill>
            </a:endParaRPr>
          </a:p>
          <a:p>
            <a:pPr eaLnBrk="1" hangingPunct="1"/>
            <a:endParaRPr lang="en-US" altLang="zh-CN" sz="3200" b="1" dirty="0">
              <a:solidFill>
                <a:schemeClr val="hlink"/>
              </a:solidFill>
            </a:endParaRPr>
          </a:p>
          <a:p>
            <a:pPr eaLnBrk="1" hangingPunct="1"/>
            <a:endParaRPr lang="en-US" altLang="zh-CN" sz="3200" b="1" dirty="0">
              <a:solidFill>
                <a:schemeClr val="hlink"/>
              </a:solidFill>
            </a:endParaRPr>
          </a:p>
          <a:p>
            <a:pPr eaLnBrk="1" hangingPunct="1"/>
            <a:r>
              <a:rPr lang="en-US" altLang="zh-CN" sz="3200" b="1" dirty="0">
                <a:solidFill>
                  <a:schemeClr val="hlink"/>
                </a:solidFill>
              </a:rPr>
              <a:t>{10, 001, 010, 011,110}  </a:t>
            </a:r>
            <a:r>
              <a:rPr lang="zh-CN" altLang="en-US" sz="3200" b="1" dirty="0">
                <a:solidFill>
                  <a:schemeClr val="hlink"/>
                </a:solidFill>
              </a:rPr>
              <a:t>  为一个前缀码。</a:t>
            </a:r>
          </a:p>
        </p:txBody>
      </p:sp>
      <p:sp>
        <p:nvSpPr>
          <p:cNvPr id="4105" name="AutoShape 8"/>
          <p:cNvSpPr>
            <a:spLocks noChangeArrowheads="1"/>
          </p:cNvSpPr>
          <p:nvPr/>
        </p:nvSpPr>
        <p:spPr bwMode="auto">
          <a:xfrm>
            <a:off x="3275856" y="115888"/>
            <a:ext cx="976313" cy="485775"/>
          </a:xfrm>
          <a:prstGeom prst="rightArrow">
            <a:avLst>
              <a:gd name="adj1" fmla="val 50000"/>
              <a:gd name="adj2" fmla="val 50245"/>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3254"/>
                                        </p:tgtEl>
                                        <p:attrNameLst>
                                          <p:attrName>style.visibility</p:attrName>
                                        </p:attrNameLst>
                                      </p:cBhvr>
                                      <p:to>
                                        <p:strVal val="visible"/>
                                      </p:to>
                                    </p:set>
                                    <p:animEffect transition="in" filter="blinds(horizontal)">
                                      <p:cBhvr>
                                        <p:cTn id="7" dur="500"/>
                                        <p:tgtEl>
                                          <p:spTgt spid="6932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3255"/>
                                        </p:tgtEl>
                                        <p:attrNameLst>
                                          <p:attrName>style.visibility</p:attrName>
                                        </p:attrNameLst>
                                      </p:cBhvr>
                                      <p:to>
                                        <p:strVal val="visible"/>
                                      </p:to>
                                    </p:set>
                                    <p:animEffect transition="in" filter="blinds(horizontal)">
                                      <p:cBhvr>
                                        <p:cTn id="10" dur="500"/>
                                        <p:tgtEl>
                                          <p:spTgt spid="69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F7259B-B50A-439E-B3BE-5A715E6FAD07}" type="slidenum">
              <a:rPr lang="zh-CN" altLang="en-US" smtClean="0">
                <a:solidFill>
                  <a:schemeClr val="accent1"/>
                </a:solidFill>
              </a:rPr>
              <a:pPr/>
              <a:t>28</a:t>
            </a:fld>
            <a:r>
              <a:rPr lang="en-US" altLang="zh-CN" dirty="0">
                <a:solidFill>
                  <a:schemeClr val="accent1"/>
                </a:solidFill>
              </a:rPr>
              <a:t>/51</a:t>
            </a:r>
          </a:p>
        </p:txBody>
      </p:sp>
      <p:sp>
        <p:nvSpPr>
          <p:cNvPr id="34819"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二元前缀码                   </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a:t>
            </a:r>
          </a:p>
        </p:txBody>
      </p:sp>
      <p:sp>
        <p:nvSpPr>
          <p:cNvPr id="34820" name="Rectangle 3"/>
          <p:cNvSpPr>
            <a:spLocks noChangeArrowheads="1"/>
          </p:cNvSpPr>
          <p:nvPr/>
        </p:nvSpPr>
        <p:spPr bwMode="auto">
          <a:xfrm>
            <a:off x="107504" y="1954022"/>
            <a:ext cx="8748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例  前缀码</a:t>
            </a:r>
            <a:r>
              <a:rPr lang="en-US" altLang="zh-CN" sz="3200" b="1" dirty="0"/>
              <a:t>{01,10,001,110} </a:t>
            </a:r>
            <a:r>
              <a:rPr lang="zh-CN" altLang="en-US" sz="3200" b="1" dirty="0"/>
              <a:t>对应一棵</a:t>
            </a:r>
            <a:r>
              <a:rPr lang="en-US" altLang="zh-CN" sz="3200" b="1" dirty="0"/>
              <a:t>2</a:t>
            </a:r>
            <a:r>
              <a:rPr lang="zh-CN" altLang="en-US" sz="3200" b="1" dirty="0"/>
              <a:t>叉树。</a:t>
            </a:r>
          </a:p>
        </p:txBody>
      </p:sp>
      <p:sp>
        <p:nvSpPr>
          <p:cNvPr id="34821" name="AutoShape 4"/>
          <p:cNvSpPr>
            <a:spLocks noChangeArrowheads="1"/>
          </p:cNvSpPr>
          <p:nvPr/>
        </p:nvSpPr>
        <p:spPr bwMode="auto">
          <a:xfrm>
            <a:off x="4243760" y="63500"/>
            <a:ext cx="976312" cy="485775"/>
          </a:xfrm>
          <a:prstGeom prst="rightArrow">
            <a:avLst>
              <a:gd name="adj1" fmla="val 50000"/>
              <a:gd name="adj2" fmla="val 50245"/>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98" name="Line 6"/>
          <p:cNvSpPr>
            <a:spLocks noChangeShapeType="1"/>
          </p:cNvSpPr>
          <p:nvPr/>
        </p:nvSpPr>
        <p:spPr bwMode="auto">
          <a:xfrm flipH="1">
            <a:off x="5554643" y="3199903"/>
            <a:ext cx="1299555" cy="6685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9" name="Line 7"/>
          <p:cNvSpPr>
            <a:spLocks noChangeShapeType="1"/>
          </p:cNvSpPr>
          <p:nvPr/>
        </p:nvSpPr>
        <p:spPr bwMode="auto">
          <a:xfrm>
            <a:off x="6854198" y="3199903"/>
            <a:ext cx="1302290" cy="6685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0" name="Line 8"/>
          <p:cNvSpPr>
            <a:spLocks noChangeShapeType="1"/>
          </p:cNvSpPr>
          <p:nvPr/>
        </p:nvSpPr>
        <p:spPr bwMode="auto">
          <a:xfrm flipH="1">
            <a:off x="5067653" y="3868435"/>
            <a:ext cx="486991" cy="5368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1" name="Line 9"/>
          <p:cNvSpPr>
            <a:spLocks noChangeShapeType="1"/>
          </p:cNvSpPr>
          <p:nvPr/>
        </p:nvSpPr>
        <p:spPr bwMode="auto">
          <a:xfrm>
            <a:off x="5554643" y="3868435"/>
            <a:ext cx="486991" cy="5368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2" name="Freeform 10"/>
          <p:cNvSpPr>
            <a:spLocks noEditPoints="1"/>
          </p:cNvSpPr>
          <p:nvPr/>
        </p:nvSpPr>
        <p:spPr bwMode="auto">
          <a:xfrm>
            <a:off x="5053973" y="4395307"/>
            <a:ext cx="388498" cy="593974"/>
          </a:xfrm>
          <a:custGeom>
            <a:avLst/>
            <a:gdLst>
              <a:gd name="T0" fmla="*/ 0 w 1160"/>
              <a:gd name="T1" fmla="*/ 0 h 1950"/>
              <a:gd name="T2" fmla="*/ 2 w 1160"/>
              <a:gd name="T3" fmla="*/ 3 h 1950"/>
              <a:gd name="T4" fmla="*/ 2 w 1160"/>
              <a:gd name="T5" fmla="*/ 3 h 1950"/>
              <a:gd name="T6" fmla="*/ 2 w 1160"/>
              <a:gd name="T7" fmla="*/ 3 h 1950"/>
              <a:gd name="T8" fmla="*/ 0 w 1160"/>
              <a:gd name="T9" fmla="*/ 0 h 1950"/>
              <a:gd name="T10" fmla="*/ 0 w 1160"/>
              <a:gd name="T11" fmla="*/ 0 h 1950"/>
              <a:gd name="T12" fmla="*/ 0 w 1160"/>
              <a:gd name="T13" fmla="*/ 0 h 1950"/>
              <a:gd name="T14" fmla="*/ 2 w 1160"/>
              <a:gd name="T15" fmla="*/ 3 h 1950"/>
              <a:gd name="T16" fmla="*/ 2 w 1160"/>
              <a:gd name="T17" fmla="*/ 4 h 1950"/>
              <a:gd name="T18" fmla="*/ 2 w 1160"/>
              <a:gd name="T19" fmla="*/ 3 h 1950"/>
              <a:gd name="T20" fmla="*/ 2 w 1160"/>
              <a:gd name="T21" fmla="*/ 3 h 1950"/>
              <a:gd name="T22" fmla="*/ 2 w 1160"/>
              <a:gd name="T23" fmla="*/ 3 h 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0"/>
              <a:gd name="T37" fmla="*/ 0 h 1950"/>
              <a:gd name="T38" fmla="*/ 1160 w 1160"/>
              <a:gd name="T39" fmla="*/ 1950 h 19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0" h="1950">
                <a:moveTo>
                  <a:pt x="67" y="22"/>
                </a:moveTo>
                <a:lnTo>
                  <a:pt x="1037" y="1782"/>
                </a:lnTo>
                <a:cubicBezTo>
                  <a:pt x="1046" y="1798"/>
                  <a:pt x="1040" y="1818"/>
                  <a:pt x="1024" y="1827"/>
                </a:cubicBezTo>
                <a:cubicBezTo>
                  <a:pt x="1008" y="1836"/>
                  <a:pt x="988" y="1830"/>
                  <a:pt x="979" y="1814"/>
                </a:cubicBezTo>
                <a:lnTo>
                  <a:pt x="9" y="54"/>
                </a:lnTo>
                <a:cubicBezTo>
                  <a:pt x="0" y="38"/>
                  <a:pt x="6" y="18"/>
                  <a:pt x="22" y="9"/>
                </a:cubicBezTo>
                <a:cubicBezTo>
                  <a:pt x="38" y="0"/>
                  <a:pt x="58" y="6"/>
                  <a:pt x="67" y="22"/>
                </a:cubicBezTo>
                <a:close/>
                <a:moveTo>
                  <a:pt x="1125" y="1734"/>
                </a:moveTo>
                <a:cubicBezTo>
                  <a:pt x="1160" y="1798"/>
                  <a:pt x="1137" y="1879"/>
                  <a:pt x="1072" y="1915"/>
                </a:cubicBezTo>
                <a:cubicBezTo>
                  <a:pt x="1008" y="1950"/>
                  <a:pt x="927" y="1927"/>
                  <a:pt x="891" y="1862"/>
                </a:cubicBezTo>
                <a:cubicBezTo>
                  <a:pt x="856" y="1798"/>
                  <a:pt x="879" y="1717"/>
                  <a:pt x="944" y="1681"/>
                </a:cubicBezTo>
                <a:cubicBezTo>
                  <a:pt x="1008" y="1646"/>
                  <a:pt x="1089" y="1669"/>
                  <a:pt x="1125" y="1734"/>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903" name="Line 11"/>
          <p:cNvSpPr>
            <a:spLocks noChangeShapeType="1"/>
          </p:cNvSpPr>
          <p:nvPr/>
        </p:nvSpPr>
        <p:spPr bwMode="auto">
          <a:xfrm flipH="1">
            <a:off x="7666762" y="3868435"/>
            <a:ext cx="489727" cy="5368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4" name="Line 12"/>
          <p:cNvSpPr>
            <a:spLocks noChangeShapeType="1"/>
          </p:cNvSpPr>
          <p:nvPr/>
        </p:nvSpPr>
        <p:spPr bwMode="auto">
          <a:xfrm>
            <a:off x="8156488" y="3868435"/>
            <a:ext cx="486991" cy="5368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5" name="Freeform 13"/>
          <p:cNvSpPr>
            <a:spLocks noEditPoints="1"/>
          </p:cNvSpPr>
          <p:nvPr/>
        </p:nvSpPr>
        <p:spPr bwMode="auto">
          <a:xfrm>
            <a:off x="8265925" y="4395307"/>
            <a:ext cx="388498" cy="593974"/>
          </a:xfrm>
          <a:custGeom>
            <a:avLst/>
            <a:gdLst>
              <a:gd name="T0" fmla="*/ 2 w 1160"/>
              <a:gd name="T1" fmla="*/ 0 h 1950"/>
              <a:gd name="T2" fmla="*/ 0 w 1160"/>
              <a:gd name="T3" fmla="*/ 3 h 1950"/>
              <a:gd name="T4" fmla="*/ 0 w 1160"/>
              <a:gd name="T5" fmla="*/ 3 h 1950"/>
              <a:gd name="T6" fmla="*/ 0 w 1160"/>
              <a:gd name="T7" fmla="*/ 3 h 1950"/>
              <a:gd name="T8" fmla="*/ 2 w 1160"/>
              <a:gd name="T9" fmla="*/ 0 h 1950"/>
              <a:gd name="T10" fmla="*/ 2 w 1160"/>
              <a:gd name="T11" fmla="*/ 0 h 1950"/>
              <a:gd name="T12" fmla="*/ 2 w 1160"/>
              <a:gd name="T13" fmla="*/ 0 h 1950"/>
              <a:gd name="T14" fmla="*/ 0 w 1160"/>
              <a:gd name="T15" fmla="*/ 3 h 1950"/>
              <a:gd name="T16" fmla="*/ 0 w 1160"/>
              <a:gd name="T17" fmla="*/ 4 h 1950"/>
              <a:gd name="T18" fmla="*/ 0 w 1160"/>
              <a:gd name="T19" fmla="*/ 3 h 1950"/>
              <a:gd name="T20" fmla="*/ 0 w 1160"/>
              <a:gd name="T21" fmla="*/ 3 h 1950"/>
              <a:gd name="T22" fmla="*/ 0 w 1160"/>
              <a:gd name="T23" fmla="*/ 3 h 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0"/>
              <a:gd name="T37" fmla="*/ 0 h 1950"/>
              <a:gd name="T38" fmla="*/ 1160 w 1160"/>
              <a:gd name="T39" fmla="*/ 1950 h 19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0" h="1950">
                <a:moveTo>
                  <a:pt x="1151" y="54"/>
                </a:moveTo>
                <a:lnTo>
                  <a:pt x="181" y="1814"/>
                </a:lnTo>
                <a:cubicBezTo>
                  <a:pt x="172" y="1830"/>
                  <a:pt x="152" y="1836"/>
                  <a:pt x="136" y="1827"/>
                </a:cubicBezTo>
                <a:cubicBezTo>
                  <a:pt x="120" y="1818"/>
                  <a:pt x="114" y="1798"/>
                  <a:pt x="123" y="1782"/>
                </a:cubicBezTo>
                <a:lnTo>
                  <a:pt x="1093" y="22"/>
                </a:lnTo>
                <a:cubicBezTo>
                  <a:pt x="1102" y="6"/>
                  <a:pt x="1122" y="0"/>
                  <a:pt x="1138" y="9"/>
                </a:cubicBezTo>
                <a:cubicBezTo>
                  <a:pt x="1154" y="18"/>
                  <a:pt x="1160" y="38"/>
                  <a:pt x="1151" y="54"/>
                </a:cubicBezTo>
                <a:close/>
                <a:moveTo>
                  <a:pt x="269" y="1862"/>
                </a:moveTo>
                <a:cubicBezTo>
                  <a:pt x="233" y="1927"/>
                  <a:pt x="152" y="1950"/>
                  <a:pt x="88" y="1915"/>
                </a:cubicBezTo>
                <a:cubicBezTo>
                  <a:pt x="23" y="1879"/>
                  <a:pt x="0" y="1798"/>
                  <a:pt x="35" y="1734"/>
                </a:cubicBezTo>
                <a:cubicBezTo>
                  <a:pt x="71" y="1669"/>
                  <a:pt x="152" y="1646"/>
                  <a:pt x="216" y="1681"/>
                </a:cubicBezTo>
                <a:cubicBezTo>
                  <a:pt x="281" y="1717"/>
                  <a:pt x="304" y="1798"/>
                  <a:pt x="269" y="1862"/>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906" name="Rectangle 14"/>
          <p:cNvSpPr>
            <a:spLocks noChangeArrowheads="1"/>
          </p:cNvSpPr>
          <p:nvPr/>
        </p:nvSpPr>
        <p:spPr bwMode="auto">
          <a:xfrm>
            <a:off x="5193504" y="4981826"/>
            <a:ext cx="172362"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001</a:t>
            </a:r>
            <a:endParaRPr lang="en-US" altLang="zh-CN"/>
          </a:p>
        </p:txBody>
      </p:sp>
      <p:sp>
        <p:nvSpPr>
          <p:cNvPr id="34907" name="Rectangle 15"/>
          <p:cNvSpPr>
            <a:spLocks noChangeArrowheads="1"/>
          </p:cNvSpPr>
          <p:nvPr/>
        </p:nvSpPr>
        <p:spPr bwMode="auto">
          <a:xfrm>
            <a:off x="5499925" y="4981826"/>
            <a:ext cx="27359"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908" name="Rectangle 16"/>
          <p:cNvSpPr>
            <a:spLocks noChangeArrowheads="1"/>
          </p:cNvSpPr>
          <p:nvPr/>
        </p:nvSpPr>
        <p:spPr bwMode="auto">
          <a:xfrm>
            <a:off x="8208471" y="4981826"/>
            <a:ext cx="172362"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110</a:t>
            </a:r>
            <a:endParaRPr lang="en-US" altLang="zh-CN"/>
          </a:p>
        </p:txBody>
      </p:sp>
      <p:sp>
        <p:nvSpPr>
          <p:cNvPr id="34909" name="Rectangle 17"/>
          <p:cNvSpPr>
            <a:spLocks noChangeArrowheads="1"/>
          </p:cNvSpPr>
          <p:nvPr/>
        </p:nvSpPr>
        <p:spPr bwMode="auto">
          <a:xfrm>
            <a:off x="8509420" y="4981826"/>
            <a:ext cx="30095"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910" name="Rectangle 18"/>
          <p:cNvSpPr>
            <a:spLocks noChangeArrowheads="1"/>
          </p:cNvSpPr>
          <p:nvPr/>
        </p:nvSpPr>
        <p:spPr bwMode="auto">
          <a:xfrm>
            <a:off x="7554589" y="4402763"/>
            <a:ext cx="114908"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10</a:t>
            </a:r>
            <a:endParaRPr lang="en-US" altLang="zh-CN"/>
          </a:p>
        </p:txBody>
      </p:sp>
      <p:sp>
        <p:nvSpPr>
          <p:cNvPr id="34911" name="Rectangle 19"/>
          <p:cNvSpPr>
            <a:spLocks noChangeArrowheads="1"/>
          </p:cNvSpPr>
          <p:nvPr/>
        </p:nvSpPr>
        <p:spPr bwMode="auto">
          <a:xfrm>
            <a:off x="7759782" y="4402763"/>
            <a:ext cx="27359"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912" name="Rectangle 20"/>
          <p:cNvSpPr>
            <a:spLocks noChangeArrowheads="1"/>
          </p:cNvSpPr>
          <p:nvPr/>
        </p:nvSpPr>
        <p:spPr bwMode="auto">
          <a:xfrm>
            <a:off x="5945878" y="4407733"/>
            <a:ext cx="114908"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dirty="0">
                <a:solidFill>
                  <a:srgbClr val="000000"/>
                </a:solidFill>
                <a:latin typeface="Times New Roman" panose="02020603050405020304" pitchFamily="18" charset="0"/>
              </a:rPr>
              <a:t>01</a:t>
            </a:r>
            <a:endParaRPr lang="en-US" altLang="zh-CN" dirty="0"/>
          </a:p>
        </p:txBody>
      </p:sp>
      <p:sp>
        <p:nvSpPr>
          <p:cNvPr id="34913" name="Rectangle 21"/>
          <p:cNvSpPr>
            <a:spLocks noChangeArrowheads="1"/>
          </p:cNvSpPr>
          <p:nvPr/>
        </p:nvSpPr>
        <p:spPr bwMode="auto">
          <a:xfrm>
            <a:off x="6148335" y="4407733"/>
            <a:ext cx="27359" cy="1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914" name="Rectangle 22"/>
          <p:cNvSpPr>
            <a:spLocks noChangeArrowheads="1"/>
          </p:cNvSpPr>
          <p:nvPr/>
        </p:nvSpPr>
        <p:spPr bwMode="auto">
          <a:xfrm>
            <a:off x="6813159" y="5229200"/>
            <a:ext cx="161418" cy="16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dirty="0">
                <a:solidFill>
                  <a:srgbClr val="000000"/>
                </a:solidFill>
                <a:latin typeface="Times New Roman" panose="02020603050405020304" pitchFamily="18" charset="0"/>
              </a:rPr>
              <a:t>(b)</a:t>
            </a:r>
            <a:endParaRPr lang="en-US" altLang="zh-CN" dirty="0"/>
          </a:p>
        </p:txBody>
      </p:sp>
      <p:sp>
        <p:nvSpPr>
          <p:cNvPr id="34915" name="Rectangle 23"/>
          <p:cNvSpPr>
            <a:spLocks noChangeArrowheads="1"/>
          </p:cNvSpPr>
          <p:nvPr/>
        </p:nvSpPr>
        <p:spPr bwMode="auto">
          <a:xfrm>
            <a:off x="7092222" y="5610593"/>
            <a:ext cx="35567" cy="16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000000"/>
                </a:solidFill>
                <a:latin typeface="Times New Roman" panose="02020603050405020304" pitchFamily="18" charset="0"/>
              </a:rPr>
              <a:t> </a:t>
            </a:r>
            <a:endParaRPr lang="zh-CN" altLang="en-US"/>
          </a:p>
        </p:txBody>
      </p:sp>
      <p:grpSp>
        <p:nvGrpSpPr>
          <p:cNvPr id="3" name="Group 24"/>
          <p:cNvGrpSpPr>
            <a:grpSpLocks/>
          </p:cNvGrpSpPr>
          <p:nvPr/>
        </p:nvGrpSpPr>
        <p:grpSpPr bwMode="auto">
          <a:xfrm>
            <a:off x="323850" y="3214390"/>
            <a:ext cx="3822700" cy="2185988"/>
            <a:chOff x="1362" y="2983"/>
            <a:chExt cx="2029" cy="1059"/>
          </a:xfrm>
        </p:grpSpPr>
        <p:sp>
          <p:nvSpPr>
            <p:cNvPr id="34824" name="Line 25"/>
            <p:cNvSpPr>
              <a:spLocks noChangeShapeType="1"/>
            </p:cNvSpPr>
            <p:nvPr/>
          </p:nvSpPr>
          <p:spPr bwMode="auto">
            <a:xfrm flipH="1">
              <a:off x="1778" y="2983"/>
              <a:ext cx="589" cy="31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Line 26"/>
            <p:cNvSpPr>
              <a:spLocks noChangeShapeType="1"/>
            </p:cNvSpPr>
            <p:nvPr/>
          </p:nvSpPr>
          <p:spPr bwMode="auto">
            <a:xfrm>
              <a:off x="2367" y="2983"/>
              <a:ext cx="588" cy="31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27"/>
            <p:cNvSpPr>
              <a:spLocks noChangeShapeType="1"/>
            </p:cNvSpPr>
            <p:nvPr/>
          </p:nvSpPr>
          <p:spPr bwMode="auto">
            <a:xfrm flipH="1">
              <a:off x="1558" y="3302"/>
              <a:ext cx="220" cy="25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28"/>
            <p:cNvSpPr>
              <a:spLocks noChangeShapeType="1"/>
            </p:cNvSpPr>
            <p:nvPr/>
          </p:nvSpPr>
          <p:spPr bwMode="auto">
            <a:xfrm>
              <a:off x="1778" y="3302"/>
              <a:ext cx="221" cy="25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Freeform 29"/>
            <p:cNvSpPr>
              <a:spLocks noEditPoints="1"/>
            </p:cNvSpPr>
            <p:nvPr/>
          </p:nvSpPr>
          <p:spPr bwMode="auto">
            <a:xfrm>
              <a:off x="1392" y="3553"/>
              <a:ext cx="170" cy="278"/>
            </a:xfrm>
            <a:custGeom>
              <a:avLst/>
              <a:gdLst>
                <a:gd name="T0" fmla="*/ 3 w 1391"/>
                <a:gd name="T1" fmla="*/ 0 h 2270"/>
                <a:gd name="T2" fmla="*/ 0 w 1391"/>
                <a:gd name="T3" fmla="*/ 4 h 2270"/>
                <a:gd name="T4" fmla="*/ 0 w 1391"/>
                <a:gd name="T5" fmla="*/ 4 h 2270"/>
                <a:gd name="T6" fmla="*/ 0 w 1391"/>
                <a:gd name="T7" fmla="*/ 4 h 2270"/>
                <a:gd name="T8" fmla="*/ 2 w 1391"/>
                <a:gd name="T9" fmla="*/ 0 h 2270"/>
                <a:gd name="T10" fmla="*/ 2 w 1391"/>
                <a:gd name="T11" fmla="*/ 0 h 2270"/>
                <a:gd name="T12" fmla="*/ 3 w 1391"/>
                <a:gd name="T13" fmla="*/ 0 h 2270"/>
                <a:gd name="T14" fmla="*/ 0 w 1391"/>
                <a:gd name="T15" fmla="*/ 4 h 2270"/>
                <a:gd name="T16" fmla="*/ 0 w 1391"/>
                <a:gd name="T17" fmla="*/ 4 h 2270"/>
                <a:gd name="T18" fmla="*/ 0 w 1391"/>
                <a:gd name="T19" fmla="*/ 4 h 2270"/>
                <a:gd name="T20" fmla="*/ 0 w 1391"/>
                <a:gd name="T21" fmla="*/ 4 h 2270"/>
                <a:gd name="T22" fmla="*/ 0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1381" y="55"/>
                  </a:moveTo>
                  <a:lnTo>
                    <a:pt x="181" y="2135"/>
                  </a:lnTo>
                  <a:cubicBezTo>
                    <a:pt x="172" y="2151"/>
                    <a:pt x="152" y="2156"/>
                    <a:pt x="136" y="2147"/>
                  </a:cubicBezTo>
                  <a:cubicBezTo>
                    <a:pt x="120" y="2138"/>
                    <a:pt x="114" y="2117"/>
                    <a:pt x="124" y="2101"/>
                  </a:cubicBezTo>
                  <a:lnTo>
                    <a:pt x="1324" y="21"/>
                  </a:lnTo>
                  <a:cubicBezTo>
                    <a:pt x="1333" y="6"/>
                    <a:pt x="1353" y="0"/>
                    <a:pt x="1369" y="9"/>
                  </a:cubicBezTo>
                  <a:cubicBezTo>
                    <a:pt x="1385" y="18"/>
                    <a:pt x="1391" y="39"/>
                    <a:pt x="1381" y="55"/>
                  </a:cubicBezTo>
                  <a:close/>
                  <a:moveTo>
                    <a:pt x="268" y="2185"/>
                  </a:moveTo>
                  <a:cubicBezTo>
                    <a:pt x="231" y="2249"/>
                    <a:pt x="150" y="2270"/>
                    <a:pt x="86" y="2234"/>
                  </a:cubicBezTo>
                  <a:cubicBezTo>
                    <a:pt x="22" y="2197"/>
                    <a:pt x="0" y="2115"/>
                    <a:pt x="37" y="2052"/>
                  </a:cubicBezTo>
                  <a:cubicBezTo>
                    <a:pt x="74" y="1988"/>
                    <a:pt x="155" y="1966"/>
                    <a:pt x="219" y="2003"/>
                  </a:cubicBezTo>
                  <a:cubicBezTo>
                    <a:pt x="283" y="2039"/>
                    <a:pt x="305" y="2121"/>
                    <a:pt x="268" y="2185"/>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Freeform 30"/>
            <p:cNvSpPr>
              <a:spLocks noEditPoints="1"/>
            </p:cNvSpPr>
            <p:nvPr/>
          </p:nvSpPr>
          <p:spPr bwMode="auto">
            <a:xfrm>
              <a:off x="1553" y="3553"/>
              <a:ext cx="171" cy="278"/>
            </a:xfrm>
            <a:custGeom>
              <a:avLst/>
              <a:gdLst>
                <a:gd name="T0" fmla="*/ 0 w 1391"/>
                <a:gd name="T1" fmla="*/ 0 h 2270"/>
                <a:gd name="T2" fmla="*/ 2 w 1391"/>
                <a:gd name="T3" fmla="*/ 4 h 2270"/>
                <a:gd name="T4" fmla="*/ 2 w 1391"/>
                <a:gd name="T5" fmla="*/ 4 h 2270"/>
                <a:gd name="T6" fmla="*/ 2 w 1391"/>
                <a:gd name="T7" fmla="*/ 4 h 2270"/>
                <a:gd name="T8" fmla="*/ 0 w 1391"/>
                <a:gd name="T9" fmla="*/ 0 h 2270"/>
                <a:gd name="T10" fmla="*/ 0 w 1391"/>
                <a:gd name="T11" fmla="*/ 0 h 2270"/>
                <a:gd name="T12" fmla="*/ 0 w 1391"/>
                <a:gd name="T13" fmla="*/ 0 h 2270"/>
                <a:gd name="T14" fmla="*/ 2 w 1391"/>
                <a:gd name="T15" fmla="*/ 4 h 2270"/>
                <a:gd name="T16" fmla="*/ 2 w 1391"/>
                <a:gd name="T17" fmla="*/ 4 h 2270"/>
                <a:gd name="T18" fmla="*/ 2 w 1391"/>
                <a:gd name="T19" fmla="*/ 4 h 2270"/>
                <a:gd name="T20" fmla="*/ 2 w 1391"/>
                <a:gd name="T21" fmla="*/ 4 h 2270"/>
                <a:gd name="T22" fmla="*/ 2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67" y="21"/>
                  </a:moveTo>
                  <a:lnTo>
                    <a:pt x="1267" y="2101"/>
                  </a:lnTo>
                  <a:cubicBezTo>
                    <a:pt x="1277" y="2117"/>
                    <a:pt x="1271" y="2138"/>
                    <a:pt x="1255" y="2147"/>
                  </a:cubicBezTo>
                  <a:cubicBezTo>
                    <a:pt x="1239" y="2156"/>
                    <a:pt x="1219" y="2151"/>
                    <a:pt x="1210" y="2135"/>
                  </a:cubicBezTo>
                  <a:lnTo>
                    <a:pt x="10" y="55"/>
                  </a:lnTo>
                  <a:cubicBezTo>
                    <a:pt x="0" y="39"/>
                    <a:pt x="6" y="18"/>
                    <a:pt x="22" y="9"/>
                  </a:cubicBezTo>
                  <a:cubicBezTo>
                    <a:pt x="38" y="0"/>
                    <a:pt x="58" y="6"/>
                    <a:pt x="67" y="21"/>
                  </a:cubicBezTo>
                  <a:close/>
                  <a:moveTo>
                    <a:pt x="1354" y="2052"/>
                  </a:moveTo>
                  <a:cubicBezTo>
                    <a:pt x="1391" y="2115"/>
                    <a:pt x="1369" y="2197"/>
                    <a:pt x="1305" y="2234"/>
                  </a:cubicBezTo>
                  <a:cubicBezTo>
                    <a:pt x="1241" y="2270"/>
                    <a:pt x="1160" y="2249"/>
                    <a:pt x="1123" y="2185"/>
                  </a:cubicBezTo>
                  <a:cubicBezTo>
                    <a:pt x="1086" y="2121"/>
                    <a:pt x="1108" y="2039"/>
                    <a:pt x="1172" y="2003"/>
                  </a:cubicBezTo>
                  <a:cubicBezTo>
                    <a:pt x="1236" y="1966"/>
                    <a:pt x="1317" y="1988"/>
                    <a:pt x="1354" y="2052"/>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0" name="Freeform 31"/>
            <p:cNvSpPr>
              <a:spLocks noEditPoints="1"/>
            </p:cNvSpPr>
            <p:nvPr/>
          </p:nvSpPr>
          <p:spPr bwMode="auto">
            <a:xfrm>
              <a:off x="1833" y="3553"/>
              <a:ext cx="171" cy="278"/>
            </a:xfrm>
            <a:custGeom>
              <a:avLst/>
              <a:gdLst>
                <a:gd name="T0" fmla="*/ 3 w 1391"/>
                <a:gd name="T1" fmla="*/ 0 h 2270"/>
                <a:gd name="T2" fmla="*/ 0 w 1391"/>
                <a:gd name="T3" fmla="*/ 4 h 2270"/>
                <a:gd name="T4" fmla="*/ 0 w 1391"/>
                <a:gd name="T5" fmla="*/ 4 h 2270"/>
                <a:gd name="T6" fmla="*/ 0 w 1391"/>
                <a:gd name="T7" fmla="*/ 4 h 2270"/>
                <a:gd name="T8" fmla="*/ 2 w 1391"/>
                <a:gd name="T9" fmla="*/ 0 h 2270"/>
                <a:gd name="T10" fmla="*/ 3 w 1391"/>
                <a:gd name="T11" fmla="*/ 0 h 2270"/>
                <a:gd name="T12" fmla="*/ 3 w 1391"/>
                <a:gd name="T13" fmla="*/ 0 h 2270"/>
                <a:gd name="T14" fmla="*/ 0 w 1391"/>
                <a:gd name="T15" fmla="*/ 4 h 2270"/>
                <a:gd name="T16" fmla="*/ 0 w 1391"/>
                <a:gd name="T17" fmla="*/ 4 h 2270"/>
                <a:gd name="T18" fmla="*/ 0 w 1391"/>
                <a:gd name="T19" fmla="*/ 4 h 2270"/>
                <a:gd name="T20" fmla="*/ 0 w 1391"/>
                <a:gd name="T21" fmla="*/ 4 h 2270"/>
                <a:gd name="T22" fmla="*/ 0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1381" y="55"/>
                  </a:moveTo>
                  <a:lnTo>
                    <a:pt x="181" y="2135"/>
                  </a:lnTo>
                  <a:cubicBezTo>
                    <a:pt x="172" y="2151"/>
                    <a:pt x="152" y="2156"/>
                    <a:pt x="136" y="2147"/>
                  </a:cubicBezTo>
                  <a:cubicBezTo>
                    <a:pt x="120" y="2138"/>
                    <a:pt x="114" y="2117"/>
                    <a:pt x="124" y="2101"/>
                  </a:cubicBezTo>
                  <a:lnTo>
                    <a:pt x="1324" y="21"/>
                  </a:lnTo>
                  <a:cubicBezTo>
                    <a:pt x="1333" y="6"/>
                    <a:pt x="1353" y="0"/>
                    <a:pt x="1369" y="9"/>
                  </a:cubicBezTo>
                  <a:cubicBezTo>
                    <a:pt x="1385" y="18"/>
                    <a:pt x="1391" y="39"/>
                    <a:pt x="1381" y="55"/>
                  </a:cubicBezTo>
                  <a:close/>
                  <a:moveTo>
                    <a:pt x="268" y="2185"/>
                  </a:moveTo>
                  <a:cubicBezTo>
                    <a:pt x="231" y="2249"/>
                    <a:pt x="150" y="2270"/>
                    <a:pt x="86" y="2234"/>
                  </a:cubicBezTo>
                  <a:cubicBezTo>
                    <a:pt x="22" y="2197"/>
                    <a:pt x="0" y="2115"/>
                    <a:pt x="37" y="2052"/>
                  </a:cubicBezTo>
                  <a:cubicBezTo>
                    <a:pt x="74" y="1988"/>
                    <a:pt x="155" y="1966"/>
                    <a:pt x="219" y="2003"/>
                  </a:cubicBezTo>
                  <a:cubicBezTo>
                    <a:pt x="283" y="2039"/>
                    <a:pt x="305" y="2121"/>
                    <a:pt x="268" y="2185"/>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Freeform 32"/>
            <p:cNvSpPr>
              <a:spLocks noEditPoints="1"/>
            </p:cNvSpPr>
            <p:nvPr/>
          </p:nvSpPr>
          <p:spPr bwMode="auto">
            <a:xfrm>
              <a:off x="1994" y="3553"/>
              <a:ext cx="171" cy="278"/>
            </a:xfrm>
            <a:custGeom>
              <a:avLst/>
              <a:gdLst>
                <a:gd name="T0" fmla="*/ 0 w 1391"/>
                <a:gd name="T1" fmla="*/ 0 h 2270"/>
                <a:gd name="T2" fmla="*/ 2 w 1391"/>
                <a:gd name="T3" fmla="*/ 4 h 2270"/>
                <a:gd name="T4" fmla="*/ 2 w 1391"/>
                <a:gd name="T5" fmla="*/ 4 h 2270"/>
                <a:gd name="T6" fmla="*/ 2 w 1391"/>
                <a:gd name="T7" fmla="*/ 4 h 2270"/>
                <a:gd name="T8" fmla="*/ 0 w 1391"/>
                <a:gd name="T9" fmla="*/ 0 h 2270"/>
                <a:gd name="T10" fmla="*/ 0 w 1391"/>
                <a:gd name="T11" fmla="*/ 0 h 2270"/>
                <a:gd name="T12" fmla="*/ 0 w 1391"/>
                <a:gd name="T13" fmla="*/ 0 h 2270"/>
                <a:gd name="T14" fmla="*/ 2 w 1391"/>
                <a:gd name="T15" fmla="*/ 4 h 2270"/>
                <a:gd name="T16" fmla="*/ 2 w 1391"/>
                <a:gd name="T17" fmla="*/ 4 h 2270"/>
                <a:gd name="T18" fmla="*/ 2 w 1391"/>
                <a:gd name="T19" fmla="*/ 4 h 2270"/>
                <a:gd name="T20" fmla="*/ 2 w 1391"/>
                <a:gd name="T21" fmla="*/ 4 h 2270"/>
                <a:gd name="T22" fmla="*/ 2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67" y="21"/>
                  </a:moveTo>
                  <a:lnTo>
                    <a:pt x="1267" y="2101"/>
                  </a:lnTo>
                  <a:cubicBezTo>
                    <a:pt x="1277" y="2117"/>
                    <a:pt x="1271" y="2138"/>
                    <a:pt x="1255" y="2147"/>
                  </a:cubicBezTo>
                  <a:cubicBezTo>
                    <a:pt x="1239" y="2156"/>
                    <a:pt x="1219" y="2151"/>
                    <a:pt x="1210" y="2135"/>
                  </a:cubicBezTo>
                  <a:lnTo>
                    <a:pt x="10" y="55"/>
                  </a:lnTo>
                  <a:cubicBezTo>
                    <a:pt x="0" y="39"/>
                    <a:pt x="6" y="18"/>
                    <a:pt x="22" y="9"/>
                  </a:cubicBezTo>
                  <a:cubicBezTo>
                    <a:pt x="38" y="0"/>
                    <a:pt x="58" y="6"/>
                    <a:pt x="67" y="21"/>
                  </a:cubicBezTo>
                  <a:close/>
                  <a:moveTo>
                    <a:pt x="1354" y="2052"/>
                  </a:moveTo>
                  <a:cubicBezTo>
                    <a:pt x="1391" y="2115"/>
                    <a:pt x="1369" y="2197"/>
                    <a:pt x="1305" y="2234"/>
                  </a:cubicBezTo>
                  <a:cubicBezTo>
                    <a:pt x="1241" y="2270"/>
                    <a:pt x="1160" y="2249"/>
                    <a:pt x="1123" y="2185"/>
                  </a:cubicBezTo>
                  <a:cubicBezTo>
                    <a:pt x="1086" y="2121"/>
                    <a:pt x="1108" y="2039"/>
                    <a:pt x="1172" y="2003"/>
                  </a:cubicBezTo>
                  <a:cubicBezTo>
                    <a:pt x="1236" y="1966"/>
                    <a:pt x="1317" y="1988"/>
                    <a:pt x="1354" y="2052"/>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2" name="Line 33"/>
            <p:cNvSpPr>
              <a:spLocks noChangeShapeType="1"/>
            </p:cNvSpPr>
            <p:nvPr/>
          </p:nvSpPr>
          <p:spPr bwMode="auto">
            <a:xfrm flipH="1">
              <a:off x="2735" y="3302"/>
              <a:ext cx="220" cy="25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34"/>
            <p:cNvSpPr>
              <a:spLocks noChangeShapeType="1"/>
            </p:cNvSpPr>
            <p:nvPr/>
          </p:nvSpPr>
          <p:spPr bwMode="auto">
            <a:xfrm>
              <a:off x="2955" y="3302"/>
              <a:ext cx="221" cy="25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Freeform 35"/>
            <p:cNvSpPr>
              <a:spLocks noEditPoints="1"/>
            </p:cNvSpPr>
            <p:nvPr/>
          </p:nvSpPr>
          <p:spPr bwMode="auto">
            <a:xfrm>
              <a:off x="2569" y="3553"/>
              <a:ext cx="170" cy="278"/>
            </a:xfrm>
            <a:custGeom>
              <a:avLst/>
              <a:gdLst>
                <a:gd name="T0" fmla="*/ 3 w 1391"/>
                <a:gd name="T1" fmla="*/ 0 h 2270"/>
                <a:gd name="T2" fmla="*/ 0 w 1391"/>
                <a:gd name="T3" fmla="*/ 4 h 2270"/>
                <a:gd name="T4" fmla="*/ 0 w 1391"/>
                <a:gd name="T5" fmla="*/ 4 h 2270"/>
                <a:gd name="T6" fmla="*/ 0 w 1391"/>
                <a:gd name="T7" fmla="*/ 4 h 2270"/>
                <a:gd name="T8" fmla="*/ 2 w 1391"/>
                <a:gd name="T9" fmla="*/ 0 h 2270"/>
                <a:gd name="T10" fmla="*/ 2 w 1391"/>
                <a:gd name="T11" fmla="*/ 0 h 2270"/>
                <a:gd name="T12" fmla="*/ 3 w 1391"/>
                <a:gd name="T13" fmla="*/ 0 h 2270"/>
                <a:gd name="T14" fmla="*/ 0 w 1391"/>
                <a:gd name="T15" fmla="*/ 4 h 2270"/>
                <a:gd name="T16" fmla="*/ 0 w 1391"/>
                <a:gd name="T17" fmla="*/ 4 h 2270"/>
                <a:gd name="T18" fmla="*/ 0 w 1391"/>
                <a:gd name="T19" fmla="*/ 4 h 2270"/>
                <a:gd name="T20" fmla="*/ 0 w 1391"/>
                <a:gd name="T21" fmla="*/ 4 h 2270"/>
                <a:gd name="T22" fmla="*/ 0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1381" y="55"/>
                  </a:moveTo>
                  <a:lnTo>
                    <a:pt x="181" y="2135"/>
                  </a:lnTo>
                  <a:cubicBezTo>
                    <a:pt x="172" y="2151"/>
                    <a:pt x="152" y="2156"/>
                    <a:pt x="136" y="2147"/>
                  </a:cubicBezTo>
                  <a:cubicBezTo>
                    <a:pt x="120" y="2138"/>
                    <a:pt x="114" y="2117"/>
                    <a:pt x="124" y="2101"/>
                  </a:cubicBezTo>
                  <a:lnTo>
                    <a:pt x="1324" y="21"/>
                  </a:lnTo>
                  <a:cubicBezTo>
                    <a:pt x="1333" y="6"/>
                    <a:pt x="1353" y="0"/>
                    <a:pt x="1369" y="9"/>
                  </a:cubicBezTo>
                  <a:cubicBezTo>
                    <a:pt x="1385" y="18"/>
                    <a:pt x="1391" y="39"/>
                    <a:pt x="1381" y="55"/>
                  </a:cubicBezTo>
                  <a:close/>
                  <a:moveTo>
                    <a:pt x="268" y="2185"/>
                  </a:moveTo>
                  <a:cubicBezTo>
                    <a:pt x="231" y="2249"/>
                    <a:pt x="150" y="2270"/>
                    <a:pt x="86" y="2234"/>
                  </a:cubicBezTo>
                  <a:cubicBezTo>
                    <a:pt x="22" y="2197"/>
                    <a:pt x="0" y="2115"/>
                    <a:pt x="37" y="2052"/>
                  </a:cubicBezTo>
                  <a:cubicBezTo>
                    <a:pt x="74" y="1988"/>
                    <a:pt x="155" y="1966"/>
                    <a:pt x="219" y="2003"/>
                  </a:cubicBezTo>
                  <a:cubicBezTo>
                    <a:pt x="283" y="2039"/>
                    <a:pt x="305" y="2121"/>
                    <a:pt x="268" y="2185"/>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Freeform 36"/>
            <p:cNvSpPr>
              <a:spLocks noEditPoints="1"/>
            </p:cNvSpPr>
            <p:nvPr/>
          </p:nvSpPr>
          <p:spPr bwMode="auto">
            <a:xfrm>
              <a:off x="2730" y="3553"/>
              <a:ext cx="170" cy="278"/>
            </a:xfrm>
            <a:custGeom>
              <a:avLst/>
              <a:gdLst>
                <a:gd name="T0" fmla="*/ 0 w 1391"/>
                <a:gd name="T1" fmla="*/ 0 h 2270"/>
                <a:gd name="T2" fmla="*/ 2 w 1391"/>
                <a:gd name="T3" fmla="*/ 4 h 2270"/>
                <a:gd name="T4" fmla="*/ 2 w 1391"/>
                <a:gd name="T5" fmla="*/ 4 h 2270"/>
                <a:gd name="T6" fmla="*/ 2 w 1391"/>
                <a:gd name="T7" fmla="*/ 4 h 2270"/>
                <a:gd name="T8" fmla="*/ 0 w 1391"/>
                <a:gd name="T9" fmla="*/ 0 h 2270"/>
                <a:gd name="T10" fmla="*/ 0 w 1391"/>
                <a:gd name="T11" fmla="*/ 0 h 2270"/>
                <a:gd name="T12" fmla="*/ 0 w 1391"/>
                <a:gd name="T13" fmla="*/ 0 h 2270"/>
                <a:gd name="T14" fmla="*/ 2 w 1391"/>
                <a:gd name="T15" fmla="*/ 4 h 2270"/>
                <a:gd name="T16" fmla="*/ 2 w 1391"/>
                <a:gd name="T17" fmla="*/ 4 h 2270"/>
                <a:gd name="T18" fmla="*/ 2 w 1391"/>
                <a:gd name="T19" fmla="*/ 4 h 2270"/>
                <a:gd name="T20" fmla="*/ 2 w 1391"/>
                <a:gd name="T21" fmla="*/ 4 h 2270"/>
                <a:gd name="T22" fmla="*/ 2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67" y="21"/>
                  </a:moveTo>
                  <a:lnTo>
                    <a:pt x="1267" y="2101"/>
                  </a:lnTo>
                  <a:cubicBezTo>
                    <a:pt x="1277" y="2117"/>
                    <a:pt x="1271" y="2138"/>
                    <a:pt x="1255" y="2147"/>
                  </a:cubicBezTo>
                  <a:cubicBezTo>
                    <a:pt x="1239" y="2156"/>
                    <a:pt x="1219" y="2151"/>
                    <a:pt x="1210" y="2135"/>
                  </a:cubicBezTo>
                  <a:lnTo>
                    <a:pt x="10" y="55"/>
                  </a:lnTo>
                  <a:cubicBezTo>
                    <a:pt x="0" y="39"/>
                    <a:pt x="6" y="18"/>
                    <a:pt x="22" y="9"/>
                  </a:cubicBezTo>
                  <a:cubicBezTo>
                    <a:pt x="38" y="0"/>
                    <a:pt x="58" y="6"/>
                    <a:pt x="67" y="21"/>
                  </a:cubicBezTo>
                  <a:close/>
                  <a:moveTo>
                    <a:pt x="1354" y="2052"/>
                  </a:moveTo>
                  <a:cubicBezTo>
                    <a:pt x="1391" y="2115"/>
                    <a:pt x="1369" y="2197"/>
                    <a:pt x="1305" y="2234"/>
                  </a:cubicBezTo>
                  <a:cubicBezTo>
                    <a:pt x="1241" y="2270"/>
                    <a:pt x="1160" y="2249"/>
                    <a:pt x="1123" y="2185"/>
                  </a:cubicBezTo>
                  <a:cubicBezTo>
                    <a:pt x="1086" y="2121"/>
                    <a:pt x="1108" y="2039"/>
                    <a:pt x="1172" y="2003"/>
                  </a:cubicBezTo>
                  <a:cubicBezTo>
                    <a:pt x="1236" y="1966"/>
                    <a:pt x="1317" y="1988"/>
                    <a:pt x="1354" y="2052"/>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Freeform 37"/>
            <p:cNvSpPr>
              <a:spLocks noEditPoints="1"/>
            </p:cNvSpPr>
            <p:nvPr/>
          </p:nvSpPr>
          <p:spPr bwMode="auto">
            <a:xfrm>
              <a:off x="3010" y="3553"/>
              <a:ext cx="171" cy="278"/>
            </a:xfrm>
            <a:custGeom>
              <a:avLst/>
              <a:gdLst>
                <a:gd name="T0" fmla="*/ 3 w 1391"/>
                <a:gd name="T1" fmla="*/ 0 h 2270"/>
                <a:gd name="T2" fmla="*/ 0 w 1391"/>
                <a:gd name="T3" fmla="*/ 4 h 2270"/>
                <a:gd name="T4" fmla="*/ 0 w 1391"/>
                <a:gd name="T5" fmla="*/ 4 h 2270"/>
                <a:gd name="T6" fmla="*/ 0 w 1391"/>
                <a:gd name="T7" fmla="*/ 4 h 2270"/>
                <a:gd name="T8" fmla="*/ 2 w 1391"/>
                <a:gd name="T9" fmla="*/ 0 h 2270"/>
                <a:gd name="T10" fmla="*/ 3 w 1391"/>
                <a:gd name="T11" fmla="*/ 0 h 2270"/>
                <a:gd name="T12" fmla="*/ 3 w 1391"/>
                <a:gd name="T13" fmla="*/ 0 h 2270"/>
                <a:gd name="T14" fmla="*/ 0 w 1391"/>
                <a:gd name="T15" fmla="*/ 4 h 2270"/>
                <a:gd name="T16" fmla="*/ 0 w 1391"/>
                <a:gd name="T17" fmla="*/ 4 h 2270"/>
                <a:gd name="T18" fmla="*/ 0 w 1391"/>
                <a:gd name="T19" fmla="*/ 4 h 2270"/>
                <a:gd name="T20" fmla="*/ 0 w 1391"/>
                <a:gd name="T21" fmla="*/ 4 h 2270"/>
                <a:gd name="T22" fmla="*/ 0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1381" y="55"/>
                  </a:moveTo>
                  <a:lnTo>
                    <a:pt x="181" y="2135"/>
                  </a:lnTo>
                  <a:cubicBezTo>
                    <a:pt x="172" y="2151"/>
                    <a:pt x="152" y="2156"/>
                    <a:pt x="136" y="2147"/>
                  </a:cubicBezTo>
                  <a:cubicBezTo>
                    <a:pt x="120" y="2138"/>
                    <a:pt x="114" y="2117"/>
                    <a:pt x="124" y="2101"/>
                  </a:cubicBezTo>
                  <a:lnTo>
                    <a:pt x="1324" y="21"/>
                  </a:lnTo>
                  <a:cubicBezTo>
                    <a:pt x="1333" y="6"/>
                    <a:pt x="1353" y="0"/>
                    <a:pt x="1369" y="9"/>
                  </a:cubicBezTo>
                  <a:cubicBezTo>
                    <a:pt x="1385" y="18"/>
                    <a:pt x="1391" y="39"/>
                    <a:pt x="1381" y="55"/>
                  </a:cubicBezTo>
                  <a:close/>
                  <a:moveTo>
                    <a:pt x="268" y="2185"/>
                  </a:moveTo>
                  <a:cubicBezTo>
                    <a:pt x="231" y="2249"/>
                    <a:pt x="150" y="2270"/>
                    <a:pt x="86" y="2234"/>
                  </a:cubicBezTo>
                  <a:cubicBezTo>
                    <a:pt x="22" y="2197"/>
                    <a:pt x="0" y="2115"/>
                    <a:pt x="37" y="2052"/>
                  </a:cubicBezTo>
                  <a:cubicBezTo>
                    <a:pt x="74" y="1988"/>
                    <a:pt x="155" y="1966"/>
                    <a:pt x="219" y="2003"/>
                  </a:cubicBezTo>
                  <a:cubicBezTo>
                    <a:pt x="283" y="2039"/>
                    <a:pt x="305" y="2121"/>
                    <a:pt x="268" y="2185"/>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7" name="Freeform 38"/>
            <p:cNvSpPr>
              <a:spLocks noEditPoints="1"/>
            </p:cNvSpPr>
            <p:nvPr/>
          </p:nvSpPr>
          <p:spPr bwMode="auto">
            <a:xfrm>
              <a:off x="3171" y="3553"/>
              <a:ext cx="171" cy="278"/>
            </a:xfrm>
            <a:custGeom>
              <a:avLst/>
              <a:gdLst>
                <a:gd name="T0" fmla="*/ 0 w 1391"/>
                <a:gd name="T1" fmla="*/ 0 h 2270"/>
                <a:gd name="T2" fmla="*/ 2 w 1391"/>
                <a:gd name="T3" fmla="*/ 4 h 2270"/>
                <a:gd name="T4" fmla="*/ 2 w 1391"/>
                <a:gd name="T5" fmla="*/ 4 h 2270"/>
                <a:gd name="T6" fmla="*/ 2 w 1391"/>
                <a:gd name="T7" fmla="*/ 4 h 2270"/>
                <a:gd name="T8" fmla="*/ 0 w 1391"/>
                <a:gd name="T9" fmla="*/ 0 h 2270"/>
                <a:gd name="T10" fmla="*/ 0 w 1391"/>
                <a:gd name="T11" fmla="*/ 0 h 2270"/>
                <a:gd name="T12" fmla="*/ 0 w 1391"/>
                <a:gd name="T13" fmla="*/ 0 h 2270"/>
                <a:gd name="T14" fmla="*/ 2 w 1391"/>
                <a:gd name="T15" fmla="*/ 4 h 2270"/>
                <a:gd name="T16" fmla="*/ 2 w 1391"/>
                <a:gd name="T17" fmla="*/ 4 h 2270"/>
                <a:gd name="T18" fmla="*/ 2 w 1391"/>
                <a:gd name="T19" fmla="*/ 4 h 2270"/>
                <a:gd name="T20" fmla="*/ 2 w 1391"/>
                <a:gd name="T21" fmla="*/ 4 h 2270"/>
                <a:gd name="T22" fmla="*/ 2 w 1391"/>
                <a:gd name="T23" fmla="*/ 4 h 22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1"/>
                <a:gd name="T37" fmla="*/ 0 h 2270"/>
                <a:gd name="T38" fmla="*/ 1391 w 1391"/>
                <a:gd name="T39" fmla="*/ 2270 h 22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1" h="2270">
                  <a:moveTo>
                    <a:pt x="67" y="21"/>
                  </a:moveTo>
                  <a:lnTo>
                    <a:pt x="1267" y="2101"/>
                  </a:lnTo>
                  <a:cubicBezTo>
                    <a:pt x="1277" y="2117"/>
                    <a:pt x="1271" y="2138"/>
                    <a:pt x="1255" y="2147"/>
                  </a:cubicBezTo>
                  <a:cubicBezTo>
                    <a:pt x="1239" y="2156"/>
                    <a:pt x="1219" y="2151"/>
                    <a:pt x="1210" y="2135"/>
                  </a:cubicBezTo>
                  <a:lnTo>
                    <a:pt x="10" y="55"/>
                  </a:lnTo>
                  <a:cubicBezTo>
                    <a:pt x="0" y="39"/>
                    <a:pt x="6" y="18"/>
                    <a:pt x="22" y="9"/>
                  </a:cubicBezTo>
                  <a:cubicBezTo>
                    <a:pt x="38" y="0"/>
                    <a:pt x="58" y="6"/>
                    <a:pt x="67" y="21"/>
                  </a:cubicBezTo>
                  <a:close/>
                  <a:moveTo>
                    <a:pt x="1354" y="2052"/>
                  </a:moveTo>
                  <a:cubicBezTo>
                    <a:pt x="1391" y="2115"/>
                    <a:pt x="1369" y="2197"/>
                    <a:pt x="1305" y="2234"/>
                  </a:cubicBezTo>
                  <a:cubicBezTo>
                    <a:pt x="1241" y="2270"/>
                    <a:pt x="1160" y="2249"/>
                    <a:pt x="1123" y="2185"/>
                  </a:cubicBezTo>
                  <a:cubicBezTo>
                    <a:pt x="1086" y="2121"/>
                    <a:pt x="1108" y="2039"/>
                    <a:pt x="1172" y="2003"/>
                  </a:cubicBezTo>
                  <a:cubicBezTo>
                    <a:pt x="1236" y="1966"/>
                    <a:pt x="1317" y="1988"/>
                    <a:pt x="1354" y="2052"/>
                  </a:cubicBezTo>
                  <a:close/>
                </a:path>
              </a:pathLst>
            </a:custGeom>
            <a:solidFill>
              <a:srgbClr val="000000"/>
            </a:solidFill>
            <a:ln w="3175">
              <a:solidFill>
                <a:srgbClr val="000000"/>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8" name="Rectangle 39"/>
            <p:cNvSpPr>
              <a:spLocks noChangeArrowheads="1"/>
            </p:cNvSpPr>
            <p:nvPr/>
          </p:nvSpPr>
          <p:spPr bwMode="auto">
            <a:xfrm>
              <a:off x="1362" y="3835"/>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000</a:t>
              </a:r>
              <a:endParaRPr lang="en-US" altLang="zh-CN"/>
            </a:p>
          </p:txBody>
        </p:sp>
        <p:sp>
          <p:nvSpPr>
            <p:cNvPr id="34839" name="Rectangle 40"/>
            <p:cNvSpPr>
              <a:spLocks noChangeArrowheads="1"/>
            </p:cNvSpPr>
            <p:nvPr/>
          </p:nvSpPr>
          <p:spPr bwMode="auto">
            <a:xfrm>
              <a:off x="1473"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40" name="Rectangle 41"/>
            <p:cNvSpPr>
              <a:spLocks noChangeArrowheads="1"/>
            </p:cNvSpPr>
            <p:nvPr/>
          </p:nvSpPr>
          <p:spPr bwMode="auto">
            <a:xfrm>
              <a:off x="1650" y="3835"/>
              <a:ext cx="6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00</a:t>
              </a:r>
              <a:endParaRPr lang="en-US" altLang="zh-CN"/>
            </a:p>
          </p:txBody>
        </p:sp>
        <p:sp>
          <p:nvSpPr>
            <p:cNvPr id="34841" name="Rectangle 42"/>
            <p:cNvSpPr>
              <a:spLocks noChangeArrowheads="1"/>
            </p:cNvSpPr>
            <p:nvPr/>
          </p:nvSpPr>
          <p:spPr bwMode="auto">
            <a:xfrm>
              <a:off x="1724" y="3835"/>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42" name="Rectangle 43"/>
            <p:cNvSpPr>
              <a:spLocks noChangeArrowheads="1"/>
            </p:cNvSpPr>
            <p:nvPr/>
          </p:nvSpPr>
          <p:spPr bwMode="auto">
            <a:xfrm>
              <a:off x="1762"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43" name="Rectangle 44"/>
            <p:cNvSpPr>
              <a:spLocks noChangeArrowheads="1"/>
            </p:cNvSpPr>
            <p:nvPr/>
          </p:nvSpPr>
          <p:spPr bwMode="auto">
            <a:xfrm>
              <a:off x="1822" y="3835"/>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44" name="Rectangle 45"/>
            <p:cNvSpPr>
              <a:spLocks noChangeArrowheads="1"/>
            </p:cNvSpPr>
            <p:nvPr/>
          </p:nvSpPr>
          <p:spPr bwMode="auto">
            <a:xfrm>
              <a:off x="1860" y="3835"/>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45" name="Rectangle 46"/>
            <p:cNvSpPr>
              <a:spLocks noChangeArrowheads="1"/>
            </p:cNvSpPr>
            <p:nvPr/>
          </p:nvSpPr>
          <p:spPr bwMode="auto">
            <a:xfrm>
              <a:off x="1897" y="3835"/>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46" name="Rectangle 47"/>
            <p:cNvSpPr>
              <a:spLocks noChangeArrowheads="1"/>
            </p:cNvSpPr>
            <p:nvPr/>
          </p:nvSpPr>
          <p:spPr bwMode="auto">
            <a:xfrm>
              <a:off x="1934"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47" name="Rectangle 48"/>
            <p:cNvSpPr>
              <a:spLocks noChangeArrowheads="1"/>
            </p:cNvSpPr>
            <p:nvPr/>
          </p:nvSpPr>
          <p:spPr bwMode="auto">
            <a:xfrm>
              <a:off x="2091" y="3835"/>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48" name="Rectangle 49"/>
            <p:cNvSpPr>
              <a:spLocks noChangeArrowheads="1"/>
            </p:cNvSpPr>
            <p:nvPr/>
          </p:nvSpPr>
          <p:spPr bwMode="auto">
            <a:xfrm>
              <a:off x="2128" y="3835"/>
              <a:ext cx="6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11</a:t>
              </a:r>
              <a:endParaRPr lang="en-US" altLang="zh-CN"/>
            </a:p>
          </p:txBody>
        </p:sp>
        <p:sp>
          <p:nvSpPr>
            <p:cNvPr id="34849" name="Rectangle 50"/>
            <p:cNvSpPr>
              <a:spLocks noChangeArrowheads="1"/>
            </p:cNvSpPr>
            <p:nvPr/>
          </p:nvSpPr>
          <p:spPr bwMode="auto">
            <a:xfrm>
              <a:off x="2201"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50" name="Rectangle 51"/>
            <p:cNvSpPr>
              <a:spLocks noChangeArrowheads="1"/>
            </p:cNvSpPr>
            <p:nvPr/>
          </p:nvSpPr>
          <p:spPr bwMode="auto">
            <a:xfrm>
              <a:off x="2533" y="3835"/>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100</a:t>
              </a:r>
              <a:endParaRPr lang="en-US" altLang="zh-CN"/>
            </a:p>
          </p:txBody>
        </p:sp>
        <p:sp>
          <p:nvSpPr>
            <p:cNvPr id="34851" name="Rectangle 52"/>
            <p:cNvSpPr>
              <a:spLocks noChangeArrowheads="1"/>
            </p:cNvSpPr>
            <p:nvPr/>
          </p:nvSpPr>
          <p:spPr bwMode="auto">
            <a:xfrm>
              <a:off x="2644"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52" name="Rectangle 53"/>
            <p:cNvSpPr>
              <a:spLocks noChangeArrowheads="1"/>
            </p:cNvSpPr>
            <p:nvPr/>
          </p:nvSpPr>
          <p:spPr bwMode="auto">
            <a:xfrm>
              <a:off x="2803" y="3835"/>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101</a:t>
              </a:r>
              <a:endParaRPr lang="en-US" altLang="zh-CN"/>
            </a:p>
          </p:txBody>
        </p:sp>
        <p:sp>
          <p:nvSpPr>
            <p:cNvPr id="34853" name="Rectangle 54"/>
            <p:cNvSpPr>
              <a:spLocks noChangeArrowheads="1"/>
            </p:cNvSpPr>
            <p:nvPr/>
          </p:nvSpPr>
          <p:spPr bwMode="auto">
            <a:xfrm>
              <a:off x="2915"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54" name="Rectangle 55"/>
            <p:cNvSpPr>
              <a:spLocks noChangeArrowheads="1"/>
            </p:cNvSpPr>
            <p:nvPr/>
          </p:nvSpPr>
          <p:spPr bwMode="auto">
            <a:xfrm>
              <a:off x="2974" y="3835"/>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110</a:t>
              </a:r>
              <a:endParaRPr lang="en-US" altLang="zh-CN"/>
            </a:p>
          </p:txBody>
        </p:sp>
        <p:sp>
          <p:nvSpPr>
            <p:cNvPr id="34855" name="Rectangle 56"/>
            <p:cNvSpPr>
              <a:spLocks noChangeArrowheads="1"/>
            </p:cNvSpPr>
            <p:nvPr/>
          </p:nvSpPr>
          <p:spPr bwMode="auto">
            <a:xfrm>
              <a:off x="3084"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56" name="Rectangle 57"/>
            <p:cNvSpPr>
              <a:spLocks noChangeArrowheads="1"/>
            </p:cNvSpPr>
            <p:nvPr/>
          </p:nvSpPr>
          <p:spPr bwMode="auto">
            <a:xfrm>
              <a:off x="3270" y="3835"/>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111</a:t>
              </a:r>
              <a:endParaRPr lang="en-US" altLang="zh-CN"/>
            </a:p>
          </p:txBody>
        </p:sp>
        <p:sp>
          <p:nvSpPr>
            <p:cNvPr id="34857" name="Rectangle 58"/>
            <p:cNvSpPr>
              <a:spLocks noChangeArrowheads="1"/>
            </p:cNvSpPr>
            <p:nvPr/>
          </p:nvSpPr>
          <p:spPr bwMode="auto">
            <a:xfrm>
              <a:off x="3376" y="3835"/>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58" name="Rectangle 59"/>
            <p:cNvSpPr>
              <a:spLocks noChangeArrowheads="1"/>
            </p:cNvSpPr>
            <p:nvPr/>
          </p:nvSpPr>
          <p:spPr bwMode="auto">
            <a:xfrm>
              <a:off x="2068" y="3032"/>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59" name="Rectangle 60"/>
            <p:cNvSpPr>
              <a:spLocks noChangeArrowheads="1"/>
            </p:cNvSpPr>
            <p:nvPr/>
          </p:nvSpPr>
          <p:spPr bwMode="auto">
            <a:xfrm>
              <a:off x="2105" y="3032"/>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60" name="Rectangle 61"/>
            <p:cNvSpPr>
              <a:spLocks noChangeArrowheads="1"/>
            </p:cNvSpPr>
            <p:nvPr/>
          </p:nvSpPr>
          <p:spPr bwMode="auto">
            <a:xfrm>
              <a:off x="1601" y="3370"/>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61" name="Rectangle 62"/>
            <p:cNvSpPr>
              <a:spLocks noChangeArrowheads="1"/>
            </p:cNvSpPr>
            <p:nvPr/>
          </p:nvSpPr>
          <p:spPr bwMode="auto">
            <a:xfrm>
              <a:off x="1638" y="3370"/>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62" name="Rectangle 63"/>
            <p:cNvSpPr>
              <a:spLocks noChangeArrowheads="1"/>
            </p:cNvSpPr>
            <p:nvPr/>
          </p:nvSpPr>
          <p:spPr bwMode="auto">
            <a:xfrm>
              <a:off x="1424" y="3648"/>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63" name="Rectangle 64"/>
            <p:cNvSpPr>
              <a:spLocks noChangeArrowheads="1"/>
            </p:cNvSpPr>
            <p:nvPr/>
          </p:nvSpPr>
          <p:spPr bwMode="auto">
            <a:xfrm>
              <a:off x="1462" y="3648"/>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64" name="Rectangle 65"/>
            <p:cNvSpPr>
              <a:spLocks noChangeArrowheads="1"/>
            </p:cNvSpPr>
            <p:nvPr/>
          </p:nvSpPr>
          <p:spPr bwMode="auto">
            <a:xfrm>
              <a:off x="1730" y="3236"/>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65" name="Rectangle 66"/>
            <p:cNvSpPr>
              <a:spLocks noChangeArrowheads="1"/>
            </p:cNvSpPr>
            <p:nvPr/>
          </p:nvSpPr>
          <p:spPr bwMode="auto">
            <a:xfrm>
              <a:off x="1768" y="3236"/>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66" name="Rectangle 67"/>
            <p:cNvSpPr>
              <a:spLocks noChangeArrowheads="1"/>
            </p:cNvSpPr>
            <p:nvPr/>
          </p:nvSpPr>
          <p:spPr bwMode="auto">
            <a:xfrm>
              <a:off x="1471" y="3497"/>
              <a:ext cx="6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00</a:t>
              </a:r>
              <a:endParaRPr lang="en-US" altLang="zh-CN"/>
            </a:p>
          </p:txBody>
        </p:sp>
        <p:sp>
          <p:nvSpPr>
            <p:cNvPr id="34867" name="Rectangle 68"/>
            <p:cNvSpPr>
              <a:spLocks noChangeArrowheads="1"/>
            </p:cNvSpPr>
            <p:nvPr/>
          </p:nvSpPr>
          <p:spPr bwMode="auto">
            <a:xfrm>
              <a:off x="1546" y="3497"/>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68" name="Rectangle 69"/>
            <p:cNvSpPr>
              <a:spLocks noChangeArrowheads="1"/>
            </p:cNvSpPr>
            <p:nvPr/>
          </p:nvSpPr>
          <p:spPr bwMode="auto">
            <a:xfrm>
              <a:off x="2772" y="3376"/>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69" name="Rectangle 70"/>
            <p:cNvSpPr>
              <a:spLocks noChangeArrowheads="1"/>
            </p:cNvSpPr>
            <p:nvPr/>
          </p:nvSpPr>
          <p:spPr bwMode="auto">
            <a:xfrm>
              <a:off x="2809" y="3376"/>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70" name="Rectangle 71"/>
            <p:cNvSpPr>
              <a:spLocks noChangeArrowheads="1"/>
            </p:cNvSpPr>
            <p:nvPr/>
          </p:nvSpPr>
          <p:spPr bwMode="auto">
            <a:xfrm>
              <a:off x="2587" y="3643"/>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71" name="Rectangle 72"/>
            <p:cNvSpPr>
              <a:spLocks noChangeArrowheads="1"/>
            </p:cNvSpPr>
            <p:nvPr/>
          </p:nvSpPr>
          <p:spPr bwMode="auto">
            <a:xfrm>
              <a:off x="2625" y="3643"/>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72" name="Rectangle 73"/>
            <p:cNvSpPr>
              <a:spLocks noChangeArrowheads="1"/>
            </p:cNvSpPr>
            <p:nvPr/>
          </p:nvSpPr>
          <p:spPr bwMode="auto">
            <a:xfrm>
              <a:off x="3043" y="3637"/>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73" name="Rectangle 74"/>
            <p:cNvSpPr>
              <a:spLocks noChangeArrowheads="1"/>
            </p:cNvSpPr>
            <p:nvPr/>
          </p:nvSpPr>
          <p:spPr bwMode="auto">
            <a:xfrm>
              <a:off x="3080" y="3637"/>
              <a:ext cx="1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74" name="Rectangle 75"/>
            <p:cNvSpPr>
              <a:spLocks noChangeArrowheads="1"/>
            </p:cNvSpPr>
            <p:nvPr/>
          </p:nvSpPr>
          <p:spPr bwMode="auto">
            <a:xfrm>
              <a:off x="2637" y="3044"/>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75" name="Rectangle 76"/>
            <p:cNvSpPr>
              <a:spLocks noChangeArrowheads="1"/>
            </p:cNvSpPr>
            <p:nvPr/>
          </p:nvSpPr>
          <p:spPr bwMode="auto">
            <a:xfrm>
              <a:off x="2674" y="3044"/>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76" name="Rectangle 77"/>
            <p:cNvSpPr>
              <a:spLocks noChangeArrowheads="1"/>
            </p:cNvSpPr>
            <p:nvPr/>
          </p:nvSpPr>
          <p:spPr bwMode="auto">
            <a:xfrm>
              <a:off x="2968" y="3221"/>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77" name="Rectangle 78"/>
            <p:cNvSpPr>
              <a:spLocks noChangeArrowheads="1"/>
            </p:cNvSpPr>
            <p:nvPr/>
          </p:nvSpPr>
          <p:spPr bwMode="auto">
            <a:xfrm>
              <a:off x="3005" y="3221"/>
              <a:ext cx="1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78" name="Rectangle 79"/>
            <p:cNvSpPr>
              <a:spLocks noChangeArrowheads="1"/>
            </p:cNvSpPr>
            <p:nvPr/>
          </p:nvSpPr>
          <p:spPr bwMode="auto">
            <a:xfrm>
              <a:off x="3109" y="3387"/>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79" name="Rectangle 80"/>
            <p:cNvSpPr>
              <a:spLocks noChangeArrowheads="1"/>
            </p:cNvSpPr>
            <p:nvPr/>
          </p:nvSpPr>
          <p:spPr bwMode="auto">
            <a:xfrm>
              <a:off x="3147" y="3387"/>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80" name="Rectangle 81"/>
            <p:cNvSpPr>
              <a:spLocks noChangeArrowheads="1"/>
            </p:cNvSpPr>
            <p:nvPr/>
          </p:nvSpPr>
          <p:spPr bwMode="auto">
            <a:xfrm>
              <a:off x="3268" y="3643"/>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81" name="Rectangle 82"/>
            <p:cNvSpPr>
              <a:spLocks noChangeArrowheads="1"/>
            </p:cNvSpPr>
            <p:nvPr/>
          </p:nvSpPr>
          <p:spPr bwMode="auto">
            <a:xfrm>
              <a:off x="3305" y="3643"/>
              <a:ext cx="1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82" name="Rectangle 83"/>
            <p:cNvSpPr>
              <a:spLocks noChangeArrowheads="1"/>
            </p:cNvSpPr>
            <p:nvPr/>
          </p:nvSpPr>
          <p:spPr bwMode="auto">
            <a:xfrm>
              <a:off x="3172" y="3497"/>
              <a:ext cx="6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11</a:t>
              </a:r>
              <a:endParaRPr lang="en-US" altLang="zh-CN"/>
            </a:p>
          </p:txBody>
        </p:sp>
        <p:sp>
          <p:nvSpPr>
            <p:cNvPr id="34883" name="Rectangle 84"/>
            <p:cNvSpPr>
              <a:spLocks noChangeArrowheads="1"/>
            </p:cNvSpPr>
            <p:nvPr/>
          </p:nvSpPr>
          <p:spPr bwMode="auto">
            <a:xfrm>
              <a:off x="3245" y="3497"/>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84" name="Rectangle 85"/>
            <p:cNvSpPr>
              <a:spLocks noChangeArrowheads="1"/>
            </p:cNvSpPr>
            <p:nvPr/>
          </p:nvSpPr>
          <p:spPr bwMode="auto">
            <a:xfrm>
              <a:off x="2642" y="3513"/>
              <a:ext cx="6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10</a:t>
              </a:r>
              <a:endParaRPr lang="en-US" altLang="zh-CN"/>
            </a:p>
          </p:txBody>
        </p:sp>
        <p:sp>
          <p:nvSpPr>
            <p:cNvPr id="34885" name="Rectangle 86"/>
            <p:cNvSpPr>
              <a:spLocks noChangeArrowheads="1"/>
            </p:cNvSpPr>
            <p:nvPr/>
          </p:nvSpPr>
          <p:spPr bwMode="auto">
            <a:xfrm>
              <a:off x="2717" y="3513"/>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86" name="Rectangle 87"/>
            <p:cNvSpPr>
              <a:spLocks noChangeArrowheads="1"/>
            </p:cNvSpPr>
            <p:nvPr/>
          </p:nvSpPr>
          <p:spPr bwMode="auto">
            <a:xfrm>
              <a:off x="1901" y="3370"/>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87" name="Rectangle 88"/>
            <p:cNvSpPr>
              <a:spLocks noChangeArrowheads="1"/>
            </p:cNvSpPr>
            <p:nvPr/>
          </p:nvSpPr>
          <p:spPr bwMode="auto">
            <a:xfrm>
              <a:off x="1938" y="3370"/>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88" name="Rectangle 89"/>
            <p:cNvSpPr>
              <a:spLocks noChangeArrowheads="1"/>
            </p:cNvSpPr>
            <p:nvPr/>
          </p:nvSpPr>
          <p:spPr bwMode="auto">
            <a:xfrm>
              <a:off x="2111" y="3643"/>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89" name="Rectangle 90"/>
            <p:cNvSpPr>
              <a:spLocks noChangeArrowheads="1"/>
            </p:cNvSpPr>
            <p:nvPr/>
          </p:nvSpPr>
          <p:spPr bwMode="auto">
            <a:xfrm>
              <a:off x="2148" y="3643"/>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90" name="Rectangle 91"/>
            <p:cNvSpPr>
              <a:spLocks noChangeArrowheads="1"/>
            </p:cNvSpPr>
            <p:nvPr/>
          </p:nvSpPr>
          <p:spPr bwMode="auto">
            <a:xfrm>
              <a:off x="1650" y="3643"/>
              <a:ext cx="3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1</a:t>
              </a:r>
              <a:endParaRPr lang="en-US" altLang="zh-CN"/>
            </a:p>
          </p:txBody>
        </p:sp>
        <p:sp>
          <p:nvSpPr>
            <p:cNvPr id="34891" name="Rectangle 92"/>
            <p:cNvSpPr>
              <a:spLocks noChangeArrowheads="1"/>
            </p:cNvSpPr>
            <p:nvPr/>
          </p:nvSpPr>
          <p:spPr bwMode="auto">
            <a:xfrm>
              <a:off x="1687" y="3643"/>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92" name="Rectangle 93"/>
            <p:cNvSpPr>
              <a:spLocks noChangeArrowheads="1"/>
            </p:cNvSpPr>
            <p:nvPr/>
          </p:nvSpPr>
          <p:spPr bwMode="auto">
            <a:xfrm>
              <a:off x="1866" y="3643"/>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a:t>
              </a:r>
              <a:endParaRPr lang="en-US" altLang="zh-CN"/>
            </a:p>
          </p:txBody>
        </p:sp>
        <p:sp>
          <p:nvSpPr>
            <p:cNvPr id="34893" name="Rectangle 94"/>
            <p:cNvSpPr>
              <a:spLocks noChangeArrowheads="1"/>
            </p:cNvSpPr>
            <p:nvPr/>
          </p:nvSpPr>
          <p:spPr bwMode="auto">
            <a:xfrm>
              <a:off x="1903" y="3643"/>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94" name="Rectangle 95"/>
            <p:cNvSpPr>
              <a:spLocks noChangeArrowheads="1"/>
            </p:cNvSpPr>
            <p:nvPr/>
          </p:nvSpPr>
          <p:spPr bwMode="auto">
            <a:xfrm>
              <a:off x="2017" y="3491"/>
              <a:ext cx="6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solidFill>
                    <a:srgbClr val="000000"/>
                  </a:solidFill>
                  <a:latin typeface="Times New Roman" panose="02020603050405020304" pitchFamily="18" charset="0"/>
                </a:rPr>
                <a:t>01</a:t>
              </a:r>
              <a:endParaRPr lang="en-US" altLang="zh-CN"/>
            </a:p>
          </p:txBody>
        </p:sp>
        <p:sp>
          <p:nvSpPr>
            <p:cNvPr id="34895" name="Rectangle 96"/>
            <p:cNvSpPr>
              <a:spLocks noChangeArrowheads="1"/>
            </p:cNvSpPr>
            <p:nvPr/>
          </p:nvSpPr>
          <p:spPr bwMode="auto">
            <a:xfrm>
              <a:off x="2091" y="3491"/>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srgbClr val="000000"/>
                  </a:solidFill>
                  <a:latin typeface="Times New Roman" panose="02020603050405020304" pitchFamily="18" charset="0"/>
                </a:rPr>
                <a:t> </a:t>
              </a:r>
              <a:endParaRPr lang="zh-CN" altLang="en-US"/>
            </a:p>
          </p:txBody>
        </p:sp>
        <p:sp>
          <p:nvSpPr>
            <p:cNvPr id="34896" name="Rectangle 97"/>
            <p:cNvSpPr>
              <a:spLocks noChangeArrowheads="1"/>
            </p:cNvSpPr>
            <p:nvPr/>
          </p:nvSpPr>
          <p:spPr bwMode="auto">
            <a:xfrm>
              <a:off x="2356" y="3960"/>
              <a:ext cx="81"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solidFill>
                    <a:srgbClr val="000000"/>
                  </a:solidFill>
                  <a:latin typeface="Times New Roman" panose="02020603050405020304" pitchFamily="18" charset="0"/>
                </a:rPr>
                <a:t>(a)</a:t>
              </a:r>
              <a:endParaRPr lang="en-US" altLang="zh-CN"/>
            </a:p>
          </p:txBody>
        </p:sp>
        <p:sp>
          <p:nvSpPr>
            <p:cNvPr id="34897" name="Rectangle 98"/>
            <p:cNvSpPr>
              <a:spLocks noChangeArrowheads="1"/>
            </p:cNvSpPr>
            <p:nvPr/>
          </p:nvSpPr>
          <p:spPr bwMode="auto">
            <a:xfrm>
              <a:off x="2454" y="3960"/>
              <a:ext cx="1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100">
                  <a:solidFill>
                    <a:srgbClr val="000000"/>
                  </a:solidFill>
                  <a:latin typeface="Times New Roman" panose="02020603050405020304" pitchFamily="18" charset="0"/>
                </a:rPr>
                <a:t> </a:t>
              </a:r>
              <a:endParaRPr lang="zh-CN" altLang="en-US"/>
            </a:p>
          </p:txBody>
        </p:sp>
      </p:grpSp>
      <p:sp>
        <p:nvSpPr>
          <p:cNvPr id="100" name="Rectangle 3">
            <a:extLst>
              <a:ext uri="{FF2B5EF4-FFF2-40B4-BE49-F238E27FC236}">
                <a16:creationId xmlns:a16="http://schemas.microsoft.com/office/drawing/2014/main" id="{4E9D107E-FC10-461D-BD7A-6CDA19324DAB}"/>
              </a:ext>
            </a:extLst>
          </p:cNvPr>
          <p:cNvSpPr txBox="1">
            <a:spLocks/>
          </p:cNvSpPr>
          <p:nvPr/>
        </p:nvSpPr>
        <p:spPr bwMode="auto">
          <a:xfrm>
            <a:off x="65225" y="908050"/>
            <a:ext cx="8185570" cy="684463"/>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定理</a:t>
            </a:r>
            <a:r>
              <a:rPr lang="en-US" altLang="zh-CN" b="1" dirty="0">
                <a:solidFill>
                  <a:srgbClr val="C00000"/>
                </a:solidFill>
                <a:latin typeface="Calibri" panose="020F0502020204030204" pitchFamily="34" charset="0"/>
                <a:ea typeface="宋体" panose="02010600030101010101" pitchFamily="2" charset="-122"/>
              </a:rPr>
              <a:t>  </a:t>
            </a:r>
            <a:r>
              <a:rPr lang="zh-CN" altLang="en-US" b="1" dirty="0">
                <a:solidFill>
                  <a:schemeClr val="hlink"/>
                </a:solidFill>
                <a:latin typeface="Calibri" panose="020F0502020204030204" pitchFamily="34" charset="0"/>
                <a:ea typeface="宋体" panose="02010600030101010101" pitchFamily="2" charset="-122"/>
              </a:rPr>
              <a:t>任何一个二元前缀码都对应一棵</a:t>
            </a:r>
            <a:r>
              <a:rPr lang="en-US" altLang="zh-CN" b="1" dirty="0">
                <a:solidFill>
                  <a:schemeClr val="hlink"/>
                </a:solidFill>
                <a:latin typeface="Calibri" panose="020F0502020204030204" pitchFamily="34" charset="0"/>
                <a:ea typeface="宋体" panose="02010600030101010101" pitchFamily="2" charset="-122"/>
              </a:rPr>
              <a:t>2</a:t>
            </a:r>
            <a:r>
              <a:rPr lang="zh-CN" altLang="en-US" b="1" dirty="0">
                <a:solidFill>
                  <a:schemeClr val="hlink"/>
                </a:solidFill>
                <a:latin typeface="Calibri" panose="020F0502020204030204" pitchFamily="34" charset="0"/>
                <a:ea typeface="宋体" panose="02010600030101010101" pitchFamily="2" charset="-122"/>
              </a:rPr>
              <a:t>叉树。</a:t>
            </a:r>
            <a:r>
              <a:rPr lang="zh-CN" altLang="en-US" dirty="0">
                <a:latin typeface="Calibri" panose="020F050202020403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89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89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490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90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90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490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490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90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90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490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90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90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491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491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49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491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91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98" grpId="0" animBg="1"/>
      <p:bldP spid="34899" grpId="0" animBg="1"/>
      <p:bldP spid="34900" grpId="0" animBg="1"/>
      <p:bldP spid="34901" grpId="0" animBg="1"/>
      <p:bldP spid="34902" grpId="0" animBg="1"/>
      <p:bldP spid="34903" grpId="0" animBg="1"/>
      <p:bldP spid="34904" grpId="0" animBg="1"/>
      <p:bldP spid="34905" grpId="0" animBg="1"/>
      <p:bldP spid="34906" grpId="0"/>
      <p:bldP spid="34907" grpId="0"/>
      <p:bldP spid="34908" grpId="0"/>
      <p:bldP spid="34909" grpId="0"/>
      <p:bldP spid="34910" grpId="0"/>
      <p:bldP spid="34911" grpId="0"/>
      <p:bldP spid="34912" grpId="0"/>
      <p:bldP spid="34913" grpId="0"/>
      <p:bldP spid="34914" grpId="0"/>
      <p:bldP spid="349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83B04D-7E0D-48C3-AEA2-5C7062FCE9DB}" type="slidenum">
              <a:rPr lang="zh-CN" altLang="en-US" smtClean="0">
                <a:solidFill>
                  <a:schemeClr val="accent1"/>
                </a:solidFill>
              </a:rPr>
              <a:pPr/>
              <a:t>29</a:t>
            </a:fld>
            <a:r>
              <a:rPr lang="en-US" altLang="zh-CN" dirty="0">
                <a:solidFill>
                  <a:schemeClr val="accent1"/>
                </a:solidFill>
              </a:rPr>
              <a:t>/51</a:t>
            </a:r>
          </a:p>
        </p:txBody>
      </p:sp>
      <p:sp>
        <p:nvSpPr>
          <p:cNvPr id="5124" name="Rectangle 2"/>
          <p:cNvSpPr>
            <a:spLocks noGrp="1"/>
          </p:cNvSpPr>
          <p:nvPr>
            <p:ph type="title" idx="4294967295"/>
          </p:nvPr>
        </p:nvSpPr>
        <p:spPr/>
        <p:txBody>
          <a:bodyPr/>
          <a:lstStyle/>
          <a:p>
            <a:r>
              <a:rPr lang="zh-CN" altLang="en-US" sz="4000">
                <a:latin typeface="Calibri" panose="020F0502020204030204" pitchFamily="34" charset="0"/>
                <a:ea typeface="宋体" panose="02010600030101010101" pitchFamily="2" charset="-122"/>
              </a:rPr>
              <a:t>字符串           前缀码中的码字</a:t>
            </a:r>
          </a:p>
        </p:txBody>
      </p:sp>
      <p:sp>
        <p:nvSpPr>
          <p:cNvPr id="5125" name="AutoShape 3"/>
          <p:cNvSpPr>
            <a:spLocks noChangeArrowheads="1"/>
          </p:cNvSpPr>
          <p:nvPr/>
        </p:nvSpPr>
        <p:spPr bwMode="auto">
          <a:xfrm>
            <a:off x="2803525" y="63500"/>
            <a:ext cx="976313" cy="485775"/>
          </a:xfrm>
          <a:prstGeom prst="rightArrow">
            <a:avLst>
              <a:gd name="adj1" fmla="val 50000"/>
              <a:gd name="adj2" fmla="val 50245"/>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Grp="1" noChangeAspect="1"/>
          </p:cNvGraphicFramePr>
          <p:nvPr>
            <p:ph sz="half" idx="4294967295"/>
          </p:nvPr>
        </p:nvGraphicFramePr>
        <p:xfrm>
          <a:off x="4643438" y="1125538"/>
          <a:ext cx="3889375" cy="2455862"/>
        </p:xfrm>
        <a:graphic>
          <a:graphicData uri="http://schemas.openxmlformats.org/presentationml/2006/ole">
            <mc:AlternateContent xmlns:mc="http://schemas.openxmlformats.org/markup-compatibility/2006">
              <mc:Choice xmlns:v="urn:schemas-microsoft-com:vml" Requires="v">
                <p:oleObj spid="_x0000_s5122" name="图片" r:id="rId4" imgW="2112407" imgH="1284116" progId="Word.Picture.8">
                  <p:embed/>
                </p:oleObj>
              </mc:Choice>
              <mc:Fallback>
                <p:oleObj name="图片" r:id="rId4" imgW="2112407" imgH="1284116" progId="Word.Picture.8">
                  <p:embed/>
                  <p:pic>
                    <p:nvPicPr>
                      <p:cNvPr id="512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1125538"/>
                        <a:ext cx="3889375" cy="245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5"/>
          <p:cNvSpPr txBox="1">
            <a:spLocks noChangeArrowheads="1"/>
          </p:cNvSpPr>
          <p:nvPr/>
        </p:nvSpPr>
        <p:spPr bwMode="auto">
          <a:xfrm>
            <a:off x="176010" y="1117025"/>
            <a:ext cx="42562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例</a:t>
            </a:r>
            <a:r>
              <a:rPr lang="en-US" altLang="zh-CN" sz="3200" b="1" dirty="0"/>
              <a:t>:  </a:t>
            </a:r>
            <a:r>
              <a:rPr lang="zh-CN" altLang="en-US" sz="3200" b="1" dirty="0"/>
              <a:t>已知前缀码如下图</a:t>
            </a:r>
          </a:p>
        </p:txBody>
      </p:sp>
      <p:sp>
        <p:nvSpPr>
          <p:cNvPr id="5127" name="Text Box 6"/>
          <p:cNvSpPr txBox="1">
            <a:spLocks noChangeArrowheads="1"/>
          </p:cNvSpPr>
          <p:nvPr/>
        </p:nvSpPr>
        <p:spPr bwMode="auto">
          <a:xfrm>
            <a:off x="1187450" y="3789363"/>
            <a:ext cx="6913563" cy="193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3200" b="1" dirty="0"/>
              <a:t>试划分下述字符串</a:t>
            </a:r>
            <a:r>
              <a:rPr lang="en-US" altLang="zh-CN" sz="3200" b="1" dirty="0"/>
              <a:t>:</a:t>
            </a:r>
          </a:p>
          <a:p>
            <a:pPr eaLnBrk="1" hangingPunct="1">
              <a:lnSpc>
                <a:spcPct val="130000"/>
              </a:lnSpc>
            </a:pPr>
            <a:endParaRPr lang="en-US" altLang="zh-CN" sz="2800" b="1" dirty="0"/>
          </a:p>
          <a:p>
            <a:pPr eaLnBrk="1" hangingPunct="1">
              <a:lnSpc>
                <a:spcPct val="130000"/>
              </a:lnSpc>
            </a:pPr>
            <a:r>
              <a:rPr lang="en-US" altLang="zh-CN" sz="2800" b="1" dirty="0"/>
              <a:t> </a:t>
            </a:r>
            <a:r>
              <a:rPr lang="en-US" altLang="zh-CN" sz="3600" b="1" dirty="0"/>
              <a:t>11001000110010001110</a:t>
            </a:r>
          </a:p>
        </p:txBody>
      </p:sp>
      <p:sp>
        <p:nvSpPr>
          <p:cNvPr id="697351" name="Line 7"/>
          <p:cNvSpPr>
            <a:spLocks noChangeShapeType="1"/>
          </p:cNvSpPr>
          <p:nvPr/>
        </p:nvSpPr>
        <p:spPr bwMode="auto">
          <a:xfrm>
            <a:off x="2124075" y="4941888"/>
            <a:ext cx="0"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352" name="Line 8"/>
          <p:cNvSpPr>
            <a:spLocks noChangeShapeType="1"/>
          </p:cNvSpPr>
          <p:nvPr/>
        </p:nvSpPr>
        <p:spPr bwMode="auto">
          <a:xfrm>
            <a:off x="2916238" y="4941888"/>
            <a:ext cx="0"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353" name="Line 9"/>
          <p:cNvSpPr>
            <a:spLocks noChangeShapeType="1"/>
          </p:cNvSpPr>
          <p:nvPr/>
        </p:nvSpPr>
        <p:spPr bwMode="auto">
          <a:xfrm>
            <a:off x="3635375" y="4941888"/>
            <a:ext cx="0"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354" name="Line 10"/>
          <p:cNvSpPr>
            <a:spLocks noChangeShapeType="1"/>
          </p:cNvSpPr>
          <p:nvPr/>
        </p:nvSpPr>
        <p:spPr bwMode="auto">
          <a:xfrm>
            <a:off x="4140200" y="4941888"/>
            <a:ext cx="0"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355" name="Line 11"/>
          <p:cNvSpPr>
            <a:spLocks noChangeShapeType="1"/>
          </p:cNvSpPr>
          <p:nvPr/>
        </p:nvSpPr>
        <p:spPr bwMode="auto">
          <a:xfrm>
            <a:off x="4932363" y="4941888"/>
            <a:ext cx="0"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7356" name="Line 12"/>
          <p:cNvSpPr>
            <a:spLocks noChangeShapeType="1"/>
          </p:cNvSpPr>
          <p:nvPr/>
        </p:nvSpPr>
        <p:spPr bwMode="auto">
          <a:xfrm>
            <a:off x="5651500" y="4941888"/>
            <a:ext cx="0"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7351"/>
                                        </p:tgtEl>
                                        <p:attrNameLst>
                                          <p:attrName>style.visibility</p:attrName>
                                        </p:attrNameLst>
                                      </p:cBhvr>
                                      <p:to>
                                        <p:strVal val="visible"/>
                                      </p:to>
                                    </p:set>
                                    <p:animEffect transition="in" filter="blinds(horizontal)">
                                      <p:cBhvr>
                                        <p:cTn id="7" dur="500"/>
                                        <p:tgtEl>
                                          <p:spTgt spid="697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7352"/>
                                        </p:tgtEl>
                                        <p:attrNameLst>
                                          <p:attrName>style.visibility</p:attrName>
                                        </p:attrNameLst>
                                      </p:cBhvr>
                                      <p:to>
                                        <p:strVal val="visible"/>
                                      </p:to>
                                    </p:set>
                                    <p:animEffect transition="in" filter="blinds(horizontal)">
                                      <p:cBhvr>
                                        <p:cTn id="12" dur="500"/>
                                        <p:tgtEl>
                                          <p:spTgt spid="697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7353"/>
                                        </p:tgtEl>
                                        <p:attrNameLst>
                                          <p:attrName>style.visibility</p:attrName>
                                        </p:attrNameLst>
                                      </p:cBhvr>
                                      <p:to>
                                        <p:strVal val="visible"/>
                                      </p:to>
                                    </p:set>
                                    <p:animEffect transition="in" filter="blinds(horizontal)">
                                      <p:cBhvr>
                                        <p:cTn id="17" dur="500"/>
                                        <p:tgtEl>
                                          <p:spTgt spid="6973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7354"/>
                                        </p:tgtEl>
                                        <p:attrNameLst>
                                          <p:attrName>style.visibility</p:attrName>
                                        </p:attrNameLst>
                                      </p:cBhvr>
                                      <p:to>
                                        <p:strVal val="visible"/>
                                      </p:to>
                                    </p:set>
                                    <p:animEffect transition="in" filter="blinds(horizontal)">
                                      <p:cBhvr>
                                        <p:cTn id="22" dur="500"/>
                                        <p:tgtEl>
                                          <p:spTgt spid="697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97355"/>
                                        </p:tgtEl>
                                        <p:attrNameLst>
                                          <p:attrName>style.visibility</p:attrName>
                                        </p:attrNameLst>
                                      </p:cBhvr>
                                      <p:to>
                                        <p:strVal val="visible"/>
                                      </p:to>
                                    </p:set>
                                    <p:animEffect transition="in" filter="blinds(horizontal)">
                                      <p:cBhvr>
                                        <p:cTn id="27" dur="500"/>
                                        <p:tgtEl>
                                          <p:spTgt spid="6973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97356"/>
                                        </p:tgtEl>
                                        <p:attrNameLst>
                                          <p:attrName>style.visibility</p:attrName>
                                        </p:attrNameLst>
                                      </p:cBhvr>
                                      <p:to>
                                        <p:strVal val="visible"/>
                                      </p:to>
                                    </p:set>
                                    <p:animEffect transition="in" filter="blinds(horizontal)">
                                      <p:cBhvr>
                                        <p:cTn id="32" dur="500"/>
                                        <p:tgtEl>
                                          <p:spTgt spid="697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8051A4-EBED-4A8C-86EE-AA8E8D908B84}" type="slidenum">
              <a:rPr lang="zh-CN" altLang="en-US" smtClean="0">
                <a:solidFill>
                  <a:schemeClr val="accent1"/>
                </a:solidFill>
              </a:rPr>
              <a:pPr/>
              <a:t>3</a:t>
            </a:fld>
            <a:r>
              <a:rPr lang="en-US" altLang="zh-CN" dirty="0">
                <a:solidFill>
                  <a:schemeClr val="accent1"/>
                </a:solidFill>
              </a:rPr>
              <a:t>/51</a:t>
            </a:r>
          </a:p>
        </p:txBody>
      </p:sp>
      <p:sp>
        <p:nvSpPr>
          <p:cNvPr id="12291"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家谱</a:t>
            </a:r>
          </a:p>
        </p:txBody>
      </p:sp>
      <p:grpSp>
        <p:nvGrpSpPr>
          <p:cNvPr id="12292" name="Group 4"/>
          <p:cNvGrpSpPr>
            <a:grpSpLocks/>
          </p:cNvGrpSpPr>
          <p:nvPr/>
        </p:nvGrpSpPr>
        <p:grpSpPr bwMode="auto">
          <a:xfrm>
            <a:off x="1258888" y="1052513"/>
            <a:ext cx="6173787" cy="3101975"/>
            <a:chOff x="884" y="1084"/>
            <a:chExt cx="3889" cy="1954"/>
          </a:xfrm>
        </p:grpSpPr>
        <p:sp>
          <p:nvSpPr>
            <p:cNvPr id="12294" name="Text Box 5"/>
            <p:cNvSpPr txBox="1">
              <a:spLocks noChangeArrowheads="1"/>
            </p:cNvSpPr>
            <p:nvPr/>
          </p:nvSpPr>
          <p:spPr bwMode="auto">
            <a:xfrm>
              <a:off x="2459" y="1084"/>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Peter</a:t>
              </a:r>
            </a:p>
          </p:txBody>
        </p:sp>
        <p:sp>
          <p:nvSpPr>
            <p:cNvPr id="12295" name="Text Box 6"/>
            <p:cNvSpPr txBox="1">
              <a:spLocks noChangeArrowheads="1"/>
            </p:cNvSpPr>
            <p:nvPr/>
          </p:nvSpPr>
          <p:spPr bwMode="auto">
            <a:xfrm>
              <a:off x="1156" y="1628"/>
              <a:ext cx="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Godfried</a:t>
              </a:r>
            </a:p>
          </p:txBody>
        </p:sp>
        <p:sp>
          <p:nvSpPr>
            <p:cNvPr id="12296" name="Text Box 7"/>
            <p:cNvSpPr txBox="1">
              <a:spLocks noChangeArrowheads="1"/>
            </p:cNvSpPr>
            <p:nvPr/>
          </p:nvSpPr>
          <p:spPr bwMode="auto">
            <a:xfrm>
              <a:off x="2504" y="1616"/>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Betty</a:t>
              </a:r>
            </a:p>
          </p:txBody>
        </p:sp>
        <p:sp>
          <p:nvSpPr>
            <p:cNvPr id="12297" name="Text Box 8"/>
            <p:cNvSpPr txBox="1">
              <a:spLocks noChangeArrowheads="1"/>
            </p:cNvSpPr>
            <p:nvPr/>
          </p:nvSpPr>
          <p:spPr bwMode="auto">
            <a:xfrm>
              <a:off x="3840" y="1628"/>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Albert</a:t>
              </a:r>
            </a:p>
          </p:txBody>
        </p:sp>
        <p:sp>
          <p:nvSpPr>
            <p:cNvPr id="12298" name="Text Box 9"/>
            <p:cNvSpPr txBox="1">
              <a:spLocks noChangeArrowheads="1"/>
            </p:cNvSpPr>
            <p:nvPr/>
          </p:nvSpPr>
          <p:spPr bwMode="auto">
            <a:xfrm>
              <a:off x="884" y="2218"/>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Mary</a:t>
              </a:r>
            </a:p>
          </p:txBody>
        </p:sp>
        <p:sp>
          <p:nvSpPr>
            <p:cNvPr id="12299" name="Text Box 10"/>
            <p:cNvSpPr txBox="1">
              <a:spLocks noChangeArrowheads="1"/>
            </p:cNvSpPr>
            <p:nvPr/>
          </p:nvSpPr>
          <p:spPr bwMode="auto">
            <a:xfrm>
              <a:off x="1564" y="2218"/>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Marivin</a:t>
              </a:r>
            </a:p>
          </p:txBody>
        </p:sp>
        <p:sp>
          <p:nvSpPr>
            <p:cNvPr id="12300" name="Text Box 11"/>
            <p:cNvSpPr txBox="1">
              <a:spLocks noChangeArrowheads="1"/>
            </p:cNvSpPr>
            <p:nvPr/>
          </p:nvSpPr>
          <p:spPr bwMode="auto">
            <a:xfrm>
              <a:off x="2504" y="2218"/>
              <a:ext cx="4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Doris</a:t>
              </a:r>
            </a:p>
          </p:txBody>
        </p:sp>
        <p:sp>
          <p:nvSpPr>
            <p:cNvPr id="12301" name="Text Box 12"/>
            <p:cNvSpPr txBox="1">
              <a:spLocks noChangeArrowheads="1"/>
            </p:cNvSpPr>
            <p:nvPr/>
          </p:nvSpPr>
          <p:spPr bwMode="auto">
            <a:xfrm>
              <a:off x="2109" y="2807"/>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Judy</a:t>
              </a:r>
            </a:p>
          </p:txBody>
        </p:sp>
        <p:sp>
          <p:nvSpPr>
            <p:cNvPr id="12302" name="Text Box 13"/>
            <p:cNvSpPr txBox="1">
              <a:spLocks noChangeArrowheads="1"/>
            </p:cNvSpPr>
            <p:nvPr/>
          </p:nvSpPr>
          <p:spPr bwMode="auto">
            <a:xfrm>
              <a:off x="2775" y="2807"/>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Hal</a:t>
              </a:r>
            </a:p>
          </p:txBody>
        </p:sp>
        <p:sp>
          <p:nvSpPr>
            <p:cNvPr id="12303" name="Text Box 14"/>
            <p:cNvSpPr txBox="1">
              <a:spLocks noChangeArrowheads="1"/>
            </p:cNvSpPr>
            <p:nvPr/>
          </p:nvSpPr>
          <p:spPr bwMode="auto">
            <a:xfrm>
              <a:off x="3457" y="2218"/>
              <a:ext cx="5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Denise</a:t>
              </a:r>
            </a:p>
          </p:txBody>
        </p:sp>
        <p:sp>
          <p:nvSpPr>
            <p:cNvPr id="12304" name="Text Box 15"/>
            <p:cNvSpPr txBox="1">
              <a:spLocks noChangeArrowheads="1"/>
            </p:cNvSpPr>
            <p:nvPr/>
          </p:nvSpPr>
          <p:spPr bwMode="auto">
            <a:xfrm>
              <a:off x="4137" y="2218"/>
              <a:ext cx="6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Gregory</a:t>
              </a:r>
            </a:p>
          </p:txBody>
        </p:sp>
        <p:sp>
          <p:nvSpPr>
            <p:cNvPr id="12305" name="Line 16"/>
            <p:cNvSpPr>
              <a:spLocks noChangeShapeType="1"/>
            </p:cNvSpPr>
            <p:nvPr/>
          </p:nvSpPr>
          <p:spPr bwMode="auto">
            <a:xfrm flipH="1">
              <a:off x="1746" y="1298"/>
              <a:ext cx="81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6" name="Line 17"/>
            <p:cNvSpPr>
              <a:spLocks noChangeShapeType="1"/>
            </p:cNvSpPr>
            <p:nvPr/>
          </p:nvSpPr>
          <p:spPr bwMode="auto">
            <a:xfrm>
              <a:off x="2699"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7" name="Line 18"/>
            <p:cNvSpPr>
              <a:spLocks noChangeShapeType="1"/>
            </p:cNvSpPr>
            <p:nvPr/>
          </p:nvSpPr>
          <p:spPr bwMode="auto">
            <a:xfrm>
              <a:off x="2925" y="1298"/>
              <a:ext cx="1044"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8" name="Line 19"/>
            <p:cNvSpPr>
              <a:spLocks noChangeShapeType="1"/>
            </p:cNvSpPr>
            <p:nvPr/>
          </p:nvSpPr>
          <p:spPr bwMode="auto">
            <a:xfrm flipH="1">
              <a:off x="1156" y="1842"/>
              <a:ext cx="40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9" name="Line 20"/>
            <p:cNvSpPr>
              <a:spLocks noChangeShapeType="1"/>
            </p:cNvSpPr>
            <p:nvPr/>
          </p:nvSpPr>
          <p:spPr bwMode="auto">
            <a:xfrm>
              <a:off x="1610" y="1842"/>
              <a:ext cx="18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Line 21"/>
            <p:cNvSpPr>
              <a:spLocks noChangeShapeType="1"/>
            </p:cNvSpPr>
            <p:nvPr/>
          </p:nvSpPr>
          <p:spPr bwMode="auto">
            <a:xfrm>
              <a:off x="2699" y="1842"/>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1" name="Line 22"/>
            <p:cNvSpPr>
              <a:spLocks noChangeShapeType="1"/>
            </p:cNvSpPr>
            <p:nvPr/>
          </p:nvSpPr>
          <p:spPr bwMode="auto">
            <a:xfrm flipH="1">
              <a:off x="2381" y="2478"/>
              <a:ext cx="272"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Line 23"/>
            <p:cNvSpPr>
              <a:spLocks noChangeShapeType="1"/>
            </p:cNvSpPr>
            <p:nvPr/>
          </p:nvSpPr>
          <p:spPr bwMode="auto">
            <a:xfrm>
              <a:off x="2744" y="2478"/>
              <a:ext cx="136"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3" name="Line 24"/>
            <p:cNvSpPr>
              <a:spLocks noChangeShapeType="1"/>
            </p:cNvSpPr>
            <p:nvPr/>
          </p:nvSpPr>
          <p:spPr bwMode="auto">
            <a:xfrm flipH="1">
              <a:off x="3833" y="1797"/>
              <a:ext cx="18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4" name="Line 25"/>
            <p:cNvSpPr>
              <a:spLocks noChangeShapeType="1"/>
            </p:cNvSpPr>
            <p:nvPr/>
          </p:nvSpPr>
          <p:spPr bwMode="auto">
            <a:xfrm>
              <a:off x="4150" y="1797"/>
              <a:ext cx="318"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93" name="Rectangle 26"/>
          <p:cNvSpPr>
            <a:spLocks noChangeArrowheads="1"/>
          </p:cNvSpPr>
          <p:nvPr/>
        </p:nvSpPr>
        <p:spPr bwMode="auto">
          <a:xfrm>
            <a:off x="179388" y="5013325"/>
            <a:ext cx="855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一般假定孩子是按年龄排序的</a:t>
            </a:r>
            <a:r>
              <a:rPr lang="en-US" altLang="zh-CN" sz="2800" b="1" dirty="0"/>
              <a:t>, </a:t>
            </a:r>
            <a:r>
              <a:rPr lang="zh-CN" altLang="en-US" sz="2800" b="1" dirty="0"/>
              <a:t>则这种树是有序的。</a:t>
            </a:r>
          </a:p>
        </p:txBody>
      </p:sp>
    </p:spTree>
  </p:cSld>
  <p:clrMapOvr>
    <a:masterClrMapping/>
  </p:clrMapOvr>
  <p:transition advTm="1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E32F5-48CF-445E-B505-89C7B93F24B3}" type="slidenum">
              <a:rPr lang="zh-CN" altLang="en-US" smtClean="0">
                <a:solidFill>
                  <a:schemeClr val="accent1"/>
                </a:solidFill>
              </a:rPr>
              <a:pPr/>
              <a:t>30</a:t>
            </a:fld>
            <a:r>
              <a:rPr lang="en-US" altLang="zh-CN" dirty="0">
                <a:solidFill>
                  <a:schemeClr val="accent1"/>
                </a:solidFill>
              </a:rPr>
              <a:t>/51</a:t>
            </a:r>
          </a:p>
        </p:txBody>
      </p:sp>
      <p:sp>
        <p:nvSpPr>
          <p:cNvPr id="6148" name="Rectangle 2"/>
          <p:cNvSpPr>
            <a:spLocks noGrp="1"/>
          </p:cNvSpPr>
          <p:nvPr>
            <p:ph type="title" idx="4294967295"/>
          </p:nvPr>
        </p:nvSpPr>
        <p:spPr/>
        <p:txBody>
          <a:bodyPr/>
          <a:lstStyle/>
          <a:p>
            <a:r>
              <a:rPr lang="zh-CN" altLang="en-US" sz="3600" b="1">
                <a:latin typeface="Calibri" panose="020F0502020204030204" pitchFamily="34" charset="0"/>
                <a:ea typeface="宋体" panose="02010600030101010101" pitchFamily="2" charset="-122"/>
              </a:rPr>
              <a:t>一段英文所用的字符串的平均长度</a:t>
            </a:r>
          </a:p>
        </p:txBody>
      </p:sp>
      <p:sp>
        <p:nvSpPr>
          <p:cNvPr id="6149" name="Rectangle 3"/>
          <p:cNvSpPr>
            <a:spLocks noGrp="1"/>
          </p:cNvSpPr>
          <p:nvPr>
            <p:ph type="body" sz="half" idx="4294967295"/>
          </p:nvPr>
        </p:nvSpPr>
        <p:spPr>
          <a:xfrm>
            <a:off x="323850" y="1052513"/>
            <a:ext cx="8496622" cy="2448495"/>
          </a:xfrm>
        </p:spPr>
        <p:txBody>
          <a:bodyPr/>
          <a:lstStyle/>
          <a:p>
            <a:pPr marL="0" indent="0">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假设在</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个英文字母组成的短文中，英文第 </a:t>
            </a:r>
            <a:r>
              <a:rPr lang="en-US" altLang="zh-CN" b="1" dirty="0" err="1">
                <a:latin typeface="Calibri" panose="020F0502020204030204" pitchFamily="34" charset="0"/>
                <a:ea typeface="宋体" panose="02010600030101010101" pitchFamily="2" charset="-122"/>
              </a:rPr>
              <a:t>i</a:t>
            </a:r>
            <a:r>
              <a:rPr lang="zh-CN" altLang="en-US" b="1" dirty="0">
                <a:latin typeface="Calibri" panose="020F0502020204030204" pitchFamily="34" charset="0"/>
                <a:ea typeface="宋体" panose="02010600030101010101" pitchFamily="2" charset="-122"/>
              </a:rPr>
              <a:t>个字母出现的频率是 </a:t>
            </a:r>
            <a:r>
              <a:rPr lang="en-US" altLang="zh-CN" b="1" dirty="0" err="1">
                <a:latin typeface="Calibri" panose="020F0502020204030204" pitchFamily="34" charset="0"/>
                <a:ea typeface="宋体" panose="02010600030101010101" pitchFamily="2" charset="-122"/>
              </a:rPr>
              <a:t>w</a:t>
            </a:r>
            <a:r>
              <a:rPr lang="en-US" altLang="zh-CN" b="1" baseline="-25000" dirty="0" err="1">
                <a:latin typeface="Calibri" panose="020F0502020204030204" pitchFamily="34" charset="0"/>
                <a:ea typeface="宋体" panose="02010600030101010101" pitchFamily="2" charset="-122"/>
              </a:rPr>
              <a:t>i</a:t>
            </a:r>
            <a:r>
              <a:rPr lang="zh-CN" altLang="en-US" b="1" dirty="0">
                <a:latin typeface="Calibri" panose="020F0502020204030204" pitchFamily="34" charset="0"/>
                <a:ea typeface="宋体" panose="02010600030101010101" pitchFamily="2" charset="-122"/>
              </a:rPr>
              <a:t>次，而第 </a:t>
            </a:r>
            <a:r>
              <a:rPr lang="en-US" altLang="zh-CN" b="1" dirty="0" err="1">
                <a:latin typeface="Calibri" panose="020F0502020204030204" pitchFamily="34" charset="0"/>
                <a:ea typeface="宋体" panose="02010600030101010101" pitchFamily="2" charset="-122"/>
              </a:rPr>
              <a:t>i</a:t>
            </a:r>
            <a:r>
              <a:rPr lang="zh-CN" altLang="en-US" b="1" dirty="0">
                <a:latin typeface="Calibri" panose="020F0502020204030204" pitchFamily="34" charset="0"/>
                <a:ea typeface="宋体" panose="02010600030101010101" pitchFamily="2" charset="-122"/>
              </a:rPr>
              <a:t>个字母用长度为</a:t>
            </a:r>
            <a:r>
              <a:rPr lang="en-US" altLang="zh-CN" b="1" dirty="0">
                <a:latin typeface="Calibri" panose="020F0502020204030204" pitchFamily="34" charset="0"/>
                <a:ea typeface="宋体" panose="02010600030101010101" pitchFamily="2" charset="-122"/>
              </a:rPr>
              <a:t>L</a:t>
            </a:r>
            <a:r>
              <a:rPr lang="en-US" altLang="zh-CN" b="1" baseline="-25000" dirty="0">
                <a:latin typeface="Calibri" panose="020F0502020204030204" pitchFamily="34" charset="0"/>
                <a:ea typeface="宋体" panose="02010600030101010101" pitchFamily="2" charset="-122"/>
              </a:rPr>
              <a:t>i</a:t>
            </a:r>
            <a:r>
              <a:rPr lang="zh-CN" altLang="en-US" b="1" dirty="0">
                <a:latin typeface="Calibri" panose="020F0502020204030204" pitchFamily="34" charset="0"/>
                <a:ea typeface="宋体" panose="02010600030101010101" pitchFamily="2" charset="-122"/>
              </a:rPr>
              <a:t>的</a:t>
            </a:r>
            <a:r>
              <a:rPr lang="en-US" altLang="zh-CN" b="1" dirty="0">
                <a:latin typeface="Calibri" panose="020F0502020204030204" pitchFamily="34" charset="0"/>
                <a:ea typeface="宋体" panose="02010600030101010101" pitchFamily="2" charset="-122"/>
              </a:rPr>
              <a:t>0</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序列来表示，则</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个英文字母组成的一段英文所用的字符串的平均长度为 </a:t>
            </a:r>
          </a:p>
          <a:p>
            <a:pPr marL="0" indent="0">
              <a:lnSpc>
                <a:spcPct val="120000"/>
              </a:lnSpc>
              <a:buFont typeface="Arial" panose="020B0604020202020204" pitchFamily="34" charset="0"/>
              <a:buNone/>
            </a:pPr>
            <a:endParaRPr lang="zh-CN" altLang="en-US" sz="2400" b="1" dirty="0">
              <a:latin typeface="Calibri" panose="020F0502020204030204" pitchFamily="34" charset="0"/>
              <a:ea typeface="宋体" panose="02010600030101010101" pitchFamily="2" charset="-122"/>
            </a:endParaRPr>
          </a:p>
          <a:p>
            <a:pPr marL="0" indent="0">
              <a:lnSpc>
                <a:spcPct val="12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                           </a:t>
            </a:r>
          </a:p>
        </p:txBody>
      </p:sp>
      <p:graphicFrame>
        <p:nvGraphicFramePr>
          <p:cNvPr id="6146" name="Object 4"/>
          <p:cNvGraphicFramePr>
            <a:graphicFrameLocks noGrp="1" noChangeAspect="1"/>
          </p:cNvGraphicFramePr>
          <p:nvPr>
            <p:ph sz="half" idx="4294967295"/>
            <p:extLst>
              <p:ext uri="{D42A27DB-BD31-4B8C-83A1-F6EECF244321}">
                <p14:modId xmlns:p14="http://schemas.microsoft.com/office/powerpoint/2010/main" val="1119797961"/>
              </p:ext>
            </p:extLst>
          </p:nvPr>
        </p:nvGraphicFramePr>
        <p:xfrm>
          <a:off x="323850" y="4108450"/>
          <a:ext cx="8640763" cy="814388"/>
        </p:xfrm>
        <a:graphic>
          <a:graphicData uri="http://schemas.openxmlformats.org/presentationml/2006/ole">
            <mc:AlternateContent xmlns:mc="http://schemas.openxmlformats.org/markup-compatibility/2006">
              <mc:Choice xmlns:v="urn:schemas-microsoft-com:vml" Requires="v">
                <p:oleObj spid="_x0000_s6146" name="公式" r:id="rId4" imgW="4711680" imgH="444240" progId="Equation.3">
                  <p:embed/>
                </p:oleObj>
              </mc:Choice>
              <mc:Fallback>
                <p:oleObj name="公式" r:id="rId4" imgW="4711680" imgH="444240" progId="Equation.3">
                  <p:embed/>
                  <p:pic>
                    <p:nvPicPr>
                      <p:cNvPr id="6146" name="Object 4"/>
                      <p:cNvPicPr>
                        <a:picLocks noChangeAspect="1" noChangeArrowheads="1"/>
                      </p:cNvPicPr>
                      <p:nvPr/>
                    </p:nvPicPr>
                    <p:blipFill>
                      <a:blip r:embed="rId5"/>
                      <a:srcRect/>
                      <a:stretch>
                        <a:fillRect/>
                      </a:stretch>
                    </p:blipFill>
                    <p:spPr bwMode="auto">
                      <a:xfrm>
                        <a:off x="323850" y="4108450"/>
                        <a:ext cx="8640763"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487078-DEA6-4503-B8D6-76A32E62502F}" type="slidenum">
              <a:rPr lang="zh-CN" altLang="en-US" smtClean="0">
                <a:solidFill>
                  <a:schemeClr val="accent1"/>
                </a:solidFill>
              </a:rPr>
              <a:pPr/>
              <a:t>31</a:t>
            </a:fld>
            <a:r>
              <a:rPr lang="en-US" altLang="zh-CN" dirty="0">
                <a:solidFill>
                  <a:schemeClr val="accent1"/>
                </a:solidFill>
              </a:rPr>
              <a:t>/51</a:t>
            </a:r>
          </a:p>
        </p:txBody>
      </p:sp>
      <p:sp>
        <p:nvSpPr>
          <p:cNvPr id="35843"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2</a:t>
            </a:r>
            <a:r>
              <a:rPr lang="zh-CN" altLang="en-US" sz="4000" b="1" dirty="0">
                <a:latin typeface="Calibri" panose="020F0502020204030204" pitchFamily="34" charset="0"/>
                <a:ea typeface="宋体" panose="02010600030101010101" pitchFamily="2" charset="-122"/>
              </a:rPr>
              <a:t>叉树的</a:t>
            </a:r>
            <a:r>
              <a:rPr lang="zh-CN" altLang="en-US" sz="4000" b="1" dirty="0">
                <a:latin typeface="宋体" panose="02010600030101010101" pitchFamily="2" charset="-122"/>
                <a:ea typeface="宋体" panose="02010600030101010101" pitchFamily="2" charset="-122"/>
              </a:rPr>
              <a:t>叶子</a:t>
            </a:r>
            <a:r>
              <a:rPr lang="zh-CN" altLang="en-US" sz="4000" b="1" dirty="0">
                <a:latin typeface="Calibri" panose="020F0502020204030204" pitchFamily="34" charset="0"/>
                <a:ea typeface="宋体" panose="02010600030101010101" pitchFamily="2" charset="-122"/>
              </a:rPr>
              <a:t>权</a:t>
            </a:r>
          </a:p>
        </p:txBody>
      </p:sp>
      <p:sp>
        <p:nvSpPr>
          <p:cNvPr id="35844" name="Rectangle 3"/>
          <p:cNvSpPr>
            <a:spLocks noGrp="1"/>
          </p:cNvSpPr>
          <p:nvPr>
            <p:ph type="body" idx="4294967295"/>
          </p:nvPr>
        </p:nvSpPr>
        <p:spPr>
          <a:xfrm>
            <a:off x="179388" y="836613"/>
            <a:ext cx="8713787" cy="5545137"/>
          </a:xfrm>
        </p:spPr>
        <p:txBody>
          <a:bodyPr/>
          <a:lstStyle/>
          <a:p>
            <a:pPr marL="0" indent="0">
              <a:lnSpc>
                <a:spcPct val="110000"/>
              </a:lnSpc>
              <a:spcAft>
                <a:spcPct val="35000"/>
              </a:spcAft>
              <a:buFont typeface="Arial" panose="020B0604020202020204" pitchFamily="34" charset="0"/>
              <a:buNone/>
            </a:pPr>
            <a:r>
              <a:rPr lang="zh-CN" altLang="en-US" b="1" dirty="0">
                <a:latin typeface="宋体" panose="02010600030101010101" pitchFamily="2" charset="-122"/>
                <a:ea typeface="宋体" panose="02010600030101010101" pitchFamily="2" charset="-122"/>
              </a:rPr>
              <a:t>假如我们有一组权</a:t>
            </a:r>
            <a:r>
              <a:rPr lang="en-US" altLang="zh-CN" b="1" dirty="0">
                <a:latin typeface="宋体" panose="02010600030101010101" pitchFamily="2" charset="-122"/>
                <a:ea typeface="宋体" panose="02010600030101010101" pitchFamily="2" charset="-122"/>
              </a:rPr>
              <a:t>w</a:t>
            </a:r>
            <a:r>
              <a:rPr lang="en-US" altLang="zh-CN" b="1" baseline="-25000" dirty="0">
                <a:latin typeface="宋体" panose="02010600030101010101" pitchFamily="2" charset="-122"/>
                <a:ea typeface="宋体" panose="02010600030101010101" pitchFamily="2" charset="-122"/>
              </a:rPr>
              <a:t>1</a:t>
            </a:r>
            <a:r>
              <a:rPr lang="en-US" altLang="zh-CN" b="1" dirty="0">
                <a:latin typeface="宋体" panose="02010600030101010101" pitchFamily="2" charset="-122"/>
                <a:ea typeface="宋体" panose="02010600030101010101" pitchFamily="2" charset="-122"/>
              </a:rPr>
              <a:t>,w</a:t>
            </a:r>
            <a:r>
              <a:rPr lang="en-US" altLang="zh-CN" b="1" baseline="-25000" dirty="0">
                <a:latin typeface="宋体" panose="02010600030101010101" pitchFamily="2" charset="-122"/>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w</a:t>
            </a:r>
            <a:r>
              <a:rPr lang="en-US" altLang="zh-CN" b="1" baseline="-25000" dirty="0" err="1">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。不失一般性，设 </a:t>
            </a:r>
          </a:p>
          <a:p>
            <a:pPr marL="0" indent="0">
              <a:lnSpc>
                <a:spcPct val="110000"/>
              </a:lnSpc>
              <a:spcAft>
                <a:spcPct val="35000"/>
              </a:spcAft>
              <a:buFont typeface="Arial" panose="020B0604020202020204" pitchFamily="34" charset="0"/>
              <a:buNone/>
            </a:pPr>
            <a:r>
              <a:rPr lang="en-US" altLang="zh-CN" b="1" dirty="0">
                <a:latin typeface="宋体" panose="02010600030101010101" pitchFamily="2" charset="-122"/>
                <a:ea typeface="宋体" panose="02010600030101010101" pitchFamily="2" charset="-122"/>
              </a:rPr>
              <a:t>         0</a:t>
            </a:r>
            <a:r>
              <a:rPr lang="en-US"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w</a:t>
            </a:r>
            <a:r>
              <a:rPr lang="en-US" altLang="zh-CN" b="1" baseline="-25000" dirty="0">
                <a:latin typeface="宋体" panose="02010600030101010101" pitchFamily="2" charset="-122"/>
                <a:ea typeface="宋体" panose="02010600030101010101" pitchFamily="2" charset="-122"/>
              </a:rPr>
              <a:t>1</a:t>
            </a:r>
            <a:r>
              <a:rPr lang="en-US"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w</a:t>
            </a:r>
            <a:r>
              <a:rPr lang="en-US" altLang="zh-CN" b="1" baseline="-25000" dirty="0">
                <a:latin typeface="宋体" panose="02010600030101010101" pitchFamily="2" charset="-122"/>
                <a:ea typeface="宋体" panose="02010600030101010101" pitchFamily="2" charset="-122"/>
              </a:rPr>
              <a:t>2 </a:t>
            </a:r>
            <a:r>
              <a:rPr lang="en-US"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en-US"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w</a:t>
            </a:r>
            <a:r>
              <a:rPr lang="en-US" altLang="zh-CN" b="1" baseline="-25000" dirty="0" err="1">
                <a:latin typeface="宋体" panose="02010600030101010101" pitchFamily="2" charset="-122"/>
                <a:ea typeface="宋体" panose="02010600030101010101" pitchFamily="2" charset="-122"/>
              </a:rPr>
              <a:t>t</a:t>
            </a:r>
            <a:endParaRPr lang="zh-CN" altLang="en-US" b="1" dirty="0">
              <a:latin typeface="宋体" panose="02010600030101010101" pitchFamily="2" charset="-122"/>
              <a:ea typeface="宋体" panose="02010600030101010101" pitchFamily="2" charset="-122"/>
            </a:endParaRPr>
          </a:p>
          <a:p>
            <a:pPr marL="0" indent="0">
              <a:lnSpc>
                <a:spcPct val="110000"/>
              </a:lnSpc>
              <a:spcAft>
                <a:spcPct val="35000"/>
              </a:spcAft>
              <a:buFont typeface="Arial" panose="020B0604020202020204" pitchFamily="34" charset="0"/>
              <a:buNone/>
            </a:pPr>
            <a:r>
              <a:rPr lang="zh-CN" altLang="en-US" b="1" dirty="0">
                <a:latin typeface="宋体" panose="02010600030101010101" pitchFamily="2" charset="-122"/>
                <a:ea typeface="宋体" panose="02010600030101010101" pitchFamily="2" charset="-122"/>
              </a:rPr>
              <a:t>一棵有</a:t>
            </a: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片叶子的</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叉树，如果分配给它的叶子的权分别为</a:t>
            </a:r>
            <a:r>
              <a:rPr lang="en-US" altLang="zh-CN" b="1" dirty="0">
                <a:latin typeface="宋体" panose="02010600030101010101" pitchFamily="2" charset="-122"/>
                <a:ea typeface="宋体" panose="02010600030101010101" pitchFamily="2" charset="-122"/>
              </a:rPr>
              <a:t>w</a:t>
            </a:r>
            <a:r>
              <a:rPr lang="en-US" altLang="zh-CN" b="1" baseline="-25000" dirty="0">
                <a:latin typeface="宋体" panose="02010600030101010101" pitchFamily="2" charset="-122"/>
                <a:ea typeface="宋体" panose="02010600030101010101" pitchFamily="2" charset="-122"/>
              </a:rPr>
              <a:t>1</a:t>
            </a:r>
            <a:r>
              <a:rPr lang="en-US" altLang="zh-CN" b="1" dirty="0">
                <a:latin typeface="宋体" panose="02010600030101010101" pitchFamily="2" charset="-122"/>
                <a:ea typeface="宋体" panose="02010600030101010101" pitchFamily="2" charset="-122"/>
              </a:rPr>
              <a:t>,w</a:t>
            </a:r>
            <a:r>
              <a:rPr lang="en-US" altLang="zh-CN" b="1" baseline="-25000" dirty="0">
                <a:latin typeface="宋体" panose="02010600030101010101" pitchFamily="2" charset="-122"/>
                <a:ea typeface="宋体" panose="02010600030101010101" pitchFamily="2" charset="-122"/>
              </a:rPr>
              <a:t>2</a:t>
            </a: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w</a:t>
            </a:r>
            <a:r>
              <a:rPr lang="en-US" altLang="zh-CN" b="1" baseline="-25000" dirty="0" err="1">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a:t>
            </a:r>
          </a:p>
          <a:p>
            <a:pPr marL="0" indent="0">
              <a:lnSpc>
                <a:spcPct val="110000"/>
              </a:lnSpc>
              <a:spcAft>
                <a:spcPct val="35000"/>
              </a:spcAft>
              <a:buNone/>
            </a:pPr>
            <a:r>
              <a:rPr lang="zh-CN" altLang="en-US" b="1" dirty="0">
                <a:latin typeface="宋体" panose="02010600030101010101" pitchFamily="2" charset="-122"/>
                <a:ea typeface="宋体" panose="02010600030101010101" pitchFamily="2" charset="-122"/>
              </a:rPr>
              <a:t>则称这棵</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叉树为</a:t>
            </a:r>
            <a:r>
              <a:rPr lang="zh-CN" altLang="en-US" b="1" dirty="0">
                <a:solidFill>
                  <a:srgbClr val="993300"/>
                </a:solidFill>
                <a:latin typeface="宋体" panose="02010600030101010101" pitchFamily="2" charset="-122"/>
                <a:ea typeface="宋体" panose="02010600030101010101" pitchFamily="2" charset="-122"/>
              </a:rPr>
              <a:t>叶子权为 </a:t>
            </a:r>
            <a:r>
              <a:rPr lang="en-US" altLang="zh-CN" b="1" dirty="0">
                <a:solidFill>
                  <a:srgbClr val="993300"/>
                </a:solidFill>
                <a:latin typeface="宋体" panose="02010600030101010101" pitchFamily="2" charset="-122"/>
                <a:ea typeface="宋体" panose="02010600030101010101" pitchFamily="2" charset="-122"/>
              </a:rPr>
              <a:t>w</a:t>
            </a:r>
            <a:r>
              <a:rPr lang="en-US" altLang="zh-CN" b="1" baseline="-25000" dirty="0">
                <a:solidFill>
                  <a:srgbClr val="993300"/>
                </a:solidFill>
                <a:latin typeface="宋体" panose="02010600030101010101" pitchFamily="2" charset="-122"/>
                <a:ea typeface="宋体" panose="02010600030101010101" pitchFamily="2" charset="-122"/>
              </a:rPr>
              <a:t>1</a:t>
            </a:r>
            <a:r>
              <a:rPr lang="en-US" altLang="zh-CN" b="1" dirty="0">
                <a:solidFill>
                  <a:srgbClr val="993300"/>
                </a:solidFill>
                <a:latin typeface="宋体" panose="02010600030101010101" pitchFamily="2" charset="-122"/>
                <a:ea typeface="宋体" panose="02010600030101010101" pitchFamily="2" charset="-122"/>
              </a:rPr>
              <a:t>,w</a:t>
            </a:r>
            <a:r>
              <a:rPr lang="en-US" altLang="zh-CN" b="1" baseline="-25000" dirty="0">
                <a:solidFill>
                  <a:srgbClr val="993300"/>
                </a:solidFill>
                <a:latin typeface="宋体" panose="02010600030101010101" pitchFamily="2" charset="-122"/>
                <a:ea typeface="宋体" panose="02010600030101010101" pitchFamily="2" charset="-122"/>
              </a:rPr>
              <a:t>2</a:t>
            </a:r>
            <a:r>
              <a:rPr lang="en-US" altLang="zh-CN" b="1" dirty="0">
                <a:solidFill>
                  <a:srgbClr val="993300"/>
                </a:solidFill>
                <a:latin typeface="宋体" panose="02010600030101010101" pitchFamily="2" charset="-122"/>
                <a:ea typeface="宋体" panose="02010600030101010101" pitchFamily="2" charset="-122"/>
              </a:rPr>
              <a:t>,…,</a:t>
            </a:r>
            <a:r>
              <a:rPr lang="en-US" altLang="zh-CN" b="1" dirty="0" err="1">
                <a:solidFill>
                  <a:srgbClr val="993300"/>
                </a:solidFill>
                <a:latin typeface="宋体" panose="02010600030101010101" pitchFamily="2" charset="-122"/>
                <a:ea typeface="宋体" panose="02010600030101010101" pitchFamily="2" charset="-122"/>
              </a:rPr>
              <a:t>w</a:t>
            </a:r>
            <a:r>
              <a:rPr lang="en-US" altLang="zh-CN" b="1" baseline="-25000" dirty="0" err="1">
                <a:solidFill>
                  <a:srgbClr val="993300"/>
                </a:solidFill>
                <a:latin typeface="宋体" panose="02010600030101010101" pitchFamily="2" charset="-122"/>
                <a:ea typeface="宋体" panose="02010600030101010101" pitchFamily="2" charset="-122"/>
              </a:rPr>
              <a:t>t</a:t>
            </a:r>
            <a:r>
              <a:rPr lang="zh-CN" altLang="en-US" b="1" dirty="0">
                <a:solidFill>
                  <a:srgbClr val="993300"/>
                </a:solidFill>
                <a:latin typeface="宋体" panose="02010600030101010101" pitchFamily="2" charset="-122"/>
                <a:ea typeface="宋体" panose="02010600030101010101" pitchFamily="2" charset="-122"/>
              </a:rPr>
              <a:t>的</a:t>
            </a:r>
            <a:r>
              <a:rPr lang="en-US" altLang="zh-CN" b="1" dirty="0">
                <a:solidFill>
                  <a:srgbClr val="993300"/>
                </a:solidFill>
                <a:latin typeface="宋体" panose="02010600030101010101" pitchFamily="2" charset="-122"/>
                <a:ea typeface="宋体" panose="02010600030101010101" pitchFamily="2" charset="-122"/>
              </a:rPr>
              <a:t>2</a:t>
            </a:r>
            <a:r>
              <a:rPr lang="zh-CN" altLang="en-US" b="1" dirty="0">
                <a:solidFill>
                  <a:srgbClr val="993300"/>
                </a:solidFill>
                <a:latin typeface="宋体" panose="02010600030101010101" pitchFamily="2" charset="-122"/>
                <a:ea typeface="宋体" panose="02010600030101010101" pitchFamily="2" charset="-122"/>
              </a:rPr>
              <a:t>叉树。</a:t>
            </a:r>
          </a:p>
        </p:txBody>
      </p:sp>
    </p:spTree>
  </p:cSld>
  <p:clrMapOvr>
    <a:masterClrMapping/>
  </p:clrMapOvr>
  <p:transition advTm="1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6011B5-DEFB-4C2A-B706-77E8A313DBE3}" type="slidenum">
              <a:rPr lang="zh-CN" altLang="en-US" smtClean="0">
                <a:solidFill>
                  <a:schemeClr val="accent1"/>
                </a:solidFill>
              </a:rPr>
              <a:pPr/>
              <a:t>32</a:t>
            </a:fld>
            <a:r>
              <a:rPr lang="en-US" altLang="zh-CN" dirty="0">
                <a:solidFill>
                  <a:schemeClr val="accent1"/>
                </a:solidFill>
              </a:rPr>
              <a:t>/51</a:t>
            </a:r>
          </a:p>
        </p:txBody>
      </p:sp>
      <p:sp>
        <p:nvSpPr>
          <p:cNvPr id="55299" name="Rectangle 2"/>
          <p:cNvSpPr>
            <a:spLocks noGrp="1" noChangeArrowheads="1"/>
          </p:cNvSpPr>
          <p:nvPr>
            <p:ph type="title" idx="4294967295"/>
          </p:nvPr>
        </p:nvSpPr>
        <p:spPr>
          <a:xfrm>
            <a:off x="251520" y="895244"/>
            <a:ext cx="9038456" cy="4392488"/>
          </a:xfrm>
        </p:spPr>
        <p:txBody>
          <a:bodyPr/>
          <a:lstStyle/>
          <a:p>
            <a:pPr algn="l" eaLnBrk="1" hangingPunct="1">
              <a:lnSpc>
                <a:spcPct val="120000"/>
              </a:lnSpc>
              <a:spcBef>
                <a:spcPts val="0"/>
              </a:spcBef>
              <a:buClr>
                <a:schemeClr val="bg2"/>
              </a:buClr>
              <a:buSzPct val="75000"/>
              <a:buFont typeface="Wingdings" panose="05000000000000000000" pitchFamily="2" charset="2"/>
              <a:buNone/>
            </a:pPr>
            <a:r>
              <a:rPr lang="zh-CN" altLang="en-US" sz="3200" b="1" dirty="0">
                <a:solidFill>
                  <a:schemeClr val="tx1"/>
                </a:solidFill>
                <a:latin typeface="Times New Roman" panose="02020603050405020304" pitchFamily="18" charset="0"/>
              </a:rPr>
              <a:t>设</a:t>
            </a:r>
            <a:r>
              <a:rPr lang="en-US" altLang="zh-CN" sz="3200" b="1" dirty="0">
                <a:solidFill>
                  <a:schemeClr val="tx1"/>
                </a:solidFill>
                <a:latin typeface="Times New Roman" panose="02020603050405020304" pitchFamily="18" charset="0"/>
              </a:rPr>
              <a:t>2</a:t>
            </a:r>
            <a:r>
              <a:rPr lang="zh-CN" altLang="en-US" sz="3200" b="1" dirty="0">
                <a:solidFill>
                  <a:schemeClr val="tx1"/>
                </a:solidFill>
                <a:latin typeface="Times New Roman" panose="02020603050405020304" pitchFamily="18" charset="0"/>
              </a:rPr>
              <a:t>叉树</a:t>
            </a:r>
            <a:r>
              <a:rPr lang="en-US" altLang="zh-CN" sz="3200" b="1" i="1" dirty="0">
                <a:solidFill>
                  <a:schemeClr val="tx1"/>
                </a:solidFill>
                <a:latin typeface="Times New Roman" panose="02020603050405020304" pitchFamily="18" charset="0"/>
              </a:rPr>
              <a:t>T</a:t>
            </a:r>
            <a:r>
              <a:rPr lang="zh-CN" altLang="en-US" sz="3200" b="1" dirty="0">
                <a:solidFill>
                  <a:schemeClr val="tx1"/>
                </a:solidFill>
                <a:latin typeface="Times New Roman" panose="02020603050405020304" pitchFamily="18" charset="0"/>
              </a:rPr>
              <a:t>有</a:t>
            </a:r>
            <a:r>
              <a:rPr lang="en-US" altLang="zh-CN" sz="3200" b="1" i="1" dirty="0">
                <a:solidFill>
                  <a:schemeClr val="tx1"/>
                </a:solidFill>
                <a:latin typeface="Times New Roman" panose="02020603050405020304" pitchFamily="18" charset="0"/>
              </a:rPr>
              <a:t>t</a:t>
            </a:r>
            <a:r>
              <a:rPr lang="zh-CN" altLang="en-US" sz="3200" b="1" dirty="0">
                <a:solidFill>
                  <a:schemeClr val="tx1"/>
                </a:solidFill>
                <a:latin typeface="Times New Roman" panose="02020603050405020304" pitchFamily="18" charset="0"/>
              </a:rPr>
              <a:t>片树叶</a:t>
            </a:r>
            <a:r>
              <a:rPr lang="en-US" altLang="zh-CN" sz="3200" b="1" i="1" dirty="0">
                <a:solidFill>
                  <a:schemeClr val="tx1"/>
                </a:solidFill>
                <a:latin typeface="Times New Roman" panose="02020603050405020304" pitchFamily="18" charset="0"/>
              </a:rPr>
              <a:t>v</a:t>
            </a:r>
            <a:r>
              <a:rPr lang="en-US" altLang="zh-CN" sz="3200" b="1" baseline="-30000" dirty="0">
                <a:solidFill>
                  <a:schemeClr val="tx1"/>
                </a:solidFill>
                <a:latin typeface="Times New Roman" panose="02020603050405020304" pitchFamily="18" charset="0"/>
              </a:rPr>
              <a:t>1</a:t>
            </a:r>
            <a:r>
              <a:rPr lang="en-US" altLang="zh-CN" sz="3200" b="1" dirty="0">
                <a:solidFill>
                  <a:schemeClr val="tx1"/>
                </a:solidFill>
                <a:latin typeface="Times New Roman" panose="02020603050405020304" pitchFamily="18" charset="0"/>
              </a:rPr>
              <a:t>, </a:t>
            </a:r>
            <a:r>
              <a:rPr lang="en-US" altLang="zh-CN" sz="3200" b="1" i="1" dirty="0">
                <a:solidFill>
                  <a:schemeClr val="tx1"/>
                </a:solidFill>
                <a:latin typeface="Times New Roman" panose="02020603050405020304" pitchFamily="18" charset="0"/>
              </a:rPr>
              <a:t>v</a:t>
            </a:r>
            <a:r>
              <a:rPr lang="en-US" altLang="zh-CN" sz="3200" b="1" baseline="-30000" dirty="0">
                <a:solidFill>
                  <a:schemeClr val="tx1"/>
                </a:solidFill>
                <a:latin typeface="Times New Roman" panose="02020603050405020304" pitchFamily="18" charset="0"/>
              </a:rPr>
              <a:t>2</a:t>
            </a:r>
            <a:r>
              <a:rPr lang="en-US" altLang="zh-CN" sz="3200" b="1" dirty="0">
                <a:solidFill>
                  <a:schemeClr val="tx1"/>
                </a:solidFill>
                <a:latin typeface="Times New Roman" panose="02020603050405020304" pitchFamily="18" charset="0"/>
              </a:rPr>
              <a:t>, …, </a:t>
            </a:r>
            <a:r>
              <a:rPr lang="en-US" altLang="zh-CN" sz="3200" b="1" i="1" dirty="0" err="1">
                <a:solidFill>
                  <a:schemeClr val="tx1"/>
                </a:solidFill>
                <a:latin typeface="Times New Roman" panose="02020603050405020304" pitchFamily="18" charset="0"/>
              </a:rPr>
              <a:t>v</a:t>
            </a:r>
            <a:r>
              <a:rPr lang="en-US" altLang="zh-CN" sz="3200" b="1" i="1" baseline="-30000" dirty="0" err="1">
                <a:solidFill>
                  <a:schemeClr val="tx1"/>
                </a:solidFill>
                <a:latin typeface="Times New Roman" panose="02020603050405020304" pitchFamily="18" charset="0"/>
              </a:rPr>
              <a:t>t</a:t>
            </a:r>
            <a:r>
              <a:rPr lang="en-US" altLang="zh-CN" sz="3200" b="1" dirty="0">
                <a:solidFill>
                  <a:schemeClr val="tx1"/>
                </a:solidFill>
                <a:latin typeface="Times New Roman" panose="02020603050405020304" pitchFamily="18" charset="0"/>
              </a:rPr>
              <a:t>, </a:t>
            </a:r>
            <a:r>
              <a:rPr lang="zh-CN" altLang="en-US" sz="3200" b="1" dirty="0">
                <a:solidFill>
                  <a:schemeClr val="tx1"/>
                </a:solidFill>
                <a:latin typeface="Times New Roman" panose="02020603050405020304" pitchFamily="18" charset="0"/>
              </a:rPr>
              <a:t>树叶的权分别</a:t>
            </a:r>
            <a:br>
              <a:rPr lang="zh-CN" altLang="en-US" sz="3200" b="1" dirty="0">
                <a:solidFill>
                  <a:schemeClr val="tx1"/>
                </a:solidFill>
                <a:latin typeface="Times New Roman" panose="02020603050405020304" pitchFamily="18" charset="0"/>
              </a:rPr>
            </a:br>
            <a:r>
              <a:rPr lang="zh-CN" altLang="en-US" sz="3200" b="1" dirty="0">
                <a:solidFill>
                  <a:schemeClr val="tx1"/>
                </a:solidFill>
                <a:latin typeface="Times New Roman" panose="02020603050405020304" pitchFamily="18" charset="0"/>
              </a:rPr>
              <a:t> 为</a:t>
            </a:r>
            <a:r>
              <a:rPr lang="en-US" altLang="zh-CN" sz="3200" b="1" i="1" dirty="0">
                <a:solidFill>
                  <a:schemeClr val="tx1"/>
                </a:solidFill>
                <a:latin typeface="Times New Roman" panose="02020603050405020304" pitchFamily="18" charset="0"/>
              </a:rPr>
              <a:t>w</a:t>
            </a:r>
            <a:r>
              <a:rPr lang="en-US" altLang="zh-CN" sz="3200" b="1" baseline="-30000" dirty="0">
                <a:solidFill>
                  <a:schemeClr val="tx1"/>
                </a:solidFill>
                <a:latin typeface="Times New Roman" panose="02020603050405020304" pitchFamily="18" charset="0"/>
              </a:rPr>
              <a:t>1</a:t>
            </a:r>
            <a:r>
              <a:rPr lang="en-US" altLang="zh-CN" sz="3200" b="1" dirty="0">
                <a:solidFill>
                  <a:schemeClr val="tx1"/>
                </a:solidFill>
                <a:latin typeface="Times New Roman" panose="02020603050405020304" pitchFamily="18" charset="0"/>
              </a:rPr>
              <a:t>, </a:t>
            </a:r>
            <a:r>
              <a:rPr lang="en-US" altLang="zh-CN" sz="3200" b="1" i="1" dirty="0">
                <a:solidFill>
                  <a:schemeClr val="tx1"/>
                </a:solidFill>
                <a:latin typeface="Times New Roman" panose="02020603050405020304" pitchFamily="18" charset="0"/>
              </a:rPr>
              <a:t>w</a:t>
            </a:r>
            <a:r>
              <a:rPr lang="en-US" altLang="zh-CN" sz="3200" b="1" baseline="-30000" dirty="0">
                <a:solidFill>
                  <a:schemeClr val="tx1"/>
                </a:solidFill>
                <a:latin typeface="Times New Roman" panose="02020603050405020304" pitchFamily="18" charset="0"/>
              </a:rPr>
              <a:t>2</a:t>
            </a:r>
            <a:r>
              <a:rPr lang="en-US" altLang="zh-CN" sz="3200" b="1" dirty="0">
                <a:solidFill>
                  <a:schemeClr val="tx1"/>
                </a:solidFill>
                <a:latin typeface="Times New Roman" panose="02020603050405020304" pitchFamily="18" charset="0"/>
              </a:rPr>
              <a:t>, …, </a:t>
            </a:r>
            <a:r>
              <a:rPr lang="en-US" altLang="zh-CN" sz="3200" b="1" i="1" dirty="0" err="1">
                <a:solidFill>
                  <a:schemeClr val="tx1"/>
                </a:solidFill>
                <a:latin typeface="Times New Roman" panose="02020603050405020304" pitchFamily="18" charset="0"/>
              </a:rPr>
              <a:t>w</a:t>
            </a:r>
            <a:r>
              <a:rPr lang="en-US" altLang="zh-CN" sz="3200" b="1" i="1" baseline="-30000" dirty="0" err="1">
                <a:solidFill>
                  <a:schemeClr val="tx1"/>
                </a:solidFill>
                <a:latin typeface="Times New Roman" panose="02020603050405020304" pitchFamily="18" charset="0"/>
              </a:rPr>
              <a:t>t</a:t>
            </a:r>
            <a:r>
              <a:rPr lang="en-US" altLang="zh-CN" sz="3200" b="1" dirty="0">
                <a:solidFill>
                  <a:schemeClr val="tx1"/>
                </a:solidFill>
                <a:latin typeface="Times New Roman" panose="02020603050405020304" pitchFamily="18" charset="0"/>
              </a:rPr>
              <a:t>, </a:t>
            </a:r>
            <a:r>
              <a:rPr lang="zh-CN" altLang="en-US" sz="3200" b="1" dirty="0">
                <a:solidFill>
                  <a:schemeClr val="tx1"/>
                </a:solidFill>
                <a:latin typeface="Times New Roman" panose="02020603050405020304" pitchFamily="18" charset="0"/>
              </a:rPr>
              <a:t>称  </a:t>
            </a:r>
            <a:br>
              <a:rPr lang="en-US" altLang="zh-CN" sz="3200" b="1" dirty="0">
                <a:solidFill>
                  <a:schemeClr val="tx1"/>
                </a:solidFill>
                <a:latin typeface="Times New Roman" panose="02020603050405020304" pitchFamily="18" charset="0"/>
              </a:rPr>
            </a:br>
            <a:br>
              <a:rPr lang="en-US" altLang="zh-CN" sz="3200" b="1" dirty="0">
                <a:solidFill>
                  <a:schemeClr val="tx1"/>
                </a:solidFill>
                <a:latin typeface="Times New Roman" panose="02020603050405020304" pitchFamily="18" charset="0"/>
              </a:rPr>
            </a:br>
            <a:r>
              <a:rPr lang="zh-CN" altLang="en-US" sz="3200" b="1" dirty="0">
                <a:solidFill>
                  <a:schemeClr val="tx1"/>
                </a:solidFill>
                <a:latin typeface="Times New Roman" panose="02020603050405020304" pitchFamily="18" charset="0"/>
              </a:rPr>
              <a:t>                          </a:t>
            </a:r>
            <a:br>
              <a:rPr lang="en-US" altLang="zh-CN" sz="3200" b="1" dirty="0">
                <a:solidFill>
                  <a:schemeClr val="tx1"/>
                </a:solidFill>
                <a:latin typeface="Times New Roman" panose="02020603050405020304" pitchFamily="18" charset="0"/>
              </a:rPr>
            </a:br>
            <a:r>
              <a:rPr lang="zh-CN" altLang="en-US" sz="3200" b="1" dirty="0">
                <a:solidFill>
                  <a:schemeClr val="tx1"/>
                </a:solidFill>
                <a:latin typeface="Times New Roman" panose="02020603050405020304" pitchFamily="18" charset="0"/>
              </a:rPr>
              <a:t>为</a:t>
            </a:r>
            <a:r>
              <a:rPr lang="en-US" altLang="zh-CN" sz="3200" b="1" i="1" dirty="0">
                <a:solidFill>
                  <a:schemeClr val="tx1"/>
                </a:solidFill>
                <a:latin typeface="Times New Roman" panose="02020603050405020304" pitchFamily="18" charset="0"/>
              </a:rPr>
              <a:t>T</a:t>
            </a:r>
            <a:r>
              <a:rPr lang="zh-CN" altLang="en-US" sz="3200" b="1" dirty="0">
                <a:solidFill>
                  <a:schemeClr val="tx1"/>
                </a:solidFill>
                <a:latin typeface="Times New Roman" panose="02020603050405020304" pitchFamily="18" charset="0"/>
              </a:rPr>
              <a:t>的权</a:t>
            </a:r>
            <a:r>
              <a:rPr lang="en-US" altLang="zh-CN" sz="3200" b="1" dirty="0">
                <a:solidFill>
                  <a:schemeClr val="tx1"/>
                </a:solidFill>
                <a:latin typeface="Times New Roman" panose="02020603050405020304" pitchFamily="18" charset="0"/>
              </a:rPr>
              <a:t>, </a:t>
            </a:r>
            <a:r>
              <a:rPr lang="zh-CN" altLang="en-US" sz="3200" b="1" dirty="0">
                <a:solidFill>
                  <a:schemeClr val="tx1"/>
                </a:solidFill>
                <a:latin typeface="Times New Roman" panose="02020603050405020304" pitchFamily="18" charset="0"/>
              </a:rPr>
              <a:t>其中 </a:t>
            </a:r>
            <a:r>
              <a:rPr lang="en-US" altLang="zh-CN" sz="3200" b="1" i="1" dirty="0">
                <a:solidFill>
                  <a:schemeClr val="tx1"/>
                </a:solidFill>
                <a:latin typeface="Times New Roman" panose="02020603050405020304" pitchFamily="18" charset="0"/>
              </a:rPr>
              <a:t>l</a:t>
            </a:r>
            <a:r>
              <a:rPr lang="en-US" altLang="zh-CN" sz="3200" b="1" dirty="0">
                <a:solidFill>
                  <a:schemeClr val="tx1"/>
                </a:solidFill>
                <a:latin typeface="Times New Roman" panose="02020603050405020304" pitchFamily="18" charset="0"/>
              </a:rPr>
              <a:t>(</a:t>
            </a:r>
            <a:r>
              <a:rPr lang="en-US" altLang="zh-CN" sz="3200" b="1" i="1" dirty="0">
                <a:solidFill>
                  <a:schemeClr val="tx1"/>
                </a:solidFill>
                <a:latin typeface="Times New Roman" panose="02020603050405020304" pitchFamily="18" charset="0"/>
              </a:rPr>
              <a:t>v</a:t>
            </a:r>
            <a:r>
              <a:rPr lang="en-US" altLang="zh-CN" sz="3200" b="1" i="1" baseline="-30000" dirty="0">
                <a:solidFill>
                  <a:schemeClr val="tx1"/>
                </a:solidFill>
                <a:latin typeface="Times New Roman" panose="02020603050405020304" pitchFamily="18" charset="0"/>
              </a:rPr>
              <a:t>i</a:t>
            </a:r>
            <a:r>
              <a:rPr lang="en-US" altLang="zh-CN" sz="3200" b="1" dirty="0">
                <a:solidFill>
                  <a:schemeClr val="tx1"/>
                </a:solidFill>
                <a:latin typeface="Times New Roman" panose="02020603050405020304" pitchFamily="18" charset="0"/>
              </a:rPr>
              <a:t>)</a:t>
            </a:r>
            <a:r>
              <a:rPr lang="zh-CN" altLang="en-US" sz="3200" b="1" dirty="0">
                <a:solidFill>
                  <a:schemeClr val="tx1"/>
                </a:solidFill>
                <a:latin typeface="Times New Roman" panose="02020603050405020304" pitchFamily="18" charset="0"/>
              </a:rPr>
              <a:t>是</a:t>
            </a:r>
            <a:r>
              <a:rPr lang="en-US" altLang="zh-CN" sz="3200" b="1" i="1" dirty="0">
                <a:solidFill>
                  <a:schemeClr val="tx1"/>
                </a:solidFill>
                <a:latin typeface="Times New Roman" panose="02020603050405020304" pitchFamily="18" charset="0"/>
              </a:rPr>
              <a:t>v</a:t>
            </a:r>
            <a:r>
              <a:rPr lang="en-US" altLang="zh-CN" sz="3200" b="1" i="1" baseline="-30000" dirty="0">
                <a:solidFill>
                  <a:schemeClr val="tx1"/>
                </a:solidFill>
                <a:latin typeface="Times New Roman" panose="02020603050405020304" pitchFamily="18" charset="0"/>
              </a:rPr>
              <a:t>i</a:t>
            </a:r>
            <a:r>
              <a:rPr lang="zh-CN" altLang="en-US" sz="3200" b="1" dirty="0">
                <a:solidFill>
                  <a:schemeClr val="tx1"/>
                </a:solidFill>
                <a:latin typeface="Times New Roman" panose="02020603050405020304" pitchFamily="18" charset="0"/>
              </a:rPr>
              <a:t>的层数</a:t>
            </a:r>
            <a:r>
              <a:rPr lang="en-US" altLang="zh-CN" sz="3200" b="1" dirty="0">
                <a:solidFill>
                  <a:schemeClr val="tx1"/>
                </a:solidFill>
                <a:latin typeface="Times New Roman" panose="02020603050405020304" pitchFamily="18" charset="0"/>
              </a:rPr>
              <a:t>.</a:t>
            </a:r>
            <a:br>
              <a:rPr lang="en-US" altLang="zh-CN" sz="3200" b="1" dirty="0">
                <a:solidFill>
                  <a:schemeClr val="tx1"/>
                </a:solidFill>
                <a:latin typeface="Times New Roman" panose="02020603050405020304" pitchFamily="18" charset="0"/>
              </a:rPr>
            </a:br>
            <a:r>
              <a:rPr lang="zh-CN" altLang="en-US" sz="3200" b="1" dirty="0">
                <a:solidFill>
                  <a:schemeClr val="tx1"/>
                </a:solidFill>
                <a:latin typeface="Times New Roman" panose="02020603050405020304" pitchFamily="18" charset="0"/>
              </a:rPr>
              <a:t>在所有权为</a:t>
            </a:r>
            <a:r>
              <a:rPr lang="en-US" altLang="zh-CN" sz="3200" b="1" i="1" dirty="0">
                <a:solidFill>
                  <a:schemeClr val="tx1"/>
                </a:solidFill>
                <a:latin typeface="Times New Roman" panose="02020603050405020304" pitchFamily="18" charset="0"/>
              </a:rPr>
              <a:t>w</a:t>
            </a:r>
            <a:r>
              <a:rPr lang="en-US" altLang="zh-CN" sz="3200" b="1" baseline="-30000" dirty="0">
                <a:solidFill>
                  <a:schemeClr val="tx1"/>
                </a:solidFill>
                <a:latin typeface="Times New Roman" panose="02020603050405020304" pitchFamily="18" charset="0"/>
              </a:rPr>
              <a:t>1</a:t>
            </a:r>
            <a:r>
              <a:rPr lang="en-US" altLang="zh-CN" sz="3200" b="1" dirty="0">
                <a:solidFill>
                  <a:schemeClr val="tx1"/>
                </a:solidFill>
                <a:latin typeface="Times New Roman" panose="02020603050405020304" pitchFamily="18" charset="0"/>
              </a:rPr>
              <a:t>, </a:t>
            </a:r>
            <a:r>
              <a:rPr lang="en-US" altLang="zh-CN" sz="3200" b="1" i="1" dirty="0">
                <a:solidFill>
                  <a:schemeClr val="tx1"/>
                </a:solidFill>
                <a:latin typeface="Times New Roman" panose="02020603050405020304" pitchFamily="18" charset="0"/>
              </a:rPr>
              <a:t>w</a:t>
            </a:r>
            <a:r>
              <a:rPr lang="en-US" altLang="zh-CN" sz="3200" b="1" baseline="-30000" dirty="0">
                <a:solidFill>
                  <a:schemeClr val="tx1"/>
                </a:solidFill>
                <a:latin typeface="Times New Roman" panose="02020603050405020304" pitchFamily="18" charset="0"/>
              </a:rPr>
              <a:t>2</a:t>
            </a:r>
            <a:r>
              <a:rPr lang="en-US" altLang="zh-CN" sz="3200" b="1" dirty="0">
                <a:solidFill>
                  <a:schemeClr val="tx1"/>
                </a:solidFill>
                <a:latin typeface="Times New Roman" panose="02020603050405020304" pitchFamily="18" charset="0"/>
              </a:rPr>
              <a:t>, …, </a:t>
            </a:r>
            <a:r>
              <a:rPr lang="en-US" altLang="zh-CN" sz="3200" b="1" i="1" dirty="0" err="1">
                <a:solidFill>
                  <a:schemeClr val="tx1"/>
                </a:solidFill>
                <a:latin typeface="Times New Roman" panose="02020603050405020304" pitchFamily="18" charset="0"/>
              </a:rPr>
              <a:t>w</a:t>
            </a:r>
            <a:r>
              <a:rPr lang="en-US" altLang="zh-CN" sz="3200" b="1" i="1" baseline="-30000" dirty="0" err="1">
                <a:solidFill>
                  <a:schemeClr val="tx1"/>
                </a:solidFill>
                <a:latin typeface="Times New Roman" panose="02020603050405020304" pitchFamily="18" charset="0"/>
              </a:rPr>
              <a:t>t</a:t>
            </a:r>
            <a:r>
              <a:rPr lang="en-US" altLang="zh-CN" sz="3200" b="1" i="1" baseline="-30000" dirty="0">
                <a:solidFill>
                  <a:schemeClr val="tx1"/>
                </a:solidFill>
                <a:latin typeface="Times New Roman" panose="02020603050405020304" pitchFamily="18" charset="0"/>
              </a:rPr>
              <a:t> </a:t>
            </a:r>
            <a:r>
              <a:rPr lang="zh-CN" altLang="en-US" sz="3200" b="1" dirty="0">
                <a:solidFill>
                  <a:schemeClr val="tx1"/>
                </a:solidFill>
                <a:latin typeface="Times New Roman" panose="02020603050405020304" pitchFamily="18" charset="0"/>
              </a:rPr>
              <a:t>的</a:t>
            </a:r>
            <a:r>
              <a:rPr lang="en-US" altLang="zh-CN" sz="3200" b="1" i="1" dirty="0">
                <a:solidFill>
                  <a:schemeClr val="tx1"/>
                </a:solidFill>
                <a:latin typeface="Times New Roman" panose="02020603050405020304" pitchFamily="18" charset="0"/>
              </a:rPr>
              <a:t>t</a:t>
            </a:r>
            <a:r>
              <a:rPr lang="zh-CN" altLang="en-US" sz="3200" b="1" dirty="0">
                <a:solidFill>
                  <a:schemeClr val="tx1"/>
                </a:solidFill>
                <a:latin typeface="Times New Roman" panose="02020603050405020304" pitchFamily="18" charset="0"/>
              </a:rPr>
              <a:t>片树叶的</a:t>
            </a:r>
            <a:r>
              <a:rPr lang="en-US" altLang="zh-CN" sz="3200" b="1" dirty="0">
                <a:solidFill>
                  <a:schemeClr val="tx1"/>
                </a:solidFill>
                <a:latin typeface="Times New Roman" panose="02020603050405020304" pitchFamily="18" charset="0"/>
              </a:rPr>
              <a:t>2</a:t>
            </a:r>
            <a:r>
              <a:rPr lang="zh-CN" altLang="en-US" sz="3200" b="1" dirty="0">
                <a:solidFill>
                  <a:schemeClr val="tx1"/>
                </a:solidFill>
                <a:latin typeface="Times New Roman" panose="02020603050405020304" pitchFamily="18" charset="0"/>
              </a:rPr>
              <a:t>叉树中</a:t>
            </a:r>
            <a:r>
              <a:rPr lang="en-US" altLang="zh-CN" sz="3200" b="1" dirty="0">
                <a:solidFill>
                  <a:schemeClr val="tx1"/>
                </a:solidFill>
                <a:latin typeface="Times New Roman" panose="02020603050405020304" pitchFamily="18" charset="0"/>
              </a:rPr>
              <a:t>, </a:t>
            </a:r>
            <a:r>
              <a:rPr lang="zh-CN" altLang="en-US" sz="3200" b="1" dirty="0">
                <a:solidFill>
                  <a:schemeClr val="tx1"/>
                </a:solidFill>
                <a:latin typeface="Times New Roman" panose="02020603050405020304" pitchFamily="18" charset="0"/>
              </a:rPr>
              <a:t>权最小的</a:t>
            </a:r>
            <a:r>
              <a:rPr lang="en-US" altLang="zh-CN" sz="3200" b="1" dirty="0">
                <a:solidFill>
                  <a:schemeClr val="tx1"/>
                </a:solidFill>
                <a:latin typeface="Times New Roman" panose="02020603050405020304" pitchFamily="18" charset="0"/>
              </a:rPr>
              <a:t>2</a:t>
            </a:r>
            <a:r>
              <a:rPr lang="zh-CN" altLang="en-US" sz="3200" b="1" dirty="0">
                <a:solidFill>
                  <a:schemeClr val="tx1"/>
                </a:solidFill>
                <a:latin typeface="Times New Roman" panose="02020603050405020304" pitchFamily="18" charset="0"/>
              </a:rPr>
              <a:t>叉树称为</a:t>
            </a:r>
            <a:r>
              <a:rPr lang="zh-CN" altLang="en-US" sz="3200" b="1" dirty="0">
                <a:solidFill>
                  <a:srgbClr val="FF0000"/>
                </a:solidFill>
                <a:latin typeface="Times New Roman" panose="02020603050405020304" pitchFamily="18" charset="0"/>
              </a:rPr>
              <a:t>最优 </a:t>
            </a:r>
            <a:r>
              <a:rPr lang="en-US" altLang="zh-CN" sz="3200" b="1" dirty="0">
                <a:solidFill>
                  <a:srgbClr val="FF0000"/>
                </a:solidFill>
                <a:latin typeface="Times New Roman" panose="02020603050405020304" pitchFamily="18" charset="0"/>
              </a:rPr>
              <a:t>2</a:t>
            </a:r>
            <a:r>
              <a:rPr lang="zh-CN" altLang="en-US" sz="3200" b="1" dirty="0">
                <a:solidFill>
                  <a:srgbClr val="FF0000"/>
                </a:solidFill>
                <a:latin typeface="Times New Roman" panose="02020603050405020304" pitchFamily="18" charset="0"/>
              </a:rPr>
              <a:t>叉树</a:t>
            </a:r>
            <a:r>
              <a:rPr lang="en-US" altLang="zh-CN" sz="3200" b="1" dirty="0">
                <a:solidFill>
                  <a:schemeClr val="tx1"/>
                </a:solidFill>
                <a:latin typeface="Times New Roman" panose="02020603050405020304" pitchFamily="18" charset="0"/>
              </a:rPr>
              <a:t>.</a:t>
            </a:r>
            <a:endParaRPr lang="en-US" altLang="zh-CN" sz="3200" b="1" dirty="0">
              <a:solidFill>
                <a:schemeClr val="tx1"/>
              </a:solidFill>
              <a:latin typeface="Calibri" panose="020F0502020204030204" pitchFamily="34" charset="0"/>
              <a:ea typeface="宋体" panose="02010600030101010101" pitchFamily="2" charset="-122"/>
            </a:endParaRPr>
          </a:p>
        </p:txBody>
      </p:sp>
      <p:sp>
        <p:nvSpPr>
          <p:cNvPr id="55300" name="标题 1"/>
          <p:cNvSpPr txBox="1">
            <a:spLocks/>
          </p:cNvSpPr>
          <p:nvPr/>
        </p:nvSpPr>
        <p:spPr bwMode="auto">
          <a:xfrm>
            <a:off x="179388" y="122238"/>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latin typeface="宋体" panose="02010600030101010101" pitchFamily="2" charset="-122"/>
              </a:rPr>
              <a:t>定义</a:t>
            </a:r>
            <a:r>
              <a:rPr lang="en-US" altLang="zh-CN" sz="4400" b="1" dirty="0">
                <a:solidFill>
                  <a:schemeClr val="bg1"/>
                </a:solidFill>
                <a:latin typeface="宋体" panose="02010600030101010101" pitchFamily="2" charset="-122"/>
              </a:rPr>
              <a:t>7.9      </a:t>
            </a:r>
            <a:r>
              <a:rPr lang="zh-CN" altLang="en-US" sz="4400" b="1" dirty="0">
                <a:solidFill>
                  <a:schemeClr val="bg1"/>
                </a:solidFill>
                <a:latin typeface="宋体" panose="02010600030101010101" pitchFamily="2" charset="-122"/>
              </a:rPr>
              <a:t>最优</a:t>
            </a:r>
            <a:r>
              <a:rPr lang="en-US" altLang="zh-CN" sz="4400" b="1" dirty="0">
                <a:solidFill>
                  <a:schemeClr val="bg1"/>
                </a:solidFill>
                <a:latin typeface="Times New Roman" panose="02020603050405020304" pitchFamily="18" charset="0"/>
              </a:rPr>
              <a:t>2</a:t>
            </a:r>
            <a:r>
              <a:rPr lang="zh-CN" altLang="en-US" sz="4400" b="1" dirty="0">
                <a:solidFill>
                  <a:schemeClr val="bg1"/>
                </a:solidFill>
                <a:latin typeface="宋体" panose="02010600030101010101" pitchFamily="2" charset="-122"/>
              </a:rPr>
              <a:t>叉树</a:t>
            </a:r>
            <a:endParaRPr lang="en-US" altLang="zh-CN" sz="4400" b="1" dirty="0">
              <a:solidFill>
                <a:schemeClr val="bg1"/>
              </a:solidFill>
            </a:endParaRPr>
          </a:p>
        </p:txBody>
      </p:sp>
      <p:graphicFrame>
        <p:nvGraphicFramePr>
          <p:cNvPr id="5" name="Object 1024"/>
          <p:cNvGraphicFramePr>
            <a:graphicFrameLocks noChangeAspect="1"/>
          </p:cNvGraphicFramePr>
          <p:nvPr>
            <p:extLst>
              <p:ext uri="{D42A27DB-BD31-4B8C-83A1-F6EECF244321}">
                <p14:modId xmlns:p14="http://schemas.microsoft.com/office/powerpoint/2010/main" val="2447400609"/>
              </p:ext>
            </p:extLst>
          </p:nvPr>
        </p:nvGraphicFramePr>
        <p:xfrm>
          <a:off x="3233738" y="2262188"/>
          <a:ext cx="2744787" cy="1020762"/>
        </p:xfrm>
        <a:graphic>
          <a:graphicData uri="http://schemas.openxmlformats.org/presentationml/2006/ole">
            <mc:AlternateContent xmlns:mc="http://schemas.openxmlformats.org/markup-compatibility/2006">
              <mc:Choice xmlns:v="urn:schemas-microsoft-com:vml" Requires="v">
                <p:oleObj spid="_x0000_s7170" name="公式" r:id="rId4" imgW="1206360" imgH="444240" progId="Equation.3">
                  <p:embed/>
                </p:oleObj>
              </mc:Choice>
              <mc:Fallback>
                <p:oleObj name="公式" r:id="rId4" imgW="1206360" imgH="444240" progId="Equation.3">
                  <p:embed/>
                  <p:pic>
                    <p:nvPicPr>
                      <p:cNvPr id="5" name="Object 1024"/>
                      <p:cNvPicPr>
                        <a:picLocks noChangeAspect="1" noChangeArrowheads="1"/>
                      </p:cNvPicPr>
                      <p:nvPr/>
                    </p:nvPicPr>
                    <p:blipFill>
                      <a:blip r:embed="rId5"/>
                      <a:srcRect/>
                      <a:stretch>
                        <a:fillRect/>
                      </a:stretch>
                    </p:blipFill>
                    <p:spPr bwMode="auto">
                      <a:xfrm>
                        <a:off x="3233738" y="2262188"/>
                        <a:ext cx="2744787"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4262105"/>
      </p:ext>
    </p:extLst>
  </p:cSld>
  <p:clrMapOvr>
    <a:masterClrMapping/>
  </p:clrMapOvr>
  <p:transition advTm="1000"/>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950" y="95250"/>
            <a:ext cx="37433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6450" indent="-806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hlink"/>
                </a:solidFill>
                <a:latin typeface="Times New Roman" panose="02020603050405020304" pitchFamily="18" charset="0"/>
              </a:rPr>
              <a:t>例   构造</a:t>
            </a:r>
            <a:r>
              <a:rPr lang="zh-CN" altLang="en-US" sz="3600" b="1">
                <a:solidFill>
                  <a:schemeClr val="hlink"/>
                </a:solidFill>
              </a:rPr>
              <a:t>权值分别为</a:t>
            </a:r>
            <a:r>
              <a:rPr lang="en-US" altLang="zh-CN" sz="3600" b="1">
                <a:solidFill>
                  <a:schemeClr val="hlink"/>
                </a:solidFill>
              </a:rPr>
              <a:t>7,5,2,4</a:t>
            </a:r>
            <a:r>
              <a:rPr lang="zh-CN" altLang="en-US" sz="3600" b="1">
                <a:solidFill>
                  <a:schemeClr val="hlink"/>
                </a:solidFill>
              </a:rPr>
              <a:t>的</a:t>
            </a:r>
            <a:r>
              <a:rPr lang="zh-CN" altLang="en-US" sz="3600" b="1">
                <a:solidFill>
                  <a:schemeClr val="hlink"/>
                </a:solidFill>
                <a:latin typeface="Times New Roman" panose="02020603050405020304" pitchFamily="18" charset="0"/>
              </a:rPr>
              <a:t>二叉树</a:t>
            </a:r>
          </a:p>
        </p:txBody>
      </p:sp>
      <p:grpSp>
        <p:nvGrpSpPr>
          <p:cNvPr id="2" name="Group 3"/>
          <p:cNvGrpSpPr>
            <a:grpSpLocks/>
          </p:cNvGrpSpPr>
          <p:nvPr/>
        </p:nvGrpSpPr>
        <p:grpSpPr bwMode="auto">
          <a:xfrm>
            <a:off x="4427538" y="188913"/>
            <a:ext cx="3124200" cy="2362200"/>
            <a:chOff x="3408" y="536"/>
            <a:chExt cx="1968" cy="1488"/>
          </a:xfrm>
        </p:grpSpPr>
        <p:grpSp>
          <p:nvGrpSpPr>
            <p:cNvPr id="37933" name="Group 4"/>
            <p:cNvGrpSpPr>
              <a:grpSpLocks/>
            </p:cNvGrpSpPr>
            <p:nvPr/>
          </p:nvGrpSpPr>
          <p:grpSpPr bwMode="auto">
            <a:xfrm>
              <a:off x="3408" y="536"/>
              <a:ext cx="1968" cy="1200"/>
              <a:chOff x="3120" y="144"/>
              <a:chExt cx="1968" cy="1200"/>
            </a:xfrm>
          </p:grpSpPr>
          <p:sp>
            <p:nvSpPr>
              <p:cNvPr id="37938" name="Oval 5"/>
              <p:cNvSpPr>
                <a:spLocks noChangeArrowheads="1"/>
              </p:cNvSpPr>
              <p:nvPr/>
            </p:nvSpPr>
            <p:spPr bwMode="auto">
              <a:xfrm>
                <a:off x="3984" y="144"/>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9" name="Oval 6"/>
              <p:cNvSpPr>
                <a:spLocks noChangeArrowheads="1"/>
              </p:cNvSpPr>
              <p:nvPr/>
            </p:nvSpPr>
            <p:spPr bwMode="auto">
              <a:xfrm>
                <a:off x="3504" y="576"/>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40" name="Oval 7"/>
              <p:cNvSpPr>
                <a:spLocks noChangeArrowheads="1"/>
              </p:cNvSpPr>
              <p:nvPr/>
            </p:nvSpPr>
            <p:spPr bwMode="auto">
              <a:xfrm>
                <a:off x="3120" y="1104"/>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a</a:t>
                </a:r>
              </a:p>
            </p:txBody>
          </p:sp>
          <p:sp>
            <p:nvSpPr>
              <p:cNvPr id="37941" name="Oval 8"/>
              <p:cNvSpPr>
                <a:spLocks noChangeArrowheads="1"/>
              </p:cNvSpPr>
              <p:nvPr/>
            </p:nvSpPr>
            <p:spPr bwMode="auto">
              <a:xfrm>
                <a:off x="3792" y="1104"/>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b</a:t>
                </a:r>
              </a:p>
            </p:txBody>
          </p:sp>
          <p:sp>
            <p:nvSpPr>
              <p:cNvPr id="37942" name="Oval 9"/>
              <p:cNvSpPr>
                <a:spLocks noChangeArrowheads="1"/>
              </p:cNvSpPr>
              <p:nvPr/>
            </p:nvSpPr>
            <p:spPr bwMode="auto">
              <a:xfrm>
                <a:off x="4464" y="576"/>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43" name="Oval 10"/>
              <p:cNvSpPr>
                <a:spLocks noChangeArrowheads="1"/>
              </p:cNvSpPr>
              <p:nvPr/>
            </p:nvSpPr>
            <p:spPr bwMode="auto">
              <a:xfrm>
                <a:off x="4128" y="1104"/>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c</a:t>
                </a:r>
              </a:p>
            </p:txBody>
          </p:sp>
          <p:sp>
            <p:nvSpPr>
              <p:cNvPr id="37944" name="Oval 11"/>
              <p:cNvSpPr>
                <a:spLocks noChangeArrowheads="1"/>
              </p:cNvSpPr>
              <p:nvPr/>
            </p:nvSpPr>
            <p:spPr bwMode="auto">
              <a:xfrm>
                <a:off x="4848" y="1104"/>
                <a:ext cx="240" cy="240"/>
              </a:xfrm>
              <a:prstGeom prst="ellipse">
                <a:avLst/>
              </a:prstGeom>
              <a:solidFill>
                <a:srgbClr val="CCFFFF"/>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d</a:t>
                </a:r>
              </a:p>
            </p:txBody>
          </p:sp>
          <p:cxnSp>
            <p:nvCxnSpPr>
              <p:cNvPr id="37945" name="AutoShape 12"/>
              <p:cNvCxnSpPr>
                <a:cxnSpLocks noChangeShapeType="1"/>
                <a:stCxn id="37938" idx="3"/>
                <a:endCxn id="37939" idx="7"/>
              </p:cNvCxnSpPr>
              <p:nvPr/>
            </p:nvCxnSpPr>
            <p:spPr bwMode="auto">
              <a:xfrm flipH="1">
                <a:off x="3709" y="355"/>
                <a:ext cx="310" cy="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946" name="AutoShape 13"/>
              <p:cNvCxnSpPr>
                <a:cxnSpLocks noChangeShapeType="1"/>
                <a:stCxn id="37939" idx="3"/>
                <a:endCxn id="37940" idx="0"/>
              </p:cNvCxnSpPr>
              <p:nvPr/>
            </p:nvCxnSpPr>
            <p:spPr bwMode="auto">
              <a:xfrm flipH="1">
                <a:off x="3240" y="787"/>
                <a:ext cx="299" cy="3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947" name="AutoShape 14"/>
              <p:cNvCxnSpPr>
                <a:cxnSpLocks noChangeShapeType="1"/>
                <a:stCxn id="37939" idx="5"/>
                <a:endCxn id="37941" idx="0"/>
              </p:cNvCxnSpPr>
              <p:nvPr/>
            </p:nvCxnSpPr>
            <p:spPr bwMode="auto">
              <a:xfrm>
                <a:off x="3709" y="787"/>
                <a:ext cx="203" cy="3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948" name="AutoShape 15"/>
              <p:cNvCxnSpPr>
                <a:cxnSpLocks noChangeShapeType="1"/>
                <a:stCxn id="37938" idx="5"/>
                <a:endCxn id="37942" idx="1"/>
              </p:cNvCxnSpPr>
              <p:nvPr/>
            </p:nvCxnSpPr>
            <p:spPr bwMode="auto">
              <a:xfrm>
                <a:off x="4189" y="355"/>
                <a:ext cx="310" cy="2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949" name="AutoShape 16"/>
              <p:cNvCxnSpPr>
                <a:cxnSpLocks noChangeShapeType="1"/>
                <a:stCxn id="37942" idx="3"/>
                <a:endCxn id="37943" idx="0"/>
              </p:cNvCxnSpPr>
              <p:nvPr/>
            </p:nvCxnSpPr>
            <p:spPr bwMode="auto">
              <a:xfrm flipH="1">
                <a:off x="4248" y="787"/>
                <a:ext cx="251" cy="3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7950" name="AutoShape 17"/>
              <p:cNvCxnSpPr>
                <a:cxnSpLocks noChangeShapeType="1"/>
                <a:stCxn id="37942" idx="5"/>
                <a:endCxn id="37944" idx="0"/>
              </p:cNvCxnSpPr>
              <p:nvPr/>
            </p:nvCxnSpPr>
            <p:spPr bwMode="auto">
              <a:xfrm>
                <a:off x="4669" y="787"/>
                <a:ext cx="299" cy="311"/>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37934" name="Text Box 18"/>
            <p:cNvSpPr txBox="1">
              <a:spLocks noChangeArrowheads="1"/>
            </p:cNvSpPr>
            <p:nvPr/>
          </p:nvSpPr>
          <p:spPr bwMode="auto">
            <a:xfrm>
              <a:off x="3408" y="1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7</a:t>
              </a:r>
            </a:p>
          </p:txBody>
        </p:sp>
        <p:sp>
          <p:nvSpPr>
            <p:cNvPr id="37935" name="Text Box 19"/>
            <p:cNvSpPr txBox="1">
              <a:spLocks noChangeArrowheads="1"/>
            </p:cNvSpPr>
            <p:nvPr/>
          </p:nvSpPr>
          <p:spPr bwMode="auto">
            <a:xfrm>
              <a:off x="4032" y="1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37936" name="Text Box 20"/>
            <p:cNvSpPr txBox="1">
              <a:spLocks noChangeArrowheads="1"/>
            </p:cNvSpPr>
            <p:nvPr/>
          </p:nvSpPr>
          <p:spPr bwMode="auto">
            <a:xfrm>
              <a:off x="4416" y="1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37937" name="Text Box 21"/>
            <p:cNvSpPr txBox="1">
              <a:spLocks noChangeArrowheads="1"/>
            </p:cNvSpPr>
            <p:nvPr/>
          </p:nvSpPr>
          <p:spPr bwMode="auto">
            <a:xfrm>
              <a:off x="5136" y="1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grpSp>
      <p:sp>
        <p:nvSpPr>
          <p:cNvPr id="703510" name="Text Box 22"/>
          <p:cNvSpPr txBox="1">
            <a:spLocks noChangeArrowheads="1"/>
          </p:cNvSpPr>
          <p:nvPr/>
        </p:nvSpPr>
        <p:spPr bwMode="auto">
          <a:xfrm>
            <a:off x="4787900" y="249237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rPr>
              <a:t>7*2+5*2+2*2+4*2=36</a:t>
            </a:r>
          </a:p>
        </p:txBody>
      </p:sp>
      <p:sp>
        <p:nvSpPr>
          <p:cNvPr id="703511" name="Text Box 23"/>
          <p:cNvSpPr txBox="1">
            <a:spLocks noChangeArrowheads="1"/>
          </p:cNvSpPr>
          <p:nvPr/>
        </p:nvSpPr>
        <p:spPr bwMode="auto">
          <a:xfrm>
            <a:off x="304800" y="54864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FF0000"/>
                </a:solidFill>
                <a:latin typeface="Times New Roman" panose="02020603050405020304" pitchFamily="18" charset="0"/>
              </a:rPr>
              <a:t>7*3+5*3+2*1+4*2=46</a:t>
            </a:r>
          </a:p>
        </p:txBody>
      </p:sp>
      <p:grpSp>
        <p:nvGrpSpPr>
          <p:cNvPr id="4" name="Group 24"/>
          <p:cNvGrpSpPr>
            <a:grpSpLocks/>
          </p:cNvGrpSpPr>
          <p:nvPr/>
        </p:nvGrpSpPr>
        <p:grpSpPr bwMode="auto">
          <a:xfrm>
            <a:off x="4648200" y="3133725"/>
            <a:ext cx="3886200" cy="2743200"/>
            <a:chOff x="2880" y="1968"/>
            <a:chExt cx="2448" cy="1728"/>
          </a:xfrm>
        </p:grpSpPr>
        <p:sp>
          <p:nvSpPr>
            <p:cNvPr id="37916" name="Oval 25"/>
            <p:cNvSpPr>
              <a:spLocks noChangeArrowheads="1"/>
            </p:cNvSpPr>
            <p:nvPr/>
          </p:nvSpPr>
          <p:spPr bwMode="auto">
            <a:xfrm>
              <a:off x="3600" y="1968"/>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7" name="Oval 26"/>
            <p:cNvSpPr>
              <a:spLocks noChangeArrowheads="1"/>
            </p:cNvSpPr>
            <p:nvPr/>
          </p:nvSpPr>
          <p:spPr bwMode="auto">
            <a:xfrm>
              <a:off x="3120" y="2400"/>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a</a:t>
              </a:r>
            </a:p>
          </p:txBody>
        </p:sp>
        <p:sp>
          <p:nvSpPr>
            <p:cNvPr id="37918" name="Oval 27"/>
            <p:cNvSpPr>
              <a:spLocks noChangeArrowheads="1"/>
            </p:cNvSpPr>
            <p:nvPr/>
          </p:nvSpPr>
          <p:spPr bwMode="auto">
            <a:xfrm>
              <a:off x="4080" y="2400"/>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9" name="Oval 28"/>
            <p:cNvSpPr>
              <a:spLocks noChangeArrowheads="1"/>
            </p:cNvSpPr>
            <p:nvPr/>
          </p:nvSpPr>
          <p:spPr bwMode="auto">
            <a:xfrm>
              <a:off x="3744" y="2928"/>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b</a:t>
              </a:r>
            </a:p>
          </p:txBody>
        </p:sp>
        <p:sp>
          <p:nvSpPr>
            <p:cNvPr id="37920" name="Oval 29"/>
            <p:cNvSpPr>
              <a:spLocks noChangeArrowheads="1"/>
            </p:cNvSpPr>
            <p:nvPr/>
          </p:nvSpPr>
          <p:spPr bwMode="auto">
            <a:xfrm>
              <a:off x="4464" y="2928"/>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400" b="1">
                <a:latin typeface="Times New Roman" panose="02020603050405020304" pitchFamily="18" charset="0"/>
              </a:endParaRPr>
            </a:p>
          </p:txBody>
        </p:sp>
        <p:cxnSp>
          <p:nvCxnSpPr>
            <p:cNvPr id="37921" name="AutoShape 30"/>
            <p:cNvCxnSpPr>
              <a:cxnSpLocks noChangeShapeType="1"/>
              <a:stCxn id="37916" idx="3"/>
              <a:endCxn id="37917" idx="7"/>
            </p:cNvCxnSpPr>
            <p:nvPr/>
          </p:nvCxnSpPr>
          <p:spPr bwMode="auto">
            <a:xfrm flipH="1">
              <a:off x="332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37922" name="AutoShape 31"/>
            <p:cNvCxnSpPr>
              <a:cxnSpLocks noChangeShapeType="1"/>
              <a:stCxn id="37916" idx="5"/>
              <a:endCxn id="37918" idx="1"/>
            </p:cNvCxnSpPr>
            <p:nvPr/>
          </p:nvCxnSpPr>
          <p:spPr bwMode="auto">
            <a:xfrm>
              <a:off x="380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37923" name="AutoShape 32"/>
            <p:cNvCxnSpPr>
              <a:cxnSpLocks noChangeShapeType="1"/>
              <a:stCxn id="37918" idx="3"/>
              <a:endCxn id="37919" idx="0"/>
            </p:cNvCxnSpPr>
            <p:nvPr/>
          </p:nvCxnSpPr>
          <p:spPr bwMode="auto">
            <a:xfrm flipH="1">
              <a:off x="3864" y="2611"/>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37924" name="AutoShape 33"/>
            <p:cNvCxnSpPr>
              <a:cxnSpLocks noChangeShapeType="1"/>
              <a:stCxn id="37918" idx="5"/>
              <a:endCxn id="37920" idx="0"/>
            </p:cNvCxnSpPr>
            <p:nvPr/>
          </p:nvCxnSpPr>
          <p:spPr bwMode="auto">
            <a:xfrm>
              <a:off x="4285" y="2611"/>
              <a:ext cx="299"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37925" name="Oval 34"/>
            <p:cNvSpPr>
              <a:spLocks noChangeArrowheads="1"/>
            </p:cNvSpPr>
            <p:nvPr/>
          </p:nvSpPr>
          <p:spPr bwMode="auto">
            <a:xfrm>
              <a:off x="4128" y="3456"/>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c</a:t>
              </a:r>
            </a:p>
          </p:txBody>
        </p:sp>
        <p:cxnSp>
          <p:nvCxnSpPr>
            <p:cNvPr id="37926" name="AutoShape 35"/>
            <p:cNvCxnSpPr>
              <a:cxnSpLocks noChangeShapeType="1"/>
              <a:endCxn id="37925" idx="0"/>
            </p:cNvCxnSpPr>
            <p:nvPr/>
          </p:nvCxnSpPr>
          <p:spPr bwMode="auto">
            <a:xfrm flipH="1">
              <a:off x="4248" y="3127"/>
              <a:ext cx="251" cy="323"/>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37927" name="Oval 36"/>
            <p:cNvSpPr>
              <a:spLocks noChangeArrowheads="1"/>
            </p:cNvSpPr>
            <p:nvPr/>
          </p:nvSpPr>
          <p:spPr bwMode="auto">
            <a:xfrm>
              <a:off x="4800" y="3456"/>
              <a:ext cx="240" cy="240"/>
            </a:xfrm>
            <a:prstGeom prst="ellipse">
              <a:avLst/>
            </a:prstGeom>
            <a:solidFill>
              <a:srgbClr val="66CCFF"/>
            </a:solidFill>
            <a:ln w="19050">
              <a:solidFill>
                <a:srgbClr val="FF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d</a:t>
              </a:r>
            </a:p>
          </p:txBody>
        </p:sp>
        <p:cxnSp>
          <p:nvCxnSpPr>
            <p:cNvPr id="37928" name="AutoShape 37"/>
            <p:cNvCxnSpPr>
              <a:cxnSpLocks noChangeShapeType="1"/>
              <a:stCxn id="37920" idx="5"/>
              <a:endCxn id="37927" idx="0"/>
            </p:cNvCxnSpPr>
            <p:nvPr/>
          </p:nvCxnSpPr>
          <p:spPr bwMode="auto">
            <a:xfrm>
              <a:off x="4669" y="3139"/>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37929" name="Text Box 38"/>
            <p:cNvSpPr txBox="1">
              <a:spLocks noChangeArrowheads="1"/>
            </p:cNvSpPr>
            <p:nvPr/>
          </p:nvSpPr>
          <p:spPr bwMode="auto">
            <a:xfrm>
              <a:off x="2880"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7</a:t>
              </a:r>
            </a:p>
          </p:txBody>
        </p:sp>
        <p:sp>
          <p:nvSpPr>
            <p:cNvPr id="37930" name="Text Box 39"/>
            <p:cNvSpPr txBox="1">
              <a:spLocks noChangeArrowheads="1"/>
            </p:cNvSpPr>
            <p:nvPr/>
          </p:nvSpPr>
          <p:spPr bwMode="auto">
            <a:xfrm>
              <a:off x="3456" y="29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37931" name="Text Box 40"/>
            <p:cNvSpPr txBox="1">
              <a:spLocks noChangeArrowheads="1"/>
            </p:cNvSpPr>
            <p:nvPr/>
          </p:nvSpPr>
          <p:spPr bwMode="auto">
            <a:xfrm>
              <a:off x="3792" y="34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37932" name="Text Box 41"/>
            <p:cNvSpPr txBox="1">
              <a:spLocks noChangeArrowheads="1"/>
            </p:cNvSpPr>
            <p:nvPr/>
          </p:nvSpPr>
          <p:spPr bwMode="auto">
            <a:xfrm>
              <a:off x="5088" y="34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grpSp>
      <p:sp>
        <p:nvSpPr>
          <p:cNvPr id="703530" name="Text Box 42"/>
          <p:cNvSpPr txBox="1">
            <a:spLocks noChangeArrowheads="1"/>
          </p:cNvSpPr>
          <p:nvPr/>
        </p:nvSpPr>
        <p:spPr bwMode="auto">
          <a:xfrm>
            <a:off x="5029200" y="5851525"/>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solidFill>
                  <a:srgbClr val="FF0000"/>
                </a:solidFill>
                <a:latin typeface="Times New Roman" panose="02020603050405020304" pitchFamily="18" charset="0"/>
              </a:rPr>
              <a:t>7*1+5*2+2*3+4*3=35</a:t>
            </a:r>
          </a:p>
        </p:txBody>
      </p:sp>
      <p:grpSp>
        <p:nvGrpSpPr>
          <p:cNvPr id="5" name="Group 43"/>
          <p:cNvGrpSpPr>
            <a:grpSpLocks/>
          </p:cNvGrpSpPr>
          <p:nvPr/>
        </p:nvGrpSpPr>
        <p:grpSpPr bwMode="auto">
          <a:xfrm>
            <a:off x="533400" y="2286000"/>
            <a:ext cx="3352800" cy="3276600"/>
            <a:chOff x="276" y="1101"/>
            <a:chExt cx="2112" cy="2064"/>
          </a:xfrm>
        </p:grpSpPr>
        <p:sp>
          <p:nvSpPr>
            <p:cNvPr id="37898" name="Oval 44"/>
            <p:cNvSpPr>
              <a:spLocks noChangeArrowheads="1"/>
            </p:cNvSpPr>
            <p:nvPr/>
          </p:nvSpPr>
          <p:spPr bwMode="auto">
            <a:xfrm>
              <a:off x="1380" y="1101"/>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9" name="Oval 45"/>
            <p:cNvSpPr>
              <a:spLocks noChangeArrowheads="1"/>
            </p:cNvSpPr>
            <p:nvPr/>
          </p:nvSpPr>
          <p:spPr bwMode="auto">
            <a:xfrm>
              <a:off x="900" y="1533"/>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0" name="Oval 46"/>
            <p:cNvSpPr>
              <a:spLocks noChangeArrowheads="1"/>
            </p:cNvSpPr>
            <p:nvPr/>
          </p:nvSpPr>
          <p:spPr bwMode="auto">
            <a:xfrm>
              <a:off x="516" y="2061"/>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latin typeface="Times New Roman" panose="02020603050405020304" pitchFamily="18" charset="0"/>
                </a:rPr>
                <a:t>d</a:t>
              </a:r>
              <a:endParaRPr lang="en-US" altLang="zh-CN" sz="2400" b="1">
                <a:latin typeface="Times New Roman" panose="02020603050405020304" pitchFamily="18" charset="0"/>
              </a:endParaRPr>
            </a:p>
          </p:txBody>
        </p:sp>
        <p:sp>
          <p:nvSpPr>
            <p:cNvPr id="37901" name="Oval 47"/>
            <p:cNvSpPr>
              <a:spLocks noChangeArrowheads="1"/>
            </p:cNvSpPr>
            <p:nvPr/>
          </p:nvSpPr>
          <p:spPr bwMode="auto">
            <a:xfrm>
              <a:off x="1188" y="2061"/>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400" b="1">
                <a:latin typeface="Times New Roman" panose="02020603050405020304" pitchFamily="18" charset="0"/>
              </a:endParaRPr>
            </a:p>
          </p:txBody>
        </p:sp>
        <p:sp>
          <p:nvSpPr>
            <p:cNvPr id="37902" name="Oval 48"/>
            <p:cNvSpPr>
              <a:spLocks noChangeArrowheads="1"/>
            </p:cNvSpPr>
            <p:nvPr/>
          </p:nvSpPr>
          <p:spPr bwMode="auto">
            <a:xfrm>
              <a:off x="1860" y="1533"/>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latin typeface="Times New Roman" panose="02020603050405020304" pitchFamily="18" charset="0"/>
                </a:rPr>
                <a:t>c</a:t>
              </a:r>
              <a:endParaRPr lang="en-US" altLang="zh-CN" sz="2400" b="1">
                <a:solidFill>
                  <a:schemeClr val="hlink"/>
                </a:solidFill>
                <a:latin typeface="Times New Roman" panose="02020603050405020304" pitchFamily="18" charset="0"/>
              </a:endParaRPr>
            </a:p>
          </p:txBody>
        </p:sp>
        <p:cxnSp>
          <p:nvCxnSpPr>
            <p:cNvPr id="37903" name="AutoShape 49"/>
            <p:cNvCxnSpPr>
              <a:cxnSpLocks noChangeShapeType="1"/>
              <a:stCxn id="37898" idx="3"/>
              <a:endCxn id="37899" idx="7"/>
            </p:cNvCxnSpPr>
            <p:nvPr/>
          </p:nvCxnSpPr>
          <p:spPr bwMode="auto">
            <a:xfrm flipH="1">
              <a:off x="1105" y="1312"/>
              <a:ext cx="310" cy="25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7904" name="AutoShape 50"/>
            <p:cNvCxnSpPr>
              <a:cxnSpLocks noChangeShapeType="1"/>
              <a:stCxn id="37899" idx="3"/>
              <a:endCxn id="37900" idx="0"/>
            </p:cNvCxnSpPr>
            <p:nvPr/>
          </p:nvCxnSpPr>
          <p:spPr bwMode="auto">
            <a:xfrm flipH="1">
              <a:off x="636" y="1744"/>
              <a:ext cx="299" cy="311"/>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7905" name="AutoShape 51"/>
            <p:cNvCxnSpPr>
              <a:cxnSpLocks noChangeShapeType="1"/>
              <a:stCxn id="37899" idx="5"/>
              <a:endCxn id="37901" idx="0"/>
            </p:cNvCxnSpPr>
            <p:nvPr/>
          </p:nvCxnSpPr>
          <p:spPr bwMode="auto">
            <a:xfrm>
              <a:off x="1105" y="1744"/>
              <a:ext cx="203" cy="311"/>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7906" name="AutoShape 52"/>
            <p:cNvCxnSpPr>
              <a:cxnSpLocks noChangeShapeType="1"/>
              <a:stCxn id="37898" idx="5"/>
              <a:endCxn id="37902" idx="1"/>
            </p:cNvCxnSpPr>
            <p:nvPr/>
          </p:nvCxnSpPr>
          <p:spPr bwMode="auto">
            <a:xfrm>
              <a:off x="1585" y="1312"/>
              <a:ext cx="310" cy="25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37907" name="Oval 53"/>
            <p:cNvSpPr>
              <a:spLocks noChangeArrowheads="1"/>
            </p:cNvSpPr>
            <p:nvPr/>
          </p:nvSpPr>
          <p:spPr bwMode="auto">
            <a:xfrm>
              <a:off x="852" y="2637"/>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latin typeface="Times New Roman" panose="02020603050405020304" pitchFamily="18" charset="0"/>
                </a:rPr>
                <a:t>a</a:t>
              </a:r>
              <a:endParaRPr lang="en-US" altLang="zh-CN" sz="2400" b="1">
                <a:latin typeface="Times New Roman" panose="02020603050405020304" pitchFamily="18" charset="0"/>
              </a:endParaRPr>
            </a:p>
          </p:txBody>
        </p:sp>
        <p:cxnSp>
          <p:nvCxnSpPr>
            <p:cNvPr id="37908" name="AutoShape 54"/>
            <p:cNvCxnSpPr>
              <a:cxnSpLocks noChangeShapeType="1"/>
              <a:stCxn id="37901" idx="3"/>
              <a:endCxn id="37907" idx="0"/>
            </p:cNvCxnSpPr>
            <p:nvPr/>
          </p:nvCxnSpPr>
          <p:spPr bwMode="auto">
            <a:xfrm flipH="1">
              <a:off x="972" y="2272"/>
              <a:ext cx="251" cy="359"/>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37909" name="Oval 55"/>
            <p:cNvSpPr>
              <a:spLocks noChangeArrowheads="1"/>
            </p:cNvSpPr>
            <p:nvPr/>
          </p:nvSpPr>
          <p:spPr bwMode="auto">
            <a:xfrm>
              <a:off x="1620" y="2637"/>
              <a:ext cx="240" cy="240"/>
            </a:xfrm>
            <a:prstGeom prst="ellipse">
              <a:avLst/>
            </a:prstGeom>
            <a:solidFill>
              <a:srgbClr val="CC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latin typeface="Times New Roman" panose="02020603050405020304" pitchFamily="18" charset="0"/>
                </a:rPr>
                <a:t>b</a:t>
              </a:r>
              <a:endParaRPr lang="en-US" altLang="zh-CN" sz="2400" b="1">
                <a:latin typeface="Times New Roman" panose="02020603050405020304" pitchFamily="18" charset="0"/>
              </a:endParaRPr>
            </a:p>
          </p:txBody>
        </p:sp>
        <p:cxnSp>
          <p:nvCxnSpPr>
            <p:cNvPr id="37910" name="AutoShape 56"/>
            <p:cNvCxnSpPr>
              <a:cxnSpLocks noChangeShapeType="1"/>
              <a:stCxn id="37901" idx="5"/>
              <a:endCxn id="37909" idx="0"/>
            </p:cNvCxnSpPr>
            <p:nvPr/>
          </p:nvCxnSpPr>
          <p:spPr bwMode="auto">
            <a:xfrm>
              <a:off x="1393" y="2272"/>
              <a:ext cx="347" cy="359"/>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37911" name="Text Box 57"/>
            <p:cNvSpPr txBox="1">
              <a:spLocks noChangeArrowheads="1"/>
            </p:cNvSpPr>
            <p:nvPr/>
          </p:nvSpPr>
          <p:spPr bwMode="auto">
            <a:xfrm>
              <a:off x="2148" y="153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37912" name="Text Box 58"/>
            <p:cNvSpPr txBox="1">
              <a:spLocks noChangeArrowheads="1"/>
            </p:cNvSpPr>
            <p:nvPr/>
          </p:nvSpPr>
          <p:spPr bwMode="auto">
            <a:xfrm>
              <a:off x="276" y="201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37913" name="Text Box 59"/>
            <p:cNvSpPr txBox="1">
              <a:spLocks noChangeArrowheads="1"/>
            </p:cNvSpPr>
            <p:nvPr/>
          </p:nvSpPr>
          <p:spPr bwMode="auto">
            <a:xfrm>
              <a:off x="852" y="287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7</a:t>
              </a:r>
            </a:p>
          </p:txBody>
        </p:sp>
        <p:sp>
          <p:nvSpPr>
            <p:cNvPr id="37914" name="Text Box 60"/>
            <p:cNvSpPr txBox="1">
              <a:spLocks noChangeArrowheads="1"/>
            </p:cNvSpPr>
            <p:nvPr/>
          </p:nvSpPr>
          <p:spPr bwMode="auto">
            <a:xfrm>
              <a:off x="1620" y="287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37915" name="Text Box 61"/>
            <p:cNvSpPr txBox="1">
              <a:spLocks noChangeArrowheads="1"/>
            </p:cNvSpPr>
            <p:nvPr/>
          </p:nvSpPr>
          <p:spPr bwMode="auto">
            <a:xfrm>
              <a:off x="1622" y="1288"/>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000" b="1">
                <a:latin typeface="Times New Roman" panose="02020603050405020304" pitchFamily="18" charset="0"/>
              </a:endParaRPr>
            </a:p>
          </p:txBody>
        </p:sp>
      </p:grpSp>
      <p:sp>
        <p:nvSpPr>
          <p:cNvPr id="37897" name="Rectangle 62"/>
          <p:cNvSpPr>
            <a:spLocks noChangeArrowheads="1"/>
          </p:cNvSpPr>
          <p:nvPr/>
        </p:nvSpPr>
        <p:spPr bwMode="auto">
          <a:xfrm>
            <a:off x="3203575" y="549275"/>
            <a:ext cx="2286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35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35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3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10" grpId="0"/>
      <p:bldP spid="703511" grpId="0"/>
      <p:bldP spid="7035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2C6F04-4653-4B08-BA3D-790EA060A339}" type="slidenum">
              <a:rPr lang="zh-CN" altLang="en-US" smtClean="0">
                <a:solidFill>
                  <a:schemeClr val="accent1"/>
                </a:solidFill>
              </a:rPr>
              <a:pPr/>
              <a:t>34</a:t>
            </a:fld>
            <a:r>
              <a:rPr lang="en-US" altLang="zh-CN" dirty="0">
                <a:solidFill>
                  <a:schemeClr val="accent1"/>
                </a:solidFill>
              </a:rPr>
              <a:t>/51</a:t>
            </a:r>
          </a:p>
        </p:txBody>
      </p:sp>
      <p:sp>
        <p:nvSpPr>
          <p:cNvPr id="38915" name="Rectangle 2"/>
          <p:cNvSpPr>
            <a:spLocks noGrp="1"/>
          </p:cNvSpPr>
          <p:nvPr>
            <p:ph type="title" idx="4294967295"/>
          </p:nvPr>
        </p:nvSpPr>
        <p:spPr/>
        <p:txBody>
          <a:bodyPr/>
          <a:lstStyle/>
          <a:p>
            <a:r>
              <a:rPr lang="zh-CN" altLang="en-US" sz="4000">
                <a:latin typeface="Calibri" panose="020F0502020204030204" pitchFamily="34" charset="0"/>
                <a:ea typeface="宋体" panose="02010600030101010101" pitchFamily="2" charset="-122"/>
              </a:rPr>
              <a:t>霍夫曼</a:t>
            </a:r>
            <a:r>
              <a:rPr lang="en-US" altLang="zh-CN" sz="4000">
                <a:latin typeface="Calibri" panose="020F0502020204030204" pitchFamily="34" charset="0"/>
                <a:ea typeface="宋体" panose="02010600030101010101" pitchFamily="2" charset="-122"/>
              </a:rPr>
              <a:t>(Huffman D.A)</a:t>
            </a:r>
            <a:r>
              <a:rPr lang="zh-CN" altLang="en-US" sz="4000">
                <a:latin typeface="Calibri" panose="020F0502020204030204" pitchFamily="34" charset="0"/>
                <a:ea typeface="宋体" panose="02010600030101010101" pitchFamily="2" charset="-122"/>
              </a:rPr>
              <a:t>算法 </a:t>
            </a:r>
          </a:p>
        </p:txBody>
      </p:sp>
      <p:sp>
        <p:nvSpPr>
          <p:cNvPr id="38916" name="Rectangle 3"/>
          <p:cNvSpPr>
            <a:spLocks noGrp="1"/>
          </p:cNvSpPr>
          <p:nvPr>
            <p:ph type="body" idx="4294967295"/>
          </p:nvPr>
        </p:nvSpPr>
        <p:spPr>
          <a:xfrm>
            <a:off x="323850" y="1052513"/>
            <a:ext cx="8424863" cy="1979612"/>
          </a:xfrm>
        </p:spPr>
        <p:txBody>
          <a:bodyPr/>
          <a:lstStyle/>
          <a:p>
            <a:pPr marL="1074738" indent="-1074738">
              <a:lnSpc>
                <a:spcPct val="110000"/>
              </a:lnSpc>
              <a:buNone/>
            </a:pPr>
            <a:r>
              <a:rPr lang="zh-CN" altLang="en-US" b="1" dirty="0">
                <a:latin typeface="Calibri" panose="020F0502020204030204" pitchFamily="34" charset="0"/>
                <a:ea typeface="宋体" panose="02010600030101010101" pitchFamily="2" charset="-122"/>
              </a:rPr>
              <a:t>思路</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把求带</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个权的</a:t>
            </a:r>
            <a:r>
              <a:rPr lang="zh-CN" altLang="en-US" b="1" dirty="0">
                <a:solidFill>
                  <a:srgbClr val="FF0000"/>
                </a:solidFill>
                <a:latin typeface="Times New Roman" panose="02020603050405020304" pitchFamily="18" charset="0"/>
              </a:rPr>
              <a:t>最优 </a:t>
            </a:r>
            <a:r>
              <a:rPr lang="en-US" altLang="zh-CN" b="1" dirty="0">
                <a:solidFill>
                  <a:srgbClr val="FF0000"/>
                </a:solidFill>
                <a:latin typeface="Times New Roman" panose="02020603050405020304" pitchFamily="18" charset="0"/>
              </a:rPr>
              <a:t>2</a:t>
            </a:r>
            <a:r>
              <a:rPr lang="zh-CN" altLang="en-US" b="1" dirty="0">
                <a:solidFill>
                  <a:srgbClr val="FF0000"/>
                </a:solidFill>
                <a:latin typeface="Times New Roman" panose="02020603050405020304" pitchFamily="18" charset="0"/>
              </a:rPr>
              <a:t>叉树</a:t>
            </a:r>
            <a:r>
              <a:rPr lang="zh-CN" altLang="en-US" b="1" dirty="0">
                <a:latin typeface="Calibri" panose="020F0502020204030204" pitchFamily="34" charset="0"/>
                <a:ea typeface="宋体" panose="02010600030101010101" pitchFamily="2" charset="-122"/>
              </a:rPr>
              <a:t>变为求带</a:t>
            </a:r>
            <a:r>
              <a:rPr lang="en-US" altLang="zh-CN" b="1" dirty="0">
                <a:latin typeface="Calibri" panose="020F0502020204030204" pitchFamily="34" charset="0"/>
                <a:ea typeface="宋体" panose="02010600030101010101" pitchFamily="2" charset="-122"/>
              </a:rPr>
              <a:t>t-1</a:t>
            </a:r>
            <a:r>
              <a:rPr lang="zh-CN" altLang="en-US" b="1" dirty="0">
                <a:latin typeface="Calibri" panose="020F0502020204030204" pitchFamily="34" charset="0"/>
                <a:ea typeface="宋体" panose="02010600030101010101" pitchFamily="2" charset="-122"/>
              </a:rPr>
              <a:t>个权的</a:t>
            </a:r>
            <a:r>
              <a:rPr lang="zh-CN" altLang="en-US" b="1" dirty="0">
                <a:solidFill>
                  <a:srgbClr val="FF0000"/>
                </a:solidFill>
                <a:latin typeface="Times New Roman" panose="02020603050405020304" pitchFamily="18" charset="0"/>
              </a:rPr>
              <a:t>最优 </a:t>
            </a:r>
            <a:r>
              <a:rPr lang="en-US" altLang="zh-CN" b="1" dirty="0">
                <a:solidFill>
                  <a:srgbClr val="FF0000"/>
                </a:solidFill>
                <a:latin typeface="Times New Roman" panose="02020603050405020304" pitchFamily="18" charset="0"/>
              </a:rPr>
              <a:t>2</a:t>
            </a:r>
            <a:r>
              <a:rPr lang="zh-CN" altLang="en-US" b="1" dirty="0">
                <a:solidFill>
                  <a:srgbClr val="FF0000"/>
                </a:solidFill>
                <a:latin typeface="Times New Roman" panose="02020603050405020304" pitchFamily="18" charset="0"/>
              </a:rPr>
              <a:t>叉树</a:t>
            </a:r>
            <a:r>
              <a:rPr lang="zh-CN" altLang="en-US" b="1" dirty="0">
                <a:latin typeface="Calibri" panose="020F0502020204030204" pitchFamily="34" charset="0"/>
                <a:ea typeface="宋体" panose="02010600030101010101" pitchFamily="2" charset="-122"/>
              </a:rPr>
              <a:t>。</a:t>
            </a:r>
          </a:p>
        </p:txBody>
      </p:sp>
    </p:spTree>
  </p:cSld>
  <p:clrMapOvr>
    <a:masterClrMapping/>
  </p:clrMapOvr>
  <p:transition advTm="1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12394" y="2708920"/>
            <a:ext cx="3692054" cy="1851429"/>
          </a:xfrm>
          <a:prstGeom prst="rect">
            <a:avLst/>
          </a:prstGeom>
          <a:solidFill>
            <a:srgbClr val="7F8D80"/>
          </a:solidFill>
        </p:spPr>
        <p:txBody>
          <a:bodyPr wrap="square" rtlCol="0">
            <a:spAutoFit/>
          </a:bodyPr>
          <a:lstStyle/>
          <a:p>
            <a:endParaRPr lang="zh-CN" altLang="en-US" dirty="0"/>
          </a:p>
        </p:txBody>
      </p:sp>
      <p:sp>
        <p:nvSpPr>
          <p:cNvPr id="2" name="文本框 1"/>
          <p:cNvSpPr txBox="1"/>
          <p:nvPr/>
        </p:nvSpPr>
        <p:spPr>
          <a:xfrm>
            <a:off x="362095" y="4137618"/>
            <a:ext cx="4125020" cy="2251129"/>
          </a:xfrm>
          <a:prstGeom prst="rect">
            <a:avLst/>
          </a:prstGeom>
          <a:solidFill>
            <a:srgbClr val="FFC000"/>
          </a:solidFill>
        </p:spPr>
        <p:txBody>
          <a:bodyPr wrap="square" rtlCol="0">
            <a:spAutoFit/>
          </a:bodyPr>
          <a:lstStyle/>
          <a:p>
            <a:endParaRPr lang="zh-CN" altLang="en-US" dirty="0"/>
          </a:p>
        </p:txBody>
      </p:sp>
      <p:sp>
        <p:nvSpPr>
          <p:cNvPr id="3993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B6C473-5B4E-4424-A2FD-BB884C168D52}" type="slidenum">
              <a:rPr lang="zh-CN" altLang="en-US" smtClean="0">
                <a:solidFill>
                  <a:schemeClr val="accent1"/>
                </a:solidFill>
              </a:rPr>
              <a:pPr/>
              <a:t>35</a:t>
            </a:fld>
            <a:r>
              <a:rPr lang="en-US" altLang="zh-CN" dirty="0">
                <a:solidFill>
                  <a:schemeClr val="accent1"/>
                </a:solidFill>
              </a:rPr>
              <a:t>/51</a:t>
            </a:r>
          </a:p>
        </p:txBody>
      </p:sp>
      <p:sp>
        <p:nvSpPr>
          <p:cNvPr id="39939"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定理</a:t>
            </a:r>
          </a:p>
        </p:txBody>
      </p:sp>
      <p:sp>
        <p:nvSpPr>
          <p:cNvPr id="39940" name="Rectangle 3"/>
          <p:cNvSpPr>
            <a:spLocks noChangeArrowheads="1"/>
          </p:cNvSpPr>
          <p:nvPr/>
        </p:nvSpPr>
        <p:spPr bwMode="auto">
          <a:xfrm>
            <a:off x="179388" y="836712"/>
            <a:ext cx="8785100" cy="1372683"/>
          </a:xfrm>
          <a:prstGeom prst="rect">
            <a:avLst/>
          </a:prstGeom>
          <a:solidFill>
            <a:srgbClr val="FFFF00"/>
          </a:solidFill>
          <a:ln>
            <a:noFill/>
          </a:ln>
        </p:spPr>
        <p:txBody>
          <a:bodyPr wrap="square">
            <a:spAutoFit/>
          </a:bodyPr>
          <a:lstStyle>
            <a:lvl1pPr marL="88900" indent="-88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hlink"/>
              </a:buClr>
              <a:buSzPct val="110000"/>
              <a:buFont typeface="Wingdings" panose="05000000000000000000" pitchFamily="2" charset="2"/>
              <a:buNone/>
            </a:pPr>
            <a:r>
              <a:rPr lang="zh-CN" altLang="en-US" sz="3200" b="1" dirty="0">
                <a:solidFill>
                  <a:schemeClr val="hlink"/>
                </a:solidFill>
              </a:rPr>
              <a:t>存在一棵带权</a:t>
            </a:r>
            <a:r>
              <a:rPr lang="en-US" altLang="zh-CN" sz="3200" b="1" dirty="0">
                <a:solidFill>
                  <a:schemeClr val="hlink"/>
                </a:solidFill>
              </a:rPr>
              <a:t>w</a:t>
            </a:r>
            <a:r>
              <a:rPr lang="en-US" altLang="zh-CN" sz="3200" b="1" baseline="-25000" dirty="0">
                <a:solidFill>
                  <a:schemeClr val="hlink"/>
                </a:solidFill>
              </a:rPr>
              <a:t>1</a:t>
            </a:r>
            <a:r>
              <a:rPr lang="en-US" altLang="zh-CN" sz="3200" b="1" dirty="0">
                <a:solidFill>
                  <a:schemeClr val="hlink"/>
                </a:solidFill>
              </a:rPr>
              <a:t>,w</a:t>
            </a:r>
            <a:r>
              <a:rPr lang="en-US" altLang="zh-CN" sz="3200" b="1" baseline="-25000" dirty="0">
                <a:solidFill>
                  <a:schemeClr val="hlink"/>
                </a:solidFill>
              </a:rPr>
              <a:t>2</a:t>
            </a:r>
            <a:r>
              <a:rPr lang="en-US" altLang="zh-CN" sz="3200" b="1" dirty="0">
                <a:solidFill>
                  <a:schemeClr val="hlink"/>
                </a:solidFill>
              </a:rPr>
              <a:t>,…,</a:t>
            </a:r>
            <a:r>
              <a:rPr lang="en-US" altLang="zh-CN" sz="3200" b="1" dirty="0" err="1">
                <a:solidFill>
                  <a:schemeClr val="hlink"/>
                </a:solidFill>
              </a:rPr>
              <a:t>w</a:t>
            </a:r>
            <a:r>
              <a:rPr lang="en-US" altLang="zh-CN" sz="3200" b="1" baseline="-25000" dirty="0" err="1">
                <a:solidFill>
                  <a:schemeClr val="hlink"/>
                </a:solidFill>
              </a:rPr>
              <a:t>t</a:t>
            </a:r>
            <a:r>
              <a:rPr lang="zh-CN" altLang="en-US" sz="3200" b="1" dirty="0">
                <a:solidFill>
                  <a:schemeClr val="hlink"/>
                </a:solidFill>
              </a:rPr>
              <a:t>的最优</a:t>
            </a:r>
            <a:r>
              <a:rPr lang="en-US" altLang="zh-CN" sz="3200" b="1" dirty="0">
                <a:solidFill>
                  <a:schemeClr val="hlink"/>
                </a:solidFill>
              </a:rPr>
              <a:t>2</a:t>
            </a:r>
            <a:r>
              <a:rPr lang="zh-CN" altLang="en-US" sz="3200" b="1" dirty="0">
                <a:solidFill>
                  <a:schemeClr val="hlink"/>
                </a:solidFill>
              </a:rPr>
              <a:t>－分树，而且带权</a:t>
            </a:r>
            <a:r>
              <a:rPr lang="en-US" altLang="zh-CN" sz="3200" b="1" dirty="0">
                <a:solidFill>
                  <a:schemeClr val="hlink"/>
                </a:solidFill>
              </a:rPr>
              <a:t>w</a:t>
            </a:r>
            <a:r>
              <a:rPr lang="en-US" altLang="zh-CN" sz="3200" b="1" baseline="-25000" dirty="0">
                <a:solidFill>
                  <a:schemeClr val="hlink"/>
                </a:solidFill>
              </a:rPr>
              <a:t>1</a:t>
            </a:r>
            <a:r>
              <a:rPr lang="zh-CN" altLang="en-US" sz="3200" b="1" dirty="0">
                <a:solidFill>
                  <a:schemeClr val="hlink"/>
                </a:solidFill>
              </a:rPr>
              <a:t>和</a:t>
            </a:r>
            <a:r>
              <a:rPr lang="en-US" altLang="zh-CN" sz="3200" b="1" dirty="0">
                <a:solidFill>
                  <a:schemeClr val="hlink"/>
                </a:solidFill>
              </a:rPr>
              <a:t>w</a:t>
            </a:r>
            <a:r>
              <a:rPr lang="en-US" altLang="zh-CN" sz="3200" b="1" baseline="-25000" dirty="0">
                <a:solidFill>
                  <a:schemeClr val="hlink"/>
                </a:solidFill>
              </a:rPr>
              <a:t>2</a:t>
            </a:r>
            <a:r>
              <a:rPr lang="zh-CN" altLang="en-US" sz="3200" b="1" dirty="0">
                <a:solidFill>
                  <a:schemeClr val="hlink"/>
                </a:solidFill>
              </a:rPr>
              <a:t>的两片叶子是兄弟。</a:t>
            </a:r>
          </a:p>
        </p:txBody>
      </p:sp>
      <p:grpSp>
        <p:nvGrpSpPr>
          <p:cNvPr id="7" name="Group 7"/>
          <p:cNvGrpSpPr>
            <a:grpSpLocks/>
          </p:cNvGrpSpPr>
          <p:nvPr/>
        </p:nvGrpSpPr>
        <p:grpSpPr bwMode="auto">
          <a:xfrm>
            <a:off x="649559" y="4214481"/>
            <a:ext cx="3635931" cy="1966913"/>
            <a:chOff x="1951" y="1308"/>
            <a:chExt cx="1998" cy="1239"/>
          </a:xfrm>
          <a:solidFill>
            <a:srgbClr val="00B0F0"/>
          </a:solidFill>
        </p:grpSpPr>
        <p:sp>
          <p:nvSpPr>
            <p:cNvPr id="8" name="Oval 12"/>
            <p:cNvSpPr>
              <a:spLocks noChangeArrowheads="1"/>
            </p:cNvSpPr>
            <p:nvPr/>
          </p:nvSpPr>
          <p:spPr bwMode="auto">
            <a:xfrm>
              <a:off x="2522" y="1980"/>
              <a:ext cx="227" cy="227"/>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9" name="Oval 15"/>
            <p:cNvSpPr>
              <a:spLocks noChangeArrowheads="1"/>
            </p:cNvSpPr>
            <p:nvPr/>
          </p:nvSpPr>
          <p:spPr bwMode="auto">
            <a:xfrm>
              <a:off x="3722" y="1644"/>
              <a:ext cx="227" cy="227"/>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11</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10" name="Oval 18"/>
            <p:cNvSpPr>
              <a:spLocks noChangeArrowheads="1"/>
            </p:cNvSpPr>
            <p:nvPr/>
          </p:nvSpPr>
          <p:spPr bwMode="auto">
            <a:xfrm>
              <a:off x="2231" y="1644"/>
              <a:ext cx="227" cy="227"/>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11" name="Oval 21"/>
            <p:cNvSpPr>
              <a:spLocks noChangeArrowheads="1"/>
            </p:cNvSpPr>
            <p:nvPr/>
          </p:nvSpPr>
          <p:spPr bwMode="auto">
            <a:xfrm>
              <a:off x="2952" y="1308"/>
              <a:ext cx="272" cy="249"/>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12" name="Oval 27"/>
            <p:cNvSpPr>
              <a:spLocks noChangeArrowheads="1"/>
            </p:cNvSpPr>
            <p:nvPr/>
          </p:nvSpPr>
          <p:spPr bwMode="auto">
            <a:xfrm>
              <a:off x="2784" y="2320"/>
              <a:ext cx="227" cy="227"/>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6</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13" name="Oval 42"/>
            <p:cNvSpPr>
              <a:spLocks noChangeArrowheads="1"/>
            </p:cNvSpPr>
            <p:nvPr/>
          </p:nvSpPr>
          <p:spPr bwMode="auto">
            <a:xfrm>
              <a:off x="2239" y="2316"/>
              <a:ext cx="227" cy="227"/>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5</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14" name="Oval 45"/>
            <p:cNvSpPr>
              <a:spLocks noChangeArrowheads="1"/>
            </p:cNvSpPr>
            <p:nvPr/>
          </p:nvSpPr>
          <p:spPr bwMode="auto">
            <a:xfrm>
              <a:off x="1951" y="1980"/>
              <a:ext cx="227" cy="227"/>
            </a:xfrm>
            <a:prstGeom prst="ellipse">
              <a:avLst/>
            </a:prstGeom>
            <a:grp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7</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15" name="Line 53"/>
            <p:cNvSpPr>
              <a:spLocks noChangeShapeType="1"/>
            </p:cNvSpPr>
            <p:nvPr/>
          </p:nvSpPr>
          <p:spPr bwMode="auto">
            <a:xfrm flipH="1">
              <a:off x="2400" y="1488"/>
              <a:ext cx="576" cy="240"/>
            </a:xfrm>
            <a:prstGeom prst="line">
              <a:avLst/>
            </a:prstGeom>
            <a:grpFill/>
            <a:ln w="28575" cap="rnd">
              <a:solidFill>
                <a:srgbClr val="00B0F0"/>
              </a:solidFill>
              <a:round/>
              <a:headEnd/>
              <a:tailEnd/>
            </a:ln>
          </p:spPr>
          <p:txBody>
            <a:bodyPr/>
            <a:lstStyle/>
            <a:p>
              <a:endParaRPr lang="zh-CN" altLang="en-US"/>
            </a:p>
          </p:txBody>
        </p:sp>
        <p:sp>
          <p:nvSpPr>
            <p:cNvPr id="16" name="Line 54"/>
            <p:cNvSpPr>
              <a:spLocks noChangeShapeType="1"/>
            </p:cNvSpPr>
            <p:nvPr/>
          </p:nvSpPr>
          <p:spPr bwMode="auto">
            <a:xfrm>
              <a:off x="3216" y="1488"/>
              <a:ext cx="528" cy="240"/>
            </a:xfrm>
            <a:prstGeom prst="line">
              <a:avLst/>
            </a:prstGeom>
            <a:grpFill/>
            <a:ln w="28575" cap="rnd">
              <a:solidFill>
                <a:srgbClr val="00B0F0"/>
              </a:solidFill>
              <a:round/>
              <a:headEnd/>
              <a:tailEnd/>
            </a:ln>
          </p:spPr>
          <p:txBody>
            <a:bodyPr/>
            <a:lstStyle/>
            <a:p>
              <a:endParaRPr lang="zh-CN" altLang="en-US"/>
            </a:p>
          </p:txBody>
        </p:sp>
        <p:sp>
          <p:nvSpPr>
            <p:cNvPr id="17" name="Line 55"/>
            <p:cNvSpPr>
              <a:spLocks noChangeShapeType="1"/>
            </p:cNvSpPr>
            <p:nvPr/>
          </p:nvSpPr>
          <p:spPr bwMode="auto">
            <a:xfrm flipH="1">
              <a:off x="2112" y="1824"/>
              <a:ext cx="190" cy="192"/>
            </a:xfrm>
            <a:prstGeom prst="line">
              <a:avLst/>
            </a:prstGeom>
            <a:grpFill/>
            <a:ln w="28575" cap="rnd">
              <a:solidFill>
                <a:srgbClr val="00B0F0"/>
              </a:solidFill>
              <a:round/>
              <a:headEnd/>
              <a:tailEnd/>
            </a:ln>
          </p:spPr>
          <p:txBody>
            <a:bodyPr/>
            <a:lstStyle/>
            <a:p>
              <a:endParaRPr lang="zh-CN" altLang="en-US"/>
            </a:p>
          </p:txBody>
        </p:sp>
        <p:sp>
          <p:nvSpPr>
            <p:cNvPr id="18" name="Line 56"/>
            <p:cNvSpPr>
              <a:spLocks noChangeShapeType="1"/>
            </p:cNvSpPr>
            <p:nvPr/>
          </p:nvSpPr>
          <p:spPr bwMode="auto">
            <a:xfrm>
              <a:off x="2400" y="1824"/>
              <a:ext cx="192" cy="192"/>
            </a:xfrm>
            <a:prstGeom prst="line">
              <a:avLst/>
            </a:prstGeom>
            <a:grpFill/>
            <a:ln w="28575" cap="rnd">
              <a:solidFill>
                <a:srgbClr val="00B0F0"/>
              </a:solidFill>
              <a:round/>
              <a:headEnd/>
              <a:tailEnd/>
            </a:ln>
          </p:spPr>
          <p:txBody>
            <a:bodyPr/>
            <a:lstStyle/>
            <a:p>
              <a:endParaRPr lang="zh-CN" altLang="en-US" dirty="0"/>
            </a:p>
          </p:txBody>
        </p:sp>
        <p:sp>
          <p:nvSpPr>
            <p:cNvPr id="19" name="Line 57"/>
            <p:cNvSpPr>
              <a:spLocks noChangeShapeType="1"/>
            </p:cNvSpPr>
            <p:nvPr/>
          </p:nvSpPr>
          <p:spPr bwMode="auto">
            <a:xfrm>
              <a:off x="2688" y="2160"/>
              <a:ext cx="192" cy="192"/>
            </a:xfrm>
            <a:prstGeom prst="line">
              <a:avLst/>
            </a:prstGeom>
            <a:grpFill/>
            <a:ln w="28575" cap="rnd">
              <a:solidFill>
                <a:srgbClr val="00B0F0"/>
              </a:solidFill>
              <a:round/>
              <a:headEnd/>
              <a:tailEnd/>
            </a:ln>
          </p:spPr>
          <p:txBody>
            <a:bodyPr/>
            <a:lstStyle/>
            <a:p>
              <a:endParaRPr lang="zh-CN" altLang="en-US"/>
            </a:p>
          </p:txBody>
        </p:sp>
        <p:sp>
          <p:nvSpPr>
            <p:cNvPr id="20" name="Line 59"/>
            <p:cNvSpPr>
              <a:spLocks noChangeShapeType="1"/>
            </p:cNvSpPr>
            <p:nvPr/>
          </p:nvSpPr>
          <p:spPr bwMode="auto">
            <a:xfrm flipH="1">
              <a:off x="2400" y="2160"/>
              <a:ext cx="190" cy="192"/>
            </a:xfrm>
            <a:prstGeom prst="line">
              <a:avLst/>
            </a:prstGeom>
            <a:grpFill/>
            <a:ln w="28575" cap="rnd">
              <a:solidFill>
                <a:srgbClr val="00B0F0"/>
              </a:solidFill>
              <a:round/>
              <a:headEnd/>
              <a:tailEnd/>
            </a:ln>
          </p:spPr>
          <p:txBody>
            <a:bodyPr/>
            <a:lstStyle/>
            <a:p>
              <a:endParaRPr lang="zh-CN" altLang="en-US"/>
            </a:p>
          </p:txBody>
        </p:sp>
      </p:grpSp>
      <p:grpSp>
        <p:nvGrpSpPr>
          <p:cNvPr id="21" name="组合 20"/>
          <p:cNvGrpSpPr/>
          <p:nvPr/>
        </p:nvGrpSpPr>
        <p:grpSpPr>
          <a:xfrm>
            <a:off x="5048344" y="2840091"/>
            <a:ext cx="3260761" cy="1508126"/>
            <a:chOff x="5163634" y="3895929"/>
            <a:chExt cx="3260761" cy="1508126"/>
          </a:xfrm>
        </p:grpSpPr>
        <p:sp>
          <p:nvSpPr>
            <p:cNvPr id="22" name="Oval 12"/>
            <p:cNvSpPr>
              <a:spLocks noChangeArrowheads="1"/>
            </p:cNvSpPr>
            <p:nvPr/>
          </p:nvSpPr>
          <p:spPr bwMode="auto">
            <a:xfrm>
              <a:off x="6000441" y="4962729"/>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5</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23" name="Oval 15"/>
            <p:cNvSpPr>
              <a:spLocks noChangeArrowheads="1"/>
            </p:cNvSpPr>
            <p:nvPr/>
          </p:nvSpPr>
          <p:spPr bwMode="auto">
            <a:xfrm>
              <a:off x="7759053" y="4429329"/>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24" name="Oval 18"/>
            <p:cNvSpPr>
              <a:spLocks noChangeArrowheads="1"/>
            </p:cNvSpPr>
            <p:nvPr/>
          </p:nvSpPr>
          <p:spPr bwMode="auto">
            <a:xfrm>
              <a:off x="5573977" y="4429329"/>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25" name="Oval 21"/>
            <p:cNvSpPr>
              <a:spLocks noChangeArrowheads="1"/>
            </p:cNvSpPr>
            <p:nvPr/>
          </p:nvSpPr>
          <p:spPr bwMode="auto">
            <a:xfrm>
              <a:off x="6630610" y="3895929"/>
              <a:ext cx="398619" cy="395288"/>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26" name="Oval 27"/>
            <p:cNvSpPr>
              <a:spLocks noChangeArrowheads="1"/>
            </p:cNvSpPr>
            <p:nvPr/>
          </p:nvSpPr>
          <p:spPr bwMode="auto">
            <a:xfrm>
              <a:off x="8091724" y="5043692"/>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6</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27" name="Oval 42"/>
            <p:cNvSpPr>
              <a:spLocks noChangeArrowheads="1"/>
            </p:cNvSpPr>
            <p:nvPr/>
          </p:nvSpPr>
          <p:spPr bwMode="auto">
            <a:xfrm>
              <a:off x="7293021" y="5037342"/>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11</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28" name="Oval 45"/>
            <p:cNvSpPr>
              <a:spLocks noChangeArrowheads="1"/>
            </p:cNvSpPr>
            <p:nvPr/>
          </p:nvSpPr>
          <p:spPr bwMode="auto">
            <a:xfrm>
              <a:off x="5163634" y="4962729"/>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7</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29" name="Line 53"/>
            <p:cNvSpPr>
              <a:spLocks noChangeShapeType="1"/>
            </p:cNvSpPr>
            <p:nvPr/>
          </p:nvSpPr>
          <p:spPr bwMode="auto">
            <a:xfrm flipH="1">
              <a:off x="5821648" y="4181679"/>
              <a:ext cx="844134" cy="381000"/>
            </a:xfrm>
            <a:prstGeom prst="line">
              <a:avLst/>
            </a:prstGeom>
            <a:solidFill>
              <a:srgbClr val="00B0F0"/>
            </a:solidFill>
            <a:ln w="28575" cap="rnd">
              <a:solidFill>
                <a:srgbClr val="00B0F0"/>
              </a:solidFill>
              <a:round/>
              <a:headEnd/>
              <a:tailEnd/>
            </a:ln>
          </p:spPr>
          <p:txBody>
            <a:bodyPr/>
            <a:lstStyle/>
            <a:p>
              <a:endParaRPr lang="zh-CN" altLang="en-US"/>
            </a:p>
          </p:txBody>
        </p:sp>
        <p:sp>
          <p:nvSpPr>
            <p:cNvPr id="30" name="Line 54"/>
            <p:cNvSpPr>
              <a:spLocks noChangeShapeType="1"/>
            </p:cNvSpPr>
            <p:nvPr/>
          </p:nvSpPr>
          <p:spPr bwMode="auto">
            <a:xfrm>
              <a:off x="7017505" y="4181679"/>
              <a:ext cx="773790" cy="381000"/>
            </a:xfrm>
            <a:prstGeom prst="line">
              <a:avLst/>
            </a:prstGeom>
            <a:solidFill>
              <a:srgbClr val="00B0F0"/>
            </a:solidFill>
            <a:ln w="28575" cap="rnd">
              <a:solidFill>
                <a:srgbClr val="00B0F0"/>
              </a:solidFill>
              <a:round/>
              <a:headEnd/>
              <a:tailEnd/>
            </a:ln>
          </p:spPr>
          <p:txBody>
            <a:bodyPr/>
            <a:lstStyle/>
            <a:p>
              <a:endParaRPr lang="zh-CN" altLang="en-US"/>
            </a:p>
          </p:txBody>
        </p:sp>
        <p:sp>
          <p:nvSpPr>
            <p:cNvPr id="31" name="Line 55"/>
            <p:cNvSpPr>
              <a:spLocks noChangeShapeType="1"/>
            </p:cNvSpPr>
            <p:nvPr/>
          </p:nvSpPr>
          <p:spPr bwMode="auto">
            <a:xfrm flipH="1">
              <a:off x="5399581" y="4715079"/>
              <a:ext cx="278447" cy="304800"/>
            </a:xfrm>
            <a:prstGeom prst="line">
              <a:avLst/>
            </a:prstGeom>
            <a:solidFill>
              <a:srgbClr val="00B0F0"/>
            </a:solidFill>
            <a:ln w="28575" cap="rnd">
              <a:solidFill>
                <a:srgbClr val="00B0F0"/>
              </a:solidFill>
              <a:round/>
              <a:headEnd/>
              <a:tailEnd/>
            </a:ln>
          </p:spPr>
          <p:txBody>
            <a:bodyPr/>
            <a:lstStyle/>
            <a:p>
              <a:endParaRPr lang="zh-CN" altLang="en-US"/>
            </a:p>
          </p:txBody>
        </p:sp>
        <p:sp>
          <p:nvSpPr>
            <p:cNvPr id="32" name="Line 56"/>
            <p:cNvSpPr>
              <a:spLocks noChangeShapeType="1"/>
            </p:cNvSpPr>
            <p:nvPr/>
          </p:nvSpPr>
          <p:spPr bwMode="auto">
            <a:xfrm>
              <a:off x="5821648" y="4715079"/>
              <a:ext cx="281378" cy="304800"/>
            </a:xfrm>
            <a:prstGeom prst="line">
              <a:avLst/>
            </a:prstGeom>
            <a:solidFill>
              <a:srgbClr val="00B0F0"/>
            </a:solidFill>
            <a:ln w="28575" cap="rnd">
              <a:solidFill>
                <a:srgbClr val="00B0F0"/>
              </a:solidFill>
              <a:round/>
              <a:headEnd/>
              <a:tailEnd/>
            </a:ln>
          </p:spPr>
          <p:txBody>
            <a:bodyPr/>
            <a:lstStyle/>
            <a:p>
              <a:endParaRPr lang="zh-CN" altLang="en-US" dirty="0"/>
            </a:p>
          </p:txBody>
        </p:sp>
        <p:sp>
          <p:nvSpPr>
            <p:cNvPr id="33" name="Line 57"/>
            <p:cNvSpPr>
              <a:spLocks noChangeShapeType="1"/>
            </p:cNvSpPr>
            <p:nvPr/>
          </p:nvSpPr>
          <p:spPr bwMode="auto">
            <a:xfrm>
              <a:off x="7951035" y="4789692"/>
              <a:ext cx="281378" cy="304800"/>
            </a:xfrm>
            <a:prstGeom prst="line">
              <a:avLst/>
            </a:prstGeom>
            <a:solidFill>
              <a:srgbClr val="00B0F0"/>
            </a:solidFill>
            <a:ln w="28575" cap="rnd">
              <a:solidFill>
                <a:srgbClr val="00B0F0"/>
              </a:solidFill>
              <a:round/>
              <a:headEnd/>
              <a:tailEnd/>
            </a:ln>
          </p:spPr>
          <p:txBody>
            <a:bodyPr/>
            <a:lstStyle/>
            <a:p>
              <a:endParaRPr lang="zh-CN" altLang="en-US"/>
            </a:p>
          </p:txBody>
        </p:sp>
        <p:sp>
          <p:nvSpPr>
            <p:cNvPr id="34" name="Line 59"/>
            <p:cNvSpPr>
              <a:spLocks noChangeShapeType="1"/>
            </p:cNvSpPr>
            <p:nvPr/>
          </p:nvSpPr>
          <p:spPr bwMode="auto">
            <a:xfrm flipH="1">
              <a:off x="7528968" y="4789692"/>
              <a:ext cx="278447" cy="304800"/>
            </a:xfrm>
            <a:prstGeom prst="line">
              <a:avLst/>
            </a:prstGeom>
            <a:solidFill>
              <a:srgbClr val="00B0F0"/>
            </a:solidFill>
            <a:ln w="28575" cap="rnd">
              <a:solidFill>
                <a:srgbClr val="00B0F0"/>
              </a:solidFill>
              <a:round/>
              <a:headEnd/>
              <a:tailEnd/>
            </a:ln>
          </p:spPr>
          <p:txBody>
            <a:bodyPr/>
            <a:lstStyle/>
            <a:p>
              <a:endParaRPr lang="zh-CN" altLang="en-US"/>
            </a:p>
          </p:txBody>
        </p:sp>
      </p:grpSp>
      <p:sp>
        <p:nvSpPr>
          <p:cNvPr id="35" name="文本框 34"/>
          <p:cNvSpPr txBox="1"/>
          <p:nvPr/>
        </p:nvSpPr>
        <p:spPr>
          <a:xfrm>
            <a:off x="611560" y="3284984"/>
            <a:ext cx="3957030" cy="584775"/>
          </a:xfrm>
          <a:prstGeom prst="rect">
            <a:avLst/>
          </a:prstGeom>
          <a:noFill/>
        </p:spPr>
        <p:txBody>
          <a:bodyPr wrap="square" rtlCol="0">
            <a:spAutoFit/>
          </a:bodyPr>
          <a:lstStyle/>
          <a:p>
            <a:r>
              <a:rPr lang="en-US" altLang="zh-CN" sz="3200" dirty="0"/>
              <a:t>3</a:t>
            </a:r>
            <a:r>
              <a:rPr lang="zh-CN" altLang="en-US" sz="3200" dirty="0"/>
              <a:t>个</a:t>
            </a:r>
            <a:r>
              <a:rPr lang="en-US" altLang="zh-CN" sz="3200" dirty="0"/>
              <a:t>2</a:t>
            </a:r>
            <a:r>
              <a:rPr lang="zh-CN" altLang="en-US" sz="3200" dirty="0"/>
              <a:t>叉树权都是</a:t>
            </a:r>
            <a:r>
              <a:rPr lang="en-US" altLang="zh-CN" sz="3200" dirty="0"/>
              <a:t>58</a:t>
            </a:r>
            <a:endParaRPr lang="zh-CN" altLang="en-US" sz="3200" dirty="0"/>
          </a:p>
        </p:txBody>
      </p:sp>
      <p:sp>
        <p:nvSpPr>
          <p:cNvPr id="36" name="文本框 35"/>
          <p:cNvSpPr txBox="1"/>
          <p:nvPr/>
        </p:nvSpPr>
        <p:spPr>
          <a:xfrm>
            <a:off x="107504" y="2628201"/>
            <a:ext cx="3514690" cy="584775"/>
          </a:xfrm>
          <a:prstGeom prst="rect">
            <a:avLst/>
          </a:prstGeom>
          <a:noFill/>
        </p:spPr>
        <p:txBody>
          <a:bodyPr wrap="square" rtlCol="0">
            <a:spAutoFit/>
          </a:bodyPr>
          <a:lstStyle/>
          <a:p>
            <a:r>
              <a:rPr lang="zh-CN" altLang="en-US" sz="3200" dirty="0"/>
              <a:t>例 叶子权</a:t>
            </a:r>
            <a:r>
              <a:rPr lang="en-US" altLang="zh-CN" sz="3200" dirty="0"/>
              <a:t>5,6,7,11</a:t>
            </a:r>
            <a:endParaRPr lang="zh-CN" altLang="en-US" sz="3200" dirty="0"/>
          </a:p>
        </p:txBody>
      </p:sp>
      <p:grpSp>
        <p:nvGrpSpPr>
          <p:cNvPr id="37" name="组合 36"/>
          <p:cNvGrpSpPr/>
          <p:nvPr/>
        </p:nvGrpSpPr>
        <p:grpSpPr>
          <a:xfrm>
            <a:off x="5214989" y="4761488"/>
            <a:ext cx="3260761" cy="1508126"/>
            <a:chOff x="2840418" y="5225005"/>
            <a:chExt cx="3260761" cy="1508126"/>
          </a:xfrm>
        </p:grpSpPr>
        <p:sp>
          <p:nvSpPr>
            <p:cNvPr id="38" name="Oval 12"/>
            <p:cNvSpPr>
              <a:spLocks noChangeArrowheads="1"/>
            </p:cNvSpPr>
            <p:nvPr/>
          </p:nvSpPr>
          <p:spPr bwMode="auto">
            <a:xfrm>
              <a:off x="3677225" y="6291805"/>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5</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39" name="Oval 15"/>
            <p:cNvSpPr>
              <a:spLocks noChangeArrowheads="1"/>
            </p:cNvSpPr>
            <p:nvPr/>
          </p:nvSpPr>
          <p:spPr bwMode="auto">
            <a:xfrm>
              <a:off x="5435837" y="5758405"/>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40" name="Oval 18"/>
            <p:cNvSpPr>
              <a:spLocks noChangeArrowheads="1"/>
            </p:cNvSpPr>
            <p:nvPr/>
          </p:nvSpPr>
          <p:spPr bwMode="auto">
            <a:xfrm>
              <a:off x="3250761" y="5758405"/>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1" name="Oval 21"/>
            <p:cNvSpPr>
              <a:spLocks noChangeArrowheads="1"/>
            </p:cNvSpPr>
            <p:nvPr/>
          </p:nvSpPr>
          <p:spPr bwMode="auto">
            <a:xfrm>
              <a:off x="4307394" y="5225005"/>
              <a:ext cx="398619" cy="395288"/>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2" name="Oval 27"/>
            <p:cNvSpPr>
              <a:spLocks noChangeArrowheads="1"/>
            </p:cNvSpPr>
            <p:nvPr/>
          </p:nvSpPr>
          <p:spPr bwMode="auto">
            <a:xfrm>
              <a:off x="5768508" y="6372768"/>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7</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43" name="Oval 42"/>
            <p:cNvSpPr>
              <a:spLocks noChangeArrowheads="1"/>
            </p:cNvSpPr>
            <p:nvPr/>
          </p:nvSpPr>
          <p:spPr bwMode="auto">
            <a:xfrm>
              <a:off x="4969805" y="6366418"/>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11</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44" name="Oval 45"/>
            <p:cNvSpPr>
              <a:spLocks noChangeArrowheads="1"/>
            </p:cNvSpPr>
            <p:nvPr/>
          </p:nvSpPr>
          <p:spPr bwMode="auto">
            <a:xfrm>
              <a:off x="2840418" y="6291805"/>
              <a:ext cx="332671" cy="360363"/>
            </a:xfrm>
            <a:prstGeom prst="ellipse">
              <a:avLst/>
            </a:prstGeom>
            <a:solidFill>
              <a:srgbClr val="00B0F0"/>
            </a:solidFill>
            <a:ln w="12700" cap="rnd">
              <a:solidFill>
                <a:srgbClr val="00B0F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D5D2A0"/>
                  </a:solidFill>
                  <a:latin typeface="隶书" panose="02010509060101010101" pitchFamily="49" charset="-122"/>
                  <a:ea typeface="隶书" panose="02010509060101010101" pitchFamily="49" charset="-122"/>
                </a:rPr>
                <a:t>6</a:t>
              </a:r>
              <a:endParaRPr lang="zh-CN" altLang="en-US" sz="1600" b="1" dirty="0">
                <a:solidFill>
                  <a:srgbClr val="D5D2A0"/>
                </a:solidFill>
                <a:latin typeface="隶书" panose="02010509060101010101" pitchFamily="49" charset="-122"/>
                <a:ea typeface="隶书" panose="02010509060101010101" pitchFamily="49" charset="-122"/>
              </a:endParaRPr>
            </a:p>
          </p:txBody>
        </p:sp>
        <p:sp>
          <p:nvSpPr>
            <p:cNvPr id="45" name="Line 53"/>
            <p:cNvSpPr>
              <a:spLocks noChangeShapeType="1"/>
            </p:cNvSpPr>
            <p:nvPr/>
          </p:nvSpPr>
          <p:spPr bwMode="auto">
            <a:xfrm flipH="1">
              <a:off x="3498432" y="5510755"/>
              <a:ext cx="844134" cy="381000"/>
            </a:xfrm>
            <a:prstGeom prst="line">
              <a:avLst/>
            </a:prstGeom>
            <a:solidFill>
              <a:srgbClr val="00B0F0"/>
            </a:solidFill>
            <a:ln w="28575" cap="rnd">
              <a:solidFill>
                <a:srgbClr val="00B0F0"/>
              </a:solidFill>
              <a:round/>
              <a:headEnd/>
              <a:tailEnd/>
            </a:ln>
          </p:spPr>
          <p:txBody>
            <a:bodyPr/>
            <a:lstStyle/>
            <a:p>
              <a:endParaRPr lang="zh-CN" altLang="en-US"/>
            </a:p>
          </p:txBody>
        </p:sp>
        <p:sp>
          <p:nvSpPr>
            <p:cNvPr id="46" name="Line 54"/>
            <p:cNvSpPr>
              <a:spLocks noChangeShapeType="1"/>
            </p:cNvSpPr>
            <p:nvPr/>
          </p:nvSpPr>
          <p:spPr bwMode="auto">
            <a:xfrm>
              <a:off x="4694289" y="5510755"/>
              <a:ext cx="773790" cy="381000"/>
            </a:xfrm>
            <a:prstGeom prst="line">
              <a:avLst/>
            </a:prstGeom>
            <a:solidFill>
              <a:srgbClr val="00B0F0"/>
            </a:solidFill>
            <a:ln w="28575" cap="rnd">
              <a:solidFill>
                <a:srgbClr val="00B0F0"/>
              </a:solidFill>
              <a:round/>
              <a:headEnd/>
              <a:tailEnd/>
            </a:ln>
          </p:spPr>
          <p:txBody>
            <a:bodyPr/>
            <a:lstStyle/>
            <a:p>
              <a:endParaRPr lang="zh-CN" altLang="en-US"/>
            </a:p>
          </p:txBody>
        </p:sp>
        <p:sp>
          <p:nvSpPr>
            <p:cNvPr id="47" name="Line 55"/>
            <p:cNvSpPr>
              <a:spLocks noChangeShapeType="1"/>
            </p:cNvSpPr>
            <p:nvPr/>
          </p:nvSpPr>
          <p:spPr bwMode="auto">
            <a:xfrm flipH="1">
              <a:off x="3076365" y="6044155"/>
              <a:ext cx="278447" cy="304800"/>
            </a:xfrm>
            <a:prstGeom prst="line">
              <a:avLst/>
            </a:prstGeom>
            <a:solidFill>
              <a:srgbClr val="00B0F0"/>
            </a:solidFill>
            <a:ln w="28575" cap="rnd">
              <a:solidFill>
                <a:srgbClr val="00B0F0"/>
              </a:solidFill>
              <a:round/>
              <a:headEnd/>
              <a:tailEnd/>
            </a:ln>
          </p:spPr>
          <p:txBody>
            <a:bodyPr/>
            <a:lstStyle/>
            <a:p>
              <a:endParaRPr lang="zh-CN" altLang="en-US"/>
            </a:p>
          </p:txBody>
        </p:sp>
        <p:sp>
          <p:nvSpPr>
            <p:cNvPr id="48" name="Line 56"/>
            <p:cNvSpPr>
              <a:spLocks noChangeShapeType="1"/>
            </p:cNvSpPr>
            <p:nvPr/>
          </p:nvSpPr>
          <p:spPr bwMode="auto">
            <a:xfrm>
              <a:off x="3498432" y="6044155"/>
              <a:ext cx="281378" cy="304800"/>
            </a:xfrm>
            <a:prstGeom prst="line">
              <a:avLst/>
            </a:prstGeom>
            <a:solidFill>
              <a:srgbClr val="00B0F0"/>
            </a:solidFill>
            <a:ln w="28575" cap="rnd">
              <a:solidFill>
                <a:srgbClr val="00B0F0"/>
              </a:solidFill>
              <a:round/>
              <a:headEnd/>
              <a:tailEnd/>
            </a:ln>
          </p:spPr>
          <p:txBody>
            <a:bodyPr/>
            <a:lstStyle/>
            <a:p>
              <a:endParaRPr lang="zh-CN" altLang="en-US" dirty="0"/>
            </a:p>
          </p:txBody>
        </p:sp>
        <p:sp>
          <p:nvSpPr>
            <p:cNvPr id="49" name="Line 57"/>
            <p:cNvSpPr>
              <a:spLocks noChangeShapeType="1"/>
            </p:cNvSpPr>
            <p:nvPr/>
          </p:nvSpPr>
          <p:spPr bwMode="auto">
            <a:xfrm>
              <a:off x="5627819" y="6118768"/>
              <a:ext cx="281378" cy="304800"/>
            </a:xfrm>
            <a:prstGeom prst="line">
              <a:avLst/>
            </a:prstGeom>
            <a:solidFill>
              <a:srgbClr val="00B0F0"/>
            </a:solidFill>
            <a:ln w="28575" cap="rnd">
              <a:solidFill>
                <a:srgbClr val="00B0F0"/>
              </a:solidFill>
              <a:round/>
              <a:headEnd/>
              <a:tailEnd/>
            </a:ln>
          </p:spPr>
          <p:txBody>
            <a:bodyPr/>
            <a:lstStyle/>
            <a:p>
              <a:endParaRPr lang="zh-CN" altLang="en-US"/>
            </a:p>
          </p:txBody>
        </p:sp>
        <p:sp>
          <p:nvSpPr>
            <p:cNvPr id="50" name="Line 59"/>
            <p:cNvSpPr>
              <a:spLocks noChangeShapeType="1"/>
            </p:cNvSpPr>
            <p:nvPr/>
          </p:nvSpPr>
          <p:spPr bwMode="auto">
            <a:xfrm flipH="1">
              <a:off x="5205752" y="6118768"/>
              <a:ext cx="278447" cy="304800"/>
            </a:xfrm>
            <a:prstGeom prst="line">
              <a:avLst/>
            </a:prstGeom>
            <a:solidFill>
              <a:srgbClr val="00B0F0"/>
            </a:solidFill>
            <a:ln w="28575" cap="rnd">
              <a:solidFill>
                <a:srgbClr val="00B0F0"/>
              </a:solidFill>
              <a:round/>
              <a:headEnd/>
              <a:tailEnd/>
            </a:ln>
          </p:spPr>
          <p:txBody>
            <a:bodyPr/>
            <a:lstStyle/>
            <a:p>
              <a:endParaRPr lang="zh-CN" altLang="en-US"/>
            </a:p>
          </p:txBody>
        </p:sp>
      </p:grpSp>
    </p:spTree>
    <p:extLst>
      <p:ext uri="{BB962C8B-B14F-4D97-AF65-F5344CB8AC3E}">
        <p14:creationId xmlns:p14="http://schemas.microsoft.com/office/powerpoint/2010/main" val="12169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D85287-5AC6-4FAA-807F-80C76A558A98}" type="slidenum">
              <a:rPr lang="zh-CN" altLang="en-US" smtClean="0">
                <a:solidFill>
                  <a:schemeClr val="accent1"/>
                </a:solidFill>
              </a:rPr>
              <a:pPr/>
              <a:t>36</a:t>
            </a:fld>
            <a:r>
              <a:rPr lang="en-US" altLang="zh-CN" dirty="0">
                <a:solidFill>
                  <a:schemeClr val="accent1"/>
                </a:solidFill>
              </a:rPr>
              <a:t>/51</a:t>
            </a:r>
          </a:p>
        </p:txBody>
      </p:sp>
      <p:sp>
        <p:nvSpPr>
          <p:cNvPr id="40963" name="Rectangle 2"/>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定理的证明</a:t>
            </a:r>
          </a:p>
        </p:txBody>
      </p:sp>
      <p:sp>
        <p:nvSpPr>
          <p:cNvPr id="40964" name="Rectangle 3"/>
          <p:cNvSpPr>
            <a:spLocks noGrp="1"/>
          </p:cNvSpPr>
          <p:nvPr>
            <p:ph type="body" idx="4294967295"/>
          </p:nvPr>
        </p:nvSpPr>
        <p:spPr>
          <a:xfrm>
            <a:off x="250825" y="908050"/>
            <a:ext cx="8497888" cy="5616575"/>
          </a:xfrm>
        </p:spPr>
        <p:txBody>
          <a:bodyPr/>
          <a:lstStyle/>
          <a:p>
            <a:pPr marL="0" indent="0">
              <a:lnSpc>
                <a:spcPct val="11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显然带权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1</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Calibri" panose="020F0502020204030204" pitchFamily="34" charset="0"/>
                <a:ea typeface="宋体" panose="02010600030101010101" pitchFamily="2" charset="-122"/>
              </a:rPr>
              <a:t>,…,</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t</a:t>
            </a:r>
            <a:r>
              <a:rPr lang="zh-CN" altLang="en-US" sz="2400" b="1" dirty="0">
                <a:latin typeface="Calibri" panose="020F0502020204030204" pitchFamily="34" charset="0"/>
                <a:ea typeface="宋体" panose="02010600030101010101" pitchFamily="2" charset="-122"/>
              </a:rPr>
              <a:t>的最优</a:t>
            </a:r>
            <a:r>
              <a:rPr lang="en-US" altLang="zh-CN" sz="2400" b="1"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叉树一定存在。设</a:t>
            </a:r>
            <a:r>
              <a:rPr lang="en-US" altLang="zh-CN" sz="2400" b="1" dirty="0">
                <a:latin typeface="Calibri" panose="020F0502020204030204" pitchFamily="34" charset="0"/>
                <a:ea typeface="宋体" panose="02010600030101010101" pitchFamily="2" charset="-122"/>
              </a:rPr>
              <a:t>T</a:t>
            </a:r>
            <a:r>
              <a:rPr lang="zh-CN" altLang="en-US" sz="2400" b="1" dirty="0">
                <a:latin typeface="Calibri" panose="020F0502020204030204" pitchFamily="34" charset="0"/>
                <a:ea typeface="宋体" panose="02010600030101010101" pitchFamily="2" charset="-122"/>
              </a:rPr>
              <a:t>是一棵这样的</a:t>
            </a:r>
            <a:r>
              <a:rPr lang="en-US" altLang="zh-CN" sz="2400" b="1"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叉树。</a:t>
            </a:r>
            <a:r>
              <a:rPr lang="en-US" altLang="zh-CN" sz="2400" b="1" dirty="0">
                <a:latin typeface="Calibri" panose="020F0502020204030204" pitchFamily="34" charset="0"/>
                <a:ea typeface="宋体" panose="02010600030101010101" pitchFamily="2" charset="-122"/>
              </a:rPr>
              <a:t>a</a:t>
            </a:r>
            <a:r>
              <a:rPr lang="zh-CN" altLang="en-US" sz="2400" b="1" dirty="0">
                <a:latin typeface="Calibri" panose="020F0502020204030204" pitchFamily="34" charset="0"/>
                <a:ea typeface="宋体" panose="02010600030101010101" pitchFamily="2" charset="-122"/>
              </a:rPr>
              <a:t>是</a:t>
            </a:r>
            <a:r>
              <a:rPr lang="en-US" altLang="zh-CN" sz="2400" b="1" dirty="0">
                <a:latin typeface="Calibri" panose="020F0502020204030204" pitchFamily="34" charset="0"/>
                <a:ea typeface="宋体" panose="02010600030101010101" pitchFamily="2" charset="-122"/>
              </a:rPr>
              <a:t>T</a:t>
            </a:r>
            <a:r>
              <a:rPr lang="zh-CN" altLang="en-US" sz="2400" b="1" dirty="0">
                <a:latin typeface="Calibri" panose="020F0502020204030204" pitchFamily="34" charset="0"/>
                <a:ea typeface="宋体" panose="02010600030101010101" pitchFamily="2" charset="-122"/>
              </a:rPr>
              <a:t>中通路最长的分支点。</a:t>
            </a:r>
            <a:r>
              <a:rPr lang="en-US" altLang="zh-CN" sz="2400" b="1" dirty="0">
                <a:latin typeface="Calibri" panose="020F0502020204030204" pitchFamily="34" charset="0"/>
                <a:ea typeface="宋体" panose="02010600030101010101" pitchFamily="2" charset="-122"/>
              </a:rPr>
              <a:t>a</a:t>
            </a:r>
            <a:r>
              <a:rPr lang="zh-CN" altLang="en-US" sz="2400" b="1" dirty="0">
                <a:latin typeface="Calibri" panose="020F0502020204030204" pitchFamily="34" charset="0"/>
                <a:ea typeface="宋体" panose="02010600030101010101" pitchFamily="2" charset="-122"/>
              </a:rPr>
              <a:t>的两个儿子</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1</a:t>
            </a:r>
            <a:r>
              <a:rPr lang="zh-CN" altLang="en-US" sz="2400" b="1" dirty="0">
                <a:latin typeface="Calibri" panose="020F0502020204030204" pitchFamily="34" charset="0"/>
                <a:ea typeface="宋体" panose="02010600030101010101" pitchFamily="2" charset="-122"/>
              </a:rPr>
              <a:t>和</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分别带权</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x</a:t>
            </a:r>
            <a:r>
              <a:rPr lang="zh-CN" altLang="en-US" sz="2400" b="1" dirty="0">
                <a:latin typeface="Calibri" panose="020F0502020204030204" pitchFamily="34" charset="0"/>
                <a:ea typeface="宋体" panose="02010600030101010101" pitchFamily="2" charset="-122"/>
              </a:rPr>
              <a:t>和</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y</a:t>
            </a:r>
            <a:r>
              <a:rPr lang="zh-CN" altLang="en-US" sz="2400" b="1" dirty="0">
                <a:latin typeface="Calibri" panose="020F0502020204030204" pitchFamily="34" charset="0"/>
                <a:ea typeface="宋体" panose="02010600030101010101" pitchFamily="2" charset="-122"/>
              </a:rPr>
              <a:t>。</a:t>
            </a:r>
          </a:p>
          <a:p>
            <a:pPr marL="0" indent="0">
              <a:lnSpc>
                <a:spcPct val="11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由于</a:t>
            </a:r>
            <a:r>
              <a:rPr lang="en-US" altLang="zh-CN" sz="2400" b="1" dirty="0">
                <a:latin typeface="Calibri" panose="020F0502020204030204" pitchFamily="34" charset="0"/>
                <a:ea typeface="宋体" panose="02010600030101010101" pitchFamily="2" charset="-122"/>
              </a:rPr>
              <a:t>T</a:t>
            </a:r>
            <a:r>
              <a:rPr lang="zh-CN" altLang="en-US" sz="2400" b="1" dirty="0">
                <a:latin typeface="Calibri" panose="020F0502020204030204" pitchFamily="34" charset="0"/>
                <a:ea typeface="宋体" panose="02010600030101010101" pitchFamily="2" charset="-122"/>
              </a:rPr>
              <a:t>是最优的，所以每一个分支点都有两个儿子，否则这个分支点可以去掉，让它的儿子代替它，仍是一个带权的</a:t>
            </a:r>
            <a:r>
              <a:rPr lang="en-US" altLang="zh-CN" sz="2400" b="1"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－分树，但树的权减少了。</a:t>
            </a:r>
          </a:p>
          <a:p>
            <a:pPr marL="0" indent="0">
              <a:lnSpc>
                <a:spcPct val="11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设</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x</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y</a:t>
            </a:r>
            <a:r>
              <a:rPr lang="zh-CN" altLang="en-US" sz="2400" b="1" dirty="0">
                <a:latin typeface="Calibri" panose="020F0502020204030204" pitchFamily="34" charset="0"/>
                <a:ea typeface="宋体" panose="02010600030101010101" pitchFamily="2" charset="-122"/>
              </a:rPr>
              <a:t>，则有</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1</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x</a:t>
            </a:r>
            <a:r>
              <a:rPr lang="zh-CN" altLang="en-US" sz="2400" b="1" dirty="0">
                <a:latin typeface="Calibri" panose="020F0502020204030204" pitchFamily="34" charset="0"/>
                <a:ea typeface="宋体" panose="02010600030101010101" pitchFamily="2" charset="-122"/>
              </a:rPr>
              <a:t>，</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y</a:t>
            </a:r>
            <a:r>
              <a:rPr lang="zh-CN" altLang="en-US" sz="2400" b="1" dirty="0">
                <a:latin typeface="Calibri" panose="020F0502020204030204" pitchFamily="34" charset="0"/>
                <a:ea typeface="宋体" panose="02010600030101010101" pitchFamily="2" charset="-122"/>
              </a:rPr>
              <a:t>。让</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1</a:t>
            </a:r>
            <a:r>
              <a:rPr lang="zh-CN" altLang="en-US" sz="2400" b="1" dirty="0">
                <a:latin typeface="Calibri" panose="020F0502020204030204" pitchFamily="34" charset="0"/>
                <a:ea typeface="宋体" panose="02010600030101010101" pitchFamily="2" charset="-122"/>
              </a:rPr>
              <a:t>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1</a:t>
            </a:r>
            <a:r>
              <a:rPr lang="zh-CN" altLang="en-US" sz="2400" b="1" dirty="0">
                <a:latin typeface="Calibri" panose="020F0502020204030204" pitchFamily="34" charset="0"/>
                <a:ea typeface="宋体" panose="02010600030101010101" pitchFamily="2" charset="-122"/>
              </a:rPr>
              <a:t>，让带权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1</a:t>
            </a:r>
            <a:r>
              <a:rPr lang="zh-CN" altLang="en-US" sz="2400" b="1" dirty="0">
                <a:latin typeface="Calibri" panose="020F0502020204030204" pitchFamily="34" charset="0"/>
                <a:ea typeface="宋体" panose="02010600030101010101" pitchFamily="2" charset="-122"/>
              </a:rPr>
              <a:t>的叶子带权</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x</a:t>
            </a:r>
            <a:r>
              <a:rPr lang="zh-CN" altLang="en-US" sz="2400" b="1" dirty="0">
                <a:latin typeface="Calibri" panose="020F0502020204030204" pitchFamily="34" charset="0"/>
                <a:ea typeface="宋体" panose="02010600030101010101" pitchFamily="2" charset="-122"/>
              </a:rPr>
              <a:t>，</a:t>
            </a:r>
            <a:r>
              <a:rPr lang="en-US" altLang="zh-CN" sz="2400" b="1" dirty="0">
                <a:latin typeface="Calibri" panose="020F0502020204030204" pitchFamily="34" charset="0"/>
                <a:ea typeface="宋体" panose="02010600030101010101" pitchFamily="2" charset="-122"/>
              </a:rPr>
              <a:t>a</a:t>
            </a:r>
            <a:r>
              <a:rPr lang="en-US" altLang="zh-CN" sz="2400" b="1" baseline="-25000"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的叶子带权</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y</a:t>
            </a:r>
            <a:r>
              <a:rPr lang="zh-CN" altLang="en-US" sz="2400" b="1" dirty="0">
                <a:latin typeface="Calibri" panose="020F0502020204030204" pitchFamily="34" charset="0"/>
                <a:ea typeface="宋体" panose="02010600030101010101" pitchFamily="2" charset="-122"/>
              </a:rPr>
              <a:t>，我们得到一棵新的带权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1</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Calibri" panose="020F0502020204030204" pitchFamily="34" charset="0"/>
                <a:ea typeface="宋体" panose="02010600030101010101" pitchFamily="2" charset="-122"/>
              </a:rPr>
              <a:t>,…,</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n</a:t>
            </a:r>
            <a:r>
              <a:rPr lang="zh-CN" altLang="en-US" sz="2400" b="1" dirty="0">
                <a:latin typeface="Calibri" panose="020F0502020204030204" pitchFamily="34" charset="0"/>
                <a:ea typeface="宋体" panose="02010600030101010101" pitchFamily="2" charset="-122"/>
              </a:rPr>
              <a:t>的</a:t>
            </a:r>
            <a:r>
              <a:rPr lang="en-US" altLang="zh-CN" sz="2400" b="1"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叉树，设为</a:t>
            </a:r>
            <a:r>
              <a:rPr lang="en-US" altLang="zh-CN" sz="2400" b="1" dirty="0">
                <a:latin typeface="Calibri" panose="020F0502020204030204" pitchFamily="34" charset="0"/>
                <a:ea typeface="宋体" panose="02010600030101010101" pitchFamily="2" charset="-122"/>
              </a:rPr>
              <a:t>T’</a:t>
            </a:r>
            <a:r>
              <a:rPr lang="zh-CN" altLang="en-US" sz="2400" b="1" dirty="0">
                <a:latin typeface="Calibri" panose="020F0502020204030204" pitchFamily="34" charset="0"/>
                <a:ea typeface="宋体" panose="02010600030101010101" pitchFamily="2" charset="-122"/>
              </a:rPr>
              <a:t>。显然， </a:t>
            </a:r>
          </a:p>
          <a:p>
            <a:pPr marL="0" indent="0">
              <a:lnSpc>
                <a:spcPct val="11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                    L(</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x</a:t>
            </a:r>
            <a:r>
              <a:rPr lang="en-US" altLang="zh-CN" sz="2400" b="1" dirty="0">
                <a:latin typeface="Calibri" panose="020F0502020204030204" pitchFamily="34" charset="0"/>
                <a:ea typeface="宋体" panose="02010600030101010101" pitchFamily="2" charset="-122"/>
              </a:rPr>
              <a:t>)≥L(w</a:t>
            </a:r>
            <a:r>
              <a:rPr lang="en-US" altLang="zh-CN" sz="2400" b="1" baseline="-25000" dirty="0">
                <a:latin typeface="Calibri" panose="020F0502020204030204" pitchFamily="34" charset="0"/>
                <a:ea typeface="宋体" panose="02010600030101010101" pitchFamily="2" charset="-122"/>
              </a:rPr>
              <a:t>1</a:t>
            </a:r>
            <a:r>
              <a:rPr lang="en-US" altLang="zh-CN" sz="2400" b="1" dirty="0">
                <a:latin typeface="Calibri" panose="020F0502020204030204" pitchFamily="34" charset="0"/>
                <a:ea typeface="宋体" panose="02010600030101010101" pitchFamily="2" charset="-122"/>
              </a:rPr>
              <a:t>)</a:t>
            </a:r>
            <a:r>
              <a:rPr lang="zh-CN" altLang="en-US" sz="2400" b="1" dirty="0">
                <a:latin typeface="Calibri" panose="020F0502020204030204" pitchFamily="34" charset="0"/>
                <a:ea typeface="宋体" panose="02010600030101010101" pitchFamily="2" charset="-122"/>
              </a:rPr>
              <a:t>，</a:t>
            </a:r>
            <a:r>
              <a:rPr lang="en-US" altLang="zh-CN" sz="2400" b="1" dirty="0">
                <a:latin typeface="Calibri" panose="020F0502020204030204" pitchFamily="34" charset="0"/>
                <a:ea typeface="宋体" panose="02010600030101010101" pitchFamily="2" charset="-122"/>
              </a:rPr>
              <a:t>L(</a:t>
            </a:r>
            <a:r>
              <a:rPr lang="en-US" altLang="zh-CN" sz="2400" b="1" dirty="0" err="1">
                <a:latin typeface="Calibri" panose="020F0502020204030204" pitchFamily="34" charset="0"/>
                <a:ea typeface="宋体" panose="02010600030101010101" pitchFamily="2" charset="-122"/>
              </a:rPr>
              <a:t>w</a:t>
            </a:r>
            <a:r>
              <a:rPr lang="en-US" altLang="zh-CN" sz="2400" b="1" baseline="-25000" dirty="0" err="1">
                <a:latin typeface="Calibri" panose="020F0502020204030204" pitchFamily="34" charset="0"/>
                <a:ea typeface="宋体" panose="02010600030101010101" pitchFamily="2" charset="-122"/>
              </a:rPr>
              <a:t>y</a:t>
            </a:r>
            <a:r>
              <a:rPr lang="en-US" altLang="zh-CN" sz="2400" b="1" dirty="0">
                <a:latin typeface="Calibri" panose="020F0502020204030204" pitchFamily="34" charset="0"/>
                <a:ea typeface="宋体" panose="02010600030101010101" pitchFamily="2" charset="-122"/>
              </a:rPr>
              <a:t>) ≥L(w</a:t>
            </a:r>
            <a:r>
              <a:rPr lang="en-US" altLang="zh-CN" sz="2400" b="1" baseline="-25000" dirty="0">
                <a:latin typeface="Calibri" panose="020F0502020204030204" pitchFamily="34" charset="0"/>
                <a:ea typeface="宋体" panose="02010600030101010101" pitchFamily="2" charset="-122"/>
              </a:rPr>
              <a:t>2</a:t>
            </a:r>
            <a:r>
              <a:rPr lang="en-US" altLang="zh-CN" sz="2400" b="1" dirty="0">
                <a:latin typeface="Calibri" panose="020F0502020204030204" pitchFamily="34" charset="0"/>
                <a:ea typeface="宋体" panose="02010600030101010101" pitchFamily="2" charset="-122"/>
              </a:rPr>
              <a:t>)</a:t>
            </a:r>
            <a:r>
              <a:rPr lang="zh-CN" altLang="en-US" sz="2400" b="1" dirty="0">
                <a:latin typeface="Calibri" panose="020F0502020204030204" pitchFamily="34" charset="0"/>
                <a:ea typeface="宋体" panose="02010600030101010101" pitchFamily="2" charset="-122"/>
              </a:rPr>
              <a:t>，</a:t>
            </a:r>
          </a:p>
          <a:p>
            <a:pPr marL="0" indent="0">
              <a:lnSpc>
                <a:spcPct val="11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所以，</a:t>
            </a:r>
            <a:r>
              <a:rPr lang="en-US" altLang="zh-CN" sz="2400" b="1" dirty="0">
                <a:latin typeface="Calibri" panose="020F0502020204030204" pitchFamily="34" charset="0"/>
                <a:ea typeface="宋体" panose="02010600030101010101" pitchFamily="2" charset="-122"/>
              </a:rPr>
              <a:t>W(T’)≤W(T)</a:t>
            </a:r>
            <a:r>
              <a:rPr lang="zh-CN" altLang="en-US" sz="2400" b="1" dirty="0">
                <a:latin typeface="Calibri" panose="020F0502020204030204" pitchFamily="34" charset="0"/>
                <a:ea typeface="宋体" panose="02010600030101010101" pitchFamily="2" charset="-122"/>
              </a:rPr>
              <a:t>。由于是最优的，所以</a:t>
            </a:r>
            <a:r>
              <a:rPr lang="en-US" altLang="zh-CN" sz="2400" b="1" dirty="0">
                <a:latin typeface="Calibri" panose="020F0502020204030204" pitchFamily="34" charset="0"/>
                <a:ea typeface="宋体" panose="02010600030101010101" pitchFamily="2" charset="-122"/>
              </a:rPr>
              <a:t>W(T‘)=W(T)</a:t>
            </a:r>
            <a:r>
              <a:rPr lang="zh-CN" altLang="en-US" sz="2400" b="1" dirty="0">
                <a:latin typeface="Calibri" panose="020F0502020204030204" pitchFamily="34" charset="0"/>
                <a:ea typeface="宋体" panose="02010600030101010101" pitchFamily="2" charset="-122"/>
              </a:rPr>
              <a:t>，而</a:t>
            </a:r>
            <a:r>
              <a:rPr lang="en-US" altLang="zh-CN" sz="2400" b="1" dirty="0">
                <a:latin typeface="Calibri" panose="020F0502020204030204" pitchFamily="34" charset="0"/>
                <a:ea typeface="宋体" panose="02010600030101010101" pitchFamily="2" charset="-122"/>
              </a:rPr>
              <a:t>T’</a:t>
            </a:r>
            <a:r>
              <a:rPr lang="zh-CN" altLang="en-US" sz="2400" b="1" dirty="0">
                <a:latin typeface="Calibri" panose="020F0502020204030204" pitchFamily="34" charset="0"/>
                <a:ea typeface="宋体" panose="02010600030101010101" pitchFamily="2" charset="-122"/>
              </a:rPr>
              <a:t>是一棵带权最优</a:t>
            </a:r>
            <a:r>
              <a:rPr lang="en-US" altLang="zh-CN" sz="2400" b="1"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叉树且带权</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1</a:t>
            </a:r>
            <a:r>
              <a:rPr lang="zh-CN" altLang="en-US" sz="2400" b="1" dirty="0">
                <a:latin typeface="Calibri" panose="020F0502020204030204" pitchFamily="34" charset="0"/>
                <a:ea typeface="宋体" panose="02010600030101010101" pitchFamily="2" charset="-122"/>
              </a:rPr>
              <a:t>与</a:t>
            </a:r>
            <a:r>
              <a:rPr lang="en-US" altLang="zh-CN" sz="2400" b="1" dirty="0">
                <a:latin typeface="Calibri" panose="020F0502020204030204" pitchFamily="34" charset="0"/>
                <a:ea typeface="宋体" panose="02010600030101010101" pitchFamily="2" charset="-122"/>
              </a:rPr>
              <a:t>w</a:t>
            </a:r>
            <a:r>
              <a:rPr lang="en-US" altLang="zh-CN" sz="2400" b="1" baseline="-25000" dirty="0">
                <a:latin typeface="Calibri" panose="020F0502020204030204" pitchFamily="34" charset="0"/>
                <a:ea typeface="宋体" panose="02010600030101010101" pitchFamily="2" charset="-122"/>
              </a:rPr>
              <a:t>2</a:t>
            </a:r>
            <a:r>
              <a:rPr lang="zh-CN" altLang="en-US" sz="2400" b="1" dirty="0">
                <a:latin typeface="Calibri" panose="020F0502020204030204" pitchFamily="34" charset="0"/>
                <a:ea typeface="宋体" panose="02010600030101010101" pitchFamily="2" charset="-122"/>
              </a:rPr>
              <a:t>的两片叶子是兄弟。</a:t>
            </a:r>
          </a:p>
        </p:txBody>
      </p:sp>
    </p:spTree>
    <p:extLst>
      <p:ext uri="{BB962C8B-B14F-4D97-AF65-F5344CB8AC3E}">
        <p14:creationId xmlns:p14="http://schemas.microsoft.com/office/powerpoint/2010/main" val="1702167068"/>
      </p:ext>
    </p:extLst>
  </p:cSld>
  <p:clrMapOvr>
    <a:masterClrMapping/>
  </p:clrMapOvr>
  <p:transition advTm="1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08730-EA1C-4737-A9CD-50E6A2EB3F31}" type="slidenum">
              <a:rPr lang="zh-CN" altLang="en-US" smtClean="0">
                <a:solidFill>
                  <a:schemeClr val="accent1"/>
                </a:solidFill>
              </a:rPr>
              <a:pPr/>
              <a:t>37</a:t>
            </a:fld>
            <a:r>
              <a:rPr lang="en-US" altLang="zh-CN" dirty="0">
                <a:solidFill>
                  <a:schemeClr val="accent1"/>
                </a:solidFill>
              </a:rPr>
              <a:t>/51</a:t>
            </a:r>
          </a:p>
        </p:txBody>
      </p:sp>
      <p:sp>
        <p:nvSpPr>
          <p:cNvPr id="41987" name="Rectangle 2"/>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意义</a:t>
            </a:r>
          </a:p>
        </p:txBody>
      </p:sp>
      <p:sp>
        <p:nvSpPr>
          <p:cNvPr id="41988" name="Rectangle 3"/>
          <p:cNvSpPr>
            <a:spLocks noGrp="1"/>
          </p:cNvSpPr>
          <p:nvPr>
            <p:ph type="body" idx="4294967295"/>
          </p:nvPr>
        </p:nvSpPr>
        <p:spPr>
          <a:xfrm>
            <a:off x="179388" y="738187"/>
            <a:ext cx="8713092" cy="5472113"/>
          </a:xfrm>
        </p:spPr>
        <p:txBody>
          <a:bodyPr/>
          <a:lstStyle/>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从一棵带权最优</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叉树，一定可以得到一棵带权最小的两片叶子是兄弟的最优树。所以，可以设</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是一棵带权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w</a:t>
            </a:r>
            <a:r>
              <a:rPr lang="en-US" altLang="zh-CN" b="1" baseline="-25000" dirty="0" err="1">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的最优</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叉树，且带权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的两片叶子是兄弟。</a:t>
            </a:r>
          </a:p>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把带权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的两片叶子去掉，让他们的父亲变成一片叶子带权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，这时我们得到一棵带权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w</a:t>
            </a:r>
            <a:r>
              <a:rPr lang="en-US" altLang="zh-CN" b="1" baseline="-25000" dirty="0">
                <a:latin typeface="Calibri" panose="020F0502020204030204" pitchFamily="34" charset="0"/>
                <a:ea typeface="宋体" panose="02010600030101010101" pitchFamily="2" charset="-122"/>
              </a:rPr>
              <a:t>3</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4</a:t>
            </a:r>
            <a:r>
              <a:rPr lang="en-US" altLang="zh-CN"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w</a:t>
            </a:r>
            <a:r>
              <a:rPr lang="en-US" altLang="zh-CN" b="1" baseline="-25000" dirty="0" err="1">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的</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叉树，记为 </a:t>
            </a:r>
            <a:r>
              <a:rPr lang="en-US" altLang="zh-CN" b="1" dirty="0">
                <a:solidFill>
                  <a:srgbClr val="993300"/>
                </a:solidFill>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a:t>
            </a:r>
          </a:p>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显然有          </a:t>
            </a:r>
            <a:r>
              <a:rPr lang="en-US" altLang="zh-CN" b="1" dirty="0">
                <a:latin typeface="Calibri" panose="020F0502020204030204" pitchFamily="34" charset="0"/>
                <a:ea typeface="宋体" panose="02010600030101010101" pitchFamily="2" charset="-122"/>
              </a:rPr>
              <a:t>W(</a:t>
            </a:r>
            <a:r>
              <a:rPr lang="en-US" altLang="zh-CN" b="1" dirty="0">
                <a:solidFill>
                  <a:srgbClr val="993300"/>
                </a:solidFill>
                <a:latin typeface="Calibri" panose="020F0502020204030204" pitchFamily="34" charset="0"/>
                <a:ea typeface="宋体" panose="02010600030101010101" pitchFamily="2" charset="-122"/>
              </a:rPr>
              <a:t>T</a:t>
            </a:r>
            <a:r>
              <a:rPr lang="en-US" altLang="zh-CN" b="1" dirty="0">
                <a:latin typeface="Calibri" panose="020F0502020204030204" pitchFamily="34" charset="0"/>
                <a:ea typeface="宋体" panose="02010600030101010101" pitchFamily="2" charset="-122"/>
              </a:rPr>
              <a:t>)=W(T)-w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sp>
        <p:nvSpPr>
          <p:cNvPr id="41989" name="Rectangle 4"/>
          <p:cNvSpPr>
            <a:spLocks noChangeArrowheads="1"/>
          </p:cNvSpPr>
          <p:nvPr/>
        </p:nvSpPr>
        <p:spPr bwMode="auto">
          <a:xfrm>
            <a:off x="6372200" y="450912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993300"/>
                </a:solidFill>
              </a:rPr>
              <a:t>^</a:t>
            </a:r>
          </a:p>
        </p:txBody>
      </p:sp>
      <p:sp>
        <p:nvSpPr>
          <p:cNvPr id="41990" name="Rectangle 5"/>
          <p:cNvSpPr>
            <a:spLocks noChangeArrowheads="1"/>
          </p:cNvSpPr>
          <p:nvPr/>
        </p:nvSpPr>
        <p:spPr bwMode="auto">
          <a:xfrm>
            <a:off x="2771800" y="5157192"/>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a:solidFill>
                  <a:srgbClr val="993300"/>
                </a:solidFill>
              </a:rPr>
              <a:t>^</a:t>
            </a:r>
            <a:endParaRPr lang="en-US" altLang="zh-CN" dirty="0">
              <a:solidFill>
                <a:srgbClr val="993300"/>
              </a:solidFill>
            </a:endParaRPr>
          </a:p>
        </p:txBody>
      </p:sp>
      <p:sp>
        <p:nvSpPr>
          <p:cNvPr id="41991" name="AutoShape 6"/>
          <p:cNvSpPr>
            <a:spLocks noChangeArrowheads="1"/>
          </p:cNvSpPr>
          <p:nvPr/>
        </p:nvSpPr>
        <p:spPr bwMode="auto">
          <a:xfrm>
            <a:off x="5470525" y="6076950"/>
            <a:ext cx="3673475" cy="609600"/>
          </a:xfrm>
          <a:prstGeom prst="wedgeEllipseCallout">
            <a:avLst>
              <a:gd name="adj1" fmla="val -47537"/>
              <a:gd name="adj2" fmla="val -90366"/>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333300"/>
                </a:solidFill>
              </a:rPr>
              <a:t>权</a:t>
            </a:r>
            <a:r>
              <a:rPr lang="en-US" altLang="zh-CN" b="1">
                <a:solidFill>
                  <a:srgbClr val="333300"/>
                </a:solidFill>
              </a:rPr>
              <a:t>w1+w2</a:t>
            </a:r>
            <a:r>
              <a:rPr lang="zh-CN" altLang="en-US" b="1">
                <a:solidFill>
                  <a:srgbClr val="333300"/>
                </a:solidFill>
              </a:rPr>
              <a:t>的路长少了</a:t>
            </a:r>
            <a:r>
              <a:rPr lang="en-US" altLang="zh-CN" b="1">
                <a:solidFill>
                  <a:srgbClr val="333300"/>
                </a:solidFill>
              </a:rPr>
              <a:t>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E5CAD1-D511-446B-A8AD-B397FAFD8DEF}" type="slidenum">
              <a:rPr lang="zh-CN" altLang="en-US" smtClean="0">
                <a:solidFill>
                  <a:schemeClr val="accent1"/>
                </a:solidFill>
              </a:rPr>
              <a:pPr/>
              <a:t>38</a:t>
            </a:fld>
            <a:r>
              <a:rPr lang="en-US" altLang="zh-CN" dirty="0">
                <a:solidFill>
                  <a:schemeClr val="accent1"/>
                </a:solidFill>
              </a:rPr>
              <a:t>/51</a:t>
            </a:r>
          </a:p>
        </p:txBody>
      </p:sp>
      <p:sp>
        <p:nvSpPr>
          <p:cNvPr id="43011" name="Rectangle 2"/>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定理</a:t>
            </a:r>
            <a:r>
              <a:rPr lang="en-US" altLang="zh-CN" sz="4000" dirty="0">
                <a:latin typeface="Calibri" panose="020F0502020204030204" pitchFamily="34" charset="0"/>
                <a:ea typeface="宋体" panose="02010600030101010101" pitchFamily="2" charset="-122"/>
              </a:rPr>
              <a:t> </a:t>
            </a:r>
          </a:p>
        </p:txBody>
      </p:sp>
      <p:sp>
        <p:nvSpPr>
          <p:cNvPr id="43012" name="Rectangle 3"/>
          <p:cNvSpPr>
            <a:spLocks noGrp="1"/>
          </p:cNvSpPr>
          <p:nvPr>
            <p:ph type="body" idx="4294967295"/>
          </p:nvPr>
        </p:nvSpPr>
        <p:spPr>
          <a:xfrm>
            <a:off x="179388" y="836712"/>
            <a:ext cx="8785225" cy="2305050"/>
          </a:xfrm>
          <a:solidFill>
            <a:srgbClr val="FFFF00"/>
          </a:solidFill>
        </p:spPr>
        <p:txBody>
          <a:bodyPr/>
          <a:lstStyle/>
          <a:p>
            <a:pPr marL="0" indent="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是一棵带权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w</a:t>
            </a:r>
            <a:r>
              <a:rPr lang="en-US" altLang="zh-CN" b="1" baseline="-25000" dirty="0">
                <a:latin typeface="Calibri" panose="020F0502020204030204" pitchFamily="34" charset="0"/>
                <a:ea typeface="宋体" panose="02010600030101010101" pitchFamily="2" charset="-122"/>
              </a:rPr>
              <a:t>3</a:t>
            </a:r>
            <a:r>
              <a:rPr lang="en-US" altLang="zh-CN"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w</a:t>
            </a:r>
            <a:r>
              <a:rPr lang="en-US" altLang="zh-CN" b="1" baseline="-25000" dirty="0" err="1">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的最优</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叉树，将带权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的叶子变为分支点，让它的两个儿子分别带权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得一棵带权</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,w</a:t>
            </a:r>
            <a:r>
              <a:rPr lang="en-US" altLang="zh-CN" b="1" baseline="-25000" dirty="0">
                <a:latin typeface="Calibri" panose="020F0502020204030204" pitchFamily="34" charset="0"/>
                <a:ea typeface="宋体" panose="02010600030101010101" pitchFamily="2" charset="-122"/>
              </a:rPr>
              <a:t>3</a:t>
            </a:r>
            <a:r>
              <a:rPr lang="en-US" altLang="zh-CN"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w</a:t>
            </a:r>
            <a:r>
              <a:rPr lang="en-US" altLang="zh-CN" b="1" baseline="-25000" dirty="0" err="1">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的</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叉树，记为</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也是最优</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叉树。</a:t>
            </a:r>
          </a:p>
        </p:txBody>
      </p:sp>
      <p:grpSp>
        <p:nvGrpSpPr>
          <p:cNvPr id="2" name="Group 4"/>
          <p:cNvGrpSpPr>
            <a:grpSpLocks/>
          </p:cNvGrpSpPr>
          <p:nvPr/>
        </p:nvGrpSpPr>
        <p:grpSpPr bwMode="auto">
          <a:xfrm>
            <a:off x="5508625" y="3860800"/>
            <a:ext cx="1657350" cy="2430463"/>
            <a:chOff x="3396" y="2069"/>
            <a:chExt cx="1044" cy="1531"/>
          </a:xfrm>
        </p:grpSpPr>
        <p:sp>
          <p:nvSpPr>
            <p:cNvPr id="43019" name="Oval 5"/>
            <p:cNvSpPr>
              <a:spLocks noChangeArrowheads="1"/>
            </p:cNvSpPr>
            <p:nvPr/>
          </p:nvSpPr>
          <p:spPr bwMode="auto">
            <a:xfrm>
              <a:off x="3763" y="2320"/>
              <a:ext cx="380" cy="32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latin typeface="隶书" panose="02010509060101010101" pitchFamily="49" charset="-122"/>
                  <a:ea typeface="隶书" panose="02010509060101010101" pitchFamily="49" charset="-122"/>
                </a:rPr>
                <a:t>a</a:t>
              </a:r>
              <a:endParaRPr lang="en-US" altLang="zh-CN" sz="2800" b="1">
                <a:solidFill>
                  <a:srgbClr val="D5D2A0"/>
                </a:solidFill>
                <a:latin typeface="隶书" panose="02010509060101010101" pitchFamily="49" charset="-122"/>
                <a:ea typeface="隶书" panose="02010509060101010101" pitchFamily="49" charset="-122"/>
              </a:endParaRPr>
            </a:p>
          </p:txBody>
        </p:sp>
        <p:sp>
          <p:nvSpPr>
            <p:cNvPr id="43020" name="Line 6"/>
            <p:cNvSpPr>
              <a:spLocks noChangeShapeType="1"/>
            </p:cNvSpPr>
            <p:nvPr/>
          </p:nvSpPr>
          <p:spPr bwMode="auto">
            <a:xfrm>
              <a:off x="3961" y="2069"/>
              <a:ext cx="2"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Oval 7"/>
            <p:cNvSpPr>
              <a:spLocks noChangeArrowheads="1"/>
            </p:cNvSpPr>
            <p:nvPr/>
          </p:nvSpPr>
          <p:spPr bwMode="auto">
            <a:xfrm>
              <a:off x="4027" y="2886"/>
              <a:ext cx="380" cy="323"/>
            </a:xfrm>
            <a:prstGeom prst="ellipse">
              <a:avLst/>
            </a:prstGeom>
            <a:solidFill>
              <a:srgbClr val="993300"/>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800" b="1">
                <a:solidFill>
                  <a:srgbClr val="D5D2A0"/>
                </a:solidFill>
                <a:latin typeface="隶书" panose="02010509060101010101" pitchFamily="49" charset="-122"/>
                <a:ea typeface="隶书" panose="02010509060101010101" pitchFamily="49" charset="-122"/>
              </a:endParaRPr>
            </a:p>
          </p:txBody>
        </p:sp>
        <p:sp>
          <p:nvSpPr>
            <p:cNvPr id="43022" name="Oval 8"/>
            <p:cNvSpPr>
              <a:spLocks noChangeArrowheads="1"/>
            </p:cNvSpPr>
            <p:nvPr/>
          </p:nvSpPr>
          <p:spPr bwMode="auto">
            <a:xfrm>
              <a:off x="3433" y="2886"/>
              <a:ext cx="380" cy="323"/>
            </a:xfrm>
            <a:prstGeom prst="ellipse">
              <a:avLst/>
            </a:prstGeom>
            <a:solidFill>
              <a:srgbClr val="993300"/>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800" b="1">
                <a:solidFill>
                  <a:srgbClr val="D5D2A0"/>
                </a:solidFill>
                <a:latin typeface="隶书" panose="02010509060101010101" pitchFamily="49" charset="-122"/>
                <a:ea typeface="隶书" panose="02010509060101010101" pitchFamily="49" charset="-122"/>
              </a:endParaRPr>
            </a:p>
          </p:txBody>
        </p:sp>
        <p:sp>
          <p:nvSpPr>
            <p:cNvPr id="43023" name="Line 9"/>
            <p:cNvSpPr>
              <a:spLocks noChangeShapeType="1"/>
            </p:cNvSpPr>
            <p:nvPr/>
          </p:nvSpPr>
          <p:spPr bwMode="auto">
            <a:xfrm flipH="1">
              <a:off x="3747" y="2634"/>
              <a:ext cx="132"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0"/>
            <p:cNvSpPr>
              <a:spLocks noChangeShapeType="1"/>
            </p:cNvSpPr>
            <p:nvPr/>
          </p:nvSpPr>
          <p:spPr bwMode="auto">
            <a:xfrm>
              <a:off x="4011" y="2634"/>
              <a:ext cx="132"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Text Box 11"/>
            <p:cNvSpPr txBox="1">
              <a:spLocks noChangeArrowheads="1"/>
            </p:cNvSpPr>
            <p:nvPr/>
          </p:nvSpPr>
          <p:spPr bwMode="auto">
            <a:xfrm>
              <a:off x="3396" y="3273"/>
              <a:ext cx="10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w</a:t>
              </a:r>
              <a:r>
                <a:rPr lang="en-US" altLang="zh-CN" sz="2800" baseline="-25000"/>
                <a:t>1</a:t>
              </a:r>
              <a:r>
                <a:rPr lang="en-US" altLang="zh-CN" sz="2800"/>
                <a:t>       w</a:t>
              </a:r>
              <a:r>
                <a:rPr lang="en-US" altLang="zh-CN" sz="2800" baseline="-25000"/>
                <a:t>2</a:t>
              </a:r>
            </a:p>
          </p:txBody>
        </p:sp>
      </p:grpSp>
      <p:grpSp>
        <p:nvGrpSpPr>
          <p:cNvPr id="3" name="Group 12"/>
          <p:cNvGrpSpPr>
            <a:grpSpLocks/>
          </p:cNvGrpSpPr>
          <p:nvPr/>
        </p:nvGrpSpPr>
        <p:grpSpPr bwMode="auto">
          <a:xfrm>
            <a:off x="2195513" y="3773488"/>
            <a:ext cx="1176337" cy="1527175"/>
            <a:chOff x="1383" y="2377"/>
            <a:chExt cx="741" cy="962"/>
          </a:xfrm>
        </p:grpSpPr>
        <p:sp>
          <p:nvSpPr>
            <p:cNvPr id="43016" name="Oval 13"/>
            <p:cNvSpPr>
              <a:spLocks noChangeArrowheads="1"/>
            </p:cNvSpPr>
            <p:nvPr/>
          </p:nvSpPr>
          <p:spPr bwMode="auto">
            <a:xfrm>
              <a:off x="1659" y="2628"/>
              <a:ext cx="380" cy="323"/>
            </a:xfrm>
            <a:prstGeom prst="ellipse">
              <a:avLst/>
            </a:prstGeom>
            <a:solidFill>
              <a:srgbClr val="00FF99"/>
            </a:solidFill>
            <a:ln w="12700" cap="rnd">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latin typeface="隶书" panose="02010509060101010101" pitchFamily="49" charset="-122"/>
                  <a:ea typeface="隶书" panose="02010509060101010101" pitchFamily="49" charset="-122"/>
                </a:rPr>
                <a:t>a</a:t>
              </a:r>
              <a:endParaRPr lang="en-US" altLang="zh-CN" sz="2800" b="1">
                <a:solidFill>
                  <a:srgbClr val="D5D2A0"/>
                </a:solidFill>
                <a:latin typeface="隶书" panose="02010509060101010101" pitchFamily="49" charset="-122"/>
                <a:ea typeface="隶书" panose="02010509060101010101" pitchFamily="49" charset="-122"/>
              </a:endParaRPr>
            </a:p>
          </p:txBody>
        </p:sp>
        <p:sp>
          <p:nvSpPr>
            <p:cNvPr id="43017" name="Line 14"/>
            <p:cNvSpPr>
              <a:spLocks noChangeShapeType="1"/>
            </p:cNvSpPr>
            <p:nvPr/>
          </p:nvSpPr>
          <p:spPr bwMode="auto">
            <a:xfrm>
              <a:off x="1857" y="2377"/>
              <a:ext cx="2"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Text Box 15"/>
            <p:cNvSpPr txBox="1">
              <a:spLocks noChangeArrowheads="1"/>
            </p:cNvSpPr>
            <p:nvPr/>
          </p:nvSpPr>
          <p:spPr bwMode="auto">
            <a:xfrm>
              <a:off x="1383" y="3012"/>
              <a:ext cx="7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w</a:t>
              </a:r>
              <a:r>
                <a:rPr lang="en-US" altLang="zh-CN" sz="2800" baseline="-25000"/>
                <a:t>1</a:t>
              </a:r>
              <a:r>
                <a:rPr lang="en-US" altLang="zh-CN" sz="2800"/>
                <a:t>+w</a:t>
              </a:r>
              <a:r>
                <a:rPr lang="en-US" altLang="zh-CN" sz="2800" baseline="-25000"/>
                <a:t>2</a:t>
              </a:r>
            </a:p>
          </p:txBody>
        </p:sp>
      </p:gr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215F8F-D5EF-4A2C-BF39-D513CD9464AA}" type="slidenum">
              <a:rPr lang="zh-CN" altLang="en-US" smtClean="0">
                <a:solidFill>
                  <a:schemeClr val="accent1"/>
                </a:solidFill>
              </a:rPr>
              <a:pPr/>
              <a:t>39</a:t>
            </a:fld>
            <a:r>
              <a:rPr lang="en-US" altLang="zh-CN" dirty="0">
                <a:solidFill>
                  <a:schemeClr val="accent1"/>
                </a:solidFill>
              </a:rPr>
              <a:t>/51</a:t>
            </a:r>
          </a:p>
        </p:txBody>
      </p:sp>
      <p:sp>
        <p:nvSpPr>
          <p:cNvPr id="44035" name="Rectangle 2"/>
          <p:cNvSpPr>
            <a:spLocks noGrp="1"/>
          </p:cNvSpPr>
          <p:nvPr>
            <p:ph type="title" idx="4294967295"/>
          </p:nvPr>
        </p:nvSpPr>
        <p:spPr/>
        <p:txBody>
          <a:bodyPr/>
          <a:lstStyle/>
          <a:p>
            <a:pPr algn="l"/>
            <a:r>
              <a:rPr lang="zh-CN" altLang="en-US" sz="4000" dirty="0">
                <a:latin typeface="Calibri" panose="020F0502020204030204" pitchFamily="34" charset="0"/>
                <a:ea typeface="宋体" panose="02010600030101010101" pitchFamily="2" charset="-122"/>
              </a:rPr>
              <a:t>定理的证明 </a:t>
            </a:r>
          </a:p>
        </p:txBody>
      </p:sp>
      <p:sp>
        <p:nvSpPr>
          <p:cNvPr id="44036" name="Rectangle 3"/>
          <p:cNvSpPr>
            <a:spLocks noGrp="1"/>
          </p:cNvSpPr>
          <p:nvPr>
            <p:ph type="body" idx="4294967295"/>
          </p:nvPr>
        </p:nvSpPr>
        <p:spPr>
          <a:xfrm>
            <a:off x="323850" y="908720"/>
            <a:ext cx="8568630" cy="5545138"/>
          </a:xfrm>
        </p:spPr>
        <p:txBody>
          <a:bodyPr/>
          <a:lstStyle/>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显然有   </a:t>
            </a:r>
            <a:r>
              <a:rPr lang="en-US" altLang="zh-CN" sz="2800" b="1" dirty="0">
                <a:latin typeface="Calibri" panose="020F0502020204030204" pitchFamily="34" charset="0"/>
                <a:ea typeface="宋体" panose="02010600030101010101" pitchFamily="2" charset="-122"/>
              </a:rPr>
              <a:t>W(T)=W(T’)+ 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a:t>
            </a:r>
          </a:p>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不是最优树，设</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是一棵带权</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w</a:t>
            </a:r>
            <a:r>
              <a:rPr lang="en-US" altLang="zh-CN" sz="2800" b="1" baseline="-25000" dirty="0" err="1">
                <a:latin typeface="Calibri" panose="020F0502020204030204" pitchFamily="34" charset="0"/>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的最优树且</a:t>
            </a:r>
            <a:r>
              <a:rPr lang="en-US" altLang="zh-CN" sz="2800" b="1" dirty="0">
                <a:latin typeface="Calibri" panose="020F0502020204030204" pitchFamily="34" charset="0"/>
                <a:ea typeface="宋体" panose="02010600030101010101" pitchFamily="2" charset="-122"/>
              </a:rPr>
              <a:t>W(T*)&lt;W(T), </a:t>
            </a:r>
            <a:r>
              <a:rPr lang="zh-CN" altLang="en-US" sz="2800" b="1" dirty="0">
                <a:latin typeface="Calibri" panose="020F0502020204030204" pitchFamily="34" charset="0"/>
                <a:ea typeface="宋体" panose="02010600030101010101" pitchFamily="2" charset="-122"/>
              </a:rPr>
              <a:t>且带权</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的两片叶子是兄弟。从</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可以得到一个带权</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w</a:t>
            </a:r>
            <a:r>
              <a:rPr lang="en-US" altLang="zh-CN" sz="2800" b="1" baseline="-25000" dirty="0">
                <a:latin typeface="Calibri" panose="020F0502020204030204" pitchFamily="34" charset="0"/>
                <a:ea typeface="宋体" panose="02010600030101010101" pitchFamily="2" charset="-122"/>
              </a:rPr>
              <a:t>3</a:t>
            </a:r>
            <a:r>
              <a:rPr lang="en-US" altLang="zh-CN"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w</a:t>
            </a:r>
            <a:r>
              <a:rPr lang="en-US" altLang="zh-CN" sz="2800" b="1" baseline="-25000" dirty="0" err="1">
                <a:latin typeface="Calibri" panose="020F0502020204030204" pitchFamily="34" charset="0"/>
                <a:ea typeface="宋体" panose="02010600030101010101" pitchFamily="2" charset="-122"/>
              </a:rPr>
              <a:t>n</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的</a:t>
            </a:r>
            <a:r>
              <a:rPr lang="en-US" altLang="zh-CN" sz="2800" b="1"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叉树 </a:t>
            </a:r>
            <a:r>
              <a:rPr lang="en-US" altLang="zh-CN" sz="2800" b="1" dirty="0">
                <a:solidFill>
                  <a:srgbClr val="993300"/>
                </a:solidFill>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，且有</a:t>
            </a:r>
          </a:p>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W(</a:t>
            </a:r>
            <a:r>
              <a:rPr lang="en-US" altLang="zh-CN" sz="2800" b="1" dirty="0">
                <a:solidFill>
                  <a:srgbClr val="993300"/>
                </a:solidFill>
                <a:latin typeface="Calibri" panose="020F0502020204030204" pitchFamily="34" charset="0"/>
                <a:ea typeface="宋体" panose="02010600030101010101" pitchFamily="2" charset="-122"/>
              </a:rPr>
              <a:t>T*</a:t>
            </a:r>
            <a:r>
              <a:rPr lang="en-US" altLang="zh-CN" sz="2800" b="1" dirty="0">
                <a:latin typeface="Calibri" panose="020F0502020204030204" pitchFamily="34" charset="0"/>
                <a:ea typeface="宋体" panose="02010600030101010101" pitchFamily="2" charset="-122"/>
              </a:rPr>
              <a:t>)=W(T*)-w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a:t>
            </a:r>
          </a:p>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因为</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是带权</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w</a:t>
            </a:r>
            <a:r>
              <a:rPr lang="en-US" altLang="zh-CN" sz="2800" b="1" baseline="-25000" dirty="0">
                <a:latin typeface="Calibri" panose="020F0502020204030204" pitchFamily="34" charset="0"/>
                <a:ea typeface="宋体" panose="02010600030101010101" pitchFamily="2" charset="-122"/>
              </a:rPr>
              <a:t>3</a:t>
            </a:r>
            <a:r>
              <a:rPr lang="en-US" altLang="zh-CN"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w</a:t>
            </a:r>
            <a:r>
              <a:rPr lang="en-US" altLang="zh-CN" sz="2800" b="1" baseline="-25000" dirty="0" err="1">
                <a:latin typeface="Calibri" panose="020F0502020204030204" pitchFamily="34" charset="0"/>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的最优树，所以</a:t>
            </a:r>
          </a:p>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W(T’)≤W(</a:t>
            </a:r>
            <a:r>
              <a:rPr lang="en-US" altLang="zh-CN" sz="2800" b="1" dirty="0">
                <a:solidFill>
                  <a:srgbClr val="993300"/>
                </a:solidFill>
                <a:latin typeface="Calibri" panose="020F0502020204030204" pitchFamily="34" charset="0"/>
                <a:ea typeface="宋体" panose="02010600030101010101" pitchFamily="2" charset="-122"/>
              </a:rPr>
              <a:t>T*</a:t>
            </a:r>
            <a:r>
              <a:rPr lang="en-US" altLang="zh-CN" sz="2800" b="1" dirty="0">
                <a:latin typeface="Calibri" panose="020F0502020204030204" pitchFamily="34" charset="0"/>
                <a:ea typeface="宋体" panose="02010600030101010101" pitchFamily="2" charset="-122"/>
              </a:rPr>
              <a:t>)=W(T*)-w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a:t>
            </a:r>
          </a:p>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于是，有：</a:t>
            </a:r>
            <a:r>
              <a:rPr lang="en-US" altLang="zh-CN" sz="2800" b="1" dirty="0">
                <a:latin typeface="Calibri" panose="020F0502020204030204" pitchFamily="34" charset="0"/>
                <a:ea typeface="宋体" panose="02010600030101010101" pitchFamily="2" charset="-122"/>
              </a:rPr>
              <a:t>W(T)=W(T’)+w</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+w</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W(T*)</a:t>
            </a:r>
          </a:p>
          <a:p>
            <a:pPr marL="0" indent="0">
              <a:lnSpc>
                <a:spcPct val="110000"/>
              </a:lnSpc>
              <a:buNone/>
            </a:pPr>
            <a:r>
              <a:rPr lang="zh-CN" altLang="en-US" sz="2800" b="1" dirty="0">
                <a:latin typeface="Calibri" panose="020F0502020204030204" pitchFamily="34" charset="0"/>
                <a:ea typeface="宋体" panose="02010600030101010101" pitchFamily="2" charset="-122"/>
              </a:rPr>
              <a:t>这与假设</a:t>
            </a:r>
            <a:r>
              <a:rPr lang="en-US" altLang="zh-CN" sz="2800" b="1" dirty="0">
                <a:latin typeface="Calibri" panose="020F0502020204030204" pitchFamily="34" charset="0"/>
                <a:ea typeface="宋体" panose="02010600030101010101" pitchFamily="2" charset="-122"/>
              </a:rPr>
              <a:t>W(T*)&lt;W(T)</a:t>
            </a:r>
            <a:r>
              <a:rPr lang="zh-CN" altLang="en-US" sz="2800" b="1" dirty="0">
                <a:latin typeface="Calibri" panose="020F0502020204030204" pitchFamily="34" charset="0"/>
                <a:ea typeface="宋体" panose="02010600030101010101" pitchFamily="2" charset="-122"/>
              </a:rPr>
              <a:t>矛盾。矛盾说明</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是最优</a:t>
            </a:r>
            <a:r>
              <a:rPr lang="en-US" altLang="zh-CN" sz="2800" b="1"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叉树。</a:t>
            </a:r>
          </a:p>
        </p:txBody>
      </p:sp>
      <p:sp>
        <p:nvSpPr>
          <p:cNvPr id="44037" name="Rectangle 4"/>
          <p:cNvSpPr>
            <a:spLocks noChangeArrowheads="1"/>
          </p:cNvSpPr>
          <p:nvPr/>
        </p:nvSpPr>
        <p:spPr bwMode="auto">
          <a:xfrm>
            <a:off x="2699792" y="4005064"/>
            <a:ext cx="31069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993300"/>
                </a:solidFill>
              </a:rPr>
              <a:t>^</a:t>
            </a:r>
          </a:p>
        </p:txBody>
      </p:sp>
      <p:sp>
        <p:nvSpPr>
          <p:cNvPr id="44038" name="Rectangle 5"/>
          <p:cNvSpPr>
            <a:spLocks noChangeArrowheads="1"/>
          </p:cNvSpPr>
          <p:nvPr/>
        </p:nvSpPr>
        <p:spPr bwMode="auto">
          <a:xfrm>
            <a:off x="7206828" y="2342208"/>
            <a:ext cx="31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993300"/>
                </a:solidFill>
              </a:rPr>
              <a:t>^</a:t>
            </a:r>
          </a:p>
        </p:txBody>
      </p:sp>
      <p:sp>
        <p:nvSpPr>
          <p:cNvPr id="44039" name="Rectangle 6"/>
          <p:cNvSpPr>
            <a:spLocks noChangeArrowheads="1"/>
          </p:cNvSpPr>
          <p:nvPr/>
        </p:nvSpPr>
        <p:spPr bwMode="auto">
          <a:xfrm>
            <a:off x="1691680" y="2924944"/>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993300"/>
                </a:solidFill>
              </a:rPr>
              <a:t>^</a:t>
            </a:r>
          </a:p>
        </p:txBody>
      </p:sp>
    </p:spTree>
  </p:cSld>
  <p:clrMapOvr>
    <a:masterClrMapping/>
  </p:clrMapOvr>
  <p:transition advTm="1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908F43-01B2-4306-A320-CDD16AEE5EA8}" type="slidenum">
              <a:rPr lang="zh-CN" altLang="en-US" smtClean="0">
                <a:solidFill>
                  <a:schemeClr val="accent1"/>
                </a:solidFill>
              </a:rPr>
              <a:pPr/>
              <a:t>4</a:t>
            </a:fld>
            <a:r>
              <a:rPr lang="en-US" altLang="zh-CN" dirty="0">
                <a:solidFill>
                  <a:schemeClr val="accent1"/>
                </a:solidFill>
              </a:rPr>
              <a:t>/51</a:t>
            </a:r>
          </a:p>
        </p:txBody>
      </p:sp>
      <p:sp>
        <p:nvSpPr>
          <p:cNvPr id="1028"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语法树</a:t>
            </a:r>
          </a:p>
        </p:txBody>
      </p:sp>
      <p:sp>
        <p:nvSpPr>
          <p:cNvPr id="1029" name="Rectangle 3"/>
          <p:cNvSpPr>
            <a:spLocks noGrp="1"/>
          </p:cNvSpPr>
          <p:nvPr>
            <p:ph type="body" sz="half" idx="4294967295"/>
          </p:nvPr>
        </p:nvSpPr>
        <p:spPr>
          <a:xfrm>
            <a:off x="323850" y="908050"/>
            <a:ext cx="8640763" cy="1441450"/>
          </a:xfrm>
        </p:spPr>
        <p:txBody>
          <a:bodyPr/>
          <a:lstStyle/>
          <a:p>
            <a:pPr marL="0" indent="0">
              <a:buFont typeface="Arial" panose="020B0604020202020204" pitchFamily="34" charset="0"/>
              <a:buNone/>
            </a:pPr>
            <a:r>
              <a:rPr lang="zh-CN" altLang="en-US" sz="2800" b="1">
                <a:solidFill>
                  <a:schemeClr val="hlink"/>
                </a:solidFill>
                <a:latin typeface="Courier New" panose="02070309020205020404" pitchFamily="49" charset="0"/>
                <a:ea typeface="宋体" panose="02010600030101010101" pitchFamily="2" charset="-122"/>
              </a:rPr>
              <a:t>“</a:t>
            </a:r>
            <a:r>
              <a:rPr lang="en-US" altLang="zh-CN" sz="2800" b="1">
                <a:solidFill>
                  <a:schemeClr val="hlink"/>
                </a:solidFill>
                <a:latin typeface="Calibri" panose="020F0502020204030204" pitchFamily="34" charset="0"/>
                <a:ea typeface="宋体" panose="02010600030101010101" pitchFamily="2" charset="-122"/>
              </a:rPr>
              <a:t>The big elephant ate the peanut</a:t>
            </a:r>
            <a:r>
              <a:rPr lang="en-US" altLang="zh-CN" sz="2800" b="1">
                <a:solidFill>
                  <a:schemeClr val="hlink"/>
                </a:solidFill>
                <a:latin typeface="Courier New" panose="02070309020205020404" pitchFamily="49" charset="0"/>
                <a:ea typeface="宋体" panose="02010600030101010101" pitchFamily="2" charset="-122"/>
              </a:rPr>
              <a:t>”</a:t>
            </a:r>
            <a:r>
              <a:rPr lang="zh-CN" altLang="en-US" sz="2800" b="1">
                <a:solidFill>
                  <a:schemeClr val="hlink"/>
                </a:solidFill>
                <a:latin typeface="Calibri" panose="020F0502020204030204" pitchFamily="34" charset="0"/>
                <a:ea typeface="宋体" panose="02010600030101010101" pitchFamily="2" charset="-122"/>
              </a:rPr>
              <a:t>语法图解如下：</a:t>
            </a:r>
            <a:endParaRPr lang="zh-CN" altLang="en-US" sz="2800">
              <a:solidFill>
                <a:schemeClr val="hlink"/>
              </a:solidFill>
              <a:latin typeface="Calibri" panose="020F0502020204030204" pitchFamily="34" charset="0"/>
              <a:ea typeface="宋体" panose="02010600030101010101" pitchFamily="2" charset="-122"/>
            </a:endParaRPr>
          </a:p>
        </p:txBody>
      </p:sp>
      <p:graphicFrame>
        <p:nvGraphicFramePr>
          <p:cNvPr id="1026" name="Object 4"/>
          <p:cNvGraphicFramePr>
            <a:graphicFrameLocks noGrp="1" noChangeAspect="1"/>
          </p:cNvGraphicFramePr>
          <p:nvPr>
            <p:ph sz="half" idx="4294967295"/>
          </p:nvPr>
        </p:nvGraphicFramePr>
        <p:xfrm>
          <a:off x="0" y="1900238"/>
          <a:ext cx="8532813" cy="4241800"/>
        </p:xfrm>
        <a:graphic>
          <a:graphicData uri="http://schemas.openxmlformats.org/presentationml/2006/ole">
            <mc:AlternateContent xmlns:mc="http://schemas.openxmlformats.org/markup-compatibility/2006">
              <mc:Choice xmlns:v="urn:schemas-microsoft-com:vml" Requires="v">
                <p:oleObj spid="_x0000_s1026" name="VISIO" r:id="rId3" imgW="3022560" imgH="1577160" progId="Visio.Drawing.4">
                  <p:embed/>
                </p:oleObj>
              </mc:Choice>
              <mc:Fallback>
                <p:oleObj name="VISIO" r:id="rId3" imgW="3022560" imgH="157716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0238"/>
                        <a:ext cx="8532813"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F775C5-86A6-473A-8C9C-2E503E99098C}" type="slidenum">
              <a:rPr lang="zh-CN" altLang="en-US" smtClean="0">
                <a:solidFill>
                  <a:schemeClr val="accent1"/>
                </a:solidFill>
              </a:rPr>
              <a:pPr/>
              <a:t>40</a:t>
            </a:fld>
            <a:r>
              <a:rPr lang="en-US" altLang="zh-CN" dirty="0">
                <a:solidFill>
                  <a:schemeClr val="accent1"/>
                </a:solidFill>
              </a:rPr>
              <a:t>/51</a:t>
            </a:r>
          </a:p>
        </p:txBody>
      </p:sp>
      <p:sp>
        <p:nvSpPr>
          <p:cNvPr id="46083" name="Rectangle 2"/>
          <p:cNvSpPr>
            <a:spLocks noGrp="1"/>
          </p:cNvSpPr>
          <p:nvPr>
            <p:ph type="title" idx="4294967295"/>
          </p:nvPr>
        </p:nvSpPr>
        <p:spPr>
          <a:xfrm>
            <a:off x="611188" y="-26988"/>
            <a:ext cx="7778750" cy="765176"/>
          </a:xfrm>
        </p:spPr>
        <p:txBody>
          <a:bodyPr/>
          <a:lstStyle/>
          <a:p>
            <a:r>
              <a:rPr lang="zh-CN" altLang="en-US" sz="4000" b="1">
                <a:latin typeface="Calibri" panose="020F0502020204030204" pitchFamily="34" charset="0"/>
                <a:ea typeface="宋体" panose="02010600030101010101" pitchFamily="2" charset="-122"/>
              </a:rPr>
              <a:t>哈夫曼树的构造步骤</a:t>
            </a:r>
          </a:p>
        </p:txBody>
      </p:sp>
      <p:sp>
        <p:nvSpPr>
          <p:cNvPr id="46084" name="Text Box 3"/>
          <p:cNvSpPr txBox="1">
            <a:spLocks noChangeArrowheads="1"/>
          </p:cNvSpPr>
          <p:nvPr/>
        </p:nvSpPr>
        <p:spPr bwMode="auto">
          <a:xfrm>
            <a:off x="323850" y="836613"/>
            <a:ext cx="8640763"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pPr>
            <a:r>
              <a:rPr lang="en-US" altLang="zh-CN" sz="2800" b="1" dirty="0">
                <a:solidFill>
                  <a:srgbClr val="3333FF"/>
                </a:solidFill>
                <a:latin typeface="Times New Roman" panose="02020603050405020304" pitchFamily="18" charset="0"/>
              </a:rPr>
              <a:t>1)    </a:t>
            </a:r>
            <a:r>
              <a:rPr lang="zh-CN" altLang="en-US" sz="2800" b="1" dirty="0">
                <a:solidFill>
                  <a:srgbClr val="3333FF"/>
                </a:solidFill>
                <a:latin typeface="Times New Roman" panose="02020603050405020304" pitchFamily="18" charset="0"/>
              </a:rPr>
              <a:t>根据给定的</a:t>
            </a:r>
            <a:r>
              <a:rPr lang="en-US" altLang="zh-CN" sz="2800" b="1" dirty="0">
                <a:solidFill>
                  <a:srgbClr val="3333FF"/>
                </a:solidFill>
                <a:latin typeface="Times New Roman" panose="02020603050405020304" pitchFamily="18" charset="0"/>
              </a:rPr>
              <a:t>t</a:t>
            </a:r>
            <a:r>
              <a:rPr lang="zh-CN" altLang="en-US" sz="2800" b="1" dirty="0">
                <a:solidFill>
                  <a:srgbClr val="3333FF"/>
                </a:solidFill>
                <a:latin typeface="Times New Roman" panose="02020603050405020304" pitchFamily="18" charset="0"/>
              </a:rPr>
              <a:t>个权值 ，构造</a:t>
            </a:r>
            <a:r>
              <a:rPr lang="en-US" altLang="zh-CN" sz="2800" b="1" dirty="0">
                <a:solidFill>
                  <a:srgbClr val="3333FF"/>
                </a:solidFill>
                <a:latin typeface="Times New Roman" panose="02020603050405020304" pitchFamily="18" charset="0"/>
              </a:rPr>
              <a:t>t</a:t>
            </a:r>
            <a:r>
              <a:rPr lang="zh-CN" altLang="en-US" sz="2800" b="1" dirty="0">
                <a:solidFill>
                  <a:srgbClr val="3333FF"/>
                </a:solidFill>
                <a:latin typeface="Times New Roman" panose="02020603050405020304" pitchFamily="18" charset="0"/>
              </a:rPr>
              <a:t>棵只有一个根结点的</a:t>
            </a:r>
            <a:r>
              <a:rPr lang="en-US" altLang="zh-CN" sz="2800" b="1" dirty="0">
                <a:solidFill>
                  <a:srgbClr val="3333FF"/>
                </a:solidFill>
                <a:latin typeface="Times New Roman" panose="02020603050405020304" pitchFamily="18" charset="0"/>
              </a:rPr>
              <a:t>2</a:t>
            </a:r>
            <a:r>
              <a:rPr lang="zh-CN" altLang="en-US" sz="2800" b="1" dirty="0">
                <a:solidFill>
                  <a:srgbClr val="3333FF"/>
                </a:solidFill>
                <a:latin typeface="Times New Roman" panose="02020603050405020304" pitchFamily="18" charset="0"/>
              </a:rPr>
              <a:t>叉树，</a:t>
            </a:r>
            <a:r>
              <a:rPr lang="en-US" altLang="zh-CN" sz="2800" b="1" dirty="0">
                <a:solidFill>
                  <a:srgbClr val="3333FF"/>
                </a:solidFill>
                <a:latin typeface="Times New Roman" panose="02020603050405020304" pitchFamily="18" charset="0"/>
              </a:rPr>
              <a:t>t</a:t>
            </a:r>
            <a:r>
              <a:rPr lang="zh-CN" altLang="en-US" sz="2800" b="1" dirty="0">
                <a:solidFill>
                  <a:srgbClr val="3333FF"/>
                </a:solidFill>
                <a:latin typeface="Times New Roman" panose="02020603050405020304" pitchFamily="18" charset="0"/>
              </a:rPr>
              <a:t>个权值分别是这些</a:t>
            </a:r>
            <a:r>
              <a:rPr lang="en-US" altLang="zh-CN" sz="2800" b="1" dirty="0">
                <a:solidFill>
                  <a:srgbClr val="3333FF"/>
                </a:solidFill>
                <a:latin typeface="Times New Roman" panose="02020603050405020304" pitchFamily="18" charset="0"/>
              </a:rPr>
              <a:t>2</a:t>
            </a:r>
            <a:r>
              <a:rPr lang="zh-CN" altLang="en-US" sz="2800" b="1" dirty="0">
                <a:solidFill>
                  <a:srgbClr val="3333FF"/>
                </a:solidFill>
                <a:latin typeface="Times New Roman" panose="02020603050405020304" pitchFamily="18" charset="0"/>
              </a:rPr>
              <a:t>叉树根结点的权。设</a:t>
            </a:r>
            <a:r>
              <a:rPr lang="en-US" altLang="zh-CN" sz="2800" b="1" dirty="0">
                <a:solidFill>
                  <a:srgbClr val="3333FF"/>
                </a:solidFill>
                <a:latin typeface="Times New Roman" panose="02020603050405020304" pitchFamily="18" charset="0"/>
              </a:rPr>
              <a:t>F</a:t>
            </a:r>
            <a:r>
              <a:rPr lang="zh-CN" altLang="en-US" sz="2800" b="1" dirty="0">
                <a:solidFill>
                  <a:srgbClr val="3333FF"/>
                </a:solidFill>
                <a:latin typeface="Times New Roman" panose="02020603050405020304" pitchFamily="18" charset="0"/>
              </a:rPr>
              <a:t>是由这</a:t>
            </a:r>
            <a:r>
              <a:rPr lang="en-US" altLang="zh-CN" sz="2800" b="1" dirty="0">
                <a:solidFill>
                  <a:srgbClr val="3333FF"/>
                </a:solidFill>
                <a:latin typeface="Times New Roman" panose="02020603050405020304" pitchFamily="18" charset="0"/>
              </a:rPr>
              <a:t>t</a:t>
            </a:r>
            <a:r>
              <a:rPr lang="zh-CN" altLang="en-US" sz="2800" b="1" dirty="0">
                <a:solidFill>
                  <a:srgbClr val="3333FF"/>
                </a:solidFill>
                <a:latin typeface="Times New Roman" panose="02020603050405020304" pitchFamily="18" charset="0"/>
              </a:rPr>
              <a:t>棵</a:t>
            </a:r>
            <a:r>
              <a:rPr lang="en-US" altLang="zh-CN" sz="2800" b="1" dirty="0">
                <a:solidFill>
                  <a:srgbClr val="3333FF"/>
                </a:solidFill>
                <a:latin typeface="Times New Roman" panose="02020603050405020304" pitchFamily="18" charset="0"/>
              </a:rPr>
              <a:t>2</a:t>
            </a:r>
            <a:r>
              <a:rPr lang="zh-CN" altLang="en-US" sz="2800" b="1" dirty="0">
                <a:solidFill>
                  <a:srgbClr val="3333FF"/>
                </a:solidFill>
                <a:latin typeface="Times New Roman" panose="02020603050405020304" pitchFamily="18" charset="0"/>
              </a:rPr>
              <a:t>叉树构成的集合。</a:t>
            </a:r>
          </a:p>
          <a:p>
            <a:pPr>
              <a:lnSpc>
                <a:spcPct val="120000"/>
              </a:lnSpc>
              <a:spcBef>
                <a:spcPct val="40000"/>
              </a:spcBef>
            </a:pPr>
            <a:r>
              <a:rPr lang="en-US" altLang="zh-CN" sz="2800" b="1" dirty="0">
                <a:solidFill>
                  <a:srgbClr val="3333FF"/>
                </a:solidFill>
                <a:latin typeface="Times New Roman" panose="02020603050405020304" pitchFamily="18" charset="0"/>
              </a:rPr>
              <a:t>2)    </a:t>
            </a:r>
            <a:r>
              <a:rPr lang="zh-CN" altLang="en-US" sz="2800" b="1" dirty="0">
                <a:solidFill>
                  <a:srgbClr val="3333FF"/>
                </a:solidFill>
                <a:latin typeface="Times New Roman" panose="02020603050405020304" pitchFamily="18" charset="0"/>
              </a:rPr>
              <a:t>在</a:t>
            </a:r>
            <a:r>
              <a:rPr lang="en-US" altLang="zh-CN" sz="2800" b="1" dirty="0">
                <a:solidFill>
                  <a:srgbClr val="3333FF"/>
                </a:solidFill>
                <a:latin typeface="Times New Roman" panose="02020603050405020304" pitchFamily="18" charset="0"/>
              </a:rPr>
              <a:t>F</a:t>
            </a:r>
            <a:r>
              <a:rPr lang="zh-CN" altLang="en-US" sz="2800" b="1" dirty="0">
                <a:solidFill>
                  <a:srgbClr val="3333FF"/>
                </a:solidFill>
                <a:latin typeface="Times New Roman" panose="02020603050405020304" pitchFamily="18" charset="0"/>
              </a:rPr>
              <a:t>中选取两棵根结点树值最小的树作为左、右子树，构造一颗新的</a:t>
            </a:r>
            <a:r>
              <a:rPr lang="en-US" altLang="zh-CN" sz="2800" b="1" dirty="0">
                <a:solidFill>
                  <a:srgbClr val="3333FF"/>
                </a:solidFill>
                <a:latin typeface="Times New Roman" panose="02020603050405020304" pitchFamily="18" charset="0"/>
              </a:rPr>
              <a:t>2</a:t>
            </a:r>
            <a:r>
              <a:rPr lang="zh-CN" altLang="en-US" sz="2800" b="1" dirty="0">
                <a:solidFill>
                  <a:srgbClr val="3333FF"/>
                </a:solidFill>
                <a:latin typeface="Times New Roman" panose="02020603050405020304" pitchFamily="18" charset="0"/>
              </a:rPr>
              <a:t>叉树，置新</a:t>
            </a:r>
            <a:r>
              <a:rPr lang="en-US" altLang="zh-CN" sz="2800" b="1" dirty="0">
                <a:solidFill>
                  <a:srgbClr val="3333FF"/>
                </a:solidFill>
                <a:latin typeface="Times New Roman" panose="02020603050405020304" pitchFamily="18" charset="0"/>
              </a:rPr>
              <a:t>2</a:t>
            </a:r>
            <a:r>
              <a:rPr lang="zh-CN" altLang="en-US" sz="2800" b="1" dirty="0">
                <a:solidFill>
                  <a:srgbClr val="3333FF"/>
                </a:solidFill>
                <a:latin typeface="Times New Roman" panose="02020603050405020304" pitchFamily="18" charset="0"/>
              </a:rPr>
              <a:t>叉树根的权值</a:t>
            </a:r>
            <a:r>
              <a:rPr lang="en-US" altLang="zh-CN" sz="2800" b="1" dirty="0">
                <a:solidFill>
                  <a:srgbClr val="3333FF"/>
                </a:solidFill>
                <a:latin typeface="Times New Roman" panose="02020603050405020304" pitchFamily="18" charset="0"/>
              </a:rPr>
              <a:t>=</a:t>
            </a:r>
            <a:r>
              <a:rPr lang="zh-CN" altLang="en-US" sz="2800" b="1" dirty="0">
                <a:solidFill>
                  <a:srgbClr val="3333FF"/>
                </a:solidFill>
                <a:latin typeface="Times New Roman" panose="02020603050405020304" pitchFamily="18" charset="0"/>
              </a:rPr>
              <a:t>左、右子树根结点权值之和。</a:t>
            </a:r>
          </a:p>
          <a:p>
            <a:pPr>
              <a:lnSpc>
                <a:spcPct val="120000"/>
              </a:lnSpc>
              <a:spcBef>
                <a:spcPct val="40000"/>
              </a:spcBef>
            </a:pPr>
            <a:r>
              <a:rPr lang="en-US" altLang="zh-CN" sz="2800" b="1" dirty="0">
                <a:solidFill>
                  <a:srgbClr val="3333FF"/>
                </a:solidFill>
                <a:latin typeface="Times New Roman" panose="02020603050405020304" pitchFamily="18" charset="0"/>
              </a:rPr>
              <a:t>3)    </a:t>
            </a:r>
            <a:r>
              <a:rPr lang="zh-CN" altLang="en-US" sz="2800" b="1" dirty="0">
                <a:solidFill>
                  <a:srgbClr val="3333FF"/>
                </a:solidFill>
                <a:latin typeface="Times New Roman" panose="02020603050405020304" pitchFamily="18" charset="0"/>
              </a:rPr>
              <a:t>从</a:t>
            </a:r>
            <a:r>
              <a:rPr lang="en-US" altLang="zh-CN" sz="2800" b="1" dirty="0">
                <a:solidFill>
                  <a:srgbClr val="3333FF"/>
                </a:solidFill>
                <a:latin typeface="Times New Roman" panose="02020603050405020304" pitchFamily="18" charset="0"/>
              </a:rPr>
              <a:t>F</a:t>
            </a:r>
            <a:r>
              <a:rPr lang="zh-CN" altLang="en-US" sz="2800" b="1" dirty="0">
                <a:solidFill>
                  <a:srgbClr val="3333FF"/>
                </a:solidFill>
                <a:latin typeface="Times New Roman" panose="02020603050405020304" pitchFamily="18" charset="0"/>
              </a:rPr>
              <a:t>中删除这两颗树，并将新树加入</a:t>
            </a:r>
            <a:r>
              <a:rPr lang="en-US" altLang="zh-CN" sz="2800" b="1" dirty="0">
                <a:solidFill>
                  <a:srgbClr val="3333FF"/>
                </a:solidFill>
                <a:latin typeface="Times New Roman" panose="02020603050405020304" pitchFamily="18" charset="0"/>
              </a:rPr>
              <a:t>F</a:t>
            </a:r>
            <a:r>
              <a:rPr lang="zh-CN" altLang="en-US" sz="2800" b="1" dirty="0">
                <a:solidFill>
                  <a:srgbClr val="3333FF"/>
                </a:solidFill>
                <a:latin typeface="Times New Roman" panose="02020603050405020304" pitchFamily="18" charset="0"/>
              </a:rPr>
              <a:t>。</a:t>
            </a:r>
          </a:p>
          <a:p>
            <a:pPr>
              <a:lnSpc>
                <a:spcPct val="120000"/>
              </a:lnSpc>
              <a:spcBef>
                <a:spcPct val="40000"/>
              </a:spcBef>
            </a:pPr>
            <a:r>
              <a:rPr lang="en-US" altLang="zh-CN" sz="2800" b="1" dirty="0">
                <a:solidFill>
                  <a:srgbClr val="3333FF"/>
                </a:solidFill>
                <a:latin typeface="Times New Roman" panose="02020603050405020304" pitchFamily="18" charset="0"/>
              </a:rPr>
              <a:t>4)    </a:t>
            </a:r>
            <a:r>
              <a:rPr lang="zh-CN" altLang="en-US" sz="2800" b="1" dirty="0">
                <a:solidFill>
                  <a:srgbClr val="3333FF"/>
                </a:solidFill>
                <a:latin typeface="Times New Roman" panose="02020603050405020304" pitchFamily="18" charset="0"/>
              </a:rPr>
              <a:t>重复 </a:t>
            </a:r>
            <a:r>
              <a:rPr lang="en-US" altLang="zh-CN" sz="2800" b="1" dirty="0">
                <a:solidFill>
                  <a:srgbClr val="3333FF"/>
                </a:solidFill>
                <a:latin typeface="Times New Roman" panose="02020603050405020304" pitchFamily="18" charset="0"/>
              </a:rPr>
              <a:t>2) </a:t>
            </a:r>
            <a:r>
              <a:rPr lang="zh-CN" altLang="en-US" sz="2800" b="1" dirty="0">
                <a:solidFill>
                  <a:srgbClr val="3333FF"/>
                </a:solidFill>
                <a:latin typeface="Times New Roman" panose="02020603050405020304" pitchFamily="18" charset="0"/>
              </a:rPr>
              <a:t>和</a:t>
            </a:r>
            <a:r>
              <a:rPr lang="en-US" altLang="zh-CN" sz="2800" b="1" dirty="0">
                <a:solidFill>
                  <a:srgbClr val="3333FF"/>
                </a:solidFill>
                <a:latin typeface="Times New Roman" panose="02020603050405020304" pitchFamily="18" charset="0"/>
              </a:rPr>
              <a:t>3)</a:t>
            </a:r>
            <a:r>
              <a:rPr lang="zh-CN" altLang="en-US" sz="2800" b="1" dirty="0">
                <a:solidFill>
                  <a:srgbClr val="3333FF"/>
                </a:solidFill>
                <a:latin typeface="Times New Roman" panose="02020603050405020304" pitchFamily="18" charset="0"/>
              </a:rPr>
              <a:t>，直到</a:t>
            </a:r>
            <a:r>
              <a:rPr lang="en-US" altLang="zh-CN" sz="2800" b="1" dirty="0">
                <a:solidFill>
                  <a:srgbClr val="3333FF"/>
                </a:solidFill>
                <a:latin typeface="Times New Roman" panose="02020603050405020304" pitchFamily="18" charset="0"/>
              </a:rPr>
              <a:t>F</a:t>
            </a:r>
            <a:r>
              <a:rPr lang="zh-CN" altLang="en-US" sz="2800" b="1" dirty="0">
                <a:solidFill>
                  <a:srgbClr val="3333FF"/>
                </a:solidFill>
                <a:latin typeface="Times New Roman" panose="02020603050405020304" pitchFamily="18" charset="0"/>
              </a:rPr>
              <a:t>中只含一颗树为止。</a:t>
            </a:r>
            <a:endParaRPr lang="zh-CN" altLang="en-US" sz="2800" b="1" dirty="0">
              <a:solidFill>
                <a:srgbClr val="FFFFA5"/>
              </a:solidFill>
              <a:latin typeface="Times New Roman" panose="02020603050405020304" pitchFamily="18" charset="0"/>
            </a:endParaRPr>
          </a:p>
        </p:txBody>
      </p:sp>
    </p:spTree>
  </p:cSld>
  <p:clrMapOvr>
    <a:masterClrMapping/>
  </p:clrMapOvr>
  <p:transition advTm="1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72A428-3856-454B-8787-69A3E4D2585F}" type="slidenum">
              <a:rPr lang="zh-CN" altLang="en-US" smtClean="0">
                <a:solidFill>
                  <a:schemeClr val="accent1"/>
                </a:solidFill>
              </a:rPr>
              <a:pPr/>
              <a:t>41</a:t>
            </a:fld>
            <a:r>
              <a:rPr lang="en-US" altLang="zh-CN" dirty="0">
                <a:solidFill>
                  <a:schemeClr val="accent1"/>
                </a:solidFill>
              </a:rPr>
              <a:t>/51</a:t>
            </a:r>
          </a:p>
        </p:txBody>
      </p:sp>
      <p:sp>
        <p:nvSpPr>
          <p:cNvPr id="45059"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  求带权</a:t>
            </a:r>
            <a:r>
              <a:rPr lang="en-US" altLang="zh-CN" sz="4000" b="1" dirty="0">
                <a:latin typeface="Calibri" panose="020F0502020204030204" pitchFamily="34" charset="0"/>
                <a:ea typeface="宋体" panose="02010600030101010101" pitchFamily="2" charset="-122"/>
              </a:rPr>
              <a:t>2,3,5,7,10</a:t>
            </a:r>
            <a:r>
              <a:rPr lang="zh-CN" altLang="en-US" sz="4000" b="1" dirty="0">
                <a:latin typeface="Calibri" panose="020F0502020204030204" pitchFamily="34" charset="0"/>
                <a:ea typeface="宋体" panose="02010600030101010101" pitchFamily="2" charset="-122"/>
              </a:rPr>
              <a:t>最优</a:t>
            </a:r>
            <a:r>
              <a:rPr lang="en-US" altLang="zh-CN" sz="4000" b="1" dirty="0">
                <a:latin typeface="Calibri" panose="020F0502020204030204" pitchFamily="34" charset="0"/>
                <a:ea typeface="宋体" panose="02010600030101010101" pitchFamily="2" charset="-122"/>
              </a:rPr>
              <a:t>2</a:t>
            </a:r>
            <a:r>
              <a:rPr lang="zh-CN" altLang="en-US" sz="4000" b="1" dirty="0">
                <a:latin typeface="Calibri" panose="020F0502020204030204" pitchFamily="34" charset="0"/>
                <a:ea typeface="宋体" panose="02010600030101010101" pitchFamily="2" charset="-122"/>
              </a:rPr>
              <a:t>叉树。</a:t>
            </a:r>
          </a:p>
        </p:txBody>
      </p:sp>
      <p:sp>
        <p:nvSpPr>
          <p:cNvPr id="711683" name="Rectangle 3"/>
          <p:cNvSpPr>
            <a:spLocks noGrp="1"/>
          </p:cNvSpPr>
          <p:nvPr>
            <p:ph type="body" idx="4294967295"/>
          </p:nvPr>
        </p:nvSpPr>
        <p:spPr>
          <a:xfrm>
            <a:off x="323850" y="836613"/>
            <a:ext cx="8496300" cy="2089150"/>
          </a:xfrm>
        </p:spPr>
        <p:txBody>
          <a:bodyPr/>
          <a:lstStyle/>
          <a:p>
            <a:pPr marL="722313" indent="-722313">
              <a:lnSpc>
                <a:spcPct val="110000"/>
              </a:lnSpc>
              <a:buFont typeface="Arial" panose="020B0604020202020204" pitchFamily="34" charset="0"/>
              <a:buNone/>
            </a:pPr>
            <a:r>
              <a:rPr lang="zh-CN" altLang="en-US" b="1" dirty="0">
                <a:solidFill>
                  <a:srgbClr val="CC0000"/>
                </a:solidFill>
                <a:latin typeface="Calibri" panose="020F0502020204030204" pitchFamily="34" charset="0"/>
                <a:ea typeface="宋体" panose="02010600030101010101" pitchFamily="2" charset="-122"/>
              </a:rPr>
              <a:t>分析</a:t>
            </a:r>
            <a:r>
              <a:rPr lang="zh-CN" altLang="en-US" b="1" dirty="0">
                <a:latin typeface="Calibri" panose="020F0502020204030204" pitchFamily="34" charset="0"/>
                <a:ea typeface="宋体" panose="02010600030101010101" pitchFamily="2" charset="-122"/>
              </a:rPr>
              <a:t>：等于构造</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7</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10</a:t>
            </a:r>
            <a:r>
              <a:rPr lang="zh-CN" altLang="en-US" b="1" dirty="0">
                <a:latin typeface="Calibri" panose="020F0502020204030204" pitchFamily="34" charset="0"/>
                <a:ea typeface="宋体" panose="02010600030101010101" pitchFamily="2" charset="-122"/>
              </a:rPr>
              <a:t>的最优树；</a:t>
            </a:r>
          </a:p>
          <a:p>
            <a:pPr marL="722313" indent="-722313">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等于构造</a:t>
            </a:r>
            <a:r>
              <a:rPr lang="en-US" altLang="zh-CN" b="1" dirty="0">
                <a:latin typeface="Calibri" panose="020F0502020204030204" pitchFamily="34" charset="0"/>
                <a:ea typeface="宋体" panose="02010600030101010101" pitchFamily="2" charset="-122"/>
              </a:rPr>
              <a:t>7</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10</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10</a:t>
            </a:r>
            <a:r>
              <a:rPr lang="zh-CN" altLang="en-US" b="1" dirty="0">
                <a:latin typeface="Calibri" panose="020F0502020204030204" pitchFamily="34" charset="0"/>
                <a:ea typeface="宋体" panose="02010600030101010101" pitchFamily="2" charset="-122"/>
              </a:rPr>
              <a:t>的最优树；</a:t>
            </a:r>
          </a:p>
          <a:p>
            <a:pPr marL="722313" indent="-722313">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等于构造</a:t>
            </a:r>
            <a:r>
              <a:rPr lang="en-US" altLang="zh-CN" b="1" dirty="0">
                <a:latin typeface="Calibri" panose="020F0502020204030204" pitchFamily="34" charset="0"/>
                <a:ea typeface="宋体" panose="02010600030101010101" pitchFamily="2" charset="-122"/>
              </a:rPr>
              <a:t>10</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17</a:t>
            </a:r>
            <a:r>
              <a:rPr lang="zh-CN" altLang="en-US" b="1" dirty="0">
                <a:latin typeface="Calibri" panose="020F0502020204030204" pitchFamily="34" charset="0"/>
                <a:ea typeface="宋体" panose="02010600030101010101" pitchFamily="2" charset="-122"/>
              </a:rPr>
              <a:t>的最优树。</a:t>
            </a:r>
          </a:p>
        </p:txBody>
      </p:sp>
      <p:pic>
        <p:nvPicPr>
          <p:cNvPr id="71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27146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16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213100"/>
            <a:ext cx="2819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16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229225"/>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Effect transition="in" filter="blinds(horizontal)">
                                      <p:cBhvr>
                                        <p:cTn id="7" dur="500"/>
                                        <p:tgtEl>
                                          <p:spTgt spid="7116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1684"/>
                                        </p:tgtEl>
                                        <p:attrNameLst>
                                          <p:attrName>style.visibility</p:attrName>
                                        </p:attrNameLst>
                                      </p:cBhvr>
                                      <p:to>
                                        <p:strVal val="visible"/>
                                      </p:to>
                                    </p:set>
                                    <p:animEffect transition="in" filter="blinds(horizontal)">
                                      <p:cBhvr>
                                        <p:cTn id="10" dur="500"/>
                                        <p:tgtEl>
                                          <p:spTgt spid="7116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11683">
                                            <p:txEl>
                                              <p:pRg st="1" end="1"/>
                                            </p:txEl>
                                          </p:spTgt>
                                        </p:tgtEl>
                                        <p:attrNameLst>
                                          <p:attrName>style.visibility</p:attrName>
                                        </p:attrNameLst>
                                      </p:cBhvr>
                                      <p:to>
                                        <p:strVal val="visible"/>
                                      </p:to>
                                    </p:set>
                                    <p:animEffect transition="in" filter="blinds(horizontal)">
                                      <p:cBhvr>
                                        <p:cTn id="15" dur="500"/>
                                        <p:tgtEl>
                                          <p:spTgt spid="71168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11685"/>
                                        </p:tgtEl>
                                        <p:attrNameLst>
                                          <p:attrName>style.visibility</p:attrName>
                                        </p:attrNameLst>
                                      </p:cBhvr>
                                      <p:to>
                                        <p:strVal val="visible"/>
                                      </p:to>
                                    </p:set>
                                    <p:animEffect transition="in" filter="blinds(horizontal)">
                                      <p:cBhvr>
                                        <p:cTn id="18" dur="500"/>
                                        <p:tgtEl>
                                          <p:spTgt spid="7116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11683">
                                            <p:txEl>
                                              <p:pRg st="2" end="2"/>
                                            </p:txEl>
                                          </p:spTgt>
                                        </p:tgtEl>
                                        <p:attrNameLst>
                                          <p:attrName>style.visibility</p:attrName>
                                        </p:attrNameLst>
                                      </p:cBhvr>
                                      <p:to>
                                        <p:strVal val="visible"/>
                                      </p:to>
                                    </p:set>
                                    <p:animEffect transition="in" filter="blinds(horizontal)">
                                      <p:cBhvr>
                                        <p:cTn id="23" dur="500"/>
                                        <p:tgtEl>
                                          <p:spTgt spid="711683">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11686"/>
                                        </p:tgtEl>
                                        <p:attrNameLst>
                                          <p:attrName>style.visibility</p:attrName>
                                        </p:attrNameLst>
                                      </p:cBhvr>
                                      <p:to>
                                        <p:strVal val="visible"/>
                                      </p:to>
                                    </p:set>
                                    <p:animEffect transition="in" filter="blinds(horizontal)">
                                      <p:cBhvr>
                                        <p:cTn id="26" dur="500"/>
                                        <p:tgtEl>
                                          <p:spTgt spid="71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E52AD-DEB4-4EC7-BDE6-17DC7A6B6EA0}" type="slidenum">
              <a:rPr lang="zh-CN" altLang="en-US" smtClean="0">
                <a:solidFill>
                  <a:schemeClr val="accent1"/>
                </a:solidFill>
              </a:rPr>
              <a:pPr/>
              <a:t>42</a:t>
            </a:fld>
            <a:r>
              <a:rPr lang="en-US" altLang="zh-CN" dirty="0">
                <a:solidFill>
                  <a:schemeClr val="accent1"/>
                </a:solidFill>
              </a:rPr>
              <a:t>/51</a:t>
            </a:r>
          </a:p>
        </p:txBody>
      </p:sp>
      <p:sp>
        <p:nvSpPr>
          <p:cNvPr id="47107" name="Text Box 2"/>
          <p:cNvSpPr txBox="1">
            <a:spLocks noChangeArrowheads="1"/>
          </p:cNvSpPr>
          <p:nvPr/>
        </p:nvSpPr>
        <p:spPr bwMode="auto">
          <a:xfrm>
            <a:off x="179388" y="20638"/>
            <a:ext cx="8280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chemeClr val="bg1"/>
                </a:solidFill>
                <a:latin typeface="Times New Roman" panose="02020603050405020304" pitchFamily="18" charset="0"/>
              </a:rPr>
              <a:t>例   </a:t>
            </a:r>
            <a:r>
              <a:rPr lang="en-US" altLang="zh-CN" sz="3200" b="1">
                <a:solidFill>
                  <a:schemeClr val="bg1"/>
                </a:solidFill>
                <a:latin typeface="Times New Roman" panose="02020603050405020304" pitchFamily="18" charset="0"/>
              </a:rPr>
              <a:t>w={5, 29, 7, 8, 14, 23, 3, 11}</a:t>
            </a:r>
            <a:r>
              <a:rPr lang="zh-CN" altLang="en-US" sz="3200" b="1">
                <a:solidFill>
                  <a:schemeClr val="bg1"/>
                </a:solidFill>
                <a:latin typeface="Times New Roman" panose="02020603050405020304" pitchFamily="18" charset="0"/>
              </a:rPr>
              <a:t>，求哈夫曼树</a:t>
            </a:r>
          </a:p>
        </p:txBody>
      </p:sp>
      <p:grpSp>
        <p:nvGrpSpPr>
          <p:cNvPr id="2" name="Group 3"/>
          <p:cNvGrpSpPr>
            <a:grpSpLocks/>
          </p:cNvGrpSpPr>
          <p:nvPr/>
        </p:nvGrpSpPr>
        <p:grpSpPr bwMode="auto">
          <a:xfrm>
            <a:off x="1200150" y="908050"/>
            <a:ext cx="3030538" cy="300038"/>
            <a:chOff x="756" y="567"/>
            <a:chExt cx="1909" cy="189"/>
          </a:xfrm>
        </p:grpSpPr>
        <p:sp>
          <p:nvSpPr>
            <p:cNvPr id="47283" name="Oval 4"/>
            <p:cNvSpPr>
              <a:spLocks noChangeArrowheads="1"/>
            </p:cNvSpPr>
            <p:nvPr/>
          </p:nvSpPr>
          <p:spPr bwMode="auto">
            <a:xfrm>
              <a:off x="756"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284" name="Oval 5"/>
            <p:cNvSpPr>
              <a:spLocks noChangeArrowheads="1"/>
            </p:cNvSpPr>
            <p:nvPr/>
          </p:nvSpPr>
          <p:spPr bwMode="auto">
            <a:xfrm>
              <a:off x="1738"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sp>
          <p:nvSpPr>
            <p:cNvPr id="47285" name="Oval 6"/>
            <p:cNvSpPr>
              <a:spLocks noChangeArrowheads="1"/>
            </p:cNvSpPr>
            <p:nvPr/>
          </p:nvSpPr>
          <p:spPr bwMode="auto">
            <a:xfrm>
              <a:off x="1001"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86" name="Oval 7"/>
            <p:cNvSpPr>
              <a:spLocks noChangeArrowheads="1"/>
            </p:cNvSpPr>
            <p:nvPr/>
          </p:nvSpPr>
          <p:spPr bwMode="auto">
            <a:xfrm>
              <a:off x="1247"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287" name="Oval 8"/>
            <p:cNvSpPr>
              <a:spLocks noChangeArrowheads="1"/>
            </p:cNvSpPr>
            <p:nvPr/>
          </p:nvSpPr>
          <p:spPr bwMode="auto">
            <a:xfrm>
              <a:off x="1493"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88" name="Oval 9"/>
            <p:cNvSpPr>
              <a:spLocks noChangeArrowheads="1"/>
            </p:cNvSpPr>
            <p:nvPr/>
          </p:nvSpPr>
          <p:spPr bwMode="auto">
            <a:xfrm>
              <a:off x="1984"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sp>
          <p:nvSpPr>
            <p:cNvPr id="47289" name="Oval 10"/>
            <p:cNvSpPr>
              <a:spLocks noChangeArrowheads="1"/>
            </p:cNvSpPr>
            <p:nvPr/>
          </p:nvSpPr>
          <p:spPr bwMode="auto">
            <a:xfrm>
              <a:off x="2230"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290" name="Oval 11"/>
            <p:cNvSpPr>
              <a:spLocks noChangeArrowheads="1"/>
            </p:cNvSpPr>
            <p:nvPr/>
          </p:nvSpPr>
          <p:spPr bwMode="auto">
            <a:xfrm>
              <a:off x="2476" y="56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grpSp>
        <p:nvGrpSpPr>
          <p:cNvPr id="3" name="Group 12"/>
          <p:cNvGrpSpPr>
            <a:grpSpLocks/>
          </p:cNvGrpSpPr>
          <p:nvPr/>
        </p:nvGrpSpPr>
        <p:grpSpPr bwMode="auto">
          <a:xfrm>
            <a:off x="1211263" y="1670050"/>
            <a:ext cx="2903537" cy="615950"/>
            <a:chOff x="674" y="1452"/>
            <a:chExt cx="1759" cy="462"/>
          </a:xfrm>
        </p:grpSpPr>
        <p:sp>
          <p:nvSpPr>
            <p:cNvPr id="47271" name="Oval 13"/>
            <p:cNvSpPr>
              <a:spLocks noChangeArrowheads="1"/>
            </p:cNvSpPr>
            <p:nvPr/>
          </p:nvSpPr>
          <p:spPr bwMode="auto">
            <a:xfrm>
              <a:off x="1411" y="145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sp>
          <p:nvSpPr>
            <p:cNvPr id="47272" name="Oval 14"/>
            <p:cNvSpPr>
              <a:spLocks noChangeArrowheads="1"/>
            </p:cNvSpPr>
            <p:nvPr/>
          </p:nvSpPr>
          <p:spPr bwMode="auto">
            <a:xfrm>
              <a:off x="674" y="145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73" name="Oval 15"/>
            <p:cNvSpPr>
              <a:spLocks noChangeArrowheads="1"/>
            </p:cNvSpPr>
            <p:nvPr/>
          </p:nvSpPr>
          <p:spPr bwMode="auto">
            <a:xfrm>
              <a:off x="920" y="145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274" name="Oval 16"/>
            <p:cNvSpPr>
              <a:spLocks noChangeArrowheads="1"/>
            </p:cNvSpPr>
            <p:nvPr/>
          </p:nvSpPr>
          <p:spPr bwMode="auto">
            <a:xfrm>
              <a:off x="1166" y="145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75" name="Oval 17"/>
            <p:cNvSpPr>
              <a:spLocks noChangeArrowheads="1"/>
            </p:cNvSpPr>
            <p:nvPr/>
          </p:nvSpPr>
          <p:spPr bwMode="auto">
            <a:xfrm>
              <a:off x="1657" y="145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sp>
          <p:nvSpPr>
            <p:cNvPr id="47276" name="Oval 18"/>
            <p:cNvSpPr>
              <a:spLocks noChangeArrowheads="1"/>
            </p:cNvSpPr>
            <p:nvPr/>
          </p:nvSpPr>
          <p:spPr bwMode="auto">
            <a:xfrm>
              <a:off x="1893" y="145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nvGrpSpPr>
            <p:cNvPr id="47277" name="Group 19"/>
            <p:cNvGrpSpPr>
              <a:grpSpLocks/>
            </p:cNvGrpSpPr>
            <p:nvPr/>
          </p:nvGrpSpPr>
          <p:grpSpPr bwMode="auto">
            <a:xfrm>
              <a:off x="1926" y="1455"/>
              <a:ext cx="507" cy="459"/>
              <a:chOff x="1596" y="1881"/>
              <a:chExt cx="507" cy="459"/>
            </a:xfrm>
          </p:grpSpPr>
          <p:sp>
            <p:nvSpPr>
              <p:cNvPr id="47278" name="Oval 20"/>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279" name="Oval 21"/>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280" name="Oval 22"/>
              <p:cNvSpPr>
                <a:spLocks noChangeArrowheads="1"/>
              </p:cNvSpPr>
              <p:nvPr/>
            </p:nvSpPr>
            <p:spPr bwMode="auto">
              <a:xfrm>
                <a:off x="1792" y="1881"/>
                <a:ext cx="189" cy="189"/>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81" name="Line 23"/>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82" name="Line 24"/>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5" name="Group 25"/>
          <p:cNvGrpSpPr>
            <a:grpSpLocks/>
          </p:cNvGrpSpPr>
          <p:nvPr/>
        </p:nvGrpSpPr>
        <p:grpSpPr bwMode="auto">
          <a:xfrm>
            <a:off x="1204913" y="2760663"/>
            <a:ext cx="2913062" cy="596900"/>
            <a:chOff x="714" y="2169"/>
            <a:chExt cx="1835" cy="471"/>
          </a:xfrm>
        </p:grpSpPr>
        <p:grpSp>
          <p:nvGrpSpPr>
            <p:cNvPr id="47255" name="Group 26"/>
            <p:cNvGrpSpPr>
              <a:grpSpLocks/>
            </p:cNvGrpSpPr>
            <p:nvPr/>
          </p:nvGrpSpPr>
          <p:grpSpPr bwMode="auto">
            <a:xfrm>
              <a:off x="2042" y="2181"/>
              <a:ext cx="507" cy="459"/>
              <a:chOff x="1596" y="1881"/>
              <a:chExt cx="507" cy="459"/>
            </a:xfrm>
          </p:grpSpPr>
          <p:sp>
            <p:nvSpPr>
              <p:cNvPr id="47266" name="Oval 27"/>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67" name="Oval 28"/>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268" name="Oval 29"/>
              <p:cNvSpPr>
                <a:spLocks noChangeArrowheads="1"/>
              </p:cNvSpPr>
              <p:nvPr/>
            </p:nvSpPr>
            <p:spPr bwMode="auto">
              <a:xfrm>
                <a:off x="1792" y="1881"/>
                <a:ext cx="189" cy="189"/>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15</a:t>
                </a:r>
              </a:p>
            </p:txBody>
          </p:sp>
          <p:sp>
            <p:nvSpPr>
              <p:cNvPr id="47269" name="Line 30"/>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70" name="Line 31"/>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56" name="Oval 32"/>
            <p:cNvSpPr>
              <a:spLocks noChangeArrowheads="1"/>
            </p:cNvSpPr>
            <p:nvPr/>
          </p:nvSpPr>
          <p:spPr bwMode="auto">
            <a:xfrm>
              <a:off x="940" y="217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sp>
          <p:nvSpPr>
            <p:cNvPr id="47257" name="Oval 33"/>
            <p:cNvSpPr>
              <a:spLocks noChangeArrowheads="1"/>
            </p:cNvSpPr>
            <p:nvPr/>
          </p:nvSpPr>
          <p:spPr bwMode="auto">
            <a:xfrm>
              <a:off x="714" y="217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58" name="Oval 34"/>
            <p:cNvSpPr>
              <a:spLocks noChangeArrowheads="1"/>
            </p:cNvSpPr>
            <p:nvPr/>
          </p:nvSpPr>
          <p:spPr bwMode="auto">
            <a:xfrm>
              <a:off x="1186" y="217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grpSp>
          <p:nvGrpSpPr>
            <p:cNvPr id="47259" name="Group 35"/>
            <p:cNvGrpSpPr>
              <a:grpSpLocks/>
            </p:cNvGrpSpPr>
            <p:nvPr/>
          </p:nvGrpSpPr>
          <p:grpSpPr bwMode="auto">
            <a:xfrm>
              <a:off x="1496" y="2169"/>
              <a:ext cx="507" cy="459"/>
              <a:chOff x="1596" y="1881"/>
              <a:chExt cx="507" cy="459"/>
            </a:xfrm>
          </p:grpSpPr>
          <p:sp>
            <p:nvSpPr>
              <p:cNvPr id="47261" name="Oval 36"/>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262" name="Oval 37"/>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263" name="Oval 38"/>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64" name="Line 39"/>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65" name="Line 40"/>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60" name="Oval 41"/>
            <p:cNvSpPr>
              <a:spLocks noChangeArrowheads="1"/>
            </p:cNvSpPr>
            <p:nvPr/>
          </p:nvSpPr>
          <p:spPr bwMode="auto">
            <a:xfrm>
              <a:off x="1433" y="217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grpSp>
        <p:nvGrpSpPr>
          <p:cNvPr id="8" name="Group 42"/>
          <p:cNvGrpSpPr>
            <a:grpSpLocks/>
          </p:cNvGrpSpPr>
          <p:nvPr/>
        </p:nvGrpSpPr>
        <p:grpSpPr bwMode="auto">
          <a:xfrm>
            <a:off x="1249363" y="3906838"/>
            <a:ext cx="2798762" cy="962025"/>
            <a:chOff x="709" y="2867"/>
            <a:chExt cx="1763" cy="776"/>
          </a:xfrm>
        </p:grpSpPr>
        <p:grpSp>
          <p:nvGrpSpPr>
            <p:cNvPr id="47235" name="Group 43"/>
            <p:cNvGrpSpPr>
              <a:grpSpLocks/>
            </p:cNvGrpSpPr>
            <p:nvPr/>
          </p:nvGrpSpPr>
          <p:grpSpPr bwMode="auto">
            <a:xfrm>
              <a:off x="1766" y="2867"/>
              <a:ext cx="706" cy="776"/>
              <a:chOff x="1633" y="2900"/>
              <a:chExt cx="706" cy="776"/>
            </a:xfrm>
          </p:grpSpPr>
          <p:sp>
            <p:nvSpPr>
              <p:cNvPr id="47245" name="Oval 44"/>
              <p:cNvSpPr>
                <a:spLocks noChangeArrowheads="1"/>
              </p:cNvSpPr>
              <p:nvPr/>
            </p:nvSpPr>
            <p:spPr bwMode="auto">
              <a:xfrm>
                <a:off x="1633" y="319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nvGrpSpPr>
              <p:cNvPr id="47246" name="Group 45"/>
              <p:cNvGrpSpPr>
                <a:grpSpLocks/>
              </p:cNvGrpSpPr>
              <p:nvPr/>
            </p:nvGrpSpPr>
            <p:grpSpPr bwMode="auto">
              <a:xfrm>
                <a:off x="1832" y="3217"/>
                <a:ext cx="507" cy="459"/>
                <a:chOff x="1596" y="1881"/>
                <a:chExt cx="507" cy="459"/>
              </a:xfrm>
            </p:grpSpPr>
            <p:sp>
              <p:nvSpPr>
                <p:cNvPr id="47250" name="Oval 46"/>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251" name="Oval 47"/>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252" name="Oval 48"/>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53" name="Line 49"/>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54" name="Line 50"/>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47" name="Oval 51"/>
              <p:cNvSpPr>
                <a:spLocks noChangeArrowheads="1"/>
              </p:cNvSpPr>
              <p:nvPr/>
            </p:nvSpPr>
            <p:spPr bwMode="auto">
              <a:xfrm>
                <a:off x="1851" y="2900"/>
                <a:ext cx="189" cy="189"/>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19</a:t>
                </a:r>
              </a:p>
            </p:txBody>
          </p:sp>
          <p:sp>
            <p:nvSpPr>
              <p:cNvPr id="47248" name="Line 52"/>
              <p:cNvSpPr>
                <a:spLocks noChangeShapeType="1"/>
              </p:cNvSpPr>
              <p:nvPr/>
            </p:nvSpPr>
            <p:spPr bwMode="auto">
              <a:xfrm flipH="1">
                <a:off x="1800" y="3066"/>
                <a:ext cx="89"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49" name="Line 53"/>
              <p:cNvSpPr>
                <a:spLocks noChangeShapeType="1"/>
              </p:cNvSpPr>
              <p:nvPr/>
            </p:nvSpPr>
            <p:spPr bwMode="auto">
              <a:xfrm>
                <a:off x="1978" y="3078"/>
                <a:ext cx="10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36" name="Oval 54"/>
            <p:cNvSpPr>
              <a:spLocks noChangeArrowheads="1"/>
            </p:cNvSpPr>
            <p:nvPr/>
          </p:nvSpPr>
          <p:spPr bwMode="auto">
            <a:xfrm>
              <a:off x="935" y="287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sp>
          <p:nvSpPr>
            <p:cNvPr id="47237" name="Oval 55"/>
            <p:cNvSpPr>
              <a:spLocks noChangeArrowheads="1"/>
            </p:cNvSpPr>
            <p:nvPr/>
          </p:nvSpPr>
          <p:spPr bwMode="auto">
            <a:xfrm>
              <a:off x="709" y="287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38" name="Oval 56"/>
            <p:cNvSpPr>
              <a:spLocks noChangeArrowheads="1"/>
            </p:cNvSpPr>
            <p:nvPr/>
          </p:nvSpPr>
          <p:spPr bwMode="auto">
            <a:xfrm>
              <a:off x="1181" y="2877"/>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grpSp>
          <p:nvGrpSpPr>
            <p:cNvPr id="47239" name="Group 57"/>
            <p:cNvGrpSpPr>
              <a:grpSpLocks/>
            </p:cNvGrpSpPr>
            <p:nvPr/>
          </p:nvGrpSpPr>
          <p:grpSpPr bwMode="auto">
            <a:xfrm>
              <a:off x="1227" y="2888"/>
              <a:ext cx="507" cy="459"/>
              <a:chOff x="1596" y="1881"/>
              <a:chExt cx="507" cy="459"/>
            </a:xfrm>
          </p:grpSpPr>
          <p:sp>
            <p:nvSpPr>
              <p:cNvPr id="47240" name="Oval 58"/>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41" name="Oval 59"/>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242" name="Oval 60"/>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15</a:t>
                </a:r>
              </a:p>
            </p:txBody>
          </p:sp>
          <p:sp>
            <p:nvSpPr>
              <p:cNvPr id="47243" name="Line 61"/>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44" name="Line 62"/>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12" name="Group 63"/>
          <p:cNvGrpSpPr>
            <a:grpSpLocks/>
          </p:cNvGrpSpPr>
          <p:nvPr/>
        </p:nvGrpSpPr>
        <p:grpSpPr bwMode="auto">
          <a:xfrm>
            <a:off x="1208088" y="5189538"/>
            <a:ext cx="2705100" cy="976312"/>
            <a:chOff x="3228" y="363"/>
            <a:chExt cx="1704" cy="778"/>
          </a:xfrm>
        </p:grpSpPr>
        <p:grpSp>
          <p:nvGrpSpPr>
            <p:cNvPr id="47211" name="Group 64"/>
            <p:cNvGrpSpPr>
              <a:grpSpLocks/>
            </p:cNvGrpSpPr>
            <p:nvPr/>
          </p:nvGrpSpPr>
          <p:grpSpPr bwMode="auto">
            <a:xfrm>
              <a:off x="3563" y="365"/>
              <a:ext cx="706" cy="776"/>
              <a:chOff x="1633" y="2900"/>
              <a:chExt cx="706" cy="776"/>
            </a:xfrm>
          </p:grpSpPr>
          <p:sp>
            <p:nvSpPr>
              <p:cNvPr id="47225" name="Oval 65"/>
              <p:cNvSpPr>
                <a:spLocks noChangeArrowheads="1"/>
              </p:cNvSpPr>
              <p:nvPr/>
            </p:nvSpPr>
            <p:spPr bwMode="auto">
              <a:xfrm>
                <a:off x="1633" y="319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nvGrpSpPr>
              <p:cNvPr id="47226" name="Group 66"/>
              <p:cNvGrpSpPr>
                <a:grpSpLocks/>
              </p:cNvGrpSpPr>
              <p:nvPr/>
            </p:nvGrpSpPr>
            <p:grpSpPr bwMode="auto">
              <a:xfrm>
                <a:off x="1832" y="3217"/>
                <a:ext cx="507" cy="459"/>
                <a:chOff x="1596" y="1881"/>
                <a:chExt cx="507" cy="459"/>
              </a:xfrm>
            </p:grpSpPr>
            <p:sp>
              <p:nvSpPr>
                <p:cNvPr id="47230" name="Oval 67"/>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231" name="Oval 68"/>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232" name="Oval 69"/>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33" name="Line 70"/>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34" name="Line 71"/>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27" name="Oval 72"/>
              <p:cNvSpPr>
                <a:spLocks noChangeArrowheads="1"/>
              </p:cNvSpPr>
              <p:nvPr/>
            </p:nvSpPr>
            <p:spPr bwMode="auto">
              <a:xfrm>
                <a:off x="1851" y="290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19</a:t>
                </a:r>
              </a:p>
            </p:txBody>
          </p:sp>
          <p:sp>
            <p:nvSpPr>
              <p:cNvPr id="47228" name="Line 73"/>
              <p:cNvSpPr>
                <a:spLocks noChangeShapeType="1"/>
              </p:cNvSpPr>
              <p:nvPr/>
            </p:nvSpPr>
            <p:spPr bwMode="auto">
              <a:xfrm flipH="1">
                <a:off x="1800" y="3066"/>
                <a:ext cx="89"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29" name="Line 74"/>
              <p:cNvSpPr>
                <a:spLocks noChangeShapeType="1"/>
              </p:cNvSpPr>
              <p:nvPr/>
            </p:nvSpPr>
            <p:spPr bwMode="auto">
              <a:xfrm>
                <a:off x="1978" y="3078"/>
                <a:ext cx="10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12" name="Oval 75"/>
            <p:cNvSpPr>
              <a:spLocks noChangeArrowheads="1"/>
            </p:cNvSpPr>
            <p:nvPr/>
          </p:nvSpPr>
          <p:spPr bwMode="auto">
            <a:xfrm>
              <a:off x="3228" y="363"/>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13" name="Oval 76"/>
            <p:cNvSpPr>
              <a:spLocks noChangeArrowheads="1"/>
            </p:cNvSpPr>
            <p:nvPr/>
          </p:nvSpPr>
          <p:spPr bwMode="auto">
            <a:xfrm>
              <a:off x="3489" y="363"/>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grpSp>
          <p:nvGrpSpPr>
            <p:cNvPr id="47214" name="Group 77"/>
            <p:cNvGrpSpPr>
              <a:grpSpLocks/>
            </p:cNvGrpSpPr>
            <p:nvPr/>
          </p:nvGrpSpPr>
          <p:grpSpPr bwMode="auto">
            <a:xfrm>
              <a:off x="4244" y="381"/>
              <a:ext cx="688" cy="741"/>
              <a:chOff x="3643" y="814"/>
              <a:chExt cx="688" cy="741"/>
            </a:xfrm>
          </p:grpSpPr>
          <p:sp>
            <p:nvSpPr>
              <p:cNvPr id="47215" name="Oval 78"/>
              <p:cNvSpPr>
                <a:spLocks noChangeArrowheads="1"/>
              </p:cNvSpPr>
              <p:nvPr/>
            </p:nvSpPr>
            <p:spPr bwMode="auto">
              <a:xfrm>
                <a:off x="3643" y="107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grpSp>
            <p:nvGrpSpPr>
              <p:cNvPr id="47216" name="Group 79"/>
              <p:cNvGrpSpPr>
                <a:grpSpLocks/>
              </p:cNvGrpSpPr>
              <p:nvPr/>
            </p:nvGrpSpPr>
            <p:grpSpPr bwMode="auto">
              <a:xfrm>
                <a:off x="3824" y="1096"/>
                <a:ext cx="507" cy="459"/>
                <a:chOff x="1596" y="1881"/>
                <a:chExt cx="507" cy="459"/>
              </a:xfrm>
            </p:grpSpPr>
            <p:sp>
              <p:nvSpPr>
                <p:cNvPr id="47220" name="Oval 80"/>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21" name="Oval 81"/>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222" name="Oval 82"/>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15</a:t>
                  </a:r>
                </a:p>
              </p:txBody>
            </p:sp>
            <p:sp>
              <p:nvSpPr>
                <p:cNvPr id="47223" name="Line 83"/>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24" name="Line 84"/>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17" name="Oval 85"/>
              <p:cNvSpPr>
                <a:spLocks noChangeArrowheads="1"/>
              </p:cNvSpPr>
              <p:nvPr/>
            </p:nvSpPr>
            <p:spPr bwMode="auto">
              <a:xfrm>
                <a:off x="3861" y="814"/>
                <a:ext cx="189" cy="189"/>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18" name="Line 86"/>
              <p:cNvSpPr>
                <a:spLocks noChangeShapeType="1"/>
              </p:cNvSpPr>
              <p:nvPr/>
            </p:nvSpPr>
            <p:spPr bwMode="auto">
              <a:xfrm flipH="1">
                <a:off x="3800" y="967"/>
                <a:ext cx="78"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19" name="Line 87"/>
              <p:cNvSpPr>
                <a:spLocks noChangeShapeType="1"/>
              </p:cNvSpPr>
              <p:nvPr/>
            </p:nvSpPr>
            <p:spPr bwMode="auto">
              <a:xfrm>
                <a:off x="4001" y="978"/>
                <a:ext cx="66"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17" name="Group 88"/>
          <p:cNvGrpSpPr>
            <a:grpSpLocks/>
          </p:cNvGrpSpPr>
          <p:nvPr/>
        </p:nvGrpSpPr>
        <p:grpSpPr bwMode="auto">
          <a:xfrm>
            <a:off x="5454650" y="1022350"/>
            <a:ext cx="2798763" cy="1263650"/>
            <a:chOff x="3224" y="1422"/>
            <a:chExt cx="1763" cy="1094"/>
          </a:xfrm>
        </p:grpSpPr>
        <p:sp>
          <p:nvSpPr>
            <p:cNvPr id="47183" name="Oval 89"/>
            <p:cNvSpPr>
              <a:spLocks noChangeArrowheads="1"/>
            </p:cNvSpPr>
            <p:nvPr/>
          </p:nvSpPr>
          <p:spPr bwMode="auto">
            <a:xfrm>
              <a:off x="3224" y="1426"/>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grpSp>
          <p:nvGrpSpPr>
            <p:cNvPr id="47184" name="Group 90"/>
            <p:cNvGrpSpPr>
              <a:grpSpLocks/>
            </p:cNvGrpSpPr>
            <p:nvPr/>
          </p:nvGrpSpPr>
          <p:grpSpPr bwMode="auto">
            <a:xfrm>
              <a:off x="3440" y="1422"/>
              <a:ext cx="688" cy="741"/>
              <a:chOff x="3643" y="814"/>
              <a:chExt cx="688" cy="741"/>
            </a:xfrm>
          </p:grpSpPr>
          <p:sp>
            <p:nvSpPr>
              <p:cNvPr id="47201" name="Oval 91"/>
              <p:cNvSpPr>
                <a:spLocks noChangeArrowheads="1"/>
              </p:cNvSpPr>
              <p:nvPr/>
            </p:nvSpPr>
            <p:spPr bwMode="auto">
              <a:xfrm>
                <a:off x="3643" y="107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grpSp>
            <p:nvGrpSpPr>
              <p:cNvPr id="47202" name="Group 92"/>
              <p:cNvGrpSpPr>
                <a:grpSpLocks/>
              </p:cNvGrpSpPr>
              <p:nvPr/>
            </p:nvGrpSpPr>
            <p:grpSpPr bwMode="auto">
              <a:xfrm>
                <a:off x="3824" y="1096"/>
                <a:ext cx="507" cy="459"/>
                <a:chOff x="1596" y="1881"/>
                <a:chExt cx="507" cy="459"/>
              </a:xfrm>
            </p:grpSpPr>
            <p:sp>
              <p:nvSpPr>
                <p:cNvPr id="47206" name="Oval 93"/>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207" name="Oval 94"/>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208" name="Oval 95"/>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15</a:t>
                  </a:r>
                </a:p>
              </p:txBody>
            </p:sp>
            <p:sp>
              <p:nvSpPr>
                <p:cNvPr id="47209" name="Line 96"/>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10" name="Line 97"/>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203" name="Oval 98"/>
              <p:cNvSpPr>
                <a:spLocks noChangeArrowheads="1"/>
              </p:cNvSpPr>
              <p:nvPr/>
            </p:nvSpPr>
            <p:spPr bwMode="auto">
              <a:xfrm>
                <a:off x="3861" y="81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204" name="Line 99"/>
              <p:cNvSpPr>
                <a:spLocks noChangeShapeType="1"/>
              </p:cNvSpPr>
              <p:nvPr/>
            </p:nvSpPr>
            <p:spPr bwMode="auto">
              <a:xfrm flipH="1">
                <a:off x="3800" y="967"/>
                <a:ext cx="78"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05" name="Line 100"/>
              <p:cNvSpPr>
                <a:spLocks noChangeShapeType="1"/>
              </p:cNvSpPr>
              <p:nvPr/>
            </p:nvSpPr>
            <p:spPr bwMode="auto">
              <a:xfrm>
                <a:off x="4001" y="978"/>
                <a:ext cx="66"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85" name="Group 101"/>
            <p:cNvGrpSpPr>
              <a:grpSpLocks/>
            </p:cNvGrpSpPr>
            <p:nvPr/>
          </p:nvGrpSpPr>
          <p:grpSpPr bwMode="auto">
            <a:xfrm>
              <a:off x="4086" y="1434"/>
              <a:ext cx="901" cy="1082"/>
              <a:chOff x="3441" y="1789"/>
              <a:chExt cx="901" cy="1082"/>
            </a:xfrm>
          </p:grpSpPr>
          <p:grpSp>
            <p:nvGrpSpPr>
              <p:cNvPr id="47186" name="Group 102"/>
              <p:cNvGrpSpPr>
                <a:grpSpLocks/>
              </p:cNvGrpSpPr>
              <p:nvPr/>
            </p:nvGrpSpPr>
            <p:grpSpPr bwMode="auto">
              <a:xfrm>
                <a:off x="3636" y="2095"/>
                <a:ext cx="706" cy="776"/>
                <a:chOff x="1633" y="2900"/>
                <a:chExt cx="706" cy="776"/>
              </a:xfrm>
            </p:grpSpPr>
            <p:sp>
              <p:nvSpPr>
                <p:cNvPr id="47191" name="Oval 103"/>
                <p:cNvSpPr>
                  <a:spLocks noChangeArrowheads="1"/>
                </p:cNvSpPr>
                <p:nvPr/>
              </p:nvSpPr>
              <p:spPr bwMode="auto">
                <a:xfrm>
                  <a:off x="1633" y="319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nvGrpSpPr>
                <p:cNvPr id="47192" name="Group 104"/>
                <p:cNvGrpSpPr>
                  <a:grpSpLocks/>
                </p:cNvGrpSpPr>
                <p:nvPr/>
              </p:nvGrpSpPr>
              <p:grpSpPr bwMode="auto">
                <a:xfrm>
                  <a:off x="1832" y="3217"/>
                  <a:ext cx="507" cy="459"/>
                  <a:chOff x="1596" y="1881"/>
                  <a:chExt cx="507" cy="459"/>
                </a:xfrm>
              </p:grpSpPr>
              <p:sp>
                <p:nvSpPr>
                  <p:cNvPr id="47196" name="Oval 105"/>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197" name="Oval 106"/>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198" name="Oval 107"/>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199" name="Line 108"/>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200" name="Line 109"/>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93" name="Oval 110"/>
                <p:cNvSpPr>
                  <a:spLocks noChangeArrowheads="1"/>
                </p:cNvSpPr>
                <p:nvPr/>
              </p:nvSpPr>
              <p:spPr bwMode="auto">
                <a:xfrm>
                  <a:off x="1851" y="290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19</a:t>
                  </a:r>
                </a:p>
              </p:txBody>
            </p:sp>
            <p:sp>
              <p:nvSpPr>
                <p:cNvPr id="47194" name="Line 111"/>
                <p:cNvSpPr>
                  <a:spLocks noChangeShapeType="1"/>
                </p:cNvSpPr>
                <p:nvPr/>
              </p:nvSpPr>
              <p:spPr bwMode="auto">
                <a:xfrm flipH="1">
                  <a:off x="1800" y="3066"/>
                  <a:ext cx="89"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95" name="Line 112"/>
                <p:cNvSpPr>
                  <a:spLocks noChangeShapeType="1"/>
                </p:cNvSpPr>
                <p:nvPr/>
              </p:nvSpPr>
              <p:spPr bwMode="auto">
                <a:xfrm>
                  <a:off x="1978" y="3078"/>
                  <a:ext cx="10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87" name="Oval 113"/>
              <p:cNvSpPr>
                <a:spLocks noChangeArrowheads="1"/>
              </p:cNvSpPr>
              <p:nvPr/>
            </p:nvSpPr>
            <p:spPr bwMode="auto">
              <a:xfrm>
                <a:off x="3441" y="207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sp>
            <p:nvSpPr>
              <p:cNvPr id="47188" name="Oval 114"/>
              <p:cNvSpPr>
                <a:spLocks noChangeArrowheads="1"/>
              </p:cNvSpPr>
              <p:nvPr/>
            </p:nvSpPr>
            <p:spPr bwMode="auto">
              <a:xfrm>
                <a:off x="3693" y="1789"/>
                <a:ext cx="189" cy="189"/>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42</a:t>
                </a:r>
              </a:p>
            </p:txBody>
          </p:sp>
          <p:sp>
            <p:nvSpPr>
              <p:cNvPr id="47189" name="Line 115"/>
              <p:cNvSpPr>
                <a:spLocks noChangeShapeType="1"/>
              </p:cNvSpPr>
              <p:nvPr/>
            </p:nvSpPr>
            <p:spPr bwMode="auto">
              <a:xfrm flipH="1">
                <a:off x="3612" y="1933"/>
                <a:ext cx="10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90" name="Line 116"/>
              <p:cNvSpPr>
                <a:spLocks noChangeShapeType="1"/>
              </p:cNvSpPr>
              <p:nvPr/>
            </p:nvSpPr>
            <p:spPr bwMode="auto">
              <a:xfrm>
                <a:off x="3823" y="1955"/>
                <a:ext cx="78"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23" name="Group 117"/>
          <p:cNvGrpSpPr>
            <a:grpSpLocks/>
          </p:cNvGrpSpPr>
          <p:nvPr/>
        </p:nvGrpSpPr>
        <p:grpSpPr bwMode="auto">
          <a:xfrm>
            <a:off x="5386388" y="2514600"/>
            <a:ext cx="2763837" cy="1257300"/>
            <a:chOff x="3038" y="2475"/>
            <a:chExt cx="1741" cy="1082"/>
          </a:xfrm>
        </p:grpSpPr>
        <p:grpSp>
          <p:nvGrpSpPr>
            <p:cNvPr id="47151" name="Group 118"/>
            <p:cNvGrpSpPr>
              <a:grpSpLocks/>
            </p:cNvGrpSpPr>
            <p:nvPr/>
          </p:nvGrpSpPr>
          <p:grpSpPr bwMode="auto">
            <a:xfrm>
              <a:off x="3038" y="2475"/>
              <a:ext cx="901" cy="1082"/>
              <a:chOff x="3441" y="1789"/>
              <a:chExt cx="901" cy="1082"/>
            </a:xfrm>
          </p:grpSpPr>
          <p:grpSp>
            <p:nvGrpSpPr>
              <p:cNvPr id="47168" name="Group 119"/>
              <p:cNvGrpSpPr>
                <a:grpSpLocks/>
              </p:cNvGrpSpPr>
              <p:nvPr/>
            </p:nvGrpSpPr>
            <p:grpSpPr bwMode="auto">
              <a:xfrm>
                <a:off x="3636" y="2095"/>
                <a:ext cx="706" cy="776"/>
                <a:chOff x="1633" y="2900"/>
                <a:chExt cx="706" cy="776"/>
              </a:xfrm>
            </p:grpSpPr>
            <p:sp>
              <p:nvSpPr>
                <p:cNvPr id="47173" name="Oval 120"/>
                <p:cNvSpPr>
                  <a:spLocks noChangeArrowheads="1"/>
                </p:cNvSpPr>
                <p:nvPr/>
              </p:nvSpPr>
              <p:spPr bwMode="auto">
                <a:xfrm>
                  <a:off x="1633" y="319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nvGrpSpPr>
                <p:cNvPr id="47174" name="Group 121"/>
                <p:cNvGrpSpPr>
                  <a:grpSpLocks/>
                </p:cNvGrpSpPr>
                <p:nvPr/>
              </p:nvGrpSpPr>
              <p:grpSpPr bwMode="auto">
                <a:xfrm>
                  <a:off x="1832" y="3217"/>
                  <a:ext cx="507" cy="459"/>
                  <a:chOff x="1596" y="1881"/>
                  <a:chExt cx="507" cy="459"/>
                </a:xfrm>
              </p:grpSpPr>
              <p:sp>
                <p:nvSpPr>
                  <p:cNvPr id="47178" name="Oval 122"/>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179" name="Oval 123"/>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180" name="Oval 124"/>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181" name="Line 125"/>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82" name="Line 126"/>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75" name="Oval 127"/>
                <p:cNvSpPr>
                  <a:spLocks noChangeArrowheads="1"/>
                </p:cNvSpPr>
                <p:nvPr/>
              </p:nvSpPr>
              <p:spPr bwMode="auto">
                <a:xfrm>
                  <a:off x="1851" y="290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19</a:t>
                  </a:r>
                </a:p>
              </p:txBody>
            </p:sp>
            <p:sp>
              <p:nvSpPr>
                <p:cNvPr id="47176" name="Line 128"/>
                <p:cNvSpPr>
                  <a:spLocks noChangeShapeType="1"/>
                </p:cNvSpPr>
                <p:nvPr/>
              </p:nvSpPr>
              <p:spPr bwMode="auto">
                <a:xfrm flipH="1">
                  <a:off x="1800" y="3066"/>
                  <a:ext cx="89"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77" name="Line 129"/>
                <p:cNvSpPr>
                  <a:spLocks noChangeShapeType="1"/>
                </p:cNvSpPr>
                <p:nvPr/>
              </p:nvSpPr>
              <p:spPr bwMode="auto">
                <a:xfrm>
                  <a:off x="1978" y="3078"/>
                  <a:ext cx="10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69" name="Oval 130"/>
              <p:cNvSpPr>
                <a:spLocks noChangeArrowheads="1"/>
              </p:cNvSpPr>
              <p:nvPr/>
            </p:nvSpPr>
            <p:spPr bwMode="auto">
              <a:xfrm>
                <a:off x="3441" y="207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sp>
            <p:nvSpPr>
              <p:cNvPr id="47170" name="Oval 131"/>
              <p:cNvSpPr>
                <a:spLocks noChangeArrowheads="1"/>
              </p:cNvSpPr>
              <p:nvPr/>
            </p:nvSpPr>
            <p:spPr bwMode="auto">
              <a:xfrm>
                <a:off x="3693" y="1789"/>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42</a:t>
                </a:r>
              </a:p>
            </p:txBody>
          </p:sp>
          <p:sp>
            <p:nvSpPr>
              <p:cNvPr id="47171" name="Line 132"/>
              <p:cNvSpPr>
                <a:spLocks noChangeShapeType="1"/>
              </p:cNvSpPr>
              <p:nvPr/>
            </p:nvSpPr>
            <p:spPr bwMode="auto">
              <a:xfrm flipH="1">
                <a:off x="3612" y="1933"/>
                <a:ext cx="10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72" name="Line 133"/>
              <p:cNvSpPr>
                <a:spLocks noChangeShapeType="1"/>
              </p:cNvSpPr>
              <p:nvPr/>
            </p:nvSpPr>
            <p:spPr bwMode="auto">
              <a:xfrm>
                <a:off x="3823" y="1955"/>
                <a:ext cx="78"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52" name="Group 134"/>
            <p:cNvGrpSpPr>
              <a:grpSpLocks/>
            </p:cNvGrpSpPr>
            <p:nvPr/>
          </p:nvGrpSpPr>
          <p:grpSpPr bwMode="auto">
            <a:xfrm>
              <a:off x="3875" y="2485"/>
              <a:ext cx="904" cy="1064"/>
              <a:chOff x="3309" y="2529"/>
              <a:chExt cx="904" cy="1064"/>
            </a:xfrm>
          </p:grpSpPr>
          <p:sp>
            <p:nvSpPr>
              <p:cNvPr id="47153" name="Oval 135"/>
              <p:cNvSpPr>
                <a:spLocks noChangeArrowheads="1"/>
              </p:cNvSpPr>
              <p:nvPr/>
            </p:nvSpPr>
            <p:spPr bwMode="auto">
              <a:xfrm>
                <a:off x="3309" y="2856"/>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grpSp>
            <p:nvGrpSpPr>
              <p:cNvPr id="47154" name="Group 136"/>
              <p:cNvGrpSpPr>
                <a:grpSpLocks/>
              </p:cNvGrpSpPr>
              <p:nvPr/>
            </p:nvGrpSpPr>
            <p:grpSpPr bwMode="auto">
              <a:xfrm>
                <a:off x="3525" y="2852"/>
                <a:ext cx="688" cy="741"/>
                <a:chOff x="3643" y="814"/>
                <a:chExt cx="688" cy="741"/>
              </a:xfrm>
            </p:grpSpPr>
            <p:sp>
              <p:nvSpPr>
                <p:cNvPr id="47158" name="Oval 137"/>
                <p:cNvSpPr>
                  <a:spLocks noChangeArrowheads="1"/>
                </p:cNvSpPr>
                <p:nvPr/>
              </p:nvSpPr>
              <p:spPr bwMode="auto">
                <a:xfrm>
                  <a:off x="3643" y="107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grpSp>
              <p:nvGrpSpPr>
                <p:cNvPr id="47159" name="Group 138"/>
                <p:cNvGrpSpPr>
                  <a:grpSpLocks/>
                </p:cNvGrpSpPr>
                <p:nvPr/>
              </p:nvGrpSpPr>
              <p:grpSpPr bwMode="auto">
                <a:xfrm>
                  <a:off x="3824" y="1096"/>
                  <a:ext cx="507" cy="459"/>
                  <a:chOff x="1596" y="1881"/>
                  <a:chExt cx="507" cy="459"/>
                </a:xfrm>
              </p:grpSpPr>
              <p:sp>
                <p:nvSpPr>
                  <p:cNvPr id="47163" name="Oval 139"/>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164" name="Oval 140"/>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165" name="Oval 141"/>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15</a:t>
                    </a:r>
                  </a:p>
                </p:txBody>
              </p:sp>
              <p:sp>
                <p:nvSpPr>
                  <p:cNvPr id="47166" name="Line 142"/>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67" name="Line 143"/>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60" name="Oval 144"/>
                <p:cNvSpPr>
                  <a:spLocks noChangeArrowheads="1"/>
                </p:cNvSpPr>
                <p:nvPr/>
              </p:nvSpPr>
              <p:spPr bwMode="auto">
                <a:xfrm>
                  <a:off x="3861" y="81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161" name="Line 145"/>
                <p:cNvSpPr>
                  <a:spLocks noChangeShapeType="1"/>
                </p:cNvSpPr>
                <p:nvPr/>
              </p:nvSpPr>
              <p:spPr bwMode="auto">
                <a:xfrm flipH="1">
                  <a:off x="3800" y="967"/>
                  <a:ext cx="78"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62" name="Line 146"/>
                <p:cNvSpPr>
                  <a:spLocks noChangeShapeType="1"/>
                </p:cNvSpPr>
                <p:nvPr/>
              </p:nvSpPr>
              <p:spPr bwMode="auto">
                <a:xfrm>
                  <a:off x="4001" y="978"/>
                  <a:ext cx="66"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55" name="Oval 147"/>
              <p:cNvSpPr>
                <a:spLocks noChangeArrowheads="1"/>
              </p:cNvSpPr>
              <p:nvPr/>
            </p:nvSpPr>
            <p:spPr bwMode="auto">
              <a:xfrm>
                <a:off x="3539" y="2529"/>
                <a:ext cx="189" cy="189"/>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58</a:t>
                </a:r>
              </a:p>
            </p:txBody>
          </p:sp>
          <p:sp>
            <p:nvSpPr>
              <p:cNvPr id="47156" name="Line 148"/>
              <p:cNvSpPr>
                <a:spLocks noChangeShapeType="1"/>
              </p:cNvSpPr>
              <p:nvPr/>
            </p:nvSpPr>
            <p:spPr bwMode="auto">
              <a:xfrm flipH="1">
                <a:off x="3467" y="2711"/>
                <a:ext cx="11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57" name="Line 149"/>
              <p:cNvSpPr>
                <a:spLocks noChangeShapeType="1"/>
              </p:cNvSpPr>
              <p:nvPr/>
            </p:nvSpPr>
            <p:spPr bwMode="auto">
              <a:xfrm>
                <a:off x="3678" y="2689"/>
                <a:ext cx="100"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30" name="Group 150"/>
          <p:cNvGrpSpPr>
            <a:grpSpLocks/>
          </p:cNvGrpSpPr>
          <p:nvPr/>
        </p:nvGrpSpPr>
        <p:grpSpPr bwMode="auto">
          <a:xfrm>
            <a:off x="5181600" y="4043363"/>
            <a:ext cx="3194050" cy="1747837"/>
            <a:chOff x="3190" y="2862"/>
            <a:chExt cx="1663" cy="1458"/>
          </a:xfrm>
        </p:grpSpPr>
        <p:grpSp>
          <p:nvGrpSpPr>
            <p:cNvPr id="47116" name="Group 151"/>
            <p:cNvGrpSpPr>
              <a:grpSpLocks/>
            </p:cNvGrpSpPr>
            <p:nvPr/>
          </p:nvGrpSpPr>
          <p:grpSpPr bwMode="auto">
            <a:xfrm>
              <a:off x="3190" y="3238"/>
              <a:ext cx="901" cy="1082"/>
              <a:chOff x="3441" y="1789"/>
              <a:chExt cx="901" cy="1082"/>
            </a:xfrm>
          </p:grpSpPr>
          <p:grpSp>
            <p:nvGrpSpPr>
              <p:cNvPr id="47136" name="Group 152"/>
              <p:cNvGrpSpPr>
                <a:grpSpLocks/>
              </p:cNvGrpSpPr>
              <p:nvPr/>
            </p:nvGrpSpPr>
            <p:grpSpPr bwMode="auto">
              <a:xfrm>
                <a:off x="3636" y="2095"/>
                <a:ext cx="706" cy="776"/>
                <a:chOff x="1633" y="2900"/>
                <a:chExt cx="706" cy="776"/>
              </a:xfrm>
            </p:grpSpPr>
            <p:sp>
              <p:nvSpPr>
                <p:cNvPr id="47141" name="Oval 153"/>
                <p:cNvSpPr>
                  <a:spLocks noChangeArrowheads="1"/>
                </p:cNvSpPr>
                <p:nvPr/>
              </p:nvSpPr>
              <p:spPr bwMode="auto">
                <a:xfrm>
                  <a:off x="1633" y="3192"/>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11</a:t>
                  </a:r>
                </a:p>
              </p:txBody>
            </p:sp>
            <p:grpSp>
              <p:nvGrpSpPr>
                <p:cNvPr id="47142" name="Group 154"/>
                <p:cNvGrpSpPr>
                  <a:grpSpLocks/>
                </p:cNvGrpSpPr>
                <p:nvPr/>
              </p:nvGrpSpPr>
              <p:grpSpPr bwMode="auto">
                <a:xfrm>
                  <a:off x="1832" y="3217"/>
                  <a:ext cx="507" cy="459"/>
                  <a:chOff x="1596" y="1881"/>
                  <a:chExt cx="507" cy="459"/>
                </a:xfrm>
              </p:grpSpPr>
              <p:sp>
                <p:nvSpPr>
                  <p:cNvPr id="47146" name="Oval 155"/>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3</a:t>
                    </a:r>
                  </a:p>
                </p:txBody>
              </p:sp>
              <p:sp>
                <p:nvSpPr>
                  <p:cNvPr id="47147" name="Oval 156"/>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a:t>
                    </a:r>
                  </a:p>
                </p:txBody>
              </p:sp>
              <p:sp>
                <p:nvSpPr>
                  <p:cNvPr id="47148" name="Oval 157"/>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149" name="Line 158"/>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50" name="Line 159"/>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43" name="Oval 160"/>
                <p:cNvSpPr>
                  <a:spLocks noChangeArrowheads="1"/>
                </p:cNvSpPr>
                <p:nvPr/>
              </p:nvSpPr>
              <p:spPr bwMode="auto">
                <a:xfrm>
                  <a:off x="1851" y="2900"/>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19</a:t>
                  </a:r>
                </a:p>
              </p:txBody>
            </p:sp>
            <p:sp>
              <p:nvSpPr>
                <p:cNvPr id="47144" name="Line 161"/>
                <p:cNvSpPr>
                  <a:spLocks noChangeShapeType="1"/>
                </p:cNvSpPr>
                <p:nvPr/>
              </p:nvSpPr>
              <p:spPr bwMode="auto">
                <a:xfrm flipH="1">
                  <a:off x="1800" y="3066"/>
                  <a:ext cx="89"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45" name="Line 162"/>
                <p:cNvSpPr>
                  <a:spLocks noChangeShapeType="1"/>
                </p:cNvSpPr>
                <p:nvPr/>
              </p:nvSpPr>
              <p:spPr bwMode="auto">
                <a:xfrm>
                  <a:off x="1978" y="3078"/>
                  <a:ext cx="10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37" name="Oval 163"/>
              <p:cNvSpPr>
                <a:spLocks noChangeArrowheads="1"/>
              </p:cNvSpPr>
              <p:nvPr/>
            </p:nvSpPr>
            <p:spPr bwMode="auto">
              <a:xfrm>
                <a:off x="3441" y="207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23</a:t>
                </a:r>
              </a:p>
            </p:txBody>
          </p:sp>
          <p:sp>
            <p:nvSpPr>
              <p:cNvPr id="47138" name="Oval 164"/>
              <p:cNvSpPr>
                <a:spLocks noChangeArrowheads="1"/>
              </p:cNvSpPr>
              <p:nvPr/>
            </p:nvSpPr>
            <p:spPr bwMode="auto">
              <a:xfrm>
                <a:off x="3693" y="1789"/>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42</a:t>
                </a:r>
              </a:p>
            </p:txBody>
          </p:sp>
          <p:sp>
            <p:nvSpPr>
              <p:cNvPr id="47139" name="Line 165"/>
              <p:cNvSpPr>
                <a:spLocks noChangeShapeType="1"/>
              </p:cNvSpPr>
              <p:nvPr/>
            </p:nvSpPr>
            <p:spPr bwMode="auto">
              <a:xfrm flipH="1">
                <a:off x="3612" y="1933"/>
                <a:ext cx="10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40" name="Line 166"/>
              <p:cNvSpPr>
                <a:spLocks noChangeShapeType="1"/>
              </p:cNvSpPr>
              <p:nvPr/>
            </p:nvSpPr>
            <p:spPr bwMode="auto">
              <a:xfrm>
                <a:off x="3823" y="1955"/>
                <a:ext cx="78"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47117" name="Group 167"/>
            <p:cNvGrpSpPr>
              <a:grpSpLocks/>
            </p:cNvGrpSpPr>
            <p:nvPr/>
          </p:nvGrpSpPr>
          <p:grpSpPr bwMode="auto">
            <a:xfrm>
              <a:off x="3949" y="3256"/>
              <a:ext cx="904" cy="1064"/>
              <a:chOff x="3309" y="2529"/>
              <a:chExt cx="904" cy="1064"/>
            </a:xfrm>
          </p:grpSpPr>
          <p:sp>
            <p:nvSpPr>
              <p:cNvPr id="47121" name="Oval 168"/>
              <p:cNvSpPr>
                <a:spLocks noChangeArrowheads="1"/>
              </p:cNvSpPr>
              <p:nvPr/>
            </p:nvSpPr>
            <p:spPr bwMode="auto">
              <a:xfrm>
                <a:off x="3309" y="2856"/>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grpSp>
            <p:nvGrpSpPr>
              <p:cNvPr id="47122" name="Group 169"/>
              <p:cNvGrpSpPr>
                <a:grpSpLocks/>
              </p:cNvGrpSpPr>
              <p:nvPr/>
            </p:nvGrpSpPr>
            <p:grpSpPr bwMode="auto">
              <a:xfrm>
                <a:off x="3525" y="2852"/>
                <a:ext cx="688" cy="741"/>
                <a:chOff x="3643" y="814"/>
                <a:chExt cx="688" cy="741"/>
              </a:xfrm>
            </p:grpSpPr>
            <p:sp>
              <p:nvSpPr>
                <p:cNvPr id="47126" name="Oval 170"/>
                <p:cNvSpPr>
                  <a:spLocks noChangeArrowheads="1"/>
                </p:cNvSpPr>
                <p:nvPr/>
              </p:nvSpPr>
              <p:spPr bwMode="auto">
                <a:xfrm>
                  <a:off x="3643" y="107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14</a:t>
                  </a:r>
                </a:p>
              </p:txBody>
            </p:sp>
            <p:grpSp>
              <p:nvGrpSpPr>
                <p:cNvPr id="47127" name="Group 171"/>
                <p:cNvGrpSpPr>
                  <a:grpSpLocks/>
                </p:cNvGrpSpPr>
                <p:nvPr/>
              </p:nvGrpSpPr>
              <p:grpSpPr bwMode="auto">
                <a:xfrm>
                  <a:off x="3824" y="1096"/>
                  <a:ext cx="507" cy="459"/>
                  <a:chOff x="1596" y="1881"/>
                  <a:chExt cx="507" cy="459"/>
                </a:xfrm>
              </p:grpSpPr>
              <p:sp>
                <p:nvSpPr>
                  <p:cNvPr id="47131" name="Oval 172"/>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8</a:t>
                    </a:r>
                  </a:p>
                </p:txBody>
              </p:sp>
              <p:sp>
                <p:nvSpPr>
                  <p:cNvPr id="47132" name="Oval 173"/>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7</a:t>
                    </a:r>
                  </a:p>
                </p:txBody>
              </p:sp>
              <p:sp>
                <p:nvSpPr>
                  <p:cNvPr id="47133" name="Oval 174"/>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15</a:t>
                    </a:r>
                  </a:p>
                </p:txBody>
              </p:sp>
              <p:sp>
                <p:nvSpPr>
                  <p:cNvPr id="47134" name="Line 175"/>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5" name="Line 176"/>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28" name="Oval 177"/>
                <p:cNvSpPr>
                  <a:spLocks noChangeArrowheads="1"/>
                </p:cNvSpPr>
                <p:nvPr/>
              </p:nvSpPr>
              <p:spPr bwMode="auto">
                <a:xfrm>
                  <a:off x="3861" y="814"/>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29</a:t>
                  </a:r>
                </a:p>
              </p:txBody>
            </p:sp>
            <p:sp>
              <p:nvSpPr>
                <p:cNvPr id="47129" name="Line 178"/>
                <p:cNvSpPr>
                  <a:spLocks noChangeShapeType="1"/>
                </p:cNvSpPr>
                <p:nvPr/>
              </p:nvSpPr>
              <p:spPr bwMode="auto">
                <a:xfrm flipH="1">
                  <a:off x="3800" y="967"/>
                  <a:ext cx="78"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30" name="Line 179"/>
                <p:cNvSpPr>
                  <a:spLocks noChangeShapeType="1"/>
                </p:cNvSpPr>
                <p:nvPr/>
              </p:nvSpPr>
              <p:spPr bwMode="auto">
                <a:xfrm>
                  <a:off x="4001" y="978"/>
                  <a:ext cx="66"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23" name="Oval 180"/>
              <p:cNvSpPr>
                <a:spLocks noChangeArrowheads="1"/>
              </p:cNvSpPr>
              <p:nvPr/>
            </p:nvSpPr>
            <p:spPr bwMode="auto">
              <a:xfrm>
                <a:off x="3539" y="2529"/>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58</a:t>
                </a:r>
              </a:p>
            </p:txBody>
          </p:sp>
          <p:sp>
            <p:nvSpPr>
              <p:cNvPr id="47124" name="Line 181"/>
              <p:cNvSpPr>
                <a:spLocks noChangeShapeType="1"/>
              </p:cNvSpPr>
              <p:nvPr/>
            </p:nvSpPr>
            <p:spPr bwMode="auto">
              <a:xfrm flipH="1">
                <a:off x="3467" y="2711"/>
                <a:ext cx="11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125" name="Line 182"/>
              <p:cNvSpPr>
                <a:spLocks noChangeShapeType="1"/>
              </p:cNvSpPr>
              <p:nvPr/>
            </p:nvSpPr>
            <p:spPr bwMode="auto">
              <a:xfrm>
                <a:off x="3678" y="2689"/>
                <a:ext cx="100"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7118" name="Oval 183"/>
            <p:cNvSpPr>
              <a:spLocks noChangeArrowheads="1"/>
            </p:cNvSpPr>
            <p:nvPr/>
          </p:nvSpPr>
          <p:spPr bwMode="auto">
            <a:xfrm>
              <a:off x="3805" y="2862"/>
              <a:ext cx="245" cy="256"/>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Times New Roman" panose="02020603050405020304" pitchFamily="18" charset="0"/>
                </a:rPr>
                <a:t>100</a:t>
              </a:r>
            </a:p>
          </p:txBody>
        </p:sp>
        <p:sp>
          <p:nvSpPr>
            <p:cNvPr id="47119" name="Line 184"/>
            <p:cNvSpPr>
              <a:spLocks noChangeShapeType="1"/>
            </p:cNvSpPr>
            <p:nvPr/>
          </p:nvSpPr>
          <p:spPr bwMode="auto">
            <a:xfrm flipH="1">
              <a:off x="3634" y="3100"/>
              <a:ext cx="222"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85"/>
            <p:cNvSpPr>
              <a:spLocks noChangeShapeType="1"/>
            </p:cNvSpPr>
            <p:nvPr/>
          </p:nvSpPr>
          <p:spPr bwMode="auto">
            <a:xfrm>
              <a:off x="3978" y="3100"/>
              <a:ext cx="245"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1+#ppt_w/2"/>
                                          </p:val>
                                        </p:tav>
                                        <p:tav tm="100000">
                                          <p:val>
                                            <p:strVal val="#ppt_x"/>
                                          </p:val>
                                        </p:tav>
                                      </p:tavLst>
                                    </p:anim>
                                    <p:anim calcmode="lin" valueType="num">
                                      <p:cBhvr additive="base">
                                        <p:cTn id="50"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0" y="404813"/>
            <a:ext cx="3708400" cy="431800"/>
          </a:xfrm>
        </p:spPr>
        <p:txBody>
          <a:bodyPr/>
          <a:lstStyle/>
          <a:p>
            <a:r>
              <a:rPr lang="zh-CN" altLang="en-US" sz="3600" b="1">
                <a:solidFill>
                  <a:schemeClr val="hlink"/>
                </a:solidFill>
                <a:latin typeface="Calibri" panose="020F0502020204030204" pitchFamily="34" charset="0"/>
                <a:ea typeface="宋体" panose="02010600030101010101" pitchFamily="2" charset="-122"/>
              </a:rPr>
              <a:t>例 最优判定问题</a:t>
            </a:r>
          </a:p>
        </p:txBody>
      </p:sp>
      <p:grpSp>
        <p:nvGrpSpPr>
          <p:cNvPr id="48131" name="Group 3"/>
          <p:cNvGrpSpPr>
            <a:grpSpLocks/>
          </p:cNvGrpSpPr>
          <p:nvPr/>
        </p:nvGrpSpPr>
        <p:grpSpPr bwMode="auto">
          <a:xfrm>
            <a:off x="3763963" y="115888"/>
            <a:ext cx="5345112" cy="1214437"/>
            <a:chOff x="853" y="1203"/>
            <a:chExt cx="3293" cy="762"/>
          </a:xfrm>
        </p:grpSpPr>
        <p:grpSp>
          <p:nvGrpSpPr>
            <p:cNvPr id="48241" name="Group 4"/>
            <p:cNvGrpSpPr>
              <a:grpSpLocks/>
            </p:cNvGrpSpPr>
            <p:nvPr/>
          </p:nvGrpSpPr>
          <p:grpSpPr bwMode="auto">
            <a:xfrm>
              <a:off x="867" y="1210"/>
              <a:ext cx="3278" cy="745"/>
              <a:chOff x="867" y="1210"/>
              <a:chExt cx="3278" cy="745"/>
            </a:xfrm>
          </p:grpSpPr>
          <p:sp>
            <p:nvSpPr>
              <p:cNvPr id="48260" name="Rectangle 5"/>
              <p:cNvSpPr>
                <a:spLocks noChangeArrowheads="1"/>
              </p:cNvSpPr>
              <p:nvPr/>
            </p:nvSpPr>
            <p:spPr bwMode="auto">
              <a:xfrm>
                <a:off x="867" y="1211"/>
                <a:ext cx="3278" cy="73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261" name="Line 6"/>
              <p:cNvSpPr>
                <a:spLocks noChangeShapeType="1"/>
              </p:cNvSpPr>
              <p:nvPr/>
            </p:nvSpPr>
            <p:spPr bwMode="auto">
              <a:xfrm flipV="1">
                <a:off x="867" y="1454"/>
                <a:ext cx="326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62" name="Line 7"/>
              <p:cNvSpPr>
                <a:spLocks noChangeShapeType="1"/>
              </p:cNvSpPr>
              <p:nvPr/>
            </p:nvSpPr>
            <p:spPr bwMode="auto">
              <a:xfrm>
                <a:off x="1400" y="1211"/>
                <a:ext cx="0" cy="7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63" name="Line 8"/>
              <p:cNvSpPr>
                <a:spLocks noChangeShapeType="1"/>
              </p:cNvSpPr>
              <p:nvPr/>
            </p:nvSpPr>
            <p:spPr bwMode="auto">
              <a:xfrm>
                <a:off x="1940" y="1211"/>
                <a:ext cx="0" cy="7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64" name="Line 9"/>
              <p:cNvSpPr>
                <a:spLocks noChangeShapeType="1"/>
              </p:cNvSpPr>
              <p:nvPr/>
            </p:nvSpPr>
            <p:spPr bwMode="auto">
              <a:xfrm>
                <a:off x="2481" y="1211"/>
                <a:ext cx="0" cy="7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65" name="Line 10"/>
              <p:cNvSpPr>
                <a:spLocks noChangeShapeType="1"/>
              </p:cNvSpPr>
              <p:nvPr/>
            </p:nvSpPr>
            <p:spPr bwMode="auto">
              <a:xfrm>
                <a:off x="3021" y="1211"/>
                <a:ext cx="0" cy="7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66" name="Line 11"/>
              <p:cNvSpPr>
                <a:spLocks noChangeShapeType="1"/>
              </p:cNvSpPr>
              <p:nvPr/>
            </p:nvSpPr>
            <p:spPr bwMode="auto">
              <a:xfrm>
                <a:off x="3562" y="1210"/>
                <a:ext cx="0" cy="7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67" name="Line 12"/>
              <p:cNvSpPr>
                <a:spLocks noChangeShapeType="1"/>
              </p:cNvSpPr>
              <p:nvPr/>
            </p:nvSpPr>
            <p:spPr bwMode="auto">
              <a:xfrm>
                <a:off x="867" y="1711"/>
                <a:ext cx="32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242" name="Text Box 13"/>
            <p:cNvSpPr txBox="1">
              <a:spLocks noChangeArrowheads="1"/>
            </p:cNvSpPr>
            <p:nvPr/>
          </p:nvSpPr>
          <p:spPr bwMode="auto">
            <a:xfrm>
              <a:off x="920" y="1209"/>
              <a:ext cx="42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等级</a:t>
              </a:r>
            </a:p>
          </p:txBody>
        </p:sp>
        <p:sp>
          <p:nvSpPr>
            <p:cNvPr id="48243" name="Text Box 14"/>
            <p:cNvSpPr txBox="1">
              <a:spLocks noChangeArrowheads="1"/>
            </p:cNvSpPr>
            <p:nvPr/>
          </p:nvSpPr>
          <p:spPr bwMode="auto">
            <a:xfrm>
              <a:off x="853" y="1475"/>
              <a:ext cx="5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分数段</a:t>
              </a:r>
            </a:p>
          </p:txBody>
        </p:sp>
        <p:sp>
          <p:nvSpPr>
            <p:cNvPr id="48244" name="Text Box 15"/>
            <p:cNvSpPr txBox="1">
              <a:spLocks noChangeArrowheads="1"/>
            </p:cNvSpPr>
            <p:nvPr/>
          </p:nvSpPr>
          <p:spPr bwMode="auto">
            <a:xfrm>
              <a:off x="920" y="1708"/>
              <a:ext cx="42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比例</a:t>
              </a:r>
            </a:p>
          </p:txBody>
        </p:sp>
        <p:sp>
          <p:nvSpPr>
            <p:cNvPr id="48245" name="Text Box 16"/>
            <p:cNvSpPr txBox="1">
              <a:spLocks noChangeArrowheads="1"/>
            </p:cNvSpPr>
            <p:nvPr/>
          </p:nvSpPr>
          <p:spPr bwMode="auto">
            <a:xfrm>
              <a:off x="3730" y="1209"/>
              <a:ext cx="22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a:t>
              </a:r>
            </a:p>
          </p:txBody>
        </p:sp>
        <p:sp>
          <p:nvSpPr>
            <p:cNvPr id="48246" name="Text Box 17"/>
            <p:cNvSpPr txBox="1">
              <a:spLocks noChangeArrowheads="1"/>
            </p:cNvSpPr>
            <p:nvPr/>
          </p:nvSpPr>
          <p:spPr bwMode="auto">
            <a:xfrm>
              <a:off x="3197" y="1203"/>
              <a:ext cx="21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B</a:t>
              </a:r>
            </a:p>
          </p:txBody>
        </p:sp>
        <p:sp>
          <p:nvSpPr>
            <p:cNvPr id="48247" name="Text Box 18"/>
            <p:cNvSpPr txBox="1">
              <a:spLocks noChangeArrowheads="1"/>
            </p:cNvSpPr>
            <p:nvPr/>
          </p:nvSpPr>
          <p:spPr bwMode="auto">
            <a:xfrm>
              <a:off x="2652" y="1215"/>
              <a:ext cx="21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C</a:t>
              </a:r>
            </a:p>
          </p:txBody>
        </p:sp>
        <p:sp>
          <p:nvSpPr>
            <p:cNvPr id="48248" name="Text Box 19"/>
            <p:cNvSpPr txBox="1">
              <a:spLocks noChangeArrowheads="1"/>
            </p:cNvSpPr>
            <p:nvPr/>
          </p:nvSpPr>
          <p:spPr bwMode="auto">
            <a:xfrm>
              <a:off x="2081" y="1205"/>
              <a:ext cx="22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D</a:t>
              </a:r>
            </a:p>
          </p:txBody>
        </p:sp>
        <p:sp>
          <p:nvSpPr>
            <p:cNvPr id="48249" name="Text Box 20"/>
            <p:cNvSpPr txBox="1">
              <a:spLocks noChangeArrowheads="1"/>
            </p:cNvSpPr>
            <p:nvPr/>
          </p:nvSpPr>
          <p:spPr bwMode="auto">
            <a:xfrm>
              <a:off x="1557" y="1203"/>
              <a:ext cx="2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E</a:t>
              </a:r>
            </a:p>
          </p:txBody>
        </p:sp>
        <p:sp>
          <p:nvSpPr>
            <p:cNvPr id="48250" name="Text Box 21"/>
            <p:cNvSpPr txBox="1">
              <a:spLocks noChangeArrowheads="1"/>
            </p:cNvSpPr>
            <p:nvPr/>
          </p:nvSpPr>
          <p:spPr bwMode="auto">
            <a:xfrm>
              <a:off x="1450" y="1476"/>
              <a:ext cx="4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0~59</a:t>
              </a:r>
            </a:p>
          </p:txBody>
        </p:sp>
        <p:sp>
          <p:nvSpPr>
            <p:cNvPr id="48251" name="Text Box 22"/>
            <p:cNvSpPr txBox="1">
              <a:spLocks noChangeArrowheads="1"/>
            </p:cNvSpPr>
            <p:nvPr/>
          </p:nvSpPr>
          <p:spPr bwMode="auto">
            <a:xfrm>
              <a:off x="1942" y="1471"/>
              <a:ext cx="5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60~69</a:t>
              </a:r>
            </a:p>
          </p:txBody>
        </p:sp>
        <p:sp>
          <p:nvSpPr>
            <p:cNvPr id="48252" name="Text Box 23"/>
            <p:cNvSpPr txBox="1">
              <a:spLocks noChangeArrowheads="1"/>
            </p:cNvSpPr>
            <p:nvPr/>
          </p:nvSpPr>
          <p:spPr bwMode="auto">
            <a:xfrm>
              <a:off x="2498" y="1471"/>
              <a:ext cx="5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70~79</a:t>
              </a:r>
            </a:p>
          </p:txBody>
        </p:sp>
        <p:sp>
          <p:nvSpPr>
            <p:cNvPr id="48253" name="Text Box 24"/>
            <p:cNvSpPr txBox="1">
              <a:spLocks noChangeArrowheads="1"/>
            </p:cNvSpPr>
            <p:nvPr/>
          </p:nvSpPr>
          <p:spPr bwMode="auto">
            <a:xfrm>
              <a:off x="3030" y="1471"/>
              <a:ext cx="51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80~89</a:t>
              </a:r>
            </a:p>
          </p:txBody>
        </p:sp>
        <p:sp>
          <p:nvSpPr>
            <p:cNvPr id="48254" name="Text Box 25"/>
            <p:cNvSpPr txBox="1">
              <a:spLocks noChangeArrowheads="1"/>
            </p:cNvSpPr>
            <p:nvPr/>
          </p:nvSpPr>
          <p:spPr bwMode="auto">
            <a:xfrm>
              <a:off x="3556" y="1471"/>
              <a:ext cx="59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90~100</a:t>
              </a:r>
            </a:p>
          </p:txBody>
        </p:sp>
        <p:sp>
          <p:nvSpPr>
            <p:cNvPr id="48255" name="Text Box 26"/>
            <p:cNvSpPr txBox="1">
              <a:spLocks noChangeArrowheads="1"/>
            </p:cNvSpPr>
            <p:nvPr/>
          </p:nvSpPr>
          <p:spPr bwMode="auto">
            <a:xfrm>
              <a:off x="1483" y="1709"/>
              <a:ext cx="38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0.05</a:t>
              </a:r>
            </a:p>
          </p:txBody>
        </p:sp>
        <p:sp>
          <p:nvSpPr>
            <p:cNvPr id="48256" name="Text Box 27"/>
            <p:cNvSpPr txBox="1">
              <a:spLocks noChangeArrowheads="1"/>
            </p:cNvSpPr>
            <p:nvPr/>
          </p:nvSpPr>
          <p:spPr bwMode="auto">
            <a:xfrm>
              <a:off x="2033" y="1716"/>
              <a:ext cx="3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0.15</a:t>
              </a:r>
            </a:p>
          </p:txBody>
        </p:sp>
        <p:sp>
          <p:nvSpPr>
            <p:cNvPr id="48257" name="Text Box 28"/>
            <p:cNvSpPr txBox="1">
              <a:spLocks noChangeArrowheads="1"/>
            </p:cNvSpPr>
            <p:nvPr/>
          </p:nvSpPr>
          <p:spPr bwMode="auto">
            <a:xfrm>
              <a:off x="2557" y="1716"/>
              <a:ext cx="38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0.40</a:t>
              </a:r>
            </a:p>
          </p:txBody>
        </p:sp>
        <p:sp>
          <p:nvSpPr>
            <p:cNvPr id="48258" name="Text Box 29"/>
            <p:cNvSpPr txBox="1">
              <a:spLocks noChangeArrowheads="1"/>
            </p:cNvSpPr>
            <p:nvPr/>
          </p:nvSpPr>
          <p:spPr bwMode="auto">
            <a:xfrm>
              <a:off x="3100" y="1705"/>
              <a:ext cx="38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0.30</a:t>
              </a:r>
            </a:p>
          </p:txBody>
        </p:sp>
        <p:sp>
          <p:nvSpPr>
            <p:cNvPr id="48259" name="Text Box 30"/>
            <p:cNvSpPr txBox="1">
              <a:spLocks noChangeArrowheads="1"/>
            </p:cNvSpPr>
            <p:nvPr/>
          </p:nvSpPr>
          <p:spPr bwMode="auto">
            <a:xfrm>
              <a:off x="3668" y="1716"/>
              <a:ext cx="38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0.10</a:t>
              </a:r>
            </a:p>
          </p:txBody>
        </p:sp>
      </p:grpSp>
      <p:grpSp>
        <p:nvGrpSpPr>
          <p:cNvPr id="4" name="Group 31"/>
          <p:cNvGrpSpPr>
            <a:grpSpLocks/>
          </p:cNvGrpSpPr>
          <p:nvPr/>
        </p:nvGrpSpPr>
        <p:grpSpPr bwMode="auto">
          <a:xfrm>
            <a:off x="107950" y="2195513"/>
            <a:ext cx="2330450" cy="3640137"/>
            <a:chOff x="560" y="1585"/>
            <a:chExt cx="1195" cy="2509"/>
          </a:xfrm>
        </p:grpSpPr>
        <p:sp>
          <p:nvSpPr>
            <p:cNvPr id="48212" name="AutoShape 32"/>
            <p:cNvSpPr>
              <a:spLocks noChangeArrowheads="1"/>
            </p:cNvSpPr>
            <p:nvPr/>
          </p:nvSpPr>
          <p:spPr bwMode="auto">
            <a:xfrm>
              <a:off x="922" y="1632"/>
              <a:ext cx="833"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a&lt;60</a:t>
              </a:r>
            </a:p>
          </p:txBody>
        </p:sp>
        <p:sp>
          <p:nvSpPr>
            <p:cNvPr id="48213" name="AutoShape 33"/>
            <p:cNvSpPr>
              <a:spLocks noChangeArrowheads="1"/>
            </p:cNvSpPr>
            <p:nvPr/>
          </p:nvSpPr>
          <p:spPr bwMode="auto">
            <a:xfrm>
              <a:off x="895" y="3351"/>
              <a:ext cx="833"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a&lt;90</a:t>
              </a:r>
            </a:p>
          </p:txBody>
        </p:sp>
        <p:sp>
          <p:nvSpPr>
            <p:cNvPr id="48214" name="AutoShape 34"/>
            <p:cNvSpPr>
              <a:spLocks noChangeArrowheads="1"/>
            </p:cNvSpPr>
            <p:nvPr/>
          </p:nvSpPr>
          <p:spPr bwMode="auto">
            <a:xfrm>
              <a:off x="892" y="2790"/>
              <a:ext cx="833"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a&lt;80</a:t>
              </a:r>
            </a:p>
          </p:txBody>
        </p:sp>
        <p:sp>
          <p:nvSpPr>
            <p:cNvPr id="48215" name="AutoShape 35"/>
            <p:cNvSpPr>
              <a:spLocks noChangeArrowheads="1"/>
            </p:cNvSpPr>
            <p:nvPr/>
          </p:nvSpPr>
          <p:spPr bwMode="auto">
            <a:xfrm>
              <a:off x="909" y="2210"/>
              <a:ext cx="833"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a&lt;70</a:t>
              </a:r>
            </a:p>
          </p:txBody>
        </p:sp>
        <p:sp>
          <p:nvSpPr>
            <p:cNvPr id="48216" name="Line 36"/>
            <p:cNvSpPr>
              <a:spLocks noChangeShapeType="1"/>
            </p:cNvSpPr>
            <p:nvPr/>
          </p:nvSpPr>
          <p:spPr bwMode="auto">
            <a:xfrm flipH="1">
              <a:off x="733" y="1800"/>
              <a:ext cx="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7" name="Line 37"/>
            <p:cNvSpPr>
              <a:spLocks noChangeShapeType="1"/>
            </p:cNvSpPr>
            <p:nvPr/>
          </p:nvSpPr>
          <p:spPr bwMode="auto">
            <a:xfrm>
              <a:off x="733" y="1800"/>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18" name="AutoShape 38"/>
            <p:cNvSpPr>
              <a:spLocks noChangeArrowheads="1"/>
            </p:cNvSpPr>
            <p:nvPr/>
          </p:nvSpPr>
          <p:spPr bwMode="auto">
            <a:xfrm>
              <a:off x="599" y="1989"/>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E</a:t>
              </a:r>
            </a:p>
          </p:txBody>
        </p:sp>
        <p:sp>
          <p:nvSpPr>
            <p:cNvPr id="48219" name="Text Box 39"/>
            <p:cNvSpPr txBox="1">
              <a:spLocks noChangeArrowheads="1"/>
            </p:cNvSpPr>
            <p:nvPr/>
          </p:nvSpPr>
          <p:spPr bwMode="auto">
            <a:xfrm>
              <a:off x="772" y="1585"/>
              <a:ext cx="18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Y</a:t>
              </a:r>
            </a:p>
          </p:txBody>
        </p:sp>
        <p:sp>
          <p:nvSpPr>
            <p:cNvPr id="48220" name="Line 40"/>
            <p:cNvSpPr>
              <a:spLocks noChangeShapeType="1"/>
            </p:cNvSpPr>
            <p:nvPr/>
          </p:nvSpPr>
          <p:spPr bwMode="auto">
            <a:xfrm>
              <a:off x="1334" y="1978"/>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1" name="Text Box 41"/>
            <p:cNvSpPr txBox="1">
              <a:spLocks noChangeArrowheads="1"/>
            </p:cNvSpPr>
            <p:nvPr/>
          </p:nvSpPr>
          <p:spPr bwMode="auto">
            <a:xfrm>
              <a:off x="1346" y="1936"/>
              <a:ext cx="1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N</a:t>
              </a:r>
            </a:p>
          </p:txBody>
        </p:sp>
        <p:sp>
          <p:nvSpPr>
            <p:cNvPr id="48222" name="Line 42"/>
            <p:cNvSpPr>
              <a:spLocks noChangeShapeType="1"/>
            </p:cNvSpPr>
            <p:nvPr/>
          </p:nvSpPr>
          <p:spPr bwMode="auto">
            <a:xfrm flipH="1">
              <a:off x="694" y="2374"/>
              <a:ext cx="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3" name="Line 43"/>
            <p:cNvSpPr>
              <a:spLocks noChangeShapeType="1"/>
            </p:cNvSpPr>
            <p:nvPr/>
          </p:nvSpPr>
          <p:spPr bwMode="auto">
            <a:xfrm>
              <a:off x="694" y="2374"/>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4" name="AutoShape 44"/>
            <p:cNvSpPr>
              <a:spLocks noChangeArrowheads="1"/>
            </p:cNvSpPr>
            <p:nvPr/>
          </p:nvSpPr>
          <p:spPr bwMode="auto">
            <a:xfrm>
              <a:off x="560" y="2563"/>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D</a:t>
              </a:r>
            </a:p>
          </p:txBody>
        </p:sp>
        <p:sp>
          <p:nvSpPr>
            <p:cNvPr id="48225" name="Text Box 45"/>
            <p:cNvSpPr txBox="1">
              <a:spLocks noChangeArrowheads="1"/>
            </p:cNvSpPr>
            <p:nvPr/>
          </p:nvSpPr>
          <p:spPr bwMode="auto">
            <a:xfrm>
              <a:off x="733" y="2161"/>
              <a:ext cx="18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Y</a:t>
              </a:r>
            </a:p>
          </p:txBody>
        </p:sp>
        <p:sp>
          <p:nvSpPr>
            <p:cNvPr id="48226" name="Line 46"/>
            <p:cNvSpPr>
              <a:spLocks noChangeShapeType="1"/>
            </p:cNvSpPr>
            <p:nvPr/>
          </p:nvSpPr>
          <p:spPr bwMode="auto">
            <a:xfrm>
              <a:off x="1318" y="2550"/>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7" name="Text Box 47"/>
            <p:cNvSpPr txBox="1">
              <a:spLocks noChangeArrowheads="1"/>
            </p:cNvSpPr>
            <p:nvPr/>
          </p:nvSpPr>
          <p:spPr bwMode="auto">
            <a:xfrm>
              <a:off x="1331" y="2522"/>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N</a:t>
              </a:r>
            </a:p>
          </p:txBody>
        </p:sp>
        <p:sp>
          <p:nvSpPr>
            <p:cNvPr id="48228" name="Line 48"/>
            <p:cNvSpPr>
              <a:spLocks noChangeShapeType="1"/>
            </p:cNvSpPr>
            <p:nvPr/>
          </p:nvSpPr>
          <p:spPr bwMode="auto">
            <a:xfrm flipH="1">
              <a:off x="702" y="2958"/>
              <a:ext cx="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29" name="Line 49"/>
            <p:cNvSpPr>
              <a:spLocks noChangeShapeType="1"/>
            </p:cNvSpPr>
            <p:nvPr/>
          </p:nvSpPr>
          <p:spPr bwMode="auto">
            <a:xfrm>
              <a:off x="702" y="2958"/>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0" name="AutoShape 50"/>
            <p:cNvSpPr>
              <a:spLocks noChangeArrowheads="1"/>
            </p:cNvSpPr>
            <p:nvPr/>
          </p:nvSpPr>
          <p:spPr bwMode="auto">
            <a:xfrm>
              <a:off x="568" y="3147"/>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C</a:t>
              </a:r>
            </a:p>
          </p:txBody>
        </p:sp>
        <p:sp>
          <p:nvSpPr>
            <p:cNvPr id="48231" name="Text Box 51"/>
            <p:cNvSpPr txBox="1">
              <a:spLocks noChangeArrowheads="1"/>
            </p:cNvSpPr>
            <p:nvPr/>
          </p:nvSpPr>
          <p:spPr bwMode="auto">
            <a:xfrm>
              <a:off x="741" y="2744"/>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Y</a:t>
              </a:r>
            </a:p>
          </p:txBody>
        </p:sp>
        <p:sp>
          <p:nvSpPr>
            <p:cNvPr id="48232" name="Line 52"/>
            <p:cNvSpPr>
              <a:spLocks noChangeShapeType="1"/>
            </p:cNvSpPr>
            <p:nvPr/>
          </p:nvSpPr>
          <p:spPr bwMode="auto">
            <a:xfrm>
              <a:off x="1326" y="3136"/>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3" name="Text Box 53"/>
            <p:cNvSpPr txBox="1">
              <a:spLocks noChangeArrowheads="1"/>
            </p:cNvSpPr>
            <p:nvPr/>
          </p:nvSpPr>
          <p:spPr bwMode="auto">
            <a:xfrm>
              <a:off x="1327" y="3072"/>
              <a:ext cx="18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N</a:t>
              </a:r>
            </a:p>
          </p:txBody>
        </p:sp>
        <p:sp>
          <p:nvSpPr>
            <p:cNvPr id="48234" name="Line 54"/>
            <p:cNvSpPr>
              <a:spLocks noChangeShapeType="1"/>
            </p:cNvSpPr>
            <p:nvPr/>
          </p:nvSpPr>
          <p:spPr bwMode="auto">
            <a:xfrm flipH="1">
              <a:off x="696" y="3521"/>
              <a:ext cx="2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5" name="Line 55"/>
            <p:cNvSpPr>
              <a:spLocks noChangeShapeType="1"/>
            </p:cNvSpPr>
            <p:nvPr/>
          </p:nvSpPr>
          <p:spPr bwMode="auto">
            <a:xfrm>
              <a:off x="697" y="3522"/>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6" name="AutoShape 56"/>
            <p:cNvSpPr>
              <a:spLocks noChangeArrowheads="1"/>
            </p:cNvSpPr>
            <p:nvPr/>
          </p:nvSpPr>
          <p:spPr bwMode="auto">
            <a:xfrm>
              <a:off x="563" y="3711"/>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B</a:t>
              </a:r>
            </a:p>
          </p:txBody>
        </p:sp>
        <p:sp>
          <p:nvSpPr>
            <p:cNvPr id="48237" name="Text Box 57"/>
            <p:cNvSpPr txBox="1">
              <a:spLocks noChangeArrowheads="1"/>
            </p:cNvSpPr>
            <p:nvPr/>
          </p:nvSpPr>
          <p:spPr bwMode="auto">
            <a:xfrm>
              <a:off x="736" y="3307"/>
              <a:ext cx="18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Y</a:t>
              </a:r>
            </a:p>
          </p:txBody>
        </p:sp>
        <p:sp>
          <p:nvSpPr>
            <p:cNvPr id="48238" name="Line 58"/>
            <p:cNvSpPr>
              <a:spLocks noChangeShapeType="1"/>
            </p:cNvSpPr>
            <p:nvPr/>
          </p:nvSpPr>
          <p:spPr bwMode="auto">
            <a:xfrm>
              <a:off x="1311" y="3687"/>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39" name="Text Box 59"/>
            <p:cNvSpPr txBox="1">
              <a:spLocks noChangeArrowheads="1"/>
            </p:cNvSpPr>
            <p:nvPr/>
          </p:nvSpPr>
          <p:spPr bwMode="auto">
            <a:xfrm>
              <a:off x="1301" y="3636"/>
              <a:ext cx="1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N</a:t>
              </a:r>
            </a:p>
          </p:txBody>
        </p:sp>
        <p:sp>
          <p:nvSpPr>
            <p:cNvPr id="48240" name="AutoShape 60"/>
            <p:cNvSpPr>
              <a:spLocks noChangeArrowheads="1"/>
            </p:cNvSpPr>
            <p:nvPr/>
          </p:nvSpPr>
          <p:spPr bwMode="auto">
            <a:xfrm>
              <a:off x="1182" y="3906"/>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a:t>
              </a:r>
            </a:p>
          </p:txBody>
        </p:sp>
      </p:grpSp>
      <p:grpSp>
        <p:nvGrpSpPr>
          <p:cNvPr id="5" name="Group 61"/>
          <p:cNvGrpSpPr>
            <a:grpSpLocks/>
          </p:cNvGrpSpPr>
          <p:nvPr/>
        </p:nvGrpSpPr>
        <p:grpSpPr bwMode="auto">
          <a:xfrm>
            <a:off x="6297613" y="2049463"/>
            <a:ext cx="2667000" cy="3956050"/>
            <a:chOff x="2134" y="1661"/>
            <a:chExt cx="1329" cy="2485"/>
          </a:xfrm>
        </p:grpSpPr>
        <p:sp>
          <p:nvSpPr>
            <p:cNvPr id="48183" name="AutoShape 62"/>
            <p:cNvSpPr>
              <a:spLocks noChangeArrowheads="1"/>
            </p:cNvSpPr>
            <p:nvPr/>
          </p:nvSpPr>
          <p:spPr bwMode="auto">
            <a:xfrm>
              <a:off x="2496" y="1695"/>
              <a:ext cx="967"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70</a:t>
              </a:r>
              <a:r>
                <a:rPr lang="en-US" altLang="zh-CN" sz="2000">
                  <a:solidFill>
                    <a:schemeClr val="accent2"/>
                  </a:solidFill>
                  <a:latin typeface="Times New Roman" panose="02020603050405020304" pitchFamily="18" charset="0"/>
                  <a:sym typeface="Symbol" panose="05050102010706020507" pitchFamily="18" charset="2"/>
                </a:rPr>
                <a:t></a:t>
              </a:r>
              <a:r>
                <a:rPr lang="en-US" altLang="zh-CN" sz="2000">
                  <a:solidFill>
                    <a:schemeClr val="accent2"/>
                  </a:solidFill>
                  <a:latin typeface="Times New Roman" panose="02020603050405020304" pitchFamily="18" charset="0"/>
                </a:rPr>
                <a:t>a&lt;80</a:t>
              </a:r>
            </a:p>
          </p:txBody>
        </p:sp>
        <p:sp>
          <p:nvSpPr>
            <p:cNvPr id="48184" name="AutoShape 63"/>
            <p:cNvSpPr>
              <a:spLocks noChangeArrowheads="1"/>
            </p:cNvSpPr>
            <p:nvPr/>
          </p:nvSpPr>
          <p:spPr bwMode="auto">
            <a:xfrm>
              <a:off x="2525" y="3414"/>
              <a:ext cx="833"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a&lt;60</a:t>
              </a:r>
            </a:p>
          </p:txBody>
        </p:sp>
        <p:sp>
          <p:nvSpPr>
            <p:cNvPr id="48185" name="Line 64"/>
            <p:cNvSpPr>
              <a:spLocks noChangeShapeType="1"/>
            </p:cNvSpPr>
            <p:nvPr/>
          </p:nvSpPr>
          <p:spPr bwMode="auto">
            <a:xfrm flipH="1">
              <a:off x="2307" y="1863"/>
              <a:ext cx="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6" name="Line 65"/>
            <p:cNvSpPr>
              <a:spLocks noChangeShapeType="1"/>
            </p:cNvSpPr>
            <p:nvPr/>
          </p:nvSpPr>
          <p:spPr bwMode="auto">
            <a:xfrm>
              <a:off x="2307" y="1863"/>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87" name="AutoShape 66"/>
            <p:cNvSpPr>
              <a:spLocks noChangeArrowheads="1"/>
            </p:cNvSpPr>
            <p:nvPr/>
          </p:nvSpPr>
          <p:spPr bwMode="auto">
            <a:xfrm>
              <a:off x="2173" y="2052"/>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C</a:t>
              </a:r>
            </a:p>
          </p:txBody>
        </p:sp>
        <p:sp>
          <p:nvSpPr>
            <p:cNvPr id="48188" name="Text Box 67"/>
            <p:cNvSpPr txBox="1">
              <a:spLocks noChangeArrowheads="1"/>
            </p:cNvSpPr>
            <p:nvPr/>
          </p:nvSpPr>
          <p:spPr bwMode="auto">
            <a:xfrm>
              <a:off x="2349" y="1661"/>
              <a:ext cx="1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Y</a:t>
              </a:r>
            </a:p>
          </p:txBody>
        </p:sp>
        <p:sp>
          <p:nvSpPr>
            <p:cNvPr id="48189" name="Line 68"/>
            <p:cNvSpPr>
              <a:spLocks noChangeShapeType="1"/>
            </p:cNvSpPr>
            <p:nvPr/>
          </p:nvSpPr>
          <p:spPr bwMode="auto">
            <a:xfrm>
              <a:off x="2975" y="2041"/>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0" name="Text Box 69"/>
            <p:cNvSpPr txBox="1">
              <a:spLocks noChangeArrowheads="1"/>
            </p:cNvSpPr>
            <p:nvPr/>
          </p:nvSpPr>
          <p:spPr bwMode="auto">
            <a:xfrm>
              <a:off x="2988" y="2011"/>
              <a:ext cx="1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N</a:t>
              </a:r>
            </a:p>
          </p:txBody>
        </p:sp>
        <p:sp>
          <p:nvSpPr>
            <p:cNvPr id="48191" name="Line 70"/>
            <p:cNvSpPr>
              <a:spLocks noChangeShapeType="1"/>
            </p:cNvSpPr>
            <p:nvPr/>
          </p:nvSpPr>
          <p:spPr bwMode="auto">
            <a:xfrm flipH="1">
              <a:off x="2268" y="2437"/>
              <a:ext cx="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2" name="Line 71"/>
            <p:cNvSpPr>
              <a:spLocks noChangeShapeType="1"/>
            </p:cNvSpPr>
            <p:nvPr/>
          </p:nvSpPr>
          <p:spPr bwMode="auto">
            <a:xfrm>
              <a:off x="2268" y="2437"/>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3" name="AutoShape 72"/>
            <p:cNvSpPr>
              <a:spLocks noChangeArrowheads="1"/>
            </p:cNvSpPr>
            <p:nvPr/>
          </p:nvSpPr>
          <p:spPr bwMode="auto">
            <a:xfrm>
              <a:off x="2134" y="2626"/>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B</a:t>
              </a:r>
            </a:p>
          </p:txBody>
        </p:sp>
        <p:sp>
          <p:nvSpPr>
            <p:cNvPr id="48194" name="Text Box 73"/>
            <p:cNvSpPr txBox="1">
              <a:spLocks noChangeArrowheads="1"/>
            </p:cNvSpPr>
            <p:nvPr/>
          </p:nvSpPr>
          <p:spPr bwMode="auto">
            <a:xfrm>
              <a:off x="2310" y="2234"/>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Y</a:t>
              </a:r>
            </a:p>
          </p:txBody>
        </p:sp>
        <p:sp>
          <p:nvSpPr>
            <p:cNvPr id="48195" name="Line 74"/>
            <p:cNvSpPr>
              <a:spLocks noChangeShapeType="1"/>
            </p:cNvSpPr>
            <p:nvPr/>
          </p:nvSpPr>
          <p:spPr bwMode="auto">
            <a:xfrm>
              <a:off x="2959" y="2613"/>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6" name="Text Box 75"/>
            <p:cNvSpPr txBox="1">
              <a:spLocks noChangeArrowheads="1"/>
            </p:cNvSpPr>
            <p:nvPr/>
          </p:nvSpPr>
          <p:spPr bwMode="auto">
            <a:xfrm>
              <a:off x="2974" y="2597"/>
              <a:ext cx="1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N</a:t>
              </a:r>
            </a:p>
          </p:txBody>
        </p:sp>
        <p:sp>
          <p:nvSpPr>
            <p:cNvPr id="48197" name="Line 76"/>
            <p:cNvSpPr>
              <a:spLocks noChangeShapeType="1"/>
            </p:cNvSpPr>
            <p:nvPr/>
          </p:nvSpPr>
          <p:spPr bwMode="auto">
            <a:xfrm flipH="1">
              <a:off x="2276" y="3021"/>
              <a:ext cx="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8" name="Line 77"/>
            <p:cNvSpPr>
              <a:spLocks noChangeShapeType="1"/>
            </p:cNvSpPr>
            <p:nvPr/>
          </p:nvSpPr>
          <p:spPr bwMode="auto">
            <a:xfrm>
              <a:off x="2276" y="3021"/>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99" name="AutoShape 78"/>
            <p:cNvSpPr>
              <a:spLocks noChangeArrowheads="1"/>
            </p:cNvSpPr>
            <p:nvPr/>
          </p:nvSpPr>
          <p:spPr bwMode="auto">
            <a:xfrm>
              <a:off x="2142" y="3210"/>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D</a:t>
              </a:r>
            </a:p>
          </p:txBody>
        </p:sp>
        <p:sp>
          <p:nvSpPr>
            <p:cNvPr id="48200" name="Text Box 79"/>
            <p:cNvSpPr txBox="1">
              <a:spLocks noChangeArrowheads="1"/>
            </p:cNvSpPr>
            <p:nvPr/>
          </p:nvSpPr>
          <p:spPr bwMode="auto">
            <a:xfrm>
              <a:off x="2317" y="2820"/>
              <a:ext cx="1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Y</a:t>
              </a:r>
            </a:p>
          </p:txBody>
        </p:sp>
        <p:sp>
          <p:nvSpPr>
            <p:cNvPr id="48201" name="Line 80"/>
            <p:cNvSpPr>
              <a:spLocks noChangeShapeType="1"/>
            </p:cNvSpPr>
            <p:nvPr/>
          </p:nvSpPr>
          <p:spPr bwMode="auto">
            <a:xfrm>
              <a:off x="2944" y="3177"/>
              <a:ext cx="0"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2" name="Text Box 81"/>
            <p:cNvSpPr txBox="1">
              <a:spLocks noChangeArrowheads="1"/>
            </p:cNvSpPr>
            <p:nvPr/>
          </p:nvSpPr>
          <p:spPr bwMode="auto">
            <a:xfrm>
              <a:off x="2969" y="3148"/>
              <a:ext cx="1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N</a:t>
              </a:r>
            </a:p>
          </p:txBody>
        </p:sp>
        <p:sp>
          <p:nvSpPr>
            <p:cNvPr id="48203" name="Line 82"/>
            <p:cNvSpPr>
              <a:spLocks noChangeShapeType="1"/>
            </p:cNvSpPr>
            <p:nvPr/>
          </p:nvSpPr>
          <p:spPr bwMode="auto">
            <a:xfrm flipH="1">
              <a:off x="2270" y="3584"/>
              <a:ext cx="2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4" name="Line 83"/>
            <p:cNvSpPr>
              <a:spLocks noChangeShapeType="1"/>
            </p:cNvSpPr>
            <p:nvPr/>
          </p:nvSpPr>
          <p:spPr bwMode="auto">
            <a:xfrm>
              <a:off x="2271" y="3585"/>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5" name="AutoShape 84"/>
            <p:cNvSpPr>
              <a:spLocks noChangeArrowheads="1"/>
            </p:cNvSpPr>
            <p:nvPr/>
          </p:nvSpPr>
          <p:spPr bwMode="auto">
            <a:xfrm>
              <a:off x="2137" y="3774"/>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E</a:t>
              </a:r>
            </a:p>
          </p:txBody>
        </p:sp>
        <p:sp>
          <p:nvSpPr>
            <p:cNvPr id="48206" name="Text Box 85"/>
            <p:cNvSpPr txBox="1">
              <a:spLocks noChangeArrowheads="1"/>
            </p:cNvSpPr>
            <p:nvPr/>
          </p:nvSpPr>
          <p:spPr bwMode="auto">
            <a:xfrm>
              <a:off x="2312" y="3383"/>
              <a:ext cx="1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Y</a:t>
              </a:r>
            </a:p>
          </p:txBody>
        </p:sp>
        <p:sp>
          <p:nvSpPr>
            <p:cNvPr id="48207" name="Line 86"/>
            <p:cNvSpPr>
              <a:spLocks noChangeShapeType="1"/>
            </p:cNvSpPr>
            <p:nvPr/>
          </p:nvSpPr>
          <p:spPr bwMode="auto">
            <a:xfrm>
              <a:off x="2941" y="3739"/>
              <a:ext cx="0" cy="2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208" name="Text Box 87"/>
            <p:cNvSpPr txBox="1">
              <a:spLocks noChangeArrowheads="1"/>
            </p:cNvSpPr>
            <p:nvPr/>
          </p:nvSpPr>
          <p:spPr bwMode="auto">
            <a:xfrm>
              <a:off x="2933" y="3700"/>
              <a:ext cx="1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N</a:t>
              </a:r>
            </a:p>
          </p:txBody>
        </p:sp>
        <p:sp>
          <p:nvSpPr>
            <p:cNvPr id="48209" name="AutoShape 88"/>
            <p:cNvSpPr>
              <a:spLocks noChangeArrowheads="1"/>
            </p:cNvSpPr>
            <p:nvPr/>
          </p:nvSpPr>
          <p:spPr bwMode="auto">
            <a:xfrm>
              <a:off x="2812" y="3958"/>
              <a:ext cx="256" cy="188"/>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A</a:t>
              </a:r>
            </a:p>
          </p:txBody>
        </p:sp>
        <p:sp>
          <p:nvSpPr>
            <p:cNvPr id="48210" name="AutoShape 89"/>
            <p:cNvSpPr>
              <a:spLocks noChangeArrowheads="1"/>
            </p:cNvSpPr>
            <p:nvPr/>
          </p:nvSpPr>
          <p:spPr bwMode="auto">
            <a:xfrm>
              <a:off x="2480" y="2280"/>
              <a:ext cx="967"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80</a:t>
              </a:r>
              <a:r>
                <a:rPr lang="en-US" altLang="zh-CN" sz="2000">
                  <a:solidFill>
                    <a:schemeClr val="accent2"/>
                  </a:solidFill>
                  <a:latin typeface="Times New Roman" panose="02020603050405020304" pitchFamily="18" charset="0"/>
                  <a:sym typeface="Symbol" panose="05050102010706020507" pitchFamily="18" charset="2"/>
                </a:rPr>
                <a:t></a:t>
              </a:r>
              <a:r>
                <a:rPr lang="en-US" altLang="zh-CN" sz="2000">
                  <a:solidFill>
                    <a:schemeClr val="accent2"/>
                  </a:solidFill>
                  <a:latin typeface="Times New Roman" panose="02020603050405020304" pitchFamily="18" charset="0"/>
                </a:rPr>
                <a:t>a&lt;90</a:t>
              </a:r>
            </a:p>
          </p:txBody>
        </p:sp>
        <p:sp>
          <p:nvSpPr>
            <p:cNvPr id="48211" name="AutoShape 90"/>
            <p:cNvSpPr>
              <a:spLocks noChangeArrowheads="1"/>
            </p:cNvSpPr>
            <p:nvPr/>
          </p:nvSpPr>
          <p:spPr bwMode="auto">
            <a:xfrm>
              <a:off x="2465" y="2843"/>
              <a:ext cx="967" cy="33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accent2"/>
                  </a:solidFill>
                  <a:latin typeface="Times New Roman" panose="02020603050405020304" pitchFamily="18" charset="0"/>
                </a:rPr>
                <a:t>60</a:t>
              </a:r>
              <a:r>
                <a:rPr lang="en-US" altLang="zh-CN" sz="2000">
                  <a:solidFill>
                    <a:schemeClr val="accent2"/>
                  </a:solidFill>
                  <a:latin typeface="Times New Roman" panose="02020603050405020304" pitchFamily="18" charset="0"/>
                  <a:sym typeface="Symbol" panose="05050102010706020507" pitchFamily="18" charset="2"/>
                </a:rPr>
                <a:t></a:t>
              </a:r>
              <a:r>
                <a:rPr lang="en-US" altLang="zh-CN" sz="2000">
                  <a:solidFill>
                    <a:schemeClr val="accent2"/>
                  </a:solidFill>
                  <a:latin typeface="Times New Roman" panose="02020603050405020304" pitchFamily="18" charset="0"/>
                </a:rPr>
                <a:t>a&lt;70</a:t>
              </a:r>
            </a:p>
          </p:txBody>
        </p:sp>
      </p:grpSp>
      <p:grpSp>
        <p:nvGrpSpPr>
          <p:cNvPr id="6" name="Group 91"/>
          <p:cNvGrpSpPr>
            <a:grpSpLocks/>
          </p:cNvGrpSpPr>
          <p:nvPr/>
        </p:nvGrpSpPr>
        <p:grpSpPr bwMode="auto">
          <a:xfrm>
            <a:off x="2551113" y="3587750"/>
            <a:ext cx="2165350" cy="2362200"/>
            <a:chOff x="1632" y="1584"/>
            <a:chExt cx="1364" cy="1488"/>
          </a:xfrm>
        </p:grpSpPr>
        <p:sp>
          <p:nvSpPr>
            <p:cNvPr id="48161" name="Oval 92"/>
            <p:cNvSpPr>
              <a:spLocks noChangeArrowheads="1"/>
            </p:cNvSpPr>
            <p:nvPr/>
          </p:nvSpPr>
          <p:spPr bwMode="auto">
            <a:xfrm>
              <a:off x="2275" y="2838"/>
              <a:ext cx="253"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B</a:t>
              </a:r>
            </a:p>
          </p:txBody>
        </p:sp>
        <p:sp>
          <p:nvSpPr>
            <p:cNvPr id="48162" name="Oval 93"/>
            <p:cNvSpPr>
              <a:spLocks noChangeArrowheads="1"/>
            </p:cNvSpPr>
            <p:nvPr/>
          </p:nvSpPr>
          <p:spPr bwMode="auto">
            <a:xfrm>
              <a:off x="2722" y="2844"/>
              <a:ext cx="254"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a:t>
              </a:r>
            </a:p>
          </p:txBody>
        </p:sp>
        <p:sp>
          <p:nvSpPr>
            <p:cNvPr id="48163" name="Oval 94"/>
            <p:cNvSpPr>
              <a:spLocks noChangeArrowheads="1"/>
            </p:cNvSpPr>
            <p:nvPr/>
          </p:nvSpPr>
          <p:spPr bwMode="auto">
            <a:xfrm>
              <a:off x="2553" y="2542"/>
              <a:ext cx="254"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Times New Roman" panose="02020603050405020304" pitchFamily="18" charset="0"/>
              </a:endParaRPr>
            </a:p>
          </p:txBody>
        </p:sp>
        <p:sp>
          <p:nvSpPr>
            <p:cNvPr id="48164" name="Line 95"/>
            <p:cNvSpPr>
              <a:spLocks noChangeShapeType="1"/>
            </p:cNvSpPr>
            <p:nvPr/>
          </p:nvSpPr>
          <p:spPr bwMode="auto">
            <a:xfrm flipH="1">
              <a:off x="2462" y="2739"/>
              <a:ext cx="133"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5" name="Line 96"/>
            <p:cNvSpPr>
              <a:spLocks noChangeShapeType="1"/>
            </p:cNvSpPr>
            <p:nvPr/>
          </p:nvSpPr>
          <p:spPr bwMode="auto">
            <a:xfrm>
              <a:off x="2737" y="2759"/>
              <a:ext cx="110"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6" name="Oval 97"/>
            <p:cNvSpPr>
              <a:spLocks noChangeArrowheads="1"/>
            </p:cNvSpPr>
            <p:nvPr/>
          </p:nvSpPr>
          <p:spPr bwMode="auto">
            <a:xfrm>
              <a:off x="2084" y="2547"/>
              <a:ext cx="253"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C</a:t>
              </a:r>
            </a:p>
          </p:txBody>
        </p:sp>
        <p:sp>
          <p:nvSpPr>
            <p:cNvPr id="48167" name="Oval 98"/>
            <p:cNvSpPr>
              <a:spLocks noChangeArrowheads="1"/>
            </p:cNvSpPr>
            <p:nvPr/>
          </p:nvSpPr>
          <p:spPr bwMode="auto">
            <a:xfrm>
              <a:off x="2281" y="2220"/>
              <a:ext cx="253"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Times New Roman" panose="02020603050405020304" pitchFamily="18" charset="0"/>
              </a:endParaRPr>
            </a:p>
          </p:txBody>
        </p:sp>
        <p:sp>
          <p:nvSpPr>
            <p:cNvPr id="48168" name="Line 99"/>
            <p:cNvSpPr>
              <a:spLocks noChangeShapeType="1"/>
            </p:cNvSpPr>
            <p:nvPr/>
          </p:nvSpPr>
          <p:spPr bwMode="auto">
            <a:xfrm flipH="1">
              <a:off x="2231" y="2431"/>
              <a:ext cx="143"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69" name="Line 100"/>
            <p:cNvSpPr>
              <a:spLocks noChangeShapeType="1"/>
            </p:cNvSpPr>
            <p:nvPr/>
          </p:nvSpPr>
          <p:spPr bwMode="auto">
            <a:xfrm>
              <a:off x="2496" y="2411"/>
              <a:ext cx="153" cy="1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0" name="Oval 101"/>
            <p:cNvSpPr>
              <a:spLocks noChangeArrowheads="1"/>
            </p:cNvSpPr>
            <p:nvPr/>
          </p:nvSpPr>
          <p:spPr bwMode="auto">
            <a:xfrm>
              <a:off x="1853" y="2219"/>
              <a:ext cx="253"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D</a:t>
              </a:r>
            </a:p>
          </p:txBody>
        </p:sp>
        <p:sp>
          <p:nvSpPr>
            <p:cNvPr id="48171" name="Oval 102"/>
            <p:cNvSpPr>
              <a:spLocks noChangeArrowheads="1"/>
            </p:cNvSpPr>
            <p:nvPr/>
          </p:nvSpPr>
          <p:spPr bwMode="auto">
            <a:xfrm>
              <a:off x="2051" y="1891"/>
              <a:ext cx="253"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Times New Roman" panose="02020603050405020304" pitchFamily="18" charset="0"/>
              </a:endParaRPr>
            </a:p>
          </p:txBody>
        </p:sp>
        <p:sp>
          <p:nvSpPr>
            <p:cNvPr id="48172" name="Line 103"/>
            <p:cNvSpPr>
              <a:spLocks noChangeShapeType="1"/>
            </p:cNvSpPr>
            <p:nvPr/>
          </p:nvSpPr>
          <p:spPr bwMode="auto">
            <a:xfrm flipH="1">
              <a:off x="2011" y="2113"/>
              <a:ext cx="132"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3" name="Line 104"/>
            <p:cNvSpPr>
              <a:spLocks noChangeShapeType="1"/>
            </p:cNvSpPr>
            <p:nvPr/>
          </p:nvSpPr>
          <p:spPr bwMode="auto">
            <a:xfrm>
              <a:off x="2242" y="2094"/>
              <a:ext cx="143"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4" name="Oval 105"/>
            <p:cNvSpPr>
              <a:spLocks noChangeArrowheads="1"/>
            </p:cNvSpPr>
            <p:nvPr/>
          </p:nvSpPr>
          <p:spPr bwMode="auto">
            <a:xfrm>
              <a:off x="1632" y="1912"/>
              <a:ext cx="254"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E</a:t>
              </a:r>
            </a:p>
          </p:txBody>
        </p:sp>
        <p:sp>
          <p:nvSpPr>
            <p:cNvPr id="48175" name="Oval 106"/>
            <p:cNvSpPr>
              <a:spLocks noChangeArrowheads="1"/>
            </p:cNvSpPr>
            <p:nvPr/>
          </p:nvSpPr>
          <p:spPr bwMode="auto">
            <a:xfrm>
              <a:off x="1841" y="1584"/>
              <a:ext cx="254" cy="228"/>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Times New Roman" panose="02020603050405020304" pitchFamily="18" charset="0"/>
                </a:rPr>
                <a:t>275</a:t>
              </a:r>
            </a:p>
          </p:txBody>
        </p:sp>
        <p:sp>
          <p:nvSpPr>
            <p:cNvPr id="48176" name="Line 107"/>
            <p:cNvSpPr>
              <a:spLocks noChangeShapeType="1"/>
            </p:cNvSpPr>
            <p:nvPr/>
          </p:nvSpPr>
          <p:spPr bwMode="auto">
            <a:xfrm flipH="1">
              <a:off x="1790" y="1806"/>
              <a:ext cx="144"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7" name="Line 108"/>
            <p:cNvSpPr>
              <a:spLocks noChangeShapeType="1"/>
            </p:cNvSpPr>
            <p:nvPr/>
          </p:nvSpPr>
          <p:spPr bwMode="auto">
            <a:xfrm>
              <a:off x="2033" y="1796"/>
              <a:ext cx="121" cy="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78" name="Text Box 109"/>
            <p:cNvSpPr txBox="1">
              <a:spLocks noChangeArrowheads="1"/>
            </p:cNvSpPr>
            <p:nvPr/>
          </p:nvSpPr>
          <p:spPr bwMode="auto">
            <a:xfrm>
              <a:off x="1732" y="173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5</a:t>
              </a:r>
            </a:p>
          </p:txBody>
        </p:sp>
        <p:sp>
          <p:nvSpPr>
            <p:cNvPr id="48179" name="Text Box 110"/>
            <p:cNvSpPr txBox="1">
              <a:spLocks noChangeArrowheads="1"/>
            </p:cNvSpPr>
            <p:nvPr/>
          </p:nvSpPr>
          <p:spPr bwMode="auto">
            <a:xfrm>
              <a:off x="1872" y="202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15</a:t>
              </a:r>
            </a:p>
          </p:txBody>
        </p:sp>
        <p:sp>
          <p:nvSpPr>
            <p:cNvPr id="48180" name="Text Box 111"/>
            <p:cNvSpPr txBox="1">
              <a:spLocks noChangeArrowheads="1"/>
            </p:cNvSpPr>
            <p:nvPr/>
          </p:nvSpPr>
          <p:spPr bwMode="auto">
            <a:xfrm>
              <a:off x="2112" y="236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40</a:t>
              </a:r>
            </a:p>
          </p:txBody>
        </p:sp>
        <p:sp>
          <p:nvSpPr>
            <p:cNvPr id="48181" name="Text Box 112"/>
            <p:cNvSpPr txBox="1">
              <a:spLocks noChangeArrowheads="1"/>
            </p:cNvSpPr>
            <p:nvPr/>
          </p:nvSpPr>
          <p:spPr bwMode="auto">
            <a:xfrm>
              <a:off x="2332" y="264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30</a:t>
              </a:r>
            </a:p>
          </p:txBody>
        </p:sp>
        <p:sp>
          <p:nvSpPr>
            <p:cNvPr id="48182" name="Text Box 113"/>
            <p:cNvSpPr txBox="1">
              <a:spLocks noChangeArrowheads="1"/>
            </p:cNvSpPr>
            <p:nvPr/>
          </p:nvSpPr>
          <p:spPr bwMode="auto">
            <a:xfrm>
              <a:off x="2736" y="264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10</a:t>
              </a:r>
            </a:p>
          </p:txBody>
        </p:sp>
      </p:grpSp>
      <p:sp>
        <p:nvSpPr>
          <p:cNvPr id="714866" name="Text Box 114"/>
          <p:cNvSpPr txBox="1">
            <a:spLocks noChangeArrowheads="1"/>
          </p:cNvSpPr>
          <p:nvPr/>
        </p:nvSpPr>
        <p:spPr bwMode="auto">
          <a:xfrm>
            <a:off x="304800" y="6154738"/>
            <a:ext cx="3341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5*1+15*2+40*3+30*4+10*4=275</a:t>
            </a:r>
          </a:p>
        </p:txBody>
      </p:sp>
      <p:grpSp>
        <p:nvGrpSpPr>
          <p:cNvPr id="7" name="Group 115"/>
          <p:cNvGrpSpPr>
            <a:grpSpLocks/>
          </p:cNvGrpSpPr>
          <p:nvPr/>
        </p:nvGrpSpPr>
        <p:grpSpPr bwMode="auto">
          <a:xfrm>
            <a:off x="3733800" y="1628775"/>
            <a:ext cx="2165350" cy="2362200"/>
            <a:chOff x="2352" y="960"/>
            <a:chExt cx="1364" cy="1488"/>
          </a:xfrm>
        </p:grpSpPr>
        <p:sp>
          <p:nvSpPr>
            <p:cNvPr id="48139" name="Oval 116"/>
            <p:cNvSpPr>
              <a:spLocks noChangeArrowheads="1"/>
            </p:cNvSpPr>
            <p:nvPr/>
          </p:nvSpPr>
          <p:spPr bwMode="auto">
            <a:xfrm>
              <a:off x="2995" y="2214"/>
              <a:ext cx="253"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E</a:t>
              </a:r>
            </a:p>
          </p:txBody>
        </p:sp>
        <p:sp>
          <p:nvSpPr>
            <p:cNvPr id="48140" name="Oval 117"/>
            <p:cNvSpPr>
              <a:spLocks noChangeArrowheads="1"/>
            </p:cNvSpPr>
            <p:nvPr/>
          </p:nvSpPr>
          <p:spPr bwMode="auto">
            <a:xfrm>
              <a:off x="3442" y="2220"/>
              <a:ext cx="254"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a:t>
              </a:r>
            </a:p>
          </p:txBody>
        </p:sp>
        <p:sp>
          <p:nvSpPr>
            <p:cNvPr id="48141" name="Oval 118"/>
            <p:cNvSpPr>
              <a:spLocks noChangeArrowheads="1"/>
            </p:cNvSpPr>
            <p:nvPr/>
          </p:nvSpPr>
          <p:spPr bwMode="auto">
            <a:xfrm>
              <a:off x="3273" y="1918"/>
              <a:ext cx="254"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Times New Roman" panose="02020603050405020304" pitchFamily="18" charset="0"/>
              </a:endParaRPr>
            </a:p>
          </p:txBody>
        </p:sp>
        <p:sp>
          <p:nvSpPr>
            <p:cNvPr id="48142" name="Line 119"/>
            <p:cNvSpPr>
              <a:spLocks noChangeShapeType="1"/>
            </p:cNvSpPr>
            <p:nvPr/>
          </p:nvSpPr>
          <p:spPr bwMode="auto">
            <a:xfrm flipH="1">
              <a:off x="3182" y="2115"/>
              <a:ext cx="133"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3" name="Line 120"/>
            <p:cNvSpPr>
              <a:spLocks noChangeShapeType="1"/>
            </p:cNvSpPr>
            <p:nvPr/>
          </p:nvSpPr>
          <p:spPr bwMode="auto">
            <a:xfrm>
              <a:off x="3457" y="2135"/>
              <a:ext cx="110"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4" name="Oval 121"/>
            <p:cNvSpPr>
              <a:spLocks noChangeArrowheads="1"/>
            </p:cNvSpPr>
            <p:nvPr/>
          </p:nvSpPr>
          <p:spPr bwMode="auto">
            <a:xfrm>
              <a:off x="2804" y="1923"/>
              <a:ext cx="253"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D</a:t>
              </a:r>
            </a:p>
          </p:txBody>
        </p:sp>
        <p:sp>
          <p:nvSpPr>
            <p:cNvPr id="48145" name="Oval 122"/>
            <p:cNvSpPr>
              <a:spLocks noChangeArrowheads="1"/>
            </p:cNvSpPr>
            <p:nvPr/>
          </p:nvSpPr>
          <p:spPr bwMode="auto">
            <a:xfrm>
              <a:off x="3001" y="1596"/>
              <a:ext cx="253"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Times New Roman" panose="02020603050405020304" pitchFamily="18" charset="0"/>
              </a:endParaRPr>
            </a:p>
          </p:txBody>
        </p:sp>
        <p:sp>
          <p:nvSpPr>
            <p:cNvPr id="48146" name="Line 123"/>
            <p:cNvSpPr>
              <a:spLocks noChangeShapeType="1"/>
            </p:cNvSpPr>
            <p:nvPr/>
          </p:nvSpPr>
          <p:spPr bwMode="auto">
            <a:xfrm flipH="1">
              <a:off x="2951" y="1807"/>
              <a:ext cx="143"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7" name="Line 124"/>
            <p:cNvSpPr>
              <a:spLocks noChangeShapeType="1"/>
            </p:cNvSpPr>
            <p:nvPr/>
          </p:nvSpPr>
          <p:spPr bwMode="auto">
            <a:xfrm>
              <a:off x="3216" y="1787"/>
              <a:ext cx="153" cy="1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48" name="Oval 125"/>
            <p:cNvSpPr>
              <a:spLocks noChangeArrowheads="1"/>
            </p:cNvSpPr>
            <p:nvPr/>
          </p:nvSpPr>
          <p:spPr bwMode="auto">
            <a:xfrm>
              <a:off x="2573" y="1595"/>
              <a:ext cx="253"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B</a:t>
              </a:r>
            </a:p>
          </p:txBody>
        </p:sp>
        <p:sp>
          <p:nvSpPr>
            <p:cNvPr id="48149" name="Oval 126"/>
            <p:cNvSpPr>
              <a:spLocks noChangeArrowheads="1"/>
            </p:cNvSpPr>
            <p:nvPr/>
          </p:nvSpPr>
          <p:spPr bwMode="auto">
            <a:xfrm>
              <a:off x="2771" y="1267"/>
              <a:ext cx="253"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Times New Roman" panose="02020603050405020304" pitchFamily="18" charset="0"/>
              </a:endParaRPr>
            </a:p>
          </p:txBody>
        </p:sp>
        <p:sp>
          <p:nvSpPr>
            <p:cNvPr id="48150" name="Line 127"/>
            <p:cNvSpPr>
              <a:spLocks noChangeShapeType="1"/>
            </p:cNvSpPr>
            <p:nvPr/>
          </p:nvSpPr>
          <p:spPr bwMode="auto">
            <a:xfrm flipH="1">
              <a:off x="2731" y="1489"/>
              <a:ext cx="132"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1" name="Line 128"/>
            <p:cNvSpPr>
              <a:spLocks noChangeShapeType="1"/>
            </p:cNvSpPr>
            <p:nvPr/>
          </p:nvSpPr>
          <p:spPr bwMode="auto">
            <a:xfrm>
              <a:off x="2962" y="1470"/>
              <a:ext cx="143"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2" name="Oval 129"/>
            <p:cNvSpPr>
              <a:spLocks noChangeArrowheads="1"/>
            </p:cNvSpPr>
            <p:nvPr/>
          </p:nvSpPr>
          <p:spPr bwMode="auto">
            <a:xfrm>
              <a:off x="2352" y="1288"/>
              <a:ext cx="254"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C</a:t>
              </a:r>
            </a:p>
          </p:txBody>
        </p:sp>
        <p:sp>
          <p:nvSpPr>
            <p:cNvPr id="48153" name="Oval 130"/>
            <p:cNvSpPr>
              <a:spLocks noChangeArrowheads="1"/>
            </p:cNvSpPr>
            <p:nvPr/>
          </p:nvSpPr>
          <p:spPr bwMode="auto">
            <a:xfrm>
              <a:off x="2561" y="960"/>
              <a:ext cx="254" cy="228"/>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Times New Roman" panose="02020603050405020304" pitchFamily="18" charset="0"/>
                </a:rPr>
                <a:t>205</a:t>
              </a:r>
            </a:p>
          </p:txBody>
        </p:sp>
        <p:sp>
          <p:nvSpPr>
            <p:cNvPr id="48154" name="Line 131"/>
            <p:cNvSpPr>
              <a:spLocks noChangeShapeType="1"/>
            </p:cNvSpPr>
            <p:nvPr/>
          </p:nvSpPr>
          <p:spPr bwMode="auto">
            <a:xfrm flipH="1">
              <a:off x="2510" y="1182"/>
              <a:ext cx="144" cy="1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5" name="Line 132"/>
            <p:cNvSpPr>
              <a:spLocks noChangeShapeType="1"/>
            </p:cNvSpPr>
            <p:nvPr/>
          </p:nvSpPr>
          <p:spPr bwMode="auto">
            <a:xfrm>
              <a:off x="2753" y="1172"/>
              <a:ext cx="121" cy="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56" name="Text Box 133"/>
            <p:cNvSpPr txBox="1">
              <a:spLocks noChangeArrowheads="1"/>
            </p:cNvSpPr>
            <p:nvPr/>
          </p:nvSpPr>
          <p:spPr bwMode="auto">
            <a:xfrm>
              <a:off x="2352" y="111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40</a:t>
              </a:r>
            </a:p>
          </p:txBody>
        </p:sp>
        <p:sp>
          <p:nvSpPr>
            <p:cNvPr id="48157" name="Text Box 134"/>
            <p:cNvSpPr txBox="1">
              <a:spLocks noChangeArrowheads="1"/>
            </p:cNvSpPr>
            <p:nvPr/>
          </p:nvSpPr>
          <p:spPr bwMode="auto">
            <a:xfrm>
              <a:off x="2592" y="140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30</a:t>
              </a:r>
            </a:p>
          </p:txBody>
        </p:sp>
        <p:sp>
          <p:nvSpPr>
            <p:cNvPr id="48158" name="Text Box 135"/>
            <p:cNvSpPr txBox="1">
              <a:spLocks noChangeArrowheads="1"/>
            </p:cNvSpPr>
            <p:nvPr/>
          </p:nvSpPr>
          <p:spPr bwMode="auto">
            <a:xfrm>
              <a:off x="2832" y="173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15</a:t>
              </a:r>
            </a:p>
          </p:txBody>
        </p:sp>
        <p:sp>
          <p:nvSpPr>
            <p:cNvPr id="48159" name="Text Box 136"/>
            <p:cNvSpPr txBox="1">
              <a:spLocks noChangeArrowheads="1"/>
            </p:cNvSpPr>
            <p:nvPr/>
          </p:nvSpPr>
          <p:spPr bwMode="auto">
            <a:xfrm>
              <a:off x="3052" y="202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5</a:t>
              </a:r>
            </a:p>
          </p:txBody>
        </p:sp>
        <p:sp>
          <p:nvSpPr>
            <p:cNvPr id="48160" name="Text Box 137"/>
            <p:cNvSpPr txBox="1">
              <a:spLocks noChangeArrowheads="1"/>
            </p:cNvSpPr>
            <p:nvPr/>
          </p:nvSpPr>
          <p:spPr bwMode="auto">
            <a:xfrm>
              <a:off x="3456" y="201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rPr>
                <a:t>10</a:t>
              </a:r>
            </a:p>
          </p:txBody>
        </p:sp>
      </p:grpSp>
      <p:sp>
        <p:nvSpPr>
          <p:cNvPr id="714890" name="Text Box 138"/>
          <p:cNvSpPr txBox="1">
            <a:spLocks noChangeArrowheads="1"/>
          </p:cNvSpPr>
          <p:nvPr/>
        </p:nvSpPr>
        <p:spPr bwMode="auto">
          <a:xfrm>
            <a:off x="5345113" y="6157913"/>
            <a:ext cx="3341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40*1+30*2+15*3+5*4+10*4=205</a:t>
            </a:r>
          </a:p>
        </p:txBody>
      </p:sp>
      <p:sp>
        <p:nvSpPr>
          <p:cNvPr id="714891" name="Rectangle 139"/>
          <p:cNvSpPr>
            <a:spLocks noChangeArrowheads="1"/>
          </p:cNvSpPr>
          <p:nvPr/>
        </p:nvSpPr>
        <p:spPr bwMode="auto">
          <a:xfrm>
            <a:off x="4787900" y="149860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CC66"/>
                </a:solidFill>
                <a:latin typeface="Times New Roman" panose="02020603050405020304" pitchFamily="18" charset="0"/>
              </a:rPr>
              <a:t>哈夫曼树</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4866"/>
                                        </p:tgtEl>
                                        <p:attrNameLst>
                                          <p:attrName>style.visibility</p:attrName>
                                        </p:attrNameLst>
                                      </p:cBhvr>
                                      <p:to>
                                        <p:strVal val="visible"/>
                                      </p:to>
                                    </p:set>
                                    <p:anim calcmode="lin" valueType="num">
                                      <p:cBhvr additive="base">
                                        <p:cTn id="19" dur="500" fill="hold"/>
                                        <p:tgtEl>
                                          <p:spTgt spid="714866"/>
                                        </p:tgtEl>
                                        <p:attrNameLst>
                                          <p:attrName>ppt_x</p:attrName>
                                        </p:attrNameLst>
                                      </p:cBhvr>
                                      <p:tavLst>
                                        <p:tav tm="0">
                                          <p:val>
                                            <p:strVal val="0-#ppt_w/2"/>
                                          </p:val>
                                        </p:tav>
                                        <p:tav tm="100000">
                                          <p:val>
                                            <p:strVal val="#ppt_x"/>
                                          </p:val>
                                        </p:tav>
                                      </p:tavLst>
                                    </p:anim>
                                    <p:anim calcmode="lin" valueType="num">
                                      <p:cBhvr additive="base">
                                        <p:cTn id="20" dur="500" fill="hold"/>
                                        <p:tgtEl>
                                          <p:spTgt spid="7148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4890"/>
                                        </p:tgtEl>
                                        <p:attrNameLst>
                                          <p:attrName>style.visibility</p:attrName>
                                        </p:attrNameLst>
                                      </p:cBhvr>
                                      <p:to>
                                        <p:strVal val="visible"/>
                                      </p:to>
                                    </p:set>
                                    <p:anim calcmode="lin" valueType="num">
                                      <p:cBhvr additive="base">
                                        <p:cTn id="37" dur="500" fill="hold"/>
                                        <p:tgtEl>
                                          <p:spTgt spid="714890"/>
                                        </p:tgtEl>
                                        <p:attrNameLst>
                                          <p:attrName>ppt_x</p:attrName>
                                        </p:attrNameLst>
                                      </p:cBhvr>
                                      <p:tavLst>
                                        <p:tav tm="0">
                                          <p:val>
                                            <p:strVal val="0-#ppt_w/2"/>
                                          </p:val>
                                        </p:tav>
                                        <p:tav tm="100000">
                                          <p:val>
                                            <p:strVal val="#ppt_x"/>
                                          </p:val>
                                        </p:tav>
                                      </p:tavLst>
                                    </p:anim>
                                    <p:anim calcmode="lin" valueType="num">
                                      <p:cBhvr additive="base">
                                        <p:cTn id="38" dur="500" fill="hold"/>
                                        <p:tgtEl>
                                          <p:spTgt spid="71489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14891"/>
                                        </p:tgtEl>
                                        <p:attrNameLst>
                                          <p:attrName>style.visibility</p:attrName>
                                        </p:attrNameLst>
                                      </p:cBhvr>
                                      <p:to>
                                        <p:strVal val="visible"/>
                                      </p:to>
                                    </p:set>
                                    <p:animEffect transition="in" filter="blinds(horizontal)">
                                      <p:cBhvr>
                                        <p:cTn id="43" dur="500"/>
                                        <p:tgtEl>
                                          <p:spTgt spid="714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66" grpId="0" autoUpdateAnimBg="0"/>
      <p:bldP spid="714890" grpId="0" autoUpdateAnimBg="0"/>
      <p:bldP spid="71489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3CCBBF-5364-4E3C-87ED-14AC2A6D9AC7}" type="slidenum">
              <a:rPr lang="zh-CN" altLang="en-US" smtClean="0">
                <a:solidFill>
                  <a:schemeClr val="accent1"/>
                </a:solidFill>
              </a:rPr>
              <a:pPr/>
              <a:t>44</a:t>
            </a:fld>
            <a:r>
              <a:rPr lang="en-US" altLang="zh-CN" dirty="0">
                <a:solidFill>
                  <a:schemeClr val="accent1"/>
                </a:solidFill>
              </a:rPr>
              <a:t>/51</a:t>
            </a:r>
          </a:p>
        </p:txBody>
      </p:sp>
      <p:sp>
        <p:nvSpPr>
          <p:cNvPr id="52227"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a:t>
            </a:r>
            <a:r>
              <a:rPr lang="zh-CN" altLang="en-US" dirty="0">
                <a:latin typeface="Times New Roman" panose="02020603050405020304" pitchFamily="18" charset="0"/>
              </a:rPr>
              <a:t>某模型机7条指令的编码</a:t>
            </a:r>
            <a:endParaRPr lang="en-US" altLang="zh-CN" sz="2400" dirty="0">
              <a:latin typeface="Calibri" panose="020F0502020204030204" pitchFamily="34" charset="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74009684"/>
              </p:ext>
            </p:extLst>
          </p:nvPr>
        </p:nvGraphicFramePr>
        <p:xfrm>
          <a:off x="323850" y="1052513"/>
          <a:ext cx="5164138" cy="5068890"/>
        </p:xfrm>
        <a:graphic>
          <a:graphicData uri="http://schemas.openxmlformats.org/drawingml/2006/table">
            <a:tbl>
              <a:tblPr/>
              <a:tblGrid>
                <a:gridCol w="1252538">
                  <a:extLst>
                    <a:ext uri="{9D8B030D-6E8A-4147-A177-3AD203B41FA5}">
                      <a16:colId xmlns:a16="http://schemas.microsoft.com/office/drawing/2014/main" val="1666683811"/>
                    </a:ext>
                  </a:extLst>
                </a:gridCol>
                <a:gridCol w="1095375">
                  <a:extLst>
                    <a:ext uri="{9D8B030D-6E8A-4147-A177-3AD203B41FA5}">
                      <a16:colId xmlns:a16="http://schemas.microsoft.com/office/drawing/2014/main" val="3683157287"/>
                    </a:ext>
                  </a:extLst>
                </a:gridCol>
                <a:gridCol w="1250950">
                  <a:extLst>
                    <a:ext uri="{9D8B030D-6E8A-4147-A177-3AD203B41FA5}">
                      <a16:colId xmlns:a16="http://schemas.microsoft.com/office/drawing/2014/main" val="1643891588"/>
                    </a:ext>
                  </a:extLst>
                </a:gridCol>
                <a:gridCol w="1565275">
                  <a:extLst>
                    <a:ext uri="{9D8B030D-6E8A-4147-A177-3AD203B41FA5}">
                      <a16:colId xmlns:a16="http://schemas.microsoft.com/office/drawing/2014/main" val="494262331"/>
                    </a:ext>
                  </a:extLst>
                </a:gridCol>
              </a:tblGrid>
              <a:tr h="541338">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频率</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Pi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定长编码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哈夫曼编码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1381021"/>
                  </a:ext>
                </a:extLst>
              </a:tr>
              <a:tr h="550863">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0.4</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endPar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6763074"/>
                  </a:ext>
                </a:extLst>
              </a:tr>
              <a:tr h="550863">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0.3</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endPar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endPar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endParaRP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265921"/>
                  </a:ext>
                </a:extLst>
              </a:tr>
              <a:tr h="549275">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9070034"/>
                  </a:ext>
                </a:extLst>
              </a:tr>
              <a:tr h="515938">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0.05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10</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endPar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endParaRP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2637495"/>
                  </a:ext>
                </a:extLst>
              </a:tr>
              <a:tr h="549275">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0.0</a:t>
                      </a: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4</a:t>
                      </a:r>
                      <a:endPar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01</a:t>
                      </a:r>
                      <a:endPar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endParaRP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09594"/>
                  </a:ext>
                </a:extLst>
              </a:tr>
              <a:tr h="549275">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0.0</a:t>
                      </a: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3</a:t>
                      </a:r>
                      <a:endPar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110</a:t>
                      </a: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7551598"/>
                  </a:ext>
                </a:extLst>
              </a:tr>
              <a:tr h="550863">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I</a:t>
                      </a:r>
                      <a:r>
                        <a:rPr kumimoji="0" lang="en-US" altLang="zh-CN" sz="1600" b="1" i="0" u="none" strike="noStrike" cap="none" normalizeH="0" baseline="0">
                          <a:ln>
                            <a:noFill/>
                          </a:ln>
                          <a:solidFill>
                            <a:schemeClr val="accent1"/>
                          </a:solidFill>
                          <a:effectLst/>
                          <a:latin typeface="Times New Roman" panose="02020603050405020304" pitchFamily="18" charset="0"/>
                          <a:ea typeface="楷体_GB2312" pitchFamily="49"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0.0</a:t>
                      </a:r>
                      <a:r>
                        <a:rPr kumimoji="0" lang="en-US" altLang="zh-CN" sz="2000" b="1" i="0" u="none" strike="noStrike" cap="none" normalizeH="0" baseline="0">
                          <a:ln>
                            <a:noFill/>
                          </a:ln>
                          <a:solidFill>
                            <a:schemeClr val="accent1"/>
                          </a:solidFill>
                          <a:effectLst/>
                          <a:latin typeface="Times New Roman" panose="02020603050405020304" pitchFamily="18" charset="0"/>
                          <a:ea typeface="楷体_GB2312" pitchFamily="49" charset="-122"/>
                        </a:rPr>
                        <a:t>3</a:t>
                      </a:r>
                      <a:endPar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a:t>
                      </a: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0</a:t>
                      </a: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111</a:t>
                      </a:r>
                    </a:p>
                  </a:txBody>
                  <a:tcPr marL="1333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0994173"/>
                  </a:ext>
                </a:extLst>
              </a:tr>
              <a:tr h="711200">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rPr>
                        <a:t>平均代码长度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en-US" sz="2000" b="1" i="0" u="none" strike="noStrike" cap="none" normalizeH="0" baseline="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Font typeface="Wingdings" panose="05000000000000000000" pitchFamily="2" charset="2"/>
                        <a:defRPr sz="2400" b="1">
                          <a:solidFill>
                            <a:schemeClr val="accent1"/>
                          </a:solidFill>
                          <a:latin typeface="Times New Roman" panose="02020603050405020304" pitchFamily="18" charset="0"/>
                          <a:ea typeface="楷体_GB2312" pitchFamily="49" charset="-122"/>
                        </a:defRPr>
                      </a:lvl1pPr>
                      <a:lvl2pPr marL="742950" indent="-285750" eaLnBrk="0" hangingPunct="0">
                        <a:spcBef>
                          <a:spcPct val="20000"/>
                        </a:spcBef>
                        <a:buClr>
                          <a:schemeClr val="tx2"/>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2pPr>
                      <a:lvl3pPr marL="1143000" indent="-228600" eaLnBrk="0" hangingPunct="0">
                        <a:spcBef>
                          <a:spcPct val="20000"/>
                        </a:spcBef>
                        <a:buClr>
                          <a:schemeClr val="folHlink"/>
                        </a:buClr>
                        <a:buSzPct val="60000"/>
                        <a:buFont typeface="Wingdings" panose="05000000000000000000" pitchFamily="2" charset="2"/>
                        <a:defRPr sz="2000" b="1">
                          <a:solidFill>
                            <a:schemeClr val="accent1"/>
                          </a:solidFill>
                          <a:latin typeface="Times New Roman" panose="02020603050405020304" pitchFamily="18" charset="0"/>
                          <a:ea typeface="楷体_GB2312" pitchFamily="49" charset="-122"/>
                        </a:defRPr>
                      </a:lvl3pPr>
                      <a:lvl4pPr marL="1600200" indent="-228600" eaLnBrk="0" hangingPunct="0">
                        <a:spcBef>
                          <a:spcPct val="20000"/>
                        </a:spcBef>
                        <a:buClr>
                          <a:schemeClr val="tx1"/>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4pPr>
                      <a:lvl5pPr marL="2057400" indent="-228600" eaLnBrk="0" hangingPunct="0">
                        <a:spcBef>
                          <a:spcPct val="20000"/>
                        </a:spcBef>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b="1">
                          <a:solidFill>
                            <a:schemeClr val="accent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000" b="1" i="0" u="none" strike="noStrike" cap="none" normalizeH="0" baseline="0" dirty="0">
                          <a:ln>
                            <a:noFill/>
                          </a:ln>
                          <a:solidFill>
                            <a:schemeClr val="accent1"/>
                          </a:solidFill>
                          <a:effectLst/>
                          <a:latin typeface="Times New Roman" panose="02020603050405020304" pitchFamily="18" charset="0"/>
                          <a:ea typeface="楷体_GB2312" pitchFamily="49" charset="-122"/>
                        </a:rPr>
                        <a:t>2.2</a:t>
                      </a:r>
                      <a:endParaRPr kumimoji="0" lang="zh-CN" altLang="en-US" sz="2000" b="1" i="0" u="none" strike="noStrike" cap="none" normalizeH="0" baseline="0" dirty="0">
                        <a:ln>
                          <a:noFill/>
                        </a:ln>
                        <a:solidFill>
                          <a:schemeClr val="accent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4120602"/>
                  </a:ext>
                </a:extLst>
              </a:tr>
            </a:tbl>
          </a:graphicData>
        </a:graphic>
      </p:graphicFrame>
      <p:grpSp>
        <p:nvGrpSpPr>
          <p:cNvPr id="3" name="组合 2"/>
          <p:cNvGrpSpPr/>
          <p:nvPr/>
        </p:nvGrpSpPr>
        <p:grpSpPr>
          <a:xfrm>
            <a:off x="6588224" y="1314846"/>
            <a:ext cx="2126160" cy="2184004"/>
            <a:chOff x="6480867" y="2276872"/>
            <a:chExt cx="2126160" cy="2184004"/>
          </a:xfrm>
        </p:grpSpPr>
        <p:sp>
          <p:nvSpPr>
            <p:cNvPr id="65" name="Oval 153"/>
            <p:cNvSpPr>
              <a:spLocks noChangeArrowheads="1"/>
            </p:cNvSpPr>
            <p:nvPr/>
          </p:nvSpPr>
          <p:spPr bwMode="auto">
            <a:xfrm>
              <a:off x="6950182" y="3160582"/>
              <a:ext cx="363004" cy="226572"/>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30</a:t>
              </a:r>
            </a:p>
          </p:txBody>
        </p:sp>
        <p:grpSp>
          <p:nvGrpSpPr>
            <p:cNvPr id="66" name="Group 154"/>
            <p:cNvGrpSpPr>
              <a:grpSpLocks/>
            </p:cNvGrpSpPr>
            <p:nvPr/>
          </p:nvGrpSpPr>
          <p:grpSpPr bwMode="auto">
            <a:xfrm>
              <a:off x="6480867" y="3910631"/>
              <a:ext cx="973772" cy="550245"/>
              <a:chOff x="1596" y="1881"/>
              <a:chExt cx="507" cy="459"/>
            </a:xfrm>
          </p:grpSpPr>
          <p:sp>
            <p:nvSpPr>
              <p:cNvPr id="70" name="Oval 155"/>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4</a:t>
                </a:r>
              </a:p>
            </p:txBody>
          </p:sp>
          <p:sp>
            <p:nvSpPr>
              <p:cNvPr id="71" name="Oval 156"/>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5</a:t>
                </a:r>
              </a:p>
            </p:txBody>
          </p:sp>
          <p:sp>
            <p:nvSpPr>
              <p:cNvPr id="72" name="Oval 157"/>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9</a:t>
                </a:r>
              </a:p>
            </p:txBody>
          </p:sp>
          <p:sp>
            <p:nvSpPr>
              <p:cNvPr id="73" name="Line 158"/>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 name="Line 159"/>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7" name="Oval 160"/>
            <p:cNvSpPr>
              <a:spLocks noChangeArrowheads="1"/>
            </p:cNvSpPr>
            <p:nvPr/>
          </p:nvSpPr>
          <p:spPr bwMode="auto">
            <a:xfrm>
              <a:off x="6517359" y="3530614"/>
              <a:ext cx="363004" cy="226572"/>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15</a:t>
              </a:r>
            </a:p>
          </p:txBody>
        </p:sp>
        <p:sp>
          <p:nvSpPr>
            <p:cNvPr id="68" name="Line 161"/>
            <p:cNvSpPr>
              <a:spLocks noChangeShapeType="1"/>
            </p:cNvSpPr>
            <p:nvPr/>
          </p:nvSpPr>
          <p:spPr bwMode="auto">
            <a:xfrm flipH="1">
              <a:off x="6771846" y="3371176"/>
              <a:ext cx="170938" cy="160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9" name="Line 162"/>
            <p:cNvSpPr>
              <a:spLocks noChangeShapeType="1"/>
            </p:cNvSpPr>
            <p:nvPr/>
          </p:nvSpPr>
          <p:spPr bwMode="auto">
            <a:xfrm>
              <a:off x="7261736" y="3354487"/>
              <a:ext cx="192066" cy="1726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 name="Oval 163"/>
            <p:cNvSpPr>
              <a:spLocks noChangeArrowheads="1"/>
            </p:cNvSpPr>
            <p:nvPr/>
          </p:nvSpPr>
          <p:spPr bwMode="auto">
            <a:xfrm>
              <a:off x="6508716" y="2689121"/>
              <a:ext cx="363004" cy="226572"/>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40</a:t>
              </a:r>
            </a:p>
          </p:txBody>
        </p:sp>
        <p:sp>
          <p:nvSpPr>
            <p:cNvPr id="62" name="Oval 164"/>
            <p:cNvSpPr>
              <a:spLocks noChangeArrowheads="1"/>
            </p:cNvSpPr>
            <p:nvPr/>
          </p:nvSpPr>
          <p:spPr bwMode="auto">
            <a:xfrm>
              <a:off x="6908807" y="2276872"/>
              <a:ext cx="363004" cy="226572"/>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100</a:t>
              </a:r>
            </a:p>
          </p:txBody>
        </p:sp>
        <p:sp>
          <p:nvSpPr>
            <p:cNvPr id="63" name="Line 165"/>
            <p:cNvSpPr>
              <a:spLocks noChangeShapeType="1"/>
            </p:cNvSpPr>
            <p:nvPr/>
          </p:nvSpPr>
          <p:spPr bwMode="auto">
            <a:xfrm flipH="1">
              <a:off x="6753234" y="2449498"/>
              <a:ext cx="192066" cy="200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4" name="Line 166"/>
            <p:cNvSpPr>
              <a:spLocks noChangeShapeType="1"/>
            </p:cNvSpPr>
            <p:nvPr/>
          </p:nvSpPr>
          <p:spPr bwMode="auto">
            <a:xfrm>
              <a:off x="7158493" y="2475871"/>
              <a:ext cx="149811" cy="1870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 name="Oval 168"/>
            <p:cNvSpPr>
              <a:spLocks noChangeArrowheads="1"/>
            </p:cNvSpPr>
            <p:nvPr/>
          </p:nvSpPr>
          <p:spPr bwMode="auto">
            <a:xfrm>
              <a:off x="7683197" y="3144605"/>
              <a:ext cx="363004" cy="226571"/>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30</a:t>
              </a:r>
            </a:p>
          </p:txBody>
        </p:sp>
        <p:grpSp>
          <p:nvGrpSpPr>
            <p:cNvPr id="51" name="Group 171"/>
            <p:cNvGrpSpPr>
              <a:grpSpLocks/>
            </p:cNvGrpSpPr>
            <p:nvPr/>
          </p:nvGrpSpPr>
          <p:grpSpPr bwMode="auto">
            <a:xfrm>
              <a:off x="7633256" y="3910631"/>
              <a:ext cx="973771" cy="550245"/>
              <a:chOff x="1596" y="1881"/>
              <a:chExt cx="507" cy="459"/>
            </a:xfrm>
          </p:grpSpPr>
          <p:sp>
            <p:nvSpPr>
              <p:cNvPr id="55" name="Oval 172"/>
              <p:cNvSpPr>
                <a:spLocks noChangeArrowheads="1"/>
              </p:cNvSpPr>
              <p:nvPr/>
            </p:nvSpPr>
            <p:spPr bwMode="auto">
              <a:xfrm>
                <a:off x="1914"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3</a:t>
                </a:r>
              </a:p>
            </p:txBody>
          </p:sp>
          <p:sp>
            <p:nvSpPr>
              <p:cNvPr id="56" name="Oval 173"/>
              <p:cNvSpPr>
                <a:spLocks noChangeArrowheads="1"/>
              </p:cNvSpPr>
              <p:nvPr/>
            </p:nvSpPr>
            <p:spPr bwMode="auto">
              <a:xfrm>
                <a:off x="1596" y="215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3</a:t>
                </a:r>
              </a:p>
            </p:txBody>
          </p:sp>
          <p:sp>
            <p:nvSpPr>
              <p:cNvPr id="57" name="Oval 174"/>
              <p:cNvSpPr>
                <a:spLocks noChangeArrowheads="1"/>
              </p:cNvSpPr>
              <p:nvPr/>
            </p:nvSpPr>
            <p:spPr bwMode="auto">
              <a:xfrm>
                <a:off x="1792" y="1881"/>
                <a:ext cx="189" cy="189"/>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6</a:t>
                </a:r>
              </a:p>
            </p:txBody>
          </p:sp>
          <p:sp>
            <p:nvSpPr>
              <p:cNvPr id="58" name="Line 175"/>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 name="Line 176"/>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2" name="Oval 177"/>
            <p:cNvSpPr>
              <a:spLocks noChangeArrowheads="1"/>
            </p:cNvSpPr>
            <p:nvPr/>
          </p:nvSpPr>
          <p:spPr bwMode="auto">
            <a:xfrm>
              <a:off x="7405662" y="3555190"/>
              <a:ext cx="363004" cy="226571"/>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15</a:t>
              </a:r>
            </a:p>
          </p:txBody>
        </p:sp>
        <p:sp>
          <p:nvSpPr>
            <p:cNvPr id="53" name="Line 178"/>
            <p:cNvSpPr>
              <a:spLocks noChangeShapeType="1"/>
            </p:cNvSpPr>
            <p:nvPr/>
          </p:nvSpPr>
          <p:spPr bwMode="auto">
            <a:xfrm flipH="1">
              <a:off x="7201111" y="3781161"/>
              <a:ext cx="237202" cy="1540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4" name="Line 179"/>
            <p:cNvSpPr>
              <a:spLocks noChangeShapeType="1"/>
            </p:cNvSpPr>
            <p:nvPr/>
          </p:nvSpPr>
          <p:spPr bwMode="auto">
            <a:xfrm>
              <a:off x="7791714" y="3754788"/>
              <a:ext cx="308265" cy="173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7" name="Oval 180"/>
            <p:cNvSpPr>
              <a:spLocks noChangeArrowheads="1"/>
            </p:cNvSpPr>
            <p:nvPr/>
          </p:nvSpPr>
          <p:spPr bwMode="auto">
            <a:xfrm>
              <a:off x="7209200" y="2676335"/>
              <a:ext cx="363004" cy="226571"/>
            </a:xfrm>
            <a:prstGeom prst="ellipse">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Times New Roman" panose="02020603050405020304" pitchFamily="18" charset="0"/>
                </a:rPr>
                <a:t>60</a:t>
              </a:r>
            </a:p>
          </p:txBody>
        </p:sp>
        <p:sp>
          <p:nvSpPr>
            <p:cNvPr id="48" name="Line 181"/>
            <p:cNvSpPr>
              <a:spLocks noChangeShapeType="1"/>
            </p:cNvSpPr>
            <p:nvPr/>
          </p:nvSpPr>
          <p:spPr bwMode="auto">
            <a:xfrm flipH="1">
              <a:off x="7119779" y="2927166"/>
              <a:ext cx="213193" cy="200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 name="Line 182"/>
            <p:cNvSpPr>
              <a:spLocks noChangeShapeType="1"/>
            </p:cNvSpPr>
            <p:nvPr/>
          </p:nvSpPr>
          <p:spPr bwMode="auto">
            <a:xfrm>
              <a:off x="7537227" y="2967908"/>
              <a:ext cx="192066" cy="198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 name="矩形 3"/>
          <p:cNvSpPr/>
          <p:nvPr/>
        </p:nvSpPr>
        <p:spPr>
          <a:xfrm>
            <a:off x="5668846" y="4300849"/>
            <a:ext cx="2954655" cy="646331"/>
          </a:xfrm>
          <a:prstGeom prst="rect">
            <a:avLst/>
          </a:prstGeom>
        </p:spPr>
        <p:txBody>
          <a:bodyPr wrap="none">
            <a:spAutoFit/>
          </a:bodyPr>
          <a:lstStyle/>
          <a:p>
            <a:r>
              <a:rPr lang="zh-CN" altLang="en-US" dirty="0">
                <a:latin typeface="Times New Roman" panose="02020603050405020304" pitchFamily="18" charset="0"/>
              </a:rPr>
              <a:t>哈夫曼编码的平均压缩为：</a:t>
            </a:r>
            <a:endParaRPr lang="en-US" altLang="zh-CN" dirty="0">
              <a:latin typeface="Times New Roman" panose="02020603050405020304" pitchFamily="18" charset="0"/>
            </a:endParaRPr>
          </a:p>
          <a:p>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5940153" y="5124079"/>
                <a:ext cx="3203848" cy="9251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1−</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2.2</m:t>
                          </m:r>
                        </m:num>
                        <m:den>
                          <m:r>
                            <a:rPr lang="en-US" altLang="zh-CN" sz="3200" b="0" i="1" smtClean="0">
                              <a:latin typeface="Cambria Math" panose="02040503050406030204" pitchFamily="18" charset="0"/>
                            </a:rPr>
                            <m:t>3</m:t>
                          </m:r>
                        </m:den>
                      </m:f>
                      <m:r>
                        <a:rPr lang="en-US" altLang="zh-CN" sz="3200" b="0" i="1" smtClean="0">
                          <a:latin typeface="Cambria Math" panose="02040503050406030204" pitchFamily="18" charset="0"/>
                        </a:rPr>
                        <m:t>=26.7%</m:t>
                      </m:r>
                    </m:oMath>
                  </m:oMathPara>
                </a14:m>
                <a:endParaRPr lang="zh-CN" altLang="en-US" sz="3200" dirty="0"/>
              </a:p>
            </p:txBody>
          </p:sp>
        </mc:Choice>
        <mc:Fallback xmlns="">
          <p:sp>
            <p:nvSpPr>
              <p:cNvPr id="5" name="文本框 4"/>
              <p:cNvSpPr txBox="1">
                <a:spLocks noRot="1" noChangeAspect="1" noMove="1" noResize="1" noEditPoints="1" noAdjustHandles="1" noChangeArrowheads="1" noChangeShapeType="1" noTextEdit="1"/>
              </p:cNvSpPr>
              <p:nvPr/>
            </p:nvSpPr>
            <p:spPr>
              <a:xfrm>
                <a:off x="5940153" y="5124079"/>
                <a:ext cx="3203848" cy="925190"/>
              </a:xfrm>
              <a:prstGeom prst="rect">
                <a:avLst/>
              </a:prstGeom>
              <a:blipFill>
                <a:blip r:embed="rId3"/>
                <a:stretch>
                  <a:fillRect/>
                </a:stretch>
              </a:blipFill>
            </p:spPr>
            <p:txBody>
              <a:bodyPr/>
              <a:lstStyle/>
              <a:p>
                <a:r>
                  <a:rPr lang="zh-CN" altLang="en-US">
                    <a:noFill/>
                  </a:rPr>
                  <a:t> </a:t>
                </a:r>
              </a:p>
            </p:txBody>
          </p:sp>
        </mc:Fallback>
      </mc:AlternateContent>
      <p:sp>
        <p:nvSpPr>
          <p:cNvPr id="6" name="矩形 5"/>
          <p:cNvSpPr/>
          <p:nvPr/>
        </p:nvSpPr>
        <p:spPr>
          <a:xfrm>
            <a:off x="467544" y="6250543"/>
            <a:ext cx="3185487" cy="369332"/>
          </a:xfrm>
          <a:prstGeom prst="rect">
            <a:avLst/>
          </a:prstGeom>
        </p:spPr>
        <p:txBody>
          <a:bodyPr wrap="none">
            <a:spAutoFit/>
          </a:bodyPr>
          <a:lstStyle/>
          <a:p>
            <a:pPr marL="228600" indent="-228600" eaLnBrk="1" hangingPunct="1"/>
            <a:r>
              <a:rPr lang="zh-CN" altLang="en-US" dirty="0">
                <a:latin typeface="Calibri" pitchFamily="34" charset="0"/>
              </a:rPr>
              <a:t>计算机组成原理课程中的例子</a:t>
            </a:r>
            <a:endParaRPr lang="en-US" altLang="zh-CN" dirty="0">
              <a:latin typeface="Calibri" pitchFamily="34" charset="0"/>
            </a:endParaRPr>
          </a:p>
        </p:txBody>
      </p:sp>
    </p:spTree>
    <p:extLst>
      <p:ext uri="{BB962C8B-B14F-4D97-AF65-F5344CB8AC3E}">
        <p14:creationId xmlns:p14="http://schemas.microsoft.com/office/powerpoint/2010/main" val="1902541865"/>
      </p:ext>
    </p:extLst>
  </p:cSld>
  <p:clrMapOvr>
    <a:masterClrMapping/>
  </p:clrMapOvr>
  <p:transition advTm="1000"/>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685800" y="168275"/>
            <a:ext cx="7772400" cy="1143000"/>
          </a:xfrm>
        </p:spPr>
        <p:txBody>
          <a:bodyPr/>
          <a:lstStyle/>
          <a:p>
            <a:r>
              <a:rPr lang="zh-CN" altLang="en-US" sz="2400" b="1">
                <a:latin typeface="Calibri" panose="020F0502020204030204" pitchFamily="34" charset="0"/>
                <a:ea typeface="宋体" panose="02010600030101010101" pitchFamily="2" charset="-122"/>
              </a:rPr>
              <a:t>例子</a:t>
            </a:r>
          </a:p>
        </p:txBody>
      </p:sp>
      <p:sp>
        <p:nvSpPr>
          <p:cNvPr id="49155" name="Text Box 3"/>
          <p:cNvSpPr txBox="1">
            <a:spLocks noChangeArrowheads="1"/>
          </p:cNvSpPr>
          <p:nvPr/>
        </p:nvSpPr>
        <p:spPr bwMode="auto">
          <a:xfrm>
            <a:off x="395288" y="76200"/>
            <a:ext cx="84248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541338" indent="-541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tx2"/>
                </a:solidFill>
                <a:latin typeface="Times New Roman" panose="02020603050405020304" pitchFamily="18" charset="0"/>
              </a:rPr>
              <a:t>例</a:t>
            </a:r>
            <a:r>
              <a:rPr lang="zh-CN" altLang="en-US" sz="2400" b="1">
                <a:latin typeface="Times New Roman" panose="02020603050405020304" pitchFamily="18" charset="0"/>
              </a:rPr>
              <a:t>   某通讯系统只使用</a:t>
            </a:r>
            <a:r>
              <a:rPr lang="en-US" altLang="zh-CN" sz="2400" b="1">
                <a:latin typeface="Times New Roman" panose="02020603050405020304" pitchFamily="18" charset="0"/>
              </a:rPr>
              <a:t>8</a:t>
            </a:r>
            <a:r>
              <a:rPr lang="zh-CN" altLang="en-US" sz="2400" b="1">
                <a:latin typeface="Times New Roman" panose="02020603050405020304" pitchFamily="18" charset="0"/>
              </a:rPr>
              <a:t>种字符</a:t>
            </a:r>
            <a:r>
              <a:rPr lang="en-US" altLang="zh-CN" sz="2400" b="1">
                <a:latin typeface="Times New Roman" panose="02020603050405020304" pitchFamily="18" charset="0"/>
              </a:rPr>
              <a:t>a</a:t>
            </a:r>
            <a:r>
              <a:rPr lang="zh-CN" altLang="en-US" sz="2400" b="1">
                <a:latin typeface="Times New Roman" panose="02020603050405020304" pitchFamily="18" charset="0"/>
              </a:rPr>
              <a:t>、</a:t>
            </a:r>
            <a:r>
              <a:rPr lang="en-US" altLang="zh-CN" sz="2400" b="1">
                <a:latin typeface="Times New Roman" panose="02020603050405020304" pitchFamily="18" charset="0"/>
              </a:rPr>
              <a:t>b</a:t>
            </a:r>
            <a:r>
              <a:rPr lang="zh-CN" altLang="en-US" sz="2400" b="1">
                <a:latin typeface="Times New Roman" panose="02020603050405020304" pitchFamily="18" charset="0"/>
              </a:rPr>
              <a:t>、</a:t>
            </a:r>
            <a:r>
              <a:rPr lang="en-US" altLang="zh-CN" sz="2400" b="1">
                <a:latin typeface="Times New Roman" panose="02020603050405020304" pitchFamily="18" charset="0"/>
              </a:rPr>
              <a:t>c</a:t>
            </a:r>
            <a:r>
              <a:rPr lang="zh-CN" altLang="en-US" sz="2400" b="1">
                <a:latin typeface="Times New Roman" panose="02020603050405020304" pitchFamily="18" charset="0"/>
              </a:rPr>
              <a:t>、</a:t>
            </a:r>
            <a:r>
              <a:rPr lang="en-US" altLang="zh-CN" sz="2400" b="1">
                <a:latin typeface="Times New Roman" panose="02020603050405020304" pitchFamily="18" charset="0"/>
              </a:rPr>
              <a:t>d</a:t>
            </a:r>
            <a:r>
              <a:rPr lang="zh-CN" altLang="en-US" sz="2400" b="1">
                <a:latin typeface="Times New Roman" panose="02020603050405020304" pitchFamily="18" charset="0"/>
              </a:rPr>
              <a:t>、</a:t>
            </a:r>
            <a:r>
              <a:rPr lang="en-US" altLang="zh-CN" sz="2400" b="1">
                <a:latin typeface="Times New Roman" panose="02020603050405020304" pitchFamily="18" charset="0"/>
              </a:rPr>
              <a:t>e</a:t>
            </a:r>
            <a:r>
              <a:rPr lang="zh-CN" altLang="en-US" sz="2400" b="1">
                <a:latin typeface="Times New Roman" panose="02020603050405020304" pitchFamily="18" charset="0"/>
              </a:rPr>
              <a:t>、</a:t>
            </a:r>
            <a:r>
              <a:rPr lang="en-US" altLang="zh-CN" sz="2400" b="1">
                <a:latin typeface="Times New Roman" panose="02020603050405020304" pitchFamily="18" charset="0"/>
              </a:rPr>
              <a:t>f</a:t>
            </a:r>
            <a:r>
              <a:rPr lang="zh-CN" altLang="en-US" sz="2400" b="1">
                <a:latin typeface="Times New Roman" panose="02020603050405020304" pitchFamily="18" charset="0"/>
              </a:rPr>
              <a:t>、</a:t>
            </a:r>
            <a:r>
              <a:rPr lang="en-US" altLang="zh-CN" sz="2400" b="1">
                <a:latin typeface="Times New Roman" panose="02020603050405020304" pitchFamily="18" charset="0"/>
              </a:rPr>
              <a:t>g</a:t>
            </a:r>
            <a:r>
              <a:rPr lang="zh-CN" altLang="en-US" sz="2400" b="1">
                <a:latin typeface="Times New Roman" panose="02020603050405020304" pitchFamily="18" charset="0"/>
              </a:rPr>
              <a:t>、</a:t>
            </a:r>
            <a:r>
              <a:rPr lang="en-US" altLang="zh-CN" sz="2400" b="1">
                <a:latin typeface="Times New Roman" panose="02020603050405020304" pitchFamily="18" charset="0"/>
              </a:rPr>
              <a:t>h</a:t>
            </a:r>
            <a:r>
              <a:rPr lang="zh-CN" altLang="en-US" sz="2400" b="1">
                <a:latin typeface="Times New Roman" panose="02020603050405020304" pitchFamily="18" charset="0"/>
              </a:rPr>
              <a:t>，其使用频率分别为</a:t>
            </a:r>
            <a:r>
              <a:rPr lang="en-US" altLang="zh-CN" sz="2400" b="1">
                <a:latin typeface="Times New Roman" panose="02020603050405020304" pitchFamily="18" charset="0"/>
              </a:rPr>
              <a:t>0.05,0.29,0.07,0.08,  0.14,0.23, 0.03,0.11</a:t>
            </a:r>
            <a:r>
              <a:rPr lang="zh-CN" altLang="en-US" sz="2400" b="1">
                <a:latin typeface="Times New Roman" panose="02020603050405020304" pitchFamily="18" charset="0"/>
              </a:rPr>
              <a:t>。构造以字符使用频率作为权值的哈夫曼树。将权值取为整数</a:t>
            </a:r>
            <a:r>
              <a:rPr lang="en-US" altLang="zh-CN" sz="2400" b="1">
                <a:latin typeface="Times New Roman" panose="02020603050405020304" pitchFamily="18" charset="0"/>
              </a:rPr>
              <a:t>w=(5,29,7,8,14,23,3,11)</a:t>
            </a:r>
            <a:r>
              <a:rPr lang="zh-CN" altLang="en-US" sz="2400" b="1">
                <a:latin typeface="Times New Roman" panose="02020603050405020304" pitchFamily="18" charset="0"/>
              </a:rPr>
              <a:t>，按哈夫曼算法构造的一棵哈夫曼树如下：</a:t>
            </a:r>
          </a:p>
        </p:txBody>
      </p:sp>
      <p:sp useBgFill="1">
        <p:nvSpPr>
          <p:cNvPr id="49156" name="Text Box 4"/>
          <p:cNvSpPr txBox="1">
            <a:spLocks noChangeArrowheads="1"/>
          </p:cNvSpPr>
          <p:nvPr/>
        </p:nvSpPr>
        <p:spPr bwMode="auto">
          <a:xfrm>
            <a:off x="6445250" y="3276600"/>
            <a:ext cx="2590800" cy="31369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pPr>
            <a:r>
              <a:rPr lang="zh-CN" altLang="en-US" sz="2400" b="1" dirty="0">
                <a:solidFill>
                  <a:srgbClr val="00CC66"/>
                </a:solidFill>
                <a:latin typeface="Times New Roman" panose="02020603050405020304" pitchFamily="18" charset="0"/>
              </a:rPr>
              <a:t>对应字符的编码</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a: 0110</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b: 10</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c: 1110</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d: 1111</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e: 110</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f: 00</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g: 0111</a:t>
            </a:r>
          </a:p>
          <a:p>
            <a:pPr>
              <a:spcBef>
                <a:spcPct val="10000"/>
              </a:spcBef>
            </a:pPr>
            <a:r>
              <a:rPr lang="en-US" altLang="zh-CN" sz="2000" b="1" dirty="0">
                <a:solidFill>
                  <a:srgbClr val="3333FF"/>
                </a:solidFill>
                <a:latin typeface="隶书" panose="02010509060101010101" pitchFamily="49" charset="-122"/>
                <a:ea typeface="隶书" panose="02010509060101010101" pitchFamily="49" charset="-122"/>
              </a:rPr>
              <a:t>h: 010</a:t>
            </a:r>
            <a:endParaRPr lang="en-US" altLang="zh-CN" sz="2000" dirty="0">
              <a:solidFill>
                <a:srgbClr val="3333FF"/>
              </a:solidFill>
              <a:latin typeface="隶书" panose="02010509060101010101" pitchFamily="49" charset="-122"/>
              <a:ea typeface="隶书" panose="02010509060101010101" pitchFamily="49" charset="-122"/>
            </a:endParaRPr>
          </a:p>
        </p:txBody>
      </p:sp>
      <p:sp>
        <p:nvSpPr>
          <p:cNvPr id="49157" name="Rectangle 5"/>
          <p:cNvSpPr>
            <a:spLocks noChangeArrowheads="1"/>
          </p:cNvSpPr>
          <p:nvPr/>
        </p:nvSpPr>
        <p:spPr bwMode="auto">
          <a:xfrm>
            <a:off x="985838" y="2133600"/>
            <a:ext cx="74739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Times New Roman" panose="02020603050405020304" pitchFamily="18" charset="0"/>
              </a:rPr>
              <a:t>1</a:t>
            </a:r>
            <a:r>
              <a:rPr lang="zh-CN" altLang="en-US" sz="2000" b="1">
                <a:latin typeface="Times New Roman" panose="02020603050405020304" pitchFamily="18" charset="0"/>
              </a:rPr>
              <a:t>）构造以 </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a:t>
            </a:r>
            <a:r>
              <a:rPr lang="en-US" altLang="zh-CN" sz="2000" b="1">
                <a:latin typeface="Times New Roman" panose="02020603050405020304" pitchFamily="18" charset="0"/>
              </a:rPr>
              <a:t>c</a:t>
            </a:r>
            <a:r>
              <a:rPr lang="zh-CN" altLang="en-US" sz="2000" b="1">
                <a:latin typeface="Times New Roman" panose="02020603050405020304" pitchFamily="18" charset="0"/>
              </a:rPr>
              <a:t>、</a:t>
            </a:r>
            <a:r>
              <a:rPr lang="en-US" altLang="zh-CN" sz="2000" b="1">
                <a:latin typeface="Times New Roman" panose="02020603050405020304" pitchFamily="18" charset="0"/>
              </a:rPr>
              <a:t>d</a:t>
            </a:r>
            <a:r>
              <a:rPr lang="zh-CN" altLang="en-US" sz="2000" b="1">
                <a:latin typeface="Times New Roman" panose="02020603050405020304" pitchFamily="18" charset="0"/>
              </a:rPr>
              <a:t>、</a:t>
            </a:r>
            <a:r>
              <a:rPr lang="en-US" altLang="zh-CN" sz="2000" b="1">
                <a:latin typeface="Times New Roman" panose="02020603050405020304" pitchFamily="18" charset="0"/>
              </a:rPr>
              <a:t>e</a:t>
            </a:r>
            <a:r>
              <a:rPr lang="zh-CN" altLang="en-US" sz="2000" b="1">
                <a:latin typeface="Times New Roman" panose="02020603050405020304" pitchFamily="18" charset="0"/>
              </a:rPr>
              <a:t>、</a:t>
            </a:r>
            <a:r>
              <a:rPr lang="en-US" altLang="zh-CN" sz="2000" b="1">
                <a:latin typeface="Times New Roman" panose="02020603050405020304" pitchFamily="18" charset="0"/>
              </a:rPr>
              <a:t>f</a:t>
            </a:r>
            <a:r>
              <a:rPr lang="zh-CN" altLang="en-US" sz="2000" b="1">
                <a:latin typeface="Times New Roman" panose="02020603050405020304" pitchFamily="18" charset="0"/>
              </a:rPr>
              <a:t>、</a:t>
            </a:r>
            <a:r>
              <a:rPr lang="en-US" altLang="zh-CN" sz="2000" b="1">
                <a:latin typeface="Times New Roman" panose="02020603050405020304" pitchFamily="18" charset="0"/>
              </a:rPr>
              <a:t>g</a:t>
            </a:r>
            <a:r>
              <a:rPr lang="zh-CN" altLang="en-US" sz="2000" b="1">
                <a:latin typeface="Times New Roman" panose="02020603050405020304" pitchFamily="18" charset="0"/>
              </a:rPr>
              <a:t>、</a:t>
            </a:r>
            <a:r>
              <a:rPr lang="en-US" altLang="zh-CN" sz="2000" b="1">
                <a:latin typeface="Times New Roman" panose="02020603050405020304" pitchFamily="18" charset="0"/>
              </a:rPr>
              <a:t>h</a:t>
            </a:r>
            <a:r>
              <a:rPr lang="zh-CN" altLang="en-US" sz="2000" b="1">
                <a:latin typeface="Times New Roman" panose="02020603050405020304" pitchFamily="18" charset="0"/>
              </a:rPr>
              <a:t>为叶子结点的二叉树；</a:t>
            </a:r>
          </a:p>
          <a:p>
            <a:r>
              <a:rPr lang="en-US" altLang="zh-CN" sz="2000" b="1">
                <a:latin typeface="Times New Roman" panose="02020603050405020304" pitchFamily="18" charset="0"/>
              </a:rPr>
              <a:t>2</a:t>
            </a:r>
            <a:r>
              <a:rPr lang="zh-CN" altLang="en-US" sz="2000" b="1">
                <a:latin typeface="Times New Roman" panose="02020603050405020304" pitchFamily="18" charset="0"/>
              </a:rPr>
              <a:t>）将该二叉树所有左分枝标记</a:t>
            </a:r>
            <a:r>
              <a:rPr lang="en-US" altLang="zh-CN" sz="2000" b="1">
                <a:latin typeface="Times New Roman" panose="02020603050405020304" pitchFamily="18" charset="0"/>
              </a:rPr>
              <a:t>1</a:t>
            </a:r>
            <a:r>
              <a:rPr lang="zh-CN" altLang="en-US" sz="2000" b="1">
                <a:latin typeface="Times New Roman" panose="02020603050405020304" pitchFamily="18" charset="0"/>
              </a:rPr>
              <a:t>，所有右分枝标记</a:t>
            </a:r>
            <a:r>
              <a:rPr lang="en-US" altLang="zh-CN" sz="2000" b="1">
                <a:latin typeface="Times New Roman" panose="02020603050405020304" pitchFamily="18" charset="0"/>
              </a:rPr>
              <a:t>0</a:t>
            </a:r>
            <a:r>
              <a:rPr lang="zh-CN" altLang="en-US" sz="2000" b="1">
                <a:latin typeface="Times New Roman" panose="02020603050405020304" pitchFamily="18" charset="0"/>
              </a:rPr>
              <a:t>；</a:t>
            </a:r>
          </a:p>
          <a:p>
            <a:r>
              <a:rPr lang="en-US" altLang="zh-CN" sz="2000" b="1">
                <a:latin typeface="Times New Roman" panose="02020603050405020304" pitchFamily="18" charset="0"/>
              </a:rPr>
              <a:t>3</a:t>
            </a:r>
            <a:r>
              <a:rPr lang="zh-CN" altLang="en-US" sz="2000" b="1">
                <a:latin typeface="Times New Roman" panose="02020603050405020304" pitchFamily="18" charset="0"/>
              </a:rPr>
              <a:t>）从根到叶子结点路径上标记作为叶子结点所对应字符的编码</a:t>
            </a:r>
            <a:r>
              <a:rPr lang="zh-CN" altLang="en-US" sz="2400">
                <a:solidFill>
                  <a:srgbClr val="FFFFA5"/>
                </a:solidFill>
                <a:latin typeface="Times New Roman" panose="02020603050405020304" pitchFamily="18" charset="0"/>
              </a:rPr>
              <a:t>；</a:t>
            </a:r>
          </a:p>
        </p:txBody>
      </p:sp>
      <p:grpSp>
        <p:nvGrpSpPr>
          <p:cNvPr id="2" name="组合 1"/>
          <p:cNvGrpSpPr/>
          <p:nvPr/>
        </p:nvGrpSpPr>
        <p:grpSpPr>
          <a:xfrm>
            <a:off x="704850" y="3565525"/>
            <a:ext cx="4557713" cy="2895600"/>
            <a:chOff x="704850" y="3565525"/>
            <a:chExt cx="4557713" cy="2895600"/>
          </a:xfrm>
        </p:grpSpPr>
        <p:grpSp>
          <p:nvGrpSpPr>
            <p:cNvPr id="49158" name="Group 6"/>
            <p:cNvGrpSpPr>
              <a:grpSpLocks/>
            </p:cNvGrpSpPr>
            <p:nvPr/>
          </p:nvGrpSpPr>
          <p:grpSpPr bwMode="auto">
            <a:xfrm>
              <a:off x="704850" y="3565525"/>
              <a:ext cx="4557713" cy="2895600"/>
              <a:chOff x="444" y="1872"/>
              <a:chExt cx="2871" cy="1824"/>
            </a:xfrm>
          </p:grpSpPr>
          <p:grpSp>
            <p:nvGrpSpPr>
              <p:cNvPr id="49160" name="Group 7"/>
              <p:cNvGrpSpPr>
                <a:grpSpLocks/>
              </p:cNvGrpSpPr>
              <p:nvPr/>
            </p:nvGrpSpPr>
            <p:grpSpPr bwMode="auto">
              <a:xfrm>
                <a:off x="624" y="1872"/>
                <a:ext cx="2691" cy="1587"/>
                <a:chOff x="1920" y="1296"/>
                <a:chExt cx="2915" cy="1587"/>
              </a:xfrm>
            </p:grpSpPr>
            <p:grpSp>
              <p:nvGrpSpPr>
                <p:cNvPr id="49168" name="Group 8"/>
                <p:cNvGrpSpPr>
                  <a:grpSpLocks/>
                </p:cNvGrpSpPr>
                <p:nvPr/>
              </p:nvGrpSpPr>
              <p:grpSpPr bwMode="auto">
                <a:xfrm>
                  <a:off x="4032" y="1968"/>
                  <a:ext cx="336" cy="239"/>
                  <a:chOff x="1462" y="2724"/>
                  <a:chExt cx="336" cy="239"/>
                </a:xfrm>
              </p:grpSpPr>
              <p:sp>
                <p:nvSpPr>
                  <p:cNvPr id="49225" name="Oval 9"/>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26" name="Text Box 10"/>
                  <p:cNvSpPr txBox="1">
                    <a:spLocks noChangeArrowheads="1"/>
                  </p:cNvSpPr>
                  <p:nvPr/>
                </p:nvSpPr>
                <p:spPr bwMode="auto">
                  <a:xfrm>
                    <a:off x="1462" y="27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29</a:t>
                    </a:r>
                  </a:p>
                </p:txBody>
              </p:sp>
            </p:grpSp>
            <p:grpSp>
              <p:nvGrpSpPr>
                <p:cNvPr id="49169" name="Group 11"/>
                <p:cNvGrpSpPr>
                  <a:grpSpLocks/>
                </p:cNvGrpSpPr>
                <p:nvPr/>
              </p:nvGrpSpPr>
              <p:grpSpPr bwMode="auto">
                <a:xfrm>
                  <a:off x="2496" y="1968"/>
                  <a:ext cx="336" cy="239"/>
                  <a:chOff x="1462" y="2724"/>
                  <a:chExt cx="336" cy="239"/>
                </a:xfrm>
              </p:grpSpPr>
              <p:sp>
                <p:nvSpPr>
                  <p:cNvPr id="49223" name="Oval 12"/>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24" name="Text Box 13"/>
                  <p:cNvSpPr txBox="1">
                    <a:spLocks noChangeArrowheads="1"/>
                  </p:cNvSpPr>
                  <p:nvPr/>
                </p:nvSpPr>
                <p:spPr bwMode="auto">
                  <a:xfrm>
                    <a:off x="1462" y="27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19</a:t>
                    </a:r>
                  </a:p>
                </p:txBody>
              </p:sp>
            </p:grpSp>
            <p:grpSp>
              <p:nvGrpSpPr>
                <p:cNvPr id="49170" name="Group 14"/>
                <p:cNvGrpSpPr>
                  <a:grpSpLocks/>
                </p:cNvGrpSpPr>
                <p:nvPr/>
              </p:nvGrpSpPr>
              <p:grpSpPr bwMode="auto">
                <a:xfrm>
                  <a:off x="3697" y="1632"/>
                  <a:ext cx="335" cy="239"/>
                  <a:chOff x="1463" y="2724"/>
                  <a:chExt cx="335" cy="239"/>
                </a:xfrm>
              </p:grpSpPr>
              <p:sp>
                <p:nvSpPr>
                  <p:cNvPr id="49221" name="Oval 15"/>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22" name="Text Box 16"/>
                  <p:cNvSpPr txBox="1">
                    <a:spLocks noChangeArrowheads="1"/>
                  </p:cNvSpPr>
                  <p:nvPr/>
                </p:nvSpPr>
                <p:spPr bwMode="auto">
                  <a:xfrm>
                    <a:off x="1463" y="2724"/>
                    <a:ext cx="3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58</a:t>
                    </a:r>
                  </a:p>
                </p:txBody>
              </p:sp>
            </p:grpSp>
            <p:grpSp>
              <p:nvGrpSpPr>
                <p:cNvPr id="49171" name="Group 17"/>
                <p:cNvGrpSpPr>
                  <a:grpSpLocks/>
                </p:cNvGrpSpPr>
                <p:nvPr/>
              </p:nvGrpSpPr>
              <p:grpSpPr bwMode="auto">
                <a:xfrm>
                  <a:off x="2205" y="1632"/>
                  <a:ext cx="336" cy="239"/>
                  <a:chOff x="1462" y="2724"/>
                  <a:chExt cx="336" cy="239"/>
                </a:xfrm>
              </p:grpSpPr>
              <p:sp>
                <p:nvSpPr>
                  <p:cNvPr id="49219" name="Oval 18"/>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20" name="Text Box 19"/>
                  <p:cNvSpPr txBox="1">
                    <a:spLocks noChangeArrowheads="1"/>
                  </p:cNvSpPr>
                  <p:nvPr/>
                </p:nvSpPr>
                <p:spPr bwMode="auto">
                  <a:xfrm>
                    <a:off x="1462" y="27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42</a:t>
                    </a:r>
                  </a:p>
                </p:txBody>
              </p:sp>
            </p:grpSp>
            <p:grpSp>
              <p:nvGrpSpPr>
                <p:cNvPr id="49172" name="Group 20"/>
                <p:cNvGrpSpPr>
                  <a:grpSpLocks/>
                </p:cNvGrpSpPr>
                <p:nvPr/>
              </p:nvGrpSpPr>
              <p:grpSpPr bwMode="auto">
                <a:xfrm>
                  <a:off x="2901" y="1296"/>
                  <a:ext cx="528" cy="261"/>
                  <a:chOff x="2999" y="1344"/>
                  <a:chExt cx="528" cy="261"/>
                </a:xfrm>
              </p:grpSpPr>
              <p:sp>
                <p:nvSpPr>
                  <p:cNvPr id="49217" name="Oval 21"/>
                  <p:cNvSpPr>
                    <a:spLocks noChangeArrowheads="1"/>
                  </p:cNvSpPr>
                  <p:nvPr/>
                </p:nvSpPr>
                <p:spPr bwMode="auto">
                  <a:xfrm>
                    <a:off x="3050" y="1356"/>
                    <a:ext cx="272" cy="249"/>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18" name="Text Box 22"/>
                  <p:cNvSpPr txBox="1">
                    <a:spLocks noChangeArrowheads="1"/>
                  </p:cNvSpPr>
                  <p:nvPr/>
                </p:nvSpPr>
                <p:spPr bwMode="auto">
                  <a:xfrm>
                    <a:off x="2999" y="134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dirty="0">
                        <a:solidFill>
                          <a:srgbClr val="CC0000"/>
                        </a:solidFill>
                        <a:latin typeface="隶书" panose="02010509060101010101" pitchFamily="49" charset="-122"/>
                        <a:ea typeface="隶书" panose="02010509060101010101" pitchFamily="49" charset="-122"/>
                      </a:rPr>
                      <a:t>100</a:t>
                    </a:r>
                  </a:p>
                </p:txBody>
              </p:sp>
            </p:grpSp>
            <p:grpSp>
              <p:nvGrpSpPr>
                <p:cNvPr id="49173" name="Group 23"/>
                <p:cNvGrpSpPr>
                  <a:grpSpLocks/>
                </p:cNvGrpSpPr>
                <p:nvPr/>
              </p:nvGrpSpPr>
              <p:grpSpPr bwMode="auto">
                <a:xfrm>
                  <a:off x="4320" y="2304"/>
                  <a:ext cx="336" cy="239"/>
                  <a:chOff x="1462" y="2724"/>
                  <a:chExt cx="336" cy="239"/>
                </a:xfrm>
              </p:grpSpPr>
              <p:sp>
                <p:nvSpPr>
                  <p:cNvPr id="49215" name="Oval 24"/>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16" name="Text Box 25"/>
                  <p:cNvSpPr txBox="1">
                    <a:spLocks noChangeArrowheads="1"/>
                  </p:cNvSpPr>
                  <p:nvPr/>
                </p:nvSpPr>
                <p:spPr bwMode="auto">
                  <a:xfrm>
                    <a:off x="1462" y="272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15</a:t>
                    </a:r>
                  </a:p>
                </p:txBody>
              </p:sp>
            </p:grpSp>
            <p:grpSp>
              <p:nvGrpSpPr>
                <p:cNvPr id="49174" name="Group 26"/>
                <p:cNvGrpSpPr>
                  <a:grpSpLocks/>
                </p:cNvGrpSpPr>
                <p:nvPr/>
              </p:nvGrpSpPr>
              <p:grpSpPr bwMode="auto">
                <a:xfrm>
                  <a:off x="2784" y="2304"/>
                  <a:ext cx="227" cy="243"/>
                  <a:chOff x="672" y="2584"/>
                  <a:chExt cx="227" cy="243"/>
                </a:xfrm>
              </p:grpSpPr>
              <p:sp>
                <p:nvSpPr>
                  <p:cNvPr id="49213" name="Oval 27"/>
                  <p:cNvSpPr>
                    <a:spLocks noChangeArrowheads="1"/>
                  </p:cNvSpPr>
                  <p:nvPr/>
                </p:nvSpPr>
                <p:spPr bwMode="auto">
                  <a:xfrm>
                    <a:off x="672" y="2600"/>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14" name="Text Box 28"/>
                  <p:cNvSpPr txBox="1">
                    <a:spLocks noChangeArrowheads="1"/>
                  </p:cNvSpPr>
                  <p:nvPr/>
                </p:nvSpPr>
                <p:spPr bwMode="auto">
                  <a:xfrm>
                    <a:off x="691" y="2584"/>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8</a:t>
                    </a:r>
                    <a:r>
                      <a:rPr lang="en-US" altLang="zh-CN" sz="1600" b="1">
                        <a:solidFill>
                          <a:schemeClr val="bg2"/>
                        </a:solidFill>
                        <a:latin typeface="隶书" panose="02010509060101010101" pitchFamily="49" charset="-122"/>
                        <a:ea typeface="隶书" panose="02010509060101010101" pitchFamily="49" charset="-122"/>
                      </a:rPr>
                      <a:t> </a:t>
                    </a:r>
                  </a:p>
                </p:txBody>
              </p:sp>
            </p:grpSp>
            <p:grpSp>
              <p:nvGrpSpPr>
                <p:cNvPr id="49175" name="Group 29"/>
                <p:cNvGrpSpPr>
                  <a:grpSpLocks/>
                </p:cNvGrpSpPr>
                <p:nvPr/>
              </p:nvGrpSpPr>
              <p:grpSpPr bwMode="auto">
                <a:xfrm>
                  <a:off x="4080" y="2640"/>
                  <a:ext cx="227" cy="243"/>
                  <a:chOff x="2928" y="3552"/>
                  <a:chExt cx="227" cy="243"/>
                </a:xfrm>
              </p:grpSpPr>
              <p:sp>
                <p:nvSpPr>
                  <p:cNvPr id="49211" name="Oval 30"/>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12" name="Text Box 31"/>
                  <p:cNvSpPr txBox="1">
                    <a:spLocks noChangeArrowheads="1"/>
                  </p:cNvSpPr>
                  <p:nvPr/>
                </p:nvSpPr>
                <p:spPr bwMode="auto">
                  <a:xfrm>
                    <a:off x="2947" y="3552"/>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7 </a:t>
                    </a:r>
                  </a:p>
                </p:txBody>
              </p:sp>
            </p:grpSp>
            <p:grpSp>
              <p:nvGrpSpPr>
                <p:cNvPr id="49176" name="Group 32"/>
                <p:cNvGrpSpPr>
                  <a:grpSpLocks/>
                </p:cNvGrpSpPr>
                <p:nvPr/>
              </p:nvGrpSpPr>
              <p:grpSpPr bwMode="auto">
                <a:xfrm>
                  <a:off x="3024" y="2640"/>
                  <a:ext cx="227" cy="243"/>
                  <a:chOff x="2928" y="3552"/>
                  <a:chExt cx="227" cy="243"/>
                </a:xfrm>
              </p:grpSpPr>
              <p:sp>
                <p:nvSpPr>
                  <p:cNvPr id="49209" name="Oval 33"/>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10" name="Text Box 34"/>
                  <p:cNvSpPr txBox="1">
                    <a:spLocks noChangeArrowheads="1"/>
                  </p:cNvSpPr>
                  <p:nvPr/>
                </p:nvSpPr>
                <p:spPr bwMode="auto">
                  <a:xfrm>
                    <a:off x="2947" y="3552"/>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3 </a:t>
                    </a:r>
                  </a:p>
                </p:txBody>
              </p:sp>
            </p:grpSp>
            <p:grpSp>
              <p:nvGrpSpPr>
                <p:cNvPr id="49177" name="Group 35"/>
                <p:cNvGrpSpPr>
                  <a:grpSpLocks/>
                </p:cNvGrpSpPr>
                <p:nvPr/>
              </p:nvGrpSpPr>
              <p:grpSpPr bwMode="auto">
                <a:xfrm>
                  <a:off x="2544" y="2640"/>
                  <a:ext cx="227" cy="243"/>
                  <a:chOff x="2928" y="3552"/>
                  <a:chExt cx="227" cy="243"/>
                </a:xfrm>
              </p:grpSpPr>
              <p:sp>
                <p:nvSpPr>
                  <p:cNvPr id="49207" name="Oval 36"/>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08" name="Text Box 37"/>
                  <p:cNvSpPr txBox="1">
                    <a:spLocks noChangeArrowheads="1"/>
                  </p:cNvSpPr>
                  <p:nvPr/>
                </p:nvSpPr>
                <p:spPr bwMode="auto">
                  <a:xfrm>
                    <a:off x="2947" y="3552"/>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5 </a:t>
                    </a:r>
                  </a:p>
                </p:txBody>
              </p:sp>
            </p:grpSp>
            <p:grpSp>
              <p:nvGrpSpPr>
                <p:cNvPr id="49178" name="Group 38"/>
                <p:cNvGrpSpPr>
                  <a:grpSpLocks/>
                </p:cNvGrpSpPr>
                <p:nvPr/>
              </p:nvGrpSpPr>
              <p:grpSpPr bwMode="auto">
                <a:xfrm>
                  <a:off x="4608" y="2640"/>
                  <a:ext cx="227" cy="243"/>
                  <a:chOff x="2928" y="3552"/>
                  <a:chExt cx="227" cy="243"/>
                </a:xfrm>
              </p:grpSpPr>
              <p:sp>
                <p:nvSpPr>
                  <p:cNvPr id="49205" name="Oval 39"/>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06" name="Text Box 40"/>
                  <p:cNvSpPr txBox="1">
                    <a:spLocks noChangeArrowheads="1"/>
                  </p:cNvSpPr>
                  <p:nvPr/>
                </p:nvSpPr>
                <p:spPr bwMode="auto">
                  <a:xfrm>
                    <a:off x="2947" y="3552"/>
                    <a:ext cx="2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8 </a:t>
                    </a:r>
                  </a:p>
                </p:txBody>
              </p:sp>
            </p:grpSp>
            <p:grpSp>
              <p:nvGrpSpPr>
                <p:cNvPr id="49179" name="Group 41"/>
                <p:cNvGrpSpPr>
                  <a:grpSpLocks/>
                </p:cNvGrpSpPr>
                <p:nvPr/>
              </p:nvGrpSpPr>
              <p:grpSpPr bwMode="auto">
                <a:xfrm>
                  <a:off x="2208" y="2304"/>
                  <a:ext cx="336" cy="239"/>
                  <a:chOff x="571" y="2640"/>
                  <a:chExt cx="336" cy="239"/>
                </a:xfrm>
              </p:grpSpPr>
              <p:sp>
                <p:nvSpPr>
                  <p:cNvPr id="49203" name="Oval 42"/>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04" name="Text Box 43"/>
                  <p:cNvSpPr txBox="1">
                    <a:spLocks noChangeArrowheads="1"/>
                  </p:cNvSpPr>
                  <p:nvPr/>
                </p:nvSpPr>
                <p:spPr bwMode="auto">
                  <a:xfrm>
                    <a:off x="571" y="26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11</a:t>
                    </a:r>
                  </a:p>
                </p:txBody>
              </p:sp>
            </p:grpSp>
            <p:grpSp>
              <p:nvGrpSpPr>
                <p:cNvPr id="49180" name="Group 44"/>
                <p:cNvGrpSpPr>
                  <a:grpSpLocks/>
                </p:cNvGrpSpPr>
                <p:nvPr/>
              </p:nvGrpSpPr>
              <p:grpSpPr bwMode="auto">
                <a:xfrm>
                  <a:off x="1920" y="1968"/>
                  <a:ext cx="336" cy="239"/>
                  <a:chOff x="571" y="2640"/>
                  <a:chExt cx="336" cy="239"/>
                </a:xfrm>
              </p:grpSpPr>
              <p:sp>
                <p:nvSpPr>
                  <p:cNvPr id="49201" name="Oval 45"/>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02" name="Text Box 46"/>
                  <p:cNvSpPr txBox="1">
                    <a:spLocks noChangeArrowheads="1"/>
                  </p:cNvSpPr>
                  <p:nvPr/>
                </p:nvSpPr>
                <p:spPr bwMode="auto">
                  <a:xfrm>
                    <a:off x="571" y="26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23</a:t>
                    </a:r>
                  </a:p>
                </p:txBody>
              </p:sp>
            </p:grpSp>
            <p:grpSp>
              <p:nvGrpSpPr>
                <p:cNvPr id="49181" name="Group 47"/>
                <p:cNvGrpSpPr>
                  <a:grpSpLocks/>
                </p:cNvGrpSpPr>
                <p:nvPr/>
              </p:nvGrpSpPr>
              <p:grpSpPr bwMode="auto">
                <a:xfrm>
                  <a:off x="3744" y="2304"/>
                  <a:ext cx="336" cy="239"/>
                  <a:chOff x="571" y="2640"/>
                  <a:chExt cx="336" cy="239"/>
                </a:xfrm>
              </p:grpSpPr>
              <p:sp>
                <p:nvSpPr>
                  <p:cNvPr id="49199" name="Oval 48"/>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200" name="Text Box 49"/>
                  <p:cNvSpPr txBox="1">
                    <a:spLocks noChangeArrowheads="1"/>
                  </p:cNvSpPr>
                  <p:nvPr/>
                </p:nvSpPr>
                <p:spPr bwMode="auto">
                  <a:xfrm>
                    <a:off x="571" y="26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14</a:t>
                    </a:r>
                  </a:p>
                </p:txBody>
              </p:sp>
            </p:grpSp>
            <p:grpSp>
              <p:nvGrpSpPr>
                <p:cNvPr id="49182" name="Group 50"/>
                <p:cNvGrpSpPr>
                  <a:grpSpLocks/>
                </p:cNvGrpSpPr>
                <p:nvPr/>
              </p:nvGrpSpPr>
              <p:grpSpPr bwMode="auto">
                <a:xfrm>
                  <a:off x="3456" y="1968"/>
                  <a:ext cx="336" cy="239"/>
                  <a:chOff x="571" y="2640"/>
                  <a:chExt cx="336" cy="239"/>
                </a:xfrm>
              </p:grpSpPr>
              <p:sp>
                <p:nvSpPr>
                  <p:cNvPr id="49197" name="Oval 51"/>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49198" name="Text Box 52"/>
                  <p:cNvSpPr txBox="1">
                    <a:spLocks noChangeArrowheads="1"/>
                  </p:cNvSpPr>
                  <p:nvPr/>
                </p:nvSpPr>
                <p:spPr bwMode="auto">
                  <a:xfrm>
                    <a:off x="571" y="26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29</a:t>
                    </a:r>
                  </a:p>
                </p:txBody>
              </p:sp>
            </p:grpSp>
            <p:sp>
              <p:nvSpPr>
                <p:cNvPr id="49183" name="Line 53"/>
                <p:cNvSpPr>
                  <a:spLocks noChangeShapeType="1"/>
                </p:cNvSpPr>
                <p:nvPr/>
              </p:nvSpPr>
              <p:spPr bwMode="auto">
                <a:xfrm flipH="1">
                  <a:off x="2400" y="1488"/>
                  <a:ext cx="576" cy="240"/>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54"/>
                <p:cNvSpPr>
                  <a:spLocks noChangeShapeType="1"/>
                </p:cNvSpPr>
                <p:nvPr/>
              </p:nvSpPr>
              <p:spPr bwMode="auto">
                <a:xfrm>
                  <a:off x="3216" y="1488"/>
                  <a:ext cx="528" cy="240"/>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55"/>
                <p:cNvSpPr>
                  <a:spLocks noChangeShapeType="1"/>
                </p:cNvSpPr>
                <p:nvPr/>
              </p:nvSpPr>
              <p:spPr bwMode="auto">
                <a:xfrm flipH="1">
                  <a:off x="2112" y="1824"/>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56"/>
                <p:cNvSpPr>
                  <a:spLocks noChangeShapeType="1"/>
                </p:cNvSpPr>
                <p:nvPr/>
              </p:nvSpPr>
              <p:spPr bwMode="auto">
                <a:xfrm>
                  <a:off x="2400" y="1824"/>
                  <a:ext cx="192"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49187" name="Line 57"/>
                <p:cNvSpPr>
                  <a:spLocks noChangeShapeType="1"/>
                </p:cNvSpPr>
                <p:nvPr/>
              </p:nvSpPr>
              <p:spPr bwMode="auto">
                <a:xfrm>
                  <a:off x="2688" y="2160"/>
                  <a:ext cx="192"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58"/>
                <p:cNvSpPr>
                  <a:spLocks noChangeShapeType="1"/>
                </p:cNvSpPr>
                <p:nvPr/>
              </p:nvSpPr>
              <p:spPr bwMode="auto">
                <a:xfrm>
                  <a:off x="2976" y="2496"/>
                  <a:ext cx="192"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Line 59"/>
                <p:cNvSpPr>
                  <a:spLocks noChangeShapeType="1"/>
                </p:cNvSpPr>
                <p:nvPr/>
              </p:nvSpPr>
              <p:spPr bwMode="auto">
                <a:xfrm flipH="1">
                  <a:off x="2400" y="2160"/>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Line 60"/>
                <p:cNvSpPr>
                  <a:spLocks noChangeShapeType="1"/>
                </p:cNvSpPr>
                <p:nvPr/>
              </p:nvSpPr>
              <p:spPr bwMode="auto">
                <a:xfrm flipH="1">
                  <a:off x="2640" y="2496"/>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Line 61"/>
                <p:cNvSpPr>
                  <a:spLocks noChangeShapeType="1"/>
                </p:cNvSpPr>
                <p:nvPr/>
              </p:nvSpPr>
              <p:spPr bwMode="auto">
                <a:xfrm>
                  <a:off x="3936" y="1824"/>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Line 62"/>
                <p:cNvSpPr>
                  <a:spLocks noChangeShapeType="1"/>
                </p:cNvSpPr>
                <p:nvPr/>
              </p:nvSpPr>
              <p:spPr bwMode="auto">
                <a:xfrm>
                  <a:off x="4560" y="2496"/>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3" name="Line 63"/>
                <p:cNvSpPr>
                  <a:spLocks noChangeShapeType="1"/>
                </p:cNvSpPr>
                <p:nvPr/>
              </p:nvSpPr>
              <p:spPr bwMode="auto">
                <a:xfrm>
                  <a:off x="4224" y="2160"/>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Line 64"/>
                <p:cNvSpPr>
                  <a:spLocks noChangeShapeType="1"/>
                </p:cNvSpPr>
                <p:nvPr/>
              </p:nvSpPr>
              <p:spPr bwMode="auto">
                <a:xfrm flipH="1">
                  <a:off x="3600" y="1824"/>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Line 65"/>
                <p:cNvSpPr>
                  <a:spLocks noChangeShapeType="1"/>
                </p:cNvSpPr>
                <p:nvPr/>
              </p:nvSpPr>
              <p:spPr bwMode="auto">
                <a:xfrm flipH="1">
                  <a:off x="3936" y="2160"/>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Line 66"/>
                <p:cNvSpPr>
                  <a:spLocks noChangeShapeType="1"/>
                </p:cNvSpPr>
                <p:nvPr/>
              </p:nvSpPr>
              <p:spPr bwMode="auto">
                <a:xfrm flipH="1">
                  <a:off x="4224" y="2496"/>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1" name="Text Box 67"/>
              <p:cNvSpPr txBox="1">
                <a:spLocks noChangeArrowheads="1"/>
              </p:cNvSpPr>
              <p:nvPr/>
            </p:nvSpPr>
            <p:spPr bwMode="auto">
              <a:xfrm>
                <a:off x="1094" y="333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a</a:t>
                </a:r>
              </a:p>
            </p:txBody>
          </p:sp>
          <p:sp>
            <p:nvSpPr>
              <p:cNvPr id="49162" name="Text Box 68"/>
              <p:cNvSpPr txBox="1">
                <a:spLocks noChangeArrowheads="1"/>
              </p:cNvSpPr>
              <p:nvPr/>
            </p:nvSpPr>
            <p:spPr bwMode="auto">
              <a:xfrm>
                <a:off x="1920" y="257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b</a:t>
                </a:r>
              </a:p>
            </p:txBody>
          </p:sp>
          <p:sp>
            <p:nvSpPr>
              <p:cNvPr id="49163" name="Text Box 69"/>
              <p:cNvSpPr txBox="1">
                <a:spLocks noChangeArrowheads="1"/>
              </p:cNvSpPr>
              <p:nvPr/>
            </p:nvSpPr>
            <p:spPr bwMode="auto">
              <a:xfrm>
                <a:off x="2188" y="297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chemeClr val="accent2"/>
                    </a:solidFill>
                    <a:latin typeface="Times New Roman" panose="02020603050405020304" pitchFamily="18" charset="0"/>
                  </a:rPr>
                  <a:t>e</a:t>
                </a:r>
              </a:p>
            </p:txBody>
          </p:sp>
          <p:sp>
            <p:nvSpPr>
              <p:cNvPr id="49164" name="Text Box 70"/>
              <p:cNvSpPr txBox="1">
                <a:spLocks noChangeArrowheads="1"/>
              </p:cNvSpPr>
              <p:nvPr/>
            </p:nvSpPr>
            <p:spPr bwMode="auto">
              <a:xfrm>
                <a:off x="2496" y="336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c</a:t>
                </a:r>
              </a:p>
            </p:txBody>
          </p:sp>
          <p:sp>
            <p:nvSpPr>
              <p:cNvPr id="49165" name="Text Box 71"/>
              <p:cNvSpPr txBox="1">
                <a:spLocks noChangeArrowheads="1"/>
              </p:cNvSpPr>
              <p:nvPr/>
            </p:nvSpPr>
            <p:spPr bwMode="auto">
              <a:xfrm>
                <a:off x="3024" y="34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d</a:t>
                </a:r>
              </a:p>
            </p:txBody>
          </p:sp>
          <p:sp>
            <p:nvSpPr>
              <p:cNvPr id="49166" name="Text Box 72"/>
              <p:cNvSpPr txBox="1">
                <a:spLocks noChangeArrowheads="1"/>
              </p:cNvSpPr>
              <p:nvPr/>
            </p:nvSpPr>
            <p:spPr bwMode="auto">
              <a:xfrm>
                <a:off x="444" y="259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f</a:t>
                </a:r>
              </a:p>
            </p:txBody>
          </p:sp>
          <p:sp>
            <p:nvSpPr>
              <p:cNvPr id="49167" name="Text Box 73"/>
              <p:cNvSpPr txBox="1">
                <a:spLocks noChangeArrowheads="1"/>
              </p:cNvSpPr>
              <p:nvPr/>
            </p:nvSpPr>
            <p:spPr bwMode="auto">
              <a:xfrm>
                <a:off x="796"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h</a:t>
                </a:r>
              </a:p>
            </p:txBody>
          </p:sp>
        </p:grpSp>
        <p:sp>
          <p:nvSpPr>
            <p:cNvPr id="49159" name="Text Box 74"/>
            <p:cNvSpPr txBox="1">
              <a:spLocks noChangeArrowheads="1"/>
            </p:cNvSpPr>
            <p:nvPr/>
          </p:nvSpPr>
          <p:spPr bwMode="auto">
            <a:xfrm>
              <a:off x="2727325" y="6003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g</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A723C1-54D2-410F-9FE1-09C26198A82A}" type="slidenum">
              <a:rPr lang="zh-CN" altLang="en-US" smtClean="0">
                <a:solidFill>
                  <a:schemeClr val="accent1"/>
                </a:solidFill>
              </a:rPr>
              <a:pPr/>
              <a:t>46</a:t>
            </a:fld>
            <a:r>
              <a:rPr lang="en-US" altLang="zh-CN" dirty="0">
                <a:solidFill>
                  <a:schemeClr val="accent1"/>
                </a:solidFill>
              </a:rPr>
              <a:t>/51</a:t>
            </a:r>
          </a:p>
        </p:txBody>
      </p:sp>
      <p:sp>
        <p:nvSpPr>
          <p:cNvPr id="50179" name="Rectangle 2"/>
          <p:cNvSpPr>
            <a:spLocks noGrp="1"/>
          </p:cNvSpPr>
          <p:nvPr>
            <p:ph type="title" idx="4294967295"/>
          </p:nvPr>
        </p:nvSpPr>
        <p:spPr>
          <a:xfrm>
            <a:off x="179388" y="0"/>
            <a:ext cx="7777162" cy="549275"/>
          </a:xfrm>
        </p:spPr>
        <p:txBody>
          <a:bodyPr/>
          <a:lstStyle/>
          <a:p>
            <a:pPr algn="l"/>
            <a:r>
              <a:rPr lang="zh-CN" altLang="en-US" sz="3600" b="1">
                <a:latin typeface="Calibri" panose="020F0502020204030204" pitchFamily="34" charset="0"/>
                <a:ea typeface="宋体" panose="02010600030101010101" pitchFamily="2" charset="-122"/>
              </a:rPr>
              <a:t>哈夫曼编码平均码长与平均压缩率</a:t>
            </a:r>
          </a:p>
        </p:txBody>
      </p:sp>
      <p:sp>
        <p:nvSpPr>
          <p:cNvPr id="50180" name="Rectangle 3"/>
          <p:cNvSpPr>
            <a:spLocks noChangeArrowheads="1"/>
          </p:cNvSpPr>
          <p:nvPr/>
        </p:nvSpPr>
        <p:spPr bwMode="auto">
          <a:xfrm>
            <a:off x="6300788" y="908050"/>
            <a:ext cx="1066800" cy="2209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 0110</a:t>
            </a:r>
          </a:p>
          <a:p>
            <a:pPr eaLnBrk="1" hangingPunct="1"/>
            <a:r>
              <a:rPr kumimoji="1" lang="en-US" altLang="zh-CN">
                <a:latin typeface="Times New Roman" panose="02020603050405020304" pitchFamily="18" charset="0"/>
              </a:rPr>
              <a:t>b: 10</a:t>
            </a:r>
          </a:p>
          <a:p>
            <a:pPr eaLnBrk="1" hangingPunct="1"/>
            <a:r>
              <a:rPr kumimoji="1" lang="en-US" altLang="zh-CN">
                <a:latin typeface="Times New Roman" panose="02020603050405020304" pitchFamily="18" charset="0"/>
              </a:rPr>
              <a:t>c: 1110</a:t>
            </a:r>
          </a:p>
          <a:p>
            <a:pPr eaLnBrk="1" hangingPunct="1"/>
            <a:r>
              <a:rPr kumimoji="1" lang="en-US" altLang="zh-CN">
                <a:latin typeface="Times New Roman" panose="02020603050405020304" pitchFamily="18" charset="0"/>
              </a:rPr>
              <a:t>d: 1111</a:t>
            </a:r>
          </a:p>
          <a:p>
            <a:pPr eaLnBrk="1" hangingPunct="1"/>
            <a:r>
              <a:rPr kumimoji="1" lang="en-US" altLang="zh-CN">
                <a:latin typeface="Times New Roman" panose="02020603050405020304" pitchFamily="18" charset="0"/>
              </a:rPr>
              <a:t>e: 110</a:t>
            </a:r>
          </a:p>
          <a:p>
            <a:pPr eaLnBrk="1" hangingPunct="1"/>
            <a:r>
              <a:rPr kumimoji="1" lang="en-US" altLang="zh-CN">
                <a:latin typeface="Times New Roman" panose="02020603050405020304" pitchFamily="18" charset="0"/>
              </a:rPr>
              <a:t>f: 00</a:t>
            </a:r>
          </a:p>
          <a:p>
            <a:pPr eaLnBrk="1" hangingPunct="1"/>
            <a:r>
              <a:rPr kumimoji="1" lang="en-US" altLang="zh-CN">
                <a:latin typeface="Times New Roman" panose="02020603050405020304" pitchFamily="18" charset="0"/>
              </a:rPr>
              <a:t>g: 0111</a:t>
            </a:r>
          </a:p>
          <a:p>
            <a:pPr eaLnBrk="1" hangingPunct="1"/>
            <a:r>
              <a:rPr kumimoji="1" lang="en-US" altLang="zh-CN">
                <a:latin typeface="Times New Roman" panose="02020603050405020304" pitchFamily="18" charset="0"/>
              </a:rPr>
              <a:t>h: 010</a:t>
            </a:r>
          </a:p>
        </p:txBody>
      </p:sp>
      <p:sp>
        <p:nvSpPr>
          <p:cNvPr id="50181" name="Text Box 4"/>
          <p:cNvSpPr txBox="1">
            <a:spLocks noChangeArrowheads="1"/>
          </p:cNvSpPr>
          <p:nvPr/>
        </p:nvSpPr>
        <p:spPr bwMode="auto">
          <a:xfrm>
            <a:off x="468313" y="4508500"/>
            <a:ext cx="35464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latin typeface="Times New Roman" panose="02020603050405020304" pitchFamily="18" charset="0"/>
              </a:rPr>
              <a:t>平均码长</a:t>
            </a:r>
            <a:r>
              <a:rPr kumimoji="1" lang="en-US" altLang="zh-CN" sz="2000" dirty="0">
                <a:latin typeface="Times New Roman" panose="02020603050405020304" pitchFamily="18" charset="0"/>
              </a:rPr>
              <a:t>=4*(5%+7%+8%+3%)</a:t>
            </a:r>
          </a:p>
          <a:p>
            <a:pPr eaLnBrk="1" hangingPunct="1"/>
            <a:r>
              <a:rPr kumimoji="1" lang="en-US" altLang="zh-CN" sz="2000" dirty="0">
                <a:latin typeface="Times New Roman" panose="02020603050405020304" pitchFamily="18" charset="0"/>
              </a:rPr>
              <a:t>                  +3*(14%+11%)</a:t>
            </a:r>
          </a:p>
          <a:p>
            <a:pPr eaLnBrk="1" hangingPunct="1"/>
            <a:r>
              <a:rPr kumimoji="1" lang="en-US" altLang="zh-CN" sz="2000" dirty="0">
                <a:latin typeface="Times New Roman" panose="02020603050405020304" pitchFamily="18" charset="0"/>
              </a:rPr>
              <a:t>                  +2*(29%+23%)</a:t>
            </a:r>
          </a:p>
          <a:p>
            <a:pPr eaLnBrk="1" hangingPunct="1"/>
            <a:r>
              <a:rPr kumimoji="1" lang="en-US" altLang="zh-CN" sz="2000" dirty="0">
                <a:latin typeface="Times New Roman" panose="02020603050405020304" pitchFamily="18" charset="0"/>
              </a:rPr>
              <a:t>                =2.71</a:t>
            </a:r>
          </a:p>
        </p:txBody>
      </p:sp>
      <p:grpSp>
        <p:nvGrpSpPr>
          <p:cNvPr id="50182" name="Group 5"/>
          <p:cNvGrpSpPr>
            <a:grpSpLocks/>
          </p:cNvGrpSpPr>
          <p:nvPr/>
        </p:nvGrpSpPr>
        <p:grpSpPr bwMode="auto">
          <a:xfrm>
            <a:off x="250825" y="908050"/>
            <a:ext cx="4608513" cy="3355975"/>
            <a:chOff x="105" y="1200"/>
            <a:chExt cx="2871" cy="1778"/>
          </a:xfrm>
        </p:grpSpPr>
        <p:grpSp>
          <p:nvGrpSpPr>
            <p:cNvPr id="50190" name="Group 6"/>
            <p:cNvGrpSpPr>
              <a:grpSpLocks/>
            </p:cNvGrpSpPr>
            <p:nvPr/>
          </p:nvGrpSpPr>
          <p:grpSpPr bwMode="auto">
            <a:xfrm>
              <a:off x="105" y="1200"/>
              <a:ext cx="2871" cy="1778"/>
              <a:chOff x="444" y="1872"/>
              <a:chExt cx="2871" cy="1778"/>
            </a:xfrm>
          </p:grpSpPr>
          <p:grpSp>
            <p:nvGrpSpPr>
              <p:cNvPr id="50192" name="Group 7"/>
              <p:cNvGrpSpPr>
                <a:grpSpLocks/>
              </p:cNvGrpSpPr>
              <p:nvPr/>
            </p:nvGrpSpPr>
            <p:grpSpPr bwMode="auto">
              <a:xfrm>
                <a:off x="624" y="1872"/>
                <a:ext cx="2691" cy="1587"/>
                <a:chOff x="1920" y="1296"/>
                <a:chExt cx="2915" cy="1587"/>
              </a:xfrm>
            </p:grpSpPr>
            <p:grpSp>
              <p:nvGrpSpPr>
                <p:cNvPr id="50200" name="Group 8"/>
                <p:cNvGrpSpPr>
                  <a:grpSpLocks/>
                </p:cNvGrpSpPr>
                <p:nvPr/>
              </p:nvGrpSpPr>
              <p:grpSpPr bwMode="auto">
                <a:xfrm>
                  <a:off x="4032" y="1968"/>
                  <a:ext cx="336" cy="239"/>
                  <a:chOff x="1462" y="2724"/>
                  <a:chExt cx="336" cy="239"/>
                </a:xfrm>
              </p:grpSpPr>
              <p:sp>
                <p:nvSpPr>
                  <p:cNvPr id="50257" name="Oval 9"/>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58" name="Text Box 10"/>
                  <p:cNvSpPr txBox="1">
                    <a:spLocks noChangeArrowheads="1"/>
                  </p:cNvSpPr>
                  <p:nvPr/>
                </p:nvSpPr>
                <p:spPr bwMode="auto">
                  <a:xfrm>
                    <a:off x="1462" y="2724"/>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29</a:t>
                    </a:r>
                  </a:p>
                </p:txBody>
              </p:sp>
            </p:grpSp>
            <p:grpSp>
              <p:nvGrpSpPr>
                <p:cNvPr id="50201" name="Group 11"/>
                <p:cNvGrpSpPr>
                  <a:grpSpLocks/>
                </p:cNvGrpSpPr>
                <p:nvPr/>
              </p:nvGrpSpPr>
              <p:grpSpPr bwMode="auto">
                <a:xfrm>
                  <a:off x="2495" y="1968"/>
                  <a:ext cx="336" cy="239"/>
                  <a:chOff x="1461" y="2724"/>
                  <a:chExt cx="336" cy="239"/>
                </a:xfrm>
              </p:grpSpPr>
              <p:sp>
                <p:nvSpPr>
                  <p:cNvPr id="50255" name="Oval 12"/>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56" name="Text Box 13"/>
                  <p:cNvSpPr txBox="1">
                    <a:spLocks noChangeArrowheads="1"/>
                  </p:cNvSpPr>
                  <p:nvPr/>
                </p:nvSpPr>
                <p:spPr bwMode="auto">
                  <a:xfrm>
                    <a:off x="1461" y="2724"/>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19</a:t>
                    </a:r>
                  </a:p>
                </p:txBody>
              </p:sp>
            </p:grpSp>
            <p:grpSp>
              <p:nvGrpSpPr>
                <p:cNvPr id="50202" name="Group 14"/>
                <p:cNvGrpSpPr>
                  <a:grpSpLocks/>
                </p:cNvGrpSpPr>
                <p:nvPr/>
              </p:nvGrpSpPr>
              <p:grpSpPr bwMode="auto">
                <a:xfrm>
                  <a:off x="3698" y="1632"/>
                  <a:ext cx="334" cy="239"/>
                  <a:chOff x="1464" y="2724"/>
                  <a:chExt cx="334" cy="239"/>
                </a:xfrm>
              </p:grpSpPr>
              <p:sp>
                <p:nvSpPr>
                  <p:cNvPr id="50253" name="Oval 15"/>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54" name="Text Box 16"/>
                  <p:cNvSpPr txBox="1">
                    <a:spLocks noChangeArrowheads="1"/>
                  </p:cNvSpPr>
                  <p:nvPr/>
                </p:nvSpPr>
                <p:spPr bwMode="auto">
                  <a:xfrm>
                    <a:off x="1464" y="2724"/>
                    <a:ext cx="33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58</a:t>
                    </a:r>
                  </a:p>
                </p:txBody>
              </p:sp>
            </p:grpSp>
            <p:grpSp>
              <p:nvGrpSpPr>
                <p:cNvPr id="50203" name="Group 17"/>
                <p:cNvGrpSpPr>
                  <a:grpSpLocks/>
                </p:cNvGrpSpPr>
                <p:nvPr/>
              </p:nvGrpSpPr>
              <p:grpSpPr bwMode="auto">
                <a:xfrm>
                  <a:off x="2205" y="1632"/>
                  <a:ext cx="337" cy="239"/>
                  <a:chOff x="1462" y="2724"/>
                  <a:chExt cx="337" cy="239"/>
                </a:xfrm>
              </p:grpSpPr>
              <p:sp>
                <p:nvSpPr>
                  <p:cNvPr id="50251" name="Oval 18"/>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52" name="Text Box 19"/>
                  <p:cNvSpPr txBox="1">
                    <a:spLocks noChangeArrowheads="1"/>
                  </p:cNvSpPr>
                  <p:nvPr/>
                </p:nvSpPr>
                <p:spPr bwMode="auto">
                  <a:xfrm>
                    <a:off x="1462" y="2724"/>
                    <a:ext cx="33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42</a:t>
                    </a:r>
                  </a:p>
                </p:txBody>
              </p:sp>
            </p:grpSp>
            <p:grpSp>
              <p:nvGrpSpPr>
                <p:cNvPr id="50204" name="Group 20"/>
                <p:cNvGrpSpPr>
                  <a:grpSpLocks/>
                </p:cNvGrpSpPr>
                <p:nvPr/>
              </p:nvGrpSpPr>
              <p:grpSpPr bwMode="auto">
                <a:xfrm>
                  <a:off x="2901" y="1296"/>
                  <a:ext cx="528" cy="261"/>
                  <a:chOff x="2999" y="1344"/>
                  <a:chExt cx="528" cy="261"/>
                </a:xfrm>
              </p:grpSpPr>
              <p:sp>
                <p:nvSpPr>
                  <p:cNvPr id="50249" name="Oval 21"/>
                  <p:cNvSpPr>
                    <a:spLocks noChangeArrowheads="1"/>
                  </p:cNvSpPr>
                  <p:nvPr/>
                </p:nvSpPr>
                <p:spPr bwMode="auto">
                  <a:xfrm>
                    <a:off x="3050" y="1356"/>
                    <a:ext cx="272" cy="249"/>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50" name="Text Box 22"/>
                  <p:cNvSpPr txBox="1">
                    <a:spLocks noChangeArrowheads="1"/>
                  </p:cNvSpPr>
                  <p:nvPr/>
                </p:nvSpPr>
                <p:spPr bwMode="auto">
                  <a:xfrm>
                    <a:off x="2999" y="1344"/>
                    <a:ext cx="52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100</a:t>
                    </a:r>
                  </a:p>
                </p:txBody>
              </p:sp>
            </p:grpSp>
            <p:grpSp>
              <p:nvGrpSpPr>
                <p:cNvPr id="50205" name="Group 23"/>
                <p:cNvGrpSpPr>
                  <a:grpSpLocks/>
                </p:cNvGrpSpPr>
                <p:nvPr/>
              </p:nvGrpSpPr>
              <p:grpSpPr bwMode="auto">
                <a:xfrm>
                  <a:off x="4319" y="2304"/>
                  <a:ext cx="336" cy="239"/>
                  <a:chOff x="1461" y="2724"/>
                  <a:chExt cx="336" cy="239"/>
                </a:xfrm>
              </p:grpSpPr>
              <p:sp>
                <p:nvSpPr>
                  <p:cNvPr id="50247" name="Oval 24"/>
                  <p:cNvSpPr>
                    <a:spLocks noChangeArrowheads="1"/>
                  </p:cNvSpPr>
                  <p:nvPr/>
                </p:nvSpPr>
                <p:spPr bwMode="auto">
                  <a:xfrm>
                    <a:off x="1488" y="2736"/>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48" name="Text Box 25"/>
                  <p:cNvSpPr txBox="1">
                    <a:spLocks noChangeArrowheads="1"/>
                  </p:cNvSpPr>
                  <p:nvPr/>
                </p:nvSpPr>
                <p:spPr bwMode="auto">
                  <a:xfrm>
                    <a:off x="1461" y="2724"/>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15</a:t>
                    </a:r>
                  </a:p>
                </p:txBody>
              </p:sp>
            </p:grpSp>
            <p:grpSp>
              <p:nvGrpSpPr>
                <p:cNvPr id="50206" name="Group 26"/>
                <p:cNvGrpSpPr>
                  <a:grpSpLocks/>
                </p:cNvGrpSpPr>
                <p:nvPr/>
              </p:nvGrpSpPr>
              <p:grpSpPr bwMode="auto">
                <a:xfrm>
                  <a:off x="2784" y="2304"/>
                  <a:ext cx="227" cy="243"/>
                  <a:chOff x="672" y="2584"/>
                  <a:chExt cx="227" cy="243"/>
                </a:xfrm>
              </p:grpSpPr>
              <p:sp>
                <p:nvSpPr>
                  <p:cNvPr id="50245" name="Oval 27"/>
                  <p:cNvSpPr>
                    <a:spLocks noChangeArrowheads="1"/>
                  </p:cNvSpPr>
                  <p:nvPr/>
                </p:nvSpPr>
                <p:spPr bwMode="auto">
                  <a:xfrm>
                    <a:off x="672" y="2600"/>
                    <a:ext cx="227" cy="227"/>
                  </a:xfrm>
                  <a:prstGeom prst="ellipse">
                    <a:avLst/>
                  </a:prstGeom>
                  <a:solidFill>
                    <a:srgbClr val="DBE0B4"/>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46" name="Text Box 28"/>
                  <p:cNvSpPr txBox="1">
                    <a:spLocks noChangeArrowheads="1"/>
                  </p:cNvSpPr>
                  <p:nvPr/>
                </p:nvSpPr>
                <p:spPr bwMode="auto">
                  <a:xfrm>
                    <a:off x="693" y="2584"/>
                    <a:ext cx="19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rgbClr val="CC0000"/>
                        </a:solidFill>
                        <a:latin typeface="隶书" panose="02010509060101010101" pitchFamily="49" charset="-122"/>
                        <a:ea typeface="隶书" panose="02010509060101010101" pitchFamily="49" charset="-122"/>
                      </a:rPr>
                      <a:t>8</a:t>
                    </a:r>
                    <a:r>
                      <a:rPr lang="en-US" altLang="zh-CN" sz="1600" b="1">
                        <a:solidFill>
                          <a:schemeClr val="bg2"/>
                        </a:solidFill>
                        <a:latin typeface="隶书" panose="02010509060101010101" pitchFamily="49" charset="-122"/>
                        <a:ea typeface="隶书" panose="02010509060101010101" pitchFamily="49" charset="-122"/>
                      </a:rPr>
                      <a:t> </a:t>
                    </a:r>
                  </a:p>
                </p:txBody>
              </p:sp>
            </p:grpSp>
            <p:grpSp>
              <p:nvGrpSpPr>
                <p:cNvPr id="50207" name="Group 29"/>
                <p:cNvGrpSpPr>
                  <a:grpSpLocks/>
                </p:cNvGrpSpPr>
                <p:nvPr/>
              </p:nvGrpSpPr>
              <p:grpSpPr bwMode="auto">
                <a:xfrm>
                  <a:off x="4080" y="2640"/>
                  <a:ext cx="227" cy="243"/>
                  <a:chOff x="2928" y="3552"/>
                  <a:chExt cx="227" cy="243"/>
                </a:xfrm>
              </p:grpSpPr>
              <p:sp>
                <p:nvSpPr>
                  <p:cNvPr id="50243" name="Oval 30"/>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44" name="Text Box 31"/>
                  <p:cNvSpPr txBox="1">
                    <a:spLocks noChangeArrowheads="1"/>
                  </p:cNvSpPr>
                  <p:nvPr/>
                </p:nvSpPr>
                <p:spPr bwMode="auto">
                  <a:xfrm>
                    <a:off x="2947" y="3552"/>
                    <a:ext cx="20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7 </a:t>
                    </a:r>
                  </a:p>
                </p:txBody>
              </p:sp>
            </p:grpSp>
            <p:grpSp>
              <p:nvGrpSpPr>
                <p:cNvPr id="50208" name="Group 32"/>
                <p:cNvGrpSpPr>
                  <a:grpSpLocks/>
                </p:cNvGrpSpPr>
                <p:nvPr/>
              </p:nvGrpSpPr>
              <p:grpSpPr bwMode="auto">
                <a:xfrm>
                  <a:off x="3024" y="2640"/>
                  <a:ext cx="227" cy="243"/>
                  <a:chOff x="2928" y="3552"/>
                  <a:chExt cx="227" cy="243"/>
                </a:xfrm>
              </p:grpSpPr>
              <p:sp>
                <p:nvSpPr>
                  <p:cNvPr id="50241" name="Oval 33"/>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42" name="Text Box 34"/>
                  <p:cNvSpPr txBox="1">
                    <a:spLocks noChangeArrowheads="1"/>
                  </p:cNvSpPr>
                  <p:nvPr/>
                </p:nvSpPr>
                <p:spPr bwMode="auto">
                  <a:xfrm>
                    <a:off x="2947" y="3552"/>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3 </a:t>
                    </a:r>
                  </a:p>
                </p:txBody>
              </p:sp>
            </p:grpSp>
            <p:grpSp>
              <p:nvGrpSpPr>
                <p:cNvPr id="50209" name="Group 35"/>
                <p:cNvGrpSpPr>
                  <a:grpSpLocks/>
                </p:cNvGrpSpPr>
                <p:nvPr/>
              </p:nvGrpSpPr>
              <p:grpSpPr bwMode="auto">
                <a:xfrm>
                  <a:off x="2544" y="2640"/>
                  <a:ext cx="227" cy="243"/>
                  <a:chOff x="2928" y="3552"/>
                  <a:chExt cx="227" cy="243"/>
                </a:xfrm>
              </p:grpSpPr>
              <p:sp>
                <p:nvSpPr>
                  <p:cNvPr id="50239" name="Oval 36"/>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40" name="Text Box 37"/>
                  <p:cNvSpPr txBox="1">
                    <a:spLocks noChangeArrowheads="1"/>
                  </p:cNvSpPr>
                  <p:nvPr/>
                </p:nvSpPr>
                <p:spPr bwMode="auto">
                  <a:xfrm>
                    <a:off x="2947" y="3552"/>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5 </a:t>
                    </a:r>
                  </a:p>
                </p:txBody>
              </p:sp>
            </p:grpSp>
            <p:grpSp>
              <p:nvGrpSpPr>
                <p:cNvPr id="50210" name="Group 38"/>
                <p:cNvGrpSpPr>
                  <a:grpSpLocks/>
                </p:cNvGrpSpPr>
                <p:nvPr/>
              </p:nvGrpSpPr>
              <p:grpSpPr bwMode="auto">
                <a:xfrm>
                  <a:off x="4608" y="2640"/>
                  <a:ext cx="227" cy="243"/>
                  <a:chOff x="2928" y="3552"/>
                  <a:chExt cx="227" cy="243"/>
                </a:xfrm>
              </p:grpSpPr>
              <p:sp>
                <p:nvSpPr>
                  <p:cNvPr id="50237" name="Oval 39"/>
                  <p:cNvSpPr>
                    <a:spLocks noChangeArrowheads="1"/>
                  </p:cNvSpPr>
                  <p:nvPr/>
                </p:nvSpPr>
                <p:spPr bwMode="auto">
                  <a:xfrm>
                    <a:off x="2928" y="3568"/>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38" name="Text Box 40"/>
                  <p:cNvSpPr txBox="1">
                    <a:spLocks noChangeArrowheads="1"/>
                  </p:cNvSpPr>
                  <p:nvPr/>
                </p:nvSpPr>
                <p:spPr bwMode="auto">
                  <a:xfrm>
                    <a:off x="2947" y="3552"/>
                    <a:ext cx="2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8 </a:t>
                    </a:r>
                  </a:p>
                </p:txBody>
              </p:sp>
            </p:grpSp>
            <p:grpSp>
              <p:nvGrpSpPr>
                <p:cNvPr id="50211" name="Group 41"/>
                <p:cNvGrpSpPr>
                  <a:grpSpLocks/>
                </p:cNvGrpSpPr>
                <p:nvPr/>
              </p:nvGrpSpPr>
              <p:grpSpPr bwMode="auto">
                <a:xfrm>
                  <a:off x="2208" y="2303"/>
                  <a:ext cx="336" cy="240"/>
                  <a:chOff x="571" y="2639"/>
                  <a:chExt cx="336" cy="240"/>
                </a:xfrm>
              </p:grpSpPr>
              <p:sp>
                <p:nvSpPr>
                  <p:cNvPr id="50235" name="Oval 42"/>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36" name="Text Box 43"/>
                  <p:cNvSpPr txBox="1">
                    <a:spLocks noChangeArrowheads="1"/>
                  </p:cNvSpPr>
                  <p:nvPr/>
                </p:nvSpPr>
                <p:spPr bwMode="auto">
                  <a:xfrm>
                    <a:off x="571" y="2639"/>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11</a:t>
                    </a:r>
                  </a:p>
                </p:txBody>
              </p:sp>
            </p:grpSp>
            <p:grpSp>
              <p:nvGrpSpPr>
                <p:cNvPr id="50212" name="Group 44"/>
                <p:cNvGrpSpPr>
                  <a:grpSpLocks/>
                </p:cNvGrpSpPr>
                <p:nvPr/>
              </p:nvGrpSpPr>
              <p:grpSpPr bwMode="auto">
                <a:xfrm>
                  <a:off x="1920" y="1968"/>
                  <a:ext cx="336" cy="239"/>
                  <a:chOff x="571" y="2640"/>
                  <a:chExt cx="336" cy="239"/>
                </a:xfrm>
              </p:grpSpPr>
              <p:sp>
                <p:nvSpPr>
                  <p:cNvPr id="50233" name="Oval 45"/>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34" name="Text Box 46"/>
                  <p:cNvSpPr txBox="1">
                    <a:spLocks noChangeArrowheads="1"/>
                  </p:cNvSpPr>
                  <p:nvPr/>
                </p:nvSpPr>
                <p:spPr bwMode="auto">
                  <a:xfrm>
                    <a:off x="571" y="2640"/>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23</a:t>
                    </a:r>
                  </a:p>
                </p:txBody>
              </p:sp>
            </p:grpSp>
            <p:grpSp>
              <p:nvGrpSpPr>
                <p:cNvPr id="50213" name="Group 47"/>
                <p:cNvGrpSpPr>
                  <a:grpSpLocks/>
                </p:cNvGrpSpPr>
                <p:nvPr/>
              </p:nvGrpSpPr>
              <p:grpSpPr bwMode="auto">
                <a:xfrm>
                  <a:off x="3744" y="2303"/>
                  <a:ext cx="336" cy="240"/>
                  <a:chOff x="571" y="2639"/>
                  <a:chExt cx="336" cy="240"/>
                </a:xfrm>
              </p:grpSpPr>
              <p:sp>
                <p:nvSpPr>
                  <p:cNvPr id="50231" name="Oval 48"/>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32" name="Text Box 49"/>
                  <p:cNvSpPr txBox="1">
                    <a:spLocks noChangeArrowheads="1"/>
                  </p:cNvSpPr>
                  <p:nvPr/>
                </p:nvSpPr>
                <p:spPr bwMode="auto">
                  <a:xfrm>
                    <a:off x="571" y="2639"/>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14</a:t>
                    </a:r>
                  </a:p>
                </p:txBody>
              </p:sp>
            </p:grpSp>
            <p:grpSp>
              <p:nvGrpSpPr>
                <p:cNvPr id="50214" name="Group 50"/>
                <p:cNvGrpSpPr>
                  <a:grpSpLocks/>
                </p:cNvGrpSpPr>
                <p:nvPr/>
              </p:nvGrpSpPr>
              <p:grpSpPr bwMode="auto">
                <a:xfrm>
                  <a:off x="3456" y="1968"/>
                  <a:ext cx="336" cy="239"/>
                  <a:chOff x="571" y="2640"/>
                  <a:chExt cx="336" cy="239"/>
                </a:xfrm>
              </p:grpSpPr>
              <p:sp>
                <p:nvSpPr>
                  <p:cNvPr id="50229" name="Oval 51"/>
                  <p:cNvSpPr>
                    <a:spLocks noChangeArrowheads="1"/>
                  </p:cNvSpPr>
                  <p:nvPr/>
                </p:nvSpPr>
                <p:spPr bwMode="auto">
                  <a:xfrm>
                    <a:off x="602" y="2652"/>
                    <a:ext cx="227" cy="227"/>
                  </a:xfrm>
                  <a:prstGeom prst="ellipse">
                    <a:avLst/>
                  </a:prstGeom>
                  <a:solidFill>
                    <a:srgbClr val="FFFFA5"/>
                  </a:solidFill>
                  <a:ln w="12700" cap="rnd">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b="1">
                      <a:solidFill>
                        <a:srgbClr val="D5D2A0"/>
                      </a:solidFill>
                      <a:latin typeface="隶书" panose="02010509060101010101" pitchFamily="49" charset="-122"/>
                      <a:ea typeface="隶书" panose="02010509060101010101" pitchFamily="49" charset="-122"/>
                    </a:endParaRPr>
                  </a:p>
                </p:txBody>
              </p:sp>
              <p:sp>
                <p:nvSpPr>
                  <p:cNvPr id="50230" name="Text Box 52"/>
                  <p:cNvSpPr txBox="1">
                    <a:spLocks noChangeArrowheads="1"/>
                  </p:cNvSpPr>
                  <p:nvPr/>
                </p:nvSpPr>
                <p:spPr bwMode="auto">
                  <a:xfrm>
                    <a:off x="571" y="2640"/>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600" b="1">
                        <a:solidFill>
                          <a:schemeClr val="bg2"/>
                        </a:solidFill>
                        <a:latin typeface="隶书" panose="02010509060101010101" pitchFamily="49" charset="-122"/>
                        <a:ea typeface="隶书" panose="02010509060101010101" pitchFamily="49" charset="-122"/>
                      </a:rPr>
                      <a:t>29</a:t>
                    </a:r>
                  </a:p>
                </p:txBody>
              </p:sp>
            </p:grpSp>
            <p:sp>
              <p:nvSpPr>
                <p:cNvPr id="50215" name="Line 53"/>
                <p:cNvSpPr>
                  <a:spLocks noChangeShapeType="1"/>
                </p:cNvSpPr>
                <p:nvPr/>
              </p:nvSpPr>
              <p:spPr bwMode="auto">
                <a:xfrm flipH="1">
                  <a:off x="2400" y="1488"/>
                  <a:ext cx="576" cy="240"/>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6" name="Line 54"/>
                <p:cNvSpPr>
                  <a:spLocks noChangeShapeType="1"/>
                </p:cNvSpPr>
                <p:nvPr/>
              </p:nvSpPr>
              <p:spPr bwMode="auto">
                <a:xfrm>
                  <a:off x="3216" y="1488"/>
                  <a:ext cx="528" cy="240"/>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55"/>
                <p:cNvSpPr>
                  <a:spLocks noChangeShapeType="1"/>
                </p:cNvSpPr>
                <p:nvPr/>
              </p:nvSpPr>
              <p:spPr bwMode="auto">
                <a:xfrm flipH="1">
                  <a:off x="2112" y="1824"/>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56"/>
                <p:cNvSpPr>
                  <a:spLocks noChangeShapeType="1"/>
                </p:cNvSpPr>
                <p:nvPr/>
              </p:nvSpPr>
              <p:spPr bwMode="auto">
                <a:xfrm>
                  <a:off x="2400" y="1824"/>
                  <a:ext cx="192"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57"/>
                <p:cNvSpPr>
                  <a:spLocks noChangeShapeType="1"/>
                </p:cNvSpPr>
                <p:nvPr/>
              </p:nvSpPr>
              <p:spPr bwMode="auto">
                <a:xfrm>
                  <a:off x="2688" y="2160"/>
                  <a:ext cx="192"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Line 58"/>
                <p:cNvSpPr>
                  <a:spLocks noChangeShapeType="1"/>
                </p:cNvSpPr>
                <p:nvPr/>
              </p:nvSpPr>
              <p:spPr bwMode="auto">
                <a:xfrm>
                  <a:off x="2976" y="2496"/>
                  <a:ext cx="192"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1" name="Line 59"/>
                <p:cNvSpPr>
                  <a:spLocks noChangeShapeType="1"/>
                </p:cNvSpPr>
                <p:nvPr/>
              </p:nvSpPr>
              <p:spPr bwMode="auto">
                <a:xfrm flipH="1">
                  <a:off x="2400" y="2160"/>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2" name="Line 60"/>
                <p:cNvSpPr>
                  <a:spLocks noChangeShapeType="1"/>
                </p:cNvSpPr>
                <p:nvPr/>
              </p:nvSpPr>
              <p:spPr bwMode="auto">
                <a:xfrm flipH="1">
                  <a:off x="2640" y="2496"/>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3" name="Line 61"/>
                <p:cNvSpPr>
                  <a:spLocks noChangeShapeType="1"/>
                </p:cNvSpPr>
                <p:nvPr/>
              </p:nvSpPr>
              <p:spPr bwMode="auto">
                <a:xfrm>
                  <a:off x="3936" y="1824"/>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4" name="Line 62"/>
                <p:cNvSpPr>
                  <a:spLocks noChangeShapeType="1"/>
                </p:cNvSpPr>
                <p:nvPr/>
              </p:nvSpPr>
              <p:spPr bwMode="auto">
                <a:xfrm>
                  <a:off x="4560" y="2496"/>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5" name="Line 63"/>
                <p:cNvSpPr>
                  <a:spLocks noChangeShapeType="1"/>
                </p:cNvSpPr>
                <p:nvPr/>
              </p:nvSpPr>
              <p:spPr bwMode="auto">
                <a:xfrm>
                  <a:off x="4224" y="2160"/>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6" name="Line 64"/>
                <p:cNvSpPr>
                  <a:spLocks noChangeShapeType="1"/>
                </p:cNvSpPr>
                <p:nvPr/>
              </p:nvSpPr>
              <p:spPr bwMode="auto">
                <a:xfrm flipH="1">
                  <a:off x="3600" y="1824"/>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7" name="Line 65"/>
                <p:cNvSpPr>
                  <a:spLocks noChangeShapeType="1"/>
                </p:cNvSpPr>
                <p:nvPr/>
              </p:nvSpPr>
              <p:spPr bwMode="auto">
                <a:xfrm flipH="1">
                  <a:off x="3936" y="2160"/>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8" name="Line 66"/>
                <p:cNvSpPr>
                  <a:spLocks noChangeShapeType="1"/>
                </p:cNvSpPr>
                <p:nvPr/>
              </p:nvSpPr>
              <p:spPr bwMode="auto">
                <a:xfrm flipH="1">
                  <a:off x="4224" y="2496"/>
                  <a:ext cx="190" cy="192"/>
                </a:xfrm>
                <a:prstGeom prst="line">
                  <a:avLst/>
                </a:prstGeom>
                <a:noFill/>
                <a:ln w="28575" cap="rnd">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93" name="Text Box 67"/>
              <p:cNvSpPr txBox="1">
                <a:spLocks noChangeArrowheads="1"/>
              </p:cNvSpPr>
              <p:nvPr/>
            </p:nvSpPr>
            <p:spPr bwMode="auto">
              <a:xfrm>
                <a:off x="1094" y="3338"/>
                <a:ext cx="1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a</a:t>
                </a:r>
              </a:p>
            </p:txBody>
          </p:sp>
          <p:sp>
            <p:nvSpPr>
              <p:cNvPr id="50194" name="Text Box 68"/>
              <p:cNvSpPr txBox="1">
                <a:spLocks noChangeArrowheads="1"/>
              </p:cNvSpPr>
              <p:nvPr/>
            </p:nvSpPr>
            <p:spPr bwMode="auto">
              <a:xfrm>
                <a:off x="1920" y="2570"/>
                <a:ext cx="20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b</a:t>
                </a:r>
              </a:p>
            </p:txBody>
          </p:sp>
          <p:sp>
            <p:nvSpPr>
              <p:cNvPr id="50195" name="Text Box 69"/>
              <p:cNvSpPr txBox="1">
                <a:spLocks noChangeArrowheads="1"/>
              </p:cNvSpPr>
              <p:nvPr/>
            </p:nvSpPr>
            <p:spPr bwMode="auto">
              <a:xfrm>
                <a:off x="2188" y="2976"/>
                <a:ext cx="19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e</a:t>
                </a:r>
              </a:p>
            </p:txBody>
          </p:sp>
          <p:sp>
            <p:nvSpPr>
              <p:cNvPr id="50196" name="Text Box 70"/>
              <p:cNvSpPr txBox="1">
                <a:spLocks noChangeArrowheads="1"/>
              </p:cNvSpPr>
              <p:nvPr/>
            </p:nvSpPr>
            <p:spPr bwMode="auto">
              <a:xfrm>
                <a:off x="2496" y="3360"/>
                <a:ext cx="1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c</a:t>
                </a:r>
              </a:p>
            </p:txBody>
          </p:sp>
          <p:sp>
            <p:nvSpPr>
              <p:cNvPr id="50197" name="Text Box 71"/>
              <p:cNvSpPr txBox="1">
                <a:spLocks noChangeArrowheads="1"/>
              </p:cNvSpPr>
              <p:nvPr/>
            </p:nvSpPr>
            <p:spPr bwMode="auto">
              <a:xfrm>
                <a:off x="3024" y="3408"/>
                <a:ext cx="21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d</a:t>
                </a:r>
              </a:p>
            </p:txBody>
          </p:sp>
          <p:sp>
            <p:nvSpPr>
              <p:cNvPr id="50198" name="Text Box 72"/>
              <p:cNvSpPr txBox="1">
                <a:spLocks noChangeArrowheads="1"/>
              </p:cNvSpPr>
              <p:nvPr/>
            </p:nvSpPr>
            <p:spPr bwMode="auto">
              <a:xfrm>
                <a:off x="444" y="2592"/>
                <a:ext cx="17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f</a:t>
                </a:r>
              </a:p>
            </p:txBody>
          </p:sp>
          <p:sp>
            <p:nvSpPr>
              <p:cNvPr id="50199" name="Text Box 73"/>
              <p:cNvSpPr txBox="1">
                <a:spLocks noChangeArrowheads="1"/>
              </p:cNvSpPr>
              <p:nvPr/>
            </p:nvSpPr>
            <p:spPr bwMode="auto">
              <a:xfrm>
                <a:off x="796" y="2976"/>
                <a:ext cx="21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h</a:t>
                </a:r>
              </a:p>
            </p:txBody>
          </p:sp>
        </p:grpSp>
        <p:sp>
          <p:nvSpPr>
            <p:cNvPr id="50191" name="Text Box 74"/>
            <p:cNvSpPr txBox="1">
              <a:spLocks noChangeArrowheads="1"/>
            </p:cNvSpPr>
            <p:nvPr/>
          </p:nvSpPr>
          <p:spPr bwMode="auto">
            <a:xfrm>
              <a:off x="1488" y="2688"/>
              <a:ext cx="20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solidFill>
                    <a:schemeClr val="accent2"/>
                  </a:solidFill>
                  <a:latin typeface="Times New Roman" panose="02020603050405020304" pitchFamily="18" charset="0"/>
                </a:rPr>
                <a:t>g</a:t>
              </a:r>
            </a:p>
          </p:txBody>
        </p:sp>
      </p:grpSp>
      <p:sp>
        <p:nvSpPr>
          <p:cNvPr id="50183" name="Rectangle 75"/>
          <p:cNvSpPr>
            <a:spLocks noChangeArrowheads="1"/>
          </p:cNvSpPr>
          <p:nvPr/>
        </p:nvSpPr>
        <p:spPr bwMode="auto">
          <a:xfrm>
            <a:off x="5638800" y="3286125"/>
            <a:ext cx="29718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latin typeface="Times New Roman" panose="02020603050405020304" pitchFamily="18" charset="0"/>
              </a:rPr>
              <a:t>若用这三位二进制数</a:t>
            </a:r>
            <a:r>
              <a:rPr kumimoji="1" lang="en-US" altLang="zh-CN" sz="2000" dirty="0">
                <a:latin typeface="Times New Roman" panose="02020603050405020304" pitchFamily="18" charset="0"/>
              </a:rPr>
              <a:t>(0…7)</a:t>
            </a:r>
            <a:r>
              <a:rPr kumimoji="1" lang="zh-CN" altLang="en-US" sz="2000" dirty="0">
                <a:latin typeface="Times New Roman" panose="02020603050405020304" pitchFamily="18" charset="0"/>
              </a:rPr>
              <a:t>对这</a:t>
            </a:r>
            <a:r>
              <a:rPr kumimoji="1" lang="en-US" altLang="zh-CN" sz="2000" dirty="0">
                <a:latin typeface="Times New Roman" panose="02020603050405020304" pitchFamily="18" charset="0"/>
              </a:rPr>
              <a:t>8</a:t>
            </a:r>
            <a:r>
              <a:rPr kumimoji="1" lang="zh-CN" altLang="en-US" sz="2000" dirty="0">
                <a:latin typeface="Times New Roman" panose="02020603050405020304" pitchFamily="18" charset="0"/>
              </a:rPr>
              <a:t>个字母进行等长编码</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等长编码的长度为</a:t>
            </a:r>
            <a:r>
              <a:rPr kumimoji="1" lang="en-US" altLang="zh-CN" sz="2000" dirty="0">
                <a:latin typeface="Times New Roman" panose="02020603050405020304" pitchFamily="18" charset="0"/>
              </a:rPr>
              <a:t>3</a:t>
            </a:r>
            <a:r>
              <a:rPr kumimoji="1" lang="zh-CN" altLang="en-US" sz="2000" dirty="0">
                <a:latin typeface="Times New Roman" panose="02020603050405020304" pitchFamily="18" charset="0"/>
              </a:rPr>
              <a:t>。于是，</a:t>
            </a:r>
            <a:r>
              <a:rPr lang="zh-CN" altLang="en-US" sz="2000" dirty="0">
                <a:latin typeface="Times New Roman" panose="02020603050405020304" pitchFamily="18" charset="0"/>
              </a:rPr>
              <a:t>哈夫曼编码的平均压缩为：</a:t>
            </a:r>
          </a:p>
        </p:txBody>
      </p:sp>
      <mc:AlternateContent xmlns:mc="http://schemas.openxmlformats.org/markup-compatibility/2006" xmlns:a14="http://schemas.microsoft.com/office/drawing/2010/main">
        <mc:Choice Requires="a14">
          <p:sp>
            <p:nvSpPr>
              <p:cNvPr id="83" name="文本框 82"/>
              <p:cNvSpPr txBox="1"/>
              <p:nvPr/>
            </p:nvSpPr>
            <p:spPr>
              <a:xfrm>
                <a:off x="5595257" y="5164137"/>
                <a:ext cx="3203848" cy="9251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1−</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2.71</m:t>
                          </m:r>
                        </m:num>
                        <m:den>
                          <m:r>
                            <a:rPr lang="en-US" altLang="zh-CN" sz="3200" b="0" i="1" smtClean="0">
                              <a:latin typeface="Cambria Math" panose="02040503050406030204" pitchFamily="18" charset="0"/>
                            </a:rPr>
                            <m:t>3</m:t>
                          </m:r>
                        </m:den>
                      </m:f>
                      <m:r>
                        <a:rPr lang="en-US" altLang="zh-CN" sz="3200" b="0" i="1" smtClean="0">
                          <a:latin typeface="Cambria Math" panose="02040503050406030204" pitchFamily="18" charset="0"/>
                        </a:rPr>
                        <m:t>=9.7%</m:t>
                      </m:r>
                    </m:oMath>
                  </m:oMathPara>
                </a14:m>
                <a:endParaRPr lang="zh-CN" altLang="en-US" sz="3200" dirty="0"/>
              </a:p>
            </p:txBody>
          </p:sp>
        </mc:Choice>
        <mc:Fallback xmlns="">
          <p:sp>
            <p:nvSpPr>
              <p:cNvPr id="83" name="文本框 82"/>
              <p:cNvSpPr txBox="1">
                <a:spLocks noRot="1" noChangeAspect="1" noMove="1" noResize="1" noEditPoints="1" noAdjustHandles="1" noChangeArrowheads="1" noChangeShapeType="1" noTextEdit="1"/>
              </p:cNvSpPr>
              <p:nvPr/>
            </p:nvSpPr>
            <p:spPr>
              <a:xfrm>
                <a:off x="5595257" y="5164137"/>
                <a:ext cx="3203848" cy="925190"/>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ransition advTm="1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1AEA1D-3918-4819-B62B-5CA65B56F2A7}" type="slidenum">
              <a:rPr lang="zh-CN" altLang="en-US" smtClean="0">
                <a:solidFill>
                  <a:schemeClr val="accent1"/>
                </a:solidFill>
              </a:rPr>
              <a:pPr/>
              <a:t>47</a:t>
            </a:fld>
            <a:r>
              <a:rPr lang="en-US" altLang="zh-CN" dirty="0">
                <a:solidFill>
                  <a:schemeClr val="accent1"/>
                </a:solidFill>
              </a:rPr>
              <a:t>/51</a:t>
            </a:r>
          </a:p>
        </p:txBody>
      </p:sp>
      <p:sp>
        <p:nvSpPr>
          <p:cNvPr id="51203"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endParaRPr lang="en-US" altLang="zh-CN" sz="2400">
              <a:latin typeface="Calibri" panose="020F0502020204030204" pitchFamily="34" charset="0"/>
              <a:ea typeface="宋体" panose="02010600030101010101" pitchFamily="2" charset="-122"/>
            </a:endParaRPr>
          </a:p>
        </p:txBody>
      </p:sp>
      <p:sp>
        <p:nvSpPr>
          <p:cNvPr id="51204" name="Rectangle 3"/>
          <p:cNvSpPr>
            <a:spLocks noGrp="1"/>
          </p:cNvSpPr>
          <p:nvPr>
            <p:ph type="body" idx="4294967295"/>
          </p:nvPr>
        </p:nvSpPr>
        <p:spPr>
          <a:xfrm>
            <a:off x="179388" y="981075"/>
            <a:ext cx="8964612" cy="2016125"/>
          </a:xfrm>
        </p:spPr>
        <p:txBody>
          <a:bodyPr/>
          <a:lstStyle/>
          <a:p>
            <a:pPr marL="715963" indent="-715963">
              <a:buFont typeface="Arial" panose="020B0604020202020204" pitchFamily="34" charset="0"/>
              <a:buNone/>
            </a:pPr>
            <a:r>
              <a:rPr lang="zh-CN" altLang="en-US" sz="2800" b="1" dirty="0">
                <a:solidFill>
                  <a:schemeClr val="hlink"/>
                </a:solidFill>
                <a:latin typeface="Calibri" panose="020F0502020204030204" pitchFamily="34" charset="0"/>
                <a:ea typeface="宋体" panose="02010600030101010101" pitchFamily="2" charset="-122"/>
              </a:rPr>
              <a:t>给定权为  </a:t>
            </a:r>
            <a:r>
              <a:rPr lang="en-US" altLang="zh-CN" sz="2800" b="1" dirty="0">
                <a:solidFill>
                  <a:schemeClr val="hlink"/>
                </a:solidFill>
                <a:latin typeface="Calibri" panose="020F0502020204030204" pitchFamily="34" charset="0"/>
                <a:ea typeface="宋体" panose="02010600030101010101" pitchFamily="2" charset="-122"/>
              </a:rPr>
              <a:t>1</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4</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9</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16</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25</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36</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49</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64</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87</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100</a:t>
            </a:r>
            <a:r>
              <a:rPr lang="zh-CN" altLang="en-US" sz="2800" b="1" dirty="0">
                <a:solidFill>
                  <a:schemeClr val="hlink"/>
                </a:solidFill>
                <a:latin typeface="Calibri" panose="020F0502020204030204" pitchFamily="34" charset="0"/>
                <a:ea typeface="宋体" panose="02010600030101010101" pitchFamily="2" charset="-122"/>
              </a:rPr>
              <a:t>。</a:t>
            </a:r>
          </a:p>
          <a:p>
            <a:pPr marL="715963" indent="-715963">
              <a:buFont typeface="Arial" panose="020B0604020202020204" pitchFamily="34" charset="0"/>
              <a:buNone/>
            </a:pPr>
            <a:r>
              <a:rPr lang="zh-CN" altLang="en-US" sz="2800" b="1" dirty="0">
                <a:solidFill>
                  <a:schemeClr val="hlink"/>
                </a:solidFill>
                <a:latin typeface="Calibri" panose="020F0502020204030204" pitchFamily="34" charset="0"/>
                <a:ea typeface="宋体" panose="02010600030101010101" pitchFamily="2" charset="-122"/>
              </a:rPr>
              <a:t>构造一棵带权最优</a:t>
            </a:r>
            <a:r>
              <a:rPr lang="en-US" altLang="zh-CN" sz="2800" b="1" dirty="0">
                <a:solidFill>
                  <a:schemeClr val="hlink"/>
                </a:solidFill>
                <a:latin typeface="Calibri" panose="020F0502020204030204" pitchFamily="34" charset="0"/>
                <a:ea typeface="宋体" panose="02010600030101010101" pitchFamily="2" charset="-122"/>
              </a:rPr>
              <a:t>3</a:t>
            </a:r>
            <a:r>
              <a:rPr lang="zh-CN" altLang="en-US" sz="2800" b="1" dirty="0">
                <a:solidFill>
                  <a:schemeClr val="hlink"/>
                </a:solidFill>
                <a:latin typeface="Calibri" panose="020F0502020204030204" pitchFamily="34" charset="0"/>
                <a:ea typeface="宋体" panose="02010600030101010101" pitchFamily="2" charset="-122"/>
              </a:rPr>
              <a:t>叉树。</a:t>
            </a:r>
          </a:p>
          <a:p>
            <a:pPr marL="715963" indent="-715963">
              <a:buFont typeface="Arial" panose="020B0604020202020204" pitchFamily="34" charset="0"/>
              <a:buNone/>
            </a:pPr>
            <a:endParaRPr lang="zh-CN" altLang="en-US" sz="2800" b="1" dirty="0">
              <a:latin typeface="Calibri" panose="020F0502020204030204" pitchFamily="34" charset="0"/>
              <a:ea typeface="宋体" panose="02010600030101010101" pitchFamily="2" charset="-122"/>
            </a:endParaRPr>
          </a:p>
          <a:p>
            <a:pPr marL="715963" indent="-715963">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解</a:t>
            </a:r>
            <a:r>
              <a:rPr lang="en-US" altLang="zh-CN" sz="2800" b="1" dirty="0">
                <a:latin typeface="Calibri" panose="020F0502020204030204" pitchFamily="34" charset="0"/>
                <a:ea typeface="宋体" panose="02010600030101010101" pitchFamily="2" charset="-122"/>
              </a:rPr>
              <a:t>:</a:t>
            </a:r>
            <a:endParaRPr lang="en-US" altLang="zh-CN" sz="2800" dirty="0">
              <a:latin typeface="Calibri" panose="020F0502020204030204" pitchFamily="34" charset="0"/>
              <a:ea typeface="宋体" panose="02010600030101010101" pitchFamily="2" charset="-122"/>
            </a:endParaRPr>
          </a:p>
        </p:txBody>
      </p:sp>
      <p:sp>
        <p:nvSpPr>
          <p:cNvPr id="51205" name="Rectangle 4"/>
          <p:cNvSpPr>
            <a:spLocks noChangeArrowheads="1"/>
          </p:cNvSpPr>
          <p:nvPr/>
        </p:nvSpPr>
        <p:spPr bwMode="auto">
          <a:xfrm>
            <a:off x="1619250" y="5518150"/>
            <a:ext cx="360363"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a:t>
            </a:r>
          </a:p>
        </p:txBody>
      </p:sp>
      <p:sp>
        <p:nvSpPr>
          <p:cNvPr id="51206" name="Rectangle 5"/>
          <p:cNvSpPr>
            <a:spLocks noChangeArrowheads="1"/>
          </p:cNvSpPr>
          <p:nvPr/>
        </p:nvSpPr>
        <p:spPr bwMode="auto">
          <a:xfrm>
            <a:off x="2266950" y="5518150"/>
            <a:ext cx="360363"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4</a:t>
            </a:r>
          </a:p>
        </p:txBody>
      </p:sp>
      <p:sp>
        <p:nvSpPr>
          <p:cNvPr id="51207" name="Rectangle 6"/>
          <p:cNvSpPr>
            <a:spLocks noChangeArrowheads="1"/>
          </p:cNvSpPr>
          <p:nvPr/>
        </p:nvSpPr>
        <p:spPr bwMode="auto">
          <a:xfrm>
            <a:off x="2916238" y="5518150"/>
            <a:ext cx="360362"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9</a:t>
            </a:r>
          </a:p>
        </p:txBody>
      </p:sp>
      <p:sp>
        <p:nvSpPr>
          <p:cNvPr id="51208" name="Rectangle 7"/>
          <p:cNvSpPr>
            <a:spLocks noChangeArrowheads="1"/>
          </p:cNvSpPr>
          <p:nvPr/>
        </p:nvSpPr>
        <p:spPr bwMode="auto">
          <a:xfrm>
            <a:off x="3132138" y="4941888"/>
            <a:ext cx="360362"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16</a:t>
            </a:r>
          </a:p>
        </p:txBody>
      </p:sp>
      <p:sp>
        <p:nvSpPr>
          <p:cNvPr id="51209" name="Rectangle 8"/>
          <p:cNvSpPr>
            <a:spLocks noChangeArrowheads="1"/>
          </p:cNvSpPr>
          <p:nvPr/>
        </p:nvSpPr>
        <p:spPr bwMode="auto">
          <a:xfrm>
            <a:off x="3924300" y="4941888"/>
            <a:ext cx="360363"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25</a:t>
            </a:r>
          </a:p>
        </p:txBody>
      </p:sp>
      <p:sp>
        <p:nvSpPr>
          <p:cNvPr id="51210" name="Rectangle 9"/>
          <p:cNvSpPr>
            <a:spLocks noChangeArrowheads="1"/>
          </p:cNvSpPr>
          <p:nvPr/>
        </p:nvSpPr>
        <p:spPr bwMode="auto">
          <a:xfrm>
            <a:off x="4140200" y="4294188"/>
            <a:ext cx="360363"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36</a:t>
            </a:r>
          </a:p>
        </p:txBody>
      </p:sp>
      <p:sp>
        <p:nvSpPr>
          <p:cNvPr id="51211" name="Rectangle 10"/>
          <p:cNvSpPr>
            <a:spLocks noChangeArrowheads="1"/>
          </p:cNvSpPr>
          <p:nvPr/>
        </p:nvSpPr>
        <p:spPr bwMode="auto">
          <a:xfrm>
            <a:off x="5003800" y="4294188"/>
            <a:ext cx="360363"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49</a:t>
            </a:r>
          </a:p>
        </p:txBody>
      </p:sp>
      <p:sp>
        <p:nvSpPr>
          <p:cNvPr id="51212" name="Rectangle 11"/>
          <p:cNvSpPr>
            <a:spLocks noChangeArrowheads="1"/>
          </p:cNvSpPr>
          <p:nvPr/>
        </p:nvSpPr>
        <p:spPr bwMode="auto">
          <a:xfrm>
            <a:off x="5940425" y="4294188"/>
            <a:ext cx="360363"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64</a:t>
            </a:r>
          </a:p>
        </p:txBody>
      </p:sp>
      <p:sp>
        <p:nvSpPr>
          <p:cNvPr id="51213" name="Rectangle 12"/>
          <p:cNvSpPr>
            <a:spLocks noChangeArrowheads="1"/>
          </p:cNvSpPr>
          <p:nvPr/>
        </p:nvSpPr>
        <p:spPr bwMode="auto">
          <a:xfrm>
            <a:off x="6659563" y="4294188"/>
            <a:ext cx="360362"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87</a:t>
            </a:r>
          </a:p>
        </p:txBody>
      </p:sp>
      <p:sp>
        <p:nvSpPr>
          <p:cNvPr id="51214" name="Rectangle 13"/>
          <p:cNvSpPr>
            <a:spLocks noChangeArrowheads="1"/>
          </p:cNvSpPr>
          <p:nvPr/>
        </p:nvSpPr>
        <p:spPr bwMode="auto">
          <a:xfrm>
            <a:off x="7380288" y="4294188"/>
            <a:ext cx="360362" cy="215900"/>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100</a:t>
            </a:r>
          </a:p>
        </p:txBody>
      </p:sp>
      <p:sp>
        <p:nvSpPr>
          <p:cNvPr id="51215" name="Line 14"/>
          <p:cNvSpPr>
            <a:spLocks noChangeShapeType="1"/>
          </p:cNvSpPr>
          <p:nvPr/>
        </p:nvSpPr>
        <p:spPr bwMode="auto">
          <a:xfrm flipH="1">
            <a:off x="1763713" y="5157788"/>
            <a:ext cx="503237"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Line 15"/>
          <p:cNvSpPr>
            <a:spLocks noChangeShapeType="1"/>
          </p:cNvSpPr>
          <p:nvPr/>
        </p:nvSpPr>
        <p:spPr bwMode="auto">
          <a:xfrm>
            <a:off x="2411413" y="5157788"/>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Oval 16"/>
          <p:cNvSpPr>
            <a:spLocks noChangeArrowheads="1"/>
          </p:cNvSpPr>
          <p:nvPr/>
        </p:nvSpPr>
        <p:spPr bwMode="auto">
          <a:xfrm>
            <a:off x="2195513" y="4941888"/>
            <a:ext cx="431800" cy="21748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14</a:t>
            </a:r>
          </a:p>
        </p:txBody>
      </p:sp>
      <p:sp>
        <p:nvSpPr>
          <p:cNvPr id="51218" name="Oval 17"/>
          <p:cNvSpPr>
            <a:spLocks noChangeArrowheads="1"/>
          </p:cNvSpPr>
          <p:nvPr/>
        </p:nvSpPr>
        <p:spPr bwMode="auto">
          <a:xfrm>
            <a:off x="3132138" y="4294188"/>
            <a:ext cx="431800" cy="21748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55</a:t>
            </a:r>
          </a:p>
        </p:txBody>
      </p:sp>
      <p:sp>
        <p:nvSpPr>
          <p:cNvPr id="51219" name="Oval 18"/>
          <p:cNvSpPr>
            <a:spLocks noChangeArrowheads="1"/>
          </p:cNvSpPr>
          <p:nvPr/>
        </p:nvSpPr>
        <p:spPr bwMode="auto">
          <a:xfrm>
            <a:off x="4068763" y="3717925"/>
            <a:ext cx="431800" cy="2174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140</a:t>
            </a:r>
          </a:p>
        </p:txBody>
      </p:sp>
      <p:sp>
        <p:nvSpPr>
          <p:cNvPr id="51220" name="Oval 19"/>
          <p:cNvSpPr>
            <a:spLocks noChangeArrowheads="1"/>
          </p:cNvSpPr>
          <p:nvPr/>
        </p:nvSpPr>
        <p:spPr bwMode="auto">
          <a:xfrm>
            <a:off x="6588125" y="3646488"/>
            <a:ext cx="431800" cy="21748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251</a:t>
            </a:r>
          </a:p>
        </p:txBody>
      </p:sp>
      <p:sp>
        <p:nvSpPr>
          <p:cNvPr id="51221" name="Line 20"/>
          <p:cNvSpPr>
            <a:spLocks noChangeShapeType="1"/>
          </p:cNvSpPr>
          <p:nvPr/>
        </p:nvSpPr>
        <p:spPr bwMode="auto">
          <a:xfrm>
            <a:off x="2555875" y="5157788"/>
            <a:ext cx="43180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2" name="Line 21"/>
          <p:cNvSpPr>
            <a:spLocks noChangeShapeType="1"/>
          </p:cNvSpPr>
          <p:nvPr/>
        </p:nvSpPr>
        <p:spPr bwMode="auto">
          <a:xfrm flipH="1">
            <a:off x="2555875" y="4437063"/>
            <a:ext cx="577850" cy="504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3" name="Line 22"/>
          <p:cNvSpPr>
            <a:spLocks noChangeShapeType="1"/>
          </p:cNvSpPr>
          <p:nvPr/>
        </p:nvSpPr>
        <p:spPr bwMode="auto">
          <a:xfrm flipH="1">
            <a:off x="3348038" y="4510088"/>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Line 23"/>
          <p:cNvSpPr>
            <a:spLocks noChangeShapeType="1"/>
          </p:cNvSpPr>
          <p:nvPr/>
        </p:nvSpPr>
        <p:spPr bwMode="auto">
          <a:xfrm>
            <a:off x="3492500" y="4510088"/>
            <a:ext cx="574675"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5" name="Line 24"/>
          <p:cNvSpPr>
            <a:spLocks noChangeShapeType="1"/>
          </p:cNvSpPr>
          <p:nvPr/>
        </p:nvSpPr>
        <p:spPr bwMode="auto">
          <a:xfrm flipH="1">
            <a:off x="3492500" y="3860800"/>
            <a:ext cx="5746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25"/>
          <p:cNvSpPr>
            <a:spLocks noChangeShapeType="1"/>
          </p:cNvSpPr>
          <p:nvPr/>
        </p:nvSpPr>
        <p:spPr bwMode="auto">
          <a:xfrm>
            <a:off x="4284663" y="3933825"/>
            <a:ext cx="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Line 26"/>
          <p:cNvSpPr>
            <a:spLocks noChangeShapeType="1"/>
          </p:cNvSpPr>
          <p:nvPr/>
        </p:nvSpPr>
        <p:spPr bwMode="auto">
          <a:xfrm flipH="1" flipV="1">
            <a:off x="4500563" y="3860800"/>
            <a:ext cx="574675"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Line 27"/>
          <p:cNvSpPr>
            <a:spLocks noChangeShapeType="1"/>
          </p:cNvSpPr>
          <p:nvPr/>
        </p:nvSpPr>
        <p:spPr bwMode="auto">
          <a:xfrm>
            <a:off x="6804025" y="3862388"/>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Line 28"/>
          <p:cNvSpPr>
            <a:spLocks noChangeShapeType="1"/>
          </p:cNvSpPr>
          <p:nvPr/>
        </p:nvSpPr>
        <p:spPr bwMode="auto">
          <a:xfrm flipH="1">
            <a:off x="6011863" y="3862388"/>
            <a:ext cx="6477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29"/>
          <p:cNvSpPr>
            <a:spLocks noChangeShapeType="1"/>
          </p:cNvSpPr>
          <p:nvPr/>
        </p:nvSpPr>
        <p:spPr bwMode="auto">
          <a:xfrm>
            <a:off x="6948488" y="3862388"/>
            <a:ext cx="6477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Text Box 30"/>
          <p:cNvSpPr txBox="1">
            <a:spLocks noChangeArrowheads="1"/>
          </p:cNvSpPr>
          <p:nvPr/>
        </p:nvSpPr>
        <p:spPr bwMode="auto">
          <a:xfrm>
            <a:off x="5148263" y="2493963"/>
            <a:ext cx="6969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b="1">
                <a:solidFill>
                  <a:srgbClr val="CC0000"/>
                </a:solidFill>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3CCBBF-5364-4E3C-87ED-14AC2A6D9AC7}" type="slidenum">
              <a:rPr lang="zh-CN" altLang="en-US" smtClean="0">
                <a:solidFill>
                  <a:schemeClr val="accent1"/>
                </a:solidFill>
              </a:rPr>
              <a:pPr/>
              <a:t>48</a:t>
            </a:fld>
            <a:r>
              <a:rPr lang="en-US" altLang="zh-CN" dirty="0">
                <a:solidFill>
                  <a:schemeClr val="accent1"/>
                </a:solidFill>
              </a:rPr>
              <a:t>/51</a:t>
            </a:r>
          </a:p>
        </p:txBody>
      </p:sp>
      <p:sp>
        <p:nvSpPr>
          <p:cNvPr id="52227"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endParaRPr lang="en-US" altLang="zh-CN" sz="2400">
              <a:latin typeface="Calibri" panose="020F0502020204030204" pitchFamily="34" charset="0"/>
              <a:ea typeface="宋体" panose="02010600030101010101" pitchFamily="2" charset="-122"/>
            </a:endParaRPr>
          </a:p>
        </p:txBody>
      </p:sp>
      <p:sp>
        <p:nvSpPr>
          <p:cNvPr id="52228" name="Rectangle 3"/>
          <p:cNvSpPr>
            <a:spLocks noGrp="1"/>
          </p:cNvSpPr>
          <p:nvPr>
            <p:ph type="body" idx="4294967295"/>
          </p:nvPr>
        </p:nvSpPr>
        <p:spPr>
          <a:xfrm>
            <a:off x="179388" y="981075"/>
            <a:ext cx="8964612" cy="2016125"/>
          </a:xfrm>
        </p:spPr>
        <p:txBody>
          <a:bodyPr/>
          <a:lstStyle/>
          <a:p>
            <a:pPr marL="715963" indent="-715963">
              <a:buFont typeface="Arial" panose="020B0604020202020204" pitchFamily="34" charset="0"/>
              <a:buNone/>
            </a:pPr>
            <a:r>
              <a:rPr lang="zh-CN" altLang="en-US" sz="2800" b="1" dirty="0">
                <a:solidFill>
                  <a:schemeClr val="hlink"/>
                </a:solidFill>
                <a:latin typeface="Calibri" panose="020F0502020204030204" pitchFamily="34" charset="0"/>
                <a:ea typeface="宋体" panose="02010600030101010101" pitchFamily="2" charset="-122"/>
              </a:rPr>
              <a:t>给定权为  </a:t>
            </a:r>
            <a:r>
              <a:rPr lang="en-US" altLang="zh-CN" sz="2800" b="1" dirty="0">
                <a:solidFill>
                  <a:schemeClr val="hlink"/>
                </a:solidFill>
                <a:latin typeface="Calibri" panose="020F0502020204030204" pitchFamily="34" charset="0"/>
                <a:ea typeface="宋体" panose="02010600030101010101" pitchFamily="2" charset="-122"/>
              </a:rPr>
              <a:t>1</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4</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9</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16</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25</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36</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49</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64</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87</a:t>
            </a:r>
            <a:r>
              <a:rPr lang="zh-CN" altLang="en-US" sz="2800" b="1" dirty="0">
                <a:solidFill>
                  <a:schemeClr val="hlink"/>
                </a:solidFill>
                <a:latin typeface="Calibri" panose="020F0502020204030204" pitchFamily="34" charset="0"/>
                <a:ea typeface="宋体" panose="02010600030101010101" pitchFamily="2" charset="-122"/>
              </a:rPr>
              <a:t>，</a:t>
            </a:r>
            <a:r>
              <a:rPr lang="en-US" altLang="zh-CN" sz="2800" b="1" dirty="0">
                <a:solidFill>
                  <a:schemeClr val="hlink"/>
                </a:solidFill>
                <a:latin typeface="Calibri" panose="020F0502020204030204" pitchFamily="34" charset="0"/>
                <a:ea typeface="宋体" panose="02010600030101010101" pitchFamily="2" charset="-122"/>
              </a:rPr>
              <a:t>100</a:t>
            </a:r>
            <a:r>
              <a:rPr lang="zh-CN" altLang="en-US" sz="2800" b="1" dirty="0">
                <a:solidFill>
                  <a:schemeClr val="hlink"/>
                </a:solidFill>
                <a:latin typeface="Calibri" panose="020F0502020204030204" pitchFamily="34" charset="0"/>
                <a:ea typeface="宋体" panose="02010600030101010101" pitchFamily="2" charset="-122"/>
              </a:rPr>
              <a:t>。</a:t>
            </a:r>
          </a:p>
          <a:p>
            <a:pPr marL="715963" indent="-715963">
              <a:buFont typeface="Arial" panose="020B0604020202020204" pitchFamily="34" charset="0"/>
              <a:buNone/>
            </a:pPr>
            <a:r>
              <a:rPr lang="zh-CN" altLang="en-US" sz="2800" b="1" dirty="0">
                <a:solidFill>
                  <a:schemeClr val="hlink"/>
                </a:solidFill>
                <a:latin typeface="Calibri" panose="020F0502020204030204" pitchFamily="34" charset="0"/>
                <a:ea typeface="宋体" panose="02010600030101010101" pitchFamily="2" charset="-122"/>
              </a:rPr>
              <a:t>构造一棵带权最优</a:t>
            </a:r>
            <a:r>
              <a:rPr lang="en-US" altLang="zh-CN" sz="2800" b="1" dirty="0">
                <a:solidFill>
                  <a:schemeClr val="hlink"/>
                </a:solidFill>
                <a:latin typeface="Calibri" panose="020F0502020204030204" pitchFamily="34" charset="0"/>
                <a:ea typeface="宋体" panose="02010600030101010101" pitchFamily="2" charset="-122"/>
              </a:rPr>
              <a:t>3</a:t>
            </a:r>
            <a:r>
              <a:rPr lang="zh-CN" altLang="en-US" sz="2800" b="1" dirty="0">
                <a:solidFill>
                  <a:schemeClr val="hlink"/>
                </a:solidFill>
                <a:latin typeface="Calibri" panose="020F0502020204030204" pitchFamily="34" charset="0"/>
                <a:ea typeface="宋体" panose="02010600030101010101" pitchFamily="2" charset="-122"/>
              </a:rPr>
              <a:t>叉树。</a:t>
            </a:r>
          </a:p>
          <a:p>
            <a:pPr marL="715963" indent="-715963">
              <a:buFont typeface="Arial" panose="020B0604020202020204" pitchFamily="34" charset="0"/>
              <a:buNone/>
            </a:pPr>
            <a:endParaRPr lang="zh-CN" altLang="en-US" sz="2800" b="1" dirty="0">
              <a:latin typeface="Calibri" panose="020F0502020204030204" pitchFamily="34" charset="0"/>
              <a:ea typeface="宋体" panose="02010600030101010101" pitchFamily="2" charset="-122"/>
            </a:endParaRPr>
          </a:p>
          <a:p>
            <a:pPr marL="715963" indent="-715963">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解</a:t>
            </a:r>
            <a:r>
              <a:rPr lang="en-US" altLang="zh-CN" sz="2800" b="1" dirty="0">
                <a:latin typeface="Calibri" panose="020F0502020204030204" pitchFamily="34" charset="0"/>
                <a:ea typeface="宋体" panose="02010600030101010101" pitchFamily="2" charset="-122"/>
              </a:rPr>
              <a:t>:</a:t>
            </a:r>
            <a:endParaRPr lang="en-US" altLang="zh-CN" sz="2800" dirty="0">
              <a:latin typeface="Calibri" panose="020F0502020204030204" pitchFamily="34" charset="0"/>
              <a:ea typeface="宋体" panose="02010600030101010101" pitchFamily="2" charset="-122"/>
            </a:endParaRPr>
          </a:p>
        </p:txBody>
      </p:sp>
      <p:grpSp>
        <p:nvGrpSpPr>
          <p:cNvPr id="52229" name="Group 4"/>
          <p:cNvGrpSpPr>
            <a:grpSpLocks/>
          </p:cNvGrpSpPr>
          <p:nvPr/>
        </p:nvGrpSpPr>
        <p:grpSpPr bwMode="auto">
          <a:xfrm>
            <a:off x="1692275" y="2781300"/>
            <a:ext cx="6264275" cy="2736850"/>
            <a:chOff x="1474" y="2477"/>
            <a:chExt cx="3946" cy="1724"/>
          </a:xfrm>
        </p:grpSpPr>
        <p:sp>
          <p:nvSpPr>
            <p:cNvPr id="52230" name="Rectangle 5"/>
            <p:cNvSpPr>
              <a:spLocks noChangeArrowheads="1"/>
            </p:cNvSpPr>
            <p:nvPr/>
          </p:nvSpPr>
          <p:spPr bwMode="auto">
            <a:xfrm>
              <a:off x="1474" y="4065"/>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CC0000"/>
                  </a:solidFill>
                </a:rPr>
                <a:t>0</a:t>
              </a:r>
            </a:p>
          </p:txBody>
        </p:sp>
        <p:sp>
          <p:nvSpPr>
            <p:cNvPr id="52231" name="Rectangle 6"/>
            <p:cNvSpPr>
              <a:spLocks noChangeArrowheads="1"/>
            </p:cNvSpPr>
            <p:nvPr/>
          </p:nvSpPr>
          <p:spPr bwMode="auto">
            <a:xfrm>
              <a:off x="1882" y="4065"/>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a:t>
              </a:r>
            </a:p>
          </p:txBody>
        </p:sp>
        <p:sp>
          <p:nvSpPr>
            <p:cNvPr id="52232" name="Rectangle 7"/>
            <p:cNvSpPr>
              <a:spLocks noChangeArrowheads="1"/>
            </p:cNvSpPr>
            <p:nvPr/>
          </p:nvSpPr>
          <p:spPr bwMode="auto">
            <a:xfrm>
              <a:off x="2291" y="4065"/>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4</a:t>
              </a:r>
            </a:p>
          </p:txBody>
        </p:sp>
        <p:sp>
          <p:nvSpPr>
            <p:cNvPr id="52233" name="Rectangle 8"/>
            <p:cNvSpPr>
              <a:spLocks noChangeArrowheads="1"/>
            </p:cNvSpPr>
            <p:nvPr/>
          </p:nvSpPr>
          <p:spPr bwMode="auto">
            <a:xfrm>
              <a:off x="2427" y="3702"/>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9</a:t>
              </a:r>
            </a:p>
          </p:txBody>
        </p:sp>
        <p:sp>
          <p:nvSpPr>
            <p:cNvPr id="52234" name="Rectangle 9"/>
            <p:cNvSpPr>
              <a:spLocks noChangeArrowheads="1"/>
            </p:cNvSpPr>
            <p:nvPr/>
          </p:nvSpPr>
          <p:spPr bwMode="auto">
            <a:xfrm>
              <a:off x="2926" y="3702"/>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16</a:t>
              </a:r>
            </a:p>
          </p:txBody>
        </p:sp>
        <p:sp>
          <p:nvSpPr>
            <p:cNvPr id="52235" name="Rectangle 10"/>
            <p:cNvSpPr>
              <a:spLocks noChangeArrowheads="1"/>
            </p:cNvSpPr>
            <p:nvPr/>
          </p:nvSpPr>
          <p:spPr bwMode="auto">
            <a:xfrm>
              <a:off x="1882" y="3294"/>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25</a:t>
              </a:r>
            </a:p>
          </p:txBody>
        </p:sp>
        <p:sp>
          <p:nvSpPr>
            <p:cNvPr id="52236" name="Rectangle 11"/>
            <p:cNvSpPr>
              <a:spLocks noChangeArrowheads="1"/>
            </p:cNvSpPr>
            <p:nvPr/>
          </p:nvSpPr>
          <p:spPr bwMode="auto">
            <a:xfrm>
              <a:off x="3016" y="3294"/>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36</a:t>
              </a:r>
            </a:p>
          </p:txBody>
        </p:sp>
        <p:sp>
          <p:nvSpPr>
            <p:cNvPr id="52237" name="Rectangle 12"/>
            <p:cNvSpPr>
              <a:spLocks noChangeArrowheads="1"/>
            </p:cNvSpPr>
            <p:nvPr/>
          </p:nvSpPr>
          <p:spPr bwMode="auto">
            <a:xfrm>
              <a:off x="4286" y="3294"/>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49</a:t>
              </a:r>
            </a:p>
          </p:txBody>
        </p:sp>
        <p:sp>
          <p:nvSpPr>
            <p:cNvPr id="52238" name="Rectangle 13"/>
            <p:cNvSpPr>
              <a:spLocks noChangeArrowheads="1"/>
            </p:cNvSpPr>
            <p:nvPr/>
          </p:nvSpPr>
          <p:spPr bwMode="auto">
            <a:xfrm>
              <a:off x="4739" y="3294"/>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64</a:t>
              </a:r>
            </a:p>
          </p:txBody>
        </p:sp>
        <p:sp>
          <p:nvSpPr>
            <p:cNvPr id="52239" name="Rectangle 14"/>
            <p:cNvSpPr>
              <a:spLocks noChangeArrowheads="1"/>
            </p:cNvSpPr>
            <p:nvPr/>
          </p:nvSpPr>
          <p:spPr bwMode="auto">
            <a:xfrm>
              <a:off x="5193" y="3294"/>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87</a:t>
              </a:r>
            </a:p>
          </p:txBody>
        </p:sp>
        <p:sp>
          <p:nvSpPr>
            <p:cNvPr id="52240" name="Line 15"/>
            <p:cNvSpPr>
              <a:spLocks noChangeShapeType="1"/>
            </p:cNvSpPr>
            <p:nvPr/>
          </p:nvSpPr>
          <p:spPr bwMode="auto">
            <a:xfrm flipH="1">
              <a:off x="1565" y="3838"/>
              <a:ext cx="317"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16"/>
            <p:cNvSpPr>
              <a:spLocks noChangeShapeType="1"/>
            </p:cNvSpPr>
            <p:nvPr/>
          </p:nvSpPr>
          <p:spPr bwMode="auto">
            <a:xfrm>
              <a:off x="1973" y="3838"/>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Oval 17"/>
            <p:cNvSpPr>
              <a:spLocks noChangeArrowheads="1"/>
            </p:cNvSpPr>
            <p:nvPr/>
          </p:nvSpPr>
          <p:spPr bwMode="auto">
            <a:xfrm>
              <a:off x="1837" y="3702"/>
              <a:ext cx="272" cy="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5</a:t>
              </a:r>
            </a:p>
          </p:txBody>
        </p:sp>
        <p:sp>
          <p:nvSpPr>
            <p:cNvPr id="52243" name="Oval 18"/>
            <p:cNvSpPr>
              <a:spLocks noChangeArrowheads="1"/>
            </p:cNvSpPr>
            <p:nvPr/>
          </p:nvSpPr>
          <p:spPr bwMode="auto">
            <a:xfrm>
              <a:off x="2427" y="3294"/>
              <a:ext cx="272" cy="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30</a:t>
              </a:r>
            </a:p>
          </p:txBody>
        </p:sp>
        <p:sp>
          <p:nvSpPr>
            <p:cNvPr id="52244" name="Oval 19"/>
            <p:cNvSpPr>
              <a:spLocks noChangeArrowheads="1"/>
            </p:cNvSpPr>
            <p:nvPr/>
          </p:nvSpPr>
          <p:spPr bwMode="auto">
            <a:xfrm>
              <a:off x="2426" y="2931"/>
              <a:ext cx="272" cy="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91</a:t>
              </a:r>
            </a:p>
          </p:txBody>
        </p:sp>
        <p:sp>
          <p:nvSpPr>
            <p:cNvPr id="52245" name="Oval 20"/>
            <p:cNvSpPr>
              <a:spLocks noChangeArrowheads="1"/>
            </p:cNvSpPr>
            <p:nvPr/>
          </p:nvSpPr>
          <p:spPr bwMode="auto">
            <a:xfrm>
              <a:off x="4694" y="2886"/>
              <a:ext cx="272" cy="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200</a:t>
              </a:r>
            </a:p>
          </p:txBody>
        </p:sp>
        <p:sp>
          <p:nvSpPr>
            <p:cNvPr id="52246" name="Line 21"/>
            <p:cNvSpPr>
              <a:spLocks noChangeShapeType="1"/>
            </p:cNvSpPr>
            <p:nvPr/>
          </p:nvSpPr>
          <p:spPr bwMode="auto">
            <a:xfrm>
              <a:off x="2064" y="3838"/>
              <a:ext cx="272"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7" name="Line 22"/>
            <p:cNvSpPr>
              <a:spLocks noChangeShapeType="1"/>
            </p:cNvSpPr>
            <p:nvPr/>
          </p:nvSpPr>
          <p:spPr bwMode="auto">
            <a:xfrm flipH="1">
              <a:off x="2064" y="3384"/>
              <a:ext cx="364"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8" name="Line 23"/>
            <p:cNvSpPr>
              <a:spLocks noChangeShapeType="1"/>
            </p:cNvSpPr>
            <p:nvPr/>
          </p:nvSpPr>
          <p:spPr bwMode="auto">
            <a:xfrm flipH="1">
              <a:off x="2563" y="3430"/>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Line 24"/>
            <p:cNvSpPr>
              <a:spLocks noChangeShapeType="1"/>
            </p:cNvSpPr>
            <p:nvPr/>
          </p:nvSpPr>
          <p:spPr bwMode="auto">
            <a:xfrm>
              <a:off x="2654" y="3430"/>
              <a:ext cx="362"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0" name="Line 25"/>
            <p:cNvSpPr>
              <a:spLocks noChangeShapeType="1"/>
            </p:cNvSpPr>
            <p:nvPr/>
          </p:nvSpPr>
          <p:spPr bwMode="auto">
            <a:xfrm flipH="1">
              <a:off x="2063" y="3021"/>
              <a:ext cx="362"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1" name="Line 26"/>
            <p:cNvSpPr>
              <a:spLocks noChangeShapeType="1"/>
            </p:cNvSpPr>
            <p:nvPr/>
          </p:nvSpPr>
          <p:spPr bwMode="auto">
            <a:xfrm>
              <a:off x="2562" y="3067"/>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Line 27"/>
            <p:cNvSpPr>
              <a:spLocks noChangeShapeType="1"/>
            </p:cNvSpPr>
            <p:nvPr/>
          </p:nvSpPr>
          <p:spPr bwMode="auto">
            <a:xfrm flipH="1" flipV="1">
              <a:off x="2698" y="3021"/>
              <a:ext cx="362" cy="2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3" name="Line 28"/>
            <p:cNvSpPr>
              <a:spLocks noChangeShapeType="1"/>
            </p:cNvSpPr>
            <p:nvPr/>
          </p:nvSpPr>
          <p:spPr bwMode="auto">
            <a:xfrm>
              <a:off x="4830" y="3022"/>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Line 29"/>
            <p:cNvSpPr>
              <a:spLocks noChangeShapeType="1"/>
            </p:cNvSpPr>
            <p:nvPr/>
          </p:nvSpPr>
          <p:spPr bwMode="auto">
            <a:xfrm flipH="1">
              <a:off x="4331" y="3022"/>
              <a:ext cx="408"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30"/>
            <p:cNvSpPr>
              <a:spLocks noChangeShapeType="1"/>
            </p:cNvSpPr>
            <p:nvPr/>
          </p:nvSpPr>
          <p:spPr bwMode="auto">
            <a:xfrm>
              <a:off x="4921" y="3022"/>
              <a:ext cx="408"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6" name="Text Box 31"/>
            <p:cNvSpPr txBox="1">
              <a:spLocks noChangeArrowheads="1"/>
            </p:cNvSpPr>
            <p:nvPr/>
          </p:nvSpPr>
          <p:spPr bwMode="auto">
            <a:xfrm>
              <a:off x="4604" y="3307"/>
              <a:ext cx="757"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8000" b="1">
                  <a:solidFill>
                    <a:srgbClr val="FF0000"/>
                  </a:solidFill>
                </a:rPr>
                <a:t>✔</a:t>
              </a:r>
            </a:p>
          </p:txBody>
        </p:sp>
        <p:sp>
          <p:nvSpPr>
            <p:cNvPr id="52257" name="Rectangle 32"/>
            <p:cNvSpPr>
              <a:spLocks noChangeArrowheads="1"/>
            </p:cNvSpPr>
            <p:nvPr/>
          </p:nvSpPr>
          <p:spPr bwMode="auto">
            <a:xfrm>
              <a:off x="3605" y="2885"/>
              <a:ext cx="227" cy="136"/>
            </a:xfrm>
            <a:prstGeom prst="rect">
              <a:avLst/>
            </a:prstGeom>
            <a:solidFill>
              <a:srgbClr val="00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100</a:t>
              </a:r>
            </a:p>
          </p:txBody>
        </p:sp>
        <p:sp>
          <p:nvSpPr>
            <p:cNvPr id="52258" name="Oval 33"/>
            <p:cNvSpPr>
              <a:spLocks noChangeArrowheads="1"/>
            </p:cNvSpPr>
            <p:nvPr/>
          </p:nvSpPr>
          <p:spPr bwMode="auto">
            <a:xfrm>
              <a:off x="3560" y="2477"/>
              <a:ext cx="272" cy="13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391</a:t>
              </a:r>
            </a:p>
          </p:txBody>
        </p:sp>
        <p:sp>
          <p:nvSpPr>
            <p:cNvPr id="52259" name="Line 34"/>
            <p:cNvSpPr>
              <a:spLocks noChangeShapeType="1"/>
            </p:cNvSpPr>
            <p:nvPr/>
          </p:nvSpPr>
          <p:spPr bwMode="auto">
            <a:xfrm>
              <a:off x="3696" y="261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Line 35"/>
            <p:cNvSpPr>
              <a:spLocks noChangeShapeType="1"/>
            </p:cNvSpPr>
            <p:nvPr/>
          </p:nvSpPr>
          <p:spPr bwMode="auto">
            <a:xfrm flipH="1">
              <a:off x="2653" y="2613"/>
              <a:ext cx="952"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1" name="Line 36"/>
            <p:cNvSpPr>
              <a:spLocks noChangeShapeType="1"/>
            </p:cNvSpPr>
            <p:nvPr/>
          </p:nvSpPr>
          <p:spPr bwMode="auto">
            <a:xfrm>
              <a:off x="3787" y="2613"/>
              <a:ext cx="998"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advTm="1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B0A67F-6FCE-4FD3-A14F-6B13B976B718}" type="slidenum">
              <a:rPr lang="zh-CN" altLang="en-US" smtClean="0">
                <a:solidFill>
                  <a:schemeClr val="accent1"/>
                </a:solidFill>
              </a:rPr>
              <a:pPr/>
              <a:t>49</a:t>
            </a:fld>
            <a:r>
              <a:rPr lang="en-US" altLang="zh-CN" dirty="0">
                <a:solidFill>
                  <a:schemeClr val="accent1"/>
                </a:solidFill>
              </a:rPr>
              <a:t>/51</a:t>
            </a:r>
          </a:p>
        </p:txBody>
      </p:sp>
      <p:sp>
        <p:nvSpPr>
          <p:cNvPr id="53251" name="Rectangle 2"/>
          <p:cNvSpPr>
            <a:spLocks noGrp="1"/>
          </p:cNvSpPr>
          <p:nvPr>
            <p:ph type="title" idx="4294967295"/>
          </p:nvPr>
        </p:nvSpPr>
        <p:spPr/>
        <p:txBody>
          <a:bodyPr/>
          <a:lstStyle/>
          <a:p>
            <a:r>
              <a:rPr lang="zh-CN" altLang="en-US" sz="4000" dirty="0">
                <a:latin typeface="Calibri" panose="020F0502020204030204" pitchFamily="34" charset="0"/>
                <a:ea typeface="宋体" panose="02010600030101010101" pitchFamily="2" charset="-122"/>
              </a:rPr>
              <a:t>构造一棵最优 </a:t>
            </a:r>
            <a:r>
              <a:rPr lang="en-US" altLang="zh-CN" sz="4000" dirty="0">
                <a:latin typeface="Calibri" panose="020F0502020204030204" pitchFamily="34" charset="0"/>
                <a:ea typeface="宋体" panose="02010600030101010101" pitchFamily="2" charset="-122"/>
              </a:rPr>
              <a:t>r</a:t>
            </a:r>
            <a:r>
              <a:rPr lang="zh-CN" altLang="en-US" sz="4000" dirty="0">
                <a:latin typeface="Calibri" panose="020F0502020204030204" pitchFamily="34" charset="0"/>
                <a:ea typeface="宋体" panose="02010600030101010101" pitchFamily="2" charset="-122"/>
              </a:rPr>
              <a:t>叉树</a:t>
            </a:r>
            <a:endParaRPr lang="en-US" altLang="zh-CN" sz="4000" dirty="0">
              <a:latin typeface="Calibri" panose="020F0502020204030204" pitchFamily="34" charset="0"/>
              <a:ea typeface="宋体" panose="02010600030101010101" pitchFamily="2" charset="-122"/>
            </a:endParaRPr>
          </a:p>
        </p:txBody>
      </p:sp>
      <p:sp>
        <p:nvSpPr>
          <p:cNvPr id="53252" name="Rectangle 3"/>
          <p:cNvSpPr>
            <a:spLocks noGrp="1"/>
          </p:cNvSpPr>
          <p:nvPr>
            <p:ph type="body" idx="4294967295"/>
          </p:nvPr>
        </p:nvSpPr>
        <p:spPr>
          <a:xfrm>
            <a:off x="323850" y="981075"/>
            <a:ext cx="8569325" cy="5327650"/>
          </a:xfrm>
        </p:spPr>
        <p:txBody>
          <a:bodyPr/>
          <a:lstStyle/>
          <a:p>
            <a:pPr marL="901700" indent="-901700">
              <a:lnSpc>
                <a:spcPct val="105000"/>
              </a:lnSpc>
              <a:spcBef>
                <a:spcPct val="4000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）首先找出</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个最小的权值，然后对这</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个权值构造出一个</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叉树，并对该</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叉树的树根置权值为</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个最小权值之和。依此类推，由构造过程可知，除根外其它分支点恰有</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个儿子。</a:t>
            </a:r>
          </a:p>
          <a:p>
            <a:pPr marL="901700" indent="-901700">
              <a:lnSpc>
                <a:spcPct val="105000"/>
              </a:lnSpc>
              <a:spcBef>
                <a:spcPct val="4000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）如果构造出来的树跟恰好有 </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个儿子，那么这棵树就是最优</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叉树。如果构造出来的树根的儿子数目</a:t>
            </a:r>
            <a:r>
              <a:rPr lang="en-US" altLang="zh-CN" sz="2800" b="1" dirty="0">
                <a:latin typeface="Calibri" panose="020F0502020204030204" pitchFamily="34" charset="0"/>
                <a:ea typeface="宋体" panose="02010600030101010101" pitchFamily="2" charset="-122"/>
              </a:rPr>
              <a:t>k&lt;r </a:t>
            </a:r>
            <a:r>
              <a:rPr lang="zh-CN" altLang="en-US" sz="2800" b="1" dirty="0">
                <a:latin typeface="Calibri" panose="020F0502020204030204" pitchFamily="34" charset="0"/>
                <a:ea typeface="宋体" panose="02010600030101010101" pitchFamily="2" charset="-122"/>
              </a:rPr>
              <a:t>，那么在原来的权值中添加 </a:t>
            </a:r>
            <a:r>
              <a:rPr lang="en-US" altLang="zh-CN" sz="2800" b="1" dirty="0">
                <a:latin typeface="Calibri" panose="020F0502020204030204" pitchFamily="34" charset="0"/>
                <a:ea typeface="宋体" panose="02010600030101010101" pitchFamily="2" charset="-122"/>
              </a:rPr>
              <a:t>(r-k) </a:t>
            </a:r>
            <a:r>
              <a:rPr lang="zh-CN" altLang="en-US" sz="2800" b="1" dirty="0">
                <a:latin typeface="Calibri" panose="020F0502020204030204" pitchFamily="34" charset="0"/>
                <a:ea typeface="宋体" panose="02010600030101010101" pitchFamily="2" charset="-122"/>
              </a:rPr>
              <a:t>个</a:t>
            </a:r>
            <a:r>
              <a:rPr lang="en-US" altLang="zh-CN" sz="2800" b="1" dirty="0">
                <a:latin typeface="Calibri" panose="020F0502020204030204" pitchFamily="34" charset="0"/>
                <a:ea typeface="宋体" panose="02010600030101010101" pitchFamily="2" charset="-122"/>
              </a:rPr>
              <a:t>0</a:t>
            </a:r>
            <a:r>
              <a:rPr lang="zh-CN" altLang="en-US" sz="2800" b="1" dirty="0">
                <a:latin typeface="Calibri" panose="020F0502020204030204" pitchFamily="34" charset="0"/>
                <a:ea typeface="宋体" panose="02010600030101010101" pitchFamily="2" charset="-122"/>
              </a:rPr>
              <a:t>，按照步骤</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重新构造 </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叉树，它能保证每个分支点都有</a:t>
            </a:r>
            <a:r>
              <a:rPr lang="en-US" altLang="zh-CN" sz="2800" b="1" dirty="0">
                <a:latin typeface="Calibri" panose="020F0502020204030204" pitchFamily="34" charset="0"/>
                <a:ea typeface="宋体" panose="02010600030101010101" pitchFamily="2" charset="-122"/>
              </a:rPr>
              <a:t>r </a:t>
            </a:r>
            <a:r>
              <a:rPr lang="zh-CN" altLang="en-US" sz="2800" b="1" dirty="0">
                <a:latin typeface="Calibri" panose="020F0502020204030204" pitchFamily="34" charset="0"/>
                <a:ea typeface="宋体" panose="02010600030101010101" pitchFamily="2" charset="-122"/>
              </a:rPr>
              <a:t>个儿子，这是最优 </a:t>
            </a:r>
            <a:r>
              <a:rPr lang="en-US" altLang="zh-CN" sz="2800" b="1" dirty="0">
                <a:latin typeface="Calibri" panose="020F0502020204030204" pitchFamily="34" charset="0"/>
                <a:ea typeface="宋体" panose="02010600030101010101" pitchFamily="2" charset="-122"/>
              </a:rPr>
              <a:t>r</a:t>
            </a:r>
            <a:r>
              <a:rPr lang="zh-CN" altLang="en-US" sz="2800" b="1" dirty="0">
                <a:latin typeface="Calibri" panose="020F0502020204030204" pitchFamily="34" charset="0"/>
                <a:ea typeface="宋体" panose="02010600030101010101" pitchFamily="2" charset="-122"/>
              </a:rPr>
              <a:t>叉树。</a:t>
            </a:r>
          </a:p>
        </p:txBody>
      </p:sp>
    </p:spTree>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D14D3A-FE0E-4516-A700-9D98BD75F62F}" type="slidenum">
              <a:rPr lang="zh-CN" altLang="en-US" smtClean="0">
                <a:solidFill>
                  <a:schemeClr val="accent1"/>
                </a:solidFill>
              </a:rPr>
              <a:pPr/>
              <a:t>5</a:t>
            </a:fld>
            <a:r>
              <a:rPr lang="en-US" altLang="zh-CN" dirty="0">
                <a:solidFill>
                  <a:schemeClr val="accent1"/>
                </a:solidFill>
              </a:rPr>
              <a:t>/51</a:t>
            </a:r>
          </a:p>
        </p:txBody>
      </p:sp>
      <p:sp>
        <p:nvSpPr>
          <p:cNvPr id="13315" name="Rectangle 2"/>
          <p:cNvSpPr>
            <a:spLocks noGrp="1"/>
          </p:cNvSpPr>
          <p:nvPr>
            <p:ph type="title" idx="4294967295"/>
          </p:nvPr>
        </p:nvSpPr>
        <p:spPr>
          <a:xfrm>
            <a:off x="0" y="-26988"/>
            <a:ext cx="9144000" cy="1800226"/>
          </a:xfrm>
          <a:solidFill>
            <a:schemeClr val="tx2"/>
          </a:solidFill>
        </p:spPr>
        <p:txBody>
          <a:bodyPr/>
          <a:lstStyle/>
          <a:p>
            <a:pPr marL="538163" indent="-538163" algn="l">
              <a:tabLst>
                <a:tab pos="623888" algn="l"/>
              </a:tabLst>
            </a:pPr>
            <a:r>
              <a:rPr lang="zh-CN" altLang="en-US" sz="3600" dirty="0">
                <a:latin typeface="Calibri" panose="020F0502020204030204" pitchFamily="34" charset="0"/>
                <a:ea typeface="宋体" panose="02010600030101010101" pitchFamily="2" charset="-122"/>
              </a:rPr>
              <a:t>例 有</a:t>
            </a:r>
            <a:r>
              <a:rPr lang="en-US" altLang="zh-CN" sz="3600" dirty="0">
                <a:latin typeface="Calibri" panose="020F0502020204030204" pitchFamily="34" charset="0"/>
                <a:ea typeface="宋体" panose="02010600030101010101" pitchFamily="2" charset="-122"/>
              </a:rPr>
              <a:t>8</a:t>
            </a:r>
            <a:r>
              <a:rPr lang="zh-CN" altLang="en-US" sz="3600" dirty="0">
                <a:latin typeface="Calibri" panose="020F0502020204030204" pitchFamily="34" charset="0"/>
                <a:ea typeface="宋体" panose="02010600030101010101" pitchFamily="2" charset="-122"/>
              </a:rPr>
              <a:t>枚硬币，其中恰有</a:t>
            </a:r>
            <a:r>
              <a:rPr lang="en-US" altLang="zh-CN" sz="3600" dirty="0">
                <a:latin typeface="Calibri" panose="020F0502020204030204" pitchFamily="34" charset="0"/>
                <a:ea typeface="宋体" panose="02010600030101010101" pitchFamily="2" charset="-122"/>
              </a:rPr>
              <a:t>1</a:t>
            </a:r>
            <a:r>
              <a:rPr lang="zh-CN" altLang="en-US" sz="3600" dirty="0">
                <a:latin typeface="Calibri" panose="020F0502020204030204" pitchFamily="34" charset="0"/>
                <a:ea typeface="宋体" panose="02010600030101010101" pitchFamily="2" charset="-122"/>
              </a:rPr>
              <a:t>枚是假币，假币比</a:t>
            </a:r>
            <a:r>
              <a:rPr lang="zh-CN" altLang="en-US" sz="3600">
                <a:latin typeface="Calibri" panose="020F0502020204030204" pitchFamily="34" charset="0"/>
                <a:ea typeface="宋体" panose="02010600030101010101" pitchFamily="2" charset="-122"/>
              </a:rPr>
              <a:t>真币重。</a:t>
            </a:r>
            <a:r>
              <a:rPr lang="zh-CN" altLang="en-US" sz="3600" dirty="0">
                <a:latin typeface="Calibri" panose="020F0502020204030204" pitchFamily="34" charset="0"/>
                <a:ea typeface="宋体" panose="02010600030101010101" pitchFamily="2" charset="-122"/>
              </a:rPr>
              <a:t>试用一架天平称出假币，使称量的次数尽可能地少。</a:t>
            </a:r>
            <a:r>
              <a:rPr lang="zh-CN" altLang="en-US" sz="4000" dirty="0">
                <a:solidFill>
                  <a:schemeClr val="tx1"/>
                </a:solidFill>
                <a:latin typeface="Calibri" panose="020F0502020204030204" pitchFamily="34" charset="0"/>
                <a:ea typeface="宋体" panose="02010600030101010101" pitchFamily="2" charset="-122"/>
              </a:rPr>
              <a:t> </a:t>
            </a:r>
          </a:p>
        </p:txBody>
      </p:sp>
      <p:pic>
        <p:nvPicPr>
          <p:cNvPr id="678922" name="Picture 10" descr="imag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60575"/>
            <a:ext cx="86042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99" advTm="1000"/>
    </mc:Choice>
    <mc:Fallback xmlns="">
      <p:transition spd="slow" advTm="1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8922"/>
                                        </p:tgtEl>
                                        <p:attrNameLst>
                                          <p:attrName>style.visibility</p:attrName>
                                        </p:attrNameLst>
                                      </p:cBhvr>
                                      <p:to>
                                        <p:strVal val="visible"/>
                                      </p:to>
                                    </p:set>
                                    <p:animEffect transition="in" filter="blinds(horizontal)">
                                      <p:cBhvr>
                                        <p:cTn id="7"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5CB8A4-B319-49D5-AC16-3ABC73796C65}" type="slidenum">
              <a:rPr lang="zh-CN" altLang="en-US" smtClean="0">
                <a:solidFill>
                  <a:schemeClr val="accent1"/>
                </a:solidFill>
              </a:rPr>
              <a:pPr/>
              <a:t>50</a:t>
            </a:fld>
            <a:r>
              <a:rPr lang="en-US" altLang="zh-CN" dirty="0">
                <a:solidFill>
                  <a:schemeClr val="accent1"/>
                </a:solidFill>
              </a:rPr>
              <a:t>/51</a:t>
            </a:r>
          </a:p>
        </p:txBody>
      </p:sp>
      <p:sp>
        <p:nvSpPr>
          <p:cNvPr id="54275" name="Rectangle 2"/>
          <p:cNvSpPr>
            <a:spLocks noGrp="1"/>
          </p:cNvSpPr>
          <p:nvPr>
            <p:ph type="title" idx="4294967295"/>
          </p:nvPr>
        </p:nvSpPr>
        <p:spPr/>
        <p:txBody>
          <a:bodyPr/>
          <a:lstStyle/>
          <a:p>
            <a:r>
              <a:rPr lang="en-US" altLang="zh-CN" sz="4000">
                <a:latin typeface="Calibri" panose="020F0502020204030204" pitchFamily="34" charset="0"/>
                <a:ea typeface="宋体" panose="02010600030101010101" pitchFamily="2" charset="-122"/>
              </a:rPr>
              <a:t>Huffman coding </a:t>
            </a:r>
          </a:p>
        </p:txBody>
      </p:sp>
      <p:sp>
        <p:nvSpPr>
          <p:cNvPr id="54276" name="Rectangle 3"/>
          <p:cNvSpPr>
            <a:spLocks noGrp="1"/>
          </p:cNvSpPr>
          <p:nvPr>
            <p:ph type="body" idx="4294967295"/>
          </p:nvPr>
        </p:nvSpPr>
        <p:spPr>
          <a:xfrm>
            <a:off x="838200" y="1052513"/>
            <a:ext cx="8126413" cy="5545137"/>
          </a:xfrm>
        </p:spPr>
        <p:txBody>
          <a:bodyPr/>
          <a:lstStyle/>
          <a:p>
            <a:pPr marL="0" indent="0">
              <a:buFont typeface="Arial" panose="020B0604020202020204" pitchFamily="34" charset="0"/>
              <a:buNone/>
            </a:pPr>
            <a:r>
              <a:rPr lang="en-US" altLang="zh-CN" sz="2400" dirty="0">
                <a:latin typeface="Calibri" panose="020F0502020204030204" pitchFamily="34" charset="0"/>
                <a:ea typeface="宋体" panose="02010600030101010101" pitchFamily="2" charset="-122"/>
              </a:rPr>
              <a:t>In </a:t>
            </a:r>
            <a:r>
              <a:rPr lang="en-US" altLang="zh-CN" sz="2400" dirty="0">
                <a:latin typeface="Calibri" panose="020F0502020204030204" pitchFamily="34" charset="0"/>
                <a:ea typeface="宋体" panose="02010600030101010101" pitchFamily="2" charset="-122"/>
                <a:hlinkClick r:id="rId2" tooltip="Computer science"/>
              </a:rPr>
              <a:t>computer science</a:t>
            </a:r>
            <a:r>
              <a:rPr lang="en-US" altLang="zh-CN" sz="2400" dirty="0">
                <a:latin typeface="Calibri" panose="020F0502020204030204" pitchFamily="34" charset="0"/>
                <a:ea typeface="宋体" panose="02010600030101010101" pitchFamily="2" charset="-122"/>
              </a:rPr>
              <a:t> and </a:t>
            </a:r>
            <a:r>
              <a:rPr lang="en-US" altLang="zh-CN" sz="2400" dirty="0">
                <a:latin typeface="Calibri" panose="020F0502020204030204" pitchFamily="34" charset="0"/>
                <a:ea typeface="宋体" panose="02010600030101010101" pitchFamily="2" charset="-122"/>
                <a:hlinkClick r:id="rId3" tooltip="Information theory"/>
              </a:rPr>
              <a:t>information theory</a:t>
            </a:r>
            <a:r>
              <a:rPr lang="en-US" altLang="zh-CN" sz="2400" dirty="0">
                <a:latin typeface="Calibri" panose="020F0502020204030204" pitchFamily="34" charset="0"/>
                <a:ea typeface="宋体" panose="02010600030101010101" pitchFamily="2" charset="-122"/>
              </a:rPr>
              <a:t>, </a:t>
            </a:r>
            <a:r>
              <a:rPr lang="en-US" altLang="zh-CN" sz="2400" b="1" dirty="0">
                <a:latin typeface="Calibri" panose="020F0502020204030204" pitchFamily="34" charset="0"/>
                <a:ea typeface="宋体" panose="02010600030101010101" pitchFamily="2" charset="-122"/>
              </a:rPr>
              <a:t>Huffman coding</a:t>
            </a:r>
            <a:r>
              <a:rPr lang="en-US" altLang="zh-CN" sz="2400" dirty="0">
                <a:latin typeface="Calibri" panose="020F0502020204030204" pitchFamily="34" charset="0"/>
                <a:ea typeface="宋体" panose="02010600030101010101" pitchFamily="2" charset="-122"/>
              </a:rPr>
              <a:t> is an </a:t>
            </a:r>
            <a:r>
              <a:rPr lang="en-US" altLang="zh-CN" sz="2400" dirty="0">
                <a:latin typeface="Calibri" panose="020F0502020204030204" pitchFamily="34" charset="0"/>
                <a:ea typeface="宋体" panose="02010600030101010101" pitchFamily="2" charset="-122"/>
                <a:hlinkClick r:id="rId4" tooltip="Entropy encoding"/>
              </a:rPr>
              <a:t>entropy encoding</a:t>
            </a:r>
            <a:r>
              <a:rPr lang="en-US" altLang="zh-CN" sz="2400" dirty="0">
                <a:latin typeface="Calibri" panose="020F0502020204030204" pitchFamily="34" charset="0"/>
                <a:ea typeface="宋体" panose="02010600030101010101" pitchFamily="2" charset="-122"/>
              </a:rPr>
              <a:t> </a:t>
            </a:r>
            <a:r>
              <a:rPr lang="en-US" altLang="zh-CN" sz="2400" dirty="0">
                <a:latin typeface="Calibri" panose="020F0502020204030204" pitchFamily="34" charset="0"/>
                <a:ea typeface="宋体" panose="02010600030101010101" pitchFamily="2" charset="-122"/>
                <a:hlinkClick r:id="rId5" tooltip="Algorithm"/>
              </a:rPr>
              <a:t>algorithm</a:t>
            </a:r>
            <a:r>
              <a:rPr lang="en-US" altLang="zh-CN" sz="2400" dirty="0">
                <a:latin typeface="Calibri" panose="020F0502020204030204" pitchFamily="34" charset="0"/>
                <a:ea typeface="宋体" panose="02010600030101010101" pitchFamily="2" charset="-122"/>
              </a:rPr>
              <a:t> used for </a:t>
            </a:r>
            <a:r>
              <a:rPr lang="en-US" altLang="zh-CN" sz="2400" dirty="0">
                <a:latin typeface="Calibri" panose="020F0502020204030204" pitchFamily="34" charset="0"/>
                <a:ea typeface="宋体" panose="02010600030101010101" pitchFamily="2" charset="-122"/>
                <a:hlinkClick r:id="rId6" tooltip="Lossless data compression"/>
              </a:rPr>
              <a:t>lossless data compression</a:t>
            </a:r>
            <a:r>
              <a:rPr lang="en-US" altLang="zh-CN" sz="2400" dirty="0">
                <a:latin typeface="Calibri" panose="020F0502020204030204" pitchFamily="34" charset="0"/>
                <a:ea typeface="宋体" panose="02010600030101010101" pitchFamily="2" charset="-122"/>
              </a:rPr>
              <a:t>. The term refers to the use of a </a:t>
            </a:r>
            <a:r>
              <a:rPr lang="en-US" altLang="zh-CN" sz="2400" dirty="0">
                <a:latin typeface="Calibri" panose="020F0502020204030204" pitchFamily="34" charset="0"/>
                <a:ea typeface="宋体" panose="02010600030101010101" pitchFamily="2" charset="-122"/>
                <a:hlinkClick r:id="rId7" tooltip="Variable length code"/>
              </a:rPr>
              <a:t>variable length code</a:t>
            </a:r>
            <a:r>
              <a:rPr lang="en-US" altLang="zh-CN" sz="2400" dirty="0">
                <a:latin typeface="Calibri" panose="020F0502020204030204" pitchFamily="34" charset="0"/>
                <a:ea typeface="宋体" panose="02010600030101010101" pitchFamily="2" charset="-122"/>
              </a:rPr>
              <a:t> table for encoding a source symbol (such as a character in a file) where the variable-length code table has been derived in a particular way based on the estimated probability of occurrence for each possible value of the source symbol. It was developed by </a:t>
            </a:r>
            <a:r>
              <a:rPr lang="en-US" altLang="zh-CN" sz="2400" dirty="0">
                <a:latin typeface="Calibri" panose="020F0502020204030204" pitchFamily="34" charset="0"/>
                <a:ea typeface="宋体" panose="02010600030101010101" pitchFamily="2" charset="-122"/>
                <a:hlinkClick r:id="rId8" tooltip="David A. Huffman"/>
              </a:rPr>
              <a:t>David A. Huffman</a:t>
            </a:r>
            <a:r>
              <a:rPr lang="en-US" altLang="zh-CN" sz="2400" dirty="0">
                <a:latin typeface="Calibri" panose="020F0502020204030204" pitchFamily="34" charset="0"/>
                <a:ea typeface="宋体" panose="02010600030101010101" pitchFamily="2" charset="-122"/>
              </a:rPr>
              <a:t> while he was a </a:t>
            </a:r>
            <a:r>
              <a:rPr lang="en-US" altLang="zh-CN" sz="2400" dirty="0">
                <a:solidFill>
                  <a:srgbClr val="FF0000"/>
                </a:solidFill>
                <a:latin typeface="Calibri" panose="020F0502020204030204" pitchFamily="34" charset="0"/>
                <a:ea typeface="宋体" panose="02010600030101010101" pitchFamily="2" charset="-122"/>
                <a:hlinkClick r:id="rId9" tooltip="Doctor of Philosophy"/>
              </a:rPr>
              <a:t>Ph.D</a:t>
            </a:r>
            <a:r>
              <a:rPr lang="en-US" altLang="zh-CN" sz="2400" dirty="0">
                <a:latin typeface="Calibri" panose="020F0502020204030204" pitchFamily="34" charset="0"/>
                <a:ea typeface="宋体" panose="02010600030101010101" pitchFamily="2" charset="-122"/>
                <a:hlinkClick r:id="rId9" tooltip="Doctor of Philosophy"/>
              </a:rPr>
              <a:t>.</a:t>
            </a:r>
            <a:r>
              <a:rPr lang="en-US" altLang="zh-CN" sz="2400" dirty="0">
                <a:latin typeface="Calibri" panose="020F0502020204030204" pitchFamily="34" charset="0"/>
                <a:ea typeface="宋体" panose="02010600030101010101" pitchFamily="2" charset="-122"/>
              </a:rPr>
              <a:t> student at </a:t>
            </a:r>
            <a:r>
              <a:rPr lang="en-US" altLang="zh-CN" sz="2400" dirty="0">
                <a:solidFill>
                  <a:srgbClr val="FF0000"/>
                </a:solidFill>
                <a:latin typeface="Calibri" panose="020F0502020204030204" pitchFamily="34" charset="0"/>
                <a:ea typeface="宋体" panose="02010600030101010101" pitchFamily="2" charset="-122"/>
                <a:hlinkClick r:id="rId10" tooltip="Massachusetts Institute of Technology"/>
              </a:rPr>
              <a:t>MIT</a:t>
            </a:r>
            <a:r>
              <a:rPr lang="en-US" altLang="zh-CN" sz="2400" dirty="0">
                <a:latin typeface="Calibri" panose="020F0502020204030204" pitchFamily="34" charset="0"/>
                <a:ea typeface="宋体" panose="02010600030101010101" pitchFamily="2" charset="-122"/>
              </a:rPr>
              <a:t>, and published in the </a:t>
            </a:r>
            <a:r>
              <a:rPr lang="en-US" altLang="zh-CN" sz="2400" dirty="0">
                <a:solidFill>
                  <a:srgbClr val="FF0000"/>
                </a:solidFill>
                <a:latin typeface="Calibri" panose="020F0502020204030204" pitchFamily="34" charset="0"/>
                <a:ea typeface="宋体" panose="02010600030101010101" pitchFamily="2" charset="-122"/>
              </a:rPr>
              <a:t>1952</a:t>
            </a:r>
            <a:r>
              <a:rPr lang="en-US" altLang="zh-CN" sz="2400" dirty="0">
                <a:latin typeface="Calibri" panose="020F0502020204030204" pitchFamily="34" charset="0"/>
                <a:ea typeface="宋体" panose="02010600030101010101" pitchFamily="2" charset="-122"/>
              </a:rPr>
              <a:t> paper "A Method for the Construction of Minimum-Redundancy Codes." Huffman became a member of the MIT faculty upon graduation and was later the founding member of the Computer Science Department at the </a:t>
            </a:r>
            <a:r>
              <a:rPr lang="en-US" altLang="zh-CN" sz="2400" dirty="0">
                <a:latin typeface="Calibri" panose="020F0502020204030204" pitchFamily="34" charset="0"/>
                <a:ea typeface="宋体" panose="02010600030101010101" pitchFamily="2" charset="-122"/>
                <a:hlinkClick r:id="rId11" tooltip="University of California, Santa Cruz"/>
              </a:rPr>
              <a:t>University of California, Santa Cruz</a:t>
            </a:r>
            <a:r>
              <a:rPr lang="en-US" altLang="zh-CN" sz="2400" dirty="0">
                <a:latin typeface="Calibri" panose="020F0502020204030204" pitchFamily="34" charset="0"/>
                <a:ea typeface="宋体" panose="02010600030101010101" pitchFamily="2" charset="-122"/>
              </a:rPr>
              <a:t>, now a part of the Baskin School of Engineering.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标题 1"/>
          <p:cNvSpPr txBox="1">
            <a:spLocks/>
          </p:cNvSpPr>
          <p:nvPr/>
        </p:nvSpPr>
        <p:spPr bwMode="auto">
          <a:xfrm>
            <a:off x="179388" y="122238"/>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树在计算机科学技术中的应用</a:t>
            </a:r>
            <a:endParaRPr lang="en-US" altLang="zh-CN" sz="4400" b="1" dirty="0">
              <a:solidFill>
                <a:schemeClr val="bg1"/>
              </a:solidFill>
            </a:endParaRPr>
          </a:p>
        </p:txBody>
      </p:sp>
      <p:sp>
        <p:nvSpPr>
          <p:cNvPr id="2" name="文本框 1"/>
          <p:cNvSpPr txBox="1"/>
          <p:nvPr/>
        </p:nvSpPr>
        <p:spPr>
          <a:xfrm>
            <a:off x="376884" y="779220"/>
            <a:ext cx="8064896" cy="1569660"/>
          </a:xfrm>
          <a:prstGeom prst="rect">
            <a:avLst/>
          </a:prstGeom>
          <a:noFill/>
        </p:spPr>
        <p:txBody>
          <a:bodyPr wrap="square" rtlCol="0">
            <a:spAutoFit/>
          </a:bodyPr>
          <a:lstStyle/>
          <a:p>
            <a:pPr marL="1252538" indent="-1252538">
              <a:lnSpc>
                <a:spcPct val="150000"/>
              </a:lnSpc>
            </a:pPr>
            <a:r>
              <a:rPr lang="zh-CN" altLang="en-US" sz="3200" b="1" dirty="0">
                <a:solidFill>
                  <a:srgbClr val="FF0000"/>
                </a:solidFill>
                <a:latin typeface="Calibri" panose="020F0502020204030204" pitchFamily="34" charset="0"/>
              </a:rPr>
              <a:t>最佳前缀码</a:t>
            </a:r>
            <a:endParaRPr lang="en-US" altLang="zh-CN" sz="3200" b="1" dirty="0">
              <a:solidFill>
                <a:srgbClr val="FF0000"/>
              </a:solidFill>
              <a:latin typeface="Calibri" panose="020F0502020204030204" pitchFamily="34" charset="0"/>
            </a:endParaRPr>
          </a:p>
          <a:p>
            <a:pPr marL="1252538" indent="-1252538">
              <a:lnSpc>
                <a:spcPct val="150000"/>
              </a:lnSpc>
            </a:pPr>
            <a:r>
              <a:rPr lang="zh-CN" altLang="en-US" sz="3200" b="1" dirty="0">
                <a:solidFill>
                  <a:srgbClr val="FF0000"/>
                </a:solidFill>
                <a:latin typeface="Calibri" panose="020F0502020204030204" pitchFamily="34" charset="0"/>
              </a:rPr>
              <a:t>前缀符合法与后缀符号法</a:t>
            </a:r>
            <a:endParaRPr lang="en-US" altLang="zh-CN" sz="3200" b="1" dirty="0">
              <a:solidFill>
                <a:srgbClr val="FF0000"/>
              </a:solidFill>
              <a:latin typeface="Calibri" panose="020F0502020204030204" pitchFamily="34" charset="0"/>
            </a:endParaRPr>
          </a:p>
        </p:txBody>
      </p:sp>
      <p:sp>
        <p:nvSpPr>
          <p:cNvPr id="3" name="矩形 2"/>
          <p:cNvSpPr/>
          <p:nvPr/>
        </p:nvSpPr>
        <p:spPr>
          <a:xfrm>
            <a:off x="899592" y="2276872"/>
            <a:ext cx="7992888" cy="3539430"/>
          </a:xfrm>
          <a:prstGeom prst="rect">
            <a:avLst/>
          </a:prstGeom>
        </p:spPr>
        <p:txBody>
          <a:bodyPr wrap="square">
            <a:spAutoFit/>
          </a:bodyPr>
          <a:lstStyle/>
          <a:p>
            <a:pPr algn="just" eaLnBrk="1" hangingPunct="1">
              <a:buFont typeface="Wingdings" panose="05000000000000000000" pitchFamily="2" charset="2"/>
              <a:buNone/>
            </a:pPr>
            <a:r>
              <a:rPr lang="zh-CN" altLang="en-US" sz="3200" b="1" dirty="0">
                <a:solidFill>
                  <a:srgbClr val="FF0000"/>
                </a:solidFill>
                <a:latin typeface="Times New Roman" panose="02020603050405020304" pitchFamily="18" charset="0"/>
              </a:rPr>
              <a:t>行遍（遍历）</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叉有序树的方式：</a:t>
            </a:r>
          </a:p>
          <a:p>
            <a:pPr algn="just" eaLnBrk="1" hangingPunct="1">
              <a:lnSpc>
                <a:spcPct val="150000"/>
              </a:lnSpc>
              <a:buFont typeface="Wingdings" panose="05000000000000000000" pitchFamily="2" charset="2"/>
              <a:buNone/>
            </a:pPr>
            <a:r>
              <a:rPr lang="zh-CN" altLang="en-US" sz="3200" b="1" dirty="0">
                <a:latin typeface="Times New Roman" panose="02020603050405020304" pitchFamily="18" charset="0"/>
              </a:rPr>
              <a:t>    ① 中序</a:t>
            </a:r>
            <a:r>
              <a:rPr lang="zh-CN" altLang="en-US" sz="3200" b="1" dirty="0">
                <a:solidFill>
                  <a:srgbClr val="FF0000"/>
                </a:solidFill>
                <a:latin typeface="Times New Roman" panose="02020603050405020304" pitchFamily="18" charset="0"/>
              </a:rPr>
              <a:t>行遍</a:t>
            </a:r>
            <a:r>
              <a:rPr lang="zh-CN" altLang="en-US" sz="3200" b="1" dirty="0">
                <a:latin typeface="Times New Roman" panose="02020603050405020304" pitchFamily="18" charset="0"/>
              </a:rPr>
              <a:t>法</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左子树、根、右子树</a:t>
            </a:r>
          </a:p>
          <a:p>
            <a:pPr algn="just" eaLnBrk="1" hangingPunct="1">
              <a:lnSpc>
                <a:spcPct val="150000"/>
              </a:lnSpc>
              <a:buFont typeface="Wingdings" panose="05000000000000000000" pitchFamily="2" charset="2"/>
              <a:buNone/>
            </a:pPr>
            <a:r>
              <a:rPr lang="zh-CN" altLang="en-US" sz="3200" b="1" dirty="0">
                <a:latin typeface="Times New Roman" panose="02020603050405020304" pitchFamily="18" charset="0"/>
              </a:rPr>
              <a:t>    ② 前序</a:t>
            </a:r>
            <a:r>
              <a:rPr lang="zh-CN" altLang="en-US" sz="3200" b="1" dirty="0">
                <a:solidFill>
                  <a:srgbClr val="FF0000"/>
                </a:solidFill>
                <a:latin typeface="Times New Roman" panose="02020603050405020304" pitchFamily="18" charset="0"/>
              </a:rPr>
              <a:t>行遍</a:t>
            </a:r>
            <a:r>
              <a:rPr lang="zh-CN" altLang="en-US" sz="3200" b="1" dirty="0">
                <a:latin typeface="Times New Roman" panose="02020603050405020304" pitchFamily="18" charset="0"/>
              </a:rPr>
              <a:t>法</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根、左子树、右子树</a:t>
            </a:r>
            <a:endParaRPr lang="en-US" altLang="zh-CN" sz="3200" b="1" dirty="0">
              <a:latin typeface="Times New Roman" panose="02020603050405020304" pitchFamily="18" charset="0"/>
            </a:endParaRPr>
          </a:p>
          <a:p>
            <a:pPr algn="just" eaLnBrk="1" hangingPunct="1">
              <a:lnSpc>
                <a:spcPct val="150000"/>
              </a:lnSpc>
              <a:buFont typeface="Wingdings" panose="05000000000000000000" pitchFamily="2" charset="2"/>
              <a:buNone/>
            </a:pPr>
            <a:endParaRPr lang="zh-CN" altLang="en-US" sz="3200" b="1" dirty="0">
              <a:latin typeface="Times New Roman" panose="02020603050405020304" pitchFamily="18" charset="0"/>
            </a:endParaRPr>
          </a:p>
          <a:p>
            <a:pPr eaLnBrk="1" hangingPunct="1">
              <a:lnSpc>
                <a:spcPct val="150000"/>
              </a:lnSpc>
              <a:buFont typeface="Wingdings" panose="05000000000000000000" pitchFamily="2" charset="2"/>
              <a:buNone/>
            </a:pPr>
            <a:r>
              <a:rPr lang="zh-CN" altLang="en-US" sz="3200" b="1" dirty="0">
                <a:latin typeface="Times New Roman" panose="02020603050405020304" pitchFamily="18" charset="0"/>
              </a:rPr>
              <a:t>    ③ 后序</a:t>
            </a:r>
            <a:r>
              <a:rPr lang="zh-CN" altLang="en-US" sz="3200" b="1" dirty="0">
                <a:solidFill>
                  <a:srgbClr val="FF0000"/>
                </a:solidFill>
                <a:latin typeface="Times New Roman" panose="02020603050405020304" pitchFamily="18" charset="0"/>
              </a:rPr>
              <a:t>行遍</a:t>
            </a:r>
            <a:r>
              <a:rPr lang="zh-CN" altLang="en-US" sz="3200" b="1" dirty="0">
                <a:latin typeface="Times New Roman" panose="02020603050405020304" pitchFamily="18" charset="0"/>
              </a:rPr>
              <a:t>法</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左子树、右子树、根 </a:t>
            </a:r>
          </a:p>
        </p:txBody>
      </p:sp>
      <p:sp>
        <p:nvSpPr>
          <p:cNvPr id="4" name="矩形 3"/>
          <p:cNvSpPr/>
          <p:nvPr/>
        </p:nvSpPr>
        <p:spPr>
          <a:xfrm>
            <a:off x="4211960" y="4221088"/>
            <a:ext cx="3892412" cy="2308324"/>
          </a:xfrm>
          <a:prstGeom prst="rect">
            <a:avLst/>
          </a:prstGeom>
        </p:spPr>
        <p:txBody>
          <a:bodyPr wrap="none">
            <a:spAutoFit/>
          </a:bodyPr>
          <a:lstStyle/>
          <a:p>
            <a:pPr>
              <a:lnSpc>
                <a:spcPct val="150000"/>
              </a:lnSpc>
            </a:pPr>
            <a:r>
              <a:rPr lang="zh-CN" altLang="en-US" sz="3200" b="1" dirty="0">
                <a:solidFill>
                  <a:srgbClr val="FF0000"/>
                </a:solidFill>
                <a:latin typeface="Times New Roman" pitchFamily="18" charset="0"/>
                <a:cs typeface="Times New Roman" pitchFamily="18" charset="0"/>
              </a:rPr>
              <a:t>波兰符号法</a:t>
            </a:r>
            <a:r>
              <a:rPr lang="zh-CN" altLang="en-US" sz="3200" b="1" dirty="0">
                <a:latin typeface="Times New Roman" pitchFamily="18" charset="0"/>
                <a:cs typeface="Times New Roman" pitchFamily="18" charset="0"/>
              </a:rPr>
              <a:t>表达式</a:t>
            </a:r>
            <a:endParaRPr lang="en-US" altLang="zh-CN" sz="3200" b="1" dirty="0">
              <a:latin typeface="Times New Roman" pitchFamily="18" charset="0"/>
              <a:cs typeface="Times New Roman" pitchFamily="18" charset="0"/>
            </a:endParaRPr>
          </a:p>
          <a:p>
            <a:pPr>
              <a:lnSpc>
                <a:spcPct val="150000"/>
              </a:lnSpc>
            </a:pPr>
            <a:endParaRPr lang="en-US" altLang="zh-CN" sz="3200" b="1" dirty="0">
              <a:latin typeface="Times New Roman" pitchFamily="18" charset="0"/>
              <a:cs typeface="Times New Roman" pitchFamily="18" charset="0"/>
            </a:endParaRPr>
          </a:p>
          <a:p>
            <a:pPr>
              <a:lnSpc>
                <a:spcPct val="150000"/>
              </a:lnSpc>
            </a:pPr>
            <a:r>
              <a:rPr lang="zh-CN" altLang="en-US" sz="3200" b="1" dirty="0">
                <a:solidFill>
                  <a:srgbClr val="FF0000"/>
                </a:solidFill>
                <a:latin typeface="Times New Roman" pitchFamily="18" charset="0"/>
                <a:cs typeface="Times New Roman" pitchFamily="18" charset="0"/>
              </a:rPr>
              <a:t>逆波兰符号法</a:t>
            </a:r>
            <a:r>
              <a:rPr lang="zh-CN" altLang="en-US" sz="3200" b="1" dirty="0">
                <a:latin typeface="Times New Roman" pitchFamily="18" charset="0"/>
                <a:cs typeface="Times New Roman" pitchFamily="18" charset="0"/>
              </a:rPr>
              <a:t>表达式</a:t>
            </a:r>
            <a:endParaRPr lang="zh-CN" altLang="en-US" sz="3200" dirty="0"/>
          </a:p>
        </p:txBody>
      </p:sp>
    </p:spTree>
    <p:extLst>
      <p:ext uri="{BB962C8B-B14F-4D97-AF65-F5344CB8AC3E}">
        <p14:creationId xmlns:p14="http://schemas.microsoft.com/office/powerpoint/2010/main" val="1438629817"/>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标题 1"/>
          <p:cNvSpPr txBox="1">
            <a:spLocks/>
          </p:cNvSpPr>
          <p:nvPr/>
        </p:nvSpPr>
        <p:spPr bwMode="auto">
          <a:xfrm>
            <a:off x="179388" y="122238"/>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作业</a:t>
            </a:r>
            <a:r>
              <a:rPr lang="en-US" altLang="zh-CN" sz="4400" b="1" dirty="0">
                <a:solidFill>
                  <a:schemeClr val="bg1"/>
                </a:solidFill>
              </a:rPr>
              <a:t>20</a:t>
            </a:r>
          </a:p>
        </p:txBody>
      </p:sp>
      <p:sp>
        <p:nvSpPr>
          <p:cNvPr id="2" name="文本框 1"/>
          <p:cNvSpPr txBox="1"/>
          <p:nvPr/>
        </p:nvSpPr>
        <p:spPr>
          <a:xfrm>
            <a:off x="261740" y="899931"/>
            <a:ext cx="8064896" cy="1569660"/>
          </a:xfrm>
          <a:prstGeom prst="rect">
            <a:avLst/>
          </a:prstGeom>
          <a:noFill/>
        </p:spPr>
        <p:txBody>
          <a:bodyPr wrap="square" rtlCol="0">
            <a:spAutoFit/>
          </a:bodyPr>
          <a:lstStyle/>
          <a:p>
            <a:pPr marL="1611313" indent="-1611313">
              <a:lnSpc>
                <a:spcPct val="150000"/>
              </a:lnSpc>
            </a:pPr>
            <a:r>
              <a:rPr lang="zh-CN" altLang="en-US" sz="3200" b="1" dirty="0">
                <a:solidFill>
                  <a:srgbClr val="C00000"/>
                </a:solidFill>
                <a:latin typeface="Calibri" panose="020F0502020204030204" pitchFamily="34" charset="0"/>
              </a:rPr>
              <a:t>补充题</a:t>
            </a:r>
            <a:r>
              <a:rPr lang="en-US" altLang="zh-CN" sz="3200" b="1" dirty="0">
                <a:solidFill>
                  <a:srgbClr val="C00000"/>
                </a:solidFill>
                <a:latin typeface="Calibri" panose="020F0502020204030204" pitchFamily="34" charset="0"/>
              </a:rPr>
              <a:t>1</a:t>
            </a:r>
            <a:r>
              <a:rPr lang="zh-CN" altLang="en-US" sz="3200" b="1" dirty="0">
                <a:solidFill>
                  <a:srgbClr val="C00000"/>
                </a:solidFill>
                <a:latin typeface="Calibri" panose="020F0502020204030204" pitchFamily="34" charset="0"/>
              </a:rPr>
              <a:t> </a:t>
            </a:r>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r>
              <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是一棵正则的二分树，有</a:t>
            </a:r>
            <a:r>
              <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片树叶，证明</a:t>
            </a:r>
            <a:r>
              <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a:t>
            </a:r>
            <a:r>
              <a:rPr lang="zh-CN" altLang="en-US"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的边数为</a:t>
            </a:r>
            <a:r>
              <a:rPr lang="en-US" altLang="zh-CN" sz="3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m=2t-2</a:t>
            </a:r>
            <a:r>
              <a:rPr lang="en-US" altLang="zh-CN" sz="3200" dirty="0">
                <a:sym typeface="Microsoft Yahei" panose="020B0503020204020204" pitchFamily="34" charset="-122"/>
              </a:rPr>
              <a:t>.</a:t>
            </a:r>
            <a:endParaRPr lang="zh-CN" altLang="en-US" sz="3200" dirty="0"/>
          </a:p>
        </p:txBody>
      </p:sp>
      <p:sp>
        <p:nvSpPr>
          <p:cNvPr id="3" name="矩形 2"/>
          <p:cNvSpPr/>
          <p:nvPr/>
        </p:nvSpPr>
        <p:spPr>
          <a:xfrm>
            <a:off x="261740" y="2651428"/>
            <a:ext cx="8774756" cy="1569660"/>
          </a:xfrm>
          <a:prstGeom prst="rect">
            <a:avLst/>
          </a:prstGeom>
        </p:spPr>
        <p:txBody>
          <a:bodyPr wrap="square">
            <a:spAutoFit/>
          </a:bodyPr>
          <a:lstStyle/>
          <a:p>
            <a:pPr eaLnBrk="1" hangingPunct="1">
              <a:buFont typeface="Wingdings" panose="05000000000000000000" pitchFamily="2" charset="2"/>
              <a:buNone/>
            </a:pPr>
            <a:r>
              <a:rPr lang="zh-CN" altLang="en-US" sz="3200" b="1" dirty="0">
                <a:solidFill>
                  <a:srgbClr val="C00000"/>
                </a:solidFill>
              </a:rPr>
              <a:t>补充题</a:t>
            </a:r>
            <a:r>
              <a:rPr lang="en-US" altLang="zh-CN" sz="3200" b="1" dirty="0">
                <a:solidFill>
                  <a:srgbClr val="C00000"/>
                </a:solidFill>
              </a:rPr>
              <a:t>2  </a:t>
            </a:r>
            <a:r>
              <a:rPr lang="zh-CN" altLang="en-US" sz="3200" dirty="0">
                <a:solidFill>
                  <a:srgbClr val="000000"/>
                </a:solidFill>
                <a:latin typeface="Microsoft Yahei" panose="020B0503020204020204" pitchFamily="34" charset="-122"/>
                <a:ea typeface="Microsoft Yahei" panose="020B0503020204020204" pitchFamily="34" charset="-122"/>
              </a:rPr>
              <a:t>分别画一棵带权为</a:t>
            </a:r>
          </a:p>
          <a:p>
            <a:pPr eaLnBrk="1" hangingPunct="1">
              <a:buFont typeface="Wingdings" panose="05000000000000000000" pitchFamily="2" charset="2"/>
              <a:buNone/>
            </a:pPr>
            <a:r>
              <a:rPr lang="zh-CN" altLang="en-US" sz="3200" dirty="0">
                <a:solidFill>
                  <a:srgbClr val="000000"/>
                </a:solidFill>
                <a:latin typeface="Microsoft Yahei" panose="020B0503020204020204" pitchFamily="34" charset="-122"/>
                <a:ea typeface="Microsoft Yahei" panose="020B0503020204020204" pitchFamily="34" charset="-122"/>
              </a:rPr>
              <a:t>                    </a:t>
            </a:r>
            <a:r>
              <a:rPr lang="en-US" altLang="zh-CN" sz="3200" dirty="0">
                <a:solidFill>
                  <a:srgbClr val="000000"/>
                </a:solidFill>
                <a:latin typeface="Microsoft Yahei" panose="020B0503020204020204" pitchFamily="34" charset="-122"/>
                <a:ea typeface="Microsoft Yahei" panose="020B0503020204020204" pitchFamily="34" charset="-122"/>
              </a:rPr>
              <a:t>3</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5</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5</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7</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9</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11</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13</a:t>
            </a:r>
            <a:r>
              <a:rPr lang="zh-CN" altLang="en-US" sz="3200" dirty="0">
                <a:solidFill>
                  <a:srgbClr val="000000"/>
                </a:solidFill>
                <a:latin typeface="Microsoft Yahei" panose="020B0503020204020204" pitchFamily="34" charset="-122"/>
                <a:ea typeface="Microsoft Yahei" panose="020B0503020204020204" pitchFamily="34" charset="-122"/>
              </a:rPr>
              <a:t>，</a:t>
            </a:r>
            <a:r>
              <a:rPr lang="en-US" altLang="zh-CN" sz="3200" dirty="0">
                <a:solidFill>
                  <a:srgbClr val="000000"/>
                </a:solidFill>
                <a:latin typeface="Microsoft Yahei" panose="020B0503020204020204" pitchFamily="34" charset="-122"/>
                <a:ea typeface="Microsoft Yahei" panose="020B0503020204020204" pitchFamily="34" charset="-122"/>
              </a:rPr>
              <a:t>14</a:t>
            </a:r>
          </a:p>
          <a:p>
            <a:pPr eaLnBrk="1" hangingPunct="1">
              <a:buFont typeface="Wingdings" panose="05000000000000000000" pitchFamily="2" charset="2"/>
              <a:buNone/>
            </a:pPr>
            <a:r>
              <a:rPr lang="en-US" altLang="zh-CN" sz="3200" dirty="0">
                <a:solidFill>
                  <a:srgbClr val="000000"/>
                </a:solidFill>
                <a:latin typeface="Microsoft Yahei" panose="020B0503020204020204" pitchFamily="34" charset="-122"/>
                <a:ea typeface="Microsoft Yahei" panose="020B0503020204020204" pitchFamily="34" charset="-122"/>
              </a:rPr>
              <a:t>              </a:t>
            </a:r>
            <a:r>
              <a:rPr lang="zh-CN" altLang="en-US" sz="3200" dirty="0">
                <a:solidFill>
                  <a:srgbClr val="000000"/>
                </a:solidFill>
                <a:latin typeface="Microsoft Yahei" panose="020B0503020204020204" pitchFamily="34" charset="-122"/>
                <a:ea typeface="Microsoft Yahei" panose="020B0503020204020204" pitchFamily="34" charset="-122"/>
              </a:rPr>
              <a:t>的最优</a:t>
            </a:r>
            <a:r>
              <a:rPr lang="en-US" altLang="zh-CN" sz="3200" dirty="0">
                <a:solidFill>
                  <a:srgbClr val="000000"/>
                </a:solidFill>
                <a:latin typeface="Microsoft Yahei" panose="020B0503020204020204" pitchFamily="34" charset="-122"/>
                <a:ea typeface="Microsoft Yahei" panose="020B0503020204020204" pitchFamily="34" charset="-122"/>
              </a:rPr>
              <a:t>2</a:t>
            </a:r>
            <a:r>
              <a:rPr lang="zh-CN" altLang="en-US" sz="3200" dirty="0">
                <a:solidFill>
                  <a:srgbClr val="000000"/>
                </a:solidFill>
                <a:latin typeface="Microsoft Yahei" panose="020B0503020204020204" pitchFamily="34" charset="-122"/>
                <a:ea typeface="Microsoft Yahei" panose="020B0503020204020204" pitchFamily="34" charset="-122"/>
              </a:rPr>
              <a:t>叉树与最优</a:t>
            </a:r>
            <a:r>
              <a:rPr lang="en-US" altLang="zh-CN" sz="3200" dirty="0">
                <a:solidFill>
                  <a:srgbClr val="000000"/>
                </a:solidFill>
                <a:latin typeface="Microsoft Yahei" panose="020B0503020204020204" pitchFamily="34" charset="-122"/>
                <a:ea typeface="Microsoft Yahei" panose="020B0503020204020204" pitchFamily="34" charset="-122"/>
              </a:rPr>
              <a:t>3</a:t>
            </a:r>
            <a:r>
              <a:rPr lang="zh-CN" altLang="en-US" sz="3200" dirty="0">
                <a:solidFill>
                  <a:srgbClr val="000000"/>
                </a:solidFill>
                <a:latin typeface="Microsoft Yahei" panose="020B0503020204020204" pitchFamily="34" charset="-122"/>
                <a:ea typeface="Microsoft Yahei" panose="020B0503020204020204" pitchFamily="34" charset="-122"/>
              </a:rPr>
              <a:t>叉树。</a:t>
            </a:r>
          </a:p>
        </p:txBody>
      </p:sp>
    </p:spTree>
    <p:extLst>
      <p:ext uri="{BB962C8B-B14F-4D97-AF65-F5344CB8AC3E}">
        <p14:creationId xmlns:p14="http://schemas.microsoft.com/office/powerpoint/2010/main" val="40081433"/>
      </p:ext>
    </p:extLst>
  </p:cSld>
  <p:clrMapOvr>
    <a:masterClrMapping/>
  </p:clrMapOvr>
  <p:transition advTm="1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3EC180-7A17-498C-A0A2-0EE0E0C6EE4E}" type="slidenum">
              <a:rPr lang="zh-CN" altLang="en-US" smtClean="0">
                <a:solidFill>
                  <a:schemeClr val="accent1"/>
                </a:solidFill>
              </a:rPr>
              <a:pPr/>
              <a:t>6</a:t>
            </a:fld>
            <a:r>
              <a:rPr lang="en-US" altLang="zh-CN" dirty="0">
                <a:solidFill>
                  <a:schemeClr val="accent1"/>
                </a:solidFill>
              </a:rPr>
              <a:t>/51</a:t>
            </a:r>
          </a:p>
        </p:txBody>
      </p:sp>
      <p:sp>
        <p:nvSpPr>
          <p:cNvPr id="1433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7.5             </a:t>
            </a:r>
            <a:r>
              <a:rPr lang="zh-CN" altLang="en-US" dirty="0">
                <a:latin typeface="Calibri" panose="020F0502020204030204" pitchFamily="34" charset="0"/>
                <a:ea typeface="宋体" panose="02010600030101010101" pitchFamily="2" charset="-122"/>
              </a:rPr>
              <a:t>有向树</a:t>
            </a:r>
          </a:p>
        </p:txBody>
      </p:sp>
      <p:sp>
        <p:nvSpPr>
          <p:cNvPr id="14340" name="Rectangle 3"/>
          <p:cNvSpPr>
            <a:spLocks noGrp="1"/>
          </p:cNvSpPr>
          <p:nvPr>
            <p:ph type="body" idx="4294967295"/>
          </p:nvPr>
        </p:nvSpPr>
        <p:spPr>
          <a:xfrm>
            <a:off x="192881" y="962026"/>
            <a:ext cx="8424863" cy="1008062"/>
          </a:xfrm>
          <a:solidFill>
            <a:srgbClr val="FFFF00"/>
          </a:solidFill>
        </p:spPr>
        <p:txBody>
          <a:bodyPr/>
          <a:lstStyle/>
          <a:p>
            <a:pPr marL="0" indent="0">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一个有向图</a:t>
            </a:r>
            <a:r>
              <a:rPr lang="en-US" altLang="zh-CN" b="1" dirty="0">
                <a:solidFill>
                  <a:schemeClr val="hlink"/>
                </a:solidFill>
                <a:latin typeface="Calibri" panose="020F0502020204030204" pitchFamily="34" charset="0"/>
                <a:ea typeface="宋体" panose="02010600030101010101" pitchFamily="2" charset="-122"/>
              </a:rPr>
              <a:t>D=(V,E)</a:t>
            </a:r>
            <a:r>
              <a:rPr lang="zh-CN" altLang="en-US" b="1" dirty="0">
                <a:solidFill>
                  <a:schemeClr val="hlink"/>
                </a:solidFill>
                <a:latin typeface="Calibri" panose="020F0502020204030204" pitchFamily="34" charset="0"/>
                <a:ea typeface="宋体" panose="02010600030101010101" pitchFamily="2" charset="-122"/>
              </a:rPr>
              <a:t>，若去掉边的方向，所得无向图是一棵树，则称这个有向图</a:t>
            </a:r>
            <a:r>
              <a:rPr lang="en-US" altLang="zh-CN" b="1" dirty="0">
                <a:solidFill>
                  <a:schemeClr val="hlink"/>
                </a:solidFill>
                <a:latin typeface="Calibri" panose="020F0502020204030204" pitchFamily="34" charset="0"/>
                <a:ea typeface="宋体" panose="02010600030101010101" pitchFamily="2" charset="-122"/>
              </a:rPr>
              <a:t>D</a:t>
            </a:r>
            <a:r>
              <a:rPr lang="zh-CN" altLang="en-US" b="1" dirty="0">
                <a:solidFill>
                  <a:schemeClr val="hlink"/>
                </a:solidFill>
                <a:latin typeface="Calibri" panose="020F0502020204030204" pitchFamily="34" charset="0"/>
                <a:ea typeface="宋体" panose="02010600030101010101" pitchFamily="2" charset="-122"/>
              </a:rPr>
              <a:t>为有向树。</a:t>
            </a:r>
          </a:p>
        </p:txBody>
      </p:sp>
      <p:sp>
        <p:nvSpPr>
          <p:cNvPr id="14361" name="Text Box 25"/>
          <p:cNvSpPr txBox="1">
            <a:spLocks noChangeArrowheads="1"/>
          </p:cNvSpPr>
          <p:nvPr/>
        </p:nvSpPr>
        <p:spPr bwMode="auto">
          <a:xfrm>
            <a:off x="4627647" y="4889450"/>
            <a:ext cx="4283969" cy="954107"/>
          </a:xfrm>
          <a:prstGeom prst="rect">
            <a:avLst/>
          </a:prstGeom>
          <a:solidFill>
            <a:srgbClr val="00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33300"/>
                </a:solidFill>
              </a:rPr>
              <a:t>今后主要讨论所谓的“根树”</a:t>
            </a:r>
            <a:r>
              <a:rPr lang="en-US" altLang="zh-CN" sz="2800" b="1" dirty="0">
                <a:solidFill>
                  <a:srgbClr val="333300"/>
                </a:solidFill>
              </a:rPr>
              <a:t>——</a:t>
            </a:r>
            <a:r>
              <a:rPr lang="zh-CN" altLang="en-US" sz="2800" b="1" dirty="0">
                <a:solidFill>
                  <a:srgbClr val="333300"/>
                </a:solidFill>
              </a:rPr>
              <a:t>有一个根的树。</a:t>
            </a:r>
          </a:p>
        </p:txBody>
      </p:sp>
      <p:grpSp>
        <p:nvGrpSpPr>
          <p:cNvPr id="3" name="组合 2"/>
          <p:cNvGrpSpPr/>
          <p:nvPr/>
        </p:nvGrpSpPr>
        <p:grpSpPr>
          <a:xfrm>
            <a:off x="110535" y="2420600"/>
            <a:ext cx="6116335" cy="2410113"/>
            <a:chOff x="110535" y="2420600"/>
            <a:chExt cx="6116335" cy="2410113"/>
          </a:xfrm>
        </p:grpSpPr>
        <p:sp>
          <p:nvSpPr>
            <p:cNvPr id="14342" name="Oval 4"/>
            <p:cNvSpPr>
              <a:spLocks noChangeArrowheads="1"/>
            </p:cNvSpPr>
            <p:nvPr/>
          </p:nvSpPr>
          <p:spPr bwMode="auto">
            <a:xfrm>
              <a:off x="1473895" y="3387675"/>
              <a:ext cx="95250"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3" name="Oval 5"/>
            <p:cNvSpPr>
              <a:spLocks noChangeArrowheads="1"/>
            </p:cNvSpPr>
            <p:nvPr/>
          </p:nvSpPr>
          <p:spPr bwMode="auto">
            <a:xfrm>
              <a:off x="2339082" y="3387675"/>
              <a:ext cx="95250"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4" name="Oval 6"/>
            <p:cNvSpPr>
              <a:spLocks noChangeArrowheads="1"/>
            </p:cNvSpPr>
            <p:nvPr/>
          </p:nvSpPr>
          <p:spPr bwMode="auto">
            <a:xfrm>
              <a:off x="3107432" y="3387675"/>
              <a:ext cx="95250"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Oval 7"/>
            <p:cNvSpPr>
              <a:spLocks noChangeArrowheads="1"/>
            </p:cNvSpPr>
            <p:nvPr/>
          </p:nvSpPr>
          <p:spPr bwMode="auto">
            <a:xfrm>
              <a:off x="2339082" y="4157613"/>
              <a:ext cx="95250"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6" name="Oval 8"/>
            <p:cNvSpPr>
              <a:spLocks noChangeArrowheads="1"/>
            </p:cNvSpPr>
            <p:nvPr/>
          </p:nvSpPr>
          <p:spPr bwMode="auto">
            <a:xfrm>
              <a:off x="3107432" y="4157613"/>
              <a:ext cx="95250"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7" name="Line 9"/>
            <p:cNvSpPr>
              <a:spLocks noChangeShapeType="1"/>
            </p:cNvSpPr>
            <p:nvPr/>
          </p:nvSpPr>
          <p:spPr bwMode="auto">
            <a:xfrm>
              <a:off x="1569145" y="3482925"/>
              <a:ext cx="769938" cy="0"/>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8" name="Line 10"/>
            <p:cNvSpPr>
              <a:spLocks noChangeShapeType="1"/>
            </p:cNvSpPr>
            <p:nvPr/>
          </p:nvSpPr>
          <p:spPr bwMode="auto">
            <a:xfrm>
              <a:off x="2339082" y="3482925"/>
              <a:ext cx="768350" cy="0"/>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9" name="Line 11"/>
            <p:cNvSpPr>
              <a:spLocks noChangeShapeType="1"/>
            </p:cNvSpPr>
            <p:nvPr/>
          </p:nvSpPr>
          <p:spPr bwMode="auto">
            <a:xfrm>
              <a:off x="2339082" y="3482925"/>
              <a:ext cx="0" cy="674688"/>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0" name="Line 12"/>
            <p:cNvSpPr>
              <a:spLocks noChangeShapeType="1"/>
            </p:cNvSpPr>
            <p:nvPr/>
          </p:nvSpPr>
          <p:spPr bwMode="auto">
            <a:xfrm flipV="1">
              <a:off x="3107432" y="3482925"/>
              <a:ext cx="0" cy="674688"/>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1" name="Oval 13"/>
            <p:cNvSpPr>
              <a:spLocks noChangeArrowheads="1"/>
            </p:cNvSpPr>
            <p:nvPr/>
          </p:nvSpPr>
          <p:spPr bwMode="auto">
            <a:xfrm>
              <a:off x="4642545" y="3387675"/>
              <a:ext cx="87313"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2" name="Oval 14"/>
            <p:cNvSpPr>
              <a:spLocks noChangeArrowheads="1"/>
            </p:cNvSpPr>
            <p:nvPr/>
          </p:nvSpPr>
          <p:spPr bwMode="auto">
            <a:xfrm>
              <a:off x="5434707" y="3387675"/>
              <a:ext cx="85725"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Oval 15"/>
            <p:cNvSpPr>
              <a:spLocks noChangeArrowheads="1"/>
            </p:cNvSpPr>
            <p:nvPr/>
          </p:nvSpPr>
          <p:spPr bwMode="auto">
            <a:xfrm>
              <a:off x="6137970" y="3387675"/>
              <a:ext cx="87313"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Line 16"/>
            <p:cNvSpPr>
              <a:spLocks noChangeShapeType="1"/>
            </p:cNvSpPr>
            <p:nvPr/>
          </p:nvSpPr>
          <p:spPr bwMode="auto">
            <a:xfrm>
              <a:off x="4729857" y="3482925"/>
              <a:ext cx="704850" cy="0"/>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5" name="Line 17"/>
            <p:cNvSpPr>
              <a:spLocks noChangeShapeType="1"/>
            </p:cNvSpPr>
            <p:nvPr/>
          </p:nvSpPr>
          <p:spPr bwMode="auto">
            <a:xfrm>
              <a:off x="5434707" y="3482925"/>
              <a:ext cx="703263" cy="0"/>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6" name="Line 18"/>
            <p:cNvSpPr>
              <a:spLocks noChangeShapeType="1"/>
            </p:cNvSpPr>
            <p:nvPr/>
          </p:nvSpPr>
          <p:spPr bwMode="auto">
            <a:xfrm>
              <a:off x="6226870" y="3459113"/>
              <a:ext cx="0" cy="674688"/>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7" name="Oval 19"/>
            <p:cNvSpPr>
              <a:spLocks noChangeArrowheads="1"/>
            </p:cNvSpPr>
            <p:nvPr/>
          </p:nvSpPr>
          <p:spPr bwMode="auto">
            <a:xfrm>
              <a:off x="5434707" y="4156025"/>
              <a:ext cx="85725"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20"/>
            <p:cNvSpPr>
              <a:spLocks noChangeArrowheads="1"/>
            </p:cNvSpPr>
            <p:nvPr/>
          </p:nvSpPr>
          <p:spPr bwMode="auto">
            <a:xfrm>
              <a:off x="6137970" y="4156025"/>
              <a:ext cx="87313" cy="96838"/>
            </a:xfrm>
            <a:prstGeom prst="ellipse">
              <a:avLst/>
            </a:prstGeom>
            <a:solidFill>
              <a:srgbClr val="993300"/>
            </a:solidFill>
            <a:ln w="7620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359" name="Group 21"/>
            <p:cNvGrpSpPr>
              <a:grpSpLocks/>
            </p:cNvGrpSpPr>
            <p:nvPr/>
          </p:nvGrpSpPr>
          <p:grpSpPr bwMode="auto">
            <a:xfrm>
              <a:off x="2112070" y="4311600"/>
              <a:ext cx="3789363" cy="519113"/>
              <a:chOff x="1973" y="3529"/>
              <a:chExt cx="2387" cy="327"/>
            </a:xfrm>
          </p:grpSpPr>
          <p:sp>
            <p:nvSpPr>
              <p:cNvPr id="14364" name="Text Box 22"/>
              <p:cNvSpPr txBox="1">
                <a:spLocks noChangeArrowheads="1"/>
              </p:cNvSpPr>
              <p:nvPr/>
            </p:nvSpPr>
            <p:spPr bwMode="auto">
              <a:xfrm>
                <a:off x="1973" y="3529"/>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(a)</a:t>
                </a:r>
              </a:p>
            </p:txBody>
          </p:sp>
          <p:sp>
            <p:nvSpPr>
              <p:cNvPr id="14365" name="Text Box 23"/>
              <p:cNvSpPr txBox="1">
                <a:spLocks noChangeArrowheads="1"/>
              </p:cNvSpPr>
              <p:nvPr/>
            </p:nvSpPr>
            <p:spPr bwMode="auto">
              <a:xfrm>
                <a:off x="3969" y="3529"/>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(b)</a:t>
                </a:r>
              </a:p>
            </p:txBody>
          </p:sp>
        </p:grpSp>
        <p:sp>
          <p:nvSpPr>
            <p:cNvPr id="14360" name="Text Box 24"/>
            <p:cNvSpPr txBox="1">
              <a:spLocks noChangeArrowheads="1"/>
            </p:cNvSpPr>
            <p:nvPr/>
          </p:nvSpPr>
          <p:spPr bwMode="auto">
            <a:xfrm>
              <a:off x="110535" y="2420600"/>
              <a:ext cx="45320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例  两个有向树的例子。</a:t>
              </a:r>
            </a:p>
          </p:txBody>
        </p:sp>
        <p:sp>
          <p:nvSpPr>
            <p:cNvPr id="14362" name="Line 26"/>
            <p:cNvSpPr>
              <a:spLocks noChangeShapeType="1"/>
            </p:cNvSpPr>
            <p:nvPr/>
          </p:nvSpPr>
          <p:spPr bwMode="auto">
            <a:xfrm>
              <a:off x="5507732" y="3459113"/>
              <a:ext cx="0" cy="674688"/>
            </a:xfrm>
            <a:prstGeom prst="line">
              <a:avLst/>
            </a:prstGeom>
            <a:noFill/>
            <a:ln w="7620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FAD6CA-701A-4BCB-A815-62D8923EEBF1}" type="slidenum">
              <a:rPr lang="zh-CN" altLang="en-US" smtClean="0">
                <a:solidFill>
                  <a:schemeClr val="accent1"/>
                </a:solidFill>
              </a:rPr>
              <a:pPr/>
              <a:t>7</a:t>
            </a:fld>
            <a:r>
              <a:rPr lang="en-US" altLang="zh-CN" dirty="0">
                <a:solidFill>
                  <a:schemeClr val="accent1"/>
                </a:solidFill>
              </a:rPr>
              <a:t>/51</a:t>
            </a:r>
          </a:p>
        </p:txBody>
      </p:sp>
      <p:sp>
        <p:nvSpPr>
          <p:cNvPr id="15363"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根树</a:t>
            </a:r>
          </a:p>
        </p:txBody>
      </p:sp>
      <p:sp>
        <p:nvSpPr>
          <p:cNvPr id="15364" name="Rectangle 3"/>
          <p:cNvSpPr>
            <a:spLocks noGrp="1"/>
          </p:cNvSpPr>
          <p:nvPr>
            <p:ph type="body" idx="4294967295"/>
          </p:nvPr>
        </p:nvSpPr>
        <p:spPr>
          <a:xfrm>
            <a:off x="250825" y="836712"/>
            <a:ext cx="8569325" cy="3384550"/>
          </a:xfrm>
          <a:solidFill>
            <a:srgbClr val="FFFF00"/>
          </a:solidFill>
        </p:spPr>
        <p:txBody>
          <a:bodyPr/>
          <a:lstStyle/>
          <a:p>
            <a:pPr marL="0" indent="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T=(V,E)</a:t>
            </a:r>
            <a:r>
              <a:rPr lang="zh-CN" altLang="en-US" b="1" dirty="0">
                <a:latin typeface="Calibri" panose="020F0502020204030204" pitchFamily="34" charset="0"/>
                <a:ea typeface="宋体" panose="02010600030101010101" pitchFamily="2" charset="-122"/>
              </a:rPr>
              <a:t>是一棵有向树，若仅有一个顶点的入度为</a:t>
            </a:r>
            <a:r>
              <a:rPr lang="en-US" altLang="zh-CN" b="1" dirty="0">
                <a:latin typeface="Calibri" panose="020F0502020204030204" pitchFamily="34" charset="0"/>
                <a:ea typeface="宋体" panose="02010600030101010101" pitchFamily="2" charset="-122"/>
              </a:rPr>
              <a:t>0</a:t>
            </a:r>
            <a:r>
              <a:rPr lang="zh-CN" altLang="en-US" b="1" dirty="0">
                <a:latin typeface="Calibri" panose="020F0502020204030204" pitchFamily="34" charset="0"/>
                <a:ea typeface="宋体" panose="02010600030101010101" pitchFamily="2" charset="-122"/>
              </a:rPr>
              <a:t>，其余的顶点的入度均为</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，这样一棵有向树我们称为</a:t>
            </a:r>
            <a:r>
              <a:rPr lang="zh-CN" altLang="en-US" b="1" dirty="0">
                <a:solidFill>
                  <a:srgbClr val="CC0000"/>
                </a:solidFill>
                <a:latin typeface="Calibri" panose="020F0502020204030204" pitchFamily="34" charset="0"/>
                <a:ea typeface="宋体" panose="02010600030101010101" pitchFamily="2" charset="-122"/>
              </a:rPr>
              <a:t>根树</a:t>
            </a:r>
            <a:r>
              <a:rPr lang="zh-CN" altLang="en-US" b="1" dirty="0">
                <a:latin typeface="Calibri" panose="020F0502020204030204" pitchFamily="34" charset="0"/>
                <a:ea typeface="宋体" panose="02010600030101010101" pitchFamily="2" charset="-122"/>
              </a:rPr>
              <a:t>。</a:t>
            </a:r>
          </a:p>
          <a:p>
            <a:pPr>
              <a:lnSpc>
                <a:spcPct val="110000"/>
              </a:lnSpc>
              <a:spcBef>
                <a:spcPts val="0"/>
              </a:spcBef>
            </a:pPr>
            <a:r>
              <a:rPr lang="zh-CN" altLang="en-US" b="1" dirty="0">
                <a:latin typeface="Calibri" panose="020F0502020204030204" pitchFamily="34" charset="0"/>
                <a:ea typeface="宋体" panose="02010600030101010101" pitchFamily="2" charset="-122"/>
              </a:rPr>
              <a:t>入度为</a:t>
            </a:r>
            <a:r>
              <a:rPr lang="en-US" altLang="zh-CN" b="1" dirty="0">
                <a:latin typeface="Calibri" panose="020F0502020204030204" pitchFamily="34" charset="0"/>
                <a:ea typeface="宋体" panose="02010600030101010101" pitchFamily="2" charset="-122"/>
              </a:rPr>
              <a:t>0</a:t>
            </a:r>
            <a:r>
              <a:rPr lang="zh-CN" altLang="en-US" b="1" dirty="0">
                <a:latin typeface="Calibri" panose="020F0502020204030204" pitchFamily="34" charset="0"/>
                <a:ea typeface="宋体" panose="02010600030101010101" pitchFamily="2" charset="-122"/>
              </a:rPr>
              <a:t>的顶点称为</a:t>
            </a:r>
            <a:r>
              <a:rPr lang="zh-CN" altLang="en-US" b="1" dirty="0">
                <a:solidFill>
                  <a:srgbClr val="CC0000"/>
                </a:solidFill>
                <a:latin typeface="Calibri" panose="020F0502020204030204" pitchFamily="34" charset="0"/>
                <a:ea typeface="宋体" panose="02010600030101010101" pitchFamily="2" charset="-122"/>
              </a:rPr>
              <a:t>树根</a:t>
            </a:r>
            <a:r>
              <a:rPr lang="zh-CN" altLang="en-US" b="1" dirty="0">
                <a:latin typeface="Calibri" panose="020F0502020204030204" pitchFamily="34" charset="0"/>
                <a:ea typeface="宋体" panose="02010600030101010101" pitchFamily="2" charset="-122"/>
              </a:rPr>
              <a:t>，</a:t>
            </a:r>
          </a:p>
          <a:p>
            <a:pPr>
              <a:lnSpc>
                <a:spcPct val="110000"/>
              </a:lnSpc>
              <a:spcBef>
                <a:spcPts val="0"/>
              </a:spcBef>
            </a:pPr>
            <a:r>
              <a:rPr lang="zh-CN" altLang="en-US" b="1" dirty="0">
                <a:latin typeface="Calibri" panose="020F0502020204030204" pitchFamily="34" charset="0"/>
                <a:ea typeface="宋体" panose="02010600030101010101" pitchFamily="2" charset="-122"/>
              </a:rPr>
              <a:t>出度为</a:t>
            </a:r>
            <a:r>
              <a:rPr lang="en-US" altLang="zh-CN" b="1" dirty="0">
                <a:latin typeface="Calibri" panose="020F0502020204030204" pitchFamily="34" charset="0"/>
                <a:ea typeface="宋体" panose="02010600030101010101" pitchFamily="2" charset="-122"/>
              </a:rPr>
              <a:t>0</a:t>
            </a:r>
            <a:r>
              <a:rPr lang="zh-CN" altLang="en-US" b="1" dirty="0">
                <a:latin typeface="Calibri" panose="020F0502020204030204" pitchFamily="34" charset="0"/>
                <a:ea typeface="宋体" panose="02010600030101010101" pitchFamily="2" charset="-122"/>
              </a:rPr>
              <a:t>的顶点称为</a:t>
            </a:r>
            <a:r>
              <a:rPr lang="zh-CN" altLang="en-US" b="1" dirty="0">
                <a:solidFill>
                  <a:srgbClr val="CC0000"/>
                </a:solidFill>
                <a:latin typeface="Calibri" panose="020F0502020204030204" pitchFamily="34" charset="0"/>
                <a:ea typeface="宋体" panose="02010600030101010101" pitchFamily="2" charset="-122"/>
              </a:rPr>
              <a:t>树叶</a:t>
            </a:r>
            <a:r>
              <a:rPr lang="zh-CN" altLang="en-US" b="1" dirty="0">
                <a:latin typeface="Calibri" panose="020F0502020204030204" pitchFamily="34" charset="0"/>
                <a:ea typeface="宋体" panose="02010600030101010101" pitchFamily="2" charset="-122"/>
              </a:rPr>
              <a:t>，</a:t>
            </a:r>
          </a:p>
          <a:p>
            <a:pPr>
              <a:lnSpc>
                <a:spcPct val="110000"/>
              </a:lnSpc>
              <a:spcBef>
                <a:spcPts val="0"/>
              </a:spcBef>
            </a:pPr>
            <a:r>
              <a:rPr lang="zh-CN" altLang="en-US" b="1" dirty="0">
                <a:latin typeface="Calibri" panose="020F0502020204030204" pitchFamily="34" charset="0"/>
                <a:ea typeface="宋体" panose="02010600030101010101" pitchFamily="2" charset="-122"/>
              </a:rPr>
              <a:t>出度不为</a:t>
            </a:r>
            <a:r>
              <a:rPr lang="en-US" altLang="zh-CN" b="1" dirty="0">
                <a:latin typeface="Calibri" panose="020F0502020204030204" pitchFamily="34" charset="0"/>
                <a:ea typeface="宋体" panose="02010600030101010101" pitchFamily="2" charset="-122"/>
              </a:rPr>
              <a:t>0</a:t>
            </a:r>
            <a:r>
              <a:rPr lang="zh-CN" altLang="en-US" b="1" dirty="0">
                <a:latin typeface="Calibri" panose="020F0502020204030204" pitchFamily="34" charset="0"/>
                <a:ea typeface="宋体" panose="02010600030101010101" pitchFamily="2" charset="-122"/>
              </a:rPr>
              <a:t>的顶点称为</a:t>
            </a:r>
            <a:r>
              <a:rPr lang="zh-CN" altLang="en-US" b="1" dirty="0">
                <a:solidFill>
                  <a:srgbClr val="CC0000"/>
                </a:solidFill>
                <a:latin typeface="Calibri" panose="020F0502020204030204" pitchFamily="34" charset="0"/>
                <a:ea typeface="宋体" panose="02010600030101010101" pitchFamily="2" charset="-122"/>
              </a:rPr>
              <a:t>分枝点</a:t>
            </a:r>
            <a:r>
              <a:rPr lang="zh-CN" altLang="en-US" b="1" dirty="0">
                <a:latin typeface="Calibri" panose="020F0502020204030204" pitchFamily="34" charset="0"/>
                <a:ea typeface="宋体" panose="02010600030101010101" pitchFamily="2" charset="-122"/>
              </a:rPr>
              <a:t>。</a:t>
            </a:r>
            <a:r>
              <a:rPr lang="zh-CN" altLang="en-US" dirty="0">
                <a:latin typeface="Calibri" panose="020F0502020204030204" pitchFamily="34" charset="0"/>
                <a:ea typeface="宋体" panose="02010600030101010101" pitchFamily="2" charset="-122"/>
              </a:rPr>
              <a:t> </a:t>
            </a:r>
          </a:p>
        </p:txBody>
      </p:sp>
      <p:grpSp>
        <p:nvGrpSpPr>
          <p:cNvPr id="3" name="组合 2"/>
          <p:cNvGrpSpPr/>
          <p:nvPr/>
        </p:nvGrpSpPr>
        <p:grpSpPr>
          <a:xfrm>
            <a:off x="315387" y="4321931"/>
            <a:ext cx="3272363" cy="1915283"/>
            <a:chOff x="315387" y="4321931"/>
            <a:chExt cx="3272363" cy="1915283"/>
          </a:xfrm>
        </p:grpSpPr>
        <p:sp>
          <p:nvSpPr>
            <p:cNvPr id="15366" name="Oval 4"/>
            <p:cNvSpPr>
              <a:spLocks noChangeArrowheads="1"/>
            </p:cNvSpPr>
            <p:nvPr/>
          </p:nvSpPr>
          <p:spPr bwMode="auto">
            <a:xfrm>
              <a:off x="1908175" y="5013251"/>
              <a:ext cx="87313" cy="88900"/>
            </a:xfrm>
            <a:prstGeom prst="ellipse">
              <a:avLst/>
            </a:prstGeom>
            <a:solidFill>
              <a:schemeClr val="tx1"/>
            </a:solidFill>
            <a:ln w="76200">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Oval 5"/>
            <p:cNvSpPr>
              <a:spLocks noChangeArrowheads="1"/>
            </p:cNvSpPr>
            <p:nvPr/>
          </p:nvSpPr>
          <p:spPr bwMode="auto">
            <a:xfrm>
              <a:off x="2700338" y="5013251"/>
              <a:ext cx="87313" cy="88900"/>
            </a:xfrm>
            <a:prstGeom prst="ellipse">
              <a:avLst/>
            </a:prstGeom>
            <a:solidFill>
              <a:schemeClr val="tx1"/>
            </a:solidFill>
            <a:ln w="76200">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Oval 6"/>
            <p:cNvSpPr>
              <a:spLocks noChangeArrowheads="1"/>
            </p:cNvSpPr>
            <p:nvPr/>
          </p:nvSpPr>
          <p:spPr bwMode="auto">
            <a:xfrm>
              <a:off x="3405188" y="5013251"/>
              <a:ext cx="87313" cy="88900"/>
            </a:xfrm>
            <a:prstGeom prst="ellipse">
              <a:avLst/>
            </a:prstGeom>
            <a:solidFill>
              <a:schemeClr val="tx1"/>
            </a:solidFill>
            <a:ln w="76200">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9" name="Line 7"/>
            <p:cNvSpPr>
              <a:spLocks noChangeShapeType="1"/>
            </p:cNvSpPr>
            <p:nvPr/>
          </p:nvSpPr>
          <p:spPr bwMode="auto">
            <a:xfrm>
              <a:off x="1995488" y="5100563"/>
              <a:ext cx="704850"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Line 8"/>
            <p:cNvSpPr>
              <a:spLocks noChangeShapeType="1"/>
            </p:cNvSpPr>
            <p:nvPr/>
          </p:nvSpPr>
          <p:spPr bwMode="auto">
            <a:xfrm>
              <a:off x="2700338" y="5100563"/>
              <a:ext cx="704850"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1" name="Line 9"/>
            <p:cNvSpPr>
              <a:spLocks noChangeShapeType="1"/>
            </p:cNvSpPr>
            <p:nvPr/>
          </p:nvSpPr>
          <p:spPr bwMode="auto">
            <a:xfrm>
              <a:off x="3492500" y="5100563"/>
              <a:ext cx="0" cy="611188"/>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Text Box 10"/>
            <p:cNvSpPr txBox="1">
              <a:spLocks noChangeArrowheads="1"/>
            </p:cNvSpPr>
            <p:nvPr/>
          </p:nvSpPr>
          <p:spPr bwMode="auto">
            <a:xfrm>
              <a:off x="315387" y="4321931"/>
              <a:ext cx="11527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6575" indent="-5365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例</a:t>
              </a:r>
              <a:endParaRPr lang="zh-CN" altLang="en-US" sz="3200" dirty="0"/>
            </a:p>
          </p:txBody>
        </p:sp>
        <p:sp>
          <p:nvSpPr>
            <p:cNvPr id="15373" name="Oval 11"/>
            <p:cNvSpPr>
              <a:spLocks noChangeArrowheads="1"/>
            </p:cNvSpPr>
            <p:nvPr/>
          </p:nvSpPr>
          <p:spPr bwMode="auto">
            <a:xfrm rot="3054792">
              <a:off x="2633662" y="5706988"/>
              <a:ext cx="87313" cy="96838"/>
            </a:xfrm>
            <a:prstGeom prst="ellipse">
              <a:avLst/>
            </a:prstGeom>
            <a:solidFill>
              <a:schemeClr val="tx1"/>
            </a:solidFill>
            <a:ln w="76200">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4" name="Oval 12"/>
            <p:cNvSpPr>
              <a:spLocks noChangeArrowheads="1"/>
            </p:cNvSpPr>
            <p:nvPr/>
          </p:nvSpPr>
          <p:spPr bwMode="auto">
            <a:xfrm rot="3054792">
              <a:off x="3425825" y="5706988"/>
              <a:ext cx="87313" cy="96838"/>
            </a:xfrm>
            <a:prstGeom prst="ellipse">
              <a:avLst/>
            </a:prstGeom>
            <a:solidFill>
              <a:schemeClr val="tx1"/>
            </a:solidFill>
            <a:ln w="76200">
              <a:solidFill>
                <a:schemeClr va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5" name="Line 23"/>
            <p:cNvSpPr>
              <a:spLocks noChangeShapeType="1"/>
            </p:cNvSpPr>
            <p:nvPr/>
          </p:nvSpPr>
          <p:spPr bwMode="auto">
            <a:xfrm>
              <a:off x="2700338" y="5062463"/>
              <a:ext cx="0" cy="611188"/>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6" name="Text Box 24"/>
            <p:cNvSpPr txBox="1">
              <a:spLocks noChangeArrowheads="1"/>
            </p:cNvSpPr>
            <p:nvPr/>
          </p:nvSpPr>
          <p:spPr bwMode="auto">
            <a:xfrm>
              <a:off x="1671638" y="474496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15377" name="Text Box 25"/>
            <p:cNvSpPr txBox="1">
              <a:spLocks noChangeArrowheads="1"/>
            </p:cNvSpPr>
            <p:nvPr/>
          </p:nvSpPr>
          <p:spPr bwMode="auto">
            <a:xfrm>
              <a:off x="2535238" y="4671938"/>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15378" name="Text Box 26"/>
            <p:cNvSpPr txBox="1">
              <a:spLocks noChangeArrowheads="1"/>
            </p:cNvSpPr>
            <p:nvPr/>
          </p:nvSpPr>
          <p:spPr bwMode="auto">
            <a:xfrm>
              <a:off x="3255963" y="4671938"/>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15379" name="Text Box 27"/>
            <p:cNvSpPr txBox="1">
              <a:spLocks noChangeArrowheads="1"/>
            </p:cNvSpPr>
            <p:nvPr/>
          </p:nvSpPr>
          <p:spPr bwMode="auto">
            <a:xfrm>
              <a:off x="2460625" y="58705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15380" name="Text Box 28"/>
            <p:cNvSpPr txBox="1">
              <a:spLocks noChangeArrowheads="1"/>
            </p:cNvSpPr>
            <p:nvPr/>
          </p:nvSpPr>
          <p:spPr bwMode="auto">
            <a:xfrm>
              <a:off x="3276600" y="58705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grpSp>
      <p:grpSp>
        <p:nvGrpSpPr>
          <p:cNvPr id="15381" name="Group 34"/>
          <p:cNvGrpSpPr>
            <a:grpSpLocks/>
          </p:cNvGrpSpPr>
          <p:nvPr/>
        </p:nvGrpSpPr>
        <p:grpSpPr bwMode="auto">
          <a:xfrm>
            <a:off x="5292080" y="4445260"/>
            <a:ext cx="2028825" cy="2141538"/>
            <a:chOff x="3366" y="2898"/>
            <a:chExt cx="1018" cy="1204"/>
          </a:xfrm>
        </p:grpSpPr>
        <p:sp>
          <p:nvSpPr>
            <p:cNvPr id="15383" name="Oval 14"/>
            <p:cNvSpPr>
              <a:spLocks noChangeArrowheads="1"/>
            </p:cNvSpPr>
            <p:nvPr/>
          </p:nvSpPr>
          <p:spPr bwMode="auto">
            <a:xfrm rot="3054792">
              <a:off x="3851" y="3427"/>
              <a:ext cx="55" cy="61"/>
            </a:xfrm>
            <a:prstGeom prst="ellipse">
              <a:avLst/>
            </a:prstGeom>
            <a:solidFill>
              <a:schemeClr val="tx1"/>
            </a:solidFill>
            <a:ln w="762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4" name="Oval 15"/>
            <p:cNvSpPr>
              <a:spLocks noChangeArrowheads="1"/>
            </p:cNvSpPr>
            <p:nvPr/>
          </p:nvSpPr>
          <p:spPr bwMode="auto">
            <a:xfrm rot="3054792">
              <a:off x="4125" y="3608"/>
              <a:ext cx="54" cy="61"/>
            </a:xfrm>
            <a:prstGeom prst="ellipse">
              <a:avLst/>
            </a:prstGeom>
            <a:solidFill>
              <a:schemeClr val="tx1"/>
            </a:solidFill>
            <a:ln w="762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5" name="Oval 16"/>
            <p:cNvSpPr>
              <a:spLocks noChangeArrowheads="1"/>
            </p:cNvSpPr>
            <p:nvPr/>
          </p:nvSpPr>
          <p:spPr bwMode="auto">
            <a:xfrm rot="3054792">
              <a:off x="3610" y="3608"/>
              <a:ext cx="54" cy="61"/>
            </a:xfrm>
            <a:prstGeom prst="ellipse">
              <a:avLst/>
            </a:prstGeom>
            <a:solidFill>
              <a:schemeClr val="tx1"/>
            </a:solidFill>
            <a:ln w="762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6" name="Oval 17"/>
            <p:cNvSpPr>
              <a:spLocks noChangeArrowheads="1"/>
            </p:cNvSpPr>
            <p:nvPr/>
          </p:nvSpPr>
          <p:spPr bwMode="auto">
            <a:xfrm rot="3054792">
              <a:off x="3610" y="3835"/>
              <a:ext cx="54" cy="61"/>
            </a:xfrm>
            <a:prstGeom prst="ellipse">
              <a:avLst/>
            </a:prstGeom>
            <a:solidFill>
              <a:schemeClr val="tx1"/>
            </a:solidFill>
            <a:ln w="762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7" name="Oval 18"/>
            <p:cNvSpPr>
              <a:spLocks noChangeArrowheads="1"/>
            </p:cNvSpPr>
            <p:nvPr/>
          </p:nvSpPr>
          <p:spPr bwMode="auto">
            <a:xfrm rot="3054792">
              <a:off x="3852" y="3154"/>
              <a:ext cx="54" cy="61"/>
            </a:xfrm>
            <a:prstGeom prst="ellipse">
              <a:avLst/>
            </a:prstGeom>
            <a:solidFill>
              <a:schemeClr val="tx1"/>
            </a:solidFill>
            <a:ln w="762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8" name="Line 19"/>
            <p:cNvSpPr>
              <a:spLocks noChangeShapeType="1"/>
            </p:cNvSpPr>
            <p:nvPr/>
          </p:nvSpPr>
          <p:spPr bwMode="auto">
            <a:xfrm flipH="1">
              <a:off x="3622" y="3430"/>
              <a:ext cx="272" cy="22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20"/>
            <p:cNvSpPr>
              <a:spLocks noChangeShapeType="1"/>
            </p:cNvSpPr>
            <p:nvPr/>
          </p:nvSpPr>
          <p:spPr bwMode="auto">
            <a:xfrm>
              <a:off x="3894" y="3476"/>
              <a:ext cx="272" cy="13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21"/>
            <p:cNvSpPr>
              <a:spLocks noChangeShapeType="1"/>
            </p:cNvSpPr>
            <p:nvPr/>
          </p:nvSpPr>
          <p:spPr bwMode="auto">
            <a:xfrm>
              <a:off x="3651" y="3612"/>
              <a:ext cx="0" cy="27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1" name="Line 22"/>
            <p:cNvSpPr>
              <a:spLocks noChangeShapeType="1"/>
            </p:cNvSpPr>
            <p:nvPr/>
          </p:nvSpPr>
          <p:spPr bwMode="auto">
            <a:xfrm>
              <a:off x="3894" y="3204"/>
              <a:ext cx="0" cy="27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Text Box 29"/>
            <p:cNvSpPr txBox="1">
              <a:spLocks noChangeArrowheads="1"/>
            </p:cNvSpPr>
            <p:nvPr/>
          </p:nvSpPr>
          <p:spPr bwMode="auto">
            <a:xfrm>
              <a:off x="3775" y="2898"/>
              <a:ext cx="15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15393" name="Text Box 30"/>
            <p:cNvSpPr txBox="1">
              <a:spLocks noChangeArrowheads="1"/>
            </p:cNvSpPr>
            <p:nvPr/>
          </p:nvSpPr>
          <p:spPr bwMode="auto">
            <a:xfrm>
              <a:off x="3956" y="3306"/>
              <a:ext cx="15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15394" name="Text Box 31"/>
            <p:cNvSpPr txBox="1">
              <a:spLocks noChangeArrowheads="1"/>
            </p:cNvSpPr>
            <p:nvPr/>
          </p:nvSpPr>
          <p:spPr bwMode="auto">
            <a:xfrm>
              <a:off x="3366" y="3488"/>
              <a:ext cx="1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15395" name="Text Box 32"/>
            <p:cNvSpPr txBox="1">
              <a:spLocks noChangeArrowheads="1"/>
            </p:cNvSpPr>
            <p:nvPr/>
          </p:nvSpPr>
          <p:spPr bwMode="auto">
            <a:xfrm>
              <a:off x="4228" y="3488"/>
              <a:ext cx="15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15396" name="Text Box 33"/>
            <p:cNvSpPr txBox="1">
              <a:spLocks noChangeArrowheads="1"/>
            </p:cNvSpPr>
            <p:nvPr/>
          </p:nvSpPr>
          <p:spPr bwMode="auto">
            <a:xfrm>
              <a:off x="3546" y="3896"/>
              <a:ext cx="15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gr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CA94F1-579C-4D35-8F88-73D141F91F10}" type="slidenum">
              <a:rPr lang="zh-CN" altLang="en-US" smtClean="0">
                <a:solidFill>
                  <a:schemeClr val="accent1"/>
                </a:solidFill>
              </a:rPr>
              <a:pPr/>
              <a:t>8</a:t>
            </a:fld>
            <a:r>
              <a:rPr lang="en-US" altLang="zh-CN" dirty="0">
                <a:solidFill>
                  <a:schemeClr val="accent1"/>
                </a:solidFill>
              </a:rPr>
              <a:t>/51</a:t>
            </a:r>
          </a:p>
        </p:txBody>
      </p:sp>
      <p:sp>
        <p:nvSpPr>
          <p:cNvPr id="16387"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  画出</a:t>
            </a:r>
            <a:r>
              <a:rPr lang="en-US" altLang="zh-CN" sz="4000">
                <a:latin typeface="Calibri" panose="020F0502020204030204" pitchFamily="34" charset="0"/>
                <a:ea typeface="宋体" panose="02010600030101010101" pitchFamily="2" charset="-122"/>
              </a:rPr>
              <a:t>4</a:t>
            </a:r>
            <a:r>
              <a:rPr lang="zh-CN" altLang="en-US" sz="4000">
                <a:latin typeface="Calibri" panose="020F0502020204030204" pitchFamily="34" charset="0"/>
                <a:ea typeface="宋体" panose="02010600030101010101" pitchFamily="2" charset="-122"/>
              </a:rPr>
              <a:t>阶所有非同构的根树 </a:t>
            </a:r>
          </a:p>
        </p:txBody>
      </p:sp>
      <p:grpSp>
        <p:nvGrpSpPr>
          <p:cNvPr id="16388" name="Group 3"/>
          <p:cNvGrpSpPr>
            <a:grpSpLocks/>
          </p:cNvGrpSpPr>
          <p:nvPr/>
        </p:nvGrpSpPr>
        <p:grpSpPr bwMode="auto">
          <a:xfrm>
            <a:off x="2051050" y="1628775"/>
            <a:ext cx="1582738" cy="142875"/>
            <a:chOff x="702" y="1117"/>
            <a:chExt cx="997" cy="90"/>
          </a:xfrm>
        </p:grpSpPr>
        <p:sp>
          <p:nvSpPr>
            <p:cNvPr id="16402" name="Oval 6"/>
            <p:cNvSpPr>
              <a:spLocks noChangeArrowheads="1"/>
            </p:cNvSpPr>
            <p:nvPr/>
          </p:nvSpPr>
          <p:spPr bwMode="auto">
            <a:xfrm>
              <a:off x="702" y="111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a:p>
          </p:txBody>
        </p:sp>
        <p:sp>
          <p:nvSpPr>
            <p:cNvPr id="16403" name="Oval 7"/>
            <p:cNvSpPr>
              <a:spLocks noChangeArrowheads="1"/>
            </p:cNvSpPr>
            <p:nvPr/>
          </p:nvSpPr>
          <p:spPr bwMode="auto">
            <a:xfrm>
              <a:off x="974" y="111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a:p>
          </p:txBody>
        </p:sp>
        <p:sp>
          <p:nvSpPr>
            <p:cNvPr id="16404" name="Oval 8"/>
            <p:cNvSpPr>
              <a:spLocks noChangeArrowheads="1"/>
            </p:cNvSpPr>
            <p:nvPr/>
          </p:nvSpPr>
          <p:spPr bwMode="auto">
            <a:xfrm>
              <a:off x="1292" y="111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a:p>
          </p:txBody>
        </p:sp>
        <p:sp>
          <p:nvSpPr>
            <p:cNvPr id="16405" name="Oval 9"/>
            <p:cNvSpPr>
              <a:spLocks noChangeArrowheads="1"/>
            </p:cNvSpPr>
            <p:nvPr/>
          </p:nvSpPr>
          <p:spPr bwMode="auto">
            <a:xfrm>
              <a:off x="1609" y="111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3200"/>
            </a:p>
          </p:txBody>
        </p:sp>
        <p:sp>
          <p:nvSpPr>
            <p:cNvPr id="16406" name="Line 10"/>
            <p:cNvSpPr>
              <a:spLocks noChangeShapeType="1"/>
            </p:cNvSpPr>
            <p:nvPr/>
          </p:nvSpPr>
          <p:spPr bwMode="auto">
            <a:xfrm>
              <a:off x="703" y="1162"/>
              <a:ext cx="9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89" name="Group 9"/>
          <p:cNvGrpSpPr>
            <a:grpSpLocks/>
          </p:cNvGrpSpPr>
          <p:nvPr/>
        </p:nvGrpSpPr>
        <p:grpSpPr bwMode="auto">
          <a:xfrm>
            <a:off x="6011863" y="1341438"/>
            <a:ext cx="1150937" cy="719137"/>
            <a:chOff x="2517" y="1842"/>
            <a:chExt cx="725" cy="453"/>
          </a:xfrm>
        </p:grpSpPr>
        <p:sp>
          <p:nvSpPr>
            <p:cNvPr id="16396" name="Oval 20"/>
            <p:cNvSpPr>
              <a:spLocks noChangeArrowheads="1"/>
            </p:cNvSpPr>
            <p:nvPr/>
          </p:nvSpPr>
          <p:spPr bwMode="auto">
            <a:xfrm>
              <a:off x="2834" y="184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397" name="Oval 22"/>
            <p:cNvSpPr>
              <a:spLocks noChangeArrowheads="1"/>
            </p:cNvSpPr>
            <p:nvPr/>
          </p:nvSpPr>
          <p:spPr bwMode="auto">
            <a:xfrm>
              <a:off x="2517" y="220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398" name="Oval 23"/>
            <p:cNvSpPr>
              <a:spLocks noChangeArrowheads="1"/>
            </p:cNvSpPr>
            <p:nvPr/>
          </p:nvSpPr>
          <p:spPr bwMode="auto">
            <a:xfrm>
              <a:off x="2835" y="220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399" name="Oval 24"/>
            <p:cNvSpPr>
              <a:spLocks noChangeArrowheads="1"/>
            </p:cNvSpPr>
            <p:nvPr/>
          </p:nvSpPr>
          <p:spPr bwMode="auto">
            <a:xfrm>
              <a:off x="3152" y="220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6400" name="Line 25"/>
            <p:cNvSpPr>
              <a:spLocks noChangeShapeType="1"/>
            </p:cNvSpPr>
            <p:nvPr/>
          </p:nvSpPr>
          <p:spPr bwMode="auto">
            <a:xfrm>
              <a:off x="2517" y="2251"/>
              <a:ext cx="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26"/>
            <p:cNvSpPr>
              <a:spLocks noChangeShapeType="1"/>
            </p:cNvSpPr>
            <p:nvPr/>
          </p:nvSpPr>
          <p:spPr bwMode="auto">
            <a:xfrm>
              <a:off x="2879" y="1888"/>
              <a:ext cx="0" cy="3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6390"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3429000"/>
            <a:ext cx="12001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3573463"/>
            <a:ext cx="1295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3284538"/>
            <a:ext cx="28194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20"/>
          <p:cNvSpPr txBox="1">
            <a:spLocks noChangeArrowheads="1"/>
          </p:cNvSpPr>
          <p:nvPr/>
        </p:nvSpPr>
        <p:spPr bwMode="auto">
          <a:xfrm>
            <a:off x="323528" y="1014413"/>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树</a:t>
            </a:r>
          </a:p>
        </p:txBody>
      </p:sp>
      <p:sp>
        <p:nvSpPr>
          <p:cNvPr id="16394" name="Text Box 21"/>
          <p:cNvSpPr txBox="1">
            <a:spLocks noChangeArrowheads="1"/>
          </p:cNvSpPr>
          <p:nvPr/>
        </p:nvSpPr>
        <p:spPr bwMode="auto">
          <a:xfrm>
            <a:off x="323850" y="2670175"/>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根树</a:t>
            </a:r>
          </a:p>
        </p:txBody>
      </p:sp>
      <p:sp>
        <p:nvSpPr>
          <p:cNvPr id="16395" name="Line 22"/>
          <p:cNvSpPr>
            <a:spLocks noChangeShapeType="1"/>
          </p:cNvSpPr>
          <p:nvPr/>
        </p:nvSpPr>
        <p:spPr bwMode="auto">
          <a:xfrm>
            <a:off x="0" y="263683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03DAD0-1101-4852-B89F-614C71648C72}" type="slidenum">
              <a:rPr lang="zh-CN" altLang="en-US" smtClean="0">
                <a:solidFill>
                  <a:schemeClr val="accent1"/>
                </a:solidFill>
              </a:rPr>
              <a:pPr/>
              <a:t>9</a:t>
            </a:fld>
            <a:r>
              <a:rPr lang="en-US" altLang="zh-CN" dirty="0">
                <a:solidFill>
                  <a:schemeClr val="accent1"/>
                </a:solidFill>
              </a:rPr>
              <a:t>/51</a:t>
            </a:r>
          </a:p>
        </p:txBody>
      </p:sp>
      <p:sp>
        <p:nvSpPr>
          <p:cNvPr id="17411"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  画出</a:t>
            </a:r>
            <a:r>
              <a:rPr lang="en-US" altLang="zh-CN" sz="4000">
                <a:latin typeface="Calibri" panose="020F0502020204030204" pitchFamily="34" charset="0"/>
                <a:ea typeface="宋体" panose="02010600030101010101" pitchFamily="2" charset="-122"/>
              </a:rPr>
              <a:t>5</a:t>
            </a:r>
            <a:r>
              <a:rPr lang="zh-CN" altLang="en-US" sz="4000">
                <a:latin typeface="Calibri" panose="020F0502020204030204" pitchFamily="34" charset="0"/>
                <a:ea typeface="宋体" panose="02010600030101010101" pitchFamily="2" charset="-122"/>
              </a:rPr>
              <a:t>阶所有非同构的根树 </a:t>
            </a:r>
          </a:p>
        </p:txBody>
      </p:sp>
      <p:pic>
        <p:nvPicPr>
          <p:cNvPr id="17412"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908050"/>
            <a:ext cx="14192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908050"/>
            <a:ext cx="12573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836613"/>
            <a:ext cx="7048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313" y="2708275"/>
            <a:ext cx="26003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6775" y="4724400"/>
            <a:ext cx="2533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7050" y="2852738"/>
            <a:ext cx="208597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9513" y="2852738"/>
            <a:ext cx="14478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Line 38"/>
          <p:cNvSpPr>
            <a:spLocks noChangeShapeType="1"/>
          </p:cNvSpPr>
          <p:nvPr/>
        </p:nvSpPr>
        <p:spPr bwMode="auto">
          <a:xfrm>
            <a:off x="0" y="263683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Text Box 41"/>
          <p:cNvSpPr txBox="1">
            <a:spLocks noChangeArrowheads="1"/>
          </p:cNvSpPr>
          <p:nvPr/>
        </p:nvSpPr>
        <p:spPr bwMode="auto">
          <a:xfrm>
            <a:off x="179388" y="908050"/>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树</a:t>
            </a:r>
          </a:p>
        </p:txBody>
      </p:sp>
      <p:sp>
        <p:nvSpPr>
          <p:cNvPr id="17421" name="Text Box 42"/>
          <p:cNvSpPr txBox="1">
            <a:spLocks noChangeArrowheads="1"/>
          </p:cNvSpPr>
          <p:nvPr/>
        </p:nvSpPr>
        <p:spPr bwMode="auto">
          <a:xfrm>
            <a:off x="179388" y="2708275"/>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根树</a:t>
            </a:r>
          </a:p>
        </p:txBody>
      </p:sp>
    </p:spTree>
  </p:cSld>
  <p:clrMapOvr>
    <a:masterClrMapping/>
  </p:clrMapOvr>
  <p:transition advTm="1000"/>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316034</TotalTime>
  <Words>5245</Words>
  <Application>Microsoft Office PowerPoint</Application>
  <PresentationFormat>全屏显示(4:3)</PresentationFormat>
  <Paragraphs>810</Paragraphs>
  <Slides>52</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67" baseType="lpstr">
      <vt:lpstr>MS Mincho</vt:lpstr>
      <vt:lpstr>黑体</vt:lpstr>
      <vt:lpstr>隶书</vt:lpstr>
      <vt:lpstr>宋体</vt:lpstr>
      <vt:lpstr>Microsoft Yahei</vt:lpstr>
      <vt:lpstr>Arial</vt:lpstr>
      <vt:lpstr>Calibri</vt:lpstr>
      <vt:lpstr>Cambria Math</vt:lpstr>
      <vt:lpstr>Courier New</vt:lpstr>
      <vt:lpstr>Times New Roman</vt:lpstr>
      <vt:lpstr>Wingdings</vt:lpstr>
      <vt:lpstr>2_Office 主题</vt:lpstr>
      <vt:lpstr>VISIO</vt:lpstr>
      <vt:lpstr>图片</vt:lpstr>
      <vt:lpstr>公式</vt:lpstr>
      <vt:lpstr>PowerPoint 演示文稿</vt:lpstr>
      <vt:lpstr>7.2  根树及其应用</vt:lpstr>
      <vt:lpstr>家谱</vt:lpstr>
      <vt:lpstr>语法树</vt:lpstr>
      <vt:lpstr>例 有8枚硬币，其中恰有1枚是假币，假币比真币重。试用一架天平称出假币，使称量的次数尽可能地少。 </vt:lpstr>
      <vt:lpstr>定义7.5             有向树</vt:lpstr>
      <vt:lpstr>根树</vt:lpstr>
      <vt:lpstr>例  画出4阶所有非同构的根树 </vt:lpstr>
      <vt:lpstr>例  画出5阶所有非同构的根树 </vt:lpstr>
      <vt:lpstr>顶点的层数、树的高度</vt:lpstr>
      <vt:lpstr>父亲、儿子、祖先、后代、兄弟</vt:lpstr>
      <vt:lpstr>定义7.6              子树</vt:lpstr>
      <vt:lpstr>定义7.7            有序树</vt:lpstr>
      <vt:lpstr>例</vt:lpstr>
      <vt:lpstr>r叉树、正则r叉树</vt:lpstr>
      <vt:lpstr>2叉树</vt:lpstr>
      <vt:lpstr>定义7.8 </vt:lpstr>
      <vt:lpstr>高为h的正则r叉树 </vt:lpstr>
      <vt:lpstr>定理 </vt:lpstr>
      <vt:lpstr>例 </vt:lpstr>
      <vt:lpstr>例 求证一棵正则2叉树必有奇数个顶点。</vt:lpstr>
      <vt:lpstr>例 设一棵2叉正则树的顶点个数为n,      则它的树叶个数为：</vt:lpstr>
      <vt:lpstr>英文的编码通信</vt:lpstr>
      <vt:lpstr>英文字母使用频数</vt:lpstr>
      <vt:lpstr>数串划分问题</vt:lpstr>
      <vt:lpstr>定义               前缀码、二元前缀码</vt:lpstr>
      <vt:lpstr>2叉树                 二元前缀码</vt:lpstr>
      <vt:lpstr>二元前缀码                   2叉树</vt:lpstr>
      <vt:lpstr>字符串           前缀码中的码字</vt:lpstr>
      <vt:lpstr>一段英文所用的字符串的平均长度</vt:lpstr>
      <vt:lpstr>2叉树的叶子权</vt:lpstr>
      <vt:lpstr>设2叉树T有t片树叶v1, v2, …, vt, 树叶的权分别  为w1, w2, …, wt, 称                               为T的权, 其中 l(vi)是vi的层数. 在所有权为w1, w2, …, wt 的t片树叶的2叉树中, 权最小的2叉树称为最优 2叉树.</vt:lpstr>
      <vt:lpstr>PowerPoint 演示文稿</vt:lpstr>
      <vt:lpstr>霍夫曼(Huffman D.A)算法 </vt:lpstr>
      <vt:lpstr>定理</vt:lpstr>
      <vt:lpstr>定理的证明</vt:lpstr>
      <vt:lpstr>意义</vt:lpstr>
      <vt:lpstr>定理 </vt:lpstr>
      <vt:lpstr>定理的证明 </vt:lpstr>
      <vt:lpstr>哈夫曼树的构造步骤</vt:lpstr>
      <vt:lpstr>例  求带权2,3,5,7,10最优2叉树。</vt:lpstr>
      <vt:lpstr>PowerPoint 演示文稿</vt:lpstr>
      <vt:lpstr>例 最优判定问题</vt:lpstr>
      <vt:lpstr>例 某模型机7条指令的编码</vt:lpstr>
      <vt:lpstr>例子</vt:lpstr>
      <vt:lpstr>哈夫曼编码平均码长与平均压缩率</vt:lpstr>
      <vt:lpstr>例</vt:lpstr>
      <vt:lpstr>例</vt:lpstr>
      <vt:lpstr>构造一棵最优 r叉树</vt:lpstr>
      <vt:lpstr>Huffman coding </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227</cp:revision>
  <dcterms:created xsi:type="dcterms:W3CDTF">2090-01-01T11:28:32Z</dcterms:created>
  <dcterms:modified xsi:type="dcterms:W3CDTF">2024-11-28T10:59:34Z</dcterms:modified>
</cp:coreProperties>
</file>