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693" r:id="rId2"/>
    <p:sldId id="700" r:id="rId3"/>
    <p:sldId id="703" r:id="rId4"/>
    <p:sldId id="701" r:id="rId5"/>
    <p:sldId id="702" r:id="rId6"/>
    <p:sldId id="696" r:id="rId7"/>
    <p:sldId id="697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5B3D7"/>
    <a:srgbClr val="7F8D80"/>
    <a:srgbClr val="00FF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0112" autoAdjust="0"/>
  </p:normalViewPr>
  <p:slideViewPr>
    <p:cSldViewPr>
      <p:cViewPr varScale="1">
        <p:scale>
          <a:sx n="87" d="100"/>
          <a:sy n="87" d="100"/>
        </p:scale>
        <p:origin x="20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CE5DEF6D-1A98-407F-9175-27293F515DE3}" type="datetimeFigureOut">
              <a:rPr lang="zh-CN" altLang="en-US"/>
              <a:pPr>
                <a:defRPr/>
              </a:pPr>
              <a:t>2024/11/21</a:t>
            </a:fld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AED85D0-4B17-457D-881B-EED07EF49ED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补充题</a:t>
            </a:r>
            <a:r>
              <a:rPr lang="en-US" altLang="zh-CN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是一棵正则的二分树，有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片树叶，证明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的边数为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m=2t-2</a:t>
            </a:r>
            <a:r>
              <a:rPr lang="en-US" altLang="zh-CN" sz="1200" dirty="0">
                <a:sym typeface="Microsoft Yahei" panose="020B0503020204020204" pitchFamily="34" charset="-122"/>
              </a:rPr>
              <a:t>.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33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15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C35AA5-6FC0-4892-B759-AB7664A63D87}" type="slidenum">
              <a:rPr lang="zh-CN" altLang="en-US" smtClean="0"/>
              <a:pPr/>
              <a:t>‹#›</a:t>
            </a:fld>
            <a:r>
              <a:rPr lang="en-US" altLang="zh-CN" dirty="0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205945635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5652E7-F9C1-4F85-BD70-7CD18B77FD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BAF74-2AB1-4A18-8018-68176D31AEDE}" type="slidenum">
              <a:rPr lang="zh-CN" altLang="en-US" smtClean="0"/>
              <a:pPr/>
              <a:t>‹#›</a:t>
            </a:fld>
            <a:r>
              <a:rPr lang="en-US" altLang="zh-CN" dirty="0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3782324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970BAF74-2AB1-4A18-8018-68176D31AEDE}" type="slidenum">
              <a:rPr lang="zh-CN" altLang="en-US" smtClean="0"/>
              <a:pPr/>
              <a:t>‹#›</a:t>
            </a:fld>
            <a:r>
              <a:rPr lang="en-US" altLang="zh-CN" dirty="0"/>
              <a:t>/51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标题 1"/>
          <p:cNvSpPr txBox="1">
            <a:spLocks/>
          </p:cNvSpPr>
          <p:nvPr/>
        </p:nvSpPr>
        <p:spPr bwMode="auto">
          <a:xfrm>
            <a:off x="179388" y="122238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" name="矩形 2"/>
          <p:cNvSpPr/>
          <p:nvPr/>
        </p:nvSpPr>
        <p:spPr>
          <a:xfrm>
            <a:off x="209144" y="1412776"/>
            <a:ext cx="87747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7.16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补充题</a:t>
            </a:r>
            <a:r>
              <a:rPr lang="en-US" altLang="zh-CN" sz="3200" b="1" dirty="0">
                <a:solidFill>
                  <a:srgbClr val="C00000"/>
                </a:solidFill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分别画一棵带权为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的最优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叉树与最优</a:t>
            </a:r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叉树。</a:t>
            </a:r>
          </a:p>
        </p:txBody>
      </p:sp>
    </p:spTree>
    <p:extLst>
      <p:ext uri="{BB962C8B-B14F-4D97-AF65-F5344CB8AC3E}">
        <p14:creationId xmlns:p14="http://schemas.microsoft.com/office/powerpoint/2010/main" val="729462693"/>
      </p:ext>
    </p:extLst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"/>
            <a:ext cx="7621064" cy="33569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528" y="3717032"/>
            <a:ext cx="44919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答</a:t>
            </a:r>
            <a:r>
              <a:rPr lang="zh-CN" altLang="en-US" sz="3200" dirty="0"/>
              <a:t>：  </a:t>
            </a:r>
            <a:r>
              <a:rPr lang="en-US" altLang="zh-CN" sz="3200" dirty="0"/>
              <a:t>A=1</a:t>
            </a:r>
          </a:p>
          <a:p>
            <a:r>
              <a:rPr lang="en-US" altLang="zh-CN" sz="3200" dirty="0"/>
              <a:t>         B=2</a:t>
            </a:r>
          </a:p>
          <a:p>
            <a:r>
              <a:rPr lang="en-US" altLang="zh-CN" sz="3200" dirty="0"/>
              <a:t>         C=4</a:t>
            </a:r>
          </a:p>
          <a:p>
            <a:r>
              <a:rPr lang="en-US" altLang="zh-CN" sz="3200" dirty="0"/>
              <a:t>         D=9</a:t>
            </a:r>
          </a:p>
          <a:p>
            <a:r>
              <a:rPr lang="en-US" altLang="zh-CN" sz="3200" dirty="0"/>
              <a:t>         </a:t>
            </a:r>
            <a:r>
              <a:rPr lang="zh-CN" altLang="en-US" sz="3200" dirty="0"/>
              <a:t>详见下页图示说明</a:t>
            </a:r>
          </a:p>
        </p:txBody>
      </p:sp>
    </p:spTree>
    <p:extLst>
      <p:ext uri="{BB962C8B-B14F-4D97-AF65-F5344CB8AC3E}">
        <p14:creationId xmlns:p14="http://schemas.microsoft.com/office/powerpoint/2010/main" val="3452702364"/>
      </p:ext>
    </p:extLst>
  </p:cSld>
  <p:clrMapOvr>
    <a:masterClrMapping/>
  </p:clrMapOvr>
  <p:transition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画出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阶、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阶所有非同构的根树 </a:t>
            </a:r>
          </a:p>
        </p:txBody>
      </p:sp>
      <p:sp>
        <p:nvSpPr>
          <p:cNvPr id="16402" name="Oval 6"/>
          <p:cNvSpPr>
            <a:spLocks noChangeArrowheads="1"/>
          </p:cNvSpPr>
          <p:nvPr/>
        </p:nvSpPr>
        <p:spPr bwMode="auto">
          <a:xfrm>
            <a:off x="2051050" y="1628775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/>
          </a:p>
        </p:txBody>
      </p:sp>
      <p:sp>
        <p:nvSpPr>
          <p:cNvPr id="16403" name="Oval 7"/>
          <p:cNvSpPr>
            <a:spLocks noChangeArrowheads="1"/>
          </p:cNvSpPr>
          <p:nvPr/>
        </p:nvSpPr>
        <p:spPr bwMode="auto">
          <a:xfrm>
            <a:off x="2482850" y="1628775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/>
          </a:p>
        </p:txBody>
      </p:sp>
      <p:sp>
        <p:nvSpPr>
          <p:cNvPr id="16406" name="Line 10"/>
          <p:cNvSpPr>
            <a:spLocks noChangeShapeType="1"/>
          </p:cNvSpPr>
          <p:nvPr/>
        </p:nvSpPr>
        <p:spPr bwMode="auto">
          <a:xfrm>
            <a:off x="2052638" y="1700212"/>
            <a:ext cx="430212" cy="1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Text Box 20"/>
          <p:cNvSpPr txBox="1">
            <a:spLocks noChangeArrowheads="1"/>
          </p:cNvSpPr>
          <p:nvPr/>
        </p:nvSpPr>
        <p:spPr bwMode="auto">
          <a:xfrm>
            <a:off x="323528" y="101441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树</a:t>
            </a:r>
          </a:p>
        </p:txBody>
      </p:sp>
      <p:sp>
        <p:nvSpPr>
          <p:cNvPr id="16394" name="Text Box 21"/>
          <p:cNvSpPr txBox="1">
            <a:spLocks noChangeArrowheads="1"/>
          </p:cNvSpPr>
          <p:nvPr/>
        </p:nvSpPr>
        <p:spPr bwMode="auto">
          <a:xfrm>
            <a:off x="323850" y="2670175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根树</a:t>
            </a:r>
          </a:p>
        </p:txBody>
      </p:sp>
      <p:sp>
        <p:nvSpPr>
          <p:cNvPr id="16395" name="Line 22"/>
          <p:cNvSpPr>
            <a:spLocks noChangeShapeType="1"/>
          </p:cNvSpPr>
          <p:nvPr/>
        </p:nvSpPr>
        <p:spPr bwMode="auto">
          <a:xfrm>
            <a:off x="-2772816" y="764704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6804868" y="1701949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/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7236668" y="1701949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7741493" y="1701949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6806456" y="1773386"/>
            <a:ext cx="1077912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012" y="3049587"/>
            <a:ext cx="2705100" cy="1247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941" y="3249613"/>
            <a:ext cx="571500" cy="847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738" y="5597376"/>
            <a:ext cx="7458075" cy="495300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>
            <a:off x="1949103" y="5824982"/>
            <a:ext cx="3186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357437" y="5821212"/>
            <a:ext cx="3186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923928" y="5821212"/>
            <a:ext cx="3186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294188" y="5808214"/>
            <a:ext cx="393725" cy="8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868144" y="5824982"/>
            <a:ext cx="393725" cy="8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7860263" y="5777435"/>
            <a:ext cx="393725" cy="8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371184" y="5816598"/>
            <a:ext cx="3186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8253988" y="5796146"/>
            <a:ext cx="393725" cy="8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1837085" y="5014317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/>
          </a:p>
        </p:txBody>
      </p:sp>
      <p:sp>
        <p:nvSpPr>
          <p:cNvPr id="44" name="Oval 7"/>
          <p:cNvSpPr>
            <a:spLocks noChangeArrowheads="1"/>
          </p:cNvSpPr>
          <p:nvPr/>
        </p:nvSpPr>
        <p:spPr bwMode="auto">
          <a:xfrm>
            <a:off x="2268885" y="5014317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1838673" y="5085754"/>
            <a:ext cx="430212" cy="1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950492" y="5085184"/>
            <a:ext cx="3186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2701181" y="5013176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/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3132981" y="5013176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/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2702769" y="5084613"/>
            <a:ext cx="430212" cy="1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0" name="直接箭头连接符 49"/>
          <p:cNvCxnSpPr>
            <a:stCxn id="49" idx="1"/>
          </p:cNvCxnSpPr>
          <p:nvPr/>
        </p:nvCxnSpPr>
        <p:spPr>
          <a:xfrm flipH="1" flipV="1">
            <a:off x="2773190" y="5084044"/>
            <a:ext cx="359791" cy="2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88320"/>
      </p:ext>
    </p:extLst>
  </p:cSld>
  <p:clrMapOvr>
    <a:masterClrMapping/>
  </p:clrMapOvr>
  <p:transition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CA94F1-579C-4D35-8F88-73D141F91F10}" type="slidenum">
              <a:rPr lang="zh-CN" altLang="en-US" smtClean="0">
                <a:solidFill>
                  <a:schemeClr val="accent1"/>
                </a:solidFill>
              </a:rPr>
              <a:pPr/>
              <a:t>4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>
                <a:latin typeface="Calibri" panose="020F0502020204030204" pitchFamily="34" charset="0"/>
                <a:ea typeface="宋体" panose="02010600030101010101" pitchFamily="2" charset="-122"/>
              </a:rPr>
              <a:t>例  画出</a:t>
            </a:r>
            <a:r>
              <a:rPr lang="en-US" altLang="zh-CN" sz="4000"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4000">
                <a:latin typeface="Calibri" panose="020F0502020204030204" pitchFamily="34" charset="0"/>
                <a:ea typeface="宋体" panose="02010600030101010101" pitchFamily="2" charset="-122"/>
              </a:rPr>
              <a:t>阶所有非同构的根树 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2051050" y="1628775"/>
            <a:ext cx="1582738" cy="142875"/>
            <a:chOff x="702" y="1117"/>
            <a:chExt cx="997" cy="90"/>
          </a:xfrm>
        </p:grpSpPr>
        <p:sp>
          <p:nvSpPr>
            <p:cNvPr id="16402" name="Oval 6"/>
            <p:cNvSpPr>
              <a:spLocks noChangeArrowheads="1"/>
            </p:cNvSpPr>
            <p:nvPr/>
          </p:nvSpPr>
          <p:spPr bwMode="auto">
            <a:xfrm>
              <a:off x="702" y="1117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/>
            </a:p>
          </p:txBody>
        </p:sp>
        <p:sp>
          <p:nvSpPr>
            <p:cNvPr id="16403" name="Oval 7"/>
            <p:cNvSpPr>
              <a:spLocks noChangeArrowheads="1"/>
            </p:cNvSpPr>
            <p:nvPr/>
          </p:nvSpPr>
          <p:spPr bwMode="auto">
            <a:xfrm>
              <a:off x="974" y="1117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/>
            </a:p>
          </p:txBody>
        </p:sp>
        <p:sp>
          <p:nvSpPr>
            <p:cNvPr id="16404" name="Oval 8"/>
            <p:cNvSpPr>
              <a:spLocks noChangeArrowheads="1"/>
            </p:cNvSpPr>
            <p:nvPr/>
          </p:nvSpPr>
          <p:spPr bwMode="auto">
            <a:xfrm>
              <a:off x="1292" y="1117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/>
            </a:p>
          </p:txBody>
        </p:sp>
        <p:sp>
          <p:nvSpPr>
            <p:cNvPr id="16405" name="Oval 9"/>
            <p:cNvSpPr>
              <a:spLocks noChangeArrowheads="1"/>
            </p:cNvSpPr>
            <p:nvPr/>
          </p:nvSpPr>
          <p:spPr bwMode="auto">
            <a:xfrm>
              <a:off x="1609" y="1117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/>
            </a:p>
          </p:txBody>
        </p:sp>
        <p:sp>
          <p:nvSpPr>
            <p:cNvPr id="16406" name="Line 10"/>
            <p:cNvSpPr>
              <a:spLocks noChangeShapeType="1"/>
            </p:cNvSpPr>
            <p:nvPr/>
          </p:nvSpPr>
          <p:spPr bwMode="auto">
            <a:xfrm>
              <a:off x="703" y="1162"/>
              <a:ext cx="9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89" name="Group 9"/>
          <p:cNvGrpSpPr>
            <a:grpSpLocks/>
          </p:cNvGrpSpPr>
          <p:nvPr/>
        </p:nvGrpSpPr>
        <p:grpSpPr bwMode="auto">
          <a:xfrm>
            <a:off x="6011863" y="1341438"/>
            <a:ext cx="1150937" cy="719137"/>
            <a:chOff x="2517" y="1842"/>
            <a:chExt cx="725" cy="453"/>
          </a:xfrm>
        </p:grpSpPr>
        <p:sp>
          <p:nvSpPr>
            <p:cNvPr id="16396" name="Oval 20"/>
            <p:cNvSpPr>
              <a:spLocks noChangeArrowheads="1"/>
            </p:cNvSpPr>
            <p:nvPr/>
          </p:nvSpPr>
          <p:spPr bwMode="auto">
            <a:xfrm>
              <a:off x="2834" y="1842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397" name="Oval 22"/>
            <p:cNvSpPr>
              <a:spLocks noChangeArrowheads="1"/>
            </p:cNvSpPr>
            <p:nvPr/>
          </p:nvSpPr>
          <p:spPr bwMode="auto">
            <a:xfrm>
              <a:off x="2517" y="2205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398" name="Oval 23"/>
            <p:cNvSpPr>
              <a:spLocks noChangeArrowheads="1"/>
            </p:cNvSpPr>
            <p:nvPr/>
          </p:nvSpPr>
          <p:spPr bwMode="auto">
            <a:xfrm>
              <a:off x="2835" y="2205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399" name="Oval 24"/>
            <p:cNvSpPr>
              <a:spLocks noChangeArrowheads="1"/>
            </p:cNvSpPr>
            <p:nvPr/>
          </p:nvSpPr>
          <p:spPr bwMode="auto">
            <a:xfrm>
              <a:off x="3152" y="2205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400" name="Line 25"/>
            <p:cNvSpPr>
              <a:spLocks noChangeShapeType="1"/>
            </p:cNvSpPr>
            <p:nvPr/>
          </p:nvSpPr>
          <p:spPr bwMode="auto">
            <a:xfrm>
              <a:off x="2517" y="2251"/>
              <a:ext cx="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26"/>
            <p:cNvSpPr>
              <a:spLocks noChangeShapeType="1"/>
            </p:cNvSpPr>
            <p:nvPr/>
          </p:nvSpPr>
          <p:spPr bwMode="auto">
            <a:xfrm>
              <a:off x="2879" y="1888"/>
              <a:ext cx="0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390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3429000"/>
            <a:ext cx="12001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573463"/>
            <a:ext cx="12954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3284538"/>
            <a:ext cx="28194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Text Box 20"/>
          <p:cNvSpPr txBox="1">
            <a:spLocks noChangeArrowheads="1"/>
          </p:cNvSpPr>
          <p:nvPr/>
        </p:nvSpPr>
        <p:spPr bwMode="auto">
          <a:xfrm>
            <a:off x="323528" y="101441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树</a:t>
            </a:r>
          </a:p>
        </p:txBody>
      </p:sp>
      <p:sp>
        <p:nvSpPr>
          <p:cNvPr id="16394" name="Text Box 21"/>
          <p:cNvSpPr txBox="1">
            <a:spLocks noChangeArrowheads="1"/>
          </p:cNvSpPr>
          <p:nvPr/>
        </p:nvSpPr>
        <p:spPr bwMode="auto">
          <a:xfrm>
            <a:off x="323850" y="2670175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根树</a:t>
            </a:r>
          </a:p>
        </p:txBody>
      </p:sp>
      <p:sp>
        <p:nvSpPr>
          <p:cNvPr id="16395" name="Line 22"/>
          <p:cNvSpPr>
            <a:spLocks noChangeShapeType="1"/>
          </p:cNvSpPr>
          <p:nvPr/>
        </p:nvSpPr>
        <p:spPr bwMode="auto">
          <a:xfrm>
            <a:off x="0" y="26368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76579"/>
      </p:ext>
    </p:extLst>
  </p:cSld>
  <p:clrMapOvr>
    <a:masterClrMapping/>
  </p:clrMapOvr>
  <p:transition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03DAD0-1101-4852-B89F-614C71648C72}" type="slidenum">
              <a:rPr lang="zh-CN" altLang="en-US" smtClean="0">
                <a:solidFill>
                  <a:schemeClr val="accent1"/>
                </a:solidFill>
              </a:rPr>
              <a:pPr/>
              <a:t>5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1741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>
                <a:latin typeface="Calibri" panose="020F0502020204030204" pitchFamily="34" charset="0"/>
                <a:ea typeface="宋体" panose="02010600030101010101" pitchFamily="2" charset="-122"/>
              </a:rPr>
              <a:t>例  画出</a:t>
            </a:r>
            <a:r>
              <a:rPr lang="en-US" altLang="zh-CN" sz="4000"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4000">
                <a:latin typeface="Calibri" panose="020F0502020204030204" pitchFamily="34" charset="0"/>
                <a:ea typeface="宋体" panose="02010600030101010101" pitchFamily="2" charset="-122"/>
              </a:rPr>
              <a:t>阶所有非同构的根树 </a:t>
            </a:r>
          </a:p>
        </p:txBody>
      </p:sp>
      <p:pic>
        <p:nvPicPr>
          <p:cNvPr id="17412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908050"/>
            <a:ext cx="14192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08050"/>
            <a:ext cx="12573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836613"/>
            <a:ext cx="7048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2708275"/>
            <a:ext cx="26003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5" y="4724400"/>
            <a:ext cx="2533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852738"/>
            <a:ext cx="20859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2852738"/>
            <a:ext cx="14478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Line 38"/>
          <p:cNvSpPr>
            <a:spLocks noChangeShapeType="1"/>
          </p:cNvSpPr>
          <p:nvPr/>
        </p:nvSpPr>
        <p:spPr bwMode="auto">
          <a:xfrm>
            <a:off x="0" y="26368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Text Box 41"/>
          <p:cNvSpPr txBox="1">
            <a:spLocks noChangeArrowheads="1"/>
          </p:cNvSpPr>
          <p:nvPr/>
        </p:nvSpPr>
        <p:spPr bwMode="auto">
          <a:xfrm>
            <a:off x="179388" y="90805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树</a:t>
            </a:r>
          </a:p>
        </p:txBody>
      </p:sp>
      <p:sp>
        <p:nvSpPr>
          <p:cNvPr id="17421" name="Text Box 42"/>
          <p:cNvSpPr txBox="1">
            <a:spLocks noChangeArrowheads="1"/>
          </p:cNvSpPr>
          <p:nvPr/>
        </p:nvSpPr>
        <p:spPr bwMode="auto">
          <a:xfrm>
            <a:off x="179388" y="2708275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根树</a:t>
            </a:r>
          </a:p>
        </p:txBody>
      </p:sp>
    </p:spTree>
    <p:extLst>
      <p:ext uri="{BB962C8B-B14F-4D97-AF65-F5344CB8AC3E}">
        <p14:creationId xmlns:p14="http://schemas.microsoft.com/office/powerpoint/2010/main" val="3071750867"/>
      </p:ext>
    </p:extLst>
  </p:cSld>
  <p:clrMapOvr>
    <a:masterClrMapping/>
  </p:clrMapOvr>
  <p:transition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BAF74-2AB1-4A18-8018-68176D31AEDE}" type="slidenum">
              <a:rPr lang="zh-CN" altLang="en-US" smtClean="0"/>
              <a:pPr/>
              <a:t>6</a:t>
            </a:fld>
            <a:r>
              <a:rPr lang="en-US" altLang="zh-CN"/>
              <a:t>/51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5" y="907876"/>
            <a:ext cx="9239250" cy="5905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512" y="19999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补充题</a:t>
            </a:r>
          </a:p>
        </p:txBody>
      </p:sp>
    </p:spTree>
    <p:extLst>
      <p:ext uri="{BB962C8B-B14F-4D97-AF65-F5344CB8AC3E}">
        <p14:creationId xmlns:p14="http://schemas.microsoft.com/office/powerpoint/2010/main" val="22934067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BAF74-2AB1-4A18-8018-68176D31AEDE}" type="slidenum">
              <a:rPr lang="zh-CN" altLang="en-US" smtClean="0"/>
              <a:pPr/>
              <a:t>7</a:t>
            </a:fld>
            <a:r>
              <a:rPr lang="en-US" altLang="zh-CN"/>
              <a:t>/51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870098" cy="49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14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316143</TotalTime>
  <Words>149</Words>
  <Application>Microsoft Office PowerPoint</Application>
  <PresentationFormat>全屏显示(4:3)</PresentationFormat>
  <Paragraphs>28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Microsoft Yahei</vt:lpstr>
      <vt:lpstr>Arial</vt:lpstr>
      <vt:lpstr>Calibri</vt:lpstr>
      <vt:lpstr>Wingdings</vt:lpstr>
      <vt:lpstr>2_Office 主题</vt:lpstr>
      <vt:lpstr>PowerPoint 演示文稿</vt:lpstr>
      <vt:lpstr>PowerPoint 演示文稿</vt:lpstr>
      <vt:lpstr>例  画出2阶、3阶所有非同构的根树 </vt:lpstr>
      <vt:lpstr>例  画出4阶所有非同构的根树 </vt:lpstr>
      <vt:lpstr>例  画出5阶所有非同构的根树 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234</cp:revision>
  <dcterms:created xsi:type="dcterms:W3CDTF">2090-01-01T11:28:32Z</dcterms:created>
  <dcterms:modified xsi:type="dcterms:W3CDTF">2024-11-21T07:11:52Z</dcterms:modified>
</cp:coreProperties>
</file>