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sldIdLst>
    <p:sldId id="846" r:id="rId2"/>
    <p:sldId id="670" r:id="rId3"/>
    <p:sldId id="671" r:id="rId4"/>
    <p:sldId id="672" r:id="rId5"/>
    <p:sldId id="673" r:id="rId6"/>
    <p:sldId id="674" r:id="rId7"/>
    <p:sldId id="675" r:id="rId8"/>
    <p:sldId id="676" r:id="rId9"/>
    <p:sldId id="677" r:id="rId10"/>
    <p:sldId id="700" r:id="rId11"/>
    <p:sldId id="678" r:id="rId12"/>
    <p:sldId id="679" r:id="rId13"/>
    <p:sldId id="706" r:id="rId14"/>
    <p:sldId id="703" r:id="rId15"/>
    <p:sldId id="701" r:id="rId16"/>
    <p:sldId id="704" r:id="rId17"/>
    <p:sldId id="705" r:id="rId18"/>
    <p:sldId id="685" r:id="rId19"/>
    <p:sldId id="707" r:id="rId20"/>
    <p:sldId id="708" r:id="rId21"/>
    <p:sldId id="686" r:id="rId22"/>
    <p:sldId id="687" r:id="rId23"/>
    <p:sldId id="688" r:id="rId24"/>
    <p:sldId id="691" r:id="rId25"/>
    <p:sldId id="692" r:id="rId26"/>
    <p:sldId id="697" r:id="rId27"/>
    <p:sldId id="698" r:id="rId28"/>
    <p:sldId id="693" r:id="rId29"/>
    <p:sldId id="726" r:id="rId30"/>
    <p:sldId id="709" r:id="rId31"/>
    <p:sldId id="710" r:id="rId32"/>
    <p:sldId id="725" r:id="rId33"/>
    <p:sldId id="711" r:id="rId34"/>
    <p:sldId id="712" r:id="rId35"/>
    <p:sldId id="713" r:id="rId36"/>
    <p:sldId id="714" r:id="rId37"/>
    <p:sldId id="715" r:id="rId38"/>
    <p:sldId id="717" r:id="rId39"/>
    <p:sldId id="716" r:id="rId40"/>
    <p:sldId id="728" r:id="rId41"/>
    <p:sldId id="718" r:id="rId42"/>
    <p:sldId id="719" r:id="rId43"/>
    <p:sldId id="722" r:id="rId44"/>
    <p:sldId id="723" r:id="rId45"/>
    <p:sldId id="729"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93300"/>
    <a:srgbClr val="95B3D7"/>
    <a:srgbClr val="7F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640" autoAdjust="0"/>
  </p:normalViewPr>
  <p:slideViewPr>
    <p:cSldViewPr>
      <p:cViewPr varScale="1">
        <p:scale>
          <a:sx n="99" d="100"/>
          <a:sy n="99" d="100"/>
        </p:scale>
        <p:origin x="16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CE5DEF6D-1A98-407F-9175-27293F515DE3}" type="datetimeFigureOut">
              <a:rPr lang="zh-CN" altLang="en-US"/>
              <a:pPr>
                <a:defRPr/>
              </a:pPr>
              <a:t>2024/11/14</a:t>
            </a:fld>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AED85D0-4B17-457D-881B-EED07EF49ED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24036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1F1B1A9-1FF7-4C1F-BAF0-358E61AD4CB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76F0FD58-7F46-48D9-BA22-DFBD80E02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hlink"/>
              </a:buClr>
              <a:buSzPct val="110000"/>
              <a:buFont typeface="Wingdings" panose="05000000000000000000" pitchFamily="2" charset="2"/>
              <a:buNone/>
            </a:pPr>
            <a:r>
              <a:rPr lang="zh-CN" altLang="en-US" b="1"/>
              <a:t>注意： 有时，若 * 是一个</a:t>
            </a:r>
            <a:r>
              <a:rPr lang="en-US" altLang="zh-CN" b="1"/>
              <a:t>A×A </a:t>
            </a:r>
            <a:r>
              <a:rPr lang="zh-CN" altLang="en-US" b="1"/>
              <a:t>到</a:t>
            </a:r>
            <a:r>
              <a:rPr lang="en-US" altLang="zh-CN" b="1"/>
              <a:t>B </a:t>
            </a:r>
            <a:r>
              <a:rPr lang="zh-CN" altLang="en-US" b="1"/>
              <a:t>的一个代数运算，而且象集</a:t>
            </a:r>
            <a:r>
              <a:rPr lang="zh-CN" altLang="en-US" b="1">
                <a:solidFill>
                  <a:srgbClr val="CC0000"/>
                </a:solidFill>
              </a:rPr>
              <a:t>*</a:t>
            </a:r>
            <a:r>
              <a:rPr lang="en-US" altLang="zh-CN" b="1">
                <a:solidFill>
                  <a:srgbClr val="CC0000"/>
                </a:solidFill>
              </a:rPr>
              <a:t>(A×A )⊆A</a:t>
            </a:r>
            <a:r>
              <a:rPr lang="zh-CN" altLang="en-US" b="1"/>
              <a:t>，这时候也可以讨论 * 是否满足结合律。</a:t>
            </a:r>
          </a:p>
          <a:p>
            <a:pPr eaLnBrk="1" hangingPunct="1"/>
            <a:endParaRPr lang="zh-CN" altLang="en-US"/>
          </a:p>
        </p:txBody>
      </p:sp>
    </p:spTree>
    <p:extLst>
      <p:ext uri="{BB962C8B-B14F-4D97-AF65-F5344CB8AC3E}">
        <p14:creationId xmlns:p14="http://schemas.microsoft.com/office/powerpoint/2010/main" val="398901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8C31612-CADA-4EF5-AF14-4D6BB629C9BB}"/>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DA0FFA29-C052-4EF1-A269-E89E078CEE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20000"/>
              </a:spcBef>
              <a:buClr>
                <a:schemeClr val="hlink"/>
              </a:buClr>
              <a:buSzPct val="110000"/>
              <a:buFont typeface="Wingdings" panose="05000000000000000000" pitchFamily="2" charset="2"/>
              <a:buNone/>
            </a:pPr>
            <a:r>
              <a:rPr lang="zh-CN" altLang="en-US" b="1">
                <a:solidFill>
                  <a:srgbClr val="333300"/>
                </a:solidFill>
              </a:rPr>
              <a:t>解：由于上表的运算表是对称的，所以可以断定 *适合交换律，是否符合结合律，须对式子：</a:t>
            </a:r>
            <a:r>
              <a:rPr lang="en-US" altLang="zh-CN" b="1">
                <a:solidFill>
                  <a:srgbClr val="333300"/>
                </a:solidFill>
              </a:rPr>
              <a:t>(x*y)*z</a:t>
            </a:r>
            <a:r>
              <a:rPr lang="zh-CN" altLang="en-US" b="1">
                <a:solidFill>
                  <a:srgbClr val="333300"/>
                </a:solidFill>
              </a:rPr>
              <a:t>与</a:t>
            </a:r>
            <a:r>
              <a:rPr lang="en-US" altLang="zh-CN" b="1">
                <a:solidFill>
                  <a:srgbClr val="333300"/>
                </a:solidFill>
              </a:rPr>
              <a:t>x*(y*z)</a:t>
            </a:r>
            <a:r>
              <a:rPr lang="zh-CN" altLang="en-US" b="1">
                <a:solidFill>
                  <a:srgbClr val="333300"/>
                </a:solidFill>
              </a:rPr>
              <a:t>讨论在</a:t>
            </a:r>
            <a:r>
              <a:rPr lang="en-US" altLang="zh-CN" b="1">
                <a:solidFill>
                  <a:srgbClr val="333300"/>
                </a:solidFill>
              </a:rPr>
              <a:t>x</a:t>
            </a:r>
            <a:r>
              <a:rPr lang="zh-CN" altLang="en-US" b="1">
                <a:solidFill>
                  <a:srgbClr val="333300"/>
                </a:solidFill>
              </a:rPr>
              <a:t>为</a:t>
            </a:r>
            <a:r>
              <a:rPr lang="en-US" altLang="zh-CN" b="1">
                <a:solidFill>
                  <a:srgbClr val="333300"/>
                </a:solidFill>
              </a:rPr>
              <a:t>a</a:t>
            </a:r>
            <a:r>
              <a:rPr lang="zh-CN" altLang="en-US" b="1">
                <a:solidFill>
                  <a:srgbClr val="333300"/>
                </a:solidFill>
              </a:rPr>
              <a:t>，</a:t>
            </a:r>
            <a:r>
              <a:rPr lang="en-US" altLang="zh-CN" b="1">
                <a:solidFill>
                  <a:srgbClr val="333300"/>
                </a:solidFill>
              </a:rPr>
              <a:t>b</a:t>
            </a:r>
            <a:r>
              <a:rPr lang="zh-CN" altLang="en-US" b="1">
                <a:solidFill>
                  <a:srgbClr val="333300"/>
                </a:solidFill>
              </a:rPr>
              <a:t>或</a:t>
            </a:r>
            <a:r>
              <a:rPr lang="en-US" altLang="zh-CN" b="1">
                <a:solidFill>
                  <a:srgbClr val="333300"/>
                </a:solidFill>
              </a:rPr>
              <a:t>c</a:t>
            </a:r>
            <a:r>
              <a:rPr lang="zh-CN" altLang="en-US" b="1">
                <a:solidFill>
                  <a:srgbClr val="333300"/>
                </a:solidFill>
              </a:rPr>
              <a:t>；</a:t>
            </a:r>
            <a:r>
              <a:rPr lang="en-US" altLang="zh-CN" b="1">
                <a:solidFill>
                  <a:srgbClr val="333300"/>
                </a:solidFill>
              </a:rPr>
              <a:t>y</a:t>
            </a:r>
            <a:r>
              <a:rPr lang="zh-CN" altLang="en-US" b="1">
                <a:solidFill>
                  <a:srgbClr val="333300"/>
                </a:solidFill>
              </a:rPr>
              <a:t>为</a:t>
            </a:r>
            <a:r>
              <a:rPr lang="en-US" altLang="zh-CN" b="1">
                <a:solidFill>
                  <a:srgbClr val="333300"/>
                </a:solidFill>
              </a:rPr>
              <a:t>a</a:t>
            </a:r>
            <a:r>
              <a:rPr lang="zh-CN" altLang="en-US" b="1">
                <a:solidFill>
                  <a:srgbClr val="333300"/>
                </a:solidFill>
              </a:rPr>
              <a:t>，</a:t>
            </a:r>
            <a:r>
              <a:rPr lang="en-US" altLang="zh-CN" b="1">
                <a:solidFill>
                  <a:srgbClr val="333300"/>
                </a:solidFill>
              </a:rPr>
              <a:t>b</a:t>
            </a:r>
            <a:r>
              <a:rPr lang="zh-CN" altLang="en-US" b="1">
                <a:solidFill>
                  <a:srgbClr val="333300"/>
                </a:solidFill>
              </a:rPr>
              <a:t>或</a:t>
            </a:r>
            <a:r>
              <a:rPr lang="en-US" altLang="zh-CN" b="1">
                <a:solidFill>
                  <a:srgbClr val="333300"/>
                </a:solidFill>
              </a:rPr>
              <a:t>c</a:t>
            </a:r>
            <a:r>
              <a:rPr lang="zh-CN" altLang="en-US" b="1">
                <a:solidFill>
                  <a:srgbClr val="333300"/>
                </a:solidFill>
              </a:rPr>
              <a:t>；和</a:t>
            </a:r>
            <a:r>
              <a:rPr lang="en-US" altLang="zh-CN" b="1">
                <a:solidFill>
                  <a:srgbClr val="333300"/>
                </a:solidFill>
              </a:rPr>
              <a:t>z</a:t>
            </a:r>
            <a:r>
              <a:rPr lang="zh-CN" altLang="en-US" b="1">
                <a:solidFill>
                  <a:srgbClr val="333300"/>
                </a:solidFill>
              </a:rPr>
              <a:t>为</a:t>
            </a:r>
            <a:r>
              <a:rPr lang="en-US" altLang="zh-CN" b="1">
                <a:solidFill>
                  <a:srgbClr val="333300"/>
                </a:solidFill>
              </a:rPr>
              <a:t>a</a:t>
            </a:r>
            <a:r>
              <a:rPr lang="zh-CN" altLang="en-US" b="1">
                <a:solidFill>
                  <a:srgbClr val="333300"/>
                </a:solidFill>
              </a:rPr>
              <a:t>，</a:t>
            </a:r>
            <a:r>
              <a:rPr lang="en-US" altLang="zh-CN" b="1">
                <a:solidFill>
                  <a:srgbClr val="333300"/>
                </a:solidFill>
              </a:rPr>
              <a:t>b</a:t>
            </a:r>
            <a:r>
              <a:rPr lang="zh-CN" altLang="en-US" b="1">
                <a:solidFill>
                  <a:srgbClr val="333300"/>
                </a:solidFill>
              </a:rPr>
              <a:t>或</a:t>
            </a:r>
            <a:r>
              <a:rPr lang="en-US" altLang="zh-CN" b="1">
                <a:solidFill>
                  <a:srgbClr val="333300"/>
                </a:solidFill>
              </a:rPr>
              <a:t>c</a:t>
            </a:r>
            <a:r>
              <a:rPr lang="zh-CN" altLang="en-US" b="1">
                <a:solidFill>
                  <a:srgbClr val="333300"/>
                </a:solidFill>
              </a:rPr>
              <a:t>即总共</a:t>
            </a:r>
            <a:r>
              <a:rPr lang="en-US" altLang="zh-CN" b="1">
                <a:solidFill>
                  <a:srgbClr val="333300"/>
                </a:solidFill>
              </a:rPr>
              <a:t>27</a:t>
            </a:r>
            <a:r>
              <a:rPr lang="zh-CN" altLang="en-US" b="1">
                <a:solidFill>
                  <a:srgbClr val="333300"/>
                </a:solidFill>
              </a:rPr>
              <a:t>种情况下，是否分别相等。只有</a:t>
            </a:r>
            <a:r>
              <a:rPr lang="en-US" altLang="zh-CN" b="1">
                <a:solidFill>
                  <a:srgbClr val="333300"/>
                </a:solidFill>
              </a:rPr>
              <a:t>27</a:t>
            </a:r>
            <a:r>
              <a:rPr lang="zh-CN" altLang="en-US" b="1">
                <a:solidFill>
                  <a:srgbClr val="333300"/>
                </a:solidFill>
              </a:rPr>
              <a:t>种情况全相等，才有 * 适合结合律。当然在具体验算时，可以采取适当的方式以减少验算的次数。例如，表中的</a:t>
            </a:r>
            <a:r>
              <a:rPr lang="en-US" altLang="zh-CN" b="1">
                <a:solidFill>
                  <a:srgbClr val="333300"/>
                </a:solidFill>
              </a:rPr>
              <a:t>a</a:t>
            </a:r>
            <a:r>
              <a:rPr lang="zh-CN" altLang="en-US" b="1">
                <a:solidFill>
                  <a:srgbClr val="333300"/>
                </a:solidFill>
              </a:rPr>
              <a:t>元素有性质，对任意的</a:t>
            </a:r>
            <a:r>
              <a:rPr lang="en-US" altLang="zh-CN" b="1">
                <a:solidFill>
                  <a:srgbClr val="333300"/>
                </a:solidFill>
              </a:rPr>
              <a:t>x</a:t>
            </a:r>
            <a:r>
              <a:rPr lang="zh-CN" altLang="en-US" b="1">
                <a:solidFill>
                  <a:srgbClr val="333300"/>
                </a:solidFill>
              </a:rPr>
              <a:t>属于，</a:t>
            </a:r>
            <a:r>
              <a:rPr lang="en-US" altLang="zh-CN" b="1">
                <a:solidFill>
                  <a:srgbClr val="333300"/>
                </a:solidFill>
              </a:rPr>
              <a:t>a*x=x</a:t>
            </a:r>
            <a:r>
              <a:rPr lang="zh-CN" altLang="en-US" b="1">
                <a:solidFill>
                  <a:srgbClr val="333300"/>
                </a:solidFill>
              </a:rPr>
              <a:t>。则我们无须讨论</a:t>
            </a:r>
            <a:r>
              <a:rPr lang="en-US" altLang="zh-CN" b="1">
                <a:solidFill>
                  <a:srgbClr val="333300"/>
                </a:solidFill>
              </a:rPr>
              <a:t>x</a:t>
            </a:r>
            <a:r>
              <a:rPr lang="zh-CN" altLang="en-US" b="1">
                <a:solidFill>
                  <a:srgbClr val="333300"/>
                </a:solidFill>
              </a:rPr>
              <a:t>，</a:t>
            </a:r>
            <a:r>
              <a:rPr lang="en-US" altLang="zh-CN" b="1">
                <a:solidFill>
                  <a:srgbClr val="333300"/>
                </a:solidFill>
              </a:rPr>
              <a:t>y</a:t>
            </a:r>
            <a:r>
              <a:rPr lang="zh-CN" altLang="en-US" b="1">
                <a:solidFill>
                  <a:srgbClr val="333300"/>
                </a:solidFill>
              </a:rPr>
              <a:t>，</a:t>
            </a:r>
            <a:r>
              <a:rPr lang="en-US" altLang="zh-CN" b="1">
                <a:solidFill>
                  <a:srgbClr val="333300"/>
                </a:solidFill>
              </a:rPr>
              <a:t>z</a:t>
            </a:r>
            <a:r>
              <a:rPr lang="zh-CN" altLang="en-US" b="1">
                <a:solidFill>
                  <a:srgbClr val="333300"/>
                </a:solidFill>
              </a:rPr>
              <a:t>中任何一个为</a:t>
            </a:r>
            <a:r>
              <a:rPr lang="en-US" altLang="zh-CN" b="1">
                <a:solidFill>
                  <a:srgbClr val="333300"/>
                </a:solidFill>
              </a:rPr>
              <a:t>a</a:t>
            </a:r>
            <a:r>
              <a:rPr lang="zh-CN" altLang="en-US" b="1">
                <a:solidFill>
                  <a:srgbClr val="333300"/>
                </a:solidFill>
              </a:rPr>
              <a:t>的情况。</a:t>
            </a:r>
            <a:r>
              <a:rPr lang="zh-CN" altLang="en-US" b="1" u="sng">
                <a:solidFill>
                  <a:srgbClr val="333300"/>
                </a:solidFill>
              </a:rPr>
              <a:t>同时，* 适合交换律</a:t>
            </a:r>
            <a:r>
              <a:rPr lang="zh-CN" altLang="en-US" b="1">
                <a:solidFill>
                  <a:srgbClr val="333300"/>
                </a:solidFill>
              </a:rPr>
              <a:t>，又可以减少一些情况。经验证 * 运算适合结合律。</a:t>
            </a:r>
          </a:p>
          <a:p>
            <a:pPr eaLnBrk="1" hangingPunct="1"/>
            <a:endParaRPr lang="zh-CN" altLang="en-US"/>
          </a:p>
        </p:txBody>
      </p:sp>
    </p:spTree>
    <p:extLst>
      <p:ext uri="{BB962C8B-B14F-4D97-AF65-F5344CB8AC3E}">
        <p14:creationId xmlns:p14="http://schemas.microsoft.com/office/powerpoint/2010/main" val="195899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26</a:t>
            </a:fld>
            <a:endParaRPr lang="en-US" altLang="zh-CN"/>
          </a:p>
        </p:txBody>
      </p:sp>
    </p:spTree>
    <p:extLst>
      <p:ext uri="{BB962C8B-B14F-4D97-AF65-F5344CB8AC3E}">
        <p14:creationId xmlns:p14="http://schemas.microsoft.com/office/powerpoint/2010/main" val="907751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27</a:t>
            </a:fld>
            <a:endParaRPr lang="en-US" altLang="zh-CN"/>
          </a:p>
        </p:txBody>
      </p:sp>
    </p:spTree>
    <p:extLst>
      <p:ext uri="{BB962C8B-B14F-4D97-AF65-F5344CB8AC3E}">
        <p14:creationId xmlns:p14="http://schemas.microsoft.com/office/powerpoint/2010/main" val="481591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38</a:t>
            </a:fld>
            <a:endParaRPr lang="en-US" altLang="zh-CN"/>
          </a:p>
        </p:txBody>
      </p:sp>
    </p:spTree>
    <p:extLst>
      <p:ext uri="{BB962C8B-B14F-4D97-AF65-F5344CB8AC3E}">
        <p14:creationId xmlns:p14="http://schemas.microsoft.com/office/powerpoint/2010/main" val="77988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40</a:t>
            </a:fld>
            <a:endParaRPr lang="en-US" altLang="zh-CN"/>
          </a:p>
        </p:txBody>
      </p:sp>
    </p:spTree>
    <p:extLst>
      <p:ext uri="{BB962C8B-B14F-4D97-AF65-F5344CB8AC3E}">
        <p14:creationId xmlns:p14="http://schemas.microsoft.com/office/powerpoint/2010/main" val="2985829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41</a:t>
            </a:fld>
            <a:endParaRPr lang="en-US" altLang="zh-CN"/>
          </a:p>
        </p:txBody>
      </p:sp>
    </p:spTree>
    <p:extLst>
      <p:ext uri="{BB962C8B-B14F-4D97-AF65-F5344CB8AC3E}">
        <p14:creationId xmlns:p14="http://schemas.microsoft.com/office/powerpoint/2010/main" val="613354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45</a:t>
            </a:fld>
            <a:endParaRPr lang="en-US" altLang="zh-CN"/>
          </a:p>
        </p:txBody>
      </p:sp>
    </p:spTree>
    <p:extLst>
      <p:ext uri="{BB962C8B-B14F-4D97-AF65-F5344CB8AC3E}">
        <p14:creationId xmlns:p14="http://schemas.microsoft.com/office/powerpoint/2010/main" val="359666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7FF71EF2-02BA-4CA3-9AFA-98FD73C08760}"/>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D398FC90-9F49-420A-89AC-505BBC5837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数学发展到现在，已经成为科学世界中拥有</a:t>
            </a:r>
            <a:r>
              <a:rPr lang="en-US" altLang="zh-CN" b="1"/>
              <a:t>100</a:t>
            </a:r>
            <a:r>
              <a:rPr lang="zh-CN" altLang="en-US" b="1"/>
              <a:t>多个主要分支学科的庞大的“共和国”。</a:t>
            </a:r>
            <a:endParaRPr lang="en-US" altLang="zh-CN" b="1"/>
          </a:p>
          <a:p>
            <a:r>
              <a:rPr lang="zh-CN" altLang="en-US" b="1"/>
              <a:t>大体说来，数学中研究数的部分属于</a:t>
            </a:r>
            <a:r>
              <a:rPr lang="zh-CN" altLang="en-US" b="1">
                <a:solidFill>
                  <a:srgbClr val="CC0000"/>
                </a:solidFill>
              </a:rPr>
              <a:t>代数学</a:t>
            </a:r>
            <a:r>
              <a:rPr lang="zh-CN" altLang="en-US" b="1"/>
              <a:t>的范畴；研究形的部分，属于</a:t>
            </a:r>
            <a:r>
              <a:rPr lang="zh-CN" altLang="en-US" b="1">
                <a:solidFill>
                  <a:srgbClr val="CC0000"/>
                </a:solidFill>
              </a:rPr>
              <a:t>几何学</a:t>
            </a:r>
            <a:r>
              <a:rPr lang="zh-CN" altLang="en-US" b="1"/>
              <a:t>的范筹；沟通形与数且涉及极限运算的部分，属于</a:t>
            </a:r>
            <a:r>
              <a:rPr lang="zh-CN" altLang="en-US" b="1">
                <a:solidFill>
                  <a:srgbClr val="CC0000"/>
                </a:solidFill>
              </a:rPr>
              <a:t>分析学</a:t>
            </a:r>
            <a:r>
              <a:rPr lang="zh-CN" altLang="en-US" b="1"/>
              <a:t>的范围。</a:t>
            </a:r>
            <a:endParaRPr lang="zh-CN" altLang="en-US"/>
          </a:p>
        </p:txBody>
      </p:sp>
      <p:sp>
        <p:nvSpPr>
          <p:cNvPr id="58372" name="灯片编号占位符 3">
            <a:extLst>
              <a:ext uri="{FF2B5EF4-FFF2-40B4-BE49-F238E27FC236}">
                <a16:creationId xmlns:a16="http://schemas.microsoft.com/office/drawing/2014/main" id="{6D8545C7-9146-4A95-93CE-21141C1D7D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B32EA8-8CEB-4058-BFE0-4AAC635CF478}" type="slidenum">
              <a:rPr lang="zh-CN" altLang="en-US"/>
              <a:pPr/>
              <a:t>2</a:t>
            </a:fld>
            <a:endParaRPr lang="en-US" altLang="zh-CN"/>
          </a:p>
        </p:txBody>
      </p:sp>
    </p:spTree>
    <p:extLst>
      <p:ext uri="{BB962C8B-B14F-4D97-AF65-F5344CB8AC3E}">
        <p14:creationId xmlns:p14="http://schemas.microsoft.com/office/powerpoint/2010/main" val="164627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457B1C5-1B44-4727-8C93-3E1CA151C45C}"/>
              </a:ext>
            </a:extLst>
          </p:cNvPr>
          <p:cNvSpPr>
            <a:spLocks noGrp="1" noRot="1" noChangeAspect="1" noTextEdit="1"/>
          </p:cNvSpPr>
          <p:nvPr>
            <p:ph type="sldImg"/>
          </p:nvPr>
        </p:nvSpPr>
        <p:spPr>
          <a:ln/>
        </p:spPr>
      </p:sp>
      <p:sp>
        <p:nvSpPr>
          <p:cNvPr id="59395" name="备注占位符 2">
            <a:extLst>
              <a:ext uri="{FF2B5EF4-FFF2-40B4-BE49-F238E27FC236}">
                <a16:creationId xmlns:a16="http://schemas.microsoft.com/office/drawing/2014/main" id="{AC0B5934-F060-4E35-AB8B-359DC006AA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b="1"/>
              <a:t>代数发展至今，它包含</a:t>
            </a:r>
            <a:r>
              <a:rPr lang="zh-CN" altLang="en-US" b="1">
                <a:solidFill>
                  <a:srgbClr val="993300"/>
                </a:solidFill>
              </a:rPr>
              <a:t>算术</a:t>
            </a:r>
            <a:r>
              <a:rPr lang="zh-CN" altLang="en-US" b="1"/>
              <a:t>、</a:t>
            </a:r>
            <a:r>
              <a:rPr lang="zh-CN" altLang="en-US" b="1">
                <a:solidFill>
                  <a:srgbClr val="993300"/>
                </a:solidFill>
              </a:rPr>
              <a:t>初等代数</a:t>
            </a:r>
            <a:r>
              <a:rPr lang="zh-CN" altLang="en-US" b="1"/>
              <a:t>、</a:t>
            </a:r>
            <a:r>
              <a:rPr lang="zh-CN" altLang="en-US" b="1">
                <a:solidFill>
                  <a:srgbClr val="993300"/>
                </a:solidFill>
              </a:rPr>
              <a:t>高等代数</a:t>
            </a:r>
            <a:r>
              <a:rPr lang="zh-CN" altLang="en-US" b="1"/>
              <a:t>、</a:t>
            </a:r>
            <a:r>
              <a:rPr lang="zh-CN" altLang="en-US" b="1">
                <a:solidFill>
                  <a:srgbClr val="993300"/>
                </a:solidFill>
              </a:rPr>
              <a:t>数论</a:t>
            </a:r>
            <a:r>
              <a:rPr lang="zh-CN" altLang="en-US" b="1"/>
              <a:t>、</a:t>
            </a:r>
            <a:r>
              <a:rPr lang="zh-CN" altLang="en-US" b="1">
                <a:solidFill>
                  <a:srgbClr val="993300"/>
                </a:solidFill>
              </a:rPr>
              <a:t>抽象代数</a:t>
            </a:r>
            <a:r>
              <a:rPr lang="zh-CN" altLang="en-US" b="1"/>
              <a:t>五个部分。</a:t>
            </a:r>
            <a:endParaRPr lang="zh-CN" altLang="en-US"/>
          </a:p>
          <a:p>
            <a:pPr eaLnBrk="1" hangingPunct="1"/>
            <a:endParaRPr lang="zh-CN" altLang="en-US"/>
          </a:p>
        </p:txBody>
      </p:sp>
      <p:sp>
        <p:nvSpPr>
          <p:cNvPr id="59396" name="灯片编号占位符 3">
            <a:extLst>
              <a:ext uri="{FF2B5EF4-FFF2-40B4-BE49-F238E27FC236}">
                <a16:creationId xmlns:a16="http://schemas.microsoft.com/office/drawing/2014/main" id="{4EDB39AC-78CA-4A43-8900-0BA615E1A7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1380FD-4E33-4733-9534-B8C864D08B97}" type="slidenum">
              <a:rPr lang="zh-CN" altLang="en-US"/>
              <a:pPr/>
              <a:t>3</a:t>
            </a:fld>
            <a:endParaRPr lang="en-US" altLang="zh-CN"/>
          </a:p>
        </p:txBody>
      </p:sp>
    </p:spTree>
    <p:extLst>
      <p:ext uri="{BB962C8B-B14F-4D97-AF65-F5344CB8AC3E}">
        <p14:creationId xmlns:p14="http://schemas.microsoft.com/office/powerpoint/2010/main" val="380395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BB8574CB-C793-4887-805A-838B7D4AA18E}"/>
              </a:ext>
            </a:extLst>
          </p:cNvPr>
          <p:cNvSpPr>
            <a:spLocks noGrp="1" noRot="1" noChangeAspect="1" noTextEdit="1"/>
          </p:cNvSpPr>
          <p:nvPr>
            <p:ph type="sldImg"/>
          </p:nvPr>
        </p:nvSpPr>
        <p:spPr>
          <a:ln/>
        </p:spPr>
      </p:sp>
      <p:sp>
        <p:nvSpPr>
          <p:cNvPr id="60419" name="备注占位符 2">
            <a:extLst>
              <a:ext uri="{FF2B5EF4-FFF2-40B4-BE49-F238E27FC236}">
                <a16:creationId xmlns:a16="http://schemas.microsoft.com/office/drawing/2014/main" id="{4A38CB4B-5BF8-454C-8598-0B868AF0EC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b="1"/>
              <a:t>代数学的研究历史悠久。 但是，从上世纪初以来，代数学的研究对象和研究方法发生了重大变革，形成了抽象代数学，这一变化可以追溯到上上个世纪伽罗瓦（</a:t>
            </a:r>
            <a:r>
              <a:rPr lang="en-US" altLang="zh-CN" b="1"/>
              <a:t>Galois</a:t>
            </a:r>
            <a:r>
              <a:rPr lang="zh-CN" altLang="en-US" b="1"/>
              <a:t>）提出群的概念。 </a:t>
            </a:r>
            <a:endParaRPr lang="en-US" altLang="zh-CN" b="1"/>
          </a:p>
          <a:p>
            <a:pPr>
              <a:lnSpc>
                <a:spcPct val="120000"/>
              </a:lnSpc>
            </a:pPr>
            <a:r>
              <a:rPr lang="zh-CN" altLang="en-US" b="1"/>
              <a:t>抽象代数学不同于以代数方程求根和根的分布情况为研究中心的古典代数学，它研究所谓抽象代数系统。</a:t>
            </a:r>
            <a:endParaRPr lang="en-US" altLang="zh-CN" b="1"/>
          </a:p>
          <a:p>
            <a:pPr>
              <a:lnSpc>
                <a:spcPct val="120000"/>
              </a:lnSpc>
            </a:pPr>
            <a:r>
              <a:rPr lang="zh-CN" altLang="en-US" b="1"/>
              <a:t>被处理的对象和其上的运算（操作）称为一个代数系统。</a:t>
            </a:r>
            <a:endParaRPr lang="en-US" altLang="zh-CN" b="1"/>
          </a:p>
          <a:p>
            <a:pPr>
              <a:lnSpc>
                <a:spcPct val="120000"/>
              </a:lnSpc>
            </a:pPr>
            <a:r>
              <a:rPr lang="zh-CN" altLang="en-US" b="1"/>
              <a:t>人们发现许多不同对象上的运算可以有共同的性质，这些发现将代数学研究引导到更高的层次</a:t>
            </a:r>
            <a:r>
              <a:rPr lang="en-US" altLang="zh-CN" b="1"/>
              <a:t>——</a:t>
            </a:r>
            <a:r>
              <a:rPr lang="zh-CN" altLang="en-US" b="1"/>
              <a:t>抽象代数系统研究。</a:t>
            </a:r>
          </a:p>
          <a:p>
            <a:endParaRPr lang="zh-CN" altLang="en-US"/>
          </a:p>
        </p:txBody>
      </p:sp>
      <p:sp>
        <p:nvSpPr>
          <p:cNvPr id="60420" name="灯片编号占位符 3">
            <a:extLst>
              <a:ext uri="{FF2B5EF4-FFF2-40B4-BE49-F238E27FC236}">
                <a16:creationId xmlns:a16="http://schemas.microsoft.com/office/drawing/2014/main" id="{03C111F5-A6A8-4D77-B1E8-3B3DBE402F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DC0A4B-6760-476B-A546-59D20BFE8CDD}" type="slidenum">
              <a:rPr lang="zh-CN" altLang="en-US"/>
              <a:pPr/>
              <a:t>4</a:t>
            </a:fld>
            <a:endParaRPr lang="en-US" altLang="zh-CN"/>
          </a:p>
        </p:txBody>
      </p:sp>
    </p:spTree>
    <p:extLst>
      <p:ext uri="{BB962C8B-B14F-4D97-AF65-F5344CB8AC3E}">
        <p14:creationId xmlns:p14="http://schemas.microsoft.com/office/powerpoint/2010/main" val="280797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912DB26-E7C2-473B-94D7-E4BB77EF5EC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8A3477B0-C418-4E4A-9E59-0740F76FCF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被誉为天才数学家的伽罗瓦</a:t>
            </a:r>
          </a:p>
          <a:p>
            <a:pPr eaLnBrk="1" hangingPunct="1"/>
            <a:r>
              <a:rPr lang="zh-CN" altLang="en-US" b="1"/>
              <a:t>他深入研究了一个方程能用根式求解所必须满足的本质条件，他提出的“伽罗瓦域”、“伽罗瓦群”和“伽罗瓦理论”都是近世代数所研究的最重要的课题。伽罗瓦群理论被公认为十九世纪最杰出的数学成就之一。</a:t>
            </a:r>
          </a:p>
          <a:p>
            <a:pPr eaLnBrk="1" hangingPunct="1"/>
            <a:r>
              <a:rPr lang="zh-CN" altLang="en-US" b="1"/>
              <a:t>他给方程可解性问题提供了全面而透彻的解答，解决了困扰数学家们长达数百年之久的问题。</a:t>
            </a:r>
          </a:p>
          <a:p>
            <a:pPr eaLnBrk="1" hangingPunct="1"/>
            <a:r>
              <a:rPr lang="zh-CN" altLang="en-US" b="1"/>
              <a:t>伽罗瓦群论还给出了判断几何图形能否用直尺和圆规作图的一般判别法，圆满解决了三等分任意角或倍立方体的问题都是不可解的。</a:t>
            </a:r>
          </a:p>
          <a:p>
            <a:pPr eaLnBrk="1" hangingPunct="1"/>
            <a:r>
              <a:rPr lang="zh-CN" altLang="en-US" b="1"/>
              <a:t>最重要的是，群论开辟了全新的研究领域，以结构研究代替计算，把从偏重计算研究的思维方式转变为用结构观念研究的思维方式，并把数学运算归类，使群论迅速发展成为一门崭新的数学分支，对近世代数的形成和发展产生了巨大影响。同时这种理论对于物理学、化学的发展，甚至对于二十世纪结构主义哲学的产生和发展都发生了巨大的影响。</a:t>
            </a:r>
            <a:r>
              <a:rPr lang="zh-CN" altLang="en-US" sz="1000"/>
              <a:t> </a:t>
            </a:r>
          </a:p>
          <a:p>
            <a:pPr eaLnBrk="1" hangingPunct="1"/>
            <a:endParaRPr lang="zh-CN" altLang="en-US" sz="1000"/>
          </a:p>
          <a:p>
            <a:pPr eaLnBrk="1" hangingPunct="1"/>
            <a:r>
              <a:rPr lang="en-US" altLang="zh-CN" b="1">
                <a:solidFill>
                  <a:srgbClr val="333300"/>
                </a:solidFill>
              </a:rPr>
              <a:t>1830</a:t>
            </a:r>
            <a:r>
              <a:rPr lang="zh-CN" altLang="en-US" b="1">
                <a:solidFill>
                  <a:srgbClr val="333300"/>
                </a:solidFill>
              </a:rPr>
              <a:t>年进入高等师范学校</a:t>
            </a:r>
            <a:r>
              <a:rPr lang="en-US" altLang="zh-CN" b="1">
                <a:solidFill>
                  <a:srgbClr val="333300"/>
                </a:solidFill>
              </a:rPr>
              <a:t>(</a:t>
            </a:r>
            <a:r>
              <a:rPr lang="en-US" altLang="zh-CN" b="1"/>
              <a:t>Ecole Normale</a:t>
            </a:r>
            <a:r>
              <a:rPr lang="en-US" altLang="zh-CN" b="1">
                <a:solidFill>
                  <a:srgbClr val="333300"/>
                </a:solidFill>
              </a:rPr>
              <a:t>)</a:t>
            </a:r>
            <a:r>
              <a:rPr lang="zh-CN" altLang="en-US" b="1">
                <a:solidFill>
                  <a:srgbClr val="333300"/>
                </a:solidFill>
              </a:rPr>
              <a:t>学习，由于参加政治斗争被学校除名，并两次入狱。 </a:t>
            </a:r>
            <a:r>
              <a:rPr lang="en-US" altLang="zh-CN" b="1">
                <a:solidFill>
                  <a:srgbClr val="333300"/>
                </a:solidFill>
              </a:rPr>
              <a:t>1832</a:t>
            </a:r>
            <a:r>
              <a:rPr lang="zh-CN" altLang="en-US" b="1">
                <a:solidFill>
                  <a:srgbClr val="333300"/>
                </a:solidFill>
              </a:rPr>
              <a:t>年</a:t>
            </a:r>
            <a:r>
              <a:rPr lang="en-US" altLang="zh-CN" b="1">
                <a:solidFill>
                  <a:srgbClr val="333300"/>
                </a:solidFill>
              </a:rPr>
              <a:t>5</a:t>
            </a:r>
            <a:r>
              <a:rPr lang="zh-CN" altLang="en-US" b="1">
                <a:solidFill>
                  <a:srgbClr val="333300"/>
                </a:solidFill>
              </a:rPr>
              <a:t>月</a:t>
            </a:r>
            <a:r>
              <a:rPr lang="en-US" altLang="zh-CN" b="1">
                <a:solidFill>
                  <a:srgbClr val="333300"/>
                </a:solidFill>
              </a:rPr>
              <a:t>31</a:t>
            </a:r>
            <a:r>
              <a:rPr lang="zh-CN" altLang="en-US" b="1">
                <a:solidFill>
                  <a:srgbClr val="333300"/>
                </a:solidFill>
              </a:rPr>
              <a:t>日，由于政治和爱情的纠葛在一次决斗中被打死。伽罗瓦生前并未获得应有的荣誉。他三次投到巴黎科学院的论文均被遗失或退回。直到</a:t>
            </a:r>
            <a:r>
              <a:rPr lang="en-US" altLang="zh-CN" b="1">
                <a:solidFill>
                  <a:srgbClr val="333300"/>
                </a:solidFill>
              </a:rPr>
              <a:t>1846</a:t>
            </a:r>
            <a:r>
              <a:rPr lang="zh-CN" altLang="en-US" b="1">
                <a:solidFill>
                  <a:srgbClr val="333300"/>
                </a:solidFill>
              </a:rPr>
              <a:t>年，伽罗瓦的手稿才公开发表。</a:t>
            </a:r>
            <a:r>
              <a:rPr lang="en-US" altLang="zh-CN" b="1">
                <a:solidFill>
                  <a:srgbClr val="333300"/>
                </a:solidFill>
              </a:rPr>
              <a:t>1870</a:t>
            </a:r>
            <a:r>
              <a:rPr lang="zh-CN" altLang="en-US" b="1">
                <a:solidFill>
                  <a:srgbClr val="333300"/>
                </a:solidFill>
              </a:rPr>
              <a:t>年，伽罗瓦的工作才被完全理解。</a:t>
            </a:r>
            <a:endParaRPr lang="zh-CN" altLang="en-US" sz="1000"/>
          </a:p>
          <a:p>
            <a:pPr eaLnBrk="1" hangingPunct="1"/>
            <a:endParaRPr lang="zh-CN" altLang="en-US"/>
          </a:p>
        </p:txBody>
      </p:sp>
    </p:spTree>
    <p:extLst>
      <p:ext uri="{BB962C8B-B14F-4D97-AF65-F5344CB8AC3E}">
        <p14:creationId xmlns:p14="http://schemas.microsoft.com/office/powerpoint/2010/main" val="351879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E2E70BE-1664-4298-8181-910BDBB137D6}"/>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1710EA05-1178-409C-879E-E7F86FFEA0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b="1">
              <a:solidFill>
                <a:srgbClr val="CC0000"/>
              </a:solidFill>
            </a:endParaRPr>
          </a:p>
        </p:txBody>
      </p:sp>
    </p:spTree>
    <p:extLst>
      <p:ext uri="{BB962C8B-B14F-4D97-AF65-F5344CB8AC3E}">
        <p14:creationId xmlns:p14="http://schemas.microsoft.com/office/powerpoint/2010/main" val="4065983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13</a:t>
            </a:fld>
            <a:endParaRPr lang="en-US" altLang="zh-CN"/>
          </a:p>
        </p:txBody>
      </p:sp>
    </p:spTree>
    <p:extLst>
      <p:ext uri="{BB962C8B-B14F-4D97-AF65-F5344CB8AC3E}">
        <p14:creationId xmlns:p14="http://schemas.microsoft.com/office/powerpoint/2010/main" val="3778587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14</a:t>
            </a:fld>
            <a:endParaRPr lang="en-US" altLang="zh-CN"/>
          </a:p>
        </p:txBody>
      </p:sp>
    </p:spTree>
    <p:extLst>
      <p:ext uri="{BB962C8B-B14F-4D97-AF65-F5344CB8AC3E}">
        <p14:creationId xmlns:p14="http://schemas.microsoft.com/office/powerpoint/2010/main" val="243433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15</a:t>
            </a:fld>
            <a:endParaRPr lang="en-US" altLang="zh-CN"/>
          </a:p>
        </p:txBody>
      </p:sp>
    </p:spTree>
    <p:extLst>
      <p:ext uri="{BB962C8B-B14F-4D97-AF65-F5344CB8AC3E}">
        <p14:creationId xmlns:p14="http://schemas.microsoft.com/office/powerpoint/2010/main" val="1565889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7"/>
          <p:cNvSpPr>
            <a:spLocks noGrp="1" noChangeArrowheads="1"/>
          </p:cNvSpPr>
          <p:nvPr>
            <p:ph type="sldNum" sz="quarter" idx="10"/>
          </p:nvPr>
        </p:nvSpPr>
        <p:spPr/>
        <p:txBody>
          <a:bodyPr/>
          <a:lstStyle>
            <a:lvl1pPr>
              <a:defRPr/>
            </a:lvl1pPr>
          </a:lstStyle>
          <a:p>
            <a:fld id="{9AC35AA5-6FC0-4892-B759-AB7664A63D87}" type="slidenum">
              <a:rPr lang="zh-CN" altLang="en-US" smtClean="0"/>
              <a:pPr/>
              <a:t>‹#›</a:t>
            </a:fld>
            <a:r>
              <a:rPr lang="en-US" altLang="zh-CN" dirty="0"/>
              <a:t>/70</a:t>
            </a:r>
          </a:p>
        </p:txBody>
      </p:sp>
    </p:spTree>
    <p:extLst>
      <p:ext uri="{BB962C8B-B14F-4D97-AF65-F5344CB8AC3E}">
        <p14:creationId xmlns:p14="http://schemas.microsoft.com/office/powerpoint/2010/main" val="205945635"/>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5652E7-F9C1-4F85-BD70-7CD18B77FDBF}"/>
              </a:ext>
            </a:extLst>
          </p:cNvPr>
          <p:cNvSpPr>
            <a:spLocks noGrp="1"/>
          </p:cNvSpPr>
          <p:nvPr>
            <p:ph type="sldNum" sz="quarter" idx="10"/>
          </p:nvPr>
        </p:nvSpPr>
        <p:spPr/>
        <p:txBody>
          <a:bodyPr/>
          <a:lstStyle/>
          <a:p>
            <a:fld id="{970BAF74-2AB1-4A18-8018-68176D31AEDE}" type="slidenum">
              <a:rPr lang="zh-CN" altLang="en-US" smtClean="0"/>
              <a:pPr/>
              <a:t>‹#›</a:t>
            </a:fld>
            <a:r>
              <a:rPr lang="en-US" altLang="zh-CN" dirty="0"/>
              <a:t>/70</a:t>
            </a:r>
          </a:p>
        </p:txBody>
      </p:sp>
    </p:spTree>
    <p:extLst>
      <p:ext uri="{BB962C8B-B14F-4D97-AF65-F5344CB8AC3E}">
        <p14:creationId xmlns:p14="http://schemas.microsoft.com/office/powerpoint/2010/main" val="378232409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5" name="Rectangle 7"/>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970BAF74-2AB1-4A18-8018-68176D31AEDE}" type="slidenum">
              <a:rPr lang="zh-CN" altLang="en-US" smtClean="0"/>
              <a:pPr/>
              <a:t>‹#›</a:t>
            </a:fld>
            <a:r>
              <a:rPr lang="en-US" altLang="zh-CN" dirty="0"/>
              <a:t>/70</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Lst>
  <p:transition/>
  <p:hf hdr="0" ftr="0" dt="0"/>
  <p:txStyles>
    <p:titleStyle>
      <a:lvl1pPr algn="ctr" rtl="0" eaLnBrk="0" fontAlgn="base" hangingPunct="0">
        <a:spcBef>
          <a:spcPct val="0"/>
        </a:spcBef>
        <a:spcAft>
          <a:spcPct val="0"/>
        </a:spcAft>
        <a:defRPr sz="4400" kern="1200">
          <a:solidFill>
            <a:schemeClr val="bg1"/>
          </a:solidFill>
          <a:latin typeface="Arial" charset="0"/>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2"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marL="1077913" indent="-1077913" algn="ctr">
              <a:buFont typeface="Arial" panose="020B0604020202020204" pitchFamily="34" charset="0"/>
              <a:buNone/>
            </a:pPr>
            <a:r>
              <a:rPr lang="zh-CN" altLang="en-US" sz="6000" b="1" dirty="0">
                <a:solidFill>
                  <a:srgbClr val="FF0000"/>
                </a:solidFill>
                <a:latin typeface="Calibri" panose="020F0502020204030204" pitchFamily="34" charset="0"/>
              </a:rPr>
              <a:t>代数系统简介</a:t>
            </a:r>
            <a:endParaRPr lang="en-US" altLang="zh-CN" sz="6000" b="1" dirty="0">
              <a:solidFill>
                <a:srgbClr val="FF0000"/>
              </a:solidFill>
              <a:latin typeface="Calibri" panose="020F0502020204030204" pitchFamily="34" charset="0"/>
              <a:ea typeface="宋体" panose="02010600030101010101" pitchFamily="2" charset="-122"/>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291446832"/>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AA08CE4-DFAE-4374-AFE6-7073346C68C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9F5123-ACD2-4739-A4E7-2E7A0377D1FA}" type="slidenum">
              <a:rPr lang="zh-CN" altLang="en-US" smtClean="0">
                <a:solidFill>
                  <a:schemeClr val="accent1"/>
                </a:solidFill>
              </a:rPr>
              <a:pPr/>
              <a:t>10</a:t>
            </a:fld>
            <a:r>
              <a:rPr lang="en-US" altLang="zh-CN" dirty="0">
                <a:solidFill>
                  <a:schemeClr val="accent1"/>
                </a:solidFill>
              </a:rPr>
              <a:t>/44</a:t>
            </a:r>
          </a:p>
        </p:txBody>
      </p:sp>
      <p:sp>
        <p:nvSpPr>
          <p:cNvPr id="10243" name="Rectangle 2">
            <a:extLst>
              <a:ext uri="{FF2B5EF4-FFF2-40B4-BE49-F238E27FC236}">
                <a16:creationId xmlns:a16="http://schemas.microsoft.com/office/drawing/2014/main" id="{81EFB008-670F-431C-BD16-B8E9DFF8E273}"/>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a:t>
            </a:r>
            <a:r>
              <a:rPr lang="en-US" altLang="zh-CN" sz="4000" b="1" dirty="0">
                <a:latin typeface="Calibri" panose="020F0502020204030204" pitchFamily="34" charset="0"/>
                <a:ea typeface="宋体" panose="02010600030101010101" pitchFamily="2" charset="-122"/>
              </a:rPr>
              <a:t>      R</a:t>
            </a:r>
            <a:r>
              <a:rPr lang="zh-CN" altLang="en-US" sz="4000" b="1" dirty="0">
                <a:latin typeface="Calibri" panose="020F0502020204030204" pitchFamily="34" charset="0"/>
                <a:ea typeface="宋体" panose="02010600030101010101" pitchFamily="2" charset="-122"/>
              </a:rPr>
              <a:t>是自然数集，</a:t>
            </a:r>
            <a:r>
              <a:rPr lang="en-US" altLang="zh-CN" sz="4000" b="1" dirty="0">
                <a:latin typeface="Calibri" panose="020F0502020204030204" pitchFamily="34" charset="0"/>
                <a:ea typeface="宋体" panose="02010600030101010101" pitchFamily="2" charset="-122"/>
              </a:rPr>
              <a:t>R*=R</a:t>
            </a:r>
            <a:r>
              <a:rPr lang="zh-CN" altLang="en-US" sz="4000" b="1" dirty="0">
                <a:latin typeface="Calibri" panose="020F0502020204030204" pitchFamily="34" charset="0"/>
                <a:ea typeface="宋体" panose="02010600030101010101" pitchFamily="2" charset="-122"/>
              </a:rPr>
              <a:t>−</a:t>
            </a:r>
            <a:r>
              <a:rPr lang="en-US" altLang="zh-CN" sz="4000" b="1" dirty="0">
                <a:latin typeface="Calibri" panose="020F0502020204030204" pitchFamily="34" charset="0"/>
                <a:ea typeface="宋体" panose="02010600030101010101" pitchFamily="2" charset="-122"/>
              </a:rPr>
              <a:t>{0}</a:t>
            </a:r>
            <a:endParaRPr lang="zh-CN" altLang="en-US" sz="4000" b="1" dirty="0">
              <a:latin typeface="Calibri" panose="020F0502020204030204" pitchFamily="34" charset="0"/>
              <a:ea typeface="宋体" panose="02010600030101010101" pitchFamily="2" charset="-122"/>
            </a:endParaRPr>
          </a:p>
        </p:txBody>
      </p:sp>
      <p:sp>
        <p:nvSpPr>
          <p:cNvPr id="10244" name="Rectangle 3">
            <a:extLst>
              <a:ext uri="{FF2B5EF4-FFF2-40B4-BE49-F238E27FC236}">
                <a16:creationId xmlns:a16="http://schemas.microsoft.com/office/drawing/2014/main" id="{FBA0E51C-97EC-48D9-86F1-FBF8FB0ADED4}"/>
              </a:ext>
            </a:extLst>
          </p:cNvPr>
          <p:cNvSpPr>
            <a:spLocks noGrp="1"/>
          </p:cNvSpPr>
          <p:nvPr>
            <p:ph type="body" idx="4294967295"/>
          </p:nvPr>
        </p:nvSpPr>
        <p:spPr>
          <a:xfrm>
            <a:off x="684213" y="857250"/>
            <a:ext cx="8054975" cy="1707654"/>
          </a:xfrm>
          <a:solidFill>
            <a:srgbClr val="FFFF00"/>
          </a:solidFill>
        </p:spPr>
        <p:txBody>
          <a:bodyPr/>
          <a:lstStyle/>
          <a:p>
            <a:r>
              <a:rPr lang="zh-CN" altLang="en-US" b="1" dirty="0">
                <a:latin typeface="Calibri" panose="020F0502020204030204" pitchFamily="34" charset="0"/>
                <a:ea typeface="宋体" panose="02010600030101010101" pitchFamily="2" charset="-122"/>
              </a:rPr>
              <a:t>普通加法“</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上的一个二元运算。</a:t>
            </a:r>
          </a:p>
          <a:p>
            <a:r>
              <a:rPr lang="zh-CN" altLang="en-US" b="1" dirty="0">
                <a:latin typeface="Calibri" panose="020F0502020204030204" pitchFamily="34" charset="0"/>
                <a:ea typeface="宋体" panose="02010600030101010101" pitchFamily="2" charset="-122"/>
              </a:rPr>
              <a:t>普通乘法“</a:t>
            </a:r>
            <a:r>
              <a:rPr lang="en-US" altLang="en-US"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上的一个二元运算。</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普通减法“−”是</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上的一个二元运算。</a:t>
            </a:r>
          </a:p>
        </p:txBody>
      </p:sp>
      <p:sp>
        <p:nvSpPr>
          <p:cNvPr id="5" name="Rectangle 3">
            <a:extLst>
              <a:ext uri="{FF2B5EF4-FFF2-40B4-BE49-F238E27FC236}">
                <a16:creationId xmlns:a16="http://schemas.microsoft.com/office/drawing/2014/main" id="{FBA0E51C-97EC-48D9-86F1-FBF8FB0ADED4}"/>
              </a:ext>
            </a:extLst>
          </p:cNvPr>
          <p:cNvSpPr txBox="1">
            <a:spLocks/>
          </p:cNvSpPr>
          <p:nvPr/>
        </p:nvSpPr>
        <p:spPr bwMode="auto">
          <a:xfrm>
            <a:off x="705937" y="2996952"/>
            <a:ext cx="8054975" cy="149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latin typeface="Calibri" panose="020F0502020204030204" pitchFamily="34" charset="0"/>
                <a:ea typeface="宋体" panose="02010600030101010101" pitchFamily="2" charset="-122"/>
              </a:rPr>
              <a:t>普通乘法“</a:t>
            </a:r>
            <a:r>
              <a:rPr lang="en-US" altLang="en-US"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上的一个二元运算。</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普通加法“</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上的一个二元运算。</a:t>
            </a:r>
          </a:p>
        </p:txBody>
      </p:sp>
      <p:sp>
        <p:nvSpPr>
          <p:cNvPr id="6" name="文本框 5"/>
          <p:cNvSpPr txBox="1"/>
          <p:nvPr/>
        </p:nvSpPr>
        <p:spPr>
          <a:xfrm>
            <a:off x="0" y="5445224"/>
            <a:ext cx="9036496" cy="369332"/>
          </a:xfrm>
          <a:prstGeom prst="rect">
            <a:avLst/>
          </a:prstGeom>
          <a:solidFill>
            <a:srgbClr val="00B0F0"/>
          </a:solidFill>
        </p:spPr>
        <p:txBody>
          <a:bodyPr wrap="square" rtlCol="0">
            <a:spAutoFit/>
          </a:bodyPr>
          <a:lstStyle/>
          <a:p>
            <a:pPr algn="ctr"/>
            <a:r>
              <a:rPr lang="zh-CN" altLang="en-US" b="1" dirty="0">
                <a:solidFill>
                  <a:schemeClr val="bg1"/>
                </a:solidFill>
              </a:rPr>
              <a:t>普通除法不是</a:t>
            </a:r>
            <a:r>
              <a:rPr lang="en-US" altLang="zh-CN" b="1" dirty="0">
                <a:solidFill>
                  <a:schemeClr val="bg1"/>
                </a:solidFill>
              </a:rPr>
              <a:t>R</a:t>
            </a:r>
            <a:r>
              <a:rPr lang="zh-CN" altLang="en-US" b="1" dirty="0">
                <a:solidFill>
                  <a:schemeClr val="bg1"/>
                </a:solidFill>
              </a:rPr>
              <a:t>上的二元运算，普通加法与减法都不是</a:t>
            </a:r>
            <a:r>
              <a:rPr lang="en-US" altLang="zh-CN" b="1" dirty="0">
                <a:solidFill>
                  <a:schemeClr val="bg1"/>
                </a:solidFill>
              </a:rPr>
              <a:t>R*</a:t>
            </a:r>
            <a:r>
              <a:rPr lang="zh-CN" altLang="en-US" b="1" dirty="0">
                <a:solidFill>
                  <a:schemeClr val="bg1"/>
                </a:solidFill>
              </a:rPr>
              <a:t>上的二元运算</a:t>
            </a:r>
          </a:p>
        </p:txBody>
      </p:sp>
    </p:spTree>
    <p:extLst>
      <p:ext uri="{BB962C8B-B14F-4D97-AF65-F5344CB8AC3E}">
        <p14:creationId xmlns:p14="http://schemas.microsoft.com/office/powerpoint/2010/main" val="62224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3059E1E-C4DD-4F79-A47A-BD3ED082548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310A82-2D7A-449E-A20B-8BFEB49824B3}" type="slidenum">
              <a:rPr lang="zh-CN" altLang="en-US" smtClean="0">
                <a:solidFill>
                  <a:schemeClr val="accent1"/>
                </a:solidFill>
              </a:rPr>
              <a:pPr/>
              <a:t>11</a:t>
            </a:fld>
            <a:r>
              <a:rPr lang="en-US" altLang="zh-CN" dirty="0">
                <a:solidFill>
                  <a:schemeClr val="accent1"/>
                </a:solidFill>
              </a:rPr>
              <a:t>/44</a:t>
            </a:r>
          </a:p>
        </p:txBody>
      </p:sp>
      <p:sp>
        <p:nvSpPr>
          <p:cNvPr id="11267" name="Rectangle 2">
            <a:extLst>
              <a:ext uri="{FF2B5EF4-FFF2-40B4-BE49-F238E27FC236}">
                <a16:creationId xmlns:a16="http://schemas.microsoft.com/office/drawing/2014/main" id="{9AD2C08C-F578-4AB8-A12F-CA937AD8FDAE}"/>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a:t>
            </a:r>
          </a:p>
        </p:txBody>
      </p:sp>
      <p:sp>
        <p:nvSpPr>
          <p:cNvPr id="11268" name="Rectangle 3">
            <a:extLst>
              <a:ext uri="{FF2B5EF4-FFF2-40B4-BE49-F238E27FC236}">
                <a16:creationId xmlns:a16="http://schemas.microsoft.com/office/drawing/2014/main" id="{538CDD91-C079-41C0-ACCB-227DC0E5D3DA}"/>
              </a:ext>
            </a:extLst>
          </p:cNvPr>
          <p:cNvSpPr>
            <a:spLocks noGrp="1"/>
          </p:cNvSpPr>
          <p:nvPr>
            <p:ph type="body" idx="4294967295"/>
          </p:nvPr>
        </p:nvSpPr>
        <p:spPr>
          <a:xfrm>
            <a:off x="684213" y="1052513"/>
            <a:ext cx="8054975" cy="5111750"/>
          </a:xfrm>
        </p:spPr>
        <p:txBody>
          <a:bodyPr/>
          <a:lstStyle/>
          <a:p>
            <a:pPr marL="1436688" indent="-1436688">
              <a:buFont typeface="Arial" panose="020B0604020202020204" pitchFamily="34" charset="0"/>
              <a:buNone/>
            </a:pP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是自然数集，</a:t>
            </a:r>
          </a:p>
          <a:p>
            <a:pPr marL="1436688" indent="-1436688">
              <a:buFont typeface="Arial" panose="020B0604020202020204" pitchFamily="34" charset="0"/>
              <a:buNone/>
            </a:pPr>
            <a:r>
              <a:rPr lang="zh-CN" altLang="en-US" b="1" dirty="0">
                <a:latin typeface="Calibri" panose="020F0502020204030204" pitchFamily="34" charset="0"/>
                <a:ea typeface="宋体" panose="02010600030101010101" pitchFamily="2" charset="-122"/>
              </a:rPr>
              <a:t>定义 </a:t>
            </a:r>
            <a:r>
              <a:rPr lang="en-US" altLang="zh-CN" b="1" dirty="0">
                <a:latin typeface="Calibri" panose="020F0502020204030204" pitchFamily="34" charset="0"/>
                <a:ea typeface="宋体" panose="02010600030101010101" pitchFamily="2" charset="-122"/>
              </a:rPr>
              <a:t>N×N</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N </a:t>
            </a:r>
            <a:r>
              <a:rPr lang="zh-CN" altLang="en-US" b="1" dirty="0">
                <a:latin typeface="Calibri" panose="020F0502020204030204" pitchFamily="34" charset="0"/>
                <a:ea typeface="宋体" panose="02010600030101010101" pitchFamily="2" charset="-122"/>
              </a:rPr>
              <a:t>上的一个函数 * ：</a:t>
            </a:r>
          </a:p>
          <a:p>
            <a:pPr marL="1436688" indent="-1436688">
              <a:buFont typeface="Arial" panose="020B0604020202020204" pitchFamily="34" charset="0"/>
              <a:buNone/>
            </a:pPr>
            <a:r>
              <a:rPr lang="zh-CN" altLang="en-US" b="1" dirty="0">
                <a:latin typeface="Calibri" panose="020F0502020204030204" pitchFamily="34" charset="0"/>
                <a:ea typeface="宋体" panose="02010600030101010101" pitchFamily="2" charset="-122"/>
              </a:rPr>
              <a:t>     对于任意的</a:t>
            </a:r>
            <a:r>
              <a:rPr lang="en-US" altLang="zh-CN" b="1" dirty="0">
                <a:latin typeface="Calibri" panose="020F0502020204030204" pitchFamily="34" charset="0"/>
                <a:ea typeface="宋体" panose="02010600030101010101" pitchFamily="2" charset="-122"/>
              </a:rPr>
              <a:t>m</a:t>
            </a:r>
            <a:r>
              <a:rPr lang="zh-CN" altLang="en-US"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n∊N</a:t>
            </a:r>
            <a:r>
              <a:rPr lang="zh-CN" altLang="en-US" b="1" dirty="0">
                <a:latin typeface="Calibri" panose="020F0502020204030204" pitchFamily="34" charset="0"/>
                <a:ea typeface="宋体" panose="02010600030101010101" pitchFamily="2" charset="-122"/>
              </a:rPr>
              <a:t>， </a:t>
            </a:r>
          </a:p>
          <a:p>
            <a:pPr marL="1436688" indent="-1436688">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(&lt;m</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n&gt;)=</a:t>
            </a:r>
            <a:r>
              <a:rPr lang="en-US" altLang="zh-CN" b="1" dirty="0" err="1">
                <a:latin typeface="Calibri" panose="020F0502020204030204" pitchFamily="34" charset="0"/>
                <a:ea typeface="宋体" panose="02010600030101010101" pitchFamily="2" charset="-122"/>
              </a:rPr>
              <a:t>m</a:t>
            </a:r>
            <a:r>
              <a:rPr lang="en-US" altLang="zh-CN" b="1" baseline="30000" dirty="0" err="1">
                <a:latin typeface="Calibri" panose="020F0502020204030204" pitchFamily="34" charset="0"/>
                <a:ea typeface="宋体" panose="02010600030101010101" pitchFamily="2" charset="-122"/>
              </a:rPr>
              <a:t>n</a:t>
            </a:r>
            <a:r>
              <a:rPr lang="en-US" altLang="zh-CN" b="1" dirty="0">
                <a:latin typeface="Calibri" panose="020F0502020204030204" pitchFamily="34" charset="0"/>
                <a:ea typeface="宋体" panose="02010600030101010101" pitchFamily="2" charset="-122"/>
              </a:rPr>
              <a:t> ,</a:t>
            </a:r>
          </a:p>
          <a:p>
            <a:pPr marL="1436688" indent="-1436688">
              <a:buFont typeface="Arial" panose="020B0604020202020204" pitchFamily="34" charset="0"/>
              <a:buNone/>
            </a:pPr>
            <a:r>
              <a:rPr lang="zh-CN" altLang="en-US" b="1" dirty="0">
                <a:latin typeface="Calibri" panose="020F0502020204030204" pitchFamily="34" charset="0"/>
                <a:ea typeface="宋体" panose="02010600030101010101" pitchFamily="2" charset="-122"/>
              </a:rPr>
              <a:t>     即                  </a:t>
            </a:r>
            <a:r>
              <a:rPr lang="en-US" altLang="zh-CN" b="1" dirty="0">
                <a:latin typeface="Calibri" panose="020F0502020204030204" pitchFamily="34" charset="0"/>
                <a:ea typeface="宋体" panose="02010600030101010101" pitchFamily="2" charset="-122"/>
              </a:rPr>
              <a:t>m*n=</a:t>
            </a:r>
            <a:r>
              <a:rPr lang="en-US" altLang="zh-CN" b="1" dirty="0" err="1">
                <a:latin typeface="Calibri" panose="020F0502020204030204" pitchFamily="34" charset="0"/>
                <a:ea typeface="宋体" panose="02010600030101010101" pitchFamily="2" charset="-122"/>
              </a:rPr>
              <a:t>m</a:t>
            </a:r>
            <a:r>
              <a:rPr lang="en-US" altLang="zh-CN" b="1" baseline="30000" dirty="0" err="1">
                <a:latin typeface="Calibri" panose="020F0502020204030204" pitchFamily="34" charset="0"/>
                <a:ea typeface="宋体" panose="02010600030101010101" pitchFamily="2" charset="-122"/>
              </a:rPr>
              <a:t>n</a:t>
            </a:r>
            <a:r>
              <a:rPr lang="en-US" altLang="zh-CN" b="1" dirty="0">
                <a:latin typeface="Calibri" panose="020F0502020204030204" pitchFamily="34" charset="0"/>
                <a:ea typeface="宋体" panose="02010600030101010101" pitchFamily="2" charset="-122"/>
              </a:rPr>
              <a:t>                         </a:t>
            </a:r>
          </a:p>
          <a:p>
            <a:pPr marL="1436688" indent="-1436688">
              <a:buFont typeface="Arial" panose="020B0604020202020204" pitchFamily="34" charset="0"/>
              <a:buNone/>
            </a:pPr>
            <a:r>
              <a:rPr lang="zh-CN" altLang="en-US" b="1" dirty="0">
                <a:latin typeface="Calibri" panose="020F0502020204030204" pitchFamily="34" charset="0"/>
                <a:ea typeface="宋体" panose="02010600030101010101" pitchFamily="2" charset="-122"/>
              </a:rPr>
              <a:t>显然，*是</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上的一个二元运算</a:t>
            </a:r>
            <a:r>
              <a:rPr lang="en-US" altLang="zh-CN" b="1" dirty="0">
                <a:latin typeface="Calibri" panose="020F0502020204030204" pitchFamily="34" charset="0"/>
                <a:ea typeface="宋体" panose="02010600030101010101" pitchFamily="2" charset="-122"/>
              </a:rPr>
              <a:t>. </a:t>
            </a:r>
          </a:p>
          <a:p>
            <a:pPr marL="1436688" indent="-1436688">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endParaRPr lang="en-US" altLang="zh-CN" b="1" baseline="30000" dirty="0">
              <a:latin typeface="Calibri" panose="020F0502020204030204" pitchFamily="34" charset="0"/>
              <a:ea typeface="宋体" panose="02010600030101010101" pitchFamily="2" charset="-122"/>
            </a:endParaRPr>
          </a:p>
        </p:txBody>
      </p:sp>
      <p:sp>
        <p:nvSpPr>
          <p:cNvPr id="802820" name="AutoShape 4">
            <a:extLst>
              <a:ext uri="{FF2B5EF4-FFF2-40B4-BE49-F238E27FC236}">
                <a16:creationId xmlns:a16="http://schemas.microsoft.com/office/drawing/2014/main" id="{A4D009B7-FF2C-41AC-A232-F57E2D6B3263}"/>
              </a:ext>
            </a:extLst>
          </p:cNvPr>
          <p:cNvSpPr>
            <a:spLocks noChangeArrowheads="1"/>
          </p:cNvSpPr>
          <p:nvPr/>
        </p:nvSpPr>
        <p:spPr bwMode="auto">
          <a:xfrm>
            <a:off x="6443663" y="4652963"/>
            <a:ext cx="2128837" cy="1490662"/>
          </a:xfrm>
          <a:prstGeom prst="wedgeEllipseCallout">
            <a:avLst>
              <a:gd name="adj1" fmla="val -78236"/>
              <a:gd name="adj2" fmla="val -57389"/>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a:solidFill>
                  <a:srgbClr val="CC0000"/>
                </a:solidFill>
              </a:rPr>
              <a:t>约定</a:t>
            </a:r>
            <a:r>
              <a:rPr lang="en-US" altLang="zh-CN" sz="4000">
                <a:solidFill>
                  <a:srgbClr val="CC0000"/>
                </a:solidFill>
              </a:rPr>
              <a:t>0</a:t>
            </a:r>
            <a:r>
              <a:rPr lang="en-US" altLang="zh-CN" sz="4000" baseline="30000">
                <a:solidFill>
                  <a:srgbClr val="CC0000"/>
                </a:solidFill>
              </a:rPr>
              <a:t>0</a:t>
            </a:r>
            <a:r>
              <a:rPr lang="en-US" altLang="zh-CN" sz="4000">
                <a:solidFill>
                  <a:srgbClr val="CC0000"/>
                </a:solidFill>
              </a:rPr>
              <a:t>=1</a:t>
            </a:r>
            <a:endParaRPr lang="zh-CN" altLang="en-US" sz="4000">
              <a:solidFill>
                <a:srgbClr val="CC0000"/>
              </a:solidFill>
            </a:endParaRPr>
          </a:p>
        </p:txBody>
      </p:sp>
    </p:spTree>
    <p:extLst>
      <p:ext uri="{BB962C8B-B14F-4D97-AF65-F5344CB8AC3E}">
        <p14:creationId xmlns:p14="http://schemas.microsoft.com/office/powerpoint/2010/main" val="1029186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02820"/>
                                        </p:tgtEl>
                                        <p:attrNameLst>
                                          <p:attrName>style.visibility</p:attrName>
                                        </p:attrNameLst>
                                      </p:cBhvr>
                                      <p:to>
                                        <p:strVal val="visible"/>
                                      </p:to>
                                    </p:set>
                                    <p:animEffect transition="in" filter="wipe(down)">
                                      <p:cBhvr>
                                        <p:cTn id="7" dur="580">
                                          <p:stCondLst>
                                            <p:cond delay="0"/>
                                          </p:stCondLst>
                                        </p:cTn>
                                        <p:tgtEl>
                                          <p:spTgt spid="802820"/>
                                        </p:tgtEl>
                                      </p:cBhvr>
                                    </p:animEffect>
                                    <p:anim calcmode="lin" valueType="num">
                                      <p:cBhvr>
                                        <p:cTn id="8" dur="1822" tmFilter="0,0; 0.14,0.36; 0.43,0.73; 0.71,0.91; 1.0,1.0">
                                          <p:stCondLst>
                                            <p:cond delay="0"/>
                                          </p:stCondLst>
                                        </p:cTn>
                                        <p:tgtEl>
                                          <p:spTgt spid="8028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28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28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28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2820"/>
                                        </p:tgtEl>
                                        <p:attrNameLst>
                                          <p:attrName>ppt_y</p:attrName>
                                        </p:attrNameLst>
                                      </p:cBhvr>
                                      <p:tavLst>
                                        <p:tav tm="0" fmla="#ppt_y-sin(pi*$)/81">
                                          <p:val>
                                            <p:fltVal val="0"/>
                                          </p:val>
                                        </p:tav>
                                        <p:tav tm="100000">
                                          <p:val>
                                            <p:fltVal val="1"/>
                                          </p:val>
                                        </p:tav>
                                      </p:tavLst>
                                    </p:anim>
                                    <p:animScale>
                                      <p:cBhvr>
                                        <p:cTn id="13" dur="26">
                                          <p:stCondLst>
                                            <p:cond delay="650"/>
                                          </p:stCondLst>
                                        </p:cTn>
                                        <p:tgtEl>
                                          <p:spTgt spid="802820"/>
                                        </p:tgtEl>
                                      </p:cBhvr>
                                      <p:to x="100000" y="60000"/>
                                    </p:animScale>
                                    <p:animScale>
                                      <p:cBhvr>
                                        <p:cTn id="14" dur="166" decel="50000">
                                          <p:stCondLst>
                                            <p:cond delay="676"/>
                                          </p:stCondLst>
                                        </p:cTn>
                                        <p:tgtEl>
                                          <p:spTgt spid="802820"/>
                                        </p:tgtEl>
                                      </p:cBhvr>
                                      <p:to x="100000" y="100000"/>
                                    </p:animScale>
                                    <p:animScale>
                                      <p:cBhvr>
                                        <p:cTn id="15" dur="26">
                                          <p:stCondLst>
                                            <p:cond delay="1312"/>
                                          </p:stCondLst>
                                        </p:cTn>
                                        <p:tgtEl>
                                          <p:spTgt spid="802820"/>
                                        </p:tgtEl>
                                      </p:cBhvr>
                                      <p:to x="100000" y="80000"/>
                                    </p:animScale>
                                    <p:animScale>
                                      <p:cBhvr>
                                        <p:cTn id="16" dur="166" decel="50000">
                                          <p:stCondLst>
                                            <p:cond delay="1338"/>
                                          </p:stCondLst>
                                        </p:cTn>
                                        <p:tgtEl>
                                          <p:spTgt spid="802820"/>
                                        </p:tgtEl>
                                      </p:cBhvr>
                                      <p:to x="100000" y="100000"/>
                                    </p:animScale>
                                    <p:animScale>
                                      <p:cBhvr>
                                        <p:cTn id="17" dur="26">
                                          <p:stCondLst>
                                            <p:cond delay="1642"/>
                                          </p:stCondLst>
                                        </p:cTn>
                                        <p:tgtEl>
                                          <p:spTgt spid="802820"/>
                                        </p:tgtEl>
                                      </p:cBhvr>
                                      <p:to x="100000" y="90000"/>
                                    </p:animScale>
                                    <p:animScale>
                                      <p:cBhvr>
                                        <p:cTn id="18" dur="166" decel="50000">
                                          <p:stCondLst>
                                            <p:cond delay="1668"/>
                                          </p:stCondLst>
                                        </p:cTn>
                                        <p:tgtEl>
                                          <p:spTgt spid="802820"/>
                                        </p:tgtEl>
                                      </p:cBhvr>
                                      <p:to x="100000" y="100000"/>
                                    </p:animScale>
                                    <p:animScale>
                                      <p:cBhvr>
                                        <p:cTn id="19" dur="26">
                                          <p:stCondLst>
                                            <p:cond delay="1808"/>
                                          </p:stCondLst>
                                        </p:cTn>
                                        <p:tgtEl>
                                          <p:spTgt spid="802820"/>
                                        </p:tgtEl>
                                      </p:cBhvr>
                                      <p:to x="100000" y="95000"/>
                                    </p:animScale>
                                    <p:animScale>
                                      <p:cBhvr>
                                        <p:cTn id="20" dur="166" decel="50000">
                                          <p:stCondLst>
                                            <p:cond delay="1834"/>
                                          </p:stCondLst>
                                        </p:cTn>
                                        <p:tgtEl>
                                          <p:spTgt spid="8028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921DB1C-BAB0-4B5D-AAFB-A6B09A3D764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15056C-982A-439C-BC1C-57C61DD470FC}" type="slidenum">
              <a:rPr lang="zh-CN" altLang="en-US" smtClean="0">
                <a:solidFill>
                  <a:schemeClr val="accent1"/>
                </a:solidFill>
              </a:rPr>
              <a:pPr/>
              <a:t>12</a:t>
            </a:fld>
            <a:r>
              <a:rPr lang="en-US" altLang="zh-CN" dirty="0">
                <a:solidFill>
                  <a:schemeClr val="accent1"/>
                </a:solidFill>
              </a:rPr>
              <a:t>/44</a:t>
            </a:r>
          </a:p>
        </p:txBody>
      </p:sp>
      <p:sp>
        <p:nvSpPr>
          <p:cNvPr id="12291" name="Rectangle 2">
            <a:extLst>
              <a:ext uri="{FF2B5EF4-FFF2-40B4-BE49-F238E27FC236}">
                <a16:creationId xmlns:a16="http://schemas.microsoft.com/office/drawing/2014/main" id="{B62840A0-D998-49FB-97CA-F76187689561}"/>
              </a:ext>
            </a:extLst>
          </p:cNvPr>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例</a:t>
            </a:r>
            <a:r>
              <a:rPr lang="en-US" altLang="zh-CN" sz="4000" dirty="0">
                <a:latin typeface="Calibri" panose="020F0502020204030204" pitchFamily="34" charset="0"/>
                <a:ea typeface="宋体" panose="02010600030101010101" pitchFamily="2" charset="-122"/>
              </a:rPr>
              <a:t>             </a:t>
            </a:r>
            <a:r>
              <a:rPr lang="zh-CN" altLang="en-US" sz="4000" b="1" dirty="0">
                <a:latin typeface="Calibri" panose="020F0502020204030204" pitchFamily="34" charset="0"/>
                <a:ea typeface="宋体" panose="02010600030101010101" pitchFamily="2" charset="-122"/>
              </a:rPr>
              <a:t>异或函数</a:t>
            </a:r>
          </a:p>
        </p:txBody>
      </p:sp>
      <p:sp>
        <p:nvSpPr>
          <p:cNvPr id="12292" name="Rectangle 3">
            <a:extLst>
              <a:ext uri="{FF2B5EF4-FFF2-40B4-BE49-F238E27FC236}">
                <a16:creationId xmlns:a16="http://schemas.microsoft.com/office/drawing/2014/main" id="{383FEF38-22C4-473C-9387-D6C80EF7B176}"/>
              </a:ext>
            </a:extLst>
          </p:cNvPr>
          <p:cNvSpPr>
            <a:spLocks noGrp="1"/>
          </p:cNvSpPr>
          <p:nvPr>
            <p:ph type="body" idx="4294967295"/>
          </p:nvPr>
        </p:nvSpPr>
        <p:spPr>
          <a:xfrm>
            <a:off x="468313" y="908720"/>
            <a:ext cx="8351837" cy="4104455"/>
          </a:xfrm>
        </p:spPr>
        <p:txBody>
          <a:bodyPr/>
          <a:lstStyle/>
          <a:p>
            <a:pPr marL="711200" indent="-71120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 </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奇，偶</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a:p>
            <a:pPr marL="711200" indent="-71120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定义一个</a:t>
            </a:r>
            <a:r>
              <a:rPr lang="en-US" altLang="zh-CN" b="1" dirty="0">
                <a:latin typeface="Calibri" panose="020F0502020204030204" pitchFamily="34" charset="0"/>
                <a:ea typeface="宋体" panose="02010600030101010101" pitchFamily="2" charset="-122"/>
              </a:rPr>
              <a:t>A×A </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的函数 * ：</a:t>
            </a:r>
          </a:p>
          <a:p>
            <a:pPr marL="711200" indent="-711200">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&lt;</a:t>
            </a:r>
            <a:r>
              <a:rPr lang="zh-CN" altLang="en-US" b="1" dirty="0">
                <a:latin typeface="Calibri" panose="020F0502020204030204" pitchFamily="34" charset="0"/>
                <a:ea typeface="宋体" panose="02010600030101010101" pitchFamily="2" charset="-122"/>
              </a:rPr>
              <a:t>奇，奇</a:t>
            </a:r>
            <a:r>
              <a:rPr lang="en-US" altLang="zh-CN" b="1" dirty="0">
                <a:latin typeface="Calibri" panose="020F0502020204030204" pitchFamily="34" charset="0"/>
                <a:ea typeface="宋体" panose="02010600030101010101" pitchFamily="2" charset="-122"/>
              </a:rPr>
              <a:t>&gt;</a:t>
            </a:r>
            <a:r>
              <a:rPr lang="zh-CN" altLang="en-US" b="1" dirty="0">
                <a:latin typeface="Calibri" panose="020F0502020204030204" pitchFamily="34" charset="0"/>
                <a:ea typeface="宋体" panose="02010600030101010101" pitchFamily="2" charset="-122"/>
              </a:rPr>
              <a:t> </a:t>
            </a:r>
            <a:r>
              <a:rPr lang="en-US" altLang="zh-CN" dirty="0"/>
              <a:t>→</a:t>
            </a:r>
            <a:r>
              <a:rPr lang="zh-CN" altLang="en-US" b="1" dirty="0">
                <a:latin typeface="Calibri" panose="020F0502020204030204" pitchFamily="34" charset="0"/>
                <a:ea typeface="宋体" panose="02010600030101010101" pitchFamily="2" charset="-122"/>
              </a:rPr>
              <a:t> 偶，</a:t>
            </a:r>
          </a:p>
          <a:p>
            <a:pPr marL="711200" indent="-711200">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&lt;</a:t>
            </a:r>
            <a:r>
              <a:rPr lang="zh-CN" altLang="en-US" b="1" dirty="0">
                <a:latin typeface="Calibri" panose="020F0502020204030204" pitchFamily="34" charset="0"/>
                <a:ea typeface="宋体" panose="02010600030101010101" pitchFamily="2" charset="-122"/>
              </a:rPr>
              <a:t>奇，偶</a:t>
            </a:r>
            <a:r>
              <a:rPr lang="en-US" altLang="zh-CN" b="1" dirty="0">
                <a:latin typeface="Calibri" panose="020F0502020204030204" pitchFamily="34" charset="0"/>
                <a:ea typeface="宋体" panose="02010600030101010101" pitchFamily="2" charset="-122"/>
              </a:rPr>
              <a:t>&gt;</a:t>
            </a:r>
            <a:r>
              <a:rPr lang="zh-CN" altLang="en-US" b="1" dirty="0">
                <a:latin typeface="Calibri" panose="020F0502020204030204" pitchFamily="34" charset="0"/>
                <a:ea typeface="宋体" panose="02010600030101010101" pitchFamily="2" charset="-122"/>
              </a:rPr>
              <a:t> </a:t>
            </a:r>
            <a:r>
              <a:rPr lang="en-US" altLang="zh-CN" dirty="0"/>
              <a:t>→</a:t>
            </a:r>
            <a:r>
              <a:rPr lang="zh-CN" altLang="en-US" b="1" dirty="0">
                <a:latin typeface="Calibri" panose="020F0502020204030204" pitchFamily="34" charset="0"/>
                <a:ea typeface="宋体" panose="02010600030101010101" pitchFamily="2" charset="-122"/>
              </a:rPr>
              <a:t> 奇，</a:t>
            </a:r>
          </a:p>
          <a:p>
            <a:pPr marL="711200" indent="-711200">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&lt;</a:t>
            </a:r>
            <a:r>
              <a:rPr lang="zh-CN" altLang="en-US" b="1" dirty="0">
                <a:latin typeface="Calibri" panose="020F0502020204030204" pitchFamily="34" charset="0"/>
                <a:ea typeface="宋体" panose="02010600030101010101" pitchFamily="2" charset="-122"/>
              </a:rPr>
              <a:t>偶，奇</a:t>
            </a:r>
            <a:r>
              <a:rPr lang="en-US" altLang="zh-CN" b="1" dirty="0">
                <a:latin typeface="Calibri" panose="020F0502020204030204" pitchFamily="34" charset="0"/>
                <a:ea typeface="宋体" panose="02010600030101010101" pitchFamily="2" charset="-122"/>
              </a:rPr>
              <a:t>&gt;</a:t>
            </a:r>
            <a:r>
              <a:rPr lang="zh-CN" altLang="en-US" b="1" dirty="0">
                <a:latin typeface="Calibri" panose="020F0502020204030204" pitchFamily="34" charset="0"/>
                <a:ea typeface="宋体" panose="02010600030101010101" pitchFamily="2" charset="-122"/>
              </a:rPr>
              <a:t> </a:t>
            </a:r>
            <a:r>
              <a:rPr lang="en-US" altLang="zh-CN" dirty="0"/>
              <a:t>→</a:t>
            </a:r>
            <a:r>
              <a:rPr lang="zh-CN" altLang="en-US" b="1" dirty="0">
                <a:latin typeface="Calibri" panose="020F0502020204030204" pitchFamily="34" charset="0"/>
                <a:ea typeface="宋体" panose="02010600030101010101" pitchFamily="2" charset="-122"/>
              </a:rPr>
              <a:t> 奇，</a:t>
            </a:r>
          </a:p>
          <a:p>
            <a:pPr marL="711200" indent="-711200">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&lt;</a:t>
            </a:r>
            <a:r>
              <a:rPr lang="zh-CN" altLang="en-US" b="1" dirty="0">
                <a:latin typeface="Calibri" panose="020F0502020204030204" pitchFamily="34" charset="0"/>
                <a:ea typeface="宋体" panose="02010600030101010101" pitchFamily="2" charset="-122"/>
              </a:rPr>
              <a:t>偶，偶</a:t>
            </a:r>
            <a:r>
              <a:rPr lang="en-US" altLang="zh-CN" b="1" dirty="0">
                <a:latin typeface="Calibri" panose="020F0502020204030204" pitchFamily="34" charset="0"/>
                <a:ea typeface="宋体" panose="02010600030101010101" pitchFamily="2" charset="-122"/>
              </a:rPr>
              <a:t>&gt;</a:t>
            </a:r>
            <a:r>
              <a:rPr lang="zh-CN" altLang="en-US" b="1" dirty="0">
                <a:latin typeface="Calibri" panose="020F0502020204030204" pitchFamily="34" charset="0"/>
                <a:ea typeface="宋体" panose="02010600030101010101" pitchFamily="2" charset="-122"/>
              </a:rPr>
              <a:t> </a:t>
            </a:r>
            <a:r>
              <a:rPr lang="en-US" altLang="zh-CN" dirty="0"/>
              <a:t>→</a:t>
            </a:r>
            <a:r>
              <a:rPr lang="zh-CN" altLang="en-US" b="1" dirty="0">
                <a:latin typeface="Calibri" panose="020F0502020204030204" pitchFamily="34" charset="0"/>
                <a:ea typeface="宋体" panose="02010600030101010101" pitchFamily="2" charset="-122"/>
              </a:rPr>
              <a:t> 偶。</a:t>
            </a:r>
          </a:p>
          <a:p>
            <a:pPr marL="711200" indent="-71120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上的一个二元运算。</a:t>
            </a:r>
          </a:p>
        </p:txBody>
      </p:sp>
      <p:sp>
        <p:nvSpPr>
          <p:cNvPr id="12293" name="Rectangle 4">
            <a:extLst>
              <a:ext uri="{FF2B5EF4-FFF2-40B4-BE49-F238E27FC236}">
                <a16:creationId xmlns:a16="http://schemas.microsoft.com/office/drawing/2014/main" id="{49E71FF1-DA6B-4443-855A-D40E8B83BDB2}"/>
              </a:ext>
            </a:extLst>
          </p:cNvPr>
          <p:cNvSpPr>
            <a:spLocks noChangeArrowheads="1"/>
          </p:cNvSpPr>
          <p:nvPr/>
        </p:nvSpPr>
        <p:spPr bwMode="auto">
          <a:xfrm>
            <a:off x="5940425" y="3789363"/>
            <a:ext cx="2736850" cy="1569660"/>
          </a:xfrm>
          <a:prstGeom prst="rect">
            <a:avLst/>
          </a:prstGeom>
          <a:solidFill>
            <a:srgbClr val="FFFF00"/>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00"/>
                </a:solidFill>
              </a:rPr>
              <a:t> *	奇	偶</a:t>
            </a:r>
          </a:p>
          <a:p>
            <a:pPr eaLnBrk="1" hangingPunct="1"/>
            <a:r>
              <a:rPr lang="zh-CN" altLang="en-US" sz="3200" b="1" dirty="0">
                <a:solidFill>
                  <a:srgbClr val="333300"/>
                </a:solidFill>
              </a:rPr>
              <a:t>奇	偶	奇</a:t>
            </a:r>
          </a:p>
          <a:p>
            <a:pPr eaLnBrk="1" hangingPunct="1"/>
            <a:r>
              <a:rPr lang="zh-CN" altLang="en-US" sz="3200" b="1" dirty="0">
                <a:solidFill>
                  <a:srgbClr val="333300"/>
                </a:solidFill>
              </a:rPr>
              <a:t>偶	奇	偶</a:t>
            </a:r>
          </a:p>
        </p:txBody>
      </p:sp>
      <p:sp>
        <p:nvSpPr>
          <p:cNvPr id="12294" name="Line 5">
            <a:extLst>
              <a:ext uri="{FF2B5EF4-FFF2-40B4-BE49-F238E27FC236}">
                <a16:creationId xmlns:a16="http://schemas.microsoft.com/office/drawing/2014/main" id="{3376E04D-0BEC-4EAE-B3C5-74F746764025}"/>
              </a:ext>
            </a:extLst>
          </p:cNvPr>
          <p:cNvSpPr>
            <a:spLocks noChangeShapeType="1"/>
          </p:cNvSpPr>
          <p:nvPr/>
        </p:nvSpPr>
        <p:spPr bwMode="auto">
          <a:xfrm>
            <a:off x="5940425" y="4293096"/>
            <a:ext cx="2520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12295" name="Line 6">
            <a:extLst>
              <a:ext uri="{FF2B5EF4-FFF2-40B4-BE49-F238E27FC236}">
                <a16:creationId xmlns:a16="http://schemas.microsoft.com/office/drawing/2014/main" id="{B77D89FB-1BC0-4DF9-A7BA-1F312402D645}"/>
              </a:ext>
            </a:extLst>
          </p:cNvPr>
          <p:cNvSpPr>
            <a:spLocks noChangeShapeType="1"/>
          </p:cNvSpPr>
          <p:nvPr/>
        </p:nvSpPr>
        <p:spPr bwMode="auto">
          <a:xfrm flipH="1">
            <a:off x="6732240" y="3824287"/>
            <a:ext cx="348" cy="1481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8" name="文本框 7"/>
          <p:cNvSpPr txBox="1"/>
          <p:nvPr/>
        </p:nvSpPr>
        <p:spPr>
          <a:xfrm>
            <a:off x="0" y="5651956"/>
            <a:ext cx="9036496" cy="369332"/>
          </a:xfrm>
          <a:prstGeom prst="rect">
            <a:avLst/>
          </a:prstGeom>
          <a:solidFill>
            <a:srgbClr val="00B0F0"/>
          </a:solidFill>
        </p:spPr>
        <p:txBody>
          <a:bodyPr wrap="square" rtlCol="0">
            <a:spAutoFit/>
          </a:bodyPr>
          <a:lstStyle/>
          <a:p>
            <a:pPr algn="ctr"/>
            <a:r>
              <a:rPr lang="zh-CN" altLang="en-US" b="1" dirty="0">
                <a:solidFill>
                  <a:schemeClr val="bg1"/>
                </a:solidFill>
              </a:rPr>
              <a:t>有限集上的二元运算可以使用运算表呈现运算结果</a:t>
            </a:r>
          </a:p>
        </p:txBody>
      </p:sp>
    </p:spTree>
    <p:extLst>
      <p:ext uri="{BB962C8B-B14F-4D97-AF65-F5344CB8AC3E}">
        <p14:creationId xmlns:p14="http://schemas.microsoft.com/office/powerpoint/2010/main" val="18402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921DB1C-BAB0-4B5D-AAFB-A6B09A3D764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15056C-982A-439C-BC1C-57C61DD470FC}" type="slidenum">
              <a:rPr lang="zh-CN" altLang="en-US" smtClean="0">
                <a:solidFill>
                  <a:schemeClr val="accent1"/>
                </a:solidFill>
              </a:rPr>
              <a:pPr/>
              <a:t>13</a:t>
            </a:fld>
            <a:r>
              <a:rPr lang="en-US" altLang="zh-CN" dirty="0">
                <a:solidFill>
                  <a:schemeClr val="accent1"/>
                </a:solidFill>
              </a:rPr>
              <a:t>/44</a:t>
            </a:r>
          </a:p>
        </p:txBody>
      </p:sp>
      <p:sp>
        <p:nvSpPr>
          <p:cNvPr id="12291" name="Rectangle 2">
            <a:extLst>
              <a:ext uri="{FF2B5EF4-FFF2-40B4-BE49-F238E27FC236}">
                <a16:creationId xmlns:a16="http://schemas.microsoft.com/office/drawing/2014/main" id="{B62840A0-D998-49FB-97CA-F76187689561}"/>
              </a:ext>
            </a:extLst>
          </p:cNvPr>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例</a:t>
            </a:r>
            <a:r>
              <a:rPr lang="en-US" altLang="zh-CN" sz="4000" dirty="0">
                <a:latin typeface="Calibri" panose="020F0502020204030204" pitchFamily="34" charset="0"/>
                <a:ea typeface="宋体" panose="02010600030101010101" pitchFamily="2" charset="-122"/>
              </a:rPr>
              <a:t>             </a:t>
            </a:r>
            <a:endParaRPr lang="zh-CN" altLang="en-US" sz="4000" b="1" dirty="0">
              <a:latin typeface="Calibri" panose="020F0502020204030204" pitchFamily="34" charset="0"/>
              <a:ea typeface="宋体" panose="02010600030101010101" pitchFamily="2" charset="-122"/>
            </a:endParaRPr>
          </a:p>
        </p:txBody>
      </p:sp>
      <p:sp>
        <p:nvSpPr>
          <p:cNvPr id="12292" name="Rectangle 3">
            <a:extLst>
              <a:ext uri="{FF2B5EF4-FFF2-40B4-BE49-F238E27FC236}">
                <a16:creationId xmlns:a16="http://schemas.microsoft.com/office/drawing/2014/main" id="{383FEF38-22C4-473C-9387-D6C80EF7B176}"/>
              </a:ext>
            </a:extLst>
          </p:cNvPr>
          <p:cNvSpPr>
            <a:spLocks noGrp="1"/>
          </p:cNvSpPr>
          <p:nvPr>
            <p:ph type="body" idx="4294967295"/>
          </p:nvPr>
        </p:nvSpPr>
        <p:spPr>
          <a:xfrm>
            <a:off x="35496" y="908721"/>
            <a:ext cx="9108504" cy="2318449"/>
          </a:xfrm>
        </p:spPr>
        <p:txBody>
          <a:bodyPr/>
          <a:lstStyle/>
          <a:p>
            <a:pPr marL="711200" indent="-71120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 </a:t>
            </a:r>
            <a:r>
              <a:rPr lang="en-US" altLang="zh-CN" b="1" dirty="0">
                <a:latin typeface="Calibri" panose="020F0502020204030204" pitchFamily="34" charset="0"/>
                <a:ea typeface="宋体" panose="02010600030101010101" pitchFamily="2" charset="-122"/>
              </a:rPr>
              <a:t>S={0, 1, 2, 3, 4}</a:t>
            </a:r>
            <a:r>
              <a:rPr lang="zh-CN" altLang="en-US" b="1" dirty="0">
                <a:latin typeface="Calibri" panose="020F0502020204030204" pitchFamily="34" charset="0"/>
                <a:ea typeface="宋体" panose="02010600030101010101" pitchFamily="2" charset="-122"/>
              </a:rPr>
              <a:t>，定义两个</a:t>
            </a:r>
            <a:r>
              <a:rPr lang="en-US" altLang="zh-CN" b="1" dirty="0">
                <a:latin typeface="Calibri" panose="020F0502020204030204" pitchFamily="34" charset="0"/>
                <a:ea typeface="宋体" panose="02010600030101010101" pitchFamily="2" charset="-122"/>
              </a:rPr>
              <a:t>S×S </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的函数如下 </a:t>
            </a:r>
          </a:p>
          <a:p>
            <a:pPr marL="711200" indent="-711200">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err="1">
                <a:latin typeface="Calibri" panose="020F0502020204030204" pitchFamily="34" charset="0"/>
                <a:ea typeface="宋体" panose="02010600030101010101" pitchFamily="2" charset="-122"/>
              </a:rPr>
              <a:t>x</a:t>
            </a:r>
            <a:r>
              <a:rPr lang="en-US" altLang="zh-CN" b="1" dirty="0" err="1">
                <a:sym typeface="Symbol" panose="05050102010706020507" pitchFamily="18" charset="2"/>
              </a:rPr>
              <a:t></a:t>
            </a:r>
            <a:r>
              <a:rPr lang="en-US" altLang="zh-CN" b="1" dirty="0" err="1">
                <a:latin typeface="Calibri" panose="020F0502020204030204" pitchFamily="34" charset="0"/>
                <a:ea typeface="宋体" panose="02010600030101010101" pitchFamily="2" charset="-122"/>
              </a:rPr>
              <a:t>y</a:t>
            </a:r>
            <a:r>
              <a:rPr lang="en-US" altLang="zh-CN"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x+y</a:t>
            </a:r>
            <a:r>
              <a:rPr lang="en-US" altLang="zh-CN" b="1" dirty="0">
                <a:latin typeface="Calibri" panose="020F0502020204030204" pitchFamily="34" charset="0"/>
                <a:ea typeface="宋体" panose="02010600030101010101" pitchFamily="2" charset="-122"/>
              </a:rPr>
              <a:t>) mod 5</a:t>
            </a:r>
          </a:p>
          <a:p>
            <a:pPr marL="711200" indent="-711200">
              <a:lnSpc>
                <a:spcPct val="110000"/>
              </a:lnSpc>
              <a:spcBef>
                <a:spcPts val="0"/>
              </a:spcBef>
              <a:buNone/>
            </a:pPr>
            <a:r>
              <a:rPr lang="en-US" altLang="zh-CN" b="1" dirty="0">
                <a:latin typeface="Calibri" panose="020F0502020204030204" pitchFamily="34" charset="0"/>
                <a:ea typeface="宋体" panose="02010600030101010101" pitchFamily="2" charset="-122"/>
              </a:rPr>
              <a:t>          x</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y=(</a:t>
            </a:r>
            <a:r>
              <a:rPr lang="en-US" altLang="zh-CN" b="1" dirty="0" err="1">
                <a:latin typeface="Calibri" panose="020F0502020204030204" pitchFamily="34" charset="0"/>
                <a:ea typeface="宋体" panose="02010600030101010101" pitchFamily="2" charset="-122"/>
              </a:rPr>
              <a:t>xy</a:t>
            </a:r>
            <a:r>
              <a:rPr lang="en-US" altLang="zh-CN" b="1" dirty="0">
                <a:latin typeface="Calibri" panose="020F0502020204030204" pitchFamily="34" charset="0"/>
                <a:ea typeface="宋体" panose="02010600030101010101" pitchFamily="2" charset="-122"/>
              </a:rPr>
              <a:t>) mod 5</a:t>
            </a:r>
            <a:endParaRPr lang="zh-CN" altLang="en-US" b="1" dirty="0">
              <a:latin typeface="Calibri" panose="020F0502020204030204" pitchFamily="34" charset="0"/>
              <a:ea typeface="宋体" panose="02010600030101010101" pitchFamily="2" charset="-122"/>
            </a:endParaRPr>
          </a:p>
          <a:p>
            <a:pPr marL="711200" indent="-71120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这是</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上的两个二元运算，其运算表如下：</a:t>
            </a:r>
          </a:p>
        </p:txBody>
      </p:sp>
      <p:graphicFrame>
        <p:nvGraphicFramePr>
          <p:cNvPr id="15" name="Group 3">
            <a:extLst>
              <a:ext uri="{FF2B5EF4-FFF2-40B4-BE49-F238E27FC236}">
                <a16:creationId xmlns:a16="http://schemas.microsoft.com/office/drawing/2014/main" id="{D584D128-068C-4475-B19E-51C575B1CDFF}"/>
              </a:ext>
            </a:extLst>
          </p:cNvPr>
          <p:cNvGraphicFramePr>
            <a:graphicFrameLocks/>
          </p:cNvGraphicFramePr>
          <p:nvPr>
            <p:extLst>
              <p:ext uri="{D42A27DB-BD31-4B8C-83A1-F6EECF244321}">
                <p14:modId xmlns:p14="http://schemas.microsoft.com/office/powerpoint/2010/main" val="1011581800"/>
              </p:ext>
            </p:extLst>
          </p:nvPr>
        </p:nvGraphicFramePr>
        <p:xfrm>
          <a:off x="1043608" y="3284984"/>
          <a:ext cx="3240360" cy="3108960"/>
        </p:xfrm>
        <a:graphic>
          <a:graphicData uri="http://schemas.openxmlformats.org/drawingml/2006/table">
            <a:tbl>
              <a:tblPr/>
              <a:tblGrid>
                <a:gridCol w="541051">
                  <a:extLst>
                    <a:ext uri="{9D8B030D-6E8A-4147-A177-3AD203B41FA5}">
                      <a16:colId xmlns:a16="http://schemas.microsoft.com/office/drawing/2014/main" val="1845000228"/>
                    </a:ext>
                  </a:extLst>
                </a:gridCol>
                <a:gridCol w="554429">
                  <a:extLst>
                    <a:ext uri="{9D8B030D-6E8A-4147-A177-3AD203B41FA5}">
                      <a16:colId xmlns:a16="http://schemas.microsoft.com/office/drawing/2014/main" val="126914135"/>
                    </a:ext>
                  </a:extLst>
                </a:gridCol>
                <a:gridCol w="526186">
                  <a:extLst>
                    <a:ext uri="{9D8B030D-6E8A-4147-A177-3AD203B41FA5}">
                      <a16:colId xmlns:a16="http://schemas.microsoft.com/office/drawing/2014/main" val="3225482726"/>
                    </a:ext>
                  </a:extLst>
                </a:gridCol>
                <a:gridCol w="538078">
                  <a:extLst>
                    <a:ext uri="{9D8B030D-6E8A-4147-A177-3AD203B41FA5}">
                      <a16:colId xmlns:a16="http://schemas.microsoft.com/office/drawing/2014/main" val="2660014118"/>
                    </a:ext>
                  </a:extLst>
                </a:gridCol>
                <a:gridCol w="541051">
                  <a:extLst>
                    <a:ext uri="{9D8B030D-6E8A-4147-A177-3AD203B41FA5}">
                      <a16:colId xmlns:a16="http://schemas.microsoft.com/office/drawing/2014/main" val="3167915937"/>
                    </a:ext>
                  </a:extLst>
                </a:gridCol>
                <a:gridCol w="539565">
                  <a:extLst>
                    <a:ext uri="{9D8B030D-6E8A-4147-A177-3AD203B41FA5}">
                      <a16:colId xmlns:a16="http://schemas.microsoft.com/office/drawing/2014/main" val="3694267854"/>
                    </a:ext>
                  </a:extLst>
                </a:gridCol>
              </a:tblGrid>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28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311447"/>
                  </a:ext>
                </a:extLst>
              </a:tr>
              <a:tr h="494272">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FF3300"/>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1725648"/>
                  </a:ext>
                </a:extLst>
              </a:tr>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FF3300"/>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5612626"/>
                  </a:ext>
                </a:extLst>
              </a:tr>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FF3300"/>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1895964"/>
                  </a:ext>
                </a:extLst>
              </a:tr>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FF3300"/>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5398982"/>
                  </a:ext>
                </a:extLst>
              </a:tr>
              <a:tr h="494272">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FF3300"/>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3755309"/>
                  </a:ext>
                </a:extLst>
              </a:tr>
            </a:tbl>
          </a:graphicData>
        </a:graphic>
      </p:graphicFrame>
      <p:graphicFrame>
        <p:nvGraphicFramePr>
          <p:cNvPr id="16" name="Group 3">
            <a:extLst>
              <a:ext uri="{FF2B5EF4-FFF2-40B4-BE49-F238E27FC236}">
                <a16:creationId xmlns:a16="http://schemas.microsoft.com/office/drawing/2014/main" id="{D584D128-068C-4475-B19E-51C575B1CDFF}"/>
              </a:ext>
            </a:extLst>
          </p:cNvPr>
          <p:cNvGraphicFramePr>
            <a:graphicFrameLocks/>
          </p:cNvGraphicFramePr>
          <p:nvPr>
            <p:extLst>
              <p:ext uri="{D42A27DB-BD31-4B8C-83A1-F6EECF244321}">
                <p14:modId xmlns:p14="http://schemas.microsoft.com/office/powerpoint/2010/main" val="3476680373"/>
              </p:ext>
            </p:extLst>
          </p:nvPr>
        </p:nvGraphicFramePr>
        <p:xfrm>
          <a:off x="5148064" y="3284984"/>
          <a:ext cx="3240360" cy="3108960"/>
        </p:xfrm>
        <a:graphic>
          <a:graphicData uri="http://schemas.openxmlformats.org/drawingml/2006/table">
            <a:tbl>
              <a:tblPr/>
              <a:tblGrid>
                <a:gridCol w="541051">
                  <a:extLst>
                    <a:ext uri="{9D8B030D-6E8A-4147-A177-3AD203B41FA5}">
                      <a16:colId xmlns:a16="http://schemas.microsoft.com/office/drawing/2014/main" val="1845000228"/>
                    </a:ext>
                  </a:extLst>
                </a:gridCol>
                <a:gridCol w="554429">
                  <a:extLst>
                    <a:ext uri="{9D8B030D-6E8A-4147-A177-3AD203B41FA5}">
                      <a16:colId xmlns:a16="http://schemas.microsoft.com/office/drawing/2014/main" val="126914135"/>
                    </a:ext>
                  </a:extLst>
                </a:gridCol>
                <a:gridCol w="526186">
                  <a:extLst>
                    <a:ext uri="{9D8B030D-6E8A-4147-A177-3AD203B41FA5}">
                      <a16:colId xmlns:a16="http://schemas.microsoft.com/office/drawing/2014/main" val="3225482726"/>
                    </a:ext>
                  </a:extLst>
                </a:gridCol>
                <a:gridCol w="538078">
                  <a:extLst>
                    <a:ext uri="{9D8B030D-6E8A-4147-A177-3AD203B41FA5}">
                      <a16:colId xmlns:a16="http://schemas.microsoft.com/office/drawing/2014/main" val="2660014118"/>
                    </a:ext>
                  </a:extLst>
                </a:gridCol>
                <a:gridCol w="541051">
                  <a:extLst>
                    <a:ext uri="{9D8B030D-6E8A-4147-A177-3AD203B41FA5}">
                      <a16:colId xmlns:a16="http://schemas.microsoft.com/office/drawing/2014/main" val="3167915937"/>
                    </a:ext>
                  </a:extLst>
                </a:gridCol>
                <a:gridCol w="539565">
                  <a:extLst>
                    <a:ext uri="{9D8B030D-6E8A-4147-A177-3AD203B41FA5}">
                      <a16:colId xmlns:a16="http://schemas.microsoft.com/office/drawing/2014/main" val="3694267854"/>
                    </a:ext>
                  </a:extLst>
                </a:gridCol>
              </a:tblGrid>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lang="zh-CN" altLang="en-US" sz="2800" b="1" dirty="0">
                          <a:latin typeface="Calibri" panose="020F0502020204030204" pitchFamily="34" charset="0"/>
                          <a:ea typeface="宋体" panose="02010600030101010101" pitchFamily="2" charset="-122"/>
                        </a:rPr>
                        <a:t>⊙</a:t>
                      </a:r>
                      <a:endPar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311447"/>
                  </a:ext>
                </a:extLst>
              </a:tr>
              <a:tr h="494272">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00FF99"/>
                          </a:solidFill>
                          <a:effectLst/>
                          <a:uLnTx/>
                          <a:uFillTx/>
                          <a:latin typeface="Calibri" panose="020F0502020204030204" pitchFamily="34" charset="0"/>
                          <a:ea typeface="宋体" panose="02010600030101010101" pitchFamily="2" charset="-122"/>
                          <a:cs typeface="+mn-cs"/>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1725648"/>
                  </a:ext>
                </a:extLst>
              </a:tr>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FF99"/>
                          </a:solidFill>
                          <a:effectLst/>
                          <a:latin typeface="Calibri" panose="020F050202020403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5612626"/>
                  </a:ext>
                </a:extLst>
              </a:tr>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0</a:t>
                      </a:r>
                      <a:endPar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00"/>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1895964"/>
                  </a:ext>
                </a:extLst>
              </a:tr>
              <a:tr h="49306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0</a:t>
                      </a:r>
                      <a:endPar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00"/>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5398982"/>
                  </a:ext>
                </a:extLst>
              </a:tr>
              <a:tr h="494272">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00FF00"/>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4053755309"/>
                  </a:ext>
                </a:extLst>
              </a:tr>
            </a:tbl>
          </a:graphicData>
        </a:graphic>
      </p:graphicFrame>
    </p:spTree>
    <p:extLst>
      <p:ext uri="{BB962C8B-B14F-4D97-AF65-F5344CB8AC3E}">
        <p14:creationId xmlns:p14="http://schemas.microsoft.com/office/powerpoint/2010/main" val="102213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6980474-7FDD-4706-82E6-7D1C72163F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E8706-61FB-42CB-9E9F-7D913C7E6F7A}" type="slidenum">
              <a:rPr lang="zh-CN" altLang="en-US" smtClean="0">
                <a:solidFill>
                  <a:schemeClr val="accent1"/>
                </a:solidFill>
              </a:rPr>
              <a:pPr/>
              <a:t>14</a:t>
            </a:fld>
            <a:r>
              <a:rPr lang="en-US" altLang="zh-CN" dirty="0">
                <a:solidFill>
                  <a:schemeClr val="accent1"/>
                </a:solidFill>
              </a:rPr>
              <a:t>/44</a:t>
            </a:r>
          </a:p>
        </p:txBody>
      </p:sp>
      <p:sp>
        <p:nvSpPr>
          <p:cNvPr id="21507" name="Rectangle 2">
            <a:extLst>
              <a:ext uri="{FF2B5EF4-FFF2-40B4-BE49-F238E27FC236}">
                <a16:creationId xmlns:a16="http://schemas.microsoft.com/office/drawing/2014/main" id="{F14B74CB-9A67-4992-9DC5-716AAE34A650}"/>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                  （</a:t>
            </a:r>
            <a:r>
              <a:rPr lang="en-US" altLang="zh-CN" sz="4000" b="1" dirty="0">
                <a:latin typeface="Calibri" panose="020F0502020204030204" pitchFamily="34" charset="0"/>
                <a:ea typeface="宋体" panose="02010600030101010101" pitchFamily="2" charset="-122"/>
              </a:rPr>
              <a:t>2</a:t>
            </a:r>
            <a:r>
              <a:rPr lang="en-US" altLang="zh-CN" sz="4000" b="1" baseline="30000" dirty="0">
                <a:latin typeface="Calibri" panose="020F0502020204030204" pitchFamily="34" charset="0"/>
                <a:ea typeface="宋体" panose="02010600030101010101" pitchFamily="2" charset="-122"/>
              </a:rPr>
              <a:t>S</a:t>
            </a:r>
            <a:r>
              <a:rPr lang="zh-CN" altLang="en-US" sz="4000" b="1" dirty="0">
                <a:latin typeface="Calibri" panose="020F0502020204030204" pitchFamily="34" charset="0"/>
                <a:ea typeface="宋体" panose="02010600030101010101" pitchFamily="2" charset="-122"/>
              </a:rPr>
              <a:t>，</a:t>
            </a:r>
            <a:r>
              <a:rPr lang="el-GR" altLang="zh-CN" sz="4000" dirty="0">
                <a:latin typeface="MS Mincho" pitchFamily="49" charset="-128"/>
                <a:ea typeface="MS Mincho" pitchFamily="49" charset="-128"/>
                <a:cs typeface="Arial" panose="020B0604020202020204" pitchFamily="34" charset="0"/>
              </a:rPr>
              <a:t>∪</a:t>
            </a:r>
            <a:r>
              <a:rPr lang="zh-CN" altLang="en-US" sz="4000" b="1" dirty="0">
                <a:latin typeface="Calibri" panose="020F0502020204030204" pitchFamily="34" charset="0"/>
                <a:ea typeface="宋体" panose="02010600030101010101" pitchFamily="2" charset="-122"/>
              </a:rPr>
              <a:t>）</a:t>
            </a:r>
            <a:endParaRPr lang="en-US" altLang="zh-CN" sz="4000" b="1" dirty="0">
              <a:latin typeface="Calibri" panose="020F0502020204030204" pitchFamily="34" charset="0"/>
              <a:ea typeface="宋体" panose="02010600030101010101" pitchFamily="2" charset="-122"/>
            </a:endParaRPr>
          </a:p>
        </p:txBody>
      </p:sp>
      <p:sp>
        <p:nvSpPr>
          <p:cNvPr id="21508" name="Rectangle 3">
            <a:extLst>
              <a:ext uri="{FF2B5EF4-FFF2-40B4-BE49-F238E27FC236}">
                <a16:creationId xmlns:a16="http://schemas.microsoft.com/office/drawing/2014/main" id="{13A4957B-148D-41AF-92BC-CD8AB141A54C}"/>
              </a:ext>
            </a:extLst>
          </p:cNvPr>
          <p:cNvSpPr>
            <a:spLocks noGrp="1"/>
          </p:cNvSpPr>
          <p:nvPr>
            <p:ph type="body" idx="4294967295"/>
          </p:nvPr>
        </p:nvSpPr>
        <p:spPr>
          <a:xfrm>
            <a:off x="395288" y="908050"/>
            <a:ext cx="8497887" cy="5329238"/>
          </a:xfrm>
        </p:spPr>
        <p:txBody>
          <a:bodyPr/>
          <a:lstStyle/>
          <a:p>
            <a:pPr marL="0" indent="0">
              <a:lnSpc>
                <a:spcPct val="120000"/>
              </a:lnSpc>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 </a:t>
            </a:r>
            <a:r>
              <a:rPr lang="zh-CN" altLang="en-US" sz="2800" b="1" dirty="0">
                <a:latin typeface="Calibri" panose="020F0502020204030204" pitchFamily="34" charset="0"/>
                <a:ea typeface="宋体" panose="02010600030101010101" pitchFamily="2" charset="-122"/>
              </a:rPr>
              <a:t>是任意一个集合， </a:t>
            </a:r>
            <a:r>
              <a:rPr lang="en-US" altLang="zh-CN" sz="2800" b="1"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S</a:t>
            </a:r>
            <a:r>
              <a:rPr lang="en-US" altLang="zh-CN" sz="2800" b="1" dirty="0">
                <a:latin typeface="Calibri" panose="020F0502020204030204" pitchFamily="34" charset="0"/>
                <a:ea typeface="宋体" panose="02010600030101010101" pitchFamily="2" charset="-122"/>
              </a:rPr>
              <a:t>={A|A⊆S}</a:t>
            </a:r>
            <a:r>
              <a:rPr lang="zh-CN" altLang="en-US" sz="2800" b="1" dirty="0">
                <a:latin typeface="Calibri" panose="020F0502020204030204" pitchFamily="34" charset="0"/>
                <a:ea typeface="宋体" panose="02010600030101010101" pitchFamily="2" charset="-122"/>
              </a:rPr>
              <a:t>。</a:t>
            </a:r>
          </a:p>
          <a:p>
            <a:pPr marL="0" indent="0">
              <a:lnSpc>
                <a:spcPct val="120000"/>
              </a:lnSpc>
              <a:buNone/>
            </a:pPr>
            <a:r>
              <a:rPr lang="zh-CN" altLang="en-US" sz="2800" b="1" dirty="0">
                <a:latin typeface="Calibri" panose="020F0502020204030204" pitchFamily="34" charset="0"/>
                <a:ea typeface="宋体" panose="02010600030101010101" pitchFamily="2" charset="-122"/>
              </a:rPr>
              <a:t>在</a:t>
            </a:r>
            <a:r>
              <a:rPr lang="en-US" altLang="zh-CN" sz="2800" b="1"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上，定义一个运算“</a:t>
            </a:r>
            <a:r>
              <a:rPr lang="el-GR" altLang="zh-CN" sz="2800" dirty="0">
                <a:latin typeface="MS Mincho" pitchFamily="49" charset="-128"/>
                <a:ea typeface="MS Mincho" pitchFamily="49" charset="-128"/>
                <a:cs typeface="Arial" panose="020B0604020202020204" pitchFamily="34" charset="0"/>
              </a:rPr>
              <a:t>∪</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即集合的并运算：</a:t>
            </a:r>
          </a:p>
          <a:p>
            <a:pPr marL="0" indent="0">
              <a:lnSpc>
                <a:spcPct val="120000"/>
              </a:lnSpc>
              <a:buNone/>
            </a:pPr>
            <a:r>
              <a:rPr lang="zh-CN" altLang="en-US" sz="2800" b="1" dirty="0">
                <a:latin typeface="Calibri" panose="020F0502020204030204" pitchFamily="34" charset="0"/>
                <a:ea typeface="宋体" panose="02010600030101010101" pitchFamily="2" charset="-122"/>
              </a:rPr>
              <a:t>           对于任意的</a:t>
            </a:r>
            <a:r>
              <a:rPr lang="en-US" altLang="zh-CN" sz="2800" b="1" dirty="0">
                <a:latin typeface="Calibri" panose="020F0502020204030204" pitchFamily="34" charset="0"/>
                <a:ea typeface="宋体" panose="02010600030101010101" pitchFamily="2" charset="-122"/>
              </a:rPr>
              <a:t>A</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B∊2</a:t>
            </a:r>
            <a:r>
              <a:rPr lang="en-US" altLang="zh-CN" sz="2800" b="1" baseline="30000"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，有</a:t>
            </a:r>
            <a:r>
              <a:rPr lang="en-US" altLang="zh-CN" sz="2800" b="1" dirty="0">
                <a:latin typeface="Calibri" panose="020F0502020204030204" pitchFamily="34" charset="0"/>
                <a:ea typeface="宋体" panose="02010600030101010101" pitchFamily="2" charset="-122"/>
              </a:rPr>
              <a:t>  </a:t>
            </a:r>
          </a:p>
          <a:p>
            <a:pPr marL="0" indent="0">
              <a:lnSpc>
                <a:spcPct val="120000"/>
              </a:lnSpc>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               A⊆S</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B⊆S</a:t>
            </a:r>
            <a:r>
              <a:rPr lang="zh-CN" altLang="en-US" sz="2800" b="1" dirty="0">
                <a:latin typeface="Calibri" panose="020F0502020204030204" pitchFamily="34" charset="0"/>
                <a:ea typeface="宋体" panose="02010600030101010101" pitchFamily="2" charset="-122"/>
              </a:rPr>
              <a:t>，</a:t>
            </a:r>
            <a:r>
              <a:rPr lang="en-US" altLang="zh-CN" sz="2800" dirty="0"/>
              <a:t> </a:t>
            </a:r>
            <a:endParaRPr lang="en-US" altLang="zh-CN" sz="2800" b="1" dirty="0">
              <a:latin typeface="Calibri" panose="020F0502020204030204" pitchFamily="34" charset="0"/>
              <a:ea typeface="宋体" panose="02010600030101010101" pitchFamily="2" charset="-122"/>
            </a:endParaRPr>
          </a:p>
          <a:p>
            <a:pPr marL="0" indent="0">
              <a:lnSpc>
                <a:spcPct val="120000"/>
              </a:lnSpc>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进而</a:t>
            </a:r>
            <a:r>
              <a:rPr lang="en-US" altLang="zh-CN" sz="2800" b="1" dirty="0">
                <a:latin typeface="Calibri" panose="020F0502020204030204" pitchFamily="34" charset="0"/>
                <a:ea typeface="宋体" panose="02010600030101010101" pitchFamily="2" charset="-122"/>
              </a:rPr>
              <a:t>	    A</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Calibri" panose="020F0502020204030204" pitchFamily="34" charset="0"/>
                <a:ea typeface="宋体" panose="02010600030101010101" pitchFamily="2" charset="-122"/>
              </a:rPr>
              <a:t>B ⊆S </a:t>
            </a:r>
          </a:p>
          <a:p>
            <a:pPr marL="0" indent="0">
              <a:lnSpc>
                <a:spcPct val="120000"/>
              </a:lnSpc>
              <a:spcBef>
                <a:spcPct val="40000"/>
              </a:spcBef>
              <a:buNone/>
            </a:pPr>
            <a:r>
              <a:rPr lang="zh-CN" altLang="en-US" sz="2800" b="1" dirty="0">
                <a:latin typeface="Calibri" panose="020F0502020204030204" pitchFamily="34" charset="0"/>
                <a:ea typeface="宋体" panose="02010600030101010101" pitchFamily="2" charset="-122"/>
              </a:rPr>
              <a:t>           即           </a:t>
            </a:r>
            <a:r>
              <a:rPr lang="en-US" altLang="zh-CN" sz="2800" b="1" dirty="0">
                <a:latin typeface="Calibri" panose="020F0502020204030204" pitchFamily="34" charset="0"/>
                <a:ea typeface="宋体" panose="02010600030101010101" pitchFamily="2" charset="-122"/>
              </a:rPr>
              <a:t>A</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Calibri" panose="020F0502020204030204" pitchFamily="34" charset="0"/>
                <a:ea typeface="宋体" panose="02010600030101010101" pitchFamily="2" charset="-122"/>
              </a:rPr>
              <a:t>B ∊2</a:t>
            </a:r>
            <a:r>
              <a:rPr lang="en-US" altLang="zh-CN" sz="2800" b="1" baseline="30000"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a:p>
            <a:pPr marL="0" indent="0">
              <a:lnSpc>
                <a:spcPct val="120000"/>
              </a:lnSpc>
              <a:spcBef>
                <a:spcPct val="40000"/>
              </a:spcBef>
              <a:buNone/>
            </a:pPr>
            <a:r>
              <a:rPr lang="zh-CN" altLang="en-US" sz="2800" b="1" dirty="0">
                <a:latin typeface="Calibri" panose="020F0502020204030204" pitchFamily="34" charset="0"/>
                <a:ea typeface="宋体" panose="02010600030101010101" pitchFamily="2" charset="-122"/>
              </a:rPr>
              <a:t>所以，“</a:t>
            </a:r>
            <a:r>
              <a:rPr lang="el-GR" altLang="zh-CN" sz="2800" dirty="0">
                <a:latin typeface="MS Mincho" pitchFamily="49" charset="-128"/>
                <a:ea typeface="MS Mincho" pitchFamily="49" charset="-128"/>
                <a:cs typeface="Arial" panose="020B0604020202020204" pitchFamily="34" charset="0"/>
              </a:rPr>
              <a:t>∪</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a:t>
            </a:r>
          </a:p>
        </p:txBody>
      </p:sp>
      <p:sp>
        <p:nvSpPr>
          <p:cNvPr id="5" name="文本框 4"/>
          <p:cNvSpPr txBox="1"/>
          <p:nvPr/>
        </p:nvSpPr>
        <p:spPr>
          <a:xfrm>
            <a:off x="0" y="5445224"/>
            <a:ext cx="9036496" cy="523220"/>
          </a:xfrm>
          <a:prstGeom prst="rect">
            <a:avLst/>
          </a:prstGeom>
          <a:solidFill>
            <a:srgbClr val="00B0F0"/>
          </a:solidFill>
        </p:spPr>
        <p:txBody>
          <a:bodyPr wrap="square" rtlCol="0">
            <a:spAutoFit/>
          </a:bodyPr>
          <a:lstStyle/>
          <a:p>
            <a:pPr algn="ctr"/>
            <a:r>
              <a:rPr lang="zh-CN" altLang="en-US" sz="2800" b="1" dirty="0">
                <a:solidFill>
                  <a:schemeClr val="bg1"/>
                </a:solidFill>
              </a:rPr>
              <a:t>交运算、差运算、对称差运算都是幂集</a:t>
            </a:r>
            <a:r>
              <a:rPr lang="en-US" altLang="zh-CN" sz="2800" b="1" dirty="0">
                <a:solidFill>
                  <a:schemeClr val="bg1"/>
                </a:solidFill>
                <a:latin typeface="Calibri" panose="020F0502020204030204" pitchFamily="34" charset="0"/>
              </a:rPr>
              <a:t>2</a:t>
            </a:r>
            <a:r>
              <a:rPr lang="en-US" altLang="zh-CN" sz="2800" b="1" baseline="30000" dirty="0">
                <a:solidFill>
                  <a:schemeClr val="bg1"/>
                </a:solidFill>
                <a:latin typeface="Calibri" panose="020F0502020204030204" pitchFamily="34" charset="0"/>
              </a:rPr>
              <a:t>S</a:t>
            </a:r>
            <a:r>
              <a:rPr lang="zh-CN" altLang="en-US" sz="2800" b="1" dirty="0">
                <a:solidFill>
                  <a:schemeClr val="bg1"/>
                </a:solidFill>
                <a:latin typeface="Calibri" panose="020F0502020204030204" pitchFamily="34" charset="0"/>
              </a:rPr>
              <a:t>上的二元运算</a:t>
            </a:r>
            <a:endParaRPr lang="zh-CN" altLang="en-US" sz="2800" b="1" dirty="0">
              <a:solidFill>
                <a:schemeClr val="bg1"/>
              </a:solidFill>
            </a:endParaRPr>
          </a:p>
        </p:txBody>
      </p:sp>
    </p:spTree>
    <p:extLst>
      <p:ext uri="{BB962C8B-B14F-4D97-AF65-F5344CB8AC3E}">
        <p14:creationId xmlns:p14="http://schemas.microsoft.com/office/powerpoint/2010/main" val="396055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6980474-7FDD-4706-82E6-7D1C72163F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E8706-61FB-42CB-9E9F-7D913C7E6F7A}" type="slidenum">
              <a:rPr lang="zh-CN" altLang="en-US" smtClean="0">
                <a:solidFill>
                  <a:schemeClr val="accent1"/>
                </a:solidFill>
              </a:rPr>
              <a:pPr/>
              <a:t>15</a:t>
            </a:fld>
            <a:r>
              <a:rPr lang="en-US" altLang="zh-CN" dirty="0">
                <a:solidFill>
                  <a:schemeClr val="accent1"/>
                </a:solidFill>
              </a:rPr>
              <a:t>/44</a:t>
            </a:r>
          </a:p>
        </p:txBody>
      </p:sp>
      <p:sp>
        <p:nvSpPr>
          <p:cNvPr id="21507" name="Rectangle 2">
            <a:extLst>
              <a:ext uri="{FF2B5EF4-FFF2-40B4-BE49-F238E27FC236}">
                <a16:creationId xmlns:a16="http://schemas.microsoft.com/office/drawing/2014/main" id="{F14B74CB-9A67-4992-9DC5-716AAE34A650}"/>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                  （</a:t>
            </a:r>
            <a:r>
              <a:rPr lang="en-US" altLang="zh-CN" sz="4000" b="1" dirty="0">
                <a:latin typeface="Calibri" panose="020F0502020204030204" pitchFamily="34" charset="0"/>
                <a:ea typeface="宋体" panose="02010600030101010101" pitchFamily="2" charset="-122"/>
              </a:rPr>
              <a:t>S</a:t>
            </a:r>
            <a:r>
              <a:rPr lang="en-US" altLang="zh-CN" sz="4000" b="1" baseline="30000" dirty="0">
                <a:latin typeface="Calibri" panose="020F0502020204030204" pitchFamily="34" charset="0"/>
                <a:ea typeface="宋体" panose="02010600030101010101" pitchFamily="2" charset="-122"/>
              </a:rPr>
              <a:t>S</a:t>
            </a:r>
            <a:r>
              <a:rPr lang="zh-CN" altLang="en-US" sz="4000" b="1" dirty="0">
                <a:latin typeface="Calibri" panose="020F0502020204030204" pitchFamily="34" charset="0"/>
                <a:ea typeface="宋体" panose="02010600030101010101" pitchFamily="2" charset="-122"/>
              </a:rPr>
              <a:t>，∘）</a:t>
            </a:r>
            <a:endParaRPr lang="en-US" altLang="zh-CN" sz="4000" b="1" dirty="0">
              <a:latin typeface="Calibri" panose="020F0502020204030204" pitchFamily="34" charset="0"/>
              <a:ea typeface="宋体" panose="02010600030101010101" pitchFamily="2" charset="-122"/>
            </a:endParaRPr>
          </a:p>
        </p:txBody>
      </p:sp>
      <p:sp>
        <p:nvSpPr>
          <p:cNvPr id="21508" name="Rectangle 3">
            <a:extLst>
              <a:ext uri="{FF2B5EF4-FFF2-40B4-BE49-F238E27FC236}">
                <a16:creationId xmlns:a16="http://schemas.microsoft.com/office/drawing/2014/main" id="{13A4957B-148D-41AF-92BC-CD8AB141A54C}"/>
              </a:ext>
            </a:extLst>
          </p:cNvPr>
          <p:cNvSpPr>
            <a:spLocks noGrp="1"/>
          </p:cNvSpPr>
          <p:nvPr>
            <p:ph type="body" idx="4294967295"/>
          </p:nvPr>
        </p:nvSpPr>
        <p:spPr>
          <a:xfrm>
            <a:off x="395288" y="908050"/>
            <a:ext cx="8497887" cy="5329238"/>
          </a:xfrm>
        </p:spPr>
        <p:txBody>
          <a:bodyPr/>
          <a:lstStyle/>
          <a:p>
            <a:pPr marL="0" indent="0">
              <a:lnSpc>
                <a:spcPct val="120000"/>
              </a:lnSpc>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 </a:t>
            </a:r>
            <a:r>
              <a:rPr lang="zh-CN" altLang="en-US" sz="2800" b="1" dirty="0">
                <a:latin typeface="Calibri" panose="020F0502020204030204" pitchFamily="34" charset="0"/>
                <a:ea typeface="宋体" panose="02010600030101010101" pitchFamily="2" charset="-122"/>
              </a:rPr>
              <a:t>是一个非空集合， </a:t>
            </a:r>
            <a:r>
              <a:rPr lang="en-US" altLang="zh-CN" sz="2800" b="1" dirty="0">
                <a:latin typeface="Calibri" panose="020F0502020204030204" pitchFamily="34" charset="0"/>
                <a:ea typeface="宋体" panose="02010600030101010101" pitchFamily="2" charset="-122"/>
              </a:rPr>
              <a:t>S</a:t>
            </a:r>
            <a:r>
              <a:rPr lang="en-US" altLang="zh-CN" sz="2800" b="1" baseline="30000" dirty="0">
                <a:latin typeface="Calibri" panose="020F0502020204030204" pitchFamily="34" charset="0"/>
                <a:ea typeface="宋体" panose="02010600030101010101" pitchFamily="2" charset="-122"/>
              </a:rPr>
              <a:t>S</a:t>
            </a:r>
            <a:r>
              <a:rPr lang="en-US" altLang="zh-CN"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f⊆S×S|f</a:t>
            </a:r>
            <a:r>
              <a:rPr lang="en-US" altLang="zh-CN" sz="2800" b="1" dirty="0">
                <a:latin typeface="Calibri" panose="020F0502020204030204" pitchFamily="34" charset="0"/>
                <a:ea typeface="宋体" panose="02010600030101010101" pitchFamily="2" charset="-122"/>
              </a:rPr>
              <a:t>: S</a:t>
            </a:r>
            <a:r>
              <a:rPr lang="en-US" altLang="zh-CN" sz="2800" dirty="0"/>
              <a:t> → </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a:t>
            </a:r>
          </a:p>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在</a:t>
            </a:r>
            <a:r>
              <a:rPr lang="en-US" altLang="zh-CN" sz="2800" b="1" dirty="0">
                <a:latin typeface="Calibri" panose="020F0502020204030204" pitchFamily="34" charset="0"/>
                <a:ea typeface="宋体" panose="02010600030101010101" pitchFamily="2" charset="-122"/>
              </a:rPr>
              <a:t>S</a:t>
            </a:r>
            <a:r>
              <a:rPr lang="en-US" altLang="zh-CN" sz="2800" b="1" baseline="30000"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上，定义一个运算“∘”</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即映射的复合运算：</a:t>
            </a:r>
          </a:p>
          <a:p>
            <a:pPr marL="0" indent="0">
              <a:lnSpc>
                <a:spcPct val="120000"/>
              </a:lnSpc>
              <a:buNone/>
            </a:pPr>
            <a:r>
              <a:rPr lang="zh-CN" altLang="en-US" sz="2800" b="1" dirty="0">
                <a:latin typeface="Calibri" panose="020F0502020204030204" pitchFamily="34" charset="0"/>
                <a:ea typeface="宋体" panose="02010600030101010101" pitchFamily="2" charset="-122"/>
              </a:rPr>
              <a:t>           对于任意的</a:t>
            </a:r>
            <a:r>
              <a:rPr lang="en-US" altLang="zh-CN" sz="2800" b="1" dirty="0">
                <a:latin typeface="Calibri" panose="020F0502020204030204" pitchFamily="34" charset="0"/>
                <a:ea typeface="宋体" panose="02010600030101010101" pitchFamily="2" charset="-122"/>
              </a:rPr>
              <a:t>f</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g∊S</a:t>
            </a:r>
            <a:r>
              <a:rPr lang="en-US" altLang="zh-CN" sz="2800" b="1" baseline="30000" dirty="0" err="1">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，有</a:t>
            </a:r>
            <a:r>
              <a:rPr lang="en-US" altLang="zh-CN" sz="2800" b="1" dirty="0">
                <a:latin typeface="Calibri" panose="020F0502020204030204" pitchFamily="34" charset="0"/>
                <a:ea typeface="宋体" panose="02010600030101010101" pitchFamily="2" charset="-122"/>
              </a:rPr>
              <a:t>  </a:t>
            </a:r>
          </a:p>
          <a:p>
            <a:pPr marL="0" indent="0">
              <a:lnSpc>
                <a:spcPct val="120000"/>
              </a:lnSpc>
              <a:buNone/>
            </a:pPr>
            <a:r>
              <a:rPr lang="zh-CN" altLang="en-US" sz="2800" b="1" dirty="0">
                <a:latin typeface="Calibri" panose="020F0502020204030204" pitchFamily="34" charset="0"/>
                <a:ea typeface="宋体" panose="02010600030101010101" pitchFamily="2" charset="-122"/>
              </a:rPr>
              <a:t>	    </a:t>
            </a:r>
            <a:r>
              <a:rPr lang="en-US" altLang="zh-CN" sz="2800" b="1" dirty="0" err="1">
                <a:latin typeface="Calibri" panose="020F0502020204030204" pitchFamily="34" charset="0"/>
                <a:ea typeface="宋体" panose="02010600030101010101" pitchFamily="2" charset="-122"/>
              </a:rPr>
              <a:t>f∘g</a:t>
            </a:r>
            <a:r>
              <a:rPr lang="en-US" altLang="zh-CN" sz="2800" b="1" dirty="0">
                <a:latin typeface="Calibri" panose="020F0502020204030204" pitchFamily="34" charset="0"/>
                <a:ea typeface="宋体" panose="02010600030101010101" pitchFamily="2" charset="-122"/>
              </a:rPr>
              <a:t>:     S</a:t>
            </a:r>
            <a:r>
              <a:rPr lang="en-US" altLang="zh-CN" sz="2800" dirty="0"/>
              <a:t> → </a:t>
            </a:r>
            <a:r>
              <a:rPr lang="en-US" altLang="zh-CN" sz="2800" b="1" dirty="0">
                <a:latin typeface="Calibri" panose="020F0502020204030204" pitchFamily="34" charset="0"/>
                <a:ea typeface="宋体" panose="02010600030101010101" pitchFamily="2" charset="-122"/>
              </a:rPr>
              <a:t>S</a:t>
            </a:r>
          </a:p>
          <a:p>
            <a:pPr marL="0" indent="0">
              <a:lnSpc>
                <a:spcPct val="120000"/>
              </a:lnSpc>
              <a:buNone/>
            </a:pPr>
            <a:r>
              <a:rPr lang="en-US" altLang="zh-CN" sz="2800" b="1" dirty="0">
                <a:latin typeface="Calibri" panose="020F0502020204030204" pitchFamily="34" charset="0"/>
                <a:ea typeface="宋体" panose="02010600030101010101" pitchFamily="2" charset="-122"/>
              </a:rPr>
              <a:t>		    x</a:t>
            </a:r>
            <a:r>
              <a:rPr lang="en-US" altLang="zh-CN" sz="2800" dirty="0"/>
              <a:t> → </a:t>
            </a:r>
            <a:r>
              <a:rPr lang="en-US" altLang="zh-CN" sz="2800" b="1" dirty="0">
                <a:latin typeface="Calibri" panose="020F0502020204030204" pitchFamily="34" charset="0"/>
                <a:ea typeface="宋体" panose="02010600030101010101" pitchFamily="2" charset="-122"/>
              </a:rPr>
              <a:t>f(g(x))</a:t>
            </a:r>
          </a:p>
          <a:p>
            <a:pPr marL="0" indent="0">
              <a:lnSpc>
                <a:spcPct val="120000"/>
              </a:lnSpc>
              <a:spcBef>
                <a:spcPct val="40000"/>
              </a:spcBef>
              <a:buNone/>
            </a:pPr>
            <a:r>
              <a:rPr lang="zh-CN" altLang="en-US" sz="2800" b="1" dirty="0">
                <a:latin typeface="Calibri" panose="020F0502020204030204" pitchFamily="34" charset="0"/>
                <a:ea typeface="宋体" panose="02010600030101010101" pitchFamily="2" charset="-122"/>
              </a:rPr>
              <a:t>显然， </a:t>
            </a:r>
            <a:r>
              <a:rPr lang="en-US" altLang="zh-CN" sz="2800" b="1" dirty="0" err="1">
                <a:latin typeface="Calibri" panose="020F0502020204030204" pitchFamily="34" charset="0"/>
                <a:ea typeface="宋体" panose="02010600030101010101" pitchFamily="2" charset="-122"/>
              </a:rPr>
              <a:t>f∘g∊S</a:t>
            </a:r>
            <a:r>
              <a:rPr lang="en-US" altLang="zh-CN" sz="2800" b="1" baseline="30000" dirty="0" err="1">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a:p>
            <a:pPr marL="0" indent="0">
              <a:lnSpc>
                <a:spcPct val="120000"/>
              </a:lnSpc>
              <a:spcBef>
                <a:spcPct val="40000"/>
              </a:spcBef>
              <a:buNone/>
            </a:pPr>
            <a:r>
              <a:rPr lang="zh-CN" altLang="en-US" sz="2800" b="1" dirty="0">
                <a:latin typeface="Calibri" panose="020F0502020204030204" pitchFamily="34" charset="0"/>
                <a:ea typeface="宋体" panose="02010600030101010101" pitchFamily="2" charset="-122"/>
              </a:rPr>
              <a:t>所以，“∘”是</a:t>
            </a:r>
            <a:r>
              <a:rPr lang="en-US" altLang="zh-CN" sz="2800" b="1" dirty="0">
                <a:latin typeface="Calibri" panose="020F0502020204030204" pitchFamily="34" charset="0"/>
                <a:ea typeface="宋体" panose="02010600030101010101" pitchFamily="2" charset="-122"/>
              </a:rPr>
              <a:t>S</a:t>
            </a:r>
            <a:r>
              <a:rPr lang="en-US" altLang="zh-CN" sz="2800" b="1" baseline="30000"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a:t>
            </a:r>
          </a:p>
        </p:txBody>
      </p:sp>
    </p:spTree>
    <p:extLst>
      <p:ext uri="{BB962C8B-B14F-4D97-AF65-F5344CB8AC3E}">
        <p14:creationId xmlns:p14="http://schemas.microsoft.com/office/powerpoint/2010/main" val="14728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AA1CCBA-08BB-4AA0-92CC-7C73EB6C5C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C4F9F9-A71E-4D3A-B87D-09C78105272C}" type="slidenum">
              <a:rPr lang="zh-CN" altLang="en-US" smtClean="0">
                <a:solidFill>
                  <a:schemeClr val="accent1"/>
                </a:solidFill>
              </a:rPr>
              <a:pPr/>
              <a:t>16</a:t>
            </a:fld>
            <a:r>
              <a:rPr lang="en-US" altLang="zh-CN" dirty="0">
                <a:solidFill>
                  <a:schemeClr val="accent1"/>
                </a:solidFill>
              </a:rPr>
              <a:t>/44</a:t>
            </a:r>
          </a:p>
        </p:txBody>
      </p:sp>
      <p:sp>
        <p:nvSpPr>
          <p:cNvPr id="27651" name="Rectangle 2">
            <a:extLst>
              <a:ext uri="{FF2B5EF4-FFF2-40B4-BE49-F238E27FC236}">
                <a16:creationId xmlns:a16="http://schemas.microsoft.com/office/drawing/2014/main" id="{73ABEAB1-71F8-425B-86EC-24DE1E57991C}"/>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9.2          n</a:t>
            </a:r>
            <a:r>
              <a:rPr lang="zh-CN" altLang="en-US" sz="4000" b="1" dirty="0">
                <a:latin typeface="Calibri" panose="020F0502020204030204" pitchFamily="34" charset="0"/>
                <a:ea typeface="宋体" panose="02010600030101010101" pitchFamily="2" charset="-122"/>
              </a:rPr>
              <a:t>元运算（</a:t>
            </a:r>
            <a:r>
              <a:rPr lang="en-US" altLang="zh-CN" sz="4000" b="1" dirty="0">
                <a:latin typeface="Calibri" panose="020F0502020204030204" pitchFamily="34" charset="0"/>
                <a:ea typeface="宋体" panose="02010600030101010101" pitchFamily="2" charset="-122"/>
              </a:rPr>
              <a:t>n≥1</a:t>
            </a:r>
            <a:r>
              <a:rPr lang="zh-CN" altLang="en-US" sz="4000" b="1" dirty="0">
                <a:latin typeface="Calibri" panose="020F0502020204030204" pitchFamily="34" charset="0"/>
                <a:ea typeface="宋体" panose="02010600030101010101" pitchFamily="2" charset="-122"/>
              </a:rPr>
              <a:t>）</a:t>
            </a:r>
          </a:p>
        </p:txBody>
      </p:sp>
      <p:sp>
        <p:nvSpPr>
          <p:cNvPr id="27652" name="Rectangle 3">
            <a:extLst>
              <a:ext uri="{FF2B5EF4-FFF2-40B4-BE49-F238E27FC236}">
                <a16:creationId xmlns:a16="http://schemas.microsoft.com/office/drawing/2014/main" id="{08CE997B-D5A5-400A-8B64-DA84E8E23D8C}"/>
              </a:ext>
            </a:extLst>
          </p:cNvPr>
          <p:cNvSpPr>
            <a:spLocks noGrp="1"/>
          </p:cNvSpPr>
          <p:nvPr>
            <p:ph type="body" idx="4294967295"/>
          </p:nvPr>
        </p:nvSpPr>
        <p:spPr>
          <a:xfrm>
            <a:off x="323850" y="836613"/>
            <a:ext cx="8229600" cy="1512887"/>
          </a:xfrm>
          <a:solidFill>
            <a:srgbClr val="FFFF00"/>
          </a:solidFill>
        </p:spPr>
        <p:txBody>
          <a:bodyPr/>
          <a:lstStyle/>
          <a:p>
            <a:pPr marL="0" indent="0">
              <a:lnSpc>
                <a:spcPct val="110000"/>
              </a:lnSpc>
              <a:spcBef>
                <a:spcPts val="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 </a:t>
            </a:r>
            <a:r>
              <a:rPr lang="en-US" altLang="zh-CN" sz="2800" b="1" dirty="0">
                <a:latin typeface="Calibri" panose="020F0502020204030204" pitchFamily="34" charset="0"/>
                <a:ea typeface="宋体" panose="02010600030101010101" pitchFamily="2" charset="-122"/>
              </a:rPr>
              <a:t>n≥1</a:t>
            </a:r>
            <a:r>
              <a:rPr lang="zh-CN" altLang="en-US" sz="2800" b="1" dirty="0">
                <a:latin typeface="Calibri" panose="020F0502020204030204" pitchFamily="34" charset="0"/>
                <a:ea typeface="宋体" panose="02010600030101010101" pitchFamily="2" charset="-122"/>
              </a:rPr>
              <a:t>是正整数，</a:t>
            </a:r>
            <a:endParaRPr lang="en-US" altLang="zh-CN" sz="2800" b="1" dirty="0">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sz="2800" b="1" dirty="0">
                <a:latin typeface="Calibri" panose="020F0502020204030204" pitchFamily="34" charset="0"/>
                <a:ea typeface="宋体" panose="02010600030101010101" pitchFamily="2" charset="-122"/>
              </a:rPr>
              <a:t>“*”是一个从</a:t>
            </a:r>
            <a:r>
              <a:rPr lang="en-US" altLang="zh-CN" sz="2800" b="1" dirty="0">
                <a:latin typeface="Calibri" panose="020F0502020204030204" pitchFamily="34" charset="0"/>
                <a:ea typeface="宋体" panose="02010600030101010101" pitchFamily="2" charset="-122"/>
              </a:rPr>
              <a:t>S</a:t>
            </a:r>
            <a:r>
              <a:rPr lang="en-US" altLang="zh-CN" sz="2800" b="1" baseline="30000" dirty="0">
                <a:latin typeface="Calibri" panose="020F0502020204030204" pitchFamily="34" charset="0"/>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到</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的映射，</a:t>
            </a:r>
            <a:endParaRPr lang="en-US" altLang="zh-CN" sz="2800" b="1" dirty="0">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sz="2800" b="1" dirty="0">
                <a:latin typeface="Calibri" panose="020F0502020204030204" pitchFamily="34" charset="0"/>
                <a:ea typeface="宋体" panose="02010600030101010101" pitchFamily="2" charset="-122"/>
              </a:rPr>
              <a:t>则称之为</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a:t>
            </a:r>
            <a:r>
              <a:rPr lang="en-US" altLang="zh-CN" sz="2800" b="1" dirty="0">
                <a:latin typeface="Calibri" panose="020F0502020204030204" pitchFamily="34" charset="0"/>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元运算。</a:t>
            </a:r>
          </a:p>
        </p:txBody>
      </p:sp>
      <p:sp>
        <p:nvSpPr>
          <p:cNvPr id="590852" name="Rectangle 4">
            <a:extLst>
              <a:ext uri="{FF2B5EF4-FFF2-40B4-BE49-F238E27FC236}">
                <a16:creationId xmlns:a16="http://schemas.microsoft.com/office/drawing/2014/main" id="{B1CD961C-086F-42ED-8336-6263D40B5F8C}"/>
              </a:ext>
            </a:extLst>
          </p:cNvPr>
          <p:cNvSpPr>
            <a:spLocks noChangeArrowheads="1"/>
          </p:cNvSpPr>
          <p:nvPr/>
        </p:nvSpPr>
        <p:spPr bwMode="auto">
          <a:xfrm>
            <a:off x="468313" y="2902495"/>
            <a:ext cx="80645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rgbClr val="CC0000"/>
                </a:solidFill>
              </a:rPr>
              <a:t>一元运算例子：</a:t>
            </a:r>
          </a:p>
          <a:p>
            <a:pPr eaLnBrk="1" hangingPunct="1">
              <a:lnSpc>
                <a:spcPct val="110000"/>
              </a:lnSpc>
              <a:spcBef>
                <a:spcPts val="0"/>
              </a:spcBef>
              <a:buClr>
                <a:schemeClr val="hlink"/>
              </a:buClr>
              <a:buSzPct val="110000"/>
              <a:buFont typeface="Arial" panose="020B0604020202020204" pitchFamily="34" charset="0"/>
              <a:buChar char="•"/>
            </a:pPr>
            <a:r>
              <a:rPr lang="en-US" altLang="zh-CN" sz="2800" b="1" dirty="0">
                <a:solidFill>
                  <a:srgbClr val="333300"/>
                </a:solidFill>
              </a:rPr>
              <a:t>R</a:t>
            </a:r>
            <a:r>
              <a:rPr lang="zh-CN" altLang="en-US" sz="2800" b="1" dirty="0">
                <a:solidFill>
                  <a:srgbClr val="333300"/>
                </a:solidFill>
              </a:rPr>
              <a:t>是实数集，</a:t>
            </a:r>
            <a:r>
              <a:rPr lang="en-US" altLang="zh-CN" sz="2800" b="1" dirty="0">
                <a:solidFill>
                  <a:srgbClr val="333300"/>
                </a:solidFill>
              </a:rPr>
              <a:t>R</a:t>
            </a:r>
            <a:r>
              <a:rPr lang="zh-CN" altLang="en-US" sz="2800" b="1" dirty="0">
                <a:solidFill>
                  <a:srgbClr val="333300"/>
                </a:solidFill>
              </a:rPr>
              <a:t>上的绝对值运算、相反数运算，都是</a:t>
            </a:r>
            <a:r>
              <a:rPr lang="en-US" altLang="zh-CN" sz="2800" b="1" dirty="0">
                <a:solidFill>
                  <a:srgbClr val="333300"/>
                </a:solidFill>
              </a:rPr>
              <a:t>R</a:t>
            </a:r>
            <a:r>
              <a:rPr lang="zh-CN" altLang="en-US" sz="2800" b="1" dirty="0">
                <a:solidFill>
                  <a:srgbClr val="333300"/>
                </a:solidFill>
              </a:rPr>
              <a:t>上的一元运算。</a:t>
            </a:r>
          </a:p>
          <a:p>
            <a:pPr eaLnBrk="1" hangingPunct="1">
              <a:lnSpc>
                <a:spcPct val="110000"/>
              </a:lnSpc>
              <a:spcBef>
                <a:spcPts val="0"/>
              </a:spcBef>
              <a:buClr>
                <a:schemeClr val="hlink"/>
              </a:buClr>
              <a:buSzPct val="110000"/>
              <a:buFont typeface="Arial" panose="020B0604020202020204" pitchFamily="34" charset="0"/>
              <a:buChar char="•"/>
            </a:pPr>
            <a:r>
              <a:rPr lang="en-US" altLang="zh-CN" sz="2800" b="1" dirty="0">
                <a:solidFill>
                  <a:srgbClr val="333300"/>
                </a:solidFill>
              </a:rPr>
              <a:t>S</a:t>
            </a:r>
            <a:r>
              <a:rPr lang="zh-CN" altLang="en-US" sz="2800" b="1" dirty="0">
                <a:solidFill>
                  <a:srgbClr val="333300"/>
                </a:solidFill>
              </a:rPr>
              <a:t>是一个集合，</a:t>
            </a:r>
            <a:r>
              <a:rPr lang="en-US" altLang="zh-CN" sz="2800" b="1" dirty="0">
                <a:solidFill>
                  <a:srgbClr val="333300"/>
                </a:solidFill>
              </a:rPr>
              <a:t>2</a:t>
            </a:r>
            <a:r>
              <a:rPr lang="en-US" altLang="zh-CN" sz="2800" b="1" baseline="30000" dirty="0">
                <a:solidFill>
                  <a:srgbClr val="333300"/>
                </a:solidFill>
              </a:rPr>
              <a:t>S</a:t>
            </a:r>
            <a:r>
              <a:rPr lang="zh-CN" altLang="en-US" sz="2800" b="1" dirty="0">
                <a:solidFill>
                  <a:srgbClr val="333300"/>
                </a:solidFill>
              </a:rPr>
              <a:t>是</a:t>
            </a:r>
            <a:r>
              <a:rPr lang="en-US" altLang="zh-CN" sz="2800" b="1" dirty="0">
                <a:solidFill>
                  <a:srgbClr val="333300"/>
                </a:solidFill>
              </a:rPr>
              <a:t>S</a:t>
            </a:r>
            <a:r>
              <a:rPr lang="zh-CN" altLang="en-US" sz="2800" b="1" dirty="0">
                <a:solidFill>
                  <a:srgbClr val="333300"/>
                </a:solidFill>
              </a:rPr>
              <a:t>的幂集，集合的补运算是</a:t>
            </a:r>
            <a:r>
              <a:rPr lang="en-US" altLang="zh-CN" sz="2800" b="1" dirty="0">
                <a:solidFill>
                  <a:srgbClr val="333300"/>
                </a:solidFill>
              </a:rPr>
              <a:t>2</a:t>
            </a:r>
            <a:r>
              <a:rPr lang="en-US" altLang="zh-CN" sz="2800" b="1" baseline="30000" dirty="0">
                <a:solidFill>
                  <a:srgbClr val="333300"/>
                </a:solidFill>
              </a:rPr>
              <a:t>S</a:t>
            </a:r>
            <a:r>
              <a:rPr lang="zh-CN" altLang="en-US" sz="2800" b="1" dirty="0">
                <a:solidFill>
                  <a:srgbClr val="333300"/>
                </a:solidFill>
              </a:rPr>
              <a:t>上的一个一元运算。</a:t>
            </a:r>
            <a:endParaRPr lang="en-US" altLang="zh-CN" sz="2800" b="1" dirty="0">
              <a:solidFill>
                <a:srgbClr val="333300"/>
              </a:solidFill>
            </a:endParaRPr>
          </a:p>
          <a:p>
            <a:pPr eaLnBrk="1" hangingPunct="1">
              <a:lnSpc>
                <a:spcPct val="110000"/>
              </a:lnSpc>
              <a:spcBef>
                <a:spcPts val="0"/>
              </a:spcBef>
              <a:buClr>
                <a:schemeClr val="hlink"/>
              </a:buClr>
              <a:buSzPct val="110000"/>
              <a:buFont typeface="Arial" panose="020B0604020202020204" pitchFamily="34" charset="0"/>
              <a:buChar char="•"/>
            </a:pPr>
            <a:r>
              <a:rPr lang="zh-CN" altLang="en-US" sz="2800" b="1" dirty="0">
                <a:solidFill>
                  <a:srgbClr val="333300"/>
                </a:solidFill>
              </a:rPr>
              <a:t>“非”运算是</a:t>
            </a:r>
            <a:r>
              <a:rPr lang="en-US" altLang="zh-CN" sz="2800" b="1" dirty="0">
                <a:solidFill>
                  <a:srgbClr val="333300"/>
                </a:solidFill>
              </a:rPr>
              <a:t>{0</a:t>
            </a:r>
            <a:r>
              <a:rPr lang="zh-CN" altLang="en-US" sz="2800" b="1" dirty="0">
                <a:solidFill>
                  <a:srgbClr val="333300"/>
                </a:solidFill>
              </a:rPr>
              <a:t>，</a:t>
            </a:r>
            <a:r>
              <a:rPr lang="en-US" altLang="zh-CN" sz="2800" b="1" dirty="0">
                <a:solidFill>
                  <a:srgbClr val="333300"/>
                </a:solidFill>
              </a:rPr>
              <a:t>1}</a:t>
            </a:r>
            <a:r>
              <a:rPr lang="zh-CN" altLang="en-US" sz="2800" b="1" dirty="0">
                <a:solidFill>
                  <a:srgbClr val="333300"/>
                </a:solidFill>
              </a:rPr>
              <a:t>上的一个一元运算。</a:t>
            </a:r>
          </a:p>
        </p:txBody>
      </p:sp>
    </p:spTree>
    <p:extLst>
      <p:ext uri="{BB962C8B-B14F-4D97-AF65-F5344CB8AC3E}">
        <p14:creationId xmlns:p14="http://schemas.microsoft.com/office/powerpoint/2010/main" val="246233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2"/>
                                        </p:tgtEl>
                                        <p:attrNameLst>
                                          <p:attrName>style.visibility</p:attrName>
                                        </p:attrNameLst>
                                      </p:cBhvr>
                                      <p:to>
                                        <p:strVal val="visible"/>
                                      </p:to>
                                    </p:set>
                                    <p:animEffect transition="in" filter="blinds(horizontal)">
                                      <p:cBhvr>
                                        <p:cTn id="7" dur="500"/>
                                        <p:tgtEl>
                                          <p:spTgt spid="59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044D2FE-224D-4C64-805D-4EE621834ED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9AAF2F-8214-4085-B819-CC9844BFCB59}" type="slidenum">
              <a:rPr lang="zh-CN" altLang="en-US" smtClean="0">
                <a:solidFill>
                  <a:schemeClr val="accent1"/>
                </a:solidFill>
              </a:rPr>
              <a:pPr/>
              <a:t>17</a:t>
            </a:fld>
            <a:r>
              <a:rPr lang="en-US" altLang="zh-CN" dirty="0">
                <a:solidFill>
                  <a:schemeClr val="accent1"/>
                </a:solidFill>
              </a:rPr>
              <a:t>/44</a:t>
            </a:r>
          </a:p>
        </p:txBody>
      </p:sp>
      <p:sp>
        <p:nvSpPr>
          <p:cNvPr id="28675" name="Rectangle 2">
            <a:extLst>
              <a:ext uri="{FF2B5EF4-FFF2-40B4-BE49-F238E27FC236}">
                <a16:creationId xmlns:a16="http://schemas.microsoft.com/office/drawing/2014/main" id="{2A1BE627-7735-41D1-A356-14CFE2E05B3D}"/>
              </a:ext>
            </a:extLst>
          </p:cNvPr>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n</a:t>
            </a:r>
            <a:r>
              <a:rPr lang="zh-CN" altLang="en-US" sz="4000" b="1" dirty="0">
                <a:latin typeface="Calibri" panose="020F0502020204030204" pitchFamily="34" charset="0"/>
                <a:ea typeface="宋体" panose="02010600030101010101" pitchFamily="2" charset="-122"/>
              </a:rPr>
              <a:t>元运算（</a:t>
            </a:r>
            <a:r>
              <a:rPr lang="en-US" altLang="zh-CN" sz="4000" b="1" dirty="0">
                <a:latin typeface="Calibri" panose="020F0502020204030204" pitchFamily="34" charset="0"/>
                <a:ea typeface="宋体" panose="02010600030101010101" pitchFamily="2" charset="-122"/>
              </a:rPr>
              <a:t>n≥1</a:t>
            </a:r>
            <a:r>
              <a:rPr lang="zh-CN" altLang="en-US" sz="4000" b="1" dirty="0">
                <a:latin typeface="Calibri" panose="020F0502020204030204" pitchFamily="34" charset="0"/>
                <a:ea typeface="宋体" panose="02010600030101010101" pitchFamily="2" charset="-122"/>
              </a:rPr>
              <a:t>）的例子</a:t>
            </a:r>
          </a:p>
        </p:txBody>
      </p:sp>
      <p:sp>
        <p:nvSpPr>
          <p:cNvPr id="591876" name="Rectangle 4">
            <a:extLst>
              <a:ext uri="{FF2B5EF4-FFF2-40B4-BE49-F238E27FC236}">
                <a16:creationId xmlns:a16="http://schemas.microsoft.com/office/drawing/2014/main" id="{01C92CB7-07E7-4ABD-A3DC-480207C10B09}"/>
              </a:ext>
            </a:extLst>
          </p:cNvPr>
          <p:cNvSpPr>
            <a:spLocks noChangeArrowheads="1"/>
          </p:cNvSpPr>
          <p:nvPr/>
        </p:nvSpPr>
        <p:spPr bwMode="auto">
          <a:xfrm>
            <a:off x="430808" y="1196752"/>
            <a:ext cx="7632700" cy="328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20000"/>
              </a:spcBef>
              <a:buClr>
                <a:schemeClr val="hlink"/>
              </a:buClr>
              <a:buSzPct val="110000"/>
            </a:pPr>
            <a:r>
              <a:rPr lang="en-US" altLang="zh-CN" sz="2800" b="1" dirty="0">
                <a:solidFill>
                  <a:srgbClr val="333300"/>
                </a:solidFill>
              </a:rPr>
              <a:t>Z</a:t>
            </a:r>
            <a:r>
              <a:rPr lang="zh-CN" altLang="en-US" sz="2800" b="1" dirty="0">
                <a:solidFill>
                  <a:srgbClr val="333300"/>
                </a:solidFill>
              </a:rPr>
              <a:t>是整数集，</a:t>
            </a:r>
            <a:endParaRPr lang="en-US" altLang="zh-CN" sz="2800" b="1" dirty="0">
              <a:solidFill>
                <a:srgbClr val="333300"/>
              </a:solidFill>
            </a:endParaRPr>
          </a:p>
          <a:p>
            <a:pPr marL="0" indent="0" eaLnBrk="1" hangingPunct="1">
              <a:spcBef>
                <a:spcPct val="20000"/>
              </a:spcBef>
              <a:buClr>
                <a:schemeClr val="hlink"/>
              </a:buClr>
              <a:buSzPct val="110000"/>
            </a:pPr>
            <a:r>
              <a:rPr lang="zh-CN" altLang="en-US" sz="2800" b="1" dirty="0">
                <a:solidFill>
                  <a:srgbClr val="333300"/>
                </a:solidFill>
              </a:rPr>
              <a:t>下面是</a:t>
            </a:r>
            <a:r>
              <a:rPr lang="en-US" altLang="zh-CN" sz="2800" b="1" dirty="0">
                <a:solidFill>
                  <a:srgbClr val="333300"/>
                </a:solidFill>
              </a:rPr>
              <a:t>Z</a:t>
            </a:r>
            <a:r>
              <a:rPr lang="zh-CN" altLang="en-US" sz="2800" b="1" dirty="0">
                <a:solidFill>
                  <a:srgbClr val="333300"/>
                </a:solidFill>
              </a:rPr>
              <a:t>上两个</a:t>
            </a:r>
            <a:r>
              <a:rPr lang="en-US" altLang="zh-CN" sz="2800" b="1" dirty="0">
                <a:solidFill>
                  <a:srgbClr val="333300"/>
                </a:solidFill>
              </a:rPr>
              <a:t>n</a:t>
            </a:r>
            <a:r>
              <a:rPr lang="zh-CN" altLang="en-US" sz="2800" b="1" dirty="0">
                <a:solidFill>
                  <a:srgbClr val="333300"/>
                </a:solidFill>
              </a:rPr>
              <a:t>元运算：</a:t>
            </a:r>
            <a:endParaRPr lang="en-US" altLang="zh-CN" sz="2800" b="1" dirty="0">
              <a:solidFill>
                <a:srgbClr val="333300"/>
              </a:solidFill>
            </a:endParaRPr>
          </a:p>
          <a:p>
            <a:pPr marL="0" indent="0" eaLnBrk="1" hangingPunct="1">
              <a:spcBef>
                <a:spcPct val="20000"/>
              </a:spcBef>
              <a:buClr>
                <a:schemeClr val="hlink"/>
              </a:buClr>
              <a:buSzPct val="110000"/>
            </a:pPr>
            <a:endParaRPr lang="zh-CN" altLang="en-US" sz="2800" b="1" dirty="0">
              <a:solidFill>
                <a:srgbClr val="333300"/>
              </a:solidFill>
            </a:endParaRPr>
          </a:p>
          <a:p>
            <a:pPr eaLnBrk="1" hangingPunct="1">
              <a:spcBef>
                <a:spcPct val="20000"/>
              </a:spcBef>
              <a:buClr>
                <a:schemeClr val="hlink"/>
              </a:buClr>
              <a:buSzPct val="110000"/>
              <a:buFont typeface="Wingdings" panose="05000000000000000000" pitchFamily="2" charset="2"/>
              <a:buNone/>
            </a:pPr>
            <a:r>
              <a:rPr lang="zh-CN" altLang="en-US" sz="2800" b="1" dirty="0">
                <a:solidFill>
                  <a:srgbClr val="333300"/>
                </a:solidFill>
              </a:rPr>
              <a:t>             </a:t>
            </a:r>
            <a:r>
              <a:rPr lang="en-US" altLang="zh-CN" sz="2800" b="1" dirty="0">
                <a:solidFill>
                  <a:srgbClr val="333300"/>
                </a:solidFill>
              </a:rPr>
              <a:t>+(&lt;x</a:t>
            </a:r>
            <a:r>
              <a:rPr lang="en-US" altLang="zh-CN" sz="2800" b="1" baseline="-25000" dirty="0">
                <a:solidFill>
                  <a:srgbClr val="333300"/>
                </a:solidFill>
              </a:rPr>
              <a:t>1</a:t>
            </a:r>
            <a:r>
              <a:rPr lang="en-US" altLang="zh-CN" sz="2800" b="1" dirty="0">
                <a:solidFill>
                  <a:srgbClr val="333300"/>
                </a:solidFill>
              </a:rPr>
              <a:t>,x</a:t>
            </a:r>
            <a:r>
              <a:rPr lang="en-US" altLang="zh-CN" sz="2800" b="1" baseline="-25000" dirty="0">
                <a:solidFill>
                  <a:srgbClr val="333300"/>
                </a:solidFill>
              </a:rPr>
              <a:t>2</a:t>
            </a:r>
            <a:r>
              <a:rPr lang="en-US" altLang="zh-CN" sz="2800" b="1" dirty="0">
                <a:solidFill>
                  <a:srgbClr val="333300"/>
                </a:solidFill>
              </a:rPr>
              <a:t>,…,</a:t>
            </a:r>
            <a:r>
              <a:rPr lang="en-US" altLang="zh-CN" sz="2800" b="1" dirty="0" err="1">
                <a:solidFill>
                  <a:srgbClr val="333300"/>
                </a:solidFill>
              </a:rPr>
              <a:t>x</a:t>
            </a:r>
            <a:r>
              <a:rPr lang="en-US" altLang="zh-CN" sz="2800" b="1" baseline="-25000" dirty="0" err="1">
                <a:solidFill>
                  <a:srgbClr val="333300"/>
                </a:solidFill>
              </a:rPr>
              <a:t>n</a:t>
            </a:r>
            <a:r>
              <a:rPr lang="en-US" altLang="zh-CN" sz="2800" b="1" dirty="0">
                <a:solidFill>
                  <a:srgbClr val="333300"/>
                </a:solidFill>
              </a:rPr>
              <a:t>&gt;)=x</a:t>
            </a:r>
            <a:r>
              <a:rPr lang="en-US" altLang="zh-CN" sz="2800" b="1" baseline="-25000" dirty="0">
                <a:solidFill>
                  <a:srgbClr val="333300"/>
                </a:solidFill>
              </a:rPr>
              <a:t>1</a:t>
            </a:r>
            <a:r>
              <a:rPr lang="en-US" altLang="zh-CN" sz="2800" b="1" dirty="0">
                <a:solidFill>
                  <a:srgbClr val="333300"/>
                </a:solidFill>
              </a:rPr>
              <a:t>+x</a:t>
            </a:r>
            <a:r>
              <a:rPr lang="en-US" altLang="zh-CN" sz="2800" b="1" baseline="-25000" dirty="0">
                <a:solidFill>
                  <a:srgbClr val="333300"/>
                </a:solidFill>
              </a:rPr>
              <a:t>2</a:t>
            </a:r>
            <a:r>
              <a:rPr lang="en-US" altLang="zh-CN" sz="2800" b="1" dirty="0">
                <a:solidFill>
                  <a:srgbClr val="333300"/>
                </a:solidFill>
              </a:rPr>
              <a:t>+…+</a:t>
            </a:r>
            <a:r>
              <a:rPr lang="en-US" altLang="zh-CN" sz="2800" b="1" dirty="0" err="1">
                <a:solidFill>
                  <a:srgbClr val="333300"/>
                </a:solidFill>
              </a:rPr>
              <a:t>x</a:t>
            </a:r>
            <a:r>
              <a:rPr lang="en-US" altLang="zh-CN" sz="2800" b="1" baseline="-25000" dirty="0" err="1">
                <a:solidFill>
                  <a:srgbClr val="333300"/>
                </a:solidFill>
              </a:rPr>
              <a:t>n</a:t>
            </a:r>
            <a:endParaRPr lang="en-US" altLang="zh-CN" sz="2800" b="1" baseline="-25000" dirty="0">
              <a:solidFill>
                <a:srgbClr val="333300"/>
              </a:solidFill>
            </a:endParaRPr>
          </a:p>
          <a:p>
            <a:pPr eaLnBrk="1" hangingPunct="1">
              <a:spcBef>
                <a:spcPct val="20000"/>
              </a:spcBef>
              <a:buClr>
                <a:schemeClr val="hlink"/>
              </a:buClr>
              <a:buSzPct val="110000"/>
              <a:buFont typeface="Wingdings" panose="05000000000000000000" pitchFamily="2" charset="2"/>
              <a:buNone/>
            </a:pPr>
            <a:endParaRPr lang="en-US" altLang="zh-CN" sz="2800" b="1" baseline="-25000" dirty="0">
              <a:solidFill>
                <a:srgbClr val="333300"/>
              </a:solidFill>
            </a:endParaRPr>
          </a:p>
          <a:p>
            <a:pPr eaLnBrk="1" hangingPunct="1">
              <a:spcBef>
                <a:spcPct val="20000"/>
              </a:spcBef>
              <a:buClr>
                <a:schemeClr val="hlink"/>
              </a:buClr>
              <a:buSzPct val="110000"/>
            </a:pPr>
            <a:r>
              <a:rPr lang="zh-CN" altLang="en-US" sz="2800" b="1" dirty="0">
                <a:solidFill>
                  <a:srgbClr val="333300"/>
                </a:solidFill>
              </a:rPr>
              <a:t>             </a:t>
            </a:r>
            <a:r>
              <a:rPr lang="en-US" altLang="en-US" sz="2800" b="1" dirty="0">
                <a:latin typeface="Calibri" panose="020F0502020204030204" pitchFamily="34" charset="0"/>
              </a:rPr>
              <a:t>∙ </a:t>
            </a:r>
            <a:r>
              <a:rPr lang="en-US" altLang="zh-CN" sz="2800" b="1" dirty="0">
                <a:solidFill>
                  <a:srgbClr val="333300"/>
                </a:solidFill>
              </a:rPr>
              <a:t>(&lt;x</a:t>
            </a:r>
            <a:r>
              <a:rPr lang="en-US" altLang="zh-CN" sz="2800" b="1" baseline="-25000" dirty="0">
                <a:solidFill>
                  <a:srgbClr val="333300"/>
                </a:solidFill>
              </a:rPr>
              <a:t>1</a:t>
            </a:r>
            <a:r>
              <a:rPr lang="en-US" altLang="zh-CN" sz="2800" b="1" dirty="0">
                <a:solidFill>
                  <a:srgbClr val="333300"/>
                </a:solidFill>
              </a:rPr>
              <a:t>,x</a:t>
            </a:r>
            <a:r>
              <a:rPr lang="en-US" altLang="zh-CN" sz="2800" b="1" baseline="-25000" dirty="0">
                <a:solidFill>
                  <a:srgbClr val="333300"/>
                </a:solidFill>
              </a:rPr>
              <a:t>2</a:t>
            </a:r>
            <a:r>
              <a:rPr lang="en-US" altLang="zh-CN" sz="2800" b="1" dirty="0">
                <a:solidFill>
                  <a:srgbClr val="333300"/>
                </a:solidFill>
              </a:rPr>
              <a:t>,…,</a:t>
            </a:r>
            <a:r>
              <a:rPr lang="en-US" altLang="zh-CN" sz="2800" b="1" dirty="0" err="1">
                <a:solidFill>
                  <a:srgbClr val="333300"/>
                </a:solidFill>
              </a:rPr>
              <a:t>x</a:t>
            </a:r>
            <a:r>
              <a:rPr lang="en-US" altLang="zh-CN" sz="2800" b="1" baseline="-25000" dirty="0" err="1">
                <a:solidFill>
                  <a:srgbClr val="333300"/>
                </a:solidFill>
              </a:rPr>
              <a:t>n</a:t>
            </a:r>
            <a:r>
              <a:rPr lang="en-US" altLang="zh-CN" sz="2800" b="1" dirty="0">
                <a:solidFill>
                  <a:srgbClr val="333300"/>
                </a:solidFill>
              </a:rPr>
              <a:t>&gt;)=x</a:t>
            </a:r>
            <a:r>
              <a:rPr lang="en-US" altLang="zh-CN" sz="2800" b="1" baseline="-25000" dirty="0">
                <a:solidFill>
                  <a:srgbClr val="333300"/>
                </a:solidFill>
              </a:rPr>
              <a:t>1</a:t>
            </a:r>
            <a:r>
              <a:rPr lang="en-US" altLang="en-US" sz="2800" b="1" dirty="0">
                <a:latin typeface="Calibri" panose="020F0502020204030204" pitchFamily="34" charset="0"/>
              </a:rPr>
              <a:t> ∙ </a:t>
            </a:r>
            <a:r>
              <a:rPr lang="en-US" altLang="zh-CN" sz="2800" b="1" dirty="0">
                <a:solidFill>
                  <a:srgbClr val="333300"/>
                </a:solidFill>
              </a:rPr>
              <a:t>x</a:t>
            </a:r>
            <a:r>
              <a:rPr lang="en-US" altLang="zh-CN" sz="2800" b="1" baseline="-25000" dirty="0">
                <a:solidFill>
                  <a:srgbClr val="333300"/>
                </a:solidFill>
              </a:rPr>
              <a:t>2</a:t>
            </a:r>
            <a:r>
              <a:rPr lang="en-US" altLang="en-US" sz="2800" b="1" dirty="0">
                <a:latin typeface="Calibri" panose="020F0502020204030204" pitchFamily="34" charset="0"/>
              </a:rPr>
              <a:t> ∙ </a:t>
            </a:r>
            <a:r>
              <a:rPr lang="en-US" altLang="zh-CN" sz="2800" b="1" dirty="0">
                <a:solidFill>
                  <a:srgbClr val="333300"/>
                </a:solidFill>
              </a:rPr>
              <a:t>… </a:t>
            </a:r>
            <a:r>
              <a:rPr lang="en-US" altLang="en-US" sz="2800" b="1" dirty="0">
                <a:latin typeface="Calibri" panose="020F0502020204030204" pitchFamily="34" charset="0"/>
              </a:rPr>
              <a:t>∙ </a:t>
            </a:r>
            <a:r>
              <a:rPr lang="en-US" altLang="zh-CN" sz="2800" b="1" dirty="0" err="1">
                <a:solidFill>
                  <a:srgbClr val="333300"/>
                </a:solidFill>
              </a:rPr>
              <a:t>x</a:t>
            </a:r>
            <a:r>
              <a:rPr lang="en-US" altLang="zh-CN" sz="2800" b="1" baseline="-25000" dirty="0" err="1">
                <a:solidFill>
                  <a:srgbClr val="333300"/>
                </a:solidFill>
              </a:rPr>
              <a:t>n</a:t>
            </a:r>
            <a:endParaRPr lang="en-US" altLang="zh-CN" sz="2800" b="1" baseline="-25000" dirty="0">
              <a:solidFill>
                <a:srgbClr val="333300"/>
              </a:solidFill>
            </a:endParaRPr>
          </a:p>
          <a:p>
            <a:pPr eaLnBrk="1" hangingPunct="1">
              <a:spcBef>
                <a:spcPct val="20000"/>
              </a:spcBef>
              <a:buClr>
                <a:schemeClr val="hlink"/>
              </a:buClr>
              <a:buSzPct val="110000"/>
              <a:buFont typeface="Wingdings" panose="05000000000000000000" pitchFamily="2" charset="2"/>
              <a:buNone/>
            </a:pPr>
            <a:endParaRPr lang="en-US" altLang="zh-CN" sz="2800" b="1" baseline="-25000" dirty="0">
              <a:solidFill>
                <a:srgbClr val="333300"/>
              </a:solidFill>
            </a:endParaRPr>
          </a:p>
        </p:txBody>
      </p:sp>
      <p:sp>
        <p:nvSpPr>
          <p:cNvPr id="7" name="文本框 6"/>
          <p:cNvSpPr txBox="1"/>
          <p:nvPr/>
        </p:nvSpPr>
        <p:spPr>
          <a:xfrm>
            <a:off x="0" y="5445224"/>
            <a:ext cx="9036496" cy="369332"/>
          </a:xfrm>
          <a:prstGeom prst="rect">
            <a:avLst/>
          </a:prstGeom>
          <a:solidFill>
            <a:srgbClr val="00B0F0"/>
          </a:solidFill>
        </p:spPr>
        <p:txBody>
          <a:bodyPr wrap="square" rtlCol="0">
            <a:spAutoFit/>
          </a:bodyPr>
          <a:lstStyle/>
          <a:p>
            <a:pPr algn="ctr"/>
            <a:r>
              <a:rPr lang="zh-CN" altLang="en-US" b="1" dirty="0">
                <a:solidFill>
                  <a:schemeClr val="bg1"/>
                </a:solidFill>
              </a:rPr>
              <a:t>主要关心：一元运算、二元运算。一般用前缀法表示</a:t>
            </a:r>
            <a:r>
              <a:rPr lang="en-US" altLang="zh-CN" b="1" dirty="0">
                <a:solidFill>
                  <a:schemeClr val="bg1"/>
                </a:solidFill>
              </a:rPr>
              <a:t>n</a:t>
            </a:r>
            <a:r>
              <a:rPr lang="zh-CN" altLang="en-US" b="1" dirty="0">
                <a:solidFill>
                  <a:schemeClr val="bg1"/>
                </a:solidFill>
              </a:rPr>
              <a:t>元运算。</a:t>
            </a:r>
          </a:p>
        </p:txBody>
      </p:sp>
    </p:spTree>
    <p:extLst>
      <p:ext uri="{BB962C8B-B14F-4D97-AF65-F5344CB8AC3E}">
        <p14:creationId xmlns:p14="http://schemas.microsoft.com/office/powerpoint/2010/main" val="1994967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6"/>
                                        </p:tgtEl>
                                        <p:attrNameLst>
                                          <p:attrName>style.visibility</p:attrName>
                                        </p:attrNameLst>
                                      </p:cBhvr>
                                      <p:to>
                                        <p:strVal val="visible"/>
                                      </p:to>
                                    </p:set>
                                    <p:animEffect transition="in" filter="blinds(horizontal)">
                                      <p:cBhvr>
                                        <p:cTn id="7" dur="500"/>
                                        <p:tgtEl>
                                          <p:spTgt spid="591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18</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9.3             </a:t>
            </a:r>
            <a:r>
              <a:rPr lang="zh-CN" altLang="en-US" sz="4000" b="1" dirty="0">
                <a:latin typeface="Calibri" panose="020F0502020204030204" pitchFamily="34" charset="0"/>
                <a:ea typeface="宋体" panose="02010600030101010101" pitchFamily="2" charset="-122"/>
              </a:rPr>
              <a:t>交换律</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323850" y="908720"/>
            <a:ext cx="8229600" cy="2876550"/>
          </a:xfrm>
        </p:spPr>
        <p:txBody>
          <a:bodyPr/>
          <a:lstStyle/>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buNone/>
            </a:pPr>
            <a:r>
              <a:rPr lang="zh-CN" altLang="en-US" sz="2800" b="1" dirty="0">
                <a:latin typeface="Calibri" panose="020F0502020204030204" pitchFamily="34" charset="0"/>
                <a:ea typeface="宋体" panose="02010600030101010101" pitchFamily="2" charset="-122"/>
              </a:rPr>
              <a:t>     ∘是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 ，</a:t>
            </a:r>
            <a:endParaRPr lang="en-US" altLang="zh-CN" sz="2800" b="1" dirty="0">
              <a:latin typeface="Calibri" panose="020F0502020204030204" pitchFamily="34" charset="0"/>
              <a:ea typeface="宋体" panose="02010600030101010101" pitchFamily="2" charset="-122"/>
            </a:endParaRPr>
          </a:p>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若对于</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中任意的两个元素</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来说，都有 </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则称运算 ∘在</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上是可交换的，</a:t>
            </a:r>
            <a:endParaRPr lang="en-US" altLang="zh-CN" sz="2800" b="1" dirty="0">
              <a:latin typeface="Calibri" panose="020F0502020204030204" pitchFamily="34" charset="0"/>
              <a:ea typeface="宋体" panose="02010600030101010101" pitchFamily="2" charset="-122"/>
            </a:endParaRP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或者说，∘在</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 适合交换律。</a:t>
            </a:r>
          </a:p>
        </p:txBody>
      </p:sp>
      <p:sp>
        <p:nvSpPr>
          <p:cNvPr id="18437" name="Rectangle 4">
            <a:extLst>
              <a:ext uri="{FF2B5EF4-FFF2-40B4-BE49-F238E27FC236}">
                <a16:creationId xmlns:a16="http://schemas.microsoft.com/office/drawing/2014/main" id="{87784691-DF22-47D1-BD0F-3CD3C32FEC47}"/>
              </a:ext>
            </a:extLst>
          </p:cNvPr>
          <p:cNvSpPr>
            <a:spLocks noChangeArrowheads="1"/>
          </p:cNvSpPr>
          <p:nvPr/>
        </p:nvSpPr>
        <p:spPr bwMode="auto">
          <a:xfrm>
            <a:off x="488950" y="4869160"/>
            <a:ext cx="8064500" cy="9461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显然，数的运算中，加法、乘法是适合交换律的，而减法则不适合交换律。</a:t>
            </a:r>
          </a:p>
        </p:txBody>
      </p:sp>
    </p:spTree>
    <p:extLst>
      <p:ext uri="{BB962C8B-B14F-4D97-AF65-F5344CB8AC3E}">
        <p14:creationId xmlns:p14="http://schemas.microsoft.com/office/powerpoint/2010/main" val="120921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19</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9.3           </a:t>
            </a:r>
            <a:r>
              <a:rPr lang="zh-CN" altLang="en-US" sz="4000" b="1" dirty="0">
                <a:latin typeface="Calibri" panose="020F0502020204030204" pitchFamily="34" charset="0"/>
                <a:ea typeface="宋体" panose="02010600030101010101" pitchFamily="2" charset="-122"/>
              </a:rPr>
              <a:t>结合律</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323850" y="908720"/>
            <a:ext cx="8229600" cy="2876550"/>
          </a:xfrm>
        </p:spPr>
        <p:txBody>
          <a:bodyPr/>
          <a:lstStyle/>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buNone/>
            </a:pPr>
            <a:r>
              <a:rPr lang="zh-CN" altLang="en-US" sz="2800" b="1" dirty="0">
                <a:latin typeface="Calibri" panose="020F0502020204030204" pitchFamily="34" charset="0"/>
                <a:ea typeface="宋体" panose="02010600030101010101" pitchFamily="2" charset="-122"/>
              </a:rPr>
              <a:t>     ∘是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 ，</a:t>
            </a:r>
            <a:endParaRPr lang="en-US" altLang="zh-CN" sz="2800" b="1" dirty="0">
              <a:latin typeface="Calibri" panose="020F0502020204030204" pitchFamily="34" charset="0"/>
              <a:ea typeface="宋体" panose="02010600030101010101" pitchFamily="2" charset="-122"/>
            </a:endParaRPr>
          </a:p>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若对于</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中任意的三个元素</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z</a:t>
            </a:r>
            <a:r>
              <a:rPr lang="zh-CN" altLang="en-US" sz="2800" b="1" dirty="0">
                <a:latin typeface="Calibri" panose="020F0502020204030204" pitchFamily="34" charset="0"/>
                <a:ea typeface="宋体" panose="02010600030101010101" pitchFamily="2" charset="-122"/>
              </a:rPr>
              <a:t>来说，都有 </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z=x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z)</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则称运算∘在</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上是可结合的，</a:t>
            </a:r>
            <a:endParaRPr lang="en-US" altLang="zh-CN" sz="2800" b="1" dirty="0">
              <a:latin typeface="Calibri" panose="020F0502020204030204" pitchFamily="34" charset="0"/>
              <a:ea typeface="宋体" panose="02010600030101010101" pitchFamily="2" charset="-122"/>
            </a:endParaRP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或者说，∘在</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 适合结合律。</a:t>
            </a:r>
          </a:p>
        </p:txBody>
      </p:sp>
      <p:sp>
        <p:nvSpPr>
          <p:cNvPr id="18437" name="Rectangle 4">
            <a:extLst>
              <a:ext uri="{FF2B5EF4-FFF2-40B4-BE49-F238E27FC236}">
                <a16:creationId xmlns:a16="http://schemas.microsoft.com/office/drawing/2014/main" id="{87784691-DF22-47D1-BD0F-3CD3C32FEC47}"/>
              </a:ext>
            </a:extLst>
          </p:cNvPr>
          <p:cNvSpPr>
            <a:spLocks noChangeArrowheads="1"/>
          </p:cNvSpPr>
          <p:nvPr/>
        </p:nvSpPr>
        <p:spPr bwMode="auto">
          <a:xfrm>
            <a:off x="488950" y="4869160"/>
            <a:ext cx="8064500" cy="9461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显然，数的运算中，加法、乘法是适合结合律的，而减法则不适合结合律。</a:t>
            </a:r>
          </a:p>
        </p:txBody>
      </p:sp>
    </p:spTree>
    <p:extLst>
      <p:ext uri="{BB962C8B-B14F-4D97-AF65-F5344CB8AC3E}">
        <p14:creationId xmlns:p14="http://schemas.microsoft.com/office/powerpoint/2010/main" val="308474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a:extLst>
              <a:ext uri="{FF2B5EF4-FFF2-40B4-BE49-F238E27FC236}">
                <a16:creationId xmlns:a16="http://schemas.microsoft.com/office/drawing/2014/main" id="{F463645D-6656-4032-9CC6-DDC3AF382B5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B599F7-C562-4F53-BAB0-7272CA9C9B56}" type="slidenum">
              <a:rPr lang="zh-CN" altLang="en-US" smtClean="0">
                <a:solidFill>
                  <a:schemeClr val="accent1"/>
                </a:solidFill>
              </a:rPr>
              <a:pPr/>
              <a:t>2</a:t>
            </a:fld>
            <a:r>
              <a:rPr lang="en-US" altLang="zh-CN" dirty="0">
                <a:solidFill>
                  <a:schemeClr val="accent1"/>
                </a:solidFill>
              </a:rPr>
              <a:t>/44</a:t>
            </a:r>
          </a:p>
        </p:txBody>
      </p:sp>
      <p:sp>
        <p:nvSpPr>
          <p:cNvPr id="3075" name="Rectangle 2">
            <a:extLst>
              <a:ext uri="{FF2B5EF4-FFF2-40B4-BE49-F238E27FC236}">
                <a16:creationId xmlns:a16="http://schemas.microsoft.com/office/drawing/2014/main" id="{8536F6AA-6224-4AD1-86DC-C5F5C0D7AFEB}"/>
              </a:ext>
            </a:extLst>
          </p:cNvPr>
          <p:cNvSpPr>
            <a:spLocks noGrp="1"/>
          </p:cNvSpPr>
          <p:nvPr>
            <p:ph type="title" idx="4294967295"/>
          </p:nvPr>
        </p:nvSpPr>
        <p:spPr/>
        <p:txBody>
          <a:bodyPr/>
          <a:lstStyle/>
          <a:p>
            <a:r>
              <a:rPr lang="zh-CN" altLang="en-US" sz="4000" dirty="0">
                <a:latin typeface="Calibri" panose="020F0502020204030204" pitchFamily="34" charset="0"/>
                <a:ea typeface="宋体" panose="02010600030101010101" pitchFamily="2" charset="-122"/>
              </a:rPr>
              <a:t>第</a:t>
            </a:r>
            <a:r>
              <a:rPr lang="en-US" altLang="zh-CN" sz="4000" dirty="0">
                <a:latin typeface="Calibri" panose="020F0502020204030204" pitchFamily="34" charset="0"/>
                <a:ea typeface="宋体" panose="02010600030101010101" pitchFamily="2" charset="-122"/>
              </a:rPr>
              <a:t>9</a:t>
            </a:r>
            <a:r>
              <a:rPr lang="zh-CN" altLang="en-US" sz="4000" dirty="0">
                <a:latin typeface="Calibri" panose="020F0502020204030204" pitchFamily="34" charset="0"/>
                <a:ea typeface="宋体" panose="02010600030101010101" pitchFamily="2" charset="-122"/>
              </a:rPr>
              <a:t>章     代数系统简介</a:t>
            </a:r>
            <a:r>
              <a:rPr lang="zh-CN" altLang="en-US" sz="4000" b="1" dirty="0">
                <a:latin typeface="Calibri" panose="020F0502020204030204" pitchFamily="34" charset="0"/>
                <a:ea typeface="宋体" panose="02010600030101010101" pitchFamily="2" charset="-122"/>
              </a:rPr>
              <a:t> </a:t>
            </a:r>
          </a:p>
        </p:txBody>
      </p:sp>
      <p:sp>
        <p:nvSpPr>
          <p:cNvPr id="3076" name="Rectangle 3">
            <a:extLst>
              <a:ext uri="{FF2B5EF4-FFF2-40B4-BE49-F238E27FC236}">
                <a16:creationId xmlns:a16="http://schemas.microsoft.com/office/drawing/2014/main" id="{A69594B6-DE6F-48E6-AB8A-AAA62DB2A30F}"/>
              </a:ext>
            </a:extLst>
          </p:cNvPr>
          <p:cNvSpPr>
            <a:spLocks noGrp="1"/>
          </p:cNvSpPr>
          <p:nvPr>
            <p:ph type="body" idx="4294967295"/>
          </p:nvPr>
        </p:nvSpPr>
        <p:spPr>
          <a:xfrm>
            <a:off x="298449" y="4130675"/>
            <a:ext cx="8594725" cy="1952625"/>
          </a:xfrm>
        </p:spPr>
        <p:txBody>
          <a:bodyPr/>
          <a:lstStyle/>
          <a:p>
            <a:pPr marL="0" indent="0">
              <a:lnSpc>
                <a:spcPct val="9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这三大类数学构成了整个数学的本体与核心。在这一核心的周围，由于数学通过数与形这两个概念，与其它科学互相渗透，而出现了许多边缘学科和交叉学科。</a:t>
            </a:r>
            <a:endParaRPr lang="en-US" altLang="zh-CN" b="1" dirty="0">
              <a:latin typeface="Calibri" panose="020F0502020204030204" pitchFamily="34" charset="0"/>
              <a:ea typeface="宋体" panose="02010600030101010101" pitchFamily="2" charset="-122"/>
            </a:endParaRPr>
          </a:p>
        </p:txBody>
      </p:sp>
      <p:sp>
        <p:nvSpPr>
          <p:cNvPr id="3077" name="TextBox 4">
            <a:extLst>
              <a:ext uri="{FF2B5EF4-FFF2-40B4-BE49-F238E27FC236}">
                <a16:creationId xmlns:a16="http://schemas.microsoft.com/office/drawing/2014/main" id="{0C018798-C43A-4850-A623-F11B81E60356}"/>
              </a:ext>
            </a:extLst>
          </p:cNvPr>
          <p:cNvSpPr txBox="1">
            <a:spLocks noChangeArrowheads="1"/>
          </p:cNvSpPr>
          <p:nvPr/>
        </p:nvSpPr>
        <p:spPr bwMode="auto">
          <a:xfrm>
            <a:off x="250825" y="2500313"/>
            <a:ext cx="3892550" cy="1077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rgbClr val="CC0000"/>
                </a:solidFill>
                <a:latin typeface="Calibri" panose="020F0502020204030204" pitchFamily="34" charset="0"/>
              </a:rPr>
              <a:t>代数学</a:t>
            </a:r>
            <a:endParaRPr lang="en-US" altLang="zh-CN" sz="3200" b="1" dirty="0">
              <a:solidFill>
                <a:srgbClr val="CC0000"/>
              </a:solidFill>
              <a:latin typeface="Calibri" panose="020F0502020204030204" pitchFamily="34" charset="0"/>
            </a:endParaRPr>
          </a:p>
          <a:p>
            <a:pPr eaLnBrk="1" hangingPunct="1"/>
            <a:r>
              <a:rPr lang="zh-CN" altLang="en-US" sz="3200" b="1" dirty="0">
                <a:latin typeface="Calibri" panose="020F0502020204030204" pitchFamily="34" charset="0"/>
              </a:rPr>
              <a:t>数学中研究数的部分</a:t>
            </a:r>
            <a:endParaRPr lang="zh-CN" altLang="en-US" sz="3200" dirty="0"/>
          </a:p>
        </p:txBody>
      </p:sp>
      <p:sp>
        <p:nvSpPr>
          <p:cNvPr id="3078" name="TextBox 5">
            <a:extLst>
              <a:ext uri="{FF2B5EF4-FFF2-40B4-BE49-F238E27FC236}">
                <a16:creationId xmlns:a16="http://schemas.microsoft.com/office/drawing/2014/main" id="{F960AB0E-7439-4EA0-92DB-03C3A9EBDA7B}"/>
              </a:ext>
            </a:extLst>
          </p:cNvPr>
          <p:cNvSpPr txBox="1">
            <a:spLocks noChangeArrowheads="1"/>
          </p:cNvSpPr>
          <p:nvPr/>
        </p:nvSpPr>
        <p:spPr bwMode="auto">
          <a:xfrm>
            <a:off x="5000625" y="2493963"/>
            <a:ext cx="3892550" cy="10779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rgbClr val="CC0000"/>
                </a:solidFill>
                <a:latin typeface="Calibri" panose="020F0502020204030204" pitchFamily="34" charset="0"/>
              </a:rPr>
              <a:t>几何学</a:t>
            </a:r>
            <a:endParaRPr lang="en-US" altLang="zh-CN" sz="3200" b="1" dirty="0">
              <a:solidFill>
                <a:srgbClr val="CC0000"/>
              </a:solidFill>
              <a:latin typeface="Calibri" panose="020F0502020204030204" pitchFamily="34" charset="0"/>
            </a:endParaRPr>
          </a:p>
          <a:p>
            <a:pPr eaLnBrk="1" hangingPunct="1"/>
            <a:r>
              <a:rPr lang="zh-CN" altLang="en-US" sz="3200" b="1" dirty="0">
                <a:latin typeface="Calibri" panose="020F0502020204030204" pitchFamily="34" charset="0"/>
              </a:rPr>
              <a:t>数学中研究形的部分</a:t>
            </a:r>
            <a:endParaRPr lang="zh-CN" altLang="en-US" sz="3200" dirty="0"/>
          </a:p>
        </p:txBody>
      </p:sp>
      <p:sp>
        <p:nvSpPr>
          <p:cNvPr id="3079" name="TextBox 6">
            <a:extLst>
              <a:ext uri="{FF2B5EF4-FFF2-40B4-BE49-F238E27FC236}">
                <a16:creationId xmlns:a16="http://schemas.microsoft.com/office/drawing/2014/main" id="{B8970584-5AE2-4A6F-950F-B8D7AD67E19B}"/>
              </a:ext>
            </a:extLst>
          </p:cNvPr>
          <p:cNvSpPr txBox="1">
            <a:spLocks noChangeArrowheads="1"/>
          </p:cNvSpPr>
          <p:nvPr/>
        </p:nvSpPr>
        <p:spPr bwMode="auto">
          <a:xfrm>
            <a:off x="928688" y="857250"/>
            <a:ext cx="7599362" cy="10779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CC0000"/>
                </a:solidFill>
                <a:latin typeface="Calibri" panose="020F0502020204030204" pitchFamily="34" charset="0"/>
              </a:rPr>
              <a:t>分析学</a:t>
            </a:r>
            <a:endParaRPr lang="en-US" altLang="zh-CN" sz="3200" b="1">
              <a:solidFill>
                <a:srgbClr val="CC0000"/>
              </a:solidFill>
              <a:latin typeface="Calibri" panose="020F0502020204030204" pitchFamily="34" charset="0"/>
            </a:endParaRPr>
          </a:p>
          <a:p>
            <a:pPr algn="ctr" eaLnBrk="1" hangingPunct="1"/>
            <a:r>
              <a:rPr lang="zh-CN" altLang="en-US" sz="3200" b="1">
                <a:latin typeface="Calibri" panose="020F0502020204030204" pitchFamily="34" charset="0"/>
              </a:rPr>
              <a:t>数学中沟通形与数且涉及极限运算的部分</a:t>
            </a:r>
            <a:endParaRPr lang="zh-CN" altLang="en-US" sz="3200"/>
          </a:p>
        </p:txBody>
      </p:sp>
    </p:spTree>
    <p:extLst>
      <p:ext uri="{BB962C8B-B14F-4D97-AF65-F5344CB8AC3E}">
        <p14:creationId xmlns:p14="http://schemas.microsoft.com/office/powerpoint/2010/main" val="2058847773"/>
      </p:ext>
    </p:extLst>
  </p:cSld>
  <p:clrMapOvr>
    <a:masterClrMapping/>
  </p:clrMapOvr>
  <p:transition advTm="1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20</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9.3           </a:t>
            </a:r>
            <a:r>
              <a:rPr lang="zh-CN" altLang="en-US" sz="4000" b="1" dirty="0">
                <a:latin typeface="Calibri" panose="020F0502020204030204" pitchFamily="34" charset="0"/>
                <a:ea typeface="宋体" panose="02010600030101010101" pitchFamily="2" charset="-122"/>
              </a:rPr>
              <a:t>幂等律</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323850" y="908720"/>
            <a:ext cx="8229600" cy="2876550"/>
          </a:xfrm>
        </p:spPr>
        <p:txBody>
          <a:bodyPr/>
          <a:lstStyle/>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buNone/>
            </a:pPr>
            <a:r>
              <a:rPr lang="zh-CN" altLang="en-US" sz="2800" b="1" dirty="0">
                <a:latin typeface="Calibri" panose="020F0502020204030204" pitchFamily="34" charset="0"/>
                <a:ea typeface="宋体" panose="02010600030101010101" pitchFamily="2" charset="-122"/>
              </a:rPr>
              <a:t>     ∘是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 ，</a:t>
            </a:r>
            <a:endParaRPr lang="en-US" altLang="zh-CN" sz="2800" b="1" dirty="0">
              <a:latin typeface="Calibri" panose="020F0502020204030204" pitchFamily="34" charset="0"/>
              <a:ea typeface="宋体" panose="02010600030101010101" pitchFamily="2" charset="-122"/>
            </a:endParaRPr>
          </a:p>
          <a:p>
            <a:pPr marL="1347788" indent="-1347788">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中的一个元素，如果</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x=x</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则称</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为幂等元。</a:t>
            </a:r>
            <a:endParaRPr lang="en-US" altLang="zh-CN" sz="2800" b="1" dirty="0">
              <a:latin typeface="Calibri" panose="020F0502020204030204" pitchFamily="34" charset="0"/>
              <a:ea typeface="宋体" panose="02010600030101010101" pitchFamily="2" charset="-122"/>
            </a:endParaRPr>
          </a:p>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中任意的一个元素</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都是幂等元，即 </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x=x</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则称运算 ∘在</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上适合幂等律，</a:t>
            </a:r>
            <a:endParaRPr lang="en-US" altLang="zh-CN" sz="2800" b="1" dirty="0">
              <a:latin typeface="Calibri" panose="020F0502020204030204" pitchFamily="34" charset="0"/>
              <a:ea typeface="宋体" panose="02010600030101010101" pitchFamily="2" charset="-122"/>
            </a:endParaRPr>
          </a:p>
        </p:txBody>
      </p:sp>
      <p:sp>
        <p:nvSpPr>
          <p:cNvPr id="18437" name="Rectangle 4">
            <a:extLst>
              <a:ext uri="{FF2B5EF4-FFF2-40B4-BE49-F238E27FC236}">
                <a16:creationId xmlns:a16="http://schemas.microsoft.com/office/drawing/2014/main" id="{87784691-DF22-47D1-BD0F-3CD3C32FEC47}"/>
              </a:ext>
            </a:extLst>
          </p:cNvPr>
          <p:cNvSpPr>
            <a:spLocks noChangeArrowheads="1"/>
          </p:cNvSpPr>
          <p:nvPr/>
        </p:nvSpPr>
        <p:spPr bwMode="auto">
          <a:xfrm>
            <a:off x="488950" y="4869160"/>
            <a:ext cx="8064500" cy="95410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显然，数的运算中，加法的幂等元是</a:t>
            </a:r>
            <a:r>
              <a:rPr lang="en-US" altLang="zh-CN" sz="2800" b="1" dirty="0">
                <a:solidFill>
                  <a:schemeClr val="bg1"/>
                </a:solidFill>
              </a:rPr>
              <a:t>0</a:t>
            </a:r>
            <a:r>
              <a:rPr lang="zh-CN" altLang="en-US" sz="2800" b="1" dirty="0">
                <a:solidFill>
                  <a:schemeClr val="bg1"/>
                </a:solidFill>
              </a:rPr>
              <a:t>，而乘法的幂等元是</a:t>
            </a:r>
            <a:r>
              <a:rPr lang="en-US" altLang="zh-CN" sz="2800" b="1" dirty="0">
                <a:solidFill>
                  <a:schemeClr val="bg1"/>
                </a:solidFill>
              </a:rPr>
              <a:t>1</a:t>
            </a:r>
            <a:r>
              <a:rPr lang="zh-CN" altLang="en-US" sz="2800" b="1" dirty="0">
                <a:solidFill>
                  <a:schemeClr val="bg1"/>
                </a:solidFill>
              </a:rPr>
              <a:t>。</a:t>
            </a:r>
          </a:p>
        </p:txBody>
      </p:sp>
    </p:spTree>
    <p:extLst>
      <p:ext uri="{BB962C8B-B14F-4D97-AF65-F5344CB8AC3E}">
        <p14:creationId xmlns:p14="http://schemas.microsoft.com/office/powerpoint/2010/main" val="298144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9175EFE-771C-451C-BE6F-4310483A670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7B876F-4E2F-4CC4-95D1-B97F569625FC}" type="slidenum">
              <a:rPr lang="zh-CN" altLang="en-US" smtClean="0">
                <a:solidFill>
                  <a:schemeClr val="accent1"/>
                </a:solidFill>
              </a:rPr>
              <a:pPr/>
              <a:t>21</a:t>
            </a:fld>
            <a:r>
              <a:rPr lang="en-US" altLang="zh-CN" dirty="0">
                <a:solidFill>
                  <a:schemeClr val="accent1"/>
                </a:solidFill>
              </a:rPr>
              <a:t>/44</a:t>
            </a:r>
          </a:p>
        </p:txBody>
      </p:sp>
      <p:sp>
        <p:nvSpPr>
          <p:cNvPr id="19459" name="Rectangle 2">
            <a:extLst>
              <a:ext uri="{FF2B5EF4-FFF2-40B4-BE49-F238E27FC236}">
                <a16:creationId xmlns:a16="http://schemas.microsoft.com/office/drawing/2014/main" id="{132695A7-52D5-4D45-9C6C-95BBA498CA3D}"/>
              </a:ext>
            </a:extLst>
          </p:cNvPr>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幂运算</a:t>
            </a:r>
          </a:p>
        </p:txBody>
      </p:sp>
      <p:sp>
        <p:nvSpPr>
          <p:cNvPr id="18436" name="Rectangle 3">
            <a:extLst>
              <a:ext uri="{FF2B5EF4-FFF2-40B4-BE49-F238E27FC236}">
                <a16:creationId xmlns:a16="http://schemas.microsoft.com/office/drawing/2014/main" id="{DFEDD1EC-DE5C-4077-91CE-F86F03E6E4C5}"/>
              </a:ext>
            </a:extLst>
          </p:cNvPr>
          <p:cNvSpPr>
            <a:spLocks noGrp="1"/>
          </p:cNvSpPr>
          <p:nvPr>
            <p:ph type="body" idx="4294967295"/>
          </p:nvPr>
        </p:nvSpPr>
        <p:spPr>
          <a:xfrm>
            <a:off x="323850" y="1052513"/>
            <a:ext cx="8568630" cy="576287"/>
          </a:xfrm>
        </p:spPr>
        <p:txBody>
          <a:bodyPr/>
          <a:lstStyle/>
          <a:p>
            <a:pPr marL="1071563" indent="-1071563">
              <a:buFont typeface="Arial" charset="0"/>
              <a:buNone/>
              <a:defRPr/>
            </a:pPr>
            <a:r>
              <a:rPr lang="zh-CN" altLang="en-US" b="1" dirty="0">
                <a:latin typeface="Calibri" pitchFamily="34" charset="0"/>
                <a:ea typeface="宋体" pitchFamily="2" charset="-122"/>
              </a:rPr>
              <a:t>对于适合结合律的二元运算∘，可定义幂运算：</a:t>
            </a:r>
            <a:endParaRPr lang="en-US" altLang="zh-CN" b="1" dirty="0">
              <a:latin typeface="Calibri" pitchFamily="34" charset="0"/>
              <a:ea typeface="宋体" pitchFamily="2" charset="-122"/>
            </a:endParaRPr>
          </a:p>
          <a:p>
            <a:pPr marL="1071563" indent="-1071563">
              <a:buFont typeface="Arial" charset="0"/>
              <a:buNone/>
              <a:defRPr/>
            </a:pPr>
            <a:endParaRPr lang="zh-CN" altLang="en-US" b="1" dirty="0">
              <a:latin typeface="Calibri" pitchFamily="34" charset="0"/>
              <a:ea typeface="宋体" pitchFamily="2" charset="-122"/>
            </a:endParaRPr>
          </a:p>
        </p:txBody>
      </p:sp>
      <p:sp>
        <p:nvSpPr>
          <p:cNvPr id="3" name="矩形 2"/>
          <p:cNvSpPr/>
          <p:nvPr/>
        </p:nvSpPr>
        <p:spPr>
          <a:xfrm>
            <a:off x="2866553" y="2065363"/>
            <a:ext cx="2794355" cy="584775"/>
          </a:xfrm>
          <a:prstGeom prst="rect">
            <a:avLst/>
          </a:prstGeom>
        </p:spPr>
        <p:txBody>
          <a:bodyPr wrap="none">
            <a:spAutoFit/>
          </a:bodyPr>
          <a:lstStyle/>
          <a:p>
            <a:r>
              <a:rPr lang="en-US" altLang="zh-CN" sz="3200" b="1" dirty="0" err="1">
                <a:solidFill>
                  <a:srgbClr val="333300"/>
                </a:solidFill>
              </a:rPr>
              <a:t>x</a:t>
            </a:r>
            <a:r>
              <a:rPr lang="en-US" altLang="zh-CN" sz="3200" b="1" baseline="30000" dirty="0" err="1">
                <a:solidFill>
                  <a:srgbClr val="333300"/>
                </a:solidFill>
              </a:rPr>
              <a:t>n</a:t>
            </a:r>
            <a:r>
              <a:rPr lang="en-US" altLang="zh-CN" sz="3200" b="1" baseline="30000" dirty="0">
                <a:solidFill>
                  <a:srgbClr val="333300"/>
                </a:solidFill>
              </a:rPr>
              <a:t> </a:t>
            </a:r>
            <a:r>
              <a:rPr lang="en-US" altLang="zh-CN" sz="3200" b="1" dirty="0">
                <a:solidFill>
                  <a:srgbClr val="333300"/>
                </a:solidFill>
              </a:rPr>
              <a:t>=x</a:t>
            </a:r>
            <a:r>
              <a:rPr lang="zh-CN" altLang="en-US" sz="3200" b="1" dirty="0">
                <a:latin typeface="Calibri" panose="020F0502020204030204" pitchFamily="34" charset="0"/>
              </a:rPr>
              <a:t>∘</a:t>
            </a:r>
            <a:r>
              <a:rPr lang="en-US" altLang="zh-CN" sz="3200" b="1" dirty="0">
                <a:solidFill>
                  <a:srgbClr val="333300"/>
                </a:solidFill>
              </a:rPr>
              <a:t>x</a:t>
            </a:r>
            <a:r>
              <a:rPr lang="zh-CN" altLang="en-US" sz="3200" b="1" dirty="0">
                <a:latin typeface="Calibri" panose="020F0502020204030204" pitchFamily="34" charset="0"/>
              </a:rPr>
              <a:t>∘</a:t>
            </a:r>
            <a:r>
              <a:rPr lang="en-US" altLang="zh-CN" sz="3200" b="1" dirty="0">
                <a:solidFill>
                  <a:srgbClr val="333300"/>
                </a:solidFill>
              </a:rPr>
              <a:t> ∙ ∙ ∙</a:t>
            </a:r>
            <a:r>
              <a:rPr lang="zh-CN" altLang="en-US" sz="3200" b="1" dirty="0">
                <a:latin typeface="Calibri" panose="020F0502020204030204" pitchFamily="34" charset="0"/>
              </a:rPr>
              <a:t>∘</a:t>
            </a:r>
            <a:r>
              <a:rPr lang="en-US" altLang="zh-CN" sz="3200" b="1" dirty="0">
                <a:solidFill>
                  <a:srgbClr val="333300"/>
                </a:solidFill>
              </a:rPr>
              <a:t>x</a:t>
            </a:r>
            <a:endParaRPr lang="zh-CN" altLang="en-US" sz="3200" dirty="0"/>
          </a:p>
        </p:txBody>
      </p:sp>
      <p:sp>
        <p:nvSpPr>
          <p:cNvPr id="5" name="左大括号 4"/>
          <p:cNvSpPr/>
          <p:nvPr/>
        </p:nvSpPr>
        <p:spPr>
          <a:xfrm rot="16200000">
            <a:off x="4484850" y="1985155"/>
            <a:ext cx="302332" cy="171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6" name="文本框 5"/>
          <p:cNvSpPr txBox="1"/>
          <p:nvPr/>
        </p:nvSpPr>
        <p:spPr>
          <a:xfrm>
            <a:off x="4438650" y="3059668"/>
            <a:ext cx="822661" cy="584775"/>
          </a:xfrm>
          <a:prstGeom prst="rect">
            <a:avLst/>
          </a:prstGeom>
          <a:noFill/>
        </p:spPr>
        <p:txBody>
          <a:bodyPr wrap="none" rtlCol="0">
            <a:spAutoFit/>
          </a:bodyPr>
          <a:lstStyle/>
          <a:p>
            <a:r>
              <a:rPr lang="en-US" altLang="zh-CN" sz="3200" dirty="0"/>
              <a:t>n</a:t>
            </a:r>
            <a:r>
              <a:rPr lang="zh-CN" altLang="en-US" sz="3200" dirty="0"/>
              <a:t>个</a:t>
            </a:r>
          </a:p>
        </p:txBody>
      </p:sp>
      <p:sp>
        <p:nvSpPr>
          <p:cNvPr id="7" name="文本框 6"/>
          <p:cNvSpPr txBox="1"/>
          <p:nvPr/>
        </p:nvSpPr>
        <p:spPr>
          <a:xfrm>
            <a:off x="539552" y="4365104"/>
            <a:ext cx="3762568" cy="1077218"/>
          </a:xfrm>
          <a:prstGeom prst="rect">
            <a:avLst/>
          </a:prstGeom>
          <a:noFill/>
        </p:spPr>
        <p:txBody>
          <a:bodyPr wrap="none" rtlCol="0">
            <a:spAutoFit/>
          </a:bodyPr>
          <a:lstStyle/>
          <a:p>
            <a:r>
              <a:rPr lang="zh-CN" altLang="en-US" sz="3200" dirty="0"/>
              <a:t>性质：</a:t>
            </a:r>
            <a:r>
              <a:rPr lang="en-US" altLang="zh-CN" sz="3200" b="1" dirty="0">
                <a:solidFill>
                  <a:srgbClr val="333300"/>
                </a:solidFill>
              </a:rPr>
              <a:t> </a:t>
            </a:r>
            <a:r>
              <a:rPr lang="en-US" altLang="zh-CN" sz="3200" b="1" dirty="0" err="1">
                <a:solidFill>
                  <a:srgbClr val="333300"/>
                </a:solidFill>
              </a:rPr>
              <a:t>x</a:t>
            </a:r>
            <a:r>
              <a:rPr lang="en-US" altLang="zh-CN" sz="3200" b="1" baseline="30000" dirty="0" err="1">
                <a:solidFill>
                  <a:srgbClr val="333300"/>
                </a:solidFill>
              </a:rPr>
              <a:t>m</a:t>
            </a:r>
            <a:r>
              <a:rPr lang="en-US" altLang="zh-CN" sz="3200" b="1" baseline="30000" dirty="0">
                <a:solidFill>
                  <a:srgbClr val="333300"/>
                </a:solidFill>
              </a:rPr>
              <a:t> </a:t>
            </a:r>
            <a:r>
              <a:rPr lang="zh-CN" altLang="en-US" sz="3200" b="1" dirty="0">
                <a:latin typeface="Calibri" panose="020F0502020204030204" pitchFamily="34" charset="0"/>
              </a:rPr>
              <a:t>∘</a:t>
            </a:r>
            <a:r>
              <a:rPr lang="en-US" altLang="zh-CN" sz="3200" b="1" dirty="0" err="1">
                <a:solidFill>
                  <a:srgbClr val="333300"/>
                </a:solidFill>
              </a:rPr>
              <a:t>x</a:t>
            </a:r>
            <a:r>
              <a:rPr lang="en-US" altLang="zh-CN" sz="3200" b="1" baseline="30000" dirty="0" err="1">
                <a:solidFill>
                  <a:srgbClr val="333300"/>
                </a:solidFill>
              </a:rPr>
              <a:t>n</a:t>
            </a:r>
            <a:r>
              <a:rPr lang="en-US" altLang="zh-CN" sz="3200" b="1" baseline="30000" dirty="0">
                <a:solidFill>
                  <a:srgbClr val="333300"/>
                </a:solidFill>
              </a:rPr>
              <a:t> </a:t>
            </a:r>
            <a:r>
              <a:rPr lang="en-US" altLang="zh-CN" sz="3200" b="1" dirty="0">
                <a:solidFill>
                  <a:srgbClr val="333300"/>
                </a:solidFill>
              </a:rPr>
              <a:t>=</a:t>
            </a:r>
            <a:r>
              <a:rPr lang="en-US" altLang="zh-CN" sz="3200" b="1" dirty="0" err="1">
                <a:solidFill>
                  <a:srgbClr val="333300"/>
                </a:solidFill>
              </a:rPr>
              <a:t>x</a:t>
            </a:r>
            <a:r>
              <a:rPr lang="en-US" altLang="zh-CN" sz="3200" b="1" baseline="30000" dirty="0" err="1">
                <a:solidFill>
                  <a:srgbClr val="333300"/>
                </a:solidFill>
              </a:rPr>
              <a:t>m+n</a:t>
            </a:r>
            <a:endParaRPr lang="en-US" altLang="zh-CN" sz="3200" b="1" baseline="30000" dirty="0">
              <a:solidFill>
                <a:srgbClr val="333300"/>
              </a:solidFill>
            </a:endParaRPr>
          </a:p>
          <a:p>
            <a:r>
              <a:rPr lang="en-US" altLang="zh-CN" sz="3200" b="1" baseline="30000" dirty="0">
                <a:solidFill>
                  <a:srgbClr val="333300"/>
                </a:solidFill>
              </a:rPr>
              <a:t>                  </a:t>
            </a:r>
            <a:r>
              <a:rPr lang="en-US" altLang="zh-CN" sz="3200" b="1" dirty="0">
                <a:solidFill>
                  <a:srgbClr val="333300"/>
                </a:solidFill>
              </a:rPr>
              <a:t>(</a:t>
            </a:r>
            <a:r>
              <a:rPr lang="en-US" altLang="zh-CN" sz="3200" b="1" dirty="0" err="1">
                <a:solidFill>
                  <a:srgbClr val="333300"/>
                </a:solidFill>
              </a:rPr>
              <a:t>x</a:t>
            </a:r>
            <a:r>
              <a:rPr lang="en-US" altLang="zh-CN" sz="3200" b="1" baseline="30000" dirty="0" err="1">
                <a:solidFill>
                  <a:srgbClr val="333300"/>
                </a:solidFill>
              </a:rPr>
              <a:t>m</a:t>
            </a:r>
            <a:r>
              <a:rPr lang="en-US" altLang="zh-CN" sz="3200" b="1" baseline="30000" dirty="0">
                <a:solidFill>
                  <a:srgbClr val="333300"/>
                </a:solidFill>
              </a:rPr>
              <a:t> </a:t>
            </a:r>
            <a:r>
              <a:rPr lang="en-US" altLang="zh-CN" sz="3200" b="1" dirty="0">
                <a:latin typeface="Calibri" panose="020F0502020204030204" pitchFamily="34" charset="0"/>
              </a:rPr>
              <a:t>)</a:t>
            </a:r>
            <a:r>
              <a:rPr lang="en-US" altLang="zh-CN" sz="3200" b="1" baseline="30000" dirty="0">
                <a:solidFill>
                  <a:srgbClr val="333300"/>
                </a:solidFill>
              </a:rPr>
              <a:t>n </a:t>
            </a:r>
            <a:r>
              <a:rPr lang="en-US" altLang="zh-CN" sz="3200" b="1" dirty="0">
                <a:solidFill>
                  <a:srgbClr val="333300"/>
                </a:solidFill>
              </a:rPr>
              <a:t>=</a:t>
            </a:r>
            <a:r>
              <a:rPr lang="en-US" altLang="zh-CN" sz="3200" b="1" dirty="0" err="1">
                <a:solidFill>
                  <a:srgbClr val="333300"/>
                </a:solidFill>
              </a:rPr>
              <a:t>x</a:t>
            </a:r>
            <a:r>
              <a:rPr lang="en-US" altLang="zh-CN" sz="3200" b="1" baseline="30000" dirty="0" err="1">
                <a:solidFill>
                  <a:srgbClr val="333300"/>
                </a:solidFill>
              </a:rPr>
              <a:t>mn</a:t>
            </a:r>
            <a:r>
              <a:rPr lang="en-US" altLang="zh-CN" sz="3200" b="1" baseline="30000" dirty="0">
                <a:solidFill>
                  <a:srgbClr val="333300"/>
                </a:solidFill>
              </a:rPr>
              <a:t> </a:t>
            </a:r>
            <a:endParaRPr lang="zh-CN" altLang="en-US" sz="3200" dirty="0"/>
          </a:p>
        </p:txBody>
      </p:sp>
    </p:spTree>
    <p:extLst>
      <p:ext uri="{BB962C8B-B14F-4D97-AF65-F5344CB8AC3E}">
        <p14:creationId xmlns:p14="http://schemas.microsoft.com/office/powerpoint/2010/main" val="306226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010CEF5-2052-4193-B3F1-C5E5D58096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B31F2F-3AE9-4025-BA7B-4789ABD384E5}" type="slidenum">
              <a:rPr lang="zh-CN" altLang="en-US" smtClean="0">
                <a:solidFill>
                  <a:schemeClr val="accent1"/>
                </a:solidFill>
              </a:rPr>
              <a:pPr/>
              <a:t>22</a:t>
            </a:fld>
            <a:r>
              <a:rPr lang="en-US" altLang="zh-CN" dirty="0">
                <a:solidFill>
                  <a:schemeClr val="accent1"/>
                </a:solidFill>
              </a:rPr>
              <a:t>/44</a:t>
            </a:r>
          </a:p>
        </p:txBody>
      </p:sp>
      <p:sp>
        <p:nvSpPr>
          <p:cNvPr id="20483" name="Rectangle 2">
            <a:extLst>
              <a:ext uri="{FF2B5EF4-FFF2-40B4-BE49-F238E27FC236}">
                <a16:creationId xmlns:a16="http://schemas.microsoft.com/office/drawing/2014/main" id="{CAFE1895-19EB-4EAB-AA47-7AC3F0619DDC}"/>
              </a:ext>
            </a:extLst>
          </p:cNvPr>
          <p:cNvSpPr>
            <a:spLocks noGrp="1"/>
          </p:cNvSpPr>
          <p:nvPr>
            <p:ph type="title" idx="4294967295"/>
          </p:nvPr>
        </p:nvSpPr>
        <p:spPr>
          <a:xfrm>
            <a:off x="0" y="-26988"/>
            <a:ext cx="9324975" cy="1943101"/>
          </a:xfrm>
          <a:solidFill>
            <a:schemeClr val="tx2"/>
          </a:solidFill>
        </p:spPr>
        <p:txBody>
          <a:bodyPr/>
          <a:lstStyle/>
          <a:p>
            <a:pPr marL="892175" indent="-892175" algn="l"/>
            <a:r>
              <a:rPr lang="zh-CN" altLang="en-US" sz="3600" b="1" dirty="0">
                <a:latin typeface="Calibri" panose="020F0502020204030204" pitchFamily="34" charset="0"/>
                <a:ea typeface="宋体" panose="02010600030101010101" pitchFamily="2" charset="-122"/>
              </a:rPr>
              <a:t>例</a:t>
            </a:r>
            <a:r>
              <a:rPr lang="en-US" altLang="zh-CN" sz="3600" b="1" dirty="0">
                <a:latin typeface="Calibri" panose="020F0502020204030204" pitchFamily="34" charset="0"/>
                <a:ea typeface="宋体" panose="02010600030101010101" pitchFamily="2" charset="-122"/>
              </a:rPr>
              <a:t>  Z</a:t>
            </a:r>
            <a:r>
              <a:rPr lang="zh-CN" altLang="en-US" sz="3600" b="1" dirty="0">
                <a:latin typeface="Calibri" panose="020F0502020204030204" pitchFamily="34" charset="0"/>
                <a:ea typeface="宋体" panose="02010600030101010101" pitchFamily="2" charset="-122"/>
              </a:rPr>
              <a:t>是整数集，* 是</a:t>
            </a:r>
            <a:r>
              <a:rPr lang="en-US" altLang="zh-CN" sz="3600" b="1" dirty="0">
                <a:latin typeface="Calibri" panose="020F0502020204030204" pitchFamily="34" charset="0"/>
                <a:ea typeface="宋体" panose="02010600030101010101" pitchFamily="2" charset="-122"/>
              </a:rPr>
              <a:t>Z</a:t>
            </a:r>
            <a:r>
              <a:rPr lang="zh-CN" altLang="en-US" sz="3600" b="1" dirty="0">
                <a:latin typeface="Calibri" panose="020F0502020204030204" pitchFamily="34" charset="0"/>
                <a:ea typeface="宋体" panose="02010600030101010101" pitchFamily="2" charset="-122"/>
              </a:rPr>
              <a:t>上一个二元运算，</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对于任意的</a:t>
            </a:r>
            <a:r>
              <a:rPr lang="en-US" altLang="zh-CN" sz="3600" b="1" dirty="0">
                <a:latin typeface="Calibri" panose="020F0502020204030204" pitchFamily="34" charset="0"/>
                <a:ea typeface="宋体" panose="02010600030101010101" pitchFamily="2" charset="-122"/>
              </a:rPr>
              <a:t>m</a:t>
            </a:r>
            <a:r>
              <a:rPr lang="zh-CN" altLang="en-US" sz="3600" b="1" dirty="0">
                <a:latin typeface="Calibri" panose="020F0502020204030204" pitchFamily="34" charset="0"/>
                <a:ea typeface="宋体" panose="02010600030101010101" pitchFamily="2" charset="-122"/>
              </a:rPr>
              <a:t>，</a:t>
            </a:r>
            <a:r>
              <a:rPr lang="en-US" altLang="zh-CN" sz="3600" b="1" dirty="0" err="1">
                <a:latin typeface="Calibri" panose="020F0502020204030204" pitchFamily="34" charset="0"/>
                <a:ea typeface="宋体" panose="02010600030101010101" pitchFamily="2" charset="-122"/>
              </a:rPr>
              <a:t>n∊Z</a:t>
            </a:r>
            <a:r>
              <a:rPr lang="zh-CN" altLang="en-US"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m*n=m+n-10</a:t>
            </a:r>
            <a:r>
              <a:rPr lang="zh-CN" altLang="en-US" sz="3600" b="1" dirty="0">
                <a:latin typeface="Calibri" panose="020F0502020204030204" pitchFamily="34" charset="0"/>
                <a:ea typeface="宋体" panose="02010600030101010101" pitchFamily="2" charset="-122"/>
              </a:rPr>
              <a:t>。 </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问：* 是可交换的吗？ * 是可结合的吗？</a:t>
            </a:r>
            <a:endParaRPr lang="en-US" altLang="zh-CN" sz="3600" b="1" dirty="0">
              <a:latin typeface="Calibri" panose="020F0502020204030204" pitchFamily="34" charset="0"/>
              <a:ea typeface="宋体" panose="02010600030101010101" pitchFamily="2" charset="-122"/>
            </a:endParaRPr>
          </a:p>
        </p:txBody>
      </p:sp>
      <p:sp>
        <p:nvSpPr>
          <p:cNvPr id="583683" name="Rectangle 3">
            <a:extLst>
              <a:ext uri="{FF2B5EF4-FFF2-40B4-BE49-F238E27FC236}">
                <a16:creationId xmlns:a16="http://schemas.microsoft.com/office/drawing/2014/main" id="{B4BD7A0F-BE17-40E6-A7B8-5661A5F0E263}"/>
              </a:ext>
            </a:extLst>
          </p:cNvPr>
          <p:cNvSpPr>
            <a:spLocks noGrp="1"/>
          </p:cNvSpPr>
          <p:nvPr>
            <p:ph type="body" idx="4294967295"/>
          </p:nvPr>
        </p:nvSpPr>
        <p:spPr>
          <a:xfrm>
            <a:off x="323850" y="2420938"/>
            <a:ext cx="8569325" cy="3960812"/>
          </a:xfrm>
        </p:spPr>
        <p:txBody>
          <a:bodyPr/>
          <a:lstStyle/>
          <a:p>
            <a:pPr marL="0" indent="0">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解：对于任意的</a:t>
            </a:r>
            <a:r>
              <a:rPr lang="en-US" altLang="zh-CN" sz="2800" b="1" dirty="0">
                <a:latin typeface="Calibri" panose="020F0502020204030204" pitchFamily="34" charset="0"/>
                <a:ea typeface="宋体" panose="02010600030101010101" pitchFamily="2" charset="-122"/>
              </a:rPr>
              <a:t>m</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n∊Z</a:t>
            </a:r>
            <a:r>
              <a:rPr lang="zh-CN" altLang="en-US" sz="2800" b="1" dirty="0">
                <a:latin typeface="Calibri" panose="020F0502020204030204" pitchFamily="34" charset="0"/>
                <a:ea typeface="宋体" panose="02010600030101010101" pitchFamily="2" charset="-122"/>
              </a:rPr>
              <a:t>，</a:t>
            </a:r>
          </a:p>
          <a:p>
            <a:pPr marL="0" indent="0">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m*n=m+n-10</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n*m=n+m-10,</a:t>
            </a:r>
          </a:p>
          <a:p>
            <a:pPr marL="0" indent="0">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m*n=n*m</a:t>
            </a:r>
            <a:r>
              <a:rPr lang="zh-CN" altLang="en-US" sz="2800" b="1" dirty="0">
                <a:latin typeface="Calibri" panose="020F0502020204030204" pitchFamily="34" charset="0"/>
                <a:ea typeface="宋体" panose="02010600030101010101" pitchFamily="2" charset="-122"/>
              </a:rPr>
              <a:t>，故 * 是可交换的。</a:t>
            </a:r>
          </a:p>
          <a:p>
            <a:pPr marL="0" indent="0">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对于任意的</a:t>
            </a:r>
            <a:r>
              <a:rPr lang="en-US" altLang="zh-CN" sz="2800" b="1" dirty="0">
                <a:latin typeface="Calibri" panose="020F0502020204030204" pitchFamily="34" charset="0"/>
                <a:ea typeface="宋体" panose="02010600030101010101" pitchFamily="2" charset="-122"/>
              </a:rPr>
              <a:t>m</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k∊Z</a:t>
            </a:r>
            <a:r>
              <a:rPr lang="zh-CN" altLang="en-US" sz="2800" b="1" dirty="0">
                <a:latin typeface="Calibri" panose="020F0502020204030204" pitchFamily="34" charset="0"/>
                <a:ea typeface="宋体" panose="02010600030101010101" pitchFamily="2" charset="-122"/>
              </a:rPr>
              <a:t>，</a:t>
            </a:r>
          </a:p>
          <a:p>
            <a:pPr marL="0" indent="0">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(m*n)</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k =(m+n-10)</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k=m+n+k-20,</a:t>
            </a:r>
          </a:p>
          <a:p>
            <a:pPr marL="0" indent="0">
              <a:lnSpc>
                <a:spcPct val="105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又 </a:t>
            </a:r>
            <a:r>
              <a:rPr lang="en-US" altLang="zh-CN" sz="2800" b="1" dirty="0">
                <a:latin typeface="Calibri" panose="020F0502020204030204" pitchFamily="34" charset="0"/>
                <a:ea typeface="宋体" panose="02010600030101010101" pitchFamily="2" charset="-122"/>
              </a:rPr>
              <a:t>m*(n*k)=m+n+k-20,</a:t>
            </a:r>
          </a:p>
          <a:p>
            <a:pPr marL="0" indent="0">
              <a:lnSpc>
                <a:spcPct val="105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∴(m*n)</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k=m*(n*k)</a:t>
            </a:r>
            <a:r>
              <a:rPr lang="zh-CN" altLang="en-US" sz="2800" b="1" dirty="0">
                <a:latin typeface="Calibri" panose="020F0502020204030204" pitchFamily="34" charset="0"/>
                <a:ea typeface="宋体" panose="02010600030101010101" pitchFamily="2" charset="-122"/>
              </a:rPr>
              <a:t>，故 * 是可结合的。</a:t>
            </a:r>
          </a:p>
        </p:txBody>
      </p:sp>
    </p:spTree>
    <p:extLst>
      <p:ext uri="{BB962C8B-B14F-4D97-AF65-F5344CB8AC3E}">
        <p14:creationId xmlns:p14="http://schemas.microsoft.com/office/powerpoint/2010/main" val="1409825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Effect transition="in" filter="blinds(horizontal)">
                                      <p:cBhvr>
                                        <p:cTn id="7" dur="500"/>
                                        <p:tgtEl>
                                          <p:spTgt spid="5836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3683">
                                            <p:txEl>
                                              <p:pRg st="1" end="1"/>
                                            </p:txEl>
                                          </p:spTgt>
                                        </p:tgtEl>
                                        <p:attrNameLst>
                                          <p:attrName>style.visibility</p:attrName>
                                        </p:attrNameLst>
                                      </p:cBhvr>
                                      <p:to>
                                        <p:strVal val="visible"/>
                                      </p:to>
                                    </p:set>
                                    <p:animEffect transition="in" filter="blinds(horizontal)">
                                      <p:cBhvr>
                                        <p:cTn id="10" dur="500"/>
                                        <p:tgtEl>
                                          <p:spTgt spid="5836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3683">
                                            <p:txEl>
                                              <p:pRg st="2" end="2"/>
                                            </p:txEl>
                                          </p:spTgt>
                                        </p:tgtEl>
                                        <p:attrNameLst>
                                          <p:attrName>style.visibility</p:attrName>
                                        </p:attrNameLst>
                                      </p:cBhvr>
                                      <p:to>
                                        <p:strVal val="visible"/>
                                      </p:to>
                                    </p:set>
                                    <p:animEffect transition="in" filter="blinds(horizontal)">
                                      <p:cBhvr>
                                        <p:cTn id="13" dur="500"/>
                                        <p:tgtEl>
                                          <p:spTgt spid="5836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83683">
                                            <p:txEl>
                                              <p:pRg st="3" end="3"/>
                                            </p:txEl>
                                          </p:spTgt>
                                        </p:tgtEl>
                                        <p:attrNameLst>
                                          <p:attrName>style.visibility</p:attrName>
                                        </p:attrNameLst>
                                      </p:cBhvr>
                                      <p:to>
                                        <p:strVal val="visible"/>
                                      </p:to>
                                    </p:set>
                                    <p:animEffect transition="in" filter="blinds(horizontal)">
                                      <p:cBhvr>
                                        <p:cTn id="16" dur="500"/>
                                        <p:tgtEl>
                                          <p:spTgt spid="58368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83683">
                                            <p:txEl>
                                              <p:pRg st="4" end="4"/>
                                            </p:txEl>
                                          </p:spTgt>
                                        </p:tgtEl>
                                        <p:attrNameLst>
                                          <p:attrName>style.visibility</p:attrName>
                                        </p:attrNameLst>
                                      </p:cBhvr>
                                      <p:to>
                                        <p:strVal val="visible"/>
                                      </p:to>
                                    </p:set>
                                    <p:animEffect transition="in" filter="blinds(horizontal)">
                                      <p:cBhvr>
                                        <p:cTn id="19" dur="500"/>
                                        <p:tgtEl>
                                          <p:spTgt spid="58368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83683">
                                            <p:txEl>
                                              <p:pRg st="5" end="5"/>
                                            </p:txEl>
                                          </p:spTgt>
                                        </p:tgtEl>
                                        <p:attrNameLst>
                                          <p:attrName>style.visibility</p:attrName>
                                        </p:attrNameLst>
                                      </p:cBhvr>
                                      <p:to>
                                        <p:strVal val="visible"/>
                                      </p:to>
                                    </p:set>
                                    <p:animEffect transition="in" filter="blinds(horizontal)">
                                      <p:cBhvr>
                                        <p:cTn id="22" dur="500"/>
                                        <p:tgtEl>
                                          <p:spTgt spid="58368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3683">
                                            <p:txEl>
                                              <p:pRg st="6" end="6"/>
                                            </p:txEl>
                                          </p:spTgt>
                                        </p:tgtEl>
                                        <p:attrNameLst>
                                          <p:attrName>style.visibility</p:attrName>
                                        </p:attrNameLst>
                                      </p:cBhvr>
                                      <p:to>
                                        <p:strVal val="visible"/>
                                      </p:to>
                                    </p:set>
                                    <p:animEffect transition="in" filter="blinds(horizontal)">
                                      <p:cBhvr>
                                        <p:cTn id="25" dur="500"/>
                                        <p:tgtEl>
                                          <p:spTgt spid="583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1E965E1-BFEB-4056-A7CA-42986949FBF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3B31C7-7513-4368-813F-BB7CB34DA44D}" type="slidenum">
              <a:rPr lang="zh-CN" altLang="en-US" smtClean="0">
                <a:solidFill>
                  <a:schemeClr val="accent1"/>
                </a:solidFill>
              </a:rPr>
              <a:pPr/>
              <a:t>23</a:t>
            </a:fld>
            <a:r>
              <a:rPr lang="en-US" altLang="zh-CN" dirty="0">
                <a:solidFill>
                  <a:schemeClr val="accent1"/>
                </a:solidFill>
              </a:rPr>
              <a:t>/44</a:t>
            </a:r>
          </a:p>
        </p:txBody>
      </p:sp>
      <p:sp>
        <p:nvSpPr>
          <p:cNvPr id="23555" name="Rectangle 2">
            <a:extLst>
              <a:ext uri="{FF2B5EF4-FFF2-40B4-BE49-F238E27FC236}">
                <a16:creationId xmlns:a16="http://schemas.microsoft.com/office/drawing/2014/main" id="{BF642A50-700B-43D2-A633-8F8D8B872DAB}"/>
              </a:ext>
            </a:extLst>
          </p:cNvPr>
          <p:cNvSpPr>
            <a:spLocks noGrp="1"/>
          </p:cNvSpPr>
          <p:nvPr>
            <p:ph type="title" idx="4294967295"/>
          </p:nvPr>
        </p:nvSpPr>
        <p:spPr>
          <a:xfrm>
            <a:off x="0" y="-26988"/>
            <a:ext cx="9144000" cy="2016126"/>
          </a:xfrm>
          <a:solidFill>
            <a:schemeClr val="tx2"/>
          </a:solidFill>
        </p:spPr>
        <p:txBody>
          <a:bodyPr/>
          <a:lstStyle/>
          <a:p>
            <a:pPr marL="803275" indent="-803275" algn="l"/>
            <a:r>
              <a:rPr lang="zh-CN" altLang="en-US" sz="3600" b="1" dirty="0">
                <a:latin typeface="Calibri" panose="020F0502020204030204" pitchFamily="34" charset="0"/>
                <a:ea typeface="宋体" panose="02010600030101010101" pitchFamily="2" charset="-122"/>
              </a:rPr>
              <a:t>例</a:t>
            </a:r>
            <a:r>
              <a:rPr lang="en-US" altLang="zh-CN" sz="3600" b="1" dirty="0">
                <a:latin typeface="Calibri" panose="020F0502020204030204" pitchFamily="34" charset="0"/>
                <a:ea typeface="宋体" panose="02010600030101010101" pitchFamily="2" charset="-122"/>
              </a:rPr>
              <a:t> N</a:t>
            </a:r>
            <a:r>
              <a:rPr lang="zh-CN" altLang="en-US" sz="3600" b="1" dirty="0">
                <a:latin typeface="Calibri" panose="020F0502020204030204" pitchFamily="34" charset="0"/>
                <a:ea typeface="宋体" panose="02010600030101010101" pitchFamily="2" charset="-122"/>
              </a:rPr>
              <a:t>是自然数集合，在</a:t>
            </a:r>
            <a:r>
              <a:rPr lang="en-US" altLang="zh-CN" sz="3600" b="1" dirty="0">
                <a:latin typeface="Calibri" panose="020F0502020204030204" pitchFamily="34" charset="0"/>
                <a:ea typeface="宋体" panose="02010600030101010101" pitchFamily="2" charset="-122"/>
              </a:rPr>
              <a:t>N</a:t>
            </a:r>
            <a:r>
              <a:rPr lang="zh-CN" altLang="en-US" sz="3600" b="1" dirty="0">
                <a:latin typeface="Calibri" panose="020F0502020204030204" pitchFamily="34" charset="0"/>
                <a:ea typeface="宋体" panose="02010600030101010101" pitchFamily="2" charset="-122"/>
              </a:rPr>
              <a:t>上定义运算 * ：</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对于任意的</a:t>
            </a:r>
            <a:r>
              <a:rPr lang="en-US" altLang="zh-CN" sz="3600" b="1" dirty="0">
                <a:latin typeface="Calibri" panose="020F0502020204030204" pitchFamily="34" charset="0"/>
                <a:ea typeface="宋体" panose="02010600030101010101" pitchFamily="2" charset="-122"/>
              </a:rPr>
              <a:t>m</a:t>
            </a:r>
            <a:r>
              <a:rPr lang="zh-CN" altLang="en-US"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n ∊ N</a:t>
            </a:r>
            <a:r>
              <a:rPr lang="zh-CN" altLang="en-US"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m*n=m+2n</a:t>
            </a:r>
            <a:r>
              <a:rPr lang="zh-CN" altLang="en-US" sz="3600" b="1" dirty="0">
                <a:latin typeface="Calibri" panose="020F0502020204030204" pitchFamily="34" charset="0"/>
                <a:ea typeface="宋体" panose="02010600030101010101" pitchFamily="2" charset="-122"/>
              </a:rPr>
              <a:t>。</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 是可交换的吗？* 适合结合律吗？</a:t>
            </a:r>
            <a:endParaRPr lang="en-US" altLang="zh-CN" sz="3600" b="1" dirty="0">
              <a:latin typeface="Calibri" panose="020F0502020204030204" pitchFamily="34" charset="0"/>
              <a:ea typeface="宋体" panose="02010600030101010101" pitchFamily="2" charset="-122"/>
            </a:endParaRPr>
          </a:p>
        </p:txBody>
      </p:sp>
      <p:sp>
        <p:nvSpPr>
          <p:cNvPr id="586755" name="Rectangle 3">
            <a:extLst>
              <a:ext uri="{FF2B5EF4-FFF2-40B4-BE49-F238E27FC236}">
                <a16:creationId xmlns:a16="http://schemas.microsoft.com/office/drawing/2014/main" id="{49A64BE2-9891-408E-B35A-A8BAD150B42A}"/>
              </a:ext>
            </a:extLst>
          </p:cNvPr>
          <p:cNvSpPr>
            <a:spLocks noGrp="1"/>
          </p:cNvSpPr>
          <p:nvPr>
            <p:ph type="body" idx="4294967295"/>
          </p:nvPr>
        </p:nvSpPr>
        <p:spPr>
          <a:xfrm>
            <a:off x="539750" y="2349500"/>
            <a:ext cx="8353425" cy="4103688"/>
          </a:xfrm>
        </p:spPr>
        <p:txBody>
          <a:bodyPr/>
          <a:lstStyle/>
          <a:p>
            <a:pPr marL="0" indent="0">
              <a:lnSpc>
                <a:spcPct val="11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解：	取</a:t>
            </a:r>
            <a:r>
              <a:rPr lang="en-US" altLang="zh-CN" sz="2800" b="1">
                <a:latin typeface="Calibri" panose="020F0502020204030204" pitchFamily="34" charset="0"/>
                <a:ea typeface="宋体" panose="02010600030101010101" pitchFamily="2" charset="-122"/>
              </a:rPr>
              <a:t>m=1</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n=2, m*n=1*2=1+2·2=5,</a:t>
            </a:r>
          </a:p>
          <a:p>
            <a:pPr marL="0" indent="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	</a:t>
            </a:r>
            <a:r>
              <a:rPr lang="zh-CN" altLang="en-US" sz="2800" b="1">
                <a:latin typeface="Calibri" panose="020F0502020204030204" pitchFamily="34" charset="0"/>
                <a:ea typeface="宋体" panose="02010600030101010101" pitchFamily="2" charset="-122"/>
              </a:rPr>
              <a:t>而</a:t>
            </a:r>
            <a:r>
              <a:rPr lang="en-US" altLang="zh-CN" sz="2800" b="1">
                <a:latin typeface="Calibri" panose="020F0502020204030204" pitchFamily="34" charset="0"/>
                <a:ea typeface="宋体" panose="02010600030101010101" pitchFamily="2" charset="-122"/>
              </a:rPr>
              <a:t>n*m=2*1=2+2·1=4≠m *n</a:t>
            </a:r>
          </a:p>
          <a:p>
            <a:pPr marL="0" indent="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	</a:t>
            </a:r>
            <a:r>
              <a:rPr lang="en-US" altLang="zh-CN" sz="2800" b="1">
                <a:solidFill>
                  <a:srgbClr val="993300"/>
                </a:solidFill>
                <a:latin typeface="Calibri" panose="020F0502020204030204" pitchFamily="34" charset="0"/>
                <a:ea typeface="宋体" panose="02010600030101010101" pitchFamily="2" charset="-122"/>
              </a:rPr>
              <a:t>∴ * </a:t>
            </a:r>
            <a:r>
              <a:rPr lang="zh-CN" altLang="en-US" sz="2800" b="1">
                <a:solidFill>
                  <a:srgbClr val="993300"/>
                </a:solidFill>
                <a:latin typeface="Calibri" panose="020F0502020204030204" pitchFamily="34" charset="0"/>
                <a:ea typeface="宋体" panose="02010600030101010101" pitchFamily="2" charset="-122"/>
              </a:rPr>
              <a:t>是不可交换的。</a:t>
            </a:r>
          </a:p>
          <a:p>
            <a:pPr marL="0" indent="0">
              <a:lnSpc>
                <a:spcPct val="11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取</a:t>
            </a:r>
            <a:r>
              <a:rPr lang="en-US" altLang="zh-CN" sz="2800" b="1">
                <a:latin typeface="Calibri" panose="020F0502020204030204" pitchFamily="34" charset="0"/>
                <a:ea typeface="宋体" panose="02010600030101010101" pitchFamily="2" charset="-122"/>
              </a:rPr>
              <a:t>m=1, n=2, k=3</a:t>
            </a:r>
            <a:r>
              <a:rPr lang="zh-CN" altLang="en-US" sz="2800" b="1">
                <a:latin typeface="Calibri" panose="020F0502020204030204" pitchFamily="34" charset="0"/>
                <a:ea typeface="宋体" panose="02010600030101010101" pitchFamily="2" charset="-122"/>
              </a:rPr>
              <a:t>，</a:t>
            </a:r>
          </a:p>
          <a:p>
            <a:pPr marL="0" indent="0">
              <a:lnSpc>
                <a:spcPct val="11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a:t>
            </a:r>
            <a:r>
              <a:rPr lang="en-US" altLang="zh-CN" sz="2800" b="1">
                <a:latin typeface="Calibri" panose="020F0502020204030204" pitchFamily="34" charset="0"/>
                <a:ea typeface="宋体" panose="02010600030101010101" pitchFamily="2" charset="-122"/>
              </a:rPr>
              <a:t>(m*n)</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k=(m+2n)+2k=1+4+6=11,</a:t>
            </a:r>
          </a:p>
          <a:p>
            <a:pPr marL="0" indent="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	</a:t>
            </a:r>
            <a:r>
              <a:rPr lang="zh-CN" altLang="en-US" sz="2800" b="1">
                <a:latin typeface="Calibri" panose="020F0502020204030204" pitchFamily="34" charset="0"/>
                <a:ea typeface="宋体" panose="02010600030101010101" pitchFamily="2" charset="-122"/>
              </a:rPr>
              <a:t>而</a:t>
            </a:r>
            <a:r>
              <a:rPr lang="en-US" altLang="zh-CN" sz="2800" b="1">
                <a:latin typeface="Calibri" panose="020F0502020204030204" pitchFamily="34" charset="0"/>
                <a:ea typeface="宋体" panose="02010600030101010101" pitchFamily="2" charset="-122"/>
              </a:rPr>
              <a:t>m*(n*k)=m+2(n+2k)=1+4+12=17</a:t>
            </a:r>
          </a:p>
          <a:p>
            <a:pPr marL="0" indent="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	∴ (m*n)</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k≠m*(n*k),  </a:t>
            </a:r>
            <a:r>
              <a:rPr lang="zh-CN" altLang="en-US" sz="2800" b="1">
                <a:solidFill>
                  <a:schemeClr val="accent2"/>
                </a:solidFill>
                <a:latin typeface="Calibri" panose="020F0502020204030204" pitchFamily="34" charset="0"/>
                <a:ea typeface="宋体" panose="02010600030101010101" pitchFamily="2" charset="-122"/>
              </a:rPr>
              <a:t>故 * 不适合结合律。</a:t>
            </a:r>
          </a:p>
        </p:txBody>
      </p:sp>
    </p:spTree>
    <p:extLst>
      <p:ext uri="{BB962C8B-B14F-4D97-AF65-F5344CB8AC3E}">
        <p14:creationId xmlns:p14="http://schemas.microsoft.com/office/powerpoint/2010/main" val="3514071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animEffect transition="in" filter="blinds(horizontal)">
                                      <p:cBhvr>
                                        <p:cTn id="7" dur="500"/>
                                        <p:tgtEl>
                                          <p:spTgt spid="5867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6755">
                                            <p:txEl>
                                              <p:pRg st="1" end="1"/>
                                            </p:txEl>
                                          </p:spTgt>
                                        </p:tgtEl>
                                        <p:attrNameLst>
                                          <p:attrName>style.visibility</p:attrName>
                                        </p:attrNameLst>
                                      </p:cBhvr>
                                      <p:to>
                                        <p:strVal val="visible"/>
                                      </p:to>
                                    </p:set>
                                    <p:animEffect transition="in" filter="blinds(horizontal)">
                                      <p:cBhvr>
                                        <p:cTn id="10" dur="500"/>
                                        <p:tgtEl>
                                          <p:spTgt spid="5867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6755">
                                            <p:txEl>
                                              <p:pRg st="2" end="2"/>
                                            </p:txEl>
                                          </p:spTgt>
                                        </p:tgtEl>
                                        <p:attrNameLst>
                                          <p:attrName>style.visibility</p:attrName>
                                        </p:attrNameLst>
                                      </p:cBhvr>
                                      <p:to>
                                        <p:strVal val="visible"/>
                                      </p:to>
                                    </p:set>
                                    <p:animEffect transition="in" filter="blinds(horizontal)">
                                      <p:cBhvr>
                                        <p:cTn id="13" dur="500"/>
                                        <p:tgtEl>
                                          <p:spTgt spid="5867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6755">
                                            <p:txEl>
                                              <p:pRg st="3" end="3"/>
                                            </p:txEl>
                                          </p:spTgt>
                                        </p:tgtEl>
                                        <p:attrNameLst>
                                          <p:attrName>style.visibility</p:attrName>
                                        </p:attrNameLst>
                                      </p:cBhvr>
                                      <p:to>
                                        <p:strVal val="visible"/>
                                      </p:to>
                                    </p:set>
                                    <p:animEffect transition="in" filter="blinds(horizontal)">
                                      <p:cBhvr>
                                        <p:cTn id="18" dur="500"/>
                                        <p:tgtEl>
                                          <p:spTgt spid="5867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6755">
                                            <p:txEl>
                                              <p:pRg st="4" end="4"/>
                                            </p:txEl>
                                          </p:spTgt>
                                        </p:tgtEl>
                                        <p:attrNameLst>
                                          <p:attrName>style.visibility</p:attrName>
                                        </p:attrNameLst>
                                      </p:cBhvr>
                                      <p:to>
                                        <p:strVal val="visible"/>
                                      </p:to>
                                    </p:set>
                                    <p:animEffect transition="in" filter="blinds(horizontal)">
                                      <p:cBhvr>
                                        <p:cTn id="21" dur="500"/>
                                        <p:tgtEl>
                                          <p:spTgt spid="5867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6755">
                                            <p:txEl>
                                              <p:pRg st="5" end="5"/>
                                            </p:txEl>
                                          </p:spTgt>
                                        </p:tgtEl>
                                        <p:attrNameLst>
                                          <p:attrName>style.visibility</p:attrName>
                                        </p:attrNameLst>
                                      </p:cBhvr>
                                      <p:to>
                                        <p:strVal val="visible"/>
                                      </p:to>
                                    </p:set>
                                    <p:animEffect transition="in" filter="blinds(horizontal)">
                                      <p:cBhvr>
                                        <p:cTn id="24" dur="500"/>
                                        <p:tgtEl>
                                          <p:spTgt spid="58675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86755">
                                            <p:txEl>
                                              <p:pRg st="6" end="6"/>
                                            </p:txEl>
                                          </p:spTgt>
                                        </p:tgtEl>
                                        <p:attrNameLst>
                                          <p:attrName>style.visibility</p:attrName>
                                        </p:attrNameLst>
                                      </p:cBhvr>
                                      <p:to>
                                        <p:strVal val="visible"/>
                                      </p:to>
                                    </p:set>
                                    <p:animEffect transition="in" filter="blinds(horizontal)">
                                      <p:cBhvr>
                                        <p:cTn id="27" dur="500"/>
                                        <p:tgtEl>
                                          <p:spTgt spid="586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C3AB0F0-66A2-49C3-9972-D4CD6548714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A217D6-453D-4B60-A690-4F56AB0302A4}" type="slidenum">
              <a:rPr lang="zh-CN" altLang="en-US" smtClean="0">
                <a:solidFill>
                  <a:schemeClr val="accent1"/>
                </a:solidFill>
              </a:rPr>
              <a:pPr/>
              <a:t>24</a:t>
            </a:fld>
            <a:r>
              <a:rPr lang="en-US" altLang="zh-CN" dirty="0">
                <a:solidFill>
                  <a:schemeClr val="accent1"/>
                </a:solidFill>
              </a:rPr>
              <a:t>/44</a:t>
            </a:r>
          </a:p>
        </p:txBody>
      </p:sp>
      <p:sp>
        <p:nvSpPr>
          <p:cNvPr id="24579" name="Rectangle 2">
            <a:extLst>
              <a:ext uri="{FF2B5EF4-FFF2-40B4-BE49-F238E27FC236}">
                <a16:creationId xmlns:a16="http://schemas.microsoft.com/office/drawing/2014/main" id="{CE7A95E3-45E5-45A7-9112-95A39F0A86EA}"/>
              </a:ext>
            </a:extLst>
          </p:cNvPr>
          <p:cNvSpPr>
            <a:spLocks noGrp="1"/>
          </p:cNvSpPr>
          <p:nvPr>
            <p:ph type="title" idx="4294967295"/>
          </p:nvPr>
        </p:nvSpPr>
        <p:spPr>
          <a:xfrm>
            <a:off x="0" y="-26988"/>
            <a:ext cx="9144000" cy="1727201"/>
          </a:xfrm>
          <a:solidFill>
            <a:schemeClr val="tx2"/>
          </a:solidFill>
        </p:spPr>
        <p:txBody>
          <a:bodyPr/>
          <a:lstStyle/>
          <a:p>
            <a:pPr marL="803275" indent="-803275" algn="l"/>
            <a:r>
              <a:rPr lang="zh-CN" altLang="en-US" sz="3600" b="1" dirty="0">
                <a:latin typeface="Calibri" panose="020F0502020204030204" pitchFamily="34" charset="0"/>
                <a:ea typeface="宋体" panose="02010600030101010101" pitchFamily="2" charset="-122"/>
              </a:rPr>
              <a:t>例</a:t>
            </a:r>
            <a:r>
              <a:rPr lang="en-US" altLang="zh-CN" sz="3600" b="1" dirty="0">
                <a:latin typeface="Calibri" panose="020F0502020204030204" pitchFamily="34" charset="0"/>
                <a:ea typeface="宋体" panose="02010600030101010101" pitchFamily="2" charset="-122"/>
              </a:rPr>
              <a:t> A={</a:t>
            </a:r>
            <a:r>
              <a:rPr lang="en-US" altLang="zh-CN" sz="3600" b="1" dirty="0" err="1">
                <a:latin typeface="Calibri" panose="020F0502020204030204" pitchFamily="34" charset="0"/>
                <a:ea typeface="宋体" panose="02010600030101010101" pitchFamily="2" charset="-122"/>
              </a:rPr>
              <a:t>a,b,c</a:t>
            </a:r>
            <a:r>
              <a:rPr lang="en-US" altLang="zh-CN" sz="3600" b="1"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下表给出了集合</a:t>
            </a:r>
            <a:r>
              <a:rPr lang="en-US" altLang="zh-CN" sz="3600" b="1" dirty="0">
                <a:latin typeface="Calibri" panose="020F0502020204030204" pitchFamily="34" charset="0"/>
                <a:ea typeface="宋体" panose="02010600030101010101" pitchFamily="2" charset="-122"/>
              </a:rPr>
              <a:t>A</a:t>
            </a:r>
            <a:r>
              <a:rPr lang="zh-CN" altLang="en-US" sz="3600" b="1" dirty="0">
                <a:latin typeface="Calibri" panose="020F0502020204030204" pitchFamily="34" charset="0"/>
                <a:ea typeface="宋体" panose="02010600030101010101" pitchFamily="2" charset="-122"/>
              </a:rPr>
              <a:t>上的一个*运算表。问</a:t>
            </a:r>
            <a:r>
              <a:rPr lang="en-US" altLang="zh-CN" sz="3600" b="1" dirty="0">
                <a:latin typeface="Calibri" panose="020F0502020204030204" pitchFamily="34" charset="0"/>
                <a:ea typeface="宋体" panose="02010600030101010101" pitchFamily="2" charset="-122"/>
              </a:rPr>
              <a:t>: * </a:t>
            </a:r>
            <a:r>
              <a:rPr lang="zh-CN" altLang="en-US" sz="3600" b="1" dirty="0">
                <a:latin typeface="Calibri" panose="020F0502020204030204" pitchFamily="34" charset="0"/>
                <a:ea typeface="宋体" panose="02010600030101010101" pitchFamily="2" charset="-122"/>
              </a:rPr>
              <a:t>是否适合结合律？是否适合交换律？</a:t>
            </a:r>
            <a:r>
              <a:rPr lang="zh-CN" altLang="en-US" sz="4000" dirty="0">
                <a:latin typeface="Calibri" panose="020F0502020204030204" pitchFamily="34" charset="0"/>
                <a:ea typeface="宋体" panose="02010600030101010101" pitchFamily="2" charset="-122"/>
              </a:rPr>
              <a:t> </a:t>
            </a:r>
            <a:endParaRPr lang="en-US" altLang="zh-CN" sz="4000" dirty="0">
              <a:latin typeface="Calibri" panose="020F0502020204030204" pitchFamily="34" charset="0"/>
              <a:ea typeface="宋体" panose="02010600030101010101" pitchFamily="2" charset="-122"/>
            </a:endParaRPr>
          </a:p>
        </p:txBody>
      </p:sp>
      <p:sp>
        <p:nvSpPr>
          <p:cNvPr id="24580" name="Text Box 5">
            <a:extLst>
              <a:ext uri="{FF2B5EF4-FFF2-40B4-BE49-F238E27FC236}">
                <a16:creationId xmlns:a16="http://schemas.microsoft.com/office/drawing/2014/main" id="{2BE98EC3-24DA-4E45-BDCD-F583234DEE0B}"/>
              </a:ext>
            </a:extLst>
          </p:cNvPr>
          <p:cNvSpPr txBox="1">
            <a:spLocks noChangeArrowheads="1"/>
          </p:cNvSpPr>
          <p:nvPr/>
        </p:nvSpPr>
        <p:spPr bwMode="auto">
          <a:xfrm>
            <a:off x="2843213" y="2060575"/>
            <a:ext cx="31019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993300"/>
                </a:solidFill>
              </a:rPr>
              <a:t>* </a:t>
            </a:r>
            <a:r>
              <a:rPr lang="zh-CN" altLang="en-US" sz="2800">
                <a:solidFill>
                  <a:schemeClr val="hlink"/>
                </a:solidFill>
              </a:rPr>
              <a:t>       </a:t>
            </a:r>
            <a:r>
              <a:rPr lang="en-US" altLang="zh-CN" sz="2800">
                <a:solidFill>
                  <a:schemeClr val="hlink"/>
                </a:solidFill>
              </a:rPr>
              <a:t>a      b       c</a:t>
            </a:r>
          </a:p>
          <a:p>
            <a:pPr eaLnBrk="1" hangingPunct="1"/>
            <a:r>
              <a:rPr lang="en-US" altLang="zh-CN" sz="2800">
                <a:solidFill>
                  <a:schemeClr val="hlink"/>
                </a:solidFill>
              </a:rPr>
              <a:t>a        a      b       c</a:t>
            </a:r>
          </a:p>
          <a:p>
            <a:pPr eaLnBrk="1" hangingPunct="1"/>
            <a:r>
              <a:rPr lang="en-US" altLang="zh-CN" sz="2800">
                <a:solidFill>
                  <a:schemeClr val="hlink"/>
                </a:solidFill>
              </a:rPr>
              <a:t>b        b      c       a</a:t>
            </a:r>
          </a:p>
          <a:p>
            <a:pPr eaLnBrk="1" hangingPunct="1"/>
            <a:r>
              <a:rPr lang="en-US" altLang="zh-CN" sz="2800">
                <a:solidFill>
                  <a:schemeClr val="hlink"/>
                </a:solidFill>
              </a:rPr>
              <a:t>c        c      a       b </a:t>
            </a:r>
          </a:p>
        </p:txBody>
      </p:sp>
      <p:sp>
        <p:nvSpPr>
          <p:cNvPr id="24581" name="Line 6">
            <a:extLst>
              <a:ext uri="{FF2B5EF4-FFF2-40B4-BE49-F238E27FC236}">
                <a16:creationId xmlns:a16="http://schemas.microsoft.com/office/drawing/2014/main" id="{0F189F9A-D011-4A48-AF46-0AF25CF0F2B5}"/>
              </a:ext>
            </a:extLst>
          </p:cNvPr>
          <p:cNvSpPr>
            <a:spLocks noChangeShapeType="1"/>
          </p:cNvSpPr>
          <p:nvPr/>
        </p:nvSpPr>
        <p:spPr bwMode="auto">
          <a:xfrm>
            <a:off x="2843213" y="2565400"/>
            <a:ext cx="3097212" cy="15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2" name="Line 7">
            <a:extLst>
              <a:ext uri="{FF2B5EF4-FFF2-40B4-BE49-F238E27FC236}">
                <a16:creationId xmlns:a16="http://schemas.microsoft.com/office/drawing/2014/main" id="{6882F8C1-9E70-4B3F-B438-87271CC8142E}"/>
              </a:ext>
            </a:extLst>
          </p:cNvPr>
          <p:cNvSpPr>
            <a:spLocks noChangeShapeType="1"/>
          </p:cNvSpPr>
          <p:nvPr/>
        </p:nvSpPr>
        <p:spPr bwMode="auto">
          <a:xfrm>
            <a:off x="3492500" y="2111375"/>
            <a:ext cx="1588" cy="165735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4872" name="Rectangle 8">
            <a:extLst>
              <a:ext uri="{FF2B5EF4-FFF2-40B4-BE49-F238E27FC236}">
                <a16:creationId xmlns:a16="http://schemas.microsoft.com/office/drawing/2014/main" id="{76576605-FE70-4FDC-B3FB-63283C6F5403}"/>
              </a:ext>
            </a:extLst>
          </p:cNvPr>
          <p:cNvSpPr>
            <a:spLocks noChangeArrowheads="1"/>
          </p:cNvSpPr>
          <p:nvPr/>
        </p:nvSpPr>
        <p:spPr bwMode="auto">
          <a:xfrm>
            <a:off x="468313" y="4508500"/>
            <a:ext cx="77771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75" indent="-7143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00"/>
                </a:solidFill>
              </a:rPr>
              <a:t>解：由于上表的运算表是对称的，所以可以断定 *适合交换律。</a:t>
            </a:r>
          </a:p>
          <a:p>
            <a:pPr eaLnBrk="1" hangingPunct="1"/>
            <a:r>
              <a:rPr lang="zh-CN" altLang="en-US" sz="2800" b="1">
                <a:solidFill>
                  <a:srgbClr val="333300"/>
                </a:solidFill>
              </a:rPr>
              <a:t>       可以验证符合结合律。</a:t>
            </a:r>
          </a:p>
        </p:txBody>
      </p:sp>
    </p:spTree>
    <p:extLst>
      <p:ext uri="{BB962C8B-B14F-4D97-AF65-F5344CB8AC3E}">
        <p14:creationId xmlns:p14="http://schemas.microsoft.com/office/powerpoint/2010/main" val="30115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72">
                                            <p:txEl>
                                              <p:pRg st="0" end="0"/>
                                            </p:txEl>
                                          </p:spTgt>
                                        </p:tgtEl>
                                        <p:attrNameLst>
                                          <p:attrName>style.visibility</p:attrName>
                                        </p:attrNameLst>
                                      </p:cBhvr>
                                      <p:to>
                                        <p:strVal val="visible"/>
                                      </p:to>
                                    </p:set>
                                    <p:animEffect transition="in" filter="blinds(horizontal)">
                                      <p:cBhvr>
                                        <p:cTn id="7" dur="500"/>
                                        <p:tgtEl>
                                          <p:spTgt spid="8048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4872">
                                            <p:txEl>
                                              <p:pRg st="1" end="1"/>
                                            </p:txEl>
                                          </p:spTgt>
                                        </p:tgtEl>
                                        <p:attrNameLst>
                                          <p:attrName>style.visibility</p:attrName>
                                        </p:attrNameLst>
                                      </p:cBhvr>
                                      <p:to>
                                        <p:strVal val="visible"/>
                                      </p:to>
                                    </p:set>
                                    <p:animEffect transition="in" filter="blinds(horizontal)">
                                      <p:cBhvr>
                                        <p:cTn id="12" dur="500"/>
                                        <p:tgtEl>
                                          <p:spTgt spid="8048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F845253-E8F6-496E-9659-8BC6AC50603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7B2170-8CD1-4BF4-A0E4-A7F0375D6F8B}" type="slidenum">
              <a:rPr lang="zh-CN" altLang="en-US" smtClean="0">
                <a:solidFill>
                  <a:schemeClr val="accent1"/>
                </a:solidFill>
              </a:rPr>
              <a:pPr/>
              <a:t>25</a:t>
            </a:fld>
            <a:r>
              <a:rPr lang="en-US" altLang="zh-CN" dirty="0">
                <a:solidFill>
                  <a:schemeClr val="accent1"/>
                </a:solidFill>
              </a:rPr>
              <a:t>/44</a:t>
            </a:r>
          </a:p>
        </p:txBody>
      </p:sp>
      <p:sp>
        <p:nvSpPr>
          <p:cNvPr id="25603" name="Rectangle 2">
            <a:extLst>
              <a:ext uri="{FF2B5EF4-FFF2-40B4-BE49-F238E27FC236}">
                <a16:creationId xmlns:a16="http://schemas.microsoft.com/office/drawing/2014/main" id="{58AFFC8F-24A6-452F-95AE-0C01E6D2222D}"/>
              </a:ext>
            </a:extLst>
          </p:cNvPr>
          <p:cNvSpPr>
            <a:spLocks noGrp="1"/>
          </p:cNvSpPr>
          <p:nvPr>
            <p:ph type="title" idx="4294967295"/>
          </p:nvPr>
        </p:nvSpPr>
        <p:spPr>
          <a:xfrm>
            <a:off x="0" y="-26988"/>
            <a:ext cx="9144000" cy="1727201"/>
          </a:xfrm>
          <a:solidFill>
            <a:schemeClr val="tx2"/>
          </a:solidFill>
        </p:spPr>
        <p:txBody>
          <a:bodyPr/>
          <a:lstStyle/>
          <a:p>
            <a:pPr marL="534988" indent="-534988" algn="l"/>
            <a:r>
              <a:rPr lang="zh-CN" altLang="en-US" sz="3600">
                <a:latin typeface="Calibri" panose="020F0502020204030204" pitchFamily="34" charset="0"/>
                <a:ea typeface="宋体" panose="02010600030101010101" pitchFamily="2" charset="-122"/>
              </a:rPr>
              <a:t>例 </a:t>
            </a:r>
            <a:r>
              <a:rPr lang="en-US" altLang="zh-CN" sz="3600" b="1">
                <a:latin typeface="Calibri" panose="020F0502020204030204" pitchFamily="34" charset="0"/>
                <a:ea typeface="宋体" panose="02010600030101010101" pitchFamily="2" charset="-122"/>
              </a:rPr>
              <a:t>A={a,b,c}, </a:t>
            </a:r>
            <a:r>
              <a:rPr lang="zh-CN" altLang="en-US" sz="3600" b="1">
                <a:latin typeface="Calibri" panose="020F0502020204030204" pitchFamily="34" charset="0"/>
                <a:ea typeface="宋体" panose="02010600030101010101" pitchFamily="2" charset="-122"/>
              </a:rPr>
              <a:t>右表给出了集合</a:t>
            </a:r>
            <a:r>
              <a:rPr lang="en-US" altLang="zh-CN" sz="3600" b="1">
                <a:latin typeface="Calibri" panose="020F0502020204030204" pitchFamily="34" charset="0"/>
                <a:ea typeface="宋体" panose="02010600030101010101" pitchFamily="2" charset="-122"/>
              </a:rPr>
              <a:t>A</a:t>
            </a:r>
            <a:r>
              <a:rPr lang="zh-CN" altLang="en-US" sz="3600" b="1">
                <a:latin typeface="Calibri" panose="020F0502020204030204" pitchFamily="34" charset="0"/>
                <a:ea typeface="宋体" panose="02010600030101010101" pitchFamily="2" charset="-122"/>
              </a:rPr>
              <a:t>上的一个*运算表。问</a:t>
            </a:r>
            <a:r>
              <a:rPr lang="en-US" altLang="zh-CN" sz="3600" b="1">
                <a:latin typeface="Calibri" panose="020F0502020204030204" pitchFamily="34" charset="0"/>
                <a:ea typeface="宋体" panose="02010600030101010101" pitchFamily="2" charset="-122"/>
              </a:rPr>
              <a:t>: * </a:t>
            </a:r>
            <a:r>
              <a:rPr lang="zh-CN" altLang="en-US" sz="3600" b="1">
                <a:latin typeface="Calibri" panose="020F0502020204030204" pitchFamily="34" charset="0"/>
                <a:ea typeface="宋体" panose="02010600030101010101" pitchFamily="2" charset="-122"/>
              </a:rPr>
              <a:t>是否适合结合律？是否适合交换律？</a:t>
            </a:r>
            <a:r>
              <a:rPr lang="zh-CN" altLang="en-US">
                <a:solidFill>
                  <a:schemeClr val="hlink"/>
                </a:solidFill>
                <a:latin typeface="Calibri" panose="020F0502020204030204" pitchFamily="34" charset="0"/>
                <a:ea typeface="宋体" panose="02010600030101010101" pitchFamily="2" charset="-122"/>
              </a:rPr>
              <a:t> </a:t>
            </a:r>
          </a:p>
        </p:txBody>
      </p:sp>
      <p:sp>
        <p:nvSpPr>
          <p:cNvPr id="588804" name="Rectangle 4">
            <a:extLst>
              <a:ext uri="{FF2B5EF4-FFF2-40B4-BE49-F238E27FC236}">
                <a16:creationId xmlns:a16="http://schemas.microsoft.com/office/drawing/2014/main" id="{DAF651CC-7704-417C-A416-3F2E258BF129}"/>
              </a:ext>
            </a:extLst>
          </p:cNvPr>
          <p:cNvSpPr>
            <a:spLocks noChangeArrowheads="1"/>
          </p:cNvSpPr>
          <p:nvPr/>
        </p:nvSpPr>
        <p:spPr bwMode="auto">
          <a:xfrm>
            <a:off x="395288" y="3884613"/>
            <a:ext cx="78486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hlink"/>
              </a:buClr>
              <a:buSzPct val="110000"/>
              <a:buFont typeface="Wingdings" panose="05000000000000000000" pitchFamily="2" charset="2"/>
              <a:buNone/>
            </a:pPr>
            <a:r>
              <a:rPr lang="zh-CN" altLang="en-US" sz="2800" b="1" dirty="0">
                <a:solidFill>
                  <a:srgbClr val="333300"/>
                </a:solidFill>
              </a:rPr>
              <a:t>解：显然，</a:t>
            </a:r>
            <a:r>
              <a:rPr lang="en-US" altLang="zh-CN" sz="2800" b="1" dirty="0">
                <a:solidFill>
                  <a:srgbClr val="333300"/>
                </a:solidFill>
              </a:rPr>
              <a:t>b*c=</a:t>
            </a:r>
            <a:r>
              <a:rPr lang="en-US" altLang="zh-CN" sz="2800" b="1" dirty="0" err="1">
                <a:solidFill>
                  <a:srgbClr val="333300"/>
                </a:solidFill>
              </a:rPr>
              <a:t>c</a:t>
            </a:r>
            <a:r>
              <a:rPr lang="en-US" altLang="zh-CN" sz="2800" dirty="0" err="1"/>
              <a:t>≠</a:t>
            </a:r>
            <a:r>
              <a:rPr lang="en-US" altLang="zh-CN" sz="2800" b="1" dirty="0" err="1">
                <a:solidFill>
                  <a:srgbClr val="333300"/>
                </a:solidFill>
              </a:rPr>
              <a:t>b</a:t>
            </a:r>
            <a:r>
              <a:rPr lang="en-US" altLang="zh-CN" sz="2800" b="1" dirty="0">
                <a:solidFill>
                  <a:srgbClr val="333300"/>
                </a:solidFill>
              </a:rPr>
              <a:t>=c*b</a:t>
            </a:r>
          </a:p>
          <a:p>
            <a:pPr eaLnBrk="1" hangingPunct="1">
              <a:lnSpc>
                <a:spcPct val="110000"/>
              </a:lnSpc>
              <a:spcBef>
                <a:spcPct val="20000"/>
              </a:spcBef>
              <a:buClr>
                <a:schemeClr val="hlink"/>
              </a:buClr>
              <a:buSzPct val="110000"/>
              <a:buFont typeface="Wingdings" panose="05000000000000000000" pitchFamily="2" charset="2"/>
              <a:buNone/>
            </a:pPr>
            <a:r>
              <a:rPr lang="en-US" altLang="zh-CN" sz="2800" b="1" dirty="0">
                <a:solidFill>
                  <a:srgbClr val="333300"/>
                </a:solidFill>
              </a:rPr>
              <a:t>	</a:t>
            </a:r>
            <a:r>
              <a:rPr lang="zh-CN" altLang="en-US" sz="2800" b="1" dirty="0">
                <a:solidFill>
                  <a:srgbClr val="333300"/>
                </a:solidFill>
              </a:rPr>
              <a:t>即 *不满足交换率。</a:t>
            </a:r>
          </a:p>
          <a:p>
            <a:pPr eaLnBrk="1" hangingPunct="1">
              <a:lnSpc>
                <a:spcPct val="110000"/>
              </a:lnSpc>
              <a:spcBef>
                <a:spcPct val="20000"/>
              </a:spcBef>
              <a:buClr>
                <a:schemeClr val="hlink"/>
              </a:buClr>
              <a:buSzPct val="110000"/>
              <a:buFont typeface="Wingdings" panose="05000000000000000000" pitchFamily="2" charset="2"/>
              <a:buNone/>
            </a:pPr>
            <a:r>
              <a:rPr lang="zh-CN" altLang="en-US" sz="2800" b="1" dirty="0">
                <a:solidFill>
                  <a:srgbClr val="333300"/>
                </a:solidFill>
              </a:rPr>
              <a:t>        显然，   </a:t>
            </a:r>
            <a:r>
              <a:rPr lang="en-US" altLang="zh-CN" sz="2800" b="1" dirty="0">
                <a:solidFill>
                  <a:srgbClr val="333300"/>
                </a:solidFill>
              </a:rPr>
              <a:t>(a*b)*c=b*c=c</a:t>
            </a:r>
          </a:p>
          <a:p>
            <a:pPr eaLnBrk="1" hangingPunct="1">
              <a:lnSpc>
                <a:spcPct val="110000"/>
              </a:lnSpc>
              <a:spcBef>
                <a:spcPct val="20000"/>
              </a:spcBef>
              <a:buClr>
                <a:schemeClr val="hlink"/>
              </a:buClr>
              <a:buSzPct val="110000"/>
              <a:buFont typeface="Wingdings" panose="05000000000000000000" pitchFamily="2" charset="2"/>
              <a:buNone/>
            </a:pPr>
            <a:r>
              <a:rPr lang="en-US" altLang="zh-CN" sz="2800" b="1" dirty="0">
                <a:solidFill>
                  <a:srgbClr val="333300"/>
                </a:solidFill>
              </a:rPr>
              <a:t>	</a:t>
            </a:r>
            <a:r>
              <a:rPr lang="zh-CN" altLang="en-US" sz="2800" b="1" dirty="0">
                <a:solidFill>
                  <a:srgbClr val="333300"/>
                </a:solidFill>
              </a:rPr>
              <a:t>而        </a:t>
            </a:r>
            <a:r>
              <a:rPr lang="en-US" altLang="zh-CN" sz="2800" b="1" dirty="0">
                <a:solidFill>
                  <a:srgbClr val="333300"/>
                </a:solidFill>
              </a:rPr>
              <a:t>a*(b*c)=a*c=</a:t>
            </a:r>
            <a:r>
              <a:rPr lang="en-US" altLang="zh-CN" sz="2800" b="1" dirty="0" err="1">
                <a:solidFill>
                  <a:srgbClr val="333300"/>
                </a:solidFill>
              </a:rPr>
              <a:t>b</a:t>
            </a:r>
            <a:r>
              <a:rPr lang="en-US" altLang="zh-CN" sz="2800" b="1" dirty="0" err="1"/>
              <a:t>≠c</a:t>
            </a:r>
            <a:r>
              <a:rPr lang="en-US" altLang="zh-CN" sz="2800" b="1" dirty="0"/>
              <a:t>=(a*b)*c</a:t>
            </a:r>
            <a:r>
              <a:rPr lang="en-US" altLang="zh-CN" sz="2800" dirty="0"/>
              <a:t>,</a:t>
            </a:r>
          </a:p>
          <a:p>
            <a:pPr eaLnBrk="1" hangingPunct="1">
              <a:lnSpc>
                <a:spcPct val="110000"/>
              </a:lnSpc>
              <a:spcBef>
                <a:spcPct val="20000"/>
              </a:spcBef>
              <a:buClr>
                <a:schemeClr val="hlink"/>
              </a:buClr>
              <a:buSzPct val="110000"/>
              <a:buFont typeface="Wingdings" panose="05000000000000000000" pitchFamily="2" charset="2"/>
              <a:buNone/>
            </a:pPr>
            <a:r>
              <a:rPr lang="en-US" altLang="zh-CN" sz="2800" dirty="0"/>
              <a:t>	</a:t>
            </a:r>
            <a:r>
              <a:rPr lang="zh-CN" altLang="en-US" sz="2800" dirty="0"/>
              <a:t>即有： *不满足结合率。</a:t>
            </a:r>
          </a:p>
        </p:txBody>
      </p:sp>
      <p:sp>
        <p:nvSpPr>
          <p:cNvPr id="25605" name="Text Box 5">
            <a:extLst>
              <a:ext uri="{FF2B5EF4-FFF2-40B4-BE49-F238E27FC236}">
                <a16:creationId xmlns:a16="http://schemas.microsoft.com/office/drawing/2014/main" id="{1FD5C9FB-25A8-448F-8F19-D102CB8620B3}"/>
              </a:ext>
            </a:extLst>
          </p:cNvPr>
          <p:cNvSpPr txBox="1">
            <a:spLocks noChangeArrowheads="1"/>
          </p:cNvSpPr>
          <p:nvPr/>
        </p:nvSpPr>
        <p:spPr bwMode="auto">
          <a:xfrm>
            <a:off x="2195513" y="1987550"/>
            <a:ext cx="31178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993300"/>
                </a:solidFill>
              </a:rPr>
              <a:t>*   </a:t>
            </a:r>
            <a:r>
              <a:rPr lang="zh-CN" altLang="en-US" sz="2400" dirty="0">
                <a:solidFill>
                  <a:schemeClr val="hlink"/>
                </a:solidFill>
              </a:rPr>
              <a:t>     </a:t>
            </a:r>
            <a:r>
              <a:rPr lang="en-US" altLang="zh-CN" sz="2400" dirty="0">
                <a:solidFill>
                  <a:schemeClr val="hlink"/>
                </a:solidFill>
              </a:rPr>
              <a:t>a         b          c</a:t>
            </a:r>
          </a:p>
          <a:p>
            <a:pPr eaLnBrk="1" hangingPunct="1"/>
            <a:r>
              <a:rPr lang="en-US" altLang="zh-CN" sz="2400" dirty="0">
                <a:solidFill>
                  <a:schemeClr val="hlink"/>
                </a:solidFill>
              </a:rPr>
              <a:t>a        </a:t>
            </a:r>
            <a:r>
              <a:rPr lang="en-US" altLang="zh-CN" sz="2400" dirty="0" err="1">
                <a:solidFill>
                  <a:schemeClr val="hlink"/>
                </a:solidFill>
              </a:rPr>
              <a:t>a</a:t>
            </a:r>
            <a:r>
              <a:rPr lang="en-US" altLang="zh-CN" sz="2400" dirty="0">
                <a:solidFill>
                  <a:schemeClr val="hlink"/>
                </a:solidFill>
              </a:rPr>
              <a:t>        b          </a:t>
            </a:r>
            <a:r>
              <a:rPr lang="en-US" altLang="zh-CN" sz="2400" dirty="0" err="1">
                <a:solidFill>
                  <a:schemeClr val="hlink"/>
                </a:solidFill>
              </a:rPr>
              <a:t>b</a:t>
            </a:r>
            <a:endParaRPr lang="en-US" altLang="zh-CN" sz="2400" dirty="0">
              <a:solidFill>
                <a:schemeClr val="hlink"/>
              </a:solidFill>
            </a:endParaRPr>
          </a:p>
          <a:p>
            <a:pPr eaLnBrk="1" hangingPunct="1"/>
            <a:r>
              <a:rPr lang="en-US" altLang="zh-CN" sz="2400" dirty="0">
                <a:solidFill>
                  <a:schemeClr val="hlink"/>
                </a:solidFill>
              </a:rPr>
              <a:t>b        a        b          c</a:t>
            </a:r>
          </a:p>
          <a:p>
            <a:pPr eaLnBrk="1" hangingPunct="1"/>
            <a:r>
              <a:rPr lang="en-US" altLang="zh-CN" sz="2400" dirty="0">
                <a:solidFill>
                  <a:schemeClr val="hlink"/>
                </a:solidFill>
              </a:rPr>
              <a:t>c        a        b          a </a:t>
            </a:r>
          </a:p>
        </p:txBody>
      </p:sp>
      <p:sp>
        <p:nvSpPr>
          <p:cNvPr id="25606" name="Line 6">
            <a:extLst>
              <a:ext uri="{FF2B5EF4-FFF2-40B4-BE49-F238E27FC236}">
                <a16:creationId xmlns:a16="http://schemas.microsoft.com/office/drawing/2014/main" id="{5FBBD24C-8ED2-4069-8A0A-4F1E2C94905D}"/>
              </a:ext>
            </a:extLst>
          </p:cNvPr>
          <p:cNvSpPr>
            <a:spLocks noChangeShapeType="1"/>
          </p:cNvSpPr>
          <p:nvPr/>
        </p:nvSpPr>
        <p:spPr bwMode="auto">
          <a:xfrm>
            <a:off x="2195513" y="2420938"/>
            <a:ext cx="3097212"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7" name="Line 7">
            <a:extLst>
              <a:ext uri="{FF2B5EF4-FFF2-40B4-BE49-F238E27FC236}">
                <a16:creationId xmlns:a16="http://schemas.microsoft.com/office/drawing/2014/main" id="{340104D8-63F3-458D-A0FB-3BBF2EC2FB25}"/>
              </a:ext>
            </a:extLst>
          </p:cNvPr>
          <p:cNvSpPr>
            <a:spLocks noChangeShapeType="1"/>
          </p:cNvSpPr>
          <p:nvPr/>
        </p:nvSpPr>
        <p:spPr bwMode="auto">
          <a:xfrm>
            <a:off x="2844800" y="1987550"/>
            <a:ext cx="0" cy="165735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6455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8804">
                                            <p:txEl>
                                              <p:pRg st="0" end="0"/>
                                            </p:txEl>
                                          </p:spTgt>
                                        </p:tgtEl>
                                        <p:attrNameLst>
                                          <p:attrName>style.visibility</p:attrName>
                                        </p:attrNameLst>
                                      </p:cBhvr>
                                      <p:to>
                                        <p:strVal val="visible"/>
                                      </p:to>
                                    </p:set>
                                    <p:animEffect transition="in" filter="blinds(horizontal)">
                                      <p:cBhvr>
                                        <p:cTn id="7" dur="500"/>
                                        <p:tgtEl>
                                          <p:spTgt spid="5888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8804">
                                            <p:txEl>
                                              <p:pRg st="1" end="1"/>
                                            </p:txEl>
                                          </p:spTgt>
                                        </p:tgtEl>
                                        <p:attrNameLst>
                                          <p:attrName>style.visibility</p:attrName>
                                        </p:attrNameLst>
                                      </p:cBhvr>
                                      <p:to>
                                        <p:strVal val="visible"/>
                                      </p:to>
                                    </p:set>
                                    <p:animEffect transition="in" filter="blinds(horizontal)">
                                      <p:cBhvr>
                                        <p:cTn id="10" dur="500"/>
                                        <p:tgtEl>
                                          <p:spTgt spid="58880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88804">
                                            <p:txEl>
                                              <p:pRg st="2" end="2"/>
                                            </p:txEl>
                                          </p:spTgt>
                                        </p:tgtEl>
                                        <p:attrNameLst>
                                          <p:attrName>style.visibility</p:attrName>
                                        </p:attrNameLst>
                                      </p:cBhvr>
                                      <p:to>
                                        <p:strVal val="visible"/>
                                      </p:to>
                                    </p:set>
                                    <p:animEffect transition="in" filter="blinds(horizontal)">
                                      <p:cBhvr>
                                        <p:cTn id="15" dur="500"/>
                                        <p:tgtEl>
                                          <p:spTgt spid="58880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88804">
                                            <p:txEl>
                                              <p:pRg st="3" end="3"/>
                                            </p:txEl>
                                          </p:spTgt>
                                        </p:tgtEl>
                                        <p:attrNameLst>
                                          <p:attrName>style.visibility</p:attrName>
                                        </p:attrNameLst>
                                      </p:cBhvr>
                                      <p:to>
                                        <p:strVal val="visible"/>
                                      </p:to>
                                    </p:set>
                                    <p:animEffect transition="in" filter="blinds(horizontal)">
                                      <p:cBhvr>
                                        <p:cTn id="18" dur="500"/>
                                        <p:tgtEl>
                                          <p:spTgt spid="58880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88804">
                                            <p:txEl>
                                              <p:pRg st="4" end="4"/>
                                            </p:txEl>
                                          </p:spTgt>
                                        </p:tgtEl>
                                        <p:attrNameLst>
                                          <p:attrName>style.visibility</p:attrName>
                                        </p:attrNameLst>
                                      </p:cBhvr>
                                      <p:to>
                                        <p:strVal val="visible"/>
                                      </p:to>
                                    </p:set>
                                    <p:animEffect transition="in" filter="blinds(horizontal)">
                                      <p:cBhvr>
                                        <p:cTn id="21" dur="500"/>
                                        <p:tgtEl>
                                          <p:spTgt spid="5888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6980474-7FDD-4706-82E6-7D1C72163F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E8706-61FB-42CB-9E9F-7D913C7E6F7A}" type="slidenum">
              <a:rPr lang="zh-CN" altLang="en-US" smtClean="0">
                <a:solidFill>
                  <a:schemeClr val="accent1"/>
                </a:solidFill>
              </a:rPr>
              <a:pPr/>
              <a:t>26</a:t>
            </a:fld>
            <a:r>
              <a:rPr lang="en-US" altLang="zh-CN" dirty="0">
                <a:solidFill>
                  <a:schemeClr val="accent1"/>
                </a:solidFill>
              </a:rPr>
              <a:t>/44</a:t>
            </a:r>
          </a:p>
        </p:txBody>
      </p:sp>
      <p:sp>
        <p:nvSpPr>
          <p:cNvPr id="21508" name="Rectangle 3">
            <a:extLst>
              <a:ext uri="{FF2B5EF4-FFF2-40B4-BE49-F238E27FC236}">
                <a16:creationId xmlns:a16="http://schemas.microsoft.com/office/drawing/2014/main" id="{13A4957B-148D-41AF-92BC-CD8AB141A54C}"/>
              </a:ext>
            </a:extLst>
          </p:cNvPr>
          <p:cNvSpPr>
            <a:spLocks noGrp="1"/>
          </p:cNvSpPr>
          <p:nvPr>
            <p:ph type="body" idx="4294967295"/>
          </p:nvPr>
        </p:nvSpPr>
        <p:spPr>
          <a:xfrm>
            <a:off x="179512" y="116632"/>
            <a:ext cx="8856984" cy="5329238"/>
          </a:xfrm>
        </p:spPr>
        <p:txBody>
          <a:bodyPr/>
          <a:lstStyle/>
          <a:p>
            <a:pPr marL="0" indent="0">
              <a:lnSpc>
                <a:spcPct val="120000"/>
              </a:lnSpc>
              <a:buNone/>
            </a:pPr>
            <a:r>
              <a:rPr lang="zh-CN" altLang="en-US" sz="2800" b="1" dirty="0">
                <a:solidFill>
                  <a:srgbClr val="FF0000"/>
                </a:solidFill>
                <a:latin typeface="Calibri" panose="020F0502020204030204" pitchFamily="34" charset="0"/>
                <a:ea typeface="宋体" panose="02010600030101010101" pitchFamily="2" charset="-122"/>
              </a:rPr>
              <a:t>例  </a:t>
            </a:r>
            <a:r>
              <a:rPr lang="zh-CN" altLang="en-US" sz="2800" b="1" dirty="0">
                <a:latin typeface="Calibri" panose="020F0502020204030204" pitchFamily="34" charset="0"/>
                <a:ea typeface="宋体" panose="02010600030101010101" pitchFamily="2" charset="-122"/>
              </a:rPr>
              <a:t>对于任意的</a:t>
            </a:r>
            <a:r>
              <a:rPr lang="en-US" altLang="zh-CN" sz="2800" b="1" dirty="0" err="1">
                <a:latin typeface="Calibri" panose="020F0502020204030204" pitchFamily="34" charset="0"/>
                <a:ea typeface="宋体" panose="02010600030101010101" pitchFamily="2" charset="-122"/>
              </a:rPr>
              <a:t>x∊N</a:t>
            </a:r>
            <a:r>
              <a:rPr lang="zh-CN" altLang="en-US" sz="2800" b="1" dirty="0">
                <a:latin typeface="Calibri" panose="020F0502020204030204" pitchFamily="34" charset="0"/>
                <a:ea typeface="宋体" panose="02010600030101010101" pitchFamily="2" charset="-122"/>
              </a:rPr>
              <a:t>，定义三个</a:t>
            </a:r>
            <a:r>
              <a:rPr lang="en-US" altLang="zh-CN" sz="2800" b="1" dirty="0">
                <a:latin typeface="Calibri" panose="020F0502020204030204" pitchFamily="34" charset="0"/>
                <a:ea typeface="宋体" panose="02010600030101010101" pitchFamily="2" charset="-122"/>
              </a:rPr>
              <a:t>N→N</a:t>
            </a:r>
            <a:r>
              <a:rPr lang="zh-CN" altLang="en-US" sz="2800" b="1" dirty="0">
                <a:latin typeface="Calibri" panose="020F0502020204030204" pitchFamily="34" charset="0"/>
                <a:ea typeface="宋体" panose="02010600030101010101" pitchFamily="2" charset="-122"/>
              </a:rPr>
              <a:t>函数如下：</a:t>
            </a:r>
            <a:endParaRPr lang="en-US" altLang="zh-CN" sz="2800" b="1" dirty="0">
              <a:latin typeface="Calibri" panose="020F0502020204030204" pitchFamily="34" charset="0"/>
              <a:ea typeface="宋体" panose="02010600030101010101" pitchFamily="2" charset="-122"/>
            </a:endParaRPr>
          </a:p>
          <a:p>
            <a:pPr marL="0" indent="0" algn="ctr">
              <a:lnSpc>
                <a:spcPct val="120000"/>
              </a:lnSpc>
              <a:buNone/>
            </a:pPr>
            <a:r>
              <a:rPr lang="en-US" altLang="zh-CN" sz="2800" b="1" dirty="0">
                <a:latin typeface="Calibri" panose="020F0502020204030204" pitchFamily="34" charset="0"/>
                <a:ea typeface="宋体" panose="02010600030101010101" pitchFamily="2" charset="-122"/>
              </a:rPr>
              <a:t>f</a:t>
            </a:r>
            <a:r>
              <a:rPr lang="en-US" altLang="zh-CN" sz="1600" b="1"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(x)=1</a:t>
            </a:r>
          </a:p>
          <a:p>
            <a:pPr marL="0" indent="0" algn="ctr">
              <a:lnSpc>
                <a:spcPct val="120000"/>
              </a:lnSpc>
              <a:buNone/>
            </a:pPr>
            <a:r>
              <a:rPr lang="en-US" altLang="zh-CN" sz="2800" b="1" dirty="0">
                <a:latin typeface="Calibri" panose="020F0502020204030204" pitchFamily="34" charset="0"/>
                <a:ea typeface="宋体" panose="02010600030101010101" pitchFamily="2" charset="-122"/>
              </a:rPr>
              <a:t>f</a:t>
            </a:r>
            <a:r>
              <a:rPr lang="en-US" altLang="zh-CN" sz="1600" b="1"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(x)=2</a:t>
            </a:r>
          </a:p>
          <a:p>
            <a:pPr marL="0" indent="0" algn="ctr">
              <a:lnSpc>
                <a:spcPct val="120000"/>
              </a:lnSpc>
              <a:buNone/>
            </a:pPr>
            <a:r>
              <a:rPr lang="en-US" altLang="zh-CN" sz="2800" b="1" dirty="0">
                <a:latin typeface="Calibri" panose="020F0502020204030204" pitchFamily="34" charset="0"/>
                <a:ea typeface="宋体" panose="02010600030101010101" pitchFamily="2" charset="-122"/>
              </a:rPr>
              <a:t>f</a:t>
            </a:r>
            <a:r>
              <a:rPr lang="en-US" altLang="zh-CN" sz="1600" b="1" dirty="0">
                <a:latin typeface="Calibri" panose="020F0502020204030204" pitchFamily="34" charset="0"/>
                <a:ea typeface="宋体" panose="02010600030101010101" pitchFamily="2" charset="-122"/>
              </a:rPr>
              <a:t>3</a:t>
            </a:r>
            <a:r>
              <a:rPr lang="en-US" altLang="zh-CN" sz="2800" b="1" dirty="0">
                <a:latin typeface="Calibri" panose="020F0502020204030204" pitchFamily="34" charset="0"/>
                <a:ea typeface="宋体" panose="02010600030101010101" pitchFamily="2" charset="-122"/>
              </a:rPr>
              <a:t>(x)=x</a:t>
            </a:r>
          </a:p>
          <a:p>
            <a:pPr marL="0" indent="0">
              <a:lnSpc>
                <a:spcPct val="120000"/>
              </a:lnSpc>
              <a:buNone/>
            </a:pPr>
            <a:r>
              <a:rPr lang="zh-CN" altLang="en-US" sz="2800" b="1" dirty="0">
                <a:latin typeface="Calibri" panose="020F0502020204030204" pitchFamily="34" charset="0"/>
                <a:ea typeface="宋体" panose="02010600030101010101" pitchFamily="2" charset="-122"/>
              </a:rPr>
              <a:t>考察</a:t>
            </a:r>
            <a:r>
              <a:rPr lang="en-US" altLang="zh-CN" sz="2800" b="1" dirty="0">
                <a:latin typeface="Calibri" panose="020F0502020204030204" pitchFamily="34" charset="0"/>
                <a:ea typeface="宋体" panose="02010600030101010101" pitchFamily="2" charset="-122"/>
              </a:rPr>
              <a:t>A={f</a:t>
            </a:r>
            <a:r>
              <a:rPr lang="en-US" altLang="zh-CN" sz="1600" b="1"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 f</a:t>
            </a:r>
            <a:r>
              <a:rPr lang="en-US" altLang="zh-CN" sz="1600" b="1"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f</a:t>
            </a:r>
            <a:r>
              <a:rPr lang="en-US" altLang="zh-CN" sz="1600" b="1" dirty="0">
                <a:latin typeface="Calibri" panose="020F0502020204030204" pitchFamily="34" charset="0"/>
                <a:ea typeface="宋体" panose="02010600030101010101" pitchFamily="2" charset="-122"/>
              </a:rPr>
              <a:t>3</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。在</a:t>
            </a:r>
            <a:r>
              <a:rPr lang="en-US" altLang="zh-CN" sz="2800" b="1" dirty="0">
                <a:latin typeface="Calibri" panose="020F0502020204030204" pitchFamily="34" charset="0"/>
                <a:ea typeface="宋体" panose="02010600030101010101" pitchFamily="2" charset="-122"/>
              </a:rPr>
              <a:t>A</a:t>
            </a:r>
            <a:r>
              <a:rPr lang="zh-CN" altLang="en-US" sz="2800" b="1" dirty="0">
                <a:latin typeface="Calibri" panose="020F0502020204030204" pitchFamily="34" charset="0"/>
                <a:ea typeface="宋体" panose="02010600030101010101" pitchFamily="2" charset="-122"/>
              </a:rPr>
              <a:t>上，定义复合运算“∘” ：对于任意的</a:t>
            </a:r>
            <a:r>
              <a:rPr lang="en-US" altLang="zh-CN" sz="2800" b="1" dirty="0">
                <a:latin typeface="Calibri" panose="020F0502020204030204" pitchFamily="34" charset="0"/>
                <a:ea typeface="宋体" panose="02010600030101010101" pitchFamily="2" charset="-122"/>
              </a:rPr>
              <a:t>f</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g∊A</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f∘g</a:t>
            </a:r>
            <a:r>
              <a:rPr lang="zh-CN" altLang="en-US" sz="2800" b="1" dirty="0">
                <a:latin typeface="Calibri" panose="020F0502020204030204" pitchFamily="34" charset="0"/>
                <a:ea typeface="宋体" panose="02010600030101010101" pitchFamily="2" charset="-122"/>
              </a:rPr>
              <a:t>为</a:t>
            </a:r>
            <a:r>
              <a:rPr lang="en-US" altLang="zh-CN" sz="2800" b="1" dirty="0">
                <a:latin typeface="Calibri" panose="020F0502020204030204" pitchFamily="34" charset="0"/>
                <a:ea typeface="宋体" panose="02010600030101010101" pitchFamily="2" charset="-122"/>
              </a:rPr>
              <a:t>N→N</a:t>
            </a:r>
            <a:r>
              <a:rPr lang="zh-CN" altLang="en-US" sz="2800" b="1" dirty="0">
                <a:latin typeface="Calibri" panose="020F0502020204030204" pitchFamily="34" charset="0"/>
                <a:ea typeface="宋体" panose="02010600030101010101" pitchFamily="2" charset="-122"/>
              </a:rPr>
              <a:t>的函数 </a:t>
            </a:r>
            <a:endParaRPr lang="en-US" altLang="zh-CN" sz="2800" b="1" dirty="0">
              <a:latin typeface="Calibri" panose="020F0502020204030204" pitchFamily="34" charset="0"/>
              <a:ea typeface="宋体" panose="02010600030101010101" pitchFamily="2" charset="-122"/>
            </a:endParaRPr>
          </a:p>
          <a:p>
            <a:pPr marL="0" indent="0">
              <a:lnSpc>
                <a:spcPct val="120000"/>
              </a:lnSpc>
              <a:buNone/>
            </a:pPr>
            <a:r>
              <a:rPr lang="en-US" altLang="zh-CN" sz="2800" b="1" dirty="0">
                <a:latin typeface="Calibri" panose="020F0502020204030204" pitchFamily="34" charset="0"/>
                <a:ea typeface="宋体" panose="02010600030101010101" pitchFamily="2" charset="-122"/>
              </a:rPr>
              <a:t>		           x→ </a:t>
            </a:r>
            <a:r>
              <a:rPr lang="en-US" altLang="zh-CN" sz="2800" b="1" dirty="0" err="1">
                <a:latin typeface="Calibri" panose="020F0502020204030204" pitchFamily="34" charset="0"/>
                <a:ea typeface="宋体" panose="02010600030101010101" pitchFamily="2" charset="-122"/>
              </a:rPr>
              <a:t>f∘g</a:t>
            </a:r>
            <a:r>
              <a:rPr lang="en-US" altLang="zh-CN" sz="2800" b="1" dirty="0">
                <a:latin typeface="Calibri" panose="020F0502020204030204" pitchFamily="34" charset="0"/>
                <a:ea typeface="宋体" panose="02010600030101010101" pitchFamily="2" charset="-122"/>
              </a:rPr>
              <a:t> (x)=f(g(x))</a:t>
            </a:r>
          </a:p>
          <a:p>
            <a:pPr marL="0" indent="0">
              <a:lnSpc>
                <a:spcPct val="120000"/>
              </a:lnSpc>
              <a:buNone/>
            </a:pPr>
            <a:r>
              <a:rPr lang="zh-CN" altLang="en-US" sz="2800" b="1" dirty="0">
                <a:latin typeface="Calibri" panose="020F0502020204030204" pitchFamily="34" charset="0"/>
                <a:ea typeface="宋体" panose="02010600030101010101" pitchFamily="2" charset="-122"/>
              </a:rPr>
              <a:t>试写出运算表。</a:t>
            </a:r>
            <a:endParaRPr lang="en-US" altLang="zh-CN" sz="2800" b="1" dirty="0"/>
          </a:p>
        </p:txBody>
      </p:sp>
      <p:grpSp>
        <p:nvGrpSpPr>
          <p:cNvPr id="2" name="组合 1"/>
          <p:cNvGrpSpPr/>
          <p:nvPr/>
        </p:nvGrpSpPr>
        <p:grpSpPr>
          <a:xfrm>
            <a:off x="4355108" y="4795986"/>
            <a:ext cx="3290894" cy="1577832"/>
            <a:chOff x="4355108" y="4795986"/>
            <a:chExt cx="3290894" cy="1577832"/>
          </a:xfrm>
        </p:grpSpPr>
        <p:sp>
          <p:nvSpPr>
            <p:cNvPr id="5" name="Text Box 5">
              <a:extLst>
                <a:ext uri="{FF2B5EF4-FFF2-40B4-BE49-F238E27FC236}">
                  <a16:creationId xmlns:a16="http://schemas.microsoft.com/office/drawing/2014/main" id="{1FD5C9FB-25A8-448F-8F19-D102CB8620B3}"/>
                </a:ext>
              </a:extLst>
            </p:cNvPr>
            <p:cNvSpPr txBox="1">
              <a:spLocks noChangeArrowheads="1"/>
            </p:cNvSpPr>
            <p:nvPr/>
          </p:nvSpPr>
          <p:spPr bwMode="auto">
            <a:xfrm>
              <a:off x="4428455" y="4804158"/>
              <a:ext cx="32175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Calibri" panose="020F0502020204030204" pitchFamily="34" charset="0"/>
                </a:rPr>
                <a:t>  ∘</a:t>
              </a:r>
              <a:r>
                <a:rPr lang="zh-CN" altLang="en-US" sz="2400" dirty="0">
                  <a:solidFill>
                    <a:srgbClr val="993300"/>
                  </a:solidFill>
                </a:rPr>
                <a:t>   </a:t>
              </a:r>
              <a:r>
                <a:rPr lang="zh-CN" altLang="en-US" sz="2400" dirty="0">
                  <a:solidFill>
                    <a:schemeClr val="hlink"/>
                  </a:solidFill>
                </a:rPr>
                <a:t>    </a:t>
              </a:r>
              <a:r>
                <a:rPr lang="en-US" altLang="zh-CN" sz="2400" dirty="0">
                  <a:solidFill>
                    <a:schemeClr val="hlink"/>
                  </a:solidFill>
                </a:rPr>
                <a:t>f</a:t>
              </a:r>
              <a:r>
                <a:rPr lang="en-US" altLang="zh-CN" sz="1600" dirty="0">
                  <a:solidFill>
                    <a:schemeClr val="hlink"/>
                  </a:solidFill>
                </a:rPr>
                <a:t>1</a:t>
              </a:r>
              <a:r>
                <a:rPr lang="en-US" altLang="zh-CN" sz="2400" dirty="0">
                  <a:solidFill>
                    <a:schemeClr val="hlink"/>
                  </a:solidFill>
                </a:rPr>
                <a:t>       f</a:t>
              </a:r>
              <a:r>
                <a:rPr lang="en-US" altLang="zh-CN" sz="1600" dirty="0">
                  <a:solidFill>
                    <a:schemeClr val="hlink"/>
                  </a:solidFill>
                </a:rPr>
                <a:t>2</a:t>
              </a:r>
              <a:r>
                <a:rPr lang="en-US" altLang="zh-CN" sz="2400" dirty="0">
                  <a:solidFill>
                    <a:schemeClr val="hlink"/>
                  </a:solidFill>
                </a:rPr>
                <a:t>       f</a:t>
              </a:r>
              <a:r>
                <a:rPr lang="en-US" altLang="zh-CN" sz="1600" dirty="0">
                  <a:solidFill>
                    <a:schemeClr val="hlink"/>
                  </a:solidFill>
                </a:rPr>
                <a:t>3</a:t>
              </a:r>
            </a:p>
            <a:p>
              <a:pPr eaLnBrk="1" hangingPunct="1"/>
              <a:r>
                <a:rPr lang="en-US" altLang="zh-CN" sz="2400" dirty="0">
                  <a:solidFill>
                    <a:schemeClr val="hlink"/>
                  </a:solidFill>
                </a:rPr>
                <a:t>f</a:t>
              </a:r>
              <a:r>
                <a:rPr lang="en-US" altLang="zh-CN" sz="1600" dirty="0">
                  <a:solidFill>
                    <a:schemeClr val="hlink"/>
                  </a:solidFill>
                </a:rPr>
                <a:t>1</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1</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1</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1</a:t>
              </a:r>
              <a:endParaRPr lang="en-US" altLang="zh-CN" sz="1600" dirty="0">
                <a:solidFill>
                  <a:schemeClr val="hlink"/>
                </a:solidFill>
              </a:endParaRPr>
            </a:p>
            <a:p>
              <a:pPr eaLnBrk="1" hangingPunct="1"/>
              <a:r>
                <a:rPr lang="en-US" altLang="zh-CN" sz="2400" dirty="0">
                  <a:solidFill>
                    <a:schemeClr val="hlink"/>
                  </a:solidFill>
                </a:rPr>
                <a:t>f</a:t>
              </a:r>
              <a:r>
                <a:rPr lang="en-US" altLang="zh-CN" sz="1600" dirty="0">
                  <a:solidFill>
                    <a:schemeClr val="hlink"/>
                  </a:solidFill>
                </a:rPr>
                <a:t>2</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2</a:t>
              </a:r>
              <a:r>
                <a:rPr lang="en-US" altLang="zh-CN" sz="1600" dirty="0">
                  <a:solidFill>
                    <a:schemeClr val="hlink"/>
                  </a:solidFill>
                </a:rPr>
                <a:t>          </a:t>
              </a:r>
              <a:r>
                <a:rPr lang="en-US" altLang="zh-CN" sz="2400" dirty="0" err="1">
                  <a:solidFill>
                    <a:schemeClr val="hlink"/>
                  </a:solidFill>
                </a:rPr>
                <a:t>f</a:t>
              </a:r>
              <a:r>
                <a:rPr lang="en-US" altLang="zh-CN" sz="1600" dirty="0" err="1">
                  <a:solidFill>
                    <a:schemeClr val="hlink"/>
                  </a:solidFill>
                </a:rPr>
                <a:t>2</a:t>
              </a:r>
              <a:r>
                <a:rPr lang="zh-CN" altLang="en-US" sz="2400" dirty="0">
                  <a:solidFill>
                    <a:schemeClr val="hlink"/>
                  </a:solidFill>
                </a:rPr>
                <a:t>       </a:t>
              </a:r>
              <a:r>
                <a:rPr lang="en-US" altLang="zh-CN" sz="2400" dirty="0">
                  <a:solidFill>
                    <a:schemeClr val="hlink"/>
                  </a:solidFill>
                </a:rPr>
                <a:t>f</a:t>
              </a:r>
              <a:r>
                <a:rPr lang="en-US" altLang="zh-CN" sz="1600" dirty="0">
                  <a:solidFill>
                    <a:schemeClr val="hlink"/>
                  </a:solidFill>
                </a:rPr>
                <a:t>2</a:t>
              </a:r>
              <a:endParaRPr lang="en-US" altLang="zh-CN" sz="2400" dirty="0">
                <a:solidFill>
                  <a:schemeClr val="hlink"/>
                </a:solidFill>
              </a:endParaRPr>
            </a:p>
            <a:p>
              <a:pPr eaLnBrk="1" hangingPunct="1"/>
              <a:r>
                <a:rPr lang="en-US" altLang="zh-CN" sz="2400" dirty="0">
                  <a:solidFill>
                    <a:schemeClr val="hlink"/>
                  </a:solidFill>
                </a:rPr>
                <a:t>f</a:t>
              </a:r>
              <a:r>
                <a:rPr lang="en-US" altLang="zh-CN" sz="1600" dirty="0">
                  <a:solidFill>
                    <a:schemeClr val="hlink"/>
                  </a:solidFill>
                </a:rPr>
                <a:t>3</a:t>
              </a:r>
              <a:r>
                <a:rPr lang="en-US" altLang="zh-CN" sz="2400" dirty="0">
                  <a:solidFill>
                    <a:schemeClr val="hlink"/>
                  </a:solidFill>
                </a:rPr>
                <a:t>        f</a:t>
              </a:r>
              <a:r>
                <a:rPr lang="en-US" altLang="zh-CN" sz="1600" dirty="0">
                  <a:solidFill>
                    <a:schemeClr val="hlink"/>
                  </a:solidFill>
                </a:rPr>
                <a:t>1</a:t>
              </a:r>
              <a:r>
                <a:rPr lang="en-US" altLang="zh-CN" sz="2400" dirty="0">
                  <a:solidFill>
                    <a:schemeClr val="hlink"/>
                  </a:solidFill>
                </a:rPr>
                <a:t>       f</a:t>
              </a:r>
              <a:r>
                <a:rPr lang="en-US" altLang="zh-CN" sz="1600" dirty="0">
                  <a:solidFill>
                    <a:schemeClr val="hlink"/>
                  </a:solidFill>
                </a:rPr>
                <a:t>2</a:t>
              </a:r>
              <a:r>
                <a:rPr lang="en-US" altLang="zh-CN" sz="2400" dirty="0">
                  <a:solidFill>
                    <a:schemeClr val="hlink"/>
                  </a:solidFill>
                </a:rPr>
                <a:t>       f</a:t>
              </a:r>
              <a:r>
                <a:rPr lang="en-US" altLang="zh-CN" sz="1600" dirty="0">
                  <a:solidFill>
                    <a:schemeClr val="hlink"/>
                  </a:solidFill>
                </a:rPr>
                <a:t>3</a:t>
              </a:r>
              <a:r>
                <a:rPr lang="en-US" altLang="zh-CN" sz="2400" dirty="0">
                  <a:solidFill>
                    <a:schemeClr val="hlink"/>
                  </a:solidFill>
                </a:rPr>
                <a:t>   </a:t>
              </a:r>
            </a:p>
          </p:txBody>
        </p:sp>
        <p:sp>
          <p:nvSpPr>
            <p:cNvPr id="6" name="Line 6">
              <a:extLst>
                <a:ext uri="{FF2B5EF4-FFF2-40B4-BE49-F238E27FC236}">
                  <a16:creationId xmlns:a16="http://schemas.microsoft.com/office/drawing/2014/main" id="{5FBBD24C-8ED2-4069-8A0A-4F1E2C94905D}"/>
                </a:ext>
              </a:extLst>
            </p:cNvPr>
            <p:cNvSpPr>
              <a:spLocks noChangeShapeType="1"/>
            </p:cNvSpPr>
            <p:nvPr/>
          </p:nvSpPr>
          <p:spPr bwMode="auto">
            <a:xfrm>
              <a:off x="4355108" y="5229374"/>
              <a:ext cx="3097212"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a:extLst>
                <a:ext uri="{FF2B5EF4-FFF2-40B4-BE49-F238E27FC236}">
                  <a16:creationId xmlns:a16="http://schemas.microsoft.com/office/drawing/2014/main" id="{340104D8-63F3-458D-A0FB-3BBF2EC2FB25}"/>
                </a:ext>
              </a:extLst>
            </p:cNvPr>
            <p:cNvSpPr>
              <a:spLocks noChangeShapeType="1"/>
            </p:cNvSpPr>
            <p:nvPr/>
          </p:nvSpPr>
          <p:spPr bwMode="auto">
            <a:xfrm flipH="1">
              <a:off x="5004048" y="4795986"/>
              <a:ext cx="347" cy="1441326"/>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文本框 2"/>
          <p:cNvSpPr txBox="1"/>
          <p:nvPr/>
        </p:nvSpPr>
        <p:spPr>
          <a:xfrm>
            <a:off x="288182" y="5628059"/>
            <a:ext cx="2646878" cy="461665"/>
          </a:xfrm>
          <a:prstGeom prst="rect">
            <a:avLst/>
          </a:prstGeom>
          <a:solidFill>
            <a:srgbClr val="00B0F0"/>
          </a:solidFill>
        </p:spPr>
        <p:txBody>
          <a:bodyPr wrap="none" rtlCol="0">
            <a:spAutoFit/>
          </a:bodyPr>
          <a:lstStyle/>
          <a:p>
            <a:r>
              <a:rPr lang="zh-CN" altLang="en-US" sz="2400" dirty="0">
                <a:solidFill>
                  <a:schemeClr val="bg1"/>
                </a:solidFill>
              </a:rPr>
              <a:t>交换律？结合律？</a:t>
            </a:r>
          </a:p>
        </p:txBody>
      </p:sp>
    </p:spTree>
    <p:extLst>
      <p:ext uri="{BB962C8B-B14F-4D97-AF65-F5344CB8AC3E}">
        <p14:creationId xmlns:p14="http://schemas.microsoft.com/office/powerpoint/2010/main" val="412620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6980474-7FDD-4706-82E6-7D1C72163F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E8706-61FB-42CB-9E9F-7D913C7E6F7A}" type="slidenum">
              <a:rPr lang="zh-CN" altLang="en-US" smtClean="0">
                <a:solidFill>
                  <a:schemeClr val="accent1"/>
                </a:solidFill>
              </a:rPr>
              <a:pPr/>
              <a:t>27</a:t>
            </a:fld>
            <a:r>
              <a:rPr lang="en-US" altLang="zh-CN" dirty="0">
                <a:solidFill>
                  <a:schemeClr val="accent1"/>
                </a:solidFill>
              </a:rPr>
              <a:t>/44</a:t>
            </a:r>
          </a:p>
        </p:txBody>
      </p:sp>
      <p:sp>
        <p:nvSpPr>
          <p:cNvPr id="21508" name="Rectangle 3">
            <a:extLst>
              <a:ext uri="{FF2B5EF4-FFF2-40B4-BE49-F238E27FC236}">
                <a16:creationId xmlns:a16="http://schemas.microsoft.com/office/drawing/2014/main" id="{13A4957B-148D-41AF-92BC-CD8AB141A54C}"/>
              </a:ext>
            </a:extLst>
          </p:cNvPr>
          <p:cNvSpPr>
            <a:spLocks noGrp="1"/>
          </p:cNvSpPr>
          <p:nvPr>
            <p:ph type="body" idx="4294967295"/>
          </p:nvPr>
        </p:nvSpPr>
        <p:spPr>
          <a:xfrm>
            <a:off x="179512" y="116632"/>
            <a:ext cx="8497887" cy="5329238"/>
          </a:xfrm>
        </p:spPr>
        <p:txBody>
          <a:bodyPr/>
          <a:lstStyle/>
          <a:p>
            <a:pPr marL="0" indent="0">
              <a:lnSpc>
                <a:spcPct val="120000"/>
              </a:lnSpc>
              <a:buNone/>
            </a:pPr>
            <a:r>
              <a:rPr lang="zh-CN" altLang="en-US" sz="2800" b="1" dirty="0">
                <a:solidFill>
                  <a:srgbClr val="FF0000"/>
                </a:solidFill>
                <a:latin typeface="Calibri" panose="020F0502020204030204" pitchFamily="34" charset="0"/>
                <a:ea typeface="宋体" panose="02010600030101010101" pitchFamily="2" charset="-122"/>
              </a:rPr>
              <a:t>例  </a:t>
            </a:r>
            <a:r>
              <a:rPr lang="zh-CN" altLang="en-US" sz="2800" b="1" dirty="0">
                <a:latin typeface="Calibri" panose="020F0502020204030204" pitchFamily="34" charset="0"/>
                <a:ea typeface="宋体" panose="02010600030101010101" pitchFamily="2" charset="-122"/>
              </a:rPr>
              <a:t>对于任意的</a:t>
            </a:r>
            <a:r>
              <a:rPr lang="en-US" altLang="zh-CN" sz="2800" b="1" dirty="0"/>
              <a:t> </a:t>
            </a:r>
            <a:r>
              <a:rPr lang="en-US" altLang="zh-CN" sz="2800" b="1" dirty="0" err="1"/>
              <a:t>a,b</a:t>
            </a:r>
            <a:r>
              <a:rPr lang="en-US" altLang="zh-CN" sz="2800" b="1" dirty="0">
                <a:latin typeface="Calibri" panose="020F0502020204030204" pitchFamily="34" charset="0"/>
                <a:ea typeface="宋体" panose="02010600030101010101" pitchFamily="2" charset="-122"/>
              </a:rPr>
              <a:t> ∊N, a</a:t>
            </a:r>
            <a:r>
              <a:rPr lang="en-US" altLang="zh-CN" sz="2800" b="1" dirty="0"/>
              <a:t>≠0,</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定义</a:t>
            </a:r>
            <a:r>
              <a:rPr lang="en-US" altLang="zh-CN" sz="2800" b="1" dirty="0">
                <a:latin typeface="Calibri" panose="020F0502020204030204" pitchFamily="34" charset="0"/>
                <a:ea typeface="宋体" panose="02010600030101010101" pitchFamily="2" charset="-122"/>
              </a:rPr>
              <a:t>N→N</a:t>
            </a:r>
            <a:r>
              <a:rPr lang="zh-CN" altLang="en-US" sz="2800" b="1" dirty="0">
                <a:latin typeface="Calibri" panose="020F0502020204030204" pitchFamily="34" charset="0"/>
                <a:ea typeface="宋体" panose="02010600030101010101" pitchFamily="2" charset="-122"/>
              </a:rPr>
              <a:t>函数</a:t>
            </a:r>
            <a:r>
              <a:rPr lang="en-US" altLang="zh-CN" sz="2800" b="1" dirty="0" err="1">
                <a:latin typeface="Calibri" panose="020F0502020204030204" pitchFamily="34" charset="0"/>
                <a:ea typeface="宋体" panose="02010600030101010101" pitchFamily="2" charset="-122"/>
              </a:rPr>
              <a:t>f</a:t>
            </a:r>
            <a:r>
              <a:rPr lang="en-US" altLang="zh-CN" sz="2800" b="1" baseline="-25000" dirty="0" err="1">
                <a:solidFill>
                  <a:srgbClr val="333300"/>
                </a:solidFill>
              </a:rPr>
              <a:t>a,b</a:t>
            </a:r>
            <a:r>
              <a:rPr lang="zh-CN" altLang="en-US" sz="2800" b="1" dirty="0">
                <a:latin typeface="Calibri" panose="020F0502020204030204" pitchFamily="34" charset="0"/>
                <a:ea typeface="宋体" panose="02010600030101010101" pitchFamily="2" charset="-122"/>
              </a:rPr>
              <a:t>如下：</a:t>
            </a:r>
            <a:endParaRPr lang="en-US" altLang="zh-CN" sz="2800" b="1" dirty="0">
              <a:latin typeface="Calibri" panose="020F0502020204030204" pitchFamily="34" charset="0"/>
              <a:ea typeface="宋体" panose="02010600030101010101" pitchFamily="2" charset="-122"/>
            </a:endParaRPr>
          </a:p>
          <a:p>
            <a:pPr marL="0" indent="0" algn="ctr">
              <a:lnSpc>
                <a:spcPct val="120000"/>
              </a:lnSpc>
              <a:buNone/>
            </a:pPr>
            <a:r>
              <a:rPr lang="en-US" altLang="zh-CN" sz="2800" b="1" dirty="0">
                <a:latin typeface="Calibri" panose="020F0502020204030204" pitchFamily="34" charset="0"/>
                <a:ea typeface="宋体" panose="02010600030101010101" pitchFamily="2" charset="-122"/>
              </a:rPr>
              <a:t> </a:t>
            </a:r>
            <a:r>
              <a:rPr lang="en-US" altLang="zh-CN" sz="2800" b="1" dirty="0" err="1">
                <a:latin typeface="Calibri" panose="020F0502020204030204" pitchFamily="34" charset="0"/>
                <a:ea typeface="宋体" panose="02010600030101010101" pitchFamily="2" charset="-122"/>
              </a:rPr>
              <a:t>f</a:t>
            </a:r>
            <a:r>
              <a:rPr lang="en-US" altLang="zh-CN" sz="2800" b="1" baseline="-25000" dirty="0" err="1">
                <a:solidFill>
                  <a:srgbClr val="333300"/>
                </a:solidFill>
              </a:rPr>
              <a:t>a,b</a:t>
            </a:r>
            <a:r>
              <a:rPr lang="en-US" altLang="zh-CN" sz="2800" b="1" dirty="0">
                <a:latin typeface="Calibri" panose="020F0502020204030204" pitchFamily="34" charset="0"/>
                <a:ea typeface="宋体" panose="02010600030101010101" pitchFamily="2" charset="-122"/>
              </a:rPr>
              <a:t>(x)=</a:t>
            </a:r>
            <a:r>
              <a:rPr lang="en-US" altLang="zh-CN" sz="2800" b="1" dirty="0" err="1">
                <a:latin typeface="Calibri" panose="020F0502020204030204" pitchFamily="34" charset="0"/>
                <a:ea typeface="宋体" panose="02010600030101010101" pitchFamily="2" charset="-122"/>
              </a:rPr>
              <a:t>ax+b</a:t>
            </a:r>
            <a:r>
              <a:rPr lang="en-US" altLang="zh-CN" sz="2800" b="1" dirty="0">
                <a:latin typeface="Calibri" panose="020F0502020204030204" pitchFamily="34" charset="0"/>
                <a:ea typeface="宋体" panose="02010600030101010101" pitchFamily="2" charset="-122"/>
              </a:rPr>
              <a:t> </a:t>
            </a:r>
          </a:p>
          <a:p>
            <a:pPr marL="0" indent="0">
              <a:lnSpc>
                <a:spcPct val="120000"/>
              </a:lnSpc>
              <a:buNone/>
            </a:pPr>
            <a:r>
              <a:rPr lang="zh-CN" altLang="en-US" sz="2800" b="1" dirty="0">
                <a:latin typeface="Calibri" panose="020F0502020204030204" pitchFamily="34" charset="0"/>
                <a:ea typeface="宋体" panose="02010600030101010101" pitchFamily="2" charset="-122"/>
              </a:rPr>
              <a:t>考察</a:t>
            </a:r>
            <a:r>
              <a:rPr lang="en-US" altLang="zh-CN" sz="2800" b="1" dirty="0">
                <a:latin typeface="Calibri" panose="020F0502020204030204" pitchFamily="34" charset="0"/>
                <a:ea typeface="宋体" panose="02010600030101010101" pitchFamily="2" charset="-122"/>
              </a:rPr>
              <a:t>A={</a:t>
            </a:r>
            <a:r>
              <a:rPr lang="en-US" altLang="zh-CN" sz="2800" b="1" dirty="0" err="1">
                <a:latin typeface="Calibri" panose="020F0502020204030204" pitchFamily="34" charset="0"/>
                <a:ea typeface="宋体" panose="02010600030101010101" pitchFamily="2" charset="-122"/>
              </a:rPr>
              <a:t>f</a:t>
            </a:r>
            <a:r>
              <a:rPr lang="en-US" altLang="zh-CN" sz="2800" b="1" baseline="-25000" dirty="0" err="1">
                <a:solidFill>
                  <a:srgbClr val="333300"/>
                </a:solidFill>
              </a:rPr>
              <a:t>a,b</a:t>
            </a:r>
            <a:r>
              <a:rPr lang="en-US" altLang="zh-CN" sz="2800" b="1" dirty="0" err="1">
                <a:latin typeface="Calibri" panose="020F0502020204030204" pitchFamily="34" charset="0"/>
                <a:ea typeface="宋体" panose="02010600030101010101" pitchFamily="2" charset="-122"/>
              </a:rPr>
              <a:t>|a</a:t>
            </a:r>
            <a:r>
              <a:rPr lang="en-US" altLang="zh-CN" sz="2800" b="1" dirty="0"/>
              <a:t> ≠0, </a:t>
            </a:r>
            <a:r>
              <a:rPr lang="en-US" altLang="zh-CN" sz="2800" b="1" dirty="0" err="1"/>
              <a:t>a,b</a:t>
            </a:r>
            <a:r>
              <a:rPr lang="en-US" altLang="zh-CN" sz="2800" b="1" dirty="0">
                <a:latin typeface="Calibri" panose="020F0502020204030204" pitchFamily="34" charset="0"/>
                <a:ea typeface="宋体" panose="02010600030101010101" pitchFamily="2" charset="-122"/>
              </a:rPr>
              <a:t> ∊N}.</a:t>
            </a:r>
          </a:p>
          <a:p>
            <a:pPr marL="0" indent="0">
              <a:lnSpc>
                <a:spcPct val="120000"/>
              </a:lnSpc>
              <a:buNone/>
            </a:pPr>
            <a:r>
              <a:rPr lang="zh-CN" altLang="en-US" sz="2800" b="1" dirty="0">
                <a:latin typeface="Calibri" panose="020F0502020204030204" pitchFamily="34" charset="0"/>
                <a:ea typeface="宋体" panose="02010600030101010101" pitchFamily="2" charset="-122"/>
              </a:rPr>
              <a:t>在</a:t>
            </a:r>
            <a:r>
              <a:rPr lang="en-US" altLang="zh-CN" sz="2800" b="1" dirty="0">
                <a:latin typeface="Calibri" panose="020F0502020204030204" pitchFamily="34" charset="0"/>
                <a:ea typeface="宋体" panose="02010600030101010101" pitchFamily="2" charset="-122"/>
              </a:rPr>
              <a:t>A</a:t>
            </a:r>
            <a:r>
              <a:rPr lang="zh-CN" altLang="en-US" sz="2800" b="1" dirty="0">
                <a:latin typeface="Calibri" panose="020F0502020204030204" pitchFamily="34" charset="0"/>
                <a:ea typeface="宋体" panose="02010600030101010101" pitchFamily="2" charset="-122"/>
              </a:rPr>
              <a:t>上，定义复合运算“∘” ：对于任意的</a:t>
            </a:r>
            <a:r>
              <a:rPr lang="en-US" altLang="zh-CN" sz="2800" b="1" dirty="0">
                <a:latin typeface="Calibri" panose="020F0502020204030204" pitchFamily="34" charset="0"/>
                <a:ea typeface="宋体" panose="02010600030101010101" pitchFamily="2" charset="-122"/>
              </a:rPr>
              <a:t>f</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g∊A</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f∘g</a:t>
            </a:r>
            <a:r>
              <a:rPr lang="zh-CN" altLang="en-US" sz="2800" b="1" dirty="0">
                <a:latin typeface="Calibri" panose="020F0502020204030204" pitchFamily="34" charset="0"/>
                <a:ea typeface="宋体" panose="02010600030101010101" pitchFamily="2" charset="-122"/>
              </a:rPr>
              <a:t>为</a:t>
            </a:r>
            <a:r>
              <a:rPr lang="en-US" altLang="zh-CN" sz="2800" b="1" dirty="0">
                <a:latin typeface="Calibri" panose="020F0502020204030204" pitchFamily="34" charset="0"/>
                <a:ea typeface="宋体" panose="02010600030101010101" pitchFamily="2" charset="-122"/>
              </a:rPr>
              <a:t>N→N</a:t>
            </a:r>
            <a:r>
              <a:rPr lang="zh-CN" altLang="en-US" sz="2800" b="1" dirty="0">
                <a:latin typeface="Calibri" panose="020F0502020204030204" pitchFamily="34" charset="0"/>
                <a:ea typeface="宋体" panose="02010600030101010101" pitchFamily="2" charset="-122"/>
              </a:rPr>
              <a:t>的函数 </a:t>
            </a:r>
            <a:endParaRPr lang="en-US" altLang="zh-CN" sz="2800" b="1" dirty="0">
              <a:latin typeface="Calibri" panose="020F0502020204030204" pitchFamily="34" charset="0"/>
              <a:ea typeface="宋体" panose="02010600030101010101" pitchFamily="2" charset="-122"/>
            </a:endParaRPr>
          </a:p>
          <a:p>
            <a:pPr marL="0" indent="0">
              <a:lnSpc>
                <a:spcPct val="120000"/>
              </a:lnSpc>
              <a:buNone/>
            </a:pPr>
            <a:r>
              <a:rPr lang="en-US" altLang="zh-CN" sz="2800" b="1" dirty="0">
                <a:latin typeface="Calibri" panose="020F0502020204030204" pitchFamily="34" charset="0"/>
                <a:ea typeface="宋体" panose="02010600030101010101" pitchFamily="2" charset="-122"/>
              </a:rPr>
              <a:t>		           x→ </a:t>
            </a:r>
            <a:r>
              <a:rPr lang="en-US" altLang="zh-CN" sz="2800" b="1" dirty="0" err="1">
                <a:latin typeface="Calibri" panose="020F0502020204030204" pitchFamily="34" charset="0"/>
                <a:ea typeface="宋体" panose="02010600030101010101" pitchFamily="2" charset="-122"/>
              </a:rPr>
              <a:t>f∘g</a:t>
            </a:r>
            <a:r>
              <a:rPr lang="en-US" altLang="zh-CN" sz="2800" b="1" dirty="0">
                <a:latin typeface="Calibri" panose="020F0502020204030204" pitchFamily="34" charset="0"/>
                <a:ea typeface="宋体" panose="02010600030101010101" pitchFamily="2" charset="-122"/>
              </a:rPr>
              <a:t> (x)=f(g(x))</a:t>
            </a:r>
          </a:p>
          <a:p>
            <a:pPr marL="0" indent="0">
              <a:lnSpc>
                <a:spcPct val="120000"/>
              </a:lnSpc>
              <a:buNone/>
            </a:pPr>
            <a:r>
              <a:rPr lang="zh-CN" altLang="en-US" sz="2800" b="1" dirty="0">
                <a:latin typeface="Calibri" panose="020F0502020204030204" pitchFamily="34" charset="0"/>
                <a:ea typeface="宋体" panose="02010600030101010101" pitchFamily="2" charset="-122"/>
              </a:rPr>
              <a:t>则“∘”是封闭的，满足结合律，不满足交换律。</a:t>
            </a:r>
            <a:endParaRPr lang="en-US" altLang="zh-CN" sz="2800" b="1" dirty="0"/>
          </a:p>
        </p:txBody>
      </p:sp>
      <p:sp>
        <p:nvSpPr>
          <p:cNvPr id="3" name="文本框 2"/>
          <p:cNvSpPr txBox="1"/>
          <p:nvPr/>
        </p:nvSpPr>
        <p:spPr>
          <a:xfrm>
            <a:off x="145232" y="4491763"/>
            <a:ext cx="8819256" cy="1569660"/>
          </a:xfrm>
          <a:prstGeom prst="rect">
            <a:avLst/>
          </a:prstGeom>
          <a:solidFill>
            <a:srgbClr val="FFC000"/>
          </a:solidFill>
        </p:spPr>
        <p:txBody>
          <a:bodyPr wrap="square" rtlCol="0">
            <a:spAutoFit/>
          </a:bodyPr>
          <a:lstStyle/>
          <a:p>
            <a:r>
              <a:rPr lang="zh-CN" altLang="en-US" sz="3200" b="1" dirty="0">
                <a:latin typeface="Calibri" panose="020F0502020204030204" pitchFamily="34" charset="0"/>
              </a:rPr>
              <a:t>设 </a:t>
            </a:r>
            <a:r>
              <a:rPr lang="en-US" altLang="zh-CN" sz="3200" b="1" dirty="0" err="1">
                <a:latin typeface="Calibri" panose="020F0502020204030204" pitchFamily="34" charset="0"/>
              </a:rPr>
              <a:t>f</a:t>
            </a:r>
            <a:r>
              <a:rPr lang="en-US" altLang="zh-CN" sz="3200" b="1" baseline="-25000" dirty="0" err="1">
                <a:solidFill>
                  <a:srgbClr val="333300"/>
                </a:solidFill>
              </a:rPr>
              <a:t>a,b</a:t>
            </a:r>
            <a:r>
              <a:rPr lang="en-US" altLang="zh-CN" sz="3200" b="1" dirty="0">
                <a:latin typeface="Calibri" panose="020F0502020204030204" pitchFamily="34" charset="0"/>
              </a:rPr>
              <a:t>(x)=</a:t>
            </a:r>
            <a:r>
              <a:rPr lang="en-US" altLang="zh-CN" sz="3200" b="1" dirty="0" err="1">
                <a:latin typeface="Calibri" panose="020F0502020204030204" pitchFamily="34" charset="0"/>
              </a:rPr>
              <a:t>ax+b</a:t>
            </a:r>
            <a:r>
              <a:rPr lang="zh-CN" altLang="en-US" sz="3200" b="1" dirty="0">
                <a:latin typeface="Calibri" panose="020F0502020204030204" pitchFamily="34" charset="0"/>
              </a:rPr>
              <a:t>，</a:t>
            </a:r>
            <a:r>
              <a:rPr lang="en-US" altLang="zh-CN" sz="3200" b="1" dirty="0">
                <a:latin typeface="Calibri" panose="020F0502020204030204" pitchFamily="34" charset="0"/>
              </a:rPr>
              <a:t>    </a:t>
            </a:r>
            <a:r>
              <a:rPr lang="en-US" altLang="zh-CN" sz="3200" b="1" dirty="0" err="1">
                <a:latin typeface="Calibri" panose="020F0502020204030204" pitchFamily="34" charset="0"/>
              </a:rPr>
              <a:t>f</a:t>
            </a:r>
            <a:r>
              <a:rPr lang="en-US" altLang="zh-CN" sz="3200" b="1" baseline="-25000" dirty="0" err="1">
                <a:solidFill>
                  <a:srgbClr val="333300"/>
                </a:solidFill>
              </a:rPr>
              <a:t>c,d</a:t>
            </a:r>
            <a:r>
              <a:rPr lang="en-US" altLang="zh-CN" sz="3200" b="1" dirty="0">
                <a:latin typeface="Calibri" panose="020F0502020204030204" pitchFamily="34" charset="0"/>
              </a:rPr>
              <a:t>(x)=</a:t>
            </a:r>
            <a:r>
              <a:rPr lang="en-US" altLang="zh-CN" sz="3200" b="1" dirty="0" err="1">
                <a:latin typeface="Calibri" panose="020F0502020204030204" pitchFamily="34" charset="0"/>
              </a:rPr>
              <a:t>cx+d</a:t>
            </a:r>
            <a:endParaRPr lang="en-US" altLang="zh-CN" sz="3200" b="1" dirty="0">
              <a:latin typeface="Calibri" panose="020F0502020204030204" pitchFamily="34" charset="0"/>
            </a:endParaRPr>
          </a:p>
          <a:p>
            <a:r>
              <a:rPr lang="zh-CN" altLang="en-US" sz="3200" b="1" dirty="0">
                <a:latin typeface="Calibri" panose="020F0502020204030204" pitchFamily="34" charset="0"/>
              </a:rPr>
              <a:t>则</a:t>
            </a:r>
            <a:r>
              <a:rPr lang="en-US" altLang="zh-CN" sz="3200" b="1" dirty="0">
                <a:latin typeface="Calibri" panose="020F0502020204030204" pitchFamily="34" charset="0"/>
              </a:rPr>
              <a:t> </a:t>
            </a:r>
            <a:r>
              <a:rPr lang="en-US" altLang="zh-CN" sz="3200" b="1" dirty="0" err="1">
                <a:latin typeface="Calibri" panose="020F0502020204030204" pitchFamily="34" charset="0"/>
              </a:rPr>
              <a:t>f</a:t>
            </a:r>
            <a:r>
              <a:rPr lang="en-US" altLang="zh-CN" sz="3200" b="1" baseline="-25000" dirty="0" err="1">
                <a:solidFill>
                  <a:srgbClr val="333300"/>
                </a:solidFill>
              </a:rPr>
              <a:t>a,b</a:t>
            </a:r>
            <a:r>
              <a:rPr lang="zh-CN" altLang="en-US" sz="3200" b="1" dirty="0">
                <a:latin typeface="Calibri" panose="020F0502020204030204" pitchFamily="34" charset="0"/>
              </a:rPr>
              <a:t>∘</a:t>
            </a:r>
            <a:r>
              <a:rPr lang="en-US" altLang="zh-CN" sz="3200" b="1" dirty="0" err="1">
                <a:latin typeface="Calibri" panose="020F0502020204030204" pitchFamily="34" charset="0"/>
              </a:rPr>
              <a:t>f</a:t>
            </a:r>
            <a:r>
              <a:rPr lang="en-US" altLang="zh-CN" sz="3200" b="1" baseline="-25000" dirty="0" err="1">
                <a:solidFill>
                  <a:srgbClr val="333300"/>
                </a:solidFill>
              </a:rPr>
              <a:t>c,d</a:t>
            </a:r>
            <a:r>
              <a:rPr lang="en-US" altLang="zh-CN" sz="3200" b="1" dirty="0">
                <a:latin typeface="Calibri" panose="020F0502020204030204" pitchFamily="34" charset="0"/>
              </a:rPr>
              <a:t>(x)=</a:t>
            </a:r>
            <a:r>
              <a:rPr lang="en-US" altLang="zh-CN" sz="3200" b="1" dirty="0" err="1">
                <a:latin typeface="Calibri" panose="020F0502020204030204" pitchFamily="34" charset="0"/>
              </a:rPr>
              <a:t>f</a:t>
            </a:r>
            <a:r>
              <a:rPr lang="en-US" altLang="zh-CN" sz="3200" b="1" baseline="-25000" dirty="0" err="1">
                <a:solidFill>
                  <a:srgbClr val="333300"/>
                </a:solidFill>
              </a:rPr>
              <a:t>a,b</a:t>
            </a:r>
            <a:r>
              <a:rPr lang="en-US" altLang="zh-CN" sz="3200" b="1" dirty="0">
                <a:latin typeface="Calibri" panose="020F0502020204030204" pitchFamily="34" charset="0"/>
              </a:rPr>
              <a:t>(</a:t>
            </a:r>
            <a:r>
              <a:rPr lang="en-US" altLang="zh-CN" sz="3200" b="1" dirty="0" err="1">
                <a:latin typeface="Calibri" panose="020F0502020204030204" pitchFamily="34" charset="0"/>
              </a:rPr>
              <a:t>f</a:t>
            </a:r>
            <a:r>
              <a:rPr lang="en-US" altLang="zh-CN" sz="3200" b="1" baseline="-25000" dirty="0" err="1">
                <a:solidFill>
                  <a:srgbClr val="333300"/>
                </a:solidFill>
              </a:rPr>
              <a:t>c,d</a:t>
            </a:r>
            <a:r>
              <a:rPr lang="en-US" altLang="zh-CN" sz="3200" b="1" dirty="0">
                <a:latin typeface="Calibri" panose="020F0502020204030204" pitchFamily="34" charset="0"/>
              </a:rPr>
              <a:t>(x))=</a:t>
            </a:r>
            <a:r>
              <a:rPr lang="en-US" altLang="zh-CN" sz="3200" b="1" dirty="0" err="1">
                <a:latin typeface="Calibri" panose="020F0502020204030204" pitchFamily="34" charset="0"/>
              </a:rPr>
              <a:t>f</a:t>
            </a:r>
            <a:r>
              <a:rPr lang="en-US" altLang="zh-CN" sz="3200" b="1" baseline="-25000" dirty="0" err="1">
                <a:solidFill>
                  <a:srgbClr val="333300"/>
                </a:solidFill>
              </a:rPr>
              <a:t>a,b</a:t>
            </a:r>
            <a:r>
              <a:rPr lang="en-US" altLang="zh-CN" sz="3200" b="1" dirty="0">
                <a:latin typeface="Calibri" panose="020F0502020204030204" pitchFamily="34" charset="0"/>
              </a:rPr>
              <a:t> (</a:t>
            </a:r>
            <a:r>
              <a:rPr lang="en-US" altLang="zh-CN" sz="3200" b="1" dirty="0" err="1">
                <a:latin typeface="Calibri" panose="020F0502020204030204" pitchFamily="34" charset="0"/>
              </a:rPr>
              <a:t>cx+d</a:t>
            </a:r>
            <a:r>
              <a:rPr lang="en-US" altLang="zh-CN" sz="3200" b="1" dirty="0">
                <a:latin typeface="Calibri" panose="020F0502020204030204" pitchFamily="34" charset="0"/>
              </a:rPr>
              <a:t>)</a:t>
            </a:r>
          </a:p>
          <a:p>
            <a:r>
              <a:rPr lang="en-US" altLang="zh-CN" sz="3200" b="1" dirty="0">
                <a:latin typeface="Calibri" panose="020F0502020204030204" pitchFamily="34" charset="0"/>
              </a:rPr>
              <a:t>     =a(</a:t>
            </a:r>
            <a:r>
              <a:rPr lang="en-US" altLang="zh-CN" sz="3200" b="1" dirty="0" err="1">
                <a:latin typeface="Calibri" panose="020F0502020204030204" pitchFamily="34" charset="0"/>
              </a:rPr>
              <a:t>cx+d</a:t>
            </a:r>
            <a:r>
              <a:rPr lang="en-US" altLang="zh-CN" sz="3200" b="1" dirty="0">
                <a:latin typeface="Calibri" panose="020F0502020204030204" pitchFamily="34" charset="0"/>
              </a:rPr>
              <a:t>)+b=</a:t>
            </a:r>
            <a:r>
              <a:rPr lang="en-US" altLang="zh-CN" sz="3200" b="1" dirty="0" err="1">
                <a:latin typeface="Calibri" panose="020F0502020204030204" pitchFamily="34" charset="0"/>
              </a:rPr>
              <a:t>acx</a:t>
            </a:r>
            <a:r>
              <a:rPr lang="en-US" altLang="zh-CN" sz="3200" b="1" dirty="0">
                <a:latin typeface="Calibri" panose="020F0502020204030204" pitchFamily="34" charset="0"/>
              </a:rPr>
              <a:t>+(</a:t>
            </a:r>
            <a:r>
              <a:rPr lang="en-US" altLang="zh-CN" sz="3200" b="1" dirty="0" err="1">
                <a:latin typeface="Calibri" panose="020F0502020204030204" pitchFamily="34" charset="0"/>
              </a:rPr>
              <a:t>ad+b</a:t>
            </a:r>
            <a:r>
              <a:rPr lang="en-US" altLang="zh-CN" sz="3200" b="1" dirty="0">
                <a:latin typeface="Calibri" panose="020F0502020204030204" pitchFamily="34" charset="0"/>
              </a:rPr>
              <a:t>)= </a:t>
            </a:r>
            <a:r>
              <a:rPr lang="en-US" altLang="zh-CN" sz="3200" b="1" dirty="0" err="1">
                <a:latin typeface="Calibri" panose="020F0502020204030204" pitchFamily="34" charset="0"/>
              </a:rPr>
              <a:t>f</a:t>
            </a:r>
            <a:r>
              <a:rPr lang="en-US" altLang="zh-CN" sz="3200" b="1" baseline="-25000" dirty="0" err="1">
                <a:solidFill>
                  <a:srgbClr val="333300"/>
                </a:solidFill>
              </a:rPr>
              <a:t>ac,ad+b</a:t>
            </a:r>
            <a:r>
              <a:rPr lang="en-US" altLang="zh-CN" sz="3200" b="1" dirty="0">
                <a:latin typeface="Calibri" panose="020F0502020204030204" pitchFamily="34" charset="0"/>
              </a:rPr>
              <a:t>(x)</a:t>
            </a:r>
            <a:endParaRPr lang="zh-CN" altLang="en-US" sz="3200" dirty="0"/>
          </a:p>
        </p:txBody>
      </p:sp>
    </p:spTree>
    <p:extLst>
      <p:ext uri="{BB962C8B-B14F-4D97-AF65-F5344CB8AC3E}">
        <p14:creationId xmlns:p14="http://schemas.microsoft.com/office/powerpoint/2010/main" val="374412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667F614-F817-46F2-BA26-9D7B8653200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FF947-7D9B-42F9-B2DD-6EF4D3425EC1}" type="slidenum">
              <a:rPr lang="zh-CN" altLang="en-US" smtClean="0">
                <a:solidFill>
                  <a:schemeClr val="accent1"/>
                </a:solidFill>
              </a:rPr>
              <a:pPr/>
              <a:t>28</a:t>
            </a:fld>
            <a:r>
              <a:rPr lang="en-US" altLang="zh-CN" dirty="0">
                <a:solidFill>
                  <a:schemeClr val="accent1"/>
                </a:solidFill>
              </a:rPr>
              <a:t>/44</a:t>
            </a:r>
          </a:p>
        </p:txBody>
      </p:sp>
      <p:sp>
        <p:nvSpPr>
          <p:cNvPr id="26627" name="Rectangle 2">
            <a:extLst>
              <a:ext uri="{FF2B5EF4-FFF2-40B4-BE49-F238E27FC236}">
                <a16:creationId xmlns:a16="http://schemas.microsoft.com/office/drawing/2014/main" id="{88C86219-BDA4-4A72-BEF3-90463CA54EED}"/>
              </a:ext>
            </a:extLst>
          </p:cNvPr>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a:t>
            </a:r>
          </a:p>
        </p:txBody>
      </p:sp>
      <p:sp>
        <p:nvSpPr>
          <p:cNvPr id="26628" name="Rectangle 3">
            <a:extLst>
              <a:ext uri="{FF2B5EF4-FFF2-40B4-BE49-F238E27FC236}">
                <a16:creationId xmlns:a16="http://schemas.microsoft.com/office/drawing/2014/main" id="{69694331-B1D6-4464-8797-D903B25CF9E6}"/>
              </a:ext>
            </a:extLst>
          </p:cNvPr>
          <p:cNvSpPr>
            <a:spLocks noGrp="1"/>
          </p:cNvSpPr>
          <p:nvPr>
            <p:ph type="body" sz="half" idx="4294967295"/>
          </p:nvPr>
        </p:nvSpPr>
        <p:spPr>
          <a:xfrm>
            <a:off x="323850" y="1052513"/>
            <a:ext cx="8223250" cy="1268412"/>
          </a:xfrm>
        </p:spPr>
        <p:txBody>
          <a:bodyPr/>
          <a:lstStyle/>
          <a:p>
            <a:pPr marL="0" indent="0">
              <a:buFont typeface="Arial" panose="020B0604020202020204" pitchFamily="34" charset="0"/>
              <a:buNone/>
            </a:pPr>
            <a:r>
              <a:rPr lang="zh-CN" altLang="en-US" sz="2800" b="1">
                <a:latin typeface="Calibri" panose="020F0502020204030204" pitchFamily="34" charset="0"/>
                <a:ea typeface="宋体" panose="02010600030101010101" pitchFamily="2" charset="-122"/>
              </a:rPr>
              <a:t>考察对于整数集合</a:t>
            </a:r>
            <a:r>
              <a:rPr lang="en-US" altLang="zh-CN" sz="2800" b="1">
                <a:latin typeface="Calibri" panose="020F0502020204030204" pitchFamily="34" charset="0"/>
                <a:ea typeface="宋体" panose="02010600030101010101" pitchFamily="2" charset="-122"/>
              </a:rPr>
              <a:t>Z, </a:t>
            </a:r>
            <a:r>
              <a:rPr lang="zh-CN" altLang="en-US" sz="2800" b="1">
                <a:latin typeface="Calibri" panose="020F0502020204030204" pitchFamily="34" charset="0"/>
                <a:ea typeface="宋体" panose="02010600030101010101" pitchFamily="2" charset="-122"/>
              </a:rPr>
              <a:t>下表所列的二元运算是否具有左边一列中的那些性质</a:t>
            </a:r>
            <a:r>
              <a:rPr lang="en-US" altLang="zh-CN" sz="2800" b="1">
                <a:latin typeface="Calibri" panose="020F0502020204030204" pitchFamily="34" charset="0"/>
                <a:ea typeface="宋体" panose="02010600030101010101" pitchFamily="2" charset="-122"/>
              </a:rPr>
              <a:t>.</a:t>
            </a:r>
          </a:p>
        </p:txBody>
      </p:sp>
      <p:graphicFrame>
        <p:nvGraphicFramePr>
          <p:cNvPr id="589876" name="Group 52">
            <a:extLst>
              <a:ext uri="{FF2B5EF4-FFF2-40B4-BE49-F238E27FC236}">
                <a16:creationId xmlns:a16="http://schemas.microsoft.com/office/drawing/2014/main" id="{459BEE22-3C72-41E1-B630-D961C9595197}"/>
              </a:ext>
            </a:extLst>
          </p:cNvPr>
          <p:cNvGraphicFramePr>
            <a:graphicFrameLocks noGrp="1"/>
          </p:cNvGraphicFramePr>
          <p:nvPr>
            <p:ph sz="half" idx="4294967295"/>
          </p:nvPr>
        </p:nvGraphicFramePr>
        <p:xfrm>
          <a:off x="539750" y="2781300"/>
          <a:ext cx="8137525" cy="1738314"/>
        </p:xfrm>
        <a:graphic>
          <a:graphicData uri="http://schemas.openxmlformats.org/drawingml/2006/table">
            <a:tbl>
              <a:tblPr/>
              <a:tblGrid>
                <a:gridCol w="1978025">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38225">
                  <a:extLst>
                    <a:ext uri="{9D8B030D-6E8A-4147-A177-3AD203B41FA5}">
                      <a16:colId xmlns:a16="http://schemas.microsoft.com/office/drawing/2014/main" val="20004"/>
                    </a:ext>
                  </a:extLst>
                </a:gridCol>
                <a:gridCol w="957263">
                  <a:extLst>
                    <a:ext uri="{9D8B030D-6E8A-4147-A177-3AD203B41FA5}">
                      <a16:colId xmlns:a16="http://schemas.microsoft.com/office/drawing/2014/main" val="20005"/>
                    </a:ext>
                  </a:extLst>
                </a:gridCol>
                <a:gridCol w="1192212">
                  <a:extLst>
                    <a:ext uri="{9D8B030D-6E8A-4147-A177-3AD203B41FA5}">
                      <a16:colId xmlns:a16="http://schemas.microsoft.com/office/drawing/2014/main" val="20006"/>
                    </a:ext>
                  </a:extLst>
                </a:gridCol>
              </a:tblGrid>
              <a:tr h="5794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a:ln>
                            <a:noFill/>
                          </a:ln>
                          <a:solidFill>
                            <a:schemeClr val="tx1"/>
                          </a:solidFill>
                          <a:effectLst/>
                          <a:latin typeface="Calibri" pitchFamily="34" charset="0"/>
                          <a:ea typeface="宋体" pitchFamily="2" charset="-122"/>
                        </a:rPr>
                        <a:t>  </a:t>
                      </a:r>
                      <a:r>
                        <a:rPr kumimoji="0" lang="en-US" altLang="zh-CN" sz="2800" b="0" i="0" u="none" strike="noStrike" cap="none" normalizeH="0" baseline="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a:ln>
                            <a:noFill/>
                          </a:ln>
                          <a:solidFill>
                            <a:schemeClr val="tx1"/>
                          </a:solidFill>
                          <a:effectLst/>
                          <a:latin typeface="Calibri"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Calibri"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Calibri" pitchFamily="34" charset="0"/>
                          <a:ea typeface="宋体" pitchFamily="2" charset="-122"/>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Calibri" pitchFamily="34" charset="0"/>
                          <a:ea typeface="宋体" pitchFamily="2" charset="-122"/>
                        </a:rPr>
                        <a:t>|x-y|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dirty="0">
                          <a:ln>
                            <a:noFill/>
                          </a:ln>
                          <a:solidFill>
                            <a:schemeClr val="tx1"/>
                          </a:solidFill>
                          <a:effectLst/>
                          <a:latin typeface="Calibri" pitchFamily="34" charset="0"/>
                          <a:ea typeface="宋体" pitchFamily="2" charset="-122"/>
                        </a:rPr>
                        <a:t>满足交换率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0" i="0" u="none" strike="noStrike" cap="none" normalizeH="0" baseline="0" dirty="0">
                          <a:ln>
                            <a:noFill/>
                          </a:ln>
                          <a:solidFill>
                            <a:schemeClr val="tx1"/>
                          </a:solidFill>
                          <a:effectLst/>
                          <a:latin typeface="Calibri" pitchFamily="34" charset="0"/>
                          <a:ea typeface="宋体" pitchFamily="2" charset="-122"/>
                        </a:rPr>
                        <a:t>满足结合率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0"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89862" name="Rectangle 38">
            <a:extLst>
              <a:ext uri="{FF2B5EF4-FFF2-40B4-BE49-F238E27FC236}">
                <a16:creationId xmlns:a16="http://schemas.microsoft.com/office/drawing/2014/main" id="{083214C4-88A5-42D4-A10E-98DE79A0C893}"/>
              </a:ext>
            </a:extLst>
          </p:cNvPr>
          <p:cNvSpPr>
            <a:spLocks noChangeArrowheads="1"/>
          </p:cNvSpPr>
          <p:nvPr/>
        </p:nvSpPr>
        <p:spPr bwMode="auto">
          <a:xfrm>
            <a:off x="2916238" y="39465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3" name="Rectangle 39">
            <a:extLst>
              <a:ext uri="{FF2B5EF4-FFF2-40B4-BE49-F238E27FC236}">
                <a16:creationId xmlns:a16="http://schemas.microsoft.com/office/drawing/2014/main" id="{221EC10A-7DE2-40E0-8D48-D55C566928F6}"/>
              </a:ext>
            </a:extLst>
          </p:cNvPr>
          <p:cNvSpPr>
            <a:spLocks noChangeArrowheads="1"/>
          </p:cNvSpPr>
          <p:nvPr/>
        </p:nvSpPr>
        <p:spPr bwMode="auto">
          <a:xfrm>
            <a:off x="2916238" y="337026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4" name="Rectangle 40">
            <a:extLst>
              <a:ext uri="{FF2B5EF4-FFF2-40B4-BE49-F238E27FC236}">
                <a16:creationId xmlns:a16="http://schemas.microsoft.com/office/drawing/2014/main" id="{297CD854-4A02-4D20-BAC1-7186D5BC851C}"/>
              </a:ext>
            </a:extLst>
          </p:cNvPr>
          <p:cNvSpPr>
            <a:spLocks noChangeArrowheads="1"/>
          </p:cNvSpPr>
          <p:nvPr/>
        </p:nvSpPr>
        <p:spPr bwMode="auto">
          <a:xfrm>
            <a:off x="7885113" y="34290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5" name="Rectangle 41">
            <a:extLst>
              <a:ext uri="{FF2B5EF4-FFF2-40B4-BE49-F238E27FC236}">
                <a16:creationId xmlns:a16="http://schemas.microsoft.com/office/drawing/2014/main" id="{A544444D-DE75-41B2-A3E2-6D969C51FC1D}"/>
              </a:ext>
            </a:extLst>
          </p:cNvPr>
          <p:cNvSpPr>
            <a:spLocks noChangeArrowheads="1"/>
          </p:cNvSpPr>
          <p:nvPr/>
        </p:nvSpPr>
        <p:spPr bwMode="auto">
          <a:xfrm>
            <a:off x="4878388" y="3443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6" name="Rectangle 42">
            <a:extLst>
              <a:ext uri="{FF2B5EF4-FFF2-40B4-BE49-F238E27FC236}">
                <a16:creationId xmlns:a16="http://schemas.microsoft.com/office/drawing/2014/main" id="{C260A59F-9051-4480-8B4C-0862B5140897}"/>
              </a:ext>
            </a:extLst>
          </p:cNvPr>
          <p:cNvSpPr>
            <a:spLocks noChangeArrowheads="1"/>
          </p:cNvSpPr>
          <p:nvPr/>
        </p:nvSpPr>
        <p:spPr bwMode="auto">
          <a:xfrm>
            <a:off x="5724525" y="3443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7" name="Rectangle 43">
            <a:extLst>
              <a:ext uri="{FF2B5EF4-FFF2-40B4-BE49-F238E27FC236}">
                <a16:creationId xmlns:a16="http://schemas.microsoft.com/office/drawing/2014/main" id="{3FB4C650-2B13-41F2-B43A-9FC2B633F22B}"/>
              </a:ext>
            </a:extLst>
          </p:cNvPr>
          <p:cNvSpPr>
            <a:spLocks noChangeArrowheads="1"/>
          </p:cNvSpPr>
          <p:nvPr/>
        </p:nvSpPr>
        <p:spPr bwMode="auto">
          <a:xfrm>
            <a:off x="4859338" y="39465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8" name="Rectangle 44">
            <a:extLst>
              <a:ext uri="{FF2B5EF4-FFF2-40B4-BE49-F238E27FC236}">
                <a16:creationId xmlns:a16="http://schemas.microsoft.com/office/drawing/2014/main" id="{5E2B6B87-1982-431C-8AB0-2A69D02E4CD8}"/>
              </a:ext>
            </a:extLst>
          </p:cNvPr>
          <p:cNvSpPr>
            <a:spLocks noChangeArrowheads="1"/>
          </p:cNvSpPr>
          <p:nvPr/>
        </p:nvSpPr>
        <p:spPr bwMode="auto">
          <a:xfrm>
            <a:off x="5743575" y="38750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69" name="Rectangle 45">
            <a:extLst>
              <a:ext uri="{FF2B5EF4-FFF2-40B4-BE49-F238E27FC236}">
                <a16:creationId xmlns:a16="http://schemas.microsoft.com/office/drawing/2014/main" id="{135C96E3-F83C-43DC-8694-37FEB47C5BB0}"/>
              </a:ext>
            </a:extLst>
          </p:cNvPr>
          <p:cNvSpPr>
            <a:spLocks noChangeArrowheads="1"/>
          </p:cNvSpPr>
          <p:nvPr/>
        </p:nvSpPr>
        <p:spPr bwMode="auto">
          <a:xfrm>
            <a:off x="6732588" y="39465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70" name="Rectangle 46">
            <a:extLst>
              <a:ext uri="{FF2B5EF4-FFF2-40B4-BE49-F238E27FC236}">
                <a16:creationId xmlns:a16="http://schemas.microsoft.com/office/drawing/2014/main" id="{33BA9F8F-5B54-48D1-964F-12F7B624B737}"/>
              </a:ext>
            </a:extLst>
          </p:cNvPr>
          <p:cNvSpPr>
            <a:spLocks noChangeArrowheads="1"/>
          </p:cNvSpPr>
          <p:nvPr/>
        </p:nvSpPr>
        <p:spPr bwMode="auto">
          <a:xfrm>
            <a:off x="6732588" y="3443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71" name="Rectangle 47">
            <a:extLst>
              <a:ext uri="{FF2B5EF4-FFF2-40B4-BE49-F238E27FC236}">
                <a16:creationId xmlns:a16="http://schemas.microsoft.com/office/drawing/2014/main" id="{41364EFA-F9B7-4A8E-A637-6BEFCAB87FC6}"/>
              </a:ext>
            </a:extLst>
          </p:cNvPr>
          <p:cNvSpPr>
            <a:spLocks noChangeArrowheads="1"/>
          </p:cNvSpPr>
          <p:nvPr/>
        </p:nvSpPr>
        <p:spPr bwMode="auto">
          <a:xfrm>
            <a:off x="7848600" y="39893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72" name="Rectangle 48">
            <a:extLst>
              <a:ext uri="{FF2B5EF4-FFF2-40B4-BE49-F238E27FC236}">
                <a16:creationId xmlns:a16="http://schemas.microsoft.com/office/drawing/2014/main" id="{ABB142A4-FCEF-471C-B413-B32D1329FAE0}"/>
              </a:ext>
            </a:extLst>
          </p:cNvPr>
          <p:cNvSpPr>
            <a:spLocks noChangeArrowheads="1"/>
          </p:cNvSpPr>
          <p:nvPr/>
        </p:nvSpPr>
        <p:spPr bwMode="auto">
          <a:xfrm>
            <a:off x="3851275" y="3443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73" name="Rectangle 49">
            <a:extLst>
              <a:ext uri="{FF2B5EF4-FFF2-40B4-BE49-F238E27FC236}">
                <a16:creationId xmlns:a16="http://schemas.microsoft.com/office/drawing/2014/main" id="{4D682673-390F-43F5-8B48-612D194B3E12}"/>
              </a:ext>
            </a:extLst>
          </p:cNvPr>
          <p:cNvSpPr>
            <a:spLocks noChangeArrowheads="1"/>
          </p:cNvSpPr>
          <p:nvPr/>
        </p:nvSpPr>
        <p:spPr bwMode="auto">
          <a:xfrm>
            <a:off x="3851275" y="39465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a:t>
            </a:r>
          </a:p>
        </p:txBody>
      </p:sp>
      <p:sp>
        <p:nvSpPr>
          <p:cNvPr id="589874" name="AutoShape 50">
            <a:extLst>
              <a:ext uri="{FF2B5EF4-FFF2-40B4-BE49-F238E27FC236}">
                <a16:creationId xmlns:a16="http://schemas.microsoft.com/office/drawing/2014/main" id="{98A55B11-1E05-4DE5-8B44-7973EB580200}"/>
              </a:ext>
            </a:extLst>
          </p:cNvPr>
          <p:cNvSpPr>
            <a:spLocks noChangeArrowheads="1"/>
          </p:cNvSpPr>
          <p:nvPr/>
        </p:nvSpPr>
        <p:spPr bwMode="auto">
          <a:xfrm>
            <a:off x="6588125" y="5661025"/>
            <a:ext cx="2211388" cy="936625"/>
          </a:xfrm>
          <a:prstGeom prst="cloudCallout">
            <a:avLst>
              <a:gd name="adj1" fmla="val 20208"/>
              <a:gd name="adj2" fmla="val -155426"/>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可交换</a:t>
            </a:r>
            <a:r>
              <a:rPr lang="en-US" altLang="zh-CN"/>
              <a:t>,</a:t>
            </a:r>
          </a:p>
          <a:p>
            <a:pPr algn="ctr" eaLnBrk="1" hangingPunct="1"/>
            <a:r>
              <a:rPr lang="zh-CN" altLang="en-US"/>
              <a:t>但不可结合</a:t>
            </a:r>
          </a:p>
        </p:txBody>
      </p:sp>
    </p:spTree>
    <p:extLst>
      <p:ext uri="{BB962C8B-B14F-4D97-AF65-F5344CB8AC3E}">
        <p14:creationId xmlns:p14="http://schemas.microsoft.com/office/powerpoint/2010/main" val="3299374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89863"/>
                                        </p:tgtEl>
                                        <p:attrNameLst>
                                          <p:attrName>style.visibility</p:attrName>
                                        </p:attrNameLst>
                                      </p:cBhvr>
                                      <p:to>
                                        <p:strVal val="visible"/>
                                      </p:to>
                                    </p:set>
                                    <p:animEffect transition="in" filter="wipe(down)">
                                      <p:cBhvr>
                                        <p:cTn id="7" dur="580">
                                          <p:stCondLst>
                                            <p:cond delay="0"/>
                                          </p:stCondLst>
                                        </p:cTn>
                                        <p:tgtEl>
                                          <p:spTgt spid="589863"/>
                                        </p:tgtEl>
                                      </p:cBhvr>
                                    </p:animEffect>
                                    <p:anim calcmode="lin" valueType="num">
                                      <p:cBhvr>
                                        <p:cTn id="8" dur="1822" tmFilter="0,0; 0.14,0.36; 0.43,0.73; 0.71,0.91; 1.0,1.0">
                                          <p:stCondLst>
                                            <p:cond delay="0"/>
                                          </p:stCondLst>
                                        </p:cTn>
                                        <p:tgtEl>
                                          <p:spTgt spid="58986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8986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8986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8986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89863"/>
                                        </p:tgtEl>
                                        <p:attrNameLst>
                                          <p:attrName>ppt_y</p:attrName>
                                        </p:attrNameLst>
                                      </p:cBhvr>
                                      <p:tavLst>
                                        <p:tav tm="0" fmla="#ppt_y-sin(pi*$)/81">
                                          <p:val>
                                            <p:fltVal val="0"/>
                                          </p:val>
                                        </p:tav>
                                        <p:tav tm="100000">
                                          <p:val>
                                            <p:fltVal val="1"/>
                                          </p:val>
                                        </p:tav>
                                      </p:tavLst>
                                    </p:anim>
                                    <p:animScale>
                                      <p:cBhvr>
                                        <p:cTn id="13" dur="26">
                                          <p:stCondLst>
                                            <p:cond delay="650"/>
                                          </p:stCondLst>
                                        </p:cTn>
                                        <p:tgtEl>
                                          <p:spTgt spid="589863"/>
                                        </p:tgtEl>
                                      </p:cBhvr>
                                      <p:to x="100000" y="60000"/>
                                    </p:animScale>
                                    <p:animScale>
                                      <p:cBhvr>
                                        <p:cTn id="14" dur="166" decel="50000">
                                          <p:stCondLst>
                                            <p:cond delay="676"/>
                                          </p:stCondLst>
                                        </p:cTn>
                                        <p:tgtEl>
                                          <p:spTgt spid="589863"/>
                                        </p:tgtEl>
                                      </p:cBhvr>
                                      <p:to x="100000" y="100000"/>
                                    </p:animScale>
                                    <p:animScale>
                                      <p:cBhvr>
                                        <p:cTn id="15" dur="26">
                                          <p:stCondLst>
                                            <p:cond delay="1312"/>
                                          </p:stCondLst>
                                        </p:cTn>
                                        <p:tgtEl>
                                          <p:spTgt spid="589863"/>
                                        </p:tgtEl>
                                      </p:cBhvr>
                                      <p:to x="100000" y="80000"/>
                                    </p:animScale>
                                    <p:animScale>
                                      <p:cBhvr>
                                        <p:cTn id="16" dur="166" decel="50000">
                                          <p:stCondLst>
                                            <p:cond delay="1338"/>
                                          </p:stCondLst>
                                        </p:cTn>
                                        <p:tgtEl>
                                          <p:spTgt spid="589863"/>
                                        </p:tgtEl>
                                      </p:cBhvr>
                                      <p:to x="100000" y="100000"/>
                                    </p:animScale>
                                    <p:animScale>
                                      <p:cBhvr>
                                        <p:cTn id="17" dur="26">
                                          <p:stCondLst>
                                            <p:cond delay="1642"/>
                                          </p:stCondLst>
                                        </p:cTn>
                                        <p:tgtEl>
                                          <p:spTgt spid="589863"/>
                                        </p:tgtEl>
                                      </p:cBhvr>
                                      <p:to x="100000" y="90000"/>
                                    </p:animScale>
                                    <p:animScale>
                                      <p:cBhvr>
                                        <p:cTn id="18" dur="166" decel="50000">
                                          <p:stCondLst>
                                            <p:cond delay="1668"/>
                                          </p:stCondLst>
                                        </p:cTn>
                                        <p:tgtEl>
                                          <p:spTgt spid="589863"/>
                                        </p:tgtEl>
                                      </p:cBhvr>
                                      <p:to x="100000" y="100000"/>
                                    </p:animScale>
                                    <p:animScale>
                                      <p:cBhvr>
                                        <p:cTn id="19" dur="26">
                                          <p:stCondLst>
                                            <p:cond delay="1808"/>
                                          </p:stCondLst>
                                        </p:cTn>
                                        <p:tgtEl>
                                          <p:spTgt spid="589863"/>
                                        </p:tgtEl>
                                      </p:cBhvr>
                                      <p:to x="100000" y="95000"/>
                                    </p:animScale>
                                    <p:animScale>
                                      <p:cBhvr>
                                        <p:cTn id="20" dur="166" decel="50000">
                                          <p:stCondLst>
                                            <p:cond delay="1834"/>
                                          </p:stCondLst>
                                        </p:cTn>
                                        <p:tgtEl>
                                          <p:spTgt spid="58986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89862"/>
                                        </p:tgtEl>
                                        <p:attrNameLst>
                                          <p:attrName>style.visibility</p:attrName>
                                        </p:attrNameLst>
                                      </p:cBhvr>
                                      <p:to>
                                        <p:strVal val="visible"/>
                                      </p:to>
                                    </p:set>
                                    <p:animEffect transition="in" filter="wipe(down)">
                                      <p:cBhvr>
                                        <p:cTn id="25" dur="580">
                                          <p:stCondLst>
                                            <p:cond delay="0"/>
                                          </p:stCondLst>
                                        </p:cTn>
                                        <p:tgtEl>
                                          <p:spTgt spid="589862"/>
                                        </p:tgtEl>
                                      </p:cBhvr>
                                    </p:animEffect>
                                    <p:anim calcmode="lin" valueType="num">
                                      <p:cBhvr>
                                        <p:cTn id="26" dur="1822" tmFilter="0,0; 0.14,0.36; 0.43,0.73; 0.71,0.91; 1.0,1.0">
                                          <p:stCondLst>
                                            <p:cond delay="0"/>
                                          </p:stCondLst>
                                        </p:cTn>
                                        <p:tgtEl>
                                          <p:spTgt spid="58986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8986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8986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8986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89862"/>
                                        </p:tgtEl>
                                        <p:attrNameLst>
                                          <p:attrName>ppt_y</p:attrName>
                                        </p:attrNameLst>
                                      </p:cBhvr>
                                      <p:tavLst>
                                        <p:tav tm="0" fmla="#ppt_y-sin(pi*$)/81">
                                          <p:val>
                                            <p:fltVal val="0"/>
                                          </p:val>
                                        </p:tav>
                                        <p:tav tm="100000">
                                          <p:val>
                                            <p:fltVal val="1"/>
                                          </p:val>
                                        </p:tav>
                                      </p:tavLst>
                                    </p:anim>
                                    <p:animScale>
                                      <p:cBhvr>
                                        <p:cTn id="31" dur="26">
                                          <p:stCondLst>
                                            <p:cond delay="650"/>
                                          </p:stCondLst>
                                        </p:cTn>
                                        <p:tgtEl>
                                          <p:spTgt spid="589862"/>
                                        </p:tgtEl>
                                      </p:cBhvr>
                                      <p:to x="100000" y="60000"/>
                                    </p:animScale>
                                    <p:animScale>
                                      <p:cBhvr>
                                        <p:cTn id="32" dur="166" decel="50000">
                                          <p:stCondLst>
                                            <p:cond delay="676"/>
                                          </p:stCondLst>
                                        </p:cTn>
                                        <p:tgtEl>
                                          <p:spTgt spid="589862"/>
                                        </p:tgtEl>
                                      </p:cBhvr>
                                      <p:to x="100000" y="100000"/>
                                    </p:animScale>
                                    <p:animScale>
                                      <p:cBhvr>
                                        <p:cTn id="33" dur="26">
                                          <p:stCondLst>
                                            <p:cond delay="1312"/>
                                          </p:stCondLst>
                                        </p:cTn>
                                        <p:tgtEl>
                                          <p:spTgt spid="589862"/>
                                        </p:tgtEl>
                                      </p:cBhvr>
                                      <p:to x="100000" y="80000"/>
                                    </p:animScale>
                                    <p:animScale>
                                      <p:cBhvr>
                                        <p:cTn id="34" dur="166" decel="50000">
                                          <p:stCondLst>
                                            <p:cond delay="1338"/>
                                          </p:stCondLst>
                                        </p:cTn>
                                        <p:tgtEl>
                                          <p:spTgt spid="589862"/>
                                        </p:tgtEl>
                                      </p:cBhvr>
                                      <p:to x="100000" y="100000"/>
                                    </p:animScale>
                                    <p:animScale>
                                      <p:cBhvr>
                                        <p:cTn id="35" dur="26">
                                          <p:stCondLst>
                                            <p:cond delay="1642"/>
                                          </p:stCondLst>
                                        </p:cTn>
                                        <p:tgtEl>
                                          <p:spTgt spid="589862"/>
                                        </p:tgtEl>
                                      </p:cBhvr>
                                      <p:to x="100000" y="90000"/>
                                    </p:animScale>
                                    <p:animScale>
                                      <p:cBhvr>
                                        <p:cTn id="36" dur="166" decel="50000">
                                          <p:stCondLst>
                                            <p:cond delay="1668"/>
                                          </p:stCondLst>
                                        </p:cTn>
                                        <p:tgtEl>
                                          <p:spTgt spid="589862"/>
                                        </p:tgtEl>
                                      </p:cBhvr>
                                      <p:to x="100000" y="100000"/>
                                    </p:animScale>
                                    <p:animScale>
                                      <p:cBhvr>
                                        <p:cTn id="37" dur="26">
                                          <p:stCondLst>
                                            <p:cond delay="1808"/>
                                          </p:stCondLst>
                                        </p:cTn>
                                        <p:tgtEl>
                                          <p:spTgt spid="589862"/>
                                        </p:tgtEl>
                                      </p:cBhvr>
                                      <p:to x="100000" y="95000"/>
                                    </p:animScale>
                                    <p:animScale>
                                      <p:cBhvr>
                                        <p:cTn id="38" dur="166" decel="50000">
                                          <p:stCondLst>
                                            <p:cond delay="1834"/>
                                          </p:stCondLst>
                                        </p:cTn>
                                        <p:tgtEl>
                                          <p:spTgt spid="589862"/>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89872"/>
                                        </p:tgtEl>
                                        <p:attrNameLst>
                                          <p:attrName>style.visibility</p:attrName>
                                        </p:attrNameLst>
                                      </p:cBhvr>
                                      <p:to>
                                        <p:strVal val="visible"/>
                                      </p:to>
                                    </p:set>
                                    <p:anim calcmode="lin" valueType="num">
                                      <p:cBhvr additive="base">
                                        <p:cTn id="43" dur="500" fill="hold"/>
                                        <p:tgtEl>
                                          <p:spTgt spid="589872"/>
                                        </p:tgtEl>
                                        <p:attrNameLst>
                                          <p:attrName>ppt_x</p:attrName>
                                        </p:attrNameLst>
                                      </p:cBhvr>
                                      <p:tavLst>
                                        <p:tav tm="0">
                                          <p:val>
                                            <p:strVal val="#ppt_x"/>
                                          </p:val>
                                        </p:tav>
                                        <p:tav tm="100000">
                                          <p:val>
                                            <p:strVal val="#ppt_x"/>
                                          </p:val>
                                        </p:tav>
                                      </p:tavLst>
                                    </p:anim>
                                    <p:anim calcmode="lin" valueType="num">
                                      <p:cBhvr additive="base">
                                        <p:cTn id="44" dur="500" fill="hold"/>
                                        <p:tgtEl>
                                          <p:spTgt spid="58987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89873"/>
                                        </p:tgtEl>
                                        <p:attrNameLst>
                                          <p:attrName>style.visibility</p:attrName>
                                        </p:attrNameLst>
                                      </p:cBhvr>
                                      <p:to>
                                        <p:strVal val="visible"/>
                                      </p:to>
                                    </p:set>
                                    <p:anim calcmode="lin" valueType="num">
                                      <p:cBhvr additive="base">
                                        <p:cTn id="49" dur="500" fill="hold"/>
                                        <p:tgtEl>
                                          <p:spTgt spid="589873"/>
                                        </p:tgtEl>
                                        <p:attrNameLst>
                                          <p:attrName>ppt_x</p:attrName>
                                        </p:attrNameLst>
                                      </p:cBhvr>
                                      <p:tavLst>
                                        <p:tav tm="0">
                                          <p:val>
                                            <p:strVal val="#ppt_x"/>
                                          </p:val>
                                        </p:tav>
                                        <p:tav tm="100000">
                                          <p:val>
                                            <p:strVal val="#ppt_x"/>
                                          </p:val>
                                        </p:tav>
                                      </p:tavLst>
                                    </p:anim>
                                    <p:anim calcmode="lin" valueType="num">
                                      <p:cBhvr additive="base">
                                        <p:cTn id="50" dur="500" fill="hold"/>
                                        <p:tgtEl>
                                          <p:spTgt spid="58987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89865"/>
                                        </p:tgtEl>
                                        <p:attrNameLst>
                                          <p:attrName>style.visibility</p:attrName>
                                        </p:attrNameLst>
                                      </p:cBhvr>
                                      <p:to>
                                        <p:strVal val="visible"/>
                                      </p:to>
                                    </p:set>
                                    <p:animEffect transition="in" filter="blinds(horizontal)">
                                      <p:cBhvr>
                                        <p:cTn id="55" dur="500"/>
                                        <p:tgtEl>
                                          <p:spTgt spid="58986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89867"/>
                                        </p:tgtEl>
                                        <p:attrNameLst>
                                          <p:attrName>style.visibility</p:attrName>
                                        </p:attrNameLst>
                                      </p:cBhvr>
                                      <p:to>
                                        <p:strVal val="visible"/>
                                      </p:to>
                                    </p:set>
                                    <p:animEffect transition="in" filter="blinds(horizontal)">
                                      <p:cBhvr>
                                        <p:cTn id="60" dur="500"/>
                                        <p:tgtEl>
                                          <p:spTgt spid="5898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589866"/>
                                        </p:tgtEl>
                                        <p:attrNameLst>
                                          <p:attrName>style.visibility</p:attrName>
                                        </p:attrNameLst>
                                      </p:cBhvr>
                                      <p:to>
                                        <p:strVal val="visible"/>
                                      </p:to>
                                    </p:set>
                                    <p:animEffect transition="in" filter="box(in)">
                                      <p:cBhvr>
                                        <p:cTn id="65" dur="500"/>
                                        <p:tgtEl>
                                          <p:spTgt spid="58986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589868"/>
                                        </p:tgtEl>
                                        <p:attrNameLst>
                                          <p:attrName>style.visibility</p:attrName>
                                        </p:attrNameLst>
                                      </p:cBhvr>
                                      <p:to>
                                        <p:strVal val="visible"/>
                                      </p:to>
                                    </p:set>
                                    <p:animEffect transition="in" filter="box(in)">
                                      <p:cBhvr>
                                        <p:cTn id="70" dur="500"/>
                                        <p:tgtEl>
                                          <p:spTgt spid="58986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4" presetClass="entr" presetSubtype="0" accel="100000" fill="hold" grpId="0" nodeType="clickEffect">
                                  <p:stCondLst>
                                    <p:cond delay="0"/>
                                  </p:stCondLst>
                                  <p:childTnLst>
                                    <p:set>
                                      <p:cBhvr>
                                        <p:cTn id="74" dur="1" fill="hold">
                                          <p:stCondLst>
                                            <p:cond delay="0"/>
                                          </p:stCondLst>
                                        </p:cTn>
                                        <p:tgtEl>
                                          <p:spTgt spid="589870"/>
                                        </p:tgtEl>
                                        <p:attrNameLst>
                                          <p:attrName>style.visibility</p:attrName>
                                        </p:attrNameLst>
                                      </p:cBhvr>
                                      <p:to>
                                        <p:strVal val="visible"/>
                                      </p:to>
                                    </p:set>
                                    <p:anim calcmode="lin" valueType="num">
                                      <p:cBhvr>
                                        <p:cTn id="75" dur="500" fill="hold"/>
                                        <p:tgtEl>
                                          <p:spTgt spid="589870"/>
                                        </p:tgtEl>
                                        <p:attrNameLst>
                                          <p:attrName>ppt_w</p:attrName>
                                        </p:attrNameLst>
                                      </p:cBhvr>
                                      <p:tavLst>
                                        <p:tav tm="0">
                                          <p:val>
                                            <p:strVal val="#ppt_w*0.05"/>
                                          </p:val>
                                        </p:tav>
                                        <p:tav tm="100000">
                                          <p:val>
                                            <p:strVal val="#ppt_w"/>
                                          </p:val>
                                        </p:tav>
                                      </p:tavLst>
                                    </p:anim>
                                    <p:anim calcmode="lin" valueType="num">
                                      <p:cBhvr>
                                        <p:cTn id="76" dur="500" fill="hold"/>
                                        <p:tgtEl>
                                          <p:spTgt spid="589870"/>
                                        </p:tgtEl>
                                        <p:attrNameLst>
                                          <p:attrName>ppt_h</p:attrName>
                                        </p:attrNameLst>
                                      </p:cBhvr>
                                      <p:tavLst>
                                        <p:tav tm="0">
                                          <p:val>
                                            <p:strVal val="#ppt_h"/>
                                          </p:val>
                                        </p:tav>
                                        <p:tav tm="100000">
                                          <p:val>
                                            <p:strVal val="#ppt_h"/>
                                          </p:val>
                                        </p:tav>
                                      </p:tavLst>
                                    </p:anim>
                                    <p:anim calcmode="lin" valueType="num">
                                      <p:cBhvr>
                                        <p:cTn id="77" dur="500" fill="hold"/>
                                        <p:tgtEl>
                                          <p:spTgt spid="589870"/>
                                        </p:tgtEl>
                                        <p:attrNameLst>
                                          <p:attrName>ppt_x</p:attrName>
                                        </p:attrNameLst>
                                      </p:cBhvr>
                                      <p:tavLst>
                                        <p:tav tm="0">
                                          <p:val>
                                            <p:strVal val="#ppt_x-.2"/>
                                          </p:val>
                                        </p:tav>
                                        <p:tav tm="100000">
                                          <p:val>
                                            <p:strVal val="#ppt_x"/>
                                          </p:val>
                                        </p:tav>
                                      </p:tavLst>
                                    </p:anim>
                                    <p:anim calcmode="lin" valueType="num">
                                      <p:cBhvr>
                                        <p:cTn id="78" dur="500" fill="hold"/>
                                        <p:tgtEl>
                                          <p:spTgt spid="589870"/>
                                        </p:tgtEl>
                                        <p:attrNameLst>
                                          <p:attrName>ppt_y</p:attrName>
                                        </p:attrNameLst>
                                      </p:cBhvr>
                                      <p:tavLst>
                                        <p:tav tm="0">
                                          <p:val>
                                            <p:strVal val="#ppt_y"/>
                                          </p:val>
                                        </p:tav>
                                        <p:tav tm="100000">
                                          <p:val>
                                            <p:strVal val="#ppt_y"/>
                                          </p:val>
                                        </p:tav>
                                      </p:tavLst>
                                    </p:anim>
                                    <p:animEffect transition="in" filter="fade">
                                      <p:cBhvr>
                                        <p:cTn id="79" dur="500"/>
                                        <p:tgtEl>
                                          <p:spTgt spid="58987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4" presetClass="entr" presetSubtype="0" accel="100000" fill="hold" grpId="0" nodeType="clickEffect">
                                  <p:stCondLst>
                                    <p:cond delay="0"/>
                                  </p:stCondLst>
                                  <p:childTnLst>
                                    <p:set>
                                      <p:cBhvr>
                                        <p:cTn id="83" dur="1" fill="hold">
                                          <p:stCondLst>
                                            <p:cond delay="0"/>
                                          </p:stCondLst>
                                        </p:cTn>
                                        <p:tgtEl>
                                          <p:spTgt spid="589869"/>
                                        </p:tgtEl>
                                        <p:attrNameLst>
                                          <p:attrName>style.visibility</p:attrName>
                                        </p:attrNameLst>
                                      </p:cBhvr>
                                      <p:to>
                                        <p:strVal val="visible"/>
                                      </p:to>
                                    </p:set>
                                    <p:anim calcmode="lin" valueType="num">
                                      <p:cBhvr>
                                        <p:cTn id="84" dur="500" fill="hold"/>
                                        <p:tgtEl>
                                          <p:spTgt spid="589869"/>
                                        </p:tgtEl>
                                        <p:attrNameLst>
                                          <p:attrName>ppt_w</p:attrName>
                                        </p:attrNameLst>
                                      </p:cBhvr>
                                      <p:tavLst>
                                        <p:tav tm="0">
                                          <p:val>
                                            <p:strVal val="#ppt_w*0.05"/>
                                          </p:val>
                                        </p:tav>
                                        <p:tav tm="100000">
                                          <p:val>
                                            <p:strVal val="#ppt_w"/>
                                          </p:val>
                                        </p:tav>
                                      </p:tavLst>
                                    </p:anim>
                                    <p:anim calcmode="lin" valueType="num">
                                      <p:cBhvr>
                                        <p:cTn id="85" dur="500" fill="hold"/>
                                        <p:tgtEl>
                                          <p:spTgt spid="589869"/>
                                        </p:tgtEl>
                                        <p:attrNameLst>
                                          <p:attrName>ppt_h</p:attrName>
                                        </p:attrNameLst>
                                      </p:cBhvr>
                                      <p:tavLst>
                                        <p:tav tm="0">
                                          <p:val>
                                            <p:strVal val="#ppt_h"/>
                                          </p:val>
                                        </p:tav>
                                        <p:tav tm="100000">
                                          <p:val>
                                            <p:strVal val="#ppt_h"/>
                                          </p:val>
                                        </p:tav>
                                      </p:tavLst>
                                    </p:anim>
                                    <p:anim calcmode="lin" valueType="num">
                                      <p:cBhvr>
                                        <p:cTn id="86" dur="500" fill="hold"/>
                                        <p:tgtEl>
                                          <p:spTgt spid="589869"/>
                                        </p:tgtEl>
                                        <p:attrNameLst>
                                          <p:attrName>ppt_x</p:attrName>
                                        </p:attrNameLst>
                                      </p:cBhvr>
                                      <p:tavLst>
                                        <p:tav tm="0">
                                          <p:val>
                                            <p:strVal val="#ppt_x-.2"/>
                                          </p:val>
                                        </p:tav>
                                        <p:tav tm="100000">
                                          <p:val>
                                            <p:strVal val="#ppt_x"/>
                                          </p:val>
                                        </p:tav>
                                      </p:tavLst>
                                    </p:anim>
                                    <p:anim calcmode="lin" valueType="num">
                                      <p:cBhvr>
                                        <p:cTn id="87" dur="500" fill="hold"/>
                                        <p:tgtEl>
                                          <p:spTgt spid="589869"/>
                                        </p:tgtEl>
                                        <p:attrNameLst>
                                          <p:attrName>ppt_y</p:attrName>
                                        </p:attrNameLst>
                                      </p:cBhvr>
                                      <p:tavLst>
                                        <p:tav tm="0">
                                          <p:val>
                                            <p:strVal val="#ppt_y"/>
                                          </p:val>
                                        </p:tav>
                                        <p:tav tm="100000">
                                          <p:val>
                                            <p:strVal val="#ppt_y"/>
                                          </p:val>
                                        </p:tav>
                                      </p:tavLst>
                                    </p:anim>
                                    <p:animEffect transition="in" filter="fade">
                                      <p:cBhvr>
                                        <p:cTn id="88" dur="500"/>
                                        <p:tgtEl>
                                          <p:spTgt spid="58986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589864"/>
                                        </p:tgtEl>
                                        <p:attrNameLst>
                                          <p:attrName>style.visibility</p:attrName>
                                        </p:attrNameLst>
                                      </p:cBhvr>
                                      <p:to>
                                        <p:strVal val="visible"/>
                                      </p:to>
                                    </p:set>
                                    <p:animEffect transition="in" filter="wipe(down)">
                                      <p:cBhvr>
                                        <p:cTn id="93" dur="580">
                                          <p:stCondLst>
                                            <p:cond delay="0"/>
                                          </p:stCondLst>
                                        </p:cTn>
                                        <p:tgtEl>
                                          <p:spTgt spid="589864"/>
                                        </p:tgtEl>
                                      </p:cBhvr>
                                    </p:animEffect>
                                    <p:anim calcmode="lin" valueType="num">
                                      <p:cBhvr>
                                        <p:cTn id="94" dur="1822" tmFilter="0,0; 0.14,0.36; 0.43,0.73; 0.71,0.91; 1.0,1.0">
                                          <p:stCondLst>
                                            <p:cond delay="0"/>
                                          </p:stCondLst>
                                        </p:cTn>
                                        <p:tgtEl>
                                          <p:spTgt spid="589864"/>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589864"/>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589864"/>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589864"/>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589864"/>
                                        </p:tgtEl>
                                        <p:attrNameLst>
                                          <p:attrName>ppt_y</p:attrName>
                                        </p:attrNameLst>
                                      </p:cBhvr>
                                      <p:tavLst>
                                        <p:tav tm="0" fmla="#ppt_y-sin(pi*$)/81">
                                          <p:val>
                                            <p:fltVal val="0"/>
                                          </p:val>
                                        </p:tav>
                                        <p:tav tm="100000">
                                          <p:val>
                                            <p:fltVal val="1"/>
                                          </p:val>
                                        </p:tav>
                                      </p:tavLst>
                                    </p:anim>
                                    <p:animScale>
                                      <p:cBhvr>
                                        <p:cTn id="99" dur="26">
                                          <p:stCondLst>
                                            <p:cond delay="650"/>
                                          </p:stCondLst>
                                        </p:cTn>
                                        <p:tgtEl>
                                          <p:spTgt spid="589864"/>
                                        </p:tgtEl>
                                      </p:cBhvr>
                                      <p:to x="100000" y="60000"/>
                                    </p:animScale>
                                    <p:animScale>
                                      <p:cBhvr>
                                        <p:cTn id="100" dur="166" decel="50000">
                                          <p:stCondLst>
                                            <p:cond delay="676"/>
                                          </p:stCondLst>
                                        </p:cTn>
                                        <p:tgtEl>
                                          <p:spTgt spid="589864"/>
                                        </p:tgtEl>
                                      </p:cBhvr>
                                      <p:to x="100000" y="100000"/>
                                    </p:animScale>
                                    <p:animScale>
                                      <p:cBhvr>
                                        <p:cTn id="101" dur="26">
                                          <p:stCondLst>
                                            <p:cond delay="1312"/>
                                          </p:stCondLst>
                                        </p:cTn>
                                        <p:tgtEl>
                                          <p:spTgt spid="589864"/>
                                        </p:tgtEl>
                                      </p:cBhvr>
                                      <p:to x="100000" y="80000"/>
                                    </p:animScale>
                                    <p:animScale>
                                      <p:cBhvr>
                                        <p:cTn id="102" dur="166" decel="50000">
                                          <p:stCondLst>
                                            <p:cond delay="1338"/>
                                          </p:stCondLst>
                                        </p:cTn>
                                        <p:tgtEl>
                                          <p:spTgt spid="589864"/>
                                        </p:tgtEl>
                                      </p:cBhvr>
                                      <p:to x="100000" y="100000"/>
                                    </p:animScale>
                                    <p:animScale>
                                      <p:cBhvr>
                                        <p:cTn id="103" dur="26">
                                          <p:stCondLst>
                                            <p:cond delay="1642"/>
                                          </p:stCondLst>
                                        </p:cTn>
                                        <p:tgtEl>
                                          <p:spTgt spid="589864"/>
                                        </p:tgtEl>
                                      </p:cBhvr>
                                      <p:to x="100000" y="90000"/>
                                    </p:animScale>
                                    <p:animScale>
                                      <p:cBhvr>
                                        <p:cTn id="104" dur="166" decel="50000">
                                          <p:stCondLst>
                                            <p:cond delay="1668"/>
                                          </p:stCondLst>
                                        </p:cTn>
                                        <p:tgtEl>
                                          <p:spTgt spid="589864"/>
                                        </p:tgtEl>
                                      </p:cBhvr>
                                      <p:to x="100000" y="100000"/>
                                    </p:animScale>
                                    <p:animScale>
                                      <p:cBhvr>
                                        <p:cTn id="105" dur="26">
                                          <p:stCondLst>
                                            <p:cond delay="1808"/>
                                          </p:stCondLst>
                                        </p:cTn>
                                        <p:tgtEl>
                                          <p:spTgt spid="589864"/>
                                        </p:tgtEl>
                                      </p:cBhvr>
                                      <p:to x="100000" y="95000"/>
                                    </p:animScale>
                                    <p:animScale>
                                      <p:cBhvr>
                                        <p:cTn id="106" dur="166" decel="50000">
                                          <p:stCondLst>
                                            <p:cond delay="1834"/>
                                          </p:stCondLst>
                                        </p:cTn>
                                        <p:tgtEl>
                                          <p:spTgt spid="589864"/>
                                        </p:tgtEl>
                                      </p:cBhvr>
                                      <p:to x="100000" y="100000"/>
                                    </p:animScale>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589871"/>
                                        </p:tgtEl>
                                        <p:attrNameLst>
                                          <p:attrName>style.visibility</p:attrName>
                                        </p:attrNameLst>
                                      </p:cBhvr>
                                      <p:to>
                                        <p:strVal val="visible"/>
                                      </p:to>
                                    </p:set>
                                    <p:animEffect transition="in" filter="wipe(down)">
                                      <p:cBhvr>
                                        <p:cTn id="111" dur="580">
                                          <p:stCondLst>
                                            <p:cond delay="0"/>
                                          </p:stCondLst>
                                        </p:cTn>
                                        <p:tgtEl>
                                          <p:spTgt spid="589871"/>
                                        </p:tgtEl>
                                      </p:cBhvr>
                                    </p:animEffect>
                                    <p:anim calcmode="lin" valueType="num">
                                      <p:cBhvr>
                                        <p:cTn id="112" dur="1822" tmFilter="0,0; 0.14,0.36; 0.43,0.73; 0.71,0.91; 1.0,1.0">
                                          <p:stCondLst>
                                            <p:cond delay="0"/>
                                          </p:stCondLst>
                                        </p:cTn>
                                        <p:tgtEl>
                                          <p:spTgt spid="589871"/>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589871"/>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589871"/>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589871"/>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589871"/>
                                        </p:tgtEl>
                                        <p:attrNameLst>
                                          <p:attrName>ppt_y</p:attrName>
                                        </p:attrNameLst>
                                      </p:cBhvr>
                                      <p:tavLst>
                                        <p:tav tm="0" fmla="#ppt_y-sin(pi*$)/81">
                                          <p:val>
                                            <p:fltVal val="0"/>
                                          </p:val>
                                        </p:tav>
                                        <p:tav tm="100000">
                                          <p:val>
                                            <p:fltVal val="1"/>
                                          </p:val>
                                        </p:tav>
                                      </p:tavLst>
                                    </p:anim>
                                    <p:animScale>
                                      <p:cBhvr>
                                        <p:cTn id="117" dur="26">
                                          <p:stCondLst>
                                            <p:cond delay="650"/>
                                          </p:stCondLst>
                                        </p:cTn>
                                        <p:tgtEl>
                                          <p:spTgt spid="589871"/>
                                        </p:tgtEl>
                                      </p:cBhvr>
                                      <p:to x="100000" y="60000"/>
                                    </p:animScale>
                                    <p:animScale>
                                      <p:cBhvr>
                                        <p:cTn id="118" dur="166" decel="50000">
                                          <p:stCondLst>
                                            <p:cond delay="676"/>
                                          </p:stCondLst>
                                        </p:cTn>
                                        <p:tgtEl>
                                          <p:spTgt spid="589871"/>
                                        </p:tgtEl>
                                      </p:cBhvr>
                                      <p:to x="100000" y="100000"/>
                                    </p:animScale>
                                    <p:animScale>
                                      <p:cBhvr>
                                        <p:cTn id="119" dur="26">
                                          <p:stCondLst>
                                            <p:cond delay="1312"/>
                                          </p:stCondLst>
                                        </p:cTn>
                                        <p:tgtEl>
                                          <p:spTgt spid="589871"/>
                                        </p:tgtEl>
                                      </p:cBhvr>
                                      <p:to x="100000" y="80000"/>
                                    </p:animScale>
                                    <p:animScale>
                                      <p:cBhvr>
                                        <p:cTn id="120" dur="166" decel="50000">
                                          <p:stCondLst>
                                            <p:cond delay="1338"/>
                                          </p:stCondLst>
                                        </p:cTn>
                                        <p:tgtEl>
                                          <p:spTgt spid="589871"/>
                                        </p:tgtEl>
                                      </p:cBhvr>
                                      <p:to x="100000" y="100000"/>
                                    </p:animScale>
                                    <p:animScale>
                                      <p:cBhvr>
                                        <p:cTn id="121" dur="26">
                                          <p:stCondLst>
                                            <p:cond delay="1642"/>
                                          </p:stCondLst>
                                        </p:cTn>
                                        <p:tgtEl>
                                          <p:spTgt spid="589871"/>
                                        </p:tgtEl>
                                      </p:cBhvr>
                                      <p:to x="100000" y="90000"/>
                                    </p:animScale>
                                    <p:animScale>
                                      <p:cBhvr>
                                        <p:cTn id="122" dur="166" decel="50000">
                                          <p:stCondLst>
                                            <p:cond delay="1668"/>
                                          </p:stCondLst>
                                        </p:cTn>
                                        <p:tgtEl>
                                          <p:spTgt spid="589871"/>
                                        </p:tgtEl>
                                      </p:cBhvr>
                                      <p:to x="100000" y="100000"/>
                                    </p:animScale>
                                    <p:animScale>
                                      <p:cBhvr>
                                        <p:cTn id="123" dur="26">
                                          <p:stCondLst>
                                            <p:cond delay="1808"/>
                                          </p:stCondLst>
                                        </p:cTn>
                                        <p:tgtEl>
                                          <p:spTgt spid="589871"/>
                                        </p:tgtEl>
                                      </p:cBhvr>
                                      <p:to x="100000" y="95000"/>
                                    </p:animScale>
                                    <p:animScale>
                                      <p:cBhvr>
                                        <p:cTn id="124" dur="166" decel="50000">
                                          <p:stCondLst>
                                            <p:cond delay="1834"/>
                                          </p:stCondLst>
                                        </p:cTn>
                                        <p:tgtEl>
                                          <p:spTgt spid="589871"/>
                                        </p:tgtEl>
                                      </p:cBhvr>
                                      <p:to x="100000" y="100000"/>
                                    </p:animScale>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589874"/>
                                        </p:tgtEl>
                                        <p:attrNameLst>
                                          <p:attrName>style.visibility</p:attrName>
                                        </p:attrNameLst>
                                      </p:cBhvr>
                                      <p:to>
                                        <p:strVal val="visible"/>
                                      </p:to>
                                    </p:set>
                                    <p:animEffect transition="in" filter="wipe(down)">
                                      <p:cBhvr>
                                        <p:cTn id="129" dur="580">
                                          <p:stCondLst>
                                            <p:cond delay="0"/>
                                          </p:stCondLst>
                                        </p:cTn>
                                        <p:tgtEl>
                                          <p:spTgt spid="589874"/>
                                        </p:tgtEl>
                                      </p:cBhvr>
                                    </p:animEffect>
                                    <p:anim calcmode="lin" valueType="num">
                                      <p:cBhvr>
                                        <p:cTn id="130" dur="1822" tmFilter="0,0; 0.14,0.36; 0.43,0.73; 0.71,0.91; 1.0,1.0">
                                          <p:stCondLst>
                                            <p:cond delay="0"/>
                                          </p:stCondLst>
                                        </p:cTn>
                                        <p:tgtEl>
                                          <p:spTgt spid="589874"/>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589874"/>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589874"/>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589874"/>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589874"/>
                                        </p:tgtEl>
                                        <p:attrNameLst>
                                          <p:attrName>ppt_y</p:attrName>
                                        </p:attrNameLst>
                                      </p:cBhvr>
                                      <p:tavLst>
                                        <p:tav tm="0" fmla="#ppt_y-sin(pi*$)/81">
                                          <p:val>
                                            <p:fltVal val="0"/>
                                          </p:val>
                                        </p:tav>
                                        <p:tav tm="100000">
                                          <p:val>
                                            <p:fltVal val="1"/>
                                          </p:val>
                                        </p:tav>
                                      </p:tavLst>
                                    </p:anim>
                                    <p:animScale>
                                      <p:cBhvr>
                                        <p:cTn id="135" dur="26">
                                          <p:stCondLst>
                                            <p:cond delay="650"/>
                                          </p:stCondLst>
                                        </p:cTn>
                                        <p:tgtEl>
                                          <p:spTgt spid="589874"/>
                                        </p:tgtEl>
                                      </p:cBhvr>
                                      <p:to x="100000" y="60000"/>
                                    </p:animScale>
                                    <p:animScale>
                                      <p:cBhvr>
                                        <p:cTn id="136" dur="166" decel="50000">
                                          <p:stCondLst>
                                            <p:cond delay="676"/>
                                          </p:stCondLst>
                                        </p:cTn>
                                        <p:tgtEl>
                                          <p:spTgt spid="589874"/>
                                        </p:tgtEl>
                                      </p:cBhvr>
                                      <p:to x="100000" y="100000"/>
                                    </p:animScale>
                                    <p:animScale>
                                      <p:cBhvr>
                                        <p:cTn id="137" dur="26">
                                          <p:stCondLst>
                                            <p:cond delay="1312"/>
                                          </p:stCondLst>
                                        </p:cTn>
                                        <p:tgtEl>
                                          <p:spTgt spid="589874"/>
                                        </p:tgtEl>
                                      </p:cBhvr>
                                      <p:to x="100000" y="80000"/>
                                    </p:animScale>
                                    <p:animScale>
                                      <p:cBhvr>
                                        <p:cTn id="138" dur="166" decel="50000">
                                          <p:stCondLst>
                                            <p:cond delay="1338"/>
                                          </p:stCondLst>
                                        </p:cTn>
                                        <p:tgtEl>
                                          <p:spTgt spid="589874"/>
                                        </p:tgtEl>
                                      </p:cBhvr>
                                      <p:to x="100000" y="100000"/>
                                    </p:animScale>
                                    <p:animScale>
                                      <p:cBhvr>
                                        <p:cTn id="139" dur="26">
                                          <p:stCondLst>
                                            <p:cond delay="1642"/>
                                          </p:stCondLst>
                                        </p:cTn>
                                        <p:tgtEl>
                                          <p:spTgt spid="589874"/>
                                        </p:tgtEl>
                                      </p:cBhvr>
                                      <p:to x="100000" y="90000"/>
                                    </p:animScale>
                                    <p:animScale>
                                      <p:cBhvr>
                                        <p:cTn id="140" dur="166" decel="50000">
                                          <p:stCondLst>
                                            <p:cond delay="1668"/>
                                          </p:stCondLst>
                                        </p:cTn>
                                        <p:tgtEl>
                                          <p:spTgt spid="589874"/>
                                        </p:tgtEl>
                                      </p:cBhvr>
                                      <p:to x="100000" y="100000"/>
                                    </p:animScale>
                                    <p:animScale>
                                      <p:cBhvr>
                                        <p:cTn id="141" dur="26">
                                          <p:stCondLst>
                                            <p:cond delay="1808"/>
                                          </p:stCondLst>
                                        </p:cTn>
                                        <p:tgtEl>
                                          <p:spTgt spid="589874"/>
                                        </p:tgtEl>
                                      </p:cBhvr>
                                      <p:to x="100000" y="95000"/>
                                    </p:animScale>
                                    <p:animScale>
                                      <p:cBhvr>
                                        <p:cTn id="142" dur="166" decel="50000">
                                          <p:stCondLst>
                                            <p:cond delay="1834"/>
                                          </p:stCondLst>
                                        </p:cTn>
                                        <p:tgtEl>
                                          <p:spTgt spid="5898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62" grpId="0"/>
      <p:bldP spid="589863" grpId="0"/>
      <p:bldP spid="589864" grpId="0"/>
      <p:bldP spid="589865" grpId="0"/>
      <p:bldP spid="589866" grpId="0"/>
      <p:bldP spid="589867" grpId="0"/>
      <p:bldP spid="589868" grpId="0"/>
      <p:bldP spid="589869" grpId="0"/>
      <p:bldP spid="589870" grpId="0"/>
      <p:bldP spid="589871" grpId="0"/>
      <p:bldP spid="589872" grpId="0"/>
      <p:bldP spid="589873" grpId="0"/>
      <p:bldP spid="5898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29</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引例</a:t>
            </a:r>
          </a:p>
        </p:txBody>
      </p:sp>
      <p:sp>
        <p:nvSpPr>
          <p:cNvPr id="2" name="矩形 1"/>
          <p:cNvSpPr/>
          <p:nvPr/>
        </p:nvSpPr>
        <p:spPr>
          <a:xfrm>
            <a:off x="196548" y="764704"/>
            <a:ext cx="9145016" cy="2259080"/>
          </a:xfrm>
          <a:prstGeom prst="rect">
            <a:avLst/>
          </a:prstGeom>
        </p:spPr>
        <p:txBody>
          <a:bodyPr wrap="square">
            <a:spAutoFit/>
          </a:bodyPr>
          <a:lstStyle/>
          <a:p>
            <a:pPr eaLnBrk="1" hangingPunct="1">
              <a:lnSpc>
                <a:spcPct val="110000"/>
              </a:lnSpc>
            </a:pPr>
            <a:r>
              <a:rPr lang="zh-CN" altLang="en-US" sz="3200" b="1" dirty="0">
                <a:solidFill>
                  <a:srgbClr val="FF0000"/>
                </a:solidFill>
                <a:latin typeface="Times New Roman" panose="02020603050405020304" pitchFamily="18" charset="0"/>
              </a:rPr>
              <a:t>分配律  </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A∪(B∩C)=(A∪B)</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(A∪C)</a:t>
            </a:r>
            <a:r>
              <a:rPr lang="zh-CN" altLang="en-US" sz="3200" b="1" dirty="0">
                <a:latin typeface="Times New Roman" panose="02020603050405020304" pitchFamily="18" charset="0"/>
              </a:rPr>
              <a:t> </a:t>
            </a:r>
          </a:p>
          <a:p>
            <a:pPr eaLnBrk="1" hangingPunct="1">
              <a:lnSpc>
                <a:spcPct val="11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A∩(B∪C)=(A∩B)</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(A∩C)</a:t>
            </a:r>
          </a:p>
          <a:p>
            <a:pPr eaLnBrk="1" hangingPunct="1">
              <a:lnSpc>
                <a:spcPct val="110000"/>
              </a:lnSpc>
            </a:pPr>
            <a:r>
              <a:rPr lang="zh-CN" altLang="en-US" sz="3200" b="1" dirty="0">
                <a:solidFill>
                  <a:srgbClr val="FF0000"/>
                </a:solidFill>
                <a:latin typeface="Times New Roman" panose="02020603050405020304" pitchFamily="18" charset="0"/>
              </a:rPr>
              <a:t>吸收律 </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A∪(A∩B)=A</a:t>
            </a:r>
            <a:r>
              <a:rPr lang="zh-CN" altLang="en-US" sz="3200" b="1" dirty="0">
                <a:latin typeface="Times New Roman" panose="02020603050405020304" pitchFamily="18" charset="0"/>
              </a:rPr>
              <a:t> </a:t>
            </a:r>
          </a:p>
          <a:p>
            <a:pPr eaLnBrk="1" hangingPunct="1">
              <a:lnSpc>
                <a:spcPct val="11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A∩(A∪B)=A</a:t>
            </a:r>
            <a:endParaRPr lang="zh-CN" altLang="en-US" b="1" dirty="0">
              <a:latin typeface="Times New Roman" panose="02020603050405020304" pitchFamily="18" charset="0"/>
            </a:endParaRPr>
          </a:p>
        </p:txBody>
      </p:sp>
      <p:sp>
        <p:nvSpPr>
          <p:cNvPr id="3" name="矩形 2"/>
          <p:cNvSpPr/>
          <p:nvPr/>
        </p:nvSpPr>
        <p:spPr>
          <a:xfrm>
            <a:off x="144016" y="3284984"/>
            <a:ext cx="8892480" cy="2218300"/>
          </a:xfrm>
          <a:prstGeom prst="rect">
            <a:avLst/>
          </a:prstGeom>
        </p:spPr>
        <p:txBody>
          <a:bodyPr wrap="square">
            <a:spAutoFit/>
          </a:bodyPr>
          <a:lstStyle/>
          <a:p>
            <a:pPr algn="just" eaLnBrk="1" hangingPunct="1">
              <a:lnSpc>
                <a:spcPct val="110000"/>
              </a:lnSpc>
              <a:buFont typeface="Wingdings" panose="05000000000000000000" pitchFamily="2" charset="2"/>
              <a:buNone/>
            </a:pPr>
            <a:r>
              <a:rPr lang="zh-CN" altLang="en-US" sz="3200" b="1" dirty="0">
                <a:solidFill>
                  <a:srgbClr val="FF3300"/>
                </a:solidFill>
                <a:latin typeface="宋体" panose="02010600030101010101" pitchFamily="2" charset="-122"/>
              </a:rPr>
              <a:t>分配律</a:t>
            </a:r>
            <a:r>
              <a:rPr lang="en-US" altLang="zh-CN" sz="3200" b="1" dirty="0">
                <a:latin typeface="Times New Roman" panose="02020603050405020304" pitchFamily="18" charset="0"/>
                <a:cs typeface="Times New Roman" panose="02020603050405020304" pitchFamily="18" charset="0"/>
              </a:rPr>
              <a:t>    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C)</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C) </a:t>
            </a:r>
          </a:p>
          <a:p>
            <a:pPr algn="just" eaLnBrk="1" hangingPunct="1">
              <a:lnSpc>
                <a:spcPct val="110000"/>
              </a:lnSpc>
              <a:buFont typeface="Wingdings" panose="05000000000000000000" pitchFamily="2" charset="2"/>
              <a:buNone/>
            </a:pPr>
            <a:r>
              <a:rPr lang="en-US" altLang="zh-CN" sz="3200" b="1" dirty="0">
                <a:latin typeface="Times New Roman" panose="02020603050405020304" pitchFamily="18" charset="0"/>
                <a:cs typeface="Times New Roman" panose="02020603050405020304" pitchFamily="18" charset="0"/>
              </a:rPr>
              <a:t>                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C)</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 (A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C)</a:t>
            </a:r>
          </a:p>
          <a:p>
            <a:pPr algn="just" eaLnBrk="1" hangingPunct="1">
              <a:lnSpc>
                <a:spcPct val="110000"/>
              </a:lnSpc>
              <a:buFont typeface="Wingdings" panose="05000000000000000000" pitchFamily="2" charset="2"/>
              <a:buNone/>
            </a:pPr>
            <a:r>
              <a:rPr lang="zh-CN" altLang="en-US" sz="3200" b="1" dirty="0">
                <a:solidFill>
                  <a:srgbClr val="FF3300"/>
                </a:solidFill>
                <a:latin typeface="宋体" panose="02010600030101010101" pitchFamily="2" charset="-122"/>
              </a:rPr>
              <a:t>吸收律</a:t>
            </a:r>
            <a:r>
              <a:rPr lang="en-US" altLang="zh-CN" sz="3200" b="1" dirty="0">
                <a:latin typeface="Times New Roman" panose="02020603050405020304" pitchFamily="18" charset="0"/>
                <a:cs typeface="Times New Roman" panose="02020603050405020304" pitchFamily="18" charset="0"/>
              </a:rPr>
              <a:t>    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p>
          <a:p>
            <a:pPr algn="just" eaLnBrk="1" hangingPunct="1">
              <a:lnSpc>
                <a:spcPct val="110000"/>
              </a:lnSpc>
              <a:buFont typeface="Wingdings" panose="05000000000000000000" pitchFamily="2" charset="2"/>
              <a:buNone/>
            </a:pPr>
            <a:r>
              <a:rPr lang="en-US" altLang="zh-CN" sz="3200" b="1" dirty="0">
                <a:latin typeface="Times New Roman" panose="02020603050405020304" pitchFamily="18" charset="0"/>
                <a:cs typeface="Times New Roman" panose="02020603050405020304" pitchFamily="18" charset="0"/>
              </a:rPr>
              <a:t>	       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320864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9792DC0A-9619-4037-8F49-B77EC53E7A0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A1A154-13E6-4C32-914B-887A181C18CA}" type="slidenum">
              <a:rPr lang="zh-CN" altLang="en-US" smtClean="0">
                <a:solidFill>
                  <a:schemeClr val="accent1"/>
                </a:solidFill>
              </a:rPr>
              <a:pPr/>
              <a:t>3</a:t>
            </a:fld>
            <a:r>
              <a:rPr lang="en-US" altLang="zh-CN" dirty="0">
                <a:solidFill>
                  <a:schemeClr val="accent1"/>
                </a:solidFill>
              </a:rPr>
              <a:t>/44</a:t>
            </a:r>
          </a:p>
        </p:txBody>
      </p:sp>
      <p:sp>
        <p:nvSpPr>
          <p:cNvPr id="4099" name="Rectangle 2">
            <a:extLst>
              <a:ext uri="{FF2B5EF4-FFF2-40B4-BE49-F238E27FC236}">
                <a16:creationId xmlns:a16="http://schemas.microsoft.com/office/drawing/2014/main" id="{6FD5AFB2-C7D9-4B64-AF6A-9FBA5BE3656E}"/>
              </a:ext>
            </a:extLst>
          </p:cNvPr>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代数学</a:t>
            </a:r>
          </a:p>
        </p:txBody>
      </p:sp>
      <p:sp>
        <p:nvSpPr>
          <p:cNvPr id="4100" name="Rectangle 3">
            <a:extLst>
              <a:ext uri="{FF2B5EF4-FFF2-40B4-BE49-F238E27FC236}">
                <a16:creationId xmlns:a16="http://schemas.microsoft.com/office/drawing/2014/main" id="{72298B61-DB48-4E9B-A9C9-8D2439CF6775}"/>
              </a:ext>
            </a:extLst>
          </p:cNvPr>
          <p:cNvSpPr>
            <a:spLocks noGrp="1"/>
          </p:cNvSpPr>
          <p:nvPr>
            <p:ph type="body" idx="4294967295"/>
          </p:nvPr>
        </p:nvSpPr>
        <p:spPr>
          <a:xfrm>
            <a:off x="250825" y="692696"/>
            <a:ext cx="8713788" cy="4968875"/>
          </a:xfrm>
        </p:spPr>
        <p:txBody>
          <a:bodyPr/>
          <a:lstStyle/>
          <a:p>
            <a:pPr>
              <a:lnSpc>
                <a:spcPct val="150000"/>
              </a:lnSpc>
              <a:spcBef>
                <a:spcPts val="120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算术</a:t>
            </a:r>
            <a:endParaRPr lang="en-US" altLang="zh-CN" b="1" dirty="0">
              <a:latin typeface="Calibri" panose="020F0502020204030204" pitchFamily="34" charset="0"/>
              <a:ea typeface="宋体" panose="02010600030101010101" pitchFamily="2" charset="-122"/>
            </a:endParaRPr>
          </a:p>
          <a:p>
            <a:pPr>
              <a:lnSpc>
                <a:spcPct val="150000"/>
              </a:lnSpc>
              <a:spcBef>
                <a:spcPts val="120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初等代数</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实数有理数无理数、加减乘除</a:t>
            </a:r>
            <a:endParaRPr lang="en-US" altLang="zh-CN" b="1" dirty="0">
              <a:latin typeface="Calibri" panose="020F0502020204030204" pitchFamily="34" charset="0"/>
              <a:ea typeface="宋体" panose="02010600030101010101" pitchFamily="2" charset="-122"/>
            </a:endParaRPr>
          </a:p>
          <a:p>
            <a:pPr>
              <a:lnSpc>
                <a:spcPct val="150000"/>
              </a:lnSpc>
              <a:spcBef>
                <a:spcPts val="120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高等代数</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矢量矩阵、线性变换</a:t>
            </a:r>
            <a:endParaRPr lang="en-US" altLang="zh-CN" b="1" dirty="0">
              <a:latin typeface="Calibri" panose="020F0502020204030204" pitchFamily="34" charset="0"/>
              <a:ea typeface="宋体" panose="02010600030101010101" pitchFamily="2" charset="-122"/>
            </a:endParaRPr>
          </a:p>
          <a:p>
            <a:pPr>
              <a:lnSpc>
                <a:spcPct val="150000"/>
              </a:lnSpc>
              <a:spcBef>
                <a:spcPts val="120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数论</a:t>
            </a:r>
            <a:endParaRPr lang="en-US" altLang="zh-CN" b="1" dirty="0">
              <a:latin typeface="Calibri" panose="020F0502020204030204" pitchFamily="34" charset="0"/>
              <a:ea typeface="宋体" panose="02010600030101010101" pitchFamily="2" charset="-122"/>
            </a:endParaRPr>
          </a:p>
          <a:p>
            <a:pPr>
              <a:lnSpc>
                <a:spcPct val="150000"/>
              </a:lnSpc>
              <a:spcBef>
                <a:spcPts val="120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抽象代数</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抽象元素、代数运算</a:t>
            </a:r>
            <a:endParaRPr lang="zh-CN" altLang="en-US"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5831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30</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9.4           </a:t>
            </a:r>
            <a:r>
              <a:rPr lang="zh-CN" altLang="en-US" sz="4000" b="1" dirty="0">
                <a:latin typeface="Calibri" panose="020F0502020204030204" pitchFamily="34" charset="0"/>
                <a:ea typeface="宋体" panose="02010600030101010101" pitchFamily="2" charset="-122"/>
              </a:rPr>
              <a:t>分配律</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323850" y="908720"/>
            <a:ext cx="8229600" cy="2876550"/>
          </a:xfrm>
        </p:spPr>
        <p:txBody>
          <a:bodyPr/>
          <a:lstStyle/>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buNone/>
            </a:pPr>
            <a:r>
              <a:rPr lang="zh-CN" altLang="en-US" sz="2800" b="1" dirty="0">
                <a:latin typeface="Calibri" panose="020F0502020204030204" pitchFamily="34" charset="0"/>
                <a:ea typeface="宋体" panose="02010600030101010101" pitchFamily="2" charset="-122"/>
              </a:rPr>
              <a:t>     ∘和</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上的两个二元运算 ，</a:t>
            </a:r>
            <a:endParaRPr lang="en-US" altLang="zh-CN" sz="2800" b="1" dirty="0">
              <a:latin typeface="Calibri" panose="020F0502020204030204" pitchFamily="34" charset="0"/>
              <a:ea typeface="宋体" panose="02010600030101010101" pitchFamily="2" charset="-122"/>
            </a:endParaRPr>
          </a:p>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若对于</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中任意的三个元素</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z</a:t>
            </a:r>
            <a:r>
              <a:rPr lang="zh-CN" altLang="en-US" sz="2800" b="1" dirty="0">
                <a:latin typeface="Calibri" panose="020F0502020204030204" pitchFamily="34" charset="0"/>
                <a:ea typeface="宋体" panose="02010600030101010101" pitchFamily="2" charset="-122"/>
              </a:rPr>
              <a:t>，有 </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x*(y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z)=(x*y)</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(x*z)</a:t>
            </a:r>
          </a:p>
          <a:p>
            <a:pPr marL="1347788" indent="-1347788">
              <a:lnSpc>
                <a:spcPct val="115000"/>
              </a:lnSpc>
              <a:spcBef>
                <a:spcPct val="35000"/>
              </a:spcBef>
              <a:buNone/>
            </a:pPr>
            <a:r>
              <a:rPr lang="en-US" altLang="zh-CN" sz="2800" b="1" dirty="0">
                <a:latin typeface="Calibri" panose="020F0502020204030204" pitchFamily="34" charset="0"/>
                <a:ea typeface="宋体" panose="02010600030101010101" pitchFamily="2" charset="-122"/>
              </a:rPr>
              <a:t>                         (y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z)*x=(y*x)</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(z*x)</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则称在</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上，运算</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对运算∘是可分配的，</a:t>
            </a:r>
            <a:endParaRPr lang="en-US" altLang="zh-CN" sz="2800" b="1" dirty="0">
              <a:latin typeface="Calibri" panose="020F0502020204030204" pitchFamily="34" charset="0"/>
              <a:ea typeface="宋体" panose="02010600030101010101" pitchFamily="2" charset="-122"/>
            </a:endParaRP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也称</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对∘适合分配律。</a:t>
            </a:r>
            <a:endParaRPr lang="en-US" altLang="zh-CN" sz="2800" b="1" dirty="0">
              <a:latin typeface="Calibri" panose="020F0502020204030204" pitchFamily="34" charset="0"/>
              <a:ea typeface="宋体" panose="02010600030101010101" pitchFamily="2" charset="-122"/>
            </a:endParaRPr>
          </a:p>
        </p:txBody>
      </p:sp>
      <p:sp>
        <p:nvSpPr>
          <p:cNvPr id="18437" name="Rectangle 4">
            <a:extLst>
              <a:ext uri="{FF2B5EF4-FFF2-40B4-BE49-F238E27FC236}">
                <a16:creationId xmlns:a16="http://schemas.microsoft.com/office/drawing/2014/main" id="{87784691-DF22-47D1-BD0F-3CD3C32FEC47}"/>
              </a:ext>
            </a:extLst>
          </p:cNvPr>
          <p:cNvSpPr>
            <a:spLocks noChangeArrowheads="1"/>
          </p:cNvSpPr>
          <p:nvPr/>
        </p:nvSpPr>
        <p:spPr bwMode="auto">
          <a:xfrm>
            <a:off x="488950" y="5067181"/>
            <a:ext cx="8064500" cy="104028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显然，数的运算中，乘法对加法是可以分配的。</a:t>
            </a:r>
            <a:endParaRPr lang="en-US" altLang="zh-CN" sz="2800" b="1" dirty="0">
              <a:solidFill>
                <a:schemeClr val="bg1"/>
              </a:solidFill>
            </a:endParaRPr>
          </a:p>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在幂集上，并运算与交运算是互相可分配的。</a:t>
            </a:r>
          </a:p>
        </p:txBody>
      </p:sp>
    </p:spTree>
    <p:extLst>
      <p:ext uri="{BB962C8B-B14F-4D97-AF65-F5344CB8AC3E}">
        <p14:creationId xmlns:p14="http://schemas.microsoft.com/office/powerpoint/2010/main" val="1269573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31</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9.5         </a:t>
            </a:r>
            <a:r>
              <a:rPr lang="zh-CN" altLang="en-US" sz="4000" b="1" dirty="0">
                <a:latin typeface="Calibri" panose="020F0502020204030204" pitchFamily="34" charset="0"/>
                <a:ea typeface="宋体" panose="02010600030101010101" pitchFamily="2" charset="-122"/>
              </a:rPr>
              <a:t>吸收律</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323850" y="908720"/>
            <a:ext cx="8229600" cy="2876550"/>
          </a:xfrm>
        </p:spPr>
        <p:txBody>
          <a:bodyPr/>
          <a:lstStyle/>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buNone/>
            </a:pPr>
            <a:r>
              <a:rPr lang="zh-CN" altLang="en-US" sz="2800" b="1" dirty="0">
                <a:latin typeface="Calibri" panose="020F0502020204030204" pitchFamily="34" charset="0"/>
                <a:ea typeface="宋体" panose="02010600030101010101" pitchFamily="2" charset="-122"/>
              </a:rPr>
              <a:t>     ∘和</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上的两个可交换的二元运算 ，</a:t>
            </a:r>
            <a:endParaRPr lang="en-US" altLang="zh-CN" sz="2800" b="1" dirty="0">
              <a:latin typeface="Calibri" panose="020F0502020204030204" pitchFamily="34" charset="0"/>
              <a:ea typeface="宋体" panose="02010600030101010101" pitchFamily="2" charset="-122"/>
            </a:endParaRPr>
          </a:p>
          <a:p>
            <a:pPr marL="1347788" indent="-1347788">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若对于</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中任意的两个元素</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，有</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x*(x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y)=x</a:t>
            </a:r>
          </a:p>
          <a:p>
            <a:pPr marL="1347788" indent="-1347788">
              <a:lnSpc>
                <a:spcPct val="115000"/>
              </a:lnSpc>
              <a:spcBef>
                <a:spcPct val="35000"/>
              </a:spcBef>
              <a:buNone/>
            </a:pPr>
            <a:r>
              <a:rPr lang="en-US" altLang="zh-CN" sz="2800" b="1" dirty="0">
                <a:latin typeface="Calibri" panose="020F0502020204030204" pitchFamily="34" charset="0"/>
                <a:ea typeface="宋体" panose="02010600030101010101" pitchFamily="2" charset="-122"/>
              </a:rPr>
              <a:t>                         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(x*y)=x</a:t>
            </a:r>
          </a:p>
          <a:p>
            <a:pPr marL="1347788" indent="-1347788">
              <a:lnSpc>
                <a:spcPct val="115000"/>
              </a:lnSpc>
              <a:spcBef>
                <a:spcPct val="35000"/>
              </a:spcBef>
              <a:buNone/>
            </a:pPr>
            <a:r>
              <a:rPr lang="zh-CN" altLang="en-US" sz="2800" b="1" dirty="0">
                <a:latin typeface="Calibri" panose="020F0502020204030204" pitchFamily="34" charset="0"/>
                <a:ea typeface="宋体" panose="02010600030101010101" pitchFamily="2" charset="-122"/>
              </a:rPr>
              <a:t> 则称</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和∘满足吸收律。</a:t>
            </a:r>
            <a:endParaRPr lang="en-US" altLang="zh-CN" sz="2800" b="1" dirty="0">
              <a:latin typeface="Calibri" panose="020F0502020204030204" pitchFamily="34" charset="0"/>
              <a:ea typeface="宋体" panose="02010600030101010101" pitchFamily="2" charset="-122"/>
            </a:endParaRPr>
          </a:p>
        </p:txBody>
      </p:sp>
      <p:sp>
        <p:nvSpPr>
          <p:cNvPr id="18437" name="Rectangle 4">
            <a:extLst>
              <a:ext uri="{FF2B5EF4-FFF2-40B4-BE49-F238E27FC236}">
                <a16:creationId xmlns:a16="http://schemas.microsoft.com/office/drawing/2014/main" id="{87784691-DF22-47D1-BD0F-3CD3C32FEC47}"/>
              </a:ext>
            </a:extLst>
          </p:cNvPr>
          <p:cNvSpPr>
            <a:spLocks noChangeArrowheads="1"/>
          </p:cNvSpPr>
          <p:nvPr/>
        </p:nvSpPr>
        <p:spPr bwMode="auto">
          <a:xfrm>
            <a:off x="488950" y="5067181"/>
            <a:ext cx="8064500" cy="52322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显然，在幂集上，并运算和交运算是满足吸收律的。</a:t>
            </a:r>
          </a:p>
        </p:txBody>
      </p:sp>
    </p:spTree>
    <p:extLst>
      <p:ext uri="{BB962C8B-B14F-4D97-AF65-F5344CB8AC3E}">
        <p14:creationId xmlns:p14="http://schemas.microsoft.com/office/powerpoint/2010/main" val="307324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32</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引例</a:t>
            </a:r>
          </a:p>
        </p:txBody>
      </p:sp>
      <p:graphicFrame>
        <p:nvGraphicFramePr>
          <p:cNvPr id="6" name="Group 3">
            <a:extLst>
              <a:ext uri="{FF2B5EF4-FFF2-40B4-BE49-F238E27FC236}">
                <a16:creationId xmlns:a16="http://schemas.microsoft.com/office/drawing/2014/main" id="{D584D128-068C-4475-B19E-51C575B1CDFF}"/>
              </a:ext>
            </a:extLst>
          </p:cNvPr>
          <p:cNvGraphicFramePr>
            <a:graphicFrameLocks/>
          </p:cNvGraphicFramePr>
          <p:nvPr>
            <p:extLst>
              <p:ext uri="{D42A27DB-BD31-4B8C-83A1-F6EECF244321}">
                <p14:modId xmlns:p14="http://schemas.microsoft.com/office/powerpoint/2010/main" val="4128173968"/>
              </p:ext>
            </p:extLst>
          </p:nvPr>
        </p:nvGraphicFramePr>
        <p:xfrm>
          <a:off x="5868144" y="1159516"/>
          <a:ext cx="2736305" cy="2743200"/>
        </p:xfrm>
        <a:graphic>
          <a:graphicData uri="http://schemas.openxmlformats.org/drawingml/2006/table">
            <a:tbl>
              <a:tblPr/>
              <a:tblGrid>
                <a:gridCol w="456888">
                  <a:extLst>
                    <a:ext uri="{9D8B030D-6E8A-4147-A177-3AD203B41FA5}">
                      <a16:colId xmlns:a16="http://schemas.microsoft.com/office/drawing/2014/main" val="1845000228"/>
                    </a:ext>
                  </a:extLst>
                </a:gridCol>
                <a:gridCol w="468184">
                  <a:extLst>
                    <a:ext uri="{9D8B030D-6E8A-4147-A177-3AD203B41FA5}">
                      <a16:colId xmlns:a16="http://schemas.microsoft.com/office/drawing/2014/main" val="126914135"/>
                    </a:ext>
                  </a:extLst>
                </a:gridCol>
                <a:gridCol w="444335">
                  <a:extLst>
                    <a:ext uri="{9D8B030D-6E8A-4147-A177-3AD203B41FA5}">
                      <a16:colId xmlns:a16="http://schemas.microsoft.com/office/drawing/2014/main" val="3225482726"/>
                    </a:ext>
                  </a:extLst>
                </a:gridCol>
                <a:gridCol w="454377">
                  <a:extLst>
                    <a:ext uri="{9D8B030D-6E8A-4147-A177-3AD203B41FA5}">
                      <a16:colId xmlns:a16="http://schemas.microsoft.com/office/drawing/2014/main" val="2660014118"/>
                    </a:ext>
                  </a:extLst>
                </a:gridCol>
                <a:gridCol w="456888">
                  <a:extLst>
                    <a:ext uri="{9D8B030D-6E8A-4147-A177-3AD203B41FA5}">
                      <a16:colId xmlns:a16="http://schemas.microsoft.com/office/drawing/2014/main" val="3167915937"/>
                    </a:ext>
                  </a:extLst>
                </a:gridCol>
                <a:gridCol w="455633">
                  <a:extLst>
                    <a:ext uri="{9D8B030D-6E8A-4147-A177-3AD203B41FA5}">
                      <a16:colId xmlns:a16="http://schemas.microsoft.com/office/drawing/2014/main" val="3694267854"/>
                    </a:ext>
                  </a:extLst>
                </a:gridCol>
              </a:tblGrid>
              <a:tr h="45025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lang="zh-CN" altLang="en-US" sz="2400" b="1" dirty="0">
                          <a:latin typeface="Calibri" panose="020F0502020204030204" pitchFamily="34" charset="0"/>
                          <a:ea typeface="宋体" panose="02010600030101010101" pitchFamily="2" charset="-122"/>
                        </a:rPr>
                        <a:t>⊙</a:t>
                      </a:r>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311447"/>
                  </a:ext>
                </a:extLst>
              </a:tr>
              <a:tr h="45025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00FF99"/>
                          </a:solidFill>
                          <a:effectLst/>
                          <a:uLnTx/>
                          <a:uFillTx/>
                          <a:latin typeface="Calibri" panose="020F0502020204030204" pitchFamily="34" charset="0"/>
                          <a:ea typeface="宋体" panose="02010600030101010101" pitchFamily="2" charset="-122"/>
                          <a:cs typeface="+mn-cs"/>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1725648"/>
                  </a:ext>
                </a:extLst>
              </a:tr>
              <a:tr h="45025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FF99"/>
                          </a:solidFill>
                          <a:effectLst/>
                          <a:latin typeface="Calibri" panose="020F050202020403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5612626"/>
                  </a:ext>
                </a:extLst>
              </a:tr>
              <a:tr h="45025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0</a:t>
                      </a:r>
                      <a:endPar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00"/>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1895964"/>
                  </a:ext>
                </a:extLst>
              </a:tr>
              <a:tr h="45025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0</a:t>
                      </a:r>
                      <a:endPar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00"/>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5398982"/>
                  </a:ext>
                </a:extLst>
              </a:tr>
              <a:tr h="45025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99"/>
                          </a:solidFill>
                          <a:effectLst/>
                          <a:latin typeface="Calibri" panose="020F050202020403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FF00"/>
                          </a:solidFill>
                          <a:effectLst/>
                          <a:latin typeface="Calibri" panose="020F0502020204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4053755309"/>
                  </a:ext>
                </a:extLst>
              </a:tr>
            </a:tbl>
          </a:graphicData>
        </a:graphic>
      </p:graphicFrame>
      <p:grpSp>
        <p:nvGrpSpPr>
          <p:cNvPr id="7" name="组合 6"/>
          <p:cNvGrpSpPr/>
          <p:nvPr/>
        </p:nvGrpSpPr>
        <p:grpSpPr>
          <a:xfrm>
            <a:off x="755576" y="1159516"/>
            <a:ext cx="3290894" cy="1577832"/>
            <a:chOff x="4355108" y="4795986"/>
            <a:chExt cx="3290894" cy="1577832"/>
          </a:xfrm>
        </p:grpSpPr>
        <p:sp>
          <p:nvSpPr>
            <p:cNvPr id="8" name="Text Box 5">
              <a:extLst>
                <a:ext uri="{FF2B5EF4-FFF2-40B4-BE49-F238E27FC236}">
                  <a16:creationId xmlns:a16="http://schemas.microsoft.com/office/drawing/2014/main" id="{1FD5C9FB-25A8-448F-8F19-D102CB8620B3}"/>
                </a:ext>
              </a:extLst>
            </p:cNvPr>
            <p:cNvSpPr txBox="1">
              <a:spLocks noChangeArrowheads="1"/>
            </p:cNvSpPr>
            <p:nvPr/>
          </p:nvSpPr>
          <p:spPr bwMode="auto">
            <a:xfrm>
              <a:off x="4428455" y="4804158"/>
              <a:ext cx="32175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Calibri" panose="020F0502020204030204" pitchFamily="34" charset="0"/>
                </a:rPr>
                <a:t>  ∘</a:t>
              </a:r>
              <a:r>
                <a:rPr lang="zh-CN" altLang="en-US" sz="2400" dirty="0">
                  <a:solidFill>
                    <a:srgbClr val="993300"/>
                  </a:solidFill>
                </a:rPr>
                <a:t>   </a:t>
              </a:r>
              <a:r>
                <a:rPr lang="zh-CN" altLang="en-US" sz="2400" dirty="0">
                  <a:solidFill>
                    <a:schemeClr val="hlink"/>
                  </a:solidFill>
                </a:rPr>
                <a:t>    </a:t>
              </a:r>
              <a:r>
                <a:rPr lang="en-US" altLang="zh-CN" sz="2400" dirty="0">
                  <a:solidFill>
                    <a:schemeClr val="hlink"/>
                  </a:solidFill>
                </a:rPr>
                <a:t>f</a:t>
              </a:r>
              <a:r>
                <a:rPr lang="en-US" altLang="zh-CN" sz="1600" dirty="0">
                  <a:solidFill>
                    <a:schemeClr val="hlink"/>
                  </a:solidFill>
                </a:rPr>
                <a:t>1</a:t>
              </a:r>
              <a:r>
                <a:rPr lang="en-US" altLang="zh-CN" sz="2400" dirty="0">
                  <a:solidFill>
                    <a:schemeClr val="hlink"/>
                  </a:solidFill>
                </a:rPr>
                <a:t>       f</a:t>
              </a:r>
              <a:r>
                <a:rPr lang="en-US" altLang="zh-CN" sz="1600" dirty="0">
                  <a:solidFill>
                    <a:schemeClr val="hlink"/>
                  </a:solidFill>
                </a:rPr>
                <a:t>2</a:t>
              </a:r>
              <a:r>
                <a:rPr lang="en-US" altLang="zh-CN" sz="2400" dirty="0">
                  <a:solidFill>
                    <a:schemeClr val="hlink"/>
                  </a:solidFill>
                </a:rPr>
                <a:t>       f</a:t>
              </a:r>
              <a:r>
                <a:rPr lang="en-US" altLang="zh-CN" sz="1600" dirty="0">
                  <a:solidFill>
                    <a:schemeClr val="hlink"/>
                  </a:solidFill>
                </a:rPr>
                <a:t>3</a:t>
              </a:r>
            </a:p>
            <a:p>
              <a:pPr eaLnBrk="1" hangingPunct="1"/>
              <a:r>
                <a:rPr lang="en-US" altLang="zh-CN" sz="2400" dirty="0">
                  <a:solidFill>
                    <a:schemeClr val="hlink"/>
                  </a:solidFill>
                </a:rPr>
                <a:t>f</a:t>
              </a:r>
              <a:r>
                <a:rPr lang="en-US" altLang="zh-CN" sz="1600" dirty="0">
                  <a:solidFill>
                    <a:schemeClr val="hlink"/>
                  </a:solidFill>
                </a:rPr>
                <a:t>1</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1</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1</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1</a:t>
              </a:r>
              <a:endParaRPr lang="en-US" altLang="zh-CN" sz="1600" dirty="0">
                <a:solidFill>
                  <a:schemeClr val="hlink"/>
                </a:solidFill>
              </a:endParaRPr>
            </a:p>
            <a:p>
              <a:pPr eaLnBrk="1" hangingPunct="1"/>
              <a:r>
                <a:rPr lang="en-US" altLang="zh-CN" sz="2400" dirty="0">
                  <a:solidFill>
                    <a:schemeClr val="hlink"/>
                  </a:solidFill>
                </a:rPr>
                <a:t>f</a:t>
              </a:r>
              <a:r>
                <a:rPr lang="en-US" altLang="zh-CN" sz="1600" dirty="0">
                  <a:solidFill>
                    <a:schemeClr val="hlink"/>
                  </a:solidFill>
                </a:rPr>
                <a:t>2</a:t>
              </a:r>
              <a:r>
                <a:rPr lang="en-US" altLang="zh-CN" sz="2400" dirty="0">
                  <a:solidFill>
                    <a:schemeClr val="hlink"/>
                  </a:solidFill>
                </a:rPr>
                <a:t>        </a:t>
              </a:r>
              <a:r>
                <a:rPr lang="en-US" altLang="zh-CN" sz="2400" dirty="0" err="1">
                  <a:solidFill>
                    <a:schemeClr val="hlink"/>
                  </a:solidFill>
                </a:rPr>
                <a:t>f</a:t>
              </a:r>
              <a:r>
                <a:rPr lang="en-US" altLang="zh-CN" sz="1600" dirty="0" err="1">
                  <a:solidFill>
                    <a:schemeClr val="hlink"/>
                  </a:solidFill>
                </a:rPr>
                <a:t>2</a:t>
              </a:r>
              <a:r>
                <a:rPr lang="en-US" altLang="zh-CN" sz="1600" dirty="0">
                  <a:solidFill>
                    <a:schemeClr val="hlink"/>
                  </a:solidFill>
                </a:rPr>
                <a:t>          </a:t>
              </a:r>
              <a:r>
                <a:rPr lang="en-US" altLang="zh-CN" sz="2400" dirty="0" err="1">
                  <a:solidFill>
                    <a:schemeClr val="hlink"/>
                  </a:solidFill>
                </a:rPr>
                <a:t>f</a:t>
              </a:r>
              <a:r>
                <a:rPr lang="en-US" altLang="zh-CN" sz="1600" dirty="0" err="1">
                  <a:solidFill>
                    <a:schemeClr val="hlink"/>
                  </a:solidFill>
                </a:rPr>
                <a:t>2</a:t>
              </a:r>
              <a:r>
                <a:rPr lang="zh-CN" altLang="en-US" sz="2400" dirty="0">
                  <a:solidFill>
                    <a:schemeClr val="hlink"/>
                  </a:solidFill>
                </a:rPr>
                <a:t>       </a:t>
              </a:r>
              <a:r>
                <a:rPr lang="en-US" altLang="zh-CN" sz="2400" dirty="0">
                  <a:solidFill>
                    <a:schemeClr val="hlink"/>
                  </a:solidFill>
                </a:rPr>
                <a:t>f</a:t>
              </a:r>
              <a:r>
                <a:rPr lang="en-US" altLang="zh-CN" sz="1600" dirty="0">
                  <a:solidFill>
                    <a:schemeClr val="hlink"/>
                  </a:solidFill>
                </a:rPr>
                <a:t>2</a:t>
              </a:r>
              <a:endParaRPr lang="en-US" altLang="zh-CN" sz="2400" dirty="0">
                <a:solidFill>
                  <a:schemeClr val="hlink"/>
                </a:solidFill>
              </a:endParaRPr>
            </a:p>
            <a:p>
              <a:pPr eaLnBrk="1" hangingPunct="1"/>
              <a:r>
                <a:rPr lang="en-US" altLang="zh-CN" sz="2400" dirty="0">
                  <a:solidFill>
                    <a:schemeClr val="hlink"/>
                  </a:solidFill>
                </a:rPr>
                <a:t>f</a:t>
              </a:r>
              <a:r>
                <a:rPr lang="en-US" altLang="zh-CN" sz="1600" dirty="0">
                  <a:solidFill>
                    <a:schemeClr val="hlink"/>
                  </a:solidFill>
                </a:rPr>
                <a:t>3</a:t>
              </a:r>
              <a:r>
                <a:rPr lang="en-US" altLang="zh-CN" sz="2400" dirty="0">
                  <a:solidFill>
                    <a:schemeClr val="hlink"/>
                  </a:solidFill>
                </a:rPr>
                <a:t>        f</a:t>
              </a:r>
              <a:r>
                <a:rPr lang="en-US" altLang="zh-CN" sz="1600" dirty="0">
                  <a:solidFill>
                    <a:schemeClr val="hlink"/>
                  </a:solidFill>
                </a:rPr>
                <a:t>1</a:t>
              </a:r>
              <a:r>
                <a:rPr lang="en-US" altLang="zh-CN" sz="2400" dirty="0">
                  <a:solidFill>
                    <a:schemeClr val="hlink"/>
                  </a:solidFill>
                </a:rPr>
                <a:t>       f</a:t>
              </a:r>
              <a:r>
                <a:rPr lang="en-US" altLang="zh-CN" sz="1600" dirty="0">
                  <a:solidFill>
                    <a:schemeClr val="hlink"/>
                  </a:solidFill>
                </a:rPr>
                <a:t>2</a:t>
              </a:r>
              <a:r>
                <a:rPr lang="en-US" altLang="zh-CN" sz="2400" dirty="0">
                  <a:solidFill>
                    <a:schemeClr val="hlink"/>
                  </a:solidFill>
                </a:rPr>
                <a:t>       f</a:t>
              </a:r>
              <a:r>
                <a:rPr lang="en-US" altLang="zh-CN" sz="1600" dirty="0">
                  <a:solidFill>
                    <a:schemeClr val="hlink"/>
                  </a:solidFill>
                </a:rPr>
                <a:t>3</a:t>
              </a:r>
              <a:r>
                <a:rPr lang="en-US" altLang="zh-CN" sz="2400" dirty="0">
                  <a:solidFill>
                    <a:schemeClr val="hlink"/>
                  </a:solidFill>
                </a:rPr>
                <a:t>   </a:t>
              </a:r>
            </a:p>
          </p:txBody>
        </p:sp>
        <p:sp>
          <p:nvSpPr>
            <p:cNvPr id="9" name="Line 6">
              <a:extLst>
                <a:ext uri="{FF2B5EF4-FFF2-40B4-BE49-F238E27FC236}">
                  <a16:creationId xmlns:a16="http://schemas.microsoft.com/office/drawing/2014/main" id="{5FBBD24C-8ED2-4069-8A0A-4F1E2C94905D}"/>
                </a:ext>
              </a:extLst>
            </p:cNvPr>
            <p:cNvSpPr>
              <a:spLocks noChangeShapeType="1"/>
            </p:cNvSpPr>
            <p:nvPr/>
          </p:nvSpPr>
          <p:spPr bwMode="auto">
            <a:xfrm>
              <a:off x="4355108" y="5229374"/>
              <a:ext cx="3097212"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7">
              <a:extLst>
                <a:ext uri="{FF2B5EF4-FFF2-40B4-BE49-F238E27FC236}">
                  <a16:creationId xmlns:a16="http://schemas.microsoft.com/office/drawing/2014/main" id="{340104D8-63F3-458D-A0FB-3BBF2EC2FB25}"/>
                </a:ext>
              </a:extLst>
            </p:cNvPr>
            <p:cNvSpPr>
              <a:spLocks noChangeShapeType="1"/>
            </p:cNvSpPr>
            <p:nvPr/>
          </p:nvSpPr>
          <p:spPr bwMode="auto">
            <a:xfrm flipH="1">
              <a:off x="5004048" y="4795986"/>
              <a:ext cx="347" cy="1441326"/>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矩形 11"/>
          <p:cNvSpPr/>
          <p:nvPr/>
        </p:nvSpPr>
        <p:spPr>
          <a:xfrm>
            <a:off x="504155" y="3122674"/>
            <a:ext cx="3867082" cy="2936188"/>
          </a:xfrm>
          <a:prstGeom prst="rect">
            <a:avLst/>
          </a:prstGeom>
          <a:solidFill>
            <a:srgbClr val="FFFF00"/>
          </a:solidFill>
        </p:spPr>
        <p:txBody>
          <a:bodyPr wrap="square">
            <a:spAutoFit/>
          </a:bodyPr>
          <a:lstStyle/>
          <a:p>
            <a:pPr eaLnBrk="1" hangingPunct="1">
              <a:lnSpc>
                <a:spcPct val="110000"/>
              </a:lnSpc>
            </a:pPr>
            <a:r>
              <a:rPr lang="zh-CN" altLang="en-US" sz="2800" b="1" dirty="0">
                <a:solidFill>
                  <a:srgbClr val="FF3300"/>
                </a:solidFill>
                <a:latin typeface="宋体" panose="02010600030101010101" pitchFamily="2" charset="-122"/>
              </a:rPr>
              <a:t>定理</a:t>
            </a:r>
            <a:r>
              <a:rPr lang="en-US" altLang="zh-CN" sz="2800" b="1" dirty="0">
                <a:solidFill>
                  <a:srgbClr val="FF3300"/>
                </a:solidFill>
                <a:latin typeface="宋体" panose="02010600030101010101" pitchFamily="2" charset="-122"/>
              </a:rPr>
              <a:t>4.8’</a:t>
            </a:r>
          </a:p>
          <a:p>
            <a:pPr eaLnBrk="1" hangingPunct="1">
              <a:lnSpc>
                <a:spcPct val="110000"/>
              </a:lnSpc>
            </a:pPr>
            <a:r>
              <a:rPr lang="zh-CN" altLang="en-US" sz="2800" b="1" dirty="0">
                <a:latin typeface="Times New Roman" panose="02020603050405020304" pitchFamily="18" charset="0"/>
              </a:rPr>
              <a:t>设 </a:t>
            </a:r>
            <a:r>
              <a:rPr lang="en-US" altLang="zh-CN" sz="2800" b="1" i="1" dirty="0">
                <a:latin typeface="Times New Roman" panose="02020603050405020304" pitchFamily="18" charset="0"/>
              </a:rPr>
              <a:t>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B</a:t>
            </a:r>
            <a:r>
              <a:rPr lang="zh-CN" altLang="en-US" sz="2800" b="1" dirty="0">
                <a:latin typeface="Times New Roman" panose="02020603050405020304" pitchFamily="18" charset="0"/>
              </a:rPr>
              <a:t>是双射</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a:t>
            </a:r>
            <a:br>
              <a:rPr lang="zh-CN" altLang="en-US" sz="2800" b="1" dirty="0">
                <a:latin typeface="Times New Roman" panose="02020603050405020304" pitchFamily="18" charset="0"/>
              </a:rPr>
            </a:b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f </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en-US" altLang="zh-CN" sz="2800" b="1" dirty="0">
                <a:sym typeface="Symbol" panose="05050102010706020507" pitchFamily="18" charset="2"/>
              </a:rPr>
              <a:t>∘</a:t>
            </a:r>
            <a:r>
              <a:rPr lang="en-US" altLang="zh-CN" sz="2800" b="1" i="1" dirty="0">
                <a:latin typeface="Times New Roman" panose="02020603050405020304" pitchFamily="18" charset="0"/>
              </a:rPr>
              <a:t>f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I</a:t>
            </a:r>
            <a:r>
              <a:rPr lang="en-US" altLang="zh-CN" sz="2800" b="1" i="1" baseline="-25000" dirty="0">
                <a:latin typeface="Times New Roman" panose="02020603050405020304" pitchFamily="18" charset="0"/>
              </a:rPr>
              <a:t>A</a:t>
            </a:r>
            <a:endParaRPr lang="en-US" altLang="zh-CN" sz="2800" b="1" dirty="0">
              <a:latin typeface="Times New Roman" panose="02020603050405020304" pitchFamily="18" charset="0"/>
            </a:endParaRPr>
          </a:p>
          <a:p>
            <a:pPr eaLnBrk="1" hangingPunct="1">
              <a:lnSpc>
                <a:spcPct val="110000"/>
              </a:lnSpc>
            </a:pP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f</a:t>
            </a:r>
            <a:r>
              <a:rPr lang="en-US" altLang="zh-CN" sz="2800" b="1" dirty="0" err="1">
                <a:sym typeface="Symbol" panose="05050102010706020507" pitchFamily="18" charset="2"/>
              </a:rPr>
              <a:t>∘</a:t>
            </a:r>
            <a:r>
              <a:rPr lang="en-US" altLang="zh-CN" sz="2800" b="1" i="1" dirty="0" err="1">
                <a:latin typeface="Times New Roman" panose="02020603050405020304" pitchFamily="18" charset="0"/>
              </a:rPr>
              <a:t>f</a:t>
            </a:r>
            <a:r>
              <a:rPr lang="en-US" altLang="zh-CN" sz="2800" b="1" i="1" dirty="0">
                <a:latin typeface="Times New Roman" panose="02020603050405020304" pitchFamily="18" charset="0"/>
              </a:rPr>
              <a:t> </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I</a:t>
            </a:r>
            <a:r>
              <a:rPr lang="en-US" altLang="zh-CN" sz="2800" b="1" i="1" baseline="-25000" dirty="0">
                <a:latin typeface="Times New Roman" panose="02020603050405020304" pitchFamily="18" charset="0"/>
              </a:rPr>
              <a:t>B</a:t>
            </a:r>
            <a:br>
              <a:rPr lang="en-US" altLang="zh-CN" sz="2800" b="1" dirty="0">
                <a:latin typeface="Times New Roman" panose="02020603050405020304" pitchFamily="18" charset="0"/>
              </a:rPr>
            </a:br>
            <a:r>
              <a:rPr lang="zh-CN" altLang="en-US" sz="2800" b="1" dirty="0">
                <a:latin typeface="Times New Roman" panose="02020603050405020304" pitchFamily="18" charset="0"/>
              </a:rPr>
              <a:t>特别在</a:t>
            </a:r>
            <a:r>
              <a:rPr lang="en-US" altLang="zh-CN" sz="2800" b="1" dirty="0">
                <a:latin typeface="Times New Roman" panose="02020603050405020304" pitchFamily="18" charset="0"/>
              </a:rPr>
              <a:t>B=A</a:t>
            </a:r>
            <a:r>
              <a:rPr lang="zh-CN" altLang="en-US" sz="2800" b="1" dirty="0">
                <a:latin typeface="Times New Roman" panose="02020603050405020304" pitchFamily="18" charset="0"/>
              </a:rPr>
              <a:t>时，</a:t>
            </a:r>
            <a:endParaRPr lang="en-US" altLang="zh-CN" sz="2800" b="1" dirty="0">
              <a:latin typeface="Times New Roman" panose="02020603050405020304" pitchFamily="18" charset="0"/>
            </a:endParaRPr>
          </a:p>
          <a:p>
            <a:pPr eaLnBrk="1" hangingPunct="1">
              <a:lnSpc>
                <a:spcPct val="110000"/>
              </a:lnSpc>
            </a:pPr>
            <a:r>
              <a:rPr lang="zh-CN" altLang="en-US" sz="2800" b="1" dirty="0">
                <a:solidFill>
                  <a:schemeClr val="tx2"/>
                </a:solidFill>
                <a:latin typeface="Times New Roman" panose="02020603050405020304" pitchFamily="18" charset="0"/>
              </a:rPr>
              <a:t>        </a:t>
            </a:r>
            <a:r>
              <a:rPr lang="en-US" altLang="zh-CN" sz="2800" b="1" i="1" dirty="0">
                <a:solidFill>
                  <a:schemeClr val="tx2"/>
                </a:solidFill>
                <a:latin typeface="Times New Roman" panose="02020603050405020304" pitchFamily="18" charset="0"/>
              </a:rPr>
              <a:t>f </a:t>
            </a:r>
            <a:r>
              <a:rPr lang="en-US" altLang="zh-CN" sz="2800" b="1" baseline="30000" dirty="0">
                <a:solidFill>
                  <a:schemeClr val="tx2"/>
                </a:solidFill>
                <a:latin typeface="Times New Roman" panose="02020603050405020304" pitchFamily="18" charset="0"/>
                <a:sym typeface="Symbol" panose="05050102010706020507" pitchFamily="18" charset="2"/>
              </a:rPr>
              <a:t></a:t>
            </a:r>
            <a:r>
              <a:rPr lang="en-US" altLang="zh-CN" sz="2800" b="1" baseline="30000" dirty="0">
                <a:solidFill>
                  <a:schemeClr val="tx2"/>
                </a:solidFill>
                <a:latin typeface="Times New Roman" panose="02020603050405020304" pitchFamily="18" charset="0"/>
              </a:rPr>
              <a:t>1</a:t>
            </a:r>
            <a:r>
              <a:rPr lang="en-US" altLang="zh-CN" sz="2800" b="1" dirty="0">
                <a:sym typeface="Symbol" panose="05050102010706020507" pitchFamily="18" charset="2"/>
              </a:rPr>
              <a:t>∘</a:t>
            </a:r>
            <a:r>
              <a:rPr lang="en-US" altLang="zh-CN" sz="2800" b="1" i="1" dirty="0">
                <a:solidFill>
                  <a:schemeClr val="tx2"/>
                </a:solidFill>
                <a:latin typeface="Times New Roman" panose="02020603050405020304" pitchFamily="18" charset="0"/>
              </a:rPr>
              <a:t>f </a:t>
            </a:r>
            <a:r>
              <a:rPr lang="en-US" altLang="zh-CN" sz="2800" b="1" dirty="0">
                <a:solidFill>
                  <a:schemeClr val="tx2"/>
                </a:solidFill>
                <a:latin typeface="Times New Roman" panose="02020603050405020304" pitchFamily="18" charset="0"/>
              </a:rPr>
              <a:t>= </a:t>
            </a:r>
            <a:r>
              <a:rPr lang="en-US" altLang="zh-CN" sz="2800" b="1" i="1" dirty="0" err="1">
                <a:solidFill>
                  <a:schemeClr val="tx2"/>
                </a:solidFill>
                <a:latin typeface="Times New Roman" panose="02020603050405020304" pitchFamily="18" charset="0"/>
              </a:rPr>
              <a:t>f</a:t>
            </a:r>
            <a:r>
              <a:rPr lang="en-US" altLang="zh-CN" sz="2800" b="1" dirty="0" err="1">
                <a:sym typeface="Symbol" panose="05050102010706020507" pitchFamily="18" charset="2"/>
              </a:rPr>
              <a:t>∘</a:t>
            </a:r>
            <a:r>
              <a:rPr lang="en-US" altLang="zh-CN" sz="2800" b="1" i="1" dirty="0" err="1">
                <a:solidFill>
                  <a:schemeClr val="tx2"/>
                </a:solidFill>
                <a:latin typeface="Times New Roman" panose="02020603050405020304" pitchFamily="18" charset="0"/>
              </a:rPr>
              <a:t>f</a:t>
            </a:r>
            <a:r>
              <a:rPr lang="en-US" altLang="zh-CN" sz="2800" b="1" i="1" dirty="0">
                <a:solidFill>
                  <a:schemeClr val="tx2"/>
                </a:solidFill>
                <a:latin typeface="Times New Roman" panose="02020603050405020304" pitchFamily="18" charset="0"/>
              </a:rPr>
              <a:t> </a:t>
            </a:r>
            <a:r>
              <a:rPr lang="en-US" altLang="zh-CN" sz="2800" b="1" baseline="30000" dirty="0">
                <a:solidFill>
                  <a:schemeClr val="tx2"/>
                </a:solidFill>
                <a:latin typeface="Times New Roman" panose="02020603050405020304" pitchFamily="18" charset="0"/>
                <a:sym typeface="Symbol" panose="05050102010706020507" pitchFamily="18" charset="2"/>
              </a:rPr>
              <a:t></a:t>
            </a:r>
            <a:r>
              <a:rPr lang="en-US" altLang="zh-CN" sz="2800" b="1" baseline="30000" dirty="0">
                <a:solidFill>
                  <a:schemeClr val="tx2"/>
                </a:solidFill>
                <a:latin typeface="Times New Roman" panose="02020603050405020304" pitchFamily="18" charset="0"/>
              </a:rPr>
              <a:t>1 </a:t>
            </a:r>
            <a:r>
              <a:rPr lang="en-US" altLang="zh-CN" sz="2800" b="1" dirty="0">
                <a:solidFill>
                  <a:schemeClr val="tx2"/>
                </a:solidFill>
                <a:latin typeface="Times New Roman" panose="02020603050405020304" pitchFamily="18" charset="0"/>
              </a:rPr>
              <a:t>= </a:t>
            </a:r>
            <a:r>
              <a:rPr lang="en-US" altLang="zh-CN" sz="2800" b="1" i="1" dirty="0">
                <a:solidFill>
                  <a:schemeClr val="tx2"/>
                </a:solidFill>
                <a:latin typeface="Times New Roman" panose="02020603050405020304" pitchFamily="18" charset="0"/>
              </a:rPr>
              <a:t>I</a:t>
            </a:r>
            <a:r>
              <a:rPr lang="en-US" altLang="zh-CN" sz="2800" b="1" i="1" baseline="-25000" dirty="0">
                <a:solidFill>
                  <a:schemeClr val="tx2"/>
                </a:solidFill>
                <a:latin typeface="Times New Roman" panose="02020603050405020304" pitchFamily="18" charset="0"/>
              </a:rPr>
              <a:t>A</a:t>
            </a:r>
            <a:r>
              <a:rPr lang="en-US" altLang="zh-CN" sz="2800" b="1" dirty="0">
                <a:solidFill>
                  <a:schemeClr val="tx2"/>
                </a:solidFill>
                <a:latin typeface="Times New Roman" panose="02020603050405020304" pitchFamily="18" charset="0"/>
              </a:rPr>
              <a:t> </a:t>
            </a:r>
          </a:p>
        </p:txBody>
      </p:sp>
    </p:spTree>
    <p:extLst>
      <p:ext uri="{BB962C8B-B14F-4D97-AF65-F5344CB8AC3E}">
        <p14:creationId xmlns:p14="http://schemas.microsoft.com/office/powerpoint/2010/main" val="7455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33</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9.6         </a:t>
            </a:r>
            <a:r>
              <a:rPr lang="zh-CN" altLang="en-US" sz="4000" b="1" dirty="0">
                <a:latin typeface="Calibri" panose="020F0502020204030204" pitchFamily="34" charset="0"/>
                <a:ea typeface="宋体" panose="02010600030101010101" pitchFamily="2" charset="-122"/>
              </a:rPr>
              <a:t>左幺元、右幺元、幺元</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179388" y="908720"/>
            <a:ext cx="9073132" cy="5616624"/>
          </a:xfrm>
        </p:spPr>
        <p:txBody>
          <a:bodyPr/>
          <a:lstStyle/>
          <a:p>
            <a:pPr marL="1347788" indent="-1347788">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是任意一个非空集合，</a:t>
            </a:r>
            <a:endParaRPr lang="en-US" altLang="zh-CN"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上的一个二元运算 ，</a:t>
            </a:r>
            <a:endParaRPr lang="en-US" altLang="zh-CN" b="1" dirty="0">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n-US" altLang="zh-CN" b="1" dirty="0" err="1">
                <a:latin typeface="Calibri" panose="020F0502020204030204" pitchFamily="34" charset="0"/>
                <a:ea typeface="宋体" panose="02010600030101010101" pitchFamily="2" charset="-122"/>
              </a:rPr>
              <a:t>e</a:t>
            </a:r>
            <a:r>
              <a:rPr lang="en-US" altLang="zh-CN" sz="1600" b="1" dirty="0" err="1">
                <a:latin typeface="Calibri" panose="020F0502020204030204" pitchFamily="34" charset="0"/>
                <a:ea typeface="宋体" panose="02010600030101010101" pitchFamily="2" charset="-122"/>
              </a:rPr>
              <a:t>l</a:t>
            </a:r>
            <a:r>
              <a:rPr lang="en-US" altLang="zh-CN" b="1" dirty="0" err="1">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，使得：对于任意</a:t>
            </a:r>
            <a:r>
              <a:rPr lang="en-US" altLang="zh-CN" b="1" dirty="0" err="1">
                <a:latin typeface="Calibri" panose="020F0502020204030204" pitchFamily="34" charset="0"/>
                <a:ea typeface="宋体" panose="02010600030101010101" pitchFamily="2" charset="-122"/>
              </a:rPr>
              <a:t>x∊S</a:t>
            </a:r>
            <a:r>
              <a:rPr lang="zh-CN" altLang="en-US" b="1" dirty="0">
                <a:latin typeface="Calibri" panose="020F0502020204030204" pitchFamily="34" charset="0"/>
                <a:ea typeface="宋体" panose="02010600030101010101" pitchFamily="2" charset="-122"/>
              </a:rPr>
              <a:t>，有 </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e</a:t>
            </a:r>
            <a:r>
              <a:rPr lang="en-US" altLang="zh-CN" sz="1600" b="1" dirty="0">
                <a:latin typeface="Calibri" panose="020F0502020204030204" pitchFamily="34" charset="0"/>
                <a:ea typeface="宋体" panose="02010600030101010101" pitchFamily="2" charset="-122"/>
              </a:rPr>
              <a:t>l</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x=x</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则称</a:t>
            </a:r>
            <a:r>
              <a:rPr lang="en-US" altLang="zh-CN" b="1" dirty="0">
                <a:latin typeface="Calibri" panose="020F0502020204030204" pitchFamily="34" charset="0"/>
                <a:ea typeface="宋体" panose="02010600030101010101" pitchFamily="2" charset="-122"/>
              </a:rPr>
              <a:t>e</a:t>
            </a:r>
            <a:r>
              <a:rPr lang="en-US" altLang="zh-CN" sz="1600" b="1" dirty="0">
                <a:latin typeface="Calibri" panose="020F0502020204030204" pitchFamily="34" charset="0"/>
                <a:ea typeface="宋体" panose="02010600030101010101" pitchFamily="2" charset="-122"/>
              </a:rPr>
              <a:t>l</a:t>
            </a:r>
            <a:r>
              <a:rPr lang="zh-CN" altLang="en-US" b="1" dirty="0">
                <a:latin typeface="Calibri" panose="020F0502020204030204" pitchFamily="34" charset="0"/>
                <a:ea typeface="宋体" panose="02010600030101010101" pitchFamily="2" charset="-122"/>
              </a:rPr>
              <a:t>为一个</a:t>
            </a:r>
            <a:r>
              <a:rPr lang="zh-CN" altLang="en-US" b="1" dirty="0">
                <a:solidFill>
                  <a:srgbClr val="C00000"/>
                </a:solidFill>
                <a:latin typeface="Calibri" panose="020F0502020204030204" pitchFamily="34" charset="0"/>
                <a:ea typeface="宋体" panose="02010600030101010101" pitchFamily="2" charset="-122"/>
              </a:rPr>
              <a:t>左幺元</a:t>
            </a:r>
            <a:endParaRPr lang="en-US" altLang="zh-CN" b="1" dirty="0">
              <a:solidFill>
                <a:srgbClr val="C00000"/>
              </a:solidFill>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n-US" altLang="zh-CN" b="1" dirty="0" err="1">
                <a:latin typeface="Calibri" panose="020F0502020204030204" pitchFamily="34" charset="0"/>
                <a:ea typeface="宋体" panose="02010600030101010101" pitchFamily="2" charset="-122"/>
              </a:rPr>
              <a:t>e</a:t>
            </a:r>
            <a:r>
              <a:rPr lang="en-US" altLang="zh-CN" sz="1600" b="1" dirty="0" err="1">
                <a:latin typeface="Calibri" panose="020F0502020204030204" pitchFamily="34" charset="0"/>
                <a:ea typeface="宋体" panose="02010600030101010101" pitchFamily="2" charset="-122"/>
              </a:rPr>
              <a:t>r</a:t>
            </a:r>
            <a:r>
              <a:rPr lang="en-US" altLang="zh-CN" b="1" dirty="0" err="1">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，使得：对于任意</a:t>
            </a:r>
            <a:r>
              <a:rPr lang="en-US" altLang="zh-CN" b="1" dirty="0" err="1">
                <a:latin typeface="Calibri" panose="020F0502020204030204" pitchFamily="34" charset="0"/>
                <a:ea typeface="宋体" panose="02010600030101010101" pitchFamily="2" charset="-122"/>
              </a:rPr>
              <a:t>x∊S</a:t>
            </a:r>
            <a:r>
              <a:rPr lang="zh-CN" altLang="en-US" b="1" dirty="0">
                <a:latin typeface="Calibri" panose="020F0502020204030204" pitchFamily="34" charset="0"/>
                <a:ea typeface="宋体" panose="02010600030101010101" pitchFamily="2" charset="-122"/>
              </a:rPr>
              <a:t>，有 </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e</a:t>
            </a:r>
            <a:r>
              <a:rPr lang="en-US" altLang="zh-CN" sz="1600" b="1" dirty="0" err="1">
                <a:latin typeface="Calibri" panose="020F0502020204030204" pitchFamily="34" charset="0"/>
                <a:ea typeface="宋体" panose="02010600030101010101" pitchFamily="2" charset="-122"/>
              </a:rPr>
              <a:t>r</a:t>
            </a:r>
            <a:r>
              <a:rPr lang="en-US" altLang="zh-CN" sz="1600"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=x</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则称</a:t>
            </a:r>
            <a:r>
              <a:rPr lang="en-US" altLang="zh-CN" b="1" dirty="0" err="1">
                <a:latin typeface="Calibri" panose="020F0502020204030204" pitchFamily="34" charset="0"/>
                <a:ea typeface="宋体" panose="02010600030101010101" pitchFamily="2" charset="-122"/>
              </a:rPr>
              <a:t>e</a:t>
            </a:r>
            <a:r>
              <a:rPr lang="en-US" altLang="zh-CN" sz="1600" b="1" dirty="0" err="1">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为一个</a:t>
            </a:r>
            <a:r>
              <a:rPr lang="zh-CN" altLang="en-US" b="1" dirty="0">
                <a:solidFill>
                  <a:srgbClr val="C00000"/>
                </a:solidFill>
                <a:latin typeface="Calibri" panose="020F0502020204030204" pitchFamily="34" charset="0"/>
                <a:ea typeface="宋体" panose="02010600030101010101" pitchFamily="2" charset="-122"/>
              </a:rPr>
              <a:t>右幺元</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a:lnSpc>
                <a:spcPct val="115000"/>
              </a:lnSpc>
              <a:spcBef>
                <a:spcPct val="35000"/>
              </a:spcBef>
            </a:pPr>
            <a:r>
              <a:rPr lang="zh-CN" altLang="en-US" b="1" dirty="0">
                <a:latin typeface="Calibri" panose="020F0502020204030204" pitchFamily="34" charset="0"/>
                <a:ea typeface="宋体" panose="02010600030101010101" pitchFamily="2" charset="-122"/>
              </a:rPr>
              <a:t>若</a:t>
            </a:r>
            <a:r>
              <a:rPr lang="en-US" altLang="zh-CN" b="1" dirty="0" err="1">
                <a:latin typeface="Calibri" panose="020F0502020204030204" pitchFamily="34" charset="0"/>
                <a:ea typeface="宋体" panose="02010600030101010101" pitchFamily="2" charset="-122"/>
              </a:rPr>
              <a:t>e∊S</a:t>
            </a:r>
            <a:r>
              <a:rPr lang="zh-CN" altLang="en-US" b="1" dirty="0">
                <a:latin typeface="Calibri" panose="020F0502020204030204" pitchFamily="34" charset="0"/>
                <a:ea typeface="宋体" panose="02010600030101010101" pitchFamily="2" charset="-122"/>
              </a:rPr>
              <a:t>既是左幺元，又是右幺元，则称之为</a:t>
            </a:r>
            <a:r>
              <a:rPr lang="zh-CN" altLang="en-US" b="1" dirty="0">
                <a:solidFill>
                  <a:srgbClr val="C00000"/>
                </a:solidFill>
                <a:latin typeface="Calibri" panose="020F0502020204030204" pitchFamily="34" charset="0"/>
                <a:ea typeface="宋体" panose="02010600030101010101" pitchFamily="2" charset="-122"/>
              </a:rPr>
              <a:t>幺元</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81464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1E7804-CBF8-4F75-AF4E-79646B9C07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DFA4D6-2A0A-4D01-9BB9-950694E6BC04}" type="slidenum">
              <a:rPr lang="zh-CN" altLang="en-US" smtClean="0">
                <a:solidFill>
                  <a:schemeClr val="accent1"/>
                </a:solidFill>
              </a:rPr>
              <a:pPr/>
              <a:t>34</a:t>
            </a:fld>
            <a:r>
              <a:rPr lang="en-US" altLang="zh-CN" dirty="0">
                <a:solidFill>
                  <a:schemeClr val="accent1"/>
                </a:solidFill>
              </a:rPr>
              <a:t>/44</a:t>
            </a:r>
          </a:p>
        </p:txBody>
      </p:sp>
      <p:sp>
        <p:nvSpPr>
          <p:cNvPr id="50179" name="Rectangle 2">
            <a:extLst>
              <a:ext uri="{FF2B5EF4-FFF2-40B4-BE49-F238E27FC236}">
                <a16:creationId xmlns:a16="http://schemas.microsoft.com/office/drawing/2014/main" id="{229CAA1C-5C12-4ECF-8B19-633331271775}"/>
              </a:ext>
            </a:extLst>
          </p:cNvPr>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 </a:t>
            </a:r>
            <a:r>
              <a:rPr lang="en-US" altLang="zh-CN" sz="4000" b="1">
                <a:latin typeface="Calibri" panose="020F0502020204030204" pitchFamily="34" charset="0"/>
                <a:ea typeface="宋体" panose="02010600030101010101" pitchFamily="2" charset="-122"/>
              </a:rPr>
              <a:t>A={a,b,c}, </a:t>
            </a:r>
            <a:endParaRPr lang="zh-CN" altLang="en-US" sz="4000" b="1">
              <a:latin typeface="Calibri" panose="020F0502020204030204" pitchFamily="34" charset="0"/>
              <a:ea typeface="宋体" panose="02010600030101010101" pitchFamily="2" charset="-122"/>
            </a:endParaRPr>
          </a:p>
        </p:txBody>
      </p:sp>
      <p:sp>
        <p:nvSpPr>
          <p:cNvPr id="50180" name="Text Box 3">
            <a:extLst>
              <a:ext uri="{FF2B5EF4-FFF2-40B4-BE49-F238E27FC236}">
                <a16:creationId xmlns:a16="http://schemas.microsoft.com/office/drawing/2014/main" id="{F72A9A18-E0BC-4AAA-A942-F3557A715590}"/>
              </a:ext>
            </a:extLst>
          </p:cNvPr>
          <p:cNvSpPr txBox="1">
            <a:spLocks noChangeArrowheads="1"/>
          </p:cNvSpPr>
          <p:nvPr/>
        </p:nvSpPr>
        <p:spPr bwMode="auto">
          <a:xfrm>
            <a:off x="1690688" y="4508500"/>
            <a:ext cx="32303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  </a:t>
            </a:r>
            <a:r>
              <a:rPr lang="zh-CN" altLang="en-US" sz="2400" b="1" dirty="0">
                <a:latin typeface="Calibri" panose="020F0502020204030204" pitchFamily="34" charset="0"/>
              </a:rPr>
              <a:t>∘</a:t>
            </a:r>
            <a:r>
              <a:rPr lang="zh-CN" altLang="en-US" sz="2400" dirty="0"/>
              <a:t>      </a:t>
            </a:r>
            <a:r>
              <a:rPr lang="en-US" altLang="zh-CN" sz="2400" dirty="0"/>
              <a:t>a        b          c</a:t>
            </a:r>
          </a:p>
          <a:p>
            <a:pPr eaLnBrk="1" hangingPunct="1"/>
            <a:r>
              <a:rPr lang="en-US" altLang="zh-CN" sz="2400" dirty="0"/>
              <a:t>a        </a:t>
            </a:r>
            <a:r>
              <a:rPr lang="en-US" altLang="zh-CN" sz="2400" dirty="0" err="1"/>
              <a:t>a</a:t>
            </a:r>
            <a:r>
              <a:rPr lang="en-US" altLang="zh-CN" sz="2400" dirty="0"/>
              <a:t>        b          c</a:t>
            </a:r>
          </a:p>
          <a:p>
            <a:pPr eaLnBrk="1" hangingPunct="1"/>
            <a:r>
              <a:rPr lang="en-US" altLang="zh-CN" sz="2400" dirty="0"/>
              <a:t>b        </a:t>
            </a:r>
            <a:r>
              <a:rPr lang="en-US" altLang="zh-CN" sz="2400" dirty="0" err="1"/>
              <a:t>b</a:t>
            </a:r>
            <a:r>
              <a:rPr lang="en-US" altLang="zh-CN" sz="2400" dirty="0"/>
              <a:t>        c          a</a:t>
            </a:r>
          </a:p>
          <a:p>
            <a:pPr eaLnBrk="1" hangingPunct="1"/>
            <a:r>
              <a:rPr lang="en-US" altLang="zh-CN" sz="2400" dirty="0"/>
              <a:t>c        </a:t>
            </a:r>
            <a:r>
              <a:rPr lang="en-US" altLang="zh-CN" sz="2400" dirty="0" err="1"/>
              <a:t>c</a:t>
            </a:r>
            <a:r>
              <a:rPr lang="en-US" altLang="zh-CN" sz="2400" dirty="0"/>
              <a:t>        a          b </a:t>
            </a:r>
          </a:p>
        </p:txBody>
      </p:sp>
      <p:sp>
        <p:nvSpPr>
          <p:cNvPr id="50181" name="Line 4">
            <a:extLst>
              <a:ext uri="{FF2B5EF4-FFF2-40B4-BE49-F238E27FC236}">
                <a16:creationId xmlns:a16="http://schemas.microsoft.com/office/drawing/2014/main" id="{92DDD878-1F80-4FE5-9BE8-3658CD21484E}"/>
              </a:ext>
            </a:extLst>
          </p:cNvPr>
          <p:cNvSpPr>
            <a:spLocks noChangeShapeType="1"/>
          </p:cNvSpPr>
          <p:nvPr/>
        </p:nvSpPr>
        <p:spPr bwMode="auto">
          <a:xfrm>
            <a:off x="1331913" y="4941888"/>
            <a:ext cx="3743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2" name="Line 5">
            <a:extLst>
              <a:ext uri="{FF2B5EF4-FFF2-40B4-BE49-F238E27FC236}">
                <a16:creationId xmlns:a16="http://schemas.microsoft.com/office/drawing/2014/main" id="{03FB8245-D73D-4970-922A-FE075638C647}"/>
              </a:ext>
            </a:extLst>
          </p:cNvPr>
          <p:cNvSpPr>
            <a:spLocks noChangeShapeType="1"/>
          </p:cNvSpPr>
          <p:nvPr/>
        </p:nvSpPr>
        <p:spPr bwMode="auto">
          <a:xfrm>
            <a:off x="2193925" y="4508500"/>
            <a:ext cx="0" cy="151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3" name="Text Box 6">
            <a:extLst>
              <a:ext uri="{FF2B5EF4-FFF2-40B4-BE49-F238E27FC236}">
                <a16:creationId xmlns:a16="http://schemas.microsoft.com/office/drawing/2014/main" id="{8C3AD281-4973-462A-9B09-8001A7298357}"/>
              </a:ext>
            </a:extLst>
          </p:cNvPr>
          <p:cNvSpPr txBox="1">
            <a:spLocks noChangeArrowheads="1"/>
          </p:cNvSpPr>
          <p:nvPr/>
        </p:nvSpPr>
        <p:spPr bwMode="auto">
          <a:xfrm>
            <a:off x="1692275" y="1196975"/>
            <a:ext cx="31951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00"/>
                </a:solidFill>
              </a:rPr>
              <a:t>  </a:t>
            </a:r>
            <a:r>
              <a:rPr lang="zh-CN" altLang="en-US" sz="2400" b="1" dirty="0">
                <a:latin typeface="Calibri" panose="020F0502020204030204" pitchFamily="34" charset="0"/>
              </a:rPr>
              <a:t>∘</a:t>
            </a:r>
            <a:r>
              <a:rPr lang="zh-CN" altLang="en-US" sz="2400" dirty="0">
                <a:solidFill>
                  <a:srgbClr val="333300"/>
                </a:solidFill>
              </a:rPr>
              <a:t>      </a:t>
            </a:r>
            <a:r>
              <a:rPr lang="en-US" altLang="zh-CN" sz="2400" dirty="0">
                <a:solidFill>
                  <a:srgbClr val="333300"/>
                </a:solidFill>
              </a:rPr>
              <a:t>a        b          c</a:t>
            </a:r>
          </a:p>
          <a:p>
            <a:pPr eaLnBrk="1" hangingPunct="1"/>
            <a:r>
              <a:rPr lang="en-US" altLang="zh-CN" sz="2400" dirty="0">
                <a:solidFill>
                  <a:srgbClr val="333300"/>
                </a:solidFill>
              </a:rPr>
              <a:t>a        </a:t>
            </a:r>
            <a:r>
              <a:rPr lang="en-US" altLang="zh-CN" sz="2400" dirty="0" err="1">
                <a:solidFill>
                  <a:srgbClr val="333300"/>
                </a:solidFill>
              </a:rPr>
              <a:t>a</a:t>
            </a:r>
            <a:r>
              <a:rPr lang="en-US" altLang="zh-CN" sz="2400" dirty="0">
                <a:solidFill>
                  <a:srgbClr val="333300"/>
                </a:solidFill>
              </a:rPr>
              <a:t>        b          </a:t>
            </a:r>
            <a:r>
              <a:rPr lang="en-US" altLang="zh-CN" sz="2400" dirty="0" err="1">
                <a:solidFill>
                  <a:srgbClr val="333300"/>
                </a:solidFill>
              </a:rPr>
              <a:t>b</a:t>
            </a:r>
            <a:endParaRPr lang="en-US" altLang="zh-CN" sz="2400" dirty="0">
              <a:solidFill>
                <a:srgbClr val="333300"/>
              </a:solidFill>
            </a:endParaRPr>
          </a:p>
          <a:p>
            <a:pPr eaLnBrk="1" hangingPunct="1"/>
            <a:r>
              <a:rPr lang="en-US" altLang="zh-CN" sz="2400" dirty="0">
                <a:solidFill>
                  <a:srgbClr val="333300"/>
                </a:solidFill>
              </a:rPr>
              <a:t>b        a        b          c</a:t>
            </a:r>
          </a:p>
          <a:p>
            <a:pPr eaLnBrk="1" hangingPunct="1"/>
            <a:r>
              <a:rPr lang="en-US" altLang="zh-CN" sz="2400" dirty="0">
                <a:solidFill>
                  <a:srgbClr val="333300"/>
                </a:solidFill>
              </a:rPr>
              <a:t>c        a        b          a </a:t>
            </a:r>
          </a:p>
        </p:txBody>
      </p:sp>
      <p:sp>
        <p:nvSpPr>
          <p:cNvPr id="50184" name="Line 7">
            <a:extLst>
              <a:ext uri="{FF2B5EF4-FFF2-40B4-BE49-F238E27FC236}">
                <a16:creationId xmlns:a16="http://schemas.microsoft.com/office/drawing/2014/main" id="{17AD0F48-E344-4D97-AE26-B44A1DC5CCDC}"/>
              </a:ext>
            </a:extLst>
          </p:cNvPr>
          <p:cNvSpPr>
            <a:spLocks noChangeShapeType="1"/>
          </p:cNvSpPr>
          <p:nvPr/>
        </p:nvSpPr>
        <p:spPr bwMode="auto">
          <a:xfrm>
            <a:off x="1333500" y="1630363"/>
            <a:ext cx="3743325" cy="0"/>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5" name="Line 8">
            <a:extLst>
              <a:ext uri="{FF2B5EF4-FFF2-40B4-BE49-F238E27FC236}">
                <a16:creationId xmlns:a16="http://schemas.microsoft.com/office/drawing/2014/main" id="{08F83FF3-9955-48B5-86DD-0F7539280F25}"/>
              </a:ext>
            </a:extLst>
          </p:cNvPr>
          <p:cNvSpPr>
            <a:spLocks noChangeShapeType="1"/>
          </p:cNvSpPr>
          <p:nvPr/>
        </p:nvSpPr>
        <p:spPr bwMode="auto">
          <a:xfrm>
            <a:off x="2195513" y="1196975"/>
            <a:ext cx="0" cy="1512888"/>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545" name="Text Box 9">
            <a:extLst>
              <a:ext uri="{FF2B5EF4-FFF2-40B4-BE49-F238E27FC236}">
                <a16:creationId xmlns:a16="http://schemas.microsoft.com/office/drawing/2014/main" id="{728B306F-F11C-4D71-9BEB-04653CFCCFDC}"/>
              </a:ext>
            </a:extLst>
          </p:cNvPr>
          <p:cNvSpPr txBox="1">
            <a:spLocks noChangeArrowheads="1"/>
          </p:cNvSpPr>
          <p:nvPr/>
        </p:nvSpPr>
        <p:spPr bwMode="auto">
          <a:xfrm>
            <a:off x="5848350" y="4516438"/>
            <a:ext cx="22590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 </a:t>
            </a:r>
            <a:r>
              <a:rPr lang="en-US" altLang="zh-CN" sz="2800"/>
              <a:t>a</a:t>
            </a:r>
            <a:r>
              <a:rPr lang="zh-CN" altLang="en-US" sz="2800"/>
              <a:t>是左幺元</a:t>
            </a:r>
          </a:p>
          <a:p>
            <a:pPr eaLnBrk="1" hangingPunct="1"/>
            <a:r>
              <a:rPr lang="zh-CN" altLang="en-US" sz="2800"/>
              <a:t>◆ </a:t>
            </a:r>
            <a:r>
              <a:rPr lang="en-US" altLang="zh-CN" sz="2800"/>
              <a:t>a</a:t>
            </a:r>
            <a:r>
              <a:rPr lang="zh-CN" altLang="en-US" sz="2800"/>
              <a:t>是右幺元</a:t>
            </a:r>
          </a:p>
          <a:p>
            <a:pPr eaLnBrk="1" hangingPunct="1"/>
            <a:r>
              <a:rPr lang="zh-CN" altLang="en-US" sz="2800"/>
              <a:t>◆ </a:t>
            </a:r>
            <a:r>
              <a:rPr lang="en-US" altLang="zh-CN" sz="2800"/>
              <a:t>a</a:t>
            </a:r>
            <a:r>
              <a:rPr lang="zh-CN" altLang="en-US" sz="2800"/>
              <a:t>是幺元</a:t>
            </a:r>
          </a:p>
        </p:txBody>
      </p:sp>
      <p:sp>
        <p:nvSpPr>
          <p:cNvPr id="833546" name="Text Box 10">
            <a:extLst>
              <a:ext uri="{FF2B5EF4-FFF2-40B4-BE49-F238E27FC236}">
                <a16:creationId xmlns:a16="http://schemas.microsoft.com/office/drawing/2014/main" id="{787AEBBA-7EF5-4F91-9A06-FC718B4E52E3}"/>
              </a:ext>
            </a:extLst>
          </p:cNvPr>
          <p:cNvSpPr txBox="1">
            <a:spLocks noChangeArrowheads="1"/>
          </p:cNvSpPr>
          <p:nvPr/>
        </p:nvSpPr>
        <p:spPr bwMode="auto">
          <a:xfrm>
            <a:off x="5922963" y="1439863"/>
            <a:ext cx="22590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333300"/>
                </a:solidFill>
              </a:rPr>
              <a:t>■ </a:t>
            </a:r>
            <a:r>
              <a:rPr lang="en-US" altLang="zh-CN" sz="2800" dirty="0">
                <a:solidFill>
                  <a:srgbClr val="333300"/>
                </a:solidFill>
              </a:rPr>
              <a:t>b</a:t>
            </a:r>
            <a:r>
              <a:rPr lang="zh-CN" altLang="en-US" sz="2800" dirty="0">
                <a:solidFill>
                  <a:srgbClr val="333300"/>
                </a:solidFill>
              </a:rPr>
              <a:t>是左幺元</a:t>
            </a:r>
          </a:p>
          <a:p>
            <a:pPr eaLnBrk="1" hangingPunct="1"/>
            <a:r>
              <a:rPr lang="zh-CN" altLang="en-US" sz="2800" dirty="0">
                <a:solidFill>
                  <a:srgbClr val="333300"/>
                </a:solidFill>
              </a:rPr>
              <a:t>■ 无右幺元</a:t>
            </a:r>
          </a:p>
          <a:p>
            <a:pPr eaLnBrk="1" hangingPunct="1"/>
            <a:r>
              <a:rPr lang="zh-CN" altLang="en-US" sz="2800" dirty="0">
                <a:solidFill>
                  <a:srgbClr val="333300"/>
                </a:solidFill>
              </a:rPr>
              <a:t>■ 无幺元</a:t>
            </a:r>
          </a:p>
        </p:txBody>
      </p:sp>
      <p:sp>
        <p:nvSpPr>
          <p:cNvPr id="50188" name="Line 11">
            <a:extLst>
              <a:ext uri="{FF2B5EF4-FFF2-40B4-BE49-F238E27FC236}">
                <a16:creationId xmlns:a16="http://schemas.microsoft.com/office/drawing/2014/main" id="{2D4436D1-0126-4F74-B82F-10448878C943}"/>
              </a:ext>
            </a:extLst>
          </p:cNvPr>
          <p:cNvSpPr>
            <a:spLocks noChangeShapeType="1"/>
          </p:cNvSpPr>
          <p:nvPr/>
        </p:nvSpPr>
        <p:spPr bwMode="auto">
          <a:xfrm>
            <a:off x="0" y="39338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65295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3546"/>
                                        </p:tgtEl>
                                        <p:attrNameLst>
                                          <p:attrName>style.visibility</p:attrName>
                                        </p:attrNameLst>
                                      </p:cBhvr>
                                      <p:to>
                                        <p:strVal val="visible"/>
                                      </p:to>
                                    </p:set>
                                    <p:anim calcmode="lin" valueType="num">
                                      <p:cBhvr additive="base">
                                        <p:cTn id="7" dur="500" fill="hold"/>
                                        <p:tgtEl>
                                          <p:spTgt spid="833546"/>
                                        </p:tgtEl>
                                        <p:attrNameLst>
                                          <p:attrName>ppt_x</p:attrName>
                                        </p:attrNameLst>
                                      </p:cBhvr>
                                      <p:tavLst>
                                        <p:tav tm="0">
                                          <p:val>
                                            <p:strVal val="#ppt_x"/>
                                          </p:val>
                                        </p:tav>
                                        <p:tav tm="100000">
                                          <p:val>
                                            <p:strVal val="#ppt_x"/>
                                          </p:val>
                                        </p:tav>
                                      </p:tavLst>
                                    </p:anim>
                                    <p:anim calcmode="lin" valueType="num">
                                      <p:cBhvr additive="base">
                                        <p:cTn id="8" dur="500" fill="hold"/>
                                        <p:tgtEl>
                                          <p:spTgt spid="8335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3545"/>
                                        </p:tgtEl>
                                        <p:attrNameLst>
                                          <p:attrName>style.visibility</p:attrName>
                                        </p:attrNameLst>
                                      </p:cBhvr>
                                      <p:to>
                                        <p:strVal val="visible"/>
                                      </p:to>
                                    </p:set>
                                    <p:anim calcmode="lin" valueType="num">
                                      <p:cBhvr additive="base">
                                        <p:cTn id="13" dur="500" fill="hold"/>
                                        <p:tgtEl>
                                          <p:spTgt spid="833545"/>
                                        </p:tgtEl>
                                        <p:attrNameLst>
                                          <p:attrName>ppt_x</p:attrName>
                                        </p:attrNameLst>
                                      </p:cBhvr>
                                      <p:tavLst>
                                        <p:tav tm="0">
                                          <p:val>
                                            <p:strVal val="#ppt_x"/>
                                          </p:val>
                                        </p:tav>
                                        <p:tav tm="100000">
                                          <p:val>
                                            <p:strVal val="#ppt_x"/>
                                          </p:val>
                                        </p:tav>
                                      </p:tavLst>
                                    </p:anim>
                                    <p:anim calcmode="lin" valueType="num">
                                      <p:cBhvr additive="base">
                                        <p:cTn id="14" dur="500" fill="hold"/>
                                        <p:tgtEl>
                                          <p:spTgt spid="833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5" grpId="0"/>
      <p:bldP spid="8335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C579D6BB-D9CB-4615-A20F-4B3349EAF07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F46BE1-6975-48B2-8F32-9D8634A20D3B}" type="slidenum">
              <a:rPr lang="zh-CN" altLang="en-US" smtClean="0">
                <a:solidFill>
                  <a:schemeClr val="accent1"/>
                </a:solidFill>
              </a:rPr>
              <a:pPr/>
              <a:t>35</a:t>
            </a:fld>
            <a:r>
              <a:rPr lang="en-US" altLang="zh-CN" dirty="0">
                <a:solidFill>
                  <a:schemeClr val="accent1"/>
                </a:solidFill>
              </a:rPr>
              <a:t>/44</a:t>
            </a:r>
          </a:p>
        </p:txBody>
      </p:sp>
      <p:sp>
        <p:nvSpPr>
          <p:cNvPr id="51203" name="Rectangle 2">
            <a:extLst>
              <a:ext uri="{FF2B5EF4-FFF2-40B4-BE49-F238E27FC236}">
                <a16:creationId xmlns:a16="http://schemas.microsoft.com/office/drawing/2014/main" id="{91AD82E4-A65E-4CF4-8F1C-1E7D45A32159}"/>
              </a:ext>
            </a:extLst>
          </p:cNvPr>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从运算表看代数运算性质</a:t>
            </a:r>
          </a:p>
        </p:txBody>
      </p:sp>
      <p:sp>
        <p:nvSpPr>
          <p:cNvPr id="834563" name="Rectangle 3">
            <a:extLst>
              <a:ext uri="{FF2B5EF4-FFF2-40B4-BE49-F238E27FC236}">
                <a16:creationId xmlns:a16="http://schemas.microsoft.com/office/drawing/2014/main" id="{53B992FD-1FBB-4F73-9906-C0F32BD009CC}"/>
              </a:ext>
            </a:extLst>
          </p:cNvPr>
          <p:cNvSpPr>
            <a:spLocks noGrp="1"/>
          </p:cNvSpPr>
          <p:nvPr>
            <p:ph type="body" idx="4294967295"/>
          </p:nvPr>
        </p:nvSpPr>
        <p:spPr>
          <a:xfrm>
            <a:off x="395288" y="2133600"/>
            <a:ext cx="8208962" cy="4114800"/>
          </a:xfrm>
        </p:spPr>
        <p:txBody>
          <a:bodyPr/>
          <a:lstStyle/>
          <a:p>
            <a:pPr algn="just"/>
            <a:r>
              <a:rPr lang="zh-CN" altLang="en-US" sz="2800" b="1">
                <a:latin typeface="Calibri" panose="020F0502020204030204" pitchFamily="34" charset="0"/>
                <a:ea typeface="宋体" panose="02010600030101010101" pitchFamily="2" charset="-122"/>
              </a:rPr>
              <a:t>二元运算满足</a:t>
            </a:r>
            <a:r>
              <a:rPr lang="zh-CN" altLang="en-US" sz="2800" b="1">
                <a:solidFill>
                  <a:srgbClr val="CC0000"/>
                </a:solidFill>
                <a:latin typeface="Calibri" panose="020F0502020204030204" pitchFamily="34" charset="0"/>
                <a:ea typeface="宋体" panose="02010600030101010101" pitchFamily="2" charset="-122"/>
              </a:rPr>
              <a:t>可交换性</a:t>
            </a:r>
            <a:r>
              <a:rPr lang="zh-CN" altLang="en-US" sz="2800" b="1">
                <a:latin typeface="Calibri" panose="020F0502020204030204" pitchFamily="34" charset="0"/>
                <a:ea typeface="宋体" panose="02010600030101010101" pitchFamily="2" charset="-122"/>
              </a:rPr>
              <a:t>的充分必要条件是运算表关于主对角线对称。 </a:t>
            </a:r>
          </a:p>
          <a:p>
            <a:pPr algn="just"/>
            <a:r>
              <a:rPr lang="zh-CN" altLang="en-US" sz="2800" b="1">
                <a:latin typeface="Calibri" panose="020F0502020204030204" pitchFamily="34" charset="0"/>
                <a:ea typeface="宋体" panose="02010600030101010101" pitchFamily="2" charset="-122"/>
              </a:rPr>
              <a:t>二元运算有</a:t>
            </a:r>
            <a:r>
              <a:rPr lang="zh-CN" altLang="en-US" sz="2800" b="1">
                <a:solidFill>
                  <a:srgbClr val="CC0000"/>
                </a:solidFill>
                <a:latin typeface="Calibri" panose="020F0502020204030204" pitchFamily="34" charset="0"/>
                <a:ea typeface="宋体" panose="02010600030101010101" pitchFamily="2" charset="-122"/>
              </a:rPr>
              <a:t>左幺元</a:t>
            </a:r>
            <a:r>
              <a:rPr lang="zh-CN" altLang="en-US" sz="2800" b="1">
                <a:latin typeface="Calibri" panose="020F0502020204030204" pitchFamily="34" charset="0"/>
                <a:ea typeface="宋体" panose="02010600030101010101" pitchFamily="2" charset="-122"/>
              </a:rPr>
              <a:t>的充分必要条件是该元素对应的行与该表表头的行相一致。</a:t>
            </a:r>
          </a:p>
          <a:p>
            <a:pPr algn="just"/>
            <a:r>
              <a:rPr lang="zh-CN" altLang="en-US" sz="2800" b="1">
                <a:latin typeface="Calibri" panose="020F0502020204030204" pitchFamily="34" charset="0"/>
                <a:ea typeface="宋体" panose="02010600030101010101" pitchFamily="2" charset="-122"/>
              </a:rPr>
              <a:t>二元运算有</a:t>
            </a:r>
            <a:r>
              <a:rPr lang="zh-CN" altLang="en-US" sz="2800" b="1">
                <a:solidFill>
                  <a:srgbClr val="CC0000"/>
                </a:solidFill>
                <a:latin typeface="Calibri" panose="020F0502020204030204" pitchFamily="34" charset="0"/>
                <a:ea typeface="宋体" panose="02010600030101010101" pitchFamily="2" charset="-122"/>
              </a:rPr>
              <a:t>右幺元</a:t>
            </a:r>
            <a:r>
              <a:rPr lang="zh-CN" altLang="en-US" sz="2800" b="1">
                <a:latin typeface="Calibri" panose="020F0502020204030204" pitchFamily="34" charset="0"/>
                <a:ea typeface="宋体" panose="02010600030101010101" pitchFamily="2" charset="-122"/>
              </a:rPr>
              <a:t>的充分必要条件是该元素对应的列与该表表头的列相一致。</a:t>
            </a:r>
          </a:p>
          <a:p>
            <a:pPr algn="just"/>
            <a:r>
              <a:rPr lang="zh-CN" altLang="en-US" sz="2800" b="1">
                <a:latin typeface="Calibri" panose="020F0502020204030204" pitchFamily="34" charset="0"/>
                <a:ea typeface="宋体" panose="02010600030101010101" pitchFamily="2" charset="-122"/>
              </a:rPr>
              <a:t>二元运算有</a:t>
            </a:r>
            <a:r>
              <a:rPr lang="zh-CN" altLang="en-US" sz="2800" b="1">
                <a:solidFill>
                  <a:srgbClr val="CC0000"/>
                </a:solidFill>
                <a:latin typeface="Calibri" panose="020F0502020204030204" pitchFamily="34" charset="0"/>
                <a:ea typeface="宋体" panose="02010600030101010101" pitchFamily="2" charset="-122"/>
              </a:rPr>
              <a:t>幺元</a:t>
            </a:r>
            <a:r>
              <a:rPr lang="zh-CN" altLang="en-US" sz="2800" b="1">
                <a:latin typeface="Calibri" panose="020F0502020204030204" pitchFamily="34" charset="0"/>
                <a:ea typeface="宋体" panose="02010600030101010101" pitchFamily="2" charset="-122"/>
              </a:rPr>
              <a:t>的充分必要条件是该元素对应的行和列依次与该表表头的行、列相一致。</a:t>
            </a:r>
          </a:p>
        </p:txBody>
      </p:sp>
      <p:sp>
        <p:nvSpPr>
          <p:cNvPr id="51205" name="Rectangle 4">
            <a:extLst>
              <a:ext uri="{FF2B5EF4-FFF2-40B4-BE49-F238E27FC236}">
                <a16:creationId xmlns:a16="http://schemas.microsoft.com/office/drawing/2014/main" id="{E44BFFBA-0FA6-44B7-97E3-CEAD5D1090E4}"/>
              </a:ext>
            </a:extLst>
          </p:cNvPr>
          <p:cNvSpPr>
            <a:spLocks noChangeArrowheads="1"/>
          </p:cNvSpPr>
          <p:nvPr/>
        </p:nvSpPr>
        <p:spPr bwMode="auto">
          <a:xfrm>
            <a:off x="323850" y="908050"/>
            <a:ext cx="8496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hlink"/>
                </a:solidFill>
              </a:rPr>
              <a:t>当</a:t>
            </a:r>
            <a:r>
              <a:rPr lang="en-US" altLang="zh-CN" sz="2800" b="1">
                <a:solidFill>
                  <a:schemeClr val="hlink"/>
                </a:solidFill>
              </a:rPr>
              <a:t>A</a:t>
            </a:r>
            <a:r>
              <a:rPr lang="zh-CN" altLang="en-US" sz="2800" b="1">
                <a:solidFill>
                  <a:schemeClr val="hlink"/>
                </a:solidFill>
              </a:rPr>
              <a:t>是有穷集合时，其上的二元运算常可用运算表给出，运算的一些性质可直接由运算表看出。</a:t>
            </a:r>
          </a:p>
        </p:txBody>
      </p:sp>
    </p:spTree>
    <p:extLst>
      <p:ext uri="{BB962C8B-B14F-4D97-AF65-F5344CB8AC3E}">
        <p14:creationId xmlns:p14="http://schemas.microsoft.com/office/powerpoint/2010/main" val="3289881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 calcmode="lin" valueType="num">
                                      <p:cBhvr additive="base">
                                        <p:cTn id="7" dur="500" fill="hold"/>
                                        <p:tgtEl>
                                          <p:spTgt spid="83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34563">
                                            <p:txEl>
                                              <p:pRg st="1" end="1"/>
                                            </p:txEl>
                                          </p:spTgt>
                                        </p:tgtEl>
                                        <p:attrNameLst>
                                          <p:attrName>style.visibility</p:attrName>
                                        </p:attrNameLst>
                                      </p:cBhvr>
                                      <p:to>
                                        <p:strVal val="visible"/>
                                      </p:to>
                                    </p:set>
                                    <p:anim calcmode="lin" valueType="num">
                                      <p:cBhvr additive="base">
                                        <p:cTn id="13" dur="500" fill="hold"/>
                                        <p:tgtEl>
                                          <p:spTgt spid="834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4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34563">
                                            <p:txEl>
                                              <p:pRg st="2" end="2"/>
                                            </p:txEl>
                                          </p:spTgt>
                                        </p:tgtEl>
                                        <p:attrNameLst>
                                          <p:attrName>style.visibility</p:attrName>
                                        </p:attrNameLst>
                                      </p:cBhvr>
                                      <p:to>
                                        <p:strVal val="visible"/>
                                      </p:to>
                                    </p:set>
                                    <p:anim calcmode="lin" valueType="num">
                                      <p:cBhvr additive="base">
                                        <p:cTn id="19" dur="500" fill="hold"/>
                                        <p:tgtEl>
                                          <p:spTgt spid="834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4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34563">
                                            <p:txEl>
                                              <p:pRg st="3" end="3"/>
                                            </p:txEl>
                                          </p:spTgt>
                                        </p:tgtEl>
                                        <p:attrNameLst>
                                          <p:attrName>style.visibility</p:attrName>
                                        </p:attrNameLst>
                                      </p:cBhvr>
                                      <p:to>
                                        <p:strVal val="visible"/>
                                      </p:to>
                                    </p:set>
                                    <p:anim calcmode="lin" valueType="num">
                                      <p:cBhvr additive="base">
                                        <p:cTn id="25" dur="500" fill="hold"/>
                                        <p:tgtEl>
                                          <p:spTgt spid="834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45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8587F73-9FF2-4268-805F-F2C6EA31EA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3B22B7-1AF4-44BC-B94E-6CA774A094EB}" type="slidenum">
              <a:rPr lang="zh-CN" altLang="en-US" smtClean="0">
                <a:solidFill>
                  <a:schemeClr val="accent1"/>
                </a:solidFill>
              </a:rPr>
              <a:pPr/>
              <a:t>36</a:t>
            </a:fld>
            <a:r>
              <a:rPr lang="en-US" altLang="zh-CN" dirty="0">
                <a:solidFill>
                  <a:schemeClr val="accent1"/>
                </a:solidFill>
              </a:rPr>
              <a:t>/44</a:t>
            </a:r>
          </a:p>
        </p:txBody>
      </p:sp>
      <p:sp>
        <p:nvSpPr>
          <p:cNvPr id="52227" name="Rectangle 2">
            <a:extLst>
              <a:ext uri="{FF2B5EF4-FFF2-40B4-BE49-F238E27FC236}">
                <a16:creationId xmlns:a16="http://schemas.microsoft.com/office/drawing/2014/main" id="{576500C9-3F83-469B-8319-DEFD657169BD}"/>
              </a:ext>
            </a:extLst>
          </p:cNvPr>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定理</a:t>
            </a:r>
            <a:r>
              <a:rPr lang="en-US" altLang="zh-CN" sz="4000" dirty="0">
                <a:latin typeface="Calibri" panose="020F0502020204030204" pitchFamily="34" charset="0"/>
                <a:ea typeface="宋体" panose="02010600030101010101" pitchFamily="2" charset="-122"/>
              </a:rPr>
              <a:t>9.1</a:t>
            </a:r>
          </a:p>
        </p:txBody>
      </p:sp>
      <p:sp>
        <p:nvSpPr>
          <p:cNvPr id="835587" name="Rectangle 3">
            <a:extLst>
              <a:ext uri="{FF2B5EF4-FFF2-40B4-BE49-F238E27FC236}">
                <a16:creationId xmlns:a16="http://schemas.microsoft.com/office/drawing/2014/main" id="{1C51CDF4-9A7C-4BEF-9EBC-156B810CE0D5}"/>
              </a:ext>
            </a:extLst>
          </p:cNvPr>
          <p:cNvSpPr>
            <a:spLocks noGrp="1"/>
          </p:cNvSpPr>
          <p:nvPr>
            <p:ph type="body" idx="4294967295"/>
          </p:nvPr>
        </p:nvSpPr>
        <p:spPr>
          <a:xfrm>
            <a:off x="323850" y="836712"/>
            <a:ext cx="8640763" cy="4321175"/>
          </a:xfrm>
        </p:spPr>
        <p:txBody>
          <a:bodyPr/>
          <a:lstStyle/>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     ∘是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若既有左幺元，又有右幺元，则左幺元等于右幺元。</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若有幺元，则幺元唯一。</a:t>
            </a:r>
          </a:p>
          <a:p>
            <a:pPr marL="0" indent="0">
              <a:lnSpc>
                <a:spcPct val="120000"/>
              </a:lnSpc>
              <a:buNone/>
            </a:pPr>
            <a:r>
              <a:rPr lang="zh-CN" altLang="en-US" sz="2800" b="1" dirty="0">
                <a:solidFill>
                  <a:srgbClr val="CC0000"/>
                </a:solidFill>
                <a:latin typeface="Calibri" panose="020F0502020204030204" pitchFamily="34" charset="0"/>
                <a:ea typeface="宋体" panose="02010600030101010101" pitchFamily="2" charset="-122"/>
              </a:rPr>
              <a:t>证明：</a:t>
            </a: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e</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e</a:t>
            </a:r>
            <a:r>
              <a:rPr lang="zh-CN" altLang="en-US" sz="2800" b="1" baseline="-25000" dirty="0">
                <a:latin typeface="Calibri" panose="020F0502020204030204" pitchFamily="34" charset="0"/>
                <a:ea typeface="宋体" panose="02010600030101010101" pitchFamily="2" charset="-122"/>
              </a:rPr>
              <a:t>右</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分别是左、右幺元，则有：		          </a:t>
            </a:r>
            <a:endParaRPr lang="en-US" altLang="zh-CN" sz="2800" b="1" dirty="0">
              <a:latin typeface="Calibri" panose="020F0502020204030204" pitchFamily="34" charset="0"/>
              <a:ea typeface="宋体" panose="02010600030101010101" pitchFamily="2" charset="-122"/>
            </a:endParaRPr>
          </a:p>
          <a:p>
            <a:pPr marL="0" indent="0">
              <a:lnSpc>
                <a:spcPct val="120000"/>
              </a:lnSpc>
              <a:buNone/>
            </a:pPr>
            <a:r>
              <a:rPr lang="en-US" altLang="zh-CN" sz="2800" b="1" dirty="0">
                <a:latin typeface="Calibri" panose="020F0502020204030204" pitchFamily="34" charset="0"/>
                <a:ea typeface="宋体" panose="02010600030101010101" pitchFamily="2" charset="-122"/>
              </a:rPr>
              <a:t>                                e</a:t>
            </a:r>
            <a:r>
              <a:rPr lang="zh-CN" altLang="en-US" sz="2800" b="1" baseline="-25000" dirty="0">
                <a:latin typeface="Calibri" panose="020F0502020204030204" pitchFamily="34" charset="0"/>
                <a:ea typeface="宋体" panose="02010600030101010101" pitchFamily="2" charset="-122"/>
              </a:rPr>
              <a:t>左</a:t>
            </a:r>
            <a:r>
              <a:rPr lang="en-US" altLang="zh-CN" sz="2800" b="1" dirty="0">
                <a:latin typeface="Calibri" panose="020F0502020204030204" pitchFamily="34" charset="0"/>
                <a:ea typeface="宋体" panose="02010600030101010101" pitchFamily="2" charset="-122"/>
              </a:rPr>
              <a:t>=e</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e</a:t>
            </a:r>
            <a:r>
              <a:rPr lang="zh-CN" altLang="en-US" sz="2800" b="1" baseline="-25000" dirty="0">
                <a:latin typeface="Calibri" panose="020F0502020204030204" pitchFamily="34" charset="0"/>
                <a:ea typeface="宋体" panose="02010600030101010101" pitchFamily="2" charset="-122"/>
              </a:rPr>
              <a:t>右</a:t>
            </a:r>
            <a:r>
              <a:rPr lang="en-US" altLang="zh-CN" sz="2800" b="1" dirty="0">
                <a:latin typeface="Calibri" panose="020F0502020204030204" pitchFamily="34" charset="0"/>
                <a:ea typeface="宋体" panose="02010600030101010101" pitchFamily="2" charset="-122"/>
              </a:rPr>
              <a:t>=e</a:t>
            </a:r>
            <a:r>
              <a:rPr lang="zh-CN" altLang="en-US" sz="2800" b="1" baseline="-25000" dirty="0">
                <a:latin typeface="Calibri" panose="020F0502020204030204" pitchFamily="34" charset="0"/>
                <a:ea typeface="宋体" panose="02010600030101010101" pitchFamily="2" charset="-122"/>
              </a:rPr>
              <a:t>右</a:t>
            </a:r>
            <a:endParaRPr lang="zh-CN" altLang="en-US" sz="2800" b="1" dirty="0">
              <a:latin typeface="Calibri" panose="020F0502020204030204" pitchFamily="34" charset="0"/>
              <a:ea typeface="宋体" panose="02010600030101010101" pitchFamily="2" charset="-122"/>
            </a:endParaRPr>
          </a:p>
          <a:p>
            <a:pPr marL="0" indent="0">
              <a:lnSpc>
                <a:spcPct val="120000"/>
              </a:lnSpc>
              <a:buNone/>
            </a:pPr>
            <a:r>
              <a:rPr lang="zh-CN" altLang="en-US" sz="2800" b="1" dirty="0">
                <a:latin typeface="Calibri" panose="020F0502020204030204" pitchFamily="34" charset="0"/>
                <a:ea typeface="宋体" panose="02010600030101010101" pitchFamily="2" charset="-122"/>
              </a:rPr>
              <a:t>             若有</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∊S</a:t>
            </a:r>
            <a:r>
              <a:rPr lang="en-US" altLang="zh-CN" sz="2800"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，且均是么元，则也有：				         </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 ∘ </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2</a:t>
            </a:r>
            <a:endParaRPr lang="zh-CN" altLang="en-US" sz="2800" dirty="0">
              <a:latin typeface="Calibri" panose="020F0502020204030204" pitchFamily="34" charset="0"/>
              <a:ea typeface="宋体" panose="02010600030101010101" pitchFamily="2" charset="-122"/>
            </a:endParaRPr>
          </a:p>
        </p:txBody>
      </p:sp>
      <p:sp>
        <p:nvSpPr>
          <p:cNvPr id="835588" name="Rectangle 4">
            <a:extLst>
              <a:ext uri="{FF2B5EF4-FFF2-40B4-BE49-F238E27FC236}">
                <a16:creationId xmlns:a16="http://schemas.microsoft.com/office/drawing/2014/main" id="{51DB30FC-4727-4C4F-9F9E-49A31438238C}"/>
              </a:ext>
            </a:extLst>
          </p:cNvPr>
          <p:cNvSpPr>
            <a:spLocks noChangeArrowheads="1"/>
          </p:cNvSpPr>
          <p:nvPr/>
        </p:nvSpPr>
        <p:spPr bwMode="auto">
          <a:xfrm>
            <a:off x="467544" y="5550695"/>
            <a:ext cx="5222875" cy="519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注意： 我们往往用</a:t>
            </a:r>
            <a:r>
              <a:rPr lang="en-US" altLang="zh-CN" sz="2800" b="1">
                <a:solidFill>
                  <a:schemeClr val="bg1"/>
                </a:solidFill>
              </a:rPr>
              <a:t>e </a:t>
            </a:r>
            <a:r>
              <a:rPr lang="zh-CN" altLang="en-US" sz="2800" b="1">
                <a:solidFill>
                  <a:schemeClr val="bg1"/>
                </a:solidFill>
              </a:rPr>
              <a:t>表示么元。</a:t>
            </a:r>
          </a:p>
        </p:txBody>
      </p:sp>
    </p:spTree>
    <p:extLst>
      <p:ext uri="{BB962C8B-B14F-4D97-AF65-F5344CB8AC3E}">
        <p14:creationId xmlns:p14="http://schemas.microsoft.com/office/powerpoint/2010/main" val="3576585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5587">
                                            <p:txEl>
                                              <p:pRg st="4" end="4"/>
                                            </p:txEl>
                                          </p:spTgt>
                                        </p:tgtEl>
                                        <p:attrNameLst>
                                          <p:attrName>style.visibility</p:attrName>
                                        </p:attrNameLst>
                                      </p:cBhvr>
                                      <p:to>
                                        <p:strVal val="visible"/>
                                      </p:to>
                                    </p:set>
                                    <p:anim calcmode="lin" valueType="num">
                                      <p:cBhvr additive="base">
                                        <p:cTn id="7" dur="500" fill="hold"/>
                                        <p:tgtEl>
                                          <p:spTgt spid="8355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5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5587">
                                            <p:txEl>
                                              <p:pRg st="5" end="5"/>
                                            </p:txEl>
                                          </p:spTgt>
                                        </p:tgtEl>
                                        <p:attrNameLst>
                                          <p:attrName>style.visibility</p:attrName>
                                        </p:attrNameLst>
                                      </p:cBhvr>
                                      <p:to>
                                        <p:strVal val="visible"/>
                                      </p:to>
                                    </p:set>
                                    <p:anim calcmode="lin" valueType="num">
                                      <p:cBhvr additive="base">
                                        <p:cTn id="13" dur="500" fill="hold"/>
                                        <p:tgtEl>
                                          <p:spTgt spid="8355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5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35587">
                                            <p:txEl>
                                              <p:pRg st="6" end="6"/>
                                            </p:txEl>
                                          </p:spTgt>
                                        </p:tgtEl>
                                        <p:attrNameLst>
                                          <p:attrName>style.visibility</p:attrName>
                                        </p:attrNameLst>
                                      </p:cBhvr>
                                      <p:to>
                                        <p:strVal val="visible"/>
                                      </p:to>
                                    </p:set>
                                    <p:anim calcmode="lin" valueType="num">
                                      <p:cBhvr additive="base">
                                        <p:cTn id="19" dur="500" fill="hold"/>
                                        <p:tgtEl>
                                          <p:spTgt spid="83558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55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35588"/>
                                        </p:tgtEl>
                                        <p:attrNameLst>
                                          <p:attrName>style.visibility</p:attrName>
                                        </p:attrNameLst>
                                      </p:cBhvr>
                                      <p:to>
                                        <p:strVal val="visible"/>
                                      </p:to>
                                    </p:set>
                                    <p:anim calcmode="lin" valueType="num">
                                      <p:cBhvr additive="base">
                                        <p:cTn id="25" dur="500" fill="hold"/>
                                        <p:tgtEl>
                                          <p:spTgt spid="835588"/>
                                        </p:tgtEl>
                                        <p:attrNameLst>
                                          <p:attrName>ppt_x</p:attrName>
                                        </p:attrNameLst>
                                      </p:cBhvr>
                                      <p:tavLst>
                                        <p:tav tm="0">
                                          <p:val>
                                            <p:strVal val="#ppt_x"/>
                                          </p:val>
                                        </p:tav>
                                        <p:tav tm="100000">
                                          <p:val>
                                            <p:strVal val="#ppt_x"/>
                                          </p:val>
                                        </p:tav>
                                      </p:tavLst>
                                    </p:anim>
                                    <p:anim calcmode="lin" valueType="num">
                                      <p:cBhvr additive="base">
                                        <p:cTn id="26" dur="500" fill="hold"/>
                                        <p:tgtEl>
                                          <p:spTgt spid="83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37</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9.6         </a:t>
            </a:r>
            <a:r>
              <a:rPr lang="zh-CN" altLang="en-US" sz="4000" b="1" dirty="0">
                <a:latin typeface="Calibri" panose="020F0502020204030204" pitchFamily="34" charset="0"/>
                <a:ea typeface="宋体" panose="02010600030101010101" pitchFamily="2" charset="-122"/>
              </a:rPr>
              <a:t>左零元、右零元、零元</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57166" y="765126"/>
            <a:ext cx="9339370" cy="5616624"/>
          </a:xfrm>
        </p:spPr>
        <p:txBody>
          <a:bodyPr/>
          <a:lstStyle/>
          <a:p>
            <a:pPr marL="1347788" indent="-1347788">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是任意一个非空集合，</a:t>
            </a:r>
            <a:endParaRPr lang="en-US" altLang="zh-CN"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上的一个二元运算 ，</a:t>
            </a:r>
            <a:endParaRPr lang="en-US" altLang="zh-CN" b="1" dirty="0">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l-GR" altLang="zh-CN" b="1" dirty="0">
                <a:latin typeface="Calibri" panose="020F0502020204030204" pitchFamily="34" charset="0"/>
                <a:ea typeface="宋体" panose="02010600030101010101" pitchFamily="2" charset="-122"/>
              </a:rPr>
              <a:t>θ</a:t>
            </a:r>
            <a:r>
              <a:rPr lang="en-US" altLang="zh-CN" sz="1600" b="1" dirty="0" err="1">
                <a:latin typeface="Calibri" panose="020F0502020204030204" pitchFamily="34" charset="0"/>
                <a:ea typeface="宋体" panose="02010600030101010101" pitchFamily="2" charset="-122"/>
              </a:rPr>
              <a:t>l</a:t>
            </a:r>
            <a:r>
              <a:rPr lang="en-US" altLang="zh-CN" b="1" dirty="0" err="1">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，使得：对于任意</a:t>
            </a:r>
            <a:r>
              <a:rPr lang="en-US" altLang="zh-CN" b="1" dirty="0" err="1">
                <a:latin typeface="Calibri" panose="020F0502020204030204" pitchFamily="34" charset="0"/>
                <a:ea typeface="宋体" panose="02010600030101010101" pitchFamily="2" charset="-122"/>
              </a:rPr>
              <a:t>x∊S</a:t>
            </a:r>
            <a:r>
              <a:rPr lang="zh-CN" altLang="en-US" b="1" dirty="0">
                <a:latin typeface="Calibri" panose="020F0502020204030204" pitchFamily="34" charset="0"/>
                <a:ea typeface="宋体" panose="02010600030101010101" pitchFamily="2" charset="-122"/>
              </a:rPr>
              <a:t>，有 </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l-GR" altLang="zh-CN" b="1" dirty="0">
                <a:latin typeface="Calibri" panose="020F0502020204030204" pitchFamily="34" charset="0"/>
                <a:ea typeface="宋体" panose="02010600030101010101" pitchFamily="2" charset="-122"/>
              </a:rPr>
              <a:t>θ</a:t>
            </a:r>
            <a:r>
              <a:rPr lang="en-US" altLang="zh-CN" sz="1600" b="1" dirty="0">
                <a:latin typeface="Calibri" panose="020F0502020204030204" pitchFamily="34" charset="0"/>
                <a:ea typeface="宋体" panose="02010600030101010101" pitchFamily="2" charset="-122"/>
              </a:rPr>
              <a:t>l</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x=</a:t>
            </a:r>
            <a:r>
              <a:rPr lang="el-GR" altLang="zh-CN" b="1" dirty="0">
                <a:latin typeface="Calibri" panose="020F0502020204030204" pitchFamily="34" charset="0"/>
                <a:ea typeface="宋体" panose="02010600030101010101" pitchFamily="2" charset="-122"/>
              </a:rPr>
              <a:t> θ</a:t>
            </a:r>
            <a:r>
              <a:rPr lang="en-US" altLang="zh-CN" sz="1600" b="1" dirty="0">
                <a:latin typeface="Calibri" panose="020F0502020204030204" pitchFamily="34" charset="0"/>
                <a:ea typeface="宋体" panose="02010600030101010101" pitchFamily="2" charset="-122"/>
              </a:rPr>
              <a:t>l</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则称</a:t>
            </a:r>
            <a:r>
              <a:rPr lang="el-GR" altLang="zh-CN" b="1" dirty="0">
                <a:latin typeface="Calibri" panose="020F0502020204030204" pitchFamily="34" charset="0"/>
                <a:ea typeface="宋体" panose="02010600030101010101" pitchFamily="2" charset="-122"/>
              </a:rPr>
              <a:t>θ</a:t>
            </a:r>
            <a:r>
              <a:rPr lang="en-US" altLang="zh-CN" sz="1600" b="1" dirty="0">
                <a:latin typeface="Calibri" panose="020F0502020204030204" pitchFamily="34" charset="0"/>
                <a:ea typeface="宋体" panose="02010600030101010101" pitchFamily="2" charset="-122"/>
              </a:rPr>
              <a:t>l</a:t>
            </a:r>
            <a:r>
              <a:rPr lang="zh-CN" altLang="en-US" b="1" dirty="0">
                <a:latin typeface="Calibri" panose="020F0502020204030204" pitchFamily="34" charset="0"/>
                <a:ea typeface="宋体" panose="02010600030101010101" pitchFamily="2" charset="-122"/>
              </a:rPr>
              <a:t>为一个</a:t>
            </a:r>
            <a:r>
              <a:rPr lang="zh-CN" altLang="en-US" b="1" dirty="0">
                <a:solidFill>
                  <a:srgbClr val="C00000"/>
                </a:solidFill>
                <a:latin typeface="Calibri" panose="020F0502020204030204" pitchFamily="34" charset="0"/>
                <a:ea typeface="宋体" panose="02010600030101010101" pitchFamily="2" charset="-122"/>
              </a:rPr>
              <a:t>左零元</a:t>
            </a:r>
            <a:endParaRPr lang="en-US" altLang="zh-CN" b="1" dirty="0">
              <a:solidFill>
                <a:srgbClr val="C00000"/>
              </a:solidFill>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l-GR" altLang="zh-CN" b="1" dirty="0">
                <a:latin typeface="Calibri" panose="020F0502020204030204" pitchFamily="34" charset="0"/>
                <a:ea typeface="宋体" panose="02010600030101010101" pitchFamily="2" charset="-122"/>
              </a:rPr>
              <a:t>θ</a:t>
            </a:r>
            <a:r>
              <a:rPr lang="en-US" altLang="zh-CN" sz="1600" b="1" dirty="0" err="1">
                <a:latin typeface="Calibri" panose="020F0502020204030204" pitchFamily="34" charset="0"/>
                <a:ea typeface="宋体" panose="02010600030101010101" pitchFamily="2" charset="-122"/>
              </a:rPr>
              <a:t>r</a:t>
            </a:r>
            <a:r>
              <a:rPr lang="en-US" altLang="zh-CN" b="1" dirty="0" err="1">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，使得：对于任意</a:t>
            </a:r>
            <a:r>
              <a:rPr lang="en-US" altLang="zh-CN" b="1" dirty="0" err="1">
                <a:latin typeface="Calibri" panose="020F0502020204030204" pitchFamily="34" charset="0"/>
                <a:ea typeface="宋体" panose="02010600030101010101" pitchFamily="2" charset="-122"/>
              </a:rPr>
              <a:t>x∊S</a:t>
            </a:r>
            <a:r>
              <a:rPr lang="zh-CN" altLang="en-US" b="1" dirty="0">
                <a:latin typeface="Calibri" panose="020F0502020204030204" pitchFamily="34" charset="0"/>
                <a:ea typeface="宋体" panose="02010600030101010101" pitchFamily="2" charset="-122"/>
              </a:rPr>
              <a:t>，有 </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a:t>
            </a:r>
            <a:r>
              <a:rPr lang="el-GR" altLang="zh-CN" b="1" dirty="0">
                <a:latin typeface="Calibri" panose="020F0502020204030204" pitchFamily="34" charset="0"/>
                <a:ea typeface="宋体" panose="02010600030101010101" pitchFamily="2" charset="-122"/>
              </a:rPr>
              <a:t>θ</a:t>
            </a:r>
            <a:r>
              <a:rPr lang="en-US" altLang="zh-CN" sz="1600" b="1" dirty="0">
                <a:latin typeface="Calibri" panose="020F0502020204030204" pitchFamily="34" charset="0"/>
                <a:ea typeface="宋体" panose="02010600030101010101" pitchFamily="2" charset="-122"/>
              </a:rPr>
              <a:t>r </a:t>
            </a:r>
            <a:r>
              <a:rPr lang="en-US" altLang="zh-CN" b="1" dirty="0">
                <a:latin typeface="Calibri" panose="020F0502020204030204" pitchFamily="34" charset="0"/>
                <a:ea typeface="宋体" panose="02010600030101010101" pitchFamily="2" charset="-122"/>
              </a:rPr>
              <a:t>=</a:t>
            </a:r>
            <a:r>
              <a:rPr lang="el-GR" altLang="zh-CN" b="1" dirty="0">
                <a:latin typeface="Calibri" panose="020F0502020204030204" pitchFamily="34" charset="0"/>
                <a:ea typeface="宋体" panose="02010600030101010101" pitchFamily="2" charset="-122"/>
              </a:rPr>
              <a:t> θ</a:t>
            </a:r>
            <a:r>
              <a:rPr lang="en-US" altLang="zh-CN" sz="1600" b="1" dirty="0">
                <a:latin typeface="Calibri" panose="020F0502020204030204" pitchFamily="34" charset="0"/>
                <a:ea typeface="宋体" panose="02010600030101010101" pitchFamily="2" charset="-122"/>
              </a:rPr>
              <a:t>r</a:t>
            </a: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则称</a:t>
            </a:r>
            <a:r>
              <a:rPr lang="el-GR" altLang="zh-CN" b="1" dirty="0">
                <a:latin typeface="Calibri" panose="020F0502020204030204" pitchFamily="34" charset="0"/>
                <a:ea typeface="宋体" panose="02010600030101010101" pitchFamily="2" charset="-122"/>
              </a:rPr>
              <a:t>θ</a:t>
            </a:r>
            <a:r>
              <a:rPr lang="en-US" altLang="zh-CN" sz="1600"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为一个</a:t>
            </a:r>
            <a:r>
              <a:rPr lang="zh-CN" altLang="en-US" b="1" dirty="0">
                <a:solidFill>
                  <a:srgbClr val="C00000"/>
                </a:solidFill>
                <a:latin typeface="Calibri" panose="020F0502020204030204" pitchFamily="34" charset="0"/>
                <a:ea typeface="宋体" panose="02010600030101010101" pitchFamily="2" charset="-122"/>
              </a:rPr>
              <a:t>右零元</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a:lnSpc>
                <a:spcPct val="115000"/>
              </a:lnSpc>
              <a:spcBef>
                <a:spcPct val="35000"/>
              </a:spcBef>
            </a:pPr>
            <a:r>
              <a:rPr lang="zh-CN" altLang="en-US" b="1" dirty="0">
                <a:latin typeface="Calibri" panose="020F0502020204030204" pitchFamily="34" charset="0"/>
                <a:ea typeface="宋体" panose="02010600030101010101" pitchFamily="2" charset="-122"/>
              </a:rPr>
              <a:t>若</a:t>
            </a:r>
            <a:r>
              <a:rPr lang="el-GR" altLang="zh-CN" b="1" dirty="0">
                <a:latin typeface="Calibri" panose="020F0502020204030204" pitchFamily="34" charset="0"/>
                <a:ea typeface="宋体" panose="02010600030101010101" pitchFamily="2" charset="-122"/>
              </a:rPr>
              <a:t>θ</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既是左零元，又是右零元，则称之为</a:t>
            </a:r>
            <a:r>
              <a:rPr lang="zh-CN" altLang="en-US" b="1" dirty="0">
                <a:solidFill>
                  <a:srgbClr val="C00000"/>
                </a:solidFill>
                <a:latin typeface="Calibri" panose="020F0502020204030204" pitchFamily="34" charset="0"/>
                <a:ea typeface="宋体" panose="02010600030101010101" pitchFamily="2" charset="-122"/>
              </a:rPr>
              <a:t>零元</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40585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1E7804-CBF8-4F75-AF4E-79646B9C07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DFA4D6-2A0A-4D01-9BB9-950694E6BC04}" type="slidenum">
              <a:rPr lang="zh-CN" altLang="en-US" smtClean="0">
                <a:solidFill>
                  <a:schemeClr val="accent1"/>
                </a:solidFill>
              </a:rPr>
              <a:pPr/>
              <a:t>38</a:t>
            </a:fld>
            <a:r>
              <a:rPr lang="en-US" altLang="zh-CN" dirty="0">
                <a:solidFill>
                  <a:schemeClr val="accent1"/>
                </a:solidFill>
              </a:rPr>
              <a:t>/44</a:t>
            </a:r>
          </a:p>
        </p:txBody>
      </p:sp>
      <p:sp>
        <p:nvSpPr>
          <p:cNvPr id="50179" name="Rectangle 2">
            <a:extLst>
              <a:ext uri="{FF2B5EF4-FFF2-40B4-BE49-F238E27FC236}">
                <a16:creationId xmlns:a16="http://schemas.microsoft.com/office/drawing/2014/main" id="{229CAA1C-5C12-4ECF-8B19-633331271775}"/>
              </a:ext>
            </a:extLst>
          </p:cNvPr>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例 </a:t>
            </a:r>
            <a:r>
              <a:rPr lang="en-US" altLang="zh-CN" sz="4000" b="1" dirty="0">
                <a:latin typeface="Calibri" panose="020F0502020204030204" pitchFamily="34" charset="0"/>
                <a:ea typeface="宋体" panose="02010600030101010101" pitchFamily="2" charset="-122"/>
              </a:rPr>
              <a:t> R*=R-{0}</a:t>
            </a:r>
            <a:endParaRPr lang="zh-CN" altLang="en-US" sz="4000" b="1" dirty="0">
              <a:latin typeface="Calibri" panose="020F0502020204030204" pitchFamily="34" charset="0"/>
              <a:ea typeface="宋体" panose="02010600030101010101" pitchFamily="2" charset="-122"/>
            </a:endParaRPr>
          </a:p>
        </p:txBody>
      </p:sp>
      <p:sp>
        <p:nvSpPr>
          <p:cNvPr id="833545" name="Text Box 9">
            <a:extLst>
              <a:ext uri="{FF2B5EF4-FFF2-40B4-BE49-F238E27FC236}">
                <a16:creationId xmlns:a16="http://schemas.microsoft.com/office/drawing/2014/main" id="{728B306F-F11C-4D71-9BEB-04653CFCCFDC}"/>
              </a:ext>
            </a:extLst>
          </p:cNvPr>
          <p:cNvSpPr txBox="1">
            <a:spLocks noChangeArrowheads="1"/>
          </p:cNvSpPr>
          <p:nvPr/>
        </p:nvSpPr>
        <p:spPr bwMode="auto">
          <a:xfrm>
            <a:off x="1552732" y="3429000"/>
            <a:ext cx="3877985" cy="194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Arial" panose="020B0604020202020204" pitchFamily="34" charset="0"/>
              <a:buChar char="•"/>
            </a:pPr>
            <a:r>
              <a:rPr lang="zh-CN" altLang="en-US" sz="2800" dirty="0"/>
              <a:t>任意元素都是左零元</a:t>
            </a:r>
          </a:p>
          <a:p>
            <a:pPr marL="457200" indent="-457200" eaLnBrk="1" hangingPunct="1">
              <a:lnSpc>
                <a:spcPct val="110000"/>
              </a:lnSpc>
              <a:buFont typeface="Arial" panose="020B0604020202020204" pitchFamily="34" charset="0"/>
              <a:buChar char="•"/>
            </a:pPr>
            <a:r>
              <a:rPr lang="zh-CN" altLang="en-US" sz="2800" dirty="0"/>
              <a:t>没有右零元</a:t>
            </a:r>
          </a:p>
          <a:p>
            <a:pPr marL="457200" indent="-457200" eaLnBrk="1" hangingPunct="1">
              <a:lnSpc>
                <a:spcPct val="110000"/>
              </a:lnSpc>
              <a:buFont typeface="Arial" panose="020B0604020202020204" pitchFamily="34" charset="0"/>
              <a:buChar char="•"/>
            </a:pPr>
            <a:r>
              <a:rPr lang="zh-CN" altLang="en-US" sz="2800" dirty="0"/>
              <a:t>任意元素都是右幺元</a:t>
            </a:r>
            <a:endParaRPr lang="en-US" altLang="zh-CN" sz="2800" dirty="0"/>
          </a:p>
          <a:p>
            <a:pPr marL="457200" indent="-457200" eaLnBrk="1" hangingPunct="1">
              <a:lnSpc>
                <a:spcPct val="110000"/>
              </a:lnSpc>
              <a:buFont typeface="Arial" panose="020B0604020202020204" pitchFamily="34" charset="0"/>
              <a:buChar char="•"/>
            </a:pPr>
            <a:r>
              <a:rPr lang="zh-CN" altLang="en-US" sz="2800" dirty="0"/>
              <a:t>没有左幺元</a:t>
            </a:r>
          </a:p>
        </p:txBody>
      </p:sp>
      <p:sp>
        <p:nvSpPr>
          <p:cNvPr id="2" name="矩形 1"/>
          <p:cNvSpPr/>
          <p:nvPr/>
        </p:nvSpPr>
        <p:spPr>
          <a:xfrm>
            <a:off x="899592" y="984617"/>
            <a:ext cx="4769254" cy="599010"/>
          </a:xfrm>
          <a:prstGeom prst="rect">
            <a:avLst/>
          </a:prstGeom>
        </p:spPr>
        <p:txBody>
          <a:bodyPr wrap="none">
            <a:spAutoFit/>
          </a:bodyPr>
          <a:lstStyle/>
          <a:p>
            <a:pPr marL="1347788" indent="-1347788">
              <a:lnSpc>
                <a:spcPct val="110000"/>
              </a:lnSpc>
              <a:spcBef>
                <a:spcPts val="0"/>
              </a:spcBef>
              <a:buNone/>
            </a:pPr>
            <a:r>
              <a:rPr lang="zh-CN" altLang="en-US" sz="3200" b="1" dirty="0">
                <a:latin typeface="Calibri" panose="020F0502020204030204" pitchFamily="34" charset="0"/>
              </a:rPr>
              <a:t>∘是</a:t>
            </a:r>
            <a:r>
              <a:rPr lang="en-US" altLang="zh-CN" sz="3200" b="1" dirty="0">
                <a:latin typeface="Calibri" panose="020F0502020204030204" pitchFamily="34" charset="0"/>
              </a:rPr>
              <a:t>S</a:t>
            </a:r>
            <a:r>
              <a:rPr lang="zh-CN" altLang="en-US" sz="3200" b="1" dirty="0">
                <a:latin typeface="Calibri" panose="020F0502020204030204" pitchFamily="34" charset="0"/>
              </a:rPr>
              <a:t>上的一个二元运算 ：</a:t>
            </a:r>
            <a:endParaRPr lang="en-US" altLang="zh-CN" sz="3200" b="1" dirty="0">
              <a:latin typeface="Calibri" panose="020F0502020204030204" pitchFamily="34" charset="0"/>
            </a:endParaRPr>
          </a:p>
        </p:txBody>
      </p:sp>
      <p:sp>
        <p:nvSpPr>
          <p:cNvPr id="3" name="矩形 2"/>
          <p:cNvSpPr/>
          <p:nvPr/>
        </p:nvSpPr>
        <p:spPr>
          <a:xfrm>
            <a:off x="2193924" y="1624012"/>
            <a:ext cx="6215063" cy="1175706"/>
          </a:xfrm>
          <a:prstGeom prst="rect">
            <a:avLst/>
          </a:prstGeom>
          <a:solidFill>
            <a:srgbClr val="FFFF00"/>
          </a:solidFill>
        </p:spPr>
        <p:txBody>
          <a:bodyPr wrap="square">
            <a:spAutoFit/>
          </a:bodyPr>
          <a:lstStyle/>
          <a:p>
            <a:pPr marL="1347788" indent="-1347788">
              <a:lnSpc>
                <a:spcPct val="110000"/>
              </a:lnSpc>
              <a:spcBef>
                <a:spcPts val="0"/>
              </a:spcBef>
              <a:buNone/>
            </a:pPr>
            <a:r>
              <a:rPr lang="zh-CN" altLang="en-US" sz="3200" b="1" dirty="0">
                <a:latin typeface="Calibri" panose="020F0502020204030204" pitchFamily="34" charset="0"/>
              </a:rPr>
              <a:t>对于任意</a:t>
            </a:r>
            <a:r>
              <a:rPr lang="en-US" altLang="zh-CN" sz="3200" b="1" dirty="0">
                <a:latin typeface="Calibri" panose="020F0502020204030204" pitchFamily="34" charset="0"/>
              </a:rPr>
              <a:t>x</a:t>
            </a:r>
            <a:r>
              <a:rPr lang="zh-CN" altLang="en-US" sz="3200" b="1" dirty="0">
                <a:latin typeface="Calibri" panose="020F0502020204030204" pitchFamily="34" charset="0"/>
              </a:rPr>
              <a:t>，</a:t>
            </a:r>
            <a:r>
              <a:rPr lang="en-US" altLang="zh-CN" sz="3200" b="1" dirty="0" err="1">
                <a:latin typeface="Calibri" panose="020F0502020204030204" pitchFamily="34" charset="0"/>
              </a:rPr>
              <a:t>y∊S</a:t>
            </a:r>
            <a:r>
              <a:rPr lang="zh-CN" altLang="en-US" sz="3200" b="1" dirty="0">
                <a:latin typeface="Calibri" panose="020F0502020204030204" pitchFamily="34" charset="0"/>
              </a:rPr>
              <a:t>，有 </a:t>
            </a:r>
          </a:p>
          <a:p>
            <a:pPr marL="1347788" indent="-1347788">
              <a:lnSpc>
                <a:spcPct val="110000"/>
              </a:lnSpc>
              <a:spcBef>
                <a:spcPts val="0"/>
              </a:spcBef>
              <a:buNone/>
            </a:pPr>
            <a:r>
              <a:rPr lang="zh-CN" altLang="en-US" sz="3200" b="1" dirty="0">
                <a:latin typeface="Calibri" panose="020F0502020204030204" pitchFamily="34" charset="0"/>
              </a:rPr>
              <a:t>                       </a:t>
            </a:r>
            <a:r>
              <a:rPr lang="en-US" altLang="zh-CN" sz="3200" b="1" dirty="0">
                <a:latin typeface="Calibri" panose="020F0502020204030204" pitchFamily="34" charset="0"/>
              </a:rPr>
              <a:t>x</a:t>
            </a:r>
            <a:r>
              <a:rPr lang="zh-CN" altLang="en-US" sz="3200" b="1" dirty="0">
                <a:latin typeface="Calibri" panose="020F0502020204030204" pitchFamily="34" charset="0"/>
              </a:rPr>
              <a:t>∘</a:t>
            </a:r>
            <a:r>
              <a:rPr lang="en-US" altLang="zh-CN" sz="3200" b="1" dirty="0">
                <a:latin typeface="Calibri" panose="020F0502020204030204" pitchFamily="34" charset="0"/>
              </a:rPr>
              <a:t>y=x</a:t>
            </a:r>
          </a:p>
        </p:txBody>
      </p:sp>
    </p:spTree>
    <p:extLst>
      <p:ext uri="{BB962C8B-B14F-4D97-AF65-F5344CB8AC3E}">
        <p14:creationId xmlns:p14="http://schemas.microsoft.com/office/powerpoint/2010/main" val="698838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3545"/>
                                        </p:tgtEl>
                                        <p:attrNameLst>
                                          <p:attrName>style.visibility</p:attrName>
                                        </p:attrNameLst>
                                      </p:cBhvr>
                                      <p:to>
                                        <p:strVal val="visible"/>
                                      </p:to>
                                    </p:set>
                                    <p:anim calcmode="lin" valueType="num">
                                      <p:cBhvr additive="base">
                                        <p:cTn id="7" dur="500" fill="hold"/>
                                        <p:tgtEl>
                                          <p:spTgt spid="833545"/>
                                        </p:tgtEl>
                                        <p:attrNameLst>
                                          <p:attrName>ppt_x</p:attrName>
                                        </p:attrNameLst>
                                      </p:cBhvr>
                                      <p:tavLst>
                                        <p:tav tm="0">
                                          <p:val>
                                            <p:strVal val="#ppt_x"/>
                                          </p:val>
                                        </p:tav>
                                        <p:tav tm="100000">
                                          <p:val>
                                            <p:strVal val="#ppt_x"/>
                                          </p:val>
                                        </p:tav>
                                      </p:tavLst>
                                    </p:anim>
                                    <p:anim calcmode="lin" valueType="num">
                                      <p:cBhvr additive="base">
                                        <p:cTn id="8" dur="500" fill="hold"/>
                                        <p:tgtEl>
                                          <p:spTgt spid="833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8587F73-9FF2-4268-805F-F2C6EA31EA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3B22B7-1AF4-44BC-B94E-6CA774A094EB}" type="slidenum">
              <a:rPr lang="zh-CN" altLang="en-US" smtClean="0">
                <a:solidFill>
                  <a:schemeClr val="accent1"/>
                </a:solidFill>
              </a:rPr>
              <a:pPr/>
              <a:t>39</a:t>
            </a:fld>
            <a:r>
              <a:rPr lang="en-US" altLang="zh-CN" dirty="0">
                <a:solidFill>
                  <a:schemeClr val="accent1"/>
                </a:solidFill>
              </a:rPr>
              <a:t>/44</a:t>
            </a:r>
          </a:p>
        </p:txBody>
      </p:sp>
      <p:sp>
        <p:nvSpPr>
          <p:cNvPr id="52227" name="Rectangle 2">
            <a:extLst>
              <a:ext uri="{FF2B5EF4-FFF2-40B4-BE49-F238E27FC236}">
                <a16:creationId xmlns:a16="http://schemas.microsoft.com/office/drawing/2014/main" id="{576500C9-3F83-469B-8319-DEFD657169BD}"/>
              </a:ext>
            </a:extLst>
          </p:cNvPr>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定理</a:t>
            </a:r>
            <a:r>
              <a:rPr lang="en-US" altLang="zh-CN" sz="4000" dirty="0">
                <a:latin typeface="Calibri" panose="020F0502020204030204" pitchFamily="34" charset="0"/>
                <a:ea typeface="宋体" panose="02010600030101010101" pitchFamily="2" charset="-122"/>
              </a:rPr>
              <a:t>9.2</a:t>
            </a:r>
          </a:p>
        </p:txBody>
      </p:sp>
      <p:sp>
        <p:nvSpPr>
          <p:cNvPr id="835587" name="Rectangle 3">
            <a:extLst>
              <a:ext uri="{FF2B5EF4-FFF2-40B4-BE49-F238E27FC236}">
                <a16:creationId xmlns:a16="http://schemas.microsoft.com/office/drawing/2014/main" id="{1C51CDF4-9A7C-4BEF-9EBC-156B810CE0D5}"/>
              </a:ext>
            </a:extLst>
          </p:cNvPr>
          <p:cNvSpPr>
            <a:spLocks noGrp="1"/>
          </p:cNvSpPr>
          <p:nvPr>
            <p:ph type="body" idx="4294967295"/>
          </p:nvPr>
        </p:nvSpPr>
        <p:spPr>
          <a:xfrm>
            <a:off x="323850" y="836712"/>
            <a:ext cx="8640763" cy="4321175"/>
          </a:xfrm>
        </p:spPr>
        <p:txBody>
          <a:bodyPr/>
          <a:lstStyle/>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     ∘是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上的一个二元运算</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若既有左零元，又有右零元，则左零元等于右零元。</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若有零元，则零元唯一。</a:t>
            </a:r>
          </a:p>
          <a:p>
            <a:pPr marL="0" indent="0">
              <a:lnSpc>
                <a:spcPct val="120000"/>
              </a:lnSpc>
              <a:buNone/>
            </a:pPr>
            <a:r>
              <a:rPr lang="zh-CN" altLang="en-US" sz="2800" b="1" dirty="0">
                <a:solidFill>
                  <a:srgbClr val="CC0000"/>
                </a:solidFill>
                <a:latin typeface="Calibri" panose="020F0502020204030204" pitchFamily="34" charset="0"/>
                <a:ea typeface="宋体" panose="02010600030101010101" pitchFamily="2" charset="-122"/>
              </a:rPr>
              <a:t>证明：</a:t>
            </a:r>
            <a:r>
              <a:rPr lang="zh-CN" altLang="en-US" sz="2800" b="1" dirty="0">
                <a:latin typeface="Calibri" panose="020F0502020204030204" pitchFamily="34" charset="0"/>
                <a:ea typeface="宋体" panose="02010600030101010101" pitchFamily="2" charset="-122"/>
              </a:rPr>
              <a:t>设</a:t>
            </a:r>
            <a:r>
              <a:rPr lang="el-GR" altLang="zh-CN" sz="2800" b="1" dirty="0">
                <a:latin typeface="Calibri" panose="020F0502020204030204" pitchFamily="34" charset="0"/>
                <a:ea typeface="宋体" panose="02010600030101010101" pitchFamily="2" charset="-122"/>
              </a:rPr>
              <a:t>θ</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θ</a:t>
            </a:r>
            <a:r>
              <a:rPr lang="zh-CN" altLang="en-US" sz="2800" b="1" baseline="-25000" dirty="0">
                <a:latin typeface="Calibri" panose="020F0502020204030204" pitchFamily="34" charset="0"/>
                <a:ea typeface="宋体" panose="02010600030101010101" pitchFamily="2" charset="-122"/>
              </a:rPr>
              <a:t>右</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分别是左、右零元，则有：</a:t>
            </a:r>
            <a:r>
              <a:rPr lang="en-US" altLang="zh-CN" sz="2800" b="1" dirty="0">
                <a:latin typeface="Calibri" panose="020F0502020204030204" pitchFamily="34" charset="0"/>
                <a:ea typeface="宋体" panose="02010600030101010101" pitchFamily="2" charset="-122"/>
              </a:rPr>
              <a:t>                                             </a:t>
            </a:r>
          </a:p>
          <a:p>
            <a:pPr marL="0" indent="0">
              <a:lnSpc>
                <a:spcPct val="120000"/>
              </a:lnSpc>
              <a:buNone/>
            </a:pPr>
            <a:r>
              <a:rPr lang="en-US" altLang="zh-CN" sz="2800" b="1" dirty="0">
                <a:latin typeface="Calibri" panose="020F0502020204030204" pitchFamily="34" charset="0"/>
                <a:ea typeface="宋体" panose="02010600030101010101" pitchFamily="2" charset="-122"/>
              </a:rPr>
              <a:t>                                  </a:t>
            </a:r>
            <a:r>
              <a:rPr lang="el-GR" altLang="zh-CN" sz="2800" b="1" dirty="0">
                <a:latin typeface="Calibri" panose="020F0502020204030204" pitchFamily="34" charset="0"/>
                <a:ea typeface="宋体" panose="02010600030101010101" pitchFamily="2" charset="-122"/>
              </a:rPr>
              <a:t>θ</a:t>
            </a:r>
            <a:r>
              <a:rPr lang="zh-CN" altLang="en-US" sz="2800" b="1" baseline="-25000" dirty="0">
                <a:latin typeface="Calibri" panose="020F0502020204030204" pitchFamily="34" charset="0"/>
                <a:ea typeface="宋体" panose="02010600030101010101" pitchFamily="2" charset="-122"/>
              </a:rPr>
              <a:t>左</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θ</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 </a:t>
            </a:r>
            <a:r>
              <a:rPr lang="el-GR" altLang="zh-CN" sz="2800" b="1" dirty="0">
                <a:latin typeface="Calibri" panose="020F0502020204030204" pitchFamily="34" charset="0"/>
                <a:ea typeface="宋体" panose="02010600030101010101" pitchFamily="2" charset="-122"/>
              </a:rPr>
              <a:t>θ</a:t>
            </a:r>
            <a:r>
              <a:rPr lang="zh-CN" altLang="en-US" sz="2800" b="1" baseline="-25000" dirty="0">
                <a:latin typeface="Calibri" panose="020F0502020204030204" pitchFamily="34" charset="0"/>
                <a:ea typeface="宋体" panose="02010600030101010101" pitchFamily="2" charset="-122"/>
              </a:rPr>
              <a:t>右</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θ</a:t>
            </a:r>
            <a:r>
              <a:rPr lang="zh-CN" altLang="en-US" sz="2800" b="1" baseline="-25000" dirty="0">
                <a:latin typeface="Calibri" panose="020F0502020204030204" pitchFamily="34" charset="0"/>
                <a:ea typeface="宋体" panose="02010600030101010101" pitchFamily="2" charset="-122"/>
              </a:rPr>
              <a:t>右</a:t>
            </a:r>
            <a:endParaRPr lang="zh-CN" altLang="en-US" sz="2800" b="1" dirty="0">
              <a:latin typeface="Calibri" panose="020F0502020204030204" pitchFamily="34" charset="0"/>
              <a:ea typeface="宋体" panose="02010600030101010101" pitchFamily="2" charset="-122"/>
            </a:endParaRPr>
          </a:p>
          <a:p>
            <a:pPr marL="0" indent="0">
              <a:lnSpc>
                <a:spcPct val="120000"/>
              </a:lnSpc>
              <a:buNone/>
            </a:pPr>
            <a:r>
              <a:rPr lang="zh-CN" altLang="en-US" sz="2800" b="1" dirty="0">
                <a:latin typeface="Calibri" panose="020F0502020204030204" pitchFamily="34" charset="0"/>
                <a:ea typeface="宋体" panose="02010600030101010101" pitchFamily="2" charset="-122"/>
              </a:rPr>
              <a:t>             若有</a:t>
            </a:r>
            <a:r>
              <a:rPr lang="el-GR" altLang="zh-CN" sz="2800" b="1" dirty="0">
                <a:latin typeface="Calibri" panose="020F0502020204030204" pitchFamily="34" charset="0"/>
                <a:ea typeface="宋体" panose="02010600030101010101" pitchFamily="2" charset="-122"/>
              </a:rPr>
              <a:t>θ</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θ</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∊S</a:t>
            </a:r>
            <a:r>
              <a:rPr lang="en-US" altLang="zh-CN" sz="2800"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，且均是零元，则也有：				           </a:t>
            </a:r>
            <a:r>
              <a:rPr lang="el-GR" altLang="zh-CN" sz="2800" b="1" dirty="0">
                <a:latin typeface="Calibri" panose="020F0502020204030204" pitchFamily="34" charset="0"/>
                <a:ea typeface="宋体" panose="02010600030101010101" pitchFamily="2" charset="-122"/>
              </a:rPr>
              <a:t>θ</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θ</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θ</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θ</a:t>
            </a:r>
            <a:r>
              <a:rPr lang="en-US" altLang="zh-CN" sz="2800" b="1" baseline="-25000" dirty="0">
                <a:latin typeface="Calibri" panose="020F0502020204030204" pitchFamily="34" charset="0"/>
                <a:ea typeface="宋体" panose="02010600030101010101" pitchFamily="2" charset="-122"/>
              </a:rPr>
              <a:t>2</a:t>
            </a:r>
            <a:endParaRPr lang="zh-CN" altLang="en-US" sz="2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85755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5587">
                                            <p:txEl>
                                              <p:pRg st="4" end="4"/>
                                            </p:txEl>
                                          </p:spTgt>
                                        </p:tgtEl>
                                        <p:attrNameLst>
                                          <p:attrName>style.visibility</p:attrName>
                                        </p:attrNameLst>
                                      </p:cBhvr>
                                      <p:to>
                                        <p:strVal val="visible"/>
                                      </p:to>
                                    </p:set>
                                    <p:anim calcmode="lin" valueType="num">
                                      <p:cBhvr additive="base">
                                        <p:cTn id="7" dur="500" fill="hold"/>
                                        <p:tgtEl>
                                          <p:spTgt spid="8355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5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5587">
                                            <p:txEl>
                                              <p:pRg st="5" end="5"/>
                                            </p:txEl>
                                          </p:spTgt>
                                        </p:tgtEl>
                                        <p:attrNameLst>
                                          <p:attrName>style.visibility</p:attrName>
                                        </p:attrNameLst>
                                      </p:cBhvr>
                                      <p:to>
                                        <p:strVal val="visible"/>
                                      </p:to>
                                    </p:set>
                                    <p:anim calcmode="lin" valueType="num">
                                      <p:cBhvr additive="base">
                                        <p:cTn id="13" dur="500" fill="hold"/>
                                        <p:tgtEl>
                                          <p:spTgt spid="8355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5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35587">
                                            <p:txEl>
                                              <p:pRg st="6" end="6"/>
                                            </p:txEl>
                                          </p:spTgt>
                                        </p:tgtEl>
                                        <p:attrNameLst>
                                          <p:attrName>style.visibility</p:attrName>
                                        </p:attrNameLst>
                                      </p:cBhvr>
                                      <p:to>
                                        <p:strVal val="visible"/>
                                      </p:to>
                                    </p:set>
                                    <p:anim calcmode="lin" valueType="num">
                                      <p:cBhvr additive="base">
                                        <p:cTn id="19" dur="500" fill="hold"/>
                                        <p:tgtEl>
                                          <p:spTgt spid="83558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5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86D4ED9-D5D3-4D4B-83EF-955B556DEB3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2E4F67-6715-4277-B53A-DD96D5B6B046}" type="slidenum">
              <a:rPr lang="zh-CN" altLang="en-US" smtClean="0">
                <a:solidFill>
                  <a:schemeClr val="accent1"/>
                </a:solidFill>
              </a:rPr>
              <a:pPr/>
              <a:t>4</a:t>
            </a:fld>
            <a:r>
              <a:rPr lang="en-US" altLang="zh-CN" dirty="0">
                <a:solidFill>
                  <a:schemeClr val="accent1"/>
                </a:solidFill>
              </a:rPr>
              <a:t>/44</a:t>
            </a:r>
          </a:p>
        </p:txBody>
      </p:sp>
      <p:sp>
        <p:nvSpPr>
          <p:cNvPr id="5123" name="Rectangle 2">
            <a:extLst>
              <a:ext uri="{FF2B5EF4-FFF2-40B4-BE49-F238E27FC236}">
                <a16:creationId xmlns:a16="http://schemas.microsoft.com/office/drawing/2014/main" id="{7BC2015D-8763-4526-9B3A-192E29737F94}"/>
              </a:ext>
            </a:extLst>
          </p:cNvPr>
          <p:cNvSpPr>
            <a:spLocks noGrp="1"/>
          </p:cNvSpPr>
          <p:nvPr>
            <p:ph type="title" idx="4294967295"/>
          </p:nvPr>
        </p:nvSpPr>
        <p:spPr>
          <a:xfrm>
            <a:off x="179388" y="-26988"/>
            <a:ext cx="8750300" cy="642938"/>
          </a:xfrm>
        </p:spPr>
        <p:txBody>
          <a:bodyPr/>
          <a:lstStyle/>
          <a:p>
            <a:r>
              <a:rPr lang="zh-CN" altLang="en-US" sz="3600" b="1">
                <a:latin typeface="Calibri" panose="020F0502020204030204" pitchFamily="34" charset="0"/>
                <a:ea typeface="宋体" panose="02010600030101010101" pitchFamily="2" charset="-122"/>
              </a:rPr>
              <a:t>抽象代数学</a:t>
            </a:r>
            <a:r>
              <a:rPr lang="en-US" altLang="zh-CN" sz="3600" b="1">
                <a:latin typeface="Calibri" panose="020F0502020204030204" pitchFamily="34" charset="0"/>
                <a:ea typeface="宋体" panose="02010600030101010101" pitchFamily="2" charset="-122"/>
              </a:rPr>
              <a:t>——</a:t>
            </a:r>
            <a:r>
              <a:rPr lang="zh-CN" altLang="en-US" sz="3600" b="1">
                <a:latin typeface="Calibri" panose="020F0502020204030204" pitchFamily="34" charset="0"/>
                <a:ea typeface="宋体" panose="02010600030101010101" pitchFamily="2" charset="-122"/>
              </a:rPr>
              <a:t>研究所谓的抽象代数系统</a:t>
            </a:r>
          </a:p>
        </p:txBody>
      </p:sp>
      <p:sp>
        <p:nvSpPr>
          <p:cNvPr id="5124" name="Rectangle 3">
            <a:extLst>
              <a:ext uri="{FF2B5EF4-FFF2-40B4-BE49-F238E27FC236}">
                <a16:creationId xmlns:a16="http://schemas.microsoft.com/office/drawing/2014/main" id="{82B71EB4-BEA5-4865-B317-E679D8DDDFCE}"/>
              </a:ext>
            </a:extLst>
          </p:cNvPr>
          <p:cNvSpPr>
            <a:spLocks noGrp="1"/>
          </p:cNvSpPr>
          <p:nvPr>
            <p:ph type="body" idx="4294967295"/>
          </p:nvPr>
        </p:nvSpPr>
        <p:spPr>
          <a:xfrm>
            <a:off x="71438" y="857250"/>
            <a:ext cx="9072562" cy="6000750"/>
          </a:xfrm>
        </p:spPr>
        <p:txBody>
          <a:bodyPr/>
          <a:lstStyle/>
          <a:p>
            <a:pPr marL="361950" indent="-361950">
              <a:lnSpc>
                <a:spcPct val="120000"/>
              </a:lnSpc>
              <a:buFont typeface="Wingdings" panose="05000000000000000000" pitchFamily="2" charset="2"/>
              <a:buChar char="l"/>
            </a:pPr>
            <a:r>
              <a:rPr lang="zh-CN" altLang="en-US" b="1">
                <a:latin typeface="Calibri" panose="020F0502020204030204" pitchFamily="34" charset="0"/>
                <a:ea typeface="宋体" panose="02010600030101010101" pitchFamily="2" charset="-122"/>
              </a:rPr>
              <a:t>抽象代数系统</a:t>
            </a:r>
            <a:r>
              <a:rPr lang="en-US" altLang="zh-CN" b="1">
                <a:latin typeface="Calibri" panose="020F0502020204030204" pitchFamily="34" charset="0"/>
                <a:ea typeface="宋体" panose="02010600030101010101" pitchFamily="2" charset="-122"/>
              </a:rPr>
              <a:t>——</a:t>
            </a:r>
            <a:r>
              <a:rPr lang="zh-CN" altLang="en-US" b="1">
                <a:latin typeface="Calibri" panose="020F0502020204030204" pitchFamily="34" charset="0"/>
                <a:ea typeface="宋体" panose="02010600030101010101" pitchFamily="2" charset="-122"/>
              </a:rPr>
              <a:t>被处理的对象和其上的运算</a:t>
            </a:r>
            <a:r>
              <a:rPr lang="en-US" altLang="zh-CN" b="1">
                <a:latin typeface="Calibri" panose="020F0502020204030204" pitchFamily="34" charset="0"/>
                <a:ea typeface="宋体" panose="02010600030101010101" pitchFamily="2" charset="-122"/>
              </a:rPr>
              <a:t>(</a:t>
            </a:r>
            <a:r>
              <a:rPr lang="zh-CN" altLang="en-US" b="1">
                <a:latin typeface="Calibri" panose="020F0502020204030204" pitchFamily="34" charset="0"/>
                <a:ea typeface="宋体" panose="02010600030101010101" pitchFamily="2" charset="-122"/>
              </a:rPr>
              <a:t>操作</a:t>
            </a:r>
            <a:r>
              <a:rPr lang="en-US" altLang="zh-CN" b="1">
                <a:latin typeface="Calibri" panose="020F0502020204030204" pitchFamily="34" charset="0"/>
                <a:ea typeface="宋体" panose="02010600030101010101" pitchFamily="2" charset="-122"/>
              </a:rPr>
              <a:t>)</a:t>
            </a:r>
            <a:r>
              <a:rPr lang="zh-CN" altLang="en-US" b="1">
                <a:latin typeface="Calibri" panose="020F0502020204030204" pitchFamily="34" charset="0"/>
                <a:ea typeface="宋体" panose="02010600030101010101" pitchFamily="2" charset="-122"/>
              </a:rPr>
              <a:t>。</a:t>
            </a:r>
            <a:endParaRPr lang="en-US" altLang="zh-CN" b="1">
              <a:latin typeface="Calibri" panose="020F0502020204030204" pitchFamily="34" charset="0"/>
              <a:ea typeface="宋体" panose="02010600030101010101" pitchFamily="2" charset="-122"/>
            </a:endParaRPr>
          </a:p>
          <a:p>
            <a:pPr marL="361950" indent="-361950">
              <a:lnSpc>
                <a:spcPct val="120000"/>
              </a:lnSpc>
              <a:buFont typeface="Wingdings" panose="05000000000000000000" pitchFamily="2" charset="2"/>
              <a:buChar char="l"/>
            </a:pPr>
            <a:r>
              <a:rPr lang="zh-CN" altLang="en-US" b="1">
                <a:latin typeface="Calibri" panose="020F0502020204030204" pitchFamily="34" charset="0"/>
                <a:ea typeface="宋体" panose="02010600030101010101" pitchFamily="2" charset="-122"/>
              </a:rPr>
              <a:t>人们发现许多不同对象上的运算可以有共同的性质，这些发现将代数学研究引导到更高的层次</a:t>
            </a:r>
            <a:r>
              <a:rPr lang="en-US" altLang="zh-CN" b="1">
                <a:latin typeface="Calibri" panose="020F0502020204030204" pitchFamily="34" charset="0"/>
                <a:ea typeface="宋体" panose="02010600030101010101" pitchFamily="2" charset="-122"/>
              </a:rPr>
              <a:t>——</a:t>
            </a:r>
            <a:r>
              <a:rPr lang="zh-CN" altLang="en-US" b="1">
                <a:latin typeface="Calibri" panose="020F0502020204030204" pitchFamily="34" charset="0"/>
                <a:ea typeface="宋体" panose="02010600030101010101" pitchFamily="2" charset="-122"/>
              </a:rPr>
              <a:t>抽象代数系统研究。</a:t>
            </a:r>
          </a:p>
          <a:p>
            <a:pPr marL="361950" indent="-361950">
              <a:lnSpc>
                <a:spcPct val="120000"/>
              </a:lnSpc>
              <a:buFont typeface="Wingdings" panose="05000000000000000000" pitchFamily="2" charset="2"/>
              <a:buChar char="l"/>
            </a:pPr>
            <a:r>
              <a:rPr lang="zh-CN" altLang="en-US" b="1">
                <a:latin typeface="Calibri" panose="020F0502020204030204" pitchFamily="34" charset="0"/>
                <a:ea typeface="宋体" panose="02010600030101010101" pitchFamily="2" charset="-122"/>
              </a:rPr>
              <a:t>代数学的研究历史悠久。 但是，从上世纪初以来，代数学的研究对象和研究方法发生了重大变革，形成了抽象代数学，这一变化可以追溯到上上个世纪伽罗瓦（</a:t>
            </a:r>
            <a:r>
              <a:rPr lang="en-US" altLang="zh-CN" b="1">
                <a:latin typeface="Calibri" panose="020F0502020204030204" pitchFamily="34" charset="0"/>
                <a:ea typeface="宋体" panose="02010600030101010101" pitchFamily="2" charset="-122"/>
              </a:rPr>
              <a:t>Galois</a:t>
            </a:r>
            <a:r>
              <a:rPr lang="zh-CN" altLang="en-US" b="1">
                <a:latin typeface="Calibri" panose="020F0502020204030204" pitchFamily="34" charset="0"/>
                <a:ea typeface="宋体" panose="02010600030101010101" pitchFamily="2" charset="-122"/>
              </a:rPr>
              <a:t>）提出群的概念</a:t>
            </a:r>
            <a:r>
              <a:rPr lang="zh-CN" altLang="en-US" sz="2800" b="1">
                <a:latin typeface="Calibri" panose="020F0502020204030204" pitchFamily="34" charset="0"/>
                <a:ea typeface="宋体" panose="02010600030101010101" pitchFamily="2" charset="-122"/>
              </a:rPr>
              <a:t>。</a:t>
            </a:r>
            <a:endParaRPr lang="en-US" altLang="zh-CN" sz="2800" b="1">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78463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6980474-7FDD-4706-82E6-7D1C72163F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E8706-61FB-42CB-9E9F-7D913C7E6F7A}" type="slidenum">
              <a:rPr lang="zh-CN" altLang="en-US" smtClean="0">
                <a:solidFill>
                  <a:schemeClr val="accent1"/>
                </a:solidFill>
              </a:rPr>
              <a:pPr/>
              <a:t>40</a:t>
            </a:fld>
            <a:r>
              <a:rPr lang="en-US" altLang="zh-CN" dirty="0">
                <a:solidFill>
                  <a:schemeClr val="accent1"/>
                </a:solidFill>
              </a:rPr>
              <a:t>/44</a:t>
            </a:r>
          </a:p>
        </p:txBody>
      </p:sp>
      <p:sp>
        <p:nvSpPr>
          <p:cNvPr id="21507" name="Rectangle 2">
            <a:extLst>
              <a:ext uri="{FF2B5EF4-FFF2-40B4-BE49-F238E27FC236}">
                <a16:creationId xmlns:a16="http://schemas.microsoft.com/office/drawing/2014/main" id="{F14B74CB-9A67-4992-9DC5-716AAE34A650}"/>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                  （</a:t>
            </a:r>
            <a:r>
              <a:rPr lang="en-US" altLang="zh-CN" sz="4000" b="1" dirty="0">
                <a:latin typeface="Calibri" panose="020F0502020204030204" pitchFamily="34" charset="0"/>
                <a:ea typeface="宋体" panose="02010600030101010101" pitchFamily="2" charset="-122"/>
              </a:rPr>
              <a:t>N</a:t>
            </a:r>
            <a:r>
              <a:rPr lang="en-US" altLang="zh-CN" sz="4000" b="1" baseline="30000" dirty="0">
                <a:latin typeface="Calibri" panose="020F0502020204030204" pitchFamily="34" charset="0"/>
                <a:ea typeface="宋体" panose="02010600030101010101" pitchFamily="2" charset="-122"/>
              </a:rPr>
              <a:t>N</a:t>
            </a:r>
            <a:r>
              <a:rPr lang="zh-CN" altLang="en-US" sz="4000" b="1" dirty="0">
                <a:latin typeface="Calibri" panose="020F0502020204030204" pitchFamily="34" charset="0"/>
                <a:ea typeface="宋体" panose="02010600030101010101" pitchFamily="2" charset="-122"/>
              </a:rPr>
              <a:t>，∘）</a:t>
            </a:r>
            <a:endParaRPr lang="en-US" altLang="zh-CN" sz="4000" b="1" dirty="0">
              <a:latin typeface="Calibri" panose="020F0502020204030204" pitchFamily="34" charset="0"/>
              <a:ea typeface="宋体" panose="02010600030101010101" pitchFamily="2" charset="-122"/>
            </a:endParaRPr>
          </a:p>
        </p:txBody>
      </p:sp>
      <p:sp>
        <p:nvSpPr>
          <p:cNvPr id="21508" name="Rectangle 3">
            <a:extLst>
              <a:ext uri="{FF2B5EF4-FFF2-40B4-BE49-F238E27FC236}">
                <a16:creationId xmlns:a16="http://schemas.microsoft.com/office/drawing/2014/main" id="{13A4957B-148D-41AF-92BC-CD8AB141A54C}"/>
              </a:ext>
            </a:extLst>
          </p:cNvPr>
          <p:cNvSpPr>
            <a:spLocks noGrp="1"/>
          </p:cNvSpPr>
          <p:nvPr>
            <p:ph type="body" idx="4294967295"/>
          </p:nvPr>
        </p:nvSpPr>
        <p:spPr>
          <a:xfrm>
            <a:off x="107504" y="908050"/>
            <a:ext cx="8964612" cy="1440830"/>
          </a:xfrm>
          <a:solidFill>
            <a:srgbClr val="FFFF00"/>
          </a:solidFill>
        </p:spPr>
        <p:txBody>
          <a:bodyPr/>
          <a:lstStyle/>
          <a:p>
            <a:pPr marL="0" indent="0">
              <a:lnSpc>
                <a:spcPct val="120000"/>
              </a:lnSpc>
              <a:buNone/>
            </a:pPr>
            <a:r>
              <a:rPr lang="zh-CN" altLang="en-US" b="1" dirty="0">
                <a:latin typeface="Calibri" panose="020F0502020204030204" pitchFamily="34" charset="0"/>
                <a:ea typeface="宋体" panose="02010600030101010101" pitchFamily="2" charset="-122"/>
              </a:rPr>
              <a:t>设</a:t>
            </a:r>
            <a:r>
              <a:rPr lang="en-US" altLang="zh-CN" b="1" dirty="0" err="1">
                <a:latin typeface="Calibri" panose="020F0502020204030204" pitchFamily="34" charset="0"/>
                <a:ea typeface="宋体" panose="02010600030101010101" pitchFamily="2" charset="-122"/>
              </a:rPr>
              <a:t>f∊N</a:t>
            </a:r>
            <a:r>
              <a:rPr lang="en-US" altLang="zh-CN" b="1" baseline="30000" dirty="0" err="1">
                <a:latin typeface="Calibri" panose="020F0502020204030204" pitchFamily="34" charset="0"/>
                <a:ea typeface="宋体" panose="02010600030101010101" pitchFamily="2" charset="-122"/>
              </a:rPr>
              <a:t>N</a:t>
            </a:r>
            <a:r>
              <a:rPr lang="en-US" altLang="zh-CN" b="1" baseline="30000"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是一个双射，则存在反函数</a:t>
            </a:r>
            <a:r>
              <a:rPr lang="en-US" altLang="zh-CN" b="1" i="1" dirty="0">
                <a:solidFill>
                  <a:schemeClr val="tx2"/>
                </a:solidFill>
                <a:latin typeface="Times New Roman" panose="02020603050405020304" pitchFamily="18" charset="0"/>
              </a:rPr>
              <a:t>f </a:t>
            </a:r>
            <a:r>
              <a:rPr lang="en-US" altLang="zh-CN" b="1" baseline="30000" dirty="0">
                <a:solidFill>
                  <a:schemeClr val="tx2"/>
                </a:solidFill>
                <a:latin typeface="Times New Roman" panose="02020603050405020304" pitchFamily="18" charset="0"/>
                <a:sym typeface="Symbol" panose="05050102010706020507" pitchFamily="18" charset="2"/>
              </a:rPr>
              <a:t></a:t>
            </a:r>
            <a:r>
              <a:rPr lang="en-US" altLang="zh-CN" b="1" baseline="30000" dirty="0">
                <a:solidFill>
                  <a:schemeClr val="tx2"/>
                </a:solidFill>
                <a:latin typeface="Times New Roman" panose="02020603050405020304" pitchFamily="18" charset="0"/>
              </a:rPr>
              <a:t>1</a:t>
            </a:r>
            <a:r>
              <a:rPr lang="en-US" altLang="zh-CN" b="1" dirty="0">
                <a:latin typeface="Calibri" panose="020F0502020204030204" pitchFamily="34" charset="0"/>
                <a:ea typeface="宋体" panose="02010600030101010101" pitchFamily="2" charset="-122"/>
              </a:rPr>
              <a:t>∊N</a:t>
            </a:r>
            <a:r>
              <a:rPr lang="en-US" altLang="zh-CN" b="1" baseline="30000" dirty="0">
                <a:latin typeface="Calibri" panose="020F0502020204030204" pitchFamily="34" charset="0"/>
                <a:ea typeface="宋体" panose="02010600030101010101" pitchFamily="2" charset="-122"/>
              </a:rPr>
              <a:t>N </a:t>
            </a:r>
            <a:r>
              <a:rPr lang="zh-CN" altLang="en-US" b="1" dirty="0">
                <a:latin typeface="Calibri" panose="020F0502020204030204" pitchFamily="34" charset="0"/>
                <a:ea typeface="宋体" panose="02010600030101010101" pitchFamily="2" charset="-122"/>
                <a:sym typeface="Symbol" panose="05050102010706020507" pitchFamily="18" charset="2"/>
              </a:rPr>
              <a:t>，使得</a:t>
            </a:r>
            <a:r>
              <a:rPr lang="en-US" altLang="zh-CN" b="1" dirty="0">
                <a:latin typeface="Calibri" panose="020F0502020204030204" pitchFamily="34" charset="0"/>
                <a:ea typeface="宋体" panose="02010600030101010101" pitchFamily="2" charset="-122"/>
              </a:rPr>
              <a:t> </a:t>
            </a:r>
          </a:p>
          <a:p>
            <a:pPr marL="0" indent="0">
              <a:lnSpc>
                <a:spcPct val="120000"/>
              </a:lnSpc>
              <a:buNone/>
            </a:pPr>
            <a:r>
              <a:rPr lang="en-US" altLang="zh-CN" b="1" i="1" dirty="0">
                <a:solidFill>
                  <a:schemeClr val="tx2"/>
                </a:solidFill>
                <a:latin typeface="Times New Roman" panose="02020603050405020304" pitchFamily="18" charset="0"/>
              </a:rPr>
              <a:t>                      f </a:t>
            </a:r>
            <a:r>
              <a:rPr lang="en-US" altLang="zh-CN" b="1" baseline="30000" dirty="0">
                <a:solidFill>
                  <a:schemeClr val="tx2"/>
                </a:solidFill>
                <a:latin typeface="Times New Roman" panose="02020603050405020304" pitchFamily="18" charset="0"/>
                <a:sym typeface="Symbol" panose="05050102010706020507" pitchFamily="18" charset="2"/>
              </a:rPr>
              <a:t></a:t>
            </a:r>
            <a:r>
              <a:rPr lang="en-US" altLang="zh-CN" b="1" baseline="30000" dirty="0">
                <a:solidFill>
                  <a:schemeClr val="tx2"/>
                </a:solidFill>
                <a:latin typeface="Times New Roman" panose="02020603050405020304" pitchFamily="18" charset="0"/>
              </a:rPr>
              <a:t>1</a:t>
            </a:r>
            <a:r>
              <a:rPr lang="en-US" altLang="zh-CN" b="1" dirty="0">
                <a:sym typeface="Symbol" panose="05050102010706020507" pitchFamily="18" charset="2"/>
              </a:rPr>
              <a:t>∘</a:t>
            </a:r>
            <a:r>
              <a:rPr lang="en-US" altLang="zh-CN" b="1" i="1" dirty="0">
                <a:solidFill>
                  <a:schemeClr val="tx2"/>
                </a:solidFill>
                <a:latin typeface="Times New Roman" panose="02020603050405020304" pitchFamily="18" charset="0"/>
              </a:rPr>
              <a:t>f </a:t>
            </a:r>
            <a:r>
              <a:rPr lang="en-US" altLang="zh-CN" b="1" dirty="0">
                <a:solidFill>
                  <a:schemeClr val="tx2"/>
                </a:solidFill>
                <a:latin typeface="Times New Roman" panose="02020603050405020304" pitchFamily="18" charset="0"/>
              </a:rPr>
              <a:t>= </a:t>
            </a:r>
            <a:r>
              <a:rPr lang="en-US" altLang="zh-CN" b="1" i="1" dirty="0" err="1">
                <a:solidFill>
                  <a:schemeClr val="tx2"/>
                </a:solidFill>
                <a:latin typeface="Times New Roman" panose="02020603050405020304" pitchFamily="18" charset="0"/>
              </a:rPr>
              <a:t>f</a:t>
            </a:r>
            <a:r>
              <a:rPr lang="en-US" altLang="zh-CN" b="1" dirty="0" err="1">
                <a:sym typeface="Symbol" panose="05050102010706020507" pitchFamily="18" charset="2"/>
              </a:rPr>
              <a:t>∘</a:t>
            </a:r>
            <a:r>
              <a:rPr lang="en-US" altLang="zh-CN" b="1" i="1" dirty="0" err="1">
                <a:solidFill>
                  <a:schemeClr val="tx2"/>
                </a:solidFill>
                <a:latin typeface="Times New Roman" panose="02020603050405020304" pitchFamily="18" charset="0"/>
              </a:rPr>
              <a:t>f</a:t>
            </a:r>
            <a:r>
              <a:rPr lang="en-US" altLang="zh-CN" b="1" i="1" dirty="0">
                <a:solidFill>
                  <a:schemeClr val="tx2"/>
                </a:solidFill>
                <a:latin typeface="Times New Roman" panose="02020603050405020304" pitchFamily="18" charset="0"/>
              </a:rPr>
              <a:t> </a:t>
            </a:r>
            <a:r>
              <a:rPr lang="en-US" altLang="zh-CN" b="1" baseline="30000" dirty="0">
                <a:solidFill>
                  <a:schemeClr val="tx2"/>
                </a:solidFill>
                <a:latin typeface="Times New Roman" panose="02020603050405020304" pitchFamily="18" charset="0"/>
                <a:sym typeface="Symbol" panose="05050102010706020507" pitchFamily="18" charset="2"/>
              </a:rPr>
              <a:t></a:t>
            </a:r>
            <a:r>
              <a:rPr lang="en-US" altLang="zh-CN" b="1" baseline="30000" dirty="0">
                <a:solidFill>
                  <a:schemeClr val="tx2"/>
                </a:solidFill>
                <a:latin typeface="Times New Roman" panose="02020603050405020304" pitchFamily="18" charset="0"/>
              </a:rPr>
              <a:t>1 </a:t>
            </a:r>
            <a:r>
              <a:rPr lang="en-US" altLang="zh-CN" b="1" dirty="0">
                <a:solidFill>
                  <a:schemeClr val="tx2"/>
                </a:solidFill>
                <a:latin typeface="Times New Roman" panose="02020603050405020304" pitchFamily="18" charset="0"/>
              </a:rPr>
              <a:t>= </a:t>
            </a:r>
            <a:r>
              <a:rPr lang="en-US" altLang="zh-CN" b="1" i="1" dirty="0">
                <a:solidFill>
                  <a:schemeClr val="tx2"/>
                </a:solidFill>
                <a:latin typeface="Times New Roman" panose="02020603050405020304" pitchFamily="18" charset="0"/>
              </a:rPr>
              <a:t>I</a:t>
            </a:r>
            <a:r>
              <a:rPr lang="en-US" altLang="zh-CN" b="1" i="1" baseline="-25000" dirty="0">
                <a:solidFill>
                  <a:schemeClr val="tx2"/>
                </a:solidFill>
                <a:latin typeface="Times New Roman" panose="02020603050405020304" pitchFamily="18" charset="0"/>
              </a:rPr>
              <a:t>N</a:t>
            </a:r>
            <a:r>
              <a:rPr lang="en-US" altLang="zh-CN" b="1" dirty="0">
                <a:solidFill>
                  <a:schemeClr val="tx2"/>
                </a:solidFill>
                <a:latin typeface="Times New Roman" panose="02020603050405020304" pitchFamily="18" charset="0"/>
              </a:rPr>
              <a:t> </a:t>
            </a:r>
          </a:p>
        </p:txBody>
      </p:sp>
      <p:sp>
        <p:nvSpPr>
          <p:cNvPr id="2" name="文本框 1"/>
          <p:cNvSpPr txBox="1"/>
          <p:nvPr/>
        </p:nvSpPr>
        <p:spPr>
          <a:xfrm>
            <a:off x="179388" y="2618130"/>
            <a:ext cx="9159880" cy="4038029"/>
          </a:xfrm>
          <a:prstGeom prst="rect">
            <a:avLst/>
          </a:prstGeom>
          <a:noFill/>
        </p:spPr>
        <p:txBody>
          <a:bodyPr wrap="none" rtlCol="0">
            <a:spAutoFit/>
          </a:bodyPr>
          <a:lstStyle/>
          <a:p>
            <a:pPr>
              <a:lnSpc>
                <a:spcPct val="110000"/>
              </a:lnSpc>
            </a:pPr>
            <a:r>
              <a:rPr lang="zh-CN" altLang="en-US" sz="3200" dirty="0"/>
              <a:t>设 </a:t>
            </a:r>
            <a:r>
              <a:rPr lang="en-US" altLang="zh-CN" sz="3200" b="1" dirty="0">
                <a:latin typeface="Calibri" panose="020F0502020204030204" pitchFamily="34" charset="0"/>
              </a:rPr>
              <a:t>f(x)=x+1</a:t>
            </a:r>
            <a:r>
              <a:rPr lang="zh-CN" altLang="en-US" sz="3200" b="1" dirty="0">
                <a:latin typeface="Calibri" panose="020F0502020204030204" pitchFamily="34" charset="0"/>
              </a:rPr>
              <a:t>，</a:t>
            </a:r>
            <a:r>
              <a:rPr lang="en-US" altLang="zh-CN" sz="3200" b="1" dirty="0" err="1">
                <a:latin typeface="Calibri" panose="020F0502020204030204" pitchFamily="34" charset="0"/>
              </a:rPr>
              <a:t>x∊N</a:t>
            </a:r>
            <a:endParaRPr lang="en-US" altLang="zh-CN" sz="3200" b="1" dirty="0">
              <a:latin typeface="Calibri" panose="020F0502020204030204" pitchFamily="34" charset="0"/>
            </a:endParaRPr>
          </a:p>
          <a:p>
            <a:pPr>
              <a:lnSpc>
                <a:spcPct val="110000"/>
              </a:lnSpc>
            </a:pPr>
            <a:r>
              <a:rPr lang="en-US" altLang="zh-CN" sz="3200" b="1" dirty="0">
                <a:latin typeface="Calibri" panose="020F0502020204030204" pitchFamily="34" charset="0"/>
              </a:rPr>
              <a:t>     g(0)=0,  g(x)=x-1, x=1,2,…</a:t>
            </a:r>
          </a:p>
          <a:p>
            <a:pPr>
              <a:lnSpc>
                <a:spcPct val="110000"/>
              </a:lnSpc>
            </a:pPr>
            <a:r>
              <a:rPr lang="zh-CN" altLang="en-US" sz="3200" b="1" dirty="0">
                <a:latin typeface="Calibri" panose="020F0502020204030204" pitchFamily="34" charset="0"/>
              </a:rPr>
              <a:t>显然，</a:t>
            </a:r>
            <a:r>
              <a:rPr lang="en-US" altLang="zh-CN" sz="3200" b="1" dirty="0">
                <a:latin typeface="Calibri" panose="020F0502020204030204" pitchFamily="34" charset="0"/>
              </a:rPr>
              <a:t>f</a:t>
            </a:r>
            <a:r>
              <a:rPr lang="zh-CN" altLang="en-US" sz="3200" b="1" dirty="0">
                <a:latin typeface="Calibri" panose="020F0502020204030204" pitchFamily="34" charset="0"/>
              </a:rPr>
              <a:t>是单射，不是满射；</a:t>
            </a:r>
            <a:r>
              <a:rPr lang="en-US" altLang="zh-CN" sz="3200" b="1" dirty="0">
                <a:latin typeface="Calibri" panose="020F0502020204030204" pitchFamily="34" charset="0"/>
              </a:rPr>
              <a:t>g</a:t>
            </a:r>
            <a:r>
              <a:rPr lang="zh-CN" altLang="en-US" sz="3200" b="1" dirty="0">
                <a:latin typeface="Calibri" panose="020F0502020204030204" pitchFamily="34" charset="0"/>
              </a:rPr>
              <a:t>是满射，不是单射。</a:t>
            </a:r>
            <a:endParaRPr lang="en-US" altLang="zh-CN" sz="3200" b="1" dirty="0">
              <a:latin typeface="Calibri" panose="020F0502020204030204" pitchFamily="34" charset="0"/>
            </a:endParaRPr>
          </a:p>
          <a:p>
            <a:pPr>
              <a:lnSpc>
                <a:spcPct val="110000"/>
              </a:lnSpc>
              <a:spcBef>
                <a:spcPts val="600"/>
              </a:spcBef>
              <a:spcAft>
                <a:spcPts val="600"/>
              </a:spcAft>
            </a:pPr>
            <a:r>
              <a:rPr lang="en-US" altLang="zh-CN" sz="3200" b="1" i="1" dirty="0">
                <a:latin typeface="Calibri" panose="020F0502020204030204" pitchFamily="34" charset="0"/>
              </a:rPr>
              <a:t>                          </a:t>
            </a:r>
            <a:r>
              <a:rPr lang="en-US" altLang="zh-CN" sz="3200" b="1" i="1" dirty="0">
                <a:solidFill>
                  <a:schemeClr val="tx2"/>
                </a:solidFill>
                <a:latin typeface="Times New Roman" panose="02020603050405020304" pitchFamily="18" charset="0"/>
              </a:rPr>
              <a:t> </a:t>
            </a:r>
            <a:r>
              <a:rPr lang="en-US" altLang="zh-CN" sz="3200" b="1" i="1" dirty="0" err="1">
                <a:solidFill>
                  <a:srgbClr val="FF0000"/>
                </a:solidFill>
                <a:latin typeface="Times New Roman" panose="02020603050405020304" pitchFamily="18" charset="0"/>
              </a:rPr>
              <a:t>g</a:t>
            </a:r>
            <a:r>
              <a:rPr lang="en-US" altLang="zh-CN" sz="3200" b="1" i="1" dirty="0" err="1">
                <a:solidFill>
                  <a:srgbClr val="FF0000"/>
                </a:solidFill>
                <a:sym typeface="Symbol" panose="05050102010706020507" pitchFamily="18" charset="2"/>
              </a:rPr>
              <a:t>∘</a:t>
            </a:r>
            <a:r>
              <a:rPr lang="en-US" altLang="zh-CN" sz="3200" b="1" i="1" dirty="0" err="1">
                <a:solidFill>
                  <a:srgbClr val="FF0000"/>
                </a:solidFill>
                <a:latin typeface="Times New Roman" panose="02020603050405020304" pitchFamily="18" charset="0"/>
              </a:rPr>
              <a:t>f</a:t>
            </a:r>
            <a:r>
              <a:rPr lang="en-US" altLang="zh-CN" sz="3200" b="1" i="1" dirty="0">
                <a:solidFill>
                  <a:srgbClr val="FF0000"/>
                </a:solidFill>
                <a:latin typeface="Times New Roman" panose="02020603050405020304" pitchFamily="18" charset="0"/>
              </a:rPr>
              <a:t> =  I</a:t>
            </a:r>
            <a:r>
              <a:rPr lang="en-US" altLang="zh-CN" sz="3200" b="1" i="1" baseline="-25000" dirty="0">
                <a:solidFill>
                  <a:srgbClr val="FF0000"/>
                </a:solidFill>
                <a:latin typeface="Times New Roman" panose="02020603050405020304" pitchFamily="18" charset="0"/>
              </a:rPr>
              <a:t>N</a:t>
            </a:r>
            <a:r>
              <a:rPr lang="en-US" altLang="zh-CN" sz="3200" b="1" i="1" dirty="0">
                <a:solidFill>
                  <a:srgbClr val="FF0000"/>
                </a:solidFill>
                <a:latin typeface="Times New Roman" panose="02020603050405020304" pitchFamily="18" charset="0"/>
              </a:rPr>
              <a:t> </a:t>
            </a:r>
          </a:p>
          <a:p>
            <a:pPr>
              <a:lnSpc>
                <a:spcPct val="110000"/>
              </a:lnSpc>
            </a:pPr>
            <a:r>
              <a:rPr lang="zh-CN" altLang="en-US" sz="3200" dirty="0"/>
              <a:t>而</a:t>
            </a:r>
            <a:r>
              <a:rPr lang="en-US" altLang="zh-CN" sz="3200" b="1" i="1" dirty="0" err="1">
                <a:solidFill>
                  <a:schemeClr val="tx2"/>
                </a:solidFill>
                <a:latin typeface="Times New Roman" panose="02020603050405020304" pitchFamily="18" charset="0"/>
              </a:rPr>
              <a:t>f</a:t>
            </a:r>
            <a:r>
              <a:rPr lang="en-US" altLang="zh-CN" sz="3200" b="1" i="1" dirty="0" err="1">
                <a:sym typeface="Symbol" panose="05050102010706020507" pitchFamily="18" charset="2"/>
              </a:rPr>
              <a:t>∘</a:t>
            </a:r>
            <a:r>
              <a:rPr lang="en-US" altLang="zh-CN" sz="3200" b="1" i="1" dirty="0" err="1">
                <a:solidFill>
                  <a:schemeClr val="tx2"/>
                </a:solidFill>
                <a:latin typeface="Times New Roman" panose="02020603050405020304" pitchFamily="18" charset="0"/>
                <a:sym typeface="Symbol" panose="05050102010706020507" pitchFamily="18" charset="2"/>
              </a:rPr>
              <a:t>g</a:t>
            </a:r>
            <a:r>
              <a:rPr lang="zh-CN" altLang="en-US" sz="3200" b="1" dirty="0">
                <a:solidFill>
                  <a:schemeClr val="tx2"/>
                </a:solidFill>
                <a:latin typeface="Times New Roman" panose="02020603050405020304" pitchFamily="18" charset="0"/>
                <a:sym typeface="Symbol" panose="05050102010706020507" pitchFamily="18" charset="2"/>
              </a:rPr>
              <a:t>既不是单射，也不是满射。</a:t>
            </a:r>
            <a:endParaRPr lang="en-US" altLang="zh-CN" sz="3200" b="1" dirty="0">
              <a:solidFill>
                <a:schemeClr val="tx2"/>
              </a:solidFill>
              <a:latin typeface="Times New Roman" panose="02020603050405020304" pitchFamily="18" charset="0"/>
            </a:endParaRPr>
          </a:p>
          <a:p>
            <a:pPr>
              <a:lnSpc>
                <a:spcPct val="110000"/>
              </a:lnSpc>
            </a:pPr>
            <a:r>
              <a:rPr lang="en-US" altLang="zh-CN" sz="3200" i="1" dirty="0"/>
              <a:t>           </a:t>
            </a:r>
            <a:r>
              <a:rPr lang="en-US" altLang="zh-CN" sz="3200" b="1" i="1" dirty="0" err="1">
                <a:solidFill>
                  <a:schemeClr val="tx2"/>
                </a:solidFill>
                <a:latin typeface="Times New Roman" panose="02020603050405020304" pitchFamily="18" charset="0"/>
              </a:rPr>
              <a:t>f</a:t>
            </a:r>
            <a:r>
              <a:rPr lang="en-US" altLang="zh-CN" sz="3200" b="1" i="1" dirty="0" err="1">
                <a:sym typeface="Symbol" panose="05050102010706020507" pitchFamily="18" charset="2"/>
              </a:rPr>
              <a:t>∘</a:t>
            </a:r>
            <a:r>
              <a:rPr lang="en-US" altLang="zh-CN" sz="3200" b="1" i="1" dirty="0" err="1">
                <a:solidFill>
                  <a:schemeClr val="tx2"/>
                </a:solidFill>
                <a:latin typeface="Times New Roman" panose="02020603050405020304" pitchFamily="18" charset="0"/>
                <a:sym typeface="Symbol" panose="05050102010706020507" pitchFamily="18" charset="2"/>
              </a:rPr>
              <a:t>g</a:t>
            </a:r>
            <a:r>
              <a:rPr lang="en-US" altLang="zh-CN" sz="3200" b="1" i="1" dirty="0">
                <a:solidFill>
                  <a:schemeClr val="tx2"/>
                </a:solidFill>
                <a:latin typeface="Times New Roman" panose="02020603050405020304" pitchFamily="18" charset="0"/>
                <a:sym typeface="Symbol" panose="05050102010706020507" pitchFamily="18" charset="2"/>
              </a:rPr>
              <a:t>(0)=</a:t>
            </a:r>
            <a:r>
              <a:rPr lang="en-US" altLang="zh-CN" sz="3200" i="1" dirty="0"/>
              <a:t> </a:t>
            </a:r>
            <a:r>
              <a:rPr lang="en-US" altLang="zh-CN" sz="3200" b="1" i="1" dirty="0" err="1">
                <a:solidFill>
                  <a:schemeClr val="tx2"/>
                </a:solidFill>
                <a:latin typeface="Times New Roman" panose="02020603050405020304" pitchFamily="18" charset="0"/>
              </a:rPr>
              <a:t>f</a:t>
            </a:r>
            <a:r>
              <a:rPr lang="en-US" altLang="zh-CN" sz="3200" b="1" i="1" dirty="0" err="1">
                <a:sym typeface="Symbol" panose="05050102010706020507" pitchFamily="18" charset="2"/>
              </a:rPr>
              <a:t>∘</a:t>
            </a:r>
            <a:r>
              <a:rPr lang="en-US" altLang="zh-CN" sz="3200" b="1" i="1" dirty="0" err="1">
                <a:solidFill>
                  <a:schemeClr val="tx2"/>
                </a:solidFill>
                <a:latin typeface="Times New Roman" panose="02020603050405020304" pitchFamily="18" charset="0"/>
                <a:sym typeface="Symbol" panose="05050102010706020507" pitchFamily="18" charset="2"/>
              </a:rPr>
              <a:t>g</a:t>
            </a:r>
            <a:r>
              <a:rPr lang="en-US" altLang="zh-CN" sz="3200" b="1" i="1" dirty="0">
                <a:solidFill>
                  <a:schemeClr val="tx2"/>
                </a:solidFill>
                <a:latin typeface="Times New Roman" panose="02020603050405020304" pitchFamily="18" charset="0"/>
                <a:sym typeface="Symbol" panose="05050102010706020507" pitchFamily="18" charset="2"/>
              </a:rPr>
              <a:t>(1)=1, </a:t>
            </a:r>
            <a:r>
              <a:rPr lang="en-US" altLang="zh-CN" sz="3200" b="1" i="1" dirty="0" err="1">
                <a:solidFill>
                  <a:schemeClr val="tx2"/>
                </a:solidFill>
                <a:latin typeface="Times New Roman" panose="02020603050405020304" pitchFamily="18" charset="0"/>
              </a:rPr>
              <a:t>f</a:t>
            </a:r>
            <a:r>
              <a:rPr lang="en-US" altLang="zh-CN" sz="3200" b="1" i="1" dirty="0" err="1">
                <a:sym typeface="Symbol" panose="05050102010706020507" pitchFamily="18" charset="2"/>
              </a:rPr>
              <a:t>∘</a:t>
            </a:r>
            <a:r>
              <a:rPr lang="en-US" altLang="zh-CN" sz="3200" b="1" i="1" dirty="0" err="1">
                <a:solidFill>
                  <a:schemeClr val="tx2"/>
                </a:solidFill>
                <a:latin typeface="Times New Roman" panose="02020603050405020304" pitchFamily="18" charset="0"/>
                <a:sym typeface="Symbol" panose="05050102010706020507" pitchFamily="18" charset="2"/>
              </a:rPr>
              <a:t>g</a:t>
            </a:r>
            <a:r>
              <a:rPr lang="en-US" altLang="zh-CN" sz="3200" b="1" i="1" dirty="0">
                <a:solidFill>
                  <a:schemeClr val="tx2"/>
                </a:solidFill>
                <a:latin typeface="Times New Roman" panose="02020603050405020304" pitchFamily="18" charset="0"/>
                <a:sym typeface="Symbol" panose="05050102010706020507" pitchFamily="18" charset="2"/>
              </a:rPr>
              <a:t>(x)=x, x=2,3,….</a:t>
            </a:r>
            <a:r>
              <a:rPr lang="en-US" altLang="zh-CN" sz="3200" b="1" i="1" dirty="0">
                <a:solidFill>
                  <a:schemeClr val="tx2"/>
                </a:solidFill>
                <a:latin typeface="Times New Roman" panose="02020603050405020304" pitchFamily="18" charset="0"/>
              </a:rPr>
              <a:t>  </a:t>
            </a:r>
          </a:p>
          <a:p>
            <a:pPr>
              <a:lnSpc>
                <a:spcPct val="110000"/>
              </a:lnSpc>
            </a:pPr>
            <a:endParaRPr lang="zh-CN" altLang="en-US" sz="3200" dirty="0"/>
          </a:p>
        </p:txBody>
      </p:sp>
    </p:spTree>
    <p:extLst>
      <p:ext uri="{BB962C8B-B14F-4D97-AF65-F5344CB8AC3E}">
        <p14:creationId xmlns:p14="http://schemas.microsoft.com/office/powerpoint/2010/main" val="290473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41</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9.6         </a:t>
            </a:r>
            <a:r>
              <a:rPr lang="zh-CN" altLang="en-US" sz="4000" b="1" dirty="0">
                <a:latin typeface="Calibri" panose="020F0502020204030204" pitchFamily="34" charset="0"/>
                <a:ea typeface="宋体" panose="02010600030101010101" pitchFamily="2" charset="-122"/>
              </a:rPr>
              <a:t>左逆元、右逆元、逆元</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98322" y="908720"/>
            <a:ext cx="9514238" cy="5616624"/>
          </a:xfrm>
        </p:spPr>
        <p:txBody>
          <a:bodyPr/>
          <a:lstStyle/>
          <a:p>
            <a:pPr marL="1347788" indent="-1347788">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是任意一个非空集合，</a:t>
            </a:r>
            <a:endParaRPr lang="en-US" altLang="zh-CN"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上的一个二元运算，</a:t>
            </a:r>
            <a:r>
              <a:rPr lang="en-US" altLang="zh-CN" b="1" dirty="0" err="1">
                <a:latin typeface="Calibri" panose="020F0502020204030204" pitchFamily="34" charset="0"/>
                <a:ea typeface="宋体" panose="02010600030101010101" pitchFamily="2" charset="-122"/>
              </a:rPr>
              <a:t>e∊S</a:t>
            </a:r>
            <a:r>
              <a:rPr lang="zh-CN" altLang="en-US" b="1" dirty="0">
                <a:latin typeface="Calibri" panose="020F0502020204030204" pitchFamily="34" charset="0"/>
                <a:ea typeface="宋体" panose="02010600030101010101" pitchFamily="2" charset="-122"/>
              </a:rPr>
              <a:t>是幺元。</a:t>
            </a:r>
            <a:endParaRPr lang="en-US" altLang="zh-CN"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b="1" dirty="0">
                <a:solidFill>
                  <a:srgbClr val="FF0000"/>
                </a:solidFill>
                <a:latin typeface="Calibri" panose="020F0502020204030204" pitchFamily="34" charset="0"/>
                <a:ea typeface="宋体" panose="02010600030101010101" pitchFamily="2" charset="-122"/>
              </a:rPr>
              <a:t>对于任意的</a:t>
            </a:r>
            <a:r>
              <a:rPr lang="en-US" altLang="zh-CN" b="1" dirty="0" err="1">
                <a:solidFill>
                  <a:srgbClr val="FF0000"/>
                </a:solidFill>
                <a:latin typeface="Calibri" panose="020F0502020204030204" pitchFamily="34" charset="0"/>
                <a:ea typeface="宋体" panose="02010600030101010101" pitchFamily="2" charset="-122"/>
              </a:rPr>
              <a:t>x∊S</a:t>
            </a:r>
            <a:r>
              <a:rPr lang="zh-CN" altLang="en-US" b="1" dirty="0">
                <a:solidFill>
                  <a:srgbClr val="FF0000"/>
                </a:solidFill>
                <a:latin typeface="Calibri" panose="020F0502020204030204" pitchFamily="34" charset="0"/>
                <a:ea typeface="宋体" panose="02010600030101010101" pitchFamily="2" charset="-122"/>
              </a:rPr>
              <a:t>，</a:t>
            </a:r>
            <a:endParaRPr lang="en-US" altLang="zh-CN" b="1" dirty="0">
              <a:solidFill>
                <a:srgbClr val="FF0000"/>
              </a:solidFill>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n-US" altLang="zh-CN" b="1" dirty="0" err="1">
                <a:latin typeface="Calibri" panose="020F0502020204030204" pitchFamily="34" charset="0"/>
                <a:ea typeface="宋体" panose="02010600030101010101" pitchFamily="2" charset="-122"/>
              </a:rPr>
              <a:t>y</a:t>
            </a:r>
            <a:r>
              <a:rPr lang="en-US" altLang="zh-CN" sz="1600" b="1" dirty="0" err="1">
                <a:latin typeface="Calibri" panose="020F0502020204030204" pitchFamily="34" charset="0"/>
                <a:ea typeface="宋体" panose="02010600030101010101" pitchFamily="2" charset="-122"/>
              </a:rPr>
              <a:t>l</a:t>
            </a:r>
            <a:r>
              <a:rPr lang="en-US" altLang="zh-CN" b="1" dirty="0" err="1">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，使得：          </a:t>
            </a:r>
            <a:r>
              <a:rPr lang="en-US" altLang="zh-CN" b="1" dirty="0" err="1">
                <a:latin typeface="Calibri" panose="020F0502020204030204" pitchFamily="34" charset="0"/>
                <a:ea typeface="宋体" panose="02010600030101010101" pitchFamily="2" charset="-122"/>
              </a:rPr>
              <a:t>y</a:t>
            </a:r>
            <a:r>
              <a:rPr lang="en-US" altLang="zh-CN" sz="1600" b="1" dirty="0" err="1">
                <a:latin typeface="Calibri" panose="020F0502020204030204" pitchFamily="34" charset="0"/>
                <a:ea typeface="宋体" panose="02010600030101010101" pitchFamily="2" charset="-122"/>
              </a:rPr>
              <a:t>l</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x=e</a:t>
            </a:r>
          </a:p>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    则称</a:t>
            </a:r>
            <a:r>
              <a:rPr lang="en-US" altLang="zh-CN" b="1" dirty="0" err="1">
                <a:latin typeface="Calibri" panose="020F0502020204030204" pitchFamily="34" charset="0"/>
                <a:ea typeface="宋体" panose="02010600030101010101" pitchFamily="2" charset="-122"/>
              </a:rPr>
              <a:t>y</a:t>
            </a:r>
            <a:r>
              <a:rPr lang="en-US" altLang="zh-CN" sz="1600" b="1" dirty="0" err="1">
                <a:latin typeface="Calibri" panose="020F0502020204030204" pitchFamily="34" charset="0"/>
                <a:ea typeface="宋体" panose="02010600030101010101" pitchFamily="2" charset="-122"/>
              </a:rPr>
              <a:t>l</a:t>
            </a:r>
            <a:r>
              <a:rPr lang="zh-CN" altLang="en-US" b="1" dirty="0">
                <a:latin typeface="Calibri" panose="020F0502020204030204" pitchFamily="34" charset="0"/>
                <a:ea typeface="宋体" panose="02010600030101010101" pitchFamily="2" charset="-122"/>
              </a:rPr>
              <a:t>为</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的一个</a:t>
            </a:r>
            <a:r>
              <a:rPr lang="zh-CN" altLang="en-US" b="1" dirty="0">
                <a:solidFill>
                  <a:srgbClr val="C00000"/>
                </a:solidFill>
                <a:latin typeface="Calibri" panose="020F0502020204030204" pitchFamily="34" charset="0"/>
                <a:ea typeface="宋体" panose="02010600030101010101" pitchFamily="2" charset="-122"/>
              </a:rPr>
              <a:t>左逆元；</a:t>
            </a:r>
            <a:endParaRPr lang="en-US" altLang="zh-CN" b="1" dirty="0">
              <a:solidFill>
                <a:srgbClr val="C00000"/>
              </a:solidFill>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n-US" altLang="zh-CN" b="1" dirty="0" err="1">
                <a:latin typeface="Calibri" panose="020F0502020204030204" pitchFamily="34" charset="0"/>
                <a:ea typeface="宋体" panose="02010600030101010101" pitchFamily="2" charset="-122"/>
              </a:rPr>
              <a:t>y</a:t>
            </a:r>
            <a:r>
              <a:rPr lang="en-US" altLang="zh-CN" sz="1600" b="1" dirty="0" err="1">
                <a:latin typeface="Calibri" panose="020F0502020204030204" pitchFamily="34" charset="0"/>
                <a:ea typeface="宋体" panose="02010600030101010101" pitchFamily="2" charset="-122"/>
              </a:rPr>
              <a:t>r</a:t>
            </a:r>
            <a:r>
              <a:rPr lang="en-US" altLang="zh-CN" b="1" dirty="0" err="1">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，使得：          </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y</a:t>
            </a:r>
            <a:r>
              <a:rPr lang="en-US" altLang="zh-CN" sz="1600" b="1" dirty="0" err="1">
                <a:latin typeface="Calibri" panose="020F0502020204030204" pitchFamily="34" charset="0"/>
                <a:ea typeface="宋体" panose="02010600030101010101" pitchFamily="2" charset="-122"/>
              </a:rPr>
              <a:t>r</a:t>
            </a:r>
            <a:r>
              <a:rPr lang="en-US" altLang="zh-CN" sz="1600"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=e</a:t>
            </a:r>
          </a:p>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    则称</a:t>
            </a:r>
            <a:r>
              <a:rPr lang="en-US" altLang="zh-CN" b="1" dirty="0" err="1">
                <a:latin typeface="Calibri" panose="020F0502020204030204" pitchFamily="34" charset="0"/>
                <a:ea typeface="宋体" panose="02010600030101010101" pitchFamily="2" charset="-122"/>
              </a:rPr>
              <a:t>y</a:t>
            </a:r>
            <a:r>
              <a:rPr lang="en-US" altLang="zh-CN" sz="1600" b="1" dirty="0" err="1">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为</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的一个</a:t>
            </a:r>
            <a:r>
              <a:rPr lang="zh-CN" altLang="en-US" b="1" dirty="0">
                <a:solidFill>
                  <a:srgbClr val="C00000"/>
                </a:solidFill>
                <a:latin typeface="Calibri" panose="020F0502020204030204" pitchFamily="34" charset="0"/>
                <a:ea typeface="宋体" panose="02010600030101010101" pitchFamily="2" charset="-122"/>
              </a:rPr>
              <a:t>右逆元</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a:lnSpc>
                <a:spcPct val="110000"/>
              </a:lnSpc>
              <a:spcBef>
                <a:spcPts val="0"/>
              </a:spcBef>
            </a:pPr>
            <a:r>
              <a:rPr lang="zh-CN" altLang="en-US" b="1" dirty="0">
                <a:latin typeface="Calibri" panose="020F0502020204030204" pitchFamily="34" charset="0"/>
                <a:ea typeface="宋体" panose="02010600030101010101" pitchFamily="2" charset="-122"/>
              </a:rPr>
              <a:t>若存在元素</a:t>
            </a:r>
            <a:r>
              <a:rPr lang="en-US" altLang="zh-CN" b="1" dirty="0" err="1">
                <a:latin typeface="Calibri" panose="020F0502020204030204" pitchFamily="34" charset="0"/>
                <a:ea typeface="宋体" panose="02010600030101010101" pitchFamily="2" charset="-122"/>
              </a:rPr>
              <a:t>y∊S</a:t>
            </a:r>
            <a:r>
              <a:rPr lang="zh-CN" altLang="en-US" b="1" dirty="0">
                <a:latin typeface="Calibri" panose="020F0502020204030204" pitchFamily="34" charset="0"/>
                <a:ea typeface="宋体" panose="02010600030101010101" pitchFamily="2" charset="-122"/>
              </a:rPr>
              <a:t>既是</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的左逆元，也是</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的右逆元，则称</a:t>
            </a:r>
            <a:r>
              <a:rPr lang="en-US" altLang="zh-CN" b="1" dirty="0">
                <a:latin typeface="Calibri" panose="020F0502020204030204" pitchFamily="34" charset="0"/>
                <a:ea typeface="宋体" panose="02010600030101010101" pitchFamily="2" charset="-122"/>
              </a:rPr>
              <a:t>y</a:t>
            </a:r>
            <a:r>
              <a:rPr lang="zh-CN" altLang="en-US" b="1" dirty="0">
                <a:latin typeface="Calibri" panose="020F0502020204030204" pitchFamily="34" charset="0"/>
                <a:ea typeface="宋体" panose="02010600030101010101" pitchFamily="2" charset="-122"/>
              </a:rPr>
              <a:t>为</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的</a:t>
            </a:r>
            <a:r>
              <a:rPr lang="zh-CN" altLang="en-US" b="1" dirty="0">
                <a:solidFill>
                  <a:srgbClr val="FF0000"/>
                </a:solidFill>
                <a:latin typeface="Calibri" panose="020F0502020204030204" pitchFamily="34" charset="0"/>
                <a:ea typeface="宋体" panose="02010600030101010101" pitchFamily="2" charset="-122"/>
              </a:rPr>
              <a:t>逆元</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90609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4A55F62-8596-4CA9-A978-6256623B743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2B944A0-1A13-46A1-9404-C6759FB411C3}" type="slidenum">
              <a:rPr lang="zh-CN" altLang="en-US" sz="1400" smtClean="0">
                <a:solidFill>
                  <a:schemeClr val="accent1"/>
                </a:solidFill>
              </a:rPr>
              <a:pPr>
                <a:spcBef>
                  <a:spcPct val="0"/>
                </a:spcBef>
                <a:buFontTx/>
                <a:buNone/>
              </a:pPr>
              <a:t>42</a:t>
            </a:fld>
            <a:r>
              <a:rPr lang="en-US" altLang="zh-CN" sz="1400" dirty="0">
                <a:solidFill>
                  <a:schemeClr val="accent1"/>
                </a:solidFill>
              </a:rPr>
              <a:t>/40</a:t>
            </a:r>
          </a:p>
        </p:txBody>
      </p:sp>
      <p:sp>
        <p:nvSpPr>
          <p:cNvPr id="12291" name="Rectangle 2">
            <a:extLst>
              <a:ext uri="{FF2B5EF4-FFF2-40B4-BE49-F238E27FC236}">
                <a16:creationId xmlns:a16="http://schemas.microsoft.com/office/drawing/2014/main" id="{AF4FA442-C127-4758-968C-E95B17B58D4B}"/>
              </a:ext>
            </a:extLst>
          </p:cNvPr>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a:t>
            </a:r>
          </a:p>
        </p:txBody>
      </p:sp>
      <p:sp>
        <p:nvSpPr>
          <p:cNvPr id="12292" name="Rectangle 3">
            <a:extLst>
              <a:ext uri="{FF2B5EF4-FFF2-40B4-BE49-F238E27FC236}">
                <a16:creationId xmlns:a16="http://schemas.microsoft.com/office/drawing/2014/main" id="{5CA93C88-337C-4772-963A-3F489945D539}"/>
              </a:ext>
            </a:extLst>
          </p:cNvPr>
          <p:cNvSpPr>
            <a:spLocks noGrp="1"/>
          </p:cNvSpPr>
          <p:nvPr>
            <p:ph type="body" idx="4294967295"/>
          </p:nvPr>
        </p:nvSpPr>
        <p:spPr>
          <a:xfrm>
            <a:off x="469875" y="778668"/>
            <a:ext cx="3816350" cy="2376487"/>
          </a:xfrm>
        </p:spPr>
        <p:txBody>
          <a:bodyPr/>
          <a:lstStyle/>
          <a:p>
            <a:pPr marL="0" indent="0">
              <a:lnSpc>
                <a:spcPct val="11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A={</a:t>
            </a:r>
            <a:r>
              <a:rPr lang="en-US" altLang="zh-CN" b="1" dirty="0" err="1">
                <a:latin typeface="Calibri" panose="020F0502020204030204" pitchFamily="34" charset="0"/>
                <a:ea typeface="宋体" panose="02010600030101010101" pitchFamily="2" charset="-122"/>
              </a:rPr>
              <a:t>a,b,c</a:t>
            </a:r>
            <a:r>
              <a:rPr lang="en-US" altLang="zh-CN" b="1" dirty="0">
                <a:latin typeface="Calibri" panose="020F0502020204030204" pitchFamily="34" charset="0"/>
                <a:ea typeface="宋体" panose="02010600030101010101" pitchFamily="2" charset="-122"/>
              </a:rPr>
              <a:t>}, </a:t>
            </a:r>
          </a:p>
          <a:p>
            <a:pPr marL="0" indent="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*运算表见右表。</a:t>
            </a:r>
          </a:p>
        </p:txBody>
      </p:sp>
      <p:sp>
        <p:nvSpPr>
          <p:cNvPr id="617476" name="Rectangle 4">
            <a:extLst>
              <a:ext uri="{FF2B5EF4-FFF2-40B4-BE49-F238E27FC236}">
                <a16:creationId xmlns:a16="http://schemas.microsoft.com/office/drawing/2014/main" id="{06AAC464-5E7E-4FA2-BD2F-4689A789C35A}"/>
              </a:ext>
            </a:extLst>
          </p:cNvPr>
          <p:cNvSpPr>
            <a:spLocks noChangeArrowheads="1"/>
          </p:cNvSpPr>
          <p:nvPr/>
        </p:nvSpPr>
        <p:spPr bwMode="auto">
          <a:xfrm>
            <a:off x="658019" y="2814638"/>
            <a:ext cx="7272337"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10000"/>
              </a:lnSpc>
              <a:buClr>
                <a:schemeClr val="hlink"/>
              </a:buClr>
              <a:buSzPct val="110000"/>
              <a:buFont typeface="Wingdings" panose="05000000000000000000" pitchFamily="2" charset="2"/>
              <a:buAutoNum type="circleNumDbPlain"/>
            </a:pPr>
            <a:r>
              <a:rPr lang="zh-CN" altLang="en-US" sz="2800" b="1" dirty="0"/>
              <a:t> </a:t>
            </a:r>
            <a:r>
              <a:rPr lang="en-US" altLang="zh-CN" sz="2800" b="1" dirty="0"/>
              <a:t>b</a:t>
            </a:r>
            <a:r>
              <a:rPr lang="zh-CN" altLang="en-US" sz="2800" b="1" dirty="0"/>
              <a:t>是左幺元</a:t>
            </a:r>
            <a:endParaRPr lang="en-US" altLang="zh-CN" sz="2800" b="1" dirty="0"/>
          </a:p>
          <a:p>
            <a:pPr>
              <a:lnSpc>
                <a:spcPct val="110000"/>
              </a:lnSpc>
              <a:buClr>
                <a:schemeClr val="hlink"/>
              </a:buClr>
              <a:buSzPct val="110000"/>
              <a:buFont typeface="Wingdings" panose="05000000000000000000" pitchFamily="2" charset="2"/>
              <a:buAutoNum type="circleNumDbPlain"/>
            </a:pPr>
            <a:r>
              <a:rPr lang="en-US" altLang="zh-CN" sz="2800" b="1" dirty="0"/>
              <a:t> b</a:t>
            </a:r>
            <a:r>
              <a:rPr lang="zh-CN" altLang="en-US" sz="2800" b="1" dirty="0"/>
              <a:t>是右幺元</a:t>
            </a:r>
            <a:endParaRPr lang="en-US" altLang="zh-CN" sz="2800" b="1" dirty="0"/>
          </a:p>
          <a:p>
            <a:pPr>
              <a:lnSpc>
                <a:spcPct val="110000"/>
              </a:lnSpc>
              <a:buClr>
                <a:schemeClr val="hlink"/>
              </a:buClr>
              <a:buSzPct val="110000"/>
              <a:buFont typeface="Wingdings" panose="05000000000000000000" pitchFamily="2" charset="2"/>
              <a:buAutoNum type="circleNumDbPlain"/>
            </a:pPr>
            <a:r>
              <a:rPr lang="en-US" altLang="zh-CN" sz="2800" b="1" dirty="0"/>
              <a:t> b</a:t>
            </a:r>
            <a:r>
              <a:rPr lang="zh-CN" altLang="en-US" sz="2800" b="1" dirty="0"/>
              <a:t>是幺元</a:t>
            </a:r>
          </a:p>
          <a:p>
            <a:pPr eaLnBrk="1" hangingPunct="1">
              <a:lnSpc>
                <a:spcPct val="110000"/>
              </a:lnSpc>
              <a:buClr>
                <a:schemeClr val="hlink"/>
              </a:buClr>
              <a:buSzPct val="110000"/>
              <a:buFont typeface="Wingdings" panose="05000000000000000000" pitchFamily="2" charset="2"/>
              <a:buAutoNum type="circleNumDbPlain"/>
            </a:pPr>
            <a:r>
              <a:rPr lang="zh-CN" altLang="en-US" sz="2800" b="1" dirty="0"/>
              <a:t> </a:t>
            </a:r>
            <a:r>
              <a:rPr lang="en-US" altLang="zh-CN" sz="2800" b="1" dirty="0"/>
              <a:t>a</a:t>
            </a:r>
            <a:r>
              <a:rPr lang="zh-CN" altLang="en-US" sz="2800" b="1" dirty="0"/>
              <a:t>的右逆元是</a:t>
            </a:r>
            <a:r>
              <a:rPr lang="en-US" altLang="zh-CN" sz="2800" b="1" dirty="0"/>
              <a:t>c</a:t>
            </a:r>
            <a:r>
              <a:rPr lang="zh-CN" altLang="en-US" sz="2800" b="1" dirty="0"/>
              <a:t>， </a:t>
            </a:r>
            <a:r>
              <a:rPr lang="en-US" altLang="zh-CN" sz="2800" b="1" dirty="0"/>
              <a:t>a</a:t>
            </a:r>
            <a:r>
              <a:rPr lang="zh-CN" altLang="en-US" sz="2800" b="1" dirty="0"/>
              <a:t>没有左逆元。</a:t>
            </a:r>
          </a:p>
          <a:p>
            <a:pPr eaLnBrk="1" hangingPunct="1">
              <a:lnSpc>
                <a:spcPct val="110000"/>
              </a:lnSpc>
              <a:buClr>
                <a:schemeClr val="hlink"/>
              </a:buClr>
              <a:buSzPct val="110000"/>
              <a:buFont typeface="Wingdings" panose="05000000000000000000" pitchFamily="2" charset="2"/>
              <a:buAutoNum type="circleNumDbPlain"/>
            </a:pPr>
            <a:r>
              <a:rPr lang="zh-CN" altLang="en-US" sz="2800" b="1" dirty="0"/>
              <a:t> </a:t>
            </a:r>
            <a:r>
              <a:rPr lang="en-US" altLang="zh-CN" sz="2800" b="1" dirty="0"/>
              <a:t>b</a:t>
            </a:r>
            <a:r>
              <a:rPr lang="zh-CN" altLang="en-US" sz="2800" b="1" dirty="0"/>
              <a:t>的右逆元是</a:t>
            </a:r>
            <a:r>
              <a:rPr lang="en-US" altLang="zh-CN" sz="2800" b="1" dirty="0"/>
              <a:t>b,   b</a:t>
            </a:r>
            <a:r>
              <a:rPr lang="zh-CN" altLang="en-US" sz="2800" b="1" dirty="0"/>
              <a:t>的左逆元是</a:t>
            </a:r>
            <a:r>
              <a:rPr lang="en-US" altLang="zh-CN" sz="2800" b="1" dirty="0"/>
              <a:t>b</a:t>
            </a:r>
            <a:r>
              <a:rPr lang="zh-CN" altLang="en-US" sz="2800" b="1" dirty="0"/>
              <a:t>。</a:t>
            </a:r>
          </a:p>
          <a:p>
            <a:pPr eaLnBrk="1" hangingPunct="1">
              <a:lnSpc>
                <a:spcPct val="110000"/>
              </a:lnSpc>
              <a:buClr>
                <a:schemeClr val="hlink"/>
              </a:buClr>
              <a:buSzPct val="110000"/>
              <a:buFont typeface="Wingdings" panose="05000000000000000000" pitchFamily="2" charset="2"/>
              <a:buAutoNum type="circleNumDbPlain"/>
            </a:pPr>
            <a:r>
              <a:rPr lang="zh-CN" altLang="en-US" sz="2800" b="1" dirty="0"/>
              <a:t> </a:t>
            </a:r>
            <a:r>
              <a:rPr lang="en-US" altLang="zh-CN" sz="2800" b="1" dirty="0"/>
              <a:t>c</a:t>
            </a:r>
            <a:r>
              <a:rPr lang="zh-CN" altLang="en-US" sz="2800" b="1" dirty="0"/>
              <a:t>没有右逆元</a:t>
            </a:r>
            <a:r>
              <a:rPr lang="en-US" altLang="zh-CN" sz="2800" b="1" dirty="0"/>
              <a:t>, c</a:t>
            </a:r>
            <a:r>
              <a:rPr lang="zh-CN" altLang="en-US" sz="2800" b="1" dirty="0"/>
              <a:t>的左逆元是</a:t>
            </a:r>
            <a:r>
              <a:rPr lang="en-US" altLang="zh-CN" sz="2800" b="1" dirty="0"/>
              <a:t>a.</a:t>
            </a:r>
          </a:p>
        </p:txBody>
      </p:sp>
      <p:sp>
        <p:nvSpPr>
          <p:cNvPr id="12294" name="Text Box 5">
            <a:extLst>
              <a:ext uri="{FF2B5EF4-FFF2-40B4-BE49-F238E27FC236}">
                <a16:creationId xmlns:a16="http://schemas.microsoft.com/office/drawing/2014/main" id="{9DFD99BB-A562-48E2-883C-24FF89F7C338}"/>
              </a:ext>
            </a:extLst>
          </p:cNvPr>
          <p:cNvSpPr txBox="1">
            <a:spLocks noChangeArrowheads="1"/>
          </p:cNvSpPr>
          <p:nvPr/>
        </p:nvSpPr>
        <p:spPr bwMode="auto">
          <a:xfrm>
            <a:off x="5364163" y="908050"/>
            <a:ext cx="3047629"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spcAft>
                <a:spcPct val="25000"/>
              </a:spcAft>
              <a:buFontTx/>
              <a:buNone/>
            </a:pPr>
            <a:r>
              <a:rPr lang="zh-CN" altLang="en-US" sz="2800" dirty="0"/>
              <a:t>  </a:t>
            </a:r>
            <a:r>
              <a:rPr lang="zh-CN" altLang="en-US" sz="2800" b="1" dirty="0">
                <a:latin typeface="Calibri" panose="020F0502020204030204" pitchFamily="34" charset="0"/>
              </a:rPr>
              <a:t>∘</a:t>
            </a:r>
            <a:r>
              <a:rPr lang="zh-CN" altLang="en-US" sz="2800" dirty="0"/>
              <a:t>      </a:t>
            </a:r>
            <a:r>
              <a:rPr lang="en-US" altLang="zh-CN" sz="2800" dirty="0"/>
              <a:t>a      b      c</a:t>
            </a:r>
          </a:p>
          <a:p>
            <a:pPr eaLnBrk="1" hangingPunct="1">
              <a:spcBef>
                <a:spcPct val="0"/>
              </a:spcBef>
              <a:buFontTx/>
              <a:buNone/>
            </a:pPr>
            <a:r>
              <a:rPr lang="en-US" altLang="zh-CN" sz="2800" dirty="0"/>
              <a:t>a        </a:t>
            </a:r>
            <a:r>
              <a:rPr lang="en-US" altLang="zh-CN" sz="2800" dirty="0" err="1"/>
              <a:t>a</a:t>
            </a:r>
            <a:r>
              <a:rPr lang="en-US" altLang="zh-CN" sz="2800" dirty="0"/>
              <a:t>      </a:t>
            </a:r>
            <a:r>
              <a:rPr lang="en-US" altLang="zh-CN" sz="2800" dirty="0" err="1"/>
              <a:t>a</a:t>
            </a:r>
            <a:r>
              <a:rPr lang="en-US" altLang="zh-CN" sz="2800" dirty="0"/>
              <a:t>     b</a:t>
            </a:r>
          </a:p>
          <a:p>
            <a:pPr eaLnBrk="1" hangingPunct="1">
              <a:spcBef>
                <a:spcPct val="0"/>
              </a:spcBef>
              <a:buFontTx/>
              <a:buNone/>
            </a:pPr>
            <a:r>
              <a:rPr lang="en-US" altLang="zh-CN" sz="2800" dirty="0"/>
              <a:t>b        a      b     c</a:t>
            </a:r>
          </a:p>
          <a:p>
            <a:pPr eaLnBrk="1" hangingPunct="1">
              <a:spcBef>
                <a:spcPct val="0"/>
              </a:spcBef>
              <a:buFontTx/>
              <a:buNone/>
            </a:pPr>
            <a:r>
              <a:rPr lang="en-US" altLang="zh-CN" sz="2800" dirty="0"/>
              <a:t>c        a      c      </a:t>
            </a:r>
            <a:r>
              <a:rPr lang="en-US" altLang="zh-CN" sz="2800" dirty="0" err="1"/>
              <a:t>c</a:t>
            </a:r>
            <a:r>
              <a:rPr lang="en-US" altLang="zh-CN" sz="2800" dirty="0"/>
              <a:t> </a:t>
            </a:r>
          </a:p>
        </p:txBody>
      </p:sp>
      <p:sp>
        <p:nvSpPr>
          <p:cNvPr id="12295" name="Line 6">
            <a:extLst>
              <a:ext uri="{FF2B5EF4-FFF2-40B4-BE49-F238E27FC236}">
                <a16:creationId xmlns:a16="http://schemas.microsoft.com/office/drawing/2014/main" id="{16D65C5B-1CF0-4201-8A42-55BC6CE1A82A}"/>
              </a:ext>
            </a:extLst>
          </p:cNvPr>
          <p:cNvSpPr>
            <a:spLocks noChangeShapeType="1"/>
          </p:cNvSpPr>
          <p:nvPr/>
        </p:nvSpPr>
        <p:spPr bwMode="auto">
          <a:xfrm>
            <a:off x="5364163" y="1463675"/>
            <a:ext cx="309721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 name="Line 7">
            <a:extLst>
              <a:ext uri="{FF2B5EF4-FFF2-40B4-BE49-F238E27FC236}">
                <a16:creationId xmlns:a16="http://schemas.microsoft.com/office/drawing/2014/main" id="{EDE9F7ED-F624-4956-8859-244525252069}"/>
              </a:ext>
            </a:extLst>
          </p:cNvPr>
          <p:cNvSpPr>
            <a:spLocks noChangeShapeType="1"/>
          </p:cNvSpPr>
          <p:nvPr/>
        </p:nvSpPr>
        <p:spPr bwMode="auto">
          <a:xfrm>
            <a:off x="6013450" y="1052736"/>
            <a:ext cx="0" cy="16573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37385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7476">
                                            <p:txEl>
                                              <p:pRg st="0" end="0"/>
                                            </p:txEl>
                                          </p:spTgt>
                                        </p:tgtEl>
                                        <p:attrNameLst>
                                          <p:attrName>style.visibility</p:attrName>
                                        </p:attrNameLst>
                                      </p:cBhvr>
                                      <p:to>
                                        <p:strVal val="visible"/>
                                      </p:to>
                                    </p:set>
                                    <p:anim calcmode="lin" valueType="num">
                                      <p:cBhvr additive="base">
                                        <p:cTn id="7" dur="500" fill="hold"/>
                                        <p:tgtEl>
                                          <p:spTgt spid="6174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74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7476">
                                            <p:txEl>
                                              <p:pRg st="1" end="1"/>
                                            </p:txEl>
                                          </p:spTgt>
                                        </p:tgtEl>
                                        <p:attrNameLst>
                                          <p:attrName>style.visibility</p:attrName>
                                        </p:attrNameLst>
                                      </p:cBhvr>
                                      <p:to>
                                        <p:strVal val="visible"/>
                                      </p:to>
                                    </p:set>
                                    <p:anim calcmode="lin" valueType="num">
                                      <p:cBhvr additive="base">
                                        <p:cTn id="13" dur="500" fill="hold"/>
                                        <p:tgtEl>
                                          <p:spTgt spid="6174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74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7476">
                                            <p:txEl>
                                              <p:pRg st="2" end="2"/>
                                            </p:txEl>
                                          </p:spTgt>
                                        </p:tgtEl>
                                        <p:attrNameLst>
                                          <p:attrName>style.visibility</p:attrName>
                                        </p:attrNameLst>
                                      </p:cBhvr>
                                      <p:to>
                                        <p:strVal val="visible"/>
                                      </p:to>
                                    </p:set>
                                    <p:anim calcmode="lin" valueType="num">
                                      <p:cBhvr additive="base">
                                        <p:cTn id="19" dur="500" fill="hold"/>
                                        <p:tgtEl>
                                          <p:spTgt spid="6174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747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7476">
                                            <p:txEl>
                                              <p:pRg st="3" end="3"/>
                                            </p:txEl>
                                          </p:spTgt>
                                        </p:tgtEl>
                                        <p:attrNameLst>
                                          <p:attrName>style.visibility</p:attrName>
                                        </p:attrNameLst>
                                      </p:cBhvr>
                                      <p:to>
                                        <p:strVal val="visible"/>
                                      </p:to>
                                    </p:set>
                                    <p:anim calcmode="lin" valueType="num">
                                      <p:cBhvr additive="base">
                                        <p:cTn id="23" dur="500" fill="hold"/>
                                        <p:tgtEl>
                                          <p:spTgt spid="61747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747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7476">
                                            <p:txEl>
                                              <p:pRg st="4" end="4"/>
                                            </p:txEl>
                                          </p:spTgt>
                                        </p:tgtEl>
                                        <p:attrNameLst>
                                          <p:attrName>style.visibility</p:attrName>
                                        </p:attrNameLst>
                                      </p:cBhvr>
                                      <p:to>
                                        <p:strVal val="visible"/>
                                      </p:to>
                                    </p:set>
                                    <p:anim calcmode="lin" valueType="num">
                                      <p:cBhvr additive="base">
                                        <p:cTn id="27" dur="500" fill="hold"/>
                                        <p:tgtEl>
                                          <p:spTgt spid="61747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747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7476">
                                            <p:txEl>
                                              <p:pRg st="5" end="5"/>
                                            </p:txEl>
                                          </p:spTgt>
                                        </p:tgtEl>
                                        <p:attrNameLst>
                                          <p:attrName>style.visibility</p:attrName>
                                        </p:attrNameLst>
                                      </p:cBhvr>
                                      <p:to>
                                        <p:strVal val="visible"/>
                                      </p:to>
                                    </p:set>
                                    <p:anim calcmode="lin" valueType="num">
                                      <p:cBhvr additive="base">
                                        <p:cTn id="31" dur="500" fill="hold"/>
                                        <p:tgtEl>
                                          <p:spTgt spid="6174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74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8587F73-9FF2-4268-805F-F2C6EA31EA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3B22B7-1AF4-44BC-B94E-6CA774A094EB}" type="slidenum">
              <a:rPr lang="zh-CN" altLang="en-US" smtClean="0">
                <a:solidFill>
                  <a:schemeClr val="accent1"/>
                </a:solidFill>
              </a:rPr>
              <a:pPr/>
              <a:t>43</a:t>
            </a:fld>
            <a:r>
              <a:rPr lang="en-US" altLang="zh-CN" dirty="0">
                <a:solidFill>
                  <a:schemeClr val="accent1"/>
                </a:solidFill>
              </a:rPr>
              <a:t>/44</a:t>
            </a:r>
          </a:p>
        </p:txBody>
      </p:sp>
      <p:sp>
        <p:nvSpPr>
          <p:cNvPr id="52227" name="Rectangle 2">
            <a:extLst>
              <a:ext uri="{FF2B5EF4-FFF2-40B4-BE49-F238E27FC236}">
                <a16:creationId xmlns:a16="http://schemas.microsoft.com/office/drawing/2014/main" id="{576500C9-3F83-469B-8319-DEFD657169BD}"/>
              </a:ext>
            </a:extLst>
          </p:cNvPr>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定理</a:t>
            </a:r>
            <a:r>
              <a:rPr lang="en-US" altLang="zh-CN" sz="4000" dirty="0">
                <a:latin typeface="Calibri" panose="020F0502020204030204" pitchFamily="34" charset="0"/>
                <a:ea typeface="宋体" panose="02010600030101010101" pitchFamily="2" charset="-122"/>
              </a:rPr>
              <a:t>9.3</a:t>
            </a:r>
          </a:p>
        </p:txBody>
      </p:sp>
      <p:sp>
        <p:nvSpPr>
          <p:cNvPr id="835587" name="Rectangle 3">
            <a:extLst>
              <a:ext uri="{FF2B5EF4-FFF2-40B4-BE49-F238E27FC236}">
                <a16:creationId xmlns:a16="http://schemas.microsoft.com/office/drawing/2014/main" id="{1C51CDF4-9A7C-4BEF-9EBC-156B810CE0D5}"/>
              </a:ext>
            </a:extLst>
          </p:cNvPr>
          <p:cNvSpPr>
            <a:spLocks noGrp="1"/>
          </p:cNvSpPr>
          <p:nvPr>
            <p:ph type="body" idx="4294967295"/>
          </p:nvPr>
        </p:nvSpPr>
        <p:spPr>
          <a:xfrm>
            <a:off x="323850" y="836712"/>
            <a:ext cx="8640763" cy="4321175"/>
          </a:xfrm>
        </p:spPr>
        <p:txBody>
          <a:bodyPr/>
          <a:lstStyle/>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是任意一个非空集合，</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     ∘是</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上的一个</a:t>
            </a:r>
            <a:r>
              <a:rPr lang="zh-CN" altLang="en-US" sz="2800" b="1" dirty="0">
                <a:solidFill>
                  <a:srgbClr val="FF0000"/>
                </a:solidFill>
                <a:latin typeface="Calibri" panose="020F0502020204030204" pitchFamily="34" charset="0"/>
                <a:ea typeface="宋体" panose="02010600030101010101" pitchFamily="2" charset="-122"/>
              </a:rPr>
              <a:t>可结合的</a:t>
            </a:r>
            <a:r>
              <a:rPr lang="zh-CN" altLang="en-US" sz="2800" b="1" dirty="0">
                <a:latin typeface="Calibri" panose="020F0502020204030204" pitchFamily="34" charset="0"/>
                <a:ea typeface="宋体" panose="02010600030101010101" pitchFamily="2" charset="-122"/>
              </a:rPr>
              <a:t>二元运算， </a:t>
            </a:r>
            <a:r>
              <a:rPr lang="en-US" altLang="zh-CN" sz="2800" b="1" dirty="0" err="1">
                <a:latin typeface="Calibri" panose="020F0502020204030204" pitchFamily="34" charset="0"/>
                <a:ea typeface="宋体" panose="02010600030101010101" pitchFamily="2" charset="-122"/>
              </a:rPr>
              <a:t>e∊S</a:t>
            </a:r>
            <a:r>
              <a:rPr lang="zh-CN" altLang="en-US" sz="2800" b="1" dirty="0">
                <a:latin typeface="Calibri" panose="020F0502020204030204" pitchFamily="34" charset="0"/>
                <a:ea typeface="宋体" panose="02010600030101010101" pitchFamily="2" charset="-122"/>
              </a:rPr>
              <a:t>是幺元。</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solidFill>
                  <a:srgbClr val="FF0000"/>
                </a:solidFill>
                <a:latin typeface="Calibri" panose="020F0502020204030204" pitchFamily="34" charset="0"/>
                <a:ea typeface="宋体" panose="02010600030101010101" pitchFamily="2" charset="-122"/>
              </a:rPr>
              <a:t>对于任意的</a:t>
            </a:r>
            <a:r>
              <a:rPr lang="en-US" altLang="zh-CN" sz="2800" b="1" dirty="0" err="1">
                <a:solidFill>
                  <a:srgbClr val="FF0000"/>
                </a:solidFill>
                <a:latin typeface="Calibri" panose="020F0502020204030204" pitchFamily="34" charset="0"/>
                <a:ea typeface="宋体" panose="02010600030101010101" pitchFamily="2" charset="-122"/>
              </a:rPr>
              <a:t>x∊S</a:t>
            </a:r>
            <a:r>
              <a:rPr lang="zh-CN" altLang="en-US" sz="2800" b="1" dirty="0">
                <a:solidFill>
                  <a:srgbClr val="FF0000"/>
                </a:solidFill>
                <a:latin typeface="Calibri" panose="020F0502020204030204" pitchFamily="34" charset="0"/>
                <a:ea typeface="宋体" panose="02010600030101010101" pitchFamily="2" charset="-122"/>
              </a:rPr>
              <a:t>，</a:t>
            </a:r>
            <a:endParaRPr lang="en-US" altLang="zh-CN" sz="2800" b="1" dirty="0">
              <a:solidFill>
                <a:srgbClr val="FF0000"/>
              </a:solidFill>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若既有左逆元，又有右逆元，则左逆元等于右逆元。</a:t>
            </a:r>
            <a:endParaRPr lang="en-US" altLang="zh-CN" sz="2800"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sz="2800" b="1" dirty="0">
                <a:latin typeface="Calibri" panose="020F0502020204030204" pitchFamily="34" charset="0"/>
                <a:ea typeface="宋体" panose="02010600030101010101" pitchFamily="2" charset="-122"/>
              </a:rPr>
              <a:t>若有逆元，则逆元唯一。</a:t>
            </a:r>
          </a:p>
          <a:p>
            <a:pPr marL="0" indent="0">
              <a:lnSpc>
                <a:spcPct val="120000"/>
              </a:lnSpc>
              <a:buNone/>
            </a:pPr>
            <a:r>
              <a:rPr lang="zh-CN" altLang="en-US" sz="2800" b="1" dirty="0">
                <a:solidFill>
                  <a:srgbClr val="CC0000"/>
                </a:solidFill>
                <a:latin typeface="Calibri" panose="020F0502020204030204" pitchFamily="34" charset="0"/>
                <a:ea typeface="宋体" panose="02010600030101010101" pitchFamily="2" charset="-122"/>
              </a:rPr>
              <a:t>证明：</a:t>
            </a: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右</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S</a:t>
            </a:r>
            <a:r>
              <a:rPr lang="zh-CN" altLang="en-US" sz="2800" b="1" dirty="0">
                <a:latin typeface="Calibri" panose="020F0502020204030204" pitchFamily="34" charset="0"/>
                <a:ea typeface="宋体" panose="02010600030101010101" pitchFamily="2" charset="-122"/>
              </a:rPr>
              <a:t>分别是</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的左、右逆元，则有：</a:t>
            </a:r>
            <a:r>
              <a:rPr lang="en-US" altLang="zh-CN" sz="2800" b="1" dirty="0">
                <a:latin typeface="Calibri" panose="020F0502020204030204" pitchFamily="34" charset="0"/>
                <a:ea typeface="宋体" panose="02010600030101010101" pitchFamily="2" charset="-122"/>
              </a:rPr>
              <a:t>                                             </a:t>
            </a:r>
          </a:p>
          <a:p>
            <a:pPr marL="0" indent="0">
              <a:lnSpc>
                <a:spcPct val="120000"/>
              </a:lnSpc>
              <a:buNone/>
            </a:pPr>
            <a:r>
              <a:rPr lang="en-US" altLang="zh-CN" sz="2800" b="1" dirty="0">
                <a:latin typeface="Calibri" panose="020F0502020204030204" pitchFamily="34" charset="0"/>
                <a:ea typeface="宋体" panose="02010600030101010101" pitchFamily="2" charset="-122"/>
              </a:rPr>
              <a:t>             y</a:t>
            </a:r>
            <a:r>
              <a:rPr lang="zh-CN" altLang="en-US" sz="2800" b="1" baseline="-25000" dirty="0">
                <a:latin typeface="Calibri" panose="020F0502020204030204" pitchFamily="34" charset="0"/>
                <a:ea typeface="宋体" panose="02010600030101010101" pitchFamily="2" charset="-122"/>
              </a:rPr>
              <a:t>左</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e=y</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右</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左</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右</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右</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zh-CN" altLang="en-US" sz="2800" b="1" baseline="-25000" dirty="0">
                <a:latin typeface="Calibri" panose="020F0502020204030204" pitchFamily="34" charset="0"/>
                <a:ea typeface="宋体" panose="02010600030101010101" pitchFamily="2" charset="-122"/>
              </a:rPr>
              <a:t>右</a:t>
            </a:r>
            <a:endParaRPr lang="zh-CN" altLang="en-US" sz="2800" b="1" dirty="0">
              <a:latin typeface="Calibri" panose="020F0502020204030204" pitchFamily="34" charset="0"/>
              <a:ea typeface="宋体" panose="02010600030101010101" pitchFamily="2" charset="-122"/>
            </a:endParaRPr>
          </a:p>
          <a:p>
            <a:pPr marL="0" indent="0">
              <a:lnSpc>
                <a:spcPct val="120000"/>
              </a:lnSpc>
              <a:buNone/>
            </a:pPr>
            <a:r>
              <a:rPr lang="zh-CN" altLang="en-US" sz="2800" b="1" dirty="0">
                <a:latin typeface="Calibri" panose="020F0502020204030204" pitchFamily="34" charset="0"/>
                <a:ea typeface="宋体" panose="02010600030101010101" pitchFamily="2" charset="-122"/>
              </a:rPr>
              <a:t>             若有</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∊S</a:t>
            </a:r>
            <a:r>
              <a:rPr lang="en-US" altLang="zh-CN" sz="2800"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，且均是</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的逆元，则也有：		      </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e=y</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y</a:t>
            </a:r>
            <a:r>
              <a:rPr lang="en-US" altLang="zh-CN" sz="2800" b="1" baseline="-25000" dirty="0">
                <a:latin typeface="Calibri" panose="020F0502020204030204" pitchFamily="34" charset="0"/>
                <a:ea typeface="宋体" panose="02010600030101010101" pitchFamily="2" charset="-122"/>
              </a:rPr>
              <a:t>2</a:t>
            </a:r>
            <a:endParaRPr lang="zh-CN" altLang="en-US" sz="2800" dirty="0">
              <a:latin typeface="Calibri" panose="020F0502020204030204" pitchFamily="34" charset="0"/>
              <a:ea typeface="宋体" panose="02010600030101010101" pitchFamily="2" charset="-122"/>
            </a:endParaRPr>
          </a:p>
        </p:txBody>
      </p:sp>
      <p:sp>
        <p:nvSpPr>
          <p:cNvPr id="2" name="矩形 1"/>
          <p:cNvSpPr/>
          <p:nvPr/>
        </p:nvSpPr>
        <p:spPr>
          <a:xfrm>
            <a:off x="1099709" y="5918588"/>
            <a:ext cx="5918608" cy="599010"/>
          </a:xfrm>
          <a:prstGeom prst="rect">
            <a:avLst/>
          </a:prstGeom>
          <a:solidFill>
            <a:srgbClr val="00B0F0"/>
          </a:solidFill>
        </p:spPr>
        <p:txBody>
          <a:bodyPr wrap="none">
            <a:spAutoFit/>
          </a:bodyPr>
          <a:lstStyle/>
          <a:p>
            <a:pPr>
              <a:lnSpc>
                <a:spcPct val="110000"/>
              </a:lnSpc>
              <a:buFont typeface="Arial" panose="020B0604020202020204" pitchFamily="34" charset="0"/>
              <a:buNone/>
            </a:pPr>
            <a:r>
              <a:rPr lang="zh-CN" altLang="en-US" sz="3200" b="1" dirty="0">
                <a:solidFill>
                  <a:schemeClr val="bg1"/>
                </a:solidFill>
                <a:latin typeface="Calibri" panose="020F0502020204030204" pitchFamily="34" charset="0"/>
              </a:rPr>
              <a:t>若</a:t>
            </a:r>
            <a:r>
              <a:rPr lang="en-US" altLang="zh-CN" sz="3200" b="1" dirty="0">
                <a:solidFill>
                  <a:schemeClr val="bg1"/>
                </a:solidFill>
                <a:latin typeface="Calibri" panose="020F0502020204030204" pitchFamily="34" charset="0"/>
              </a:rPr>
              <a:t>x</a:t>
            </a:r>
            <a:r>
              <a:rPr lang="zh-CN" altLang="en-US" sz="3200" b="1" dirty="0">
                <a:solidFill>
                  <a:schemeClr val="bg1"/>
                </a:solidFill>
                <a:latin typeface="Calibri" panose="020F0502020204030204" pitchFamily="34" charset="0"/>
              </a:rPr>
              <a:t>有逆元，则记</a:t>
            </a:r>
            <a:r>
              <a:rPr lang="en-US" altLang="zh-CN" sz="3200" b="1" dirty="0">
                <a:solidFill>
                  <a:schemeClr val="bg1"/>
                </a:solidFill>
                <a:latin typeface="Calibri" panose="020F0502020204030204" pitchFamily="34" charset="0"/>
              </a:rPr>
              <a:t>x</a:t>
            </a:r>
            <a:r>
              <a:rPr lang="en-US" altLang="zh-CN" sz="3200" b="1" baseline="30000" dirty="0">
                <a:solidFill>
                  <a:schemeClr val="bg1"/>
                </a:solidFill>
                <a:latin typeface="Calibri" panose="020F0502020204030204" pitchFamily="34" charset="0"/>
              </a:rPr>
              <a:t>-1</a:t>
            </a:r>
            <a:r>
              <a:rPr lang="zh-CN" altLang="en-US" sz="3200" b="1" dirty="0">
                <a:solidFill>
                  <a:schemeClr val="bg1"/>
                </a:solidFill>
                <a:latin typeface="Calibri" panose="020F0502020204030204" pitchFamily="34" charset="0"/>
              </a:rPr>
              <a:t>为</a:t>
            </a:r>
            <a:r>
              <a:rPr lang="en-US" altLang="zh-CN" sz="3200" b="1" dirty="0">
                <a:solidFill>
                  <a:schemeClr val="bg1"/>
                </a:solidFill>
                <a:latin typeface="Calibri" panose="020F0502020204030204" pitchFamily="34" charset="0"/>
              </a:rPr>
              <a:t>x</a:t>
            </a:r>
            <a:r>
              <a:rPr lang="zh-CN" altLang="en-US" sz="3200" b="1" dirty="0">
                <a:solidFill>
                  <a:schemeClr val="bg1"/>
                </a:solidFill>
                <a:latin typeface="Calibri" panose="020F0502020204030204" pitchFamily="34" charset="0"/>
              </a:rPr>
              <a:t>的逆元。</a:t>
            </a:r>
            <a:endParaRPr lang="zh-CN" altLang="en-US" sz="32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329821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5587">
                                            <p:txEl>
                                              <p:pRg st="5" end="5"/>
                                            </p:txEl>
                                          </p:spTgt>
                                        </p:tgtEl>
                                        <p:attrNameLst>
                                          <p:attrName>style.visibility</p:attrName>
                                        </p:attrNameLst>
                                      </p:cBhvr>
                                      <p:to>
                                        <p:strVal val="visible"/>
                                      </p:to>
                                    </p:set>
                                    <p:anim calcmode="lin" valueType="num">
                                      <p:cBhvr additive="base">
                                        <p:cTn id="7" dur="500" fill="hold"/>
                                        <p:tgtEl>
                                          <p:spTgt spid="83558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5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5587">
                                            <p:txEl>
                                              <p:pRg st="6" end="6"/>
                                            </p:txEl>
                                          </p:spTgt>
                                        </p:tgtEl>
                                        <p:attrNameLst>
                                          <p:attrName>style.visibility</p:attrName>
                                        </p:attrNameLst>
                                      </p:cBhvr>
                                      <p:to>
                                        <p:strVal val="visible"/>
                                      </p:to>
                                    </p:set>
                                    <p:anim calcmode="lin" valueType="num">
                                      <p:cBhvr additive="base">
                                        <p:cTn id="13" dur="500" fill="hold"/>
                                        <p:tgtEl>
                                          <p:spTgt spid="83558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55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35587">
                                            <p:txEl>
                                              <p:pRg st="7" end="7"/>
                                            </p:txEl>
                                          </p:spTgt>
                                        </p:tgtEl>
                                        <p:attrNameLst>
                                          <p:attrName>style.visibility</p:attrName>
                                        </p:attrNameLst>
                                      </p:cBhvr>
                                      <p:to>
                                        <p:strVal val="visible"/>
                                      </p:to>
                                    </p:set>
                                    <p:anim calcmode="lin" valueType="num">
                                      <p:cBhvr additive="base">
                                        <p:cTn id="19" dur="500" fill="hold"/>
                                        <p:tgtEl>
                                          <p:spTgt spid="83558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55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63DE1D2-FD49-4590-99EE-7FEB140D6F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384F4-5340-4511-B828-EBE3D2A50210}" type="slidenum">
              <a:rPr lang="zh-CN" altLang="en-US" smtClean="0">
                <a:solidFill>
                  <a:schemeClr val="accent1"/>
                </a:solidFill>
              </a:rPr>
              <a:pPr/>
              <a:t>44</a:t>
            </a:fld>
            <a:r>
              <a:rPr lang="en-US" altLang="zh-CN" dirty="0">
                <a:solidFill>
                  <a:schemeClr val="accent1"/>
                </a:solidFill>
              </a:rPr>
              <a:t>/44</a:t>
            </a:r>
          </a:p>
        </p:txBody>
      </p:sp>
      <p:sp>
        <p:nvSpPr>
          <p:cNvPr id="18435" name="Rectangle 2">
            <a:extLst>
              <a:ext uri="{FF2B5EF4-FFF2-40B4-BE49-F238E27FC236}">
                <a16:creationId xmlns:a16="http://schemas.microsoft.com/office/drawing/2014/main" id="{180483B4-D40F-4A41-B707-7F353564D865}"/>
              </a:ext>
            </a:extLst>
          </p:cNvPr>
          <p:cNvSpPr>
            <a:spLocks noGrp="1"/>
          </p:cNvSpPr>
          <p:nvPr>
            <p:ph type="title" idx="4294967295"/>
          </p:nvPr>
        </p:nvSpPr>
        <p:spPr>
          <a:xfrm>
            <a:off x="179388" y="-26988"/>
            <a:ext cx="8785100"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9.7            </a:t>
            </a:r>
            <a:r>
              <a:rPr lang="zh-CN" altLang="en-US" sz="4000" b="1" dirty="0">
                <a:latin typeface="Calibri" panose="020F0502020204030204" pitchFamily="34" charset="0"/>
                <a:ea typeface="宋体" panose="02010600030101010101" pitchFamily="2" charset="-122"/>
              </a:rPr>
              <a:t>消去律</a:t>
            </a:r>
          </a:p>
        </p:txBody>
      </p:sp>
      <p:sp>
        <p:nvSpPr>
          <p:cNvPr id="18436" name="Rectangle 3">
            <a:extLst>
              <a:ext uri="{FF2B5EF4-FFF2-40B4-BE49-F238E27FC236}">
                <a16:creationId xmlns:a16="http://schemas.microsoft.com/office/drawing/2014/main" id="{F2042BA6-F507-4D36-A358-8504468A392B}"/>
              </a:ext>
            </a:extLst>
          </p:cNvPr>
          <p:cNvSpPr>
            <a:spLocks noGrp="1"/>
          </p:cNvSpPr>
          <p:nvPr>
            <p:ph type="body" idx="4294967295"/>
          </p:nvPr>
        </p:nvSpPr>
        <p:spPr>
          <a:xfrm>
            <a:off x="179388" y="908720"/>
            <a:ext cx="9073132" cy="5616624"/>
          </a:xfrm>
        </p:spPr>
        <p:txBody>
          <a:bodyPr/>
          <a:lstStyle/>
          <a:p>
            <a:pPr marL="1347788" indent="-1347788">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是任意一个非空集合，</a:t>
            </a:r>
            <a:endParaRPr lang="en-US" altLang="zh-CN"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上的一个二元运算 ，</a:t>
            </a:r>
            <a:endParaRPr lang="en-US" altLang="zh-CN" b="1" dirty="0">
              <a:latin typeface="Calibri" panose="020F0502020204030204" pitchFamily="34" charset="0"/>
              <a:ea typeface="宋体" panose="02010600030101010101" pitchFamily="2" charset="-122"/>
            </a:endParaRPr>
          </a:p>
          <a:p>
            <a:pPr marL="1347788" indent="-1347788">
              <a:lnSpc>
                <a:spcPct val="110000"/>
              </a:lnSpc>
              <a:spcBef>
                <a:spcPts val="0"/>
              </a:spcBef>
              <a:buNone/>
            </a:pPr>
            <a:r>
              <a:rPr lang="zh-CN" altLang="en-US" b="1" dirty="0">
                <a:solidFill>
                  <a:srgbClr val="FF0000"/>
                </a:solidFill>
                <a:latin typeface="Calibri" panose="020F0502020204030204" pitchFamily="34" charset="0"/>
                <a:ea typeface="宋体" panose="02010600030101010101" pitchFamily="2" charset="-122"/>
              </a:rPr>
              <a:t>对于任意的</a:t>
            </a:r>
            <a:r>
              <a:rPr lang="en-US" altLang="zh-CN" b="1" dirty="0">
                <a:solidFill>
                  <a:srgbClr val="FF0000"/>
                </a:solidFill>
                <a:latin typeface="Calibri" panose="020F0502020204030204" pitchFamily="34" charset="0"/>
                <a:ea typeface="宋体" panose="02010600030101010101" pitchFamily="2" charset="-122"/>
              </a:rPr>
              <a:t>x</a:t>
            </a:r>
            <a:r>
              <a:rPr lang="zh-CN" altLang="en-US" b="1" dirty="0">
                <a:solidFill>
                  <a:srgbClr val="FF0000"/>
                </a:solidFill>
                <a:latin typeface="Calibri" panose="020F0502020204030204" pitchFamily="34" charset="0"/>
                <a:ea typeface="宋体" panose="02010600030101010101" pitchFamily="2" charset="-122"/>
              </a:rPr>
              <a:t>，</a:t>
            </a:r>
            <a:r>
              <a:rPr lang="en-US" altLang="zh-CN" b="1" dirty="0">
                <a:solidFill>
                  <a:srgbClr val="FF0000"/>
                </a:solidFill>
                <a:latin typeface="Calibri" panose="020F0502020204030204" pitchFamily="34" charset="0"/>
                <a:ea typeface="宋体" panose="02010600030101010101" pitchFamily="2" charset="-122"/>
              </a:rPr>
              <a:t>y</a:t>
            </a:r>
            <a:r>
              <a:rPr lang="zh-CN" altLang="en-US" b="1" dirty="0">
                <a:solidFill>
                  <a:srgbClr val="FF0000"/>
                </a:solidFill>
                <a:latin typeface="Calibri" panose="020F0502020204030204" pitchFamily="34" charset="0"/>
                <a:ea typeface="宋体" panose="02010600030101010101" pitchFamily="2" charset="-122"/>
              </a:rPr>
              <a:t>，</a:t>
            </a:r>
            <a:r>
              <a:rPr lang="en-US" altLang="zh-CN" b="1" dirty="0" err="1">
                <a:solidFill>
                  <a:srgbClr val="FF0000"/>
                </a:solidFill>
                <a:latin typeface="Calibri" panose="020F0502020204030204" pitchFamily="34" charset="0"/>
                <a:ea typeface="宋体" panose="02010600030101010101" pitchFamily="2" charset="-122"/>
              </a:rPr>
              <a:t>z∊S</a:t>
            </a:r>
            <a:r>
              <a:rPr lang="zh-CN" altLang="en-US" b="1" dirty="0">
                <a:solidFill>
                  <a:srgbClr val="FF0000"/>
                </a:solidFill>
                <a:latin typeface="Calibri" panose="020F0502020204030204" pitchFamily="34" charset="0"/>
                <a:ea typeface="宋体" panose="02010600030101010101" pitchFamily="2" charset="-122"/>
              </a:rPr>
              <a:t>，满足两个条件：</a:t>
            </a:r>
            <a:endParaRPr lang="en-US" altLang="zh-CN" b="1" dirty="0">
              <a:solidFill>
                <a:srgbClr val="FF0000"/>
              </a:solidFill>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）若 </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y=x</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z</a:t>
            </a:r>
            <a:r>
              <a:rPr lang="zh-CN" altLang="en-US" b="1" dirty="0">
                <a:latin typeface="Calibri" panose="020F0502020204030204" pitchFamily="34" charset="0"/>
                <a:ea typeface="宋体" panose="02010600030101010101" pitchFamily="2" charset="-122"/>
              </a:rPr>
              <a:t>，且</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不是零元，则</a:t>
            </a:r>
            <a:r>
              <a:rPr lang="en-US" altLang="zh-CN" b="1" dirty="0">
                <a:latin typeface="Calibri" panose="020F0502020204030204" pitchFamily="34" charset="0"/>
                <a:ea typeface="宋体" panose="02010600030101010101" pitchFamily="2" charset="-122"/>
              </a:rPr>
              <a:t>y=z</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）若 </a:t>
            </a:r>
            <a:r>
              <a:rPr lang="en-US" altLang="zh-CN" b="1" dirty="0">
                <a:latin typeface="Calibri" panose="020F0502020204030204" pitchFamily="34" charset="0"/>
                <a:ea typeface="宋体" panose="02010600030101010101" pitchFamily="2" charset="-122"/>
              </a:rPr>
              <a:t>y</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x=z</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，且</a:t>
            </a:r>
            <a:r>
              <a:rPr lang="en-US" altLang="zh-CN" b="1" dirty="0">
                <a:latin typeface="Calibri" panose="020F0502020204030204" pitchFamily="34" charset="0"/>
                <a:ea typeface="宋体" panose="02010600030101010101" pitchFamily="2" charset="-122"/>
              </a:rPr>
              <a:t>x</a:t>
            </a:r>
            <a:r>
              <a:rPr lang="zh-CN" altLang="en-US" b="1" dirty="0">
                <a:latin typeface="Calibri" panose="020F0502020204030204" pitchFamily="34" charset="0"/>
                <a:ea typeface="宋体" panose="02010600030101010101" pitchFamily="2" charset="-122"/>
              </a:rPr>
              <a:t>不是零元，则</a:t>
            </a:r>
            <a:r>
              <a:rPr lang="en-US" altLang="zh-CN" b="1" dirty="0">
                <a:latin typeface="Calibri" panose="020F0502020204030204" pitchFamily="34" charset="0"/>
                <a:ea typeface="宋体" panose="02010600030101010101" pitchFamily="2" charset="-122"/>
              </a:rPr>
              <a:t>y=z</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则称运算∘满足消去律。</a:t>
            </a:r>
            <a:endParaRPr lang="en-US" altLang="zh-CN" b="1"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87615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a:xfrm>
            <a:off x="285750" y="692151"/>
            <a:ext cx="8534400" cy="3384922"/>
          </a:xfrm>
        </p:spPr>
        <p:txBody>
          <a:bodyPr/>
          <a:lstStyle/>
          <a:p>
            <a:pPr algn="l"/>
            <a:br>
              <a:rPr lang="en-US" altLang="zh-CN" sz="3200" b="1" dirty="0">
                <a:solidFill>
                  <a:schemeClr val="tx1"/>
                </a:solidFill>
                <a:latin typeface="Calibri" panose="020F0502020204030204" pitchFamily="34" charset="0"/>
                <a:ea typeface="宋体" panose="02010600030101010101" pitchFamily="2" charset="-122"/>
              </a:rPr>
            </a:br>
            <a:r>
              <a:rPr lang="en-US" altLang="zh-CN" sz="3200" b="1" dirty="0">
                <a:solidFill>
                  <a:srgbClr val="FF0000"/>
                </a:solidFill>
                <a:latin typeface="Calibri" panose="020F0502020204030204" pitchFamily="34" charset="0"/>
                <a:ea typeface="宋体" panose="02010600030101010101" pitchFamily="2" charset="-122"/>
              </a:rPr>
              <a:t>9.16</a:t>
            </a:r>
            <a:br>
              <a:rPr lang="en-US" altLang="zh-CN" sz="3200" b="1" dirty="0">
                <a:solidFill>
                  <a:srgbClr val="FF0000"/>
                </a:solidFill>
                <a:latin typeface="Calibri" panose="020F0502020204030204" pitchFamily="34" charset="0"/>
                <a:ea typeface="宋体" panose="02010600030101010101" pitchFamily="2" charset="-122"/>
              </a:rPr>
            </a:br>
            <a:r>
              <a:rPr lang="en-US" altLang="zh-CN" sz="3200" b="1" dirty="0">
                <a:solidFill>
                  <a:srgbClr val="FF0000"/>
                </a:solidFill>
                <a:latin typeface="Calibri" panose="020F0502020204030204" pitchFamily="34" charset="0"/>
                <a:ea typeface="宋体" panose="02010600030101010101" pitchFamily="2" charset="-122"/>
              </a:rPr>
              <a:t>9.17</a:t>
            </a:r>
            <a:br>
              <a:rPr lang="en-US" altLang="zh-CN" sz="3200" b="1" dirty="0">
                <a:solidFill>
                  <a:schemeClr val="tx1"/>
                </a:solidFill>
                <a:latin typeface="Calibri" panose="020F0502020204030204" pitchFamily="34" charset="0"/>
                <a:ea typeface="宋体" panose="02010600030101010101" pitchFamily="2" charset="-122"/>
              </a:rPr>
            </a:br>
            <a:br>
              <a:rPr lang="en-US" altLang="zh-CN" sz="3200" b="1" dirty="0">
                <a:solidFill>
                  <a:schemeClr val="tx1"/>
                </a:solidFill>
                <a:latin typeface="Calibri" panose="020F0502020204030204" pitchFamily="34" charset="0"/>
                <a:ea typeface="宋体" panose="02010600030101010101" pitchFamily="2" charset="-122"/>
              </a:rPr>
            </a:br>
            <a:br>
              <a:rPr lang="en-US" altLang="zh-CN" sz="3200" b="1" dirty="0">
                <a:solidFill>
                  <a:schemeClr val="tx1"/>
                </a:solidFill>
                <a:latin typeface="Calibri" panose="020F0502020204030204" pitchFamily="34" charset="0"/>
                <a:ea typeface="宋体" panose="02010600030101010101" pitchFamily="2" charset="-122"/>
              </a:rPr>
            </a:br>
            <a:endParaRPr lang="en-US" altLang="zh-CN" sz="3200" b="1" dirty="0">
              <a:solidFill>
                <a:schemeClr val="tx1"/>
              </a:solidFill>
              <a:latin typeface="Calibri" panose="020F0502020204030204" pitchFamily="34" charset="0"/>
              <a:ea typeface="宋体" panose="02010600030101010101" pitchFamily="2" charset="-122"/>
            </a:endParaRPr>
          </a:p>
        </p:txBody>
      </p:sp>
      <p:sp>
        <p:nvSpPr>
          <p:cNvPr id="55300" name="标题 1"/>
          <p:cNvSpPr txBox="1">
            <a:spLocks/>
          </p:cNvSpPr>
          <p:nvPr/>
        </p:nvSpPr>
        <p:spPr bwMode="auto">
          <a:xfrm>
            <a:off x="179388" y="122238"/>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作业</a:t>
            </a:r>
            <a:r>
              <a:rPr lang="en-US" altLang="zh-CN" sz="4400" b="1" dirty="0">
                <a:solidFill>
                  <a:schemeClr val="bg1"/>
                </a:solidFill>
              </a:rPr>
              <a:t>22</a:t>
            </a:r>
          </a:p>
        </p:txBody>
      </p:sp>
      <p:sp>
        <p:nvSpPr>
          <p:cNvPr id="8" name="Text Box 4">
            <a:extLst>
              <a:ext uri="{FF2B5EF4-FFF2-40B4-BE49-F238E27FC236}">
                <a16:creationId xmlns:a16="http://schemas.microsoft.com/office/drawing/2014/main" id="{1C0C51CD-35A3-4489-98E4-53CC8D122322}"/>
              </a:ext>
            </a:extLst>
          </p:cNvPr>
          <p:cNvSpPr txBox="1">
            <a:spLocks noChangeArrowheads="1"/>
          </p:cNvSpPr>
          <p:nvPr/>
        </p:nvSpPr>
        <p:spPr bwMode="auto">
          <a:xfrm>
            <a:off x="285750" y="4005064"/>
            <a:ext cx="8443912" cy="584775"/>
          </a:xfrm>
          <a:prstGeom prst="rect">
            <a:avLst/>
          </a:prstGeom>
          <a:solidFill>
            <a:schemeClr val="bg1"/>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3200" b="1" dirty="0"/>
          </a:p>
        </p:txBody>
      </p:sp>
    </p:spTree>
    <p:extLst>
      <p:ext uri="{BB962C8B-B14F-4D97-AF65-F5344CB8AC3E}">
        <p14:creationId xmlns:p14="http://schemas.microsoft.com/office/powerpoint/2010/main" val="1587839484"/>
      </p:ext>
    </p:extLst>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11332FA-CB09-4E3C-BECD-277BA085547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8C066E-18C6-4B2F-8086-4363A320EDA0}" type="slidenum">
              <a:rPr lang="zh-CN" altLang="en-US" smtClean="0">
                <a:solidFill>
                  <a:schemeClr val="accent1"/>
                </a:solidFill>
              </a:rPr>
              <a:pPr/>
              <a:t>5</a:t>
            </a:fld>
            <a:r>
              <a:rPr lang="en-US" altLang="zh-CN" dirty="0">
                <a:solidFill>
                  <a:schemeClr val="accent1"/>
                </a:solidFill>
              </a:rPr>
              <a:t>/44</a:t>
            </a:r>
          </a:p>
        </p:txBody>
      </p:sp>
      <p:sp>
        <p:nvSpPr>
          <p:cNvPr id="6147" name="Rectangle 2">
            <a:extLst>
              <a:ext uri="{FF2B5EF4-FFF2-40B4-BE49-F238E27FC236}">
                <a16:creationId xmlns:a16="http://schemas.microsoft.com/office/drawing/2014/main" id="{7C59BCB4-82CA-4582-A989-EFE0EB1F1730}"/>
              </a:ext>
            </a:extLst>
          </p:cNvPr>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伽罗瓦　</a:t>
            </a:r>
            <a:r>
              <a:rPr lang="en-US" altLang="zh-CN" sz="4000" b="1" dirty="0">
                <a:latin typeface="Calibri" panose="020F0502020204030204" pitchFamily="34" charset="0"/>
                <a:ea typeface="宋体" panose="02010600030101010101" pitchFamily="2" charset="-122"/>
              </a:rPr>
              <a:t> </a:t>
            </a:r>
            <a:r>
              <a:rPr lang="en-US" altLang="zh-CN" sz="4000" b="1" dirty="0" err="1">
                <a:latin typeface="Calibri" panose="020F0502020204030204" pitchFamily="34" charset="0"/>
                <a:ea typeface="宋体" panose="02010600030101010101" pitchFamily="2" charset="-122"/>
              </a:rPr>
              <a:t>Evariste</a:t>
            </a:r>
            <a:r>
              <a:rPr lang="en-US" altLang="zh-CN" sz="4000" b="1">
                <a:latin typeface="Calibri" panose="020F0502020204030204" pitchFamily="34" charset="0"/>
                <a:ea typeface="宋体" panose="02010600030101010101" pitchFamily="2" charset="-122"/>
              </a:rPr>
              <a:t> Galois</a:t>
            </a:r>
            <a:endParaRPr lang="en-US" altLang="zh-CN" sz="4000" dirty="0">
              <a:latin typeface="Calibri" panose="020F0502020204030204" pitchFamily="34" charset="0"/>
              <a:ea typeface="宋体" panose="02010600030101010101" pitchFamily="2" charset="-122"/>
            </a:endParaRPr>
          </a:p>
        </p:txBody>
      </p:sp>
      <p:sp>
        <p:nvSpPr>
          <p:cNvPr id="6148" name="Rectangle 3">
            <a:extLst>
              <a:ext uri="{FF2B5EF4-FFF2-40B4-BE49-F238E27FC236}">
                <a16:creationId xmlns:a16="http://schemas.microsoft.com/office/drawing/2014/main" id="{E7006BC1-4F37-4153-9C2B-1897AA90DB14}"/>
              </a:ext>
            </a:extLst>
          </p:cNvPr>
          <p:cNvSpPr>
            <a:spLocks noGrp="1"/>
          </p:cNvSpPr>
          <p:nvPr>
            <p:ph type="body" idx="4294967295"/>
          </p:nvPr>
        </p:nvSpPr>
        <p:spPr>
          <a:xfrm>
            <a:off x="250825" y="908050"/>
            <a:ext cx="8893175" cy="2374900"/>
          </a:xfrm>
        </p:spPr>
        <p:txBody>
          <a:bodyPr/>
          <a:lstStyle/>
          <a:p>
            <a:pPr marL="0" indent="0">
              <a:lnSpc>
                <a:spcPct val="110000"/>
              </a:lnSpc>
              <a:buClr>
                <a:schemeClr val="tx1"/>
              </a:buClr>
              <a:buFont typeface="Arial" panose="020B0604020202020204" pitchFamily="34" charset="0"/>
              <a:buNone/>
            </a:pPr>
            <a:r>
              <a:rPr lang="zh-CN" altLang="en-US" sz="2800" b="1">
                <a:latin typeface="Calibri" panose="020F0502020204030204" pitchFamily="34" charset="0"/>
                <a:ea typeface="宋体" panose="02010600030101010101" pitchFamily="2" charset="-122"/>
              </a:rPr>
              <a:t>法国数学家。</a:t>
            </a:r>
            <a:r>
              <a:rPr lang="en-US" altLang="zh-CN" sz="2800" b="1">
                <a:latin typeface="Calibri" panose="020F0502020204030204" pitchFamily="34" charset="0"/>
                <a:ea typeface="宋体" panose="02010600030101010101" pitchFamily="2" charset="-122"/>
              </a:rPr>
              <a:t>1811</a:t>
            </a:r>
            <a:r>
              <a:rPr lang="zh-CN" altLang="en-US" sz="2800" b="1">
                <a:latin typeface="Calibri" panose="020F0502020204030204" pitchFamily="34" charset="0"/>
                <a:ea typeface="宋体" panose="02010600030101010101" pitchFamily="2" charset="-122"/>
              </a:rPr>
              <a:t>年</a:t>
            </a:r>
            <a:r>
              <a:rPr lang="en-US" altLang="zh-CN" sz="2800" b="1">
                <a:latin typeface="Calibri" panose="020F0502020204030204" pitchFamily="34" charset="0"/>
                <a:ea typeface="宋体" panose="02010600030101010101" pitchFamily="2" charset="-122"/>
              </a:rPr>
              <a:t>10</a:t>
            </a:r>
            <a:r>
              <a:rPr lang="zh-CN" altLang="en-US" sz="2800" b="1">
                <a:latin typeface="Calibri" panose="020F0502020204030204" pitchFamily="34" charset="0"/>
                <a:ea typeface="宋体" panose="02010600030101010101" pitchFamily="2" charset="-122"/>
              </a:rPr>
              <a:t>月</a:t>
            </a:r>
            <a:r>
              <a:rPr lang="en-US" altLang="zh-CN" sz="2800" b="1">
                <a:latin typeface="Calibri" panose="020F0502020204030204" pitchFamily="34" charset="0"/>
                <a:ea typeface="宋体" panose="02010600030101010101" pitchFamily="2" charset="-122"/>
              </a:rPr>
              <a:t>25</a:t>
            </a:r>
            <a:r>
              <a:rPr lang="zh-CN" altLang="en-US" sz="2800" b="1">
                <a:latin typeface="Calibri" panose="020F0502020204030204" pitchFamily="34" charset="0"/>
                <a:ea typeface="宋体" panose="02010600030101010101" pitchFamily="2" charset="-122"/>
              </a:rPr>
              <a:t>日生于巴黎附近的小镇。</a:t>
            </a:r>
            <a:r>
              <a:rPr lang="en-US" altLang="zh-CN" sz="2800" b="1">
                <a:latin typeface="Calibri" panose="020F0502020204030204" pitchFamily="34" charset="0"/>
                <a:ea typeface="宋体" panose="02010600030101010101" pitchFamily="2" charset="-122"/>
              </a:rPr>
              <a:t>1827</a:t>
            </a:r>
            <a:r>
              <a:rPr lang="zh-CN" altLang="en-US" sz="2800" b="1">
                <a:latin typeface="Calibri" panose="020F0502020204030204" pitchFamily="34" charset="0"/>
                <a:ea typeface="宋体" panose="02010600030101010101" pitchFamily="2" charset="-122"/>
              </a:rPr>
              <a:t>年开始自学勒让德、拉格朗日、高斯和柯西等人的论著。</a:t>
            </a:r>
            <a:r>
              <a:rPr lang="en-US" altLang="zh-CN" sz="2800" b="1">
                <a:latin typeface="Calibri" panose="020F0502020204030204" pitchFamily="34" charset="0"/>
                <a:ea typeface="宋体" panose="02010600030101010101" pitchFamily="2" charset="-122"/>
              </a:rPr>
              <a:t>1828-1830</a:t>
            </a:r>
            <a:r>
              <a:rPr lang="zh-CN" altLang="en-US" sz="2800" b="1">
                <a:latin typeface="Calibri" panose="020F0502020204030204" pitchFamily="34" charset="0"/>
                <a:ea typeface="宋体" panose="02010600030101010101" pitchFamily="2" charset="-122"/>
              </a:rPr>
              <a:t>年，得到许多后来称为「伽罗瓦理论」的重要结果。</a:t>
            </a:r>
          </a:p>
        </p:txBody>
      </p:sp>
      <p:pic>
        <p:nvPicPr>
          <p:cNvPr id="6149" name="Picture 4" descr="Galois_2">
            <a:extLst>
              <a:ext uri="{FF2B5EF4-FFF2-40B4-BE49-F238E27FC236}">
                <a16:creationId xmlns:a16="http://schemas.microsoft.com/office/drawing/2014/main" id="{06108663-6A36-4C73-A8A4-C9806B046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9" y="3068960"/>
            <a:ext cx="4715071"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5">
            <a:extLst>
              <a:ext uri="{FF2B5EF4-FFF2-40B4-BE49-F238E27FC236}">
                <a16:creationId xmlns:a16="http://schemas.microsoft.com/office/drawing/2014/main" id="{7B06FECA-C51F-4E76-9E5A-F478DCA10D34}"/>
              </a:ext>
            </a:extLst>
          </p:cNvPr>
          <p:cNvSpPr>
            <a:spLocks noChangeArrowheads="1"/>
          </p:cNvSpPr>
          <p:nvPr/>
        </p:nvSpPr>
        <p:spPr bwMode="auto">
          <a:xfrm>
            <a:off x="4716015" y="2781300"/>
            <a:ext cx="4177159" cy="405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SzPct val="110000"/>
              <a:buFont typeface="Wingdings" panose="05000000000000000000" pitchFamily="2" charset="2"/>
              <a:buNone/>
            </a:pPr>
            <a:r>
              <a:rPr lang="en-US" altLang="zh-CN" sz="2800" b="1" dirty="0">
                <a:solidFill>
                  <a:srgbClr val="333300"/>
                </a:solidFill>
              </a:rPr>
              <a:t>1830</a:t>
            </a:r>
            <a:r>
              <a:rPr lang="zh-CN" altLang="en-US" sz="2800" b="1" dirty="0">
                <a:solidFill>
                  <a:srgbClr val="333300"/>
                </a:solidFill>
              </a:rPr>
              <a:t>年进入高等师范学校</a:t>
            </a:r>
            <a:r>
              <a:rPr lang="en-US" altLang="zh-CN" sz="2800" b="1" dirty="0">
                <a:solidFill>
                  <a:srgbClr val="333300"/>
                </a:solidFill>
              </a:rPr>
              <a:t>(</a:t>
            </a:r>
            <a:r>
              <a:rPr lang="en-US" altLang="zh-CN" sz="2800" b="1" dirty="0" err="1"/>
              <a:t>Ecole</a:t>
            </a:r>
            <a:r>
              <a:rPr lang="en-US" altLang="zh-CN" sz="2800" b="1" dirty="0"/>
              <a:t> </a:t>
            </a:r>
            <a:r>
              <a:rPr lang="en-US" altLang="zh-CN" sz="2800" b="1" dirty="0" err="1"/>
              <a:t>Normale</a:t>
            </a:r>
            <a:r>
              <a:rPr lang="en-US" altLang="zh-CN" sz="2800" b="1" dirty="0">
                <a:solidFill>
                  <a:srgbClr val="333300"/>
                </a:solidFill>
              </a:rPr>
              <a:t>)</a:t>
            </a:r>
            <a:r>
              <a:rPr lang="zh-CN" altLang="en-US" sz="2800" b="1" dirty="0">
                <a:solidFill>
                  <a:srgbClr val="333300"/>
                </a:solidFill>
              </a:rPr>
              <a:t>学习，</a:t>
            </a:r>
          </a:p>
          <a:p>
            <a:pPr eaLnBrk="1" hangingPunct="1">
              <a:lnSpc>
                <a:spcPct val="110000"/>
              </a:lnSpc>
              <a:spcBef>
                <a:spcPct val="20000"/>
              </a:spcBef>
              <a:buClr>
                <a:schemeClr val="tx1"/>
              </a:buClr>
              <a:buSzPct val="110000"/>
              <a:buFont typeface="Wingdings" panose="05000000000000000000" pitchFamily="2" charset="2"/>
              <a:buNone/>
            </a:pPr>
            <a:r>
              <a:rPr lang="en-US" altLang="zh-CN" sz="2800" b="1" dirty="0">
                <a:solidFill>
                  <a:srgbClr val="333300"/>
                </a:solidFill>
              </a:rPr>
              <a:t>1832</a:t>
            </a:r>
            <a:r>
              <a:rPr lang="zh-CN" altLang="en-US" sz="2800" b="1" dirty="0">
                <a:solidFill>
                  <a:srgbClr val="333300"/>
                </a:solidFill>
              </a:rPr>
              <a:t>年</a:t>
            </a:r>
            <a:r>
              <a:rPr lang="en-US" altLang="zh-CN" sz="2800" b="1" dirty="0">
                <a:solidFill>
                  <a:srgbClr val="333300"/>
                </a:solidFill>
              </a:rPr>
              <a:t>5</a:t>
            </a:r>
            <a:r>
              <a:rPr lang="zh-CN" altLang="en-US" sz="2800" b="1" dirty="0">
                <a:solidFill>
                  <a:srgbClr val="333300"/>
                </a:solidFill>
              </a:rPr>
              <a:t>月</a:t>
            </a:r>
            <a:r>
              <a:rPr lang="en-US" altLang="zh-CN" sz="2800" b="1" dirty="0">
                <a:solidFill>
                  <a:srgbClr val="333300"/>
                </a:solidFill>
              </a:rPr>
              <a:t>31</a:t>
            </a:r>
            <a:r>
              <a:rPr lang="zh-CN" altLang="en-US" sz="2800" b="1" dirty="0">
                <a:solidFill>
                  <a:srgbClr val="333300"/>
                </a:solidFill>
              </a:rPr>
              <a:t>日，死于一次决斗中。</a:t>
            </a:r>
          </a:p>
          <a:p>
            <a:pPr eaLnBrk="1" hangingPunct="1">
              <a:lnSpc>
                <a:spcPct val="110000"/>
              </a:lnSpc>
              <a:spcBef>
                <a:spcPct val="20000"/>
              </a:spcBef>
              <a:buClr>
                <a:schemeClr val="tx1"/>
              </a:buClr>
              <a:buSzPct val="110000"/>
              <a:buFont typeface="Wingdings" panose="05000000000000000000" pitchFamily="2" charset="2"/>
              <a:buNone/>
            </a:pPr>
            <a:r>
              <a:rPr lang="zh-CN" altLang="en-US" sz="2800" b="1" dirty="0">
                <a:solidFill>
                  <a:srgbClr val="333300"/>
                </a:solidFill>
              </a:rPr>
              <a:t>直到</a:t>
            </a:r>
            <a:r>
              <a:rPr lang="en-US" altLang="zh-CN" sz="2800" b="1" dirty="0">
                <a:solidFill>
                  <a:srgbClr val="333300"/>
                </a:solidFill>
              </a:rPr>
              <a:t>1846</a:t>
            </a:r>
            <a:r>
              <a:rPr lang="zh-CN" altLang="en-US" sz="2800" b="1" dirty="0">
                <a:solidFill>
                  <a:srgbClr val="333300"/>
                </a:solidFill>
              </a:rPr>
              <a:t>年，伽罗瓦的手稿才公开发表。</a:t>
            </a:r>
            <a:r>
              <a:rPr lang="en-US" altLang="zh-CN" sz="2800" b="1" dirty="0">
                <a:solidFill>
                  <a:srgbClr val="333300"/>
                </a:solidFill>
              </a:rPr>
              <a:t>1870</a:t>
            </a:r>
            <a:r>
              <a:rPr lang="zh-CN" altLang="en-US" sz="2800" b="1" dirty="0">
                <a:solidFill>
                  <a:srgbClr val="333300"/>
                </a:solidFill>
              </a:rPr>
              <a:t>年，伽罗瓦的工作才被完全理解。</a:t>
            </a:r>
            <a:r>
              <a:rPr lang="zh-CN" altLang="en-US" sz="2000" dirty="0"/>
              <a:t> </a:t>
            </a:r>
          </a:p>
        </p:txBody>
      </p:sp>
    </p:spTree>
    <p:extLst>
      <p:ext uri="{BB962C8B-B14F-4D97-AF65-F5344CB8AC3E}">
        <p14:creationId xmlns:p14="http://schemas.microsoft.com/office/powerpoint/2010/main" val="209695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032BE35-82E8-4786-A47C-2CC160154E0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C174EE-0A1E-490E-BE12-A128F7880E7D}" type="slidenum">
              <a:rPr lang="zh-CN" altLang="en-US" smtClean="0">
                <a:solidFill>
                  <a:schemeClr val="accent1"/>
                </a:solidFill>
              </a:rPr>
              <a:pPr/>
              <a:t>6</a:t>
            </a:fld>
            <a:r>
              <a:rPr lang="en-US" altLang="zh-CN" dirty="0">
                <a:solidFill>
                  <a:schemeClr val="accent1"/>
                </a:solidFill>
              </a:rPr>
              <a:t>/44</a:t>
            </a:r>
          </a:p>
        </p:txBody>
      </p:sp>
      <p:sp>
        <p:nvSpPr>
          <p:cNvPr id="7171" name="Rectangle 2">
            <a:extLst>
              <a:ext uri="{FF2B5EF4-FFF2-40B4-BE49-F238E27FC236}">
                <a16:creationId xmlns:a16="http://schemas.microsoft.com/office/drawing/2014/main" id="{70F88057-F722-419D-9D74-644C23B95382}"/>
              </a:ext>
            </a:extLst>
          </p:cNvPr>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抽象代数系统的应用</a:t>
            </a:r>
          </a:p>
        </p:txBody>
      </p:sp>
      <p:sp>
        <p:nvSpPr>
          <p:cNvPr id="7172" name="Rectangle 3">
            <a:extLst>
              <a:ext uri="{FF2B5EF4-FFF2-40B4-BE49-F238E27FC236}">
                <a16:creationId xmlns:a16="http://schemas.microsoft.com/office/drawing/2014/main" id="{E7A1ED84-88F3-4406-AB41-48894D121456}"/>
              </a:ext>
            </a:extLst>
          </p:cNvPr>
          <p:cNvSpPr>
            <a:spLocks noGrp="1"/>
          </p:cNvSpPr>
          <p:nvPr>
            <p:ph type="body" idx="4294967295"/>
          </p:nvPr>
        </p:nvSpPr>
        <p:spPr>
          <a:xfrm>
            <a:off x="395288" y="908050"/>
            <a:ext cx="8497887" cy="5616575"/>
          </a:xfrm>
        </p:spPr>
        <p:txBody>
          <a:bodyPr/>
          <a:lstStyle/>
          <a:p>
            <a:pPr marL="363538" indent="-363538">
              <a:lnSpc>
                <a:spcPct val="90000"/>
              </a:lnSpc>
            </a:pPr>
            <a:r>
              <a:rPr lang="zh-CN" altLang="en-US" sz="2800">
                <a:latin typeface="Calibri" panose="020F0502020204030204" pitchFamily="34" charset="0"/>
                <a:ea typeface="宋体" panose="02010600030101010101" pitchFamily="2" charset="-122"/>
              </a:rPr>
              <a:t>毫无疑问，没有抽象代数结构研究和数理逻辑研究的先行发展，图灵就不可能在</a:t>
            </a:r>
            <a:r>
              <a:rPr lang="en-US" altLang="zh-CN" sz="2800">
                <a:latin typeface="Calibri" panose="020F0502020204030204" pitchFamily="34" charset="0"/>
                <a:ea typeface="宋体" panose="02010600030101010101" pitchFamily="2" charset="-122"/>
              </a:rPr>
              <a:t>1936</a:t>
            </a:r>
            <a:r>
              <a:rPr lang="zh-CN" altLang="en-US" sz="2800">
                <a:latin typeface="Calibri" panose="020F0502020204030204" pitchFamily="34" charset="0"/>
                <a:ea typeface="宋体" panose="02010600030101010101" pitchFamily="2" charset="-122"/>
              </a:rPr>
              <a:t>年提出</a:t>
            </a:r>
            <a:r>
              <a:rPr lang="zh-CN" altLang="en-US" sz="2800" b="1">
                <a:solidFill>
                  <a:srgbClr val="C00000"/>
                </a:solidFill>
                <a:latin typeface="Calibri" panose="020F0502020204030204" pitchFamily="34" charset="0"/>
                <a:ea typeface="宋体" panose="02010600030101010101" pitchFamily="2" charset="-122"/>
              </a:rPr>
              <a:t>图灵机</a:t>
            </a:r>
            <a:r>
              <a:rPr lang="zh-CN" altLang="en-US" sz="2800">
                <a:latin typeface="Calibri" panose="020F0502020204030204" pitchFamily="34" charset="0"/>
                <a:ea typeface="宋体" panose="02010600030101010101" pitchFamily="2" charset="-122"/>
              </a:rPr>
              <a:t>这样的代数结构作为计算的模型。</a:t>
            </a:r>
          </a:p>
          <a:p>
            <a:pPr marL="363538" indent="-363538">
              <a:lnSpc>
                <a:spcPct val="90000"/>
              </a:lnSpc>
            </a:pPr>
            <a:r>
              <a:rPr lang="zh-CN" altLang="en-US" sz="2800">
                <a:latin typeface="Calibri" panose="020F0502020204030204" pitchFamily="34" charset="0"/>
                <a:ea typeface="宋体" panose="02010600030101010101" pitchFamily="2" charset="-122"/>
              </a:rPr>
              <a:t>在上世纪</a:t>
            </a:r>
            <a:r>
              <a:rPr lang="en-US" altLang="zh-CN" sz="2800">
                <a:latin typeface="Calibri" panose="020F0502020204030204" pitchFamily="34" charset="0"/>
                <a:ea typeface="宋体" panose="02010600030101010101" pitchFamily="2" charset="-122"/>
              </a:rPr>
              <a:t>40~50</a:t>
            </a:r>
            <a:r>
              <a:rPr lang="zh-CN" altLang="en-US" sz="2800">
                <a:latin typeface="Calibri" panose="020F0502020204030204" pitchFamily="34" charset="0"/>
                <a:ea typeface="宋体" panose="02010600030101010101" pitchFamily="2" charset="-122"/>
              </a:rPr>
              <a:t>年代，格和布尔代数成为电子计算机</a:t>
            </a:r>
            <a:r>
              <a:rPr lang="zh-CN" altLang="en-US" sz="2800" b="1">
                <a:solidFill>
                  <a:srgbClr val="C00000"/>
                </a:solidFill>
                <a:latin typeface="Calibri" panose="020F0502020204030204" pitchFamily="34" charset="0"/>
                <a:ea typeface="宋体" panose="02010600030101010101" pitchFamily="2" charset="-122"/>
              </a:rPr>
              <a:t>硬件设计</a:t>
            </a:r>
            <a:r>
              <a:rPr lang="zh-CN" altLang="en-US" sz="2800">
                <a:latin typeface="Calibri" panose="020F0502020204030204" pitchFamily="34" charset="0"/>
                <a:ea typeface="宋体" panose="02010600030101010101" pitchFamily="2" charset="-122"/>
              </a:rPr>
              <a:t>以及</a:t>
            </a:r>
            <a:r>
              <a:rPr lang="zh-CN" altLang="en-US" sz="2800" b="1">
                <a:solidFill>
                  <a:srgbClr val="C00000"/>
                </a:solidFill>
                <a:latin typeface="Calibri" panose="020F0502020204030204" pitchFamily="34" charset="0"/>
                <a:ea typeface="宋体" panose="02010600030101010101" pitchFamily="2" charset="-122"/>
              </a:rPr>
              <a:t>通信系统设计</a:t>
            </a:r>
            <a:r>
              <a:rPr lang="zh-CN" altLang="en-US" sz="2800">
                <a:latin typeface="Calibri" panose="020F0502020204030204" pitchFamily="34" charset="0"/>
                <a:ea typeface="宋体" panose="02010600030101010101" pitchFamily="2" charset="-122"/>
              </a:rPr>
              <a:t>中的重要工具，</a:t>
            </a:r>
          </a:p>
          <a:p>
            <a:pPr marL="363538" indent="-363538">
              <a:lnSpc>
                <a:spcPct val="90000"/>
              </a:lnSpc>
            </a:pPr>
            <a:r>
              <a:rPr lang="zh-CN" altLang="en-US" sz="2800">
                <a:latin typeface="Calibri" panose="020F0502020204030204" pitchFamily="34" charset="0"/>
                <a:ea typeface="宋体" panose="02010600030101010101" pitchFamily="2" charset="-122"/>
              </a:rPr>
              <a:t>而半群理论在</a:t>
            </a:r>
            <a:r>
              <a:rPr lang="zh-CN" altLang="en-US" sz="2800" b="1">
                <a:solidFill>
                  <a:srgbClr val="C00000"/>
                </a:solidFill>
                <a:latin typeface="Calibri" panose="020F0502020204030204" pitchFamily="34" charset="0"/>
                <a:ea typeface="宋体" panose="02010600030101010101" pitchFamily="2" charset="-122"/>
              </a:rPr>
              <a:t>自动机</a:t>
            </a:r>
            <a:r>
              <a:rPr lang="zh-CN" altLang="en-US" sz="2800">
                <a:latin typeface="Calibri" panose="020F0502020204030204" pitchFamily="34" charset="0"/>
                <a:ea typeface="宋体" panose="02010600030101010101" pitchFamily="2" charset="-122"/>
              </a:rPr>
              <a:t>和</a:t>
            </a:r>
            <a:r>
              <a:rPr lang="zh-CN" altLang="en-US" sz="2800" b="1">
                <a:solidFill>
                  <a:srgbClr val="C00000"/>
                </a:solidFill>
                <a:latin typeface="Calibri" panose="020F0502020204030204" pitchFamily="34" charset="0"/>
                <a:ea typeface="宋体" panose="02010600030101010101" pitchFamily="2" charset="-122"/>
              </a:rPr>
              <a:t>形式语言</a:t>
            </a:r>
            <a:r>
              <a:rPr lang="zh-CN" altLang="en-US" sz="2800">
                <a:latin typeface="Calibri" panose="020F0502020204030204" pitchFamily="34" charset="0"/>
                <a:ea typeface="宋体" panose="02010600030101010101" pitchFamily="2" charset="-122"/>
              </a:rPr>
              <a:t>研究中发挥了重要作用。</a:t>
            </a:r>
          </a:p>
          <a:p>
            <a:pPr marL="363538" indent="-363538">
              <a:lnSpc>
                <a:spcPct val="90000"/>
              </a:lnSpc>
            </a:pPr>
            <a:r>
              <a:rPr lang="en-US" altLang="zh-CN" sz="2800">
                <a:latin typeface="Calibri" panose="020F0502020204030204" pitchFamily="34" charset="0"/>
                <a:ea typeface="宋体" panose="02010600030101010101" pitchFamily="2" charset="-122"/>
              </a:rPr>
              <a:t>70</a:t>
            </a:r>
            <a:r>
              <a:rPr lang="zh-CN" altLang="en-US" sz="2800">
                <a:latin typeface="Calibri" panose="020F0502020204030204" pitchFamily="34" charset="0"/>
                <a:ea typeface="宋体" panose="02010600030101010101" pitchFamily="2" charset="-122"/>
              </a:rPr>
              <a:t>年代在数据库研究中人们发现关系代数理论能够作为</a:t>
            </a:r>
            <a:r>
              <a:rPr lang="zh-CN" altLang="en-US" sz="2800" b="1">
                <a:solidFill>
                  <a:srgbClr val="C00000"/>
                </a:solidFill>
                <a:latin typeface="Calibri" panose="020F0502020204030204" pitchFamily="34" charset="0"/>
                <a:ea typeface="宋体" panose="02010600030101010101" pitchFamily="2" charset="-122"/>
              </a:rPr>
              <a:t>数据库</a:t>
            </a:r>
            <a:r>
              <a:rPr lang="zh-CN" altLang="en-US" sz="2800">
                <a:latin typeface="Calibri" panose="020F0502020204030204" pitchFamily="34" charset="0"/>
                <a:ea typeface="宋体" panose="02010600030101010101" pitchFamily="2" charset="-122"/>
              </a:rPr>
              <a:t>的理论模型；</a:t>
            </a:r>
          </a:p>
          <a:p>
            <a:pPr marL="363538" indent="-363538">
              <a:lnSpc>
                <a:spcPct val="90000"/>
              </a:lnSpc>
            </a:pPr>
            <a:r>
              <a:rPr lang="zh-CN" altLang="en-US" sz="2800">
                <a:latin typeface="Calibri" panose="020F0502020204030204" pitchFamily="34" charset="0"/>
                <a:ea typeface="宋体" panose="02010600030101010101" pitchFamily="2" charset="-122"/>
              </a:rPr>
              <a:t>泛代数和多类代数是</a:t>
            </a:r>
            <a:r>
              <a:rPr lang="zh-CN" altLang="en-US" sz="2800" b="1">
                <a:solidFill>
                  <a:srgbClr val="C00000"/>
                </a:solidFill>
                <a:latin typeface="Calibri" panose="020F0502020204030204" pitchFamily="34" charset="0"/>
                <a:ea typeface="宋体" panose="02010600030101010101" pitchFamily="2" charset="-122"/>
              </a:rPr>
              <a:t>程序设计方法学</a:t>
            </a:r>
            <a:r>
              <a:rPr lang="zh-CN" altLang="en-US" sz="2800">
                <a:latin typeface="Calibri" panose="020F0502020204030204" pitchFamily="34" charset="0"/>
                <a:ea typeface="宋体" panose="02010600030101010101" pitchFamily="2" charset="-122"/>
              </a:rPr>
              <a:t>研究中的有力工具；</a:t>
            </a:r>
          </a:p>
          <a:p>
            <a:pPr marL="363538" indent="-363538">
              <a:lnSpc>
                <a:spcPct val="90000"/>
              </a:lnSpc>
            </a:pPr>
            <a:r>
              <a:rPr lang="zh-CN" altLang="en-US" sz="2800">
                <a:latin typeface="Calibri" panose="020F0502020204030204" pitchFamily="34" charset="0"/>
                <a:ea typeface="宋体" panose="02010600030101010101" pitchFamily="2" charset="-122"/>
              </a:rPr>
              <a:t>抽象数据类型代数规范理论和技术广泛应用于计算机</a:t>
            </a:r>
            <a:r>
              <a:rPr lang="zh-CN" altLang="en-US" sz="2800" b="1">
                <a:solidFill>
                  <a:srgbClr val="C00000"/>
                </a:solidFill>
                <a:latin typeface="Calibri" panose="020F0502020204030204" pitchFamily="34" charset="0"/>
                <a:ea typeface="宋体" panose="02010600030101010101" pitchFamily="2" charset="-122"/>
              </a:rPr>
              <a:t>软件形式说明和开发</a:t>
            </a:r>
            <a:r>
              <a:rPr lang="zh-CN" altLang="en-US" sz="2800">
                <a:latin typeface="Calibri" panose="020F0502020204030204" pitchFamily="34" charset="0"/>
                <a:ea typeface="宋体" panose="02010600030101010101" pitchFamily="2" charset="-122"/>
              </a:rPr>
              <a:t>以及</a:t>
            </a:r>
            <a:r>
              <a:rPr lang="zh-CN" altLang="en-US" sz="2800" b="1">
                <a:solidFill>
                  <a:srgbClr val="C00000"/>
                </a:solidFill>
                <a:latin typeface="Calibri" panose="020F0502020204030204" pitchFamily="34" charset="0"/>
                <a:ea typeface="宋体" panose="02010600030101010101" pitchFamily="2" charset="-122"/>
              </a:rPr>
              <a:t>硬件体系结构设计</a:t>
            </a:r>
            <a:r>
              <a:rPr lang="zh-CN" altLang="en-US" sz="2800">
                <a:latin typeface="Calibri" panose="020F0502020204030204" pitchFamily="34" charset="0"/>
                <a:ea typeface="宋体" panose="02010600030101010101" pitchFamily="2" charset="-122"/>
              </a:rPr>
              <a:t>。</a:t>
            </a:r>
          </a:p>
        </p:txBody>
      </p:sp>
    </p:spTree>
    <p:extLst>
      <p:ext uri="{BB962C8B-B14F-4D97-AF65-F5344CB8AC3E}">
        <p14:creationId xmlns:p14="http://schemas.microsoft.com/office/powerpoint/2010/main" val="293186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EA27B36-91A0-43F3-A8E1-F0E40A8770B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E54685-F65C-49CC-B9F3-9B72339F6FC4}" type="slidenum">
              <a:rPr lang="zh-CN" altLang="en-US" smtClean="0">
                <a:solidFill>
                  <a:schemeClr val="accent1"/>
                </a:solidFill>
              </a:rPr>
              <a:pPr/>
              <a:t>7</a:t>
            </a:fld>
            <a:r>
              <a:rPr lang="en-US" altLang="zh-CN" dirty="0">
                <a:solidFill>
                  <a:schemeClr val="accent1"/>
                </a:solidFill>
              </a:rPr>
              <a:t>/44</a:t>
            </a:r>
          </a:p>
        </p:txBody>
      </p:sp>
      <p:sp>
        <p:nvSpPr>
          <p:cNvPr id="8195" name="Rectangle 2">
            <a:extLst>
              <a:ext uri="{FF2B5EF4-FFF2-40B4-BE49-F238E27FC236}">
                <a16:creationId xmlns:a16="http://schemas.microsoft.com/office/drawing/2014/main" id="{2DCD2F7C-C898-4982-B335-6982A7F356BC}"/>
              </a:ext>
            </a:extLst>
          </p:cNvPr>
          <p:cNvSpPr>
            <a:spLocks noGrp="1"/>
          </p:cNvSpPr>
          <p:nvPr>
            <p:ph type="title" idx="4294967295"/>
          </p:nvPr>
        </p:nvSpPr>
        <p:spPr/>
        <p:txBody>
          <a:bodyPr/>
          <a:lstStyle/>
          <a:p>
            <a:pPr>
              <a:lnSpc>
                <a:spcPct val="90000"/>
              </a:lnSpc>
            </a:pPr>
            <a:r>
              <a:rPr lang="en-US" altLang="zh-CN" sz="4000" b="1" dirty="0">
                <a:latin typeface="Calibri" panose="020F0502020204030204" pitchFamily="34" charset="0"/>
                <a:ea typeface="宋体" panose="02010600030101010101" pitchFamily="2" charset="-122"/>
              </a:rPr>
              <a:t>9.1    </a:t>
            </a:r>
            <a:r>
              <a:rPr lang="zh-CN" altLang="en-US" sz="4000" b="1" dirty="0">
                <a:latin typeface="Calibri" panose="020F0502020204030204" pitchFamily="34" charset="0"/>
                <a:ea typeface="宋体" panose="02010600030101010101" pitchFamily="2" charset="-122"/>
              </a:rPr>
              <a:t>代数系统简介 </a:t>
            </a:r>
            <a:endParaRPr lang="en-US" altLang="zh-CN" sz="4000" b="1" dirty="0">
              <a:latin typeface="Calibri" panose="020F0502020204030204" pitchFamily="34" charset="0"/>
              <a:ea typeface="宋体" panose="02010600030101010101" pitchFamily="2" charset="-122"/>
            </a:endParaRPr>
          </a:p>
        </p:txBody>
      </p:sp>
      <p:sp>
        <p:nvSpPr>
          <p:cNvPr id="8196" name="Rectangle 3">
            <a:extLst>
              <a:ext uri="{FF2B5EF4-FFF2-40B4-BE49-F238E27FC236}">
                <a16:creationId xmlns:a16="http://schemas.microsoft.com/office/drawing/2014/main" id="{4F93E81E-A8A8-4ED0-89D9-E11D9795F33B}"/>
              </a:ext>
            </a:extLst>
          </p:cNvPr>
          <p:cNvSpPr>
            <a:spLocks noGrp="1"/>
          </p:cNvSpPr>
          <p:nvPr>
            <p:ph type="body" idx="4294967295"/>
          </p:nvPr>
        </p:nvSpPr>
        <p:spPr>
          <a:xfrm>
            <a:off x="611560" y="836613"/>
            <a:ext cx="7941890" cy="5616575"/>
          </a:xfrm>
        </p:spPr>
        <p:txBody>
          <a:bodyPr/>
          <a:lstStyle/>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二元运算</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None/>
            </a:pPr>
            <a:r>
              <a:rPr lang="en-US" altLang="zh-CN" b="1" dirty="0">
                <a:solidFill>
                  <a:srgbClr val="993300"/>
                </a:solidFill>
                <a:latin typeface="Calibri" panose="020F0502020204030204" pitchFamily="34" charset="0"/>
                <a:ea typeface="宋体" panose="02010600030101010101" pitchFamily="2" charset="-122"/>
              </a:rPr>
              <a:t>n</a:t>
            </a:r>
            <a:r>
              <a:rPr lang="zh-CN" altLang="en-US" b="1" dirty="0">
                <a:solidFill>
                  <a:srgbClr val="993300"/>
                </a:solidFill>
                <a:latin typeface="Calibri" panose="020F0502020204030204" pitchFamily="34" charset="0"/>
                <a:ea typeface="宋体" panose="02010600030101010101" pitchFamily="2" charset="-122"/>
              </a:rPr>
              <a:t>元运算</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交换律</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结合律</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幂等律</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分配律</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吸收律</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左幺元、右幺元、幺元</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左零元、右零元、零元</a:t>
            </a:r>
            <a:endParaRPr lang="en-US" altLang="zh-CN" b="1" dirty="0">
              <a:solidFill>
                <a:srgbClr val="993300"/>
              </a:solidFill>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左逆元、右逆元、逆元</a:t>
            </a:r>
            <a:endParaRPr lang="en-US" altLang="zh-CN" b="1" dirty="0">
              <a:solidFill>
                <a:srgbClr val="9933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85564384"/>
      </p:ext>
    </p:extLst>
  </p:cSld>
  <p:clrMapOvr>
    <a:masterClrMapping/>
  </p:clrMapOvr>
  <p:transition advTm="1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A89F7BF-4D36-4856-81F7-325E0710166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74AC01-D34B-4B3E-90DA-E263038F78DB}" type="slidenum">
              <a:rPr lang="zh-CN" altLang="en-US" smtClean="0">
                <a:solidFill>
                  <a:schemeClr val="accent1"/>
                </a:solidFill>
              </a:rPr>
              <a:pPr/>
              <a:t>8</a:t>
            </a:fld>
            <a:r>
              <a:rPr lang="en-US" altLang="zh-CN" dirty="0">
                <a:solidFill>
                  <a:schemeClr val="accent1"/>
                </a:solidFill>
              </a:rPr>
              <a:t>/44</a:t>
            </a:r>
          </a:p>
        </p:txBody>
      </p:sp>
      <p:sp>
        <p:nvSpPr>
          <p:cNvPr id="9219" name="Rectangle 2">
            <a:extLst>
              <a:ext uri="{FF2B5EF4-FFF2-40B4-BE49-F238E27FC236}">
                <a16:creationId xmlns:a16="http://schemas.microsoft.com/office/drawing/2014/main" id="{70AB2D5B-5A54-45A9-9985-CC0448707903}"/>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9.1               </a:t>
            </a:r>
            <a:r>
              <a:rPr lang="zh-CN" altLang="en-US" sz="4000" b="1" dirty="0">
                <a:latin typeface="Calibri" panose="020F0502020204030204" pitchFamily="34" charset="0"/>
                <a:ea typeface="宋体" panose="02010600030101010101" pitchFamily="2" charset="-122"/>
              </a:rPr>
              <a:t>二元运算</a:t>
            </a:r>
            <a:endParaRPr lang="en-US" altLang="zh-CN" sz="4000" dirty="0">
              <a:latin typeface="Calibri" panose="020F0502020204030204" pitchFamily="34" charset="0"/>
              <a:ea typeface="宋体" panose="02010600030101010101" pitchFamily="2" charset="-122"/>
            </a:endParaRPr>
          </a:p>
        </p:txBody>
      </p:sp>
      <p:sp>
        <p:nvSpPr>
          <p:cNvPr id="9220" name="Rectangle 4">
            <a:extLst>
              <a:ext uri="{FF2B5EF4-FFF2-40B4-BE49-F238E27FC236}">
                <a16:creationId xmlns:a16="http://schemas.microsoft.com/office/drawing/2014/main" id="{05E3719C-B775-4028-8419-158D927C6C71}"/>
              </a:ext>
            </a:extLst>
          </p:cNvPr>
          <p:cNvSpPr>
            <a:spLocks noChangeArrowheads="1"/>
          </p:cNvSpPr>
          <p:nvPr/>
        </p:nvSpPr>
        <p:spPr bwMode="auto">
          <a:xfrm>
            <a:off x="323850" y="857250"/>
            <a:ext cx="8712646" cy="1865126"/>
          </a:xfrm>
          <a:prstGeom prst="rect">
            <a:avLst/>
          </a:prstGeom>
          <a:solidFill>
            <a:srgbClr val="FFFF00"/>
          </a:solidFill>
          <a:ln>
            <a:noFill/>
          </a:ln>
        </p:spPr>
        <p:txBody>
          <a:bodyPr wrap="square">
            <a:spAutoFit/>
          </a:bodyPr>
          <a:lstStyle>
            <a:lvl1pPr marL="985838" indent="-9858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t>设 </a:t>
            </a:r>
            <a:r>
              <a:rPr lang="en-US" altLang="zh-CN" sz="3200" b="1" dirty="0"/>
              <a:t>S</a:t>
            </a:r>
            <a:r>
              <a:rPr lang="zh-CN" altLang="en-US" sz="3200" b="1" dirty="0"/>
              <a:t>是任意一个非空集。</a:t>
            </a:r>
          </a:p>
          <a:p>
            <a:pPr eaLnBrk="1" hangingPunct="1">
              <a:lnSpc>
                <a:spcPct val="120000"/>
              </a:lnSpc>
            </a:pPr>
            <a:r>
              <a:rPr lang="zh-CN" altLang="en-US" sz="3200" b="1" dirty="0"/>
              <a:t>     </a:t>
            </a:r>
            <a:r>
              <a:rPr lang="en-US" altLang="zh-CN" sz="3200" b="1" dirty="0"/>
              <a:t>*: S×S</a:t>
            </a:r>
            <a:r>
              <a:rPr lang="en-US" altLang="zh-CN" sz="3200" dirty="0"/>
              <a:t>→</a:t>
            </a:r>
            <a:r>
              <a:rPr lang="en-US" altLang="zh-CN" sz="3200" b="1" dirty="0"/>
              <a:t>S</a:t>
            </a:r>
            <a:r>
              <a:rPr lang="zh-CN" altLang="en-US" sz="3200" b="1" dirty="0"/>
              <a:t>是一个从</a:t>
            </a:r>
            <a:r>
              <a:rPr lang="en-US" altLang="zh-CN" sz="3200" b="1" dirty="0"/>
              <a:t>S×S</a:t>
            </a:r>
            <a:r>
              <a:rPr lang="zh-CN" altLang="en-US" sz="3200" b="1" dirty="0"/>
              <a:t>到</a:t>
            </a:r>
            <a:r>
              <a:rPr lang="en-US" altLang="zh-CN" sz="3200" b="1" dirty="0"/>
              <a:t>S</a:t>
            </a:r>
            <a:r>
              <a:rPr lang="zh-CN" altLang="en-US" sz="3200" b="1" dirty="0"/>
              <a:t>的函数 ，</a:t>
            </a:r>
          </a:p>
          <a:p>
            <a:pPr eaLnBrk="1" hangingPunct="1">
              <a:lnSpc>
                <a:spcPct val="120000"/>
              </a:lnSpc>
            </a:pPr>
            <a:r>
              <a:rPr lang="zh-CN" altLang="en-US" sz="3200" b="1" dirty="0"/>
              <a:t>则称</a:t>
            </a:r>
            <a:r>
              <a:rPr lang="en-US" altLang="zh-CN" sz="3200" b="1" dirty="0"/>
              <a:t>*</a:t>
            </a:r>
            <a:r>
              <a:rPr lang="zh-CN" altLang="en-US" sz="3200" b="1" dirty="0"/>
              <a:t>为</a:t>
            </a:r>
            <a:r>
              <a:rPr lang="en-US" altLang="zh-CN" sz="3200" b="1" dirty="0"/>
              <a:t>S</a:t>
            </a:r>
            <a:r>
              <a:rPr lang="zh-CN" altLang="en-US" sz="3200" b="1" dirty="0"/>
              <a:t>上的一个</a:t>
            </a:r>
            <a:r>
              <a:rPr lang="zh-CN" altLang="en-US" sz="3200" b="1" dirty="0">
                <a:solidFill>
                  <a:srgbClr val="FF0000"/>
                </a:solidFill>
              </a:rPr>
              <a:t>二元</a:t>
            </a:r>
            <a:r>
              <a:rPr lang="zh-CN" altLang="en-US" sz="3200" b="1" dirty="0">
                <a:solidFill>
                  <a:srgbClr val="CC0000"/>
                </a:solidFill>
              </a:rPr>
              <a:t>运算（代数运算）</a:t>
            </a:r>
            <a:r>
              <a:rPr lang="zh-CN" altLang="en-US" sz="3200" b="1" dirty="0"/>
              <a:t>。</a:t>
            </a:r>
          </a:p>
        </p:txBody>
      </p:sp>
      <p:sp>
        <p:nvSpPr>
          <p:cNvPr id="575493" name="Rectangle 5">
            <a:extLst>
              <a:ext uri="{FF2B5EF4-FFF2-40B4-BE49-F238E27FC236}">
                <a16:creationId xmlns:a16="http://schemas.microsoft.com/office/drawing/2014/main" id="{160D5C2B-0503-49EC-9F57-ACF7442DEB7E}"/>
              </a:ext>
            </a:extLst>
          </p:cNvPr>
          <p:cNvSpPr>
            <a:spLocks noChangeArrowheads="1"/>
          </p:cNvSpPr>
          <p:nvPr/>
        </p:nvSpPr>
        <p:spPr bwMode="auto">
          <a:xfrm>
            <a:off x="323528" y="2924944"/>
            <a:ext cx="842486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3200" b="1" dirty="0">
                <a:solidFill>
                  <a:srgbClr val="333300"/>
                </a:solidFill>
              </a:rPr>
              <a:t>即对任意两个元素</a:t>
            </a:r>
            <a:r>
              <a:rPr lang="en-US" altLang="zh-CN" sz="3200" b="1" dirty="0">
                <a:solidFill>
                  <a:srgbClr val="333300"/>
                </a:solidFill>
              </a:rPr>
              <a:t>a, </a:t>
            </a:r>
            <a:r>
              <a:rPr lang="en-US" altLang="zh-CN" sz="3200" b="1" dirty="0" err="1">
                <a:solidFill>
                  <a:srgbClr val="333300"/>
                </a:solidFill>
              </a:rPr>
              <a:t>b</a:t>
            </a:r>
            <a:r>
              <a:rPr lang="en-US" altLang="zh-CN" sz="3200" dirty="0" err="1"/>
              <a:t>∊</a:t>
            </a:r>
            <a:r>
              <a:rPr lang="en-US" altLang="zh-CN" sz="3200" b="1" dirty="0" err="1"/>
              <a:t>S</a:t>
            </a:r>
            <a:r>
              <a:rPr lang="en-US" altLang="zh-CN" sz="3200" b="1" dirty="0"/>
              <a:t>, </a:t>
            </a:r>
            <a:r>
              <a:rPr lang="zh-CN" altLang="en-US" sz="3200" b="1" dirty="0">
                <a:solidFill>
                  <a:srgbClr val="333300"/>
                </a:solidFill>
              </a:rPr>
              <a:t>存在唯一的</a:t>
            </a:r>
            <a:r>
              <a:rPr lang="en-US" altLang="zh-CN" sz="3200" b="1" dirty="0" err="1">
                <a:solidFill>
                  <a:srgbClr val="333300"/>
                </a:solidFill>
              </a:rPr>
              <a:t>c</a:t>
            </a:r>
            <a:r>
              <a:rPr lang="en-US" altLang="zh-CN" sz="3200" dirty="0" err="1">
                <a:solidFill>
                  <a:srgbClr val="333300"/>
                </a:solidFill>
              </a:rPr>
              <a:t>∊</a:t>
            </a:r>
            <a:r>
              <a:rPr lang="en-US" altLang="zh-CN" sz="3200" b="1" dirty="0" err="1">
                <a:solidFill>
                  <a:srgbClr val="333300"/>
                </a:solidFill>
              </a:rPr>
              <a:t>S</a:t>
            </a:r>
            <a:r>
              <a:rPr lang="zh-CN" altLang="en-US" sz="3200" b="1" dirty="0">
                <a:solidFill>
                  <a:srgbClr val="333300"/>
                </a:solidFill>
              </a:rPr>
              <a:t>，</a:t>
            </a:r>
            <a:endParaRPr lang="en-US" altLang="zh-CN" sz="3200" b="1" dirty="0">
              <a:solidFill>
                <a:srgbClr val="333300"/>
              </a:solidFill>
            </a:endParaRPr>
          </a:p>
          <a:p>
            <a:pPr eaLnBrk="1" hangingPunct="1">
              <a:lnSpc>
                <a:spcPct val="115000"/>
              </a:lnSpc>
            </a:pPr>
            <a:r>
              <a:rPr lang="zh-CN" altLang="en-US" sz="3200" b="1" dirty="0">
                <a:solidFill>
                  <a:srgbClr val="333300"/>
                </a:solidFill>
              </a:rPr>
              <a:t>使得 </a:t>
            </a:r>
          </a:p>
          <a:p>
            <a:pPr eaLnBrk="1" hangingPunct="1">
              <a:lnSpc>
                <a:spcPct val="115000"/>
              </a:lnSpc>
            </a:pPr>
            <a:r>
              <a:rPr lang="zh-CN" altLang="en-US" sz="3200" b="1" dirty="0">
                <a:solidFill>
                  <a:srgbClr val="333300"/>
                </a:solidFill>
              </a:rPr>
              <a:t>                    * </a:t>
            </a:r>
            <a:r>
              <a:rPr lang="en-US" altLang="zh-CN" sz="3200" b="1" dirty="0">
                <a:solidFill>
                  <a:srgbClr val="333300"/>
                </a:solidFill>
              </a:rPr>
              <a:t>(&lt;a</a:t>
            </a:r>
            <a:r>
              <a:rPr lang="zh-CN" altLang="en-US" sz="3200" b="1" dirty="0">
                <a:solidFill>
                  <a:srgbClr val="333300"/>
                </a:solidFill>
              </a:rPr>
              <a:t>，</a:t>
            </a:r>
            <a:r>
              <a:rPr lang="en-US" altLang="zh-CN" sz="3200" b="1" dirty="0">
                <a:solidFill>
                  <a:srgbClr val="333300"/>
                </a:solidFill>
              </a:rPr>
              <a:t>b&gt;)=c</a:t>
            </a:r>
            <a:endParaRPr lang="zh-CN" altLang="en-US" sz="3200" b="1" dirty="0">
              <a:solidFill>
                <a:srgbClr val="333300"/>
              </a:solidFill>
            </a:endParaRPr>
          </a:p>
          <a:p>
            <a:pPr eaLnBrk="1" hangingPunct="1">
              <a:lnSpc>
                <a:spcPct val="115000"/>
              </a:lnSpc>
            </a:pPr>
            <a:r>
              <a:rPr lang="zh-CN" altLang="en-US" sz="3200" b="1" dirty="0">
                <a:solidFill>
                  <a:srgbClr val="333300"/>
                </a:solidFill>
              </a:rPr>
              <a:t>记之为</a:t>
            </a:r>
          </a:p>
          <a:p>
            <a:pPr eaLnBrk="1" hangingPunct="1">
              <a:lnSpc>
                <a:spcPct val="115000"/>
              </a:lnSpc>
            </a:pPr>
            <a:r>
              <a:rPr lang="zh-CN" altLang="en-US" sz="3200" b="1" dirty="0">
                <a:solidFill>
                  <a:srgbClr val="333300"/>
                </a:solidFill>
              </a:rPr>
              <a:t>                     </a:t>
            </a:r>
            <a:r>
              <a:rPr lang="en-US" altLang="zh-CN" sz="3200" b="1" dirty="0">
                <a:solidFill>
                  <a:srgbClr val="333300"/>
                </a:solidFill>
              </a:rPr>
              <a:t>a*b =c</a:t>
            </a:r>
            <a:endParaRPr lang="zh-CN" altLang="en-US" sz="3200" b="1" dirty="0">
              <a:solidFill>
                <a:srgbClr val="333300"/>
              </a:solidFill>
            </a:endParaRPr>
          </a:p>
        </p:txBody>
      </p:sp>
      <p:sp>
        <p:nvSpPr>
          <p:cNvPr id="2" name="文本框 1"/>
          <p:cNvSpPr txBox="1"/>
          <p:nvPr/>
        </p:nvSpPr>
        <p:spPr>
          <a:xfrm>
            <a:off x="395536" y="5949280"/>
            <a:ext cx="8327921" cy="369332"/>
          </a:xfrm>
          <a:prstGeom prst="rect">
            <a:avLst/>
          </a:prstGeom>
          <a:solidFill>
            <a:srgbClr val="00B0F0"/>
          </a:solidFill>
        </p:spPr>
        <p:txBody>
          <a:bodyPr wrap="none" rtlCol="0">
            <a:spAutoFit/>
          </a:bodyPr>
          <a:lstStyle/>
          <a:p>
            <a:r>
              <a:rPr lang="zh-CN" altLang="en-US" b="1" dirty="0">
                <a:solidFill>
                  <a:schemeClr val="bg1"/>
                </a:solidFill>
              </a:rPr>
              <a:t>一般可以对两个集合的元素定义二元运算，其运算结果可以是第三个集合的元素</a:t>
            </a:r>
          </a:p>
        </p:txBody>
      </p:sp>
    </p:spTree>
    <p:extLst>
      <p:ext uri="{BB962C8B-B14F-4D97-AF65-F5344CB8AC3E}">
        <p14:creationId xmlns:p14="http://schemas.microsoft.com/office/powerpoint/2010/main" val="3962536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5493"/>
                                        </p:tgtEl>
                                        <p:attrNameLst>
                                          <p:attrName>style.visibility</p:attrName>
                                        </p:attrNameLst>
                                      </p:cBhvr>
                                      <p:to>
                                        <p:strVal val="visible"/>
                                      </p:to>
                                    </p:set>
                                    <p:anim calcmode="lin" valueType="num">
                                      <p:cBhvr additive="base">
                                        <p:cTn id="7" dur="500" fill="hold"/>
                                        <p:tgtEl>
                                          <p:spTgt spid="575493"/>
                                        </p:tgtEl>
                                        <p:attrNameLst>
                                          <p:attrName>ppt_x</p:attrName>
                                        </p:attrNameLst>
                                      </p:cBhvr>
                                      <p:tavLst>
                                        <p:tav tm="0">
                                          <p:val>
                                            <p:strVal val="#ppt_x"/>
                                          </p:val>
                                        </p:tav>
                                        <p:tav tm="100000">
                                          <p:val>
                                            <p:strVal val="#ppt_x"/>
                                          </p:val>
                                        </p:tav>
                                      </p:tavLst>
                                    </p:anim>
                                    <p:anim calcmode="lin" valueType="num">
                                      <p:cBhvr additive="base">
                                        <p:cTn id="8" dur="500" fill="hold"/>
                                        <p:tgtEl>
                                          <p:spTgt spid="575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AA08CE4-DFAE-4374-AFE6-7073346C68C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9F5123-ACD2-4739-A4E7-2E7A0377D1FA}" type="slidenum">
              <a:rPr lang="zh-CN" altLang="en-US" smtClean="0">
                <a:solidFill>
                  <a:schemeClr val="accent1"/>
                </a:solidFill>
              </a:rPr>
              <a:pPr/>
              <a:t>9</a:t>
            </a:fld>
            <a:r>
              <a:rPr lang="en-US" altLang="zh-CN" dirty="0">
                <a:solidFill>
                  <a:schemeClr val="accent1"/>
                </a:solidFill>
              </a:rPr>
              <a:t>/44</a:t>
            </a:r>
          </a:p>
        </p:txBody>
      </p:sp>
      <p:sp>
        <p:nvSpPr>
          <p:cNvPr id="10243" name="Rectangle 2">
            <a:extLst>
              <a:ext uri="{FF2B5EF4-FFF2-40B4-BE49-F238E27FC236}">
                <a16:creationId xmlns:a16="http://schemas.microsoft.com/office/drawing/2014/main" id="{81EFB008-670F-431C-BD16-B8E9DFF8E273}"/>
              </a:ext>
            </a:extLst>
          </p:cNvPr>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a:t>
            </a:r>
            <a:r>
              <a:rPr lang="en-US" altLang="zh-CN" sz="4000" b="1" dirty="0">
                <a:latin typeface="Calibri" panose="020F0502020204030204" pitchFamily="34" charset="0"/>
                <a:ea typeface="宋体" panose="02010600030101010101" pitchFamily="2" charset="-122"/>
              </a:rPr>
              <a:t>      N</a:t>
            </a:r>
            <a:r>
              <a:rPr lang="zh-CN" altLang="en-US" sz="4000" b="1" dirty="0">
                <a:latin typeface="Calibri" panose="020F0502020204030204" pitchFamily="34" charset="0"/>
                <a:ea typeface="宋体" panose="02010600030101010101" pitchFamily="2" charset="-122"/>
              </a:rPr>
              <a:t>是自然数集，</a:t>
            </a:r>
            <a:r>
              <a:rPr lang="en-US" altLang="zh-CN" sz="4000" b="1" dirty="0">
                <a:latin typeface="Calibri" panose="020F0502020204030204" pitchFamily="34" charset="0"/>
                <a:ea typeface="宋体" panose="02010600030101010101" pitchFamily="2" charset="-122"/>
              </a:rPr>
              <a:t>Z</a:t>
            </a:r>
            <a:r>
              <a:rPr lang="zh-CN" altLang="en-US" sz="4000" b="1" dirty="0">
                <a:latin typeface="Calibri" panose="020F0502020204030204" pitchFamily="34" charset="0"/>
                <a:ea typeface="宋体" panose="02010600030101010101" pitchFamily="2" charset="-122"/>
              </a:rPr>
              <a:t>是整数集</a:t>
            </a:r>
          </a:p>
        </p:txBody>
      </p:sp>
      <p:sp>
        <p:nvSpPr>
          <p:cNvPr id="10244" name="Rectangle 3">
            <a:extLst>
              <a:ext uri="{FF2B5EF4-FFF2-40B4-BE49-F238E27FC236}">
                <a16:creationId xmlns:a16="http://schemas.microsoft.com/office/drawing/2014/main" id="{FBA0E51C-97EC-48D9-86F1-FBF8FB0ADED4}"/>
              </a:ext>
            </a:extLst>
          </p:cNvPr>
          <p:cNvSpPr>
            <a:spLocks noGrp="1"/>
          </p:cNvSpPr>
          <p:nvPr>
            <p:ph type="body" idx="4294967295"/>
          </p:nvPr>
        </p:nvSpPr>
        <p:spPr>
          <a:xfrm>
            <a:off x="684213" y="857250"/>
            <a:ext cx="8054975" cy="1203598"/>
          </a:xfrm>
          <a:solidFill>
            <a:srgbClr val="FFFF00"/>
          </a:solidFill>
        </p:spPr>
        <p:txBody>
          <a:bodyPr/>
          <a:lstStyle/>
          <a:p>
            <a:r>
              <a:rPr lang="zh-CN" altLang="en-US" b="1" dirty="0">
                <a:latin typeface="Calibri" panose="020F0502020204030204" pitchFamily="34" charset="0"/>
                <a:ea typeface="宋体" panose="02010600030101010101" pitchFamily="2" charset="-122"/>
              </a:rPr>
              <a:t>普通加法“</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上的一个二元运算。</a:t>
            </a:r>
          </a:p>
          <a:p>
            <a:r>
              <a:rPr lang="zh-CN" altLang="en-US" b="1" dirty="0">
                <a:latin typeface="Calibri" panose="020F0502020204030204" pitchFamily="34" charset="0"/>
                <a:ea typeface="宋体" panose="02010600030101010101" pitchFamily="2" charset="-122"/>
              </a:rPr>
              <a:t>普通乘法“</a:t>
            </a:r>
            <a:r>
              <a:rPr lang="en-US" altLang="en-US"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上的一个二元运算。</a:t>
            </a:r>
          </a:p>
        </p:txBody>
      </p:sp>
      <p:sp>
        <p:nvSpPr>
          <p:cNvPr id="5" name="Rectangle 3">
            <a:extLst>
              <a:ext uri="{FF2B5EF4-FFF2-40B4-BE49-F238E27FC236}">
                <a16:creationId xmlns:a16="http://schemas.microsoft.com/office/drawing/2014/main" id="{FBA0E51C-97EC-48D9-86F1-FBF8FB0ADED4}"/>
              </a:ext>
            </a:extLst>
          </p:cNvPr>
          <p:cNvSpPr txBox="1">
            <a:spLocks/>
          </p:cNvSpPr>
          <p:nvPr/>
        </p:nvSpPr>
        <p:spPr bwMode="auto">
          <a:xfrm>
            <a:off x="705937" y="2780928"/>
            <a:ext cx="8054975" cy="17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latin typeface="Calibri" panose="020F0502020204030204" pitchFamily="34" charset="0"/>
                <a:ea typeface="宋体" panose="02010600030101010101" pitchFamily="2" charset="-122"/>
              </a:rPr>
              <a:t>普通加法“</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Z</a:t>
            </a:r>
            <a:r>
              <a:rPr lang="zh-CN" altLang="en-US" b="1" dirty="0">
                <a:latin typeface="Calibri" panose="020F0502020204030204" pitchFamily="34" charset="0"/>
                <a:ea typeface="宋体" panose="02010600030101010101" pitchFamily="2" charset="-122"/>
              </a:rPr>
              <a:t>上的一个二元运算。</a:t>
            </a:r>
          </a:p>
          <a:p>
            <a:r>
              <a:rPr lang="zh-CN" altLang="en-US" b="1" dirty="0">
                <a:latin typeface="Calibri" panose="020F0502020204030204" pitchFamily="34" charset="0"/>
                <a:ea typeface="宋体" panose="02010600030101010101" pitchFamily="2" charset="-122"/>
              </a:rPr>
              <a:t>普通乘法“</a:t>
            </a:r>
            <a:r>
              <a:rPr lang="en-US" altLang="en-US"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 是</a:t>
            </a:r>
            <a:r>
              <a:rPr lang="en-US" altLang="zh-CN" b="1" dirty="0">
                <a:latin typeface="Calibri" panose="020F0502020204030204" pitchFamily="34" charset="0"/>
                <a:ea typeface="宋体" panose="02010600030101010101" pitchFamily="2" charset="-122"/>
              </a:rPr>
              <a:t>Z</a:t>
            </a:r>
            <a:r>
              <a:rPr lang="zh-CN" altLang="en-US" b="1" dirty="0">
                <a:latin typeface="Calibri" panose="020F0502020204030204" pitchFamily="34" charset="0"/>
                <a:ea typeface="宋体" panose="02010600030101010101" pitchFamily="2" charset="-122"/>
              </a:rPr>
              <a:t>上的一个二元运算。</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普通减法“−”是</a:t>
            </a:r>
            <a:r>
              <a:rPr lang="en-US" altLang="zh-CN" b="1" dirty="0">
                <a:latin typeface="Calibri" panose="020F0502020204030204" pitchFamily="34" charset="0"/>
                <a:ea typeface="宋体" panose="02010600030101010101" pitchFamily="2" charset="-122"/>
              </a:rPr>
              <a:t>Z</a:t>
            </a:r>
            <a:r>
              <a:rPr lang="zh-CN" altLang="en-US" b="1" dirty="0">
                <a:latin typeface="Calibri" panose="020F0502020204030204" pitchFamily="34" charset="0"/>
                <a:ea typeface="宋体" panose="02010600030101010101" pitchFamily="2" charset="-122"/>
              </a:rPr>
              <a:t>上的一个二元运算。</a:t>
            </a:r>
          </a:p>
        </p:txBody>
      </p:sp>
      <p:sp>
        <p:nvSpPr>
          <p:cNvPr id="6" name="文本框 5"/>
          <p:cNvSpPr txBox="1"/>
          <p:nvPr/>
        </p:nvSpPr>
        <p:spPr>
          <a:xfrm>
            <a:off x="0" y="5445224"/>
            <a:ext cx="9079730" cy="369332"/>
          </a:xfrm>
          <a:prstGeom prst="rect">
            <a:avLst/>
          </a:prstGeom>
          <a:solidFill>
            <a:srgbClr val="00B0F0"/>
          </a:solidFill>
        </p:spPr>
        <p:txBody>
          <a:bodyPr wrap="none" rtlCol="0">
            <a:spAutoFit/>
          </a:bodyPr>
          <a:lstStyle/>
          <a:p>
            <a:r>
              <a:rPr lang="zh-CN" altLang="en-US" b="1" dirty="0">
                <a:solidFill>
                  <a:schemeClr val="bg1"/>
                </a:solidFill>
              </a:rPr>
              <a:t>对陪域的限定使得二元运算具有封闭性，即</a:t>
            </a:r>
            <a:r>
              <a:rPr lang="en-US" altLang="zh-CN" b="1" dirty="0">
                <a:solidFill>
                  <a:schemeClr val="bg1"/>
                </a:solidFill>
              </a:rPr>
              <a:t>S</a:t>
            </a:r>
            <a:r>
              <a:rPr lang="zh-CN" altLang="en-US" b="1" dirty="0">
                <a:solidFill>
                  <a:schemeClr val="bg1"/>
                </a:solidFill>
              </a:rPr>
              <a:t>中的任意两个元素的二元运算结果还在</a:t>
            </a:r>
            <a:r>
              <a:rPr lang="en-US" altLang="zh-CN" b="1" dirty="0">
                <a:solidFill>
                  <a:schemeClr val="bg1"/>
                </a:solidFill>
              </a:rPr>
              <a:t>S</a:t>
            </a:r>
            <a:r>
              <a:rPr lang="zh-CN" altLang="en-US" b="1" dirty="0">
                <a:solidFill>
                  <a:schemeClr val="bg1"/>
                </a:solidFill>
              </a:rPr>
              <a:t>中</a:t>
            </a:r>
          </a:p>
        </p:txBody>
      </p:sp>
    </p:spTree>
    <p:extLst>
      <p:ext uri="{BB962C8B-B14F-4D97-AF65-F5344CB8AC3E}">
        <p14:creationId xmlns:p14="http://schemas.microsoft.com/office/powerpoint/2010/main" val="56634098"/>
      </p:ext>
    </p:extLst>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315843</TotalTime>
  <Words>5145</Words>
  <Application>Microsoft Office PowerPoint</Application>
  <PresentationFormat>全屏显示(4:3)</PresentationFormat>
  <Paragraphs>569</Paragraphs>
  <Slides>45</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MS Mincho</vt:lpstr>
      <vt:lpstr>黑体</vt:lpstr>
      <vt:lpstr>宋体</vt:lpstr>
      <vt:lpstr>Arial</vt:lpstr>
      <vt:lpstr>Calibri</vt:lpstr>
      <vt:lpstr>Symbol</vt:lpstr>
      <vt:lpstr>Times New Roman</vt:lpstr>
      <vt:lpstr>Wingdings</vt:lpstr>
      <vt:lpstr>2_Office 主题</vt:lpstr>
      <vt:lpstr>PowerPoint 演示文稿</vt:lpstr>
      <vt:lpstr>第9章     代数系统简介 </vt:lpstr>
      <vt:lpstr>代数学</vt:lpstr>
      <vt:lpstr>抽象代数学——研究所谓的抽象代数系统</vt:lpstr>
      <vt:lpstr>伽罗瓦　 Evariste Galois</vt:lpstr>
      <vt:lpstr>抽象代数系统的应用</vt:lpstr>
      <vt:lpstr>9.1    代数系统简介 </vt:lpstr>
      <vt:lpstr>定义9.1               二元运算</vt:lpstr>
      <vt:lpstr>例      N是自然数集，Z是整数集</vt:lpstr>
      <vt:lpstr>例      R是自然数集，R*=R−{0}</vt:lpstr>
      <vt:lpstr>例</vt:lpstr>
      <vt:lpstr>例             异或函数</vt:lpstr>
      <vt:lpstr>例             </vt:lpstr>
      <vt:lpstr>例                  （2S，∪）</vt:lpstr>
      <vt:lpstr>例                  （SS，∘）</vt:lpstr>
      <vt:lpstr>定义9.2          n元运算（n≥1）</vt:lpstr>
      <vt:lpstr>n元运算（n≥1）的例子</vt:lpstr>
      <vt:lpstr>定义9.3             交换律</vt:lpstr>
      <vt:lpstr>定义9.3           结合律</vt:lpstr>
      <vt:lpstr>定义9.3           幂等律</vt:lpstr>
      <vt:lpstr>幂运算</vt:lpstr>
      <vt:lpstr>例  Z是整数集，* 是Z上一个二元运算， 对于任意的m，n∊Z，m*n=m+n-10。  问：* 是可交换的吗？ * 是可结合的吗？</vt:lpstr>
      <vt:lpstr>例 N是自然数集合，在N上定义运算 * ： 对于任意的m，n ∊ N，m*n=m+2n。 * 是可交换的吗？* 适合结合律吗？</vt:lpstr>
      <vt:lpstr>例 A={a,b,c}, 下表给出了集合A上的一个*运算表。问: * 是否适合结合律？是否适合交换律？ </vt:lpstr>
      <vt:lpstr>例 A={a,b,c}, 右表给出了集合A上的一个*运算表。问: * 是否适合结合律？是否适合交换律？ </vt:lpstr>
      <vt:lpstr>PowerPoint 演示文稿</vt:lpstr>
      <vt:lpstr>PowerPoint 演示文稿</vt:lpstr>
      <vt:lpstr>例</vt:lpstr>
      <vt:lpstr>引例</vt:lpstr>
      <vt:lpstr>定义9.4           分配律</vt:lpstr>
      <vt:lpstr>定义9.5         吸收律</vt:lpstr>
      <vt:lpstr>引例</vt:lpstr>
      <vt:lpstr>定义9.6         左幺元、右幺元、幺元</vt:lpstr>
      <vt:lpstr>例 A={a,b,c}, </vt:lpstr>
      <vt:lpstr>从运算表看代数运算性质</vt:lpstr>
      <vt:lpstr>定理9.1</vt:lpstr>
      <vt:lpstr>定义9.6         左零元、右零元、零元</vt:lpstr>
      <vt:lpstr>例  R*=R-{0}</vt:lpstr>
      <vt:lpstr>定理9.2</vt:lpstr>
      <vt:lpstr>例                  （NN，∘）</vt:lpstr>
      <vt:lpstr>定义9.6         左逆元、右逆元、逆元</vt:lpstr>
      <vt:lpstr>例</vt:lpstr>
      <vt:lpstr>定理9.3</vt:lpstr>
      <vt:lpstr>定义9.7            消去律</vt:lpstr>
      <vt:lpstr> 9.16 9.17   </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jin zhong</cp:lastModifiedBy>
  <cp:revision>239</cp:revision>
  <dcterms:created xsi:type="dcterms:W3CDTF">2090-01-01T11:28:32Z</dcterms:created>
  <dcterms:modified xsi:type="dcterms:W3CDTF">2024-11-14T03:57:44Z</dcterms:modified>
</cp:coreProperties>
</file>