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5"/>
  </p:notesMasterIdLst>
  <p:sldIdLst>
    <p:sldId id="729" r:id="rId2"/>
    <p:sldId id="730" r:id="rId3"/>
    <p:sldId id="731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993300"/>
    <a:srgbClr val="95B3D7"/>
    <a:srgbClr val="7F8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0640" autoAdjust="0"/>
  </p:normalViewPr>
  <p:slideViewPr>
    <p:cSldViewPr>
      <p:cViewPr varScale="1">
        <p:scale>
          <a:sx n="76" d="100"/>
          <a:sy n="76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CE5DEF6D-1A98-407F-9175-27293F515DE3}" type="datetimeFigureOut">
              <a:rPr lang="zh-CN" altLang="en-US"/>
              <a:pPr>
                <a:defRPr/>
              </a:pPr>
              <a:t>2024/11/16</a:t>
            </a:fld>
            <a:endParaRPr lang="en-US" altLang="zh-CN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9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9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6AED85D0-4B17-457D-881B-EED07EF49ED8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6661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8916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ED85D0-4B17-457D-881B-EED07EF49ED8}" type="slidenum">
              <a:rPr lang="zh-CN" altLang="en-US" smtClean="0"/>
              <a:pPr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02384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"/>
          <p:cNvSpPr>
            <a:spLocks noChangeShapeType="1"/>
          </p:cNvSpPr>
          <p:nvPr userDrawn="1"/>
        </p:nvSpPr>
        <p:spPr bwMode="auto">
          <a:xfrm flipV="1">
            <a:off x="0" y="765175"/>
            <a:ext cx="9144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latin typeface="+mn-lt"/>
              <a:ea typeface="+mn-ea"/>
            </a:endParaRPr>
          </a:p>
        </p:txBody>
      </p:sp>
      <p:pic>
        <p:nvPicPr>
          <p:cNvPr id="5" name="Picture 8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AC35AA5-6FC0-4892-B759-AB7664A63D87}" type="slidenum">
              <a:rPr lang="zh-CN" altLang="en-US" smtClean="0"/>
              <a:pPr/>
              <a:t>‹#›</a:t>
            </a:fld>
            <a:r>
              <a:rPr lang="en-US" altLang="zh-CN" dirty="0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05945635"/>
      </p:ext>
    </p:extLst>
  </p:cSld>
  <p:clrMapOvr>
    <a:masterClrMapping/>
  </p:clrMapOvr>
  <p:transition advTm="1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5652E7-F9C1-4F85-BD70-7CD18B77FD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BAF74-2AB1-4A18-8018-68176D31AEDE}" type="slidenum">
              <a:rPr lang="zh-CN" altLang="en-US" smtClean="0"/>
              <a:pPr/>
              <a:t>‹#›</a:t>
            </a:fld>
            <a:r>
              <a:rPr lang="en-US" altLang="zh-CN" dirty="0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782324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1"/>
          <p:cNvSpPr>
            <a:spLocks noGrp="1"/>
          </p:cNvSpPr>
          <p:nvPr>
            <p:ph type="title"/>
          </p:nvPr>
        </p:nvSpPr>
        <p:spPr bwMode="auto">
          <a:xfrm>
            <a:off x="179388" y="-26988"/>
            <a:ext cx="8229600" cy="642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195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323850" y="10525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accent1"/>
                </a:solidFill>
              </a:defRPr>
            </a:lvl1pPr>
          </a:lstStyle>
          <a:p>
            <a:fld id="{970BAF74-2AB1-4A18-8018-68176D31AEDE}" type="slidenum">
              <a:rPr lang="zh-CN" altLang="en-US" smtClean="0"/>
              <a:pPr/>
              <a:t>‹#›</a:t>
            </a:fld>
            <a:r>
              <a:rPr lang="en-US" altLang="zh-CN" dirty="0"/>
              <a:t>/70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bg1"/>
          </a:solidFill>
          <a:latin typeface="Arial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Arial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692151"/>
            <a:ext cx="8534400" cy="3384922"/>
          </a:xfrm>
        </p:spPr>
        <p:txBody>
          <a:bodyPr/>
          <a:lstStyle/>
          <a:p>
            <a:pPr algn="l"/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9.16</a:t>
            </a:r>
            <a:b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9.17</a:t>
            </a: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endParaRPr lang="en-US" altLang="zh-CN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标题 1"/>
          <p:cNvSpPr txBox="1">
            <a:spLocks/>
          </p:cNvSpPr>
          <p:nvPr/>
        </p:nvSpPr>
        <p:spPr bwMode="auto">
          <a:xfrm>
            <a:off x="179388" y="122238"/>
            <a:ext cx="8229600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chemeClr val="bg1"/>
                </a:solidFill>
              </a:rPr>
              <a:t>作业</a:t>
            </a:r>
            <a:r>
              <a:rPr lang="en-US" altLang="zh-CN" sz="440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C0C51CD-35A3-4489-98E4-53CC8D122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" y="4005064"/>
            <a:ext cx="8443912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587839484"/>
      </p:ext>
    </p:extLst>
  </p:cSld>
  <p:clrMapOvr>
    <a:masterClrMapping/>
  </p:clrMapOvr>
  <p:transition advTm="1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64704"/>
            <a:ext cx="8534400" cy="2160240"/>
          </a:xfrm>
        </p:spPr>
        <p:txBody>
          <a:bodyPr/>
          <a:lstStyle/>
          <a:p>
            <a:pPr lvl="0" algn="l"/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对于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中的任意</a:t>
            </a:r>
            <a:r>
              <a:rPr lang="en-US" altLang="zh-CN" sz="3200" b="1" dirty="0" err="1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a,b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a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b=(ab) mod 5</a:t>
            </a:r>
            <a:b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(1) 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列出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的运算表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/>
            </a:r>
            <a:b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</a:b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(2) </a:t>
            </a:r>
            <a:r>
              <a:rPr lang="zh-CN" altLang="en-US" sz="3200" b="1" dirty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⊙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是否有零元和幺元？若有幺元，请求出所有可逆元素的逆元。</a:t>
            </a:r>
            <a:endParaRPr lang="en-US" altLang="zh-CN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标题 1"/>
          <p:cNvSpPr txBox="1">
            <a:spLocks/>
          </p:cNvSpPr>
          <p:nvPr/>
        </p:nvSpPr>
        <p:spPr bwMode="auto">
          <a:xfrm>
            <a:off x="107504" y="-27384"/>
            <a:ext cx="9036496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3200" b="1" dirty="0" smtClean="0">
                <a:solidFill>
                  <a:schemeClr val="bg1"/>
                </a:solidFill>
              </a:rPr>
              <a:t>9.16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设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V=(A,</a:t>
            </a:r>
            <a:r>
              <a:rPr lang="zh-CN" altLang="en-US" sz="3200" b="1" dirty="0">
                <a:latin typeface="Calibri" panose="020F0502020204030204" pitchFamily="34" charset="0"/>
              </a:rPr>
              <a:t> </a:t>
            </a:r>
            <a:r>
              <a:rPr lang="zh-CN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⊙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)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为代数系统，其中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A={0,1,2,3,4},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323528" y="2781503"/>
            <a:ext cx="403244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解： </a:t>
            </a:r>
            <a:r>
              <a:rPr lang="en-US" altLang="zh-CN" sz="3200" dirty="0" smtClean="0"/>
              <a:t>(1)</a:t>
            </a:r>
          </a:p>
          <a:p>
            <a:r>
              <a:rPr lang="en-US" altLang="zh-CN" sz="3200" dirty="0" smtClean="0"/>
              <a:t>        (2) </a:t>
            </a:r>
            <a:r>
              <a:rPr lang="zh-CN" altLang="en-US" sz="3200" dirty="0" smtClean="0"/>
              <a:t>零元：</a:t>
            </a:r>
            <a:r>
              <a:rPr lang="en-US" altLang="zh-CN" sz="3200" dirty="0" smtClean="0"/>
              <a:t>0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</a:t>
            </a:r>
            <a:r>
              <a:rPr lang="zh-CN" altLang="en-US" sz="3200" dirty="0" smtClean="0"/>
              <a:t>幺元：</a:t>
            </a:r>
            <a:r>
              <a:rPr lang="en-US" altLang="zh-CN" sz="3200" dirty="0" smtClean="0"/>
              <a:t>1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1</a:t>
            </a:r>
            <a:r>
              <a:rPr lang="en-US" altLang="zh-CN" sz="3200" b="1" baseline="30000" dirty="0" smtClean="0">
                <a:latin typeface="Calibri" panose="020F0502020204030204" pitchFamily="34" charset="0"/>
              </a:rPr>
              <a:t>-1</a:t>
            </a:r>
            <a:r>
              <a:rPr lang="en-US" altLang="zh-CN" sz="3200" dirty="0" smtClean="0"/>
              <a:t>=1</a:t>
            </a:r>
          </a:p>
          <a:p>
            <a:r>
              <a:rPr lang="en-US" altLang="zh-CN" sz="3200" dirty="0"/>
              <a:t> </a:t>
            </a:r>
            <a:r>
              <a:rPr lang="en-US" altLang="zh-CN" sz="3200" dirty="0" smtClean="0"/>
              <a:t>            2</a:t>
            </a:r>
            <a:r>
              <a:rPr lang="en-US" altLang="zh-CN" sz="3200" b="1" baseline="30000" dirty="0" smtClean="0">
                <a:latin typeface="Calibri" panose="020F0502020204030204" pitchFamily="34" charset="0"/>
              </a:rPr>
              <a:t>-1</a:t>
            </a:r>
            <a:r>
              <a:rPr lang="en-US" altLang="zh-CN" sz="3200" dirty="0" smtClean="0"/>
              <a:t>=3</a:t>
            </a:r>
          </a:p>
          <a:p>
            <a:r>
              <a:rPr lang="en-US" altLang="zh-CN" sz="3200" dirty="0" smtClean="0"/>
              <a:t>             3</a:t>
            </a:r>
            <a:r>
              <a:rPr lang="en-US" altLang="zh-CN" sz="3200" b="1" baseline="30000" dirty="0" smtClean="0">
                <a:latin typeface="Calibri" panose="020F0502020204030204" pitchFamily="34" charset="0"/>
              </a:rPr>
              <a:t>-1</a:t>
            </a:r>
            <a:r>
              <a:rPr lang="en-US" altLang="zh-CN" sz="3200" dirty="0" smtClean="0"/>
              <a:t>=2</a:t>
            </a:r>
          </a:p>
          <a:p>
            <a:r>
              <a:rPr lang="en-US" altLang="zh-CN" sz="3200" smtClean="0"/>
              <a:t>             4</a:t>
            </a:r>
            <a:r>
              <a:rPr lang="en-US" altLang="zh-CN" sz="3200" b="1" baseline="30000" smtClean="0">
                <a:latin typeface="Calibri" panose="020F0502020204030204" pitchFamily="34" charset="0"/>
              </a:rPr>
              <a:t>-1</a:t>
            </a:r>
            <a:r>
              <a:rPr lang="en-US" altLang="zh-CN" sz="3200" smtClean="0"/>
              <a:t>=4</a:t>
            </a:r>
            <a:endParaRPr lang="en-US" altLang="zh-CN" sz="3200" b="1" baseline="30000" dirty="0">
              <a:latin typeface="Calibri" panose="020F0502020204030204" pitchFamily="34" charset="0"/>
            </a:endParaRPr>
          </a:p>
        </p:txBody>
      </p:sp>
      <p:graphicFrame>
        <p:nvGraphicFramePr>
          <p:cNvPr id="6" name="Group 3">
            <a:extLst>
              <a:ext uri="{FF2B5EF4-FFF2-40B4-BE49-F238E27FC236}">
                <a16:creationId xmlns:a16="http://schemas.microsoft.com/office/drawing/2014/main" id="{D584D128-068C-4475-B19E-51C575B1CDF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5148064" y="3284984"/>
          <a:ext cx="3240360" cy="3108960"/>
        </p:xfrm>
        <a:graphic>
          <a:graphicData uri="http://schemas.openxmlformats.org/drawingml/2006/table">
            <a:tbl>
              <a:tblPr/>
              <a:tblGrid>
                <a:gridCol w="541051">
                  <a:extLst>
                    <a:ext uri="{9D8B030D-6E8A-4147-A177-3AD203B41FA5}">
                      <a16:colId xmlns:a16="http://schemas.microsoft.com/office/drawing/2014/main" val="1845000228"/>
                    </a:ext>
                  </a:extLst>
                </a:gridCol>
                <a:gridCol w="554429">
                  <a:extLst>
                    <a:ext uri="{9D8B030D-6E8A-4147-A177-3AD203B41FA5}">
                      <a16:colId xmlns:a16="http://schemas.microsoft.com/office/drawing/2014/main" val="126914135"/>
                    </a:ext>
                  </a:extLst>
                </a:gridCol>
                <a:gridCol w="526186">
                  <a:extLst>
                    <a:ext uri="{9D8B030D-6E8A-4147-A177-3AD203B41FA5}">
                      <a16:colId xmlns:a16="http://schemas.microsoft.com/office/drawing/2014/main" val="3225482726"/>
                    </a:ext>
                  </a:extLst>
                </a:gridCol>
                <a:gridCol w="538078">
                  <a:extLst>
                    <a:ext uri="{9D8B030D-6E8A-4147-A177-3AD203B41FA5}">
                      <a16:colId xmlns:a16="http://schemas.microsoft.com/office/drawing/2014/main" val="2660014118"/>
                    </a:ext>
                  </a:extLst>
                </a:gridCol>
                <a:gridCol w="541051">
                  <a:extLst>
                    <a:ext uri="{9D8B030D-6E8A-4147-A177-3AD203B41FA5}">
                      <a16:colId xmlns:a16="http://schemas.microsoft.com/office/drawing/2014/main" val="3167915937"/>
                    </a:ext>
                  </a:extLst>
                </a:gridCol>
                <a:gridCol w="539565">
                  <a:extLst>
                    <a:ext uri="{9D8B030D-6E8A-4147-A177-3AD203B41FA5}">
                      <a16:colId xmlns:a16="http://schemas.microsoft.com/office/drawing/2014/main" val="3694267854"/>
                    </a:ext>
                  </a:extLst>
                </a:gridCol>
              </a:tblGrid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lang="zh-CN" altLang="en-US" sz="2800" b="1" dirty="0" smtClean="0"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⊙</a:t>
                      </a: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311447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FF99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1725648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612626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95964"/>
                  </a:ext>
                </a:extLst>
              </a:tr>
              <a:tr h="493061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5398982"/>
                  </a:ext>
                </a:extLst>
              </a:tr>
              <a:tr h="494272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zh-CN" sz="2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0</a:t>
                      </a:r>
                      <a:endParaRPr kumimoji="0" lang="en-US" altLang="zh-CN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99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553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0673919"/>
      </p:ext>
    </p:extLst>
  </p:cSld>
  <p:clrMapOvr>
    <a:masterClrMapping/>
  </p:clrMapOvr>
  <p:transition advTm="1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5750" y="764704"/>
            <a:ext cx="8534400" cy="1152128"/>
          </a:xfrm>
        </p:spPr>
        <p:txBody>
          <a:bodyPr/>
          <a:lstStyle/>
          <a:p>
            <a:pPr lvl="0" algn="l"/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试给出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的运算表，并求出</a:t>
            </a:r>
            <a:r>
              <a:rPr lang="en-US" altLang="zh-CN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V</a:t>
            </a:r>
            <a:r>
              <a:rPr lang="zh-CN" alt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t>的幺元和所有可逆元素的逆元。</a:t>
            </a:r>
            <a:endParaRPr lang="en-US" altLang="zh-CN" sz="3200" b="1" dirty="0">
              <a:solidFill>
                <a:schemeClr val="tx1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55300" name="标题 1"/>
          <p:cNvSpPr txBox="1">
            <a:spLocks/>
          </p:cNvSpPr>
          <p:nvPr/>
        </p:nvSpPr>
        <p:spPr bwMode="auto">
          <a:xfrm>
            <a:off x="107504" y="-27384"/>
            <a:ext cx="9289032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0"/>
            <a:r>
              <a:rPr lang="en-US" altLang="zh-CN" sz="3200" b="1" dirty="0" smtClean="0">
                <a:solidFill>
                  <a:schemeClr val="bg1"/>
                </a:solidFill>
              </a:rPr>
              <a:t>9.17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设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A={1,2}, V=(A</a:t>
            </a:r>
            <a:r>
              <a:rPr lang="en-US" altLang="zh-CN" sz="3200" b="1" baseline="300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,</a:t>
            </a:r>
            <a:r>
              <a:rPr lang="zh-CN" altLang="en-US" sz="3200" b="1" dirty="0" smtClean="0">
                <a:latin typeface="Calibri" panose="020F0502020204030204" pitchFamily="34" charset="0"/>
              </a:rPr>
              <a:t> </a:t>
            </a:r>
            <a:r>
              <a:rPr lang="zh-CN" alt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∘</a:t>
            </a:r>
            <a:r>
              <a:rPr lang="en-US" altLang="zh-CN" sz="3200" b="1" dirty="0" smtClean="0">
                <a:solidFill>
                  <a:schemeClr val="bg1"/>
                </a:solidFill>
              </a:rPr>
              <a:t>), </a:t>
            </a:r>
            <a:r>
              <a:rPr lang="zh-CN" altLang="en-US" sz="3200" b="1" dirty="0" smtClean="0">
                <a:solidFill>
                  <a:schemeClr val="bg1"/>
                </a:solidFill>
              </a:rPr>
              <a:t>其中</a:t>
            </a:r>
            <a:r>
              <a:rPr lang="zh-CN" altLang="en-US" sz="3200" b="1" dirty="0" smtClean="0">
                <a:solidFill>
                  <a:schemeClr val="bg1"/>
                </a:solidFill>
                <a:latin typeface="Calibri" panose="020F0502020204030204" pitchFamily="34" charset="0"/>
              </a:rPr>
              <a:t>∘表示函数的合成。</a:t>
            </a:r>
            <a:endParaRPr lang="en-US" altLang="zh-CN" sz="3200" b="1" dirty="0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 flipH="1">
            <a:off x="467544" y="1916832"/>
            <a:ext cx="4320480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解：</a:t>
            </a:r>
            <a:r>
              <a:rPr lang="en-US" altLang="zh-CN" sz="3200" b="1" dirty="0" smtClean="0"/>
              <a:t>A</a:t>
            </a:r>
            <a:r>
              <a:rPr lang="en-US" altLang="zh-CN" sz="3200" b="1" baseline="30000" dirty="0" smtClean="0">
                <a:latin typeface="Calibri" panose="020F0502020204030204" pitchFamily="34" charset="0"/>
              </a:rPr>
              <a:t>A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={f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1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,f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2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, f</a:t>
            </a:r>
            <a:r>
              <a:rPr lang="en-US" altLang="zh-CN" sz="1600" b="1" dirty="0" smtClean="0">
                <a:latin typeface="Calibri" panose="020F0502020204030204" pitchFamily="34" charset="0"/>
              </a:rPr>
              <a:t>3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, f</a:t>
            </a:r>
            <a:r>
              <a:rPr lang="en-US" altLang="zh-CN" sz="1600" b="1" dirty="0" smtClean="0">
                <a:latin typeface="Calibri" panose="020F0502020204030204" pitchFamily="34" charset="0"/>
              </a:rPr>
              <a:t>4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}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  </a:t>
            </a:r>
          </a:p>
          <a:p>
            <a:r>
              <a:rPr lang="en-US" altLang="zh-CN" sz="3200" b="1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altLang="zh-CN" sz="3200" b="1" dirty="0" smtClean="0">
                <a:solidFill>
                  <a:srgbClr val="FF0000"/>
                </a:solidFill>
                <a:latin typeface="Calibri" panose="020F0502020204030204" pitchFamily="34" charset="0"/>
              </a:rPr>
              <a:t>       </a:t>
            </a:r>
            <a:r>
              <a:rPr lang="zh-CN" altLang="en-US" sz="3200" b="1" dirty="0" smtClean="0">
                <a:latin typeface="Calibri" panose="020F0502020204030204" pitchFamily="34" charset="0"/>
              </a:rPr>
              <a:t>其中，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f</a:t>
            </a:r>
            <a:r>
              <a:rPr lang="en-US" altLang="zh-CN" b="1" dirty="0" smtClean="0">
                <a:latin typeface="Calibri" panose="020F0502020204030204" pitchFamily="34" charset="0"/>
              </a:rPr>
              <a:t>1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(x</a:t>
            </a:r>
            <a:r>
              <a:rPr lang="en-US" altLang="zh-CN" sz="3200" b="1" dirty="0">
                <a:latin typeface="Calibri" panose="020F0502020204030204" pitchFamily="34" charset="0"/>
              </a:rPr>
              <a:t>)=1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3200" b="1" dirty="0" smtClean="0">
                <a:latin typeface="Calibri" panose="020F0502020204030204" pitchFamily="34" charset="0"/>
              </a:rPr>
              <a:t>         f</a:t>
            </a:r>
            <a:r>
              <a:rPr lang="en-US" altLang="zh-CN" b="1" dirty="0" smtClean="0">
                <a:latin typeface="Calibri" panose="020F0502020204030204" pitchFamily="34" charset="0"/>
              </a:rPr>
              <a:t>2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(x</a:t>
            </a:r>
            <a:r>
              <a:rPr lang="en-US" altLang="zh-CN" sz="3200" b="1" dirty="0">
                <a:latin typeface="Calibri" panose="020F0502020204030204" pitchFamily="34" charset="0"/>
              </a:rPr>
              <a:t>)=2</a:t>
            </a:r>
          </a:p>
          <a:p>
            <a:pPr marL="0" indent="0" algn="ctr">
              <a:lnSpc>
                <a:spcPct val="120000"/>
              </a:lnSpc>
              <a:buNone/>
            </a:pPr>
            <a:r>
              <a:rPr lang="en-US" altLang="zh-CN" sz="3200" b="1" dirty="0" smtClean="0">
                <a:latin typeface="Calibri" panose="020F0502020204030204" pitchFamily="34" charset="0"/>
              </a:rPr>
              <a:t>         f</a:t>
            </a:r>
            <a:r>
              <a:rPr lang="en-US" altLang="zh-CN" b="1" dirty="0" smtClean="0">
                <a:latin typeface="Calibri" panose="020F0502020204030204" pitchFamily="34" charset="0"/>
              </a:rPr>
              <a:t>3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(x</a:t>
            </a:r>
            <a:r>
              <a:rPr lang="en-US" altLang="zh-CN" sz="3200" b="1" dirty="0">
                <a:latin typeface="Calibri" panose="020F0502020204030204" pitchFamily="34" charset="0"/>
              </a:rPr>
              <a:t>)=x</a:t>
            </a:r>
          </a:p>
          <a:p>
            <a:r>
              <a:rPr lang="en-US" altLang="zh-CN" sz="3200" b="1" dirty="0" smtClean="0">
                <a:latin typeface="Calibri" panose="020F0502020204030204" pitchFamily="34" charset="0"/>
              </a:rPr>
              <a:t>                     f</a:t>
            </a:r>
            <a:r>
              <a:rPr lang="en-US" altLang="zh-CN" sz="2000" b="1" dirty="0" smtClean="0">
                <a:latin typeface="Calibri" panose="020F0502020204030204" pitchFamily="34" charset="0"/>
              </a:rPr>
              <a:t>4</a:t>
            </a:r>
            <a:r>
              <a:rPr lang="en-US" altLang="zh-CN" sz="3200" b="1" dirty="0" smtClean="0">
                <a:latin typeface="Calibri" panose="020F0502020204030204" pitchFamily="34" charset="0"/>
              </a:rPr>
              <a:t>(x)=3-x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4557960" y="2420888"/>
            <a:ext cx="3758456" cy="2316496"/>
            <a:chOff x="4355108" y="4795986"/>
            <a:chExt cx="3758456" cy="2316496"/>
          </a:xfrm>
        </p:grpSpPr>
        <p:sp>
          <p:nvSpPr>
            <p:cNvPr id="8" name="Text Box 5">
              <a:extLst>
                <a:ext uri="{FF2B5EF4-FFF2-40B4-BE49-F238E27FC236}">
                  <a16:creationId xmlns:a16="http://schemas.microsoft.com/office/drawing/2014/main" id="{1FD5C9FB-25A8-448F-8F19-D102CB8620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8455" y="4804158"/>
              <a:ext cx="3605474" cy="2308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400" b="1" dirty="0" smtClean="0">
                  <a:solidFill>
                    <a:srgbClr val="FF0000"/>
                  </a:solidFill>
                  <a:latin typeface="Calibri" panose="020F0502020204030204" pitchFamily="34" charset="0"/>
                </a:rPr>
                <a:t>  ∘</a:t>
              </a:r>
              <a:r>
                <a:rPr lang="zh-CN" altLang="en-US" sz="2400" dirty="0" smtClean="0">
                  <a:solidFill>
                    <a:srgbClr val="993300"/>
                  </a:solidFill>
                </a:rPr>
                <a:t>   </a:t>
              </a:r>
              <a:r>
                <a:rPr lang="zh-CN" altLang="en-US" sz="2400" dirty="0" smtClean="0">
                  <a:solidFill>
                    <a:schemeClr val="hlink"/>
                  </a:solidFill>
                </a:rPr>
                <a:t>    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3        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4</a:t>
              </a:r>
            </a:p>
            <a:p>
              <a:pPr eaLnBrk="1" hangingPunct="1"/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 </a:t>
              </a:r>
              <a:r>
                <a:rPr lang="en-US" altLang="zh-CN" sz="2400" dirty="0" err="1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 smtClean="0">
                  <a:solidFill>
                    <a:schemeClr val="hlink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</a:t>
              </a:r>
              <a:r>
                <a:rPr lang="en-US" altLang="zh-CN" sz="2400" dirty="0" err="1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 smtClean="0">
                  <a:solidFill>
                    <a:schemeClr val="hlink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</a:t>
              </a:r>
              <a:r>
                <a:rPr lang="en-US" altLang="zh-CN" sz="2400" dirty="0" err="1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 smtClean="0">
                  <a:solidFill>
                    <a:schemeClr val="hlink"/>
                  </a:solidFill>
                </a:rPr>
                <a:t>1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       </a:t>
              </a:r>
              <a:r>
                <a:rPr lang="en-US" altLang="zh-CN" sz="2400" dirty="0" err="1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 smtClean="0">
                  <a:solidFill>
                    <a:schemeClr val="hlink"/>
                  </a:solidFill>
                </a:rPr>
                <a:t>1</a:t>
              </a:r>
              <a:endParaRPr lang="en-US" altLang="zh-CN" sz="16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 </a:t>
              </a:r>
              <a:r>
                <a:rPr lang="en-US" altLang="zh-CN" sz="2400" dirty="0" err="1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 smtClean="0">
                  <a:solidFill>
                    <a:schemeClr val="hlink"/>
                  </a:solidFill>
                </a:rPr>
                <a:t>2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          </a:t>
              </a:r>
              <a:r>
                <a:rPr lang="en-US" altLang="zh-CN" sz="2400" dirty="0" err="1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>
                  <a:solidFill>
                    <a:schemeClr val="hlink"/>
                  </a:solidFill>
                </a:rPr>
                <a:t>2</a:t>
              </a:r>
              <a:r>
                <a:rPr lang="zh-CN" altLang="en-US" sz="2400" dirty="0" smtClean="0">
                  <a:solidFill>
                    <a:schemeClr val="hlink"/>
                  </a:solidFill>
                </a:rPr>
                <a:t>       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2        </a:t>
              </a:r>
              <a:r>
                <a:rPr lang="en-US" altLang="zh-CN" sz="2400" dirty="0" err="1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err="1" smtClean="0">
                  <a:solidFill>
                    <a:schemeClr val="hlink"/>
                  </a:solidFill>
                </a:rPr>
                <a:t>2</a:t>
              </a:r>
              <a:endParaRPr lang="en-US" altLang="zh-CN" sz="1600" dirty="0">
                <a:solidFill>
                  <a:schemeClr val="hlink"/>
                </a:solidFill>
              </a:endParaRPr>
            </a:p>
            <a:p>
              <a:pPr eaLnBrk="1" hangingPunct="1"/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3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 f</a:t>
              </a:r>
              <a:r>
                <a:rPr lang="en-US" altLang="zh-CN" sz="1600" dirty="0">
                  <a:solidFill>
                    <a:schemeClr val="hlink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</a:t>
              </a:r>
              <a:r>
                <a:rPr lang="en-US" altLang="zh-CN" sz="2400" dirty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>
                  <a:solidFill>
                    <a:schemeClr val="hlink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r>
                <a:rPr lang="en-US" altLang="zh-CN" sz="1600" dirty="0" smtClean="0">
                  <a:solidFill>
                    <a:srgbClr val="FF0000"/>
                  </a:solidFill>
                </a:rPr>
                <a:t>3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        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4</a:t>
              </a:r>
            </a:p>
            <a:p>
              <a:pPr eaLnBrk="1" hangingPunct="1"/>
              <a:r>
                <a:rPr lang="en-US" altLang="zh-CN" sz="2400" dirty="0" smtClean="0">
                  <a:solidFill>
                    <a:schemeClr val="hlink"/>
                  </a:solidFill>
                </a:rPr>
                <a:t>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4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 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2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1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  f</a:t>
              </a:r>
              <a:r>
                <a:rPr lang="en-US" altLang="zh-CN" sz="1600" dirty="0" smtClean="0">
                  <a:solidFill>
                    <a:schemeClr val="hlink"/>
                  </a:solidFill>
                </a:rPr>
                <a:t>4</a:t>
              </a:r>
              <a:r>
                <a:rPr lang="en-US" altLang="zh-CN" sz="2400" dirty="0" smtClean="0">
                  <a:solidFill>
                    <a:schemeClr val="hlink"/>
                  </a:solidFill>
                </a:rPr>
                <a:t>     </a:t>
              </a:r>
              <a:r>
                <a:rPr lang="en-US" altLang="zh-CN" sz="2400" dirty="0" smtClean="0">
                  <a:solidFill>
                    <a:srgbClr val="FF0000"/>
                  </a:solidFill>
                </a:rPr>
                <a:t>f</a:t>
              </a:r>
              <a:r>
                <a:rPr lang="en-US" altLang="zh-CN" sz="1600" dirty="0" smtClean="0">
                  <a:solidFill>
                    <a:srgbClr val="FF0000"/>
                  </a:solidFill>
                </a:rPr>
                <a:t>3</a:t>
              </a:r>
              <a:endParaRPr lang="en-US" altLang="zh-CN" sz="1600" dirty="0">
                <a:solidFill>
                  <a:srgbClr val="FF0000"/>
                </a:solidFill>
              </a:endParaRPr>
            </a:p>
            <a:p>
              <a:pPr eaLnBrk="1" hangingPunct="1"/>
              <a:r>
                <a:rPr lang="en-US" altLang="zh-CN" sz="2400" dirty="0" smtClean="0">
                  <a:solidFill>
                    <a:schemeClr val="hlink"/>
                  </a:solidFill>
                </a:rPr>
                <a:t>   </a:t>
              </a:r>
              <a:endParaRPr lang="en-US" altLang="zh-CN" sz="2400" dirty="0">
                <a:solidFill>
                  <a:schemeClr val="hlink"/>
                </a:solidFill>
              </a:endParaRPr>
            </a:p>
          </p:txBody>
        </p:sp>
        <p:sp>
          <p:nvSpPr>
            <p:cNvPr id="9" name="Line 6">
              <a:extLst>
                <a:ext uri="{FF2B5EF4-FFF2-40B4-BE49-F238E27FC236}">
                  <a16:creationId xmlns:a16="http://schemas.microsoft.com/office/drawing/2014/main" id="{5FBBD24C-8ED2-4069-8A0A-4F1E2C949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355108" y="5228034"/>
              <a:ext cx="3758456" cy="1340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7">
              <a:extLst>
                <a:ext uri="{FF2B5EF4-FFF2-40B4-BE49-F238E27FC236}">
                  <a16:creationId xmlns:a16="http://schemas.microsoft.com/office/drawing/2014/main" id="{340104D8-63F3-458D-A0FB-3BBF2EC2FB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04394" y="4795986"/>
              <a:ext cx="12825" cy="1944216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1187624" y="4797152"/>
            <a:ext cx="618630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alibri" panose="020F0502020204030204" pitchFamily="34" charset="0"/>
              </a:rPr>
              <a:t>f</a:t>
            </a:r>
            <a:r>
              <a:rPr lang="en-US" altLang="zh-CN" b="1" dirty="0" smtClean="0">
                <a:latin typeface="Calibri" panose="020F0502020204030204" pitchFamily="34" charset="0"/>
              </a:rPr>
              <a:t>3</a:t>
            </a:r>
            <a:r>
              <a:rPr lang="zh-CN" altLang="en-US" sz="3200" b="1" dirty="0" smtClean="0">
                <a:latin typeface="Calibri" panose="020F0502020204030204" pitchFamily="34" charset="0"/>
              </a:rPr>
              <a:t>是</a:t>
            </a:r>
            <a:r>
              <a:rPr lang="zh-CN" altLang="en-US" sz="3200" b="1" dirty="0">
                <a:latin typeface="Calibri" panose="020F0502020204030204" pitchFamily="34" charset="0"/>
              </a:rPr>
              <a:t>幺</a:t>
            </a:r>
            <a:r>
              <a:rPr lang="zh-CN" altLang="en-US" sz="3200" b="1" dirty="0" smtClean="0">
                <a:latin typeface="Calibri" panose="020F0502020204030204" pitchFamily="34" charset="0"/>
              </a:rPr>
              <a:t>元，其逆元是自己。</a:t>
            </a:r>
            <a:endParaRPr lang="en-US" altLang="zh-CN" sz="3200" b="1" dirty="0" smtClean="0">
              <a:latin typeface="Calibri" panose="020F0502020204030204" pitchFamily="34" charset="0"/>
            </a:endParaRPr>
          </a:p>
          <a:p>
            <a:r>
              <a:rPr lang="en-US" altLang="zh-CN" sz="3200" b="1" dirty="0" smtClean="0">
                <a:latin typeface="Calibri" panose="020F0502020204030204" pitchFamily="34" charset="0"/>
              </a:rPr>
              <a:t>f</a:t>
            </a:r>
            <a:r>
              <a:rPr lang="en-US" altLang="zh-CN" sz="1600" b="1" dirty="0" smtClean="0">
                <a:latin typeface="Calibri" panose="020F0502020204030204" pitchFamily="34" charset="0"/>
              </a:rPr>
              <a:t>4</a:t>
            </a:r>
            <a:r>
              <a:rPr lang="zh-CN" altLang="en-US" sz="3200" b="1" dirty="0" smtClean="0">
                <a:latin typeface="Calibri" panose="020F0502020204030204" pitchFamily="34" charset="0"/>
              </a:rPr>
              <a:t>是可逆元素，其逆元也是自己。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6156206"/>
      </p:ext>
    </p:extLst>
  </p:cSld>
  <p:clrMapOvr>
    <a:masterClrMapping/>
  </p:clrMapOvr>
  <p:transition advTm="1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2_Office 主题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315851</TotalTime>
  <Words>213</Words>
  <Application>Microsoft Office PowerPoint</Application>
  <PresentationFormat>全屏显示(4:3)</PresentationFormat>
  <Paragraphs>65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Calibri</vt:lpstr>
      <vt:lpstr>Symbol</vt:lpstr>
      <vt:lpstr>2_Office 主题</vt:lpstr>
      <vt:lpstr> 9.16 9.17   </vt:lpstr>
      <vt:lpstr>对于A中的任意a,b，a⊙b=(ab) mod 5 (1) 列出⊙的运算表 (2) ⊙是否有零元和幺元？若有幺元，请求出所有可逆元素的逆元。</vt:lpstr>
      <vt:lpstr>试给出V的运算表，并求出V的幺元和所有可逆元素的逆元。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zhong</dc:creator>
  <cp:lastModifiedBy>jin zhong</cp:lastModifiedBy>
  <cp:revision>241</cp:revision>
  <dcterms:created xsi:type="dcterms:W3CDTF">2090-01-01T11:28:32Z</dcterms:created>
  <dcterms:modified xsi:type="dcterms:W3CDTF">2024-11-16T07:17:49Z</dcterms:modified>
</cp:coreProperties>
</file>