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51"/>
  </p:notesMasterIdLst>
  <p:sldIdLst>
    <p:sldId id="846" r:id="rId2"/>
    <p:sldId id="896" r:id="rId3"/>
    <p:sldId id="898" r:id="rId4"/>
    <p:sldId id="897" r:id="rId5"/>
    <p:sldId id="937" r:id="rId6"/>
    <p:sldId id="938" r:id="rId7"/>
    <p:sldId id="941" r:id="rId8"/>
    <p:sldId id="940" r:id="rId9"/>
    <p:sldId id="944" r:id="rId10"/>
    <p:sldId id="946" r:id="rId11"/>
    <p:sldId id="943" r:id="rId12"/>
    <p:sldId id="945" r:id="rId13"/>
    <p:sldId id="947" r:id="rId14"/>
    <p:sldId id="948" r:id="rId15"/>
    <p:sldId id="949" r:id="rId16"/>
    <p:sldId id="950" r:id="rId17"/>
    <p:sldId id="951" r:id="rId18"/>
    <p:sldId id="942" r:id="rId19"/>
    <p:sldId id="899" r:id="rId20"/>
    <p:sldId id="952" r:id="rId21"/>
    <p:sldId id="974" r:id="rId22"/>
    <p:sldId id="934" r:id="rId23"/>
    <p:sldId id="901" r:id="rId24"/>
    <p:sldId id="902" r:id="rId25"/>
    <p:sldId id="903" r:id="rId26"/>
    <p:sldId id="904" r:id="rId27"/>
    <p:sldId id="953" r:id="rId28"/>
    <p:sldId id="954" r:id="rId29"/>
    <p:sldId id="955" r:id="rId30"/>
    <p:sldId id="956" r:id="rId31"/>
    <p:sldId id="957" r:id="rId32"/>
    <p:sldId id="958" r:id="rId33"/>
    <p:sldId id="959" r:id="rId34"/>
    <p:sldId id="961" r:id="rId35"/>
    <p:sldId id="960" r:id="rId36"/>
    <p:sldId id="906" r:id="rId37"/>
    <p:sldId id="907" r:id="rId38"/>
    <p:sldId id="908" r:id="rId39"/>
    <p:sldId id="962" r:id="rId40"/>
    <p:sldId id="963" r:id="rId41"/>
    <p:sldId id="964" r:id="rId42"/>
    <p:sldId id="965" r:id="rId43"/>
    <p:sldId id="966" r:id="rId44"/>
    <p:sldId id="967" r:id="rId45"/>
    <p:sldId id="968" r:id="rId46"/>
    <p:sldId id="970" r:id="rId47"/>
    <p:sldId id="971" r:id="rId48"/>
    <p:sldId id="972" r:id="rId49"/>
    <p:sldId id="935" r:id="rId5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3300"/>
    <a:srgbClr val="33CC33"/>
    <a:srgbClr val="95B3D7"/>
    <a:srgbClr val="7F8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76781" autoAdjust="0"/>
  </p:normalViewPr>
  <p:slideViewPr>
    <p:cSldViewPr>
      <p:cViewPr varScale="1">
        <p:scale>
          <a:sx n="105" d="100"/>
          <a:sy n="105" d="100"/>
        </p:scale>
        <p:origin x="452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86A58517-20EB-4301-A165-04977BDA47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ABBF9D17-6ADE-4D4B-94D8-A22F9D5B12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A1FA0213-717E-4F5F-9EA7-D50BC2709F9F}" type="datetimeFigureOut">
              <a:rPr lang="zh-CN" altLang="en-US"/>
              <a:pPr>
                <a:defRPr/>
              </a:pPr>
              <a:t>2024/12/7</a:t>
            </a:fld>
            <a:endParaRPr lang="en-US" altLang="zh-CN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A94E315D-3836-4685-9606-1FDD75E39E5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2EC5AB67-B631-426F-8A68-88C7D10C0AE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9398" name="Rectangle 6">
            <a:extLst>
              <a:ext uri="{FF2B5EF4-FFF2-40B4-BE49-F238E27FC236}">
                <a16:creationId xmlns:a16="http://schemas.microsoft.com/office/drawing/2014/main" id="{B17ECEF6-9F5B-4855-9C52-BD38A64A889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>
            <a:extLst>
              <a:ext uri="{FF2B5EF4-FFF2-40B4-BE49-F238E27FC236}">
                <a16:creationId xmlns:a16="http://schemas.microsoft.com/office/drawing/2014/main" id="{F7DBDBF4-732E-4E5E-8E31-095891D9F8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AC2FCF4D-420C-4BC1-A6E9-5F164C311C6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828A268-A88C-4588-9A5D-7BFE0AADEA33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3608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D85D0-4B17-457D-881B-EED07EF49ED8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271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D85D0-4B17-457D-881B-EED07EF49ED8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7930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D85D0-4B17-457D-881B-EED07EF49ED8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038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D85D0-4B17-457D-881B-EED07EF49ED8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6302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D85D0-4B17-457D-881B-EED07EF49ED8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18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D85D0-4B17-457D-881B-EED07EF49ED8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7912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FCF4D-420C-4BC1-A6E9-5F164C311C66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0081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FCF4D-420C-4BC1-A6E9-5F164C311C66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3899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798B7A12-4D43-4EB4-84B9-C336993C6F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AAE3577-CE0B-4B4E-BEA7-8D484E99E2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b="1"/>
              <a:t>以上例子说明两个代数系统之间可以建立多个同态映射，而两个代数系统同态，并不表示两个集合之间的任何一个映射都是同态映射。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798B7A12-4D43-4EB4-84B9-C336993C6F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AAE3577-CE0B-4B4E-BEA7-8D484E99E2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b="1"/>
              <a:t>以上例子说明两个代数系统之间可以建立多个同态映射，而两个代数系统同态，并不表示两个集合之间的任何一个映射都是同态映射。</a:t>
            </a:r>
          </a:p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74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AB29802F-5B5F-4190-8A78-591F072C50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D8A7B97F-C955-474E-A039-65B6C3D60D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b="1" dirty="0">
              <a:solidFill>
                <a:srgbClr val="3333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798B7A12-4D43-4EB4-84B9-C336993C6F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AAE3577-CE0B-4B4E-BEA7-8D484E99E2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9360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798B7A12-4D43-4EB4-84B9-C336993C6F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AAE3577-CE0B-4B4E-BEA7-8D484E99E2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9056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FCF4D-420C-4BC1-A6E9-5F164C311C66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60168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798B7A12-4D43-4EB4-84B9-C336993C6F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AAE3577-CE0B-4B4E-BEA7-8D484E99E2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07263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FCF4D-420C-4BC1-A6E9-5F164C311C66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518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798B7A12-4D43-4EB4-84B9-C336993C6F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AAE3577-CE0B-4B4E-BEA7-8D484E99E2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656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FCF4D-420C-4BC1-A6E9-5F164C311C66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841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798B7A12-4D43-4EB4-84B9-C336993C6F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AAE3577-CE0B-4B4E-BEA7-8D484E99E2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93014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FCF4D-420C-4BC1-A6E9-5F164C311C66}" type="slidenum">
              <a:rPr lang="zh-CN" altLang="en-US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9650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AB29802F-5B5F-4190-8A78-591F072C50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D8A7B97F-C955-474E-A039-65B6C3D60D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b="1" dirty="0">
              <a:solidFill>
                <a:srgbClr val="33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668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AB29802F-5B5F-4190-8A78-591F072C50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D8A7B97F-C955-474E-A039-65B6C3D60D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b="1" dirty="0">
              <a:solidFill>
                <a:srgbClr val="33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110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D85D0-4B17-457D-881B-EED07EF49ED8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5704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D85D0-4B17-457D-881B-EED07EF49ED8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5581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D85D0-4B17-457D-881B-EED07EF49ED8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5645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D85D0-4B17-457D-881B-EED07EF49ED8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5840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D85D0-4B17-457D-881B-EED07EF49ED8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7492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>
            <a:extLst>
              <a:ext uri="{FF2B5EF4-FFF2-40B4-BE49-F238E27FC236}">
                <a16:creationId xmlns:a16="http://schemas.microsoft.com/office/drawing/2014/main" id="{450BBB60-E89A-40A9-95DE-F3FCC26C4E35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0" y="765175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02EA048-8F90-44BC-B295-40C7DCEDDA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705C10E-682E-478C-AE00-BD2DF799BE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87416B-2344-4D37-9137-B6B89722117B}" type="slidenum">
              <a:rPr lang="zh-CN" altLang="en-US" smtClean="0"/>
              <a:pPr/>
              <a:t>‹#›</a:t>
            </a:fld>
            <a:r>
              <a:rPr lang="en-US" altLang="zh-CN" dirty="0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3094635811"/>
      </p:ext>
    </p:extLst>
  </p:cSld>
  <p:clrMapOvr>
    <a:masterClrMapping/>
  </p:clrMapOvr>
  <p:transition advTm="1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913FDA2C-0236-4F68-BF0C-05E43922ECB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9388" y="-26988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B2FCA82E-F0E1-4824-BDBA-3C3D46D4FB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23850" y="10525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FB6FA78-7D29-41FD-BE3B-C990B59404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accent1"/>
                </a:solidFill>
              </a:defRPr>
            </a:lvl1pPr>
          </a:lstStyle>
          <a:p>
            <a:fld id="{7AFD2D2E-E534-4101-8685-965822AA6743}" type="slidenum">
              <a:rPr lang="zh-CN" altLang="en-US" smtClean="0"/>
              <a:pPr/>
              <a:t>‹#›</a:t>
            </a:fld>
            <a:r>
              <a:rPr lang="en-US" altLang="zh-CN" dirty="0"/>
              <a:t>/48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" y="0"/>
            <a:ext cx="9153486" cy="6858000"/>
          </a:xfrm>
          <a:prstGeom prst="rect">
            <a:avLst/>
          </a:prstGeom>
        </p:spPr>
      </p:pic>
      <p:sp>
        <p:nvSpPr>
          <p:cNvPr id="4103" name="Rectangle 12"/>
          <p:cNvSpPr>
            <a:spLocks noChangeArrowheads="1"/>
          </p:cNvSpPr>
          <p:nvPr/>
        </p:nvSpPr>
        <p:spPr bwMode="auto">
          <a:xfrm>
            <a:off x="-6005" y="1217713"/>
            <a:ext cx="917628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077913" indent="-1077913" algn="ctr">
              <a:buFont typeface="Arial" panose="020B0604020202020204" pitchFamily="34" charset="0"/>
              <a:buNone/>
            </a:pPr>
            <a:r>
              <a:rPr lang="zh-CN" altLang="en-US" sz="6000" b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代数系统</a:t>
            </a:r>
            <a:endParaRPr lang="en-US" altLang="zh-CN" sz="60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104" name="Rectangle 12"/>
          <p:cNvSpPr>
            <a:spLocks noChangeArrowheads="1"/>
          </p:cNvSpPr>
          <p:nvPr/>
        </p:nvSpPr>
        <p:spPr bwMode="auto">
          <a:xfrm>
            <a:off x="3886200" y="4572000"/>
            <a:ext cx="5006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石油学院计算机系   金 忠</a:t>
            </a:r>
          </a:p>
        </p:txBody>
      </p:sp>
      <p:sp>
        <p:nvSpPr>
          <p:cNvPr id="4105" name="TextBox 7"/>
          <p:cNvSpPr txBox="1">
            <a:spLocks noChangeArrowheads="1"/>
          </p:cNvSpPr>
          <p:nvPr/>
        </p:nvSpPr>
        <p:spPr bwMode="auto">
          <a:xfrm>
            <a:off x="5343400" y="5887998"/>
            <a:ext cx="38268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http://patternrecognition.asia/dm</a:t>
            </a:r>
            <a:endParaRPr lang="zh-CN" altLang="en-US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" y="5555042"/>
            <a:ext cx="4935107" cy="733066"/>
          </a:xfrm>
          <a:prstGeom prst="rect">
            <a:avLst/>
          </a:prstGeom>
        </p:spPr>
      </p:pic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8941" y="139128"/>
            <a:ext cx="89675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离散数学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446832"/>
      </p:ext>
    </p:extLst>
  </p:cSld>
  <p:clrMapOvr>
    <a:masterClrMapping/>
  </p:clrMapOvr>
  <p:transition advTm="1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2921DB1C-BAB0-4B5D-AAFB-A6B09A3D76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15056C-982A-439C-BC1C-57C61DD470FC}" type="slidenum">
              <a:rPr lang="zh-CN" altLang="en-US" smtClean="0">
                <a:solidFill>
                  <a:schemeClr val="accent1"/>
                </a:solidFill>
              </a:rPr>
              <a:pPr/>
              <a:t>10</a:t>
            </a:fld>
            <a:r>
              <a:rPr lang="en-US" altLang="zh-CN" dirty="0">
                <a:solidFill>
                  <a:schemeClr val="accent1"/>
                </a:solidFill>
              </a:rPr>
              <a:t>/48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B62840A0-D998-49FB-97CA-F7618768956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例     （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{0</a:t>
            </a:r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1}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4000" b="1" dirty="0">
                <a:latin typeface="宋体" panose="02010600030101010101" pitchFamily="2" charset="-122"/>
              </a:rPr>
              <a:t>∨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4000" b="1" dirty="0">
                <a:latin typeface="宋体" panose="02010600030101010101" pitchFamily="2" charset="-122"/>
              </a:rPr>
              <a:t>∧</a:t>
            </a:r>
            <a:r>
              <a:rPr lang="en-US" altLang="zh-CN" sz="4000" b="1" dirty="0">
                <a:sym typeface="Symbol" panose="05050102010706020507" pitchFamily="18" charset="2"/>
              </a:rPr>
              <a:t>, 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﹁ 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             </a:t>
            </a:r>
            <a:endParaRPr lang="zh-CN" altLang="en-US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383FEF38-22C4-473C-9387-D6C80EF7B17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4259" y="847017"/>
            <a:ext cx="9108504" cy="5174271"/>
          </a:xfrm>
        </p:spPr>
        <p:txBody>
          <a:bodyPr/>
          <a:lstStyle/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		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zh-CN" altLang="en-US" b="1" dirty="0">
                <a:ea typeface="宋体" panose="02010600030101010101" pitchFamily="2" charset="-122"/>
              </a:rPr>
              <a:t>析取运算</a:t>
            </a:r>
            <a:r>
              <a:rPr lang="en-US" altLang="zh-CN" b="1" dirty="0">
                <a:latin typeface="宋体" panose="02010600030101010101" pitchFamily="2" charset="-122"/>
              </a:rPr>
              <a:t>∨</a:t>
            </a:r>
            <a:r>
              <a:rPr lang="zh-CN" altLang="en-US" b="1" dirty="0">
                <a:ea typeface="宋体" panose="02010600030101010101" pitchFamily="2" charset="-122"/>
              </a:rPr>
              <a:t>：幺元是</a:t>
            </a:r>
            <a:r>
              <a:rPr lang="en-US" altLang="zh-CN" b="1" dirty="0">
                <a:ea typeface="宋体" panose="02010600030101010101" pitchFamily="2" charset="-122"/>
              </a:rPr>
              <a:t>0</a:t>
            </a:r>
            <a:endParaRPr lang="en-US" altLang="zh-CN" b="1" dirty="0"/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b="1" dirty="0">
                <a:ea typeface="宋体" panose="02010600030101010101" pitchFamily="2" charset="-122"/>
              </a:rPr>
              <a:t>                               </a:t>
            </a:r>
            <a:r>
              <a:rPr lang="zh-CN" altLang="en-US" b="1" dirty="0">
                <a:ea typeface="宋体" panose="02010600030101010101" pitchFamily="2" charset="-122"/>
              </a:rPr>
              <a:t>零元是</a:t>
            </a:r>
            <a:r>
              <a:rPr lang="en-US" altLang="zh-CN" b="1" dirty="0">
                <a:ea typeface="宋体" panose="02010600030101010101" pitchFamily="2" charset="-122"/>
              </a:rPr>
              <a:t>1</a:t>
            </a: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		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zh-CN" altLang="en-US" b="1" dirty="0">
                <a:ea typeface="宋体" panose="02010600030101010101" pitchFamily="2" charset="-122"/>
              </a:rPr>
              <a:t>合取运算</a:t>
            </a:r>
            <a:r>
              <a:rPr lang="zh-CN" altLang="en-US" b="1" dirty="0">
                <a:latin typeface="宋体" panose="02010600030101010101" pitchFamily="2" charset="-122"/>
              </a:rPr>
              <a:t>∧</a:t>
            </a:r>
            <a:r>
              <a:rPr lang="zh-CN" altLang="en-US" b="1" dirty="0">
                <a:ea typeface="宋体" panose="02010600030101010101" pitchFamily="2" charset="-122"/>
              </a:rPr>
              <a:t>：幺元是</a:t>
            </a:r>
            <a:r>
              <a:rPr lang="en-US" altLang="zh-CN" b="1" dirty="0">
                <a:ea typeface="宋体" panose="02010600030101010101" pitchFamily="2" charset="-122"/>
              </a:rPr>
              <a:t>1</a:t>
            </a:r>
            <a:endParaRPr lang="en-US" altLang="zh-CN" b="1" dirty="0"/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b="1" dirty="0">
                <a:ea typeface="宋体" panose="02010600030101010101" pitchFamily="2" charset="-122"/>
              </a:rPr>
              <a:t>                               </a:t>
            </a:r>
            <a:r>
              <a:rPr lang="zh-CN" altLang="en-US" b="1" dirty="0">
                <a:ea typeface="宋体" panose="02010600030101010101" pitchFamily="2" charset="-122"/>
              </a:rPr>
              <a:t>零元是</a:t>
            </a:r>
            <a:r>
              <a:rPr lang="en-US" altLang="zh-CN" b="1" dirty="0">
                <a:ea typeface="宋体" panose="02010600030101010101" pitchFamily="2" charset="-122"/>
              </a:rPr>
              <a:t>0</a:t>
            </a: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           非运算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﹁ </a:t>
            </a:r>
            <a:r>
              <a:rPr lang="zh-CN" altLang="en-US" b="1" dirty="0">
                <a:ea typeface="宋体" panose="02010600030101010101" pitchFamily="2" charset="-122"/>
              </a:rPr>
              <a:t> 是一元运算，没有幺元、零元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b="1" dirty="0">
              <a:ea typeface="宋体" panose="02010600030101010101" pitchFamily="2" charset="-122"/>
            </a:endParaRP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b="1" dirty="0">
                <a:ea typeface="宋体" panose="02010600030101010101" pitchFamily="2" charset="-122"/>
              </a:rPr>
              <a:t>         蕴含运算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zh-CN" altLang="en-US" b="1" dirty="0">
                <a:ea typeface="宋体" panose="02010600030101010101" pitchFamily="2" charset="-122"/>
              </a:rPr>
              <a:t>：没有幺元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b="1" dirty="0">
                <a:ea typeface="宋体" panose="02010600030101010101" pitchFamily="2" charset="-122"/>
              </a:rPr>
              <a:t>         等价运算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 ：</a:t>
            </a:r>
            <a:r>
              <a:rPr lang="zh-CN" altLang="en-US" b="1" dirty="0">
                <a:ea typeface="宋体" panose="02010600030101010101" pitchFamily="2" charset="-122"/>
              </a:rPr>
              <a:t>幺元是</a:t>
            </a:r>
            <a:r>
              <a:rPr lang="en-US" altLang="zh-CN" b="1" dirty="0">
                <a:ea typeface="宋体" panose="02010600030101010101" pitchFamily="2" charset="-122"/>
              </a:rPr>
              <a:t>1</a:t>
            </a: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b="1" dirty="0">
              <a:ea typeface="宋体" panose="02010600030101010101" pitchFamily="2" charset="-122"/>
            </a:endParaRP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231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2921DB1C-BAB0-4B5D-AAFB-A6B09A3D76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15056C-982A-439C-BC1C-57C61DD470FC}" type="slidenum">
              <a:rPr lang="zh-CN" altLang="en-US" smtClean="0">
                <a:solidFill>
                  <a:schemeClr val="accent1"/>
                </a:solidFill>
              </a:rPr>
              <a:pPr/>
              <a:t>11</a:t>
            </a:fld>
            <a:r>
              <a:rPr lang="en-US" altLang="zh-CN" dirty="0">
                <a:solidFill>
                  <a:schemeClr val="accent1"/>
                </a:solidFill>
              </a:rPr>
              <a:t>/48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B62840A0-D998-49FB-97CA-F761876895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4848" y="-26988"/>
            <a:ext cx="8229600" cy="642938"/>
          </a:xfrm>
        </p:spPr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特异常数、代数常数： 幺元，零元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             </a:t>
            </a:r>
            <a:endParaRPr lang="zh-CN" altLang="en-US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383FEF38-22C4-473C-9387-D6C80EF7B17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79512" y="908720"/>
            <a:ext cx="9108504" cy="3456384"/>
          </a:xfrm>
        </p:spPr>
        <p:txBody>
          <a:bodyPr/>
          <a:lstStyle/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Z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6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）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Z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6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，⊙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）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6" name="Group 3">
            <a:extLst>
              <a:ext uri="{FF2B5EF4-FFF2-40B4-BE49-F238E27FC236}">
                <a16:creationId xmlns:a16="http://schemas.microsoft.com/office/drawing/2014/main" id="{D584D128-068C-4475-B19E-51C575B1CD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7948001"/>
              </p:ext>
            </p:extLst>
          </p:nvPr>
        </p:nvGraphicFramePr>
        <p:xfrm>
          <a:off x="4932041" y="908720"/>
          <a:ext cx="3672407" cy="3627120"/>
        </p:xfrm>
        <a:graphic>
          <a:graphicData uri="http://schemas.openxmlformats.org/drawingml/2006/table">
            <a:tbl>
              <a:tblPr/>
              <a:tblGrid>
                <a:gridCol w="525661">
                  <a:extLst>
                    <a:ext uri="{9D8B030D-6E8A-4147-A177-3AD203B41FA5}">
                      <a16:colId xmlns:a16="http://schemas.microsoft.com/office/drawing/2014/main" val="1845000228"/>
                    </a:ext>
                  </a:extLst>
                </a:gridCol>
                <a:gridCol w="538659">
                  <a:extLst>
                    <a:ext uri="{9D8B030D-6E8A-4147-A177-3AD203B41FA5}">
                      <a16:colId xmlns:a16="http://schemas.microsoft.com/office/drawing/2014/main" val="126914135"/>
                    </a:ext>
                  </a:extLst>
                </a:gridCol>
                <a:gridCol w="511220">
                  <a:extLst>
                    <a:ext uri="{9D8B030D-6E8A-4147-A177-3AD203B41FA5}">
                      <a16:colId xmlns:a16="http://schemas.microsoft.com/office/drawing/2014/main" val="3225482726"/>
                    </a:ext>
                  </a:extLst>
                </a:gridCol>
                <a:gridCol w="522772">
                  <a:extLst>
                    <a:ext uri="{9D8B030D-6E8A-4147-A177-3AD203B41FA5}">
                      <a16:colId xmlns:a16="http://schemas.microsoft.com/office/drawing/2014/main" val="2660014118"/>
                    </a:ext>
                  </a:extLst>
                </a:gridCol>
                <a:gridCol w="525661">
                  <a:extLst>
                    <a:ext uri="{9D8B030D-6E8A-4147-A177-3AD203B41FA5}">
                      <a16:colId xmlns:a16="http://schemas.microsoft.com/office/drawing/2014/main" val="3167915937"/>
                    </a:ext>
                  </a:extLst>
                </a:gridCol>
                <a:gridCol w="524217">
                  <a:extLst>
                    <a:ext uri="{9D8B030D-6E8A-4147-A177-3AD203B41FA5}">
                      <a16:colId xmlns:a16="http://schemas.microsoft.com/office/drawing/2014/main" val="3694267854"/>
                    </a:ext>
                  </a:extLst>
                </a:gridCol>
                <a:gridCol w="524217">
                  <a:extLst>
                    <a:ext uri="{9D8B030D-6E8A-4147-A177-3AD203B41FA5}">
                      <a16:colId xmlns:a16="http://schemas.microsoft.com/office/drawing/2014/main" val="3531842784"/>
                    </a:ext>
                  </a:extLst>
                </a:gridCol>
              </a:tblGrid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zh-CN" altLang="en-US" sz="2800" b="1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⊙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311447"/>
                  </a:ext>
                </a:extLst>
              </a:tr>
              <a:tr h="494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725648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612626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en-US" altLang="zh-CN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895964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en-US" altLang="zh-CN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398982"/>
                  </a:ext>
                </a:extLst>
              </a:tr>
              <a:tr h="494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755309"/>
                  </a:ext>
                </a:extLst>
              </a:tr>
              <a:tr h="4942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077215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05807" y="2455678"/>
            <a:ext cx="32752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Calibri" panose="020F0502020204030204" pitchFamily="34" charset="0"/>
              </a:rPr>
              <a:t>（</a:t>
            </a:r>
            <a:r>
              <a:rPr lang="en-US" altLang="zh-CN" sz="3200" dirty="0">
                <a:latin typeface="Calibri" panose="020F0502020204030204" pitchFamily="34" charset="0"/>
              </a:rPr>
              <a:t>2</a:t>
            </a:r>
            <a:r>
              <a:rPr lang="en-US" altLang="zh-CN" sz="3200" b="1" baseline="30000" dirty="0"/>
              <a:t>S</a:t>
            </a:r>
            <a:r>
              <a:rPr lang="en-US" altLang="zh-CN" sz="3200" b="1" dirty="0">
                <a:latin typeface="Calibri" panose="020F0502020204030204" pitchFamily="34" charset="0"/>
              </a:rPr>
              <a:t>, </a:t>
            </a:r>
            <a:r>
              <a:rPr lang="en-US" altLang="zh-CN" sz="3200" b="1" dirty="0"/>
              <a:t>∪</a:t>
            </a:r>
            <a:r>
              <a:rPr lang="en-US" altLang="zh-CN" sz="3200" b="1" dirty="0">
                <a:latin typeface="Calibri" panose="020F0502020204030204" pitchFamily="34" charset="0"/>
              </a:rPr>
              <a:t>, </a:t>
            </a:r>
            <a:r>
              <a:rPr lang="en-US" altLang="zh-CN" sz="3200" b="1" dirty="0"/>
              <a:t>Ø</a:t>
            </a:r>
            <a:r>
              <a:rPr lang="en-US" altLang="zh-CN" sz="3200" b="1" dirty="0">
                <a:latin typeface="Calibri" panose="020F0502020204030204" pitchFamily="34" charset="0"/>
              </a:rPr>
              <a:t>, </a:t>
            </a:r>
            <a:r>
              <a:rPr lang="en-US" altLang="zh-CN" sz="3200" b="1" dirty="0"/>
              <a:t>S</a:t>
            </a:r>
            <a:r>
              <a:rPr lang="zh-CN" altLang="en-US" sz="3200" b="1" dirty="0">
                <a:latin typeface="Calibri" panose="020F0502020204030204" pitchFamily="34" charset="0"/>
              </a:rPr>
              <a:t> </a:t>
            </a:r>
            <a:r>
              <a:rPr lang="zh-CN" altLang="en-US" sz="3200" dirty="0">
                <a:latin typeface="Calibri" panose="020F0502020204030204" pitchFamily="34" charset="0"/>
              </a:rPr>
              <a:t>）</a:t>
            </a:r>
            <a:r>
              <a:rPr lang="en-US" altLang="zh-CN" sz="3200" dirty="0">
                <a:latin typeface="Calibri" panose="020F0502020204030204" pitchFamily="34" charset="0"/>
              </a:rPr>
              <a:t> 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402573" y="3139058"/>
            <a:ext cx="30893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Calibri" panose="020F0502020204030204" pitchFamily="34" charset="0"/>
              </a:rPr>
              <a:t>（</a:t>
            </a:r>
            <a:r>
              <a:rPr lang="en-US" altLang="zh-CN" sz="3200" dirty="0">
                <a:latin typeface="Calibri" panose="020F0502020204030204" pitchFamily="34" charset="0"/>
              </a:rPr>
              <a:t>2</a:t>
            </a:r>
            <a:r>
              <a:rPr lang="en-US" altLang="zh-CN" sz="3200" b="1" baseline="30000" dirty="0"/>
              <a:t>S</a:t>
            </a:r>
            <a:r>
              <a:rPr lang="en-US" altLang="zh-CN" sz="3200" b="1" dirty="0">
                <a:latin typeface="Calibri" panose="020F0502020204030204" pitchFamily="34" charset="0"/>
              </a:rPr>
              <a:t>, </a:t>
            </a:r>
            <a:r>
              <a:rPr lang="en-US" altLang="zh-CN" sz="3200" b="1" dirty="0"/>
              <a:t>∩</a:t>
            </a:r>
            <a:r>
              <a:rPr lang="en-US" altLang="zh-CN" sz="3200" b="1" dirty="0">
                <a:latin typeface="Calibri" panose="020F0502020204030204" pitchFamily="34" charset="0"/>
              </a:rPr>
              <a:t>,</a:t>
            </a:r>
            <a:r>
              <a:rPr lang="en-US" altLang="zh-CN" sz="3200" b="1" dirty="0">
                <a:sym typeface="Symbol" panose="05050102010706020507" pitchFamily="18" charset="2"/>
              </a:rPr>
              <a:t> S</a:t>
            </a:r>
            <a:r>
              <a:rPr lang="en-US" altLang="zh-CN" sz="3200" b="1" dirty="0">
                <a:latin typeface="Calibri" panose="020F0502020204030204" pitchFamily="34" charset="0"/>
              </a:rPr>
              <a:t>, </a:t>
            </a:r>
            <a:r>
              <a:rPr lang="en-US" altLang="zh-CN" sz="3200" b="1" dirty="0"/>
              <a:t>Ø</a:t>
            </a:r>
            <a:r>
              <a:rPr lang="zh-CN" altLang="en-US" sz="3200" b="1" dirty="0">
                <a:latin typeface="Calibri" panose="020F0502020204030204" pitchFamily="34" charset="0"/>
              </a:rPr>
              <a:t> </a:t>
            </a:r>
            <a:r>
              <a:rPr lang="zh-CN" altLang="en-US" sz="3200" dirty="0">
                <a:latin typeface="Calibri" panose="020F0502020204030204" pitchFamily="34" charset="0"/>
              </a:rPr>
              <a:t>）</a:t>
            </a:r>
            <a:r>
              <a:rPr lang="en-US" altLang="zh-CN" sz="3200" dirty="0">
                <a:latin typeface="Calibri" panose="020F0502020204030204" pitchFamily="34" charset="0"/>
              </a:rPr>
              <a:t> 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402574" y="4871023"/>
            <a:ext cx="3163942" cy="58477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（</a:t>
            </a:r>
            <a:r>
              <a:rPr lang="en-US" altLang="zh-CN" sz="3200" dirty="0">
                <a:solidFill>
                  <a:schemeClr val="bg1"/>
                </a:solidFill>
              </a:rPr>
              <a:t>S</a:t>
            </a:r>
            <a:r>
              <a:rPr lang="zh-CN" altLang="en-US" sz="3200" dirty="0">
                <a:solidFill>
                  <a:schemeClr val="bg1"/>
                </a:solidFill>
              </a:rPr>
              <a:t>，</a:t>
            </a:r>
            <a:r>
              <a:rPr lang="en-US" altLang="zh-CN" sz="3200" dirty="0">
                <a:solidFill>
                  <a:schemeClr val="bg1"/>
                </a:solidFill>
              </a:rPr>
              <a:t>*</a:t>
            </a:r>
            <a:r>
              <a:rPr lang="zh-CN" altLang="en-US" sz="3200" dirty="0">
                <a:solidFill>
                  <a:schemeClr val="bg1"/>
                </a:solidFill>
              </a:rPr>
              <a:t>，常数）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74848" y="4229752"/>
            <a:ext cx="1826141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一般记为</a:t>
            </a:r>
          </a:p>
        </p:txBody>
      </p:sp>
    </p:spTree>
    <p:extLst>
      <p:ext uri="{BB962C8B-B14F-4D97-AF65-F5344CB8AC3E}">
        <p14:creationId xmlns:p14="http://schemas.microsoft.com/office/powerpoint/2010/main" val="2638945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2921DB1C-BAB0-4B5D-AAFB-A6B09A3D76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15056C-982A-439C-BC1C-57C61DD470FC}" type="slidenum">
              <a:rPr lang="zh-CN" altLang="en-US" smtClean="0">
                <a:solidFill>
                  <a:schemeClr val="accent1"/>
                </a:solidFill>
              </a:rPr>
              <a:pPr/>
              <a:t>12</a:t>
            </a:fld>
            <a:r>
              <a:rPr lang="en-US" altLang="zh-CN" dirty="0">
                <a:solidFill>
                  <a:schemeClr val="accent1"/>
                </a:solidFill>
              </a:rPr>
              <a:t>/48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B62840A0-D998-49FB-97CA-F7618768956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9.9               </a:t>
            </a:r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子代数系统</a:t>
            </a:r>
            <a:endParaRPr lang="zh-CN" altLang="en-US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2" name="Rectangle 3">
                <a:extLst>
                  <a:ext uri="{FF2B5EF4-FFF2-40B4-BE49-F238E27FC236}">
                    <a16:creationId xmlns:a16="http://schemas.microsoft.com/office/drawing/2014/main" id="{383FEF38-22C4-473C-9387-D6C80EF7B176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216568" y="847017"/>
                <a:ext cx="8946194" cy="4454191"/>
              </a:xfrm>
            </p:spPr>
            <p:txBody>
              <a:bodyPr/>
              <a:lstStyle/>
              <a:p>
                <a:pPr marL="711200" indent="-711200">
                  <a:lnSpc>
                    <a:spcPct val="11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zh-CN" altLang="en-US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设</a:t>
                </a:r>
                <a:r>
                  <a:rPr lang="en-US" altLang="zh-CN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V=</a:t>
                </a:r>
                <a:r>
                  <a:rPr lang="zh-CN" altLang="en-US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（</a:t>
                </a:r>
                <a:r>
                  <a:rPr lang="en-US" altLang="zh-CN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，*</a:t>
                </a:r>
                <a:r>
                  <a:rPr lang="en-US" altLang="zh-CN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1</a:t>
                </a:r>
                <a:r>
                  <a:rPr lang="zh-CN" altLang="en-US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，*</a:t>
                </a:r>
                <a:r>
                  <a:rPr lang="en-US" altLang="zh-CN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2</a:t>
                </a:r>
                <a:r>
                  <a:rPr lang="zh-CN" altLang="en-US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，</a:t>
                </a:r>
                <a:r>
                  <a:rPr lang="en-US" altLang="zh-CN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…</a:t>
                </a:r>
                <a:r>
                  <a:rPr lang="zh-CN" altLang="en-US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，*</a:t>
                </a:r>
                <a:r>
                  <a:rPr lang="en-US" altLang="zh-CN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k</a:t>
                </a:r>
                <a:r>
                  <a:rPr lang="zh-CN" altLang="en-US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）是一个代数系统</a:t>
                </a:r>
              </a:p>
              <a:p>
                <a:pPr marL="711200" indent="-7112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altLang="zh-CN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    B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，</a:t>
                </a:r>
                <a:r>
                  <a:rPr lang="en-US" altLang="zh-CN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B</a:t>
                </a:r>
                <a:r>
                  <a:rPr lang="zh-CN" altLang="en-US" dirty="0">
                    <a:latin typeface="MS Mincho" pitchFamily="49" charset="-128"/>
                    <a:ea typeface="MS Mincho" pitchFamily="49" charset="-128"/>
                  </a:rPr>
                  <a:t>≠</a:t>
                </a:r>
                <a:r>
                  <a:rPr lang="en-US" altLang="zh-CN" b="1" dirty="0"/>
                  <a:t>Ø</a:t>
                </a:r>
                <a:r>
                  <a:rPr lang="zh-CN" altLang="en-US" b="1" dirty="0"/>
                  <a:t>，</a:t>
                </a:r>
                <a:endParaRPr lang="en-US" altLang="zh-CN" b="1" dirty="0"/>
              </a:p>
              <a:p>
                <a:pPr marL="711200" indent="-7112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    </a:t>
                </a:r>
                <a:r>
                  <a:rPr lang="zh-CN" altLang="en-US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如果</a:t>
                </a:r>
                <a:r>
                  <a:rPr lang="en-US" altLang="zh-CN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B</a:t>
                </a:r>
                <a:r>
                  <a:rPr lang="zh-CN" altLang="en-US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对于代数运算</a:t>
                </a:r>
                <a:r>
                  <a:rPr lang="zh-CN" altLang="en-US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*</a:t>
                </a:r>
                <a:r>
                  <a:rPr lang="en-US" altLang="zh-CN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1</a:t>
                </a:r>
                <a:r>
                  <a:rPr lang="zh-CN" altLang="en-US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，</a:t>
                </a:r>
                <a:r>
                  <a:rPr lang="en-US" altLang="zh-CN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…</a:t>
                </a:r>
                <a:r>
                  <a:rPr lang="zh-CN" altLang="en-US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，*</a:t>
                </a:r>
                <a:r>
                  <a:rPr lang="en-US" altLang="zh-CN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k</a:t>
                </a:r>
                <a:r>
                  <a:rPr lang="zh-CN" altLang="en-US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都是封闭的，</a:t>
                </a:r>
                <a:endParaRPr lang="en-US" altLang="zh-CN" b="1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  <a:p>
                <a:pPr marL="711200" indent="-7112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           </a:t>
                </a:r>
                <a:r>
                  <a:rPr lang="zh-CN" altLang="en-US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即对于从</a:t>
                </a:r>
                <a:r>
                  <a:rPr lang="en-US" altLang="zh-CN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B</a:t>
                </a:r>
                <a:r>
                  <a:rPr lang="zh-CN" altLang="en-US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中任意的元素，</a:t>
                </a:r>
                <a:endParaRPr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  <a:p>
                <a:pPr marL="711200" indent="-7112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altLang="zh-CN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               </a:t>
                </a:r>
                <a:r>
                  <a:rPr lang="zh-CN" altLang="en-US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诸代数运算的结果仍然都属于</a:t>
                </a:r>
                <a:r>
                  <a:rPr lang="en-US" altLang="zh-CN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B</a:t>
                </a:r>
                <a:r>
                  <a:rPr lang="zh-CN" altLang="en-US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，</a:t>
                </a:r>
                <a:endParaRPr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  <a:p>
                <a:pPr marL="711200" indent="-7112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altLang="zh-CN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    </a:t>
                </a:r>
                <a:r>
                  <a:rPr lang="zh-CN" altLang="en-US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并且</a:t>
                </a:r>
                <a:r>
                  <a:rPr lang="en-US" altLang="zh-CN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B</a:t>
                </a:r>
                <a:r>
                  <a:rPr lang="zh-CN" altLang="en-US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与</a:t>
                </a:r>
                <a:r>
                  <a:rPr lang="en-US" altLang="zh-CN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含有相同的代数常数，</a:t>
                </a:r>
                <a:endParaRPr lang="en-US" altLang="zh-CN" b="1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  <a:p>
                <a:pPr marL="360363" indent="-360363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altLang="zh-CN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    </a:t>
                </a:r>
                <a:r>
                  <a:rPr lang="zh-CN" altLang="en-US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那么，称</a:t>
                </a:r>
                <a:r>
                  <a:rPr lang="en-US" altLang="zh-CN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V’=</a:t>
                </a:r>
                <a:r>
                  <a:rPr lang="zh-CN" altLang="en-US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（</a:t>
                </a:r>
                <a:r>
                  <a:rPr lang="en-US" altLang="zh-CN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B</a:t>
                </a:r>
                <a:r>
                  <a:rPr lang="zh-CN" altLang="en-US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，*</a:t>
                </a:r>
                <a:r>
                  <a:rPr lang="en-US" altLang="zh-CN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1</a:t>
                </a:r>
                <a:r>
                  <a:rPr lang="zh-CN" altLang="en-US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，*</a:t>
                </a:r>
                <a:r>
                  <a:rPr lang="en-US" altLang="zh-CN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2</a:t>
                </a:r>
                <a:r>
                  <a:rPr lang="zh-CN" altLang="en-US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，</a:t>
                </a:r>
                <a:r>
                  <a:rPr lang="en-US" altLang="zh-CN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…</a:t>
                </a:r>
                <a:r>
                  <a:rPr lang="zh-CN" altLang="en-US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，*</a:t>
                </a:r>
                <a:r>
                  <a:rPr lang="en-US" altLang="zh-CN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k</a:t>
                </a:r>
                <a:r>
                  <a:rPr lang="zh-CN" altLang="en-US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）是</a:t>
                </a:r>
                <a:r>
                  <a:rPr lang="en-US" altLang="zh-CN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V</a:t>
                </a:r>
                <a:r>
                  <a:rPr lang="zh-CN" altLang="en-US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的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子代数系统</a:t>
                </a:r>
                <a:r>
                  <a:rPr lang="zh-CN" altLang="en-US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。</a:t>
                </a:r>
                <a:endParaRPr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292" name="Rectangle 3">
                <a:extLst>
                  <a:ext uri="{FF2B5EF4-FFF2-40B4-BE49-F238E27FC236}">
                    <a16:creationId xmlns:a16="http://schemas.microsoft.com/office/drawing/2014/main" id="{383FEF38-22C4-473C-9387-D6C80EF7B1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16568" y="847017"/>
                <a:ext cx="8946194" cy="4454191"/>
              </a:xfrm>
              <a:blipFill>
                <a:blip r:embed="rId3"/>
                <a:stretch>
                  <a:fillRect l="-1772" t="-2189" r="-204" b="-1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539552" y="5229200"/>
            <a:ext cx="7739619" cy="58477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(N,+,0),(Z,+,0)</a:t>
            </a:r>
            <a:r>
              <a:rPr lang="zh-CN" altLang="en-US" sz="3200" dirty="0"/>
              <a:t>都是</a:t>
            </a:r>
            <a:r>
              <a:rPr lang="en-US" altLang="zh-CN" sz="3200" dirty="0"/>
              <a:t>(R,+,0)</a:t>
            </a:r>
            <a:r>
              <a:rPr lang="zh-CN" altLang="en-US" sz="3200" dirty="0"/>
              <a:t>的的子代数系统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9083" y="5842992"/>
            <a:ext cx="8226932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(N,*,1, 0),(Z,*,1,0)</a:t>
            </a:r>
            <a:r>
              <a:rPr lang="zh-CN" altLang="en-US" sz="3200" dirty="0"/>
              <a:t>都是</a:t>
            </a:r>
            <a:r>
              <a:rPr lang="en-US" altLang="zh-CN" sz="3200" dirty="0"/>
              <a:t>(R,*,1,0)</a:t>
            </a:r>
            <a:r>
              <a:rPr lang="zh-CN" altLang="en-US" sz="3200" dirty="0"/>
              <a:t>的子代数系统</a:t>
            </a:r>
          </a:p>
        </p:txBody>
      </p:sp>
    </p:spTree>
    <p:extLst>
      <p:ext uri="{BB962C8B-B14F-4D97-AF65-F5344CB8AC3E}">
        <p14:creationId xmlns:p14="http://schemas.microsoft.com/office/powerpoint/2010/main" val="1156311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2921DB1C-BAB0-4B5D-AAFB-A6B09A3D76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15056C-982A-439C-BC1C-57C61DD470FC}" type="slidenum">
              <a:rPr lang="zh-CN" altLang="en-US" smtClean="0">
                <a:solidFill>
                  <a:schemeClr val="accent1"/>
                </a:solidFill>
              </a:rPr>
              <a:pPr/>
              <a:t>13</a:t>
            </a:fld>
            <a:r>
              <a:rPr lang="en-US" altLang="zh-CN" dirty="0">
                <a:solidFill>
                  <a:schemeClr val="accent1"/>
                </a:solidFill>
              </a:rPr>
              <a:t>/48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B62840A0-D998-49FB-97CA-F7618768956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平凡的子代数系统</a:t>
            </a:r>
            <a:endParaRPr lang="zh-CN" altLang="en-US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383FEF38-22C4-473C-9387-D6C80EF7B17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16568" y="834876"/>
            <a:ext cx="8946194" cy="1357847"/>
          </a:xfrm>
        </p:spPr>
        <p:txBody>
          <a:bodyPr/>
          <a:lstStyle/>
          <a:p>
            <a:pPr marL="711200" indent="-711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V=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S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，*）是一个代数系统</a:t>
            </a: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则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V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的子代数系统。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b="1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7617" y="2132856"/>
            <a:ext cx="6652783" cy="1077218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设</a:t>
            </a:r>
            <a:r>
              <a:rPr lang="en-US" altLang="zh-CN" sz="3200" dirty="0"/>
              <a:t>e</a:t>
            </a:r>
            <a:r>
              <a:rPr lang="zh-CN" altLang="en-US" sz="3200" dirty="0"/>
              <a:t>是</a:t>
            </a:r>
            <a:r>
              <a:rPr lang="en-US" altLang="zh-CN" sz="3200" dirty="0"/>
              <a:t>V</a:t>
            </a:r>
            <a:r>
              <a:rPr lang="zh-CN" altLang="en-US" sz="3200" dirty="0"/>
              <a:t>的幺元，即</a:t>
            </a:r>
            <a:r>
              <a:rPr lang="en-US" altLang="zh-CN" sz="3200" dirty="0"/>
              <a:t>V=</a:t>
            </a:r>
            <a:r>
              <a:rPr lang="zh-CN" altLang="en-US" sz="3200" dirty="0"/>
              <a:t>（</a:t>
            </a:r>
            <a:r>
              <a:rPr lang="en-US" altLang="zh-CN" sz="3200" dirty="0"/>
              <a:t>S</a:t>
            </a:r>
            <a:r>
              <a:rPr lang="zh-CN" altLang="en-US" sz="3200" dirty="0"/>
              <a:t>，</a:t>
            </a:r>
            <a:r>
              <a:rPr lang="en-US" altLang="zh-CN" sz="3200" dirty="0"/>
              <a:t>*, e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r>
              <a:rPr lang="zh-CN" altLang="en-US" sz="3200" dirty="0"/>
              <a:t>则</a:t>
            </a:r>
            <a:r>
              <a:rPr lang="en-US" altLang="zh-CN" sz="3200" dirty="0"/>
              <a:t>V’=</a:t>
            </a:r>
            <a:r>
              <a:rPr lang="zh-CN" altLang="en-US" sz="3200" dirty="0"/>
              <a:t>（</a:t>
            </a:r>
            <a:r>
              <a:rPr lang="en-US" altLang="zh-CN" sz="3200" dirty="0"/>
              <a:t>{e}, *, e}</a:t>
            </a:r>
            <a:r>
              <a:rPr lang="zh-CN" altLang="en-US" sz="3200" dirty="0"/>
              <a:t>是</a:t>
            </a:r>
            <a:r>
              <a:rPr lang="en-US" altLang="zh-CN" sz="3200" dirty="0"/>
              <a:t>V</a:t>
            </a:r>
            <a:r>
              <a:rPr lang="zh-CN" altLang="en-US" sz="3200" dirty="0"/>
              <a:t>的子代数系统。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9524" y="3501008"/>
            <a:ext cx="8552956" cy="206210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722313" indent="-722313"/>
            <a:r>
              <a:rPr lang="zh-CN" altLang="en-US" sz="3200" dirty="0"/>
              <a:t>例   </a:t>
            </a:r>
            <a:r>
              <a:rPr lang="en-US" altLang="zh-CN" sz="3200" dirty="0"/>
              <a:t>V=(Z,*,1,0)</a:t>
            </a:r>
            <a:r>
              <a:rPr lang="zh-CN" altLang="en-US" sz="3200" dirty="0"/>
              <a:t>是整数集合</a:t>
            </a:r>
            <a:r>
              <a:rPr lang="en-US" altLang="zh-CN" sz="3200" dirty="0"/>
              <a:t>Z</a:t>
            </a:r>
            <a:r>
              <a:rPr lang="zh-CN" altLang="en-US" sz="3200" dirty="0"/>
              <a:t>上的一个代数系统，其中，</a:t>
            </a:r>
            <a:r>
              <a:rPr lang="en-US" altLang="zh-CN" sz="3200" dirty="0"/>
              <a:t>*</a:t>
            </a:r>
            <a:r>
              <a:rPr lang="zh-CN" altLang="en-US" sz="3200" dirty="0"/>
              <a:t>是数的乘法，</a:t>
            </a:r>
            <a:r>
              <a:rPr lang="en-US" altLang="zh-CN" sz="3200" dirty="0"/>
              <a:t>1</a:t>
            </a:r>
            <a:r>
              <a:rPr lang="zh-CN" altLang="en-US" sz="3200" dirty="0"/>
              <a:t>是幺元，</a:t>
            </a:r>
            <a:r>
              <a:rPr lang="en-US" altLang="zh-CN" sz="3200" dirty="0"/>
              <a:t>0</a:t>
            </a:r>
            <a:r>
              <a:rPr lang="zh-CN" altLang="en-US" sz="3200" dirty="0"/>
              <a:t>是零元。</a:t>
            </a:r>
            <a:endParaRPr lang="en-US" altLang="zh-CN" sz="3200" dirty="0"/>
          </a:p>
          <a:p>
            <a:r>
              <a:rPr lang="en-US" altLang="zh-CN" sz="3200" dirty="0"/>
              <a:t>       </a:t>
            </a:r>
            <a:r>
              <a:rPr lang="zh-CN" altLang="en-US" sz="3200" dirty="0"/>
              <a:t>则</a:t>
            </a:r>
            <a:r>
              <a:rPr lang="en-US" altLang="zh-CN" sz="3200" dirty="0"/>
              <a:t>V</a:t>
            </a:r>
            <a:r>
              <a:rPr lang="zh-CN" altLang="en-US" sz="3200" dirty="0"/>
              <a:t>的子代数系统例子有：</a:t>
            </a:r>
            <a:endParaRPr lang="en-US" altLang="zh-CN" sz="3200" dirty="0"/>
          </a:p>
          <a:p>
            <a:r>
              <a:rPr lang="en-US" altLang="zh-CN" sz="3200" dirty="0"/>
              <a:t>           V</a:t>
            </a:r>
            <a:r>
              <a:rPr lang="zh-CN" altLang="en-US" sz="3200" dirty="0"/>
              <a:t>，</a:t>
            </a:r>
            <a:r>
              <a:rPr lang="en-US" altLang="zh-CN" sz="3200" dirty="0"/>
              <a:t>(N,*,1, 0)</a:t>
            </a:r>
            <a:r>
              <a:rPr lang="zh-CN" altLang="en-US" sz="3200" dirty="0"/>
              <a:t>，（</a:t>
            </a:r>
            <a:r>
              <a:rPr lang="en-US" altLang="zh-CN" sz="3200" dirty="0"/>
              <a:t>{1</a:t>
            </a:r>
            <a:r>
              <a:rPr lang="zh-CN" altLang="en-US" sz="3200" dirty="0"/>
              <a:t>，</a:t>
            </a:r>
            <a:r>
              <a:rPr lang="en-US" altLang="zh-CN" sz="3200" dirty="0"/>
              <a:t>0}</a:t>
            </a:r>
            <a:r>
              <a:rPr lang="zh-CN" altLang="en-US" sz="3200" dirty="0"/>
              <a:t>，</a:t>
            </a:r>
            <a:r>
              <a:rPr lang="en-US" altLang="zh-CN" sz="3200" dirty="0"/>
              <a:t>*</a:t>
            </a:r>
            <a:r>
              <a:rPr lang="zh-CN" altLang="en-US" sz="3200" dirty="0"/>
              <a:t>，</a:t>
            </a:r>
            <a:r>
              <a:rPr lang="en-US" altLang="zh-CN" sz="3200" dirty="0"/>
              <a:t>1</a:t>
            </a:r>
            <a:r>
              <a:rPr lang="zh-CN" altLang="en-US" sz="3200" dirty="0"/>
              <a:t>，</a:t>
            </a:r>
            <a:r>
              <a:rPr lang="en-US" altLang="zh-CN" sz="3200" dirty="0"/>
              <a:t>0</a:t>
            </a:r>
            <a:r>
              <a:rPr lang="zh-CN" altLang="en-US" sz="3200" dirty="0"/>
              <a:t>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23018" y="5680043"/>
            <a:ext cx="7869462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（</a:t>
            </a:r>
            <a:r>
              <a:rPr lang="en-US" altLang="zh-CN" sz="3200" dirty="0"/>
              <a:t>{1}</a:t>
            </a:r>
            <a:r>
              <a:rPr lang="zh-CN" altLang="en-US" sz="3200" dirty="0"/>
              <a:t>，</a:t>
            </a:r>
            <a:r>
              <a:rPr lang="en-US" altLang="zh-CN" sz="3200" dirty="0"/>
              <a:t>*</a:t>
            </a:r>
            <a:r>
              <a:rPr lang="zh-CN" altLang="en-US" sz="3200" dirty="0"/>
              <a:t>，</a:t>
            </a:r>
            <a:r>
              <a:rPr lang="en-US" altLang="zh-CN" sz="3200" dirty="0"/>
              <a:t>1</a:t>
            </a:r>
            <a:r>
              <a:rPr lang="zh-CN" altLang="en-US" sz="3200" dirty="0"/>
              <a:t>）是（</a:t>
            </a:r>
            <a:r>
              <a:rPr lang="en-US" altLang="zh-CN" sz="3200" dirty="0"/>
              <a:t>Z</a:t>
            </a:r>
            <a:r>
              <a:rPr lang="zh-CN" altLang="en-US" sz="3200" dirty="0"/>
              <a:t>，</a:t>
            </a:r>
            <a:r>
              <a:rPr lang="en-US" altLang="zh-CN" sz="3200" dirty="0"/>
              <a:t>*</a:t>
            </a:r>
            <a:r>
              <a:rPr lang="zh-CN" altLang="en-US" sz="3200" dirty="0"/>
              <a:t>，</a:t>
            </a:r>
            <a:r>
              <a:rPr lang="en-US" altLang="zh-CN" sz="3200" dirty="0"/>
              <a:t>1</a:t>
            </a:r>
            <a:r>
              <a:rPr lang="zh-CN" altLang="en-US" sz="3200" dirty="0"/>
              <a:t>）的子代数系统</a:t>
            </a:r>
          </a:p>
        </p:txBody>
      </p:sp>
    </p:spTree>
    <p:extLst>
      <p:ext uri="{BB962C8B-B14F-4D97-AF65-F5344CB8AC3E}">
        <p14:creationId xmlns:p14="http://schemas.microsoft.com/office/powerpoint/2010/main" val="2749663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2921DB1C-BAB0-4B5D-AAFB-A6B09A3D76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15056C-982A-439C-BC1C-57C61DD470FC}" type="slidenum">
              <a:rPr lang="zh-CN" altLang="en-US" smtClean="0">
                <a:solidFill>
                  <a:schemeClr val="accent1"/>
                </a:solidFill>
              </a:rPr>
              <a:pPr/>
              <a:t>14</a:t>
            </a:fld>
            <a:r>
              <a:rPr lang="en-US" altLang="zh-CN" dirty="0">
                <a:solidFill>
                  <a:schemeClr val="accent1"/>
                </a:solidFill>
              </a:rPr>
              <a:t>/48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B62840A0-D998-49FB-97CA-F7618768956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9.5</a:t>
            </a:r>
            <a:endParaRPr lang="zh-CN" altLang="en-US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383FEF38-22C4-473C-9387-D6C80EF7B17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16568" y="834876"/>
            <a:ext cx="8946194" cy="2810148"/>
          </a:xfrm>
        </p:spPr>
        <p:txBody>
          <a:bodyPr/>
          <a:lstStyle/>
          <a:p>
            <a:pPr marL="711200" indent="-711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设有代数系统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V=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Z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）。</a:t>
            </a: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对于任意的自然数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，令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b="1" dirty="0"/>
              <a:t>                  </a:t>
            </a:r>
            <a:r>
              <a:rPr lang="en-US" altLang="zh-CN" b="1" dirty="0" err="1"/>
              <a:t>nZ</a:t>
            </a:r>
            <a:r>
              <a:rPr lang="en-US" altLang="zh-CN" b="1" dirty="0"/>
              <a:t>={</a:t>
            </a:r>
            <a:r>
              <a:rPr lang="en-US" altLang="zh-CN" b="1" dirty="0" err="1"/>
              <a:t>nz|z</a:t>
            </a:r>
            <a:r>
              <a:rPr lang="en-US" altLang="zh-CN" b="1" dirty="0"/>
              <a:t> ∊Z}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则（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nZ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, +, 0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）是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的子代数系统。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b="1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9524" y="3501008"/>
            <a:ext cx="8552956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722313" indent="-722313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MS Mincho" pitchFamily="49" charset="-128"/>
                <a:ea typeface="MS Mincho" pitchFamily="49" charset="-128"/>
              </a:rPr>
              <a:t>当</a:t>
            </a:r>
            <a:r>
              <a:rPr lang="en-US" altLang="zh-CN" sz="3200" dirty="0">
                <a:latin typeface="MS Mincho" pitchFamily="49" charset="-128"/>
                <a:ea typeface="MS Mincho" pitchFamily="49" charset="-128"/>
              </a:rPr>
              <a:t>n=1</a:t>
            </a:r>
            <a:r>
              <a:rPr lang="zh-CN" altLang="en-US" sz="3200" dirty="0">
                <a:latin typeface="MS Mincho" pitchFamily="49" charset="-128"/>
                <a:ea typeface="MS Mincho" pitchFamily="49" charset="-128"/>
              </a:rPr>
              <a:t>时，</a:t>
            </a:r>
            <a:r>
              <a:rPr lang="en-US" altLang="zh-CN" sz="3200" dirty="0" err="1">
                <a:latin typeface="MS Mincho" pitchFamily="49" charset="-128"/>
                <a:ea typeface="MS Mincho" pitchFamily="49" charset="-128"/>
              </a:rPr>
              <a:t>nZ</a:t>
            </a:r>
            <a:r>
              <a:rPr lang="en-US" altLang="zh-CN" sz="3200" dirty="0">
                <a:latin typeface="MS Mincho" pitchFamily="49" charset="-128"/>
                <a:ea typeface="MS Mincho" pitchFamily="49" charset="-128"/>
              </a:rPr>
              <a:t>=Z</a:t>
            </a:r>
            <a:r>
              <a:rPr lang="zh-CN" altLang="en-US" sz="3200" dirty="0">
                <a:latin typeface="MS Mincho" pitchFamily="49" charset="-128"/>
                <a:ea typeface="MS Mincho" pitchFamily="49" charset="-128"/>
              </a:rPr>
              <a:t>是</a:t>
            </a:r>
            <a:r>
              <a:rPr lang="en-US" altLang="zh-CN" sz="3200" dirty="0">
                <a:latin typeface="MS Mincho" pitchFamily="49" charset="-128"/>
                <a:ea typeface="MS Mincho" pitchFamily="49" charset="-128"/>
              </a:rPr>
              <a:t>V</a:t>
            </a:r>
            <a:r>
              <a:rPr lang="zh-CN" altLang="en-US" sz="3200" dirty="0">
                <a:latin typeface="MS Mincho" pitchFamily="49" charset="-128"/>
                <a:ea typeface="MS Mincho" pitchFamily="49" charset="-128"/>
              </a:rPr>
              <a:t>的最大子代数系统；</a:t>
            </a:r>
            <a:endParaRPr lang="en-US" altLang="zh-CN" sz="3200" dirty="0">
              <a:latin typeface="MS Mincho" pitchFamily="49" charset="-128"/>
              <a:ea typeface="MS Mincho" pitchFamily="49" charset="-128"/>
            </a:endParaRPr>
          </a:p>
          <a:p>
            <a:pPr marL="722313" indent="-722313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MS Mincho" pitchFamily="49" charset="-128"/>
                <a:ea typeface="MS Mincho" pitchFamily="49" charset="-128"/>
              </a:rPr>
              <a:t>当</a:t>
            </a:r>
            <a:r>
              <a:rPr lang="en-US" altLang="zh-CN" sz="3200" dirty="0">
                <a:latin typeface="MS Mincho" pitchFamily="49" charset="-128"/>
                <a:ea typeface="MS Mincho" pitchFamily="49" charset="-128"/>
              </a:rPr>
              <a:t>n=0</a:t>
            </a:r>
            <a:r>
              <a:rPr lang="zh-CN" altLang="en-US" sz="3200" dirty="0">
                <a:latin typeface="MS Mincho" pitchFamily="49" charset="-128"/>
                <a:ea typeface="MS Mincho" pitchFamily="49" charset="-128"/>
              </a:rPr>
              <a:t>时，</a:t>
            </a:r>
            <a:r>
              <a:rPr lang="en-US" altLang="zh-CN" sz="3200" dirty="0" err="1">
                <a:latin typeface="MS Mincho" pitchFamily="49" charset="-128"/>
                <a:ea typeface="MS Mincho" pitchFamily="49" charset="-128"/>
              </a:rPr>
              <a:t>nZ</a:t>
            </a:r>
            <a:r>
              <a:rPr lang="en-US" altLang="zh-CN" sz="3200" dirty="0">
                <a:latin typeface="MS Mincho" pitchFamily="49" charset="-128"/>
                <a:ea typeface="MS Mincho" pitchFamily="49" charset="-128"/>
              </a:rPr>
              <a:t>={0}</a:t>
            </a:r>
            <a:r>
              <a:rPr lang="zh-CN" altLang="en-US" sz="3200" dirty="0">
                <a:latin typeface="MS Mincho" pitchFamily="49" charset="-128"/>
                <a:ea typeface="MS Mincho" pitchFamily="49" charset="-128"/>
              </a:rPr>
              <a:t>是</a:t>
            </a:r>
            <a:r>
              <a:rPr lang="en-US" altLang="zh-CN" sz="3200" dirty="0">
                <a:latin typeface="MS Mincho" pitchFamily="49" charset="-128"/>
                <a:ea typeface="MS Mincho" pitchFamily="49" charset="-128"/>
              </a:rPr>
              <a:t>V</a:t>
            </a:r>
            <a:r>
              <a:rPr lang="zh-CN" altLang="en-US" sz="3200" dirty="0">
                <a:latin typeface="MS Mincho" pitchFamily="49" charset="-128"/>
                <a:ea typeface="MS Mincho" pitchFamily="49" charset="-128"/>
              </a:rPr>
              <a:t>的最小子代数系统；</a:t>
            </a:r>
            <a:endParaRPr lang="en-US" altLang="zh-CN" sz="3200" dirty="0">
              <a:latin typeface="MS Mincho" pitchFamily="49" charset="-128"/>
              <a:ea typeface="MS Mincho" pitchFamily="49" charset="-128"/>
            </a:endParaRPr>
          </a:p>
          <a:p>
            <a:pPr marL="722313" indent="-722313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MS Mincho" pitchFamily="49" charset="-128"/>
                <a:ea typeface="MS Mincho" pitchFamily="49" charset="-128"/>
              </a:rPr>
              <a:t>当</a:t>
            </a:r>
            <a:r>
              <a:rPr lang="en-US" altLang="zh-CN" sz="3200" dirty="0">
                <a:latin typeface="MS Mincho" pitchFamily="49" charset="-128"/>
                <a:ea typeface="MS Mincho" pitchFamily="49" charset="-128"/>
              </a:rPr>
              <a:t>n</a:t>
            </a:r>
            <a:r>
              <a:rPr lang="zh-CN" altLang="en-US" sz="3200" dirty="0">
                <a:latin typeface="MS Mincho" pitchFamily="49" charset="-128"/>
                <a:ea typeface="MS Mincho" pitchFamily="49" charset="-128"/>
              </a:rPr>
              <a:t>≠</a:t>
            </a:r>
            <a:r>
              <a:rPr lang="en-US" altLang="zh-CN" sz="3200" dirty="0">
                <a:latin typeface="MS Mincho" pitchFamily="49" charset="-128"/>
                <a:ea typeface="MS Mincho" pitchFamily="49" charset="-128"/>
              </a:rPr>
              <a:t>0,1</a:t>
            </a:r>
            <a:r>
              <a:rPr lang="zh-CN" altLang="en-US" sz="3200" dirty="0">
                <a:latin typeface="MS Mincho" pitchFamily="49" charset="-128"/>
                <a:ea typeface="MS Mincho" pitchFamily="49" charset="-128"/>
              </a:rPr>
              <a:t>时，</a:t>
            </a:r>
            <a:r>
              <a:rPr lang="en-US" altLang="zh-CN" sz="3200" dirty="0" err="1">
                <a:latin typeface="MS Mincho" pitchFamily="49" charset="-128"/>
                <a:ea typeface="MS Mincho" pitchFamily="49" charset="-128"/>
              </a:rPr>
              <a:t>nZ</a:t>
            </a:r>
            <a:r>
              <a:rPr lang="zh-CN" altLang="en-US" sz="3200" dirty="0">
                <a:latin typeface="MS Mincho" pitchFamily="49" charset="-128"/>
                <a:ea typeface="MS Mincho" pitchFamily="49" charset="-128"/>
              </a:rPr>
              <a:t>都是</a:t>
            </a:r>
            <a:r>
              <a:rPr lang="en-US" altLang="zh-CN" sz="3200" dirty="0">
                <a:latin typeface="MS Mincho" pitchFamily="49" charset="-128"/>
                <a:ea typeface="MS Mincho" pitchFamily="49" charset="-128"/>
              </a:rPr>
              <a:t>V</a:t>
            </a:r>
            <a:r>
              <a:rPr lang="zh-CN" altLang="en-US" sz="3200" dirty="0">
                <a:latin typeface="MS Mincho" pitchFamily="49" charset="-128"/>
                <a:ea typeface="MS Mincho" pitchFamily="49" charset="-128"/>
              </a:rPr>
              <a:t>的真子代数系统。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33778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2921DB1C-BAB0-4B5D-AAFB-A6B09A3D76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15056C-982A-439C-BC1C-57C61DD470FC}" type="slidenum">
              <a:rPr lang="zh-CN" altLang="en-US" smtClean="0">
                <a:solidFill>
                  <a:schemeClr val="accent1"/>
                </a:solidFill>
              </a:rPr>
              <a:pPr/>
              <a:t>15</a:t>
            </a:fld>
            <a:r>
              <a:rPr lang="en-US" altLang="zh-CN" dirty="0">
                <a:solidFill>
                  <a:schemeClr val="accent1"/>
                </a:solidFill>
              </a:rPr>
              <a:t>/48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B62840A0-D998-49FB-97CA-F7618768956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9.10         </a:t>
            </a:r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积代数系统</a:t>
            </a:r>
            <a:endParaRPr lang="zh-CN" altLang="en-US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383FEF38-22C4-473C-9387-D6C80EF7B17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16568" y="834876"/>
            <a:ext cx="8946194" cy="2810148"/>
          </a:xfrm>
        </p:spPr>
        <p:txBody>
          <a:bodyPr/>
          <a:lstStyle/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设有代数系统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=</a:t>
            </a:r>
            <a:r>
              <a:rPr lang="zh-CN" altLang="en-US" b="1" dirty="0">
                <a:solidFill>
                  <a:srgbClr val="333300"/>
                </a:solidFill>
              </a:rPr>
              <a:t>（</a:t>
            </a:r>
            <a:r>
              <a:rPr lang="en-US" altLang="zh-CN" b="1" dirty="0">
                <a:solidFill>
                  <a:srgbClr val="333300"/>
                </a:solidFill>
              </a:rPr>
              <a:t>S</a:t>
            </a:r>
            <a:r>
              <a:rPr lang="en-US" altLang="zh-CN" sz="2000" b="1" dirty="0">
                <a:solidFill>
                  <a:srgbClr val="333300"/>
                </a:solidFill>
              </a:rPr>
              <a:t>1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solidFill>
                  <a:srgbClr val="333300"/>
                </a:solidFill>
              </a:rPr>
              <a:t>∘</a:t>
            </a:r>
            <a:r>
              <a:rPr lang="zh-CN" altLang="en-US" b="1" dirty="0">
                <a:solidFill>
                  <a:srgbClr val="333300"/>
                </a:solidFill>
              </a:rPr>
              <a:t>），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=</a:t>
            </a:r>
            <a:r>
              <a:rPr lang="zh-CN" altLang="en-US" b="1" dirty="0">
                <a:solidFill>
                  <a:srgbClr val="333300"/>
                </a:solidFill>
              </a:rPr>
              <a:t>（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S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333300"/>
                </a:solidFill>
              </a:rPr>
              <a:t> </a:t>
            </a:r>
            <a:r>
              <a:rPr lang="zh-CN" altLang="en-US" b="1" dirty="0">
                <a:solidFill>
                  <a:srgbClr val="333300"/>
                </a:solidFill>
              </a:rPr>
              <a:t>）， </a:t>
            </a:r>
            <a:endParaRPr lang="en-US" altLang="zh-CN" b="1" dirty="0">
              <a:solidFill>
                <a:srgbClr val="333300"/>
              </a:solidFill>
            </a:endParaRP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对于任意的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&lt;x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,y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&gt;, &lt;x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,y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&gt;</a:t>
            </a:r>
            <a:r>
              <a:rPr lang="en-US" altLang="zh-CN" b="1" dirty="0"/>
              <a:t> ∊S</a:t>
            </a:r>
            <a:r>
              <a:rPr lang="en-US" altLang="zh-CN" sz="2000" b="1" dirty="0"/>
              <a:t>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×</a:t>
            </a:r>
            <a:r>
              <a:rPr lang="en-US" altLang="zh-CN" b="1" dirty="0"/>
              <a:t>S</a:t>
            </a:r>
            <a:r>
              <a:rPr lang="en-US" altLang="zh-CN" sz="2000" b="1" dirty="0"/>
              <a:t>2</a:t>
            </a:r>
            <a:r>
              <a:rPr lang="en-US" altLang="zh-CN" b="1" dirty="0"/>
              <a:t>,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令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&lt;x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,y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&gt;</a:t>
            </a:r>
            <a:r>
              <a:rPr lang="en-US" altLang="zh-CN" sz="2800" dirty="0"/>
              <a:t>·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&lt;x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,y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&gt;=&lt; x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rgbClr val="333300"/>
                </a:solidFill>
              </a:rPr>
              <a:t> ∘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, y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*y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2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&gt;</a:t>
            </a: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则（</a:t>
            </a:r>
            <a:r>
              <a:rPr lang="en-US" altLang="zh-CN" b="1" dirty="0"/>
              <a:t> S</a:t>
            </a:r>
            <a:r>
              <a:rPr lang="en-US" altLang="zh-CN" sz="2000" b="1" dirty="0"/>
              <a:t>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×</a:t>
            </a:r>
            <a:r>
              <a:rPr lang="en-US" altLang="zh-CN" b="1" dirty="0"/>
              <a:t>S</a:t>
            </a:r>
            <a:r>
              <a:rPr lang="en-US" altLang="zh-CN" sz="2000" b="1" dirty="0"/>
              <a:t>2</a:t>
            </a:r>
            <a:r>
              <a:rPr lang="en-US" altLang="zh-CN" b="1" dirty="0"/>
              <a:t>, </a:t>
            </a:r>
            <a:r>
              <a:rPr lang="en-US" altLang="zh-CN" dirty="0"/>
              <a:t>·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）是一个代数系统，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称之为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积代数系统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，记为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</a:t>
            </a:r>
            <a:r>
              <a:rPr lang="en-US" altLang="zh-CN" b="1" dirty="0"/>
              <a:t>V</a:t>
            </a:r>
            <a:r>
              <a:rPr lang="en-US" altLang="zh-CN" sz="2000" b="1" dirty="0"/>
              <a:t>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×V</a:t>
            </a:r>
            <a:r>
              <a:rPr lang="en-US" altLang="zh-CN" sz="2000" b="1" dirty="0"/>
              <a:t>2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=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b="1" dirty="0"/>
              <a:t> S</a:t>
            </a:r>
            <a:r>
              <a:rPr lang="en-US" altLang="zh-CN" sz="2000" b="1" dirty="0"/>
              <a:t>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×</a:t>
            </a:r>
            <a:r>
              <a:rPr lang="en-US" altLang="zh-CN" b="1" dirty="0"/>
              <a:t>S</a:t>
            </a:r>
            <a:r>
              <a:rPr lang="en-US" altLang="zh-CN" sz="2000" b="1" dirty="0"/>
              <a:t>2</a:t>
            </a:r>
            <a:r>
              <a:rPr lang="en-US" altLang="zh-CN" b="1" dirty="0"/>
              <a:t>, </a:t>
            </a:r>
            <a:r>
              <a:rPr lang="en-US" altLang="zh-CN" dirty="0"/>
              <a:t>·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b="1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8442" y="4797152"/>
            <a:ext cx="8724038" cy="6340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 b="1" dirty="0">
                <a:latin typeface="Calibri" panose="020F0502020204030204" pitchFamily="34" charset="0"/>
              </a:rPr>
              <a:t>如果</a:t>
            </a:r>
            <a:r>
              <a:rPr lang="en-US" altLang="zh-CN" sz="3200" b="1" dirty="0">
                <a:latin typeface="Calibri" panose="020F0502020204030204" pitchFamily="34" charset="0"/>
              </a:rPr>
              <a:t>V</a:t>
            </a:r>
            <a:r>
              <a:rPr lang="en-US" altLang="zh-CN" sz="2000" b="1" dirty="0">
                <a:latin typeface="Calibri" panose="020F0502020204030204" pitchFamily="34" charset="0"/>
              </a:rPr>
              <a:t>i</a:t>
            </a:r>
            <a:r>
              <a:rPr lang="zh-CN" altLang="en-US" sz="3200" b="1" dirty="0">
                <a:latin typeface="Calibri" panose="020F0502020204030204" pitchFamily="34" charset="0"/>
              </a:rPr>
              <a:t>有幺元</a:t>
            </a:r>
            <a:r>
              <a:rPr lang="en-US" altLang="zh-CN" sz="3200" b="1" dirty="0" err="1">
                <a:latin typeface="Calibri" panose="020F0502020204030204" pitchFamily="34" charset="0"/>
              </a:rPr>
              <a:t>e</a:t>
            </a:r>
            <a:r>
              <a:rPr lang="en-US" altLang="zh-CN" sz="1600" b="1" dirty="0" err="1">
                <a:latin typeface="Calibri" panose="020F0502020204030204" pitchFamily="34" charset="0"/>
              </a:rPr>
              <a:t>i</a:t>
            </a:r>
            <a:r>
              <a:rPr lang="en-US" altLang="zh-CN" sz="3200" b="1" dirty="0">
                <a:latin typeface="Calibri" panose="020F0502020204030204" pitchFamily="34" charset="0"/>
              </a:rPr>
              <a:t>(</a:t>
            </a:r>
            <a:r>
              <a:rPr lang="en-US" altLang="zh-CN" sz="3200" b="1" dirty="0" err="1">
                <a:latin typeface="Calibri" panose="020F0502020204030204" pitchFamily="34" charset="0"/>
              </a:rPr>
              <a:t>i</a:t>
            </a:r>
            <a:r>
              <a:rPr lang="en-US" altLang="zh-CN" sz="3200" b="1" dirty="0">
                <a:latin typeface="Calibri" panose="020F0502020204030204" pitchFamily="34" charset="0"/>
              </a:rPr>
              <a:t>=1,2), </a:t>
            </a:r>
            <a:r>
              <a:rPr lang="zh-CN" altLang="en-US" sz="3200" b="1" dirty="0">
                <a:latin typeface="Calibri" panose="020F0502020204030204" pitchFamily="34" charset="0"/>
              </a:rPr>
              <a:t>则</a:t>
            </a:r>
            <a:r>
              <a:rPr lang="en-US" altLang="zh-CN" sz="3200" b="1" dirty="0">
                <a:latin typeface="Calibri" panose="020F0502020204030204" pitchFamily="34" charset="0"/>
              </a:rPr>
              <a:t>V</a:t>
            </a:r>
            <a:r>
              <a:rPr lang="en-US" altLang="zh-CN" sz="2000" b="1" dirty="0">
                <a:latin typeface="Calibri" panose="020F0502020204030204" pitchFamily="34" charset="0"/>
              </a:rPr>
              <a:t>1</a:t>
            </a:r>
            <a:r>
              <a:rPr lang="en-US" altLang="zh-CN" sz="3200" b="1" dirty="0">
                <a:latin typeface="Calibri" panose="020F0502020204030204" pitchFamily="34" charset="0"/>
              </a:rPr>
              <a:t>×V</a:t>
            </a:r>
            <a:r>
              <a:rPr lang="en-US" altLang="zh-CN" sz="2000" b="1" dirty="0">
                <a:latin typeface="Calibri" panose="020F0502020204030204" pitchFamily="34" charset="0"/>
              </a:rPr>
              <a:t>2</a:t>
            </a:r>
            <a:r>
              <a:rPr lang="zh-CN" altLang="en-US" sz="3200" b="1" dirty="0">
                <a:latin typeface="Calibri" panose="020F0502020204030204" pitchFamily="34" charset="0"/>
              </a:rPr>
              <a:t>有幺元</a:t>
            </a:r>
            <a:r>
              <a:rPr lang="en-US" altLang="zh-CN" sz="3200" b="1" dirty="0">
                <a:latin typeface="Calibri" panose="020F0502020204030204" pitchFamily="34" charset="0"/>
              </a:rPr>
              <a:t>&lt;e</a:t>
            </a:r>
            <a:r>
              <a:rPr lang="en-US" altLang="zh-CN" sz="1600" b="1" dirty="0">
                <a:latin typeface="Calibri" panose="020F0502020204030204" pitchFamily="34" charset="0"/>
              </a:rPr>
              <a:t>1</a:t>
            </a:r>
            <a:r>
              <a:rPr lang="en-US" altLang="zh-CN" sz="3200" b="1" dirty="0">
                <a:latin typeface="Calibri" panose="020F0502020204030204" pitchFamily="34" charset="0"/>
              </a:rPr>
              <a:t>, e</a:t>
            </a:r>
            <a:r>
              <a:rPr lang="en-US" altLang="zh-CN" sz="1600" b="1" dirty="0">
                <a:latin typeface="Calibri" panose="020F0502020204030204" pitchFamily="34" charset="0"/>
              </a:rPr>
              <a:t>2</a:t>
            </a:r>
            <a:r>
              <a:rPr lang="en-US" altLang="zh-CN" sz="3200" b="1" dirty="0">
                <a:latin typeface="Calibri" panose="020F0502020204030204" pitchFamily="34" charset="0"/>
              </a:rPr>
              <a:t>&gt;</a:t>
            </a:r>
            <a:r>
              <a:rPr lang="zh-CN" altLang="en-US" sz="3200" b="1" dirty="0">
                <a:latin typeface="Calibri" panose="020F0502020204030204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3090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2921DB1C-BAB0-4B5D-AAFB-A6B09A3D76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15056C-982A-439C-BC1C-57C61DD470FC}" type="slidenum">
              <a:rPr lang="zh-CN" altLang="en-US" smtClean="0">
                <a:solidFill>
                  <a:schemeClr val="accent1"/>
                </a:solidFill>
              </a:rPr>
              <a:pPr/>
              <a:t>16</a:t>
            </a:fld>
            <a:r>
              <a:rPr lang="en-US" altLang="zh-CN" dirty="0">
                <a:solidFill>
                  <a:schemeClr val="accent1"/>
                </a:solidFill>
              </a:rPr>
              <a:t>/48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B62840A0-D998-49FB-97CA-F7618768956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         </a:t>
            </a:r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积代数系统</a:t>
            </a:r>
            <a:endParaRPr lang="zh-CN" altLang="en-US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383FEF38-22C4-473C-9387-D6C80EF7B17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16568" y="834876"/>
            <a:ext cx="8946194" cy="4898380"/>
          </a:xfrm>
        </p:spPr>
        <p:txBody>
          <a:bodyPr/>
          <a:lstStyle/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对于任意的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&lt;x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,y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&gt;, &lt;x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,y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&gt;</a:t>
            </a:r>
            <a:r>
              <a:rPr lang="en-US" altLang="zh-CN" b="1" dirty="0"/>
              <a:t> ∊Z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×</a:t>
            </a:r>
            <a:r>
              <a:rPr lang="en-US" altLang="zh-CN" b="1" dirty="0"/>
              <a:t>Z=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 dirty="0"/>
              <a:t>Z</a:t>
            </a:r>
            <a:r>
              <a:rPr lang="en-US" altLang="zh-CN" b="1" baseline="30000" dirty="0">
                <a:solidFill>
                  <a:srgbClr val="FF0000"/>
                </a:solidFill>
              </a:rPr>
              <a:t>2</a:t>
            </a:r>
            <a:r>
              <a:rPr lang="en-US" altLang="zh-CN" b="1" dirty="0"/>
              <a:t>,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令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&lt;x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,y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&gt;</a:t>
            </a:r>
            <a:r>
              <a:rPr lang="en-US" altLang="zh-CN" sz="2800" dirty="0"/>
              <a:t>+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&lt;x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,y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&gt;=&lt; x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rgbClr val="333300"/>
                </a:solidFill>
              </a:rPr>
              <a:t>+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, y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+y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2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&gt;</a:t>
            </a: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&lt;x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,y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&gt;</a:t>
            </a:r>
            <a:r>
              <a:rPr lang="en-US" altLang="zh-CN" sz="2800" dirty="0"/>
              <a:t>·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&lt;x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,y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&gt;=&lt; x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dirty="0"/>
              <a:t>·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, y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dirty="0"/>
              <a:t>·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2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&gt;</a:t>
            </a: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&lt;x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,y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&gt;</a:t>
            </a:r>
            <a:r>
              <a:rPr lang="en-US" altLang="zh-CN" b="1" dirty="0">
                <a:solidFill>
                  <a:srgbClr val="333300"/>
                </a:solidFill>
              </a:rPr>
              <a:t>∘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&lt;x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,y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&gt;=&lt; x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rgbClr val="333300"/>
                </a:solidFill>
              </a:rPr>
              <a:t>+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, y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dirty="0"/>
              <a:t>·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2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&gt;</a:t>
            </a: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则有三个不同的代数系统如下：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（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Z</a:t>
            </a:r>
            <a:r>
              <a:rPr lang="en-US" altLang="zh-CN" b="1" baseline="30000" dirty="0"/>
              <a:t>2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&lt;0,0&gt;</a:t>
            </a:r>
            <a:r>
              <a:rPr lang="en-US" altLang="zh-CN" b="1" baseline="30000" dirty="0"/>
              <a:t>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（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Z</a:t>
            </a:r>
            <a:r>
              <a:rPr lang="en-US" altLang="zh-CN" b="1" baseline="30000" dirty="0"/>
              <a:t>2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/>
              <a:t>·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&lt;1,1&gt;</a:t>
            </a:r>
            <a:r>
              <a:rPr lang="en-US" altLang="zh-CN" b="1" baseline="30000" dirty="0"/>
              <a:t>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（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Z</a:t>
            </a:r>
            <a:r>
              <a:rPr lang="en-US" altLang="zh-CN" b="1" baseline="30000" dirty="0"/>
              <a:t>2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 </a:t>
            </a:r>
            <a:r>
              <a:rPr lang="en-US" altLang="zh-CN" b="1" dirty="0"/>
              <a:t>∘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&lt;0,1&gt;</a:t>
            </a:r>
            <a:r>
              <a:rPr lang="en-US" altLang="zh-CN" b="1" baseline="30000" dirty="0"/>
              <a:t>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endParaRPr lang="en-US" altLang="zh-CN" b="1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2974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2921DB1C-BAB0-4B5D-AAFB-A6B09A3D76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15056C-982A-439C-BC1C-57C61DD470FC}" type="slidenum">
              <a:rPr lang="zh-CN" altLang="en-US" smtClean="0">
                <a:solidFill>
                  <a:schemeClr val="accent1"/>
                </a:solidFill>
              </a:rPr>
              <a:pPr/>
              <a:t>17</a:t>
            </a:fld>
            <a:r>
              <a:rPr lang="en-US" altLang="zh-CN" dirty="0">
                <a:solidFill>
                  <a:schemeClr val="accent1"/>
                </a:solidFill>
              </a:rPr>
              <a:t>/48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B62840A0-D998-49FB-97CA-F7618768956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         </a:t>
            </a:r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积代数系统</a:t>
            </a:r>
            <a:endParaRPr lang="zh-CN" altLang="en-US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383FEF38-22C4-473C-9387-D6C80EF7B17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16568" y="834876"/>
            <a:ext cx="8946194" cy="4898380"/>
          </a:xfrm>
        </p:spPr>
        <p:txBody>
          <a:bodyPr/>
          <a:lstStyle/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对于任意的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&lt;x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,y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&gt;, &lt;x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,y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&gt;</a:t>
            </a:r>
            <a:r>
              <a:rPr lang="en-US" altLang="zh-CN" b="1" dirty="0"/>
              <a:t> ∊Z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×</a:t>
            </a:r>
            <a:r>
              <a:rPr lang="en-US" altLang="zh-CN" b="1" dirty="0"/>
              <a:t>R</a:t>
            </a:r>
            <a:r>
              <a:rPr lang="en-US" altLang="zh-CN" b="1" baseline="30000" dirty="0">
                <a:solidFill>
                  <a:srgbClr val="FF0000"/>
                </a:solidFill>
              </a:rPr>
              <a:t>*</a:t>
            </a:r>
            <a:r>
              <a:rPr lang="en-US" altLang="zh-CN" b="1" dirty="0"/>
              <a:t>,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令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&lt;x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,y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&gt;</a:t>
            </a:r>
            <a:r>
              <a:rPr lang="en-US" altLang="zh-CN" sz="2800" b="1" dirty="0"/>
              <a:t> ∘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&lt;x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,y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&gt;=&lt; x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rgbClr val="333300"/>
                </a:solidFill>
              </a:rPr>
              <a:t>+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, y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/>
              <a:t>·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y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2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&gt;</a:t>
            </a: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则有一个代数系统如下：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（</a:t>
            </a:r>
            <a:r>
              <a:rPr lang="en-US" altLang="zh-CN" b="1" dirty="0"/>
              <a:t>Z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×</a:t>
            </a:r>
            <a:r>
              <a:rPr lang="en-US" altLang="zh-CN" b="1" dirty="0"/>
              <a:t>R</a:t>
            </a:r>
            <a:r>
              <a:rPr lang="en-US" altLang="zh-CN" b="1" baseline="30000" dirty="0">
                <a:solidFill>
                  <a:srgbClr val="FF0000"/>
                </a:solidFill>
              </a:rPr>
              <a:t>*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/>
              <a:t> ∘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其中，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&lt;0,1&gt;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是幺元。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对于任意的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x,y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&gt;</a:t>
            </a:r>
            <a:r>
              <a:rPr lang="en-US" altLang="zh-CN" b="1" dirty="0"/>
              <a:t>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∊Z×R*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，其逆元为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  &lt;-x, 1/y&gt; </a:t>
            </a:r>
          </a:p>
        </p:txBody>
      </p:sp>
    </p:spTree>
    <p:extLst>
      <p:ext uri="{BB962C8B-B14F-4D97-AF65-F5344CB8AC3E}">
        <p14:creationId xmlns:p14="http://schemas.microsoft.com/office/powerpoint/2010/main" val="2667944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67FE119D-0A64-4F2D-8230-B0D2915564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4E1021D-EB73-4B42-BE51-50A6E60F3742}" type="slidenum">
              <a:rPr lang="zh-CN" altLang="en-US" smtClean="0">
                <a:solidFill>
                  <a:schemeClr val="accent1"/>
                </a:solidFill>
              </a:rPr>
              <a:pPr/>
              <a:t>18</a:t>
            </a:fld>
            <a:r>
              <a:rPr lang="en-US" altLang="zh-CN" dirty="0">
                <a:solidFill>
                  <a:schemeClr val="accent1"/>
                </a:solidFill>
              </a:rPr>
              <a:t>/48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BBFE483E-AC77-450A-B23E-8BF5DFC572A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引例     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， － ）与（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40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÷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endParaRPr lang="zh-CN" altLang="en-US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3653EC5C-DBEE-4441-BB95-74DBF00F413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3850" y="836614"/>
            <a:ext cx="8496300" cy="1328266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 － ）表示实数集合带数的减法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÷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）表示正实数集合带数的除法</a:t>
            </a:r>
          </a:p>
        </p:txBody>
      </p:sp>
      <p:sp>
        <p:nvSpPr>
          <p:cNvPr id="821252" name="Text Box 4">
            <a:extLst>
              <a:ext uri="{FF2B5EF4-FFF2-40B4-BE49-F238E27FC236}">
                <a16:creationId xmlns:a16="http://schemas.microsoft.com/office/drawing/2014/main" id="{F4020D4C-58DF-4019-9F1F-9383452C4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04" y="3092669"/>
            <a:ext cx="4649030" cy="127419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比如</a:t>
            </a:r>
            <a:r>
              <a:rPr lang="en-US" altLang="zh-CN" sz="3200" b="1" dirty="0">
                <a:solidFill>
                  <a:schemeClr val="bg1"/>
                </a:solidFill>
              </a:rPr>
              <a:t>: </a:t>
            </a:r>
            <a:r>
              <a:rPr lang="zh-CN" altLang="en-US" sz="3200" b="1" dirty="0">
                <a:solidFill>
                  <a:schemeClr val="bg1"/>
                </a:solidFill>
              </a:rPr>
              <a:t>作映射 </a:t>
            </a:r>
            <a:r>
              <a:rPr lang="el-GR" altLang="zh-CN" sz="3200" b="1" dirty="0">
                <a:solidFill>
                  <a:schemeClr val="bg1"/>
                </a:solidFill>
              </a:rPr>
              <a:t>φ</a:t>
            </a:r>
            <a:r>
              <a:rPr lang="en-US" altLang="zh-CN" sz="3200" b="1" dirty="0">
                <a:solidFill>
                  <a:schemeClr val="bg1"/>
                </a:solidFill>
              </a:rPr>
              <a:t>: R → R</a:t>
            </a:r>
            <a:r>
              <a:rPr lang="en-US" altLang="zh-CN" sz="3200" b="1" baseline="30000" dirty="0">
                <a:solidFill>
                  <a:schemeClr val="bg1"/>
                </a:solidFill>
              </a:rPr>
              <a:t>+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solidFill>
                  <a:schemeClr val="bg1"/>
                </a:solidFill>
              </a:rPr>
              <a:t>	</a:t>
            </a:r>
            <a:r>
              <a:rPr lang="el-GR" altLang="zh-CN" sz="3200" b="1" dirty="0">
                <a:solidFill>
                  <a:schemeClr val="bg1"/>
                </a:solidFill>
              </a:rPr>
              <a:t>∀</a:t>
            </a:r>
            <a:r>
              <a:rPr lang="en-US" altLang="zh-CN" sz="3200" b="1" dirty="0" err="1">
                <a:solidFill>
                  <a:schemeClr val="bg1"/>
                </a:solidFill>
              </a:rPr>
              <a:t>x∊R</a:t>
            </a:r>
            <a:r>
              <a:rPr lang="en-US" altLang="zh-CN" sz="3200" b="1" dirty="0">
                <a:solidFill>
                  <a:schemeClr val="bg1"/>
                </a:solidFill>
              </a:rPr>
              <a:t>, </a:t>
            </a:r>
            <a:r>
              <a:rPr lang="el-GR" altLang="zh-CN" sz="3200" b="1" dirty="0">
                <a:solidFill>
                  <a:schemeClr val="bg1"/>
                </a:solidFill>
              </a:rPr>
              <a:t>φ</a:t>
            </a:r>
            <a:r>
              <a:rPr lang="en-US" altLang="zh-CN" sz="3200" b="1" dirty="0">
                <a:solidFill>
                  <a:schemeClr val="bg1"/>
                </a:solidFill>
              </a:rPr>
              <a:t>(x)=e</a:t>
            </a:r>
            <a:r>
              <a:rPr lang="en-US" altLang="zh-CN" sz="3200" b="1" baseline="300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8238" y="2204864"/>
            <a:ext cx="8353569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大家知道</a:t>
            </a:r>
            <a:r>
              <a:rPr lang="en-US" altLang="zh-CN" sz="3200" dirty="0"/>
              <a:t>|</a:t>
            </a:r>
            <a:r>
              <a:rPr lang="en-US" altLang="zh-CN" sz="3200" b="1" dirty="0">
                <a:latin typeface="Calibri" panose="020F0502020204030204" pitchFamily="34" charset="0"/>
              </a:rPr>
              <a:t>R</a:t>
            </a:r>
            <a:r>
              <a:rPr lang="en-US" altLang="zh-CN" sz="3200" dirty="0"/>
              <a:t>|=|</a:t>
            </a:r>
            <a:r>
              <a:rPr lang="en-US" altLang="zh-CN" sz="3200" b="1" dirty="0">
                <a:latin typeface="Calibri" panose="020F0502020204030204" pitchFamily="34" charset="0"/>
              </a:rPr>
              <a:t> R</a:t>
            </a:r>
            <a:r>
              <a:rPr lang="en-US" altLang="zh-CN" sz="3200" b="1" baseline="30000" dirty="0">
                <a:latin typeface="Calibri" panose="020F0502020204030204" pitchFamily="34" charset="0"/>
              </a:rPr>
              <a:t>+</a:t>
            </a:r>
            <a:r>
              <a:rPr lang="en-US" altLang="zh-CN" sz="3200" dirty="0"/>
              <a:t>|, </a:t>
            </a:r>
            <a:r>
              <a:rPr lang="zh-CN" altLang="en-US" sz="3200" dirty="0"/>
              <a:t>即两个集合之间存在双射。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66057" y="4522079"/>
            <a:ext cx="6010057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e</a:t>
            </a:r>
            <a:r>
              <a:rPr lang="en-US" altLang="zh-CN" sz="6000" b="1" baseline="30000" dirty="0"/>
              <a:t>x-y</a:t>
            </a:r>
            <a:r>
              <a:rPr lang="en-US" altLang="zh-CN" sz="6000" b="1" dirty="0"/>
              <a:t>=</a:t>
            </a:r>
            <a:r>
              <a:rPr lang="en-US" altLang="zh-CN" sz="6000" b="1" dirty="0" err="1"/>
              <a:t>e</a:t>
            </a:r>
            <a:r>
              <a:rPr lang="en-US" altLang="zh-CN" sz="6000" b="1" baseline="30000" dirty="0" err="1"/>
              <a:t>x</a:t>
            </a:r>
            <a:r>
              <a:rPr lang="en-US" altLang="zh-CN" sz="6000" b="1" dirty="0" err="1">
                <a:latin typeface="Calibri" panose="020F0502020204030204" pitchFamily="34" charset="0"/>
              </a:rPr>
              <a:t>÷</a:t>
            </a:r>
            <a:r>
              <a:rPr lang="en-US" altLang="zh-CN" sz="6000" b="1" dirty="0" err="1"/>
              <a:t>e</a:t>
            </a:r>
            <a:r>
              <a:rPr lang="en-US" altLang="zh-CN" sz="6000" b="1" baseline="30000" dirty="0" err="1"/>
              <a:t>y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066057" y="5661248"/>
            <a:ext cx="6050033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altLang="zh-CN" sz="4800" b="1" dirty="0"/>
              <a:t>φ</a:t>
            </a:r>
            <a:r>
              <a:rPr lang="en-US" altLang="zh-CN" sz="4800" b="1" dirty="0">
                <a:latin typeface="Calibri" panose="020F0502020204030204" pitchFamily="34" charset="0"/>
              </a:rPr>
              <a:t>: x-y</a:t>
            </a:r>
            <a:r>
              <a:rPr lang="zh-CN" altLang="en-US" sz="4800" b="1" dirty="0">
                <a:latin typeface="Calibri" panose="020F0502020204030204" pitchFamily="34" charset="0"/>
                <a:sym typeface="Symbol" panose="05050102010706020507" pitchFamily="18" charset="2"/>
              </a:rPr>
              <a:t> </a:t>
            </a:r>
            <a:r>
              <a:rPr lang="en-US" altLang="zh-CN" sz="4800" b="1" dirty="0">
                <a:latin typeface="Calibri" panose="020F0502020204030204" pitchFamily="34" charset="0"/>
              </a:rPr>
              <a:t> </a:t>
            </a:r>
            <a:r>
              <a:rPr lang="el-GR" altLang="zh-CN" sz="4800" b="1" dirty="0"/>
              <a:t>φ</a:t>
            </a:r>
            <a:r>
              <a:rPr lang="en-US" altLang="zh-CN" sz="4800" b="1" dirty="0">
                <a:latin typeface="Calibri" panose="020F0502020204030204" pitchFamily="34" charset="0"/>
              </a:rPr>
              <a:t>(x) ÷</a:t>
            </a:r>
            <a:r>
              <a:rPr lang="el-GR" altLang="zh-CN" sz="4800" b="1" dirty="0"/>
              <a:t>φ</a:t>
            </a:r>
            <a:r>
              <a:rPr lang="en-US" altLang="zh-CN" sz="4800" b="1" dirty="0">
                <a:latin typeface="Calibri" panose="020F0502020204030204" pitchFamily="34" charset="0"/>
              </a:rPr>
              <a:t>(y)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920899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2E28CF41-D67B-47F3-8056-FFF7851470B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659978-034F-4217-8471-3629C34758EC}" type="slidenum">
              <a:rPr lang="zh-CN" altLang="en-US" smtClean="0">
                <a:solidFill>
                  <a:schemeClr val="accent1"/>
                </a:solidFill>
              </a:rPr>
              <a:pPr/>
              <a:t>19</a:t>
            </a:fld>
            <a:r>
              <a:rPr lang="en-US" altLang="zh-CN" dirty="0">
                <a:solidFill>
                  <a:schemeClr val="accent1"/>
                </a:solidFill>
              </a:rPr>
              <a:t>/48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37FFE8EA-E32C-4723-ADFE-88D173EFE9C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9.11             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同态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0D9C9943-2978-4B5F-BDAD-CFE5B46E5C8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79388" y="836613"/>
            <a:ext cx="8713787" cy="3456483"/>
          </a:xfrm>
        </p:spPr>
        <p:txBody>
          <a:bodyPr/>
          <a:lstStyle/>
          <a:p>
            <a:pPr marL="1347788" indent="-1347788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设有代数系统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=</a:t>
            </a:r>
            <a:r>
              <a:rPr lang="zh-CN" altLang="en-US" sz="2800" b="1" dirty="0">
                <a:solidFill>
                  <a:srgbClr val="333300"/>
                </a:solidFill>
              </a:rPr>
              <a:t>（</a:t>
            </a:r>
            <a:r>
              <a:rPr lang="en-US" altLang="zh-CN" sz="2800" b="1" dirty="0">
                <a:solidFill>
                  <a:srgbClr val="333300"/>
                </a:solidFill>
              </a:rPr>
              <a:t>S</a:t>
            </a:r>
            <a:r>
              <a:rPr lang="en-US" altLang="zh-CN" sz="1800" b="1" dirty="0">
                <a:solidFill>
                  <a:srgbClr val="333300"/>
                </a:solidFill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333300"/>
                </a:solidFill>
              </a:rPr>
              <a:t>∘</a:t>
            </a:r>
            <a:r>
              <a:rPr lang="zh-CN" altLang="en-US" sz="2800" b="1" dirty="0">
                <a:solidFill>
                  <a:srgbClr val="333300"/>
                </a:solidFill>
              </a:rPr>
              <a:t>），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=</a:t>
            </a:r>
            <a:r>
              <a:rPr lang="zh-CN" altLang="en-US" sz="2800" b="1" dirty="0">
                <a:solidFill>
                  <a:srgbClr val="333300"/>
                </a:solidFill>
              </a:rPr>
              <a:t>（</a:t>
            </a:r>
            <a:r>
              <a:rPr lang="en-US" altLang="zh-CN" sz="2800" b="1" dirty="0">
                <a:solidFill>
                  <a:srgbClr val="333300"/>
                </a:solidFill>
              </a:rPr>
              <a:t>S</a:t>
            </a:r>
            <a:r>
              <a:rPr lang="en-US" altLang="zh-CN" sz="2000" b="1" dirty="0">
                <a:solidFill>
                  <a:srgbClr val="333300"/>
                </a:solidFill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*</a:t>
            </a:r>
            <a:r>
              <a:rPr lang="en-US" altLang="zh-CN" sz="2800" b="1" dirty="0">
                <a:solidFill>
                  <a:srgbClr val="333300"/>
                </a:solidFill>
              </a:rPr>
              <a:t> </a:t>
            </a:r>
            <a:r>
              <a:rPr lang="zh-CN" altLang="en-US" sz="2800" b="1" dirty="0">
                <a:solidFill>
                  <a:srgbClr val="333300"/>
                </a:solidFill>
              </a:rPr>
              <a:t>）， </a:t>
            </a:r>
            <a:endParaRPr lang="en-US" altLang="zh-CN" sz="2800" b="1" dirty="0">
              <a:solidFill>
                <a:srgbClr val="333300"/>
              </a:solidFill>
            </a:endParaRPr>
          </a:p>
          <a:p>
            <a:pPr marL="1347788" indent="-1347788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sz="2800" b="1" dirty="0">
                <a:solidFill>
                  <a:srgbClr val="333300"/>
                </a:solidFill>
              </a:rPr>
              <a:t>∘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solidFill>
                  <a:srgbClr val="333300"/>
                </a:solidFill>
              </a:rPr>
              <a:t>S</a:t>
            </a:r>
            <a:r>
              <a:rPr lang="en-US" altLang="zh-CN" sz="1800" b="1" dirty="0">
                <a:solidFill>
                  <a:srgbClr val="333300"/>
                </a:solidFill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上的一个二元运算，</a:t>
            </a:r>
          </a:p>
          <a:p>
            <a:pPr marL="1347788" indent="-1347788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*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solidFill>
                  <a:srgbClr val="333300"/>
                </a:solidFill>
              </a:rPr>
              <a:t>S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上的一个二元运算。</a:t>
            </a:r>
          </a:p>
          <a:p>
            <a:pPr marL="1347788" indent="-1347788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如果存在一个映射</a:t>
            </a:r>
            <a:r>
              <a:rPr lang="el-GR" altLang="zh-CN" sz="2800" b="1" dirty="0"/>
              <a:t>φ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800" b="1" dirty="0">
                <a:solidFill>
                  <a:srgbClr val="333300"/>
                </a:solidFill>
              </a:rPr>
              <a:t> S</a:t>
            </a:r>
            <a:r>
              <a:rPr lang="en-US" altLang="zh-CN" sz="1800" b="1" dirty="0">
                <a:solidFill>
                  <a:srgbClr val="333300"/>
                </a:solidFill>
              </a:rPr>
              <a:t>1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2800" b="1" dirty="0">
                <a:solidFill>
                  <a:srgbClr val="333300"/>
                </a:solidFill>
              </a:rPr>
              <a:t> S</a:t>
            </a:r>
            <a:r>
              <a:rPr lang="en-US" altLang="zh-CN" sz="1800" b="1" dirty="0">
                <a:solidFill>
                  <a:srgbClr val="333300"/>
                </a:solidFill>
              </a:rPr>
              <a:t>2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，满足：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1347788" indent="-1347788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若对于</a:t>
            </a:r>
            <a:r>
              <a:rPr lang="en-US" altLang="zh-CN" sz="2800" b="1" dirty="0">
                <a:solidFill>
                  <a:srgbClr val="333300"/>
                </a:solidFill>
              </a:rPr>
              <a:t>S</a:t>
            </a:r>
            <a:r>
              <a:rPr lang="en-US" altLang="zh-CN" sz="2000" b="1" dirty="0">
                <a:solidFill>
                  <a:srgbClr val="333300"/>
                </a:solidFill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中的任意两个元素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，有</a:t>
            </a:r>
          </a:p>
          <a:p>
            <a:pPr marL="1347788" indent="-1347788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</a:t>
            </a:r>
            <a:r>
              <a:rPr lang="el-GR" altLang="zh-CN" sz="2800" b="1" dirty="0"/>
              <a:t>φ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solidFill>
                  <a:srgbClr val="333300"/>
                </a:solidFill>
              </a:rPr>
              <a:t> ∘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=</a:t>
            </a:r>
            <a:r>
              <a:rPr lang="el-GR" altLang="zh-CN" sz="2800" b="1" dirty="0"/>
              <a:t> φ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*</a:t>
            </a:r>
            <a:r>
              <a:rPr lang="el-GR" altLang="zh-CN" sz="2800" b="1" dirty="0"/>
              <a:t> φ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1347788" indent="-1347788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则称</a:t>
            </a:r>
            <a:r>
              <a:rPr lang="el-GR" altLang="zh-CN" sz="2800" b="1" dirty="0"/>
              <a:t>φ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000" b="1" dirty="0">
                <a:solidFill>
                  <a:srgbClr val="333300"/>
                </a:solidFill>
              </a:rPr>
              <a:t>1</a:t>
            </a:r>
            <a:r>
              <a:rPr lang="en-US" altLang="zh-CN" sz="2800" b="1" dirty="0">
                <a:solidFill>
                  <a:srgbClr val="333300"/>
                </a:solidFill>
              </a:rPr>
              <a:t>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000" b="1" dirty="0">
                <a:solidFill>
                  <a:srgbClr val="333300"/>
                </a:solidFill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同态映射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，并称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000" b="1" dirty="0">
                <a:solidFill>
                  <a:srgbClr val="333300"/>
                </a:solidFill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000" b="1" dirty="0">
                <a:solidFill>
                  <a:srgbClr val="333300"/>
                </a:solidFill>
              </a:rPr>
              <a:t>2</a:t>
            </a:r>
            <a:r>
              <a:rPr lang="zh-CN" altLang="en-US" sz="2800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同态。</a:t>
            </a:r>
            <a:endParaRPr lang="zh-CN" altLang="en-US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5445224"/>
            <a:ext cx="6553397" cy="1077218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Calibri" panose="020F0502020204030204" pitchFamily="34" charset="0"/>
              </a:rPr>
              <a:t>例 （</a:t>
            </a:r>
            <a:r>
              <a:rPr lang="en-US" altLang="zh-CN" sz="3200" b="1" dirty="0">
                <a:latin typeface="Calibri" panose="020F0502020204030204" pitchFamily="34" charset="0"/>
              </a:rPr>
              <a:t>R</a:t>
            </a:r>
            <a:r>
              <a:rPr lang="zh-CN" altLang="en-US" sz="3200" b="1" dirty="0">
                <a:latin typeface="Calibri" panose="020F0502020204030204" pitchFamily="34" charset="0"/>
              </a:rPr>
              <a:t>， － ）与（</a:t>
            </a:r>
            <a:r>
              <a:rPr lang="en-US" altLang="zh-CN" sz="3200" b="1" dirty="0">
                <a:latin typeface="Calibri" panose="020F0502020204030204" pitchFamily="34" charset="0"/>
              </a:rPr>
              <a:t>R</a:t>
            </a:r>
            <a:r>
              <a:rPr lang="en-US" altLang="zh-CN" sz="3200" b="1" baseline="30000" dirty="0">
                <a:latin typeface="Calibri" panose="020F0502020204030204" pitchFamily="34" charset="0"/>
              </a:rPr>
              <a:t>+</a:t>
            </a:r>
            <a:r>
              <a:rPr lang="zh-CN" altLang="en-US" sz="3200" b="1" dirty="0">
                <a:latin typeface="Calibri" panose="020F0502020204030204" pitchFamily="34" charset="0"/>
              </a:rPr>
              <a:t>，</a:t>
            </a:r>
            <a:r>
              <a:rPr lang="en-US" altLang="zh-CN" sz="3200" b="1" dirty="0">
                <a:latin typeface="Calibri" panose="020F0502020204030204" pitchFamily="34" charset="0"/>
              </a:rPr>
              <a:t>÷</a:t>
            </a:r>
            <a:r>
              <a:rPr lang="zh-CN" altLang="en-US" sz="3200" b="1" dirty="0">
                <a:latin typeface="Calibri" panose="020F0502020204030204" pitchFamily="34" charset="0"/>
              </a:rPr>
              <a:t>）同态。</a:t>
            </a:r>
            <a:endParaRPr lang="en-US" altLang="zh-CN" sz="3200" b="1" dirty="0">
              <a:latin typeface="Calibri" panose="020F0502020204030204" pitchFamily="34" charset="0"/>
            </a:endParaRPr>
          </a:p>
          <a:p>
            <a:r>
              <a:rPr lang="zh-CN" altLang="en-US" sz="3200" b="1" dirty="0">
                <a:latin typeface="Calibri" panose="020F0502020204030204" pitchFamily="34" charset="0"/>
              </a:rPr>
              <a:t>     （</a:t>
            </a:r>
            <a:r>
              <a:rPr lang="en-US" altLang="zh-CN" sz="3200" b="1" dirty="0">
                <a:latin typeface="Calibri" panose="020F0502020204030204" pitchFamily="34" charset="0"/>
              </a:rPr>
              <a:t>R</a:t>
            </a:r>
            <a:r>
              <a:rPr lang="zh-CN" altLang="en-US" sz="3200" b="1" dirty="0">
                <a:latin typeface="Calibri" panose="020F0502020204030204" pitchFamily="34" charset="0"/>
              </a:rPr>
              <a:t>， </a:t>
            </a:r>
            <a:r>
              <a:rPr lang="en-US" altLang="zh-CN" sz="3200" b="1" dirty="0">
                <a:latin typeface="Calibri" panose="020F0502020204030204" pitchFamily="34" charset="0"/>
              </a:rPr>
              <a:t>+</a:t>
            </a:r>
            <a:r>
              <a:rPr lang="zh-CN" altLang="en-US" sz="3200" b="1" dirty="0">
                <a:latin typeface="Calibri" panose="020F0502020204030204" pitchFamily="34" charset="0"/>
              </a:rPr>
              <a:t> ）与（</a:t>
            </a:r>
            <a:r>
              <a:rPr lang="en-US" altLang="zh-CN" sz="3200" b="1" dirty="0">
                <a:latin typeface="Calibri" panose="020F0502020204030204" pitchFamily="34" charset="0"/>
              </a:rPr>
              <a:t>R</a:t>
            </a:r>
            <a:r>
              <a:rPr lang="en-US" altLang="zh-CN" sz="3200" b="1" baseline="30000" dirty="0">
                <a:latin typeface="Calibri" panose="020F0502020204030204" pitchFamily="34" charset="0"/>
              </a:rPr>
              <a:t>+</a:t>
            </a:r>
            <a:r>
              <a:rPr lang="zh-CN" altLang="en-US" sz="3200" b="1" dirty="0">
                <a:latin typeface="Calibri" panose="020F0502020204030204" pitchFamily="34" charset="0"/>
              </a:rPr>
              <a:t>，</a:t>
            </a:r>
            <a:r>
              <a:rPr lang="en-US" altLang="zh-CN" sz="3200" dirty="0"/>
              <a:t> · </a:t>
            </a:r>
            <a:r>
              <a:rPr lang="zh-CN" altLang="en-US" sz="3200" b="1" dirty="0">
                <a:latin typeface="Calibri" panose="020F0502020204030204" pitchFamily="34" charset="0"/>
              </a:rPr>
              <a:t>）同态。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145834" y="4197888"/>
            <a:ext cx="8388424" cy="127419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若两个代数系统之间存在同态映射，则称这两个代数系统是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</a:rPr>
              <a:t>同态</a:t>
            </a:r>
            <a:r>
              <a:rPr lang="zh-CN" alt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的。</a:t>
            </a:r>
            <a:endParaRPr lang="zh-CN" altLang="en-US" sz="3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FEB672D8-F568-47F8-8302-1D534573842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03CD48B-E174-4BC6-8941-A7A332A8ACA0}" type="slidenum">
              <a:rPr lang="zh-CN" altLang="en-US" smtClean="0">
                <a:solidFill>
                  <a:schemeClr val="accent1"/>
                </a:solidFill>
              </a:rPr>
              <a:pPr/>
              <a:t>2</a:t>
            </a:fld>
            <a:r>
              <a:rPr lang="en-US" altLang="zh-CN" dirty="0">
                <a:solidFill>
                  <a:schemeClr val="accent1"/>
                </a:solidFill>
              </a:rPr>
              <a:t>/48</a:t>
            </a: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6CFB5BA-D588-4B2A-811B-BE462E59B2A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9.2 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代数系统</a:t>
            </a:r>
            <a:endParaRPr lang="en-US" altLang="zh-CN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F00FEBB1-E5B1-44B4-92A6-C5D9E1867EA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3850" y="836613"/>
            <a:ext cx="8229600" cy="5616575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代数系统</a:t>
            </a:r>
            <a:endParaRPr lang="en-US" altLang="zh-CN" b="1" dirty="0">
              <a:solidFill>
                <a:srgbClr val="99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同态映射</a:t>
            </a:r>
            <a:endParaRPr lang="en-US" altLang="zh-CN" b="1" dirty="0">
              <a:solidFill>
                <a:srgbClr val="99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满同态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/</a:t>
            </a: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单同态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/</a:t>
            </a: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同构映射</a:t>
            </a:r>
            <a:endParaRPr lang="en-US" altLang="zh-CN" b="1" dirty="0">
              <a:solidFill>
                <a:srgbClr val="99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6D1F4AA7-5350-488B-AE85-F5463A3C886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75DE50A-D909-455E-B51E-085FA51BB74D}" type="slidenum">
              <a:rPr lang="zh-CN" altLang="en-US" smtClean="0">
                <a:solidFill>
                  <a:schemeClr val="accent1"/>
                </a:solidFill>
              </a:rPr>
              <a:pPr/>
              <a:t>20</a:t>
            </a:fld>
            <a:r>
              <a:rPr lang="en-US" altLang="zh-CN" dirty="0">
                <a:solidFill>
                  <a:schemeClr val="accent1"/>
                </a:solidFill>
              </a:rPr>
              <a:t>/48</a:t>
            </a: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FF55A503-6CDB-459A-B78F-E18B90FC4C3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9.12      </a:t>
            </a:r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单同态、满同态、同构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34A9C012-6484-4087-815E-0A001BB20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95288" y="981075"/>
            <a:ext cx="8497887" cy="3456037"/>
          </a:xfrm>
        </p:spPr>
        <p:txBody>
          <a:bodyPr/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l-GR" altLang="zh-CN" b="1" dirty="0"/>
              <a:t>φ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400" b="1" dirty="0">
                <a:solidFill>
                  <a:srgbClr val="333300"/>
                </a:solidFill>
              </a:rPr>
              <a:t>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=</a:t>
            </a:r>
            <a:r>
              <a:rPr lang="zh-CN" altLang="en-US" b="1" dirty="0">
                <a:solidFill>
                  <a:srgbClr val="333300"/>
                </a:solidFill>
              </a:rPr>
              <a:t>（</a:t>
            </a:r>
            <a:r>
              <a:rPr lang="en-US" altLang="zh-CN" b="1" dirty="0">
                <a:solidFill>
                  <a:srgbClr val="333300"/>
                </a:solidFill>
              </a:rPr>
              <a:t>S</a:t>
            </a:r>
            <a:r>
              <a:rPr lang="en-US" altLang="zh-CN" sz="2000" b="1" dirty="0">
                <a:solidFill>
                  <a:srgbClr val="333300"/>
                </a:solidFill>
              </a:rPr>
              <a:t>1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solidFill>
                  <a:srgbClr val="333300"/>
                </a:solidFill>
              </a:rPr>
              <a:t>∘</a:t>
            </a:r>
            <a:r>
              <a:rPr lang="zh-CN" altLang="en-US" b="1" dirty="0">
                <a:solidFill>
                  <a:srgbClr val="333300"/>
                </a:solidFill>
              </a:rPr>
              <a:t>）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到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400" b="1" dirty="0">
                <a:solidFill>
                  <a:srgbClr val="333300"/>
                </a:solidFill>
              </a:rPr>
              <a:t>2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=</a:t>
            </a:r>
            <a:r>
              <a:rPr lang="zh-CN" altLang="en-US" b="1" dirty="0">
                <a:solidFill>
                  <a:srgbClr val="333300"/>
                </a:solidFill>
              </a:rPr>
              <a:t>（</a:t>
            </a:r>
            <a:r>
              <a:rPr lang="en-US" altLang="zh-CN" b="1" dirty="0">
                <a:solidFill>
                  <a:srgbClr val="333300"/>
                </a:solidFill>
              </a:rPr>
              <a:t>S</a:t>
            </a:r>
            <a:r>
              <a:rPr lang="en-US" altLang="zh-CN" sz="2400" b="1" dirty="0">
                <a:solidFill>
                  <a:srgbClr val="333300"/>
                </a:solidFill>
              </a:rPr>
              <a:t>2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333300"/>
                </a:solidFill>
              </a:rPr>
              <a:t> </a:t>
            </a:r>
            <a:r>
              <a:rPr lang="zh-CN" altLang="en-US" b="1" dirty="0">
                <a:solidFill>
                  <a:srgbClr val="333300"/>
                </a:solidFill>
              </a:rPr>
              <a:t>）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的同态映射，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若</a:t>
            </a:r>
            <a:r>
              <a:rPr lang="el-GR" altLang="zh-CN" b="1" dirty="0"/>
              <a:t>φ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是单射，则称之为</a:t>
            </a:r>
            <a:r>
              <a:rPr lang="zh-CN" altLang="en-US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单同态映射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；</a:t>
            </a:r>
          </a:p>
          <a:p>
            <a:pPr marL="452438" indent="-452438">
              <a:lnSpc>
                <a:spcPct val="130000"/>
              </a:lnSpc>
              <a:spcBef>
                <a:spcPts val="0"/>
              </a:spcBef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若</a:t>
            </a:r>
            <a:r>
              <a:rPr lang="el-GR" altLang="zh-CN" b="1" dirty="0"/>
              <a:t>φ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是满射，则称之为</a:t>
            </a:r>
            <a:r>
              <a:rPr lang="zh-CN" altLang="en-US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满同态映射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；</a:t>
            </a:r>
          </a:p>
          <a:p>
            <a:pPr marL="452438" indent="-452438">
              <a:lnSpc>
                <a:spcPct val="130000"/>
              </a:lnSpc>
              <a:spcBef>
                <a:spcPts val="0"/>
              </a:spcBef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若</a:t>
            </a:r>
            <a:r>
              <a:rPr lang="el-GR" altLang="zh-CN" b="1" dirty="0"/>
              <a:t>φ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是双射，则称之为</a:t>
            </a:r>
            <a:r>
              <a:rPr lang="zh-CN" altLang="en-US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同构映射。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2677" y="4723089"/>
            <a:ext cx="8388424" cy="1281889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若两个代数系统之间存在同构映射，则称这两个代数系统是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</a:rPr>
              <a:t>同构</a:t>
            </a:r>
            <a:r>
              <a:rPr lang="zh-CN" alt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的</a:t>
            </a:r>
            <a:r>
              <a:rPr lang="zh-CN" alt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30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标题 1">
            <a:extLst>
              <a:ext uri="{FF2B5EF4-FFF2-40B4-BE49-F238E27FC236}">
                <a16:creationId xmlns:a16="http://schemas.microsoft.com/office/drawing/2014/main" id="{0099DD3E-724D-4EE4-8B48-77BA660F327A}"/>
              </a:ext>
            </a:extLst>
          </p:cNvPr>
          <p:cNvSpPr txBox="1">
            <a:spLocks/>
          </p:cNvSpPr>
          <p:nvPr/>
        </p:nvSpPr>
        <p:spPr bwMode="auto">
          <a:xfrm>
            <a:off x="107504" y="30959"/>
            <a:ext cx="82296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400" b="1" dirty="0">
                <a:solidFill>
                  <a:schemeClr val="bg1"/>
                </a:solidFill>
              </a:rPr>
              <a:t>例</a:t>
            </a:r>
            <a:endParaRPr lang="en-US" altLang="zh-CN" sz="44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9" y="1052736"/>
            <a:ext cx="83529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333300"/>
                </a:solidFill>
              </a:rPr>
              <a:t>设</a:t>
            </a:r>
            <a:r>
              <a:rPr lang="en-US" altLang="zh-CN" sz="3200" b="1" dirty="0">
                <a:solidFill>
                  <a:srgbClr val="333300"/>
                </a:solidFill>
              </a:rPr>
              <a:t>S={a}, ∘</a:t>
            </a:r>
            <a:r>
              <a:rPr lang="zh-CN" altLang="en-US" sz="3200" b="1" dirty="0">
                <a:solidFill>
                  <a:srgbClr val="333300"/>
                </a:solidFill>
              </a:rPr>
              <a:t>是</a:t>
            </a:r>
            <a:r>
              <a:rPr lang="en-US" altLang="zh-CN" sz="3200" b="1" dirty="0">
                <a:solidFill>
                  <a:srgbClr val="333300"/>
                </a:solidFill>
              </a:rPr>
              <a:t>S</a:t>
            </a:r>
            <a:r>
              <a:rPr lang="zh-CN" altLang="en-US" sz="3200" b="1" dirty="0">
                <a:solidFill>
                  <a:srgbClr val="333300"/>
                </a:solidFill>
              </a:rPr>
              <a:t>上的二元运算，则</a:t>
            </a:r>
            <a:endParaRPr lang="en-US" altLang="zh-CN" sz="3200" b="1" dirty="0">
              <a:solidFill>
                <a:srgbClr val="333300"/>
              </a:solidFill>
            </a:endParaRPr>
          </a:p>
          <a:p>
            <a:pPr marL="985838" indent="-985838">
              <a:lnSpc>
                <a:spcPct val="120000"/>
              </a:lnSpc>
            </a:pPr>
            <a:r>
              <a:rPr lang="zh-CN" altLang="en-US" sz="3200" b="1" dirty="0">
                <a:solidFill>
                  <a:srgbClr val="333300"/>
                </a:solidFill>
              </a:rPr>
              <a:t>（</a:t>
            </a:r>
            <a:r>
              <a:rPr lang="en-US" altLang="zh-CN" sz="3200" b="1" dirty="0">
                <a:solidFill>
                  <a:srgbClr val="333300"/>
                </a:solidFill>
              </a:rPr>
              <a:t>1</a:t>
            </a:r>
            <a:r>
              <a:rPr lang="zh-CN" altLang="en-US" sz="3200" b="1" dirty="0">
                <a:solidFill>
                  <a:srgbClr val="333300"/>
                </a:solidFill>
              </a:rPr>
              <a:t>）</a:t>
            </a:r>
            <a:r>
              <a:rPr lang="en-US" altLang="zh-CN" sz="3200" b="1" dirty="0">
                <a:solidFill>
                  <a:srgbClr val="333300"/>
                </a:solidFill>
              </a:rPr>
              <a:t>V=</a:t>
            </a:r>
            <a:r>
              <a:rPr lang="zh-CN" altLang="en-US" sz="3200" b="1" dirty="0">
                <a:solidFill>
                  <a:srgbClr val="333300"/>
                </a:solidFill>
              </a:rPr>
              <a:t>（</a:t>
            </a:r>
            <a:r>
              <a:rPr lang="en-US" altLang="zh-CN" sz="3200" b="1" dirty="0">
                <a:solidFill>
                  <a:srgbClr val="333300"/>
                </a:solidFill>
              </a:rPr>
              <a:t>S</a:t>
            </a:r>
            <a:r>
              <a:rPr lang="zh-CN" altLang="en-US" sz="3200" b="1" dirty="0">
                <a:solidFill>
                  <a:srgbClr val="333300"/>
                </a:solidFill>
              </a:rPr>
              <a:t>，</a:t>
            </a:r>
            <a:r>
              <a:rPr lang="en-US" altLang="zh-CN" sz="3200" b="1" dirty="0">
                <a:solidFill>
                  <a:srgbClr val="333300"/>
                </a:solidFill>
              </a:rPr>
              <a:t> ∘</a:t>
            </a:r>
            <a:r>
              <a:rPr lang="zh-CN" altLang="en-US" sz="3200" b="1" dirty="0">
                <a:solidFill>
                  <a:srgbClr val="333300"/>
                </a:solidFill>
              </a:rPr>
              <a:t>）是一个代数系统</a:t>
            </a:r>
            <a:r>
              <a:rPr lang="en-US" altLang="zh-CN" sz="3200" b="1" dirty="0">
                <a:solidFill>
                  <a:srgbClr val="333300"/>
                </a:solidFill>
              </a:rPr>
              <a:t>, a</a:t>
            </a:r>
            <a:r>
              <a:rPr lang="zh-CN" altLang="en-US" sz="3200" b="1" dirty="0">
                <a:solidFill>
                  <a:srgbClr val="333300"/>
                </a:solidFill>
              </a:rPr>
              <a:t>既是零元，也是幺元。</a:t>
            </a:r>
            <a:endParaRPr lang="en-US" altLang="zh-CN" sz="3200" b="1" dirty="0">
              <a:solidFill>
                <a:srgbClr val="333300"/>
              </a:solidFill>
            </a:endParaRPr>
          </a:p>
          <a:p>
            <a:pPr marL="985838" indent="-985838">
              <a:lnSpc>
                <a:spcPct val="120000"/>
              </a:lnSpc>
            </a:pPr>
            <a:r>
              <a:rPr lang="zh-CN" altLang="en-US" sz="3200" b="1" dirty="0">
                <a:solidFill>
                  <a:srgbClr val="333300"/>
                </a:solidFill>
              </a:rPr>
              <a:t>（</a:t>
            </a:r>
            <a:r>
              <a:rPr lang="en-US" altLang="zh-CN" sz="3200" b="1" dirty="0">
                <a:solidFill>
                  <a:srgbClr val="333300"/>
                </a:solidFill>
              </a:rPr>
              <a:t>2</a:t>
            </a:r>
            <a:r>
              <a:rPr lang="zh-CN" altLang="en-US" sz="3200" b="1" dirty="0">
                <a:solidFill>
                  <a:srgbClr val="333300"/>
                </a:solidFill>
              </a:rPr>
              <a:t>）设</a:t>
            </a:r>
            <a:r>
              <a:rPr lang="en-US" altLang="zh-CN" sz="3200" b="1" dirty="0">
                <a:solidFill>
                  <a:srgbClr val="333300"/>
                </a:solidFill>
              </a:rPr>
              <a:t>V</a:t>
            </a:r>
            <a:r>
              <a:rPr lang="en-US" altLang="zh-CN" sz="2000" b="1" dirty="0">
                <a:solidFill>
                  <a:srgbClr val="333300"/>
                </a:solidFill>
              </a:rPr>
              <a:t>1</a:t>
            </a:r>
            <a:r>
              <a:rPr lang="en-US" altLang="zh-CN" sz="3200" b="1" dirty="0">
                <a:solidFill>
                  <a:srgbClr val="333300"/>
                </a:solidFill>
              </a:rPr>
              <a:t>=</a:t>
            </a:r>
            <a:r>
              <a:rPr lang="zh-CN" altLang="en-US" sz="3200" b="1" dirty="0">
                <a:solidFill>
                  <a:srgbClr val="333300"/>
                </a:solidFill>
              </a:rPr>
              <a:t>（</a:t>
            </a:r>
            <a:r>
              <a:rPr lang="en-US" altLang="zh-CN" sz="3200" b="1" dirty="0">
                <a:solidFill>
                  <a:srgbClr val="333300"/>
                </a:solidFill>
              </a:rPr>
              <a:t>S</a:t>
            </a:r>
            <a:r>
              <a:rPr lang="en-US" altLang="zh-CN" sz="2000" b="1" dirty="0">
                <a:solidFill>
                  <a:srgbClr val="333300"/>
                </a:solidFill>
              </a:rPr>
              <a:t>1</a:t>
            </a:r>
            <a:r>
              <a:rPr lang="zh-CN" altLang="en-US" sz="3200" b="1" dirty="0">
                <a:solidFill>
                  <a:srgbClr val="333300"/>
                </a:solidFill>
              </a:rPr>
              <a:t>，</a:t>
            </a:r>
            <a:r>
              <a:rPr lang="en-US" altLang="zh-CN" sz="3200" b="1" dirty="0">
                <a:solidFill>
                  <a:srgbClr val="333300"/>
                </a:solidFill>
              </a:rPr>
              <a:t>*</a:t>
            </a:r>
            <a:r>
              <a:rPr lang="zh-CN" altLang="en-US" sz="3200" b="1" dirty="0">
                <a:solidFill>
                  <a:srgbClr val="333300"/>
                </a:solidFill>
              </a:rPr>
              <a:t>）是任意一个代数系统，存在</a:t>
            </a:r>
            <a:r>
              <a:rPr lang="en-US" altLang="zh-CN" sz="3200" b="1" dirty="0">
                <a:solidFill>
                  <a:srgbClr val="333300"/>
                </a:solidFill>
              </a:rPr>
              <a:t>V</a:t>
            </a:r>
            <a:r>
              <a:rPr lang="en-US" altLang="zh-CN" sz="2000" b="1" dirty="0">
                <a:solidFill>
                  <a:srgbClr val="333300"/>
                </a:solidFill>
              </a:rPr>
              <a:t>1</a:t>
            </a:r>
            <a:r>
              <a:rPr lang="zh-CN" altLang="en-US" sz="3200" b="1" dirty="0">
                <a:solidFill>
                  <a:srgbClr val="333300"/>
                </a:solidFill>
              </a:rPr>
              <a:t>到</a:t>
            </a:r>
            <a:r>
              <a:rPr lang="en-US" altLang="zh-CN" sz="3200" b="1" dirty="0">
                <a:solidFill>
                  <a:srgbClr val="333300"/>
                </a:solidFill>
              </a:rPr>
              <a:t>V</a:t>
            </a:r>
            <a:r>
              <a:rPr lang="zh-CN" altLang="en-US" sz="3200" b="1" dirty="0">
                <a:solidFill>
                  <a:srgbClr val="333300"/>
                </a:solidFill>
              </a:rPr>
              <a:t>的满同态映射。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64172821"/>
      </p:ext>
    </p:extLst>
  </p:cSld>
  <p:clrMapOvr>
    <a:masterClrMapping/>
  </p:clrMapOvr>
  <p:transition advTm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标题 1">
            <a:extLst>
              <a:ext uri="{FF2B5EF4-FFF2-40B4-BE49-F238E27FC236}">
                <a16:creationId xmlns:a16="http://schemas.microsoft.com/office/drawing/2014/main" id="{0099DD3E-724D-4EE4-8B48-77BA660F327A}"/>
              </a:ext>
            </a:extLst>
          </p:cNvPr>
          <p:cNvSpPr txBox="1">
            <a:spLocks/>
          </p:cNvSpPr>
          <p:nvPr/>
        </p:nvSpPr>
        <p:spPr bwMode="auto">
          <a:xfrm>
            <a:off x="179388" y="122238"/>
            <a:ext cx="82296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400" b="1" dirty="0">
                <a:solidFill>
                  <a:schemeClr val="bg1"/>
                </a:solidFill>
              </a:rPr>
              <a:t>例</a:t>
            </a:r>
            <a:endParaRPr lang="en-US" altLang="zh-CN" sz="440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8455A1-8DC4-46BF-B437-19BD1E9BE97D}"/>
              </a:ext>
            </a:extLst>
          </p:cNvPr>
          <p:cNvSpPr txBox="1">
            <a:spLocks/>
          </p:cNvSpPr>
          <p:nvPr/>
        </p:nvSpPr>
        <p:spPr bwMode="auto">
          <a:xfrm>
            <a:off x="256590" y="1744996"/>
            <a:ext cx="8887410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1200" indent="-711200">
              <a:lnSpc>
                <a:spcPct val="150000"/>
              </a:lnSpc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设有</a:t>
            </a:r>
            <a:r>
              <a:rPr lang="en-US" altLang="zh-CN" sz="2800" b="1" dirty="0">
                <a:latin typeface="宋体" panose="02010600030101010101" pitchFamily="2" charset="-122"/>
              </a:rPr>
              <a:t>(B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</a:rPr>
              <a:t>*)</a:t>
            </a:r>
            <a:r>
              <a:rPr lang="zh-CN" altLang="en-US" sz="2800" b="1" dirty="0">
                <a:latin typeface="宋体" panose="02010600030101010101" pitchFamily="2" charset="-122"/>
              </a:rPr>
              <a:t>，其中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B={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奇，偶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，* 是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上的二元运算：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1200" indent="-711200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1200" indent="-711200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1200" indent="-71120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1200" indent="-71120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1200" indent="-711200">
              <a:lnSpc>
                <a:spcPct val="80000"/>
              </a:lnSpc>
              <a:buFont typeface="Arial" panose="020B0604020202020204" pitchFamily="34" charset="0"/>
              <a:buNone/>
            </a:pPr>
            <a:endParaRPr lang="zh-CN" altLang="en-US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059832" y="2852936"/>
            <a:ext cx="2809528" cy="1296986"/>
            <a:chOff x="6227514" y="2132014"/>
            <a:chExt cx="2809528" cy="1296986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5D5E27D4-685B-4B68-9ADD-025AEDA13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0192" y="2132014"/>
              <a:ext cx="2736850" cy="118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333300"/>
                  </a:solidFill>
                </a:rPr>
                <a:t>*	奇	偶</a:t>
              </a:r>
            </a:p>
            <a:p>
              <a:pPr eaLnBrk="1" hangingPunct="1"/>
              <a:r>
                <a:rPr lang="zh-CN" altLang="en-US" sz="2400" b="1" dirty="0">
                  <a:solidFill>
                    <a:srgbClr val="333300"/>
                  </a:solidFill>
                </a:rPr>
                <a:t>奇	偶	奇</a:t>
              </a:r>
            </a:p>
            <a:p>
              <a:pPr eaLnBrk="1" hangingPunct="1"/>
              <a:r>
                <a:rPr lang="zh-CN" altLang="en-US" sz="2400" b="1" dirty="0">
                  <a:solidFill>
                    <a:srgbClr val="333300"/>
                  </a:solidFill>
                </a:rPr>
                <a:t>偶	奇	偶</a:t>
              </a:r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99F55D5F-E5D7-4B43-89CD-FA9E20C29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7514" y="2565400"/>
              <a:ext cx="2520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7C83AF69-92F1-4826-8D70-F22E70FBE3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9677" y="2205038"/>
              <a:ext cx="0" cy="1223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258029" y="953470"/>
            <a:ext cx="9252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89013" indent="-989013"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设有</a:t>
            </a:r>
            <a:r>
              <a:rPr lang="en-US" altLang="zh-CN" sz="2800" b="1" dirty="0">
                <a:latin typeface="宋体" panose="02010600030101010101" pitchFamily="2" charset="-122"/>
              </a:rPr>
              <a:t>(A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</a:rPr>
              <a:t>·)</a:t>
            </a:r>
            <a:r>
              <a:rPr lang="zh-CN" altLang="en-US" sz="2800" b="1" dirty="0">
                <a:latin typeface="宋体" panose="02010600030101010101" pitchFamily="2" charset="-122"/>
              </a:rPr>
              <a:t>，其中</a:t>
            </a:r>
            <a:r>
              <a:rPr lang="en-US" altLang="zh-CN" sz="2800" b="1" dirty="0">
                <a:latin typeface="宋体" panose="02010600030101010101" pitchFamily="2" charset="-122"/>
              </a:rPr>
              <a:t> A={1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</a:rPr>
              <a:t>-1}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</a:rPr>
              <a:t>·</a:t>
            </a:r>
            <a:r>
              <a:rPr lang="zh-CN" altLang="en-US" sz="2800" b="1" dirty="0">
                <a:latin typeface="宋体" panose="02010600030101010101" pitchFamily="2" charset="-122"/>
              </a:rPr>
              <a:t>是数的乘法。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80532" y="4308726"/>
            <a:ext cx="7303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问：</a:t>
            </a:r>
            <a:r>
              <a:rPr lang="en-US" altLang="zh-CN" sz="2800" b="1" dirty="0">
                <a:latin typeface="宋体" panose="02010600030101010101" pitchFamily="2" charset="-122"/>
              </a:rPr>
              <a:t>(A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</a:rPr>
              <a:t>·)</a:t>
            </a:r>
            <a:r>
              <a:rPr lang="zh-CN" altLang="en-US" sz="2800" b="1" dirty="0">
                <a:latin typeface="宋体" panose="02010600030101010101" pitchFamily="2" charset="-122"/>
              </a:rPr>
              <a:t>与</a:t>
            </a:r>
            <a:r>
              <a:rPr lang="en-US" altLang="zh-CN" sz="2800" b="1" dirty="0">
                <a:latin typeface="宋体" panose="02010600030101010101" pitchFamily="2" charset="-122"/>
              </a:rPr>
              <a:t>(B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zh-CN" altLang="en-US" sz="2800" b="1" dirty="0">
                <a:latin typeface="Calibri" panose="020F0502020204030204" pitchFamily="34" charset="0"/>
              </a:rPr>
              <a:t> *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是否同态？是否同构？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21601555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08FB985F-C15A-4548-BDE6-BCD685698DA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67AEAE-7495-4459-A094-2B5F9BD26F9D}" type="slidenum">
              <a:rPr lang="zh-CN" altLang="en-US" smtClean="0">
                <a:solidFill>
                  <a:schemeClr val="accent1"/>
                </a:solidFill>
              </a:rPr>
              <a:pPr/>
              <a:t>23</a:t>
            </a:fld>
            <a:r>
              <a:rPr lang="en-US" altLang="zh-CN" dirty="0">
                <a:solidFill>
                  <a:schemeClr val="accent1"/>
                </a:solidFill>
              </a:rPr>
              <a:t>/48</a:t>
            </a: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B380CDFC-B69D-4C4A-9FE2-761309507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例           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三个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的函数</a:t>
            </a:r>
            <a:endParaRPr lang="zh-CN" altLang="en-US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FC785124-A56D-44F6-BBEE-2708542E9DC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50825" y="836613"/>
            <a:ext cx="8713788" cy="5543550"/>
          </a:xfrm>
        </p:spPr>
        <p:txBody>
          <a:bodyPr/>
          <a:lstStyle/>
          <a:p>
            <a:pPr marL="989013" indent="-989013"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是整数集，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上的二元运算是数的加法，即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(Z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，＋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989013" indent="-989013"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A={1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-1}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上的二元运算是数的乘法，即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(A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·)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989013" indent="-989013">
              <a:spcBef>
                <a:spcPct val="40000"/>
              </a:spcBef>
              <a:spcAft>
                <a:spcPct val="40000"/>
              </a:spcAft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分别定义三个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的函数如下</a:t>
            </a:r>
          </a:p>
          <a:p>
            <a:pPr marL="989013" indent="-989013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panose="020B0604020202020204" pitchFamily="34" charset="0"/>
              <a:buNone/>
            </a:pPr>
            <a:r>
              <a:rPr lang="el-GR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Z→A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，对于每一个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n∊Z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l-GR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(n)=1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989013" indent="-989013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panose="020B0604020202020204" pitchFamily="34" charset="0"/>
              <a:buNone/>
            </a:pPr>
            <a:r>
              <a:rPr lang="el-GR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Z→A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，对于每一个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n∊Z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，若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是偶数，</a:t>
            </a:r>
            <a:r>
              <a:rPr lang="el-GR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(n)=1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；若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是奇数，</a:t>
            </a:r>
            <a:r>
              <a:rPr lang="el-GR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(n)=-1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989013" indent="-989013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panose="020B0604020202020204" pitchFamily="34" charset="0"/>
              <a:buNone/>
            </a:pPr>
            <a:r>
              <a:rPr lang="el-GR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Z→A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，对于每一个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n∊Z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l-GR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(n)=-1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989013" indent="-989013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则   </a:t>
            </a:r>
            <a:r>
              <a:rPr lang="el-GR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是同态函数 ， </a:t>
            </a:r>
          </a:p>
          <a:p>
            <a:pPr marL="989013" indent="-989013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l-GR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是满同态函数， </a:t>
            </a:r>
          </a:p>
          <a:p>
            <a:pPr marL="989013" indent="-989013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l-GR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不是同态函数。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A5E234BE-C23B-45FE-998D-B08CAD6EB7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B5B23C8-D3AA-4A15-84B3-E0024C0AA8C5}" type="slidenum">
              <a:rPr lang="zh-CN" altLang="en-US" smtClean="0">
                <a:solidFill>
                  <a:schemeClr val="accent1"/>
                </a:solidFill>
              </a:rPr>
              <a:pPr/>
              <a:t>24</a:t>
            </a:fld>
            <a:r>
              <a:rPr lang="en-US" altLang="zh-CN" dirty="0">
                <a:solidFill>
                  <a:schemeClr val="accent1"/>
                </a:solidFill>
              </a:rPr>
              <a:t>/48</a:t>
            </a: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4DA02CF5-3A1F-4046-A269-B93F51868EA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例        </a:t>
            </a:r>
            <a:r>
              <a:rPr lang="el-GR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φ</a:t>
            </a:r>
            <a:r>
              <a:rPr lang="en-US" altLang="zh-CN" sz="40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是同态函数</a:t>
            </a:r>
            <a:endParaRPr lang="en-US" altLang="zh-CN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7404309C-AD54-46EA-80B7-C4A75F444C79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l-GR" altLang="zh-CN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r>
              <a:rPr lang="en-US" altLang="zh-CN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Z→A={1,-1}</a:t>
            </a:r>
            <a:r>
              <a:rPr lang="zh-CN" altLang="en-US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，对于每一个</a:t>
            </a:r>
            <a:r>
              <a:rPr lang="en-US" altLang="zh-CN" sz="2800" b="1" dirty="0" err="1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n∊Z</a:t>
            </a:r>
            <a:r>
              <a:rPr lang="zh-CN" altLang="en-US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l-GR" altLang="zh-CN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(n)=1</a:t>
            </a:r>
            <a:r>
              <a:rPr lang="zh-CN" altLang="en-US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800" b="1" dirty="0">
              <a:solidFill>
                <a:schemeClr val="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显然，对于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Z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中的任意二个数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m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，有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		</a:t>
            </a:r>
            <a:r>
              <a:rPr lang="el-GR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φ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(n)=1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			</a:t>
            </a:r>
            <a:r>
              <a:rPr lang="el-GR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φ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(m)=1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			</a:t>
            </a:r>
            <a:r>
              <a:rPr lang="el-GR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φ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n+m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)=1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∴</a:t>
            </a:r>
            <a:r>
              <a:rPr lang="el-GR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	</a:t>
            </a:r>
            <a:r>
              <a:rPr lang="el-GR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φ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n+m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)=</a:t>
            </a:r>
            <a:r>
              <a:rPr lang="el-GR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φ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(n) · </a:t>
            </a:r>
            <a:r>
              <a:rPr lang="el-GR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φ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(m)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故</a:t>
            </a:r>
            <a:r>
              <a:rPr lang="el-GR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φ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是同态函数。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F9249D1F-1CCF-4C09-B0C4-0D56F0DC52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332B765-B69D-44CB-9B8B-0504D30E7710}" type="slidenum">
              <a:rPr lang="zh-CN" altLang="en-US" smtClean="0">
                <a:solidFill>
                  <a:schemeClr val="accent1"/>
                </a:solidFill>
              </a:rPr>
              <a:pPr/>
              <a:t>25</a:t>
            </a:fld>
            <a:r>
              <a:rPr lang="en-US" altLang="zh-CN" dirty="0">
                <a:solidFill>
                  <a:schemeClr val="accent1"/>
                </a:solidFill>
              </a:rPr>
              <a:t>/48</a:t>
            </a: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39D94A56-1115-47AC-8671-94D51563164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例        </a:t>
            </a:r>
            <a:r>
              <a:rPr lang="el-GR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40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是满同态映射</a:t>
            </a:r>
            <a:endParaRPr lang="en-US" altLang="zh-CN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C19C6DBC-4DB1-4289-8EEB-44D2D4BC4B6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50825" y="836513"/>
            <a:ext cx="8702675" cy="5184775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panose="020B0604020202020204" pitchFamily="34" charset="0"/>
              <a:buNone/>
            </a:pPr>
            <a:r>
              <a:rPr lang="el-GR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Z→A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，对于每一个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n∊Z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，若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是偶数，</a:t>
            </a:r>
            <a:r>
              <a:rPr lang="el-GR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(n)=1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；若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是奇数，</a:t>
            </a:r>
            <a:r>
              <a:rPr lang="el-GR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(n)=-1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MingLiU" panose="02020509000000000000" pitchFamily="49" charset="-120"/>
              <a:ea typeface="MingLiU" panose="02020509000000000000" pitchFamily="49" charset="-120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显然</a:t>
            </a:r>
            <a:r>
              <a:rPr lang="el-GR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的满射。对于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中的任意的二个数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来说：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若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均是偶数，那么</a:t>
            </a:r>
            <a:r>
              <a:rPr lang="el-GR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n+m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)=</a:t>
            </a:r>
            <a:r>
              <a:rPr lang="el-GR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(n)·</a:t>
            </a:r>
            <a:r>
              <a:rPr lang="el-GR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(m)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若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均是奇数，那么</a:t>
            </a:r>
            <a:r>
              <a:rPr lang="el-GR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n+m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)=</a:t>
            </a:r>
            <a:r>
              <a:rPr lang="el-GR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(n)·</a:t>
            </a:r>
            <a:r>
              <a:rPr lang="el-GR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(m)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若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一个奇数，一个偶数，不失一般性设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是奇数，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m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是偶数，那么</a:t>
            </a:r>
            <a:r>
              <a:rPr lang="el-GR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n+m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)=</a:t>
            </a:r>
            <a:r>
              <a:rPr lang="el-GR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(n)·</a:t>
            </a:r>
            <a:r>
              <a:rPr lang="el-GR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(m)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所以</a:t>
            </a:r>
            <a:r>
              <a:rPr lang="el-GR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满同态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映射。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即（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）与（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）是两个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满同态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代数系统。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246AE568-A99B-4948-A836-8617EEF1CE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9F7C392-31D2-43AA-AF14-3E4F367E55BE}" type="slidenum">
              <a:rPr lang="zh-CN" altLang="en-US" smtClean="0">
                <a:solidFill>
                  <a:schemeClr val="accent1"/>
                </a:solidFill>
              </a:rPr>
              <a:pPr/>
              <a:t>26</a:t>
            </a:fld>
            <a:r>
              <a:rPr lang="en-US" altLang="zh-CN" dirty="0">
                <a:solidFill>
                  <a:schemeClr val="accent1"/>
                </a:solidFill>
              </a:rPr>
              <a:t>/48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5431A10-3ACC-4119-BB13-46392D01E9D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例        </a:t>
            </a:r>
            <a:r>
              <a:rPr lang="el-GR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40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不是同态映射</a:t>
            </a:r>
            <a:endParaRPr lang="en-US" altLang="zh-CN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A8D43DDD-CB11-43EF-A0D2-BAC762226EC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3850" y="908050"/>
            <a:ext cx="8640763" cy="5545138"/>
          </a:xfrm>
        </p:spPr>
        <p:txBody>
          <a:bodyPr/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l-GR" altLang="zh-CN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r>
              <a:rPr lang="en-US" altLang="zh-CN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Z→A={1</a:t>
            </a:r>
            <a:r>
              <a:rPr lang="zh-CN" altLang="en-US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-1}</a:t>
            </a:r>
            <a:r>
              <a:rPr lang="zh-CN" altLang="en-US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，对于每一个</a:t>
            </a:r>
            <a:r>
              <a:rPr lang="en-US" altLang="zh-CN" sz="2800" b="1" dirty="0" err="1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n∊Z</a:t>
            </a:r>
            <a:r>
              <a:rPr lang="zh-CN" altLang="en-US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l-GR" altLang="zh-CN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(n)=-1</a:t>
            </a:r>
            <a:r>
              <a:rPr lang="zh-CN" altLang="en-US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取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n=2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m=3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时， </a:t>
            </a:r>
            <a:r>
              <a:rPr lang="el-GR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(n)= </a:t>
            </a:r>
            <a:r>
              <a:rPr lang="el-GR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(m)=-1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 而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l-GR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n+m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)= </a:t>
            </a:r>
            <a:r>
              <a:rPr lang="el-GR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(5)=-1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并且有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l-GR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(n)· </a:t>
            </a:r>
            <a:r>
              <a:rPr lang="el-GR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(m)=1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于是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l-GR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n+m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 ≠ </a:t>
            </a:r>
            <a:r>
              <a:rPr lang="el-GR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(n)· </a:t>
            </a:r>
            <a:r>
              <a:rPr lang="el-GR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(m)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所以</a:t>
            </a:r>
            <a:r>
              <a:rPr lang="el-GR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不是同态映射。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246AE568-A99B-4948-A836-8617EEF1CE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9F7C392-31D2-43AA-AF14-3E4F367E55BE}" type="slidenum">
              <a:rPr lang="zh-CN" altLang="en-US" smtClean="0">
                <a:solidFill>
                  <a:schemeClr val="accent1"/>
                </a:solidFill>
              </a:rPr>
              <a:pPr/>
              <a:t>27</a:t>
            </a:fld>
            <a:r>
              <a:rPr lang="en-US" altLang="zh-CN" dirty="0">
                <a:solidFill>
                  <a:schemeClr val="accent1"/>
                </a:solidFill>
              </a:rPr>
              <a:t>/48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5431A10-3ACC-4119-BB13-46392D01E9D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9387" y="-26988"/>
            <a:ext cx="8785225" cy="642938"/>
          </a:xfrm>
        </p:spPr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例         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Z,+)→(Zn,</a:t>
            </a:r>
            <a:r>
              <a:rPr lang="en-US" altLang="zh-CN" sz="4000" b="1" dirty="0">
                <a:sym typeface="Symbol" panose="05050102010706020507" pitchFamily="18" charset="2"/>
              </a:rPr>
              <a:t> 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的满同态映射</a:t>
            </a:r>
            <a:endParaRPr lang="en-US" altLang="zh-CN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A8D43DDD-CB11-43EF-A0D2-BAC762226EC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3850" y="836712"/>
            <a:ext cx="8640763" cy="5545138"/>
          </a:xfrm>
        </p:spPr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是整数集，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上的二元运算是数的加法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Zn={0,1,2,…,n-1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},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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是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Zn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上的模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加法运算，即对于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Zn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中的任意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x,y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xy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=(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x+y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) mod 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对于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中的任意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x,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令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lang="el-GR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(x)=(x) mod n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容易验证</a:t>
            </a:r>
            <a:r>
              <a:rPr lang="el-GR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是一个满同态映射，即是满射，并且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对于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中的任意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l-GR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(a)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l-GR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(b)=(a)mod n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(b)mod n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             =(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a+b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)mod n =</a:t>
            </a:r>
            <a:r>
              <a:rPr lang="el-GR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a+b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1412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246AE568-A99B-4948-A836-8617EEF1CE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9F7C392-31D2-43AA-AF14-3E4F367E55BE}" type="slidenum">
              <a:rPr lang="zh-CN" altLang="en-US" smtClean="0">
                <a:solidFill>
                  <a:schemeClr val="accent1"/>
                </a:solidFill>
              </a:rPr>
              <a:pPr/>
              <a:t>28</a:t>
            </a:fld>
            <a:r>
              <a:rPr lang="en-US" altLang="zh-CN" dirty="0">
                <a:solidFill>
                  <a:schemeClr val="accent1"/>
                </a:solidFill>
              </a:rPr>
              <a:t>/48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5431A10-3ACC-4119-BB13-46392D01E9D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9387" y="-26988"/>
            <a:ext cx="8785225" cy="642938"/>
          </a:xfrm>
        </p:spPr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例           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(Z,</a:t>
            </a:r>
            <a:r>
              <a:rPr lang="en-US" altLang="zh-CN" sz="4000" b="1" dirty="0">
                <a:sym typeface="Symbol" panose="05050102010706020507" pitchFamily="18" charset="2"/>
              </a:rPr>
              <a:t> +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)→(Z,</a:t>
            </a:r>
            <a:r>
              <a:rPr lang="en-US" altLang="zh-CN" sz="4000" b="1" dirty="0">
                <a:sym typeface="Symbol" panose="05050102010706020507" pitchFamily="18" charset="2"/>
              </a:rPr>
              <a:t> +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的同态映射</a:t>
            </a:r>
            <a:endParaRPr lang="en-US" altLang="zh-CN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A8D43DDD-CB11-43EF-A0D2-BAC762226EC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3850" y="836713"/>
            <a:ext cx="8640763" cy="3024336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是整数集，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上的二元运算是数的加法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取定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a∊Z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el-GR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Z→Z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如下：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        对于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中的任意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x,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令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lang="el-GR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(x)=ax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容易验证</a:t>
            </a:r>
            <a:r>
              <a:rPr lang="el-GR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是一个同态映射。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850" y="3933056"/>
            <a:ext cx="8149988" cy="2259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 dirty="0"/>
              <a:t>当</a:t>
            </a:r>
            <a:r>
              <a:rPr lang="en-US" altLang="zh-CN" sz="3200" dirty="0"/>
              <a:t>a=0</a:t>
            </a:r>
            <a:r>
              <a:rPr lang="zh-CN" altLang="en-US" sz="3200" dirty="0"/>
              <a:t>时</a:t>
            </a:r>
            <a:r>
              <a:rPr lang="en-US" altLang="zh-CN" sz="3200" dirty="0"/>
              <a:t>,</a:t>
            </a:r>
            <a:r>
              <a:rPr lang="el-GR" altLang="zh-CN" sz="3200" b="1" dirty="0">
                <a:latin typeface="宋体" panose="02010600030101010101" pitchFamily="2" charset="-122"/>
              </a:rPr>
              <a:t>Φ</a:t>
            </a:r>
            <a:r>
              <a:rPr lang="en-US" altLang="zh-CN" sz="1600" b="1" dirty="0">
                <a:latin typeface="宋体" panose="02010600030101010101" pitchFamily="2" charset="-122"/>
              </a:rPr>
              <a:t>0</a:t>
            </a:r>
            <a:r>
              <a:rPr lang="en-US" altLang="zh-CN" sz="3200" b="1" dirty="0">
                <a:latin typeface="宋体" panose="02010600030101010101" pitchFamily="2" charset="-122"/>
              </a:rPr>
              <a:t>=0</a:t>
            </a:r>
            <a:r>
              <a:rPr lang="zh-CN" altLang="en-US" sz="3200" b="1" dirty="0">
                <a:latin typeface="宋体" panose="02010600030101010101" pitchFamily="2" charset="-122"/>
              </a:rPr>
              <a:t>是同态函数，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同态像</a:t>
            </a:r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{0}</a:t>
            </a:r>
            <a:r>
              <a:rPr lang="zh-CN" altLang="en-US" sz="3200" b="1" dirty="0">
                <a:latin typeface="宋体" panose="02010600030101010101" pitchFamily="2" charset="-122"/>
              </a:rPr>
              <a:t>；</a:t>
            </a:r>
            <a:endParaRPr lang="en-US" altLang="zh-CN" sz="3200" dirty="0"/>
          </a:p>
          <a:p>
            <a:pPr>
              <a:lnSpc>
                <a:spcPct val="110000"/>
              </a:lnSpc>
            </a:pPr>
            <a:r>
              <a:rPr lang="zh-CN" altLang="en-US" sz="3200" dirty="0"/>
              <a:t>当</a:t>
            </a:r>
            <a:r>
              <a:rPr lang="en-US" altLang="zh-CN" sz="3200" dirty="0"/>
              <a:t>a=1</a:t>
            </a:r>
            <a:r>
              <a:rPr lang="zh-CN" altLang="en-US" sz="3200" dirty="0"/>
              <a:t>时</a:t>
            </a:r>
            <a:r>
              <a:rPr lang="en-US" altLang="zh-CN" sz="3200" dirty="0"/>
              <a:t>,</a:t>
            </a:r>
            <a:r>
              <a:rPr lang="el-GR" altLang="zh-CN" sz="3200" b="1" dirty="0">
                <a:latin typeface="宋体" panose="02010600030101010101" pitchFamily="2" charset="-122"/>
              </a:rPr>
              <a:t>Φ</a:t>
            </a:r>
            <a:r>
              <a:rPr lang="en-US" altLang="zh-CN" sz="1600" b="1" dirty="0">
                <a:latin typeface="宋体" panose="02010600030101010101" pitchFamily="2" charset="-122"/>
              </a:rPr>
              <a:t>1</a:t>
            </a:r>
            <a:r>
              <a:rPr lang="en-US" altLang="zh-CN" sz="3200" b="1" dirty="0">
                <a:latin typeface="宋体" panose="02010600030101010101" pitchFamily="2" charset="-122"/>
              </a:rPr>
              <a:t>=I</a:t>
            </a:r>
            <a:r>
              <a:rPr lang="en-US" altLang="zh-CN" sz="2000" b="1" dirty="0">
                <a:latin typeface="宋体" panose="02010600030101010101" pitchFamily="2" charset="-122"/>
              </a:rPr>
              <a:t>Z</a:t>
            </a:r>
            <a:r>
              <a:rPr lang="zh-CN" altLang="en-US" sz="3200" b="1" dirty="0">
                <a:latin typeface="宋体" panose="02010600030101010101" pitchFamily="2" charset="-122"/>
              </a:rPr>
              <a:t>是同构函数；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200" b="1" dirty="0">
                <a:latin typeface="宋体" panose="02010600030101010101" pitchFamily="2" charset="-122"/>
              </a:rPr>
              <a:t>当</a:t>
            </a:r>
            <a:r>
              <a:rPr lang="en-US" altLang="zh-CN" sz="3200" b="1" dirty="0">
                <a:latin typeface="宋体" panose="02010600030101010101" pitchFamily="2" charset="-122"/>
              </a:rPr>
              <a:t>a=-1</a:t>
            </a:r>
            <a:r>
              <a:rPr lang="zh-CN" altLang="en-US" sz="3200" b="1" dirty="0">
                <a:latin typeface="宋体" panose="02010600030101010101" pitchFamily="2" charset="-122"/>
              </a:rPr>
              <a:t>时</a:t>
            </a:r>
            <a:r>
              <a:rPr lang="en-US" altLang="zh-CN" sz="3200" b="1" dirty="0">
                <a:latin typeface="宋体" panose="02010600030101010101" pitchFamily="2" charset="-122"/>
              </a:rPr>
              <a:t>,</a:t>
            </a:r>
            <a:r>
              <a:rPr lang="el-GR" altLang="zh-CN" sz="3200" b="1" dirty="0">
                <a:latin typeface="宋体" panose="02010600030101010101" pitchFamily="2" charset="-122"/>
              </a:rPr>
              <a:t>Φ</a:t>
            </a:r>
            <a:r>
              <a:rPr lang="en-US" altLang="zh-CN" sz="1600" b="1" dirty="0">
                <a:latin typeface="宋体" panose="02010600030101010101" pitchFamily="2" charset="-122"/>
              </a:rPr>
              <a:t>-1</a:t>
            </a:r>
            <a:r>
              <a:rPr lang="en-US" altLang="zh-CN" sz="3200" b="1" dirty="0">
                <a:latin typeface="宋体" panose="02010600030101010101" pitchFamily="2" charset="-122"/>
              </a:rPr>
              <a:t>=-I</a:t>
            </a:r>
            <a:r>
              <a:rPr lang="en-US" altLang="zh-CN" sz="2000" b="1" dirty="0">
                <a:latin typeface="宋体" panose="02010600030101010101" pitchFamily="2" charset="-122"/>
              </a:rPr>
              <a:t>Z</a:t>
            </a:r>
            <a:r>
              <a:rPr lang="zh-CN" altLang="en-US" sz="3200" b="1" dirty="0">
                <a:latin typeface="宋体" panose="02010600030101010101" pitchFamily="2" charset="-122"/>
              </a:rPr>
              <a:t>是同构函数；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200" b="1" dirty="0">
                <a:latin typeface="宋体" panose="02010600030101010101" pitchFamily="2" charset="-122"/>
              </a:rPr>
              <a:t>当</a:t>
            </a: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zh-CN" altLang="en-US" sz="3200" b="1" dirty="0">
                <a:latin typeface="宋体" panose="02010600030101010101" pitchFamily="2" charset="-122"/>
              </a:rPr>
              <a:t>≠</a:t>
            </a:r>
            <a:r>
              <a:rPr lang="en-US" altLang="zh-CN" sz="3200" b="1" dirty="0">
                <a:latin typeface="宋体" panose="02010600030101010101" pitchFamily="2" charset="-122"/>
              </a:rPr>
              <a:t>-1,0,1</a:t>
            </a:r>
            <a:r>
              <a:rPr lang="zh-CN" altLang="en-US" sz="3200" b="1" dirty="0">
                <a:latin typeface="宋体" panose="02010600030101010101" pitchFamily="2" charset="-122"/>
              </a:rPr>
              <a:t>时</a:t>
            </a:r>
            <a:r>
              <a:rPr lang="en-US" altLang="zh-CN" sz="3200" b="1" dirty="0">
                <a:latin typeface="宋体" panose="02010600030101010101" pitchFamily="2" charset="-122"/>
              </a:rPr>
              <a:t>,</a:t>
            </a:r>
            <a:r>
              <a:rPr lang="el-GR" altLang="zh-CN" sz="3200" b="1" dirty="0">
                <a:latin typeface="宋体" panose="02010600030101010101" pitchFamily="2" charset="-122"/>
              </a:rPr>
              <a:t>Φ</a:t>
            </a:r>
            <a:r>
              <a:rPr lang="en-US" altLang="zh-CN" sz="2000" b="1" dirty="0">
                <a:latin typeface="宋体" panose="02010600030101010101" pitchFamily="2" charset="-122"/>
              </a:rPr>
              <a:t>a</a:t>
            </a:r>
            <a:r>
              <a:rPr lang="zh-CN" altLang="en-US" sz="3200" b="1" dirty="0">
                <a:latin typeface="宋体" panose="02010600030101010101" pitchFamily="2" charset="-122"/>
              </a:rPr>
              <a:t>是同态函数，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同态像</a:t>
            </a:r>
            <a:r>
              <a:rPr lang="en-US" altLang="zh-CN" sz="32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aZ</a:t>
            </a:r>
            <a:r>
              <a:rPr lang="zh-CN" altLang="en-US" sz="3200" b="1" dirty="0">
                <a:latin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85298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246AE568-A99B-4948-A836-8617EEF1CE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9F7C392-31D2-43AA-AF14-3E4F367E55BE}" type="slidenum">
              <a:rPr lang="zh-CN" altLang="en-US" smtClean="0">
                <a:solidFill>
                  <a:schemeClr val="accent1"/>
                </a:solidFill>
              </a:rPr>
              <a:pPr/>
              <a:t>29</a:t>
            </a:fld>
            <a:r>
              <a:rPr lang="en-US" altLang="zh-CN" dirty="0">
                <a:solidFill>
                  <a:schemeClr val="accent1"/>
                </a:solidFill>
              </a:rPr>
              <a:t>/48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5431A10-3ACC-4119-BB13-46392D01E9D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9387" y="-26988"/>
            <a:ext cx="8785225" cy="642938"/>
          </a:xfrm>
        </p:spPr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例          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(Σ</a:t>
            </a:r>
            <a:r>
              <a:rPr lang="en-US" altLang="zh-CN" sz="40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*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4000" b="1" dirty="0">
                <a:sym typeface="Symbol" panose="05050102010706020507" pitchFamily="18" charset="2"/>
              </a:rPr>
              <a:t> </a:t>
            </a:r>
            <a:r>
              <a:rPr lang="en-US" altLang="zh-CN" sz="4000" b="1" dirty="0"/>
              <a:t>∘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)→(N,</a:t>
            </a:r>
            <a:r>
              <a:rPr lang="en-US" altLang="zh-CN" sz="4000" b="1" dirty="0">
                <a:sym typeface="Symbol" panose="05050102010706020507" pitchFamily="18" charset="2"/>
              </a:rPr>
              <a:t> +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的同态映射</a:t>
            </a:r>
            <a:endParaRPr lang="en-US" altLang="zh-CN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A8D43DDD-CB11-43EF-A0D2-BAC762226EC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3850" y="836712"/>
            <a:ext cx="8640763" cy="482453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Σ</a:t>
            </a:r>
            <a:r>
              <a:rPr lang="en-US" altLang="zh-CN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*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是由有穷字母集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Σ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上的有限字符串集合，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a∘b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是把字符串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接到字符串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后的连接运算。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el-GR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Σ</a:t>
            </a:r>
            <a:r>
              <a:rPr lang="en-US" altLang="zh-CN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*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→N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如下：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        对于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Σ</a:t>
            </a:r>
            <a:r>
              <a:rPr lang="en-US" altLang="zh-CN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*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中的任意串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w,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令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lang="el-GR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(w)=|w|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容易验证</a:t>
            </a:r>
            <a:r>
              <a:rPr lang="el-GR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(Σ</a:t>
            </a:r>
            <a:r>
              <a:rPr lang="en-US" altLang="zh-CN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*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b="1" dirty="0">
                <a:sym typeface="Symbol" panose="05050102010706020507" pitchFamily="18" charset="2"/>
              </a:rPr>
              <a:t> </a:t>
            </a:r>
            <a:r>
              <a:rPr lang="en-US" altLang="zh-CN" b="1" dirty="0"/>
              <a:t>∘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(N,</a:t>
            </a:r>
            <a:r>
              <a:rPr lang="en-US" altLang="zh-CN" b="1" dirty="0">
                <a:sym typeface="Symbol" panose="05050102010706020507" pitchFamily="18" charset="2"/>
              </a:rPr>
              <a:t> +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一个同态映射，即    </a:t>
            </a:r>
            <a:r>
              <a:rPr lang="el-GR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a∘b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)=|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a∘b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|=|a|+|b|=</a:t>
            </a:r>
            <a:r>
              <a:rPr lang="el-GR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(a)+</a:t>
            </a:r>
            <a:r>
              <a:rPr lang="el-GR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(b)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并且是满射。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544" y="5949280"/>
            <a:ext cx="796083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如果</a:t>
            </a:r>
            <a:r>
              <a:rPr lang="en-US" altLang="zh-CN" sz="2000" b="1" dirty="0">
                <a:latin typeface="宋体" panose="02010600030101010101" pitchFamily="2" charset="-122"/>
              </a:rPr>
              <a:t>Σ={a}, </a:t>
            </a:r>
            <a:r>
              <a:rPr lang="zh-CN" altLang="en-US" sz="2000" b="1" dirty="0">
                <a:latin typeface="宋体" panose="02010600030101010101" pitchFamily="2" charset="-122"/>
              </a:rPr>
              <a:t>则</a:t>
            </a:r>
            <a:r>
              <a:rPr lang="en-US" altLang="zh-CN" sz="2000" b="1" dirty="0">
                <a:latin typeface="宋体" panose="02010600030101010101" pitchFamily="2" charset="-122"/>
              </a:rPr>
              <a:t>Σ</a:t>
            </a:r>
            <a:r>
              <a:rPr lang="en-US" altLang="zh-CN" sz="2000" b="1" baseline="30000" dirty="0">
                <a:latin typeface="Calibri" panose="020F0502020204030204" pitchFamily="34" charset="0"/>
              </a:rPr>
              <a:t>*</a:t>
            </a:r>
            <a:r>
              <a:rPr lang="en-US" altLang="zh-CN" sz="2000" b="1" dirty="0">
                <a:latin typeface="宋体" panose="02010600030101010101" pitchFamily="2" charset="-122"/>
              </a:rPr>
              <a:t>={</a:t>
            </a:r>
            <a:r>
              <a:rPr lang="en-US" altLang="zh-CN" sz="2000" b="1" dirty="0" err="1">
                <a:latin typeface="宋体" panose="02010600030101010101" pitchFamily="2" charset="-122"/>
              </a:rPr>
              <a:t>a</a:t>
            </a:r>
            <a:r>
              <a:rPr lang="en-US" altLang="zh-CN" sz="2000" b="1" baseline="30000" dirty="0" err="1">
                <a:latin typeface="Calibri" panose="020F0502020204030204" pitchFamily="34" charset="0"/>
              </a:rPr>
              <a:t>n</a:t>
            </a:r>
            <a:r>
              <a:rPr lang="en-US" altLang="zh-CN" sz="2000" b="1" dirty="0" err="1">
                <a:latin typeface="宋体" panose="02010600030101010101" pitchFamily="2" charset="-122"/>
              </a:rPr>
              <a:t>|n∊N</a:t>
            </a:r>
            <a:r>
              <a:rPr lang="en-US" altLang="zh-CN" sz="2000" b="1" dirty="0">
                <a:latin typeface="宋体" panose="02010600030101010101" pitchFamily="2" charset="-122"/>
              </a:rPr>
              <a:t>},</a:t>
            </a:r>
            <a:r>
              <a:rPr lang="el-GR" altLang="zh-CN" sz="2000" b="1" dirty="0">
                <a:latin typeface="宋体" panose="02010600030101010101" pitchFamily="2" charset="-122"/>
              </a:rPr>
              <a:t> Φ</a:t>
            </a:r>
            <a:r>
              <a:rPr lang="zh-CN" altLang="en-US" sz="2000" b="1" dirty="0">
                <a:latin typeface="宋体" panose="02010600030101010101" pitchFamily="2" charset="-122"/>
              </a:rPr>
              <a:t>是双射，即</a:t>
            </a:r>
            <a:r>
              <a:rPr lang="en-US" altLang="zh-CN" sz="2000" b="1" dirty="0">
                <a:latin typeface="宋体" panose="02010600030101010101" pitchFamily="2" charset="-122"/>
              </a:rPr>
              <a:t>(Σ</a:t>
            </a:r>
            <a:r>
              <a:rPr lang="en-US" altLang="zh-CN" sz="2000" b="1" baseline="30000" dirty="0">
                <a:latin typeface="Calibri" panose="020F0502020204030204" pitchFamily="34" charset="0"/>
              </a:rPr>
              <a:t>*</a:t>
            </a:r>
            <a:r>
              <a:rPr lang="en-US" altLang="zh-CN" sz="2000" b="1" dirty="0">
                <a:latin typeface="宋体" panose="02010600030101010101" pitchFamily="2" charset="-122"/>
              </a:rPr>
              <a:t>,</a:t>
            </a:r>
            <a:r>
              <a:rPr lang="en-US" altLang="zh-CN" sz="2000" b="1" dirty="0">
                <a:sym typeface="Symbol" panose="05050102010706020507" pitchFamily="18" charset="2"/>
              </a:rPr>
              <a:t> </a:t>
            </a:r>
            <a:r>
              <a:rPr lang="en-US" altLang="zh-CN" sz="2000" b="1" dirty="0"/>
              <a:t>∘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</a:rPr>
              <a:t>与</a:t>
            </a:r>
            <a:r>
              <a:rPr lang="en-US" altLang="zh-CN" sz="2000" b="1" dirty="0">
                <a:latin typeface="宋体" panose="02010600030101010101" pitchFamily="2" charset="-122"/>
              </a:rPr>
              <a:t>(N,</a:t>
            </a:r>
            <a:r>
              <a:rPr lang="en-US" altLang="zh-CN" sz="2000" b="1" dirty="0">
                <a:sym typeface="Symbol" panose="05050102010706020507" pitchFamily="18" charset="2"/>
              </a:rPr>
              <a:t> +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</a:rPr>
              <a:t>同构。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755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5D90F05D-9487-499F-BCC6-16C1DDAD99F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4E4CEE2-356B-4C73-A8CF-DEB7A4BA1A73}" type="slidenum">
              <a:rPr lang="zh-CN" altLang="en-US" smtClean="0">
                <a:solidFill>
                  <a:schemeClr val="accent1"/>
                </a:solidFill>
              </a:rPr>
              <a:pPr/>
              <a:t>3</a:t>
            </a:fld>
            <a:r>
              <a:rPr lang="en-US" altLang="zh-CN" dirty="0">
                <a:solidFill>
                  <a:schemeClr val="accent1"/>
                </a:solidFill>
              </a:rPr>
              <a:t>/48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835E69B7-F97B-4BBE-BB3D-5579A5525CA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9.8                   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代数系统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74257E43-A570-4602-B592-38D7087F014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74650" y="912383"/>
            <a:ext cx="8229600" cy="3313113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S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是一个非空集合，*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，*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…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，*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k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S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上的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k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个代数运算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000" b="1" dirty="0" err="1">
                <a:latin typeface="Calibri" panose="020F0502020204030204" pitchFamily="34" charset="0"/>
                <a:ea typeface="宋体" panose="02010600030101010101" pitchFamily="2" charset="-122"/>
              </a:rPr>
              <a:t>i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元运算，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=1,2,…,k)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，令</a:t>
            </a: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</a:t>
            </a:r>
            <a:r>
              <a:rPr lang="zh-CN" altLang="en-US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，*</a:t>
            </a:r>
            <a:r>
              <a:rPr lang="en-US" altLang="zh-CN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，*</a:t>
            </a:r>
            <a:r>
              <a:rPr lang="en-US" altLang="zh-CN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…</a:t>
            </a:r>
            <a:r>
              <a:rPr lang="zh-CN" altLang="en-US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，*</a:t>
            </a:r>
            <a:r>
              <a:rPr lang="en-US" altLang="zh-CN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k</a:t>
            </a:r>
            <a:r>
              <a:rPr lang="zh-CN" altLang="en-US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称之为由集合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S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，以及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S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上的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k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个代数运算*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，*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…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，*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k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组成的一个</a:t>
            </a:r>
            <a:r>
              <a:rPr lang="zh-CN" altLang="en-US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代数系统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813060" name="Rectangle 4">
            <a:extLst>
              <a:ext uri="{FF2B5EF4-FFF2-40B4-BE49-F238E27FC236}">
                <a16:creationId xmlns:a16="http://schemas.microsoft.com/office/drawing/2014/main" id="{C5D431FB-9D53-470B-9CE9-551B1C919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431401"/>
            <a:ext cx="8569200" cy="124957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35000"/>
              </a:spcAft>
            </a:pPr>
            <a:r>
              <a:rPr lang="zh-CN" altLang="en-US" sz="3200" b="1" dirty="0">
                <a:solidFill>
                  <a:schemeClr val="bg1"/>
                </a:solidFill>
              </a:rPr>
              <a:t>主要研究内容：只有一个代数运算的代数系统 </a:t>
            </a:r>
          </a:p>
          <a:p>
            <a:pPr algn="ctr" eaLnBrk="1" hangingPunct="1">
              <a:spcAft>
                <a:spcPct val="35000"/>
              </a:spcAft>
            </a:pPr>
            <a:r>
              <a:rPr lang="zh-CN" altLang="en-US" sz="3200" b="1" dirty="0">
                <a:solidFill>
                  <a:schemeClr val="bg1"/>
                </a:solidFill>
              </a:rPr>
              <a:t>（</a:t>
            </a:r>
            <a:r>
              <a:rPr lang="en-US" altLang="zh-CN" sz="3200" b="1" dirty="0">
                <a:solidFill>
                  <a:schemeClr val="bg1"/>
                </a:solidFill>
              </a:rPr>
              <a:t>S</a:t>
            </a:r>
            <a:r>
              <a:rPr lang="zh-CN" altLang="en-US" sz="3200" b="1" dirty="0">
                <a:solidFill>
                  <a:schemeClr val="bg1"/>
                </a:solidFill>
              </a:rPr>
              <a:t>，*）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6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82CA5F9A-4DA5-4695-ABDC-7E96AB7BD3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91BA081-CC04-41F0-AAD1-DB2791307407}" type="slidenum">
              <a:rPr lang="zh-CN" altLang="en-US" smtClean="0">
                <a:solidFill>
                  <a:schemeClr val="accent1"/>
                </a:solidFill>
              </a:rPr>
              <a:pPr/>
              <a:t>30</a:t>
            </a:fld>
            <a:r>
              <a:rPr lang="en-US" altLang="zh-CN" dirty="0">
                <a:solidFill>
                  <a:schemeClr val="accent1"/>
                </a:solidFill>
              </a:rPr>
              <a:t>/48</a:t>
            </a: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59BCAF31-F272-4539-88DF-5EE037A712F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9289156" cy="642938"/>
          </a:xfrm>
        </p:spPr>
        <p:txBody>
          <a:bodyPr/>
          <a:lstStyle/>
          <a:p>
            <a:pPr algn="l"/>
            <a:r>
              <a:rPr lang="zh-CN" altLang="en-US" sz="3600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</a:rPr>
              <a:t>9.12’  </a:t>
            </a:r>
            <a:r>
              <a:rPr lang="zh-CN" altLang="en-US" sz="3600" dirty="0">
                <a:latin typeface="Calibri" panose="020F0502020204030204" pitchFamily="34" charset="0"/>
                <a:ea typeface="宋体" panose="02010600030101010101" pitchFamily="2" charset="-122"/>
              </a:rPr>
              <a:t>有两个二元运算的代数系统同态</a:t>
            </a: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D9C9943-2978-4B5F-BDAD-CFE5B46E5C8C}"/>
              </a:ext>
            </a:extLst>
          </p:cNvPr>
          <p:cNvSpPr txBox="1">
            <a:spLocks/>
          </p:cNvSpPr>
          <p:nvPr/>
        </p:nvSpPr>
        <p:spPr bwMode="auto">
          <a:xfrm>
            <a:off x="179388" y="836613"/>
            <a:ext cx="9289156" cy="3456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47788" indent="-1347788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设有代数系统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=</a:t>
            </a:r>
            <a:r>
              <a:rPr lang="zh-CN" altLang="en-US" sz="2800" b="1" dirty="0">
                <a:solidFill>
                  <a:srgbClr val="333300"/>
                </a:solidFill>
              </a:rPr>
              <a:t>（</a:t>
            </a:r>
            <a:r>
              <a:rPr lang="en-US" altLang="zh-CN" sz="2800" b="1" dirty="0">
                <a:solidFill>
                  <a:srgbClr val="333300"/>
                </a:solidFill>
              </a:rPr>
              <a:t>S</a:t>
            </a:r>
            <a:r>
              <a:rPr lang="en-US" altLang="zh-CN" sz="1800" b="1" dirty="0">
                <a:solidFill>
                  <a:srgbClr val="333300"/>
                </a:solidFill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333300"/>
                </a:solidFill>
              </a:rPr>
              <a:t>∘</a:t>
            </a:r>
            <a:r>
              <a:rPr lang="zh-CN" altLang="en-US" sz="2800" b="1" dirty="0">
                <a:solidFill>
                  <a:srgbClr val="333300"/>
                </a:solidFill>
              </a:rPr>
              <a:t>，</a:t>
            </a:r>
            <a:r>
              <a:rPr lang="en-US" altLang="zh-CN" sz="2800" b="1" dirty="0">
                <a:solidFill>
                  <a:srgbClr val="333300"/>
                </a:solidFill>
              </a:rPr>
              <a:t>*</a:t>
            </a:r>
            <a:r>
              <a:rPr lang="zh-CN" altLang="en-US" sz="2800" b="1" dirty="0">
                <a:solidFill>
                  <a:srgbClr val="333300"/>
                </a:solidFill>
              </a:rPr>
              <a:t>），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=</a:t>
            </a:r>
            <a:r>
              <a:rPr lang="zh-CN" altLang="en-US" sz="2800" b="1" dirty="0">
                <a:solidFill>
                  <a:srgbClr val="333300"/>
                </a:solidFill>
              </a:rPr>
              <a:t>（</a:t>
            </a:r>
            <a:r>
              <a:rPr lang="en-US" altLang="zh-CN" sz="2800" b="1" dirty="0">
                <a:solidFill>
                  <a:srgbClr val="333300"/>
                </a:solidFill>
              </a:rPr>
              <a:t>S</a:t>
            </a:r>
            <a:r>
              <a:rPr lang="en-US" altLang="zh-CN" sz="2000" b="1" dirty="0">
                <a:solidFill>
                  <a:srgbClr val="333300"/>
                </a:solidFill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333300"/>
                </a:solidFill>
              </a:rPr>
              <a:t> ∘’ </a:t>
            </a:r>
            <a:r>
              <a:rPr lang="zh-CN" altLang="en-US" sz="2800" b="1" dirty="0">
                <a:solidFill>
                  <a:srgbClr val="333300"/>
                </a:solidFill>
              </a:rPr>
              <a:t>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*’</a:t>
            </a:r>
            <a:r>
              <a:rPr lang="en-US" altLang="zh-CN" sz="2800" b="1" dirty="0">
                <a:solidFill>
                  <a:srgbClr val="333300"/>
                </a:solidFill>
              </a:rPr>
              <a:t> </a:t>
            </a:r>
            <a:r>
              <a:rPr lang="zh-CN" altLang="en-US" sz="2800" b="1" dirty="0">
                <a:solidFill>
                  <a:srgbClr val="333300"/>
                </a:solidFill>
              </a:rPr>
              <a:t>）， </a:t>
            </a:r>
            <a:endParaRPr lang="en-US" altLang="zh-CN" sz="2800" b="1" dirty="0">
              <a:solidFill>
                <a:srgbClr val="333300"/>
              </a:solidFill>
            </a:endParaRPr>
          </a:p>
          <a:p>
            <a:pPr marL="1347788" indent="-1347788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sz="2800" b="1" dirty="0">
                <a:solidFill>
                  <a:srgbClr val="333300"/>
                </a:solidFill>
              </a:rPr>
              <a:t>∘,*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solidFill>
                  <a:srgbClr val="333300"/>
                </a:solidFill>
              </a:rPr>
              <a:t>S</a:t>
            </a:r>
            <a:r>
              <a:rPr lang="en-US" altLang="zh-CN" sz="1800" b="1" dirty="0">
                <a:solidFill>
                  <a:srgbClr val="333300"/>
                </a:solidFill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上的两个二元运算，</a:t>
            </a:r>
          </a:p>
          <a:p>
            <a:pPr marL="1347788" indent="-1347788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sz="2800" b="1" dirty="0">
                <a:solidFill>
                  <a:srgbClr val="333300"/>
                </a:solidFill>
              </a:rPr>
              <a:t>∘’,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*’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solidFill>
                  <a:srgbClr val="333300"/>
                </a:solidFill>
              </a:rPr>
              <a:t>S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上的两个二元运算。</a:t>
            </a:r>
          </a:p>
          <a:p>
            <a:pPr marL="1347788" indent="-1347788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如果存在一个映射</a:t>
            </a:r>
            <a:r>
              <a:rPr lang="el-GR" altLang="zh-CN" sz="2800" b="1" dirty="0"/>
              <a:t>φ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800" b="1" dirty="0">
                <a:solidFill>
                  <a:srgbClr val="333300"/>
                </a:solidFill>
              </a:rPr>
              <a:t> S</a:t>
            </a:r>
            <a:r>
              <a:rPr lang="en-US" altLang="zh-CN" sz="1800" b="1" dirty="0">
                <a:solidFill>
                  <a:srgbClr val="333300"/>
                </a:solidFill>
              </a:rPr>
              <a:t>1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2800" b="1" dirty="0">
                <a:solidFill>
                  <a:srgbClr val="333300"/>
                </a:solidFill>
              </a:rPr>
              <a:t> S</a:t>
            </a:r>
            <a:r>
              <a:rPr lang="en-US" altLang="zh-CN" sz="1800" b="1" dirty="0">
                <a:solidFill>
                  <a:srgbClr val="333300"/>
                </a:solidFill>
              </a:rPr>
              <a:t>2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，满足：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1347788" indent="-1347788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若对于</a:t>
            </a:r>
            <a:r>
              <a:rPr lang="en-US" altLang="zh-CN" sz="2800" b="1" dirty="0">
                <a:solidFill>
                  <a:srgbClr val="333300"/>
                </a:solidFill>
              </a:rPr>
              <a:t>S</a:t>
            </a:r>
            <a:r>
              <a:rPr lang="en-US" altLang="zh-CN" sz="2000" b="1" dirty="0">
                <a:solidFill>
                  <a:srgbClr val="333300"/>
                </a:solidFill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中的任意两个元素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，有</a:t>
            </a:r>
          </a:p>
          <a:p>
            <a:pPr marL="1347788" indent="-1347788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</a:t>
            </a:r>
            <a:r>
              <a:rPr lang="el-GR" altLang="zh-CN" sz="2800" b="1" dirty="0"/>
              <a:t>φ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solidFill>
                  <a:srgbClr val="333300"/>
                </a:solidFill>
              </a:rPr>
              <a:t> ∘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=</a:t>
            </a:r>
            <a:r>
              <a:rPr lang="el-GR" altLang="zh-CN" sz="2800" b="1" dirty="0"/>
              <a:t> φ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solidFill>
                  <a:srgbClr val="333300"/>
                </a:solidFill>
              </a:rPr>
              <a:t>∘’</a:t>
            </a:r>
            <a:r>
              <a:rPr lang="el-GR" altLang="zh-CN" sz="2800" b="1" dirty="0"/>
              <a:t> φ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1347788" indent="-1347788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</a:t>
            </a:r>
            <a:r>
              <a:rPr lang="el-GR" altLang="zh-CN" sz="2800" b="1" dirty="0"/>
              <a:t>φ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solidFill>
                  <a:srgbClr val="333300"/>
                </a:solidFill>
              </a:rPr>
              <a:t> *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=</a:t>
            </a:r>
            <a:r>
              <a:rPr lang="el-GR" altLang="zh-CN" sz="2800" b="1" dirty="0"/>
              <a:t> φ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*’</a:t>
            </a:r>
            <a:r>
              <a:rPr lang="el-GR" altLang="zh-CN" sz="2800" b="1" dirty="0"/>
              <a:t> φ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1347788" indent="-1347788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则称</a:t>
            </a:r>
            <a:r>
              <a:rPr lang="el-GR" altLang="zh-CN" sz="2800" b="1" dirty="0"/>
              <a:t>φ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000" b="1" dirty="0">
                <a:solidFill>
                  <a:srgbClr val="333300"/>
                </a:solidFill>
              </a:rPr>
              <a:t>1</a:t>
            </a:r>
            <a:r>
              <a:rPr lang="en-US" altLang="zh-CN" sz="2800" b="1" dirty="0">
                <a:solidFill>
                  <a:srgbClr val="333300"/>
                </a:solidFill>
              </a:rPr>
              <a:t>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000" b="1" dirty="0">
                <a:solidFill>
                  <a:srgbClr val="333300"/>
                </a:solidFill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同态映射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，并称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000" b="1" dirty="0">
                <a:solidFill>
                  <a:srgbClr val="333300"/>
                </a:solidFill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000" b="1" dirty="0">
                <a:solidFill>
                  <a:srgbClr val="333300"/>
                </a:solidFill>
              </a:rPr>
              <a:t>2</a:t>
            </a:r>
            <a:r>
              <a:rPr lang="zh-CN" altLang="en-US" sz="2800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同态。</a:t>
            </a:r>
            <a:endParaRPr lang="zh-CN" altLang="en-US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2493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246AE568-A99B-4948-A836-8617EEF1CE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9F7C392-31D2-43AA-AF14-3E4F367E55BE}" type="slidenum">
              <a:rPr lang="zh-CN" altLang="en-US" smtClean="0">
                <a:solidFill>
                  <a:schemeClr val="accent1"/>
                </a:solidFill>
              </a:rPr>
              <a:pPr/>
              <a:t>31</a:t>
            </a:fld>
            <a:r>
              <a:rPr lang="en-US" altLang="zh-CN" dirty="0">
                <a:solidFill>
                  <a:schemeClr val="accent1"/>
                </a:solidFill>
              </a:rPr>
              <a:t>/48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5431A10-3ACC-4119-BB13-46392D01E9D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9387" y="-26988"/>
            <a:ext cx="9361165" cy="642938"/>
          </a:xfrm>
        </p:spPr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例         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Z,+,·)→(Zn,</a:t>
            </a:r>
            <a:r>
              <a:rPr lang="en-US" altLang="zh-CN" sz="4000" b="1" dirty="0">
                <a:sym typeface="Symbol" panose="05050102010706020507" pitchFamily="18" charset="2"/>
              </a:rPr>
              <a:t> ,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⊙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同态</a:t>
            </a:r>
            <a:endParaRPr lang="en-US" altLang="zh-CN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A8D43DDD-CB11-43EF-A0D2-BAC762226EC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3850" y="836712"/>
            <a:ext cx="8640763" cy="5904656"/>
          </a:xfrm>
        </p:spPr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是整数集，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上的二元运算是数的加法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与乘法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Zn={0,1,2,…,n-1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},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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、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⊙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是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Zn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上的模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加法与模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乘法，即对于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Zn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中的任意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x,y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xy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=(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x+y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) mod 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                        x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⊙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y=(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xy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) mod 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对于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中的任意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x,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令</a:t>
            </a:r>
            <a:r>
              <a:rPr lang="el-GR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(x)=(x) mod 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容易验证</a:t>
            </a:r>
            <a:r>
              <a:rPr lang="el-GR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是一个满同态映射，即是满射，并且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对于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中的任意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l-GR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(a)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l-GR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(b)=(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a+b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)mod n=</a:t>
            </a:r>
            <a:r>
              <a:rPr lang="el-GR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a+b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l-GR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(a)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⊙</a:t>
            </a:r>
            <a:r>
              <a:rPr lang="el-GR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(b)=(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a·b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)mod n=</a:t>
            </a:r>
            <a:r>
              <a:rPr lang="el-GR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a·b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24699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82CA5F9A-4DA5-4695-ABDC-7E96AB7BD3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91BA081-CC04-41F0-AAD1-DB2791307407}" type="slidenum">
              <a:rPr lang="zh-CN" altLang="en-US" smtClean="0">
                <a:solidFill>
                  <a:schemeClr val="accent1"/>
                </a:solidFill>
              </a:rPr>
              <a:pPr/>
              <a:t>32</a:t>
            </a:fld>
            <a:r>
              <a:rPr lang="en-US" altLang="zh-CN" dirty="0">
                <a:solidFill>
                  <a:schemeClr val="accent1"/>
                </a:solidFill>
              </a:rPr>
              <a:t>/48</a:t>
            </a: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59BCAF31-F272-4539-88DF-5EE037A712F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9289156" cy="642938"/>
          </a:xfrm>
        </p:spPr>
        <p:txBody>
          <a:bodyPr/>
          <a:lstStyle/>
          <a:p>
            <a:pPr algn="l"/>
            <a:r>
              <a:rPr lang="zh-CN" altLang="en-US" sz="3600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</a:rPr>
              <a:t>9.12’’  </a:t>
            </a:r>
            <a:r>
              <a:rPr lang="zh-CN" altLang="en-US" sz="3600" dirty="0">
                <a:latin typeface="Calibri" panose="020F0502020204030204" pitchFamily="34" charset="0"/>
                <a:ea typeface="宋体" panose="02010600030101010101" pitchFamily="2" charset="-122"/>
              </a:rPr>
              <a:t>有一元二元运算的代数系统同态</a:t>
            </a: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D9C9943-2978-4B5F-BDAD-CFE5B46E5C8C}"/>
              </a:ext>
            </a:extLst>
          </p:cNvPr>
          <p:cNvSpPr txBox="1">
            <a:spLocks/>
          </p:cNvSpPr>
          <p:nvPr/>
        </p:nvSpPr>
        <p:spPr bwMode="auto">
          <a:xfrm>
            <a:off x="179388" y="836613"/>
            <a:ext cx="9289156" cy="4680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47788" indent="-1347788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设有代数系统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=</a:t>
            </a:r>
            <a:r>
              <a:rPr lang="zh-CN" altLang="en-US" sz="2800" b="1" dirty="0">
                <a:solidFill>
                  <a:srgbClr val="333300"/>
                </a:solidFill>
              </a:rPr>
              <a:t>（</a:t>
            </a:r>
            <a:r>
              <a:rPr lang="en-US" altLang="zh-CN" sz="2800" b="1" dirty="0">
                <a:solidFill>
                  <a:srgbClr val="333300"/>
                </a:solidFill>
              </a:rPr>
              <a:t>S</a:t>
            </a:r>
            <a:r>
              <a:rPr lang="en-US" altLang="zh-CN" sz="1800" b="1" dirty="0">
                <a:solidFill>
                  <a:srgbClr val="333300"/>
                </a:solidFill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333300"/>
                </a:solidFill>
              </a:rPr>
              <a:t>∘</a:t>
            </a:r>
            <a:r>
              <a:rPr lang="zh-CN" altLang="en-US" sz="2800" b="1" dirty="0">
                <a:solidFill>
                  <a:srgbClr val="333300"/>
                </a:solidFill>
              </a:rPr>
              <a:t>，</a:t>
            </a:r>
            <a:r>
              <a:rPr lang="zh-CN" altLang="en-US" sz="2800" dirty="0">
                <a:latin typeface="MS Mincho" pitchFamily="49" charset="-128"/>
                <a:ea typeface="MS Mincho" pitchFamily="49" charset="-128"/>
                <a:cs typeface="Arial" panose="020B0604020202020204" pitchFamily="34" charset="0"/>
              </a:rPr>
              <a:t>△</a:t>
            </a:r>
            <a:r>
              <a:rPr lang="zh-CN" altLang="en-US" sz="2800" b="1" dirty="0">
                <a:solidFill>
                  <a:srgbClr val="333300"/>
                </a:solidFill>
              </a:rPr>
              <a:t>），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=</a:t>
            </a:r>
            <a:r>
              <a:rPr lang="zh-CN" altLang="en-US" sz="2800" b="1" dirty="0">
                <a:solidFill>
                  <a:srgbClr val="333300"/>
                </a:solidFill>
              </a:rPr>
              <a:t>（</a:t>
            </a:r>
            <a:r>
              <a:rPr lang="en-US" altLang="zh-CN" sz="2800" b="1" dirty="0">
                <a:solidFill>
                  <a:srgbClr val="333300"/>
                </a:solidFill>
              </a:rPr>
              <a:t>S</a:t>
            </a:r>
            <a:r>
              <a:rPr lang="en-US" altLang="zh-CN" sz="2000" b="1" dirty="0">
                <a:solidFill>
                  <a:srgbClr val="333300"/>
                </a:solidFill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333300"/>
                </a:solidFill>
              </a:rPr>
              <a:t> ∘’ </a:t>
            </a:r>
            <a:r>
              <a:rPr lang="zh-CN" altLang="en-US" sz="2800" b="1" dirty="0">
                <a:solidFill>
                  <a:srgbClr val="333300"/>
                </a:solidFill>
              </a:rPr>
              <a:t>，</a:t>
            </a:r>
            <a:r>
              <a:rPr lang="zh-CN" altLang="en-US" sz="2800" dirty="0">
                <a:latin typeface="MS Mincho" pitchFamily="49" charset="-128"/>
                <a:ea typeface="MS Mincho" pitchFamily="49" charset="-128"/>
                <a:cs typeface="Arial" panose="020B0604020202020204" pitchFamily="34" charset="0"/>
              </a:rPr>
              <a:t>△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’</a:t>
            </a:r>
            <a:r>
              <a:rPr lang="en-US" altLang="zh-CN" sz="2800" b="1" dirty="0">
                <a:solidFill>
                  <a:srgbClr val="333300"/>
                </a:solidFill>
              </a:rPr>
              <a:t> </a:t>
            </a:r>
            <a:r>
              <a:rPr lang="zh-CN" altLang="en-US" sz="2800" b="1" dirty="0">
                <a:solidFill>
                  <a:srgbClr val="333300"/>
                </a:solidFill>
              </a:rPr>
              <a:t>）， </a:t>
            </a:r>
            <a:endParaRPr lang="en-US" altLang="zh-CN" sz="2800" b="1" dirty="0">
              <a:solidFill>
                <a:srgbClr val="333300"/>
              </a:solidFill>
            </a:endParaRPr>
          </a:p>
          <a:p>
            <a:pPr marL="1347788" indent="-1347788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sz="2800" b="1" dirty="0">
                <a:solidFill>
                  <a:srgbClr val="333300"/>
                </a:solidFill>
              </a:rPr>
              <a:t>∘</a:t>
            </a:r>
            <a:r>
              <a:rPr lang="zh-CN" altLang="en-US" sz="2800" b="1" dirty="0">
                <a:solidFill>
                  <a:srgbClr val="333300"/>
                </a:solidFill>
              </a:rPr>
              <a:t>，</a:t>
            </a:r>
            <a:r>
              <a:rPr lang="zh-CN" altLang="en-US" sz="2800" dirty="0">
                <a:latin typeface="MS Mincho" pitchFamily="49" charset="-128"/>
                <a:ea typeface="MS Mincho" pitchFamily="49" charset="-128"/>
                <a:cs typeface="Arial" panose="020B0604020202020204" pitchFamily="34" charset="0"/>
              </a:rPr>
              <a:t>△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solidFill>
                  <a:srgbClr val="333300"/>
                </a:solidFill>
              </a:rPr>
              <a:t>S</a:t>
            </a:r>
            <a:r>
              <a:rPr lang="en-US" altLang="zh-CN" sz="1800" b="1" dirty="0">
                <a:solidFill>
                  <a:srgbClr val="333300"/>
                </a:solidFill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上的二元运算与一元运算，</a:t>
            </a:r>
          </a:p>
          <a:p>
            <a:pPr marL="1347788" indent="-1347788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sz="2800" b="1" dirty="0">
                <a:solidFill>
                  <a:srgbClr val="333300"/>
                </a:solidFill>
              </a:rPr>
              <a:t>∘’, </a:t>
            </a:r>
            <a:r>
              <a:rPr lang="zh-CN" altLang="en-US" sz="2800" dirty="0">
                <a:latin typeface="MS Mincho" pitchFamily="49" charset="-128"/>
                <a:ea typeface="MS Mincho" pitchFamily="49" charset="-128"/>
                <a:cs typeface="Arial" panose="020B0604020202020204" pitchFamily="34" charset="0"/>
              </a:rPr>
              <a:t>△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’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solidFill>
                  <a:srgbClr val="333300"/>
                </a:solidFill>
              </a:rPr>
              <a:t>S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上的二元运算与一元运算。</a:t>
            </a:r>
          </a:p>
          <a:p>
            <a:pPr marL="1347788" indent="-1347788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如果存在一个映射</a:t>
            </a:r>
            <a:r>
              <a:rPr lang="el-GR" altLang="zh-CN" sz="2800" b="1" dirty="0"/>
              <a:t>φ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800" b="1" dirty="0">
                <a:solidFill>
                  <a:srgbClr val="333300"/>
                </a:solidFill>
              </a:rPr>
              <a:t> S</a:t>
            </a:r>
            <a:r>
              <a:rPr lang="en-US" altLang="zh-CN" sz="1800" b="1" dirty="0">
                <a:solidFill>
                  <a:srgbClr val="333300"/>
                </a:solidFill>
              </a:rPr>
              <a:t>1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2800" b="1" dirty="0">
                <a:solidFill>
                  <a:srgbClr val="333300"/>
                </a:solidFill>
              </a:rPr>
              <a:t> S</a:t>
            </a:r>
            <a:r>
              <a:rPr lang="en-US" altLang="zh-CN" sz="1800" b="1" dirty="0">
                <a:solidFill>
                  <a:srgbClr val="333300"/>
                </a:solidFill>
              </a:rPr>
              <a:t>2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，满足：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1347788" indent="-1347788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若对于</a:t>
            </a:r>
            <a:r>
              <a:rPr lang="en-US" altLang="zh-CN" sz="2800" b="1" dirty="0">
                <a:solidFill>
                  <a:srgbClr val="333300"/>
                </a:solidFill>
              </a:rPr>
              <a:t>S</a:t>
            </a:r>
            <a:r>
              <a:rPr lang="en-US" altLang="zh-CN" sz="2000" b="1" dirty="0">
                <a:solidFill>
                  <a:srgbClr val="333300"/>
                </a:solidFill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中的任意两个元素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，有</a:t>
            </a:r>
          </a:p>
          <a:p>
            <a:pPr marL="1347788" indent="-1347788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</a:t>
            </a:r>
            <a:r>
              <a:rPr lang="el-GR" altLang="zh-CN" sz="2800" b="1" dirty="0"/>
              <a:t>φ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solidFill>
                  <a:srgbClr val="333300"/>
                </a:solidFill>
              </a:rPr>
              <a:t> ∘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=</a:t>
            </a:r>
            <a:r>
              <a:rPr lang="el-GR" altLang="zh-CN" sz="2800" b="1" dirty="0"/>
              <a:t> φ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solidFill>
                  <a:srgbClr val="333300"/>
                </a:solidFill>
              </a:rPr>
              <a:t>∘’</a:t>
            </a:r>
            <a:r>
              <a:rPr lang="el-GR" altLang="zh-CN" sz="2800" b="1" dirty="0"/>
              <a:t> φ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1347788" indent="-1347788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对于</a:t>
            </a:r>
            <a:r>
              <a:rPr lang="en-US" altLang="zh-CN" sz="2800" b="1" dirty="0">
                <a:solidFill>
                  <a:srgbClr val="333300"/>
                </a:solidFill>
              </a:rPr>
              <a:t>S</a:t>
            </a:r>
            <a:r>
              <a:rPr lang="en-US" altLang="zh-CN" sz="2000" b="1" dirty="0">
                <a:solidFill>
                  <a:srgbClr val="333300"/>
                </a:solidFill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中的任意元素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，有</a:t>
            </a:r>
          </a:p>
          <a:p>
            <a:pPr marL="1347788" indent="-1347788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   </a:t>
            </a:r>
            <a:r>
              <a:rPr lang="el-GR" altLang="zh-CN" sz="2800" b="1" dirty="0"/>
              <a:t>φ</a:t>
            </a:r>
            <a:r>
              <a:rPr lang="en-US" altLang="zh-CN" sz="2800" b="1" dirty="0"/>
              <a:t>(</a:t>
            </a:r>
            <a:r>
              <a:rPr lang="zh-CN" altLang="en-US" sz="2800" dirty="0">
                <a:latin typeface="MS Mincho" pitchFamily="49" charset="-128"/>
                <a:ea typeface="MS Mincho" pitchFamily="49" charset="-128"/>
                <a:cs typeface="Arial" panose="020B0604020202020204" pitchFamily="34" charset="0"/>
              </a:rPr>
              <a:t>△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(x))=</a:t>
            </a:r>
            <a:r>
              <a:rPr lang="el-GR" altLang="zh-CN" sz="2800" b="1" dirty="0"/>
              <a:t> </a:t>
            </a:r>
            <a:r>
              <a:rPr lang="zh-CN" altLang="en-US" sz="2800" dirty="0">
                <a:latin typeface="MS Mincho" pitchFamily="49" charset="-128"/>
                <a:ea typeface="MS Mincho" pitchFamily="49" charset="-128"/>
                <a:cs typeface="Arial" panose="020B0604020202020204" pitchFamily="34" charset="0"/>
              </a:rPr>
              <a:t>△</a:t>
            </a:r>
            <a:r>
              <a:rPr lang="en-US" altLang="zh-CN" sz="2800" b="1" dirty="0">
                <a:solidFill>
                  <a:srgbClr val="333300"/>
                </a:solidFill>
              </a:rPr>
              <a:t>’</a:t>
            </a:r>
            <a:r>
              <a:rPr lang="el-GR" altLang="zh-CN" sz="2800" b="1" dirty="0"/>
              <a:t> </a:t>
            </a:r>
            <a:r>
              <a:rPr lang="en-US" altLang="zh-CN" sz="2800" b="1" dirty="0"/>
              <a:t>(</a:t>
            </a:r>
            <a:r>
              <a:rPr lang="el-GR" altLang="zh-CN" sz="2800" b="1" dirty="0"/>
              <a:t>φ</a:t>
            </a:r>
            <a:r>
              <a:rPr lang="en-US" altLang="zh-CN" sz="2800" b="1" dirty="0"/>
              <a:t>(x)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</a:p>
          <a:p>
            <a:pPr marL="1347788" indent="-1347788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则称</a:t>
            </a:r>
            <a:r>
              <a:rPr lang="el-GR" altLang="zh-CN" sz="2800" b="1" dirty="0"/>
              <a:t>φ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000" b="1" dirty="0">
                <a:solidFill>
                  <a:srgbClr val="333300"/>
                </a:solidFill>
              </a:rPr>
              <a:t>1</a:t>
            </a:r>
            <a:r>
              <a:rPr lang="en-US" altLang="zh-CN" sz="2800" b="1" dirty="0">
                <a:solidFill>
                  <a:srgbClr val="333300"/>
                </a:solidFill>
              </a:rPr>
              <a:t>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000" b="1" dirty="0">
                <a:solidFill>
                  <a:srgbClr val="333300"/>
                </a:solidFill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同态映射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，并称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000" b="1" dirty="0">
                <a:solidFill>
                  <a:srgbClr val="333300"/>
                </a:solidFill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000" b="1" dirty="0">
                <a:solidFill>
                  <a:srgbClr val="333300"/>
                </a:solidFill>
              </a:rPr>
              <a:t>2</a:t>
            </a:r>
            <a:r>
              <a:rPr lang="zh-CN" altLang="en-US" sz="2800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同态。</a:t>
            </a:r>
            <a:endParaRPr lang="zh-CN" altLang="en-US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7787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246AE568-A99B-4948-A836-8617EEF1CE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9F7C392-31D2-43AA-AF14-3E4F367E55BE}" type="slidenum">
              <a:rPr lang="zh-CN" altLang="en-US" smtClean="0">
                <a:solidFill>
                  <a:schemeClr val="accent1"/>
                </a:solidFill>
              </a:rPr>
              <a:pPr/>
              <a:t>33</a:t>
            </a:fld>
            <a:r>
              <a:rPr lang="en-US" altLang="zh-CN" dirty="0">
                <a:solidFill>
                  <a:schemeClr val="accent1"/>
                </a:solidFill>
              </a:rPr>
              <a:t>/48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5431A10-3ACC-4119-BB13-46392D01E9D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9387" y="-26988"/>
            <a:ext cx="9361165" cy="642938"/>
          </a:xfrm>
        </p:spPr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例         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R,+,-)→(</a:t>
            </a:r>
            <a:r>
              <a:rPr lang="en-US" altLang="zh-CN" sz="4000" b="1" dirty="0">
                <a:latin typeface="Calibri" panose="020F0502020204030204" pitchFamily="34" charset="0"/>
              </a:rPr>
              <a:t>R</a:t>
            </a:r>
            <a:r>
              <a:rPr lang="en-US" altLang="zh-CN" sz="4000" b="1" baseline="30000" dirty="0">
                <a:latin typeface="Calibri" panose="020F0502020204030204" pitchFamily="34" charset="0"/>
              </a:rPr>
              <a:t>+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,·</a:t>
            </a:r>
            <a:r>
              <a:rPr lang="en-US" altLang="zh-CN" sz="4000" b="1" dirty="0">
                <a:sym typeface="Symbol" panose="05050102010706020507" pitchFamily="18" charset="2"/>
              </a:rPr>
              <a:t>,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1" baseline="30000" dirty="0">
                <a:latin typeface="Calibri" panose="020F0502020204030204" pitchFamily="34" charset="0"/>
              </a:rPr>
              <a:t>-1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同态</a:t>
            </a:r>
            <a:endParaRPr lang="en-US" altLang="zh-CN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A8D43DDD-CB11-43EF-A0D2-BAC762226EC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39587" y="3496010"/>
            <a:ext cx="8640763" cy="2669294"/>
          </a:xfrm>
        </p:spPr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对于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中的任意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l-GR" altLang="zh-CN" sz="2800" b="1" dirty="0">
                <a:solidFill>
                  <a:schemeClr val="bg1"/>
                </a:solidFill>
              </a:rPr>
              <a:t>φ </a:t>
            </a:r>
            <a:r>
              <a:rPr lang="el-GR" altLang="zh-CN" sz="2800" b="1" dirty="0"/>
              <a:t>φ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a+b</a:t>
            </a:r>
            <a:r>
              <a:rPr lang="en-US" altLang="zh-CN" sz="2800" b="1" dirty="0"/>
              <a:t>)=</a:t>
            </a:r>
            <a:r>
              <a:rPr lang="en-US" altLang="zh-CN" sz="2800" b="1" dirty="0" err="1"/>
              <a:t>e</a:t>
            </a:r>
            <a:r>
              <a:rPr lang="en-US" altLang="zh-CN" sz="2800" b="1" baseline="30000" dirty="0" err="1"/>
              <a:t>a+b</a:t>
            </a:r>
            <a:r>
              <a:rPr lang="en-US" altLang="zh-CN" sz="2800" b="1" dirty="0"/>
              <a:t>=</a:t>
            </a:r>
            <a:r>
              <a:rPr lang="en-US" altLang="zh-CN" sz="2800" b="1" dirty="0" err="1"/>
              <a:t>e</a:t>
            </a:r>
            <a:r>
              <a:rPr lang="en-US" altLang="zh-CN" sz="2800" b="1" baseline="30000" dirty="0" err="1"/>
              <a:t>a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en-US" altLang="zh-CN" sz="2800" b="1" dirty="0" err="1"/>
              <a:t>e</a:t>
            </a:r>
            <a:r>
              <a:rPr lang="en-US" altLang="zh-CN" sz="2800" b="1" baseline="30000" dirty="0" err="1"/>
              <a:t>b</a:t>
            </a:r>
            <a:r>
              <a:rPr lang="el-GR" altLang="zh-CN" sz="2800" b="1" dirty="0"/>
              <a:t> </a:t>
            </a:r>
            <a:r>
              <a:rPr lang="en-US" altLang="zh-CN" sz="2800" b="1" dirty="0"/>
              <a:t>=</a:t>
            </a:r>
            <a:r>
              <a:rPr lang="el-GR" altLang="zh-CN" sz="2800" b="1" dirty="0"/>
              <a:t> φ</a:t>
            </a:r>
            <a:r>
              <a:rPr lang="en-US" altLang="zh-CN" sz="2800" b="1" dirty="0"/>
              <a:t>(a)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el-GR" altLang="zh-CN" sz="2800" b="1" dirty="0"/>
              <a:t>φ</a:t>
            </a:r>
            <a:r>
              <a:rPr lang="en-US" altLang="zh-CN" sz="2800" b="1" dirty="0"/>
              <a:t>(b)</a:t>
            </a:r>
            <a:endParaRPr lang="en-US" altLang="zh-CN" sz="2800" b="1" baseline="30000" dirty="0"/>
          </a:p>
          <a:p>
            <a:pPr>
              <a:lnSpc>
                <a:spcPct val="12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对于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中的任意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a,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l-GR" altLang="zh-CN" sz="2800" b="1" dirty="0">
                <a:solidFill>
                  <a:schemeClr val="bg1"/>
                </a:solidFill>
              </a:rPr>
              <a:t>φ </a:t>
            </a:r>
            <a:r>
              <a:rPr lang="el-GR" altLang="zh-CN" sz="2800" b="1" dirty="0"/>
              <a:t>φ</a:t>
            </a:r>
            <a:r>
              <a:rPr lang="en-US" altLang="zh-CN" sz="2800" b="1" dirty="0"/>
              <a:t>(-a)=e</a:t>
            </a:r>
            <a:r>
              <a:rPr lang="en-US" altLang="zh-CN" sz="2800" b="1" baseline="30000" dirty="0"/>
              <a:t>-a</a:t>
            </a:r>
            <a:r>
              <a:rPr lang="en-US" altLang="zh-CN" sz="2800" b="1" dirty="0"/>
              <a:t>=(</a:t>
            </a:r>
            <a:r>
              <a:rPr lang="en-US" altLang="zh-CN" sz="2800" b="1" dirty="0" err="1"/>
              <a:t>e</a:t>
            </a:r>
            <a:r>
              <a:rPr lang="en-US" altLang="zh-CN" sz="2800" b="1" baseline="30000" dirty="0" err="1"/>
              <a:t>a</a:t>
            </a:r>
            <a:r>
              <a:rPr lang="en-US" altLang="zh-CN" sz="2800" b="1" dirty="0"/>
              <a:t>)</a:t>
            </a:r>
            <a:r>
              <a:rPr lang="en-US" altLang="zh-CN" sz="2800" b="1" baseline="30000" dirty="0"/>
              <a:t>-1</a:t>
            </a:r>
            <a:r>
              <a:rPr lang="el-GR" altLang="zh-CN" sz="2800" b="1" dirty="0"/>
              <a:t> </a:t>
            </a:r>
            <a:r>
              <a:rPr lang="en-US" altLang="zh-CN" sz="2800" b="1" dirty="0"/>
              <a:t>=</a:t>
            </a:r>
            <a:r>
              <a:rPr lang="el-GR" altLang="zh-CN" sz="2800" b="1" dirty="0"/>
              <a:t> </a:t>
            </a:r>
            <a:r>
              <a:rPr lang="en-US" altLang="zh-CN" sz="2800" b="1" dirty="0"/>
              <a:t>(</a:t>
            </a:r>
            <a:r>
              <a:rPr lang="el-GR" altLang="zh-CN" sz="2800" b="1" dirty="0"/>
              <a:t>φ</a:t>
            </a:r>
            <a:r>
              <a:rPr lang="en-US" altLang="zh-CN" sz="2800" b="1" dirty="0"/>
              <a:t>(a))</a:t>
            </a:r>
            <a:r>
              <a:rPr lang="en-US" altLang="zh-CN" sz="2800" b="1" baseline="30000" dirty="0"/>
              <a:t>-1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4020D4C-58DF-4019-9F1F-9383452C4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2010789"/>
            <a:ext cx="7200800" cy="127419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作映射 </a:t>
            </a:r>
            <a:r>
              <a:rPr lang="el-GR" altLang="zh-CN" sz="3200" b="1" dirty="0">
                <a:solidFill>
                  <a:schemeClr val="bg1"/>
                </a:solidFill>
              </a:rPr>
              <a:t>φ</a:t>
            </a:r>
            <a:r>
              <a:rPr lang="en-US" altLang="zh-CN" sz="3200" b="1" dirty="0">
                <a:solidFill>
                  <a:schemeClr val="bg1"/>
                </a:solidFill>
              </a:rPr>
              <a:t>: R → R</a:t>
            </a:r>
            <a:r>
              <a:rPr lang="en-US" altLang="zh-CN" sz="3200" b="1" baseline="30000" dirty="0">
                <a:solidFill>
                  <a:schemeClr val="bg1"/>
                </a:solidFill>
              </a:rPr>
              <a:t>+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solidFill>
                  <a:schemeClr val="bg1"/>
                </a:solidFill>
              </a:rPr>
              <a:t>	</a:t>
            </a:r>
            <a:r>
              <a:rPr lang="el-GR" altLang="zh-CN" sz="3200" b="1" dirty="0">
                <a:solidFill>
                  <a:schemeClr val="bg1"/>
                </a:solidFill>
              </a:rPr>
              <a:t>∀</a:t>
            </a:r>
            <a:r>
              <a:rPr lang="en-US" altLang="zh-CN" sz="3200" b="1" dirty="0" err="1">
                <a:solidFill>
                  <a:schemeClr val="bg1"/>
                </a:solidFill>
              </a:rPr>
              <a:t>x∊R</a:t>
            </a:r>
            <a:r>
              <a:rPr lang="en-US" altLang="zh-CN" sz="3200" b="1" dirty="0">
                <a:solidFill>
                  <a:schemeClr val="bg1"/>
                </a:solidFill>
              </a:rPr>
              <a:t>, </a:t>
            </a:r>
            <a:r>
              <a:rPr lang="el-GR" altLang="zh-CN" sz="3200" b="1" dirty="0">
                <a:solidFill>
                  <a:schemeClr val="bg1"/>
                </a:solidFill>
              </a:rPr>
              <a:t>φ</a:t>
            </a:r>
            <a:r>
              <a:rPr lang="en-US" altLang="zh-CN" sz="3200" b="1" dirty="0">
                <a:solidFill>
                  <a:schemeClr val="bg1"/>
                </a:solidFill>
              </a:rPr>
              <a:t>(x)=e</a:t>
            </a:r>
            <a:r>
              <a:rPr lang="en-US" altLang="zh-CN" sz="3200" b="1" baseline="300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059832" y="826976"/>
            <a:ext cx="52453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这里</a:t>
            </a:r>
            <a:r>
              <a:rPr lang="en-US" altLang="zh-CN" sz="3200" dirty="0"/>
              <a:t>-</a:t>
            </a:r>
            <a:r>
              <a:rPr lang="zh-CN" altLang="en-US" sz="3200" dirty="0"/>
              <a:t>是取相反数的一元运算</a:t>
            </a:r>
            <a:endParaRPr lang="en-US" altLang="zh-CN" sz="3200" dirty="0"/>
          </a:p>
          <a:p>
            <a:r>
              <a:rPr lang="en-US" altLang="zh-CN" sz="3200" b="1" baseline="30000" dirty="0">
                <a:latin typeface="Calibri" panose="020F0502020204030204" pitchFamily="34" charset="0"/>
              </a:rPr>
              <a:t>            -1</a:t>
            </a:r>
            <a:r>
              <a:rPr lang="zh-CN" altLang="en-US" sz="3200" dirty="0"/>
              <a:t>是取倒数的一元运算</a:t>
            </a:r>
            <a:endParaRPr lang="en-US" altLang="zh-CN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4939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82CA5F9A-4DA5-4695-ABDC-7E96AB7BD3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91BA081-CC04-41F0-AAD1-DB2791307407}" type="slidenum">
              <a:rPr lang="zh-CN" altLang="en-US" smtClean="0">
                <a:solidFill>
                  <a:schemeClr val="accent1"/>
                </a:solidFill>
              </a:rPr>
              <a:pPr/>
              <a:t>34</a:t>
            </a:fld>
            <a:r>
              <a:rPr lang="en-US" altLang="zh-CN" dirty="0">
                <a:solidFill>
                  <a:schemeClr val="accent1"/>
                </a:solidFill>
              </a:rPr>
              <a:t>/48</a:t>
            </a: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59BCAF31-F272-4539-88DF-5EE037A712F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9289156" cy="642938"/>
          </a:xfrm>
        </p:spPr>
        <p:txBody>
          <a:bodyPr/>
          <a:lstStyle/>
          <a:p>
            <a:pPr algn="l"/>
            <a:r>
              <a:rPr lang="zh-CN" altLang="en-US" sz="3600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</a:rPr>
              <a:t>9.12’’’  </a:t>
            </a:r>
            <a:r>
              <a:rPr lang="zh-CN" altLang="en-US" sz="3600" dirty="0">
                <a:latin typeface="Calibri" panose="020F0502020204030204" pitchFamily="34" charset="0"/>
                <a:ea typeface="宋体" panose="02010600030101010101" pitchFamily="2" charset="-122"/>
              </a:rPr>
              <a:t>有三个运算的代数系统同态</a:t>
            </a: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D9C9943-2978-4B5F-BDAD-CFE5B46E5C8C}"/>
              </a:ext>
            </a:extLst>
          </p:cNvPr>
          <p:cNvSpPr txBox="1">
            <a:spLocks/>
          </p:cNvSpPr>
          <p:nvPr/>
        </p:nvSpPr>
        <p:spPr bwMode="auto">
          <a:xfrm>
            <a:off x="179388" y="836613"/>
            <a:ext cx="9289156" cy="4680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47788" indent="-1347788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设有代数系统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=</a:t>
            </a:r>
            <a:r>
              <a:rPr lang="en-US" altLang="zh-CN" sz="2800" b="1" dirty="0">
                <a:solidFill>
                  <a:srgbClr val="333300"/>
                </a:solidFill>
              </a:rPr>
              <a:t>(S</a:t>
            </a:r>
            <a:r>
              <a:rPr lang="en-US" altLang="zh-CN" sz="1800" b="1" dirty="0">
                <a:solidFill>
                  <a:srgbClr val="333300"/>
                </a:solidFill>
              </a:rPr>
              <a:t>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800" b="1" dirty="0">
                <a:solidFill>
                  <a:srgbClr val="333300"/>
                </a:solidFill>
              </a:rPr>
              <a:t>∘,*,</a:t>
            </a:r>
            <a:r>
              <a:rPr lang="zh-CN" altLang="en-US" sz="2800" dirty="0">
                <a:latin typeface="MS Mincho" pitchFamily="49" charset="-128"/>
                <a:ea typeface="MS Mincho" pitchFamily="49" charset="-128"/>
                <a:cs typeface="Arial" panose="020B0604020202020204" pitchFamily="34" charset="0"/>
              </a:rPr>
              <a:t>△</a:t>
            </a:r>
            <a:r>
              <a:rPr lang="en-US" altLang="zh-CN" sz="2800" b="1" dirty="0">
                <a:solidFill>
                  <a:srgbClr val="333300"/>
                </a:solidFill>
              </a:rPr>
              <a:t>),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=</a:t>
            </a:r>
            <a:r>
              <a:rPr lang="en-US" altLang="zh-CN" sz="2800" b="1" dirty="0">
                <a:solidFill>
                  <a:srgbClr val="333300"/>
                </a:solidFill>
              </a:rPr>
              <a:t>(S</a:t>
            </a:r>
            <a:r>
              <a:rPr lang="en-US" altLang="zh-CN" sz="2000" b="1" dirty="0">
                <a:solidFill>
                  <a:srgbClr val="333300"/>
                </a:solidFill>
              </a:rPr>
              <a:t>2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800" b="1" dirty="0">
                <a:solidFill>
                  <a:srgbClr val="333300"/>
                </a:solidFill>
              </a:rPr>
              <a:t>∘’</a:t>
            </a:r>
            <a:r>
              <a:rPr lang="zh-CN" altLang="en-US" sz="2800" b="1" dirty="0">
                <a:solidFill>
                  <a:srgbClr val="333300"/>
                </a:solidFill>
              </a:rPr>
              <a:t>，</a:t>
            </a:r>
            <a:r>
              <a:rPr lang="en-US" altLang="zh-CN" sz="2800" b="1" dirty="0">
                <a:solidFill>
                  <a:srgbClr val="333300"/>
                </a:solidFill>
              </a:rPr>
              <a:t>*’, </a:t>
            </a:r>
            <a:r>
              <a:rPr lang="zh-CN" altLang="en-US" sz="2800" dirty="0">
                <a:latin typeface="MS Mincho" pitchFamily="49" charset="-128"/>
                <a:ea typeface="MS Mincho" pitchFamily="49" charset="-128"/>
                <a:cs typeface="Arial" panose="020B0604020202020204" pitchFamily="34" charset="0"/>
              </a:rPr>
              <a:t>△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’</a:t>
            </a:r>
            <a:r>
              <a:rPr lang="en-US" altLang="zh-CN" sz="2800" b="1" dirty="0">
                <a:solidFill>
                  <a:srgbClr val="333300"/>
                </a:solidFill>
              </a:rPr>
              <a:t>)</a:t>
            </a:r>
            <a:r>
              <a:rPr lang="zh-CN" altLang="en-US" sz="2800" b="1" dirty="0">
                <a:solidFill>
                  <a:srgbClr val="333300"/>
                </a:solidFill>
              </a:rPr>
              <a:t>， </a:t>
            </a:r>
            <a:endParaRPr lang="en-US" altLang="zh-CN" sz="2800" b="1" dirty="0">
              <a:solidFill>
                <a:srgbClr val="333300"/>
              </a:solidFill>
            </a:endParaRPr>
          </a:p>
          <a:p>
            <a:pPr marL="1347788" indent="-1347788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sz="2800" b="1" dirty="0">
                <a:solidFill>
                  <a:srgbClr val="333300"/>
                </a:solidFill>
              </a:rPr>
              <a:t>∘</a:t>
            </a:r>
            <a:r>
              <a:rPr lang="zh-CN" altLang="en-US" sz="2800" b="1" dirty="0">
                <a:solidFill>
                  <a:srgbClr val="333300"/>
                </a:solidFill>
              </a:rPr>
              <a:t>，</a:t>
            </a:r>
            <a:r>
              <a:rPr lang="en-US" altLang="zh-CN" sz="2800" b="1" dirty="0">
                <a:solidFill>
                  <a:srgbClr val="333300"/>
                </a:solidFill>
              </a:rPr>
              <a:t>*, </a:t>
            </a:r>
            <a:r>
              <a:rPr lang="zh-CN" altLang="en-US" sz="2800" dirty="0">
                <a:latin typeface="MS Mincho" pitchFamily="49" charset="-128"/>
                <a:ea typeface="MS Mincho" pitchFamily="49" charset="-128"/>
                <a:cs typeface="Arial" panose="020B0604020202020204" pitchFamily="34" charset="0"/>
              </a:rPr>
              <a:t>△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solidFill>
                  <a:srgbClr val="333300"/>
                </a:solidFill>
              </a:rPr>
              <a:t>S</a:t>
            </a:r>
            <a:r>
              <a:rPr lang="en-US" altLang="zh-CN" sz="1800" b="1" dirty="0">
                <a:solidFill>
                  <a:srgbClr val="333300"/>
                </a:solidFill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上的两个二元运算与一个一元运算，</a:t>
            </a:r>
          </a:p>
          <a:p>
            <a:pPr marL="1347788" indent="-1347788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sz="2800" b="1" dirty="0">
                <a:solidFill>
                  <a:srgbClr val="333300"/>
                </a:solidFill>
              </a:rPr>
              <a:t>∘’, *’, </a:t>
            </a:r>
            <a:r>
              <a:rPr lang="zh-CN" altLang="en-US" sz="2800" dirty="0">
                <a:latin typeface="MS Mincho" pitchFamily="49" charset="-128"/>
                <a:ea typeface="MS Mincho" pitchFamily="49" charset="-128"/>
                <a:cs typeface="Arial" panose="020B0604020202020204" pitchFamily="34" charset="0"/>
              </a:rPr>
              <a:t>△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’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solidFill>
                  <a:srgbClr val="333300"/>
                </a:solidFill>
              </a:rPr>
              <a:t>S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上的两个二元运算与一个一元运算。</a:t>
            </a:r>
          </a:p>
          <a:p>
            <a:pPr marL="1347788" indent="-1347788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如果存在一个映射</a:t>
            </a:r>
            <a:r>
              <a:rPr lang="el-GR" altLang="zh-CN" sz="2800" b="1" dirty="0"/>
              <a:t>φ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800" b="1" dirty="0">
                <a:solidFill>
                  <a:srgbClr val="333300"/>
                </a:solidFill>
              </a:rPr>
              <a:t> S</a:t>
            </a:r>
            <a:r>
              <a:rPr lang="en-US" altLang="zh-CN" sz="1800" b="1" dirty="0">
                <a:solidFill>
                  <a:srgbClr val="333300"/>
                </a:solidFill>
              </a:rPr>
              <a:t>1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2800" b="1" dirty="0">
                <a:solidFill>
                  <a:srgbClr val="333300"/>
                </a:solidFill>
              </a:rPr>
              <a:t> S</a:t>
            </a:r>
            <a:r>
              <a:rPr lang="en-US" altLang="zh-CN" sz="1800" b="1" dirty="0">
                <a:solidFill>
                  <a:srgbClr val="333300"/>
                </a:solidFill>
              </a:rPr>
              <a:t>2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，满足：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1347788" indent="-1347788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若对于</a:t>
            </a:r>
            <a:r>
              <a:rPr lang="en-US" altLang="zh-CN" sz="2800" b="1" dirty="0">
                <a:solidFill>
                  <a:srgbClr val="333300"/>
                </a:solidFill>
              </a:rPr>
              <a:t>S</a:t>
            </a:r>
            <a:r>
              <a:rPr lang="en-US" altLang="zh-CN" sz="2000" b="1" dirty="0">
                <a:solidFill>
                  <a:srgbClr val="333300"/>
                </a:solidFill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中的任意两个元素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，有</a:t>
            </a:r>
          </a:p>
          <a:p>
            <a:pPr marL="1347788" indent="-1347788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</a:t>
            </a:r>
            <a:r>
              <a:rPr lang="el-GR" altLang="zh-CN" sz="2800" b="1" dirty="0"/>
              <a:t>φ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solidFill>
                  <a:srgbClr val="333300"/>
                </a:solidFill>
              </a:rPr>
              <a:t> ∘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=</a:t>
            </a:r>
            <a:r>
              <a:rPr lang="el-GR" altLang="zh-CN" sz="2800" b="1" dirty="0"/>
              <a:t> φ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solidFill>
                  <a:srgbClr val="333300"/>
                </a:solidFill>
              </a:rPr>
              <a:t>∘’</a:t>
            </a:r>
            <a:r>
              <a:rPr lang="el-GR" altLang="zh-CN" sz="2800" b="1" dirty="0"/>
              <a:t> φ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1347788" indent="-1347788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</a:t>
            </a:r>
            <a:r>
              <a:rPr lang="el-GR" altLang="zh-CN" sz="2800" b="1" dirty="0"/>
              <a:t>φ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solidFill>
                  <a:srgbClr val="333300"/>
                </a:solidFill>
              </a:rPr>
              <a:t> *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=</a:t>
            </a:r>
            <a:r>
              <a:rPr lang="el-GR" altLang="zh-CN" sz="2800" b="1" dirty="0"/>
              <a:t> φ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solidFill>
                  <a:srgbClr val="333300"/>
                </a:solidFill>
              </a:rPr>
              <a:t>*’</a:t>
            </a:r>
            <a:r>
              <a:rPr lang="el-GR" altLang="zh-CN" sz="2800" b="1" dirty="0"/>
              <a:t> φ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1347788" indent="-1347788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对于</a:t>
            </a:r>
            <a:r>
              <a:rPr lang="en-US" altLang="zh-CN" sz="2800" b="1" dirty="0">
                <a:solidFill>
                  <a:srgbClr val="333300"/>
                </a:solidFill>
              </a:rPr>
              <a:t>S</a:t>
            </a:r>
            <a:r>
              <a:rPr lang="en-US" altLang="zh-CN" sz="2000" b="1" dirty="0">
                <a:solidFill>
                  <a:srgbClr val="333300"/>
                </a:solidFill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中的任意元素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，有</a:t>
            </a:r>
          </a:p>
          <a:p>
            <a:pPr marL="1347788" indent="-1347788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   </a:t>
            </a:r>
            <a:r>
              <a:rPr lang="el-GR" altLang="zh-CN" sz="2800" b="1" dirty="0"/>
              <a:t>φ</a:t>
            </a:r>
            <a:r>
              <a:rPr lang="en-US" altLang="zh-CN" sz="2800" b="1" dirty="0"/>
              <a:t>(</a:t>
            </a:r>
            <a:r>
              <a:rPr lang="zh-CN" altLang="en-US" sz="2800" dirty="0">
                <a:latin typeface="MS Mincho" pitchFamily="49" charset="-128"/>
                <a:ea typeface="MS Mincho" pitchFamily="49" charset="-128"/>
                <a:cs typeface="Arial" panose="020B0604020202020204" pitchFamily="34" charset="0"/>
              </a:rPr>
              <a:t>△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(x))=</a:t>
            </a:r>
            <a:r>
              <a:rPr lang="el-GR" altLang="zh-CN" sz="2800" b="1" dirty="0"/>
              <a:t> </a:t>
            </a:r>
            <a:r>
              <a:rPr lang="zh-CN" altLang="en-US" sz="2800" dirty="0">
                <a:latin typeface="MS Mincho" pitchFamily="49" charset="-128"/>
                <a:ea typeface="MS Mincho" pitchFamily="49" charset="-128"/>
                <a:cs typeface="Arial" panose="020B0604020202020204" pitchFamily="34" charset="0"/>
              </a:rPr>
              <a:t>△</a:t>
            </a:r>
            <a:r>
              <a:rPr lang="en-US" altLang="zh-CN" sz="2800" b="1" dirty="0">
                <a:solidFill>
                  <a:srgbClr val="333300"/>
                </a:solidFill>
              </a:rPr>
              <a:t>’</a:t>
            </a:r>
            <a:r>
              <a:rPr lang="el-GR" altLang="zh-CN" sz="2800" b="1" dirty="0"/>
              <a:t> </a:t>
            </a:r>
            <a:r>
              <a:rPr lang="en-US" altLang="zh-CN" sz="2800" b="1" dirty="0"/>
              <a:t>(</a:t>
            </a:r>
            <a:r>
              <a:rPr lang="el-GR" altLang="zh-CN" sz="2800" b="1" dirty="0"/>
              <a:t>φ</a:t>
            </a:r>
            <a:r>
              <a:rPr lang="en-US" altLang="zh-CN" sz="2800" b="1" dirty="0"/>
              <a:t>(x)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</a:p>
          <a:p>
            <a:pPr marL="1347788" indent="-1347788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则称</a:t>
            </a:r>
            <a:r>
              <a:rPr lang="el-GR" altLang="zh-CN" sz="2800" b="1" dirty="0"/>
              <a:t>φ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000" b="1" dirty="0">
                <a:solidFill>
                  <a:srgbClr val="333300"/>
                </a:solidFill>
              </a:rPr>
              <a:t>1</a:t>
            </a:r>
            <a:r>
              <a:rPr lang="en-US" altLang="zh-CN" sz="2800" b="1" dirty="0">
                <a:solidFill>
                  <a:srgbClr val="333300"/>
                </a:solidFill>
              </a:rPr>
              <a:t>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000" b="1" dirty="0">
                <a:solidFill>
                  <a:srgbClr val="333300"/>
                </a:solidFill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同态映射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，并称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000" b="1" dirty="0">
                <a:solidFill>
                  <a:srgbClr val="333300"/>
                </a:solidFill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000" b="1" dirty="0">
                <a:solidFill>
                  <a:srgbClr val="333300"/>
                </a:solidFill>
              </a:rPr>
              <a:t>2</a:t>
            </a:r>
            <a:r>
              <a:rPr lang="zh-CN" altLang="en-US" sz="2800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同态。</a:t>
            </a:r>
            <a:endParaRPr lang="zh-CN" altLang="en-US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4187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246AE568-A99B-4948-A836-8617EEF1CE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9F7C392-31D2-43AA-AF14-3E4F367E55BE}" type="slidenum">
              <a:rPr lang="zh-CN" altLang="en-US" smtClean="0">
                <a:solidFill>
                  <a:schemeClr val="accent1"/>
                </a:solidFill>
              </a:rPr>
              <a:pPr/>
              <a:t>35</a:t>
            </a:fld>
            <a:r>
              <a:rPr lang="en-US" altLang="zh-CN" dirty="0">
                <a:solidFill>
                  <a:schemeClr val="accent1"/>
                </a:solidFill>
              </a:rPr>
              <a:t>/48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5431A10-3ACC-4119-BB13-46392D01E9D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504" y="-99392"/>
            <a:ext cx="10945341" cy="938403"/>
          </a:xfrm>
        </p:spPr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例  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R,+,-,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)→(</a:t>
            </a:r>
            <a:r>
              <a:rPr lang="en-US" altLang="zh-CN" sz="4000" b="1" dirty="0">
                <a:latin typeface="Calibri" panose="020F0502020204030204" pitchFamily="34" charset="0"/>
              </a:rPr>
              <a:t>R</a:t>
            </a:r>
            <a:r>
              <a:rPr lang="en-US" altLang="zh-CN" sz="4000" b="1" baseline="30000" dirty="0">
                <a:latin typeface="Calibri" panose="020F0502020204030204" pitchFamily="34" charset="0"/>
              </a:rPr>
              <a:t>+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,·</a:t>
            </a:r>
            <a:r>
              <a:rPr lang="en-US" altLang="zh-CN" sz="4000" b="1" dirty="0">
                <a:sym typeface="Symbol" panose="05050102010706020507" pitchFamily="18" charset="2"/>
              </a:rPr>
              <a:t>,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÷ , </a:t>
            </a:r>
            <a:r>
              <a:rPr lang="en-US" altLang="zh-CN" sz="4000" b="1" baseline="30000" dirty="0">
                <a:latin typeface="Calibri" panose="020F0502020204030204" pitchFamily="34" charset="0"/>
              </a:rPr>
              <a:t>-1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同态</a:t>
            </a:r>
            <a:endParaRPr lang="en-US" altLang="zh-CN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A8D43DDD-CB11-43EF-A0D2-BAC762226EC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39587" y="3496010"/>
            <a:ext cx="8640763" cy="3101342"/>
          </a:xfrm>
        </p:spPr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对于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中的任意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l-GR" altLang="zh-CN" sz="2800" b="1" dirty="0">
                <a:solidFill>
                  <a:schemeClr val="bg1"/>
                </a:solidFill>
              </a:rPr>
              <a:t>φ </a:t>
            </a:r>
            <a:r>
              <a:rPr lang="el-GR" altLang="zh-CN" sz="2800" b="1" dirty="0"/>
              <a:t>φ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a+b</a:t>
            </a:r>
            <a:r>
              <a:rPr lang="en-US" altLang="zh-CN" sz="2800" b="1" dirty="0"/>
              <a:t>)=</a:t>
            </a:r>
            <a:r>
              <a:rPr lang="en-US" altLang="zh-CN" sz="2800" b="1" dirty="0" err="1"/>
              <a:t>e</a:t>
            </a:r>
            <a:r>
              <a:rPr lang="en-US" altLang="zh-CN" sz="2800" b="1" baseline="30000" dirty="0" err="1"/>
              <a:t>a+b</a:t>
            </a:r>
            <a:r>
              <a:rPr lang="en-US" altLang="zh-CN" sz="2800" b="1" dirty="0"/>
              <a:t>=</a:t>
            </a:r>
            <a:r>
              <a:rPr lang="en-US" altLang="zh-CN" sz="2800" b="1" dirty="0" err="1"/>
              <a:t>e</a:t>
            </a:r>
            <a:r>
              <a:rPr lang="en-US" altLang="zh-CN" sz="2800" b="1" baseline="30000" dirty="0" err="1"/>
              <a:t>a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en-US" altLang="zh-CN" sz="2800" b="1" dirty="0" err="1"/>
              <a:t>e</a:t>
            </a:r>
            <a:r>
              <a:rPr lang="en-US" altLang="zh-CN" sz="2800" b="1" baseline="30000" dirty="0" err="1"/>
              <a:t>b</a:t>
            </a:r>
            <a:r>
              <a:rPr lang="el-GR" altLang="zh-CN" sz="2800" b="1" dirty="0"/>
              <a:t> </a:t>
            </a:r>
            <a:r>
              <a:rPr lang="en-US" altLang="zh-CN" sz="2800" b="1" dirty="0"/>
              <a:t>=</a:t>
            </a:r>
            <a:r>
              <a:rPr lang="el-GR" altLang="zh-CN" sz="2800" b="1" dirty="0"/>
              <a:t> φ</a:t>
            </a:r>
            <a:r>
              <a:rPr lang="en-US" altLang="zh-CN" sz="2800" b="1" dirty="0"/>
              <a:t>(a)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el-GR" altLang="zh-CN" sz="2800" b="1" dirty="0"/>
              <a:t>φ</a:t>
            </a:r>
            <a:r>
              <a:rPr lang="en-US" altLang="zh-CN" sz="2800" b="1" dirty="0"/>
              <a:t>(b)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  </a:t>
            </a:r>
            <a:r>
              <a:rPr lang="el-GR" altLang="zh-CN" sz="2800" b="1" dirty="0">
                <a:solidFill>
                  <a:schemeClr val="bg1"/>
                </a:solidFill>
              </a:rPr>
              <a:t>φ </a:t>
            </a:r>
            <a:r>
              <a:rPr lang="el-GR" altLang="zh-CN" sz="2800" b="1" dirty="0"/>
              <a:t>φ</a:t>
            </a:r>
            <a:r>
              <a:rPr lang="en-US" altLang="zh-CN" sz="2800" b="1" dirty="0"/>
              <a:t>(a-b)=</a:t>
            </a:r>
            <a:r>
              <a:rPr lang="en-US" altLang="zh-CN" sz="2800" b="1" dirty="0" err="1"/>
              <a:t>e</a:t>
            </a:r>
            <a:r>
              <a:rPr lang="en-US" altLang="zh-CN" sz="2800" b="1" baseline="30000" dirty="0" err="1"/>
              <a:t>a</a:t>
            </a:r>
            <a:r>
              <a:rPr lang="en-US" altLang="zh-CN" sz="2800" b="1" baseline="30000" dirty="0"/>
              <a:t>-b</a:t>
            </a:r>
            <a:r>
              <a:rPr lang="en-US" altLang="zh-CN" sz="2800" b="1" dirty="0"/>
              <a:t>=</a:t>
            </a:r>
            <a:r>
              <a:rPr lang="en-US" altLang="zh-CN" sz="2800" b="1" dirty="0" err="1"/>
              <a:t>e</a:t>
            </a:r>
            <a:r>
              <a:rPr lang="en-US" altLang="zh-CN" sz="2800" b="1" baseline="30000" dirty="0" err="1"/>
              <a:t>a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÷ </a:t>
            </a:r>
            <a:r>
              <a:rPr lang="en-US" altLang="zh-CN" sz="2800" b="1" dirty="0" err="1"/>
              <a:t>e</a:t>
            </a:r>
            <a:r>
              <a:rPr lang="en-US" altLang="zh-CN" sz="2800" b="1" baseline="30000" dirty="0" err="1"/>
              <a:t>b</a:t>
            </a:r>
            <a:r>
              <a:rPr lang="el-GR" altLang="zh-CN" sz="2800" b="1" dirty="0"/>
              <a:t> </a:t>
            </a:r>
            <a:r>
              <a:rPr lang="en-US" altLang="zh-CN" sz="2800" b="1" dirty="0"/>
              <a:t>=</a:t>
            </a:r>
            <a:r>
              <a:rPr lang="el-GR" altLang="zh-CN" sz="2800" b="1" dirty="0"/>
              <a:t> φ</a:t>
            </a:r>
            <a:r>
              <a:rPr lang="en-US" altLang="zh-CN" sz="2800" b="1" dirty="0"/>
              <a:t>(a)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÷ </a:t>
            </a:r>
            <a:r>
              <a:rPr lang="el-GR" altLang="zh-CN" sz="2800" b="1" dirty="0"/>
              <a:t>φ</a:t>
            </a:r>
            <a:r>
              <a:rPr lang="en-US" altLang="zh-CN" sz="2800" b="1" dirty="0"/>
              <a:t>(b)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对于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中的任意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a,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l-GR" altLang="zh-CN" sz="2800" b="1" dirty="0">
                <a:solidFill>
                  <a:schemeClr val="bg1"/>
                </a:solidFill>
              </a:rPr>
              <a:t>φ </a:t>
            </a:r>
            <a:r>
              <a:rPr lang="el-GR" altLang="zh-CN" sz="2800" b="1" dirty="0"/>
              <a:t>φ</a:t>
            </a:r>
            <a:r>
              <a:rPr lang="en-US" altLang="zh-CN" sz="2800" b="1" dirty="0"/>
              <a:t>(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800" b="1" dirty="0"/>
              <a:t>a)=e</a:t>
            </a:r>
            <a:r>
              <a:rPr lang="en-US" altLang="zh-CN" sz="2800" b="1" baseline="30000" dirty="0"/>
              <a:t>-a</a:t>
            </a:r>
            <a:r>
              <a:rPr lang="en-US" altLang="zh-CN" sz="2800" b="1" dirty="0"/>
              <a:t>=(</a:t>
            </a:r>
            <a:r>
              <a:rPr lang="en-US" altLang="zh-CN" sz="2800" b="1" dirty="0" err="1"/>
              <a:t>e</a:t>
            </a:r>
            <a:r>
              <a:rPr lang="en-US" altLang="zh-CN" sz="2800" b="1" baseline="30000" dirty="0" err="1"/>
              <a:t>a</a:t>
            </a:r>
            <a:r>
              <a:rPr lang="en-US" altLang="zh-CN" sz="2800" b="1" dirty="0"/>
              <a:t>)</a:t>
            </a:r>
            <a:r>
              <a:rPr lang="en-US" altLang="zh-CN" sz="2800" b="1" baseline="30000" dirty="0"/>
              <a:t>-1</a:t>
            </a:r>
            <a:r>
              <a:rPr lang="el-GR" altLang="zh-CN" sz="2800" b="1" dirty="0"/>
              <a:t> </a:t>
            </a:r>
            <a:r>
              <a:rPr lang="en-US" altLang="zh-CN" sz="2800" b="1" dirty="0"/>
              <a:t>=</a:t>
            </a:r>
            <a:r>
              <a:rPr lang="el-GR" altLang="zh-CN" sz="2800" b="1" dirty="0"/>
              <a:t> </a:t>
            </a:r>
            <a:r>
              <a:rPr lang="en-US" altLang="zh-CN" sz="2800" b="1" dirty="0"/>
              <a:t>(</a:t>
            </a:r>
            <a:r>
              <a:rPr lang="el-GR" altLang="zh-CN" sz="2800" b="1" dirty="0"/>
              <a:t>φ</a:t>
            </a:r>
            <a:r>
              <a:rPr lang="en-US" altLang="zh-CN" sz="2800" b="1" dirty="0"/>
              <a:t>(a))</a:t>
            </a:r>
            <a:r>
              <a:rPr lang="en-US" altLang="zh-CN" sz="2800" b="1" baseline="30000" dirty="0"/>
              <a:t>-1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4020D4C-58DF-4019-9F1F-9383452C4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2010789"/>
            <a:ext cx="7200800" cy="127419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作映射 </a:t>
            </a:r>
            <a:r>
              <a:rPr lang="el-GR" altLang="zh-CN" sz="3200" b="1" dirty="0">
                <a:solidFill>
                  <a:schemeClr val="bg1"/>
                </a:solidFill>
              </a:rPr>
              <a:t>φ</a:t>
            </a:r>
            <a:r>
              <a:rPr lang="en-US" altLang="zh-CN" sz="3200" b="1" dirty="0">
                <a:solidFill>
                  <a:schemeClr val="bg1"/>
                </a:solidFill>
              </a:rPr>
              <a:t>: R → R</a:t>
            </a:r>
            <a:r>
              <a:rPr lang="en-US" altLang="zh-CN" sz="3200" b="1" baseline="30000" dirty="0">
                <a:solidFill>
                  <a:schemeClr val="bg1"/>
                </a:solidFill>
              </a:rPr>
              <a:t>+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solidFill>
                  <a:schemeClr val="bg1"/>
                </a:solidFill>
              </a:rPr>
              <a:t>	                </a:t>
            </a:r>
            <a:r>
              <a:rPr lang="el-GR" altLang="zh-CN" sz="3200" b="1" dirty="0">
                <a:solidFill>
                  <a:schemeClr val="bg1"/>
                </a:solidFill>
              </a:rPr>
              <a:t>∀</a:t>
            </a:r>
            <a:r>
              <a:rPr lang="en-US" altLang="zh-CN" sz="3200" b="1" dirty="0" err="1">
                <a:solidFill>
                  <a:schemeClr val="bg1"/>
                </a:solidFill>
              </a:rPr>
              <a:t>x∊R</a:t>
            </a:r>
            <a:r>
              <a:rPr lang="en-US" altLang="zh-CN" sz="3200" b="1" dirty="0">
                <a:solidFill>
                  <a:schemeClr val="bg1"/>
                </a:solidFill>
              </a:rPr>
              <a:t>, </a:t>
            </a:r>
            <a:r>
              <a:rPr lang="el-GR" altLang="zh-CN" sz="3200" b="1" dirty="0">
                <a:solidFill>
                  <a:schemeClr val="bg1"/>
                </a:solidFill>
              </a:rPr>
              <a:t>φ</a:t>
            </a:r>
            <a:r>
              <a:rPr lang="en-US" altLang="zh-CN" sz="3200" b="1" dirty="0">
                <a:solidFill>
                  <a:schemeClr val="bg1"/>
                </a:solidFill>
              </a:rPr>
              <a:t>(x)=e</a:t>
            </a:r>
            <a:r>
              <a:rPr lang="en-US" altLang="zh-CN" sz="3200" b="1" baseline="300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059832" y="826976"/>
            <a:ext cx="5521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这里</a:t>
            </a:r>
            <a:r>
              <a:rPr lang="zh-CN" altLang="en-US" sz="3200" b="1" dirty="0"/>
              <a:t>－</a:t>
            </a:r>
            <a:r>
              <a:rPr lang="zh-CN" altLang="en-US" sz="3200" dirty="0"/>
              <a:t>是取相反数的一元运算</a:t>
            </a:r>
            <a:endParaRPr lang="en-US" altLang="zh-CN" sz="3200" dirty="0"/>
          </a:p>
          <a:p>
            <a:r>
              <a:rPr lang="en-US" altLang="zh-CN" sz="3200" b="1" baseline="30000" dirty="0">
                <a:latin typeface="Calibri" panose="020F0502020204030204" pitchFamily="34" charset="0"/>
              </a:rPr>
              <a:t>                -1</a:t>
            </a:r>
            <a:r>
              <a:rPr lang="zh-CN" altLang="en-US" sz="3200" dirty="0"/>
              <a:t>是取倒数的一元运算</a:t>
            </a:r>
            <a:endParaRPr lang="en-US" altLang="zh-CN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7019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82CA5F9A-4DA5-4695-ABDC-7E96AB7BD3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91BA081-CC04-41F0-AAD1-DB2791307407}" type="slidenum">
              <a:rPr lang="zh-CN" altLang="en-US" smtClean="0">
                <a:solidFill>
                  <a:schemeClr val="accent1"/>
                </a:solidFill>
              </a:rPr>
              <a:pPr/>
              <a:t>36</a:t>
            </a:fld>
            <a:r>
              <a:rPr lang="en-US" altLang="zh-CN" dirty="0">
                <a:solidFill>
                  <a:schemeClr val="accent1"/>
                </a:solidFill>
              </a:rPr>
              <a:t>/48</a:t>
            </a: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59BCAF31-F272-4539-88DF-5EE037A712F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定理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937D1F2B-5008-46E5-9C8D-EDC44745F1A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79388" y="1052513"/>
            <a:ext cx="8785100" cy="3313112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n-US" altLang="zh-CN" sz="2800" b="1" dirty="0"/>
              <a:t>f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000" b="1" dirty="0">
                <a:solidFill>
                  <a:srgbClr val="333300"/>
                </a:solidFill>
              </a:rPr>
              <a:t>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=</a:t>
            </a:r>
            <a:r>
              <a:rPr lang="zh-CN" altLang="en-US" sz="2800" b="1" dirty="0">
                <a:solidFill>
                  <a:srgbClr val="333300"/>
                </a:solidFill>
              </a:rPr>
              <a:t>（</a:t>
            </a:r>
            <a:r>
              <a:rPr lang="en-US" altLang="zh-CN" sz="2800" b="1" dirty="0">
                <a:solidFill>
                  <a:srgbClr val="333300"/>
                </a:solidFill>
              </a:rPr>
              <a:t>S</a:t>
            </a:r>
            <a:r>
              <a:rPr lang="en-US" altLang="zh-CN" sz="1800" b="1" dirty="0">
                <a:solidFill>
                  <a:srgbClr val="333300"/>
                </a:solidFill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333300"/>
                </a:solidFill>
              </a:rPr>
              <a:t>∘</a:t>
            </a:r>
            <a:r>
              <a:rPr lang="zh-CN" altLang="en-US" sz="2800" b="1" dirty="0">
                <a:solidFill>
                  <a:srgbClr val="333300"/>
                </a:solidFill>
              </a:rPr>
              <a:t>）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000" b="1" dirty="0">
                <a:solidFill>
                  <a:srgbClr val="333300"/>
                </a:solidFill>
              </a:rPr>
              <a:t>2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=</a:t>
            </a:r>
            <a:r>
              <a:rPr lang="zh-CN" altLang="en-US" sz="2800" b="1" dirty="0">
                <a:solidFill>
                  <a:srgbClr val="333300"/>
                </a:solidFill>
              </a:rPr>
              <a:t>（</a:t>
            </a:r>
            <a:r>
              <a:rPr lang="en-US" altLang="zh-CN" sz="2800" b="1" dirty="0">
                <a:solidFill>
                  <a:srgbClr val="333300"/>
                </a:solidFill>
              </a:rPr>
              <a:t>S</a:t>
            </a:r>
            <a:r>
              <a:rPr lang="en-US" altLang="zh-CN" sz="2000" b="1" dirty="0">
                <a:solidFill>
                  <a:srgbClr val="333300"/>
                </a:solidFill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800" b="1" dirty="0">
                <a:solidFill>
                  <a:srgbClr val="333300"/>
                </a:solidFill>
              </a:rPr>
              <a:t>）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满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同态映射，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若“</a:t>
            </a:r>
            <a:r>
              <a:rPr lang="en-US" altLang="zh-CN" sz="2800" b="1" dirty="0">
                <a:solidFill>
                  <a:srgbClr val="333300"/>
                </a:solidFill>
              </a:rPr>
              <a:t>∘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”适合交换律，则“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也适合交换律；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若“</a:t>
            </a:r>
            <a:r>
              <a:rPr lang="en-US" altLang="zh-CN" sz="2800" b="1" dirty="0">
                <a:solidFill>
                  <a:srgbClr val="333300"/>
                </a:solidFill>
              </a:rPr>
              <a:t>∘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”适合结合律，则“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”也适合结合律。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87624" y="4941168"/>
            <a:ext cx="295465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说明：书上缺满射的条件。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DAF32504-CC6B-42D6-A4F0-EED3C1CFCB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5861FD2-08DA-426A-B96C-80D15B9B8B8F}" type="slidenum">
              <a:rPr lang="zh-CN" altLang="en-US" smtClean="0">
                <a:solidFill>
                  <a:schemeClr val="accent1"/>
                </a:solidFill>
              </a:rPr>
              <a:pPr/>
              <a:t>37</a:t>
            </a:fld>
            <a:r>
              <a:rPr lang="en-US" altLang="zh-CN" dirty="0">
                <a:solidFill>
                  <a:schemeClr val="accent1"/>
                </a:solidFill>
              </a:rPr>
              <a:t>/48</a:t>
            </a: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3B6DE8D6-38FE-41E9-A59B-369CA41C841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定理的证明 </a:t>
            </a:r>
          </a:p>
        </p:txBody>
      </p:sp>
      <p:sp>
        <p:nvSpPr>
          <p:cNvPr id="823299" name="Rectangle 3">
            <a:extLst>
              <a:ext uri="{FF2B5EF4-FFF2-40B4-BE49-F238E27FC236}">
                <a16:creationId xmlns:a16="http://schemas.microsoft.com/office/drawing/2014/main" id="{E497F506-7A26-401A-A4C2-7C83D454E35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55650" y="765175"/>
            <a:ext cx="6769100" cy="6092825"/>
          </a:xfrm>
        </p:spPr>
        <p:txBody>
          <a:bodyPr/>
          <a:lstStyle/>
          <a:p>
            <a:pPr marL="0" indent="0"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对于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S</a:t>
            </a:r>
            <a:r>
              <a:rPr lang="en-US" altLang="zh-CN" sz="24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中的任意二个元素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4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 marL="0" indent="0"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存在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4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属于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S</a:t>
            </a:r>
            <a:r>
              <a:rPr lang="en-US" altLang="zh-CN" sz="24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，有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   f(a</a:t>
            </a:r>
            <a:r>
              <a:rPr lang="en-US" altLang="zh-CN" sz="24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)=a</a:t>
            </a:r>
            <a:r>
              <a:rPr lang="en-US" altLang="zh-CN" sz="24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f(b</a:t>
            </a:r>
            <a:r>
              <a:rPr lang="en-US" altLang="zh-CN" sz="24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)=b</a:t>
            </a:r>
            <a:r>
              <a:rPr lang="en-US" altLang="zh-CN" sz="24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于是，得到：</a:t>
            </a: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05000"/>
              </a:lnSpc>
              <a:buFont typeface="Arial" panose="020B0604020202020204" pitchFamily="34" charset="0"/>
              <a:buNone/>
            </a:pPr>
            <a:endParaRPr lang="zh-CN" altLang="en-US" sz="24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05000"/>
              </a:lnSpc>
              <a:buFont typeface="Arial" panose="020B0604020202020204" pitchFamily="34" charset="0"/>
              <a:buNone/>
            </a:pPr>
            <a:endParaRPr lang="zh-CN" altLang="en-US" sz="24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05000"/>
              </a:lnSpc>
              <a:buFont typeface="Arial" panose="020B0604020202020204" pitchFamily="34" charset="0"/>
              <a:buNone/>
            </a:pPr>
            <a:endParaRPr lang="zh-CN" altLang="en-US" sz="24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05000"/>
              </a:lnSpc>
              <a:buFont typeface="Arial" panose="020B0604020202020204" pitchFamily="34" charset="0"/>
              <a:buNone/>
            </a:pPr>
            <a:endParaRPr lang="zh-CN" altLang="en-US" sz="24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05000"/>
              </a:lnSpc>
              <a:buFont typeface="Arial" panose="020B0604020202020204" pitchFamily="34" charset="0"/>
              <a:buNone/>
            </a:pPr>
            <a:endParaRPr lang="zh-CN" altLang="en-US" sz="24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05000"/>
              </a:lnSpc>
              <a:buFont typeface="Arial" panose="020B0604020202020204" pitchFamily="34" charset="0"/>
              <a:buNone/>
            </a:pPr>
            <a:endParaRPr lang="zh-CN" altLang="en-US" sz="24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05000"/>
              </a:lnSpc>
              <a:buFont typeface="Arial" panose="020B0604020202020204" pitchFamily="34" charset="0"/>
              <a:buNone/>
            </a:pPr>
            <a:endParaRPr lang="zh-CN" altLang="en-US" sz="24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即</a:t>
            </a:r>
            <a:r>
              <a:rPr lang="en-US" altLang="zh-CN" sz="2400" b="1" dirty="0">
                <a:solidFill>
                  <a:srgbClr val="99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4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适合交换律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823300" name="Rectangle 4">
            <a:extLst>
              <a:ext uri="{FF2B5EF4-FFF2-40B4-BE49-F238E27FC236}">
                <a16:creationId xmlns:a16="http://schemas.microsoft.com/office/drawing/2014/main" id="{74A0A56C-04E2-4FED-BE57-49D15B2E6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2060848"/>
            <a:ext cx="5544616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dirty="0"/>
              <a:t> </a:t>
            </a:r>
            <a:r>
              <a:rPr lang="en-US" altLang="zh-CN" sz="2800" b="1" dirty="0"/>
              <a:t>a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·b</a:t>
            </a:r>
            <a:r>
              <a:rPr lang="en-US" altLang="zh-CN" sz="2800" b="1" baseline="-25000" dirty="0"/>
              <a:t>2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/>
              <a:t> =f(a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) ·f(b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/>
              <a:t> =f(a</a:t>
            </a:r>
            <a:r>
              <a:rPr lang="en-US" altLang="zh-CN" sz="2800" b="1" baseline="-25000" dirty="0"/>
              <a:t>1</a:t>
            </a:r>
            <a:r>
              <a:rPr lang="en-US" altLang="zh-CN" sz="2800" b="1" dirty="0">
                <a:solidFill>
                  <a:srgbClr val="333300"/>
                </a:solidFill>
              </a:rPr>
              <a:t> ∘ </a:t>
            </a:r>
            <a:r>
              <a:rPr lang="en-US" altLang="zh-CN" sz="2800" b="1" dirty="0"/>
              <a:t>b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)                </a:t>
            </a:r>
            <a:r>
              <a:rPr lang="zh-CN" altLang="en-US" sz="2800" b="1" dirty="0"/>
              <a:t>同态性</a:t>
            </a:r>
            <a:r>
              <a:rPr lang="en-US" altLang="zh-CN" sz="2800" b="1" dirty="0"/>
              <a:t>    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/>
              <a:t> =f(b</a:t>
            </a:r>
            <a:r>
              <a:rPr lang="en-US" altLang="zh-CN" sz="2800" b="1" baseline="-25000" dirty="0"/>
              <a:t>1</a:t>
            </a:r>
            <a:r>
              <a:rPr lang="en-US" altLang="zh-CN" sz="2800" b="1" dirty="0">
                <a:solidFill>
                  <a:srgbClr val="333300"/>
                </a:solidFill>
              </a:rPr>
              <a:t> ∘ </a:t>
            </a:r>
            <a:r>
              <a:rPr lang="en-US" altLang="zh-CN" sz="2800" b="1" dirty="0"/>
              <a:t>a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)                </a:t>
            </a:r>
            <a:r>
              <a:rPr lang="zh-CN" altLang="en-US" sz="2800" b="1" dirty="0"/>
              <a:t>交换律</a:t>
            </a:r>
            <a:endParaRPr lang="en-US" altLang="zh-CN" sz="2800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/>
              <a:t> =f(b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) ·f(a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)              </a:t>
            </a:r>
            <a:r>
              <a:rPr lang="zh-CN" altLang="en-US" sz="2800" b="1" dirty="0"/>
              <a:t>同态性</a:t>
            </a:r>
            <a:endParaRPr lang="en-US" altLang="zh-CN" sz="2800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/>
              <a:t> =b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·a</a:t>
            </a:r>
            <a:r>
              <a:rPr lang="en-US" altLang="zh-CN" sz="2800" b="1" baseline="-25000" dirty="0"/>
              <a:t>2</a:t>
            </a:r>
            <a:r>
              <a:rPr lang="zh-CN" altLang="en-US" sz="2800" b="1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2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23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23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2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2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2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23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23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23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3D26D706-D252-4371-98A7-BDCC47B759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B5B98E-B42A-45CE-9B55-557699AA40C4}" type="slidenum">
              <a:rPr lang="zh-CN" altLang="en-US" smtClean="0">
                <a:solidFill>
                  <a:schemeClr val="accent1"/>
                </a:solidFill>
              </a:rPr>
              <a:pPr/>
              <a:t>38</a:t>
            </a:fld>
            <a:r>
              <a:rPr lang="en-US" altLang="zh-CN" dirty="0">
                <a:solidFill>
                  <a:schemeClr val="accent1"/>
                </a:solidFill>
              </a:rPr>
              <a:t>/48</a:t>
            </a: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686C4F81-2CE8-4467-BB0E-6E548B75ADE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定理的证明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续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) 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602B2DF4-A636-402E-8279-596B6F4DCAF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84213" y="908050"/>
            <a:ext cx="8208962" cy="4968875"/>
          </a:xfrm>
        </p:spPr>
        <p:txBody>
          <a:bodyPr/>
          <a:lstStyle/>
          <a:p>
            <a:pPr marL="0" indent="0"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对于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S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中的任意三个元素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 marL="0" indent="0"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有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</a:rPr>
              <a:t>∊ S</a:t>
            </a:r>
            <a:r>
              <a:rPr lang="en-US" altLang="zh-CN" sz="2800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，使得</a:t>
            </a:r>
          </a:p>
          <a:p>
            <a:pPr marL="0" indent="0"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f(a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)=a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f(b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)=b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f(c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)=c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利用</a:t>
            </a:r>
            <a:r>
              <a:rPr lang="en-US" altLang="zh-CN" sz="2800" b="1" dirty="0">
                <a:solidFill>
                  <a:srgbClr val="333300"/>
                </a:solidFill>
              </a:rPr>
              <a:t>∘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的结合律有</a:t>
            </a:r>
          </a:p>
          <a:p>
            <a:pPr marL="0" indent="0"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(a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)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=(f(a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)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f(b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))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f(c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	         =f(a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333300"/>
                </a:solidFill>
              </a:rPr>
              <a:t> ∘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f(c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)=f((a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333300"/>
                </a:solidFill>
              </a:rPr>
              <a:t> ∘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en-US" altLang="zh-CN" sz="2800" b="1" dirty="0">
                <a:solidFill>
                  <a:srgbClr val="333300"/>
                </a:solidFill>
              </a:rPr>
              <a:t> ∘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	                  =f(a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333300"/>
                </a:solidFill>
              </a:rPr>
              <a:t> ∘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(b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333300"/>
                </a:solidFill>
              </a:rPr>
              <a:t> ∘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))=f(a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)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f(b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333300"/>
                </a:solidFill>
              </a:rPr>
              <a:t> ∘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</a:p>
          <a:p>
            <a:pPr marL="0" indent="0"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	                  =a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(b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</a:p>
          <a:p>
            <a:pPr marL="0" indent="0"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即</a:t>
            </a:r>
            <a:r>
              <a:rPr lang="en-US" altLang="zh-CN" sz="2800" b="1" dirty="0">
                <a:solidFill>
                  <a:srgbClr val="99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适合结合律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3D225A79-1415-4A7F-A39E-85D984A9CB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82E14A6-5EA2-4282-9F2B-58A45166B8BD}" type="slidenum">
              <a:rPr lang="zh-CN" altLang="en-US" smtClean="0">
                <a:solidFill>
                  <a:schemeClr val="accent1"/>
                </a:solidFill>
              </a:rPr>
              <a:pPr/>
              <a:t>39</a:t>
            </a:fld>
            <a:r>
              <a:rPr lang="en-US" altLang="zh-CN" dirty="0">
                <a:solidFill>
                  <a:schemeClr val="accent1"/>
                </a:solidFill>
              </a:rPr>
              <a:t>/48</a:t>
            </a: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8C71C4E3-7CA5-4DB3-BB2D-8811D0CE994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9.3  </a:t>
            </a:r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几个典型的代数系统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C7A10222-35DE-4B79-971A-11EC3793A9A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92508" y="836712"/>
            <a:ext cx="8569325" cy="5688632"/>
          </a:xfrm>
        </p:spPr>
        <p:txBody>
          <a:bodyPr/>
          <a:lstStyle/>
          <a:p>
            <a:pPr marL="1250950" indent="-12509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半群</a:t>
            </a:r>
            <a:endParaRPr lang="en-US" altLang="zh-CN" b="1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1250950" indent="-12509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含幺半群（独异点）</a:t>
            </a:r>
            <a:endParaRPr lang="en-US" altLang="zh-CN" b="1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1250950" indent="-12509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群</a:t>
            </a:r>
            <a:endParaRPr lang="en-US" altLang="zh-CN" b="1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1250950" indent="-12509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消去律</a:t>
            </a:r>
            <a:endParaRPr lang="en-US" altLang="zh-CN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1250950" indent="-12509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交换群（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Abel</a:t>
            </a:r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群）</a:t>
            </a:r>
            <a:endParaRPr lang="en-US" altLang="zh-CN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1250950" indent="-12509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无限群，有限群，元素的阶</a:t>
            </a:r>
            <a:endParaRPr lang="en-US" altLang="zh-CN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1250950" indent="-12509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循环群，生成元，无限循环群，有限循环群</a:t>
            </a:r>
            <a:endParaRPr lang="en-US" altLang="zh-CN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1250950" indent="-125095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群的同态</a:t>
            </a:r>
            <a:r>
              <a:rPr lang="zh-CN" altLang="en-US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、同构</a:t>
            </a:r>
            <a:endParaRPr lang="en-US" altLang="zh-CN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458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3ADAFBA6-352F-40D2-BD9F-62D6A32668E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303FB7-8082-414C-867B-F417149A7848}" type="slidenum">
              <a:rPr lang="zh-CN" altLang="en-US" smtClean="0">
                <a:solidFill>
                  <a:schemeClr val="accent1"/>
                </a:solidFill>
              </a:rPr>
              <a:pPr/>
              <a:t>4</a:t>
            </a:fld>
            <a:r>
              <a:rPr lang="en-US" altLang="zh-CN" dirty="0">
                <a:solidFill>
                  <a:schemeClr val="accent1"/>
                </a:solidFill>
              </a:rPr>
              <a:t>/48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483E7C32-87F3-4C28-AB1C-41B7CEE788F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F9334C02-E6CF-4CAE-831B-3CB6300602A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79388" y="908050"/>
            <a:ext cx="5329237" cy="4968875"/>
          </a:xfrm>
        </p:spPr>
        <p:txBody>
          <a:bodyPr/>
          <a:lstStyle/>
          <a:p>
            <a:pPr marL="265113" indent="-265113">
              <a:lnSpc>
                <a:spcPct val="90000"/>
              </a:lnSpc>
            </a:pP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（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）表示自然数集带着数的加法。</a:t>
            </a:r>
          </a:p>
          <a:p>
            <a:pPr marL="265113" indent="-265113">
              <a:lnSpc>
                <a:spcPct val="90000"/>
              </a:lnSpc>
            </a:pPr>
            <a:endParaRPr lang="zh-CN" altLang="en-US" sz="2800" b="1" dirty="0">
              <a:solidFill>
                <a:schemeClr val="hlin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265113" indent="-265113">
              <a:lnSpc>
                <a:spcPct val="90000"/>
              </a:lnSpc>
            </a:pP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（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 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·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）表示自然数集带着数的乘法。</a:t>
            </a:r>
          </a:p>
          <a:p>
            <a:pPr marL="265113" indent="-265113">
              <a:lnSpc>
                <a:spcPct val="90000"/>
              </a:lnSpc>
            </a:pPr>
            <a:endParaRPr lang="zh-CN" altLang="en-US" sz="2800" b="1" dirty="0">
              <a:solidFill>
                <a:schemeClr val="hlin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265113" indent="-265113">
              <a:lnSpc>
                <a:spcPct val="90000"/>
              </a:lnSpc>
            </a:pP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（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 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+, ·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）表示自然数集带着数的加法与乘法。</a:t>
            </a:r>
            <a:endParaRPr lang="en-US" altLang="zh-CN" sz="2800" b="1" dirty="0">
              <a:solidFill>
                <a:schemeClr val="hlin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11012" name="Text Box 4">
            <a:extLst>
              <a:ext uri="{FF2B5EF4-FFF2-40B4-BE49-F238E27FC236}">
                <a16:creationId xmlns:a16="http://schemas.microsoft.com/office/drawing/2014/main" id="{8B38ABA5-661E-45E7-98F9-4B01198CB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1052513"/>
            <a:ext cx="2698750" cy="12604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6088" indent="-4460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solidFill>
                  <a:schemeClr val="bg1"/>
                </a:solidFill>
              </a:rPr>
              <a:t>+</a:t>
            </a:r>
            <a:r>
              <a:rPr lang="zh-CN" altLang="en-US" sz="3200" b="1" dirty="0">
                <a:solidFill>
                  <a:schemeClr val="bg1"/>
                </a:solidFill>
              </a:rPr>
              <a:t>是</a:t>
            </a:r>
            <a:r>
              <a:rPr lang="en-US" altLang="zh-CN" sz="3200" b="1" dirty="0">
                <a:solidFill>
                  <a:schemeClr val="bg1"/>
                </a:solidFill>
              </a:rPr>
              <a:t>N</a:t>
            </a:r>
            <a:r>
              <a:rPr lang="en-US" altLang="en-US" sz="3200" b="1" dirty="0">
                <a:solidFill>
                  <a:schemeClr val="bg1"/>
                </a:solidFill>
              </a:rPr>
              <a:t>×</a:t>
            </a:r>
            <a:r>
              <a:rPr lang="en-US" altLang="zh-CN" sz="3200" b="1" dirty="0">
                <a:solidFill>
                  <a:schemeClr val="bg1"/>
                </a:solidFill>
              </a:rPr>
              <a:t>N</a:t>
            </a:r>
            <a:r>
              <a:rPr lang="zh-CN" altLang="en-US" sz="3200" b="1" dirty="0">
                <a:solidFill>
                  <a:schemeClr val="bg1"/>
                </a:solidFill>
              </a:rPr>
              <a:t>到</a:t>
            </a:r>
            <a:r>
              <a:rPr lang="en-US" altLang="zh-CN" sz="3200" b="1" dirty="0">
                <a:solidFill>
                  <a:schemeClr val="bg1"/>
                </a:solidFill>
              </a:rPr>
              <a:t>N</a:t>
            </a:r>
            <a:r>
              <a:rPr lang="zh-CN" altLang="en-US" sz="3200" b="1" dirty="0">
                <a:solidFill>
                  <a:schemeClr val="bg1"/>
                </a:solidFill>
              </a:rPr>
              <a:t>的代数运算</a:t>
            </a:r>
          </a:p>
        </p:txBody>
      </p:sp>
      <p:sp>
        <p:nvSpPr>
          <p:cNvPr id="811013" name="Text Box 5">
            <a:extLst>
              <a:ext uri="{FF2B5EF4-FFF2-40B4-BE49-F238E27FC236}">
                <a16:creationId xmlns:a16="http://schemas.microsoft.com/office/drawing/2014/main" id="{1808F636-6494-42DC-B63B-D0C214F09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2924175"/>
            <a:ext cx="2698750" cy="12604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6088" indent="-4460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b="1">
                <a:solidFill>
                  <a:schemeClr val="bg1"/>
                </a:solidFill>
              </a:rPr>
              <a:t>·</a:t>
            </a:r>
            <a:r>
              <a:rPr lang="zh-CN" altLang="en-US" sz="3200" b="1">
                <a:solidFill>
                  <a:schemeClr val="bg1"/>
                </a:solidFill>
              </a:rPr>
              <a:t>是</a:t>
            </a:r>
            <a:r>
              <a:rPr lang="en-US" altLang="zh-CN" sz="3200" b="1">
                <a:solidFill>
                  <a:schemeClr val="bg1"/>
                </a:solidFill>
              </a:rPr>
              <a:t>N</a:t>
            </a:r>
            <a:r>
              <a:rPr lang="en-US" altLang="en-US" sz="3200" b="1">
                <a:solidFill>
                  <a:schemeClr val="bg1"/>
                </a:solidFill>
              </a:rPr>
              <a:t>×</a:t>
            </a:r>
            <a:r>
              <a:rPr lang="en-US" altLang="zh-CN" sz="3200" b="1">
                <a:solidFill>
                  <a:schemeClr val="bg1"/>
                </a:solidFill>
              </a:rPr>
              <a:t>N</a:t>
            </a:r>
            <a:r>
              <a:rPr lang="zh-CN" altLang="en-US" sz="3200" b="1">
                <a:solidFill>
                  <a:schemeClr val="bg1"/>
                </a:solidFill>
              </a:rPr>
              <a:t>到</a:t>
            </a:r>
            <a:r>
              <a:rPr lang="en-US" altLang="zh-CN" sz="3200" b="1">
                <a:solidFill>
                  <a:schemeClr val="bg1"/>
                </a:solidFill>
              </a:rPr>
              <a:t>N</a:t>
            </a:r>
            <a:r>
              <a:rPr lang="zh-CN" altLang="en-US" sz="3200" b="1">
                <a:solidFill>
                  <a:schemeClr val="bg1"/>
                </a:solidFill>
              </a:rPr>
              <a:t>的代数运算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3D225A79-1415-4A7F-A39E-85D984A9CB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82E14A6-5EA2-4282-9F2B-58A45166B8BD}" type="slidenum">
              <a:rPr lang="zh-CN" altLang="en-US" smtClean="0">
                <a:solidFill>
                  <a:schemeClr val="accent1"/>
                </a:solidFill>
              </a:rPr>
              <a:pPr/>
              <a:t>40</a:t>
            </a:fld>
            <a:r>
              <a:rPr lang="en-US" altLang="zh-CN" dirty="0">
                <a:solidFill>
                  <a:schemeClr val="accent1"/>
                </a:solidFill>
              </a:rPr>
              <a:t>/48</a:t>
            </a: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8C71C4E3-7CA5-4DB3-BB2D-8811D0CE994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9.13          </a:t>
            </a:r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半群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C7A10222-35DE-4B79-971A-11EC3793A9A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79388" y="765175"/>
            <a:ext cx="8569325" cy="3241675"/>
          </a:xfrm>
        </p:spPr>
        <p:txBody>
          <a:bodyPr/>
          <a:lstStyle/>
          <a:p>
            <a:pPr marL="1250950" indent="-1250950">
              <a:lnSpc>
                <a:spcPct val="120000"/>
              </a:lnSpc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V=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333300"/>
                </a:solidFill>
              </a:rPr>
              <a:t> ∘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）是一个代数系统，</a:t>
            </a:r>
          </a:p>
          <a:p>
            <a:pPr marL="1250950" indent="-12509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其中，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是一个非空集，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1250950" indent="-1250950">
              <a:lnSpc>
                <a:spcPct val="120000"/>
              </a:lnSpc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</a:t>
            </a:r>
            <a:r>
              <a:rPr lang="en-US" altLang="zh-CN" sz="2800" b="1" dirty="0">
                <a:solidFill>
                  <a:srgbClr val="333300"/>
                </a:solidFill>
              </a:rPr>
              <a:t> ∘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上的一个二元运算。</a:t>
            </a:r>
          </a:p>
          <a:p>
            <a:pPr marL="1250950" indent="-1250950">
              <a:lnSpc>
                <a:spcPct val="120000"/>
              </a:lnSpc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若</a:t>
            </a:r>
            <a:r>
              <a:rPr lang="en-US" altLang="zh-CN" sz="2800" b="1" dirty="0">
                <a:solidFill>
                  <a:srgbClr val="333300"/>
                </a:solidFill>
              </a:rPr>
              <a:t>∘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适合结合律，</a:t>
            </a:r>
          </a:p>
          <a:p>
            <a:pPr marL="1250950" indent="-1250950">
              <a:lnSpc>
                <a:spcPct val="120000"/>
              </a:lnSpc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则称（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333300"/>
                </a:solidFill>
              </a:rPr>
              <a:t> ∘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）是一个半群。</a:t>
            </a:r>
            <a:endParaRPr lang="zh-CN" altLang="en-US" sz="2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388" y="4349784"/>
            <a:ext cx="5929828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说明：半群满足封闭性、结合律</a:t>
            </a:r>
          </a:p>
        </p:txBody>
      </p:sp>
    </p:spTree>
    <p:extLst>
      <p:ext uri="{BB962C8B-B14F-4D97-AF65-F5344CB8AC3E}">
        <p14:creationId xmlns:p14="http://schemas.microsoft.com/office/powerpoint/2010/main" val="32934302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1839518C-D452-477C-9800-64501821202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BF3EA0-BF4D-416A-81A2-EF77E723D77F}" type="slidenum">
              <a:rPr lang="zh-CN" altLang="en-US" smtClean="0">
                <a:solidFill>
                  <a:schemeClr val="accent1"/>
                </a:solidFill>
              </a:rPr>
              <a:pPr/>
              <a:t>41</a:t>
            </a:fld>
            <a:r>
              <a:rPr lang="en-US" altLang="zh-CN" dirty="0">
                <a:solidFill>
                  <a:schemeClr val="accent1"/>
                </a:solidFill>
              </a:rPr>
              <a:t>/48</a:t>
            </a: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DAA7BA45-519A-46CD-A98E-3BF10128768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b="1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</a:p>
        </p:txBody>
      </p:sp>
      <p:sp>
        <p:nvSpPr>
          <p:cNvPr id="826372" name="Rectangle 4">
            <a:extLst>
              <a:ext uri="{FF2B5EF4-FFF2-40B4-BE49-F238E27FC236}">
                <a16:creationId xmlns:a16="http://schemas.microsoft.com/office/drawing/2014/main" id="{214034CC-260C-4291-88E4-7892F447B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836613"/>
            <a:ext cx="85693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8775" indent="-358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>
              <a:solidFill>
                <a:srgbClr val="CC0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800" b="1">
                <a:solidFill>
                  <a:srgbClr val="333300"/>
                </a:solidFill>
              </a:rPr>
              <a:t> （</a:t>
            </a:r>
            <a:r>
              <a:rPr lang="en-US" altLang="zh-CN" sz="2800" b="1">
                <a:solidFill>
                  <a:srgbClr val="333300"/>
                </a:solidFill>
              </a:rPr>
              <a:t>N</a:t>
            </a:r>
            <a:r>
              <a:rPr lang="zh-CN" altLang="en-US" sz="2800" b="1">
                <a:solidFill>
                  <a:srgbClr val="333300"/>
                </a:solidFill>
              </a:rPr>
              <a:t>，</a:t>
            </a:r>
            <a:r>
              <a:rPr lang="en-US" altLang="zh-CN" sz="2800" b="1">
                <a:solidFill>
                  <a:srgbClr val="333300"/>
                </a:solidFill>
              </a:rPr>
              <a:t>+</a:t>
            </a:r>
            <a:r>
              <a:rPr lang="zh-CN" altLang="en-US" sz="2800" b="1">
                <a:solidFill>
                  <a:srgbClr val="333300"/>
                </a:solidFill>
              </a:rPr>
              <a:t>）表示自然数集带着数的加法</a:t>
            </a:r>
            <a:r>
              <a:rPr lang="en-US" altLang="zh-CN" sz="2800" b="1">
                <a:solidFill>
                  <a:srgbClr val="333300"/>
                </a:solidFill>
              </a:rPr>
              <a:t>, </a:t>
            </a:r>
            <a:r>
              <a:rPr lang="zh-CN" altLang="en-US" sz="2800" b="1">
                <a:solidFill>
                  <a:srgbClr val="333300"/>
                </a:solidFill>
              </a:rPr>
              <a:t>构成半群。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 b="1">
              <a:solidFill>
                <a:srgbClr val="3333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800" b="1">
                <a:solidFill>
                  <a:srgbClr val="993300"/>
                </a:solidFill>
              </a:rPr>
              <a:t> （</a:t>
            </a:r>
            <a:r>
              <a:rPr lang="en-US" altLang="zh-CN" sz="2800" b="1">
                <a:solidFill>
                  <a:srgbClr val="993300"/>
                </a:solidFill>
              </a:rPr>
              <a:t>N</a:t>
            </a:r>
            <a:r>
              <a:rPr lang="zh-CN" altLang="en-US" sz="2800" b="1">
                <a:solidFill>
                  <a:srgbClr val="993300"/>
                </a:solidFill>
              </a:rPr>
              <a:t>， </a:t>
            </a:r>
            <a:r>
              <a:rPr lang="en-US" altLang="zh-CN" sz="2800" b="1">
                <a:solidFill>
                  <a:srgbClr val="993300"/>
                </a:solidFill>
              </a:rPr>
              <a:t>·</a:t>
            </a:r>
            <a:r>
              <a:rPr lang="zh-CN" altLang="en-US" sz="2800" b="1">
                <a:solidFill>
                  <a:srgbClr val="993300"/>
                </a:solidFill>
              </a:rPr>
              <a:t>）表示自然数集带着数的乘法</a:t>
            </a:r>
            <a:r>
              <a:rPr lang="en-US" altLang="zh-CN" sz="2800" b="1">
                <a:solidFill>
                  <a:srgbClr val="993300"/>
                </a:solidFill>
              </a:rPr>
              <a:t>, </a:t>
            </a:r>
            <a:r>
              <a:rPr lang="zh-CN" altLang="en-US" sz="2800" b="1">
                <a:solidFill>
                  <a:srgbClr val="993300"/>
                </a:solidFill>
              </a:rPr>
              <a:t>构成半群。</a:t>
            </a:r>
          </a:p>
        </p:txBody>
      </p:sp>
    </p:spTree>
    <p:extLst>
      <p:ext uri="{BB962C8B-B14F-4D97-AF65-F5344CB8AC3E}">
        <p14:creationId xmlns:p14="http://schemas.microsoft.com/office/powerpoint/2010/main" val="42921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6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6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6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6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BED1AED1-F3AA-4B09-A507-C224CB00C02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52E44BF-23A2-4971-83F2-2B2937C4432E}" type="slidenum">
              <a:rPr lang="zh-CN" altLang="en-US" smtClean="0">
                <a:solidFill>
                  <a:schemeClr val="accent1"/>
                </a:solidFill>
              </a:rPr>
              <a:pPr/>
              <a:t>42</a:t>
            </a:fld>
            <a:r>
              <a:rPr lang="en-US" altLang="zh-CN" dirty="0">
                <a:solidFill>
                  <a:schemeClr val="accent1"/>
                </a:solidFill>
              </a:rPr>
              <a:t>/48</a:t>
            </a: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F0D7BE32-D868-4F18-9A13-85E4C9D49B2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b="1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</a:p>
        </p:txBody>
      </p:sp>
      <p:sp>
        <p:nvSpPr>
          <p:cNvPr id="827395" name="Rectangle 3">
            <a:extLst>
              <a:ext uri="{FF2B5EF4-FFF2-40B4-BE49-F238E27FC236}">
                <a16:creationId xmlns:a16="http://schemas.microsoft.com/office/drawing/2014/main" id="{D6ED6132-8BEC-4E9A-B546-6D0602E75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765175"/>
            <a:ext cx="8569325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8775" indent="-358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333300"/>
                </a:solidFill>
              </a:rPr>
              <a:t>对于任意二个自然数</a:t>
            </a:r>
            <a:r>
              <a:rPr lang="en-US" altLang="zh-CN" sz="2800" b="1">
                <a:solidFill>
                  <a:srgbClr val="333300"/>
                </a:solidFill>
              </a:rPr>
              <a:t>m</a:t>
            </a:r>
            <a:r>
              <a:rPr lang="zh-CN" altLang="en-US" sz="2800" b="1">
                <a:solidFill>
                  <a:srgbClr val="333300"/>
                </a:solidFill>
              </a:rPr>
              <a:t>和</a:t>
            </a:r>
            <a:r>
              <a:rPr lang="en-US" altLang="zh-CN" sz="2800" b="1">
                <a:solidFill>
                  <a:srgbClr val="333300"/>
                </a:solidFill>
              </a:rPr>
              <a:t>n</a:t>
            </a:r>
            <a:r>
              <a:rPr lang="zh-CN" altLang="en-US" sz="2800" b="1">
                <a:solidFill>
                  <a:srgbClr val="333300"/>
                </a:solidFill>
              </a:rPr>
              <a:t>，定义“ * ”运算：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spcAft>
                <a:spcPct val="40000"/>
              </a:spcAft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333300"/>
                </a:solidFill>
              </a:rPr>
              <a:t>                  m*n=m+n+m·n</a:t>
            </a:r>
            <a:endParaRPr lang="zh-CN" altLang="en-US" sz="2800" b="1">
              <a:solidFill>
                <a:srgbClr val="3333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333300"/>
                </a:solidFill>
              </a:rPr>
              <a:t>不难验证，（</a:t>
            </a:r>
            <a:r>
              <a:rPr lang="en-US" altLang="zh-CN" sz="2800" b="1">
                <a:solidFill>
                  <a:srgbClr val="333300"/>
                </a:solidFill>
              </a:rPr>
              <a:t>N</a:t>
            </a:r>
            <a:r>
              <a:rPr lang="zh-CN" altLang="en-US" sz="2800" b="1">
                <a:solidFill>
                  <a:srgbClr val="333300"/>
                </a:solidFill>
              </a:rPr>
              <a:t>，*）也是一个半群。</a:t>
            </a:r>
          </a:p>
        </p:txBody>
      </p:sp>
      <p:sp>
        <p:nvSpPr>
          <p:cNvPr id="827396" name="Rectangle 4">
            <a:extLst>
              <a:ext uri="{FF2B5EF4-FFF2-40B4-BE49-F238E27FC236}">
                <a16:creationId xmlns:a16="http://schemas.microsoft.com/office/drawing/2014/main" id="{FB1FB76F-2FE6-4E36-A012-F8D5AACF8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149725"/>
            <a:ext cx="8064500" cy="94615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</a:rPr>
              <a:t>在自然数集上还可以定义许多的二元运算，使它们构成半群。</a:t>
            </a:r>
          </a:p>
        </p:txBody>
      </p:sp>
    </p:spTree>
    <p:extLst>
      <p:ext uri="{BB962C8B-B14F-4D97-AF65-F5344CB8AC3E}">
        <p14:creationId xmlns:p14="http://schemas.microsoft.com/office/powerpoint/2010/main" val="394643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2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39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E70A2BAB-FEA6-4BF6-B557-ACDC1D4146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0727C4D-8425-4B02-A79F-8BFA1A7D7D38}" type="slidenum">
              <a:rPr lang="zh-CN" altLang="en-US" smtClean="0">
                <a:solidFill>
                  <a:schemeClr val="accent1"/>
                </a:solidFill>
              </a:rPr>
              <a:pPr/>
              <a:t>43</a:t>
            </a:fld>
            <a:r>
              <a:rPr lang="en-US" altLang="zh-CN" dirty="0">
                <a:solidFill>
                  <a:schemeClr val="accent1"/>
                </a:solidFill>
              </a:rPr>
              <a:t>/48</a:t>
            </a: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E87BEFD1-E39E-4177-A83B-982642FE54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2214563"/>
          </a:xfrm>
          <a:solidFill>
            <a:schemeClr val="tx2"/>
          </a:solidFill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</a:rPr>
              <a:t>例设</a:t>
            </a:r>
            <a:r>
              <a:rPr lang="en-US" altLang="zh-CN" sz="3000" b="1" dirty="0" err="1">
                <a:latin typeface="Calibri" panose="020F0502020204030204" pitchFamily="34" charset="0"/>
                <a:ea typeface="宋体" panose="02010600030101010101" pitchFamily="2" charset="-122"/>
              </a:rPr>
              <a:t>f,g</a:t>
            </a:r>
            <a: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3000" b="1" dirty="0">
                <a:latin typeface="Calibri" panose="020F0502020204030204" pitchFamily="34" charset="0"/>
                <a:ea typeface="宋体" panose="02010600030101010101" pitchFamily="2" charset="-122"/>
              </a:rPr>
              <a:t>(A, </a:t>
            </a:r>
            <a:r>
              <a:rPr lang="en-US" altLang="zh-CN" sz="30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</a:t>
            </a:r>
            <a:r>
              <a:rPr lang="en-US" altLang="zh-CN" sz="3000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3000" b="1" dirty="0">
                <a:latin typeface="Calibri" panose="020F0502020204030204" pitchFamily="34" charset="0"/>
                <a:ea typeface="宋体" panose="02010600030101010101" pitchFamily="2" charset="-122"/>
              </a:rPr>
              <a:t>(B,*)</a:t>
            </a:r>
            <a: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</a:rPr>
              <a:t>的同态映射，</a:t>
            </a:r>
            <a:b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</a:rPr>
              <a:t>   定义一个</a:t>
            </a:r>
            <a:r>
              <a:rPr lang="en-US" altLang="zh-CN" sz="30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3000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</a:rPr>
              <a:t>的映射</a:t>
            </a:r>
            <a:r>
              <a:rPr lang="en-US" altLang="zh-CN" sz="3000" b="1" dirty="0">
                <a:latin typeface="Calibri" panose="020F0502020204030204" pitchFamily="34" charset="0"/>
                <a:ea typeface="宋体" panose="02010600030101010101" pitchFamily="2" charset="-122"/>
              </a:rPr>
              <a:t>h</a:t>
            </a:r>
            <a: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</a:rPr>
              <a:t>，对</a:t>
            </a:r>
            <a: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000" b="1" dirty="0" err="1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3000" b="1" dirty="0" err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3000" b="1" dirty="0" err="1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3000" b="1" dirty="0">
                <a:latin typeface="Calibri" panose="020F0502020204030204" pitchFamily="34" charset="0"/>
                <a:ea typeface="宋体" panose="02010600030101010101" pitchFamily="2" charset="-122"/>
              </a:rPr>
              <a:t>h(a)=f(a)*g(a)</a:t>
            </a:r>
            <a: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b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</a:rPr>
              <a:t>   若</a:t>
            </a:r>
            <a:r>
              <a:rPr lang="en-US" altLang="zh-CN" sz="3000" b="1" dirty="0">
                <a:latin typeface="Calibri" panose="020F0502020204030204" pitchFamily="34" charset="0"/>
                <a:ea typeface="宋体" panose="02010600030101010101" pitchFamily="2" charset="-122"/>
              </a:rPr>
              <a:t>(B,*)</a:t>
            </a:r>
            <a: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</a:rPr>
              <a:t>是一个适合交换律的半群</a:t>
            </a:r>
            <a:r>
              <a:rPr lang="en-US" altLang="zh-CN" sz="3000" b="1" dirty="0">
                <a:latin typeface="Calibri" panose="020F0502020204030204" pitchFamily="34" charset="0"/>
                <a:ea typeface="宋体" panose="02010600030101010101" pitchFamily="2" charset="-122"/>
              </a:rPr>
              <a:t>,</a:t>
            </a:r>
            <a:br>
              <a:rPr lang="en-US" altLang="zh-CN" sz="3000" b="1" dirty="0"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sz="3000" b="1" dirty="0">
                <a:latin typeface="Calibri" panose="020F0502020204030204" pitchFamily="34" charset="0"/>
                <a:ea typeface="宋体" panose="02010600030101010101" pitchFamily="2" charset="-122"/>
              </a:rPr>
              <a:t>   </a:t>
            </a:r>
            <a: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</a:rPr>
              <a:t>那么</a:t>
            </a:r>
            <a:r>
              <a:rPr lang="en-US" altLang="zh-CN" sz="3000" b="1" dirty="0">
                <a:latin typeface="Calibri" panose="020F0502020204030204" pitchFamily="34" charset="0"/>
                <a:ea typeface="宋体" panose="02010600030101010101" pitchFamily="2" charset="-122"/>
              </a:rPr>
              <a:t>h</a:t>
            </a:r>
            <a: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</a:rPr>
              <a:t>为</a:t>
            </a:r>
            <a:r>
              <a:rPr lang="en-US" altLang="zh-CN" sz="30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3000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</a:rPr>
              <a:t>的同态映射。</a:t>
            </a:r>
          </a:p>
        </p:txBody>
      </p:sp>
      <p:sp>
        <p:nvSpPr>
          <p:cNvPr id="828419" name="Rectangle 3">
            <a:extLst>
              <a:ext uri="{FF2B5EF4-FFF2-40B4-BE49-F238E27FC236}">
                <a16:creationId xmlns:a16="http://schemas.microsoft.com/office/drawing/2014/main" id="{4DC9FBBF-E255-44BF-A201-EFAE3454ACF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933575" y="2343150"/>
            <a:ext cx="7210425" cy="4514850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h(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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= f(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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)*g(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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)                                   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= (f(a)*f(b))*(g(a)*g(b))               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同态性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= f(a)*(</a:t>
            </a:r>
            <a:r>
              <a:rPr lang="en-US" altLang="zh-CN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f(b)*g(a)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)*g(b)                 *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结合率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=f(a)*(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g(a)*f(b)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)*g(b)                  *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交换率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=(f(a)*g(a))*(f(b)*g(b))               *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结合率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=h(a)*h(b)                                          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	∴h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为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的同态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54F26B-99D2-4B46-9C2E-D965E5253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3" y="2357438"/>
            <a:ext cx="2640012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993300"/>
                </a:solidFill>
                <a:latin typeface="Calibri" panose="020F0502020204030204" pitchFamily="34" charset="0"/>
              </a:rPr>
              <a:t>证明</a:t>
            </a:r>
            <a:r>
              <a:rPr lang="zh-CN" altLang="en-US" sz="2800" b="1">
                <a:latin typeface="Calibri" panose="020F0502020204030204" pitchFamily="34" charset="0"/>
              </a:rPr>
              <a:t>：</a:t>
            </a:r>
            <a:r>
              <a:rPr lang="zh-CN" altLang="en-US" sz="2800" b="1">
                <a:latin typeface="Calibri" panose="020F0502020204030204" pitchFamily="34" charset="0"/>
                <a:sym typeface="Symbol" panose="05050102010706020507" pitchFamily="18" charset="2"/>
              </a:rPr>
              <a:t></a:t>
            </a:r>
            <a:r>
              <a:rPr lang="en-US" altLang="zh-CN" sz="2800" b="1">
                <a:latin typeface="Calibri" panose="020F0502020204030204" pitchFamily="34" charset="0"/>
              </a:rPr>
              <a:t>a,b</a:t>
            </a:r>
            <a:r>
              <a:rPr lang="en-US" altLang="zh-CN" sz="2800" b="1">
                <a:latin typeface="Calibri" panose="020F0502020204030204" pitchFamily="34" charset="0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latin typeface="Calibri" panose="020F0502020204030204" pitchFamily="34" charset="0"/>
              </a:rPr>
              <a:t>A, </a:t>
            </a:r>
            <a:endParaRPr lang="zh-CN" altLang="en-US" sz="28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23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2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2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2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2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2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2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2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D40058F5-30FD-4C2C-8EBB-C95375A2C6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2B5576-9B45-4FD7-B8F5-ABDEFFC34E0F}" type="slidenum">
              <a:rPr lang="zh-CN" altLang="en-US" smtClean="0">
                <a:solidFill>
                  <a:schemeClr val="accent1"/>
                </a:solidFill>
              </a:rPr>
              <a:pPr/>
              <a:t>44</a:t>
            </a:fld>
            <a:r>
              <a:rPr lang="en-US" altLang="zh-CN" dirty="0">
                <a:solidFill>
                  <a:schemeClr val="accent1"/>
                </a:solidFill>
              </a:rPr>
              <a:t>/48</a:t>
            </a: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B9C0F35B-026A-4FDF-B74D-338D0F2D25F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9.13’                  </a:t>
            </a:r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含幺半群</a:t>
            </a:r>
          </a:p>
        </p:txBody>
      </p:sp>
      <p:sp>
        <p:nvSpPr>
          <p:cNvPr id="836611" name="Rectangle 3">
            <a:extLst>
              <a:ext uri="{FF2B5EF4-FFF2-40B4-BE49-F238E27FC236}">
                <a16:creationId xmlns:a16="http://schemas.microsoft.com/office/drawing/2014/main" id="{D4B49D8B-657E-4BF9-BA46-672D92C7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50825" y="1052513"/>
            <a:ext cx="8713788" cy="1800423"/>
          </a:xfrm>
          <a:solidFill>
            <a:srgbClr val="FFFF00"/>
          </a:solidFill>
        </p:spPr>
        <p:txBody>
          <a:bodyPr/>
          <a:lstStyle/>
          <a:p>
            <a:pPr marL="447675" indent="-447675">
              <a:lnSpc>
                <a:spcPct val="110000"/>
              </a:lnSpc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称含有幺元的半群（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S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solidFill>
                  <a:srgbClr val="333300"/>
                </a:solidFill>
              </a:rPr>
              <a:t> ∘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）为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含幺半群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,</a:t>
            </a:r>
          </a:p>
          <a:p>
            <a:pPr marL="447675" indent="-447675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也称为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独异子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 marL="447675" indent="-447675">
              <a:lnSpc>
                <a:spcPct val="110000"/>
              </a:lnSpc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记作为（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333300"/>
                </a:solidFill>
              </a:rPr>
              <a:t> ∘</a:t>
            </a:r>
            <a:r>
              <a:rPr lang="zh-CN" altLang="en-US" sz="2800" b="1" dirty="0">
                <a:solidFill>
                  <a:srgbClr val="333300"/>
                </a:solidFill>
              </a:rPr>
              <a:t>，</a:t>
            </a:r>
            <a:r>
              <a:rPr lang="en-US" altLang="zh-CN" sz="2800" b="1" dirty="0">
                <a:solidFill>
                  <a:srgbClr val="333300"/>
                </a:solidFill>
              </a:rPr>
              <a:t>e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其中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e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为幺元。</a:t>
            </a:r>
          </a:p>
        </p:txBody>
      </p:sp>
      <p:sp>
        <p:nvSpPr>
          <p:cNvPr id="2" name="矩形 1"/>
          <p:cNvSpPr/>
          <p:nvPr/>
        </p:nvSpPr>
        <p:spPr>
          <a:xfrm>
            <a:off x="250825" y="3181031"/>
            <a:ext cx="8748464" cy="285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7675" indent="-447675">
              <a:lnSpc>
                <a:spcPct val="110000"/>
              </a:lnSpc>
              <a:spcBef>
                <a:spcPct val="60000"/>
              </a:spcBef>
              <a:spcAft>
                <a:spcPct val="10000"/>
              </a:spcAft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tx2"/>
                </a:solidFill>
                <a:latin typeface="Calibri" panose="020F0502020204030204" pitchFamily="34" charset="0"/>
              </a:rPr>
              <a:t>例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</a:rPr>
              <a:t> 0</a:t>
            </a:r>
            <a:r>
              <a:rPr lang="zh-CN" altLang="en-US" sz="3200" b="1" dirty="0">
                <a:latin typeface="Calibri" panose="020F0502020204030204" pitchFamily="34" charset="0"/>
              </a:rPr>
              <a:t>是半群（</a:t>
            </a:r>
            <a:r>
              <a:rPr lang="en-US" altLang="zh-CN" sz="3200" b="1" dirty="0">
                <a:latin typeface="Calibri" panose="020F0502020204030204" pitchFamily="34" charset="0"/>
              </a:rPr>
              <a:t>N</a:t>
            </a:r>
            <a:r>
              <a:rPr lang="zh-CN" altLang="en-US" sz="3200" b="1" dirty="0">
                <a:latin typeface="Calibri" panose="020F0502020204030204" pitchFamily="34" charset="0"/>
              </a:rPr>
              <a:t>，</a:t>
            </a:r>
            <a:r>
              <a:rPr lang="en-US" altLang="zh-CN" sz="3200" b="1" dirty="0">
                <a:latin typeface="Calibri" panose="020F0502020204030204" pitchFamily="34" charset="0"/>
              </a:rPr>
              <a:t>+</a:t>
            </a:r>
            <a:r>
              <a:rPr lang="zh-CN" altLang="en-US" sz="3200" b="1" dirty="0">
                <a:latin typeface="Calibri" panose="020F0502020204030204" pitchFamily="34" charset="0"/>
              </a:rPr>
              <a:t>）的么元， （</a:t>
            </a:r>
            <a:r>
              <a:rPr lang="en-US" altLang="zh-CN" sz="3200" b="1" dirty="0">
                <a:latin typeface="Calibri" panose="020F0502020204030204" pitchFamily="34" charset="0"/>
              </a:rPr>
              <a:t>N</a:t>
            </a:r>
            <a:r>
              <a:rPr lang="zh-CN" altLang="en-US" sz="3200" b="1" dirty="0">
                <a:latin typeface="Calibri" panose="020F0502020204030204" pitchFamily="34" charset="0"/>
              </a:rPr>
              <a:t>，</a:t>
            </a:r>
            <a:r>
              <a:rPr lang="en-US" altLang="zh-CN" sz="3200" b="1" dirty="0">
                <a:latin typeface="Calibri" panose="020F0502020204030204" pitchFamily="34" charset="0"/>
              </a:rPr>
              <a:t>+</a:t>
            </a:r>
            <a:r>
              <a:rPr lang="zh-CN" altLang="en-US" sz="3200" b="1" dirty="0">
                <a:latin typeface="Calibri" panose="020F0502020204030204" pitchFamily="34" charset="0"/>
              </a:rPr>
              <a:t>）是含幺半群。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Calibri" panose="020F0502020204030204" pitchFamily="34" charset="0"/>
              </a:rPr>
              <a:t> </a:t>
            </a:r>
            <a:r>
              <a:rPr lang="en-US" altLang="zh-CN" sz="3200" b="1" dirty="0">
                <a:latin typeface="Calibri" panose="020F0502020204030204" pitchFamily="34" charset="0"/>
              </a:rPr>
              <a:t>1</a:t>
            </a:r>
            <a:r>
              <a:rPr lang="zh-CN" altLang="en-US" sz="3200" b="1" dirty="0">
                <a:latin typeface="Calibri" panose="020F0502020204030204" pitchFamily="34" charset="0"/>
              </a:rPr>
              <a:t>是半群（</a:t>
            </a:r>
            <a:r>
              <a:rPr lang="en-US" altLang="zh-CN" sz="3200" b="1" dirty="0">
                <a:latin typeface="Calibri" panose="020F0502020204030204" pitchFamily="34" charset="0"/>
              </a:rPr>
              <a:t>N</a:t>
            </a:r>
            <a:r>
              <a:rPr lang="zh-CN" altLang="en-US" sz="3200" b="1" dirty="0">
                <a:latin typeface="Calibri" panose="020F0502020204030204" pitchFamily="34" charset="0"/>
              </a:rPr>
              <a:t>，</a:t>
            </a:r>
            <a:r>
              <a:rPr lang="en-US" altLang="zh-CN" sz="3200" b="1" dirty="0">
                <a:latin typeface="Calibri" panose="020F0502020204030204" pitchFamily="34" charset="0"/>
              </a:rPr>
              <a:t>·</a:t>
            </a:r>
            <a:r>
              <a:rPr lang="zh-CN" altLang="en-US" sz="3200" b="1" dirty="0">
                <a:latin typeface="Calibri" panose="020F0502020204030204" pitchFamily="34" charset="0"/>
              </a:rPr>
              <a:t>）的么元，（</a:t>
            </a:r>
            <a:r>
              <a:rPr lang="en-US" altLang="zh-CN" sz="3200" b="1" dirty="0">
                <a:latin typeface="Calibri" panose="020F0502020204030204" pitchFamily="34" charset="0"/>
              </a:rPr>
              <a:t>N</a:t>
            </a:r>
            <a:r>
              <a:rPr lang="zh-CN" altLang="en-US" sz="3200" b="1" dirty="0">
                <a:latin typeface="Calibri" panose="020F0502020204030204" pitchFamily="34" charset="0"/>
              </a:rPr>
              <a:t>，</a:t>
            </a:r>
            <a:r>
              <a:rPr lang="en-US" altLang="zh-CN" sz="3200" b="1" dirty="0">
                <a:latin typeface="Calibri" panose="020F0502020204030204" pitchFamily="34" charset="0"/>
              </a:rPr>
              <a:t>·</a:t>
            </a:r>
            <a:r>
              <a:rPr lang="zh-CN" altLang="en-US" sz="3200" b="1" dirty="0">
                <a:latin typeface="Calibri" panose="020F0502020204030204" pitchFamily="34" charset="0"/>
              </a:rPr>
              <a:t>）是含幺半群。</a:t>
            </a:r>
          </a:p>
        </p:txBody>
      </p:sp>
    </p:spTree>
    <p:extLst>
      <p:ext uri="{BB962C8B-B14F-4D97-AF65-F5344CB8AC3E}">
        <p14:creationId xmlns:p14="http://schemas.microsoft.com/office/powerpoint/2010/main" val="1850341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36F57A5E-A1B2-45AE-9783-CDE7C3A0764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2F6B2D0-8074-4F32-BA5F-7ED37F57FD1D}" type="slidenum">
              <a:rPr lang="zh-CN" altLang="en-US" smtClean="0">
                <a:solidFill>
                  <a:schemeClr val="accent1"/>
                </a:solidFill>
              </a:rPr>
              <a:pPr/>
              <a:t>45</a:t>
            </a:fld>
            <a:r>
              <a:rPr lang="en-US" altLang="zh-CN" dirty="0">
                <a:solidFill>
                  <a:schemeClr val="accent1"/>
                </a:solidFill>
              </a:rPr>
              <a:t>/48</a:t>
            </a: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236C0994-9D7E-470F-8BC4-9F83509EBAD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例 （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baseline="3000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l-GR" altLang="zh-CN" b="1">
                <a:latin typeface="Calibri" panose="020F0502020204030204" pitchFamily="34" charset="0"/>
                <a:ea typeface="宋体" panose="02010600030101010101" pitchFamily="2" charset="-122"/>
              </a:rPr>
              <a:t>∪</a:t>
            </a:r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）是一个半群</a:t>
            </a:r>
          </a:p>
        </p:txBody>
      </p:sp>
      <p:sp>
        <p:nvSpPr>
          <p:cNvPr id="837635" name="Rectangle 3">
            <a:extLst>
              <a:ext uri="{FF2B5EF4-FFF2-40B4-BE49-F238E27FC236}">
                <a16:creationId xmlns:a16="http://schemas.microsoft.com/office/drawing/2014/main" id="{D60351FF-1870-4394-A97B-C3B647B272B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68313" y="1052513"/>
            <a:ext cx="8351837" cy="4968875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是一个任意的集合，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的幂集合，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集合的并运算</a:t>
            </a:r>
            <a:r>
              <a:rPr lang="el-GR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∪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上的一个二元运算，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zh-CN" altLang="en-US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并运算是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上的闭运算，且满足结合律，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所以（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l-GR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∪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）是一个半群。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显然，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Ø∊2</a:t>
            </a:r>
            <a:r>
              <a:rPr lang="en-US" altLang="zh-CN" sz="28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是幺元，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即（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l-GR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∪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）也是含幺半群。</a:t>
            </a:r>
          </a:p>
        </p:txBody>
      </p:sp>
    </p:spTree>
    <p:extLst>
      <p:ext uri="{BB962C8B-B14F-4D97-AF65-F5344CB8AC3E}">
        <p14:creationId xmlns:p14="http://schemas.microsoft.com/office/powerpoint/2010/main" val="66974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184208EB-6FA5-4805-B928-B90C585BF3E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C5A62B-8089-4C20-A24E-09271143825C}" type="slidenum">
              <a:rPr lang="zh-CN" altLang="en-US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r>
              <a:rPr lang="en-US" altLang="zh-CN" sz="1400" dirty="0">
                <a:solidFill>
                  <a:schemeClr val="accent1"/>
                </a:solidFill>
              </a:rPr>
              <a:t>/48</a:t>
            </a: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D00A177B-1714-427A-9C07-8AD917AF525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0"/>
            <a:ext cx="9144000" cy="2708275"/>
          </a:xfrm>
          <a:solidFill>
            <a:schemeClr val="accent1"/>
          </a:solidFill>
        </p:spPr>
        <p:txBody>
          <a:bodyPr/>
          <a:lstStyle/>
          <a:p>
            <a:pPr marL="0" indent="0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zh-CN" altLang="en-US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n-US" altLang="zh-CN" b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是一个非空集合，</a:t>
            </a:r>
            <a:r>
              <a:rPr lang="en-US" altLang="zh-CN" b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上的运算定义如下：</a:t>
            </a:r>
          </a:p>
          <a:p>
            <a:pPr marL="0" indent="0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    a*b=a</a:t>
            </a:r>
            <a:r>
              <a:rPr lang="zh-CN" altLang="en-US" b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 marL="0" indent="0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假定</a:t>
            </a:r>
            <a:r>
              <a:rPr lang="en-US" altLang="zh-CN" b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的元素个数大于</a:t>
            </a:r>
            <a:r>
              <a:rPr lang="en-US" altLang="zh-CN" b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。问：</a:t>
            </a:r>
          </a:p>
          <a:p>
            <a:pPr marL="0" indent="0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b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）（</a:t>
            </a:r>
            <a:r>
              <a:rPr lang="en-US" altLang="zh-CN" b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，*）是半群吗？</a:t>
            </a:r>
          </a:p>
        </p:txBody>
      </p:sp>
      <p:sp>
        <p:nvSpPr>
          <p:cNvPr id="821251" name="Rectangle 3">
            <a:extLst>
              <a:ext uri="{FF2B5EF4-FFF2-40B4-BE49-F238E27FC236}">
                <a16:creationId xmlns:a16="http://schemas.microsoft.com/office/drawing/2014/main" id="{A4DB9B5C-F502-474F-88D7-5698842D3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36912"/>
            <a:ext cx="8281988" cy="3886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解：（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）是半群。对于</a:t>
            </a:r>
            <a:r>
              <a:rPr lang="zh-CN" altLang="en-US" sz="2800" b="1" dirty="0">
                <a:sym typeface="Symbol" panose="05050102010706020507" pitchFamily="18" charset="2"/>
              </a:rPr>
              <a:t></a:t>
            </a:r>
            <a:r>
              <a:rPr lang="en-US" altLang="zh-CN" sz="2800" b="1" dirty="0" err="1"/>
              <a:t>a,b</a:t>
            </a:r>
            <a:r>
              <a:rPr lang="en-US" altLang="zh-CN" sz="2800" b="1" dirty="0" err="1">
                <a:sym typeface="Symbol" panose="05050102010706020507" pitchFamily="18" charset="2"/>
              </a:rPr>
              <a:t></a:t>
            </a:r>
            <a:r>
              <a:rPr lang="en-US" altLang="zh-CN" sz="2800" b="1" dirty="0" err="1"/>
              <a:t>A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/>
              <a:t>				a*b=</a:t>
            </a:r>
            <a:r>
              <a:rPr lang="en-US" altLang="zh-CN" sz="2800" b="1" dirty="0" err="1"/>
              <a:t>a</a:t>
            </a:r>
            <a:r>
              <a:rPr lang="en-US" altLang="zh-CN" sz="2800" b="1" dirty="0" err="1">
                <a:sym typeface="Symbol" panose="05050102010706020507" pitchFamily="18" charset="2"/>
              </a:rPr>
              <a:t></a:t>
            </a:r>
            <a:r>
              <a:rPr lang="en-US" altLang="zh-CN" sz="2800" b="1" dirty="0" err="1"/>
              <a:t>A</a:t>
            </a:r>
            <a:r>
              <a:rPr lang="en-US" altLang="zh-CN" sz="2800" b="1" dirty="0"/>
              <a:t>,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                 所以封闭性满足。对于</a:t>
            </a:r>
            <a:r>
              <a:rPr lang="zh-CN" altLang="en-US" sz="2800" b="1" dirty="0">
                <a:sym typeface="Symbol" panose="05050102010706020507" pitchFamily="18" charset="2"/>
              </a:rPr>
              <a:t></a:t>
            </a:r>
            <a:r>
              <a:rPr lang="en-US" altLang="zh-CN" sz="2800" b="1" dirty="0" err="1"/>
              <a:t>a,b</a:t>
            </a:r>
            <a:r>
              <a:rPr lang="en-US" altLang="zh-CN" sz="2800" b="1" dirty="0" err="1">
                <a:sym typeface="Symbol" panose="05050102010706020507" pitchFamily="18" charset="2"/>
              </a:rPr>
              <a:t></a:t>
            </a:r>
            <a:r>
              <a:rPr lang="en-US" altLang="zh-CN" sz="2800" b="1" dirty="0" err="1"/>
              <a:t>A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有</a:t>
            </a:r>
            <a:endParaRPr lang="zh-CN" altLang="en-US" sz="2800" b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ym typeface="Symbol" panose="05050102010706020507" pitchFamily="18" charset="2"/>
              </a:rPr>
              <a:t>				</a:t>
            </a:r>
            <a:r>
              <a:rPr lang="en-US" altLang="zh-CN" sz="2800" b="1" dirty="0"/>
              <a:t>a*(b*c)=a*b=a, 					         (a*b)*c=a*b=a,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                所以结合律满足。</a:t>
            </a:r>
          </a:p>
        </p:txBody>
      </p:sp>
    </p:spTree>
    <p:extLst>
      <p:ext uri="{BB962C8B-B14F-4D97-AF65-F5344CB8AC3E}">
        <p14:creationId xmlns:p14="http://schemas.microsoft.com/office/powerpoint/2010/main" val="27743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5428CAE5-9FD6-4F91-BFF6-9D77563EBF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240CE6-CD4D-441C-AAE3-E8DE950513E1}" type="slidenum">
              <a:rPr lang="zh-CN" altLang="en-US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r>
              <a:rPr lang="en-US" altLang="zh-CN" sz="1400" dirty="0">
                <a:solidFill>
                  <a:schemeClr val="accent1"/>
                </a:solidFill>
              </a:rPr>
              <a:t>/48</a:t>
            </a: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1D5D40A0-CB8A-4259-A18A-4DC81D3507A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0"/>
            <a:ext cx="9144000" cy="2708275"/>
          </a:xfrm>
          <a:solidFill>
            <a:schemeClr val="accent1"/>
          </a:solidFill>
        </p:spPr>
        <p:txBody>
          <a:bodyPr/>
          <a:lstStyle/>
          <a:p>
            <a:pPr marL="0" indent="0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是一个非空集合，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上的运算定义如下：</a:t>
            </a:r>
          </a:p>
          <a:p>
            <a:pPr marL="0" indent="0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    a*b=a</a:t>
            </a:r>
            <a:r>
              <a:rPr lang="zh-CN" altLang="en-US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 marL="0" indent="0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假定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的元素个数大于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。问：</a:t>
            </a:r>
          </a:p>
          <a:p>
            <a:pPr marL="0" indent="0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）（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，*）是适合交换律的半群吗？</a:t>
            </a:r>
          </a:p>
        </p:txBody>
      </p:sp>
      <p:sp>
        <p:nvSpPr>
          <p:cNvPr id="822275" name="Rectangle 3">
            <a:extLst>
              <a:ext uri="{FF2B5EF4-FFF2-40B4-BE49-F238E27FC236}">
                <a16:creationId xmlns:a16="http://schemas.microsoft.com/office/drawing/2014/main" id="{727AA31D-DA81-4393-B662-B39D531CB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3043237"/>
            <a:ext cx="8642350" cy="195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）不满足交换律。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         因为</a:t>
            </a:r>
            <a:r>
              <a:rPr lang="en-US" altLang="zh-CN" sz="2800" b="1" dirty="0"/>
              <a:t>|A|&gt;1, </a:t>
            </a:r>
            <a:r>
              <a:rPr lang="zh-CN" altLang="en-US" sz="2800" b="1" dirty="0"/>
              <a:t>所以</a:t>
            </a:r>
            <a:r>
              <a:rPr lang="zh-CN" altLang="en-US" sz="2800" b="1" dirty="0">
                <a:sym typeface="Symbol" panose="05050102010706020507" pitchFamily="18" charset="2"/>
              </a:rPr>
              <a:t></a:t>
            </a:r>
            <a:r>
              <a:rPr lang="en-US" altLang="zh-CN" sz="2800" b="1" dirty="0" err="1"/>
              <a:t>a,b</a:t>
            </a:r>
            <a:r>
              <a:rPr lang="en-US" altLang="zh-CN" sz="2800" b="1" dirty="0" err="1">
                <a:sym typeface="Symbol" panose="05050102010706020507" pitchFamily="18" charset="2"/>
              </a:rPr>
              <a:t></a:t>
            </a:r>
            <a:r>
              <a:rPr lang="en-US" altLang="zh-CN" sz="2800" b="1" dirty="0" err="1"/>
              <a:t>A</a:t>
            </a:r>
            <a:r>
              <a:rPr lang="zh-CN" altLang="en-US" sz="2800" b="1" dirty="0"/>
              <a:t>且</a:t>
            </a:r>
            <a:r>
              <a:rPr lang="en-US" altLang="zh-CN" sz="2800" b="1" dirty="0" err="1"/>
              <a:t>a</a:t>
            </a:r>
            <a:r>
              <a:rPr lang="en-US" altLang="zh-CN" sz="2800" b="1" dirty="0" err="1">
                <a:sym typeface="Symbol" panose="05050102010706020507" pitchFamily="18" charset="2"/>
              </a:rPr>
              <a:t></a:t>
            </a:r>
            <a:r>
              <a:rPr lang="en-US" altLang="zh-CN" sz="2800" b="1" dirty="0" err="1"/>
              <a:t>b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                     </a:t>
            </a:r>
            <a:r>
              <a:rPr lang="en-US" altLang="zh-CN" sz="2800" b="1" dirty="0"/>
              <a:t>a*b=</a:t>
            </a:r>
            <a:r>
              <a:rPr lang="en-US" altLang="zh-CN" sz="2800" b="1" dirty="0" err="1"/>
              <a:t>a</a:t>
            </a:r>
            <a:r>
              <a:rPr lang="en-US" altLang="zh-CN" sz="2800" b="1" dirty="0" err="1">
                <a:sym typeface="Symbol" panose="05050102010706020507" pitchFamily="18" charset="2"/>
              </a:rPr>
              <a:t></a:t>
            </a:r>
            <a:r>
              <a:rPr lang="en-US" altLang="zh-CN" sz="2800" b="1" dirty="0" err="1"/>
              <a:t>b</a:t>
            </a:r>
            <a:r>
              <a:rPr lang="en-US" altLang="zh-CN" sz="2800" b="1" dirty="0"/>
              <a:t>=b*a</a:t>
            </a:r>
          </a:p>
        </p:txBody>
      </p:sp>
    </p:spTree>
    <p:extLst>
      <p:ext uri="{BB962C8B-B14F-4D97-AF65-F5344CB8AC3E}">
        <p14:creationId xmlns:p14="http://schemas.microsoft.com/office/powerpoint/2010/main" val="383567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2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4BE640B9-6CDE-4EC6-844D-89C0C24263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F2F5E0-8F1D-4519-9310-2CAC10260D78}" type="slidenum">
              <a:rPr lang="zh-CN" altLang="en-US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r>
              <a:rPr lang="en-US" altLang="zh-CN" sz="1400" dirty="0">
                <a:solidFill>
                  <a:schemeClr val="accent1"/>
                </a:solidFill>
              </a:rPr>
              <a:t>/48</a:t>
            </a: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34176163-5EB2-4F91-9827-DFCBCFB4DE3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0"/>
            <a:ext cx="9144000" cy="2636838"/>
          </a:xfrm>
          <a:solidFill>
            <a:schemeClr val="accent1"/>
          </a:solidFill>
        </p:spPr>
        <p:txBody>
          <a:bodyPr/>
          <a:lstStyle/>
          <a:p>
            <a:pPr marL="0" indent="0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是一个非空集合，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上的运算定义如下：</a:t>
            </a:r>
          </a:p>
          <a:p>
            <a:pPr marL="0" indent="0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    a*b=a</a:t>
            </a:r>
            <a:r>
              <a:rPr lang="zh-CN" altLang="en-US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 marL="0" indent="0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假定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的元素个数大于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。问：</a:t>
            </a:r>
          </a:p>
          <a:p>
            <a:pPr marL="0" indent="0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）（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，*）有单位元（幺元）吗？</a:t>
            </a:r>
          </a:p>
        </p:txBody>
      </p:sp>
      <p:sp>
        <p:nvSpPr>
          <p:cNvPr id="823299" name="Rectangle 3">
            <a:extLst>
              <a:ext uri="{FF2B5EF4-FFF2-40B4-BE49-F238E27FC236}">
                <a16:creationId xmlns:a16="http://schemas.microsoft.com/office/drawing/2014/main" id="{FFDD448E-5182-4A66-A5FA-9041B41A3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568" y="2996952"/>
            <a:ext cx="8642350" cy="2830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没有单位元。</a:t>
            </a:r>
            <a:endParaRPr lang="en-US" altLang="zh-CN" sz="2800" b="1" dirty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/>
              <a:t>                            </a:t>
            </a:r>
            <a:r>
              <a:rPr lang="zh-CN" altLang="en-US" sz="2800" b="1" dirty="0"/>
              <a:t>设有单位元</a:t>
            </a:r>
            <a:r>
              <a:rPr lang="en-US" altLang="zh-CN" sz="2800" b="1" dirty="0"/>
              <a:t>e, </a:t>
            </a:r>
            <a:r>
              <a:rPr lang="zh-CN" altLang="en-US" sz="2800" b="1" dirty="0"/>
              <a:t>因为</a:t>
            </a:r>
            <a:r>
              <a:rPr lang="en-US" altLang="zh-CN" sz="2800" b="1" dirty="0"/>
              <a:t>|A|&gt;1,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/>
              <a:t>			</a:t>
            </a:r>
            <a:r>
              <a:rPr lang="zh-CN" altLang="en-US" sz="2800" b="1" dirty="0"/>
              <a:t>所以</a:t>
            </a:r>
            <a:r>
              <a:rPr lang="zh-CN" altLang="en-US" sz="2800" b="1" dirty="0">
                <a:sym typeface="Symbol" panose="05050102010706020507" pitchFamily="18" charset="2"/>
              </a:rPr>
              <a:t></a:t>
            </a:r>
            <a:r>
              <a:rPr lang="en-US" altLang="zh-CN" sz="2800" b="1" dirty="0" err="1"/>
              <a:t>a,b</a:t>
            </a:r>
            <a:r>
              <a:rPr lang="en-US" altLang="zh-CN" sz="2800" b="1" dirty="0" err="1">
                <a:sym typeface="Symbol" panose="05050102010706020507" pitchFamily="18" charset="2"/>
              </a:rPr>
              <a:t></a:t>
            </a:r>
            <a:r>
              <a:rPr lang="en-US" altLang="zh-CN" sz="2800" b="1" dirty="0" err="1"/>
              <a:t>A</a:t>
            </a:r>
            <a:r>
              <a:rPr lang="zh-CN" altLang="en-US" sz="2800" b="1" dirty="0"/>
              <a:t>且</a:t>
            </a:r>
            <a:r>
              <a:rPr lang="en-US" altLang="zh-CN" sz="2800" b="1" dirty="0" err="1"/>
              <a:t>a</a:t>
            </a:r>
            <a:r>
              <a:rPr lang="en-US" altLang="zh-CN" sz="2800" b="1" dirty="0" err="1">
                <a:sym typeface="Symbol" panose="05050102010706020507" pitchFamily="18" charset="2"/>
              </a:rPr>
              <a:t></a:t>
            </a:r>
            <a:r>
              <a:rPr lang="en-US" altLang="zh-CN" sz="2800" b="1" dirty="0" err="1"/>
              <a:t>b</a:t>
            </a:r>
            <a:r>
              <a:rPr lang="en-US" altLang="zh-CN" sz="2800" b="1" dirty="0"/>
              <a:t>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/>
              <a:t>				a=e*a=e=e*b=b,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/>
              <a:t>			</a:t>
            </a:r>
            <a:r>
              <a:rPr lang="zh-CN" altLang="en-US" sz="2800" b="1" dirty="0"/>
              <a:t>矛盾。故没有单位元。</a:t>
            </a:r>
          </a:p>
        </p:txBody>
      </p:sp>
    </p:spTree>
    <p:extLst>
      <p:ext uri="{BB962C8B-B14F-4D97-AF65-F5344CB8AC3E}">
        <p14:creationId xmlns:p14="http://schemas.microsoft.com/office/powerpoint/2010/main" val="406845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2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2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2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>
            <a:extLst>
              <a:ext uri="{FF2B5EF4-FFF2-40B4-BE49-F238E27FC236}">
                <a16:creationId xmlns:a16="http://schemas.microsoft.com/office/drawing/2014/main" id="{9A7C215D-5632-49B9-BDB2-4E447EF04F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85750" y="692151"/>
            <a:ext cx="8534400" cy="1440706"/>
          </a:xfrm>
        </p:spPr>
        <p:txBody>
          <a:bodyPr/>
          <a:lstStyle/>
          <a:p>
            <a:pPr algn="l"/>
            <a:b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br>
            <a:b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br>
            <a:b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br>
            <a:br>
              <a:rPr lang="zh-CN" altLang="en-US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br>
            <a:endParaRPr lang="zh-CN" altLang="en-US" sz="3200" b="1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6324" name="标题 1">
            <a:extLst>
              <a:ext uri="{FF2B5EF4-FFF2-40B4-BE49-F238E27FC236}">
                <a16:creationId xmlns:a16="http://schemas.microsoft.com/office/drawing/2014/main" id="{0099DD3E-724D-4EE4-8B48-77BA660F327A}"/>
              </a:ext>
            </a:extLst>
          </p:cNvPr>
          <p:cNvSpPr txBox="1">
            <a:spLocks/>
          </p:cNvSpPr>
          <p:nvPr/>
        </p:nvSpPr>
        <p:spPr bwMode="auto">
          <a:xfrm>
            <a:off x="179388" y="122238"/>
            <a:ext cx="82296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400" b="1" dirty="0">
                <a:solidFill>
                  <a:schemeClr val="bg1"/>
                </a:solidFill>
              </a:rPr>
              <a:t>作业</a:t>
            </a:r>
            <a:r>
              <a:rPr lang="en-US" altLang="zh-CN" sz="4400" b="1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7966" y="3320064"/>
            <a:ext cx="87850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思考题</a:t>
            </a:r>
            <a:r>
              <a:rPr lang="en-US" altLang="zh-CN" sz="3200" b="1" dirty="0">
                <a:solidFill>
                  <a:srgbClr val="FF0000"/>
                </a:solidFill>
              </a:rPr>
              <a:t>  </a:t>
            </a:r>
            <a:r>
              <a:rPr lang="zh-CN" altLang="en-US" sz="3200" b="1" dirty="0"/>
              <a:t>设</a:t>
            </a:r>
            <a:r>
              <a:rPr lang="en-US" altLang="zh-CN" sz="3200" b="1" dirty="0"/>
              <a:t>S={a, b}, </a:t>
            </a:r>
          </a:p>
          <a:p>
            <a:r>
              <a:rPr lang="zh-CN" altLang="en-US" sz="3200" b="1" dirty="0">
                <a:solidFill>
                  <a:srgbClr val="333300"/>
                </a:solidFill>
              </a:rPr>
              <a:t>            （</a:t>
            </a:r>
            <a:r>
              <a:rPr lang="en-US" altLang="zh-CN" sz="3200" b="1" dirty="0">
                <a:solidFill>
                  <a:srgbClr val="333300"/>
                </a:solidFill>
              </a:rPr>
              <a:t>1</a:t>
            </a:r>
            <a:r>
              <a:rPr lang="zh-CN" altLang="en-US" sz="3200" b="1" dirty="0">
                <a:solidFill>
                  <a:srgbClr val="333300"/>
                </a:solidFill>
              </a:rPr>
              <a:t>）</a:t>
            </a:r>
            <a:r>
              <a:rPr lang="en-US" altLang="zh-CN" sz="3200" b="1" dirty="0">
                <a:solidFill>
                  <a:srgbClr val="333300"/>
                </a:solidFill>
              </a:rPr>
              <a:t>S</a:t>
            </a:r>
            <a:r>
              <a:rPr lang="zh-CN" altLang="en-US" sz="3200" b="1" dirty="0">
                <a:solidFill>
                  <a:srgbClr val="333300"/>
                </a:solidFill>
              </a:rPr>
              <a:t>上有多少个二元运算</a:t>
            </a:r>
            <a:r>
              <a:rPr lang="en-US" altLang="zh-CN" sz="3200" b="1" dirty="0">
                <a:solidFill>
                  <a:srgbClr val="333300"/>
                </a:solidFill>
              </a:rPr>
              <a:t>∘</a:t>
            </a:r>
            <a:r>
              <a:rPr lang="zh-CN" altLang="en-US" sz="3200" b="1" dirty="0">
                <a:solidFill>
                  <a:srgbClr val="333300"/>
                </a:solidFill>
              </a:rPr>
              <a:t>？</a:t>
            </a:r>
            <a:endParaRPr lang="en-US" altLang="zh-CN" sz="3200" b="1" dirty="0">
              <a:solidFill>
                <a:srgbClr val="333300"/>
              </a:solidFill>
            </a:endParaRPr>
          </a:p>
          <a:p>
            <a:pPr marL="2417763" indent="-2417763"/>
            <a:r>
              <a:rPr lang="zh-CN" altLang="en-US" sz="3200" b="1" dirty="0">
                <a:solidFill>
                  <a:srgbClr val="333300"/>
                </a:solidFill>
              </a:rPr>
              <a:t>            （</a:t>
            </a:r>
            <a:r>
              <a:rPr lang="en-US" altLang="zh-CN" sz="3200" b="1" dirty="0">
                <a:solidFill>
                  <a:srgbClr val="333300"/>
                </a:solidFill>
              </a:rPr>
              <a:t>2</a:t>
            </a:r>
            <a:r>
              <a:rPr lang="zh-CN" altLang="en-US" sz="3200" b="1" dirty="0">
                <a:solidFill>
                  <a:srgbClr val="333300"/>
                </a:solidFill>
              </a:rPr>
              <a:t>）有多少个不同构的带有一个二元运算的代数系统（</a:t>
            </a:r>
            <a:r>
              <a:rPr lang="en-US" altLang="zh-CN" sz="3200" b="1" dirty="0">
                <a:solidFill>
                  <a:srgbClr val="333300"/>
                </a:solidFill>
              </a:rPr>
              <a:t>S</a:t>
            </a:r>
            <a:r>
              <a:rPr lang="zh-CN" altLang="en-US" sz="3200" b="1" dirty="0">
                <a:solidFill>
                  <a:srgbClr val="333300"/>
                </a:solidFill>
              </a:rPr>
              <a:t>，</a:t>
            </a:r>
            <a:r>
              <a:rPr lang="en-US" altLang="zh-CN" sz="3200" b="1" dirty="0">
                <a:solidFill>
                  <a:srgbClr val="333300"/>
                </a:solidFill>
              </a:rPr>
              <a:t> ∘</a:t>
            </a:r>
            <a:r>
              <a:rPr lang="zh-CN" altLang="en-US" sz="3200" b="1" dirty="0">
                <a:solidFill>
                  <a:srgbClr val="333300"/>
                </a:solidFill>
              </a:rPr>
              <a:t>）？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285750" y="1011568"/>
            <a:ext cx="864644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2800" indent="-812800"/>
            <a:r>
              <a:rPr lang="zh-CN" altLang="en-US" sz="3200" b="1" dirty="0">
                <a:solidFill>
                  <a:srgbClr val="FF0000"/>
                </a:solidFill>
              </a:rPr>
              <a:t>补充题 </a:t>
            </a:r>
            <a:r>
              <a:rPr lang="zh-CN" altLang="en-US" sz="3200" b="1" dirty="0"/>
              <a:t>设</a:t>
            </a:r>
            <a:r>
              <a:rPr lang="en-US" altLang="zh-CN" sz="3200" b="1" dirty="0"/>
              <a:t>S={a, b}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(S</a:t>
            </a:r>
            <a:r>
              <a:rPr lang="zh-CN" altLang="en-US" sz="3200" b="1" dirty="0"/>
              <a:t>，*</a:t>
            </a:r>
            <a:r>
              <a:rPr lang="en-US" altLang="zh-CN" sz="3200" b="1" dirty="0"/>
              <a:t>)</a:t>
            </a:r>
            <a:r>
              <a:rPr lang="zh-CN" altLang="en-US" sz="3200" b="1" dirty="0"/>
              <a:t>是一个半群，</a:t>
            </a:r>
          </a:p>
          <a:p>
            <a:pPr marL="812800" indent="-812800"/>
            <a:r>
              <a:rPr lang="zh-CN" altLang="en-US" sz="3200" b="1" dirty="0"/>
              <a:t>	       且</a:t>
            </a:r>
            <a:r>
              <a:rPr lang="en-US" altLang="zh-CN" sz="3200" b="1" dirty="0"/>
              <a:t>a*a=b</a:t>
            </a:r>
            <a:r>
              <a:rPr lang="zh-CN" altLang="en-US" sz="3200" b="1" dirty="0"/>
              <a:t>。</a:t>
            </a:r>
          </a:p>
          <a:p>
            <a:pPr marL="812800" indent="-812800"/>
            <a:r>
              <a:rPr lang="zh-CN" altLang="en-US" sz="3200" b="1" dirty="0"/>
              <a:t>	       证明：①</a:t>
            </a:r>
            <a:r>
              <a:rPr lang="en-US" altLang="zh-CN" sz="3200" b="1" dirty="0"/>
              <a:t>  a*</a:t>
            </a:r>
            <a:r>
              <a:rPr lang="en-US" altLang="zh-CN" sz="3200" b="1" dirty="0">
                <a:solidFill>
                  <a:srgbClr val="002060"/>
                </a:solidFill>
              </a:rPr>
              <a:t>b</a:t>
            </a:r>
            <a:r>
              <a:rPr lang="en-US" altLang="zh-CN" sz="3200" b="1" dirty="0"/>
              <a:t>=b*a</a:t>
            </a:r>
          </a:p>
          <a:p>
            <a:pPr marL="812800" indent="-812800"/>
            <a:r>
              <a:rPr lang="en-US" altLang="zh-CN" sz="3200" b="1" dirty="0"/>
              <a:t>                         ②  b*b=b</a:t>
            </a:r>
          </a:p>
        </p:txBody>
      </p:sp>
    </p:spTree>
    <p:extLst>
      <p:ext uri="{BB962C8B-B14F-4D97-AF65-F5344CB8AC3E}">
        <p14:creationId xmlns:p14="http://schemas.microsoft.com/office/powerpoint/2010/main" val="1529823426"/>
      </p:ext>
    </p:extLst>
  </p:cSld>
  <p:clrMapOvr>
    <a:masterClrMapping/>
  </p:clrMapOvr>
  <p:transition advTm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3ADAFBA6-352F-40D2-BD9F-62D6A32668E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303FB7-8082-414C-867B-F417149A7848}" type="slidenum">
              <a:rPr lang="zh-CN" altLang="en-US" smtClean="0">
                <a:solidFill>
                  <a:schemeClr val="accent1"/>
                </a:solidFill>
              </a:rPr>
              <a:pPr/>
              <a:t>5</a:t>
            </a:fld>
            <a:r>
              <a:rPr lang="en-US" altLang="zh-CN" dirty="0">
                <a:solidFill>
                  <a:schemeClr val="accent1"/>
                </a:solidFill>
              </a:rPr>
              <a:t>/48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483E7C32-87F3-4C28-AB1C-41B7CEE788F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F9334C02-E6CF-4CAE-831B-3CB6300602A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79388" y="908050"/>
            <a:ext cx="5329237" cy="4968875"/>
          </a:xfrm>
        </p:spPr>
        <p:txBody>
          <a:bodyPr/>
          <a:lstStyle/>
          <a:p>
            <a:pPr marL="265113" indent="-265113">
              <a:lnSpc>
                <a:spcPct val="90000"/>
              </a:lnSpc>
            </a:pP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（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Z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）表示整数集带着数的加法。</a:t>
            </a:r>
          </a:p>
          <a:p>
            <a:pPr marL="265113" indent="-265113">
              <a:lnSpc>
                <a:spcPct val="90000"/>
              </a:lnSpc>
            </a:pPr>
            <a:endParaRPr lang="zh-CN" altLang="en-US" sz="2800" b="1" dirty="0">
              <a:solidFill>
                <a:schemeClr val="hlin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265113" indent="-265113">
              <a:lnSpc>
                <a:spcPct val="90000"/>
              </a:lnSpc>
            </a:pP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（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Z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 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·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）表示整数集带着数的乘法。</a:t>
            </a:r>
          </a:p>
          <a:p>
            <a:pPr marL="265113" indent="-265113">
              <a:lnSpc>
                <a:spcPct val="90000"/>
              </a:lnSpc>
            </a:pPr>
            <a:endParaRPr lang="zh-CN" altLang="en-US" sz="2800" b="1" dirty="0">
              <a:solidFill>
                <a:schemeClr val="hlin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265113" indent="-265113">
              <a:lnSpc>
                <a:spcPct val="90000"/>
              </a:lnSpc>
            </a:pP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（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Z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 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+, ·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）表示整数集带着数的加法与乘法。</a:t>
            </a:r>
            <a:endParaRPr lang="en-US" altLang="zh-CN" sz="2800" b="1" dirty="0">
              <a:solidFill>
                <a:schemeClr val="hlin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265113" indent="-265113">
              <a:lnSpc>
                <a:spcPct val="90000"/>
              </a:lnSpc>
            </a:pPr>
            <a:endParaRPr lang="en-US" altLang="zh-CN" sz="2800" b="1" dirty="0">
              <a:solidFill>
                <a:schemeClr val="hlin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265113" indent="-265113">
              <a:lnSpc>
                <a:spcPct val="90000"/>
              </a:lnSpc>
            </a:pP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（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Z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 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-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）表示整数集带着数的乘法。</a:t>
            </a:r>
          </a:p>
          <a:p>
            <a:pPr marL="265113" indent="-265113">
              <a:lnSpc>
                <a:spcPct val="90000"/>
              </a:lnSpc>
            </a:pPr>
            <a:endParaRPr lang="en-US" altLang="zh-CN" sz="2800" b="1" dirty="0">
              <a:solidFill>
                <a:schemeClr val="hlin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11012" name="Text Box 4">
            <a:extLst>
              <a:ext uri="{FF2B5EF4-FFF2-40B4-BE49-F238E27FC236}">
                <a16:creationId xmlns:a16="http://schemas.microsoft.com/office/drawing/2014/main" id="{8B38ABA5-661E-45E7-98F9-4B01198CB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1052513"/>
            <a:ext cx="2698750" cy="12604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6088" indent="-4460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solidFill>
                  <a:schemeClr val="bg1"/>
                </a:solidFill>
              </a:rPr>
              <a:t>+</a:t>
            </a:r>
            <a:r>
              <a:rPr lang="zh-CN" altLang="en-US" sz="3200" b="1" dirty="0">
                <a:solidFill>
                  <a:schemeClr val="bg1"/>
                </a:solidFill>
              </a:rPr>
              <a:t>是</a:t>
            </a:r>
            <a:r>
              <a:rPr lang="en-US" altLang="zh-CN" sz="3200" b="1" dirty="0">
                <a:solidFill>
                  <a:schemeClr val="bg1"/>
                </a:solidFill>
              </a:rPr>
              <a:t>Z</a:t>
            </a:r>
            <a:r>
              <a:rPr lang="en-US" altLang="en-US" sz="3200" b="1" dirty="0">
                <a:solidFill>
                  <a:schemeClr val="bg1"/>
                </a:solidFill>
              </a:rPr>
              <a:t>×Z</a:t>
            </a:r>
            <a:r>
              <a:rPr lang="zh-CN" altLang="en-US" sz="3200" b="1" dirty="0">
                <a:solidFill>
                  <a:schemeClr val="bg1"/>
                </a:solidFill>
              </a:rPr>
              <a:t>到</a:t>
            </a:r>
            <a:r>
              <a:rPr lang="en-US" altLang="zh-CN" sz="3200" b="1" dirty="0">
                <a:solidFill>
                  <a:schemeClr val="bg1"/>
                </a:solidFill>
              </a:rPr>
              <a:t>Z</a:t>
            </a:r>
            <a:r>
              <a:rPr lang="zh-CN" altLang="en-US" sz="3200" b="1" dirty="0">
                <a:solidFill>
                  <a:schemeClr val="bg1"/>
                </a:solidFill>
              </a:rPr>
              <a:t>的代数运算</a:t>
            </a:r>
          </a:p>
        </p:txBody>
      </p:sp>
      <p:sp>
        <p:nvSpPr>
          <p:cNvPr id="811013" name="Text Box 5">
            <a:extLst>
              <a:ext uri="{FF2B5EF4-FFF2-40B4-BE49-F238E27FC236}">
                <a16:creationId xmlns:a16="http://schemas.microsoft.com/office/drawing/2014/main" id="{1808F636-6494-42DC-B63B-D0C214F09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2924175"/>
            <a:ext cx="2698750" cy="12604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6088" indent="-4460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solidFill>
                  <a:schemeClr val="bg1"/>
                </a:solidFill>
              </a:rPr>
              <a:t>·</a:t>
            </a:r>
            <a:r>
              <a:rPr lang="zh-CN" altLang="en-US" sz="3200" b="1" dirty="0">
                <a:solidFill>
                  <a:schemeClr val="bg1"/>
                </a:solidFill>
              </a:rPr>
              <a:t>是</a:t>
            </a:r>
            <a:r>
              <a:rPr lang="en-US" altLang="zh-CN" sz="3200" b="1" dirty="0">
                <a:solidFill>
                  <a:schemeClr val="bg1"/>
                </a:solidFill>
              </a:rPr>
              <a:t>Z</a:t>
            </a:r>
            <a:r>
              <a:rPr lang="en-US" altLang="en-US" sz="3200" b="1" dirty="0">
                <a:solidFill>
                  <a:schemeClr val="bg1"/>
                </a:solidFill>
              </a:rPr>
              <a:t>×Z</a:t>
            </a:r>
            <a:r>
              <a:rPr lang="zh-CN" altLang="en-US" sz="3200" b="1" dirty="0">
                <a:solidFill>
                  <a:schemeClr val="bg1"/>
                </a:solidFill>
              </a:rPr>
              <a:t>到</a:t>
            </a:r>
            <a:r>
              <a:rPr lang="en-US" altLang="zh-CN" sz="3200" b="1" dirty="0">
                <a:solidFill>
                  <a:schemeClr val="bg1"/>
                </a:solidFill>
              </a:rPr>
              <a:t>Z</a:t>
            </a:r>
            <a:r>
              <a:rPr lang="zh-CN" altLang="en-US" sz="3200" b="1" dirty="0">
                <a:solidFill>
                  <a:schemeClr val="bg1"/>
                </a:solidFill>
              </a:rPr>
              <a:t>的代数运算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1808F636-6494-42DC-B63B-D0C214F09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176" y="4832821"/>
            <a:ext cx="2698750" cy="127419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6088" indent="-4460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solidFill>
                  <a:schemeClr val="bg1"/>
                </a:solidFill>
              </a:rPr>
              <a:t>-</a:t>
            </a:r>
            <a:r>
              <a:rPr lang="zh-CN" altLang="en-US" sz="3200" b="1" dirty="0">
                <a:solidFill>
                  <a:schemeClr val="bg1"/>
                </a:solidFill>
              </a:rPr>
              <a:t>是</a:t>
            </a:r>
            <a:r>
              <a:rPr lang="en-US" altLang="zh-CN" sz="3200" b="1" dirty="0">
                <a:solidFill>
                  <a:schemeClr val="bg1"/>
                </a:solidFill>
              </a:rPr>
              <a:t>Z</a:t>
            </a:r>
            <a:r>
              <a:rPr lang="en-US" altLang="en-US" sz="3200" b="1" dirty="0">
                <a:solidFill>
                  <a:schemeClr val="bg1"/>
                </a:solidFill>
              </a:rPr>
              <a:t>×Z</a:t>
            </a:r>
            <a:r>
              <a:rPr lang="zh-CN" altLang="en-US" sz="3200" b="1" dirty="0">
                <a:solidFill>
                  <a:schemeClr val="bg1"/>
                </a:solidFill>
              </a:rPr>
              <a:t>到</a:t>
            </a:r>
            <a:r>
              <a:rPr lang="en-US" altLang="zh-CN" sz="3200" b="1" dirty="0">
                <a:solidFill>
                  <a:schemeClr val="bg1"/>
                </a:solidFill>
              </a:rPr>
              <a:t>Z</a:t>
            </a:r>
            <a:r>
              <a:rPr lang="zh-CN" altLang="en-US" sz="3200" b="1" dirty="0">
                <a:solidFill>
                  <a:schemeClr val="bg1"/>
                </a:solidFill>
              </a:rPr>
              <a:t>的代数运算</a:t>
            </a:r>
          </a:p>
        </p:txBody>
      </p:sp>
    </p:spTree>
    <p:extLst>
      <p:ext uri="{BB962C8B-B14F-4D97-AF65-F5344CB8AC3E}">
        <p14:creationId xmlns:p14="http://schemas.microsoft.com/office/powerpoint/2010/main" val="2937183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3ADAFBA6-352F-40D2-BD9F-62D6A32668E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303FB7-8082-414C-867B-F417149A7848}" type="slidenum">
              <a:rPr lang="zh-CN" altLang="en-US" smtClean="0">
                <a:solidFill>
                  <a:schemeClr val="accent1"/>
                </a:solidFill>
              </a:rPr>
              <a:pPr/>
              <a:t>6</a:t>
            </a:fld>
            <a:r>
              <a:rPr lang="en-US" altLang="zh-CN" dirty="0">
                <a:solidFill>
                  <a:schemeClr val="accent1"/>
                </a:solidFill>
              </a:rPr>
              <a:t>/48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483E7C32-87F3-4C28-AB1C-41B7CEE788F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F9334C02-E6CF-4CAE-831B-3CB6300602A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79388" y="908050"/>
            <a:ext cx="5329237" cy="4968875"/>
          </a:xfrm>
        </p:spPr>
        <p:txBody>
          <a:bodyPr/>
          <a:lstStyle/>
          <a:p>
            <a:pPr marL="265113" indent="-265113">
              <a:lnSpc>
                <a:spcPct val="90000"/>
              </a:lnSpc>
            </a:pP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（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）表示实数集带着数的加法。</a:t>
            </a:r>
          </a:p>
          <a:p>
            <a:pPr marL="265113" indent="-265113">
              <a:lnSpc>
                <a:spcPct val="90000"/>
              </a:lnSpc>
            </a:pPr>
            <a:endParaRPr lang="zh-CN" altLang="en-US" sz="2800" b="1" dirty="0">
              <a:solidFill>
                <a:schemeClr val="hlin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265113" indent="-265113">
              <a:lnSpc>
                <a:spcPct val="90000"/>
              </a:lnSpc>
            </a:pP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（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 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·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）表示实数集带着数的乘法。</a:t>
            </a:r>
          </a:p>
          <a:p>
            <a:pPr marL="265113" indent="-265113">
              <a:lnSpc>
                <a:spcPct val="90000"/>
              </a:lnSpc>
            </a:pPr>
            <a:endParaRPr lang="zh-CN" altLang="en-US" sz="2800" b="1" dirty="0">
              <a:solidFill>
                <a:schemeClr val="hlin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265113" indent="-265113">
              <a:lnSpc>
                <a:spcPct val="90000"/>
              </a:lnSpc>
            </a:pP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（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 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+, ·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）表示实数集带着数的加法与乘法。</a:t>
            </a:r>
            <a:endParaRPr lang="en-US" altLang="zh-CN" sz="2800" b="1" dirty="0">
              <a:solidFill>
                <a:schemeClr val="hlin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265113" indent="-265113">
              <a:lnSpc>
                <a:spcPct val="90000"/>
              </a:lnSpc>
            </a:pPr>
            <a:endParaRPr lang="en-US" altLang="zh-CN" sz="2800" b="1" dirty="0">
              <a:solidFill>
                <a:schemeClr val="hlin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265113" indent="-265113">
              <a:lnSpc>
                <a:spcPct val="90000"/>
              </a:lnSpc>
            </a:pP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（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 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-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）表示实数集带着数的乘法。</a:t>
            </a:r>
          </a:p>
          <a:p>
            <a:pPr marL="265113" indent="-265113">
              <a:lnSpc>
                <a:spcPct val="90000"/>
              </a:lnSpc>
            </a:pPr>
            <a:endParaRPr lang="en-US" altLang="zh-CN" sz="2800" b="1" dirty="0">
              <a:solidFill>
                <a:schemeClr val="hlin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11012" name="Text Box 4">
            <a:extLst>
              <a:ext uri="{FF2B5EF4-FFF2-40B4-BE49-F238E27FC236}">
                <a16:creationId xmlns:a16="http://schemas.microsoft.com/office/drawing/2014/main" id="{8B38ABA5-661E-45E7-98F9-4B01198CB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1052513"/>
            <a:ext cx="2698750" cy="127419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6088" indent="-4460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solidFill>
                  <a:schemeClr val="bg1"/>
                </a:solidFill>
              </a:rPr>
              <a:t>+</a:t>
            </a:r>
            <a:r>
              <a:rPr lang="zh-CN" altLang="en-US" sz="3200" b="1" dirty="0">
                <a:solidFill>
                  <a:schemeClr val="bg1"/>
                </a:solidFill>
              </a:rPr>
              <a:t>是</a:t>
            </a:r>
            <a:r>
              <a:rPr lang="en-US" altLang="zh-CN" sz="3200" b="1" dirty="0">
                <a:solidFill>
                  <a:schemeClr val="bg1"/>
                </a:solidFill>
              </a:rPr>
              <a:t>R</a:t>
            </a:r>
            <a:r>
              <a:rPr lang="en-US" altLang="en-US" sz="3200" b="1" dirty="0">
                <a:solidFill>
                  <a:schemeClr val="bg1"/>
                </a:solidFill>
              </a:rPr>
              <a:t>×R</a:t>
            </a:r>
            <a:r>
              <a:rPr lang="zh-CN" altLang="en-US" sz="3200" b="1" dirty="0">
                <a:solidFill>
                  <a:schemeClr val="bg1"/>
                </a:solidFill>
              </a:rPr>
              <a:t>到</a:t>
            </a:r>
            <a:r>
              <a:rPr lang="en-US" altLang="zh-CN" sz="3200" b="1" dirty="0">
                <a:solidFill>
                  <a:schemeClr val="bg1"/>
                </a:solidFill>
              </a:rPr>
              <a:t>R</a:t>
            </a:r>
            <a:r>
              <a:rPr lang="zh-CN" altLang="en-US" sz="3200" b="1" dirty="0">
                <a:solidFill>
                  <a:schemeClr val="bg1"/>
                </a:solidFill>
              </a:rPr>
              <a:t>的代数运算</a:t>
            </a:r>
          </a:p>
        </p:txBody>
      </p:sp>
      <p:sp>
        <p:nvSpPr>
          <p:cNvPr id="811013" name="Text Box 5">
            <a:extLst>
              <a:ext uri="{FF2B5EF4-FFF2-40B4-BE49-F238E27FC236}">
                <a16:creationId xmlns:a16="http://schemas.microsoft.com/office/drawing/2014/main" id="{1808F636-6494-42DC-B63B-D0C214F09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2924175"/>
            <a:ext cx="2698750" cy="127419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6088" indent="-4460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solidFill>
                  <a:schemeClr val="bg1"/>
                </a:solidFill>
              </a:rPr>
              <a:t>·</a:t>
            </a:r>
            <a:r>
              <a:rPr lang="zh-CN" altLang="en-US" sz="3200" b="1" dirty="0">
                <a:solidFill>
                  <a:schemeClr val="bg1"/>
                </a:solidFill>
              </a:rPr>
              <a:t>是</a:t>
            </a:r>
            <a:r>
              <a:rPr lang="en-US" altLang="zh-CN" sz="3200" b="1" dirty="0">
                <a:solidFill>
                  <a:schemeClr val="bg1"/>
                </a:solidFill>
              </a:rPr>
              <a:t>R</a:t>
            </a:r>
            <a:r>
              <a:rPr lang="en-US" altLang="en-US" sz="3200" b="1" dirty="0">
                <a:solidFill>
                  <a:schemeClr val="bg1"/>
                </a:solidFill>
              </a:rPr>
              <a:t>×R</a:t>
            </a:r>
            <a:r>
              <a:rPr lang="zh-CN" altLang="en-US" sz="3200" b="1" dirty="0">
                <a:solidFill>
                  <a:schemeClr val="bg1"/>
                </a:solidFill>
              </a:rPr>
              <a:t>到</a:t>
            </a:r>
            <a:r>
              <a:rPr lang="en-US" altLang="zh-CN" sz="3200" b="1" dirty="0">
                <a:solidFill>
                  <a:schemeClr val="bg1"/>
                </a:solidFill>
              </a:rPr>
              <a:t>R</a:t>
            </a:r>
            <a:r>
              <a:rPr lang="zh-CN" altLang="en-US" sz="3200" b="1" dirty="0">
                <a:solidFill>
                  <a:schemeClr val="bg1"/>
                </a:solidFill>
              </a:rPr>
              <a:t>的代数运算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1808F636-6494-42DC-B63B-D0C214F09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176" y="4832821"/>
            <a:ext cx="2698750" cy="127419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6088" indent="-4460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solidFill>
                  <a:schemeClr val="bg1"/>
                </a:solidFill>
              </a:rPr>
              <a:t>-</a:t>
            </a:r>
            <a:r>
              <a:rPr lang="zh-CN" altLang="en-US" sz="3200" b="1" dirty="0">
                <a:solidFill>
                  <a:schemeClr val="bg1"/>
                </a:solidFill>
              </a:rPr>
              <a:t>是</a:t>
            </a:r>
            <a:r>
              <a:rPr lang="en-US" altLang="zh-CN" sz="3200" b="1" dirty="0">
                <a:solidFill>
                  <a:schemeClr val="bg1"/>
                </a:solidFill>
              </a:rPr>
              <a:t>R</a:t>
            </a:r>
            <a:r>
              <a:rPr lang="en-US" altLang="en-US" sz="3200" b="1" dirty="0">
                <a:solidFill>
                  <a:schemeClr val="bg1"/>
                </a:solidFill>
              </a:rPr>
              <a:t>×R</a:t>
            </a:r>
            <a:r>
              <a:rPr lang="zh-CN" altLang="en-US" sz="3200" b="1" dirty="0">
                <a:solidFill>
                  <a:schemeClr val="bg1"/>
                </a:solidFill>
              </a:rPr>
              <a:t>到</a:t>
            </a:r>
            <a:r>
              <a:rPr lang="en-US" altLang="zh-CN" sz="3200" b="1" dirty="0">
                <a:solidFill>
                  <a:schemeClr val="bg1"/>
                </a:solidFill>
              </a:rPr>
              <a:t>R</a:t>
            </a:r>
            <a:r>
              <a:rPr lang="zh-CN" altLang="en-US" sz="3200" b="1" dirty="0">
                <a:solidFill>
                  <a:schemeClr val="bg1"/>
                </a:solidFill>
              </a:rPr>
              <a:t>的代数运算</a:t>
            </a:r>
          </a:p>
        </p:txBody>
      </p:sp>
    </p:spTree>
    <p:extLst>
      <p:ext uri="{BB962C8B-B14F-4D97-AF65-F5344CB8AC3E}">
        <p14:creationId xmlns:p14="http://schemas.microsoft.com/office/powerpoint/2010/main" val="1570130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2921DB1C-BAB0-4B5D-AAFB-A6B09A3D76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15056C-982A-439C-BC1C-57C61DD470FC}" type="slidenum">
              <a:rPr lang="zh-CN" altLang="en-US" smtClean="0">
                <a:solidFill>
                  <a:schemeClr val="accent1"/>
                </a:solidFill>
              </a:rPr>
              <a:pPr/>
              <a:t>7</a:t>
            </a:fld>
            <a:r>
              <a:rPr lang="en-US" altLang="zh-CN" dirty="0">
                <a:solidFill>
                  <a:schemeClr val="accent1"/>
                </a:solidFill>
              </a:rPr>
              <a:t>/48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B62840A0-D998-49FB-97CA-F7618768956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例     （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Z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5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1" dirty="0">
                <a:sym typeface="Symbol" panose="05050102010706020507" pitchFamily="18" charset="2"/>
              </a:rPr>
              <a:t>, ,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⊙ </a:t>
            </a:r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             </a:t>
            </a:r>
            <a:endParaRPr lang="zh-CN" altLang="en-US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383FEF38-22C4-473C-9387-D6C80EF7B17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5496" y="908721"/>
            <a:ext cx="9108504" cy="2318449"/>
          </a:xfrm>
        </p:spPr>
        <p:txBody>
          <a:bodyPr/>
          <a:lstStyle/>
          <a:p>
            <a:pPr marL="711200" indent="-711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  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Z</a:t>
            </a: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5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={0, 1, 2, 3, 4}</a:t>
            </a: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		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en-US" altLang="zh-CN" b="1" dirty="0" err="1">
                <a:sym typeface="Symbol" panose="05050102010706020507" pitchFamily="18" charset="2"/>
              </a:rPr>
              <a:t>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=(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x+y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) mod 5            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幺元：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   x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⊙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y=(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xy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) mod 5             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幺元：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，零元：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Group 3">
            <a:extLst>
              <a:ext uri="{FF2B5EF4-FFF2-40B4-BE49-F238E27FC236}">
                <a16:creationId xmlns:a16="http://schemas.microsoft.com/office/drawing/2014/main" id="{D584D128-068C-4475-B19E-51C575B1CD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7377225"/>
              </p:ext>
            </p:extLst>
          </p:nvPr>
        </p:nvGraphicFramePr>
        <p:xfrm>
          <a:off x="1043608" y="2852936"/>
          <a:ext cx="3240360" cy="3108960"/>
        </p:xfrm>
        <a:graphic>
          <a:graphicData uri="http://schemas.openxmlformats.org/drawingml/2006/table">
            <a:tbl>
              <a:tblPr/>
              <a:tblGrid>
                <a:gridCol w="541051">
                  <a:extLst>
                    <a:ext uri="{9D8B030D-6E8A-4147-A177-3AD203B41FA5}">
                      <a16:colId xmlns:a16="http://schemas.microsoft.com/office/drawing/2014/main" val="1845000228"/>
                    </a:ext>
                  </a:extLst>
                </a:gridCol>
                <a:gridCol w="554429">
                  <a:extLst>
                    <a:ext uri="{9D8B030D-6E8A-4147-A177-3AD203B41FA5}">
                      <a16:colId xmlns:a16="http://schemas.microsoft.com/office/drawing/2014/main" val="126914135"/>
                    </a:ext>
                  </a:extLst>
                </a:gridCol>
                <a:gridCol w="526186">
                  <a:extLst>
                    <a:ext uri="{9D8B030D-6E8A-4147-A177-3AD203B41FA5}">
                      <a16:colId xmlns:a16="http://schemas.microsoft.com/office/drawing/2014/main" val="3225482726"/>
                    </a:ext>
                  </a:extLst>
                </a:gridCol>
                <a:gridCol w="538078">
                  <a:extLst>
                    <a:ext uri="{9D8B030D-6E8A-4147-A177-3AD203B41FA5}">
                      <a16:colId xmlns:a16="http://schemas.microsoft.com/office/drawing/2014/main" val="2660014118"/>
                    </a:ext>
                  </a:extLst>
                </a:gridCol>
                <a:gridCol w="541051">
                  <a:extLst>
                    <a:ext uri="{9D8B030D-6E8A-4147-A177-3AD203B41FA5}">
                      <a16:colId xmlns:a16="http://schemas.microsoft.com/office/drawing/2014/main" val="3167915937"/>
                    </a:ext>
                  </a:extLst>
                </a:gridCol>
                <a:gridCol w="539565">
                  <a:extLst>
                    <a:ext uri="{9D8B030D-6E8A-4147-A177-3AD203B41FA5}">
                      <a16:colId xmlns:a16="http://schemas.microsoft.com/office/drawing/2014/main" val="3694267854"/>
                    </a:ext>
                  </a:extLst>
                </a:gridCol>
              </a:tblGrid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311447"/>
                  </a:ext>
                </a:extLst>
              </a:tr>
              <a:tr h="494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725648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612626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895964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398982"/>
                  </a:ext>
                </a:extLst>
              </a:tr>
              <a:tr h="494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755309"/>
                  </a:ext>
                </a:extLst>
              </a:tr>
            </a:tbl>
          </a:graphicData>
        </a:graphic>
      </p:graphicFrame>
      <p:graphicFrame>
        <p:nvGraphicFramePr>
          <p:cNvPr id="16" name="Group 3">
            <a:extLst>
              <a:ext uri="{FF2B5EF4-FFF2-40B4-BE49-F238E27FC236}">
                <a16:creationId xmlns:a16="http://schemas.microsoft.com/office/drawing/2014/main" id="{D584D128-068C-4475-B19E-51C575B1CD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4811461"/>
              </p:ext>
            </p:extLst>
          </p:nvPr>
        </p:nvGraphicFramePr>
        <p:xfrm>
          <a:off x="5148064" y="2852936"/>
          <a:ext cx="3240360" cy="3108960"/>
        </p:xfrm>
        <a:graphic>
          <a:graphicData uri="http://schemas.openxmlformats.org/drawingml/2006/table">
            <a:tbl>
              <a:tblPr/>
              <a:tblGrid>
                <a:gridCol w="541051">
                  <a:extLst>
                    <a:ext uri="{9D8B030D-6E8A-4147-A177-3AD203B41FA5}">
                      <a16:colId xmlns:a16="http://schemas.microsoft.com/office/drawing/2014/main" val="1845000228"/>
                    </a:ext>
                  </a:extLst>
                </a:gridCol>
                <a:gridCol w="554429">
                  <a:extLst>
                    <a:ext uri="{9D8B030D-6E8A-4147-A177-3AD203B41FA5}">
                      <a16:colId xmlns:a16="http://schemas.microsoft.com/office/drawing/2014/main" val="126914135"/>
                    </a:ext>
                  </a:extLst>
                </a:gridCol>
                <a:gridCol w="526186">
                  <a:extLst>
                    <a:ext uri="{9D8B030D-6E8A-4147-A177-3AD203B41FA5}">
                      <a16:colId xmlns:a16="http://schemas.microsoft.com/office/drawing/2014/main" val="3225482726"/>
                    </a:ext>
                  </a:extLst>
                </a:gridCol>
                <a:gridCol w="538078">
                  <a:extLst>
                    <a:ext uri="{9D8B030D-6E8A-4147-A177-3AD203B41FA5}">
                      <a16:colId xmlns:a16="http://schemas.microsoft.com/office/drawing/2014/main" val="2660014118"/>
                    </a:ext>
                  </a:extLst>
                </a:gridCol>
                <a:gridCol w="541051">
                  <a:extLst>
                    <a:ext uri="{9D8B030D-6E8A-4147-A177-3AD203B41FA5}">
                      <a16:colId xmlns:a16="http://schemas.microsoft.com/office/drawing/2014/main" val="3167915937"/>
                    </a:ext>
                  </a:extLst>
                </a:gridCol>
                <a:gridCol w="539565">
                  <a:extLst>
                    <a:ext uri="{9D8B030D-6E8A-4147-A177-3AD203B41FA5}">
                      <a16:colId xmlns:a16="http://schemas.microsoft.com/office/drawing/2014/main" val="3694267854"/>
                    </a:ext>
                  </a:extLst>
                </a:gridCol>
              </a:tblGrid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zh-CN" altLang="en-US" sz="2800" b="1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⊙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311447"/>
                  </a:ext>
                </a:extLst>
              </a:tr>
              <a:tr h="494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725648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612626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en-US" altLang="zh-CN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895964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en-US" altLang="zh-CN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398982"/>
                  </a:ext>
                </a:extLst>
              </a:tr>
              <a:tr h="494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755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2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2921DB1C-BAB0-4B5D-AAFB-A6B09A3D76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15056C-982A-439C-BC1C-57C61DD470FC}" type="slidenum">
              <a:rPr lang="zh-CN" altLang="en-US" smtClean="0">
                <a:solidFill>
                  <a:schemeClr val="accent1"/>
                </a:solidFill>
              </a:rPr>
              <a:pPr/>
              <a:t>8</a:t>
            </a:fld>
            <a:r>
              <a:rPr lang="en-US" altLang="zh-CN" dirty="0">
                <a:solidFill>
                  <a:schemeClr val="accent1"/>
                </a:solidFill>
              </a:rPr>
              <a:t>/48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B62840A0-D998-49FB-97CA-F7618768956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例     （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Z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6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1" dirty="0">
                <a:sym typeface="Symbol" panose="05050102010706020507" pitchFamily="18" charset="2"/>
              </a:rPr>
              <a:t>, ,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⊙ </a:t>
            </a:r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             </a:t>
            </a:r>
            <a:endParaRPr lang="zh-CN" altLang="en-US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383FEF38-22C4-473C-9387-D6C80EF7B17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4259" y="847017"/>
            <a:ext cx="9108504" cy="1912207"/>
          </a:xfrm>
        </p:spPr>
        <p:txBody>
          <a:bodyPr/>
          <a:lstStyle/>
          <a:p>
            <a:pPr marL="711200" indent="-711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  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Z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6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={0, 1, 2, 3, 4, 5}</a:t>
            </a: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		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en-US" altLang="zh-CN" b="1" dirty="0" err="1">
                <a:sym typeface="Symbol" panose="05050102010706020507" pitchFamily="18" charset="2"/>
              </a:rPr>
              <a:t>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=(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x+y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) mod 6         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幺元：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   x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⊙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y=(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xy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) mod 6          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幺元：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，零元：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Group 3">
            <a:extLst>
              <a:ext uri="{FF2B5EF4-FFF2-40B4-BE49-F238E27FC236}">
                <a16:creationId xmlns:a16="http://schemas.microsoft.com/office/drawing/2014/main" id="{D584D128-068C-4475-B19E-51C575B1CD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290681"/>
              </p:ext>
            </p:extLst>
          </p:nvPr>
        </p:nvGraphicFramePr>
        <p:xfrm>
          <a:off x="683568" y="2636912"/>
          <a:ext cx="3708920" cy="3627120"/>
        </p:xfrm>
        <a:graphic>
          <a:graphicData uri="http://schemas.openxmlformats.org/drawingml/2006/table">
            <a:tbl>
              <a:tblPr/>
              <a:tblGrid>
                <a:gridCol w="530887">
                  <a:extLst>
                    <a:ext uri="{9D8B030D-6E8A-4147-A177-3AD203B41FA5}">
                      <a16:colId xmlns:a16="http://schemas.microsoft.com/office/drawing/2014/main" val="1845000228"/>
                    </a:ext>
                  </a:extLst>
                </a:gridCol>
                <a:gridCol w="544014">
                  <a:extLst>
                    <a:ext uri="{9D8B030D-6E8A-4147-A177-3AD203B41FA5}">
                      <a16:colId xmlns:a16="http://schemas.microsoft.com/office/drawing/2014/main" val="126914135"/>
                    </a:ext>
                  </a:extLst>
                </a:gridCol>
                <a:gridCol w="516302">
                  <a:extLst>
                    <a:ext uri="{9D8B030D-6E8A-4147-A177-3AD203B41FA5}">
                      <a16:colId xmlns:a16="http://schemas.microsoft.com/office/drawing/2014/main" val="3225482726"/>
                    </a:ext>
                  </a:extLst>
                </a:gridCol>
                <a:gridCol w="527970">
                  <a:extLst>
                    <a:ext uri="{9D8B030D-6E8A-4147-A177-3AD203B41FA5}">
                      <a16:colId xmlns:a16="http://schemas.microsoft.com/office/drawing/2014/main" val="2660014118"/>
                    </a:ext>
                  </a:extLst>
                </a:gridCol>
                <a:gridCol w="530887">
                  <a:extLst>
                    <a:ext uri="{9D8B030D-6E8A-4147-A177-3AD203B41FA5}">
                      <a16:colId xmlns:a16="http://schemas.microsoft.com/office/drawing/2014/main" val="3167915937"/>
                    </a:ext>
                  </a:extLst>
                </a:gridCol>
                <a:gridCol w="529430">
                  <a:extLst>
                    <a:ext uri="{9D8B030D-6E8A-4147-A177-3AD203B41FA5}">
                      <a16:colId xmlns:a16="http://schemas.microsoft.com/office/drawing/2014/main" val="3694267854"/>
                    </a:ext>
                  </a:extLst>
                </a:gridCol>
                <a:gridCol w="529430">
                  <a:extLst>
                    <a:ext uri="{9D8B030D-6E8A-4147-A177-3AD203B41FA5}">
                      <a16:colId xmlns:a16="http://schemas.microsoft.com/office/drawing/2014/main" val="2322474812"/>
                    </a:ext>
                  </a:extLst>
                </a:gridCol>
              </a:tblGrid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311447"/>
                  </a:ext>
                </a:extLst>
              </a:tr>
              <a:tr h="494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725648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612626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895964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398982"/>
                  </a:ext>
                </a:extLst>
              </a:tr>
              <a:tr h="494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755309"/>
                  </a:ext>
                </a:extLst>
              </a:tr>
              <a:tr h="4942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038585"/>
                  </a:ext>
                </a:extLst>
              </a:tr>
            </a:tbl>
          </a:graphicData>
        </a:graphic>
      </p:graphicFrame>
      <p:graphicFrame>
        <p:nvGraphicFramePr>
          <p:cNvPr id="16" name="Group 3">
            <a:extLst>
              <a:ext uri="{FF2B5EF4-FFF2-40B4-BE49-F238E27FC236}">
                <a16:creationId xmlns:a16="http://schemas.microsoft.com/office/drawing/2014/main" id="{D584D128-068C-4475-B19E-51C575B1CD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4037624"/>
              </p:ext>
            </p:extLst>
          </p:nvPr>
        </p:nvGraphicFramePr>
        <p:xfrm>
          <a:off x="4932041" y="2636912"/>
          <a:ext cx="3672407" cy="3627120"/>
        </p:xfrm>
        <a:graphic>
          <a:graphicData uri="http://schemas.openxmlformats.org/drawingml/2006/table">
            <a:tbl>
              <a:tblPr/>
              <a:tblGrid>
                <a:gridCol w="525661">
                  <a:extLst>
                    <a:ext uri="{9D8B030D-6E8A-4147-A177-3AD203B41FA5}">
                      <a16:colId xmlns:a16="http://schemas.microsoft.com/office/drawing/2014/main" val="1845000228"/>
                    </a:ext>
                  </a:extLst>
                </a:gridCol>
                <a:gridCol w="538659">
                  <a:extLst>
                    <a:ext uri="{9D8B030D-6E8A-4147-A177-3AD203B41FA5}">
                      <a16:colId xmlns:a16="http://schemas.microsoft.com/office/drawing/2014/main" val="126914135"/>
                    </a:ext>
                  </a:extLst>
                </a:gridCol>
                <a:gridCol w="511220">
                  <a:extLst>
                    <a:ext uri="{9D8B030D-6E8A-4147-A177-3AD203B41FA5}">
                      <a16:colId xmlns:a16="http://schemas.microsoft.com/office/drawing/2014/main" val="3225482726"/>
                    </a:ext>
                  </a:extLst>
                </a:gridCol>
                <a:gridCol w="522772">
                  <a:extLst>
                    <a:ext uri="{9D8B030D-6E8A-4147-A177-3AD203B41FA5}">
                      <a16:colId xmlns:a16="http://schemas.microsoft.com/office/drawing/2014/main" val="2660014118"/>
                    </a:ext>
                  </a:extLst>
                </a:gridCol>
                <a:gridCol w="525661">
                  <a:extLst>
                    <a:ext uri="{9D8B030D-6E8A-4147-A177-3AD203B41FA5}">
                      <a16:colId xmlns:a16="http://schemas.microsoft.com/office/drawing/2014/main" val="3167915937"/>
                    </a:ext>
                  </a:extLst>
                </a:gridCol>
                <a:gridCol w="524217">
                  <a:extLst>
                    <a:ext uri="{9D8B030D-6E8A-4147-A177-3AD203B41FA5}">
                      <a16:colId xmlns:a16="http://schemas.microsoft.com/office/drawing/2014/main" val="3694267854"/>
                    </a:ext>
                  </a:extLst>
                </a:gridCol>
                <a:gridCol w="524217">
                  <a:extLst>
                    <a:ext uri="{9D8B030D-6E8A-4147-A177-3AD203B41FA5}">
                      <a16:colId xmlns:a16="http://schemas.microsoft.com/office/drawing/2014/main" val="3531842784"/>
                    </a:ext>
                  </a:extLst>
                </a:gridCol>
              </a:tblGrid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zh-CN" altLang="en-US" sz="2800" b="1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⊙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311447"/>
                  </a:ext>
                </a:extLst>
              </a:tr>
              <a:tr h="494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725648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612626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en-US" altLang="zh-CN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895964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en-US" altLang="zh-CN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398982"/>
                  </a:ext>
                </a:extLst>
              </a:tr>
              <a:tr h="494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755309"/>
                  </a:ext>
                </a:extLst>
              </a:tr>
              <a:tr h="4942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077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91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2921DB1C-BAB0-4B5D-AAFB-A6B09A3D76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15056C-982A-439C-BC1C-57C61DD470FC}" type="slidenum">
              <a:rPr lang="zh-CN" altLang="en-US" smtClean="0">
                <a:solidFill>
                  <a:schemeClr val="accent1"/>
                </a:solidFill>
              </a:rPr>
              <a:pPr/>
              <a:t>9</a:t>
            </a:fld>
            <a:r>
              <a:rPr lang="en-US" altLang="zh-CN" dirty="0">
                <a:solidFill>
                  <a:schemeClr val="accent1"/>
                </a:solidFill>
              </a:rPr>
              <a:t>/48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B62840A0-D998-49FB-97CA-F7618768956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例     （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4000" b="1" baseline="30000" dirty="0"/>
              <a:t>S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4000" b="1" dirty="0">
                <a:ea typeface="宋体" panose="02010600030101010101" pitchFamily="2" charset="-122"/>
              </a:rPr>
              <a:t>∪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4000" b="1" dirty="0">
                <a:ea typeface="宋体" panose="02010600030101010101" pitchFamily="2" charset="-122"/>
              </a:rPr>
              <a:t>∩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1" dirty="0">
                <a:sym typeface="Symbol" panose="05050102010706020507" pitchFamily="18" charset="2"/>
              </a:rPr>
              <a:t>, </a:t>
            </a:r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~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             </a:t>
            </a:r>
            <a:endParaRPr lang="zh-CN" altLang="en-US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383FEF38-22C4-473C-9387-D6C80EF7B17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4259" y="847017"/>
            <a:ext cx="9108504" cy="5174271"/>
          </a:xfrm>
        </p:spPr>
        <p:txBody>
          <a:bodyPr/>
          <a:lstStyle/>
          <a:p>
            <a:pPr marL="711200" indent="-711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  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S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是一个非空集合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		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zh-CN" altLang="en-US" b="1" dirty="0">
                <a:ea typeface="宋体" panose="02010600030101010101" pitchFamily="2" charset="-122"/>
              </a:rPr>
              <a:t>并运算</a:t>
            </a:r>
            <a:r>
              <a:rPr lang="en-US" altLang="zh-CN" b="1" dirty="0">
                <a:ea typeface="宋体" panose="02010600030101010101" pitchFamily="2" charset="-122"/>
              </a:rPr>
              <a:t>∪</a:t>
            </a:r>
            <a:r>
              <a:rPr lang="zh-CN" altLang="en-US" b="1" dirty="0">
                <a:ea typeface="宋体" panose="02010600030101010101" pitchFamily="2" charset="-122"/>
              </a:rPr>
              <a:t>：幺元是空集</a:t>
            </a:r>
            <a:r>
              <a:rPr lang="en-US" altLang="zh-CN" b="1" dirty="0"/>
              <a:t>Ø</a:t>
            </a: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b="1" dirty="0">
                <a:ea typeface="宋体" panose="02010600030101010101" pitchFamily="2" charset="-122"/>
              </a:rPr>
              <a:t>                            </a:t>
            </a:r>
            <a:r>
              <a:rPr lang="zh-CN" altLang="en-US" b="1" dirty="0">
                <a:ea typeface="宋体" panose="02010600030101010101" pitchFamily="2" charset="-122"/>
              </a:rPr>
              <a:t>零元是全集</a:t>
            </a:r>
            <a:r>
              <a:rPr lang="en-US" altLang="zh-CN" b="1" dirty="0">
                <a:ea typeface="宋体" panose="02010600030101010101" pitchFamily="2" charset="-122"/>
              </a:rPr>
              <a:t>S</a:t>
            </a: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		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zh-CN" altLang="en-US" b="1" dirty="0">
                <a:ea typeface="宋体" panose="02010600030101010101" pitchFamily="2" charset="-122"/>
              </a:rPr>
              <a:t>交运算</a:t>
            </a:r>
            <a:r>
              <a:rPr lang="en-US" altLang="zh-CN" b="1" dirty="0">
                <a:ea typeface="宋体" panose="02010600030101010101" pitchFamily="2" charset="-122"/>
              </a:rPr>
              <a:t>∩ </a:t>
            </a:r>
            <a:r>
              <a:rPr lang="zh-CN" altLang="en-US" b="1" dirty="0">
                <a:ea typeface="宋体" panose="02010600030101010101" pitchFamily="2" charset="-122"/>
              </a:rPr>
              <a:t>： 零元是空集</a:t>
            </a:r>
            <a:r>
              <a:rPr lang="en-US" altLang="zh-CN" b="1" dirty="0"/>
              <a:t>Ø</a:t>
            </a: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b="1" dirty="0">
                <a:ea typeface="宋体" panose="02010600030101010101" pitchFamily="2" charset="-122"/>
              </a:rPr>
              <a:t>                            </a:t>
            </a:r>
            <a:r>
              <a:rPr lang="zh-CN" altLang="en-US" b="1" dirty="0">
                <a:ea typeface="宋体" panose="02010600030101010101" pitchFamily="2" charset="-122"/>
              </a:rPr>
              <a:t>幺元是全集</a:t>
            </a:r>
            <a:r>
              <a:rPr lang="en-US" altLang="zh-CN" b="1" dirty="0">
                <a:ea typeface="宋体" panose="02010600030101010101" pitchFamily="2" charset="-122"/>
              </a:rPr>
              <a:t>S</a:t>
            </a: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           补运算 </a:t>
            </a:r>
            <a:r>
              <a:rPr lang="zh-CN" altLang="en-US" b="1" dirty="0">
                <a:ea typeface="宋体" panose="02010600030101010101" pitchFamily="2" charset="-122"/>
              </a:rPr>
              <a:t>~ 是一元运算，没有幺元、零元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b="1" dirty="0">
              <a:ea typeface="宋体" panose="02010600030101010101" pitchFamily="2" charset="-122"/>
            </a:endParaRP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b="1" dirty="0">
                <a:ea typeface="宋体" panose="02010600030101010101" pitchFamily="2" charset="-122"/>
              </a:rPr>
              <a:t>         差运算 </a:t>
            </a:r>
            <a:r>
              <a:rPr lang="en-US" altLang="zh-CN" b="1" dirty="0">
                <a:ea typeface="宋体" panose="02010600030101010101" pitchFamily="2" charset="-122"/>
              </a:rPr>
              <a:t>–</a:t>
            </a:r>
            <a:r>
              <a:rPr lang="zh-CN" altLang="en-US" b="1" dirty="0"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zh-CN" altLang="en-US" b="1" dirty="0">
                <a:ea typeface="宋体" panose="02010600030101010101" pitchFamily="2" charset="-122"/>
              </a:rPr>
              <a:t>没有幺元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b="1" dirty="0">
                <a:ea typeface="宋体" panose="02010600030101010101" pitchFamily="2" charset="-122"/>
              </a:rPr>
              <a:t>         对称差运算</a:t>
            </a:r>
            <a:r>
              <a:rPr lang="en-US" altLang="zh-CN" b="1" dirty="0">
                <a:ea typeface="宋体" panose="02010600030101010101" pitchFamily="2" charset="-122"/>
              </a:rPr>
              <a:t>⊕</a:t>
            </a:r>
            <a:r>
              <a:rPr lang="zh-CN" altLang="en-US" b="1" dirty="0">
                <a:ea typeface="宋体" panose="02010600030101010101" pitchFamily="2" charset="-122"/>
              </a:rPr>
              <a:t>：幺元是空集</a:t>
            </a:r>
            <a:r>
              <a:rPr lang="en-US" altLang="zh-CN" b="1" dirty="0"/>
              <a:t>Ø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b="1" dirty="0">
              <a:ea typeface="宋体" panose="02010600030101010101" pitchFamily="2" charset="-122"/>
            </a:endParaRPr>
          </a:p>
          <a:p>
            <a:pPr marL="711200" indent="-71120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579974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316065</TotalTime>
  <Words>5360</Words>
  <Application>Microsoft Office PowerPoint</Application>
  <PresentationFormat>全屏显示(4:3)</PresentationFormat>
  <Paragraphs>695</Paragraphs>
  <Slides>49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9" baseType="lpstr">
      <vt:lpstr>MingLiU</vt:lpstr>
      <vt:lpstr>MS Mincho</vt:lpstr>
      <vt:lpstr>黑体</vt:lpstr>
      <vt:lpstr>宋体</vt:lpstr>
      <vt:lpstr>Arial</vt:lpstr>
      <vt:lpstr>Calibri</vt:lpstr>
      <vt:lpstr>Cambria Math</vt:lpstr>
      <vt:lpstr>Times New Roman</vt:lpstr>
      <vt:lpstr>Wingdings</vt:lpstr>
      <vt:lpstr>2_Office 主题</vt:lpstr>
      <vt:lpstr>PowerPoint 演示文稿</vt:lpstr>
      <vt:lpstr>9.2 代数系统</vt:lpstr>
      <vt:lpstr>定义9.8                   代数系统</vt:lpstr>
      <vt:lpstr>例</vt:lpstr>
      <vt:lpstr>例</vt:lpstr>
      <vt:lpstr>例</vt:lpstr>
      <vt:lpstr>例     （ Z5 , , ⊙ ）             </vt:lpstr>
      <vt:lpstr>例     （ Z6 , , ⊙ ）             </vt:lpstr>
      <vt:lpstr>例     （2S, ∪, ∩ , ~ ）             </vt:lpstr>
      <vt:lpstr>例     （{0，1}, ∨, ∧, ﹁  ）             </vt:lpstr>
      <vt:lpstr>特异常数、代数常数： 幺元，零元             </vt:lpstr>
      <vt:lpstr>定义9.9               子代数系统</vt:lpstr>
      <vt:lpstr>平凡的子代数系统</vt:lpstr>
      <vt:lpstr>例9.5</vt:lpstr>
      <vt:lpstr>定义9.10         积代数系统</vt:lpstr>
      <vt:lpstr>例         积代数系统</vt:lpstr>
      <vt:lpstr>例         积代数系统</vt:lpstr>
      <vt:lpstr>引例     （R， － ）与（R+，÷）</vt:lpstr>
      <vt:lpstr>定义9.11             同态</vt:lpstr>
      <vt:lpstr>定义9.12      单同态、满同态、同构</vt:lpstr>
      <vt:lpstr>PowerPoint 演示文稿</vt:lpstr>
      <vt:lpstr>PowerPoint 演示文稿</vt:lpstr>
      <vt:lpstr>例           三个Z到A的函数</vt:lpstr>
      <vt:lpstr>例        φ1是同态函数</vt:lpstr>
      <vt:lpstr>例        φ2是满同态映射</vt:lpstr>
      <vt:lpstr>例        φ3不是同态映射</vt:lpstr>
      <vt:lpstr>例         (Z,+)→(Zn, )的满同态映射</vt:lpstr>
      <vt:lpstr>例           (Z, +)→(Z, +)的同态映射</vt:lpstr>
      <vt:lpstr>例          (Σ*, ∘)→(N, +)的同态映射</vt:lpstr>
      <vt:lpstr>定义9.12’  有两个二元运算的代数系统同态 </vt:lpstr>
      <vt:lpstr>例         (Z,+,·)→(Zn, , ⊙)同态</vt:lpstr>
      <vt:lpstr>定义9.12’’  有一元二元运算的代数系统同态 </vt:lpstr>
      <vt:lpstr>例         (R,+,-)→(R+,·, -1)同态</vt:lpstr>
      <vt:lpstr>定义9.12’’’  有三个运算的代数系统同态 </vt:lpstr>
      <vt:lpstr>例  (R,+,-,－)→(R+,·, ÷ , -1)同态</vt:lpstr>
      <vt:lpstr>定理 </vt:lpstr>
      <vt:lpstr>定理的证明 </vt:lpstr>
      <vt:lpstr>定理的证明(续) </vt:lpstr>
      <vt:lpstr>9.3  几个典型的代数系统</vt:lpstr>
      <vt:lpstr>定义9.13          半群</vt:lpstr>
      <vt:lpstr>例</vt:lpstr>
      <vt:lpstr>例</vt:lpstr>
      <vt:lpstr>例设f,g是(A, )到(B,*)的同态映射，    定义一个A到B的映射h，对aA，h(a)=f(a)*g(a)，    若(B,*)是一个适合交换律的半群,    那么h为A到B的同态映射。</vt:lpstr>
      <vt:lpstr>定义9.13’                  含幺半群</vt:lpstr>
      <vt:lpstr>例 （2A，∪）是一个半群</vt:lpstr>
      <vt:lpstr>PowerPoint 演示文稿</vt:lpstr>
      <vt:lpstr>PowerPoint 演示文稿</vt:lpstr>
      <vt:lpstr>PowerPoint 演示文稿</vt:lpstr>
      <vt:lpstr>    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zhong</dc:creator>
  <cp:lastModifiedBy>1563883475@qq.com</cp:lastModifiedBy>
  <cp:revision>228</cp:revision>
  <dcterms:created xsi:type="dcterms:W3CDTF">2090-01-01T11:28:32Z</dcterms:created>
  <dcterms:modified xsi:type="dcterms:W3CDTF">2024-12-07T09:41:10Z</dcterms:modified>
</cp:coreProperties>
</file>