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935" r:id="rId2"/>
    <p:sldId id="983" r:id="rId3"/>
    <p:sldId id="980" r:id="rId4"/>
    <p:sldId id="976" r:id="rId5"/>
    <p:sldId id="979" r:id="rId6"/>
    <p:sldId id="977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00"/>
    <a:srgbClr val="33CC33"/>
    <a:srgbClr val="95B3D7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6781" autoAdjust="0"/>
  </p:normalViewPr>
  <p:slideViewPr>
    <p:cSldViewPr>
      <p:cViewPr varScale="1">
        <p:scale>
          <a:sx n="105" d="100"/>
          <a:sy n="105" d="100"/>
        </p:scale>
        <p:origin x="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6A58517-20EB-4301-A165-04977BDA47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BBF9D17-6ADE-4D4B-94D8-A22F9D5B12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1FA0213-717E-4F5F-9EA7-D50BC2709F9F}" type="datetimeFigureOut">
              <a:rPr lang="zh-CN" altLang="en-US"/>
              <a:pPr>
                <a:defRPr/>
              </a:pPr>
              <a:t>2024/12/7</a:t>
            </a:fld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A94E315D-3836-4685-9606-1FDD75E39E5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2EC5AB67-B631-426F-8A68-88C7D10C0A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B17ECEF6-9F5B-4855-9C52-BD38A64A88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F7DBDBF4-732E-4E5E-8E31-095891D9F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C2FCF4D-420C-4BC1-A6E9-5F164C311C6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12800" indent="-812800"/>
            <a:r>
              <a:rPr lang="zh-CN" altLang="en-US" sz="1200" b="1" dirty="0">
                <a:solidFill>
                  <a:srgbClr val="FF0000"/>
                </a:solidFill>
              </a:rPr>
              <a:t>补充题 </a:t>
            </a:r>
            <a:r>
              <a:rPr lang="zh-CN" altLang="en-US" sz="1200" b="1" dirty="0"/>
              <a:t>设</a:t>
            </a:r>
            <a:r>
              <a:rPr lang="en-US" altLang="zh-CN" sz="1200" b="1" dirty="0"/>
              <a:t>S={a, b}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(S</a:t>
            </a:r>
            <a:r>
              <a:rPr lang="zh-CN" altLang="en-US" sz="1200" b="1" dirty="0"/>
              <a:t>，*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是一个半群，</a:t>
            </a:r>
          </a:p>
          <a:p>
            <a:pPr marL="812800" indent="-812800"/>
            <a:r>
              <a:rPr lang="zh-CN" altLang="en-US" sz="1200" b="1" dirty="0"/>
              <a:t>	       且</a:t>
            </a:r>
            <a:r>
              <a:rPr lang="en-US" altLang="zh-CN" sz="1200" b="1" dirty="0"/>
              <a:t>a*a=b</a:t>
            </a:r>
            <a:r>
              <a:rPr lang="zh-CN" altLang="en-US" sz="1200" b="1" dirty="0"/>
              <a:t>。</a:t>
            </a:r>
          </a:p>
          <a:p>
            <a:pPr marL="812800" indent="-812800"/>
            <a:r>
              <a:rPr lang="zh-CN" altLang="en-US" sz="1200" b="1" dirty="0"/>
              <a:t>	       证明：①</a:t>
            </a:r>
            <a:r>
              <a:rPr lang="en-US" altLang="zh-CN" sz="1200" b="1" dirty="0"/>
              <a:t>  a*</a:t>
            </a:r>
            <a:r>
              <a:rPr lang="en-US" altLang="zh-CN" sz="1200" b="1" dirty="0">
                <a:solidFill>
                  <a:srgbClr val="002060"/>
                </a:solidFill>
              </a:rPr>
              <a:t>b</a:t>
            </a:r>
            <a:r>
              <a:rPr lang="en-US" altLang="zh-CN" sz="1200" b="1" dirty="0"/>
              <a:t>=b*a</a:t>
            </a:r>
          </a:p>
          <a:p>
            <a:pPr marL="812800" indent="-812800"/>
            <a:r>
              <a:rPr lang="en-US" altLang="zh-CN" sz="1200" b="1" dirty="0"/>
              <a:t>                         ②  b*b=b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CF4D-420C-4BC1-A6E9-5F164C311C66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65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CF4D-420C-4BC1-A6E9-5F164C311C66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309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FCF4D-420C-4BC1-A6E9-5F164C311C66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32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460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63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10F65D-582E-46F1-99A9-A4F7864F295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38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450BBB60-E89A-40A9-95DE-F3FCC26C4E3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02EA048-8F90-44BC-B295-40C7DCEDDA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705C10E-682E-478C-AE00-BD2DF799BE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87416B-2344-4D37-9137-B6B89722117B}" type="slidenum">
              <a:rPr lang="zh-CN" altLang="en-US" smtClean="0"/>
              <a:pPr/>
              <a:t>‹#›</a:t>
            </a:fld>
            <a:r>
              <a:rPr lang="en-US" altLang="zh-CN"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094635811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913FDA2C-0236-4F68-BF0C-05E43922ECB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B2FCA82E-F0E1-4824-BDBA-3C3D46D4FB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FB6FA78-7D29-41FD-BE3B-C990B59404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7AFD2D2E-E534-4101-8685-965822AA6743}" type="slidenum">
              <a:rPr lang="zh-CN" altLang="en-US" smtClean="0"/>
              <a:pPr/>
              <a:t>‹#›</a:t>
            </a:fld>
            <a:r>
              <a:rPr lang="en-US" altLang="zh-CN" dirty="0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9A7C215D-5632-49B9-BDB2-4E447EF04F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692151"/>
            <a:ext cx="8534400" cy="1440706"/>
          </a:xfrm>
        </p:spPr>
        <p:txBody>
          <a:bodyPr/>
          <a:lstStyle/>
          <a:p>
            <a:pPr algn="l"/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b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b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endParaRPr lang="zh-CN" altLang="en-US" sz="32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标题 1">
            <a:extLst>
              <a:ext uri="{FF2B5EF4-FFF2-40B4-BE49-F238E27FC236}">
                <a16:creationId xmlns:a16="http://schemas.microsoft.com/office/drawing/2014/main" id="{0099DD3E-724D-4EE4-8B48-77BA660F327A}"/>
              </a:ext>
            </a:extLst>
          </p:cNvPr>
          <p:cNvSpPr txBox="1">
            <a:spLocks/>
          </p:cNvSpPr>
          <p:nvPr/>
        </p:nvSpPr>
        <p:spPr bwMode="auto">
          <a:xfrm>
            <a:off x="179388" y="122238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450" y="2420888"/>
            <a:ext cx="8785099" cy="338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思考题</a:t>
            </a: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S={a, b}, </a:t>
            </a:r>
          </a:p>
          <a:p>
            <a:pPr marL="1166813" indent="-1166813">
              <a:lnSpc>
                <a:spcPct val="110000"/>
              </a:lnSpc>
            </a:pPr>
            <a:r>
              <a:rPr lang="zh-CN" altLang="en-US" sz="2400" b="1" dirty="0">
                <a:solidFill>
                  <a:srgbClr val="333300"/>
                </a:solidFill>
              </a:rPr>
              <a:t> （</a:t>
            </a:r>
            <a:r>
              <a:rPr lang="en-US" altLang="zh-CN" sz="2400" b="1" dirty="0">
                <a:solidFill>
                  <a:srgbClr val="333300"/>
                </a:solidFill>
              </a:rPr>
              <a:t>1</a:t>
            </a:r>
            <a:r>
              <a:rPr lang="zh-CN" altLang="en-US" sz="2400" b="1" dirty="0">
                <a:solidFill>
                  <a:srgbClr val="333300"/>
                </a:solidFill>
              </a:rPr>
              <a:t>）有多少个的带有一个二元运算的代数系统（</a:t>
            </a:r>
            <a:r>
              <a:rPr lang="en-US" altLang="zh-CN" sz="2400" b="1" dirty="0">
                <a:solidFill>
                  <a:srgbClr val="333300"/>
                </a:solidFill>
              </a:rPr>
              <a:t>S</a:t>
            </a:r>
            <a:r>
              <a:rPr lang="zh-CN" altLang="en-US" sz="2400" b="1" dirty="0">
                <a:solidFill>
                  <a:srgbClr val="333300"/>
                </a:solidFill>
              </a:rPr>
              <a:t>，</a:t>
            </a:r>
            <a:r>
              <a:rPr lang="en-US" altLang="zh-CN" sz="2400" b="1" dirty="0">
                <a:solidFill>
                  <a:srgbClr val="333300"/>
                </a:solidFill>
              </a:rPr>
              <a:t> ∘</a:t>
            </a:r>
            <a:r>
              <a:rPr lang="zh-CN" altLang="en-US" sz="2400" b="1" dirty="0">
                <a:solidFill>
                  <a:srgbClr val="333300"/>
                </a:solidFill>
              </a:rPr>
              <a:t>） ？</a:t>
            </a:r>
            <a:endParaRPr lang="en-US" altLang="zh-CN" sz="2400" b="1" dirty="0">
              <a:solidFill>
                <a:srgbClr val="333300"/>
              </a:solidFill>
            </a:endParaRPr>
          </a:p>
          <a:p>
            <a:pPr marL="1166813" indent="-1166813">
              <a:lnSpc>
                <a:spcPct val="110000"/>
              </a:lnSpc>
            </a:pPr>
            <a:r>
              <a:rPr lang="zh-CN" altLang="en-US" sz="2400" b="1" dirty="0">
                <a:solidFill>
                  <a:srgbClr val="333300"/>
                </a:solidFill>
              </a:rPr>
              <a:t> （</a:t>
            </a:r>
            <a:r>
              <a:rPr lang="en-US" altLang="zh-CN" sz="2400" b="1" dirty="0">
                <a:solidFill>
                  <a:srgbClr val="333300"/>
                </a:solidFill>
              </a:rPr>
              <a:t>2</a:t>
            </a:r>
            <a:r>
              <a:rPr lang="zh-CN" altLang="en-US" sz="2400" b="1" dirty="0">
                <a:solidFill>
                  <a:srgbClr val="333300"/>
                </a:solidFill>
              </a:rPr>
              <a:t>）有多少个的带有一个二元运算的代数系统（</a:t>
            </a:r>
            <a:r>
              <a:rPr lang="en-US" altLang="zh-CN" sz="2400" b="1" dirty="0">
                <a:solidFill>
                  <a:srgbClr val="333300"/>
                </a:solidFill>
              </a:rPr>
              <a:t>S</a:t>
            </a:r>
            <a:r>
              <a:rPr lang="zh-CN" altLang="en-US" sz="2400" b="1" dirty="0">
                <a:solidFill>
                  <a:srgbClr val="333300"/>
                </a:solidFill>
              </a:rPr>
              <a:t>，</a:t>
            </a:r>
            <a:r>
              <a:rPr lang="en-US" altLang="zh-CN" sz="2400" b="1" dirty="0">
                <a:solidFill>
                  <a:srgbClr val="333300"/>
                </a:solidFill>
              </a:rPr>
              <a:t> ∘</a:t>
            </a:r>
            <a:r>
              <a:rPr lang="zh-CN" altLang="en-US" sz="2400" b="1" dirty="0">
                <a:solidFill>
                  <a:srgbClr val="333300"/>
                </a:solidFill>
              </a:rPr>
              <a:t>）满足交换律 ？</a:t>
            </a:r>
            <a:endParaRPr lang="en-US" altLang="zh-CN" sz="2400" b="1" dirty="0">
              <a:solidFill>
                <a:srgbClr val="333300"/>
              </a:solidFill>
            </a:endParaRPr>
          </a:p>
          <a:p>
            <a:pPr marL="1166813" indent="-1166813">
              <a:lnSpc>
                <a:spcPct val="110000"/>
              </a:lnSpc>
            </a:pPr>
            <a:r>
              <a:rPr lang="zh-CN" altLang="en-US" sz="2400" b="1" dirty="0">
                <a:solidFill>
                  <a:srgbClr val="333300"/>
                </a:solidFill>
              </a:rPr>
              <a:t> （</a:t>
            </a:r>
            <a:r>
              <a:rPr lang="en-US" altLang="zh-CN" sz="2400" b="1" dirty="0">
                <a:solidFill>
                  <a:srgbClr val="333300"/>
                </a:solidFill>
              </a:rPr>
              <a:t>3</a:t>
            </a:r>
            <a:r>
              <a:rPr lang="zh-CN" altLang="en-US" sz="2400" b="1" dirty="0">
                <a:solidFill>
                  <a:srgbClr val="333300"/>
                </a:solidFill>
              </a:rPr>
              <a:t>）有多少个的带有一个二元运算的代数系统（</a:t>
            </a:r>
            <a:r>
              <a:rPr lang="en-US" altLang="zh-CN" sz="2400" b="1" dirty="0">
                <a:solidFill>
                  <a:srgbClr val="333300"/>
                </a:solidFill>
              </a:rPr>
              <a:t>S</a:t>
            </a:r>
            <a:r>
              <a:rPr lang="zh-CN" altLang="en-US" sz="2400" b="1" dirty="0">
                <a:solidFill>
                  <a:srgbClr val="333300"/>
                </a:solidFill>
              </a:rPr>
              <a:t>，</a:t>
            </a:r>
            <a:r>
              <a:rPr lang="en-US" altLang="zh-CN" sz="2400" b="1" dirty="0">
                <a:solidFill>
                  <a:srgbClr val="333300"/>
                </a:solidFill>
              </a:rPr>
              <a:t> ∘</a:t>
            </a:r>
            <a:r>
              <a:rPr lang="zh-CN" altLang="en-US" sz="2400" b="1" dirty="0">
                <a:solidFill>
                  <a:srgbClr val="333300"/>
                </a:solidFill>
              </a:rPr>
              <a:t>）满足幂等律 ？</a:t>
            </a:r>
            <a:endParaRPr lang="en-US" altLang="zh-CN" sz="2400" b="1" dirty="0">
              <a:solidFill>
                <a:srgbClr val="333300"/>
              </a:solidFill>
            </a:endParaRPr>
          </a:p>
          <a:p>
            <a:pPr marL="1166813" indent="-1166813">
              <a:lnSpc>
                <a:spcPct val="110000"/>
              </a:lnSpc>
            </a:pPr>
            <a:r>
              <a:rPr lang="zh-CN" altLang="en-US" sz="2400" b="1" dirty="0">
                <a:solidFill>
                  <a:srgbClr val="333300"/>
                </a:solidFill>
              </a:rPr>
              <a:t> （</a:t>
            </a:r>
            <a:r>
              <a:rPr lang="en-US" altLang="zh-CN" sz="2400" b="1" dirty="0">
                <a:solidFill>
                  <a:srgbClr val="333300"/>
                </a:solidFill>
              </a:rPr>
              <a:t>4</a:t>
            </a:r>
            <a:r>
              <a:rPr lang="zh-CN" altLang="en-US" sz="2400" b="1" dirty="0">
                <a:solidFill>
                  <a:srgbClr val="333300"/>
                </a:solidFill>
              </a:rPr>
              <a:t>）有多少个的带有一个二元运算的代数系统（</a:t>
            </a:r>
            <a:r>
              <a:rPr lang="en-US" altLang="zh-CN" sz="2400" b="1" dirty="0">
                <a:solidFill>
                  <a:srgbClr val="333300"/>
                </a:solidFill>
              </a:rPr>
              <a:t>S</a:t>
            </a:r>
            <a:r>
              <a:rPr lang="zh-CN" altLang="en-US" sz="2400" b="1" dirty="0">
                <a:solidFill>
                  <a:srgbClr val="333300"/>
                </a:solidFill>
              </a:rPr>
              <a:t>，</a:t>
            </a:r>
            <a:r>
              <a:rPr lang="en-US" altLang="zh-CN" sz="2400" b="1" dirty="0">
                <a:solidFill>
                  <a:srgbClr val="333300"/>
                </a:solidFill>
              </a:rPr>
              <a:t> ∘</a:t>
            </a:r>
            <a:r>
              <a:rPr lang="zh-CN" altLang="en-US" sz="2400" b="1" dirty="0">
                <a:solidFill>
                  <a:srgbClr val="333300"/>
                </a:solidFill>
              </a:rPr>
              <a:t>）不同构？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A476A3-6CF5-C199-E12E-59850603A2B5}"/>
              </a:ext>
            </a:extLst>
          </p:cNvPr>
          <p:cNvSpPr txBox="1"/>
          <p:nvPr/>
        </p:nvSpPr>
        <p:spPr>
          <a:xfrm>
            <a:off x="179388" y="836712"/>
            <a:ext cx="84250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800" indent="-812800"/>
            <a:r>
              <a:rPr lang="zh-CN" altLang="en-US" sz="2400" b="1" dirty="0">
                <a:solidFill>
                  <a:srgbClr val="FF0000"/>
                </a:solidFill>
              </a:rPr>
              <a:t>补充题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S={a, b}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(S</a:t>
            </a:r>
            <a:r>
              <a:rPr lang="zh-CN" altLang="en-US" sz="2400" b="1" dirty="0"/>
              <a:t>，*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是一个半群，</a:t>
            </a:r>
          </a:p>
          <a:p>
            <a:pPr marL="812800" indent="-812800"/>
            <a:r>
              <a:rPr lang="zh-CN" altLang="en-US" sz="2400" b="1" dirty="0"/>
              <a:t>	       且</a:t>
            </a:r>
            <a:r>
              <a:rPr lang="en-US" altLang="zh-CN" sz="2400" b="1" dirty="0"/>
              <a:t>a*a=b</a:t>
            </a:r>
            <a:r>
              <a:rPr lang="zh-CN" altLang="en-US" sz="2400" b="1" dirty="0"/>
              <a:t>。</a:t>
            </a:r>
          </a:p>
          <a:p>
            <a:pPr marL="812800" indent="-812800"/>
            <a:r>
              <a:rPr lang="zh-CN" altLang="en-US" sz="2400" b="1" dirty="0"/>
              <a:t>	       证明：①</a:t>
            </a:r>
            <a:r>
              <a:rPr lang="en-US" altLang="zh-CN" sz="2400" b="1" dirty="0"/>
              <a:t>  a*</a:t>
            </a:r>
            <a:r>
              <a:rPr lang="en-US" altLang="zh-CN" sz="2400" b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/>
              <a:t>=b*a</a:t>
            </a:r>
          </a:p>
          <a:p>
            <a:pPr marL="812800" indent="-812800"/>
            <a:r>
              <a:rPr lang="en-US" altLang="zh-CN" sz="2400" b="1" dirty="0"/>
              <a:t>                            ②  b*b=b</a:t>
            </a:r>
          </a:p>
        </p:txBody>
      </p:sp>
    </p:spTree>
    <p:extLst>
      <p:ext uri="{BB962C8B-B14F-4D97-AF65-F5344CB8AC3E}">
        <p14:creationId xmlns:p14="http://schemas.microsoft.com/office/powerpoint/2010/main" val="1529823426"/>
      </p:ext>
    </p:extLst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548BAC3-21E8-4B38-B035-910E6663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23497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2800" indent="-812800" algn="l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补充题</a:t>
            </a:r>
            <a:r>
              <a:rPr lang="zh-CN" altLang="en-US" b="1" dirty="0"/>
              <a:t>设</a:t>
            </a:r>
            <a:r>
              <a:rPr lang="en-US" altLang="zh-CN" b="1" dirty="0"/>
              <a:t>A={</a:t>
            </a:r>
            <a:r>
              <a:rPr lang="en-US" altLang="zh-CN" b="1" dirty="0" err="1"/>
              <a:t>a,b</a:t>
            </a:r>
            <a:r>
              <a:rPr lang="en-US" altLang="zh-CN" b="1" dirty="0"/>
              <a:t>},(A,</a:t>
            </a:r>
            <a:r>
              <a:rPr lang="zh-CN" altLang="en-US" b="1" dirty="0"/>
              <a:t>*</a:t>
            </a:r>
            <a:r>
              <a:rPr lang="en-US" altLang="zh-CN" b="1" dirty="0"/>
              <a:t>)</a:t>
            </a:r>
            <a:r>
              <a:rPr lang="zh-CN" altLang="en-US" b="1" dirty="0"/>
              <a:t>是一个半群，</a:t>
            </a:r>
          </a:p>
          <a:p>
            <a:pPr marL="812800" indent="-812800" algn="l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    且           </a:t>
            </a:r>
            <a:r>
              <a:rPr lang="en-US" altLang="zh-CN" b="1" dirty="0"/>
              <a:t>a*a=b</a:t>
            </a:r>
            <a:r>
              <a:rPr lang="zh-CN" altLang="en-US" b="1" dirty="0"/>
              <a:t>。</a:t>
            </a:r>
          </a:p>
          <a:p>
            <a:pPr marL="812800" indent="-812800" algn="l" eaLnBrk="1" hangingPunct="1"/>
            <a:r>
              <a:rPr lang="zh-CN" altLang="en-US" b="1" dirty="0"/>
              <a:t>	   证明：①</a:t>
            </a:r>
            <a:r>
              <a:rPr lang="en-US" altLang="zh-CN" b="1" dirty="0"/>
              <a:t>  a*</a:t>
            </a:r>
            <a:r>
              <a:rPr lang="en-US" altLang="zh-CN" b="1" dirty="0">
                <a:solidFill>
                  <a:srgbClr val="002060"/>
                </a:solidFill>
              </a:rPr>
              <a:t>b</a:t>
            </a:r>
            <a:r>
              <a:rPr lang="en-US" altLang="zh-CN" b="1" dirty="0"/>
              <a:t>=b*a</a:t>
            </a:r>
          </a:p>
          <a:p>
            <a:pPr marL="812800" indent="-812800" algn="l" eaLnBrk="1" hangingPunct="1"/>
            <a:r>
              <a:rPr lang="en-US" altLang="zh-CN" b="1" dirty="0"/>
              <a:t>                     </a:t>
            </a:r>
            <a:r>
              <a:rPr lang="en-US" altLang="zh-CN" sz="2800" b="1" dirty="0"/>
              <a:t>②</a:t>
            </a:r>
            <a:r>
              <a:rPr lang="en-US" altLang="zh-CN" b="1" dirty="0"/>
              <a:t>  b*b=b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9BCD3A-E600-49F7-B8B1-52310F23C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92896"/>
            <a:ext cx="8280920" cy="388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2175" algn="l"/>
                <a:tab pos="1168400" algn="l"/>
                <a:tab pos="5273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证：① </a:t>
            </a:r>
            <a:r>
              <a:rPr lang="en-US" altLang="zh-CN" sz="2800" b="1" dirty="0"/>
              <a:t>a*b= a*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a* a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a* a</a:t>
            </a:r>
            <a:r>
              <a:rPr lang="zh-CN" altLang="en-US" sz="2800" b="1" dirty="0"/>
              <a:t>）* </a:t>
            </a:r>
            <a:r>
              <a:rPr lang="en-US" altLang="zh-CN" sz="2800" b="1" dirty="0"/>
              <a:t>a= b * 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       ② ∵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{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},*</a:t>
            </a:r>
            <a:r>
              <a:rPr lang="zh-CN" altLang="en-US" sz="2800" b="1" dirty="0"/>
              <a:t>）是半群，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	     ∴  *对</a:t>
            </a:r>
            <a:r>
              <a:rPr lang="en-US" altLang="zh-CN" sz="2800" b="1" dirty="0"/>
              <a:t>{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封闭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故 </a:t>
            </a:r>
            <a:r>
              <a:rPr lang="en-US" altLang="zh-CN" sz="2800" b="1" dirty="0"/>
              <a:t>a*b</a:t>
            </a:r>
            <a:r>
              <a:rPr lang="zh-CN" altLang="en-US" sz="2800" b="1" dirty="0"/>
              <a:t>取值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		  若</a:t>
            </a:r>
            <a:r>
              <a:rPr lang="en-US" altLang="zh-CN" sz="2800" b="1" dirty="0"/>
              <a:t>a*b=a</a:t>
            </a:r>
            <a:r>
              <a:rPr lang="zh-CN" altLang="en-US" sz="2800" b="1" dirty="0"/>
              <a:t>，则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		              </a:t>
            </a:r>
            <a:r>
              <a:rPr lang="en-US" altLang="zh-CN" sz="2800" b="1" dirty="0"/>
              <a:t>b*b=a*a*b=a*(a*b)=a*a=b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  </a:t>
            </a:r>
            <a:r>
              <a:rPr lang="zh-CN" altLang="en-US" sz="2800" b="1" dirty="0"/>
              <a:t>若</a:t>
            </a:r>
            <a:r>
              <a:rPr lang="en-US" altLang="zh-CN" sz="2800" b="1" dirty="0"/>
              <a:t>a*b=b</a:t>
            </a:r>
            <a:r>
              <a:rPr lang="zh-CN" altLang="en-US" sz="2800" b="1" dirty="0"/>
              <a:t>，则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			              </a:t>
            </a:r>
            <a:r>
              <a:rPr lang="en-US" altLang="zh-CN" sz="2800" b="1" dirty="0"/>
              <a:t>b*b= a*a*b= a*(a*b)=a*b=b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  </a:t>
            </a:r>
            <a:r>
              <a:rPr lang="zh-CN" altLang="en-US" sz="2800" b="1" dirty="0"/>
              <a:t>综上所述，</a:t>
            </a:r>
            <a:r>
              <a:rPr lang="en-US" altLang="zh-CN" sz="2800" b="1" dirty="0"/>
              <a:t>b*b=b</a:t>
            </a: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E18776BA-CC04-4844-9372-1594F122885D}"/>
              </a:ext>
            </a:extLst>
          </p:cNvPr>
          <p:cNvGraphicFramePr>
            <a:graphicFrameLocks/>
          </p:cNvGraphicFramePr>
          <p:nvPr/>
        </p:nvGraphicFramePr>
        <p:xfrm>
          <a:off x="6948264" y="-1"/>
          <a:ext cx="2160239" cy="2349798"/>
        </p:xfrm>
        <a:graphic>
          <a:graphicData uri="http://schemas.openxmlformats.org/drawingml/2006/table">
            <a:tbl>
              <a:tblPr/>
              <a:tblGrid>
                <a:gridCol w="719469">
                  <a:extLst>
                    <a:ext uri="{9D8B030D-6E8A-4147-A177-3AD203B41FA5}">
                      <a16:colId xmlns:a16="http://schemas.microsoft.com/office/drawing/2014/main" val="4023557983"/>
                    </a:ext>
                  </a:extLst>
                </a:gridCol>
                <a:gridCol w="721300">
                  <a:extLst>
                    <a:ext uri="{9D8B030D-6E8A-4147-A177-3AD203B41FA5}">
                      <a16:colId xmlns:a16="http://schemas.microsoft.com/office/drawing/2014/main" val="3159220713"/>
                    </a:ext>
                  </a:extLst>
                </a:gridCol>
                <a:gridCol w="719470">
                  <a:extLst>
                    <a:ext uri="{9D8B030D-6E8A-4147-A177-3AD203B41FA5}">
                      <a16:colId xmlns:a16="http://schemas.microsoft.com/office/drawing/2014/main" val="3763596332"/>
                    </a:ext>
                  </a:extLst>
                </a:gridCol>
              </a:tblGrid>
              <a:tr h="7832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27834"/>
                  </a:ext>
                </a:extLst>
              </a:tr>
              <a:tr h="7832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3333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84450"/>
                  </a:ext>
                </a:extLst>
              </a:tr>
              <a:tr h="7832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rgbClr val="333300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3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56717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>
            <a:extLst>
              <a:ext uri="{FF2B5EF4-FFF2-40B4-BE49-F238E27FC236}">
                <a16:creationId xmlns:a16="http://schemas.microsoft.com/office/drawing/2014/main" id="{9A7C215D-5632-49B9-BDB2-4E447EF04F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692151"/>
            <a:ext cx="8534400" cy="1440706"/>
          </a:xfrm>
        </p:spPr>
        <p:txBody>
          <a:bodyPr/>
          <a:lstStyle/>
          <a:p>
            <a:pPr algn="l"/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b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b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endParaRPr lang="zh-CN" altLang="en-US" sz="32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" y="-27384"/>
            <a:ext cx="9144000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思考题</a:t>
            </a:r>
            <a:r>
              <a:rPr lang="en-US" altLang="zh-CN" sz="3200" b="1" dirty="0">
                <a:solidFill>
                  <a:srgbClr val="FF0000"/>
                </a:solidFill>
              </a:rPr>
              <a:t>  </a:t>
            </a:r>
            <a:r>
              <a:rPr lang="zh-CN" altLang="en-US" sz="3200" b="1" dirty="0"/>
              <a:t>设</a:t>
            </a:r>
            <a:r>
              <a:rPr lang="en-US" altLang="zh-CN" sz="3200" b="1" dirty="0"/>
              <a:t>S={a, b}, </a:t>
            </a:r>
          </a:p>
          <a:p>
            <a:r>
              <a:rPr lang="zh-CN" altLang="en-US" sz="3200" b="1" dirty="0">
                <a:solidFill>
                  <a:srgbClr val="333300"/>
                </a:solidFill>
              </a:rPr>
              <a:t>            （</a:t>
            </a:r>
            <a:r>
              <a:rPr lang="en-US" altLang="zh-CN" sz="3200" b="1" dirty="0">
                <a:solidFill>
                  <a:srgbClr val="333300"/>
                </a:solidFill>
              </a:rPr>
              <a:t>1</a:t>
            </a:r>
            <a:r>
              <a:rPr lang="zh-CN" altLang="en-US" sz="3200" b="1" dirty="0">
                <a:solidFill>
                  <a:srgbClr val="333300"/>
                </a:solidFill>
              </a:rPr>
              <a:t>）</a:t>
            </a:r>
            <a:r>
              <a:rPr lang="en-US" altLang="zh-CN" sz="3200" b="1" dirty="0">
                <a:solidFill>
                  <a:srgbClr val="333300"/>
                </a:solidFill>
              </a:rPr>
              <a:t>S</a:t>
            </a:r>
            <a:r>
              <a:rPr lang="zh-CN" altLang="en-US" sz="3200" b="1" dirty="0">
                <a:solidFill>
                  <a:srgbClr val="333300"/>
                </a:solidFill>
              </a:rPr>
              <a:t>上有多少个二元运算</a:t>
            </a:r>
            <a:r>
              <a:rPr lang="en-US" altLang="zh-CN" sz="3200" b="1" dirty="0">
                <a:solidFill>
                  <a:srgbClr val="333300"/>
                </a:solidFill>
              </a:rPr>
              <a:t>∘</a:t>
            </a:r>
            <a:r>
              <a:rPr lang="zh-CN" altLang="en-US" sz="3200" b="1" dirty="0">
                <a:solidFill>
                  <a:srgbClr val="333300"/>
                </a:solidFill>
              </a:rPr>
              <a:t>？</a:t>
            </a:r>
            <a:endParaRPr lang="en-US" altLang="zh-CN" sz="3200" b="1" dirty="0">
              <a:solidFill>
                <a:srgbClr val="333300"/>
              </a:solidFill>
            </a:endParaRPr>
          </a:p>
          <a:p>
            <a:pPr marL="2417763" indent="-2417763"/>
            <a:r>
              <a:rPr lang="zh-CN" altLang="en-US" sz="3200" b="1" dirty="0">
                <a:solidFill>
                  <a:srgbClr val="333300"/>
                </a:solidFill>
              </a:rPr>
              <a:t>            （</a:t>
            </a:r>
            <a:r>
              <a:rPr lang="en-US" altLang="zh-CN" sz="3200" b="1" dirty="0">
                <a:solidFill>
                  <a:srgbClr val="333300"/>
                </a:solidFill>
              </a:rPr>
              <a:t>2</a:t>
            </a:r>
            <a:r>
              <a:rPr lang="zh-CN" altLang="en-US" sz="3200" b="1" dirty="0">
                <a:solidFill>
                  <a:srgbClr val="333300"/>
                </a:solidFill>
              </a:rPr>
              <a:t>）有多少个不同构的带有一个二元运算的代数系统（</a:t>
            </a:r>
            <a:r>
              <a:rPr lang="en-US" altLang="zh-CN" sz="3200" b="1" dirty="0">
                <a:solidFill>
                  <a:srgbClr val="333300"/>
                </a:solidFill>
              </a:rPr>
              <a:t>S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 ∘</a:t>
            </a:r>
            <a:r>
              <a:rPr lang="zh-CN" altLang="en-US" sz="3200" b="1" dirty="0">
                <a:solidFill>
                  <a:srgbClr val="333300"/>
                </a:solidFill>
              </a:rPr>
              <a:t>）？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2060848"/>
            <a:ext cx="88569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解</a:t>
            </a:r>
            <a:r>
              <a:rPr lang="zh-CN" altLang="en-US" sz="3200" dirty="0">
                <a:sym typeface="Wingdings" panose="05000000000000000000" pitchFamily="2" charset="2"/>
              </a:rPr>
              <a:t>： （</a:t>
            </a:r>
            <a:r>
              <a:rPr lang="en-US" altLang="zh-CN" sz="3200" dirty="0">
                <a:sym typeface="Wingdings" panose="05000000000000000000" pitchFamily="2" charset="2"/>
              </a:rPr>
              <a:t>1</a:t>
            </a:r>
            <a:r>
              <a:rPr lang="zh-CN" altLang="en-US" sz="3200" dirty="0">
                <a:sym typeface="Wingdings" panose="05000000000000000000" pitchFamily="2" charset="2"/>
              </a:rPr>
              <a:t>）</a:t>
            </a:r>
            <a:r>
              <a:rPr lang="en-US" altLang="zh-CN" sz="3200" dirty="0">
                <a:sym typeface="Wingdings" panose="05000000000000000000" pitchFamily="2" charset="2"/>
              </a:rPr>
              <a:t>S</a:t>
            </a:r>
            <a:r>
              <a:rPr lang="zh-CN" altLang="en-US" sz="3200" dirty="0">
                <a:sym typeface="Wingdings" panose="05000000000000000000" pitchFamily="2" charset="2"/>
              </a:rPr>
              <a:t>上的二元运算共有</a:t>
            </a:r>
            <a:r>
              <a:rPr lang="en-US" altLang="zh-CN" sz="3200" b="1" dirty="0">
                <a:latin typeface="Calibri" panose="020F0502020204030204" pitchFamily="34" charset="0"/>
              </a:rPr>
              <a:t>2</a:t>
            </a:r>
            <a:r>
              <a:rPr lang="en-US" altLang="zh-CN" sz="3200" b="1" baseline="30000" dirty="0">
                <a:latin typeface="Calibri" panose="020F0502020204030204" pitchFamily="34" charset="0"/>
              </a:rPr>
              <a:t>4</a:t>
            </a:r>
            <a:r>
              <a:rPr lang="en-US" altLang="zh-CN" sz="3200" dirty="0">
                <a:sym typeface="Wingdings" panose="05000000000000000000" pitchFamily="2" charset="2"/>
              </a:rPr>
              <a:t>=16</a:t>
            </a:r>
            <a:r>
              <a:rPr lang="zh-CN" altLang="en-US" sz="3200" dirty="0">
                <a:sym typeface="Wingdings" panose="05000000000000000000" pitchFamily="2" charset="2"/>
              </a:rPr>
              <a:t>个。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pPr marL="1973263" indent="-1973263">
              <a:tabLst>
                <a:tab pos="1250950" algn="l"/>
                <a:tab pos="1876425" algn="l"/>
              </a:tabLst>
            </a:pPr>
            <a:r>
              <a:rPr lang="en-US" altLang="zh-CN" sz="3200" dirty="0">
                <a:sym typeface="Wingdings" panose="05000000000000000000" pitchFamily="2" charset="2"/>
              </a:rPr>
              <a:t>        </a:t>
            </a:r>
            <a:r>
              <a:rPr lang="zh-CN" altLang="en-US" sz="3200" dirty="0"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sym typeface="Wingdings" panose="05000000000000000000" pitchFamily="2" charset="2"/>
              </a:rPr>
              <a:t>2</a:t>
            </a:r>
            <a:r>
              <a:rPr lang="zh-CN" altLang="en-US" sz="3200" dirty="0">
                <a:sym typeface="Wingdings" panose="05000000000000000000" pitchFamily="2" charset="2"/>
              </a:rPr>
              <a:t>）</a:t>
            </a:r>
            <a:r>
              <a:rPr lang="zh-CN" altLang="en-US" sz="3200" b="1" dirty="0">
                <a:solidFill>
                  <a:srgbClr val="333300"/>
                </a:solidFill>
              </a:rPr>
              <a:t>不同构的带有一个二元运算的代数系统（</a:t>
            </a:r>
            <a:r>
              <a:rPr lang="en-US" altLang="zh-CN" sz="3200" b="1" dirty="0">
                <a:solidFill>
                  <a:srgbClr val="333300"/>
                </a:solidFill>
              </a:rPr>
              <a:t>S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 ∘</a:t>
            </a:r>
            <a:r>
              <a:rPr lang="zh-CN" altLang="en-US" sz="3200" b="1" dirty="0">
                <a:solidFill>
                  <a:srgbClr val="333300"/>
                </a:solidFill>
              </a:rPr>
              <a:t>）共有</a:t>
            </a:r>
            <a:r>
              <a:rPr lang="en-US" altLang="zh-CN" sz="3200" b="1" dirty="0">
                <a:solidFill>
                  <a:srgbClr val="333300"/>
                </a:solidFill>
              </a:rPr>
              <a:t>10</a:t>
            </a:r>
            <a:r>
              <a:rPr lang="zh-CN" altLang="en-US" sz="3200" b="1" dirty="0">
                <a:solidFill>
                  <a:srgbClr val="333300"/>
                </a:solidFill>
              </a:rPr>
              <a:t>个，说明如下。</a:t>
            </a:r>
            <a:endParaRPr lang="en-US" altLang="zh-CN" sz="3200" b="1" dirty="0">
              <a:solidFill>
                <a:srgbClr val="3333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9752" y="3645024"/>
            <a:ext cx="6312947" cy="267765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Wingdings" panose="05000000000000000000" pitchFamily="2" charset="2"/>
              </a:rPr>
              <a:t>16</a:t>
            </a:r>
            <a:r>
              <a:rPr lang="zh-CN" altLang="en-US" sz="2800" dirty="0">
                <a:sym typeface="Wingdings" panose="05000000000000000000" pitchFamily="2" charset="2"/>
              </a:rPr>
              <a:t>个二元运算可以分成五组如下：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/>
              <a:t>取值</a:t>
            </a:r>
            <a:r>
              <a:rPr lang="en-US" altLang="zh-CN" sz="2800" dirty="0"/>
              <a:t>0</a:t>
            </a:r>
            <a:r>
              <a:rPr lang="zh-CN" altLang="en-US" sz="2800" dirty="0"/>
              <a:t>个</a:t>
            </a:r>
            <a:r>
              <a:rPr lang="en-US" altLang="zh-CN" sz="2800" dirty="0"/>
              <a:t>a/4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endParaRPr lang="en-US" altLang="zh-CN" sz="28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/>
              <a:t>取值</a:t>
            </a:r>
            <a:r>
              <a:rPr lang="en-US" altLang="zh-CN" sz="2800" dirty="0"/>
              <a:t>1</a:t>
            </a:r>
            <a:r>
              <a:rPr lang="zh-CN" altLang="en-US" sz="2800" dirty="0"/>
              <a:t>个</a:t>
            </a:r>
            <a:r>
              <a:rPr lang="en-US" altLang="zh-CN" sz="2800" dirty="0"/>
              <a:t>a/3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en-US" altLang="zh-CN" sz="2800" dirty="0"/>
              <a:t>4</a:t>
            </a:r>
            <a:r>
              <a:rPr lang="zh-CN" altLang="en-US" sz="2800" dirty="0"/>
              <a:t>个</a:t>
            </a:r>
            <a:endParaRPr lang="en-US" altLang="zh-CN" sz="28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/>
              <a:t>取值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a/3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en-US" altLang="zh-CN" sz="2800" dirty="0"/>
              <a:t>6</a:t>
            </a:r>
            <a:r>
              <a:rPr lang="zh-CN" altLang="en-US" sz="2800" dirty="0"/>
              <a:t>个，其中两个同构</a:t>
            </a:r>
            <a:endParaRPr lang="en-US" altLang="zh-CN" sz="28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/>
              <a:t>取值</a:t>
            </a:r>
            <a:r>
              <a:rPr lang="en-US" altLang="zh-CN" sz="2800" dirty="0"/>
              <a:t>3</a:t>
            </a:r>
            <a:r>
              <a:rPr lang="zh-CN" altLang="en-US" sz="2800" dirty="0"/>
              <a:t>个</a:t>
            </a:r>
            <a:r>
              <a:rPr lang="en-US" altLang="zh-CN" sz="2800" dirty="0"/>
              <a:t>a/1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en-US" altLang="zh-CN" sz="2800" dirty="0"/>
              <a:t>4</a:t>
            </a:r>
            <a:r>
              <a:rPr lang="zh-CN" altLang="en-US" sz="2800" dirty="0"/>
              <a:t>个，分别同构于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en-US" altLang="zh-CN" sz="28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800" dirty="0"/>
              <a:t>取值</a:t>
            </a:r>
            <a:r>
              <a:rPr lang="en-US" altLang="zh-CN" sz="2800" dirty="0"/>
              <a:t>4</a:t>
            </a:r>
            <a:r>
              <a:rPr lang="zh-CN" altLang="en-US" sz="2800" dirty="0"/>
              <a:t>个</a:t>
            </a:r>
            <a:r>
              <a:rPr lang="en-US" altLang="zh-CN" sz="2800" dirty="0"/>
              <a:t>a/0</a:t>
            </a:r>
            <a:r>
              <a:rPr lang="zh-CN" altLang="en-US" sz="2800" dirty="0"/>
              <a:t>个</a:t>
            </a:r>
            <a:r>
              <a:rPr lang="en-US" altLang="zh-CN" sz="2800" dirty="0"/>
              <a:t>b</a:t>
            </a:r>
            <a:r>
              <a:rPr lang="zh-CN" altLang="en-US" sz="2800" dirty="0"/>
              <a:t>的</a:t>
            </a:r>
            <a:r>
              <a:rPr lang="en-US" altLang="zh-CN" sz="2800" dirty="0"/>
              <a:t>1</a:t>
            </a:r>
            <a:r>
              <a:rPr lang="zh-CN" altLang="en-US" sz="2800" dirty="0"/>
              <a:t>个，分别同构于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5616116" y="6380172"/>
            <a:ext cx="3036584" cy="3704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置换下同构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0133" y="3625427"/>
            <a:ext cx="677108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此题需要验证</a:t>
            </a:r>
          </a:p>
        </p:txBody>
      </p:sp>
    </p:spTree>
    <p:extLst>
      <p:ext uri="{BB962C8B-B14F-4D97-AF65-F5344CB8AC3E}">
        <p14:creationId xmlns:p14="http://schemas.microsoft.com/office/powerpoint/2010/main" val="4208167048"/>
      </p:ext>
    </p:extLst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350874"/>
              </p:ext>
            </p:extLst>
          </p:nvPr>
        </p:nvGraphicFramePr>
        <p:xfrm>
          <a:off x="1115616" y="4826848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00424"/>
              </p:ext>
            </p:extLst>
          </p:nvPr>
        </p:nvGraphicFramePr>
        <p:xfrm>
          <a:off x="1115617" y="2854677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2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565590"/>
              </p:ext>
            </p:extLst>
          </p:nvPr>
        </p:nvGraphicFramePr>
        <p:xfrm>
          <a:off x="5165750" y="2854677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3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684498"/>
              </p:ext>
            </p:extLst>
          </p:nvPr>
        </p:nvGraphicFramePr>
        <p:xfrm>
          <a:off x="5165750" y="4826464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80570" y="3790781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幺元：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零元：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4236" y="399751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左零元：</a:t>
            </a:r>
            <a:r>
              <a:rPr lang="en-US" altLang="zh-CN" dirty="0"/>
              <a:t>b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623796" y="5690944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左幺元：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右零元：</a:t>
            </a:r>
            <a:r>
              <a:rPr lang="en-US" altLang="zh-CN" dirty="0"/>
              <a:t>b</a:t>
            </a:r>
            <a:endParaRPr lang="en-US" altLang="zh-CN" b="1" dirty="0"/>
          </a:p>
        </p:txBody>
      </p:sp>
      <p:graphicFrame>
        <p:nvGraphicFramePr>
          <p:cNvPr id="14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735765"/>
              </p:ext>
            </p:extLst>
          </p:nvPr>
        </p:nvGraphicFramePr>
        <p:xfrm>
          <a:off x="5152192" y="794400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666116" y="189666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零元： </a:t>
            </a:r>
            <a:r>
              <a:rPr lang="en-US" altLang="zh-CN" b="1" dirty="0"/>
              <a:t>b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260648"/>
            <a:ext cx="3600400" cy="206210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541338" indent="-541338">
              <a:buFont typeface="+mj-ea"/>
              <a:buAutoNum type="circleNumDbPlain"/>
            </a:pPr>
            <a:r>
              <a:rPr lang="zh-CN" altLang="en-US" sz="3200" dirty="0"/>
              <a:t>取值</a:t>
            </a:r>
            <a:r>
              <a:rPr lang="en-US" altLang="zh-CN" sz="3200" dirty="0"/>
              <a:t>0</a:t>
            </a:r>
            <a:r>
              <a:rPr lang="zh-CN" altLang="en-US" sz="3200" dirty="0"/>
              <a:t>个</a:t>
            </a:r>
            <a:r>
              <a:rPr lang="en-US" altLang="zh-CN" sz="3200" dirty="0"/>
              <a:t>a/4</a:t>
            </a:r>
            <a:r>
              <a:rPr lang="zh-CN" altLang="en-US" sz="3200" dirty="0"/>
              <a:t>个</a:t>
            </a:r>
            <a:r>
              <a:rPr lang="en-US" altLang="zh-CN" sz="3200" dirty="0"/>
              <a:t>b</a:t>
            </a:r>
            <a:r>
              <a:rPr lang="zh-CN" altLang="en-US" sz="3200" dirty="0"/>
              <a:t>的</a:t>
            </a:r>
            <a:r>
              <a:rPr lang="en-US" altLang="zh-CN" sz="3200" dirty="0"/>
              <a:t>1</a:t>
            </a:r>
            <a:r>
              <a:rPr lang="zh-CN" altLang="en-US" sz="3200" dirty="0"/>
              <a:t>个</a:t>
            </a:r>
            <a:endParaRPr lang="en-US" altLang="zh-CN" sz="3200" dirty="0"/>
          </a:p>
          <a:p>
            <a:pPr marL="541338" indent="-541338">
              <a:buFont typeface="+mj-ea"/>
              <a:buAutoNum type="circleNumDbPlain"/>
            </a:pPr>
            <a:r>
              <a:rPr lang="zh-CN" altLang="en-US" sz="3200" dirty="0"/>
              <a:t>取值</a:t>
            </a:r>
            <a:r>
              <a:rPr lang="en-US" altLang="zh-CN" sz="3200" dirty="0"/>
              <a:t>1</a:t>
            </a:r>
            <a:r>
              <a:rPr lang="zh-CN" altLang="en-US" sz="3200" dirty="0"/>
              <a:t>个</a:t>
            </a:r>
            <a:r>
              <a:rPr lang="en-US" altLang="zh-CN" sz="3200" dirty="0"/>
              <a:t>a/3</a:t>
            </a:r>
            <a:r>
              <a:rPr lang="zh-CN" altLang="en-US" sz="3200" dirty="0"/>
              <a:t>个</a:t>
            </a:r>
            <a:r>
              <a:rPr lang="en-US" altLang="zh-CN" sz="3200" dirty="0"/>
              <a:t>b</a:t>
            </a:r>
            <a:r>
              <a:rPr lang="zh-CN" altLang="en-US" sz="3200" dirty="0"/>
              <a:t>的</a:t>
            </a:r>
            <a:r>
              <a:rPr lang="en-US" altLang="zh-CN" sz="3200" dirty="0"/>
              <a:t>4</a:t>
            </a:r>
            <a:r>
              <a:rPr lang="zh-CN" altLang="en-US" sz="3200" dirty="0"/>
              <a:t>个</a:t>
            </a:r>
            <a:endParaRPr lang="en-US" altLang="zh-CN" sz="32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662884" y="172750"/>
            <a:ext cx="381642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在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置换下都不同构</a:t>
            </a:r>
          </a:p>
        </p:txBody>
      </p:sp>
    </p:spTree>
    <p:extLst>
      <p:ext uri="{BB962C8B-B14F-4D97-AF65-F5344CB8AC3E}">
        <p14:creationId xmlns:p14="http://schemas.microsoft.com/office/powerpoint/2010/main" val="316312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779850"/>
              </p:ext>
            </p:extLst>
          </p:nvPr>
        </p:nvGraphicFramePr>
        <p:xfrm>
          <a:off x="3306526" y="2234560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633530"/>
              </p:ext>
            </p:extLst>
          </p:nvPr>
        </p:nvGraphicFramePr>
        <p:xfrm>
          <a:off x="323528" y="2234176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2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472922"/>
              </p:ext>
            </p:extLst>
          </p:nvPr>
        </p:nvGraphicFramePr>
        <p:xfrm>
          <a:off x="323528" y="4250592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3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856699"/>
              </p:ext>
            </p:extLst>
          </p:nvPr>
        </p:nvGraphicFramePr>
        <p:xfrm>
          <a:off x="3275856" y="4250784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277851"/>
              </p:ext>
            </p:extLst>
          </p:nvPr>
        </p:nvGraphicFramePr>
        <p:xfrm>
          <a:off x="6300192" y="2229004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9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869903"/>
              </p:ext>
            </p:extLst>
          </p:nvPr>
        </p:nvGraphicFramePr>
        <p:xfrm>
          <a:off x="6300193" y="4245612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9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923639" y="1772816"/>
            <a:ext cx="100540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幺元：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920930" y="5862808"/>
            <a:ext cx="100540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幺元：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87624" y="1484784"/>
            <a:ext cx="1595309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右幺元：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左零元：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624763" y="5951021"/>
            <a:ext cx="1595309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左幺元：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右零元：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7496994" y="3855876"/>
            <a:ext cx="0" cy="28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014519" y="188640"/>
            <a:ext cx="3096344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a=f(b)=f(a*b)=f(a)*f(b)=b*a=a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a=f(b)=f(b*a)=f(b)*f(a)=a*b=a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b=f(a)=f(a*a)=f(a)*f(a)=b*b=b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b=f(a)=f(b*b)=f(b)*f(b)=a*a=b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置换下同构</a:t>
            </a:r>
          </a:p>
        </p:txBody>
      </p:sp>
      <p:sp>
        <p:nvSpPr>
          <p:cNvPr id="5" name="矩形 4"/>
          <p:cNvSpPr/>
          <p:nvPr/>
        </p:nvSpPr>
        <p:spPr>
          <a:xfrm>
            <a:off x="270871" y="188640"/>
            <a:ext cx="4949201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514350" indent="-514350">
              <a:buFont typeface="+mj-ea"/>
              <a:buAutoNum type="circleNumDbPlain" startAt="3"/>
            </a:pPr>
            <a:r>
              <a:rPr lang="zh-CN" altLang="en-US" sz="3200" dirty="0"/>
              <a:t> 取值</a:t>
            </a:r>
            <a:r>
              <a:rPr lang="en-US" altLang="zh-CN" sz="3200" dirty="0"/>
              <a:t>2</a:t>
            </a:r>
            <a:r>
              <a:rPr lang="zh-CN" altLang="en-US" sz="3200" dirty="0"/>
              <a:t>个</a:t>
            </a:r>
            <a:r>
              <a:rPr lang="en-US" altLang="zh-CN" sz="3200" dirty="0"/>
              <a:t>a/3</a:t>
            </a:r>
            <a:r>
              <a:rPr lang="zh-CN" altLang="en-US" sz="3200" dirty="0"/>
              <a:t>个</a:t>
            </a:r>
            <a:r>
              <a:rPr lang="en-US" altLang="zh-CN" sz="3200" dirty="0"/>
              <a:t>b</a:t>
            </a:r>
            <a:r>
              <a:rPr lang="zh-CN" altLang="en-US" sz="3200" dirty="0"/>
              <a:t>的</a:t>
            </a:r>
            <a:r>
              <a:rPr lang="en-US" altLang="zh-CN" sz="3200" dirty="0"/>
              <a:t>6</a:t>
            </a:r>
            <a:r>
              <a:rPr lang="zh-CN" altLang="en-US" sz="3200" dirty="0"/>
              <a:t>个，</a:t>
            </a:r>
            <a:endParaRPr lang="en-US" altLang="zh-CN" sz="3200" dirty="0"/>
          </a:p>
          <a:p>
            <a:r>
              <a:rPr lang="en-US" altLang="zh-CN" sz="3200" dirty="0"/>
              <a:t>     </a:t>
            </a:r>
            <a:r>
              <a:rPr lang="zh-CN" altLang="en-US" sz="3200" dirty="0"/>
              <a:t>其中右边两个同构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1277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915898"/>
              </p:ext>
            </p:extLst>
          </p:nvPr>
        </p:nvGraphicFramePr>
        <p:xfrm>
          <a:off x="3306526" y="794400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026237"/>
              </p:ext>
            </p:extLst>
          </p:nvPr>
        </p:nvGraphicFramePr>
        <p:xfrm>
          <a:off x="323528" y="794016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2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683305"/>
              </p:ext>
            </p:extLst>
          </p:nvPr>
        </p:nvGraphicFramePr>
        <p:xfrm>
          <a:off x="323528" y="2810432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graphicFrame>
        <p:nvGraphicFramePr>
          <p:cNvPr id="13" name="Group 5">
            <a:extLst>
              <a:ext uri="{FF2B5EF4-FFF2-40B4-BE49-F238E27FC236}">
                <a16:creationId xmlns:a16="http://schemas.microsoft.com/office/drawing/2014/main" id="{D186D17B-7BE7-4607-AD52-6A759DC53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819233"/>
              </p:ext>
            </p:extLst>
          </p:nvPr>
        </p:nvGraphicFramePr>
        <p:xfrm>
          <a:off x="3275856" y="2810624"/>
          <a:ext cx="2420937" cy="1554480"/>
        </p:xfrm>
        <a:graphic>
          <a:graphicData uri="http://schemas.openxmlformats.org/drawingml/2006/table">
            <a:tbl>
              <a:tblPr/>
              <a:tblGrid>
                <a:gridCol w="806450">
                  <a:extLst>
                    <a:ext uri="{9D8B030D-6E8A-4147-A177-3AD203B41FA5}">
                      <a16:colId xmlns:a16="http://schemas.microsoft.com/office/drawing/2014/main" val="3025828151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643378768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3526798646"/>
                    </a:ext>
                  </a:extLst>
                </a:gridCol>
              </a:tblGrid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zh-CN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·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361901"/>
                  </a:ext>
                </a:extLst>
              </a:tr>
              <a:tr h="417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4811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37977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3528" y="78413"/>
            <a:ext cx="1595309" cy="64633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右幺元：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左零元：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624763" y="4510861"/>
            <a:ext cx="1595309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左幺元：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右零元：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07325" y="5515875"/>
            <a:ext cx="2832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a=f(b)=f(a*b)=f(a)*f(b)=b*a=a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b=(fa)=f(b*a)=f(b)*f(a)=a*b=b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=f(b)=f(a*a)=f(a)*f(a)=b*b=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=f(a)=f(b*b)=f(b)*f(b)=a*a=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03669" y="4437112"/>
            <a:ext cx="2832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=f(a)=f(a*b)=f(a)*f(b)=b*a=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=f(b)=f(b*a)=f(b)*f(a)=a*b=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b=f(a)=f(a*a)=f(a)*f(a)=b*b=b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a=f(b)=f(b*b)=f(b)*f(b)=a*a=a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7504" y="4653136"/>
            <a:ext cx="2832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b=f(a)=f(a*b)=f(a)*f(b)=b*a=b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a=f(b)=f(b*a)=f(b)*f(a)=a*b=a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=f(a)=f(a*a)=f(a)*f(a)=b*b=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=f(b)=f(b*b)=f(b)*f(b)=a*a=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1619672" y="2420888"/>
            <a:ext cx="0" cy="28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499992" y="2420888"/>
            <a:ext cx="0" cy="28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771800" y="2420888"/>
            <a:ext cx="360040" cy="28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2744465" y="3587672"/>
            <a:ext cx="531391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203669" y="2996952"/>
            <a:ext cx="2832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=f(a)=f(a*b)=f(a)*f(b)=b*a=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=f(b)=f(b*a)=f(b)*f(a)=a*b=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=f(b)=f(a*a)=f(a)*f(a)=b*b=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=f(a)=f(b*b)=f(b)*f(b)=a*a=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03669" y="1484784"/>
            <a:ext cx="2832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=f(a)=f(a*b)=f(a)*f(b)=b*a=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=f(b)=f(b*a)=f(b)*f(a)=a*b=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=f(a)=f(a*a)=f(a)*f(a)=b*b=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=f(b)=f(b*b)=f(b)*f(b)=a*a=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2771800" y="1628800"/>
            <a:ext cx="531391" cy="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203669" y="116632"/>
            <a:ext cx="28328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=f(a)=f(a*b)=f(a)*f(b)=b*a=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=f(b)=f(b*a)=f(b)*f(a)=a*b=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a=f(b)=f(a*a)=f(a)*f(a)=b*b=a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b=f(a)=f(b*b)=f(b)*f(b)=a*a=b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792014" y="2323537"/>
            <a:ext cx="457881" cy="3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195736" y="93201"/>
            <a:ext cx="381642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在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置换下都不同构</a:t>
            </a:r>
          </a:p>
        </p:txBody>
      </p:sp>
    </p:spTree>
    <p:extLst>
      <p:ext uri="{BB962C8B-B14F-4D97-AF65-F5344CB8AC3E}">
        <p14:creationId xmlns:p14="http://schemas.microsoft.com/office/powerpoint/2010/main" val="180862628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316251</TotalTime>
  <Words>1541</Words>
  <Application>Microsoft Office PowerPoint</Application>
  <PresentationFormat>全屏显示(4:3)</PresentationFormat>
  <Paragraphs>242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Tahoma</vt:lpstr>
      <vt:lpstr>Times New Roman</vt:lpstr>
      <vt:lpstr>Wingdings</vt:lpstr>
      <vt:lpstr>2_Office 主题</vt:lpstr>
      <vt:lpstr>    </vt:lpstr>
      <vt:lpstr>PowerPoint 演示文稿</vt:lpstr>
      <vt:lpstr>    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246</cp:revision>
  <dcterms:created xsi:type="dcterms:W3CDTF">2090-01-01T11:28:32Z</dcterms:created>
  <dcterms:modified xsi:type="dcterms:W3CDTF">2024-12-07T10:00:48Z</dcterms:modified>
</cp:coreProperties>
</file>