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8"/>
  </p:notesMasterIdLst>
  <p:sldIdLst>
    <p:sldId id="846" r:id="rId2"/>
    <p:sldId id="944" r:id="rId3"/>
    <p:sldId id="717" r:id="rId4"/>
    <p:sldId id="719" r:id="rId5"/>
    <p:sldId id="946" r:id="rId6"/>
    <p:sldId id="947" r:id="rId7"/>
    <p:sldId id="985" r:id="rId8"/>
    <p:sldId id="951" r:id="rId9"/>
    <p:sldId id="949" r:id="rId10"/>
    <p:sldId id="948" r:id="rId11"/>
    <p:sldId id="953" r:id="rId12"/>
    <p:sldId id="954" r:id="rId13"/>
    <p:sldId id="986" r:id="rId14"/>
    <p:sldId id="956" r:id="rId15"/>
    <p:sldId id="980" r:id="rId16"/>
    <p:sldId id="737" r:id="rId17"/>
    <p:sldId id="957" r:id="rId18"/>
    <p:sldId id="738" r:id="rId19"/>
    <p:sldId id="958" r:id="rId20"/>
    <p:sldId id="959" r:id="rId21"/>
    <p:sldId id="960" r:id="rId22"/>
    <p:sldId id="965" r:id="rId23"/>
    <p:sldId id="961" r:id="rId24"/>
    <p:sldId id="966" r:id="rId25"/>
    <p:sldId id="968" r:id="rId26"/>
    <p:sldId id="969" r:id="rId27"/>
    <p:sldId id="963" r:id="rId28"/>
    <p:sldId id="962" r:id="rId29"/>
    <p:sldId id="964" r:id="rId30"/>
    <p:sldId id="741" r:id="rId31"/>
    <p:sldId id="743" r:id="rId32"/>
    <p:sldId id="745" r:id="rId33"/>
    <p:sldId id="942" r:id="rId34"/>
    <p:sldId id="943" r:id="rId35"/>
    <p:sldId id="970" r:id="rId36"/>
    <p:sldId id="978" r:id="rId37"/>
    <p:sldId id="973" r:id="rId38"/>
    <p:sldId id="979" r:id="rId39"/>
    <p:sldId id="971" r:id="rId40"/>
    <p:sldId id="972" r:id="rId41"/>
    <p:sldId id="987" r:id="rId42"/>
    <p:sldId id="917" r:id="rId43"/>
    <p:sldId id="981" r:id="rId44"/>
    <p:sldId id="982" r:id="rId45"/>
    <p:sldId id="983" r:id="rId46"/>
    <p:sldId id="984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781" autoAdjust="0"/>
  </p:normalViewPr>
  <p:slideViewPr>
    <p:cSldViewPr>
      <p:cViewPr varScale="1">
        <p:scale>
          <a:sx n="83" d="100"/>
          <a:sy n="83" d="100"/>
        </p:scale>
        <p:origin x="21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9FD61B5-C904-4D0A-8DBD-7731680C5E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E93AD32-0D4E-4D6C-B930-8B06CF2FCE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3EA86A8-9FB3-4F33-962B-C22A74830E64}" type="datetimeFigureOut">
              <a:rPr lang="zh-CN" altLang="en-US"/>
              <a:pPr>
                <a:defRPr/>
              </a:pPr>
              <a:t>2024/11/14</a:t>
            </a:fld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78DC200-237A-44E5-86FB-7F3DB0B28ED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8D4100FB-695E-404F-9DD7-7D0FAFF0B6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E874A90E-E180-47A4-90BC-3AD438BF04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714066EC-17B7-48C0-9706-2455DA253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10F65D-582E-46F1-99A9-A4F7864F29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608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389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893C195-2EA9-4BE6-8B40-551CA3B35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09108AE-BBDE-4AA5-BE5C-99D00ED06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17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38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9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rgbClr val="333300"/>
                </a:solidFill>
              </a:rPr>
              <a:t>f</a:t>
            </a:r>
            <a:r>
              <a:rPr lang="en-US" altLang="zh-CN" sz="12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1200" b="1" dirty="0">
                <a:solidFill>
                  <a:srgbClr val="333300"/>
                </a:solidFill>
              </a:rPr>
              <a:t>(x)=x</a:t>
            </a:r>
            <a:r>
              <a:rPr lang="zh-CN" altLang="en-US" dirty="0"/>
              <a:t>的逆元，</a:t>
            </a:r>
            <a:r>
              <a:rPr lang="en-US" altLang="zh-CN" sz="1200" b="1">
                <a:solidFill>
                  <a:srgbClr val="333300"/>
                </a:solidFill>
              </a:rPr>
              <a:t>f</a:t>
            </a:r>
            <a:r>
              <a:rPr lang="en-US" altLang="zh-CN" sz="1200" b="1" baseline="-25000">
                <a:solidFill>
                  <a:srgbClr val="333300"/>
                </a:solidFill>
              </a:rPr>
              <a:t>2</a:t>
            </a:r>
            <a:r>
              <a:rPr lang="en-US" altLang="zh-CN" sz="1200" b="1">
                <a:solidFill>
                  <a:srgbClr val="333300"/>
                </a:solidFill>
              </a:rPr>
              <a:t>(x)</a:t>
            </a:r>
            <a:r>
              <a:rPr lang="en-US" altLang="zh-CN"/>
              <a:t>=2x, </a:t>
            </a:r>
            <a:r>
              <a:rPr lang="en-US" altLang="zh-CN" sz="1200" b="1">
                <a:solidFill>
                  <a:srgbClr val="333300"/>
                </a:solidFill>
              </a:rPr>
              <a:t>f</a:t>
            </a:r>
            <a:r>
              <a:rPr lang="en-US" altLang="zh-CN" sz="1200" b="1" baseline="-25000">
                <a:solidFill>
                  <a:srgbClr val="333300"/>
                </a:solidFill>
              </a:rPr>
              <a:t>3</a:t>
            </a:r>
            <a:r>
              <a:rPr lang="en-US" altLang="zh-CN" sz="1200" b="1">
                <a:solidFill>
                  <a:srgbClr val="333300"/>
                </a:solidFill>
              </a:rPr>
              <a:t>(x)=3x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80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40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82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03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77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70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62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52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4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72F998B4-430E-43FC-8D48-69E7C32FFBD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B7D2B67-76FB-4A9E-819C-A5EED1DFF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71F6E02-78B8-4073-B22B-3435C935BF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7E3C44-5471-4CF0-8028-56DB6735B1C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417490096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0D1A9AC-4AC6-469D-A1A4-B5CE66194B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1EF3CC-F99C-4EBA-BA6D-916F83BDE5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5564762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68A155A-D0E3-46B9-A647-61BA7CFCB4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536CF46-26CD-4C6A-B6CE-5180636B7E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3956AC2-98B2-40B2-B5DF-706286FA2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64CF8D4-3F31-4F08-9BCA-A2A8CB6F84A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-6005" y="1217713"/>
            <a:ext cx="91762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77913" indent="-1077913"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几个典型的群</a:t>
            </a:r>
            <a:endParaRPr lang="en-US" altLang="zh-CN" sz="60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46832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10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 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）、（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⊙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496" y="908721"/>
            <a:ext cx="9108504" cy="2318449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={0, 1, 2, 3}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		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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x+y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4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4             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11226"/>
              </p:ext>
            </p:extLst>
          </p:nvPr>
        </p:nvGraphicFramePr>
        <p:xfrm>
          <a:off x="1043608" y="2852936"/>
          <a:ext cx="2700795" cy="2590800"/>
        </p:xfrm>
        <a:graphic>
          <a:graphicData uri="http://schemas.openxmlformats.org/drawingml/2006/table">
            <a:tbl>
              <a:tblPr/>
              <a:tblGrid>
                <a:gridCol w="54105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26186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38078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4105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</a:tbl>
          </a:graphicData>
        </a:graphic>
      </p:graphicFrame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261250"/>
              </p:ext>
            </p:extLst>
          </p:nvPr>
        </p:nvGraphicFramePr>
        <p:xfrm>
          <a:off x="5148064" y="2852936"/>
          <a:ext cx="2700795" cy="2590800"/>
        </p:xfrm>
        <a:graphic>
          <a:graphicData uri="http://schemas.openxmlformats.org/drawingml/2006/table">
            <a:tbl>
              <a:tblPr/>
              <a:tblGrid>
                <a:gridCol w="54105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26186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38078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4105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⊙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</a:tbl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65288" y="5445224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✔</a:t>
            </a:r>
            <a:endParaRPr lang="zh-CN" altLang="en-US" sz="40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663531" y="5535637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4744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07CB091-45B0-4DE2-AB71-C1032EC0ED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E7E7EA-BFB8-46E7-B7F6-E1CEE7EA6D36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1FE7F26-CF34-423B-84BC-16AD2AA732D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            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Klein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四元群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84EA1EE-0F52-4144-B1EA-F74C729780B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23850" y="1052513"/>
            <a:ext cx="4033838" cy="4525962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G={e,a,b,c},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上的二元运算，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它由运算表给出。</a:t>
            </a:r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  <a:p>
            <a:pPr marL="0" indent="0"/>
            <a:endParaRPr lang="zh-CN" altLang="en-US" sz="2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21572" name="Rectangle 4">
            <a:extLst>
              <a:ext uri="{FF2B5EF4-FFF2-40B4-BE49-F238E27FC236}">
                <a16:creationId xmlns:a16="http://schemas.microsoft.com/office/drawing/2014/main" id="{0572648B-0138-439F-BDA9-3F2E1E34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13100"/>
            <a:ext cx="7848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不难证明</a:t>
            </a:r>
            <a:r>
              <a:rPr lang="en-US" altLang="zh-CN" sz="2800" b="1" dirty="0">
                <a:solidFill>
                  <a:srgbClr val="3333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solidFill>
                  <a:srgbClr val="333300"/>
                </a:solidFill>
              </a:rPr>
              <a:t>e</a:t>
            </a:r>
            <a:r>
              <a:rPr lang="zh-CN" altLang="en-US" sz="2800" b="1" dirty="0">
                <a:solidFill>
                  <a:srgbClr val="333300"/>
                </a:solidFill>
              </a:rPr>
              <a:t>是</a:t>
            </a:r>
            <a:r>
              <a:rPr lang="en-US" altLang="zh-CN" sz="2800" b="1" i="1" dirty="0">
                <a:solidFill>
                  <a:srgbClr val="333300"/>
                </a:solidFill>
              </a:rPr>
              <a:t>G</a:t>
            </a:r>
            <a:r>
              <a:rPr lang="zh-CN" altLang="en-US" sz="2800" b="1" dirty="0">
                <a:solidFill>
                  <a:srgbClr val="333300"/>
                </a:solidFill>
              </a:rPr>
              <a:t>中的幺元；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solidFill>
                  <a:srgbClr val="333300"/>
                </a:solidFill>
              </a:rPr>
              <a:t>G</a:t>
            </a:r>
            <a:r>
              <a:rPr lang="zh-CN" altLang="en-US" sz="2800" b="1" dirty="0">
                <a:solidFill>
                  <a:srgbClr val="333300"/>
                </a:solidFill>
              </a:rPr>
              <a:t>中任何元素的逆元就是它自己</a:t>
            </a:r>
            <a:r>
              <a:rPr lang="en-US" altLang="zh-CN" sz="2800" b="1" dirty="0">
                <a:solidFill>
                  <a:srgbClr val="3333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solidFill>
                  <a:srgbClr val="333300"/>
                </a:solidFill>
              </a:rPr>
              <a:t>G</a:t>
            </a:r>
            <a:r>
              <a:rPr lang="zh-CN" altLang="en-US" sz="2800" b="1" dirty="0">
                <a:solidFill>
                  <a:srgbClr val="333300"/>
                </a:solidFill>
              </a:rPr>
              <a:t>是一个群。</a:t>
            </a:r>
            <a:r>
              <a:rPr lang="zh-CN" altLang="en-US" sz="2800" dirty="0">
                <a:solidFill>
                  <a:srgbClr val="3333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333300"/>
                </a:solidFill>
              </a:rPr>
              <a:t>在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a</a:t>
            </a:r>
            <a:r>
              <a:rPr lang="en-US" altLang="zh-CN" sz="2800" b="1" dirty="0" err="1">
                <a:solidFill>
                  <a:srgbClr val="333300"/>
                </a:solidFill>
              </a:rPr>
              <a:t>,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b</a:t>
            </a:r>
            <a:r>
              <a:rPr lang="en-US" altLang="zh-CN" sz="2800" b="1" dirty="0" err="1">
                <a:solidFill>
                  <a:srgbClr val="333300"/>
                </a:solidFill>
              </a:rPr>
              <a:t>,c</a:t>
            </a:r>
            <a:r>
              <a:rPr lang="zh-CN" altLang="en-US" sz="2800" b="1" dirty="0">
                <a:solidFill>
                  <a:srgbClr val="333300"/>
                </a:solidFill>
              </a:rPr>
              <a:t>三个元素中，任何两个元素运算的结果都等于另一个元素。</a:t>
            </a:r>
          </a:p>
        </p:txBody>
      </p:sp>
      <p:graphicFrame>
        <p:nvGraphicFramePr>
          <p:cNvPr id="621573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519613" y="1052513"/>
          <a:ext cx="4033837" cy="259080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1523215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602473149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24375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8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7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12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 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）、（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⊙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259" y="847017"/>
            <a:ext cx="9108504" cy="1912207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={0, 1, 2, 3, 4}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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x+y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5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          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5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398891"/>
              </p:ext>
            </p:extLst>
          </p:nvPr>
        </p:nvGraphicFramePr>
        <p:xfrm>
          <a:off x="683568" y="2132856"/>
          <a:ext cx="3179490" cy="3108960"/>
        </p:xfrm>
        <a:graphic>
          <a:graphicData uri="http://schemas.openxmlformats.org/drawingml/2006/table">
            <a:tbl>
              <a:tblPr/>
              <a:tblGrid>
                <a:gridCol w="530887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44014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6302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7970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30887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29430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</a:tbl>
          </a:graphicData>
        </a:graphic>
      </p:graphicFrame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377014"/>
              </p:ext>
            </p:extLst>
          </p:nvPr>
        </p:nvGraphicFramePr>
        <p:xfrm>
          <a:off x="4932041" y="2132856"/>
          <a:ext cx="3148190" cy="3108960"/>
        </p:xfrm>
        <a:graphic>
          <a:graphicData uri="http://schemas.openxmlformats.org/drawingml/2006/table">
            <a:tbl>
              <a:tblPr/>
              <a:tblGrid>
                <a:gridCol w="52566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3865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1220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2772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2566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24217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⊙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</a:tbl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65288" y="5373216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✔</a:t>
            </a:r>
            <a:endParaRPr lang="zh-CN" altLang="en-US" sz="40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663531" y="5463629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0028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5308E53-6ECC-4AA1-A645-3DA0910AC8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E8219-A8C5-4519-A54F-B6B9E1ECADE3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CDE720F-4E3D-451C-926A-D899BB5DD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     代数系统是否同构？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923577"/>
              </p:ext>
            </p:extLst>
          </p:nvPr>
        </p:nvGraphicFramePr>
        <p:xfrm>
          <a:off x="611560" y="1124744"/>
          <a:ext cx="2700795" cy="2590800"/>
        </p:xfrm>
        <a:graphic>
          <a:graphicData uri="http://schemas.openxmlformats.org/drawingml/2006/table">
            <a:tbl>
              <a:tblPr/>
              <a:tblGrid>
                <a:gridCol w="54105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26186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38078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4105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</a:tbl>
          </a:graphicData>
        </a:graphic>
      </p:graphicFrame>
      <p:graphicFrame>
        <p:nvGraphicFramePr>
          <p:cNvPr id="12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08327"/>
              </p:ext>
            </p:extLst>
          </p:nvPr>
        </p:nvGraphicFramePr>
        <p:xfrm>
          <a:off x="2195736" y="3933056"/>
          <a:ext cx="4033837" cy="259080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1523215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602473149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24375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80038"/>
                  </a:ext>
                </a:extLst>
              </a:tr>
            </a:tbl>
          </a:graphicData>
        </a:graphic>
      </p:graphicFrame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870233"/>
              </p:ext>
            </p:extLst>
          </p:nvPr>
        </p:nvGraphicFramePr>
        <p:xfrm>
          <a:off x="5404411" y="1124744"/>
          <a:ext cx="2623973" cy="2590800"/>
        </p:xfrm>
        <a:graphic>
          <a:graphicData uri="http://schemas.openxmlformats.org/drawingml/2006/table">
            <a:tbl>
              <a:tblPr/>
              <a:tblGrid>
                <a:gridCol w="52566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3865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1220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2772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2566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⊙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3491880" y="213211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左右同构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72200" y="4932457"/>
            <a:ext cx="2236510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上下不同构</a:t>
            </a:r>
          </a:p>
        </p:txBody>
      </p:sp>
    </p:spTree>
    <p:extLst>
      <p:ext uri="{BB962C8B-B14F-4D97-AF65-F5344CB8AC3E}">
        <p14:creationId xmlns:p14="http://schemas.microsoft.com/office/powerpoint/2010/main" val="110123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14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 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）、（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⊙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259" y="847017"/>
            <a:ext cx="9108504" cy="1912207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={0, 1, 2, 3, 4, 5}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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x+y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6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              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6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032049"/>
              </p:ext>
            </p:extLst>
          </p:nvPr>
        </p:nvGraphicFramePr>
        <p:xfrm>
          <a:off x="683568" y="2132856"/>
          <a:ext cx="3708920" cy="3627120"/>
        </p:xfrm>
        <a:graphic>
          <a:graphicData uri="http://schemas.openxmlformats.org/drawingml/2006/table">
            <a:tbl>
              <a:tblPr/>
              <a:tblGrid>
                <a:gridCol w="530887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44014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6302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7970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30887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29430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  <a:gridCol w="529430">
                  <a:extLst>
                    <a:ext uri="{9D8B030D-6E8A-4147-A177-3AD203B41FA5}">
                      <a16:colId xmlns:a16="http://schemas.microsoft.com/office/drawing/2014/main" val="2322474812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  <a:tr h="4942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038585"/>
                  </a:ext>
                </a:extLst>
              </a:tr>
            </a:tbl>
          </a:graphicData>
        </a:graphic>
      </p:graphicFrame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040585"/>
              </p:ext>
            </p:extLst>
          </p:nvPr>
        </p:nvGraphicFramePr>
        <p:xfrm>
          <a:off x="4932041" y="2132856"/>
          <a:ext cx="3672407" cy="3627120"/>
        </p:xfrm>
        <a:graphic>
          <a:graphicData uri="http://schemas.openxmlformats.org/drawingml/2006/table">
            <a:tbl>
              <a:tblPr/>
              <a:tblGrid>
                <a:gridCol w="52566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3865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1220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2772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2566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24217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  <a:gridCol w="524217">
                  <a:extLst>
                    <a:ext uri="{9D8B030D-6E8A-4147-A177-3AD203B41FA5}">
                      <a16:colId xmlns:a16="http://schemas.microsoft.com/office/drawing/2014/main" val="353184278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⊙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  <a:tr h="4942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77215"/>
                  </a:ext>
                </a:extLst>
              </a:tr>
            </a:tbl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65288" y="5805264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✔</a:t>
            </a:r>
            <a:endParaRPr lang="zh-CN" altLang="en-US" sz="40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663531" y="5895677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1083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A5B8597D-7DE5-4A73-A6F6-3585026B2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117A9-D37A-448D-98AC-93A557CAE2A9}" type="slidenum">
              <a:rPr lang="zh-CN" altLang="en-US" smtClean="0">
                <a:solidFill>
                  <a:schemeClr val="accent1"/>
                </a:solidFill>
              </a:rPr>
              <a:pPr/>
              <a:t>15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386" y="0"/>
            <a:ext cx="9127613" cy="1772816"/>
          </a:xfrm>
          <a:solidFill>
            <a:srgbClr val="0070C0"/>
          </a:solidFill>
        </p:spPr>
        <p:txBody>
          <a:bodyPr/>
          <a:lstStyle/>
          <a:p>
            <a:pPr marL="981075" indent="-981075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例 </a:t>
            </a:r>
            <a:r>
              <a:rPr lang="en-US" altLang="zh-CN" b="1" dirty="0">
                <a:solidFill>
                  <a:schemeClr val="bg1"/>
                </a:solidFill>
              </a:rPr>
              <a:t>Q</a:t>
            </a:r>
            <a:r>
              <a:rPr lang="zh-CN" altLang="en-US" b="1" dirty="0">
                <a:solidFill>
                  <a:schemeClr val="bg1"/>
                </a:solidFill>
              </a:rPr>
              <a:t>是有理数集。</a:t>
            </a:r>
            <a:r>
              <a:rPr lang="en-US" altLang="zh-CN" b="1" dirty="0">
                <a:solidFill>
                  <a:schemeClr val="bg1"/>
                </a:solidFill>
              </a:rPr>
              <a:t>Q*=Q</a:t>
            </a:r>
            <a:r>
              <a:rPr lang="zh-CN" altLang="en-US" b="1" dirty="0">
                <a:solidFill>
                  <a:schemeClr val="bg1"/>
                </a:solidFill>
              </a:rPr>
              <a:t>－</a:t>
            </a:r>
            <a:r>
              <a:rPr lang="en-US" altLang="zh-CN" b="1" dirty="0">
                <a:solidFill>
                  <a:schemeClr val="bg1"/>
                </a:solidFill>
              </a:rPr>
              <a:t>{0}</a:t>
            </a:r>
            <a:r>
              <a:rPr lang="zh-CN" altLang="en-US" b="1" dirty="0">
                <a:solidFill>
                  <a:schemeClr val="bg1"/>
                </a:solidFill>
              </a:rPr>
              <a:t>，在</a:t>
            </a:r>
            <a:r>
              <a:rPr lang="en-US" altLang="zh-CN" b="1" dirty="0">
                <a:solidFill>
                  <a:schemeClr val="bg1"/>
                </a:solidFill>
              </a:rPr>
              <a:t>Q*</a:t>
            </a:r>
            <a:r>
              <a:rPr lang="zh-CN" altLang="en-US" b="1" dirty="0">
                <a:solidFill>
                  <a:schemeClr val="bg1"/>
                </a:solidFill>
              </a:rPr>
              <a:t>中定义“△”，</a:t>
            </a:r>
            <a:r>
              <a:rPr lang="zh-CN" altLang="el-GR" b="1" dirty="0">
                <a:solidFill>
                  <a:schemeClr val="bg1"/>
                </a:solidFill>
              </a:rPr>
              <a:t>∀</a:t>
            </a:r>
            <a:r>
              <a:rPr lang="en-US" altLang="zh-CN" b="1" dirty="0" err="1">
                <a:solidFill>
                  <a:schemeClr val="bg1"/>
                </a:solidFill>
              </a:rPr>
              <a:t>x,y∊Q</a:t>
            </a:r>
            <a:r>
              <a:rPr lang="en-US" altLang="zh-CN" b="1" dirty="0">
                <a:solidFill>
                  <a:schemeClr val="bg1"/>
                </a:solidFill>
              </a:rPr>
              <a:t>*</a:t>
            </a:r>
            <a:r>
              <a:rPr lang="zh-CN" altLang="en-US" b="1" dirty="0">
                <a:solidFill>
                  <a:schemeClr val="bg1"/>
                </a:solidFill>
              </a:rPr>
              <a:t>，定义：</a:t>
            </a:r>
            <a:r>
              <a:rPr lang="en-US" altLang="zh-CN" b="1" dirty="0" err="1">
                <a:solidFill>
                  <a:schemeClr val="bg1"/>
                </a:solidFill>
              </a:rPr>
              <a:t>x△y</a:t>
            </a:r>
            <a:r>
              <a:rPr lang="en-US" altLang="zh-CN" b="1" dirty="0">
                <a:solidFill>
                  <a:schemeClr val="bg1"/>
                </a:solidFill>
              </a:rPr>
              <a:t>=</a:t>
            </a:r>
            <a:r>
              <a:rPr lang="en-US" altLang="zh-CN" b="1" dirty="0" err="1">
                <a:solidFill>
                  <a:schemeClr val="bg1"/>
                </a:solidFill>
              </a:rPr>
              <a:t>xy</a:t>
            </a:r>
            <a:r>
              <a:rPr lang="en-US" altLang="zh-CN" b="1" dirty="0">
                <a:solidFill>
                  <a:schemeClr val="bg1"/>
                </a:solidFill>
              </a:rPr>
              <a:t>/9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</a:p>
          <a:p>
            <a:pPr marL="981075" indent="-981075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证明：</a:t>
            </a:r>
            <a:r>
              <a:rPr lang="en-US" altLang="zh-CN" b="1" dirty="0">
                <a:solidFill>
                  <a:schemeClr val="bg1"/>
                </a:solidFill>
              </a:rPr>
              <a:t>(Q*</a:t>
            </a:r>
            <a:r>
              <a:rPr lang="zh-CN" altLang="en-US" b="1" dirty="0">
                <a:solidFill>
                  <a:schemeClr val="bg1"/>
                </a:solidFill>
              </a:rPr>
              <a:t>，△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zh-CN" altLang="en-US" b="1" dirty="0">
                <a:solidFill>
                  <a:schemeClr val="bg1"/>
                </a:solidFill>
              </a:rPr>
              <a:t>是一个群。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证： （</a:t>
            </a:r>
            <a:r>
              <a:rPr lang="en-US" altLang="zh-CN" b="1" dirty="0"/>
              <a:t>1</a:t>
            </a:r>
            <a:r>
              <a:rPr lang="zh-CN" altLang="en-US" b="1" dirty="0"/>
              <a:t>）显然，运算“△”在</a:t>
            </a:r>
            <a:r>
              <a:rPr lang="en-US" altLang="zh-CN" b="1" dirty="0"/>
              <a:t>Q</a:t>
            </a:r>
            <a:r>
              <a:rPr lang="zh-CN" altLang="en-US" b="1" dirty="0"/>
              <a:t>上是封闭的。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        （</a:t>
            </a:r>
            <a:r>
              <a:rPr lang="en-US" altLang="zh-CN" b="1" dirty="0"/>
              <a:t>2</a:t>
            </a:r>
            <a:r>
              <a:rPr lang="zh-CN" altLang="en-US" b="1" dirty="0"/>
              <a:t>）显然，运算“△”满足结合律。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        （</a:t>
            </a:r>
            <a:r>
              <a:rPr lang="en-US" altLang="zh-CN" b="1" dirty="0"/>
              <a:t>3</a:t>
            </a:r>
            <a:r>
              <a:rPr lang="zh-CN" altLang="en-US" b="1" dirty="0"/>
              <a:t>） 取</a:t>
            </a:r>
            <a:r>
              <a:rPr lang="en-US" altLang="zh-CN" b="1" dirty="0"/>
              <a:t>e=9,  </a:t>
            </a:r>
            <a:r>
              <a:rPr lang="zh-CN" altLang="en-US" b="1" dirty="0"/>
              <a:t>对</a:t>
            </a:r>
            <a:r>
              <a:rPr lang="zh-CN" altLang="el-GR" b="1" dirty="0"/>
              <a:t>∀</a:t>
            </a:r>
            <a:r>
              <a:rPr lang="en-US" altLang="zh-CN" b="1" dirty="0" err="1"/>
              <a:t>x∊Q</a:t>
            </a:r>
            <a:r>
              <a:rPr lang="en-US" altLang="zh-CN" b="1" dirty="0"/>
              <a:t>*</a:t>
            </a:r>
            <a:r>
              <a:rPr lang="zh-CN" altLang="en-US" b="1" dirty="0"/>
              <a:t>，有：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		     </a:t>
            </a:r>
            <a:r>
              <a:rPr lang="en-US" altLang="zh-CN" b="1" dirty="0" err="1"/>
              <a:t>x△e</a:t>
            </a:r>
            <a:r>
              <a:rPr lang="en-US" altLang="zh-CN" b="1" dirty="0"/>
              <a:t>= </a:t>
            </a:r>
            <a:r>
              <a:rPr lang="en-US" altLang="zh-CN" b="1" dirty="0" err="1"/>
              <a:t>e△x</a:t>
            </a:r>
            <a:r>
              <a:rPr lang="en-US" altLang="zh-CN" b="1" dirty="0"/>
              <a:t>=</a:t>
            </a:r>
            <a:r>
              <a:rPr lang="en-US" altLang="zh-CN" b="1" dirty="0" err="1"/>
              <a:t>xe</a:t>
            </a:r>
            <a:r>
              <a:rPr lang="en-US" altLang="zh-CN" b="1" dirty="0"/>
              <a:t>/9=x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/>
              <a:t>	          </a:t>
            </a:r>
            <a:r>
              <a:rPr lang="zh-CN" altLang="en-US" b="1" dirty="0"/>
              <a:t>即</a:t>
            </a:r>
            <a:r>
              <a:rPr lang="en-US" altLang="zh-CN" b="1" dirty="0"/>
              <a:t>e=9</a:t>
            </a:r>
            <a:r>
              <a:rPr lang="zh-CN" altLang="en-US" b="1" dirty="0"/>
              <a:t>是幺元。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        （</a:t>
            </a:r>
            <a:r>
              <a:rPr lang="en-US" altLang="zh-CN" b="1" dirty="0"/>
              <a:t>4</a:t>
            </a:r>
            <a:r>
              <a:rPr lang="zh-CN" altLang="en-US" b="1" dirty="0"/>
              <a:t>）对</a:t>
            </a:r>
            <a:r>
              <a:rPr lang="zh-CN" altLang="el-GR" b="1" dirty="0"/>
              <a:t>∀</a:t>
            </a:r>
            <a:r>
              <a:rPr lang="en-US" altLang="zh-CN" b="1" dirty="0" err="1"/>
              <a:t>x∊Q</a:t>
            </a:r>
            <a:r>
              <a:rPr lang="en-US" altLang="zh-CN" b="1" dirty="0"/>
              <a:t>*</a:t>
            </a:r>
            <a:r>
              <a:rPr lang="zh-CN" altLang="en-US" b="1" dirty="0"/>
              <a:t>，</a:t>
            </a:r>
            <a:r>
              <a:rPr lang="en-US" altLang="zh-CN" b="1" dirty="0"/>
              <a:t>x</a:t>
            </a:r>
            <a:r>
              <a:rPr lang="zh-CN" altLang="en-US" b="1" dirty="0"/>
              <a:t>有逆元， 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=81/x</a:t>
            </a:r>
            <a:r>
              <a:rPr lang="zh-CN" altLang="en-US" b="1" dirty="0"/>
              <a:t>，满足</a:t>
            </a:r>
            <a:endParaRPr lang="en-US" altLang="zh-CN" b="1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/>
              <a:t>                     x△(81/x)=(81/x)△x=(81/x)x/9=9</a:t>
            </a:r>
            <a:endParaRPr lang="zh-CN" altLang="en-US" b="1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	   </a:t>
            </a:r>
            <a:r>
              <a:rPr lang="zh-CN" altLang="en-US" b="1" dirty="0">
                <a:solidFill>
                  <a:srgbClr val="333300"/>
                </a:solidFill>
              </a:rPr>
              <a:t>综上所述， </a:t>
            </a:r>
            <a:r>
              <a:rPr lang="en-US" altLang="zh-CN" b="1" dirty="0">
                <a:solidFill>
                  <a:srgbClr val="333300"/>
                </a:solidFill>
              </a:rPr>
              <a:t>(Q*</a:t>
            </a:r>
            <a:r>
              <a:rPr lang="zh-CN" altLang="en-US" sz="2800" b="1" dirty="0">
                <a:solidFill>
                  <a:srgbClr val="333300"/>
                </a:solidFill>
              </a:rPr>
              <a:t>，△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是一个群。</a:t>
            </a:r>
          </a:p>
          <a:p>
            <a:pPr marL="609600" indent="-609600" eaLnBrk="1" hangingPunct="1">
              <a:buFontTx/>
              <a:buNone/>
            </a:pP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9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B6FBA74-949F-4F07-A4FA-384298EC84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DFAD4-A25C-486F-B4E4-2986B441D8C1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C588BA0-4F08-4330-8B29-B955411E383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9.4 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设（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，*）是一个群，</a:t>
            </a:r>
            <a:endParaRPr lang="en-US" altLang="zh-CN" sz="3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34F2D9BF-43A3-40C9-9AE2-2973825614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765175"/>
            <a:ext cx="8496300" cy="5759450"/>
          </a:xfrm>
        </p:spPr>
        <p:txBody>
          <a:bodyPr/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① 对于任意的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(g</a:t>
            </a:r>
            <a:r>
              <a:rPr lang="en-US" altLang="zh-CN" b="1" baseline="30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b="1" baseline="30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=g;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②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g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(g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b="1" baseline="30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 g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证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  ① 因为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g*g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=g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*g=e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，所以由定义有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(g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		 ②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)*(g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)=g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	=g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*e*g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	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又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)*(g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)=g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		        	=g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*e*g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所以有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BA75ED4-9393-4490-888B-FB057E1366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2B688-78D9-4DBD-8E0E-01254A142AE7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A04E8DE-29E2-4D95-A8BE-6383A2771D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9.5</a:t>
            </a:r>
          </a:p>
        </p:txBody>
      </p:sp>
      <p:sp>
        <p:nvSpPr>
          <p:cNvPr id="812035" name="Rectangle 3">
            <a:extLst>
              <a:ext uri="{FF2B5EF4-FFF2-40B4-BE49-F238E27FC236}">
                <a16:creationId xmlns:a16="http://schemas.microsoft.com/office/drawing/2014/main" id="{24C1F26B-3958-4EEF-BF40-F1C957F3294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836612"/>
            <a:ext cx="8640763" cy="511266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，*）是一个群，对于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中任意二个元素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来说，方程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a*x=b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y*a=b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中有解，并且有唯一解。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证明：设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中任意二个元素，所以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存在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，使得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a*(a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b)=(a* 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)*b=b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(b*a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)*a=b*(a*a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)=b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a*x=b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的一个解，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          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b*a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y*a=b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的一个解</a:t>
            </a:r>
            <a:r>
              <a:rPr lang="zh-CN" altLang="en-US" sz="2800" b="1" dirty="0">
                <a:solidFill>
                  <a:srgbClr val="7F8D8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rgbClr val="7F8D8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7F8D8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可以验证这两个解都是唯一解。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F8D8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	</a:t>
            </a:r>
            <a:r>
              <a:rPr lang="zh-CN" altLang="en-US" sz="2000" b="1" dirty="0">
                <a:solidFill>
                  <a:srgbClr val="7F8D8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21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C0E7A23-7EC3-496B-A44E-B8F78E0A56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40896A-9F99-4BB2-96CA-A4D61A6C176A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F5869B9-D174-49A2-8346-AD959DE1427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9.6    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消去律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FC425C2-5AA6-4D56-8ABA-9A7F9AABFA7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836489"/>
            <a:ext cx="8142287" cy="2520503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，*）是一个群，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满足消去律，即：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c∊G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a*b=a*c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，则有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b=c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b*a=c*a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，则有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b=c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3284984"/>
            <a:ext cx="8352928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dirty="0"/>
              <a:t>只证</a:t>
            </a:r>
            <a:r>
              <a:rPr lang="zh-CN" altLang="en-US" sz="3200" dirty="0"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sym typeface="Wingdings" panose="05000000000000000000" pitchFamily="2" charset="2"/>
              </a:rPr>
              <a:t>1</a:t>
            </a:r>
            <a:r>
              <a:rPr lang="zh-CN" altLang="en-US" sz="3200" dirty="0">
                <a:sym typeface="Wingdings" panose="05000000000000000000" pitchFamily="2" charset="2"/>
              </a:rPr>
              <a:t>）：</a:t>
            </a:r>
            <a:r>
              <a:rPr lang="zh-CN" altLang="en-US" sz="3200" b="1" dirty="0">
                <a:latin typeface="Calibri" panose="020F0502020204030204" pitchFamily="34" charset="0"/>
              </a:rPr>
              <a:t> 存在</a:t>
            </a:r>
            <a:r>
              <a:rPr lang="en-US" altLang="zh-CN" sz="3200" b="1" dirty="0">
                <a:latin typeface="Calibri" panose="020F0502020204030204" pitchFamily="34" charset="0"/>
              </a:rPr>
              <a:t>a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3200" dirty="0">
                <a:latin typeface="Calibri" panose="020F0502020204030204" pitchFamily="34" charset="0"/>
              </a:rPr>
              <a:t>∊</a:t>
            </a:r>
            <a:r>
              <a:rPr lang="en-US" altLang="zh-CN" sz="3200" b="1" dirty="0">
                <a:latin typeface="Calibri" panose="020F0502020204030204" pitchFamily="34" charset="0"/>
              </a:rPr>
              <a:t>G</a:t>
            </a:r>
            <a:r>
              <a:rPr lang="zh-CN" altLang="en-US" sz="3200" b="1" dirty="0">
                <a:latin typeface="Calibri" panose="020F0502020204030204" pitchFamily="34" charset="0"/>
              </a:rPr>
              <a:t>，使得</a:t>
            </a:r>
            <a:endParaRPr lang="en-US" altLang="zh-CN" sz="3200" b="1" dirty="0"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latin typeface="Calibri" panose="020F0502020204030204" pitchFamily="34" charset="0"/>
              </a:rPr>
              <a:t>                                      a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3200" b="1" dirty="0">
                <a:latin typeface="Calibri" panose="020F0502020204030204" pitchFamily="34" charset="0"/>
              </a:rPr>
              <a:t>*(a*b)=a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3200" b="1" dirty="0">
                <a:latin typeface="Calibri" panose="020F0502020204030204" pitchFamily="34" charset="0"/>
              </a:rPr>
              <a:t>*(a*c)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Calibri" panose="020F0502020204030204" pitchFamily="34" charset="0"/>
              </a:rPr>
              <a:t>                        即         </a:t>
            </a:r>
            <a:r>
              <a:rPr lang="en-US" altLang="zh-CN" sz="3200" b="1" dirty="0">
                <a:latin typeface="Calibri" panose="020F0502020204030204" pitchFamily="34" charset="0"/>
              </a:rPr>
              <a:t>(a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3200" b="1" dirty="0">
                <a:latin typeface="Calibri" panose="020F0502020204030204" pitchFamily="34" charset="0"/>
              </a:rPr>
              <a:t>*a)*b=(a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3200" b="1" dirty="0">
                <a:latin typeface="Calibri" panose="020F0502020204030204" pitchFamily="34" charset="0"/>
              </a:rPr>
              <a:t>*a)*c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Calibri" panose="020F0502020204030204" pitchFamily="34" charset="0"/>
              </a:rPr>
              <a:t>                        也即                 </a:t>
            </a:r>
            <a:r>
              <a:rPr lang="en-US" altLang="zh-CN" sz="3200" b="1" dirty="0">
                <a:latin typeface="Calibri" panose="020F0502020204030204" pitchFamily="34" charset="0"/>
              </a:rPr>
              <a:t>e*b=e*c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latin typeface="Calibri" panose="020F0502020204030204" pitchFamily="34" charset="0"/>
              </a:rPr>
              <a:t>                        </a:t>
            </a:r>
            <a:r>
              <a:rPr lang="zh-CN" altLang="en-US" sz="3200" b="1" dirty="0">
                <a:latin typeface="Calibri" panose="020F0502020204030204" pitchFamily="34" charset="0"/>
              </a:rPr>
              <a:t>这里</a:t>
            </a:r>
            <a:r>
              <a:rPr lang="en-US" altLang="zh-CN" sz="3200" b="1" dirty="0">
                <a:latin typeface="Calibri" panose="020F0502020204030204" pitchFamily="34" charset="0"/>
              </a:rPr>
              <a:t>e</a:t>
            </a:r>
            <a:r>
              <a:rPr lang="zh-CN" altLang="en-US" sz="3200" b="1" dirty="0">
                <a:latin typeface="Calibri" panose="020F0502020204030204" pitchFamily="34" charset="0"/>
              </a:rPr>
              <a:t>为幺元。</a:t>
            </a:r>
            <a:endParaRPr lang="en-US" altLang="zh-CN" sz="3200" b="1" dirty="0"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latin typeface="Calibri" panose="020F0502020204030204" pitchFamily="34" charset="0"/>
              </a:rPr>
              <a:t>                        </a:t>
            </a:r>
            <a:r>
              <a:rPr lang="zh-CN" altLang="en-US" sz="3200" b="1" dirty="0">
                <a:latin typeface="Calibri" panose="020F0502020204030204" pitchFamily="34" charset="0"/>
              </a:rPr>
              <a:t>因此，</a:t>
            </a:r>
            <a:r>
              <a:rPr lang="en-US" altLang="zh-CN" sz="3200" b="1" dirty="0">
                <a:latin typeface="Calibri" panose="020F0502020204030204" pitchFamily="34" charset="0"/>
              </a:rPr>
              <a:t>b=c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368491D-43F4-44BC-A82D-80A79BC614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C8AD80-7813-406A-A8B3-896117217FC1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5227EBA-5F5D-4144-85A2-ADD206E8CFC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定义     交换群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BB36D018-38C6-4AFB-AA27-A277CB95C8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836613"/>
            <a:ext cx="8713788" cy="259238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，*）是一个群，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满足交换律，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，*）是一个交换群。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2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D225A79-1415-4A7F-A39E-85D984A9CB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2E14A6-5EA2-4282-9F2B-58A45166B8BD}" type="slidenum">
              <a:rPr lang="zh-CN" altLang="en-US" smtClean="0">
                <a:solidFill>
                  <a:schemeClr val="accent1"/>
                </a:solidFill>
              </a:rPr>
              <a:pPr/>
              <a:t>2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C71C4E3-7CA5-4DB3-BB2D-8811D0CE9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群的定义、几个典型的群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7A10222-35DE-4B79-971A-11EC3793A9A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528" y="764704"/>
            <a:ext cx="8438305" cy="5688632"/>
          </a:xfrm>
        </p:spPr>
        <p:txBody>
          <a:bodyPr/>
          <a:lstStyle/>
          <a:p>
            <a:pPr marL="1250950" indent="-12509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群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消去律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交换群（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Abel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群）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无限群，有限群，元素的阶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循环群，生成元，无限循环群，有限循环群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群的同态、同构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子群，子群的判断条件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变换群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环、域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格、布尔代数</a:t>
            </a:r>
          </a:p>
        </p:txBody>
      </p:sp>
    </p:spTree>
    <p:extLst>
      <p:ext uri="{BB962C8B-B14F-4D97-AF65-F5344CB8AC3E}">
        <p14:creationId xmlns:p14="http://schemas.microsoft.com/office/powerpoint/2010/main" val="60529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368491D-43F4-44BC-A82D-80A79BC614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C8AD80-7813-406A-A8B3-896117217FC1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5227EBA-5F5D-4144-85A2-ADD206E8CFC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定义     无限群、有限群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BB36D018-38C6-4AFB-AA27-A277CB95C8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836613"/>
            <a:ext cx="8713788" cy="259238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，*）是一个群，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中有无限多个元素，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，*）为一个无限群，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中只有有限多个元素，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，*）为一个有限群，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并称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|G|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为群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阶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5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8D92F66C-239E-4147-ABE5-E7384D8D53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73544C-EE6F-424E-9492-555F1D4C3CA0}" type="slidenum">
              <a:rPr lang="zh-CN" altLang="en-US" smtClean="0">
                <a:solidFill>
                  <a:schemeClr val="accent1"/>
                </a:solidFill>
              </a:rPr>
              <a:pPr/>
              <a:t>21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2E1D454-EB57-470F-9543-68C4DBA6D96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</a:rPr>
              <a:t>定义            元素的幂 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b="1" baseline="30000" dirty="0" err="1">
                <a:ea typeface="宋体" panose="02010600030101010101" pitchFamily="2" charset="-122"/>
              </a:rPr>
              <a:t>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CD33429-DC78-48A7-B798-144DC5F805E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836613"/>
            <a:ext cx="8569325" cy="5472112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ea typeface="宋体" panose="02010600030101010101" pitchFamily="2" charset="-122"/>
              </a:rPr>
              <a:t>(G</a:t>
            </a:r>
            <a:r>
              <a:rPr lang="zh-CN" altLang="en-US" sz="2800" b="1" dirty="0"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ea typeface="宋体" panose="02010600030101010101" pitchFamily="2" charset="-122"/>
              </a:rPr>
              <a:t>·)</a:t>
            </a:r>
            <a:r>
              <a:rPr lang="zh-CN" altLang="en-US" sz="2800" b="1" dirty="0">
                <a:ea typeface="宋体" panose="02010600030101010101" pitchFamily="2" charset="-122"/>
              </a:rPr>
              <a:t>是一个群，若</a:t>
            </a:r>
            <a:r>
              <a:rPr lang="en-US" altLang="zh-CN" sz="2800" b="1" dirty="0" err="1">
                <a:ea typeface="宋体" panose="02010600030101010101" pitchFamily="2" charset="-122"/>
              </a:rPr>
              <a:t>x∊G</a:t>
            </a:r>
            <a:r>
              <a:rPr lang="zh-CN" altLang="en-US" sz="2800" b="1" dirty="0"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显然有</a:t>
            </a:r>
            <a:r>
              <a:rPr lang="en-US" altLang="zh-CN" sz="2800" b="1" dirty="0"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</a:rPr>
              <a:t>=</a:t>
            </a:r>
            <a:r>
              <a:rPr lang="en-US" altLang="zh-CN" sz="2800" b="1" dirty="0" err="1">
                <a:ea typeface="宋体" panose="02010600030101010101" pitchFamily="2" charset="-122"/>
              </a:rPr>
              <a:t>x·x∊G</a:t>
            </a:r>
            <a:r>
              <a:rPr lang="zh-CN" altLang="en-US" sz="2800" b="1" dirty="0"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ea typeface="宋体" panose="02010600030101010101" pitchFamily="2" charset="-122"/>
              </a:rPr>
              <a:t>=x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</a:rPr>
              <a:t>·x∊G</a:t>
            </a:r>
            <a:r>
              <a:rPr lang="zh-CN" altLang="en-US" sz="2800" b="1" dirty="0"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ea typeface="宋体" panose="02010600030101010101" pitchFamily="2" charset="-122"/>
              </a:rPr>
              <a:t>，</a:t>
            </a:r>
          </a:p>
          <a:p>
            <a:pPr marL="0" indent="0" algn="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宋体" panose="02010600030101010101" pitchFamily="2" charset="-122"/>
              </a:rPr>
              <a:t>对于任意的正整数</a:t>
            </a:r>
            <a:r>
              <a:rPr lang="en-US" altLang="zh-CN" sz="2800" b="1" dirty="0">
                <a:solidFill>
                  <a:srgbClr val="9933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993300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2800" b="1" dirty="0" err="1">
                <a:solidFill>
                  <a:srgbClr val="9933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 err="1">
                <a:solidFill>
                  <a:srgbClr val="9933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993300"/>
                </a:solidFill>
                <a:ea typeface="宋体" panose="02010600030101010101" pitchFamily="2" charset="-122"/>
              </a:rPr>
              <a:t>∊G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因为</a:t>
            </a:r>
            <a:r>
              <a:rPr lang="en-US" altLang="zh-CN" sz="2800" b="1" dirty="0" err="1">
                <a:ea typeface="宋体" panose="02010600030101010101" pitchFamily="2" charset="-122"/>
              </a:rPr>
              <a:t>x∊G</a:t>
            </a:r>
            <a:r>
              <a:rPr lang="zh-CN" altLang="en-US" sz="2800" b="1" dirty="0">
                <a:ea typeface="宋体" panose="02010600030101010101" pitchFamily="2" charset="-122"/>
              </a:rPr>
              <a:t>，所以</a:t>
            </a:r>
            <a:r>
              <a:rPr lang="en-US" altLang="zh-CN" sz="2800" b="1" dirty="0"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ea typeface="宋体" panose="02010600030101010101" pitchFamily="2" charset="-122"/>
              </a:rPr>
              <a:t>∊G</a:t>
            </a:r>
            <a:r>
              <a:rPr lang="zh-CN" altLang="en-US" sz="2800" b="1" dirty="0">
                <a:ea typeface="宋体" panose="02010600030101010101" pitchFamily="2" charset="-122"/>
              </a:rPr>
              <a:t>，也有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      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-2</a:t>
            </a:r>
            <a:r>
              <a:rPr lang="en-US" altLang="zh-CN" sz="2800" b="1" dirty="0">
                <a:ea typeface="宋体" panose="02010600030101010101" pitchFamily="2" charset="-122"/>
              </a:rPr>
              <a:t>=x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ea typeface="宋体" panose="02010600030101010101" pitchFamily="2" charset="-122"/>
              </a:rPr>
              <a:t>·x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ea typeface="宋体" panose="02010600030101010101" pitchFamily="2" charset="-122"/>
              </a:rPr>
              <a:t>∊G</a:t>
            </a:r>
            <a:r>
              <a:rPr lang="zh-CN" altLang="en-US" sz="2800" b="1" dirty="0"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-3</a:t>
            </a:r>
            <a:r>
              <a:rPr lang="en-US" altLang="zh-CN" sz="2800" b="1" dirty="0">
                <a:ea typeface="宋体" panose="02010600030101010101" pitchFamily="2" charset="-122"/>
              </a:rPr>
              <a:t>=x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-2</a:t>
            </a:r>
            <a:r>
              <a:rPr lang="en-US" altLang="zh-CN" sz="2800" b="1" dirty="0">
                <a:ea typeface="宋体" panose="02010600030101010101" pitchFamily="2" charset="-122"/>
              </a:rPr>
              <a:t>·x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-1 </a:t>
            </a:r>
            <a:r>
              <a:rPr lang="en-US" altLang="zh-CN" sz="2800" b="1" dirty="0">
                <a:ea typeface="宋体" panose="02010600030101010101" pitchFamily="2" charset="-122"/>
              </a:rPr>
              <a:t>∊G</a:t>
            </a:r>
            <a:r>
              <a:rPr lang="zh-CN" altLang="en-US" sz="2800" b="1" dirty="0"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ea typeface="宋体" panose="02010600030101010101" pitchFamily="2" charset="-122"/>
              </a:rPr>
              <a:t>， </a:t>
            </a:r>
          </a:p>
          <a:p>
            <a:pPr marL="0" indent="0" algn="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宋体" panose="02010600030101010101" pitchFamily="2" charset="-122"/>
              </a:rPr>
              <a:t>对于任意的正整数</a:t>
            </a:r>
            <a:r>
              <a:rPr lang="en-US" altLang="zh-CN" sz="2800" b="1" dirty="0">
                <a:solidFill>
                  <a:srgbClr val="9933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993300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2800" b="1" dirty="0" err="1">
                <a:solidFill>
                  <a:srgbClr val="9933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 err="1">
                <a:solidFill>
                  <a:srgbClr val="993300"/>
                </a:solidFill>
                <a:ea typeface="宋体" panose="02010600030101010101" pitchFamily="2" charset="-122"/>
              </a:rPr>
              <a:t>-n</a:t>
            </a:r>
            <a:r>
              <a:rPr lang="en-US" altLang="zh-CN" sz="2800" b="1" dirty="0" err="1">
                <a:solidFill>
                  <a:srgbClr val="993300"/>
                </a:solidFill>
                <a:ea typeface="宋体" panose="02010600030101010101" pitchFamily="2" charset="-122"/>
              </a:rPr>
              <a:t>∊G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规定</a:t>
            </a:r>
            <a:r>
              <a:rPr lang="en-US" altLang="zh-CN" sz="2800" b="1" dirty="0"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ea typeface="宋体" panose="02010600030101010101" pitchFamily="2" charset="-122"/>
              </a:rPr>
              <a:t>=</a:t>
            </a:r>
            <a:r>
              <a:rPr lang="en-US" altLang="zh-CN" sz="2800" b="1" dirty="0" err="1">
                <a:ea typeface="宋体" panose="02010600030101010101" pitchFamily="2" charset="-122"/>
              </a:rPr>
              <a:t>e∊G</a:t>
            </a:r>
            <a:r>
              <a:rPr lang="zh-CN" altLang="en-US" sz="2800" b="1" dirty="0"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ea typeface="宋体" panose="02010600030101010101" pitchFamily="2" charset="-122"/>
              </a:rPr>
              <a:t>中幺元，则</a:t>
            </a:r>
          </a:p>
          <a:p>
            <a:pPr marL="0" indent="0" algn="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宋体" panose="02010600030101010101" pitchFamily="2" charset="-122"/>
              </a:rPr>
              <a:t>对于任意整数</a:t>
            </a:r>
            <a:r>
              <a:rPr lang="en-US" altLang="zh-CN" sz="2800" b="1" dirty="0">
                <a:solidFill>
                  <a:srgbClr val="9933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993300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2800" b="1" dirty="0" err="1">
                <a:solidFill>
                  <a:srgbClr val="9933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 err="1">
                <a:solidFill>
                  <a:srgbClr val="9933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993300"/>
                </a:solidFill>
                <a:ea typeface="宋体" panose="02010600030101010101" pitchFamily="2" charset="-122"/>
              </a:rPr>
              <a:t>∊G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92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8D92F66C-239E-4147-ABE5-E7384D8D53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73544C-EE6F-424E-9492-555F1D4C3CA0}" type="slidenum">
              <a:rPr lang="zh-CN" altLang="en-US" smtClean="0">
                <a:solidFill>
                  <a:schemeClr val="accent1"/>
                </a:solidFill>
              </a:rPr>
              <a:pPr/>
              <a:t>22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2E1D454-EB57-470F-9543-68C4DBA6D96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</a:rPr>
              <a:t>命题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CD33429-DC78-48A7-B798-144DC5F805E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836613"/>
            <a:ext cx="8569325" cy="2448371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ea typeface="宋体" panose="02010600030101010101" pitchFamily="2" charset="-122"/>
              </a:rPr>
              <a:t>(G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ea typeface="宋体" panose="02010600030101010101" pitchFamily="2" charset="-122"/>
              </a:rPr>
              <a:t>·)</a:t>
            </a:r>
            <a:r>
              <a:rPr lang="zh-CN" altLang="en-US" b="1" dirty="0">
                <a:ea typeface="宋体" panose="02010600030101010101" pitchFamily="2" charset="-122"/>
              </a:rPr>
              <a:t>是一个群，</a:t>
            </a:r>
            <a:r>
              <a:rPr lang="en-US" altLang="zh-CN" b="1" dirty="0" err="1">
                <a:ea typeface="宋体" panose="02010600030101010101" pitchFamily="2" charset="-122"/>
              </a:rPr>
              <a:t>x∊G</a:t>
            </a:r>
            <a:r>
              <a:rPr lang="zh-CN" altLang="en-US" b="1" dirty="0">
                <a:ea typeface="宋体" panose="02010600030101010101" pitchFamily="2" charset="-122"/>
              </a:rPr>
              <a:t>，则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zh-CN" altLang="en-US" b="1" dirty="0">
                <a:ea typeface="宋体" panose="02010600030101010101" pitchFamily="2" charset="-122"/>
              </a:rPr>
              <a:t>对于任意两个整数</a:t>
            </a:r>
            <a:r>
              <a:rPr lang="en-US" altLang="zh-CN" b="1" dirty="0" err="1">
                <a:ea typeface="宋体" panose="02010600030101010101" pitchFamily="2" charset="-122"/>
              </a:rPr>
              <a:t>m,n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有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               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b="1" baseline="30000" dirty="0" err="1">
                <a:ea typeface="宋体" panose="02010600030101010101" pitchFamily="2" charset="-122"/>
              </a:rPr>
              <a:t>m</a:t>
            </a:r>
            <a:r>
              <a:rPr lang="en-US" altLang="zh-CN" b="1" dirty="0" err="1">
                <a:ea typeface="宋体" panose="02010600030101010101" pitchFamily="2" charset="-122"/>
              </a:rPr>
              <a:t>·x</a:t>
            </a:r>
            <a:r>
              <a:rPr lang="en-US" altLang="zh-CN" b="1" baseline="30000" dirty="0" err="1">
                <a:ea typeface="宋体" panose="02010600030101010101" pitchFamily="2" charset="-122"/>
              </a:rPr>
              <a:t>n</a:t>
            </a:r>
            <a:r>
              <a:rPr lang="en-US" altLang="zh-CN" b="1" dirty="0">
                <a:ea typeface="宋体" panose="02010600030101010101" pitchFamily="2" charset="-122"/>
              </a:rPr>
              <a:t> =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b="1" baseline="30000" dirty="0" err="1">
                <a:ea typeface="宋体" panose="02010600030101010101" pitchFamily="2" charset="-122"/>
              </a:rPr>
              <a:t>m+n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(2)    ({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b="1" baseline="30000" dirty="0" err="1">
                <a:ea typeface="宋体" panose="02010600030101010101" pitchFamily="2" charset="-122"/>
              </a:rPr>
              <a:t>n</a:t>
            </a:r>
            <a:r>
              <a:rPr lang="en-US" altLang="zh-CN" b="1" dirty="0" err="1">
                <a:ea typeface="宋体" panose="02010600030101010101" pitchFamily="2" charset="-122"/>
              </a:rPr>
              <a:t>|n∊Z</a:t>
            </a:r>
            <a:r>
              <a:rPr lang="en-US" altLang="zh-CN" b="1" dirty="0">
                <a:ea typeface="宋体" panose="02010600030101010101" pitchFamily="2" charset="-122"/>
              </a:rPr>
              <a:t>}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ea typeface="宋体" panose="02010600030101010101" pitchFamily="2" charset="-122"/>
              </a:rPr>
              <a:t>·)</a:t>
            </a:r>
            <a:r>
              <a:rPr lang="zh-CN" altLang="en-US" b="1" dirty="0">
                <a:ea typeface="宋体" panose="02010600030101010101" pitchFamily="2" charset="-122"/>
              </a:rPr>
              <a:t>是一个群。</a:t>
            </a:r>
          </a:p>
        </p:txBody>
      </p:sp>
    </p:spTree>
    <p:extLst>
      <p:ext uri="{BB962C8B-B14F-4D97-AF65-F5344CB8AC3E}">
        <p14:creationId xmlns:p14="http://schemas.microsoft.com/office/powerpoint/2010/main" val="104513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2EC629A3-D559-4DA2-B3B2-89669CFC16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B35274-E116-4D4A-A332-E41F21B12543}" type="slidenum">
              <a:rPr lang="zh-CN" altLang="en-US" smtClean="0">
                <a:solidFill>
                  <a:schemeClr val="accent1"/>
                </a:solidFill>
              </a:rPr>
              <a:pPr/>
              <a:t>23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ABABF29-FFE0-4319-8484-DE4127691DC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</a:rPr>
              <a:t>定义</a:t>
            </a:r>
            <a:r>
              <a:rPr lang="en-US" altLang="zh-CN" dirty="0">
                <a:ea typeface="宋体" panose="02010600030101010101" pitchFamily="2" charset="-122"/>
              </a:rPr>
              <a:t>9.16         </a:t>
            </a:r>
            <a:r>
              <a:rPr lang="zh-CN" altLang="en-US" dirty="0">
                <a:ea typeface="宋体" panose="02010600030101010101" pitchFamily="2" charset="-122"/>
              </a:rPr>
              <a:t>循环群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F95E52B-CA77-465F-80B5-4E428C7C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569325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95350" indent="-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 dirty="0"/>
              <a:t>设</a:t>
            </a:r>
            <a:r>
              <a:rPr lang="en-US" altLang="zh-CN" sz="3200" b="1" dirty="0"/>
              <a:t>(G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·)</a:t>
            </a:r>
            <a:r>
              <a:rPr lang="zh-CN" altLang="en-US" sz="3200" b="1" dirty="0"/>
              <a:t>是一个群，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b="1" dirty="0"/>
              <a:t>若</a:t>
            </a:r>
            <a:r>
              <a:rPr lang="en-US" altLang="zh-CN" sz="3200" b="1" dirty="0"/>
              <a:t>G</a:t>
            </a:r>
            <a:r>
              <a:rPr lang="zh-CN" altLang="en-US" sz="3200" b="1" dirty="0"/>
              <a:t>的每一个元素都是某一个固定元</a:t>
            </a:r>
            <a:r>
              <a:rPr lang="en-US" altLang="zh-CN" sz="3200" b="1" dirty="0"/>
              <a:t>g</a:t>
            </a:r>
            <a:r>
              <a:rPr lang="zh-CN" altLang="en-US" sz="3200" b="1" dirty="0"/>
              <a:t>的乘方，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b="1" dirty="0"/>
              <a:t>称</a:t>
            </a:r>
            <a:r>
              <a:rPr lang="en-US" altLang="zh-CN" sz="3200" b="1" dirty="0"/>
              <a:t>G</a:t>
            </a:r>
            <a:r>
              <a:rPr lang="zh-CN" altLang="en-US" sz="3200" b="1" dirty="0"/>
              <a:t>为</a:t>
            </a:r>
            <a:r>
              <a:rPr lang="zh-CN" altLang="en-US" sz="3200" b="1" dirty="0">
                <a:solidFill>
                  <a:srgbClr val="CC0000"/>
                </a:solidFill>
              </a:rPr>
              <a:t>循环群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g</a:t>
            </a:r>
            <a:r>
              <a:rPr lang="zh-CN" altLang="en-US" sz="3200" b="1" dirty="0"/>
              <a:t>为生成元，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b="1" dirty="0"/>
              <a:t>并且用符号</a:t>
            </a:r>
            <a:r>
              <a:rPr lang="en-US" altLang="zh-CN" sz="3200" b="1" dirty="0"/>
              <a:t>G=(g)</a:t>
            </a:r>
            <a:r>
              <a:rPr lang="zh-CN" altLang="en-US" sz="3200" b="1" dirty="0"/>
              <a:t>表示。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BF0F6AB-3AD1-44DC-B622-D1AD4E36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128"/>
            <a:ext cx="8064500" cy="6340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显然，  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(g)=(g</a:t>
            </a:r>
            <a:r>
              <a:rPr lang="en-US" altLang="zh-CN" sz="3200" b="1" baseline="30000" dirty="0">
                <a:solidFill>
                  <a:schemeClr val="bg1"/>
                </a:solidFill>
              </a:rPr>
              <a:t>-1</a:t>
            </a:r>
            <a:r>
              <a:rPr lang="en-US" altLang="zh-CN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4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368491D-43F4-44BC-A82D-80A79BC614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C8AD80-7813-406A-A8B3-896117217FC1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5227EBA-5F5D-4144-85A2-ADD206E8CFC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定义          元素的阶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BB36D018-38C6-4AFB-AA27-A277CB95C8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836613"/>
            <a:ext cx="8713788" cy="5400699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，*）是一个群，</a:t>
            </a:r>
            <a:r>
              <a:rPr lang="en-US" altLang="zh-CN" sz="2800" b="1" dirty="0">
                <a:ea typeface="宋体" panose="02010600030101010101" pitchFamily="2" charset="-122"/>
              </a:rPr>
              <a:t> e</a:t>
            </a:r>
            <a:r>
              <a:rPr lang="zh-CN" altLang="en-US" sz="2800" b="1" dirty="0">
                <a:ea typeface="宋体" panose="02010600030101010101" pitchFamily="2" charset="-122"/>
              </a:rPr>
              <a:t>为幺元，</a:t>
            </a:r>
            <a:r>
              <a:rPr lang="en-US" altLang="zh-CN" sz="2800" b="1" dirty="0" err="1">
                <a:ea typeface="宋体" panose="02010600030101010101" pitchFamily="2" charset="-122"/>
              </a:rPr>
              <a:t>x∊G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如果存在正整数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，使得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zh-CN" sz="2800" b="1" dirty="0" err="1"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 err="1"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zh-CN" sz="2800" b="1" dirty="0"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</a:rPr>
              <a:t>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 (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=1,2,…,k-1)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为元素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的阶，记为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|x|=k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或            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o(x)=k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如果对于任意正整数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  <a:r>
              <a:rPr lang="en-US" altLang="zh-CN" sz="2800" b="1" dirty="0" err="1"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 err="1"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</a:rPr>
              <a:t>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为无限阶的，不妨记为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|x|=ꝏ,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o(x)=ꝏ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5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25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 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259" y="847017"/>
            <a:ext cx="9108504" cy="1912207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={0, 1, 2, 3, 4, 5}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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x+y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6</a:t>
            </a:r>
          </a:p>
        </p:txBody>
      </p: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/>
        </p:nvGraphicFramePr>
        <p:xfrm>
          <a:off x="683568" y="2132856"/>
          <a:ext cx="3708920" cy="3627120"/>
        </p:xfrm>
        <a:graphic>
          <a:graphicData uri="http://schemas.openxmlformats.org/drawingml/2006/table">
            <a:tbl>
              <a:tblPr/>
              <a:tblGrid>
                <a:gridCol w="530887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44014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6302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7970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30887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29430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  <a:gridCol w="529430">
                  <a:extLst>
                    <a:ext uri="{9D8B030D-6E8A-4147-A177-3AD203B41FA5}">
                      <a16:colId xmlns:a16="http://schemas.microsoft.com/office/drawing/2014/main" val="2322474812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  <a:tr h="4942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038585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716016" y="2194268"/>
            <a:ext cx="3692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indent="-635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 			</a:t>
            </a:r>
            <a:r>
              <a:rPr lang="en-US" altLang="zh-CN" sz="3200" b="1" dirty="0">
                <a:latin typeface="Calibri" panose="020F0502020204030204" pitchFamily="34" charset="0"/>
              </a:rPr>
              <a:t>o(1)=6  </a:t>
            </a:r>
          </a:p>
          <a:p>
            <a:pPr marL="635000" indent="-635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alibri" panose="020F0502020204030204" pitchFamily="34" charset="0"/>
              </a:rPr>
              <a:t>		     	o(2)=3</a:t>
            </a:r>
          </a:p>
          <a:p>
            <a:pPr marL="635000" indent="-635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alibri" panose="020F0502020204030204" pitchFamily="34" charset="0"/>
              </a:rPr>
              <a:t>     			o(3)=2 </a:t>
            </a:r>
          </a:p>
          <a:p>
            <a:pPr marL="635000" indent="-635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alibri" panose="020F0502020204030204" pitchFamily="34" charset="0"/>
              </a:rPr>
              <a:t>			o(4)=3</a:t>
            </a:r>
          </a:p>
          <a:p>
            <a:pPr marL="635000" indent="-635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alibri" panose="020F0502020204030204" pitchFamily="34" charset="0"/>
              </a:rPr>
              <a:t>		 	o(5)=6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111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A009A07-A131-46A2-B2D8-946E5D2BD3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12DF3B-213A-41C1-A417-A7FFEA21BEEC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C348A9E-0595-45D1-8750-AC910DE251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15E05F-EA7D-4A66-97CA-756623157D3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288" y="765175"/>
            <a:ext cx="8208962" cy="4319588"/>
          </a:xfrm>
        </p:spPr>
        <p:txBody>
          <a:bodyPr/>
          <a:lstStyle/>
          <a:p>
            <a:pPr marL="635000" indent="-635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在整数加群（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）中，</a:t>
            </a:r>
          </a:p>
          <a:p>
            <a:pPr marL="635000" indent="-635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对于任意非零的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m∊Z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635000" indent="-635000">
              <a:lnSpc>
                <a:spcPct val="185000"/>
              </a:lnSpc>
              <a:spcBef>
                <a:spcPct val="5000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因为对于任意的正整数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，（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相加）		</a:t>
            </a:r>
            <a:r>
              <a:rPr lang="en-US" altLang="zh-CN" b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m+m+…+m=n·m≠0</a:t>
            </a:r>
            <a:r>
              <a:rPr lang="zh-CN" altLang="en-US" b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635000" indent="-635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所以 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o(m)=∞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342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CC617D65-1D62-4F09-B367-9F14A35F00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A1D59E-5A01-4BF7-A2DA-37BCA510E25C}" type="slidenum">
              <a:rPr lang="zh-CN" altLang="en-US" smtClean="0">
                <a:solidFill>
                  <a:schemeClr val="accent1"/>
                </a:solidFill>
              </a:rPr>
              <a:pPr/>
              <a:t>27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24F6C66-E824-4D45-B739-43D566F3AC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   有限循环群、无限循环群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5C0B835-FBCD-4A85-92B2-5940B7608F8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980728"/>
            <a:ext cx="8785225" cy="187325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循环群</a:t>
            </a:r>
            <a:r>
              <a:rPr lang="en-US" altLang="zh-CN" sz="2800" b="1" dirty="0">
                <a:ea typeface="宋体" panose="02010600030101010101" pitchFamily="2" charset="-122"/>
              </a:rPr>
              <a:t>G=(g)</a:t>
            </a:r>
            <a:r>
              <a:rPr lang="zh-CN" altLang="en-US" sz="2800" b="1" dirty="0">
                <a:ea typeface="宋体" panose="02010600030101010101" pitchFamily="2" charset="-122"/>
              </a:rPr>
              <a:t>，若</a:t>
            </a:r>
            <a:r>
              <a:rPr lang="en-US" altLang="zh-CN" sz="2800" b="1" dirty="0">
                <a:ea typeface="宋体" panose="02010600030101010101" pitchFamily="2" charset="-122"/>
              </a:rPr>
              <a:t>o(g)=n</a:t>
            </a:r>
            <a:r>
              <a:rPr lang="zh-CN" altLang="en-US" sz="2800" b="1" dirty="0">
                <a:ea typeface="宋体" panose="02010600030101010101" pitchFamily="2" charset="-122"/>
              </a:rPr>
              <a:t>，则说</a:t>
            </a:r>
            <a:r>
              <a:rPr lang="en-US" altLang="zh-CN" sz="2800" b="1" dirty="0"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ea typeface="宋体" panose="02010600030101010101" pitchFamily="2" charset="-122"/>
              </a:rPr>
              <a:t>阶</a:t>
            </a:r>
            <a:r>
              <a:rPr lang="zh-CN" altLang="en-US" sz="2800" b="1" dirty="0">
                <a:solidFill>
                  <a:srgbClr val="CC0000"/>
                </a:solidFill>
                <a:ea typeface="宋体" panose="02010600030101010101" pitchFamily="2" charset="-122"/>
              </a:rPr>
              <a:t>有限循环群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循环群</a:t>
            </a:r>
            <a:r>
              <a:rPr lang="en-US" altLang="zh-CN" sz="2800" b="1" dirty="0">
                <a:ea typeface="宋体" panose="02010600030101010101" pitchFamily="2" charset="-122"/>
              </a:rPr>
              <a:t>G=(g)</a:t>
            </a:r>
            <a:r>
              <a:rPr lang="zh-CN" altLang="en-US" sz="2800" b="1" dirty="0">
                <a:ea typeface="宋体" panose="02010600030101010101" pitchFamily="2" charset="-122"/>
              </a:rPr>
              <a:t>，若</a:t>
            </a:r>
            <a:r>
              <a:rPr lang="en-US" altLang="zh-CN" sz="2800" b="1" dirty="0">
                <a:ea typeface="宋体" panose="02010600030101010101" pitchFamily="2" charset="-122"/>
              </a:rPr>
              <a:t>o(g)=∞</a:t>
            </a:r>
            <a:r>
              <a:rPr lang="zh-CN" altLang="en-US" sz="2800" b="1" dirty="0">
                <a:ea typeface="宋体" panose="02010600030101010101" pitchFamily="2" charset="-122"/>
              </a:rPr>
              <a:t>，则说</a:t>
            </a:r>
            <a:r>
              <a:rPr lang="en-US" altLang="zh-CN" sz="2800" b="1" dirty="0"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CC0000"/>
                </a:solidFill>
                <a:ea typeface="宋体" panose="02010600030101010101" pitchFamily="2" charset="-122"/>
              </a:rPr>
              <a:t>无限循环群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3686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E25E320-08B2-4990-AF98-966FEE94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67" y="2853978"/>
            <a:ext cx="871378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2438" indent="-452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例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整数加法群</a:t>
            </a:r>
            <a:r>
              <a:rPr lang="en-US" altLang="zh-CN" sz="2800" b="1" dirty="0"/>
              <a:t>(Z,+)</a:t>
            </a:r>
            <a:r>
              <a:rPr lang="zh-CN" altLang="en-US" sz="2800" b="1" dirty="0"/>
              <a:t>就是一个无限阶循环群，其生成元是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或－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。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的整数加群</a:t>
            </a:r>
            <a:r>
              <a:rPr lang="en-US" altLang="zh-CN" sz="2800" b="1" dirty="0"/>
              <a:t>(Z</a:t>
            </a:r>
            <a:r>
              <a:rPr lang="en-US" altLang="zh-CN" sz="2800" b="1" baseline="-25000" dirty="0"/>
              <a:t>6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ym typeface="Symbol" panose="05050102010706020507" pitchFamily="18" charset="2"/>
              </a:rPr>
              <a:t>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是一个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阶循环群，其生成元是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，或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。</a:t>
            </a:r>
            <a:r>
              <a:rPr lang="zh-CN" altLang="en-US" sz="3200" b="1" dirty="0"/>
              <a:t> </a:t>
            </a:r>
          </a:p>
        </p:txBody>
      </p:sp>
      <p:sp>
        <p:nvSpPr>
          <p:cNvPr id="9222" name="Line 5">
            <a:extLst>
              <a:ext uri="{FF2B5EF4-FFF2-40B4-BE49-F238E27FC236}">
                <a16:creationId xmlns:a16="http://schemas.microsoft.com/office/drawing/2014/main" id="{B6F50A5D-2399-44FE-9E5A-279E4932F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516563"/>
            <a:ext cx="215900" cy="0"/>
          </a:xfrm>
          <a:prstGeom prst="line">
            <a:avLst/>
          </a:prstGeom>
          <a:noFill/>
          <a:ln w="38100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6">
            <a:extLst>
              <a:ext uri="{FF2B5EF4-FFF2-40B4-BE49-F238E27FC236}">
                <a16:creationId xmlns:a16="http://schemas.microsoft.com/office/drawing/2014/main" id="{20A6621B-2466-4DA4-9C14-726D10B7B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5516563"/>
            <a:ext cx="215900" cy="0"/>
          </a:xfrm>
          <a:prstGeom prst="line">
            <a:avLst/>
          </a:prstGeom>
          <a:noFill/>
          <a:ln w="38100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4BF5575B-FF4A-44D5-A241-B35A656E6B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06F47A-2F1A-4710-B81D-02493D1EB5EB}" type="slidenum">
              <a:rPr lang="zh-CN" altLang="en-US" smtClean="0">
                <a:solidFill>
                  <a:schemeClr val="accent1"/>
                </a:solidFill>
              </a:rPr>
              <a:pPr/>
              <a:t>28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7B5EB80-6B49-4333-9D96-D662D03A86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655763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zh-CN" altLang="en-US" sz="3600" b="1" dirty="0">
                <a:ea typeface="宋体" panose="02010600030101010101" pitchFamily="2" charset="-122"/>
              </a:rPr>
              <a:t>例     设</a:t>
            </a:r>
            <a:r>
              <a:rPr lang="en-US" altLang="zh-CN" sz="3600" b="1" dirty="0">
                <a:ea typeface="宋体" panose="02010600030101010101" pitchFamily="2" charset="-122"/>
              </a:rPr>
              <a:t>G=(g)</a:t>
            </a:r>
            <a:r>
              <a:rPr lang="zh-CN" altLang="en-US" sz="3600" b="1" dirty="0">
                <a:ea typeface="宋体" panose="02010600030101010101" pitchFamily="2" charset="-122"/>
              </a:rPr>
              <a:t>是一个循环群，</a:t>
            </a:r>
            <a:br>
              <a:rPr lang="zh-CN" altLang="en-US" sz="3600" b="1" dirty="0">
                <a:ea typeface="宋体" panose="02010600030101010101" pitchFamily="2" charset="-122"/>
              </a:rPr>
            </a:br>
            <a:r>
              <a:rPr lang="zh-CN" altLang="en-US" sz="3600" b="1" dirty="0">
                <a:ea typeface="宋体" panose="02010600030101010101" pitchFamily="2" charset="-122"/>
              </a:rPr>
              <a:t>         如果</a:t>
            </a:r>
            <a:r>
              <a:rPr lang="en-US" altLang="zh-CN" sz="3600" b="1" dirty="0">
                <a:ea typeface="宋体" panose="02010600030101010101" pitchFamily="2" charset="-122"/>
              </a:rPr>
              <a:t>o(g)=n</a:t>
            </a:r>
            <a:r>
              <a:rPr lang="zh-CN" altLang="en-US" sz="3600" b="1" dirty="0">
                <a:ea typeface="宋体" panose="02010600030101010101" pitchFamily="2" charset="-122"/>
              </a:rPr>
              <a:t>，则</a:t>
            </a:r>
            <a:br>
              <a:rPr lang="zh-CN" altLang="en-US" sz="3600" b="1" dirty="0">
                <a:ea typeface="宋体" panose="02010600030101010101" pitchFamily="2" charset="-122"/>
              </a:rPr>
            </a:br>
            <a:r>
              <a:rPr lang="zh-CN" altLang="en-US" sz="3600" b="1" dirty="0">
                <a:ea typeface="宋体" panose="02010600030101010101" pitchFamily="2" charset="-122"/>
              </a:rPr>
              <a:t>                  </a:t>
            </a:r>
            <a:r>
              <a:rPr lang="en-US" altLang="zh-CN" sz="3600" b="1" dirty="0">
                <a:ea typeface="宋体" panose="02010600030101010101" pitchFamily="2" charset="-122"/>
              </a:rPr>
              <a:t>G=(g)={g</a:t>
            </a:r>
            <a:r>
              <a:rPr lang="en-US" altLang="zh-CN" sz="3600" b="1" baseline="30000" dirty="0">
                <a:ea typeface="宋体" panose="02010600030101010101" pitchFamily="2" charset="-122"/>
              </a:rPr>
              <a:t>0</a:t>
            </a:r>
            <a:r>
              <a:rPr lang="en-US" altLang="zh-CN" sz="3600" b="1" dirty="0">
                <a:ea typeface="宋体" panose="02010600030101010101" pitchFamily="2" charset="-122"/>
              </a:rPr>
              <a:t>=e, g</a:t>
            </a:r>
            <a:r>
              <a:rPr lang="en-US" altLang="zh-CN" sz="3600" b="1" baseline="30000" dirty="0"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ea typeface="宋体" panose="02010600030101010101" pitchFamily="2" charset="-122"/>
              </a:rPr>
              <a:t>,g</a:t>
            </a:r>
            <a:r>
              <a:rPr lang="en-US" altLang="zh-CN" sz="3600" b="1" baseline="30000" dirty="0">
                <a:ea typeface="宋体" panose="02010600030101010101" pitchFamily="2" charset="-122"/>
              </a:rPr>
              <a:t>2</a:t>
            </a:r>
            <a:r>
              <a:rPr lang="en-US" altLang="zh-CN" sz="3600" b="1" dirty="0">
                <a:ea typeface="宋体" panose="02010600030101010101" pitchFamily="2" charset="-122"/>
              </a:rPr>
              <a:t>, ..., g</a:t>
            </a:r>
            <a:r>
              <a:rPr lang="en-US" altLang="zh-CN" sz="3600" b="1" baseline="30000" dirty="0">
                <a:ea typeface="宋体" panose="02010600030101010101" pitchFamily="2" charset="-122"/>
              </a:rPr>
              <a:t>n-1</a:t>
            </a:r>
            <a:r>
              <a:rPr lang="en-US" altLang="zh-CN" sz="3600" b="1" dirty="0">
                <a:ea typeface="宋体" panose="02010600030101010101" pitchFamily="2" charset="-122"/>
              </a:rPr>
              <a:t>}</a:t>
            </a:r>
            <a:r>
              <a:rPr lang="zh-CN" altLang="en-US" sz="36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C7B0329-AA55-40A8-AE5A-581C883B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4038"/>
            <a:ext cx="9144000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1075" indent="-981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证明：因为对于任意的</a:t>
            </a:r>
            <a:r>
              <a:rPr lang="en-US" altLang="zh-CN" sz="2800" b="1" dirty="0">
                <a:solidFill>
                  <a:srgbClr val="333300"/>
                </a:solidFill>
              </a:rPr>
              <a:t>m </a:t>
            </a:r>
            <a:r>
              <a:rPr lang="en-US" altLang="zh-CN" sz="2800" dirty="0">
                <a:solidFill>
                  <a:srgbClr val="333300"/>
                </a:solidFill>
              </a:rPr>
              <a:t>∊ </a:t>
            </a:r>
            <a:r>
              <a:rPr lang="en-US" altLang="zh-CN" sz="2800" b="1" dirty="0">
                <a:solidFill>
                  <a:srgbClr val="333300"/>
                </a:solidFill>
              </a:rPr>
              <a:t>Z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           存在</a:t>
            </a:r>
            <a:r>
              <a:rPr lang="en-US" altLang="zh-CN" sz="2800" b="1" dirty="0">
                <a:solidFill>
                  <a:srgbClr val="333300"/>
                </a:solidFill>
              </a:rPr>
              <a:t>q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r </a:t>
            </a:r>
            <a:r>
              <a:rPr lang="en-US" altLang="zh-CN" sz="2800" dirty="0">
                <a:solidFill>
                  <a:srgbClr val="333300"/>
                </a:solidFill>
              </a:rPr>
              <a:t>∊ </a:t>
            </a:r>
            <a:r>
              <a:rPr lang="en-US" altLang="zh-CN" sz="2800" b="1" dirty="0">
                <a:solidFill>
                  <a:srgbClr val="333300"/>
                </a:solidFill>
              </a:rPr>
              <a:t>Z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0 ≤ r ≤n-1, </a:t>
            </a:r>
            <a:r>
              <a:rPr lang="zh-CN" altLang="en-US" sz="2800" b="1" dirty="0">
                <a:solidFill>
                  <a:srgbClr val="333300"/>
                </a:solidFill>
              </a:rPr>
              <a:t>使得  </a:t>
            </a:r>
            <a:r>
              <a:rPr lang="en-US" altLang="zh-CN" sz="2800" b="1" dirty="0">
                <a:solidFill>
                  <a:srgbClr val="333300"/>
                </a:solidFill>
              </a:rPr>
              <a:t>m=</a:t>
            </a:r>
            <a:r>
              <a:rPr lang="en-US" altLang="zh-CN" sz="2800" b="1" dirty="0" err="1">
                <a:solidFill>
                  <a:srgbClr val="333300"/>
                </a:solidFill>
              </a:rPr>
              <a:t>qn+r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	而 </a:t>
            </a:r>
            <a:r>
              <a:rPr lang="en-US" altLang="zh-CN" sz="2800" b="1" dirty="0">
                <a:solidFill>
                  <a:srgbClr val="333300"/>
                </a:solidFill>
              </a:rPr>
              <a:t>g</a:t>
            </a:r>
            <a:r>
              <a:rPr lang="en-US" altLang="zh-CN" sz="2800" b="1" baseline="30000" dirty="0">
                <a:solidFill>
                  <a:srgbClr val="333300"/>
                </a:solidFill>
              </a:rPr>
              <a:t>m</a:t>
            </a:r>
            <a:r>
              <a:rPr lang="en-US" altLang="zh-CN" sz="2800" b="1" dirty="0">
                <a:solidFill>
                  <a:srgbClr val="333300"/>
                </a:solidFill>
              </a:rPr>
              <a:t>=</a:t>
            </a:r>
            <a:r>
              <a:rPr lang="en-US" altLang="zh-CN" sz="2800" b="1" dirty="0" err="1">
                <a:solidFill>
                  <a:srgbClr val="333300"/>
                </a:solidFill>
              </a:rPr>
              <a:t>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qn+r</a:t>
            </a:r>
            <a:r>
              <a:rPr lang="en-US" altLang="zh-CN" sz="2800" b="1" dirty="0">
                <a:solidFill>
                  <a:srgbClr val="333300"/>
                </a:solidFill>
              </a:rPr>
              <a:t>=</a:t>
            </a:r>
            <a:r>
              <a:rPr lang="en-US" altLang="zh-CN" sz="2800" b="1" dirty="0" err="1">
                <a:solidFill>
                  <a:srgbClr val="333300"/>
                </a:solidFill>
              </a:rPr>
              <a:t>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qn</a:t>
            </a:r>
            <a:r>
              <a:rPr lang="en-US" altLang="zh-CN" sz="2800" b="1" dirty="0" err="1">
                <a:solidFill>
                  <a:srgbClr val="333300"/>
                </a:solidFill>
              </a:rPr>
              <a:t>·g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r</a:t>
            </a:r>
            <a:r>
              <a:rPr lang="en-US" altLang="zh-CN" sz="2800" b="1" dirty="0">
                <a:solidFill>
                  <a:srgbClr val="333300"/>
                </a:solidFill>
              </a:rPr>
              <a:t>=</a:t>
            </a:r>
            <a:r>
              <a:rPr lang="en-US" altLang="zh-CN" sz="2800" b="1" dirty="0" err="1">
                <a:solidFill>
                  <a:srgbClr val="333300"/>
                </a:solidFill>
              </a:rPr>
              <a:t>e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 err="1">
                <a:solidFill>
                  <a:srgbClr val="333300"/>
                </a:solidFill>
              </a:rPr>
              <a:t>·g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r</a:t>
            </a:r>
            <a:r>
              <a:rPr lang="en-US" altLang="zh-CN" sz="2800" b="1" dirty="0">
                <a:solidFill>
                  <a:srgbClr val="333300"/>
                </a:solidFill>
              </a:rPr>
              <a:t>=</a:t>
            </a:r>
            <a:r>
              <a:rPr lang="en-US" altLang="zh-CN" sz="2800" b="1" dirty="0" err="1">
                <a:solidFill>
                  <a:srgbClr val="333300"/>
                </a:solidFill>
              </a:rPr>
              <a:t>e·g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r</a:t>
            </a:r>
            <a:r>
              <a:rPr lang="en-US" altLang="zh-CN" sz="2800" b="1" dirty="0">
                <a:solidFill>
                  <a:srgbClr val="333300"/>
                </a:solidFill>
              </a:rPr>
              <a:t>=g</a:t>
            </a:r>
            <a:r>
              <a:rPr lang="en-US" altLang="zh-CN" sz="2800" b="1" baseline="30000" dirty="0">
                <a:solidFill>
                  <a:srgbClr val="333300"/>
                </a:solidFill>
              </a:rPr>
              <a:t>r</a:t>
            </a:r>
            <a:r>
              <a:rPr lang="en-US" altLang="zh-CN" sz="2800" b="1" dirty="0">
                <a:solidFill>
                  <a:srgbClr val="333300"/>
                </a:solidFill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333300"/>
                </a:solidFill>
              </a:rPr>
              <a:t>	</a:t>
            </a:r>
            <a:r>
              <a:rPr lang="zh-CN" altLang="en-US" sz="2800" b="1" dirty="0">
                <a:solidFill>
                  <a:srgbClr val="333300"/>
                </a:solidFill>
              </a:rPr>
              <a:t>这说明</a:t>
            </a:r>
            <a:r>
              <a:rPr lang="en-US" altLang="zh-CN" sz="2800" b="1" dirty="0">
                <a:solidFill>
                  <a:srgbClr val="FF0000"/>
                </a:solidFill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</a:rPr>
              <a:t>至多有</a:t>
            </a:r>
            <a:r>
              <a:rPr lang="en-US" altLang="zh-CN" sz="2800" b="1" dirty="0">
                <a:solidFill>
                  <a:srgbClr val="FF0000"/>
                </a:solidFill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</a:rPr>
              <a:t>个元素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333300"/>
                </a:solidFill>
              </a:rPr>
              <a:t>          </a:t>
            </a:r>
            <a:r>
              <a:rPr lang="zh-CN" altLang="en-US" sz="2800" b="1" dirty="0">
                <a:solidFill>
                  <a:srgbClr val="333300"/>
                </a:solidFill>
              </a:rPr>
              <a:t>下面证明</a:t>
            </a:r>
            <a:r>
              <a:rPr lang="en-US" altLang="zh-CN" sz="2800" b="1" dirty="0">
                <a:solidFill>
                  <a:srgbClr val="FF0000"/>
                </a:solidFill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</a:rPr>
              <a:t>恰有</a:t>
            </a:r>
            <a:r>
              <a:rPr lang="en-US" altLang="zh-CN" sz="2800" b="1" dirty="0">
                <a:solidFill>
                  <a:srgbClr val="FF0000"/>
                </a:solidFill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</a:rPr>
              <a:t>个元素。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           对于任意的</a:t>
            </a:r>
            <a:r>
              <a:rPr lang="en-US" altLang="zh-CN" sz="2800" b="1" dirty="0" err="1">
                <a:solidFill>
                  <a:srgbClr val="333300"/>
                </a:solidFill>
              </a:rPr>
              <a:t>i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j </a:t>
            </a:r>
            <a:r>
              <a:rPr lang="en-US" altLang="zh-CN" sz="2800" dirty="0">
                <a:solidFill>
                  <a:srgbClr val="333300"/>
                </a:solidFill>
              </a:rPr>
              <a:t>∊ </a:t>
            </a:r>
            <a:r>
              <a:rPr lang="en-US" altLang="zh-CN" sz="2800" b="1" dirty="0">
                <a:solidFill>
                  <a:srgbClr val="333300"/>
                </a:solidFill>
              </a:rPr>
              <a:t>Z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0 ≤</a:t>
            </a:r>
            <a:r>
              <a:rPr lang="en-US" altLang="zh-CN" sz="2800" dirty="0">
                <a:solidFill>
                  <a:srgbClr val="333300"/>
                </a:solidFill>
              </a:rPr>
              <a:t> </a:t>
            </a:r>
            <a:r>
              <a:rPr lang="en-US" altLang="zh-CN" sz="2800" dirty="0" err="1">
                <a:solidFill>
                  <a:srgbClr val="333300"/>
                </a:solidFill>
              </a:rPr>
              <a:t>i</a:t>
            </a:r>
            <a:r>
              <a:rPr lang="en-US" altLang="zh-CN" sz="2800" dirty="0">
                <a:solidFill>
                  <a:srgbClr val="333300"/>
                </a:solidFill>
              </a:rPr>
              <a:t>&lt;j </a:t>
            </a:r>
            <a:r>
              <a:rPr lang="en-US" altLang="zh-CN" sz="2800" b="1" dirty="0">
                <a:solidFill>
                  <a:srgbClr val="333300"/>
                </a:solidFill>
              </a:rPr>
              <a:t>≤</a:t>
            </a:r>
            <a:r>
              <a:rPr lang="en-US" altLang="zh-CN" sz="2800" dirty="0">
                <a:solidFill>
                  <a:srgbClr val="333300"/>
                </a:solidFill>
              </a:rPr>
              <a:t> n-1</a:t>
            </a:r>
            <a:r>
              <a:rPr lang="zh-CN" altLang="en-US" sz="2800" b="1" dirty="0">
                <a:solidFill>
                  <a:srgbClr val="333300"/>
                </a:solidFill>
              </a:rPr>
              <a:t>，则 </a:t>
            </a:r>
            <a:r>
              <a:rPr lang="en-US" altLang="zh-CN" sz="2800" b="1" dirty="0" err="1">
                <a:solidFill>
                  <a:srgbClr val="333300"/>
                </a:solidFill>
              </a:rPr>
              <a:t>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i</a:t>
            </a:r>
            <a:r>
              <a:rPr lang="en-US" altLang="zh-CN" sz="2800" dirty="0" err="1">
                <a:solidFill>
                  <a:srgbClr val="333300"/>
                </a:solidFill>
              </a:rPr>
              <a:t>≠</a:t>
            </a:r>
            <a:r>
              <a:rPr lang="en-US" altLang="zh-CN" sz="2800" b="1" dirty="0" err="1">
                <a:solidFill>
                  <a:srgbClr val="333300"/>
                </a:solidFill>
              </a:rPr>
              <a:t>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j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	这是因为若</a:t>
            </a:r>
            <a:r>
              <a:rPr lang="en-US" altLang="zh-CN" sz="2800" b="1" dirty="0" err="1">
                <a:solidFill>
                  <a:srgbClr val="333300"/>
                </a:solidFill>
              </a:rPr>
              <a:t>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i</a:t>
            </a:r>
            <a:r>
              <a:rPr lang="en-US" altLang="zh-CN" sz="2800" b="1" dirty="0">
                <a:solidFill>
                  <a:srgbClr val="333300"/>
                </a:solidFill>
              </a:rPr>
              <a:t>=</a:t>
            </a:r>
            <a:r>
              <a:rPr lang="en-US" altLang="zh-CN" sz="2800" b="1" dirty="0" err="1">
                <a:solidFill>
                  <a:srgbClr val="333300"/>
                </a:solidFill>
              </a:rPr>
              <a:t>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j</a:t>
            </a:r>
            <a:r>
              <a:rPr lang="zh-CN" altLang="en-US" sz="2800" b="1" dirty="0">
                <a:solidFill>
                  <a:srgbClr val="333300"/>
                </a:solidFill>
              </a:rPr>
              <a:t>，则 </a:t>
            </a:r>
            <a:r>
              <a:rPr lang="en-US" altLang="zh-CN" sz="2800" b="1" dirty="0" err="1">
                <a:solidFill>
                  <a:srgbClr val="333300"/>
                </a:solidFill>
              </a:rPr>
              <a:t>g</a:t>
            </a:r>
            <a:r>
              <a:rPr lang="en-US" altLang="zh-CN" sz="2800" b="1" baseline="30000" dirty="0" err="1">
                <a:solidFill>
                  <a:srgbClr val="333300"/>
                </a:solidFill>
              </a:rPr>
              <a:t>j-i</a:t>
            </a:r>
            <a:r>
              <a:rPr lang="en-US" altLang="zh-CN" sz="2800" b="1" dirty="0">
                <a:solidFill>
                  <a:srgbClr val="333300"/>
                </a:solidFill>
              </a:rPr>
              <a:t>=e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	而</a:t>
            </a:r>
            <a:r>
              <a:rPr lang="en-US" altLang="zh-CN" sz="2800" b="1" dirty="0">
                <a:solidFill>
                  <a:srgbClr val="333300"/>
                </a:solidFill>
              </a:rPr>
              <a:t>0&lt;j-</a:t>
            </a:r>
            <a:r>
              <a:rPr lang="en-US" altLang="zh-CN" sz="2800" b="1" dirty="0" err="1">
                <a:solidFill>
                  <a:srgbClr val="333300"/>
                </a:solidFill>
              </a:rPr>
              <a:t>i</a:t>
            </a:r>
            <a:r>
              <a:rPr lang="en-US" altLang="zh-CN" sz="2800" b="1" dirty="0">
                <a:solidFill>
                  <a:srgbClr val="333300"/>
                </a:solidFill>
              </a:rPr>
              <a:t>&lt;n</a:t>
            </a:r>
            <a:r>
              <a:rPr lang="zh-CN" altLang="en-US" sz="2800" b="1" dirty="0">
                <a:solidFill>
                  <a:srgbClr val="333300"/>
                </a:solidFill>
              </a:rPr>
              <a:t>，与 </a:t>
            </a:r>
            <a:r>
              <a:rPr lang="en-US" altLang="zh-CN" sz="2800" b="1" dirty="0">
                <a:solidFill>
                  <a:srgbClr val="333300"/>
                </a:solidFill>
              </a:rPr>
              <a:t>o(g)=n</a:t>
            </a:r>
            <a:r>
              <a:rPr lang="zh-CN" altLang="en-US" sz="2800" b="1" dirty="0">
                <a:solidFill>
                  <a:srgbClr val="333300"/>
                </a:solidFill>
              </a:rPr>
              <a:t>矛盾。</a:t>
            </a:r>
          </a:p>
        </p:txBody>
      </p:sp>
    </p:spTree>
    <p:extLst>
      <p:ext uri="{BB962C8B-B14F-4D97-AF65-F5344CB8AC3E}">
        <p14:creationId xmlns:p14="http://schemas.microsoft.com/office/powerpoint/2010/main" val="30777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A5B8597D-7DE5-4A73-A6F6-3585026B2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117A9-D37A-448D-98AC-93A557CAE2A9}" type="slidenum">
              <a:rPr lang="zh-CN" altLang="en-US" smtClean="0">
                <a:solidFill>
                  <a:schemeClr val="accent1"/>
                </a:solidFill>
              </a:rPr>
              <a:pPr/>
              <a:t>29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A1732B0-B1C1-40D4-87F9-0EC648F9EC7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ea typeface="宋体" panose="02010600030101010101" pitchFamily="2" charset="-122"/>
              </a:rPr>
              <a:t>命题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388" y="765175"/>
            <a:ext cx="8964612" cy="2231777"/>
          </a:xfrm>
          <a:solidFill>
            <a:srgbClr val="FFFF00"/>
          </a:solidFill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ea typeface="宋体" panose="02010600030101010101" pitchFamily="2" charset="-122"/>
              </a:rPr>
              <a:t>(G,*)</a:t>
            </a:r>
            <a:r>
              <a:rPr lang="zh-CN" altLang="en-US" sz="2800" b="1" dirty="0">
                <a:ea typeface="宋体" panose="02010600030101010101" pitchFamily="2" charset="-122"/>
              </a:rPr>
              <a:t>是由</a:t>
            </a:r>
            <a:r>
              <a:rPr lang="en-US" altLang="zh-CN" sz="2800" b="1" dirty="0"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ea typeface="宋体" panose="02010600030101010101" pitchFamily="2" charset="-122"/>
              </a:rPr>
              <a:t>生成的循环群。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1082675" indent="-1082675">
              <a:lnSpc>
                <a:spcPct val="120000"/>
              </a:lnSpc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a typeface="宋体" panose="02010600030101010101" pitchFamily="2" charset="-122"/>
              </a:rPr>
              <a:t>）若</a:t>
            </a:r>
            <a:r>
              <a:rPr lang="en-US" altLang="zh-CN" sz="2800" b="1" dirty="0"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ea typeface="宋体" panose="02010600030101010101" pitchFamily="2" charset="-122"/>
              </a:rPr>
              <a:t>阶有限循环群，则对于小于或等于且与</a:t>
            </a:r>
            <a:r>
              <a:rPr lang="en-US" altLang="zh-CN" sz="2800" b="1" dirty="0"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ea typeface="宋体" panose="02010600030101010101" pitchFamily="2" charset="-122"/>
              </a:rPr>
              <a:t>互素的正整数</a:t>
            </a:r>
            <a:r>
              <a:rPr lang="en-US" altLang="zh-CN" sz="2800" b="1" dirty="0"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ea typeface="宋体" panose="02010600030101010101" pitchFamily="2" charset="-122"/>
              </a:rPr>
              <a:t>，</a:t>
            </a:r>
            <a:r>
              <a:rPr lang="en-US" altLang="zh-CN" sz="2800" b="1" dirty="0"/>
              <a:t> g</a:t>
            </a:r>
            <a:r>
              <a:rPr lang="en-US" altLang="zh-CN" sz="2800" b="1" baseline="30000" dirty="0"/>
              <a:t>r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ea typeface="宋体" panose="02010600030101010101" pitchFamily="2" charset="-122"/>
              </a:rPr>
              <a:t>的生成元。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1082675" indent="-1082675">
              <a:lnSpc>
                <a:spcPct val="120000"/>
              </a:lnSpc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a typeface="宋体" panose="02010600030101010101" pitchFamily="2" charset="-122"/>
              </a:rPr>
              <a:t>）若</a:t>
            </a:r>
            <a:r>
              <a:rPr lang="en-US" altLang="zh-CN" sz="2800" b="1" dirty="0"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ea typeface="宋体" panose="02010600030101010101" pitchFamily="2" charset="-122"/>
              </a:rPr>
              <a:t>是无限循环群，则</a:t>
            </a:r>
            <a:r>
              <a:rPr lang="en-US" altLang="zh-CN" sz="2800" b="1" dirty="0"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ea typeface="宋体" panose="02010600030101010101" pitchFamily="2" charset="-122"/>
              </a:rPr>
              <a:t>只有两个生成元</a:t>
            </a:r>
            <a:r>
              <a:rPr lang="en-US" altLang="zh-CN" sz="2800" b="1" dirty="0"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ea typeface="宋体" panose="02010600030101010101" pitchFamily="2" charset="-122"/>
              </a:rPr>
              <a:t>和</a:t>
            </a:r>
            <a:r>
              <a:rPr lang="en-US" altLang="zh-CN" sz="2800" b="1" dirty="0"/>
              <a:t>g</a:t>
            </a:r>
            <a:r>
              <a:rPr lang="en-US" altLang="zh-CN" sz="2800" b="1" baseline="30000" dirty="0"/>
              <a:t>-1</a:t>
            </a:r>
            <a:r>
              <a:rPr lang="zh-CN" altLang="en-US" sz="2800" b="1" dirty="0">
                <a:ea typeface="宋体" panose="02010600030101010101" pitchFamily="2" charset="-122"/>
              </a:rPr>
              <a:t> 。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/>
        </p:nvGraphicFramePr>
        <p:xfrm>
          <a:off x="5148064" y="3501008"/>
          <a:ext cx="3240360" cy="3108960"/>
        </p:xfrm>
        <a:graphic>
          <a:graphicData uri="http://schemas.openxmlformats.org/drawingml/2006/table">
            <a:tbl>
              <a:tblPr/>
              <a:tblGrid>
                <a:gridCol w="54105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26186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38078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4105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39565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79388" y="3356992"/>
            <a:ext cx="3961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例</a:t>
            </a:r>
            <a:r>
              <a:rPr lang="zh-CN" altLang="en-US" sz="3200" b="1" dirty="0">
                <a:latin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</a:rPr>
              <a:t>(Z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5</a:t>
            </a:r>
            <a:r>
              <a:rPr lang="en-US" altLang="zh-CN" sz="3200" b="1" dirty="0">
                <a:latin typeface="Calibri" panose="020F0502020204030204" pitchFamily="34" charset="0"/>
              </a:rPr>
              <a:t>={0,1,2,3,4}</a:t>
            </a:r>
            <a:r>
              <a:rPr lang="zh-CN" altLang="en-US" sz="3200" b="1" dirty="0">
                <a:latin typeface="Calibri" panose="020F0502020204030204" pitchFamily="34" charset="0"/>
              </a:rPr>
              <a:t>，</a:t>
            </a: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</a:t>
            </a:r>
            <a:r>
              <a:rPr lang="en-US" altLang="zh-CN" sz="3200" b="1" dirty="0">
                <a:latin typeface="Calibri" panose="020F0502020204030204" pitchFamily="34" charset="0"/>
              </a:rPr>
              <a:t>)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835696" y="4161915"/>
            <a:ext cx="12522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</a:rPr>
              <a:t>Z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5 </a:t>
            </a:r>
            <a:r>
              <a:rPr lang="en-US" altLang="zh-CN" sz="3200" b="1" dirty="0">
                <a:latin typeface="Calibri" panose="020F0502020204030204" pitchFamily="34" charset="0"/>
              </a:rPr>
              <a:t>=(1)</a:t>
            </a:r>
          </a:p>
          <a:p>
            <a:r>
              <a:rPr lang="en-US" altLang="zh-CN" sz="3200" b="1" dirty="0">
                <a:latin typeface="Calibri" panose="020F0502020204030204" pitchFamily="34" charset="0"/>
              </a:rPr>
              <a:t>    =(4)</a:t>
            </a:r>
          </a:p>
          <a:p>
            <a:r>
              <a:rPr lang="en-US" altLang="zh-CN" sz="3200" b="1" dirty="0">
                <a:latin typeface="Calibri" panose="020F0502020204030204" pitchFamily="34" charset="0"/>
              </a:rPr>
              <a:t>    =(2)</a:t>
            </a:r>
          </a:p>
          <a:p>
            <a:r>
              <a:rPr lang="en-US" altLang="zh-CN" sz="3200" b="1" dirty="0">
                <a:latin typeface="Calibri" panose="020F0502020204030204" pitchFamily="34" charset="0"/>
              </a:rPr>
              <a:t>    =(3)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39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3A243A1-5753-450B-BFFF-8AA606ED0D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C543FB-1492-42CD-9706-D5BCDC6C5D1C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BD0CD81-6006-40CA-810D-8CFAB01772F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9.14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群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1697784-AB9D-47C0-AA54-C847329C8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496" y="764704"/>
            <a:ext cx="9144570" cy="5400675"/>
          </a:xfrm>
        </p:spPr>
        <p:txBody>
          <a:bodyPr/>
          <a:lstStyle/>
          <a:p>
            <a:pPr marL="1157288" indent="-1157288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是一个非空集，（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，*）是一个代数系统， 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157288" indent="-1157288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 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上的一个二元运算，若（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，*）满足：</a:t>
            </a:r>
          </a:p>
          <a:p>
            <a:pPr marL="1157288" indent="-1157288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① *是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上的闭运算；</a:t>
            </a:r>
          </a:p>
          <a:p>
            <a:pPr marL="1157288" indent="-1157288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② *适合结合律；</a:t>
            </a:r>
          </a:p>
          <a:p>
            <a:pPr marL="1157288" indent="-1157288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③ 存在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 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，是幺元（又称单位元）；</a:t>
            </a:r>
          </a:p>
          <a:p>
            <a:pPr marL="1157288" indent="-1157288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④ 对于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中的任意元素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，存在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 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，使得</a:t>
            </a:r>
          </a:p>
          <a:p>
            <a:pPr marL="1157288" indent="-1157288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a*a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*a=e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1157288" indent="-1157288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则称（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，*）是一个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群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7902163-874F-47B5-A2B2-0DEAE120AB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378A8B-9F10-425D-9F14-C0E533F9354F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07008C8-B047-4528-AB14-E6935B89EE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群同态映射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3AC46F6-CF15-4B9A-B331-CC45054A55F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388" y="836612"/>
            <a:ext cx="8713787" cy="4896643"/>
          </a:xfrm>
        </p:spPr>
        <p:txBody>
          <a:bodyPr/>
          <a:lstStyle/>
          <a:p>
            <a:pPr marL="895350" indent="-801688"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，*）和（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333300"/>
                </a:solidFill>
              </a:rPr>
              <a:t> ∘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）是二个群，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5350" indent="-801688">
              <a:lnSpc>
                <a:spcPct val="110000"/>
              </a:lnSpc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的一个映射，</a:t>
            </a:r>
          </a:p>
          <a:p>
            <a:pPr marL="895350" indent="-801688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若对于任意的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∊G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</a:p>
          <a:p>
            <a:pPr marL="895350" indent="-801688"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		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)=f(g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rgbClr val="333300"/>
                </a:solidFill>
              </a:rPr>
              <a:t>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f(g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895350" indent="-801688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，*）到（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，*）的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群同态映射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5350" indent="-801688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若</a:t>
            </a:r>
            <a:r>
              <a:rPr lang="en-US" altLang="zh-CN" b="1" dirty="0">
                <a:solidFill>
                  <a:schemeClr val="hlink"/>
                </a:solidFill>
              </a:rPr>
              <a:t>f</a:t>
            </a:r>
            <a:r>
              <a:rPr lang="zh-CN" altLang="en-US" b="1" dirty="0">
                <a:solidFill>
                  <a:schemeClr val="hlink"/>
                </a:solidFill>
              </a:rPr>
              <a:t>还是双射，</a:t>
            </a:r>
            <a:endParaRPr lang="en-US" altLang="zh-CN" b="1" dirty="0">
              <a:solidFill>
                <a:schemeClr val="hlink"/>
              </a:solidFill>
            </a:endParaRPr>
          </a:p>
          <a:p>
            <a:pPr marL="895350" indent="-801688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则称</a:t>
            </a:r>
            <a:r>
              <a:rPr lang="en-US" altLang="zh-CN" b="1" dirty="0">
                <a:solidFill>
                  <a:schemeClr val="hlink"/>
                </a:solidFill>
              </a:rPr>
              <a:t>f</a:t>
            </a:r>
            <a:r>
              <a:rPr lang="zh-CN" altLang="en-US" b="1" dirty="0">
                <a:solidFill>
                  <a:schemeClr val="hlink"/>
                </a:solidFill>
              </a:rPr>
              <a:t>是同构映射，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5350" indent="-801688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并称（</a:t>
            </a:r>
            <a:r>
              <a:rPr lang="en-US" altLang="zh-CN" b="1" dirty="0">
                <a:solidFill>
                  <a:schemeClr val="hlink"/>
                </a:solidFill>
              </a:rPr>
              <a:t>G</a:t>
            </a:r>
            <a:r>
              <a:rPr lang="zh-CN" altLang="en-US" b="1" dirty="0">
                <a:solidFill>
                  <a:schemeClr val="hlink"/>
                </a:solidFill>
              </a:rPr>
              <a:t>，*）与（</a:t>
            </a:r>
            <a:r>
              <a:rPr lang="en-US" altLang="zh-CN" b="1" dirty="0">
                <a:solidFill>
                  <a:schemeClr val="hlink"/>
                </a:solidFill>
              </a:rPr>
              <a:t>A</a:t>
            </a:r>
            <a:r>
              <a:rPr lang="zh-CN" altLang="en-US" b="1" dirty="0">
                <a:solidFill>
                  <a:schemeClr val="hlink"/>
                </a:solidFill>
              </a:rPr>
              <a:t>，*）同构。</a:t>
            </a:r>
          </a:p>
          <a:p>
            <a:pPr marL="895350" indent="-801688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2752CA2-0E38-415D-8F1D-0C231D5987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23B4A7-5E35-4775-A653-BEA549E5AC26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A84C5A9-85BC-4B03-9E39-DD4837F6DA1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33E12E3C-98E0-4789-BC34-41FA00B50BA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836713"/>
            <a:ext cx="8569325" cy="5545038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，*）和（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）是二个任意的群，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分别是它们的幺元。对于任意的</a:t>
            </a:r>
            <a:r>
              <a:rPr lang="en-US" altLang="zh-CN" sz="2800" b="1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g∊G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</a:t>
            </a:r>
            <a:r>
              <a:rPr lang="el-GR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(g)=e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则</a:t>
            </a:r>
            <a:r>
              <a:rPr lang="el-GR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G→A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是一个同态映射。</a:t>
            </a: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证明： 因为，对于任意的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∊G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=e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=e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  </a:t>
            </a: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   所以</a:t>
            </a: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 </a:t>
            </a: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=e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·e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=e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34AE229-0CED-4A3B-A5C8-CE971F5EE4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B8008A-72D3-45B3-AE47-FFEE92AC6EC2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92C2D0B-50C4-47CA-9ED5-BA3BF92AA3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1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   Z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={ 0, 1, 2, 3, 4, 5}</a:t>
            </a:r>
          </a:p>
        </p:txBody>
      </p:sp>
      <p:sp>
        <p:nvSpPr>
          <p:cNvPr id="28697" name="Rectangle 5">
            <a:extLst>
              <a:ext uri="{FF2B5EF4-FFF2-40B4-BE49-F238E27FC236}">
                <a16:creationId xmlns:a16="http://schemas.microsoft.com/office/drawing/2014/main" id="{9EFCEB52-C590-4157-8189-48C01544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3024187" cy="454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映射</a:t>
            </a:r>
            <a:r>
              <a:rPr lang="en-US" altLang="zh-CN" sz="2800" b="1" dirty="0">
                <a:solidFill>
                  <a:srgbClr val="333300"/>
                </a:solidFill>
              </a:rPr>
              <a:t>f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: Z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6</a:t>
            </a:r>
            <a:r>
              <a:rPr lang="en-US" altLang="zh-CN" sz="2800" b="1" dirty="0">
                <a:solidFill>
                  <a:srgbClr val="333300"/>
                </a:solidFill>
              </a:rPr>
              <a:t>→Z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6</a:t>
            </a:r>
            <a:r>
              <a:rPr lang="en-US" altLang="zh-CN" sz="2800" b="1" dirty="0">
                <a:solidFill>
                  <a:srgbClr val="333300"/>
                </a:solidFill>
              </a:rPr>
              <a:t>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f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(0)=0,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f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(1)=5,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f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(2)=4,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f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(3)=3,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f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(4)=2,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f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(5)=1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则</a:t>
            </a:r>
            <a:r>
              <a:rPr lang="en-US" altLang="zh-CN" sz="2800" b="1" dirty="0">
                <a:solidFill>
                  <a:srgbClr val="333300"/>
                </a:solidFill>
              </a:rPr>
              <a:t>f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是</a:t>
            </a:r>
            <a:r>
              <a:rPr lang="zh-CN" altLang="en-US" sz="2800" b="1" dirty="0">
                <a:solidFill>
                  <a:srgbClr val="CC0000"/>
                </a:solidFill>
              </a:rPr>
              <a:t>自同构</a:t>
            </a:r>
            <a:r>
              <a:rPr lang="zh-CN" altLang="en-US" sz="2800" b="1" dirty="0">
                <a:solidFill>
                  <a:srgbClr val="333300"/>
                </a:solidFill>
              </a:rPr>
              <a:t>映射。</a:t>
            </a:r>
          </a:p>
        </p:txBody>
      </p:sp>
      <p:sp>
        <p:nvSpPr>
          <p:cNvPr id="28684" name="Rectangle 25">
            <a:extLst>
              <a:ext uri="{FF2B5EF4-FFF2-40B4-BE49-F238E27FC236}">
                <a16:creationId xmlns:a16="http://schemas.microsoft.com/office/drawing/2014/main" id="{52026275-FF50-4D92-A7B2-62CC7EC6D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981075"/>
            <a:ext cx="3095625" cy="454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映射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: Z</a:t>
            </a:r>
            <a:r>
              <a:rPr lang="en-US" altLang="zh-CN" sz="2800" b="1" baseline="-25000" dirty="0"/>
              <a:t>6</a:t>
            </a:r>
            <a:r>
              <a:rPr lang="en-US" altLang="zh-CN" sz="2800" b="1" dirty="0"/>
              <a:t>→Z</a:t>
            </a:r>
            <a:r>
              <a:rPr lang="en-US" altLang="zh-CN" sz="2800" b="1" baseline="-25000" dirty="0"/>
              <a:t>6</a:t>
            </a:r>
            <a:r>
              <a:rPr lang="en-US" altLang="zh-CN" sz="2800" b="1" dirty="0"/>
              <a:t>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(0)=0,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(1)=2,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(2)=4,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(3)=0,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(4)=2,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(5)=4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则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CC0000"/>
                </a:solidFill>
              </a:rPr>
              <a:t>自同态</a:t>
            </a:r>
            <a:r>
              <a:rPr lang="zh-CN" altLang="en-US" sz="2800" b="1" dirty="0"/>
              <a:t>映射。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503F0B5-C0FB-4E08-AFF3-9A911236F5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037D7-6F87-48EB-ADF9-99CAFE4825B4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11BDCD3-432A-4F76-BDC5-8065DD74AF2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71D7472-3019-4BCB-A202-77CA1B5882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052513"/>
            <a:ext cx="8207375" cy="3455987"/>
          </a:xfrm>
        </p:spPr>
        <p:txBody>
          <a:bodyPr/>
          <a:lstStyle/>
          <a:p>
            <a:pPr marL="354013" indent="-354013"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333300"/>
                </a:solidFill>
              </a:rPr>
              <a:t>＊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）和（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）是二个任意的群，</a:t>
            </a:r>
          </a:p>
          <a:p>
            <a:pPr marL="354013" indent="-354013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e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分别是它们的么元，</a:t>
            </a:r>
          </a:p>
          <a:p>
            <a:pPr marL="354013" indent="-354013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f: G→A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是群的同态映射，</a:t>
            </a:r>
          </a:p>
          <a:p>
            <a:pPr marL="354013" indent="-354013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f(e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）对任意的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，有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f(g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(f(g))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47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D1F610F-2A3C-4C69-8766-1479D56583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2EB9F0-489F-435D-8532-06A692122532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18B0ABC-944F-4C79-A9EB-2CA5703A13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定理的证明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11772EE4-CF97-485C-8640-79A9AC9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208963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(1) 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333300"/>
                </a:solidFill>
              </a:rPr>
              <a:t>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＊</a:t>
            </a:r>
            <a:r>
              <a:rPr lang="en-US" altLang="zh-CN" sz="2800" b="1" dirty="0">
                <a:solidFill>
                  <a:srgbClr val="333300"/>
                </a:solidFill>
              </a:rPr>
              <a:t>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en-US" altLang="zh-CN" sz="2800" b="1" dirty="0">
                <a:solidFill>
                  <a:srgbClr val="333300"/>
                </a:solidFill>
              </a:rPr>
              <a:t>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       又</a:t>
            </a:r>
            <a:r>
              <a:rPr lang="en-US" altLang="zh-CN" sz="2800" b="1" dirty="0">
                <a:solidFill>
                  <a:srgbClr val="333300"/>
                </a:solidFill>
              </a:rPr>
              <a:t>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＊</a:t>
            </a:r>
            <a:r>
              <a:rPr lang="en-US" altLang="zh-CN" sz="2800" b="1" dirty="0">
                <a:solidFill>
                  <a:srgbClr val="333300"/>
                </a:solidFill>
              </a:rPr>
              <a:t>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en-US" altLang="zh-CN" sz="2800" b="1" dirty="0">
                <a:solidFill>
                  <a:srgbClr val="333300"/>
                </a:solidFill>
              </a:rPr>
              <a:t>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)·f(e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，所以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	  </a:t>
            </a:r>
            <a:r>
              <a:rPr lang="en-US" altLang="zh-CN" sz="2800" b="1" dirty="0">
                <a:solidFill>
                  <a:srgbClr val="333300"/>
                </a:solidFill>
              </a:rPr>
              <a:t>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)·f(e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en-US" altLang="zh-CN" sz="2800" b="1" dirty="0">
                <a:solidFill>
                  <a:srgbClr val="333300"/>
                </a:solidFill>
              </a:rPr>
              <a:t>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＊</a:t>
            </a:r>
            <a:r>
              <a:rPr lang="en-US" altLang="zh-CN" sz="2800" b="1" dirty="0">
                <a:solidFill>
                  <a:srgbClr val="333300"/>
                </a:solidFill>
              </a:rPr>
              <a:t>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 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333300"/>
                </a:solidFill>
              </a:rPr>
              <a:t>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en-US" altLang="zh-CN" sz="2800" b="1" dirty="0">
                <a:solidFill>
                  <a:srgbClr val="333300"/>
                </a:solidFill>
              </a:rPr>
              <a:t>f(e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)·e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       根据群的消去律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zh-CN" altLang="en-US" sz="2800" b="1" dirty="0">
                <a:solidFill>
                  <a:srgbClr val="333300"/>
                </a:solidFill>
              </a:rPr>
              <a:t>有 </a:t>
            </a:r>
            <a:r>
              <a:rPr lang="en-US" altLang="zh-CN" sz="2800" b="1" dirty="0">
                <a:solidFill>
                  <a:srgbClr val="333300"/>
                </a:solidFill>
              </a:rPr>
              <a:t>f (e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 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333300"/>
                </a:solidFill>
              </a:rPr>
              <a:t>e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(2) </a:t>
            </a:r>
            <a:r>
              <a:rPr lang="zh-CN" altLang="en-US" sz="2800" b="1" dirty="0">
                <a:solidFill>
                  <a:srgbClr val="333300"/>
                </a:solidFill>
              </a:rPr>
              <a:t>对于任意的</a:t>
            </a:r>
            <a:r>
              <a:rPr lang="en-US" altLang="zh-CN" sz="2800" b="1" dirty="0" err="1">
                <a:solidFill>
                  <a:srgbClr val="333300"/>
                </a:solidFill>
              </a:rPr>
              <a:t>g</a:t>
            </a:r>
            <a:r>
              <a:rPr lang="en-US" altLang="zh-CN" sz="2800" dirty="0" err="1">
                <a:solidFill>
                  <a:srgbClr val="333300"/>
                </a:solidFill>
              </a:rPr>
              <a:t>∊</a:t>
            </a:r>
            <a:r>
              <a:rPr lang="en-US" altLang="zh-CN" sz="2800" b="1" dirty="0" err="1">
                <a:solidFill>
                  <a:srgbClr val="333300"/>
                </a:solidFill>
              </a:rPr>
              <a:t>G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f(g*g</a:t>
            </a:r>
            <a:r>
              <a:rPr lang="en-US" altLang="zh-CN" sz="2800" b="1" baseline="30000" dirty="0">
                <a:solidFill>
                  <a:srgbClr val="333300"/>
                </a:solidFill>
              </a:rPr>
              <a:t>-1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en-US" altLang="zh-CN" sz="2800" b="1" dirty="0">
                <a:solidFill>
                  <a:srgbClr val="333300"/>
                </a:solidFill>
              </a:rPr>
              <a:t>f(g)·f(g</a:t>
            </a:r>
            <a:r>
              <a:rPr lang="en-US" altLang="zh-CN" sz="2800" b="1" baseline="30000" dirty="0">
                <a:solidFill>
                  <a:srgbClr val="333300"/>
                </a:solidFill>
              </a:rPr>
              <a:t>-1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      又</a:t>
            </a:r>
            <a:r>
              <a:rPr lang="en-US" altLang="zh-CN" sz="2800" b="1" dirty="0">
                <a:solidFill>
                  <a:srgbClr val="333300"/>
                </a:solidFill>
              </a:rPr>
              <a:t>f(g*g</a:t>
            </a:r>
            <a:r>
              <a:rPr lang="en-US" altLang="zh-CN" sz="2800" b="1" baseline="30000" dirty="0">
                <a:solidFill>
                  <a:srgbClr val="333300"/>
                </a:solidFill>
              </a:rPr>
              <a:t>-1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en-US" altLang="zh-CN" sz="2800" b="1" dirty="0">
                <a:solidFill>
                  <a:srgbClr val="333300"/>
                </a:solidFill>
              </a:rPr>
              <a:t>f(e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en-US" altLang="zh-CN" sz="2800" b="1" dirty="0">
                <a:solidFill>
                  <a:srgbClr val="333300"/>
                </a:solidFill>
              </a:rPr>
              <a:t>e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，所以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          </a:t>
            </a:r>
            <a:r>
              <a:rPr lang="en-US" altLang="zh-CN" sz="2800" b="1" dirty="0">
                <a:solidFill>
                  <a:srgbClr val="333300"/>
                </a:solidFill>
              </a:rPr>
              <a:t>f(g)·f(g</a:t>
            </a:r>
            <a:r>
              <a:rPr lang="en-US" altLang="zh-CN" sz="2800" b="1" baseline="30000" dirty="0">
                <a:solidFill>
                  <a:srgbClr val="333300"/>
                </a:solidFill>
              </a:rPr>
              <a:t>-1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en-US" altLang="zh-CN" sz="2800" b="1" dirty="0">
                <a:solidFill>
                  <a:srgbClr val="333300"/>
                </a:solidFill>
              </a:rPr>
              <a:t>e</a:t>
            </a:r>
            <a:r>
              <a:rPr lang="en-US" altLang="zh-CN" sz="2000" b="1" dirty="0">
                <a:solidFill>
                  <a:srgbClr val="333300"/>
                </a:solidFill>
              </a:rPr>
              <a:t>2 </a:t>
            </a:r>
            <a:r>
              <a:rPr lang="zh-CN" altLang="en-US" sz="2800" b="1" dirty="0">
                <a:solidFill>
                  <a:srgbClr val="333300"/>
                </a:solidFill>
              </a:rPr>
              <a:t>＝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333300"/>
                </a:solidFill>
              </a:rPr>
              <a:t>f(g)·(f(g))</a:t>
            </a:r>
            <a:r>
              <a:rPr lang="en-US" altLang="zh-CN" sz="2800" b="1" baseline="30000" dirty="0">
                <a:solidFill>
                  <a:srgbClr val="333300"/>
                </a:solidFill>
              </a:rPr>
              <a:t>-1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      由消去律，</a:t>
            </a:r>
            <a:r>
              <a:rPr lang="en-US" altLang="zh-CN" sz="2800" b="1" dirty="0">
                <a:solidFill>
                  <a:srgbClr val="333300"/>
                </a:solidFill>
              </a:rPr>
              <a:t>f(g</a:t>
            </a:r>
            <a:r>
              <a:rPr lang="en-US" altLang="zh-CN" sz="2800" b="1" baseline="30000" dirty="0">
                <a:solidFill>
                  <a:srgbClr val="333300"/>
                </a:solidFill>
              </a:rPr>
              <a:t>-1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 ＝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rgbClr val="333300"/>
                </a:solidFill>
              </a:rPr>
              <a:t>f(g))</a:t>
            </a:r>
            <a:r>
              <a:rPr lang="en-US" altLang="zh-CN" sz="2800" b="1" baseline="30000" dirty="0">
                <a:solidFill>
                  <a:srgbClr val="333300"/>
                </a:solidFill>
              </a:rPr>
              <a:t>-1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5406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A5B8597D-7DE5-4A73-A6F6-3585026B2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117A9-D37A-448D-98AC-93A557CAE2A9}" type="slidenum">
              <a:rPr lang="zh-CN" altLang="en-US" smtClean="0">
                <a:solidFill>
                  <a:schemeClr val="accent1"/>
                </a:solidFill>
              </a:rPr>
              <a:pPr/>
              <a:t>35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A1732B0-B1C1-40D4-87F9-0EC648F9EC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31141"/>
            <a:ext cx="8229600" cy="642938"/>
          </a:xfrm>
        </p:spPr>
        <p:txBody>
          <a:bodyPr/>
          <a:lstStyle/>
          <a:p>
            <a:pPr algn="l"/>
            <a:r>
              <a:rPr lang="zh-CN" altLang="en-US" sz="4000" b="1" dirty="0">
                <a:ea typeface="宋体" panose="02010600030101010101" pitchFamily="2" charset="-122"/>
              </a:rPr>
              <a:t>定理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765175"/>
            <a:ext cx="8229600" cy="110807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hlink"/>
                </a:solidFill>
                <a:ea typeface="宋体" panose="02010600030101010101" pitchFamily="2" charset="-122"/>
              </a:rPr>
              <a:t>任何一个无限循环群同构于整数加群，任何一个</a:t>
            </a:r>
            <a:r>
              <a:rPr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hlink"/>
                </a:solidFill>
                <a:ea typeface="宋体" panose="02010600030101010101" pitchFamily="2" charset="-122"/>
              </a:rPr>
              <a:t>阶有限循环群同构于模</a:t>
            </a:r>
            <a:r>
              <a:rPr lang="en-US" altLang="zh-CN" sz="2800" b="1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hlink"/>
                </a:solidFill>
                <a:ea typeface="宋体" panose="02010600030101010101" pitchFamily="2" charset="-122"/>
              </a:rPr>
              <a:t>的整数加群。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721938"/>
              </p:ext>
            </p:extLst>
          </p:nvPr>
        </p:nvGraphicFramePr>
        <p:xfrm>
          <a:off x="683568" y="2132856"/>
          <a:ext cx="3179490" cy="3108960"/>
        </p:xfrm>
        <a:graphic>
          <a:graphicData uri="http://schemas.openxmlformats.org/drawingml/2006/table">
            <a:tbl>
              <a:tblPr/>
              <a:tblGrid>
                <a:gridCol w="530887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44014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6302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7970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30887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29430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</a:tbl>
          </a:graphicData>
        </a:graphic>
      </p:graphicFrame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885238"/>
              </p:ext>
            </p:extLst>
          </p:nvPr>
        </p:nvGraphicFramePr>
        <p:xfrm>
          <a:off x="5136926" y="2132856"/>
          <a:ext cx="3539530" cy="3108960"/>
        </p:xfrm>
        <a:graphic>
          <a:graphicData uri="http://schemas.openxmlformats.org/drawingml/2006/table">
            <a:tbl>
              <a:tblPr/>
              <a:tblGrid>
                <a:gridCol w="591004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605617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74767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87756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91004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89382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*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altLang="zh-C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3568" y="5661248"/>
            <a:ext cx="830028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利用后续知识可以证明：素数阶的群都是循环群。</a:t>
            </a:r>
          </a:p>
        </p:txBody>
      </p:sp>
    </p:spTree>
    <p:extLst>
      <p:ext uri="{BB962C8B-B14F-4D97-AF65-F5344CB8AC3E}">
        <p14:creationId xmlns:p14="http://schemas.microsoft.com/office/powerpoint/2010/main" val="2304867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A5B8597D-7DE5-4A73-A6F6-3585026B2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117A9-D37A-448D-98AC-93A557CAE2A9}" type="slidenum">
              <a:rPr lang="zh-CN" altLang="en-US" smtClean="0">
                <a:solidFill>
                  <a:schemeClr val="accent1"/>
                </a:solidFill>
              </a:rPr>
              <a:pPr/>
              <a:t>36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263"/>
            <a:ext cx="9144000" cy="1315616"/>
          </a:xfrm>
          <a:solidFill>
            <a:srgbClr val="0070C0"/>
          </a:solidFill>
        </p:spPr>
        <p:txBody>
          <a:bodyPr/>
          <a:lstStyle/>
          <a:p>
            <a:pPr marL="541338" indent="-541338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</a:rPr>
              <a:t>例 设</a:t>
            </a:r>
            <a:r>
              <a:rPr lang="en-US" altLang="zh-CN" dirty="0">
                <a:solidFill>
                  <a:schemeClr val="bg1"/>
                </a:solidFill>
              </a:rPr>
              <a:t>(A,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是一个交换群，</a:t>
            </a:r>
            <a:r>
              <a:rPr lang="en-US" altLang="zh-CN" dirty="0" err="1">
                <a:solidFill>
                  <a:schemeClr val="bg1"/>
                </a:solidFill>
              </a:rPr>
              <a:t>a∊A</a:t>
            </a:r>
            <a:r>
              <a:rPr lang="en-US" altLang="zh-CN" dirty="0">
                <a:solidFill>
                  <a:schemeClr val="bg1"/>
                </a:solidFill>
              </a:rPr>
              <a:t>, f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的一个映射：</a:t>
            </a:r>
            <a:r>
              <a:rPr lang="el-GR" altLang="zh-CN" dirty="0">
                <a:solidFill>
                  <a:schemeClr val="bg1"/>
                </a:solidFill>
              </a:rPr>
              <a:t>∀</a:t>
            </a:r>
            <a:r>
              <a:rPr lang="en-US" altLang="zh-CN" dirty="0" err="1">
                <a:solidFill>
                  <a:schemeClr val="bg1"/>
                </a:solidFill>
              </a:rPr>
              <a:t>x∊A</a:t>
            </a:r>
            <a:r>
              <a:rPr lang="en-US" altLang="zh-CN" dirty="0">
                <a:solidFill>
                  <a:schemeClr val="bg1"/>
                </a:solidFill>
              </a:rPr>
              <a:t> , f(x)=a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试证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为同构映射。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  先证明同态性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对于</a:t>
            </a:r>
            <a:r>
              <a:rPr lang="el-GR" altLang="zh-CN" dirty="0"/>
              <a:t>∀</a:t>
            </a:r>
            <a:r>
              <a:rPr lang="en-US" altLang="zh-CN" dirty="0"/>
              <a:t>x, y ∊A 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f(x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y)=a·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/>
              <a:t>(x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/>
              <a:t>y)</a:t>
            </a:r>
            <a:r>
              <a:rPr lang="en-US" altLang="zh-CN" baseline="30000" dirty="0"/>
              <a:t> 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a</a:t>
            </a:r>
            <a:r>
              <a:rPr lang="en-US" altLang="zh-CN" baseline="30000" dirty="0"/>
              <a:t>-1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     =a·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)· a</a:t>
            </a:r>
            <a:r>
              <a:rPr lang="en-US" altLang="zh-CN" baseline="30000" dirty="0"/>
              <a:t>-1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f(x)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f(y)=(a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)·( </a:t>
            </a:r>
            <a:r>
              <a:rPr lang="en-US" altLang="zh-CN" dirty="0"/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          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·(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          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(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                         </a:t>
            </a:r>
            <a:r>
              <a:rPr lang="en-US" altLang="zh-CN" dirty="0"/>
              <a:t>=f(x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y)</a:t>
            </a: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3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A5B8597D-7DE5-4A73-A6F6-3585026B2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117A9-D37A-448D-98AC-93A557CAE2A9}" type="slidenum">
              <a:rPr lang="zh-CN" altLang="en-US" smtClean="0">
                <a:solidFill>
                  <a:schemeClr val="accent1"/>
                </a:solidFill>
              </a:rPr>
              <a:pPr/>
              <a:t>37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263"/>
            <a:ext cx="9144000" cy="1315616"/>
          </a:xfrm>
          <a:solidFill>
            <a:srgbClr val="0070C0"/>
          </a:solidFill>
        </p:spPr>
        <p:txBody>
          <a:bodyPr/>
          <a:lstStyle/>
          <a:p>
            <a:pPr marL="541338" indent="-541338" eaLnBrk="1" hangingPunct="1">
              <a:lnSpc>
                <a:spcPct val="120000"/>
              </a:lnSpc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例 设</a:t>
            </a:r>
            <a:r>
              <a:rPr lang="en-US" altLang="zh-CN" dirty="0">
                <a:solidFill>
                  <a:schemeClr val="bg1"/>
                </a:solidFill>
              </a:rPr>
              <a:t>(A,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是一个交换群，</a:t>
            </a:r>
            <a:r>
              <a:rPr lang="en-US" altLang="zh-CN" dirty="0" err="1">
                <a:solidFill>
                  <a:schemeClr val="bg1"/>
                </a:solidFill>
              </a:rPr>
              <a:t>a∊A</a:t>
            </a:r>
            <a:r>
              <a:rPr lang="en-US" altLang="zh-CN" dirty="0">
                <a:solidFill>
                  <a:schemeClr val="bg1"/>
                </a:solidFill>
              </a:rPr>
              <a:t>, f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的一个映射：</a:t>
            </a:r>
            <a:r>
              <a:rPr lang="el-GR" altLang="zh-CN" dirty="0">
                <a:solidFill>
                  <a:schemeClr val="bg1"/>
                </a:solidFill>
              </a:rPr>
              <a:t>∀</a:t>
            </a:r>
            <a:r>
              <a:rPr lang="en-US" altLang="zh-CN" dirty="0" err="1">
                <a:solidFill>
                  <a:schemeClr val="bg1"/>
                </a:solidFill>
              </a:rPr>
              <a:t>x∊A</a:t>
            </a:r>
            <a:r>
              <a:rPr lang="en-US" altLang="zh-CN" dirty="0">
                <a:solidFill>
                  <a:schemeClr val="bg1"/>
                </a:solidFill>
              </a:rPr>
              <a:t> , f(x)=a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试证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为同构映射。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65113" indent="-265113" eaLnBrk="1" hangingPunct="1">
              <a:lnSpc>
                <a:spcPct val="120000"/>
              </a:lnSpc>
              <a:spcBef>
                <a:spcPts val="2400"/>
              </a:spcBef>
              <a:buNone/>
              <a:tabLst>
                <a:tab pos="541338" algn="l"/>
              </a:tabLst>
            </a:pPr>
            <a:r>
              <a:rPr lang="zh-CN" altLang="en-US" dirty="0">
                <a:solidFill>
                  <a:schemeClr val="bg1"/>
                </a:solidFill>
              </a:rPr>
              <a:t>。</a:t>
            </a:r>
            <a:r>
              <a:rPr lang="zh-CN" altLang="en-US" dirty="0"/>
              <a:t>证明：  再证明单射性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若</a:t>
            </a:r>
            <a:r>
              <a:rPr lang="en-US" altLang="zh-CN" dirty="0"/>
              <a:t>f(x)=f(y) </a:t>
            </a:r>
            <a:r>
              <a:rPr lang="zh-CN" altLang="en-US" dirty="0"/>
              <a:t>，则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         </a:t>
            </a:r>
            <a:r>
              <a:rPr lang="en-US" altLang="zh-CN" dirty="0"/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y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因为</a:t>
            </a:r>
            <a:r>
              <a:rPr lang="en-US" altLang="zh-CN" dirty="0"/>
              <a:t>(A,*)</a:t>
            </a:r>
            <a:r>
              <a:rPr lang="zh-CN" altLang="en-US" dirty="0"/>
              <a:t>是一个群</a:t>
            </a:r>
            <a:r>
              <a:rPr lang="en-US" altLang="zh-CN" dirty="0"/>
              <a:t>,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且群满足消去律，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所以                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en-US" altLang="zh-CN" dirty="0"/>
              <a:t>=y</a:t>
            </a:r>
            <a:r>
              <a:rPr lang="en-US" altLang="zh-CN" baseline="30000" dirty="0"/>
              <a:t>-1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aseline="30000" dirty="0"/>
              <a:t>                   </a:t>
            </a:r>
            <a:r>
              <a:rPr lang="en-US" altLang="zh-CN" dirty="0"/>
              <a:t> </a:t>
            </a:r>
            <a:r>
              <a:rPr lang="zh-CN" altLang="en-US" dirty="0"/>
              <a:t>因此                  </a:t>
            </a:r>
            <a:r>
              <a:rPr lang="en-US" altLang="zh-CN" dirty="0"/>
              <a:t>x=y</a:t>
            </a:r>
            <a:r>
              <a:rPr lang="zh-CN" altLang="en-US" dirty="0"/>
              <a:t>  </a:t>
            </a:r>
          </a:p>
          <a:p>
            <a:pPr marL="609600" indent="-609600" eaLnBrk="1" hangingPunct="1">
              <a:buFontTx/>
              <a:buNone/>
            </a:pP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8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A5B8597D-7DE5-4A73-A6F6-3585026B2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117A9-D37A-448D-98AC-93A557CAE2A9}" type="slidenum">
              <a:rPr lang="zh-CN" altLang="en-US" smtClean="0">
                <a:solidFill>
                  <a:schemeClr val="accent1"/>
                </a:solidFill>
              </a:rPr>
              <a:pPr/>
              <a:t>38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263"/>
            <a:ext cx="9144000" cy="1315616"/>
          </a:xfrm>
          <a:solidFill>
            <a:srgbClr val="0070C0"/>
          </a:solidFill>
        </p:spPr>
        <p:txBody>
          <a:bodyPr/>
          <a:lstStyle/>
          <a:p>
            <a:pPr marL="541338" indent="-541338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</a:rPr>
              <a:t>例 设</a:t>
            </a:r>
            <a:r>
              <a:rPr lang="en-US" altLang="zh-CN" dirty="0">
                <a:solidFill>
                  <a:schemeClr val="bg1"/>
                </a:solidFill>
              </a:rPr>
              <a:t>(A,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是一个交换群，</a:t>
            </a:r>
            <a:r>
              <a:rPr lang="en-US" altLang="zh-CN" dirty="0" err="1">
                <a:solidFill>
                  <a:schemeClr val="bg1"/>
                </a:solidFill>
              </a:rPr>
              <a:t>a∊A</a:t>
            </a:r>
            <a:r>
              <a:rPr lang="en-US" altLang="zh-CN" dirty="0">
                <a:solidFill>
                  <a:schemeClr val="bg1"/>
                </a:solidFill>
              </a:rPr>
              <a:t>, f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的一个映射：</a:t>
            </a:r>
            <a:r>
              <a:rPr lang="el-GR" altLang="zh-CN" dirty="0">
                <a:solidFill>
                  <a:schemeClr val="bg1"/>
                </a:solidFill>
              </a:rPr>
              <a:t>∀</a:t>
            </a:r>
            <a:r>
              <a:rPr lang="en-US" altLang="zh-CN" dirty="0" err="1">
                <a:solidFill>
                  <a:schemeClr val="bg1"/>
                </a:solidFill>
              </a:rPr>
              <a:t>x∊A</a:t>
            </a:r>
            <a:r>
              <a:rPr lang="en-US" altLang="zh-CN" dirty="0">
                <a:solidFill>
                  <a:schemeClr val="bg1"/>
                </a:solidFill>
              </a:rPr>
              <a:t> , f(x)=a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试证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为同构映射。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证明：最后证明满射性</a:t>
            </a:r>
            <a:endParaRPr lang="en-US" altLang="zh-CN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对于</a:t>
            </a:r>
            <a:r>
              <a:rPr lang="el-GR" altLang="zh-CN" dirty="0"/>
              <a:t>∀</a:t>
            </a:r>
            <a:r>
              <a:rPr lang="en-US" altLang="zh-CN" dirty="0"/>
              <a:t>y ∊A </a:t>
            </a:r>
            <a:r>
              <a:rPr lang="zh-CN" altLang="en-US" dirty="0"/>
              <a:t>，存在</a:t>
            </a:r>
            <a:r>
              <a:rPr lang="en-US" altLang="zh-CN" dirty="0"/>
              <a:t>x=a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 ∊A </a:t>
            </a:r>
            <a:r>
              <a:rPr lang="zh-CN" altLang="en-US" dirty="0"/>
              <a:t>，使得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dirty="0"/>
              <a:t>               </a:t>
            </a:r>
            <a:r>
              <a:rPr lang="en-US" altLang="zh-CN" dirty="0"/>
              <a:t>f(x)=f(a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a)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                    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</a:t>
            </a:r>
            <a:r>
              <a:rPr lang="en-US" altLang="zh-CN" dirty="0"/>
              <a:t>(a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baseline="30000" dirty="0"/>
              <a:t>                              </a:t>
            </a:r>
            <a:r>
              <a:rPr lang="en-US" altLang="zh-CN" dirty="0"/>
              <a:t>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(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</a:t>
            </a:r>
            <a:r>
              <a:rPr lang="en-US" altLang="zh-CN" dirty="0"/>
              <a:t>a)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baseline="30000" dirty="0"/>
              <a:t>                              </a:t>
            </a:r>
            <a:r>
              <a:rPr lang="en-US" altLang="zh-CN" dirty="0"/>
              <a:t>=e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e= y</a:t>
            </a:r>
            <a:endParaRPr lang="en-US" altLang="zh-CN" baseline="30000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	   </a:t>
            </a:r>
            <a:r>
              <a:rPr lang="zh-CN" altLang="en-US" dirty="0"/>
              <a:t>因此，</a:t>
            </a:r>
            <a:r>
              <a:rPr lang="en-US" altLang="zh-CN" dirty="0"/>
              <a:t>f</a:t>
            </a:r>
            <a:r>
              <a:rPr lang="zh-CN" altLang="en-US" dirty="0"/>
              <a:t>为满射。</a:t>
            </a:r>
            <a:endParaRPr lang="en-US" altLang="zh-CN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dirty="0"/>
              <a:t>           综上所述，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的同构映射。</a:t>
            </a:r>
          </a:p>
          <a:p>
            <a:pPr marL="609600" indent="-609600" eaLnBrk="1" hangingPunct="1">
              <a:buFontTx/>
              <a:buNone/>
            </a:pP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27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72460C5-82C9-473B-9A8F-0049914031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5E547E-705B-4239-A27C-F797309C6076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298948B-303B-4946-9C1B-CF2B90FCAD8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E2EE9F0-D805-4585-9003-3B3693BA0B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908050"/>
            <a:ext cx="8496300" cy="20462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(G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·)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是一个群，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是一个代数系统，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的一个满射，且</a:t>
            </a:r>
            <a:r>
              <a:rPr lang="el-GR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∀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∊G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	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f(g</a:t>
            </a:r>
            <a:r>
              <a:rPr lang="en-US" altLang="zh-CN" sz="2800" b="1" baseline="-2500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·g</a:t>
            </a:r>
            <a:r>
              <a:rPr lang="en-US" altLang="zh-CN" sz="2800" b="1" baseline="-2500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)=f(g</a:t>
            </a:r>
            <a:r>
              <a:rPr lang="en-US" altLang="zh-CN" sz="2800" b="1" baseline="-2500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)*f(g</a:t>
            </a:r>
            <a:r>
              <a:rPr lang="en-US" altLang="zh-CN" sz="2800" b="1" baseline="-2500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证明：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是一个群。</a:t>
            </a:r>
          </a:p>
        </p:txBody>
      </p:sp>
      <p:sp>
        <p:nvSpPr>
          <p:cNvPr id="829444" name="Rectangle 4">
            <a:extLst>
              <a:ext uri="{FF2B5EF4-FFF2-40B4-BE49-F238E27FC236}">
                <a16:creationId xmlns:a16="http://schemas.microsoft.com/office/drawing/2014/main" id="{97C62A05-E2EB-48F1-A1BB-475CFDFC1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14688"/>
            <a:ext cx="7904162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证明</a:t>
            </a:r>
            <a:r>
              <a:rPr lang="en-US" altLang="zh-CN" sz="2800" b="1"/>
              <a:t>:</a:t>
            </a: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）闭运算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        </a:t>
            </a:r>
            <a:r>
              <a:rPr lang="en-US" altLang="zh-CN" sz="2800" b="1"/>
              <a:t>a,b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A,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        </a:t>
            </a:r>
            <a:r>
              <a:rPr lang="en-US" altLang="zh-CN" sz="2800" b="1">
                <a:sym typeface="Symbol" panose="05050102010706020507" pitchFamily="18" charset="2"/>
              </a:rPr>
              <a:t>∵f</a:t>
            </a:r>
            <a:r>
              <a:rPr lang="zh-CN" altLang="en-US" sz="2800" b="1">
                <a:sym typeface="Symbol" panose="05050102010706020507" pitchFamily="18" charset="2"/>
              </a:rPr>
              <a:t>为</a:t>
            </a:r>
            <a:r>
              <a:rPr lang="en-US" altLang="zh-CN" sz="2800" b="1">
                <a:sym typeface="Symbol" panose="05050102010706020507" pitchFamily="18" charset="2"/>
              </a:rPr>
              <a:t>G</a:t>
            </a:r>
            <a:r>
              <a:rPr lang="zh-CN" altLang="en-US" sz="2800" b="1">
                <a:sym typeface="Symbol" panose="05050102010706020507" pitchFamily="18" charset="2"/>
              </a:rPr>
              <a:t>到</a:t>
            </a:r>
            <a:r>
              <a:rPr lang="en-US" altLang="zh-CN" sz="2800" b="1">
                <a:sym typeface="Symbol" panose="05050102010706020507" pitchFamily="18" charset="2"/>
              </a:rPr>
              <a:t>A</a:t>
            </a:r>
            <a:r>
              <a:rPr lang="zh-CN" altLang="en-US" sz="2800" b="1">
                <a:sym typeface="Symbol" panose="05050102010706020507" pitchFamily="18" charset="2"/>
              </a:rPr>
              <a:t>的满射，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         ∴</a:t>
            </a:r>
            <a:r>
              <a:rPr lang="en-US" altLang="zh-CN" sz="2800" b="1"/>
              <a:t>g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,g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G, </a:t>
            </a:r>
            <a:r>
              <a:rPr lang="zh-CN" altLang="en-US" sz="2800" b="1">
                <a:sym typeface="Symbol" panose="05050102010706020507" pitchFamily="18" charset="2"/>
              </a:rPr>
              <a:t>使得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	        </a:t>
            </a:r>
            <a:r>
              <a:rPr lang="en-US" altLang="zh-CN" sz="2800" b="1">
                <a:sym typeface="Symbol" panose="05050102010706020507" pitchFamily="18" charset="2"/>
              </a:rPr>
              <a:t>f(g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)=a,  f(g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)=b,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ym typeface="Symbol" panose="05050102010706020507" pitchFamily="18" charset="2"/>
              </a:rPr>
              <a:t>	         a*b=f(g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)*f(g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)=f(g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333300"/>
                </a:solidFill>
              </a:rPr>
              <a:t>·</a:t>
            </a:r>
            <a:r>
              <a:rPr lang="en-US" altLang="zh-CN" sz="2800" b="1"/>
              <a:t>g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560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369FE83-9057-4ED9-85FD-3482869A8D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78936D-7DA8-4172-A3A0-46D33A8EAAB9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4221D41-98FD-478D-9043-6A2D7ACF6DF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8903B6B3-5338-4DEE-A945-A7F54E4FE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836613"/>
            <a:ext cx="8054975" cy="55451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）不是群，是含幺半群，幺元是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）是群。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）是群。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）是群。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）是群。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）不是群，也是含幺半群，幺元是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）也不是群，因为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0 ∊ Q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，但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没有逆元。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Q*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）是群，这里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Q*=Q-{0}.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R*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）也是群，这里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R*=R-{0}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2E21A88-B28E-49D5-82D9-FC73B4741B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908951-7B91-48D8-A19E-BB2EE650C3B1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D3174BA-B9E5-467B-B4E6-23B6502E9B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7986712" cy="531812"/>
          </a:xfrm>
        </p:spPr>
        <p:txBody>
          <a:bodyPr/>
          <a:lstStyle/>
          <a:p>
            <a:pPr algn="l"/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续</a:t>
            </a:r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7E2BA24-1EA2-49E7-92FC-A06DACB4AF1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288" y="836613"/>
            <a:ext cx="8569325" cy="580548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结合律  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a,b,c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A, 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∵f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G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的满射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∴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,g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,g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G,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使得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)=a,f(g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)=b ,f(g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)=c,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于是有  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a*(b*c)=f(g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)*(f(g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)*f(g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     =f(g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)*f(g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)=f(g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		     =f(g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)*f(g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)=(f(g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)*f(g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))*f(g</a:t>
            </a:r>
            <a:r>
              <a:rPr lang="en-US" altLang="zh-CN" sz="2400" b="1" baseline="-2500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=(a*b)*c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(3)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幺元  设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为（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，*）的幺元，∴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，就有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f(e)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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，根据满射的定义知，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，使得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f(g)= a.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显然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a*f(e)= f(g)*f(e)=f(g*e)=f(g)=a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同理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f(e)*a=a, 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因此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f(e)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的幺元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(4)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逆元  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A, 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G, 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使得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f(g)=a, 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而且由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G,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知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2400" b="1" baseline="30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G.</a:t>
            </a:r>
            <a:endParaRPr lang="en-US" altLang="zh-CN" sz="2400" b="1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∵a*f(g</a:t>
            </a:r>
            <a:r>
              <a:rPr lang="en-US" altLang="zh-CN" sz="2400" b="1" baseline="30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)= f(g)* f(g</a:t>
            </a:r>
            <a:r>
              <a:rPr lang="en-US" altLang="zh-CN" sz="2400" b="1" baseline="30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)= f(g</a:t>
            </a:r>
            <a:r>
              <a:rPr lang="en-US" alt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2400" b="1" baseline="30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)= f(e)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∴f(g</a:t>
            </a:r>
            <a:r>
              <a:rPr lang="en-US" altLang="zh-CN" sz="2400" b="1" baseline="30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的右逆元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同理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f(g</a:t>
            </a:r>
            <a:r>
              <a:rPr lang="en-US" altLang="zh-CN" sz="2400" b="1" baseline="30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的左逆元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因此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 (g</a:t>
            </a:r>
            <a:r>
              <a:rPr lang="en-US" altLang="zh-CN" sz="2400" b="1" baseline="3000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–1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的逆元</a:t>
            </a: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355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72460C5-82C9-473B-9A8F-0049914031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5E547E-705B-4239-A27C-F797309C6076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298948B-303B-4946-9C1B-CF2B90FCAD8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E2EE9F0-D805-4585-9003-3B3693BA0B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908050"/>
            <a:ext cx="8496300" cy="115279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(G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·)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是一个群，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的一个同态映射，   </a:t>
            </a: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A=f(G)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为同态像，则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·)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是一个群。</a:t>
            </a:r>
          </a:p>
        </p:txBody>
      </p:sp>
    </p:spTree>
    <p:extLst>
      <p:ext uri="{BB962C8B-B14F-4D97-AF65-F5344CB8AC3E}">
        <p14:creationId xmlns:p14="http://schemas.microsoft.com/office/powerpoint/2010/main" val="4247779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DFEA8B68-3AE5-417D-9AAA-AD24CC7F09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作业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24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CE5EE22-8DCF-4C6A-938D-6C21704C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9813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9.20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988840"/>
            <a:ext cx="8100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0950" indent="-1250950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补充题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zh-CN" altLang="en-US" sz="3200" dirty="0"/>
              <a:t>设</a:t>
            </a:r>
            <a:r>
              <a:rPr lang="en-US" altLang="zh-CN" sz="3200" dirty="0"/>
              <a:t>(A,</a:t>
            </a:r>
            <a:r>
              <a:rPr lang="en-US" altLang="zh-CN" sz="3200" b="1" dirty="0">
                <a:latin typeface="Calibri" panose="020F0502020204030204" pitchFamily="34" charset="0"/>
              </a:rPr>
              <a:t> ·</a:t>
            </a:r>
            <a:r>
              <a:rPr lang="en-US" altLang="zh-CN" sz="3200" dirty="0"/>
              <a:t>)</a:t>
            </a:r>
            <a:r>
              <a:rPr lang="zh-CN" altLang="en-US" sz="3200" dirty="0"/>
              <a:t>是一个群，</a:t>
            </a:r>
            <a:r>
              <a:rPr lang="en-US" altLang="zh-CN" sz="3200" dirty="0" err="1"/>
              <a:t>a∊A</a:t>
            </a:r>
            <a:r>
              <a:rPr lang="en-US" altLang="zh-CN" sz="3200" dirty="0"/>
              <a:t>, f</a:t>
            </a:r>
            <a:r>
              <a:rPr lang="zh-CN" altLang="en-US" sz="3200" dirty="0"/>
              <a:t>是</a:t>
            </a:r>
            <a:r>
              <a:rPr lang="en-US" altLang="zh-CN" sz="3200" dirty="0"/>
              <a:t>A</a:t>
            </a:r>
            <a:r>
              <a:rPr lang="zh-CN" altLang="en-US" sz="3200" dirty="0"/>
              <a:t>到</a:t>
            </a:r>
            <a:r>
              <a:rPr lang="en-US" altLang="zh-CN" sz="3200" dirty="0"/>
              <a:t>A</a:t>
            </a:r>
            <a:r>
              <a:rPr lang="zh-CN" altLang="en-US" sz="3200" dirty="0"/>
              <a:t>的一个映射：</a:t>
            </a:r>
            <a:r>
              <a:rPr lang="el-GR" altLang="zh-CN" sz="3200" dirty="0"/>
              <a:t>∀</a:t>
            </a:r>
            <a:r>
              <a:rPr lang="en-US" altLang="zh-CN" sz="3200" dirty="0" err="1"/>
              <a:t>x∊A</a:t>
            </a:r>
            <a:r>
              <a:rPr lang="en-US" altLang="zh-CN" sz="3200" dirty="0"/>
              <a:t> , f(x)=a</a:t>
            </a:r>
            <a:r>
              <a:rPr lang="en-US" altLang="zh-CN" sz="3200" b="1" dirty="0">
                <a:latin typeface="Calibri" panose="020F0502020204030204" pitchFamily="34" charset="0"/>
              </a:rPr>
              <a:t>·</a:t>
            </a:r>
            <a:r>
              <a:rPr lang="en-US" altLang="zh-CN" sz="3200" dirty="0"/>
              <a:t>x</a:t>
            </a:r>
            <a:r>
              <a:rPr lang="en-US" altLang="zh-CN" sz="3200" b="1" dirty="0">
                <a:latin typeface="Calibri" panose="020F0502020204030204" pitchFamily="34" charset="0"/>
              </a:rPr>
              <a:t>·</a:t>
            </a:r>
            <a:r>
              <a:rPr lang="en-US" altLang="zh-CN" sz="3200" dirty="0"/>
              <a:t>a</a:t>
            </a:r>
            <a:r>
              <a:rPr lang="en-US" altLang="zh-CN" sz="3200" baseline="30000" dirty="0"/>
              <a:t>-1</a:t>
            </a:r>
            <a:r>
              <a:rPr lang="zh-CN" altLang="en-US" sz="3200" dirty="0"/>
              <a:t>。试证</a:t>
            </a:r>
            <a:r>
              <a:rPr lang="en-US" altLang="zh-CN" sz="3200" dirty="0"/>
              <a:t>f</a:t>
            </a:r>
            <a:r>
              <a:rPr lang="zh-CN" altLang="en-US" sz="3200" dirty="0"/>
              <a:t>为</a:t>
            </a:r>
            <a:r>
              <a:rPr lang="en-US" altLang="zh-CN" sz="3200" dirty="0"/>
              <a:t>A</a:t>
            </a:r>
            <a:r>
              <a:rPr lang="zh-CN" altLang="en-US" sz="3200" dirty="0"/>
              <a:t>到</a:t>
            </a:r>
            <a:r>
              <a:rPr lang="en-US" altLang="zh-CN" sz="3200" dirty="0"/>
              <a:t>A</a:t>
            </a:r>
            <a:r>
              <a:rPr lang="zh-CN" altLang="en-US" sz="3200" dirty="0"/>
              <a:t>的同构映射。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8928"/>
            <a:ext cx="9144000" cy="1753888"/>
          </a:xfrm>
          <a:solidFill>
            <a:srgbClr val="0070C0"/>
          </a:solid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9.20 </a:t>
            </a:r>
            <a:r>
              <a:rPr lang="zh-CN" altLang="en-US" b="1" dirty="0">
                <a:solidFill>
                  <a:schemeClr val="bg1"/>
                </a:solidFill>
              </a:rPr>
              <a:t>已知</a:t>
            </a:r>
            <a:r>
              <a:rPr lang="en-US" altLang="zh-CN" b="1" dirty="0">
                <a:solidFill>
                  <a:schemeClr val="bg1"/>
                </a:solidFill>
              </a:rPr>
              <a:t>Z</a:t>
            </a:r>
            <a:r>
              <a:rPr lang="zh-CN" altLang="en-US" b="1" dirty="0">
                <a:solidFill>
                  <a:schemeClr val="bg1"/>
                </a:solidFill>
              </a:rPr>
              <a:t>为整数集，△为</a:t>
            </a:r>
            <a:r>
              <a:rPr lang="en-US" altLang="zh-CN" b="1" dirty="0">
                <a:solidFill>
                  <a:schemeClr val="bg1"/>
                </a:solidFill>
              </a:rPr>
              <a:t>Z</a:t>
            </a:r>
            <a:r>
              <a:rPr lang="zh-CN" altLang="en-US" b="1" dirty="0">
                <a:solidFill>
                  <a:schemeClr val="bg1"/>
                </a:solidFill>
              </a:rPr>
              <a:t>上的二元运算，且对于   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            </a:t>
            </a:r>
            <a:r>
              <a:rPr lang="el-GR" altLang="zh-CN" b="1" dirty="0">
                <a:solidFill>
                  <a:schemeClr val="bg1"/>
                </a:solidFill>
              </a:rPr>
              <a:t>∀</a:t>
            </a:r>
            <a:r>
              <a:rPr lang="en-US" altLang="zh-CN" b="1" dirty="0" err="1">
                <a:solidFill>
                  <a:schemeClr val="bg1"/>
                </a:solidFill>
              </a:rPr>
              <a:t>m,n∊Z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</a:rPr>
              <a:t>m△n</a:t>
            </a:r>
            <a:r>
              <a:rPr lang="en-US" altLang="zh-CN" b="1" dirty="0">
                <a:solidFill>
                  <a:schemeClr val="bg1"/>
                </a:solidFill>
              </a:rPr>
              <a:t>=m+n-2 .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     试证明</a:t>
            </a:r>
            <a:r>
              <a:rPr lang="en-US" altLang="zh-CN" b="1" dirty="0">
                <a:solidFill>
                  <a:schemeClr val="bg1"/>
                </a:solidFill>
              </a:rPr>
              <a:t>(Z, △)</a:t>
            </a:r>
            <a:r>
              <a:rPr lang="zh-CN" altLang="en-US" b="1" dirty="0">
                <a:solidFill>
                  <a:schemeClr val="bg1"/>
                </a:solidFill>
              </a:rPr>
              <a:t>为群。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证明：（</a:t>
            </a:r>
            <a:r>
              <a:rPr lang="en-US" altLang="zh-CN" dirty="0"/>
              <a:t>1</a:t>
            </a:r>
            <a:r>
              <a:rPr lang="zh-CN" altLang="en-US" dirty="0"/>
              <a:t>）显然，运算“△”在</a:t>
            </a:r>
            <a:r>
              <a:rPr lang="en-US" altLang="zh-CN" dirty="0"/>
              <a:t>Z</a:t>
            </a:r>
            <a:r>
              <a:rPr lang="zh-CN" altLang="en-US" dirty="0"/>
              <a:t>上是封闭的。                                     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en-US" altLang="zh-CN" b="1" dirty="0" err="1"/>
              <a:t>m△n</a:t>
            </a:r>
            <a:r>
              <a:rPr lang="en-US" altLang="zh-CN" b="1" dirty="0"/>
              <a:t>)△k=m+n+k-4=m△(</a:t>
            </a:r>
            <a:r>
              <a:rPr lang="en-US" altLang="zh-CN" b="1" dirty="0" err="1"/>
              <a:t>n△k</a:t>
            </a:r>
            <a:r>
              <a:rPr lang="en-US" altLang="zh-CN" b="1" dirty="0"/>
              <a:t>)</a:t>
            </a:r>
            <a:endParaRPr lang="en-US" altLang="zh-CN" dirty="0"/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        </a:t>
            </a:r>
            <a:r>
              <a:rPr lang="zh-CN" altLang="en-US" dirty="0"/>
              <a:t>运算“△”满足结合律。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e=2</a:t>
            </a:r>
            <a:r>
              <a:rPr lang="zh-CN" altLang="en-US" dirty="0"/>
              <a:t>是幺元。  对∀</a:t>
            </a:r>
            <a:r>
              <a:rPr lang="en-US" altLang="zh-CN" dirty="0" err="1"/>
              <a:t>m∊Z</a:t>
            </a:r>
            <a:r>
              <a:rPr lang="zh-CN" altLang="en-US" dirty="0"/>
              <a:t>，有：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		            </a:t>
            </a:r>
            <a:r>
              <a:rPr lang="en-US" altLang="zh-CN" dirty="0" err="1"/>
              <a:t>m△e</a:t>
            </a:r>
            <a:r>
              <a:rPr lang="en-US" altLang="zh-CN" dirty="0"/>
              <a:t>= </a:t>
            </a:r>
            <a:r>
              <a:rPr lang="en-US" altLang="zh-CN" dirty="0" err="1"/>
              <a:t>e△m</a:t>
            </a:r>
            <a:r>
              <a:rPr lang="en-US" altLang="zh-CN" dirty="0"/>
              <a:t>=m+2-2=m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（</a:t>
            </a:r>
            <a:r>
              <a:rPr lang="en-US" altLang="zh-CN" dirty="0"/>
              <a:t>4</a:t>
            </a:r>
            <a:r>
              <a:rPr lang="zh-CN" altLang="en-US" dirty="0"/>
              <a:t>）对</a:t>
            </a:r>
            <a:r>
              <a:rPr lang="zh-CN" altLang="el-GR" dirty="0"/>
              <a:t>∀</a:t>
            </a:r>
            <a:r>
              <a:rPr lang="el-GR" altLang="zh-CN" dirty="0"/>
              <a:t>m</a:t>
            </a:r>
            <a:r>
              <a:rPr lang="en-US" altLang="zh-CN" dirty="0"/>
              <a:t>∊Z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有逆元</a:t>
            </a:r>
            <a:r>
              <a:rPr lang="en-US" altLang="zh-CN" dirty="0"/>
              <a:t>: m</a:t>
            </a:r>
            <a:r>
              <a:rPr lang="en-US" altLang="zh-CN" baseline="30000" dirty="0"/>
              <a:t>-1</a:t>
            </a:r>
            <a:r>
              <a:rPr lang="en-US" altLang="zh-CN" dirty="0"/>
              <a:t>=4-m, </a:t>
            </a:r>
            <a:r>
              <a:rPr lang="zh-CN" altLang="en-US" dirty="0"/>
              <a:t>满足</a:t>
            </a:r>
            <a:endParaRPr lang="en-US" altLang="zh-CN" dirty="0"/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            m</a:t>
            </a:r>
            <a:r>
              <a:rPr lang="en-US" altLang="zh-CN" b="1" dirty="0"/>
              <a:t>△(4-m)=(4-m)△m=2=e</a:t>
            </a:r>
            <a:endParaRPr lang="en-US" altLang="zh-CN" dirty="0"/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	        综上所述， </a:t>
            </a:r>
            <a:r>
              <a:rPr lang="en-US" altLang="zh-CN" dirty="0"/>
              <a:t>(Z</a:t>
            </a:r>
            <a:r>
              <a:rPr lang="zh-CN" altLang="en-US" dirty="0"/>
              <a:t>，△</a:t>
            </a:r>
            <a:r>
              <a:rPr lang="en-US" altLang="zh-CN" dirty="0"/>
              <a:t>)</a:t>
            </a:r>
            <a:r>
              <a:rPr lang="zh-CN" altLang="en-US" dirty="0"/>
              <a:t>是一个群</a:t>
            </a:r>
          </a:p>
          <a:p>
            <a:pPr marL="609600" indent="-609600" eaLnBrk="1" hangingPunct="1">
              <a:buFontTx/>
              <a:buNone/>
            </a:pP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75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262"/>
            <a:ext cx="9144000" cy="1839561"/>
          </a:xfrm>
          <a:solidFill>
            <a:srgbClr val="0070C0"/>
          </a:solidFill>
        </p:spPr>
        <p:txBody>
          <a:bodyPr/>
          <a:lstStyle/>
          <a:p>
            <a:pPr marL="1250950" indent="-1250950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补充题 </a:t>
            </a:r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en-US" altLang="zh-CN" dirty="0">
                <a:solidFill>
                  <a:schemeClr val="bg1"/>
                </a:solidFill>
              </a:rPr>
              <a:t>(A,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是一个群，</a:t>
            </a:r>
            <a:r>
              <a:rPr lang="en-US" altLang="zh-CN" dirty="0" err="1">
                <a:solidFill>
                  <a:schemeClr val="bg1"/>
                </a:solidFill>
              </a:rPr>
              <a:t>a∊A</a:t>
            </a:r>
            <a:r>
              <a:rPr lang="en-US" altLang="zh-CN" dirty="0">
                <a:solidFill>
                  <a:schemeClr val="bg1"/>
                </a:solidFill>
              </a:rPr>
              <a:t>, f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的一个映射：</a:t>
            </a:r>
            <a:r>
              <a:rPr lang="el-GR" altLang="zh-CN" dirty="0">
                <a:solidFill>
                  <a:schemeClr val="bg1"/>
                </a:solidFill>
              </a:rPr>
              <a:t>∀</a:t>
            </a:r>
            <a:r>
              <a:rPr lang="en-US" altLang="zh-CN" dirty="0" err="1">
                <a:solidFill>
                  <a:schemeClr val="bg1"/>
                </a:solidFill>
              </a:rPr>
              <a:t>x∊A</a:t>
            </a:r>
            <a:r>
              <a:rPr lang="en-US" altLang="zh-CN" dirty="0">
                <a:solidFill>
                  <a:schemeClr val="bg1"/>
                </a:solidFill>
              </a:rPr>
              <a:t> , f(x)=a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试证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的同构映射。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  先证明同态性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对于</a:t>
            </a:r>
            <a:r>
              <a:rPr lang="el-GR" altLang="zh-CN" dirty="0"/>
              <a:t>∀</a:t>
            </a:r>
            <a:r>
              <a:rPr lang="en-US" altLang="zh-CN" dirty="0"/>
              <a:t>x, y ∊A 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f(x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y)=a·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/>
              <a:t>(x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/>
              <a:t>y)</a:t>
            </a:r>
            <a:r>
              <a:rPr lang="en-US" altLang="zh-CN" baseline="30000" dirty="0"/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a</a:t>
            </a:r>
            <a:r>
              <a:rPr lang="en-US" altLang="zh-CN" baseline="30000" dirty="0"/>
              <a:t>-1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f(x)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f(y)=(a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)·( </a:t>
            </a:r>
            <a:r>
              <a:rPr lang="en-US" altLang="zh-CN" dirty="0"/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aseline="30000" dirty="0"/>
              <a:t>-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          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·(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          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(</a:t>
            </a:r>
            <a:r>
              <a:rPr lang="en-US" altLang="zh-CN" dirty="0"/>
              <a:t>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                         </a:t>
            </a:r>
            <a:r>
              <a:rPr lang="en-US" altLang="zh-CN" dirty="0"/>
              <a:t>=f(x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y)</a:t>
            </a: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74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262"/>
            <a:ext cx="9144000" cy="1767553"/>
          </a:xfrm>
          <a:solidFill>
            <a:srgbClr val="0070C0"/>
          </a:solidFill>
        </p:spPr>
        <p:txBody>
          <a:bodyPr/>
          <a:lstStyle/>
          <a:p>
            <a:pPr marL="1250950" indent="-1250950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补充题 </a:t>
            </a:r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en-US" altLang="zh-CN" dirty="0">
                <a:solidFill>
                  <a:schemeClr val="bg1"/>
                </a:solidFill>
              </a:rPr>
              <a:t>(A,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是一个群，</a:t>
            </a:r>
            <a:r>
              <a:rPr lang="en-US" altLang="zh-CN" dirty="0" err="1">
                <a:solidFill>
                  <a:schemeClr val="bg1"/>
                </a:solidFill>
              </a:rPr>
              <a:t>a∊A</a:t>
            </a:r>
            <a:r>
              <a:rPr lang="en-US" altLang="zh-CN" dirty="0">
                <a:solidFill>
                  <a:schemeClr val="bg1"/>
                </a:solidFill>
              </a:rPr>
              <a:t>, f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的一个映射：</a:t>
            </a:r>
            <a:r>
              <a:rPr lang="el-GR" altLang="zh-CN" dirty="0">
                <a:solidFill>
                  <a:schemeClr val="bg1"/>
                </a:solidFill>
              </a:rPr>
              <a:t>∀</a:t>
            </a:r>
            <a:r>
              <a:rPr lang="en-US" altLang="zh-CN" dirty="0" err="1">
                <a:solidFill>
                  <a:schemeClr val="bg1"/>
                </a:solidFill>
              </a:rPr>
              <a:t>x∊A</a:t>
            </a:r>
            <a:r>
              <a:rPr lang="en-US" altLang="zh-CN" dirty="0">
                <a:solidFill>
                  <a:schemeClr val="bg1"/>
                </a:solidFill>
              </a:rPr>
              <a:t> , f(x)=a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试证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的同构映射。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  再证明单射性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             若</a:t>
            </a:r>
            <a:r>
              <a:rPr lang="en-US" altLang="zh-CN" dirty="0"/>
              <a:t>f(x)=f(y) </a:t>
            </a:r>
            <a:r>
              <a:rPr lang="zh-CN" altLang="en-US" dirty="0"/>
              <a:t>，则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         </a:t>
            </a:r>
            <a:r>
              <a:rPr lang="en-US" altLang="zh-CN" dirty="0"/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y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             因为</a:t>
            </a:r>
            <a:r>
              <a:rPr lang="en-US" altLang="zh-CN" dirty="0"/>
              <a:t>(A,*)</a:t>
            </a:r>
            <a:r>
              <a:rPr lang="zh-CN" altLang="en-US" dirty="0"/>
              <a:t>是一个群</a:t>
            </a:r>
            <a:r>
              <a:rPr lang="en-US" altLang="zh-CN" dirty="0"/>
              <a:t>,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且群满足消去律，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所以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                        x=y</a:t>
            </a:r>
            <a:r>
              <a:rPr lang="zh-CN" altLang="en-US" dirty="0"/>
              <a:t>  </a:t>
            </a:r>
          </a:p>
          <a:p>
            <a:pPr marL="609600" indent="-609600" eaLnBrk="1" hangingPunct="1">
              <a:buFontTx/>
              <a:buNone/>
            </a:pP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34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33FF15B2-CF35-46E2-A196-52A50A97BA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262"/>
            <a:ext cx="9144000" cy="1767554"/>
          </a:xfrm>
          <a:solidFill>
            <a:srgbClr val="0070C0"/>
          </a:solidFill>
        </p:spPr>
        <p:txBody>
          <a:bodyPr/>
          <a:lstStyle/>
          <a:p>
            <a:pPr marL="1250950" indent="-1250950"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补充题 </a:t>
            </a:r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en-US" altLang="zh-CN" dirty="0">
                <a:solidFill>
                  <a:schemeClr val="bg1"/>
                </a:solidFill>
              </a:rPr>
              <a:t>(A,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是一个群，</a:t>
            </a:r>
            <a:r>
              <a:rPr lang="en-US" altLang="zh-CN" dirty="0" err="1">
                <a:solidFill>
                  <a:schemeClr val="bg1"/>
                </a:solidFill>
              </a:rPr>
              <a:t>a∊A</a:t>
            </a:r>
            <a:r>
              <a:rPr lang="en-US" altLang="zh-CN" dirty="0">
                <a:solidFill>
                  <a:schemeClr val="bg1"/>
                </a:solidFill>
              </a:rPr>
              <a:t>, f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的一个映射：</a:t>
            </a:r>
            <a:r>
              <a:rPr lang="el-GR" altLang="zh-CN" dirty="0">
                <a:solidFill>
                  <a:schemeClr val="bg1"/>
                </a:solidFill>
              </a:rPr>
              <a:t>∀</a:t>
            </a:r>
            <a:r>
              <a:rPr lang="en-US" altLang="zh-CN" dirty="0" err="1">
                <a:solidFill>
                  <a:schemeClr val="bg1"/>
                </a:solidFill>
              </a:rPr>
              <a:t>x∊A</a:t>
            </a:r>
            <a:r>
              <a:rPr lang="en-US" altLang="zh-CN" dirty="0">
                <a:solidFill>
                  <a:schemeClr val="bg1"/>
                </a:solidFill>
              </a:rPr>
              <a:t> , f(x)=a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30000" dirty="0">
                <a:solidFill>
                  <a:schemeClr val="bg1"/>
                </a:solidFill>
              </a:rPr>
              <a:t>-1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试证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的同构映射。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ts val="1800"/>
              </a:spcBef>
              <a:buFontTx/>
              <a:buNone/>
            </a:pPr>
            <a:r>
              <a:rPr lang="zh-CN" altLang="en-US" dirty="0"/>
              <a:t>证明：最后证明满射性</a:t>
            </a:r>
            <a:endParaRPr lang="en-US" altLang="zh-CN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对于</a:t>
            </a:r>
            <a:r>
              <a:rPr lang="el-GR" altLang="zh-CN" dirty="0"/>
              <a:t>∀</a:t>
            </a:r>
            <a:r>
              <a:rPr lang="en-US" altLang="zh-CN" dirty="0"/>
              <a:t>y ∊A </a:t>
            </a:r>
            <a:r>
              <a:rPr lang="zh-CN" altLang="en-US" dirty="0"/>
              <a:t>，存在</a:t>
            </a:r>
            <a:r>
              <a:rPr lang="en-US" altLang="zh-CN" dirty="0"/>
              <a:t>x=a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 ∊A </a:t>
            </a:r>
            <a:r>
              <a:rPr lang="zh-CN" altLang="en-US" dirty="0"/>
              <a:t>，使得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dirty="0"/>
              <a:t>               </a:t>
            </a:r>
            <a:r>
              <a:rPr lang="en-US" altLang="zh-CN" dirty="0"/>
              <a:t>f(x)=f(a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a)=a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</a:t>
            </a:r>
            <a:r>
              <a:rPr lang="en-US" altLang="zh-CN" dirty="0"/>
              <a:t>(a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baseline="30000" dirty="0"/>
              <a:t>                              </a:t>
            </a:r>
            <a:r>
              <a:rPr lang="en-US" altLang="zh-CN" dirty="0"/>
              <a:t>=(a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)·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·(</a:t>
            </a:r>
            <a:r>
              <a:rPr lang="en-US" altLang="zh-CN" dirty="0"/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·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)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baseline="30000" dirty="0"/>
              <a:t>                              </a:t>
            </a:r>
            <a:r>
              <a:rPr lang="en-US" altLang="zh-CN" dirty="0"/>
              <a:t>=e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· </a:t>
            </a:r>
            <a:r>
              <a:rPr lang="en-US" altLang="zh-CN" dirty="0"/>
              <a:t>e= y</a:t>
            </a:r>
            <a:endParaRPr lang="en-US" altLang="zh-CN" baseline="30000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	   </a:t>
            </a:r>
            <a:r>
              <a:rPr lang="zh-CN" altLang="en-US" dirty="0"/>
              <a:t>因此，</a:t>
            </a:r>
            <a:r>
              <a:rPr lang="en-US" altLang="zh-CN" dirty="0"/>
              <a:t>f</a:t>
            </a:r>
            <a:r>
              <a:rPr lang="zh-CN" altLang="en-US" dirty="0"/>
              <a:t>为满射。</a:t>
            </a:r>
            <a:endParaRPr lang="en-US" altLang="zh-CN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综上所述，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的同构映射。</a:t>
            </a:r>
          </a:p>
          <a:p>
            <a:pPr marL="609600" indent="-609600" eaLnBrk="1" hangingPunct="1">
              <a:buFontTx/>
              <a:buNone/>
            </a:pPr>
            <a:endParaRPr lang="zh-CN" alt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9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5308E53-6ECC-4AA1-A645-3DA0910AC8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E8219-A8C5-4519-A54F-B6B9E1ECADE3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CDE720F-4E3D-451C-926A-D899BB5DD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({0,1},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逻辑二元运算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是否群？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055282"/>
              </p:ext>
            </p:extLst>
          </p:nvPr>
        </p:nvGraphicFramePr>
        <p:xfrm>
          <a:off x="854919" y="1124744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b="1" dirty="0">
                          <a:latin typeface="宋体" panose="02010600030101010101" pitchFamily="2" charset="-122"/>
                        </a:rPr>
                        <a:t>∧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780751"/>
              </p:ext>
            </p:extLst>
          </p:nvPr>
        </p:nvGraphicFramePr>
        <p:xfrm>
          <a:off x="4887367" y="1124744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latin typeface="宋体" panose="02010600030101010101" pitchFamily="2" charset="-122"/>
                        </a:rPr>
                        <a:t>∨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4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220886"/>
              </p:ext>
            </p:extLst>
          </p:nvPr>
        </p:nvGraphicFramePr>
        <p:xfrm>
          <a:off x="827584" y="3620066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b="1" dirty="0"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5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551229"/>
              </p:ext>
            </p:extLst>
          </p:nvPr>
        </p:nvGraphicFramePr>
        <p:xfrm>
          <a:off x="4860032" y="3645024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b="1" dirty="0"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1560" y="2852936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是幺元，</a:t>
            </a:r>
            <a:r>
              <a:rPr lang="en-US" altLang="zh-CN" sz="2800" dirty="0"/>
              <a:t>0</a:t>
            </a:r>
            <a:r>
              <a:rPr lang="zh-CN" altLang="en-US" sz="2800" dirty="0"/>
              <a:t>没有逆元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32521" y="2852936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</a:t>
            </a:r>
            <a:r>
              <a:rPr lang="zh-CN" altLang="en-US" sz="2800" dirty="0"/>
              <a:t>是幺元，</a:t>
            </a:r>
            <a:r>
              <a:rPr lang="en-US" altLang="zh-CN" sz="2800" dirty="0"/>
              <a:t>1</a:t>
            </a:r>
            <a:r>
              <a:rPr lang="zh-CN" altLang="en-US" sz="2800" dirty="0"/>
              <a:t>没有逆元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71600" y="53918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没有幺元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716016" y="5409219"/>
            <a:ext cx="4301177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是幺元，</a:t>
            </a:r>
            <a:r>
              <a:rPr lang="en-US" altLang="zh-CN" sz="3200" dirty="0"/>
              <a:t>0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3200" dirty="0"/>
              <a:t>=0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3200" dirty="0"/>
              <a:t>=1</a:t>
            </a:r>
            <a:endParaRPr lang="en-US" altLang="zh-CN" sz="3200" b="1" baseline="30000" dirty="0">
              <a:latin typeface="Calibri" panose="020F0502020204030204" pitchFamily="34" charset="0"/>
            </a:endParaRPr>
          </a:p>
          <a:p>
            <a:endParaRPr lang="en-US" altLang="zh-CN" sz="3200" b="1" baseline="30000" dirty="0">
              <a:latin typeface="Calibri" panose="020F050202020403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309629" y="4809207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✔</a:t>
            </a:r>
            <a:endParaRPr lang="zh-CN" altLang="en-US" sz="4000" dirty="0"/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3289394" y="2258188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7327102" y="2328386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3167053" y="4823708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920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5308E53-6ECC-4AA1-A645-3DA0910AC8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E8219-A8C5-4519-A54F-B6B9E1ECADE3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CDE720F-4E3D-451C-926A-D899BB5DD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({</a:t>
            </a:r>
            <a:r>
              <a:rPr lang="en-US" altLang="zh-CN" sz="4000" b="1" dirty="0"/>
              <a:t>Ø,{Ø}}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集合二元运算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是否群？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34245"/>
              </p:ext>
            </p:extLst>
          </p:nvPr>
        </p:nvGraphicFramePr>
        <p:xfrm>
          <a:off x="854919" y="1052736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>
                          <a:ea typeface="宋体" panose="02010600030101010101" pitchFamily="2" charset="-122"/>
                        </a:rPr>
                        <a:t>∪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/>
        </p:nvGraphicFramePr>
        <p:xfrm>
          <a:off x="4887367" y="1124744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>
                          <a:ea typeface="宋体" panose="02010600030101010101" pitchFamily="2" charset="-122"/>
                        </a:rPr>
                        <a:t>∩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4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/>
        </p:nvGraphicFramePr>
        <p:xfrm>
          <a:off x="827584" y="3620066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ea typeface="宋体" panose="02010600030101010101" pitchFamily="2" charset="-122"/>
                        </a:rPr>
                        <a:t>–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5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915994"/>
              </p:ext>
            </p:extLst>
          </p:nvPr>
        </p:nvGraphicFramePr>
        <p:xfrm>
          <a:off x="4860032" y="3645024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ea typeface="宋体" panose="02010600030101010101" pitchFamily="2" charset="-122"/>
                        </a:rPr>
                        <a:t>⊕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5535" y="2852936"/>
            <a:ext cx="408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Ø</a:t>
            </a:r>
            <a:r>
              <a:rPr lang="zh-CN" altLang="en-US" sz="2800" dirty="0"/>
              <a:t>是幺元，</a:t>
            </a:r>
            <a:r>
              <a:rPr lang="en-US" altLang="zh-CN" sz="2800" b="1" dirty="0"/>
              <a:t>{Ø}</a:t>
            </a:r>
            <a:r>
              <a:rPr lang="zh-CN" altLang="en-US" sz="2800" dirty="0"/>
              <a:t>没有逆元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87368" y="2852936"/>
            <a:ext cx="400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/>
              <a:t>{Ø}</a:t>
            </a:r>
            <a:r>
              <a:rPr lang="zh-CN" altLang="en-US" sz="2800" dirty="0"/>
              <a:t>是幺元，</a:t>
            </a:r>
            <a:r>
              <a:rPr lang="en-US" altLang="zh-CN" sz="2800" b="1" dirty="0"/>
              <a:t>Ø</a:t>
            </a:r>
            <a:r>
              <a:rPr lang="zh-CN" altLang="en-US" sz="2800" dirty="0"/>
              <a:t>没有逆元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71600" y="53918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没有幺元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249491" y="5409219"/>
            <a:ext cx="4787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Ø</a:t>
            </a:r>
            <a:r>
              <a:rPr lang="zh-CN" altLang="en-US" sz="3200" dirty="0"/>
              <a:t>是幺元</a:t>
            </a:r>
            <a:r>
              <a:rPr lang="en-US" altLang="zh-CN" sz="3200" dirty="0"/>
              <a:t>,</a:t>
            </a:r>
            <a:r>
              <a:rPr lang="en-US" altLang="zh-CN" sz="3200" b="1" dirty="0"/>
              <a:t>{Ø}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3200" dirty="0"/>
              <a:t>=</a:t>
            </a:r>
            <a:r>
              <a:rPr lang="en-US" altLang="zh-CN" sz="3200" b="1" dirty="0"/>
              <a:t>{Ø},Ø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3200" dirty="0"/>
              <a:t>=</a:t>
            </a:r>
            <a:r>
              <a:rPr lang="en-US" altLang="zh-CN" sz="3200" b="1" dirty="0"/>
              <a:t>Ø</a:t>
            </a:r>
            <a:endParaRPr lang="en-US" altLang="zh-CN" sz="3200" b="1" baseline="30000" dirty="0">
              <a:latin typeface="Calibri" panose="020F050202020403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309629" y="4809207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✔</a:t>
            </a:r>
            <a:endParaRPr lang="zh-CN" altLang="en-US" sz="4000" dirty="0"/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3289394" y="2258188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7327102" y="2328386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3167053" y="4823708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653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5308E53-6ECC-4AA1-A645-3DA0910AC8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E8219-A8C5-4519-A54F-B6B9E1ECADE3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CDE720F-4E3D-451C-926A-D899BB5DD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     同构的代数系统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174832"/>
              </p:ext>
            </p:extLst>
          </p:nvPr>
        </p:nvGraphicFramePr>
        <p:xfrm>
          <a:off x="4860032" y="3674720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ea typeface="宋体" panose="02010600030101010101" pitchFamily="2" charset="-122"/>
                        </a:rPr>
                        <a:t>⊕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{Ø}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sz="2800" b="1" dirty="0"/>
                        <a:t>Ø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25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125306"/>
              </p:ext>
            </p:extLst>
          </p:nvPr>
        </p:nvGraphicFramePr>
        <p:xfrm>
          <a:off x="4860032" y="1196752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b="1" dirty="0"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27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936158"/>
              </p:ext>
            </p:extLst>
          </p:nvPr>
        </p:nvGraphicFramePr>
        <p:xfrm>
          <a:off x="854919" y="3674720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755576" y="1412776"/>
            <a:ext cx="2809528" cy="1296986"/>
            <a:chOff x="6227514" y="2132014"/>
            <a:chExt cx="2809528" cy="129698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5D5E27D4-685B-4B68-9ADD-025AEDA1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192" y="2132014"/>
              <a:ext cx="2736850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333300"/>
                  </a:solidFill>
                </a:rPr>
                <a:t>*	奇	偶</a:t>
              </a:r>
            </a:p>
            <a:p>
              <a:pPr eaLnBrk="1" hangingPunct="1"/>
              <a:r>
                <a:rPr lang="zh-CN" altLang="en-US" sz="2400" b="1" dirty="0">
                  <a:solidFill>
                    <a:srgbClr val="333300"/>
                  </a:solidFill>
                </a:rPr>
                <a:t>奇	偶	奇</a:t>
              </a:r>
            </a:p>
            <a:p>
              <a:pPr eaLnBrk="1" hangingPunct="1"/>
              <a:r>
                <a:rPr lang="zh-CN" altLang="en-US" sz="2400" b="1" dirty="0">
                  <a:solidFill>
                    <a:srgbClr val="333300"/>
                  </a:solidFill>
                </a:rPr>
                <a:t>偶	奇	偶</a:t>
              </a: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99F55D5F-E5D7-4B43-89CD-FA9E20C2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7514" y="2565400"/>
              <a:ext cx="2520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7C83AF69-92F1-4826-8D70-F22E70FBE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677" y="2205038"/>
              <a:ext cx="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5308E53-6ECC-4AA1-A645-3DA0910AC8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E8219-A8C5-4519-A54F-B6B9E1ECADE3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CN" sz="1400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CDE720F-4E3D-451C-926A-D899BB5DD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  一阶群、二阶群、三阶群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35907" name="Rectangle 3">
            <a:extLst>
              <a:ext uri="{FF2B5EF4-FFF2-40B4-BE49-F238E27FC236}">
                <a16:creationId xmlns:a16="http://schemas.microsoft.com/office/drawing/2014/main" id="{9B9DAA1A-00E7-41BE-8104-0FB09A563EE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22338" y="5517232"/>
            <a:ext cx="7597383" cy="84444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对于普通乘法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来说（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）都是一个群。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901DA22-F967-43B3-A35E-3EED1C353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8" y="2352675"/>
          <a:ext cx="4654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49280" imgH="533160" progId="Equation.3">
                  <p:embed/>
                </p:oleObj>
              </mc:Choice>
              <mc:Fallback>
                <p:oleObj name="公式" r:id="rId3" imgW="3149280" imgH="533160" progId="Equation.3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0901DA22-F967-43B3-A35E-3EED1C353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2352675"/>
                        <a:ext cx="46545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0901DA22-F967-43B3-A35E-3EED1C353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8" y="1141736"/>
          <a:ext cx="749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07960" imgH="228600" progId="Equation.3">
                  <p:embed/>
                </p:oleObj>
              </mc:Choice>
              <mc:Fallback>
                <p:oleObj name="公式" r:id="rId5" imgW="507960" imgH="2286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0901DA22-F967-43B3-A35E-3EED1C353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141736"/>
                        <a:ext cx="7493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0901DA22-F967-43B3-A35E-3EED1C353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745" y="1763713"/>
          <a:ext cx="11795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99920" imgH="228600" progId="Equation.3">
                  <p:embed/>
                </p:oleObj>
              </mc:Choice>
              <mc:Fallback>
                <p:oleObj name="公式" r:id="rId7" imgW="799920" imgH="228600" progId="Equation.3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0901DA22-F967-43B3-A35E-3EED1C353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45" y="1763713"/>
                        <a:ext cx="11795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/>
        </p:nvGraphicFramePr>
        <p:xfrm>
          <a:off x="5377061" y="3228568"/>
          <a:ext cx="3227387" cy="207264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152321501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α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β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α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β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α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α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β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β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β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α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24375"/>
                  </a:ext>
                </a:extLst>
              </a:tr>
            </a:tbl>
          </a:graphicData>
        </a:graphic>
      </p:graphicFrame>
      <p:graphicFrame>
        <p:nvGraphicFramePr>
          <p:cNvPr id="12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/>
        </p:nvGraphicFramePr>
        <p:xfrm>
          <a:off x="6804248" y="1124744"/>
          <a:ext cx="1612900" cy="103632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</a:tbl>
          </a:graphicData>
        </a:graphic>
      </p:graphicFrame>
      <p:graphicFrame>
        <p:nvGraphicFramePr>
          <p:cNvPr id="13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/>
        </p:nvGraphicFramePr>
        <p:xfrm>
          <a:off x="611560" y="3501008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9</a:t>
            </a:fld>
            <a:r>
              <a:rPr lang="en-US" altLang="zh-CN" dirty="0">
                <a:solidFill>
                  <a:schemeClr val="accent1"/>
                </a:solidFill>
              </a:rPr>
              <a:t>/41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 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）、（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⊙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496" y="908721"/>
            <a:ext cx="9108504" cy="2318449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={0, 1, 2}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		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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x+y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3             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3              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60556"/>
              </p:ext>
            </p:extLst>
          </p:nvPr>
        </p:nvGraphicFramePr>
        <p:xfrm>
          <a:off x="1043608" y="2852936"/>
          <a:ext cx="2159744" cy="2072640"/>
        </p:xfrm>
        <a:graphic>
          <a:graphicData uri="http://schemas.openxmlformats.org/drawingml/2006/table">
            <a:tbl>
              <a:tblPr/>
              <a:tblGrid>
                <a:gridCol w="54105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26186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38078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</a:tbl>
          </a:graphicData>
        </a:graphic>
      </p:graphicFrame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632876"/>
              </p:ext>
            </p:extLst>
          </p:nvPr>
        </p:nvGraphicFramePr>
        <p:xfrm>
          <a:off x="5148064" y="2852936"/>
          <a:ext cx="2159744" cy="2072640"/>
        </p:xfrm>
        <a:graphic>
          <a:graphicData uri="http://schemas.openxmlformats.org/drawingml/2006/table">
            <a:tbl>
              <a:tblPr/>
              <a:tblGrid>
                <a:gridCol w="54105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26186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38078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⊙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</a:tbl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46929" y="5142785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✔</a:t>
            </a:r>
            <a:endParaRPr lang="zh-CN" altLang="en-US" sz="40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663531" y="5302825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56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315737</TotalTime>
  <Words>5088</Words>
  <Application>Microsoft Office PowerPoint</Application>
  <PresentationFormat>全屏显示(4:3)</PresentationFormat>
  <Paragraphs>1049</Paragraphs>
  <Slides>46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MS Mincho</vt:lpstr>
      <vt:lpstr>黑体</vt:lpstr>
      <vt:lpstr>宋体</vt:lpstr>
      <vt:lpstr>Arial</vt:lpstr>
      <vt:lpstr>Calibri</vt:lpstr>
      <vt:lpstr>Symbol</vt:lpstr>
      <vt:lpstr>Times New Roman</vt:lpstr>
      <vt:lpstr>Wingdings</vt:lpstr>
      <vt:lpstr>2_Office 主题</vt:lpstr>
      <vt:lpstr>公式</vt:lpstr>
      <vt:lpstr>PowerPoint 演示文稿</vt:lpstr>
      <vt:lpstr>群的定义、几个典型的群</vt:lpstr>
      <vt:lpstr>定义9.14                      群</vt:lpstr>
      <vt:lpstr>例</vt:lpstr>
      <vt:lpstr>例         ({0,1},逻辑二元运算)是否群？</vt:lpstr>
      <vt:lpstr>例     ({Ø,{Ø}},集合二元运算)是否群？</vt:lpstr>
      <vt:lpstr>例              同构的代数系统</vt:lpstr>
      <vt:lpstr>例           一阶群、二阶群、三阶群</vt:lpstr>
      <vt:lpstr>例     （ Z3 ,  ）、（ Z3 , ⊙ ）             </vt:lpstr>
      <vt:lpstr>例        （ Z4 ,  ）、（ Z4 , ⊙ ） </vt:lpstr>
      <vt:lpstr>例                      Klein四元群</vt:lpstr>
      <vt:lpstr>例        （ Z5 ,  ）、（ Z5 , ⊙ ） </vt:lpstr>
      <vt:lpstr>例              代数系统是否同构？</vt:lpstr>
      <vt:lpstr>例        （ Z6 ,  ）、（ Z6 , ⊙ ） </vt:lpstr>
      <vt:lpstr>PowerPoint 演示文稿</vt:lpstr>
      <vt:lpstr>定理9.4  设（G，*）是一个群，</vt:lpstr>
      <vt:lpstr>定理9.5</vt:lpstr>
      <vt:lpstr>定理9.6     消去律</vt:lpstr>
      <vt:lpstr>定义     交换群</vt:lpstr>
      <vt:lpstr>定义     无限群、有限群</vt:lpstr>
      <vt:lpstr>定义            元素的幂 xn</vt:lpstr>
      <vt:lpstr>命题</vt:lpstr>
      <vt:lpstr>定义9.16         循环群 </vt:lpstr>
      <vt:lpstr>定义          元素的阶</vt:lpstr>
      <vt:lpstr>例        （ Z6 ,  ）</vt:lpstr>
      <vt:lpstr>例</vt:lpstr>
      <vt:lpstr>   有限循环群、无限循环群</vt:lpstr>
      <vt:lpstr>例     设G=(g)是一个循环群，          如果o(g)=n，则                   G=(g)={g0=e, g1,g2, ..., gn-1}。</vt:lpstr>
      <vt:lpstr>命题</vt:lpstr>
      <vt:lpstr>定义              群同态映射</vt:lpstr>
      <vt:lpstr>例</vt:lpstr>
      <vt:lpstr>例      Z6={ 0, 1, 2, 3, 4, 5}</vt:lpstr>
      <vt:lpstr>定理</vt:lpstr>
      <vt:lpstr>定理的证明</vt:lpstr>
      <vt:lpstr>定理</vt:lpstr>
      <vt:lpstr>PowerPoint 演示文稿</vt:lpstr>
      <vt:lpstr>PowerPoint 演示文稿</vt:lpstr>
      <vt:lpstr>PowerPoint 演示文稿</vt:lpstr>
      <vt:lpstr>例</vt:lpstr>
      <vt:lpstr>证明(续)</vt:lpstr>
      <vt:lpstr>例</vt:lpstr>
      <vt:lpstr>作业24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204</cp:revision>
  <dcterms:created xsi:type="dcterms:W3CDTF">2090-01-01T11:28:32Z</dcterms:created>
  <dcterms:modified xsi:type="dcterms:W3CDTF">2024-11-14T03:59:43Z</dcterms:modified>
</cp:coreProperties>
</file>