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7"/>
  </p:notesMasterIdLst>
  <p:sldIdLst>
    <p:sldId id="917" r:id="rId2"/>
    <p:sldId id="981" r:id="rId3"/>
    <p:sldId id="985" r:id="rId4"/>
    <p:sldId id="986" r:id="rId5"/>
    <p:sldId id="987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5B3D7"/>
    <a:srgbClr val="7F8D8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6781" autoAdjust="0"/>
  </p:normalViewPr>
  <p:slideViewPr>
    <p:cSldViewPr>
      <p:cViewPr varScale="1">
        <p:scale>
          <a:sx n="83" d="100"/>
          <a:sy n="83" d="100"/>
        </p:scale>
        <p:origin x="214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9FD61B5-C904-4D0A-8DBD-7731680C5E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E93AD32-0D4E-4D6C-B930-8B06CF2FCE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23EA86A8-9FB3-4F33-962B-C22A74830E64}" type="datetimeFigureOut">
              <a:rPr lang="zh-CN" altLang="en-US"/>
              <a:pPr>
                <a:defRPr/>
              </a:pPr>
              <a:t>2024/11/25</a:t>
            </a:fld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78DC200-237A-44E5-86FB-7F3DB0B28ED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8D4100FB-695E-404F-9DD7-7D0FAFF0B64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E874A90E-E180-47A4-90BC-3AD438BF04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714066EC-17B7-48C0-9706-2455DA2530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910F65D-582E-46F1-99A9-A4F7864F29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0F65D-582E-46F1-99A9-A4F7864F2950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40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>
            <a:extLst>
              <a:ext uri="{FF2B5EF4-FFF2-40B4-BE49-F238E27FC236}">
                <a16:creationId xmlns:a16="http://schemas.microsoft.com/office/drawing/2014/main" id="{72F998B4-430E-43FC-8D48-69E7C32FFBD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9B7D2B67-76FB-4A9E-819C-A5EED1DFF2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71F6E02-78B8-4073-B22B-3435C935BF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7E3C44-5471-4CF0-8028-56DB6735B1C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17490096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0D1A9AC-4AC6-469D-A1A4-B5CE66194B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1EF3CC-F99C-4EBA-BA6D-916F83BDE5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5564762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68A155A-D0E3-46B9-A647-61BA7CFCB4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6536CF46-26CD-4C6A-B6CE-5180636B7E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3956AC2-98B2-40B2-B5DF-706286FA2B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E64CF8D4-3F31-4F08-9BCA-A2A8CB6F84AA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DFEA8B68-3AE5-417D-9AAA-AD24CC7F098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作业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24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ECE5EE22-8DCF-4C6A-938D-6C21704CC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68413"/>
            <a:ext cx="9813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9.20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1988840"/>
            <a:ext cx="8100392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0950" indent="-1250950" eaLnBrk="1" hangingPunct="1">
              <a:lnSpc>
                <a:spcPct val="120000"/>
              </a:lnSpc>
              <a:spcBef>
                <a:spcPts val="24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补充题</a:t>
            </a:r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zh-CN" altLang="en-US" sz="3200" dirty="0"/>
              <a:t>设</a:t>
            </a:r>
            <a:r>
              <a:rPr lang="en-US" altLang="zh-CN" sz="3200" dirty="0"/>
              <a:t>(A,</a:t>
            </a:r>
            <a:r>
              <a:rPr lang="en-US" altLang="zh-CN" sz="3200" b="1" dirty="0">
                <a:latin typeface="Calibri" panose="020F0502020204030204" pitchFamily="34" charset="0"/>
              </a:rPr>
              <a:t> ·</a:t>
            </a:r>
            <a:r>
              <a:rPr lang="en-US" altLang="zh-CN" sz="3200" dirty="0"/>
              <a:t>)</a:t>
            </a:r>
            <a:r>
              <a:rPr lang="zh-CN" altLang="en-US" sz="3200" dirty="0"/>
              <a:t>是一个群，</a:t>
            </a:r>
            <a:r>
              <a:rPr lang="en-US" altLang="zh-CN" sz="3200" dirty="0" err="1"/>
              <a:t>a∊A</a:t>
            </a:r>
            <a:r>
              <a:rPr lang="en-US" altLang="zh-CN" sz="3200" dirty="0"/>
              <a:t>, f</a:t>
            </a:r>
            <a:r>
              <a:rPr lang="zh-CN" altLang="en-US" sz="3200" dirty="0"/>
              <a:t>是</a:t>
            </a:r>
            <a:r>
              <a:rPr lang="en-US" altLang="zh-CN" sz="3200" dirty="0"/>
              <a:t>A</a:t>
            </a:r>
            <a:r>
              <a:rPr lang="zh-CN" altLang="en-US" sz="3200" dirty="0"/>
              <a:t>到</a:t>
            </a:r>
            <a:r>
              <a:rPr lang="en-US" altLang="zh-CN" sz="3200" dirty="0"/>
              <a:t>A</a:t>
            </a:r>
            <a:r>
              <a:rPr lang="zh-CN" altLang="en-US" sz="3200" dirty="0"/>
              <a:t>的一个映射：</a:t>
            </a:r>
            <a:r>
              <a:rPr lang="el-GR" altLang="zh-CN" sz="3200" dirty="0"/>
              <a:t>∀</a:t>
            </a:r>
            <a:r>
              <a:rPr lang="en-US" altLang="zh-CN" sz="3200" dirty="0" err="1"/>
              <a:t>x∊A</a:t>
            </a:r>
            <a:r>
              <a:rPr lang="en-US" altLang="zh-CN" sz="3200" dirty="0"/>
              <a:t> , f(x)=a</a:t>
            </a:r>
            <a:r>
              <a:rPr lang="en-US" altLang="zh-CN" sz="3200" b="1" dirty="0">
                <a:latin typeface="Calibri" panose="020F0502020204030204" pitchFamily="34" charset="0"/>
              </a:rPr>
              <a:t>·</a:t>
            </a:r>
            <a:r>
              <a:rPr lang="en-US" altLang="zh-CN" sz="3200" dirty="0"/>
              <a:t>x</a:t>
            </a:r>
            <a:r>
              <a:rPr lang="en-US" altLang="zh-CN" sz="3200" b="1" dirty="0">
                <a:latin typeface="Calibri" panose="020F0502020204030204" pitchFamily="34" charset="0"/>
              </a:rPr>
              <a:t>·</a:t>
            </a:r>
            <a:r>
              <a:rPr lang="en-US" altLang="zh-CN" sz="3200" dirty="0"/>
              <a:t>a</a:t>
            </a:r>
            <a:r>
              <a:rPr lang="en-US" altLang="zh-CN" sz="3200" baseline="30000" dirty="0"/>
              <a:t>-1</a:t>
            </a:r>
            <a:r>
              <a:rPr lang="zh-CN" altLang="en-US" sz="3200" dirty="0"/>
              <a:t>。试证</a:t>
            </a:r>
            <a:r>
              <a:rPr lang="en-US" altLang="zh-CN" sz="3200" dirty="0"/>
              <a:t>f</a:t>
            </a:r>
            <a:r>
              <a:rPr lang="zh-CN" altLang="en-US" sz="3200" dirty="0"/>
              <a:t>为</a:t>
            </a:r>
            <a:r>
              <a:rPr lang="en-US" altLang="zh-CN" sz="3200" dirty="0"/>
              <a:t>A</a:t>
            </a:r>
            <a:r>
              <a:rPr lang="zh-CN" altLang="en-US" sz="3200" dirty="0"/>
              <a:t>到</a:t>
            </a:r>
            <a:r>
              <a:rPr lang="en-US" altLang="zh-CN" sz="3200" dirty="0"/>
              <a:t>A</a:t>
            </a:r>
            <a:r>
              <a:rPr lang="zh-CN" altLang="en-US" sz="3200" dirty="0"/>
              <a:t>的同构映射。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>
            <a:extLst>
              <a:ext uri="{FF2B5EF4-FFF2-40B4-BE49-F238E27FC236}">
                <a16:creationId xmlns:a16="http://schemas.microsoft.com/office/drawing/2014/main" id="{33FF15B2-CF35-46E2-A196-52A50A97BA6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8928"/>
            <a:ext cx="9144000" cy="1753888"/>
          </a:xfrm>
          <a:solidFill>
            <a:srgbClr val="0070C0"/>
          </a:solidFill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9.20 </a:t>
            </a:r>
            <a:r>
              <a:rPr lang="zh-CN" altLang="en-US" b="1" dirty="0">
                <a:solidFill>
                  <a:schemeClr val="bg1"/>
                </a:solidFill>
              </a:rPr>
              <a:t>已知</a:t>
            </a:r>
            <a:r>
              <a:rPr lang="en-US" altLang="zh-CN" b="1" dirty="0">
                <a:solidFill>
                  <a:schemeClr val="bg1"/>
                </a:solidFill>
              </a:rPr>
              <a:t>Z</a:t>
            </a:r>
            <a:r>
              <a:rPr lang="zh-CN" altLang="en-US" b="1" dirty="0">
                <a:solidFill>
                  <a:schemeClr val="bg1"/>
                </a:solidFill>
              </a:rPr>
              <a:t>为整数集，△为</a:t>
            </a:r>
            <a:r>
              <a:rPr lang="en-US" altLang="zh-CN" b="1" dirty="0">
                <a:solidFill>
                  <a:schemeClr val="bg1"/>
                </a:solidFill>
              </a:rPr>
              <a:t>Z</a:t>
            </a:r>
            <a:r>
              <a:rPr lang="zh-CN" altLang="en-US" b="1" dirty="0">
                <a:solidFill>
                  <a:schemeClr val="bg1"/>
                </a:solidFill>
              </a:rPr>
              <a:t>上的二元运算，且对于   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             </a:t>
            </a:r>
            <a:r>
              <a:rPr lang="el-GR" altLang="zh-CN" b="1" dirty="0">
                <a:solidFill>
                  <a:schemeClr val="bg1"/>
                </a:solidFill>
              </a:rPr>
              <a:t>∀</a:t>
            </a:r>
            <a:r>
              <a:rPr lang="en-US" altLang="zh-CN" b="1" dirty="0" err="1">
                <a:solidFill>
                  <a:schemeClr val="bg1"/>
                </a:solidFill>
              </a:rPr>
              <a:t>m,n∊Z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dirty="0" err="1">
                <a:solidFill>
                  <a:schemeClr val="bg1"/>
                </a:solidFill>
              </a:rPr>
              <a:t>m△n</a:t>
            </a:r>
            <a:r>
              <a:rPr lang="en-US" altLang="zh-CN" b="1" dirty="0">
                <a:solidFill>
                  <a:schemeClr val="bg1"/>
                </a:solidFill>
              </a:rPr>
              <a:t>=m+n-2 .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       试证明</a:t>
            </a:r>
            <a:r>
              <a:rPr lang="en-US" altLang="zh-CN" b="1" dirty="0">
                <a:solidFill>
                  <a:schemeClr val="bg1"/>
                </a:solidFill>
              </a:rPr>
              <a:t>(Z, △)</a:t>
            </a:r>
            <a:r>
              <a:rPr lang="zh-CN" altLang="en-US" b="1" dirty="0">
                <a:solidFill>
                  <a:schemeClr val="bg1"/>
                </a:solidFill>
              </a:rPr>
              <a:t>为群。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zh-CN" altLang="en-US" dirty="0"/>
              <a:t>证明：（</a:t>
            </a:r>
            <a:r>
              <a:rPr lang="en-US" altLang="zh-CN" dirty="0"/>
              <a:t>1</a:t>
            </a:r>
            <a:r>
              <a:rPr lang="zh-CN" altLang="en-US" dirty="0"/>
              <a:t>）显然，运算“△”在</a:t>
            </a:r>
            <a:r>
              <a:rPr lang="en-US" altLang="zh-CN" dirty="0"/>
              <a:t>Z</a:t>
            </a:r>
            <a:r>
              <a:rPr lang="zh-CN" altLang="en-US" dirty="0"/>
              <a:t>上是封闭的。                                     </a:t>
            </a:r>
          </a:p>
          <a:p>
            <a:pPr marL="609600" indent="-60960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          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(</a:t>
            </a:r>
            <a:r>
              <a:rPr lang="en-US" altLang="zh-CN" b="1" dirty="0" err="1"/>
              <a:t>m△n</a:t>
            </a:r>
            <a:r>
              <a:rPr lang="en-US" altLang="zh-CN" b="1" dirty="0"/>
              <a:t>)△k=m+n+k-4=m△(</a:t>
            </a:r>
            <a:r>
              <a:rPr lang="en-US" altLang="zh-CN" b="1" dirty="0" err="1"/>
              <a:t>n△k</a:t>
            </a:r>
            <a:r>
              <a:rPr lang="en-US" altLang="zh-CN" b="1" dirty="0"/>
              <a:t>)</a:t>
            </a:r>
            <a:endParaRPr lang="en-US" altLang="zh-CN" dirty="0"/>
          </a:p>
          <a:p>
            <a:pPr marL="609600" indent="-60960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                     </a:t>
            </a:r>
            <a:r>
              <a:rPr lang="zh-CN" altLang="en-US" dirty="0"/>
              <a:t>运算“△”满足结合律。</a:t>
            </a:r>
          </a:p>
          <a:p>
            <a:pPr marL="609600" indent="-60960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           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e=2</a:t>
            </a:r>
            <a:r>
              <a:rPr lang="zh-CN" altLang="en-US" dirty="0"/>
              <a:t>是幺元。  对∀</a:t>
            </a:r>
            <a:r>
              <a:rPr lang="en-US" altLang="zh-CN" dirty="0" err="1"/>
              <a:t>m∊Z</a:t>
            </a:r>
            <a:r>
              <a:rPr lang="zh-CN" altLang="en-US" dirty="0"/>
              <a:t>，有：</a:t>
            </a:r>
          </a:p>
          <a:p>
            <a:pPr marL="609600" indent="-60960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		            </a:t>
            </a:r>
            <a:r>
              <a:rPr lang="en-US" altLang="zh-CN" dirty="0" err="1"/>
              <a:t>m△e</a:t>
            </a:r>
            <a:r>
              <a:rPr lang="en-US" altLang="zh-CN" dirty="0"/>
              <a:t>= </a:t>
            </a:r>
            <a:r>
              <a:rPr lang="en-US" altLang="zh-CN" dirty="0" err="1"/>
              <a:t>e△m</a:t>
            </a:r>
            <a:r>
              <a:rPr lang="en-US" altLang="zh-CN" dirty="0"/>
              <a:t>=m+2-2=m</a:t>
            </a:r>
          </a:p>
          <a:p>
            <a:pPr marL="609600" indent="-60960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           （</a:t>
            </a:r>
            <a:r>
              <a:rPr lang="en-US" altLang="zh-CN" dirty="0"/>
              <a:t>4</a:t>
            </a:r>
            <a:r>
              <a:rPr lang="zh-CN" altLang="en-US" dirty="0"/>
              <a:t>）对</a:t>
            </a:r>
            <a:r>
              <a:rPr lang="zh-CN" altLang="el-GR" dirty="0"/>
              <a:t>∀</a:t>
            </a:r>
            <a:r>
              <a:rPr lang="el-GR" altLang="zh-CN" dirty="0"/>
              <a:t>m</a:t>
            </a:r>
            <a:r>
              <a:rPr lang="en-US" altLang="zh-CN" dirty="0"/>
              <a:t>∊Z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有逆元</a:t>
            </a:r>
            <a:r>
              <a:rPr lang="en-US" altLang="zh-CN" dirty="0"/>
              <a:t>: m</a:t>
            </a:r>
            <a:r>
              <a:rPr lang="en-US" altLang="zh-CN" baseline="30000" dirty="0"/>
              <a:t>-1</a:t>
            </a:r>
            <a:r>
              <a:rPr lang="en-US" altLang="zh-CN" dirty="0"/>
              <a:t>=4-m, </a:t>
            </a:r>
            <a:r>
              <a:rPr lang="zh-CN" altLang="en-US" dirty="0"/>
              <a:t>满足</a:t>
            </a:r>
            <a:endParaRPr lang="en-US" altLang="zh-CN" dirty="0"/>
          </a:p>
          <a:p>
            <a:pPr marL="609600" indent="-60960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                         m</a:t>
            </a:r>
            <a:r>
              <a:rPr lang="en-US" altLang="zh-CN" b="1" dirty="0"/>
              <a:t>△(4-m)=(4-m)△m=2=e</a:t>
            </a:r>
            <a:endParaRPr lang="en-US" altLang="zh-CN" dirty="0"/>
          </a:p>
          <a:p>
            <a:pPr marL="609600" indent="-60960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	        综上所述， </a:t>
            </a:r>
            <a:r>
              <a:rPr lang="en-US" altLang="zh-CN" dirty="0"/>
              <a:t>(Z</a:t>
            </a:r>
            <a:r>
              <a:rPr lang="zh-CN" altLang="en-US" dirty="0"/>
              <a:t>，△</a:t>
            </a:r>
            <a:r>
              <a:rPr lang="en-US" altLang="zh-CN" dirty="0"/>
              <a:t>)</a:t>
            </a:r>
            <a:r>
              <a:rPr lang="zh-CN" altLang="en-US" dirty="0"/>
              <a:t>是一个群</a:t>
            </a:r>
          </a:p>
          <a:p>
            <a:pPr marL="609600" indent="-609600" eaLnBrk="1" hangingPunct="1">
              <a:buFontTx/>
              <a:buNone/>
            </a:pPr>
            <a:endParaRPr lang="zh-CN" altLang="en-US" sz="2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7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>
            <a:extLst>
              <a:ext uri="{FF2B5EF4-FFF2-40B4-BE49-F238E27FC236}">
                <a16:creationId xmlns:a16="http://schemas.microsoft.com/office/drawing/2014/main" id="{33FF15B2-CF35-46E2-A196-52A50A97BA6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5262"/>
            <a:ext cx="9144000" cy="1839561"/>
          </a:xfrm>
          <a:solidFill>
            <a:srgbClr val="0070C0"/>
          </a:solidFill>
        </p:spPr>
        <p:txBody>
          <a:bodyPr/>
          <a:lstStyle/>
          <a:p>
            <a:pPr marL="1250950" indent="-1250950" eaLnBrk="1" hangingPunct="1">
              <a:lnSpc>
                <a:spcPct val="120000"/>
              </a:lnSpc>
              <a:spcBef>
                <a:spcPts val="24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补充题 </a:t>
            </a:r>
            <a:r>
              <a:rPr lang="zh-CN" altLang="en-US" dirty="0">
                <a:solidFill>
                  <a:schemeClr val="bg1"/>
                </a:solidFill>
              </a:rPr>
              <a:t>设</a:t>
            </a:r>
            <a:r>
              <a:rPr lang="en-US" altLang="zh-CN" dirty="0">
                <a:solidFill>
                  <a:schemeClr val="bg1"/>
                </a:solidFill>
              </a:rPr>
              <a:t>(A,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是一个群，</a:t>
            </a:r>
            <a:r>
              <a:rPr lang="en-US" altLang="zh-CN" dirty="0" err="1">
                <a:solidFill>
                  <a:schemeClr val="bg1"/>
                </a:solidFill>
              </a:rPr>
              <a:t>a∊A</a:t>
            </a:r>
            <a:r>
              <a:rPr lang="en-US" altLang="zh-CN" dirty="0">
                <a:solidFill>
                  <a:schemeClr val="bg1"/>
                </a:solidFill>
              </a:rPr>
              <a:t>, f</a:t>
            </a:r>
            <a:r>
              <a:rPr lang="zh-CN" altLang="en-US" dirty="0">
                <a:solidFill>
                  <a:schemeClr val="bg1"/>
                </a:solidFill>
              </a:rPr>
              <a:t>是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的一个映射：</a:t>
            </a:r>
            <a:r>
              <a:rPr lang="el-GR" altLang="zh-CN" dirty="0">
                <a:solidFill>
                  <a:schemeClr val="bg1"/>
                </a:solidFill>
              </a:rPr>
              <a:t>∀</a:t>
            </a:r>
            <a:r>
              <a:rPr lang="en-US" altLang="zh-CN" dirty="0" err="1">
                <a:solidFill>
                  <a:schemeClr val="bg1"/>
                </a:solidFill>
              </a:rPr>
              <a:t>x∊A</a:t>
            </a:r>
            <a:r>
              <a:rPr lang="en-US" altLang="zh-CN" dirty="0">
                <a:solidFill>
                  <a:schemeClr val="bg1"/>
                </a:solidFill>
              </a:rPr>
              <a:t> , f(x)=a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en-US" altLang="zh-CN" baseline="30000" dirty="0">
                <a:solidFill>
                  <a:schemeClr val="bg1"/>
                </a:solidFill>
              </a:rPr>
              <a:t>-1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zh-CN" altLang="en-US" dirty="0">
                <a:solidFill>
                  <a:schemeClr val="bg1"/>
                </a:solidFill>
              </a:rPr>
              <a:t>试证</a:t>
            </a:r>
            <a:r>
              <a:rPr lang="en-US" altLang="zh-CN" dirty="0">
                <a:solidFill>
                  <a:schemeClr val="bg1"/>
                </a:solidFill>
              </a:rPr>
              <a:t>f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的同构映射。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zh-CN" altLang="en-US" dirty="0"/>
              <a:t>证明：  先证明同态性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             对于</a:t>
            </a:r>
            <a:r>
              <a:rPr lang="el-GR" altLang="zh-CN" dirty="0"/>
              <a:t>∀</a:t>
            </a:r>
            <a:r>
              <a:rPr lang="en-US" altLang="zh-CN" dirty="0"/>
              <a:t>x, y ∊A 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f(x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y)=a·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/>
              <a:t>(x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/>
              <a:t>y)</a:t>
            </a:r>
            <a:r>
              <a:rPr lang="en-US" altLang="zh-CN" baseline="30000" dirty="0"/>
              <a:t>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a</a:t>
            </a:r>
            <a:r>
              <a:rPr lang="en-US" altLang="zh-CN" baseline="30000" dirty="0"/>
              <a:t>-1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f(x)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f(y)=(a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x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)·( </a:t>
            </a:r>
            <a:r>
              <a:rPr lang="en-US" altLang="zh-CN" dirty="0"/>
              <a:t>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y</a:t>
            </a:r>
            <a:r>
              <a:rPr lang="en-US" altLang="zh-CN" baseline="30000" dirty="0"/>
              <a:t>-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·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)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             =a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x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·(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· </a:t>
            </a:r>
            <a:r>
              <a:rPr lang="en-US" altLang="zh-CN" dirty="0"/>
              <a:t>a)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             =a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(</a:t>
            </a:r>
            <a:r>
              <a:rPr lang="en-US" altLang="zh-CN" dirty="0"/>
              <a:t>x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)·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                                </a:t>
            </a:r>
            <a:r>
              <a:rPr lang="en-US" altLang="zh-CN" dirty="0"/>
              <a:t>=f(x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y)</a:t>
            </a:r>
            <a:endParaRPr lang="zh-CN" altLang="en-US" sz="2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34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>
            <a:extLst>
              <a:ext uri="{FF2B5EF4-FFF2-40B4-BE49-F238E27FC236}">
                <a16:creationId xmlns:a16="http://schemas.microsoft.com/office/drawing/2014/main" id="{33FF15B2-CF35-46E2-A196-52A50A97BA6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5262"/>
            <a:ext cx="9144000" cy="1767553"/>
          </a:xfrm>
          <a:solidFill>
            <a:srgbClr val="0070C0"/>
          </a:solidFill>
        </p:spPr>
        <p:txBody>
          <a:bodyPr/>
          <a:lstStyle/>
          <a:p>
            <a:pPr marL="1250950" indent="-1250950" eaLnBrk="1" hangingPunct="1">
              <a:lnSpc>
                <a:spcPct val="120000"/>
              </a:lnSpc>
              <a:spcBef>
                <a:spcPts val="24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补充题 </a:t>
            </a:r>
            <a:r>
              <a:rPr lang="zh-CN" altLang="en-US" dirty="0">
                <a:solidFill>
                  <a:schemeClr val="bg1"/>
                </a:solidFill>
              </a:rPr>
              <a:t>设</a:t>
            </a:r>
            <a:r>
              <a:rPr lang="en-US" altLang="zh-CN" dirty="0">
                <a:solidFill>
                  <a:schemeClr val="bg1"/>
                </a:solidFill>
              </a:rPr>
              <a:t>(A,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是一个群，</a:t>
            </a:r>
            <a:r>
              <a:rPr lang="en-US" altLang="zh-CN" dirty="0" err="1">
                <a:solidFill>
                  <a:schemeClr val="bg1"/>
                </a:solidFill>
              </a:rPr>
              <a:t>a∊A</a:t>
            </a:r>
            <a:r>
              <a:rPr lang="en-US" altLang="zh-CN" dirty="0">
                <a:solidFill>
                  <a:schemeClr val="bg1"/>
                </a:solidFill>
              </a:rPr>
              <a:t>, f</a:t>
            </a:r>
            <a:r>
              <a:rPr lang="zh-CN" altLang="en-US" dirty="0">
                <a:solidFill>
                  <a:schemeClr val="bg1"/>
                </a:solidFill>
              </a:rPr>
              <a:t>是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的一个映射：</a:t>
            </a:r>
            <a:r>
              <a:rPr lang="el-GR" altLang="zh-CN" dirty="0">
                <a:solidFill>
                  <a:schemeClr val="bg1"/>
                </a:solidFill>
              </a:rPr>
              <a:t>∀</a:t>
            </a:r>
            <a:r>
              <a:rPr lang="en-US" altLang="zh-CN" dirty="0" err="1">
                <a:solidFill>
                  <a:schemeClr val="bg1"/>
                </a:solidFill>
              </a:rPr>
              <a:t>x∊A</a:t>
            </a:r>
            <a:r>
              <a:rPr lang="en-US" altLang="zh-CN" dirty="0">
                <a:solidFill>
                  <a:schemeClr val="bg1"/>
                </a:solidFill>
              </a:rPr>
              <a:t> , f(x)=a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en-US" altLang="zh-CN" baseline="30000" dirty="0">
                <a:solidFill>
                  <a:schemeClr val="bg1"/>
                </a:solidFill>
              </a:rPr>
              <a:t>-1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zh-CN" altLang="en-US" dirty="0">
                <a:solidFill>
                  <a:schemeClr val="bg1"/>
                </a:solidFill>
              </a:rPr>
              <a:t>试证</a:t>
            </a:r>
            <a:r>
              <a:rPr lang="en-US" altLang="zh-CN" dirty="0">
                <a:solidFill>
                  <a:schemeClr val="bg1"/>
                </a:solidFill>
              </a:rPr>
              <a:t>f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的同构映射。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zh-CN" altLang="en-US" dirty="0"/>
              <a:t>证明：  再证明单射性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zh-CN" altLang="en-US" dirty="0"/>
              <a:t>             若</a:t>
            </a:r>
            <a:r>
              <a:rPr lang="en-US" altLang="zh-CN" dirty="0"/>
              <a:t>f(x)=f(y) </a:t>
            </a:r>
            <a:r>
              <a:rPr lang="zh-CN" altLang="en-US" dirty="0"/>
              <a:t>，则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                      </a:t>
            </a:r>
            <a:r>
              <a:rPr lang="en-US" altLang="zh-CN" dirty="0"/>
              <a:t>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x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=a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y ·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zh-CN" altLang="en-US" dirty="0"/>
              <a:t>。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             因为</a:t>
            </a:r>
            <a:r>
              <a:rPr lang="en-US" altLang="zh-CN" dirty="0"/>
              <a:t>(A,*)</a:t>
            </a:r>
            <a:r>
              <a:rPr lang="zh-CN" altLang="en-US" dirty="0"/>
              <a:t>是一个群</a:t>
            </a:r>
            <a:r>
              <a:rPr lang="en-US" altLang="zh-CN" dirty="0"/>
              <a:t>, 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             </a:t>
            </a:r>
            <a:r>
              <a:rPr lang="zh-CN" altLang="en-US" dirty="0"/>
              <a:t>且群满足消去律，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             </a:t>
            </a:r>
            <a:r>
              <a:rPr lang="zh-CN" altLang="en-US" dirty="0"/>
              <a:t>所以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                              x=y</a:t>
            </a:r>
            <a:r>
              <a:rPr lang="zh-CN" altLang="en-US" dirty="0"/>
              <a:t>  </a:t>
            </a:r>
          </a:p>
          <a:p>
            <a:pPr marL="609600" indent="-609600" eaLnBrk="1" hangingPunct="1">
              <a:buFontTx/>
              <a:buNone/>
            </a:pPr>
            <a:endParaRPr lang="zh-CN" altLang="en-US" sz="2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35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>
            <a:extLst>
              <a:ext uri="{FF2B5EF4-FFF2-40B4-BE49-F238E27FC236}">
                <a16:creationId xmlns:a16="http://schemas.microsoft.com/office/drawing/2014/main" id="{33FF15B2-CF35-46E2-A196-52A50A97BA6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5262"/>
            <a:ext cx="9144000" cy="1767554"/>
          </a:xfrm>
          <a:solidFill>
            <a:srgbClr val="0070C0"/>
          </a:solidFill>
        </p:spPr>
        <p:txBody>
          <a:bodyPr/>
          <a:lstStyle/>
          <a:p>
            <a:pPr marL="1250950" indent="-1250950" eaLnBrk="1" hangingPunct="1">
              <a:lnSpc>
                <a:spcPct val="120000"/>
              </a:lnSpc>
              <a:spcBef>
                <a:spcPts val="24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补充题 </a:t>
            </a:r>
            <a:r>
              <a:rPr lang="zh-CN" altLang="en-US" dirty="0">
                <a:solidFill>
                  <a:schemeClr val="bg1"/>
                </a:solidFill>
              </a:rPr>
              <a:t>设</a:t>
            </a:r>
            <a:r>
              <a:rPr lang="en-US" altLang="zh-CN" dirty="0">
                <a:solidFill>
                  <a:schemeClr val="bg1"/>
                </a:solidFill>
              </a:rPr>
              <a:t>(A,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是一个群，</a:t>
            </a:r>
            <a:r>
              <a:rPr lang="en-US" altLang="zh-CN" dirty="0" err="1">
                <a:solidFill>
                  <a:schemeClr val="bg1"/>
                </a:solidFill>
              </a:rPr>
              <a:t>a∊A</a:t>
            </a:r>
            <a:r>
              <a:rPr lang="en-US" altLang="zh-CN" dirty="0">
                <a:solidFill>
                  <a:schemeClr val="bg1"/>
                </a:solidFill>
              </a:rPr>
              <a:t>, f</a:t>
            </a:r>
            <a:r>
              <a:rPr lang="zh-CN" altLang="en-US" dirty="0">
                <a:solidFill>
                  <a:schemeClr val="bg1"/>
                </a:solidFill>
              </a:rPr>
              <a:t>是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的一个映射：</a:t>
            </a:r>
            <a:r>
              <a:rPr lang="el-GR" altLang="zh-CN" dirty="0">
                <a:solidFill>
                  <a:schemeClr val="bg1"/>
                </a:solidFill>
              </a:rPr>
              <a:t>∀</a:t>
            </a:r>
            <a:r>
              <a:rPr lang="en-US" altLang="zh-CN" dirty="0" err="1">
                <a:solidFill>
                  <a:schemeClr val="bg1"/>
                </a:solidFill>
              </a:rPr>
              <a:t>x∊A</a:t>
            </a:r>
            <a:r>
              <a:rPr lang="en-US" altLang="zh-CN" dirty="0">
                <a:solidFill>
                  <a:schemeClr val="bg1"/>
                </a:solidFill>
              </a:rPr>
              <a:t> , f(x)=a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en-US" altLang="zh-CN" baseline="30000" dirty="0">
                <a:solidFill>
                  <a:schemeClr val="bg1"/>
                </a:solidFill>
              </a:rPr>
              <a:t>-1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zh-CN" altLang="en-US" dirty="0">
                <a:solidFill>
                  <a:schemeClr val="bg1"/>
                </a:solidFill>
              </a:rPr>
              <a:t>试证</a:t>
            </a:r>
            <a:r>
              <a:rPr lang="en-US" altLang="zh-CN" dirty="0">
                <a:solidFill>
                  <a:schemeClr val="bg1"/>
                </a:solidFill>
              </a:rPr>
              <a:t>f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的同构映射。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110000"/>
              </a:lnSpc>
              <a:spcBef>
                <a:spcPts val="1800"/>
              </a:spcBef>
              <a:buFontTx/>
              <a:buNone/>
            </a:pPr>
            <a:r>
              <a:rPr lang="zh-CN" altLang="en-US" dirty="0"/>
              <a:t>证明：最后证明满射性</a:t>
            </a:r>
            <a:endParaRPr lang="en-US" altLang="zh-CN" dirty="0"/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对于</a:t>
            </a:r>
            <a:r>
              <a:rPr lang="el-GR" altLang="zh-CN" dirty="0"/>
              <a:t>∀</a:t>
            </a:r>
            <a:r>
              <a:rPr lang="en-US" altLang="zh-CN" dirty="0"/>
              <a:t>y ∊A </a:t>
            </a:r>
            <a:r>
              <a:rPr lang="zh-CN" altLang="en-US" dirty="0"/>
              <a:t>，存在</a:t>
            </a:r>
            <a:r>
              <a:rPr lang="en-US" altLang="zh-CN" dirty="0"/>
              <a:t>x=a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a ∊A </a:t>
            </a:r>
            <a:r>
              <a:rPr lang="zh-CN" altLang="en-US" dirty="0"/>
              <a:t>，使得</a:t>
            </a:r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zh-CN" altLang="en-US" dirty="0"/>
              <a:t>               </a:t>
            </a:r>
            <a:r>
              <a:rPr lang="en-US" altLang="zh-CN" dirty="0"/>
              <a:t>f(x)=f(a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a)=a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</a:t>
            </a:r>
            <a:r>
              <a:rPr lang="en-US" altLang="zh-CN" dirty="0"/>
              <a:t>(a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· </a:t>
            </a:r>
            <a:r>
              <a:rPr lang="en-US" altLang="zh-CN" dirty="0"/>
              <a:t>a)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en-US" altLang="zh-CN" baseline="30000" dirty="0"/>
              <a:t>                              </a:t>
            </a:r>
            <a:r>
              <a:rPr lang="en-US" altLang="zh-CN" dirty="0"/>
              <a:t>=(a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)· </a:t>
            </a:r>
            <a:r>
              <a:rPr lang="en-US" altLang="zh-CN" dirty="0"/>
              <a:t>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·(</a:t>
            </a:r>
            <a:r>
              <a:rPr lang="en-US" altLang="zh-CN" dirty="0"/>
              <a:t>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·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)</a:t>
            </a:r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en-US" altLang="zh-CN" baseline="30000" dirty="0"/>
              <a:t>                              </a:t>
            </a:r>
            <a:r>
              <a:rPr lang="en-US" altLang="zh-CN" dirty="0"/>
              <a:t>=e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e= y</a:t>
            </a:r>
            <a:endParaRPr lang="en-US" altLang="zh-CN" baseline="30000" dirty="0"/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en-US" altLang="zh-CN" dirty="0"/>
              <a:t>	   </a:t>
            </a:r>
            <a:r>
              <a:rPr lang="zh-CN" altLang="en-US" dirty="0"/>
              <a:t>因此，</a:t>
            </a:r>
            <a:r>
              <a:rPr lang="en-US" altLang="zh-CN" dirty="0"/>
              <a:t>f</a:t>
            </a:r>
            <a:r>
              <a:rPr lang="zh-CN" altLang="en-US" dirty="0"/>
              <a:t>为满射。</a:t>
            </a:r>
            <a:endParaRPr lang="en-US" altLang="zh-CN" dirty="0"/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综上所述，</a:t>
            </a:r>
            <a:r>
              <a:rPr lang="en-US" altLang="zh-CN" dirty="0"/>
              <a:t>f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A</a:t>
            </a:r>
            <a:r>
              <a:rPr lang="zh-CN" altLang="en-US" dirty="0"/>
              <a:t>的同构映射。</a:t>
            </a:r>
          </a:p>
          <a:p>
            <a:pPr marL="609600" indent="-609600" eaLnBrk="1" hangingPunct="1">
              <a:buFontTx/>
              <a:buNone/>
            </a:pPr>
            <a:endParaRPr lang="zh-CN" altLang="en-US" sz="2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05171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315748</TotalTime>
  <Words>608</Words>
  <Application>Microsoft Office PowerPoint</Application>
  <PresentationFormat>全屏显示(4:3)</PresentationFormat>
  <Paragraphs>39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2_Office 主题</vt:lpstr>
      <vt:lpstr>作业24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jin zhong</cp:lastModifiedBy>
  <cp:revision>207</cp:revision>
  <dcterms:created xsi:type="dcterms:W3CDTF">2090-01-01T11:28:32Z</dcterms:created>
  <dcterms:modified xsi:type="dcterms:W3CDTF">2024-11-25T06:22:18Z</dcterms:modified>
</cp:coreProperties>
</file>