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20"/>
  </p:notesMasterIdLst>
  <p:sldIdLst>
    <p:sldId id="656" r:id="rId2"/>
    <p:sldId id="626" r:id="rId3"/>
    <p:sldId id="658" r:id="rId4"/>
    <p:sldId id="659" r:id="rId5"/>
    <p:sldId id="660" r:id="rId6"/>
    <p:sldId id="641" r:id="rId7"/>
    <p:sldId id="652" r:id="rId8"/>
    <p:sldId id="642" r:id="rId9"/>
    <p:sldId id="643" r:id="rId10"/>
    <p:sldId id="653" r:id="rId11"/>
    <p:sldId id="630" r:id="rId12"/>
    <p:sldId id="646" r:id="rId13"/>
    <p:sldId id="651" r:id="rId14"/>
    <p:sldId id="647" r:id="rId15"/>
    <p:sldId id="654" r:id="rId16"/>
    <p:sldId id="648" r:id="rId17"/>
    <p:sldId id="649" r:id="rId18"/>
    <p:sldId id="657" r:id="rId19"/>
  </p:sldIdLst>
  <p:sldSz cx="9144000" cy="6858000" type="screen4x3"/>
  <p:notesSz cx="6858000" cy="9144000"/>
  <p:defaultTextStyle>
    <a:defPPr>
      <a:defRPr lang="zh-CN"/>
    </a:defPPr>
    <a:lvl1pPr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FF00"/>
    <a:srgbClr val="95B3D7"/>
    <a:srgbClr val="7F8D8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320" autoAdjust="0"/>
  </p:normalViewPr>
  <p:slideViewPr>
    <p:cSldViewPr>
      <p:cViewPr varScale="1">
        <p:scale>
          <a:sx n="98" d="100"/>
          <a:sy n="98" d="100"/>
        </p:scale>
        <p:origin x="96"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6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atin typeface="Arial" charset="0"/>
              </a:defRPr>
            </a:lvl1pPr>
          </a:lstStyle>
          <a:p>
            <a:pPr>
              <a:defRPr/>
            </a:pPr>
            <a:endParaRPr lang="zh-CN" altLang="en-US"/>
          </a:p>
        </p:txBody>
      </p:sp>
      <p:sp>
        <p:nvSpPr>
          <p:cNvPr id="593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AFD7D8E2-BB42-4A88-BAB9-956729CFD0D2}" type="datetimeFigureOut">
              <a:rPr lang="zh-CN" altLang="en-US"/>
              <a:pPr>
                <a:defRPr/>
              </a:pPr>
              <a:t>2024/12/2</a:t>
            </a:fld>
            <a:endParaRPr lang="en-US" altLang="zh-CN"/>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93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Arial" charset="0"/>
              </a:defRPr>
            </a:lvl1pPr>
          </a:lstStyle>
          <a:p>
            <a:pPr>
              <a:defRPr/>
            </a:pPr>
            <a:endParaRPr lang="en-US" altLang="zh-CN"/>
          </a:p>
        </p:txBody>
      </p:sp>
      <p:sp>
        <p:nvSpPr>
          <p:cNvPr id="593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89BDC35E-4CEB-4BCA-B713-D8169625AD8C}"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ln/>
        </p:spPr>
      </p:sp>
      <p:sp>
        <p:nvSpPr>
          <p:cNvPr id="686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68612"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982017C4-15FF-4BAB-BD9E-CBE0192625A7}" type="slidenum">
              <a:rPr lang="zh-CN" altLang="en-US" sz="1200"/>
              <a:pPr algn="r"/>
              <a:t>2</a:t>
            </a:fld>
            <a:endParaRPr lang="en-US" altLang="zh-CN" sz="1200"/>
          </a:p>
        </p:txBody>
      </p:sp>
    </p:spTree>
    <p:extLst>
      <p:ext uri="{BB962C8B-B14F-4D97-AF65-F5344CB8AC3E}">
        <p14:creationId xmlns:p14="http://schemas.microsoft.com/office/powerpoint/2010/main" val="2403824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a:ln/>
        </p:spPr>
      </p:sp>
      <p:sp>
        <p:nvSpPr>
          <p:cNvPr id="7680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
        <p:nvSpPr>
          <p:cNvPr id="7680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C1755BF3-7F0B-43A8-B6F2-8C649D347BF5}" type="slidenum">
              <a:rPr lang="zh-CN" altLang="en-US" sz="1200"/>
              <a:pPr algn="r"/>
              <a:t>11</a:t>
            </a:fld>
            <a:endParaRPr lang="en-US" altLang="zh-CN" sz="1200"/>
          </a:p>
        </p:txBody>
      </p:sp>
    </p:spTree>
    <p:extLst>
      <p:ext uri="{BB962C8B-B14F-4D97-AF65-F5344CB8AC3E}">
        <p14:creationId xmlns:p14="http://schemas.microsoft.com/office/powerpoint/2010/main" val="3964469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a:ln/>
        </p:spPr>
      </p:sp>
      <p:sp>
        <p:nvSpPr>
          <p:cNvPr id="952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(2008</a:t>
            </a:r>
            <a:r>
              <a:rPr lang="zh-CN" altLang="en-US" dirty="0"/>
              <a:t>硕士）</a:t>
            </a:r>
          </a:p>
        </p:txBody>
      </p:sp>
      <p:sp>
        <p:nvSpPr>
          <p:cNvPr id="95236"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59550CA6-782C-4DC4-B8BD-324F89B38A7C}" type="slidenum">
              <a:rPr lang="zh-CN" altLang="en-US" sz="1200"/>
              <a:pPr algn="r"/>
              <a:t>12</a:t>
            </a:fld>
            <a:endParaRPr lang="en-US" altLang="zh-CN" sz="1200"/>
          </a:p>
        </p:txBody>
      </p:sp>
    </p:spTree>
    <p:extLst>
      <p:ext uri="{BB962C8B-B14F-4D97-AF65-F5344CB8AC3E}">
        <p14:creationId xmlns:p14="http://schemas.microsoft.com/office/powerpoint/2010/main" val="1477185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a:ln/>
        </p:spPr>
      </p:sp>
      <p:sp>
        <p:nvSpPr>
          <p:cNvPr id="952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(2008</a:t>
            </a:r>
            <a:r>
              <a:rPr lang="zh-CN" altLang="en-US" dirty="0"/>
              <a:t>硕士）</a:t>
            </a:r>
          </a:p>
        </p:txBody>
      </p:sp>
      <p:sp>
        <p:nvSpPr>
          <p:cNvPr id="95236"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59550CA6-782C-4DC4-B8BD-324F89B38A7C}" type="slidenum">
              <a:rPr lang="zh-CN" altLang="en-US" sz="1200"/>
              <a:pPr algn="r"/>
              <a:t>13</a:t>
            </a:fld>
            <a:endParaRPr lang="en-US" altLang="zh-CN" sz="1200"/>
          </a:p>
        </p:txBody>
      </p:sp>
    </p:spTree>
    <p:extLst>
      <p:ext uri="{BB962C8B-B14F-4D97-AF65-F5344CB8AC3E}">
        <p14:creationId xmlns:p14="http://schemas.microsoft.com/office/powerpoint/2010/main" val="18005638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4" name="Line 5"/>
          <p:cNvSpPr>
            <a:spLocks noChangeShapeType="1"/>
          </p:cNvSpPr>
          <p:nvPr userDrawn="1"/>
        </p:nvSpPr>
        <p:spPr bwMode="auto">
          <a:xfrm flipV="1">
            <a:off x="0" y="765175"/>
            <a:ext cx="9144000" cy="0"/>
          </a:xfrm>
          <a:prstGeom prst="line">
            <a:avLst/>
          </a:prstGeom>
          <a:noFill/>
          <a:ln w="38100">
            <a:solidFill>
              <a:srgbClr val="FF0000"/>
            </a:solidFill>
            <a:round/>
            <a:headEnd/>
            <a:tailEnd/>
          </a:ln>
          <a:effectLst/>
        </p:spPr>
        <p:txBody>
          <a:bodyPr wrap="none" anchor="ctr"/>
          <a:lstStyle/>
          <a:p>
            <a:pPr algn="l" fontAlgn="auto">
              <a:spcBef>
                <a:spcPts val="0"/>
              </a:spcBef>
              <a:spcAft>
                <a:spcPts val="0"/>
              </a:spcAft>
              <a:defRPr/>
            </a:pPr>
            <a:endParaRPr lang="zh-CN" altLang="en-US">
              <a:latin typeface="+mn-lt"/>
              <a:ea typeface="+mn-ea"/>
            </a:endParaRPr>
          </a:p>
        </p:txBody>
      </p:sp>
      <p:pic>
        <p:nvPicPr>
          <p:cNvPr id="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6" name="Rectangle 6"/>
          <p:cNvSpPr>
            <a:spLocks noGrp="1" noChangeArrowheads="1"/>
          </p:cNvSpPr>
          <p:nvPr>
            <p:ph type="sldNum" sz="quarter" idx="10"/>
          </p:nvPr>
        </p:nvSpPr>
        <p:spPr/>
        <p:txBody>
          <a:bodyPr/>
          <a:lstStyle>
            <a:lvl1pPr>
              <a:defRPr/>
            </a:lvl1pPr>
          </a:lstStyle>
          <a:p>
            <a:fld id="{9E053A5D-217B-47DA-A6A2-BC484538B684}" type="slidenum">
              <a:rPr lang="zh-CN" altLang="en-US"/>
              <a:pPr/>
              <a:t>‹#›</a:t>
            </a:fld>
            <a:r>
              <a:rPr lang="en-US" altLang="zh-CN"/>
              <a:t>/60</a:t>
            </a:r>
          </a:p>
        </p:txBody>
      </p:sp>
    </p:spTree>
    <p:extLst>
      <p:ext uri="{BB962C8B-B14F-4D97-AF65-F5344CB8AC3E}">
        <p14:creationId xmlns:p14="http://schemas.microsoft.com/office/powerpoint/2010/main" val="2650345350"/>
      </p:ext>
    </p:extLst>
  </p:cSld>
  <p:clrMapOvr>
    <a:masterClrMapping/>
  </p:clrMapOvr>
  <p:transition advTm="1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5"/>
          <p:cNvSpPr>
            <a:spLocks noGrp="1" noChangeArrowheads="1"/>
          </p:cNvSpPr>
          <p:nvPr>
            <p:ph type="dt" sz="half" idx="10"/>
          </p:nvPr>
        </p:nvSpPr>
        <p:spPr>
          <a:ln/>
        </p:spPr>
        <p:txBody>
          <a:bodyPr/>
          <a:lstStyle>
            <a:lvl1pPr>
              <a:defRPr/>
            </a:lvl1pPr>
          </a:lstStyle>
          <a:p>
            <a:pPr>
              <a:defRPr/>
            </a:pPr>
            <a:endParaRPr lang="en-GB" altLang="zh-CN"/>
          </a:p>
        </p:txBody>
      </p:sp>
      <p:sp>
        <p:nvSpPr>
          <p:cNvPr id="5" name="Rectangle 66"/>
          <p:cNvSpPr>
            <a:spLocks noGrp="1" noChangeArrowheads="1"/>
          </p:cNvSpPr>
          <p:nvPr>
            <p:ph type="ftr" sz="quarter" idx="11"/>
          </p:nvPr>
        </p:nvSpPr>
        <p:spPr>
          <a:ln/>
        </p:spPr>
        <p:txBody>
          <a:bodyPr/>
          <a:lstStyle>
            <a:lvl1pPr>
              <a:defRPr/>
            </a:lvl1pPr>
          </a:lstStyle>
          <a:p>
            <a:pPr>
              <a:defRPr/>
            </a:pPr>
            <a:endParaRPr lang="en-GB" altLang="zh-CN"/>
          </a:p>
        </p:txBody>
      </p:sp>
      <p:sp>
        <p:nvSpPr>
          <p:cNvPr id="6" name="Rectangle 67"/>
          <p:cNvSpPr>
            <a:spLocks noGrp="1" noChangeArrowheads="1"/>
          </p:cNvSpPr>
          <p:nvPr>
            <p:ph type="sldNum" sz="quarter" idx="12"/>
          </p:nvPr>
        </p:nvSpPr>
        <p:spPr>
          <a:ln/>
        </p:spPr>
        <p:txBody>
          <a:bodyPr/>
          <a:lstStyle>
            <a:lvl1pPr>
              <a:defRPr/>
            </a:lvl1pPr>
          </a:lstStyle>
          <a:p>
            <a:fld id="{5B111938-D1A4-466D-AE44-158760CDB9EB}" type="slidenum">
              <a:rPr lang="en-GB" altLang="zh-CN"/>
              <a:pPr/>
              <a:t>‹#›</a:t>
            </a:fld>
            <a:endParaRPr lang="en-GB" altLang="zh-CN"/>
          </a:p>
        </p:txBody>
      </p:sp>
    </p:spTree>
    <p:extLst>
      <p:ext uri="{BB962C8B-B14F-4D97-AF65-F5344CB8AC3E}">
        <p14:creationId xmlns:p14="http://schemas.microsoft.com/office/powerpoint/2010/main" val="47840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a:ln/>
        </p:spPr>
        <p:txBody>
          <a:bodyPr/>
          <a:lstStyle>
            <a:lvl1pPr>
              <a:defRPr/>
            </a:lvl1pPr>
          </a:lstStyle>
          <a:p>
            <a:pPr>
              <a:defRPr/>
            </a:pPr>
            <a:endParaRPr lang="en-GB" altLang="zh-CN"/>
          </a:p>
        </p:txBody>
      </p:sp>
      <p:sp>
        <p:nvSpPr>
          <p:cNvPr id="3" name="Rectangle 66"/>
          <p:cNvSpPr>
            <a:spLocks noGrp="1" noChangeArrowheads="1"/>
          </p:cNvSpPr>
          <p:nvPr>
            <p:ph type="ftr" sz="quarter" idx="11"/>
          </p:nvPr>
        </p:nvSpPr>
        <p:spPr>
          <a:ln/>
        </p:spPr>
        <p:txBody>
          <a:bodyPr/>
          <a:lstStyle>
            <a:lvl1pPr>
              <a:defRPr/>
            </a:lvl1pPr>
          </a:lstStyle>
          <a:p>
            <a:pPr>
              <a:defRPr/>
            </a:pPr>
            <a:endParaRPr lang="en-GB" altLang="zh-CN"/>
          </a:p>
        </p:txBody>
      </p:sp>
      <p:sp>
        <p:nvSpPr>
          <p:cNvPr id="4" name="Rectangle 67"/>
          <p:cNvSpPr>
            <a:spLocks noGrp="1" noChangeArrowheads="1"/>
          </p:cNvSpPr>
          <p:nvPr>
            <p:ph type="sldNum" sz="quarter" idx="12"/>
          </p:nvPr>
        </p:nvSpPr>
        <p:spPr>
          <a:ln/>
        </p:spPr>
        <p:txBody>
          <a:bodyPr/>
          <a:lstStyle>
            <a:lvl1pPr>
              <a:defRPr/>
            </a:lvl1pPr>
          </a:lstStyle>
          <a:p>
            <a:fld id="{DEF2D162-CEF3-4B82-851C-008389060FDA}" type="slidenum">
              <a:rPr lang="en-GB" altLang="zh-CN"/>
              <a:pPr/>
              <a:t>‹#›</a:t>
            </a:fld>
            <a:endParaRPr lang="en-GB" altLang="zh-CN"/>
          </a:p>
        </p:txBody>
      </p:sp>
    </p:spTree>
    <p:extLst>
      <p:ext uri="{BB962C8B-B14F-4D97-AF65-F5344CB8AC3E}">
        <p14:creationId xmlns:p14="http://schemas.microsoft.com/office/powerpoint/2010/main" val="2958037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3E04EAFD-11A2-4D67-9FDD-63AFFB02C8C7}" type="datetimeFigureOut">
              <a:rPr lang="zh-CN" altLang="en-US" smtClean="0"/>
              <a:t>2024/12/2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0816413-EC92-4696-A8A9-1B9CC0614A75}" type="slidenum">
              <a:rPr lang="zh-CN" altLang="en-US" smtClean="0"/>
              <a:t>‹#›</a:t>
            </a:fld>
            <a:endParaRPr lang="zh-CN" altLang="en-US"/>
          </a:p>
        </p:txBody>
      </p:sp>
    </p:spTree>
    <p:extLst>
      <p:ext uri="{BB962C8B-B14F-4D97-AF65-F5344CB8AC3E}">
        <p14:creationId xmlns:p14="http://schemas.microsoft.com/office/powerpoint/2010/main" val="8176385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标题占位符 1"/>
          <p:cNvSpPr>
            <a:spLocks noGrp="1"/>
          </p:cNvSpPr>
          <p:nvPr>
            <p:ph type="title"/>
          </p:nvPr>
        </p:nvSpPr>
        <p:spPr bwMode="auto">
          <a:xfrm>
            <a:off x="179388" y="-26988"/>
            <a:ext cx="82296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文本占位符 2"/>
          <p:cNvSpPr>
            <a:spLocks noGrp="1"/>
          </p:cNvSpPr>
          <p:nvPr>
            <p:ph type="body" idx="1"/>
          </p:nvPr>
        </p:nvSpPr>
        <p:spPr bwMode="auto">
          <a:xfrm>
            <a:off x="323850" y="10525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2" name="Rectangle 6"/>
          <p:cNvSpPr>
            <a:spLocks noGrp="1" noChangeArrowheads="1"/>
          </p:cNvSpPr>
          <p:nvPr>
            <p:ph type="sldNum" sz="quarter" idx="4"/>
          </p:nvPr>
        </p:nvSpPr>
        <p:spPr bwMode="auto">
          <a:xfrm>
            <a:off x="70104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chemeClr val="accent1"/>
                </a:solidFill>
              </a:defRPr>
            </a:lvl1pPr>
          </a:lstStyle>
          <a:p>
            <a:fld id="{0BE7B819-F848-455C-9F71-12A97E9B47A1}" type="slidenum">
              <a:rPr lang="zh-CN" altLang="en-US"/>
              <a:pPr/>
              <a:t>‹#›</a:t>
            </a:fld>
            <a:r>
              <a:rPr lang="en-US" altLang="zh-CN"/>
              <a:t>/60</a:t>
            </a: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Lst>
  <p:transition advTm="1000"/>
  <p:hf hdr="0" ftr="0" dt="0"/>
  <p:txStyles>
    <p:title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ea typeface="宋体" charset="-122"/>
        </a:defRPr>
      </a:lvl2pPr>
      <a:lvl3pPr algn="ctr" rtl="0" eaLnBrk="0" fontAlgn="base" hangingPunct="0">
        <a:spcBef>
          <a:spcPct val="0"/>
        </a:spcBef>
        <a:spcAft>
          <a:spcPct val="0"/>
        </a:spcAft>
        <a:defRPr sz="4400">
          <a:solidFill>
            <a:schemeClr val="bg1"/>
          </a:solidFill>
          <a:latin typeface="Arial" charset="0"/>
          <a:ea typeface="宋体" charset="-122"/>
        </a:defRPr>
      </a:lvl3pPr>
      <a:lvl4pPr algn="ctr" rtl="0" eaLnBrk="0" fontAlgn="base" hangingPunct="0">
        <a:spcBef>
          <a:spcPct val="0"/>
        </a:spcBef>
        <a:spcAft>
          <a:spcPct val="0"/>
        </a:spcAft>
        <a:defRPr sz="4400">
          <a:solidFill>
            <a:schemeClr val="bg1"/>
          </a:solidFill>
          <a:latin typeface="Arial" charset="0"/>
          <a:ea typeface="宋体" charset="-122"/>
        </a:defRPr>
      </a:lvl4pPr>
      <a:lvl5pPr algn="ctr" rtl="0" eaLnBrk="0" fontAlgn="base" hangingPunct="0">
        <a:spcBef>
          <a:spcPct val="0"/>
        </a:spcBef>
        <a:spcAft>
          <a:spcPct val="0"/>
        </a:spcAft>
        <a:defRPr sz="4400">
          <a:solidFill>
            <a:schemeClr val="bg1"/>
          </a:solidFill>
          <a:latin typeface="Arial"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334802" y="2125980"/>
            <a:ext cx="6417141" cy="715581"/>
          </a:xfrm>
          <a:prstGeom prst="rect">
            <a:avLst/>
          </a:prstGeom>
          <a:noFill/>
        </p:spPr>
        <p:txBody>
          <a:bodyPr wrap="none" rtlCol="0">
            <a:spAutoFit/>
          </a:bodyPr>
          <a:lstStyle/>
          <a:p>
            <a:r>
              <a:rPr lang="zh-CN" altLang="en-US" sz="4050" dirty="0">
                <a:solidFill>
                  <a:srgbClr val="FF0000"/>
                </a:solidFill>
              </a:rPr>
              <a:t>大作业三（图论）参考解答</a:t>
            </a:r>
          </a:p>
        </p:txBody>
      </p:sp>
      <p:sp>
        <p:nvSpPr>
          <p:cNvPr id="5" name="文本框 4"/>
          <p:cNvSpPr txBox="1"/>
          <p:nvPr/>
        </p:nvSpPr>
        <p:spPr>
          <a:xfrm>
            <a:off x="2706491" y="3881629"/>
            <a:ext cx="3674404" cy="1015663"/>
          </a:xfrm>
          <a:prstGeom prst="rect">
            <a:avLst/>
          </a:prstGeom>
          <a:noFill/>
        </p:spPr>
        <p:txBody>
          <a:bodyPr wrap="none" rtlCol="0">
            <a:spAutoFit/>
          </a:bodyPr>
          <a:lstStyle/>
          <a:p>
            <a:r>
              <a:rPr lang="zh-CN" altLang="en-US" sz="3000" dirty="0"/>
              <a:t>说明：批注未必到位</a:t>
            </a:r>
            <a:endParaRPr lang="en-US" altLang="zh-CN" sz="3000" dirty="0"/>
          </a:p>
          <a:p>
            <a:r>
              <a:rPr lang="en-US" altLang="zh-CN" sz="3000" dirty="0"/>
              <a:t>           </a:t>
            </a:r>
            <a:r>
              <a:rPr lang="zh-CN" altLang="en-US" sz="3000" dirty="0"/>
              <a:t>批改比较宽松</a:t>
            </a:r>
          </a:p>
        </p:txBody>
      </p:sp>
    </p:spTree>
    <p:extLst>
      <p:ext uri="{BB962C8B-B14F-4D97-AF65-F5344CB8AC3E}">
        <p14:creationId xmlns:p14="http://schemas.microsoft.com/office/powerpoint/2010/main" val="843788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EF2D162-CEF3-4B82-851C-008389060FDA}" type="slidenum">
              <a:rPr lang="en-GB" altLang="zh-CN" smtClean="0"/>
              <a:pPr/>
              <a:t>10</a:t>
            </a:fld>
            <a:endParaRPr lang="en-GB" altLang="zh-CN"/>
          </a:p>
        </p:txBody>
      </p:sp>
      <p:pic>
        <p:nvPicPr>
          <p:cNvPr id="3" name="图片 2"/>
          <p:cNvPicPr>
            <a:picLocks noChangeAspect="1"/>
          </p:cNvPicPr>
          <p:nvPr/>
        </p:nvPicPr>
        <p:blipFill>
          <a:blip r:embed="rId2"/>
          <a:stretch>
            <a:fillRect/>
          </a:stretch>
        </p:blipFill>
        <p:spPr>
          <a:xfrm>
            <a:off x="22862" y="0"/>
            <a:ext cx="9121138" cy="3714992"/>
          </a:xfrm>
          <a:prstGeom prst="rect">
            <a:avLst/>
          </a:prstGeom>
        </p:spPr>
      </p:pic>
      <p:pic>
        <p:nvPicPr>
          <p:cNvPr id="4" name="图片 3"/>
          <p:cNvPicPr>
            <a:picLocks noChangeAspect="1"/>
          </p:cNvPicPr>
          <p:nvPr/>
        </p:nvPicPr>
        <p:blipFill>
          <a:blip r:embed="rId3"/>
          <a:stretch>
            <a:fillRect/>
          </a:stretch>
        </p:blipFill>
        <p:spPr>
          <a:xfrm>
            <a:off x="35496" y="3613795"/>
            <a:ext cx="9073008" cy="3244205"/>
          </a:xfrm>
          <a:prstGeom prst="rect">
            <a:avLst/>
          </a:prstGeom>
        </p:spPr>
      </p:pic>
      <p:cxnSp>
        <p:nvCxnSpPr>
          <p:cNvPr id="6" name="直接连接符 5"/>
          <p:cNvCxnSpPr/>
          <p:nvPr/>
        </p:nvCxnSpPr>
        <p:spPr>
          <a:xfrm>
            <a:off x="3347864" y="4869160"/>
            <a:ext cx="4032448" cy="216024"/>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1889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326612-7C15-41D3-BB02-490462E3EB17}" type="slidenum">
              <a:rPr lang="zh-CN" altLang="en-US" smtClean="0">
                <a:solidFill>
                  <a:schemeClr val="accent1"/>
                </a:solidFill>
              </a:rPr>
              <a:pPr/>
              <a:t>11</a:t>
            </a:fld>
            <a:r>
              <a:rPr lang="en-US" altLang="zh-CN" dirty="0">
                <a:solidFill>
                  <a:schemeClr val="accent1"/>
                </a:solidFill>
              </a:rPr>
              <a:t>/49</a:t>
            </a:r>
          </a:p>
        </p:txBody>
      </p:sp>
      <p:sp useBgFill="1">
        <p:nvSpPr>
          <p:cNvPr id="54275" name="Rectangle 2"/>
          <p:cNvSpPr>
            <a:spLocks noGrp="1"/>
          </p:cNvSpPr>
          <p:nvPr>
            <p:ph type="title" idx="4294967295"/>
          </p:nvPr>
        </p:nvSpPr>
        <p:spPr>
          <a:xfrm>
            <a:off x="0" y="-26988"/>
            <a:ext cx="9036496" cy="1871812"/>
          </a:xfrm>
        </p:spPr>
        <p:txBody>
          <a:bodyPr/>
          <a:lstStyle/>
          <a:p>
            <a:pPr marL="625475" indent="-625475" algn="l">
              <a:tabLst>
                <a:tab pos="722313" algn="l"/>
                <a:tab pos="806450" algn="l"/>
              </a:tabLst>
            </a:pPr>
            <a:r>
              <a:rPr lang="en-US" altLang="zh-CN" sz="3200" b="1" dirty="0">
                <a:solidFill>
                  <a:schemeClr val="tx1"/>
                </a:solidFill>
                <a:latin typeface="Calibri" panose="020F0502020204030204" pitchFamily="34" charset="0"/>
                <a:ea typeface="宋体" panose="02010600030101010101" pitchFamily="2" charset="-122"/>
              </a:rPr>
              <a:t>6. </a:t>
            </a:r>
            <a:r>
              <a:rPr lang="zh-CN" altLang="en-US" sz="3200" b="1" dirty="0">
                <a:solidFill>
                  <a:schemeClr val="tx1"/>
                </a:solidFill>
                <a:latin typeface="Calibri" panose="020F0502020204030204" pitchFamily="34" charset="0"/>
                <a:ea typeface="宋体" panose="02010600030101010101" pitchFamily="2" charset="-122"/>
              </a:rPr>
              <a:t>  设 </a:t>
            </a:r>
            <a:r>
              <a:rPr lang="en-US" altLang="zh-CN" sz="3200" b="1" dirty="0">
                <a:solidFill>
                  <a:schemeClr val="tx1"/>
                </a:solidFill>
                <a:latin typeface="Calibri" panose="020F0502020204030204" pitchFamily="34" charset="0"/>
                <a:ea typeface="宋体" panose="02010600030101010101" pitchFamily="2" charset="-122"/>
              </a:rPr>
              <a:t>G=(V, E)</a:t>
            </a:r>
            <a:r>
              <a:rPr lang="zh-CN" altLang="en-US" sz="3200" b="1" dirty="0">
                <a:solidFill>
                  <a:schemeClr val="tx1"/>
                </a:solidFill>
                <a:latin typeface="Calibri" panose="020F0502020204030204" pitchFamily="34" charset="0"/>
                <a:ea typeface="宋体" panose="02010600030101010101" pitchFamily="2" charset="-122"/>
              </a:rPr>
              <a:t>是一个简单的连通无向平面图，且</a:t>
            </a:r>
            <a:r>
              <a:rPr lang="en-US" altLang="zh-CN" sz="3200" b="1" dirty="0">
                <a:solidFill>
                  <a:schemeClr val="tx1"/>
                </a:solidFill>
                <a:latin typeface="Calibri" panose="020F0502020204030204" pitchFamily="34" charset="0"/>
                <a:ea typeface="宋体" panose="02010600030101010101" pitchFamily="2" charset="-122"/>
              </a:rPr>
              <a:t>|V|</a:t>
            </a:r>
            <a:r>
              <a:rPr lang="en-US" altLang="en-US" sz="3200" b="1" dirty="0">
                <a:solidFill>
                  <a:schemeClr val="tx1"/>
                </a:solidFill>
                <a:latin typeface="Calibri" panose="020F0502020204030204" pitchFamily="34" charset="0"/>
                <a:ea typeface="宋体" panose="02010600030101010101" pitchFamily="2" charset="-122"/>
              </a:rPr>
              <a:t> ≥3</a:t>
            </a:r>
            <a:r>
              <a:rPr lang="zh-CN" altLang="en-US" sz="3200" b="1" dirty="0">
                <a:solidFill>
                  <a:schemeClr val="tx1"/>
                </a:solidFill>
                <a:latin typeface="Calibri" panose="020F0502020204030204" pitchFamily="34" charset="0"/>
                <a:ea typeface="宋体" panose="02010600030101010101" pitchFamily="2" charset="-122"/>
              </a:rPr>
              <a:t>。试证明</a:t>
            </a:r>
            <a:r>
              <a:rPr lang="en-US" altLang="zh-CN" sz="3200" b="1" dirty="0">
                <a:solidFill>
                  <a:schemeClr val="tx1"/>
                </a:solidFill>
                <a:latin typeface="Calibri" panose="020F0502020204030204" pitchFamily="34" charset="0"/>
                <a:ea typeface="宋体" panose="02010600030101010101" pitchFamily="2" charset="-122"/>
              </a:rPr>
              <a:t>G</a:t>
            </a:r>
            <a:r>
              <a:rPr lang="zh-CN" altLang="en-US" sz="3200" b="1" dirty="0">
                <a:solidFill>
                  <a:schemeClr val="tx1"/>
                </a:solidFill>
                <a:latin typeface="Calibri" panose="020F0502020204030204" pitchFamily="34" charset="0"/>
                <a:ea typeface="宋体" panose="02010600030101010101" pitchFamily="2" charset="-122"/>
              </a:rPr>
              <a:t>中至少存在两个度数小于等于</a:t>
            </a:r>
            <a:r>
              <a:rPr lang="en-US" altLang="zh-CN" sz="3200" b="1" dirty="0">
                <a:solidFill>
                  <a:schemeClr val="tx1"/>
                </a:solidFill>
                <a:latin typeface="Calibri" panose="020F0502020204030204" pitchFamily="34" charset="0"/>
                <a:ea typeface="宋体" panose="02010600030101010101" pitchFamily="2" charset="-122"/>
              </a:rPr>
              <a:t>5</a:t>
            </a:r>
            <a:r>
              <a:rPr lang="zh-CN" altLang="en-US" sz="3200" b="1" dirty="0">
                <a:solidFill>
                  <a:schemeClr val="tx1"/>
                </a:solidFill>
                <a:latin typeface="Calibri" panose="020F0502020204030204" pitchFamily="34" charset="0"/>
                <a:ea typeface="宋体" panose="02010600030101010101" pitchFamily="2" charset="-122"/>
              </a:rPr>
              <a:t>的顶点？</a:t>
            </a:r>
            <a:endParaRPr lang="en-US" altLang="zh-CN" sz="3200" b="1" dirty="0">
              <a:solidFill>
                <a:schemeClr val="tx1"/>
              </a:solidFill>
              <a:latin typeface="Calibri" panose="020F0502020204030204" pitchFamily="34" charset="0"/>
              <a:ea typeface="宋体" panose="02010600030101010101" pitchFamily="2" charset="-122"/>
            </a:endParaRPr>
          </a:p>
        </p:txBody>
      </p:sp>
      <p:sp>
        <p:nvSpPr>
          <p:cNvPr id="583683" name="Rectangle 3"/>
          <p:cNvSpPr>
            <a:spLocks noGrp="1"/>
          </p:cNvSpPr>
          <p:nvPr>
            <p:ph type="body" idx="4294967295"/>
          </p:nvPr>
        </p:nvSpPr>
        <p:spPr>
          <a:xfrm>
            <a:off x="0" y="1916832"/>
            <a:ext cx="8713788" cy="4032746"/>
          </a:xfrm>
        </p:spPr>
        <p:txBody>
          <a:bodyPr/>
          <a:lstStyle/>
          <a:p>
            <a:pPr marL="981075" indent="-981075">
              <a:lnSpc>
                <a:spcPct val="110000"/>
              </a:lnSpc>
              <a:spcBef>
                <a:spcPts val="0"/>
              </a:spcBef>
              <a:buNone/>
            </a:pPr>
            <a:r>
              <a:rPr lang="zh-CN" altLang="en-US" b="1" dirty="0">
                <a:latin typeface="Calibri" panose="020F0502020204030204" pitchFamily="34" charset="0"/>
                <a:ea typeface="宋体" panose="02010600030101010101" pitchFamily="2" charset="-122"/>
              </a:rPr>
              <a:t>证明：反证法。</a:t>
            </a:r>
            <a:r>
              <a:rPr lang="en-US" altLang="zh-CN" b="1" dirty="0">
                <a:latin typeface="Calibri" panose="020F0502020204030204" pitchFamily="34" charset="0"/>
                <a:ea typeface="宋体" panose="02010600030101010101" pitchFamily="2" charset="-122"/>
              </a:rPr>
              <a:t> </a:t>
            </a:r>
            <a:r>
              <a:rPr lang="zh-CN" altLang="en-US" b="1" dirty="0">
                <a:latin typeface="Calibri" panose="020F0502020204030204" pitchFamily="34" charset="0"/>
                <a:ea typeface="宋体" panose="02010600030101010101" pitchFamily="2" charset="-122"/>
              </a:rPr>
              <a:t>记</a:t>
            </a:r>
            <a:r>
              <a:rPr lang="en-US" altLang="zh-CN" b="1" dirty="0">
                <a:latin typeface="Calibri" panose="020F0502020204030204" pitchFamily="34" charset="0"/>
                <a:ea typeface="宋体" panose="02010600030101010101" pitchFamily="2" charset="-122"/>
              </a:rPr>
              <a:t>|V|=n</a:t>
            </a:r>
            <a:r>
              <a:rPr lang="zh-CN" altLang="en-US" b="1" dirty="0">
                <a:latin typeface="Calibri" panose="020F0502020204030204" pitchFamily="34" charset="0"/>
                <a:ea typeface="宋体" panose="02010600030101010101" pitchFamily="2" charset="-122"/>
              </a:rPr>
              <a:t>。</a:t>
            </a:r>
            <a:endParaRPr lang="en-US" altLang="zh-CN" b="1" dirty="0">
              <a:latin typeface="Calibri" panose="020F0502020204030204" pitchFamily="34" charset="0"/>
              <a:ea typeface="宋体" panose="02010600030101010101" pitchFamily="2" charset="-122"/>
            </a:endParaRPr>
          </a:p>
          <a:p>
            <a:pPr marL="981075" indent="-981075">
              <a:lnSpc>
                <a:spcPct val="110000"/>
              </a:lnSpc>
              <a:spcBef>
                <a:spcPts val="0"/>
              </a:spcBef>
              <a:buNone/>
            </a:pPr>
            <a:r>
              <a:rPr lang="zh-CN" altLang="en-US" b="1" dirty="0">
                <a:latin typeface="Calibri" panose="020F0502020204030204" pitchFamily="34" charset="0"/>
                <a:ea typeface="宋体" panose="02010600030101010101" pitchFamily="2" charset="-122"/>
              </a:rPr>
              <a:t>            如果除</a:t>
            </a:r>
            <a:r>
              <a:rPr lang="en-US" altLang="zh-CN" b="1" dirty="0">
                <a:latin typeface="Calibri" panose="020F0502020204030204" pitchFamily="34" charset="0"/>
                <a:ea typeface="宋体" panose="02010600030101010101" pitchFamily="2" charset="-122"/>
              </a:rPr>
              <a:t>1</a:t>
            </a:r>
            <a:r>
              <a:rPr lang="zh-CN" altLang="en-US" b="1" dirty="0">
                <a:latin typeface="Calibri" panose="020F0502020204030204" pitchFamily="34" charset="0"/>
                <a:ea typeface="宋体" panose="02010600030101010101" pitchFamily="2" charset="-122"/>
              </a:rPr>
              <a:t>个顶点外，</a:t>
            </a:r>
            <a:r>
              <a:rPr lang="en-US" altLang="zh-CN" b="1" dirty="0">
                <a:latin typeface="Calibri" panose="020F0502020204030204" pitchFamily="34" charset="0"/>
                <a:ea typeface="宋体" panose="02010600030101010101" pitchFamily="2" charset="-122"/>
              </a:rPr>
              <a:t>n-1</a:t>
            </a:r>
            <a:r>
              <a:rPr lang="zh-CN" altLang="en-US" b="1" dirty="0">
                <a:latin typeface="Calibri" panose="020F0502020204030204" pitchFamily="34" charset="0"/>
                <a:ea typeface="宋体" panose="02010600030101010101" pitchFamily="2" charset="-122"/>
              </a:rPr>
              <a:t>顶点的度数都≥</a:t>
            </a:r>
            <a:r>
              <a:rPr lang="en-US" altLang="zh-CN" b="1" dirty="0">
                <a:latin typeface="Calibri" panose="020F0502020204030204" pitchFamily="34" charset="0"/>
                <a:ea typeface="宋体" panose="02010600030101010101" pitchFamily="2" charset="-122"/>
              </a:rPr>
              <a:t>6</a:t>
            </a:r>
            <a:r>
              <a:rPr lang="zh-CN" altLang="en-US" b="1" dirty="0">
                <a:latin typeface="Calibri" panose="020F0502020204030204" pitchFamily="34" charset="0"/>
                <a:ea typeface="宋体" panose="02010600030101010101" pitchFamily="2" charset="-122"/>
              </a:rPr>
              <a:t>，</a:t>
            </a:r>
            <a:endParaRPr lang="en-US" altLang="zh-CN" b="1" dirty="0">
              <a:latin typeface="Calibri" panose="020F0502020204030204" pitchFamily="34" charset="0"/>
              <a:ea typeface="宋体" panose="02010600030101010101" pitchFamily="2" charset="-122"/>
            </a:endParaRPr>
          </a:p>
          <a:p>
            <a:pPr marL="981075" indent="-981075">
              <a:lnSpc>
                <a:spcPct val="110000"/>
              </a:lnSpc>
              <a:spcBef>
                <a:spcPts val="0"/>
              </a:spcBef>
              <a:buNone/>
            </a:pPr>
            <a:r>
              <a:rPr lang="en-US" altLang="zh-CN" b="1" dirty="0">
                <a:latin typeface="Calibri" panose="020F0502020204030204" pitchFamily="34" charset="0"/>
                <a:ea typeface="宋体" panose="02010600030101010101" pitchFamily="2" charset="-122"/>
              </a:rPr>
              <a:t>            </a:t>
            </a:r>
            <a:r>
              <a:rPr lang="zh-CN" altLang="en-US" b="1" dirty="0">
                <a:latin typeface="Calibri" panose="020F0502020204030204" pitchFamily="34" charset="0"/>
                <a:ea typeface="宋体" panose="02010600030101010101" pitchFamily="2" charset="-122"/>
              </a:rPr>
              <a:t>则由握手定理，有</a:t>
            </a:r>
          </a:p>
          <a:p>
            <a:pPr marL="981075" indent="-981075">
              <a:lnSpc>
                <a:spcPct val="110000"/>
              </a:lnSpc>
              <a:spcBef>
                <a:spcPts val="0"/>
              </a:spcBef>
              <a:buNone/>
            </a:pPr>
            <a:r>
              <a:rPr lang="zh-CN" altLang="en-US" b="1" dirty="0">
                <a:latin typeface="Calibri" panose="020F0502020204030204" pitchFamily="34" charset="0"/>
                <a:ea typeface="宋体" panose="02010600030101010101" pitchFamily="2" charset="-122"/>
              </a:rPr>
              <a:t>		      </a:t>
            </a:r>
            <a:r>
              <a:rPr lang="en-US" altLang="zh-CN" b="1" dirty="0">
                <a:latin typeface="Calibri" panose="020F0502020204030204" pitchFamily="34" charset="0"/>
                <a:ea typeface="宋体" panose="02010600030101010101" pitchFamily="2" charset="-122"/>
              </a:rPr>
              <a:t>2m</a:t>
            </a:r>
            <a:r>
              <a:rPr lang="en-US"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6(n-1)+1.</a:t>
            </a:r>
          </a:p>
          <a:p>
            <a:pPr marL="1071563" indent="-1071563">
              <a:lnSpc>
                <a:spcPct val="110000"/>
              </a:lnSpc>
              <a:spcBef>
                <a:spcPts val="0"/>
              </a:spcBef>
              <a:buNone/>
              <a:tabLst>
                <a:tab pos="1071563" algn="l"/>
              </a:tabLst>
            </a:pPr>
            <a:r>
              <a:rPr lang="zh-CN" altLang="en-US" b="1" dirty="0">
                <a:latin typeface="Calibri" panose="020F0502020204030204" pitchFamily="34" charset="0"/>
                <a:ea typeface="宋体" panose="02010600030101010101" pitchFamily="2" charset="-122"/>
              </a:rPr>
              <a:t>            因为</a:t>
            </a:r>
            <a:r>
              <a:rPr lang="en-US" altLang="zh-CN" b="1" dirty="0">
                <a:latin typeface="Calibri" panose="020F0502020204030204" pitchFamily="34" charset="0"/>
                <a:ea typeface="宋体" panose="02010600030101010101" pitchFamily="2" charset="-122"/>
              </a:rPr>
              <a:t>G</a:t>
            </a:r>
            <a:r>
              <a:rPr lang="zh-CN" altLang="en-US" b="1" dirty="0">
                <a:latin typeface="Calibri" panose="020F0502020204030204" pitchFamily="34" charset="0"/>
                <a:ea typeface="宋体" panose="02010600030101010101" pitchFamily="2" charset="-122"/>
              </a:rPr>
              <a:t>是简单连通平面图，所以满足必要条件</a:t>
            </a:r>
            <a:r>
              <a:rPr lang="en-US" altLang="zh-CN" b="1" dirty="0">
                <a:solidFill>
                  <a:srgbClr val="FF0000"/>
                </a:solidFill>
                <a:latin typeface="Calibri" panose="020F0502020204030204" pitchFamily="34" charset="0"/>
                <a:ea typeface="宋体" panose="02010600030101010101" pitchFamily="2" charset="-122"/>
              </a:rPr>
              <a:t>		</a:t>
            </a:r>
            <a:r>
              <a:rPr lang="en-US" altLang="zh-CN" b="1" dirty="0">
                <a:latin typeface="Calibri" panose="020F0502020204030204" pitchFamily="34" charset="0"/>
                <a:ea typeface="宋体" panose="02010600030101010101" pitchFamily="2" charset="-122"/>
              </a:rPr>
              <a:t>m</a:t>
            </a:r>
            <a:r>
              <a:rPr lang="en-US" altLang="en-US" b="1" dirty="0">
                <a:latin typeface="Calibri" panose="020F0502020204030204" pitchFamily="34" charset="0"/>
                <a:ea typeface="宋体" panose="02010600030101010101" pitchFamily="2" charset="-122"/>
              </a:rPr>
              <a:t>≤</a:t>
            </a:r>
            <a:r>
              <a:rPr lang="en-US" altLang="zh-CN" b="1" dirty="0">
                <a:latin typeface="Calibri" panose="020F0502020204030204" pitchFamily="34" charset="0"/>
                <a:ea typeface="宋体" panose="02010600030101010101" pitchFamily="2" charset="-122"/>
              </a:rPr>
              <a:t>3n-6</a:t>
            </a:r>
          </a:p>
          <a:p>
            <a:pPr marL="981075" indent="-981075">
              <a:lnSpc>
                <a:spcPct val="110000"/>
              </a:lnSpc>
              <a:spcBef>
                <a:spcPts val="0"/>
              </a:spcBef>
              <a:buNone/>
            </a:pPr>
            <a:r>
              <a:rPr lang="zh-CN" altLang="en-US" b="1" dirty="0">
                <a:latin typeface="Calibri" panose="020F0502020204030204" pitchFamily="34" charset="0"/>
                <a:ea typeface="宋体" panose="02010600030101010101" pitchFamily="2" charset="-122"/>
              </a:rPr>
              <a:t>    	于是得到   </a:t>
            </a:r>
            <a:r>
              <a:rPr lang="en-US" altLang="zh-CN" b="1" dirty="0">
                <a:latin typeface="Calibri" panose="020F0502020204030204" pitchFamily="34" charset="0"/>
                <a:ea typeface="宋体" panose="02010600030101010101" pitchFamily="2" charset="-122"/>
              </a:rPr>
              <a:t>6(n-1)+1</a:t>
            </a:r>
            <a:r>
              <a:rPr lang="en-US" altLang="en-US" b="1" dirty="0">
                <a:latin typeface="Calibri" panose="020F0502020204030204" pitchFamily="34" charset="0"/>
                <a:ea typeface="宋体" panose="02010600030101010101" pitchFamily="2" charset="-122"/>
              </a:rPr>
              <a:t> ≤2(3n-6)</a:t>
            </a:r>
            <a:r>
              <a:rPr lang="zh-CN" altLang="en-US" b="1" dirty="0">
                <a:latin typeface="Calibri" panose="020F0502020204030204" pitchFamily="34" charset="0"/>
                <a:ea typeface="宋体" panose="02010600030101010101" pitchFamily="2" charset="-122"/>
              </a:rPr>
              <a:t>，</a:t>
            </a:r>
            <a:endParaRPr lang="en-US" altLang="zh-CN" b="1" dirty="0">
              <a:latin typeface="Calibri" panose="020F0502020204030204" pitchFamily="34" charset="0"/>
              <a:ea typeface="宋体" panose="02010600030101010101" pitchFamily="2" charset="-122"/>
            </a:endParaRPr>
          </a:p>
          <a:p>
            <a:pPr marL="981075" indent="-981075">
              <a:lnSpc>
                <a:spcPct val="110000"/>
              </a:lnSpc>
              <a:spcBef>
                <a:spcPts val="0"/>
              </a:spcBef>
              <a:buNone/>
            </a:pPr>
            <a:r>
              <a:rPr lang="en-US" altLang="zh-CN" b="1" dirty="0">
                <a:solidFill>
                  <a:srgbClr val="FF0000"/>
                </a:solidFill>
                <a:latin typeface="Calibri" panose="020F0502020204030204" pitchFamily="34" charset="0"/>
                <a:ea typeface="宋体" panose="02010600030101010101" pitchFamily="2" charset="-122"/>
              </a:rPr>
              <a:t>            </a:t>
            </a:r>
            <a:r>
              <a:rPr lang="zh-CN" altLang="en-US" b="1" dirty="0">
                <a:latin typeface="Calibri" panose="020F0502020204030204" pitchFamily="34" charset="0"/>
                <a:ea typeface="宋体" panose="02010600030101010101" pitchFamily="2" charset="-122"/>
              </a:rPr>
              <a:t>矛盾。故</a:t>
            </a:r>
            <a:r>
              <a:rPr lang="en-US" altLang="zh-CN" b="1" dirty="0">
                <a:latin typeface="Calibri" panose="020F0502020204030204" pitchFamily="34" charset="0"/>
                <a:ea typeface="宋体" panose="02010600030101010101" pitchFamily="2" charset="-122"/>
              </a:rPr>
              <a:t>G</a:t>
            </a:r>
            <a:r>
              <a:rPr lang="zh-CN" altLang="en-US" b="1" dirty="0">
                <a:latin typeface="Calibri" panose="020F0502020204030204" pitchFamily="34" charset="0"/>
                <a:ea typeface="宋体" panose="02010600030101010101" pitchFamily="2" charset="-122"/>
              </a:rPr>
              <a:t>中至少有两个顶点的度数≤</a:t>
            </a:r>
            <a:r>
              <a:rPr lang="en-US" altLang="zh-CN" b="1" dirty="0">
                <a:latin typeface="Calibri" panose="020F0502020204030204" pitchFamily="34" charset="0"/>
                <a:ea typeface="宋体" panose="02010600030101010101" pitchFamily="2" charset="-122"/>
              </a:rPr>
              <a:t>5</a:t>
            </a:r>
            <a:r>
              <a:rPr lang="zh-CN" altLang="en-US" b="1" dirty="0">
                <a:latin typeface="Calibri" panose="020F0502020204030204" pitchFamily="34" charset="0"/>
                <a:ea typeface="宋体" panose="02010600030101010101" pitchFamily="2" charset="-122"/>
              </a:rPr>
              <a:t>。</a:t>
            </a:r>
          </a:p>
        </p:txBody>
      </p:sp>
    </p:spTree>
    <p:extLst>
      <p:ext uri="{BB962C8B-B14F-4D97-AF65-F5344CB8AC3E}">
        <p14:creationId xmlns:p14="http://schemas.microsoft.com/office/powerpoint/2010/main" val="32990892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3683">
                                            <p:txEl>
                                              <p:pRg st="0" end="0"/>
                                            </p:txEl>
                                          </p:spTgt>
                                        </p:tgtEl>
                                        <p:attrNameLst>
                                          <p:attrName>style.visibility</p:attrName>
                                        </p:attrNameLst>
                                      </p:cBhvr>
                                      <p:to>
                                        <p:strVal val="visible"/>
                                      </p:to>
                                    </p:set>
                                    <p:anim calcmode="lin" valueType="num">
                                      <p:cBhvr additive="base">
                                        <p:cTn id="7" dur="500" fill="hold"/>
                                        <p:tgtEl>
                                          <p:spTgt spid="5836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6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83683">
                                            <p:txEl>
                                              <p:pRg st="1" end="1"/>
                                            </p:txEl>
                                          </p:spTgt>
                                        </p:tgtEl>
                                        <p:attrNameLst>
                                          <p:attrName>style.visibility</p:attrName>
                                        </p:attrNameLst>
                                      </p:cBhvr>
                                      <p:to>
                                        <p:strVal val="visible"/>
                                      </p:to>
                                    </p:set>
                                    <p:anim calcmode="lin" valueType="num">
                                      <p:cBhvr additive="base">
                                        <p:cTn id="13" dur="500" fill="hold"/>
                                        <p:tgtEl>
                                          <p:spTgt spid="5836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36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83683">
                                            <p:txEl>
                                              <p:pRg st="2" end="2"/>
                                            </p:txEl>
                                          </p:spTgt>
                                        </p:tgtEl>
                                        <p:attrNameLst>
                                          <p:attrName>style.visibility</p:attrName>
                                        </p:attrNameLst>
                                      </p:cBhvr>
                                      <p:to>
                                        <p:strVal val="visible"/>
                                      </p:to>
                                    </p:set>
                                    <p:anim calcmode="lin" valueType="num">
                                      <p:cBhvr additive="base">
                                        <p:cTn id="19" dur="500" fill="hold"/>
                                        <p:tgtEl>
                                          <p:spTgt spid="5836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36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83683">
                                            <p:txEl>
                                              <p:pRg st="3" end="3"/>
                                            </p:txEl>
                                          </p:spTgt>
                                        </p:tgtEl>
                                        <p:attrNameLst>
                                          <p:attrName>style.visibility</p:attrName>
                                        </p:attrNameLst>
                                      </p:cBhvr>
                                      <p:to>
                                        <p:strVal val="visible"/>
                                      </p:to>
                                    </p:set>
                                    <p:anim calcmode="lin" valueType="num">
                                      <p:cBhvr additive="base">
                                        <p:cTn id="25" dur="500" fill="hold"/>
                                        <p:tgtEl>
                                          <p:spTgt spid="58368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836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83683">
                                            <p:txEl>
                                              <p:pRg st="4" end="4"/>
                                            </p:txEl>
                                          </p:spTgt>
                                        </p:tgtEl>
                                        <p:attrNameLst>
                                          <p:attrName>style.visibility</p:attrName>
                                        </p:attrNameLst>
                                      </p:cBhvr>
                                      <p:to>
                                        <p:strVal val="visible"/>
                                      </p:to>
                                    </p:set>
                                    <p:anim calcmode="lin" valueType="num">
                                      <p:cBhvr additive="base">
                                        <p:cTn id="31" dur="500" fill="hold"/>
                                        <p:tgtEl>
                                          <p:spTgt spid="58368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836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83683">
                                            <p:txEl>
                                              <p:pRg st="5" end="5"/>
                                            </p:txEl>
                                          </p:spTgt>
                                        </p:tgtEl>
                                        <p:attrNameLst>
                                          <p:attrName>style.visibility</p:attrName>
                                        </p:attrNameLst>
                                      </p:cBhvr>
                                      <p:to>
                                        <p:strVal val="visible"/>
                                      </p:to>
                                    </p:set>
                                    <p:anim calcmode="lin" valueType="num">
                                      <p:cBhvr additive="base">
                                        <p:cTn id="37" dur="500" fill="hold"/>
                                        <p:tgtEl>
                                          <p:spTgt spid="58368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836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83683">
                                            <p:txEl>
                                              <p:pRg st="6" end="6"/>
                                            </p:txEl>
                                          </p:spTgt>
                                        </p:tgtEl>
                                        <p:attrNameLst>
                                          <p:attrName>style.visibility</p:attrName>
                                        </p:attrNameLst>
                                      </p:cBhvr>
                                      <p:to>
                                        <p:strVal val="visible"/>
                                      </p:to>
                                    </p:set>
                                    <p:anim calcmode="lin" valueType="num">
                                      <p:cBhvr additive="base">
                                        <p:cTn id="43" dur="500" fill="hold"/>
                                        <p:tgtEl>
                                          <p:spTgt spid="58368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8368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8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p:cNvSpPr>
          <p:nvPr>
            <p:ph type="title" idx="4294967295"/>
          </p:nvPr>
        </p:nvSpPr>
        <p:spPr>
          <a:xfrm>
            <a:off x="0" y="-26988"/>
            <a:ext cx="9144000" cy="2087836"/>
          </a:xfrm>
          <a:solidFill>
            <a:schemeClr val="bg1"/>
          </a:solidFill>
        </p:spPr>
        <p:txBody>
          <a:bodyPr/>
          <a:lstStyle/>
          <a:p>
            <a:pPr marL="722313" indent="-722313" algn="l"/>
            <a:r>
              <a:rPr lang="en-US" altLang="zh-CN" sz="3200" b="1" dirty="0">
                <a:solidFill>
                  <a:schemeClr val="tx1"/>
                </a:solidFill>
                <a:latin typeface="黑体" panose="02010609060101010101" pitchFamily="49" charset="-122"/>
                <a:ea typeface="黑体" panose="02010609060101010101" pitchFamily="49" charset="-122"/>
              </a:rPr>
              <a:t>7. </a:t>
            </a:r>
            <a:r>
              <a:rPr lang="zh-CN" altLang="en-US" sz="3200" b="1" dirty="0">
                <a:solidFill>
                  <a:schemeClr val="tx1"/>
                </a:solidFill>
                <a:latin typeface="黑体" panose="02010609060101010101" pitchFamily="49" charset="-122"/>
                <a:ea typeface="黑体" panose="02010609060101010101" pitchFamily="49" charset="-122"/>
              </a:rPr>
              <a:t>某工厂生产由</a:t>
            </a:r>
            <a:r>
              <a:rPr lang="en-US" altLang="zh-CN" sz="3200" b="1" dirty="0">
                <a:solidFill>
                  <a:schemeClr val="tx1"/>
                </a:solidFill>
                <a:latin typeface="黑体" panose="02010609060101010101" pitchFamily="49" charset="-122"/>
                <a:ea typeface="黑体" panose="02010609060101010101" pitchFamily="49" charset="-122"/>
              </a:rPr>
              <a:t>8</a:t>
            </a:r>
            <a:r>
              <a:rPr lang="zh-CN" altLang="en-US" sz="3200" b="1" dirty="0">
                <a:solidFill>
                  <a:schemeClr val="tx1"/>
                </a:solidFill>
                <a:latin typeface="黑体" panose="02010609060101010101" pitchFamily="49" charset="-122"/>
                <a:ea typeface="黑体" panose="02010609060101010101" pitchFamily="49" charset="-122"/>
              </a:rPr>
              <a:t>种不同颜色的纱织成的双色布。已知在品种中，每种颜色至少分别和其它</a:t>
            </a:r>
            <a:r>
              <a:rPr lang="en-US" altLang="zh-CN" sz="3200" b="1" dirty="0">
                <a:solidFill>
                  <a:schemeClr val="tx1"/>
                </a:solidFill>
                <a:latin typeface="黑体" panose="02010609060101010101" pitchFamily="49" charset="-122"/>
                <a:ea typeface="黑体" panose="02010609060101010101" pitchFamily="49" charset="-122"/>
              </a:rPr>
              <a:t>7</a:t>
            </a:r>
            <a:r>
              <a:rPr lang="zh-CN" altLang="en-US" sz="3200" b="1" dirty="0">
                <a:solidFill>
                  <a:schemeClr val="tx1"/>
                </a:solidFill>
                <a:latin typeface="黑体" panose="02010609060101010101" pitchFamily="49" charset="-122"/>
                <a:ea typeface="黑体" panose="02010609060101010101" pitchFamily="49" charset="-122"/>
              </a:rPr>
              <a:t>种颜色中的</a:t>
            </a:r>
            <a:r>
              <a:rPr lang="en-US" altLang="zh-CN" sz="3200" b="1" dirty="0">
                <a:solidFill>
                  <a:schemeClr val="tx1"/>
                </a:solidFill>
                <a:latin typeface="黑体" panose="02010609060101010101" pitchFamily="49" charset="-122"/>
                <a:ea typeface="黑体" panose="02010609060101010101" pitchFamily="49" charset="-122"/>
              </a:rPr>
              <a:t>4</a:t>
            </a:r>
            <a:r>
              <a:rPr lang="zh-CN" altLang="en-US" sz="3200" b="1" dirty="0">
                <a:solidFill>
                  <a:schemeClr val="tx1"/>
                </a:solidFill>
                <a:latin typeface="黑体" panose="02010609060101010101" pitchFamily="49" charset="-122"/>
                <a:ea typeface="黑体" panose="02010609060101010101" pitchFamily="49" charset="-122"/>
              </a:rPr>
              <a:t>颜色搭配。试证明存在挑出</a:t>
            </a:r>
            <a:r>
              <a:rPr lang="en-US" altLang="zh-CN" sz="3200" b="1" dirty="0">
                <a:solidFill>
                  <a:schemeClr val="tx1"/>
                </a:solidFill>
                <a:latin typeface="黑体" panose="02010609060101010101" pitchFamily="49" charset="-122"/>
                <a:ea typeface="黑体" panose="02010609060101010101" pitchFamily="49" charset="-122"/>
              </a:rPr>
              <a:t>4</a:t>
            </a:r>
            <a:r>
              <a:rPr lang="zh-CN" altLang="en-US" sz="3200" b="1" dirty="0">
                <a:solidFill>
                  <a:schemeClr val="tx1"/>
                </a:solidFill>
                <a:latin typeface="黑体" panose="02010609060101010101" pitchFamily="49" charset="-122"/>
                <a:ea typeface="黑体" panose="02010609060101010101" pitchFamily="49" charset="-122"/>
              </a:rPr>
              <a:t>种双色布使得恰有</a:t>
            </a:r>
            <a:r>
              <a:rPr lang="en-US" altLang="zh-CN" sz="3200" b="1" dirty="0">
                <a:solidFill>
                  <a:schemeClr val="tx1"/>
                </a:solidFill>
                <a:latin typeface="黑体" panose="02010609060101010101" pitchFamily="49" charset="-122"/>
                <a:ea typeface="黑体" panose="02010609060101010101" pitchFamily="49" charset="-122"/>
              </a:rPr>
              <a:t>8</a:t>
            </a:r>
            <a:r>
              <a:rPr lang="zh-CN" altLang="en-US" sz="3200" b="1" dirty="0">
                <a:solidFill>
                  <a:schemeClr val="tx1"/>
                </a:solidFill>
                <a:latin typeface="黑体" panose="02010609060101010101" pitchFamily="49" charset="-122"/>
                <a:ea typeface="黑体" panose="02010609060101010101" pitchFamily="49" charset="-122"/>
              </a:rPr>
              <a:t>种不同颜色布的两组方案。</a:t>
            </a:r>
          </a:p>
        </p:txBody>
      </p:sp>
      <p:sp>
        <p:nvSpPr>
          <p:cNvPr id="63492" name="Rectangle 4"/>
          <p:cNvSpPr>
            <a:spLocks noChangeArrowheads="1"/>
          </p:cNvSpPr>
          <p:nvPr/>
        </p:nvSpPr>
        <p:spPr bwMode="auto">
          <a:xfrm>
            <a:off x="0" y="2719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837340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2" name="Rectangle 4"/>
          <p:cNvSpPr>
            <a:spLocks noChangeArrowheads="1"/>
          </p:cNvSpPr>
          <p:nvPr/>
        </p:nvSpPr>
        <p:spPr bwMode="auto">
          <a:xfrm>
            <a:off x="0" y="27193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478213" name="Text Box 5"/>
          <p:cNvSpPr txBox="1">
            <a:spLocks noChangeArrowheads="1"/>
          </p:cNvSpPr>
          <p:nvPr/>
        </p:nvSpPr>
        <p:spPr bwMode="auto">
          <a:xfrm>
            <a:off x="53752" y="332656"/>
            <a:ext cx="9036496" cy="6149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892175" indent="-8921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536575" indent="-536575" algn="l" eaLnBrk="1" hangingPunct="1">
              <a:spcBef>
                <a:spcPct val="10000"/>
              </a:spcBef>
            </a:pPr>
            <a:r>
              <a:rPr lang="zh-CN" altLang="en-US" sz="3200" b="1" dirty="0">
                <a:solidFill>
                  <a:srgbClr val="333300"/>
                </a:solidFill>
                <a:latin typeface="黑体" panose="02010609060101010101" pitchFamily="49" charset="-122"/>
                <a:ea typeface="黑体" panose="02010609060101010101" pitchFamily="49" charset="-122"/>
              </a:rPr>
              <a:t>解</a:t>
            </a:r>
            <a:r>
              <a:rPr lang="en-US" altLang="zh-CN" sz="3200" b="1" dirty="0">
                <a:solidFill>
                  <a:srgbClr val="333300"/>
                </a:solidFill>
                <a:latin typeface="黑体" panose="02010609060101010101" pitchFamily="49" charset="-122"/>
                <a:ea typeface="黑体" panose="02010609060101010101" pitchFamily="49" charset="-122"/>
              </a:rPr>
              <a:t>:</a:t>
            </a:r>
            <a:r>
              <a:rPr lang="zh-CN" altLang="en-US" sz="3200" b="1" dirty="0">
                <a:solidFill>
                  <a:srgbClr val="333300"/>
                </a:solidFill>
                <a:latin typeface="黑体" panose="02010609060101010101" pitchFamily="49" charset="-122"/>
                <a:ea typeface="黑体" panose="02010609060101010101" pitchFamily="49" charset="-122"/>
              </a:rPr>
              <a:t>构造图</a:t>
            </a:r>
            <a:r>
              <a:rPr lang="en-US" altLang="zh-CN" sz="3200" b="1" dirty="0">
                <a:solidFill>
                  <a:srgbClr val="333300"/>
                </a:solidFill>
                <a:latin typeface="黑体" panose="02010609060101010101" pitchFamily="49" charset="-122"/>
                <a:ea typeface="黑体" panose="02010609060101010101" pitchFamily="49" charset="-122"/>
              </a:rPr>
              <a:t>G=(V,E)</a:t>
            </a:r>
            <a:r>
              <a:rPr lang="zh-CN" altLang="en-US" sz="3200" b="1" dirty="0">
                <a:solidFill>
                  <a:srgbClr val="333300"/>
                </a:solidFill>
                <a:latin typeface="黑体" panose="02010609060101010101" pitchFamily="49" charset="-122"/>
                <a:ea typeface="黑体" panose="02010609060101010101" pitchFamily="49" charset="-122"/>
              </a:rPr>
              <a:t>如下</a:t>
            </a:r>
            <a:r>
              <a:rPr lang="en-US" altLang="zh-CN" sz="3200" b="1" dirty="0">
                <a:solidFill>
                  <a:srgbClr val="333300"/>
                </a:solidFill>
                <a:latin typeface="黑体" panose="02010609060101010101" pitchFamily="49" charset="-122"/>
                <a:ea typeface="黑体" panose="02010609060101010101" pitchFamily="49" charset="-122"/>
              </a:rPr>
              <a:t>:</a:t>
            </a:r>
            <a:r>
              <a:rPr lang="zh-CN" altLang="en-US" sz="3200" b="1" dirty="0">
                <a:solidFill>
                  <a:srgbClr val="333300"/>
                </a:solidFill>
                <a:latin typeface="黑体" panose="02010609060101010101" pitchFamily="49" charset="-122"/>
                <a:ea typeface="黑体" panose="02010609060101010101" pitchFamily="49" charset="-122"/>
              </a:rPr>
              <a:t>以</a:t>
            </a:r>
            <a:r>
              <a:rPr lang="en-US" altLang="zh-CN" sz="3200" b="1" dirty="0">
                <a:solidFill>
                  <a:srgbClr val="333300"/>
                </a:solidFill>
                <a:latin typeface="黑体" panose="02010609060101010101" pitchFamily="49" charset="-122"/>
                <a:ea typeface="黑体" panose="02010609060101010101" pitchFamily="49" charset="-122"/>
              </a:rPr>
              <a:t>8</a:t>
            </a:r>
            <a:r>
              <a:rPr lang="zh-CN" altLang="en-US" sz="3200" b="1" dirty="0">
                <a:solidFill>
                  <a:srgbClr val="333300"/>
                </a:solidFill>
                <a:latin typeface="黑体" panose="02010609060101010101" pitchFamily="49" charset="-122"/>
                <a:ea typeface="黑体" panose="02010609060101010101" pitchFamily="49" charset="-122"/>
              </a:rPr>
              <a:t>个顶点表示</a:t>
            </a:r>
            <a:r>
              <a:rPr lang="en-US" altLang="zh-CN" sz="3200" b="1" dirty="0">
                <a:solidFill>
                  <a:srgbClr val="333300"/>
                </a:solidFill>
                <a:latin typeface="黑体" panose="02010609060101010101" pitchFamily="49" charset="-122"/>
                <a:ea typeface="黑体" panose="02010609060101010101" pitchFamily="49" charset="-122"/>
              </a:rPr>
              <a:t>8</a:t>
            </a:r>
            <a:r>
              <a:rPr lang="zh-CN" altLang="en-US" sz="3200" b="1" dirty="0">
                <a:solidFill>
                  <a:srgbClr val="333300"/>
                </a:solidFill>
                <a:latin typeface="黑体" panose="02010609060101010101" pitchFamily="49" charset="-122"/>
                <a:ea typeface="黑体" panose="02010609060101010101" pitchFamily="49" charset="-122"/>
              </a:rPr>
              <a:t>种不同的颜色</a:t>
            </a:r>
            <a:r>
              <a:rPr lang="en-US" altLang="zh-CN" sz="3200" b="1" dirty="0">
                <a:solidFill>
                  <a:srgbClr val="333300"/>
                </a:solidFill>
                <a:latin typeface="黑体" panose="02010609060101010101" pitchFamily="49" charset="-122"/>
                <a:ea typeface="黑体" panose="02010609060101010101" pitchFamily="49" charset="-122"/>
              </a:rPr>
              <a:t>; </a:t>
            </a:r>
            <a:r>
              <a:rPr lang="zh-CN" altLang="en-US" sz="3200" b="1" dirty="0">
                <a:solidFill>
                  <a:srgbClr val="333300"/>
                </a:solidFill>
                <a:latin typeface="黑体" panose="02010609060101010101" pitchFamily="49" charset="-122"/>
                <a:ea typeface="黑体" panose="02010609060101010101" pitchFamily="49" charset="-122"/>
              </a:rPr>
              <a:t>若两种颜色出现在双色布品种中</a:t>
            </a:r>
            <a:r>
              <a:rPr lang="en-US" altLang="zh-CN" sz="3200" b="1" dirty="0">
                <a:solidFill>
                  <a:srgbClr val="333300"/>
                </a:solidFill>
                <a:latin typeface="黑体" panose="02010609060101010101" pitchFamily="49" charset="-122"/>
                <a:ea typeface="黑体" panose="02010609060101010101" pitchFamily="49" charset="-122"/>
              </a:rPr>
              <a:t>,</a:t>
            </a:r>
            <a:r>
              <a:rPr lang="zh-CN" altLang="en-US" sz="3200" b="1" dirty="0">
                <a:solidFill>
                  <a:srgbClr val="333300"/>
                </a:solidFill>
                <a:latin typeface="黑体" panose="02010609060101010101" pitchFamily="49" charset="-122"/>
                <a:ea typeface="黑体" panose="02010609060101010101" pitchFamily="49" charset="-122"/>
              </a:rPr>
              <a:t>则它们对应的两个顶点之间有边连接。</a:t>
            </a:r>
            <a:endParaRPr lang="en-US" altLang="zh-CN" sz="3200" b="1" dirty="0">
              <a:solidFill>
                <a:srgbClr val="333300"/>
              </a:solidFill>
              <a:latin typeface="黑体" panose="02010609060101010101" pitchFamily="49" charset="-122"/>
              <a:ea typeface="黑体" panose="02010609060101010101" pitchFamily="49" charset="-122"/>
            </a:endParaRPr>
          </a:p>
          <a:p>
            <a:pPr marL="536575" indent="-536575" algn="l" eaLnBrk="1" hangingPunct="1">
              <a:spcBef>
                <a:spcPct val="10000"/>
              </a:spcBef>
            </a:pPr>
            <a:r>
              <a:rPr lang="en-US" altLang="zh-CN" sz="3200" b="1" dirty="0">
                <a:solidFill>
                  <a:srgbClr val="333300"/>
                </a:solidFill>
                <a:latin typeface="黑体" panose="02010609060101010101" pitchFamily="49" charset="-122"/>
                <a:ea typeface="黑体" panose="02010609060101010101" pitchFamily="49" charset="-122"/>
              </a:rPr>
              <a:t>   </a:t>
            </a:r>
            <a:r>
              <a:rPr lang="zh-CN" altLang="en-US" sz="3200" b="1" dirty="0">
                <a:solidFill>
                  <a:srgbClr val="333300"/>
                </a:solidFill>
                <a:latin typeface="黑体" panose="02010609060101010101" pitchFamily="49" charset="-122"/>
                <a:ea typeface="黑体" panose="02010609060101010101" pitchFamily="49" charset="-122"/>
              </a:rPr>
              <a:t>在图</a:t>
            </a:r>
            <a:r>
              <a:rPr lang="en-US" altLang="zh-CN" sz="3200" b="1" dirty="0">
                <a:solidFill>
                  <a:srgbClr val="333300"/>
                </a:solidFill>
                <a:latin typeface="黑体" panose="02010609060101010101" pitchFamily="49" charset="-122"/>
                <a:ea typeface="黑体" panose="02010609060101010101" pitchFamily="49" charset="-122"/>
              </a:rPr>
              <a:t>G</a:t>
            </a:r>
            <a:r>
              <a:rPr lang="zh-CN" altLang="en-US" sz="3200" b="1" dirty="0">
                <a:solidFill>
                  <a:srgbClr val="333300"/>
                </a:solidFill>
                <a:latin typeface="黑体" panose="02010609060101010101" pitchFamily="49" charset="-122"/>
                <a:ea typeface="黑体" panose="02010609060101010101" pitchFamily="49" charset="-122"/>
              </a:rPr>
              <a:t>中，任意一个顶点的度数至少是</a:t>
            </a:r>
            <a:r>
              <a:rPr lang="en-US" altLang="zh-CN" sz="3200" b="1" dirty="0">
                <a:solidFill>
                  <a:srgbClr val="333300"/>
                </a:solidFill>
                <a:latin typeface="黑体" panose="02010609060101010101" pitchFamily="49" charset="-122"/>
                <a:ea typeface="黑体" panose="02010609060101010101" pitchFamily="49" charset="-122"/>
              </a:rPr>
              <a:t>4</a:t>
            </a:r>
            <a:r>
              <a:rPr lang="zh-CN" altLang="en-US" sz="3200" b="1" dirty="0">
                <a:solidFill>
                  <a:srgbClr val="333300"/>
                </a:solidFill>
                <a:latin typeface="黑体" panose="02010609060101010101" pitchFamily="49" charset="-122"/>
                <a:ea typeface="黑体" panose="02010609060101010101" pitchFamily="49" charset="-122"/>
              </a:rPr>
              <a:t>，于是任意两个顶点的度数之和至少是</a:t>
            </a:r>
            <a:r>
              <a:rPr lang="en-US" altLang="zh-CN" sz="3200" b="1" dirty="0">
                <a:solidFill>
                  <a:srgbClr val="333300"/>
                </a:solidFill>
                <a:latin typeface="黑体" panose="02010609060101010101" pitchFamily="49" charset="-122"/>
                <a:ea typeface="黑体" panose="02010609060101010101" pitchFamily="49" charset="-122"/>
              </a:rPr>
              <a:t>8</a:t>
            </a:r>
            <a:r>
              <a:rPr lang="zh-CN" altLang="en-US" sz="3200" b="1" dirty="0">
                <a:solidFill>
                  <a:srgbClr val="333300"/>
                </a:solidFill>
                <a:latin typeface="黑体" panose="02010609060101010101" pitchFamily="49" charset="-122"/>
                <a:ea typeface="黑体" panose="02010609060101010101" pitchFamily="49" charset="-122"/>
              </a:rPr>
              <a:t>，即对于任意</a:t>
            </a:r>
            <a:r>
              <a:rPr lang="en-US" altLang="zh-CN" sz="3200" b="1" dirty="0">
                <a:solidFill>
                  <a:srgbClr val="333300"/>
                </a:solidFill>
                <a:latin typeface="黑体" panose="02010609060101010101" pitchFamily="49" charset="-122"/>
                <a:ea typeface="黑体" panose="02010609060101010101" pitchFamily="49" charset="-122"/>
              </a:rPr>
              <a:t>u</a:t>
            </a:r>
            <a:r>
              <a:rPr lang="zh-CN" altLang="en-US" sz="3200" b="1" dirty="0">
                <a:solidFill>
                  <a:srgbClr val="333300"/>
                </a:solidFill>
                <a:latin typeface="黑体" panose="02010609060101010101" pitchFamily="49" charset="-122"/>
                <a:ea typeface="黑体" panose="02010609060101010101" pitchFamily="49" charset="-122"/>
              </a:rPr>
              <a:t>与</a:t>
            </a:r>
            <a:r>
              <a:rPr lang="en-US" altLang="zh-CN" sz="3200" b="1" dirty="0">
                <a:solidFill>
                  <a:srgbClr val="333300"/>
                </a:solidFill>
                <a:latin typeface="黑体" panose="02010609060101010101" pitchFamily="49" charset="-122"/>
                <a:ea typeface="黑体" panose="02010609060101010101" pitchFamily="49" charset="-122"/>
              </a:rPr>
              <a:t>v</a:t>
            </a:r>
            <a:r>
              <a:rPr lang="zh-CN" altLang="en-US" sz="3200" b="1" dirty="0">
                <a:solidFill>
                  <a:srgbClr val="333300"/>
                </a:solidFill>
                <a:latin typeface="黑体" panose="02010609060101010101" pitchFamily="49" charset="-122"/>
                <a:ea typeface="黑体" panose="02010609060101010101" pitchFamily="49" charset="-122"/>
              </a:rPr>
              <a:t>，有</a:t>
            </a:r>
            <a:endParaRPr lang="en-US" altLang="zh-CN" sz="3200" b="1" dirty="0">
              <a:solidFill>
                <a:srgbClr val="333300"/>
              </a:solidFill>
              <a:latin typeface="黑体" panose="02010609060101010101" pitchFamily="49" charset="-122"/>
              <a:ea typeface="黑体" panose="02010609060101010101" pitchFamily="49" charset="-122"/>
            </a:endParaRPr>
          </a:p>
          <a:p>
            <a:pPr marL="536575" indent="-536575" algn="ctr" eaLnBrk="1" hangingPunct="1">
              <a:spcBef>
                <a:spcPct val="10000"/>
              </a:spcBef>
            </a:pPr>
            <a:r>
              <a:rPr lang="en-US" altLang="zh-CN" sz="3200" b="1" dirty="0">
                <a:solidFill>
                  <a:srgbClr val="333300"/>
                </a:solidFill>
                <a:latin typeface="黑体" panose="02010609060101010101" pitchFamily="49" charset="-122"/>
                <a:ea typeface="黑体" panose="02010609060101010101" pitchFamily="49" charset="-122"/>
              </a:rPr>
              <a:t>d(u)+d(v)</a:t>
            </a:r>
            <a:r>
              <a:rPr lang="en-US" altLang="zh-CN" sz="3200" dirty="0"/>
              <a:t> ≥ 4+4</a:t>
            </a:r>
            <a:r>
              <a:rPr lang="en-US" altLang="zh-CN" sz="3200" b="1" dirty="0">
                <a:solidFill>
                  <a:srgbClr val="333300"/>
                </a:solidFill>
                <a:latin typeface="黑体" panose="02010609060101010101" pitchFamily="49" charset="-122"/>
                <a:ea typeface="黑体" panose="02010609060101010101" pitchFamily="49" charset="-122"/>
              </a:rPr>
              <a:t>=8</a:t>
            </a:r>
          </a:p>
          <a:p>
            <a:pPr marL="536575" indent="-536575" algn="l" eaLnBrk="1" hangingPunct="1">
              <a:spcBef>
                <a:spcPct val="10000"/>
              </a:spcBef>
            </a:pPr>
            <a:r>
              <a:rPr lang="en-US" altLang="zh-CN" sz="3200" b="1" dirty="0">
                <a:solidFill>
                  <a:srgbClr val="333300"/>
                </a:solidFill>
                <a:latin typeface="黑体" panose="02010609060101010101" pitchFamily="49" charset="-122"/>
                <a:ea typeface="黑体" panose="02010609060101010101" pitchFamily="49" charset="-122"/>
              </a:rPr>
              <a:t>   </a:t>
            </a:r>
            <a:r>
              <a:rPr lang="zh-CN" altLang="en-US" sz="3200" b="1" dirty="0">
                <a:solidFill>
                  <a:srgbClr val="333300"/>
                </a:solidFill>
                <a:latin typeface="黑体" panose="02010609060101010101" pitchFamily="49" charset="-122"/>
                <a:ea typeface="黑体" panose="02010609060101010101" pitchFamily="49" charset="-122"/>
              </a:rPr>
              <a:t>因此，</a:t>
            </a:r>
            <a:r>
              <a:rPr lang="en-US" altLang="zh-CN" sz="3200" b="1" dirty="0">
                <a:solidFill>
                  <a:srgbClr val="333300"/>
                </a:solidFill>
                <a:latin typeface="黑体" panose="02010609060101010101" pitchFamily="49" charset="-122"/>
                <a:ea typeface="黑体" panose="02010609060101010101" pitchFamily="49" charset="-122"/>
              </a:rPr>
              <a:t>G</a:t>
            </a:r>
            <a:r>
              <a:rPr lang="zh-CN" altLang="en-US" sz="3200" b="1" dirty="0">
                <a:solidFill>
                  <a:srgbClr val="333300"/>
                </a:solidFill>
                <a:latin typeface="黑体" panose="02010609060101010101" pitchFamily="49" charset="-122"/>
                <a:ea typeface="黑体" panose="02010609060101010101" pitchFamily="49" charset="-122"/>
              </a:rPr>
              <a:t>满足存在哈密顿回路的充分条件。因此，在图</a:t>
            </a:r>
            <a:r>
              <a:rPr lang="en-US" altLang="zh-CN" sz="3200" b="1" dirty="0">
                <a:solidFill>
                  <a:srgbClr val="333300"/>
                </a:solidFill>
                <a:latin typeface="黑体" panose="02010609060101010101" pitchFamily="49" charset="-122"/>
                <a:ea typeface="黑体" panose="02010609060101010101" pitchFamily="49" charset="-122"/>
              </a:rPr>
              <a:t>G</a:t>
            </a:r>
            <a:r>
              <a:rPr lang="zh-CN" altLang="en-US" sz="3200" b="1" dirty="0">
                <a:solidFill>
                  <a:srgbClr val="333300"/>
                </a:solidFill>
                <a:latin typeface="黑体" panose="02010609060101010101" pitchFamily="49" charset="-122"/>
                <a:ea typeface="黑体" panose="02010609060101010101" pitchFamily="49" charset="-122"/>
              </a:rPr>
              <a:t>中，存在哈密顿回路。不妨设回路为</a:t>
            </a:r>
            <a:r>
              <a:rPr lang="en-US" altLang="zh-CN" sz="3200" b="1" dirty="0" err="1">
                <a:solidFill>
                  <a:srgbClr val="333300"/>
                </a:solidFill>
                <a:latin typeface="黑体" panose="02010609060101010101" pitchFamily="49" charset="-122"/>
                <a:ea typeface="黑体" panose="02010609060101010101" pitchFamily="49" charset="-122"/>
              </a:rPr>
              <a:t>a,b,c,d,e,f,g,h,a</a:t>
            </a:r>
            <a:r>
              <a:rPr lang="zh-CN" altLang="en-US" sz="3200" b="1" dirty="0">
                <a:solidFill>
                  <a:srgbClr val="333300"/>
                </a:solidFill>
                <a:latin typeface="黑体" panose="02010609060101010101" pitchFamily="49" charset="-122"/>
                <a:ea typeface="黑体" panose="02010609060101010101" pitchFamily="49" charset="-122"/>
              </a:rPr>
              <a:t>。按此回路可以找到两组“</a:t>
            </a:r>
            <a:r>
              <a:rPr lang="en-US" altLang="zh-CN" sz="3200" b="1" dirty="0">
                <a:solidFill>
                  <a:srgbClr val="333300"/>
                </a:solidFill>
                <a:latin typeface="黑体" panose="02010609060101010101" pitchFamily="49" charset="-122"/>
                <a:ea typeface="黑体" panose="02010609060101010101" pitchFamily="49" charset="-122"/>
              </a:rPr>
              <a:t>4</a:t>
            </a:r>
            <a:r>
              <a:rPr lang="zh-CN" altLang="en-US" sz="3200" b="1" dirty="0">
                <a:solidFill>
                  <a:srgbClr val="333300"/>
                </a:solidFill>
                <a:latin typeface="黑体" panose="02010609060101010101" pitchFamily="49" charset="-122"/>
                <a:ea typeface="黑体" panose="02010609060101010101" pitchFamily="49" charset="-122"/>
              </a:rPr>
              <a:t>种双色布”：</a:t>
            </a:r>
            <a:r>
              <a:rPr lang="en-US" altLang="zh-CN" sz="3200" b="1" dirty="0" err="1">
                <a:solidFill>
                  <a:srgbClr val="333300"/>
                </a:solidFill>
                <a:latin typeface="黑体" panose="02010609060101010101" pitchFamily="49" charset="-122"/>
                <a:ea typeface="黑体" panose="02010609060101010101" pitchFamily="49" charset="-122"/>
              </a:rPr>
              <a:t>ab,cd,ef,gh</a:t>
            </a:r>
            <a:r>
              <a:rPr lang="zh-CN" altLang="en-US" sz="3200" b="1" dirty="0">
                <a:solidFill>
                  <a:srgbClr val="333300"/>
                </a:solidFill>
                <a:latin typeface="黑体" panose="02010609060101010101" pitchFamily="49" charset="-122"/>
                <a:ea typeface="黑体" panose="02010609060101010101" pitchFamily="49" charset="-122"/>
              </a:rPr>
              <a:t>，或</a:t>
            </a:r>
            <a:r>
              <a:rPr lang="en-US" altLang="zh-CN" sz="3200" b="1" dirty="0" err="1">
                <a:solidFill>
                  <a:srgbClr val="333300"/>
                </a:solidFill>
                <a:latin typeface="黑体" panose="02010609060101010101" pitchFamily="49" charset="-122"/>
                <a:ea typeface="黑体" panose="02010609060101010101" pitchFamily="49" charset="-122"/>
              </a:rPr>
              <a:t>bc,de,fg</a:t>
            </a:r>
            <a:r>
              <a:rPr lang="en-US" altLang="zh-CN" sz="3200" b="1" dirty="0">
                <a:solidFill>
                  <a:srgbClr val="333300"/>
                </a:solidFill>
                <a:latin typeface="黑体" panose="02010609060101010101" pitchFamily="49" charset="-122"/>
                <a:ea typeface="黑体" panose="02010609060101010101" pitchFamily="49" charset="-122"/>
              </a:rPr>
              <a:t>, ha,</a:t>
            </a:r>
            <a:r>
              <a:rPr lang="zh-CN" altLang="en-US" sz="3200" b="1" dirty="0">
                <a:solidFill>
                  <a:srgbClr val="333300"/>
                </a:solidFill>
                <a:latin typeface="黑体" panose="02010609060101010101" pitchFamily="49" charset="-122"/>
                <a:ea typeface="黑体" panose="02010609060101010101" pitchFamily="49" charset="-122"/>
              </a:rPr>
              <a:t>它们各自分别由</a:t>
            </a:r>
            <a:r>
              <a:rPr lang="en-US" altLang="zh-CN" sz="3200" b="1" dirty="0">
                <a:solidFill>
                  <a:srgbClr val="333300"/>
                </a:solidFill>
                <a:latin typeface="黑体" panose="02010609060101010101" pitchFamily="49" charset="-122"/>
                <a:ea typeface="黑体" panose="02010609060101010101" pitchFamily="49" charset="-122"/>
              </a:rPr>
              <a:t>8</a:t>
            </a:r>
            <a:r>
              <a:rPr lang="zh-CN" altLang="en-US" sz="3200" b="1" dirty="0">
                <a:latin typeface="黑体" panose="02010609060101010101" pitchFamily="49" charset="-122"/>
                <a:ea typeface="黑体" panose="02010609060101010101" pitchFamily="49" charset="-122"/>
              </a:rPr>
              <a:t>种不同的颜色的组成。</a:t>
            </a:r>
            <a:endParaRPr lang="en-US" altLang="zh-CN" sz="3200" b="1" dirty="0">
              <a:solidFill>
                <a:srgbClr val="3333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9008824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82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82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82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82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descr="Rectangle: Click to edit Master text styles&#10;Second level&#10;Third level&#10;Fourth level&#10;Fifth level"/>
          <p:cNvSpPr>
            <a:spLocks noGrp="1" noChangeArrowheads="1"/>
          </p:cNvSpPr>
          <p:nvPr>
            <p:ph type="body" idx="1"/>
          </p:nvPr>
        </p:nvSpPr>
        <p:spPr>
          <a:xfrm>
            <a:off x="1002978" y="415206"/>
            <a:ext cx="8105526" cy="4525962"/>
          </a:xfrm>
        </p:spPr>
        <p:txBody>
          <a:bodyPr/>
          <a:lstStyle/>
          <a:p>
            <a:pPr marL="0" indent="0">
              <a:lnSpc>
                <a:spcPct val="110000"/>
              </a:lnSpc>
              <a:buFont typeface="Wingdings" panose="05000000000000000000" pitchFamily="2" charset="2"/>
              <a:buNone/>
            </a:pPr>
            <a:r>
              <a:rPr lang="zh-CN" altLang="en-US" dirty="0">
                <a:latin typeface="黑体" panose="02010609060101010101" pitchFamily="49" charset="-122"/>
                <a:ea typeface="黑体" panose="02010609060101010101" pitchFamily="49" charset="-122"/>
              </a:rPr>
              <a:t>试用两种图论方法判断</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个英文单词：</a:t>
            </a:r>
            <a:endParaRPr lang="en-US" altLang="zh-CN" dirty="0">
              <a:latin typeface="黑体" panose="02010609060101010101" pitchFamily="49" charset="-122"/>
              <a:ea typeface="黑体" panose="02010609060101010101" pitchFamily="49" charset="-122"/>
            </a:endParaRPr>
          </a:p>
          <a:p>
            <a:pPr marL="0" indent="0" algn="ctr">
              <a:lnSpc>
                <a:spcPct val="110000"/>
              </a:lnSpc>
              <a:buFont typeface="Wingdings" panose="05000000000000000000" pitchFamily="2" charset="2"/>
              <a:buNone/>
            </a:pPr>
            <a:r>
              <a:rPr lang="en-US" altLang="zh-CN" dirty="0">
                <a:latin typeface="黑体" panose="02010609060101010101" pitchFamily="49" charset="-122"/>
                <a:ea typeface="黑体" panose="02010609060101010101" pitchFamily="49" charset="-122"/>
              </a:rPr>
              <a:t>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eight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side</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glass</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time</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eye</a:t>
            </a:r>
          </a:p>
          <a:p>
            <a:pPr marL="0" indent="0">
              <a:lnSpc>
                <a:spcPct val="110000"/>
              </a:lnSpc>
              <a:buNone/>
            </a:pPr>
            <a:r>
              <a:rPr lang="zh-CN" altLang="en-US" dirty="0">
                <a:latin typeface="黑体" panose="02010609060101010101" pitchFamily="49" charset="-122"/>
                <a:ea typeface="黑体" panose="02010609060101010101" pitchFamily="49" charset="-122"/>
              </a:rPr>
              <a:t>是否可以分别构成这样的序列</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使得相邻的两个单词中前一个单词的末字母等于后一个单词的首字母，并讨论两种方法的特点。</a:t>
            </a:r>
          </a:p>
          <a:p>
            <a:pPr marL="0" indent="0">
              <a:spcBef>
                <a:spcPct val="50000"/>
              </a:spcBef>
              <a:buClr>
                <a:schemeClr val="tx1"/>
              </a:buClr>
              <a:buFont typeface="Wingdings" panose="05000000000000000000" pitchFamily="2" charset="2"/>
              <a:buNone/>
            </a:pPr>
            <a:endParaRPr lang="en-US" altLang="zh-CN" dirty="0"/>
          </a:p>
        </p:txBody>
      </p:sp>
      <p:sp>
        <p:nvSpPr>
          <p:cNvPr id="2" name="文本框 1"/>
          <p:cNvSpPr txBox="1"/>
          <p:nvPr/>
        </p:nvSpPr>
        <p:spPr>
          <a:xfrm>
            <a:off x="358385" y="395953"/>
            <a:ext cx="526106" cy="584775"/>
          </a:xfrm>
          <a:prstGeom prst="rect">
            <a:avLst/>
          </a:prstGeom>
          <a:noFill/>
        </p:spPr>
        <p:txBody>
          <a:bodyPr wrap="none" rtlCol="0">
            <a:spAutoFit/>
          </a:bodyPr>
          <a:lstStyle/>
          <a:p>
            <a:r>
              <a:rPr lang="en-US" altLang="zh-CN" sz="3200" dirty="0"/>
              <a:t>8.</a:t>
            </a:r>
            <a:endParaRPr lang="zh-CN" altLang="en-US" sz="3200" dirty="0"/>
          </a:p>
        </p:txBody>
      </p:sp>
    </p:spTree>
    <p:extLst>
      <p:ext uri="{BB962C8B-B14F-4D97-AF65-F5344CB8AC3E}">
        <p14:creationId xmlns:p14="http://schemas.microsoft.com/office/powerpoint/2010/main" val="12240198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EF2D162-CEF3-4B82-851C-008389060FDA}" type="slidenum">
              <a:rPr lang="en-GB" altLang="zh-CN" smtClean="0"/>
              <a:pPr/>
              <a:t>15</a:t>
            </a:fld>
            <a:endParaRPr lang="en-GB" altLang="zh-CN"/>
          </a:p>
        </p:txBody>
      </p:sp>
      <p:pic>
        <p:nvPicPr>
          <p:cNvPr id="3" name="图片 2"/>
          <p:cNvPicPr>
            <a:picLocks noChangeAspect="1"/>
          </p:cNvPicPr>
          <p:nvPr/>
        </p:nvPicPr>
        <p:blipFill>
          <a:blip r:embed="rId2"/>
          <a:stretch>
            <a:fillRect/>
          </a:stretch>
        </p:blipFill>
        <p:spPr>
          <a:xfrm>
            <a:off x="251520" y="169670"/>
            <a:ext cx="8435080" cy="6688330"/>
          </a:xfrm>
          <a:prstGeom prst="rect">
            <a:avLst/>
          </a:prstGeom>
        </p:spPr>
      </p:pic>
    </p:spTree>
    <p:extLst>
      <p:ext uri="{BB962C8B-B14F-4D97-AF65-F5344CB8AC3E}">
        <p14:creationId xmlns:p14="http://schemas.microsoft.com/office/powerpoint/2010/main" val="2827897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15"/>
          <p:cNvGrpSpPr>
            <a:grpSpLocks/>
          </p:cNvGrpSpPr>
          <p:nvPr/>
        </p:nvGrpSpPr>
        <p:grpSpPr bwMode="auto">
          <a:xfrm>
            <a:off x="1835696" y="1991341"/>
            <a:ext cx="6612668" cy="3199242"/>
            <a:chOff x="748" y="345"/>
            <a:chExt cx="4536" cy="3085"/>
          </a:xfrm>
        </p:grpSpPr>
        <p:sp>
          <p:nvSpPr>
            <p:cNvPr id="9221" name="Oval 2"/>
            <p:cNvSpPr>
              <a:spLocks noChangeArrowheads="1"/>
            </p:cNvSpPr>
            <p:nvPr/>
          </p:nvSpPr>
          <p:spPr bwMode="auto">
            <a:xfrm>
              <a:off x="748" y="2672"/>
              <a:ext cx="998" cy="42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dirty="0"/>
                <a:t>side</a:t>
              </a:r>
            </a:p>
          </p:txBody>
        </p:sp>
        <p:sp>
          <p:nvSpPr>
            <p:cNvPr id="9222" name="Oval 3"/>
            <p:cNvSpPr>
              <a:spLocks noChangeArrowheads="1"/>
            </p:cNvSpPr>
            <p:nvPr/>
          </p:nvSpPr>
          <p:spPr bwMode="auto">
            <a:xfrm>
              <a:off x="2562" y="345"/>
              <a:ext cx="998" cy="409"/>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dirty="0"/>
                <a:t>eye</a:t>
              </a:r>
            </a:p>
          </p:txBody>
        </p:sp>
        <p:sp>
          <p:nvSpPr>
            <p:cNvPr id="9223" name="Oval 4"/>
            <p:cNvSpPr>
              <a:spLocks noChangeArrowheads="1"/>
            </p:cNvSpPr>
            <p:nvPr/>
          </p:nvSpPr>
          <p:spPr bwMode="auto">
            <a:xfrm>
              <a:off x="793" y="962"/>
              <a:ext cx="998" cy="427"/>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dirty="0"/>
                <a:t>glass</a:t>
              </a:r>
            </a:p>
          </p:txBody>
        </p:sp>
        <p:sp>
          <p:nvSpPr>
            <p:cNvPr id="9224" name="Line 5"/>
            <p:cNvSpPr>
              <a:spLocks noChangeShapeType="1"/>
            </p:cNvSpPr>
            <p:nvPr/>
          </p:nvSpPr>
          <p:spPr bwMode="auto">
            <a:xfrm flipV="1">
              <a:off x="1701" y="799"/>
              <a:ext cx="998" cy="187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5" name="Line 6"/>
            <p:cNvSpPr>
              <a:spLocks noChangeShapeType="1"/>
            </p:cNvSpPr>
            <p:nvPr/>
          </p:nvSpPr>
          <p:spPr bwMode="auto">
            <a:xfrm flipV="1">
              <a:off x="3560" y="2115"/>
              <a:ext cx="861" cy="98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6" name="Oval 7"/>
            <p:cNvSpPr>
              <a:spLocks noChangeArrowheads="1"/>
            </p:cNvSpPr>
            <p:nvPr/>
          </p:nvSpPr>
          <p:spPr bwMode="auto">
            <a:xfrm>
              <a:off x="2381" y="2931"/>
              <a:ext cx="1179" cy="499"/>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dirty="0"/>
                <a:t>eight</a:t>
              </a:r>
            </a:p>
          </p:txBody>
        </p:sp>
        <p:sp>
          <p:nvSpPr>
            <p:cNvPr id="9228" name="Line 9"/>
            <p:cNvSpPr>
              <a:spLocks noChangeShapeType="1"/>
            </p:cNvSpPr>
            <p:nvPr/>
          </p:nvSpPr>
          <p:spPr bwMode="auto">
            <a:xfrm flipH="1">
              <a:off x="3020" y="799"/>
              <a:ext cx="0" cy="213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29" name="Oval 10"/>
            <p:cNvSpPr>
              <a:spLocks noChangeArrowheads="1"/>
            </p:cNvSpPr>
            <p:nvPr/>
          </p:nvSpPr>
          <p:spPr bwMode="auto">
            <a:xfrm>
              <a:off x="4201" y="1485"/>
              <a:ext cx="1083" cy="63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dirty="0"/>
                <a:t>time</a:t>
              </a:r>
            </a:p>
          </p:txBody>
        </p:sp>
        <p:sp>
          <p:nvSpPr>
            <p:cNvPr id="9230" name="Line 11"/>
            <p:cNvSpPr>
              <a:spLocks noChangeShapeType="1"/>
            </p:cNvSpPr>
            <p:nvPr/>
          </p:nvSpPr>
          <p:spPr bwMode="auto">
            <a:xfrm flipH="1" flipV="1">
              <a:off x="3470" y="663"/>
              <a:ext cx="951" cy="822"/>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2" name="Line 13"/>
            <p:cNvSpPr>
              <a:spLocks noChangeShapeType="1"/>
            </p:cNvSpPr>
            <p:nvPr/>
          </p:nvSpPr>
          <p:spPr bwMode="auto">
            <a:xfrm>
              <a:off x="1242" y="1389"/>
              <a:ext cx="9" cy="128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9220" name="Text Box 16"/>
          <p:cNvSpPr txBox="1">
            <a:spLocks noChangeArrowheads="1"/>
          </p:cNvSpPr>
          <p:nvPr/>
        </p:nvSpPr>
        <p:spPr bwMode="auto">
          <a:xfrm>
            <a:off x="0" y="5499229"/>
            <a:ext cx="9144000" cy="954107"/>
          </a:xfrm>
          <a:prstGeom prst="rect">
            <a:avLst/>
          </a:prstGeom>
          <a:solidFill>
            <a:srgbClr val="92D050"/>
          </a:solid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800" b="1" dirty="0"/>
              <a:t>有两条哈密尔顿通路：</a:t>
            </a:r>
            <a:endParaRPr lang="en-US" altLang="zh-CN" sz="2800" b="1" dirty="0"/>
          </a:p>
          <a:p>
            <a:pPr algn="l" eaLnBrk="1" hangingPunct="1"/>
            <a:r>
              <a:rPr lang="en-US" altLang="zh-CN" sz="2800" b="1" dirty="0"/>
              <a:t>glass-side-eye-eight-time</a:t>
            </a:r>
            <a:r>
              <a:rPr lang="zh-CN" altLang="en-US" sz="2800" b="1" dirty="0"/>
              <a:t>，</a:t>
            </a:r>
            <a:r>
              <a:rPr lang="en-US" altLang="zh-CN" sz="2800" b="1" dirty="0"/>
              <a:t>glass-side-eight-time-eye</a:t>
            </a:r>
          </a:p>
        </p:txBody>
      </p:sp>
      <p:sp>
        <p:nvSpPr>
          <p:cNvPr id="17" name="Text Box 15"/>
          <p:cNvSpPr txBox="1">
            <a:spLocks noChangeArrowheads="1"/>
          </p:cNvSpPr>
          <p:nvPr/>
        </p:nvSpPr>
        <p:spPr bwMode="auto">
          <a:xfrm>
            <a:off x="37494" y="54201"/>
            <a:ext cx="9055458" cy="1384995"/>
          </a:xfrm>
          <a:prstGeom prst="rect">
            <a:avLst/>
          </a:prstGeom>
          <a:solidFill>
            <a:srgbClr val="FFFF00"/>
          </a:solid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1074738" indent="-1074738" algn="l" eaLnBrk="1" hangingPunct="1"/>
            <a:r>
              <a:rPr lang="zh-CN" altLang="en-US" sz="2800" dirty="0"/>
              <a:t>（一）以单词为顶点。如果单词</a:t>
            </a:r>
            <a:r>
              <a:rPr lang="en-US" altLang="zh-CN" sz="2800" dirty="0"/>
              <a:t>1</a:t>
            </a:r>
            <a:r>
              <a:rPr lang="zh-CN" altLang="en-US" sz="2800" dirty="0"/>
              <a:t>的末字母等于单词</a:t>
            </a:r>
            <a:r>
              <a:rPr lang="en-US" altLang="zh-CN" sz="2800" dirty="0"/>
              <a:t>2</a:t>
            </a:r>
            <a:r>
              <a:rPr lang="zh-CN" altLang="en-US" sz="2800" dirty="0"/>
              <a:t>的首字母，则从单词</a:t>
            </a:r>
            <a:r>
              <a:rPr lang="en-US" altLang="zh-CN" sz="2800" dirty="0"/>
              <a:t>1</a:t>
            </a:r>
            <a:r>
              <a:rPr lang="zh-CN" altLang="en-US" sz="2800" dirty="0"/>
              <a:t>到单词</a:t>
            </a:r>
            <a:r>
              <a:rPr lang="en-US" altLang="zh-CN" sz="2800" dirty="0"/>
              <a:t>2</a:t>
            </a:r>
            <a:r>
              <a:rPr lang="zh-CN" altLang="en-US" sz="2800" dirty="0"/>
              <a:t>画一条有向边。</a:t>
            </a:r>
            <a:endParaRPr lang="en-US" altLang="zh-CN" sz="2800" dirty="0"/>
          </a:p>
          <a:p>
            <a:pPr eaLnBrk="1" hangingPunct="1"/>
            <a:r>
              <a:rPr lang="zh-CN" altLang="en-US" sz="2800" dirty="0"/>
              <a:t>     问题转化为判断在图中有没有哈密尔顿通路。</a:t>
            </a:r>
          </a:p>
        </p:txBody>
      </p:sp>
      <p:sp>
        <p:nvSpPr>
          <p:cNvPr id="19" name="Line 5"/>
          <p:cNvSpPr>
            <a:spLocks noChangeShapeType="1"/>
          </p:cNvSpPr>
          <p:nvPr/>
        </p:nvSpPr>
        <p:spPr bwMode="auto">
          <a:xfrm>
            <a:off x="3290600" y="4673104"/>
            <a:ext cx="925715" cy="173183"/>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2410351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Oval 2"/>
          <p:cNvSpPr>
            <a:spLocks noChangeArrowheads="1"/>
          </p:cNvSpPr>
          <p:nvPr/>
        </p:nvSpPr>
        <p:spPr bwMode="auto">
          <a:xfrm>
            <a:off x="7709959" y="3306000"/>
            <a:ext cx="534451" cy="339024"/>
          </a:xfrm>
          <a:prstGeom prst="ellipse">
            <a:avLst/>
          </a:prstGeom>
          <a:solidFill>
            <a:srgbClr val="CC3300"/>
          </a:solidFill>
          <a:ln w="38100">
            <a:solidFill>
              <a:srgbClr val="CC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dirty="0"/>
              <a:t>t</a:t>
            </a:r>
          </a:p>
        </p:txBody>
      </p:sp>
      <p:sp>
        <p:nvSpPr>
          <p:cNvPr id="8198" name="Oval 3"/>
          <p:cNvSpPr>
            <a:spLocks noChangeArrowheads="1"/>
          </p:cNvSpPr>
          <p:nvPr/>
        </p:nvSpPr>
        <p:spPr bwMode="auto">
          <a:xfrm>
            <a:off x="4098322" y="3624713"/>
            <a:ext cx="532962" cy="330206"/>
          </a:xfrm>
          <a:prstGeom prst="ellipse">
            <a:avLst/>
          </a:prstGeom>
          <a:solidFill>
            <a:srgbClr val="CC3300"/>
          </a:solidFill>
          <a:ln w="38100">
            <a:solidFill>
              <a:srgbClr val="CC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dirty="0"/>
              <a:t>e</a:t>
            </a:r>
          </a:p>
        </p:txBody>
      </p:sp>
      <p:sp>
        <p:nvSpPr>
          <p:cNvPr id="8199" name="Oval 4"/>
          <p:cNvSpPr>
            <a:spLocks noChangeArrowheads="1"/>
          </p:cNvSpPr>
          <p:nvPr/>
        </p:nvSpPr>
        <p:spPr bwMode="auto">
          <a:xfrm>
            <a:off x="3815466" y="2057737"/>
            <a:ext cx="430240" cy="264557"/>
          </a:xfrm>
          <a:prstGeom prst="ellipse">
            <a:avLst/>
          </a:prstGeom>
          <a:solidFill>
            <a:srgbClr val="CC3300"/>
          </a:solidFill>
          <a:ln w="38100">
            <a:solidFill>
              <a:srgbClr val="CC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dirty="0"/>
              <a:t>s</a:t>
            </a:r>
          </a:p>
        </p:txBody>
      </p:sp>
      <p:sp>
        <p:nvSpPr>
          <p:cNvPr id="8200" name="Oval 5"/>
          <p:cNvSpPr>
            <a:spLocks noChangeArrowheads="1"/>
          </p:cNvSpPr>
          <p:nvPr/>
        </p:nvSpPr>
        <p:spPr bwMode="auto">
          <a:xfrm>
            <a:off x="1434290" y="1941793"/>
            <a:ext cx="428752" cy="504617"/>
          </a:xfrm>
          <a:prstGeom prst="ellipse">
            <a:avLst/>
          </a:prstGeom>
          <a:solidFill>
            <a:srgbClr val="CC3300"/>
          </a:solidFill>
          <a:ln w="38100">
            <a:solidFill>
              <a:srgbClr val="CC33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dirty="0"/>
              <a:t>g</a:t>
            </a:r>
          </a:p>
        </p:txBody>
      </p:sp>
      <p:sp>
        <p:nvSpPr>
          <p:cNvPr id="8201" name="Text Box 6"/>
          <p:cNvSpPr txBox="1">
            <a:spLocks noChangeArrowheads="1"/>
          </p:cNvSpPr>
          <p:nvPr/>
        </p:nvSpPr>
        <p:spPr bwMode="auto">
          <a:xfrm>
            <a:off x="2265707" y="4453657"/>
            <a:ext cx="598466" cy="399775"/>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t>eye</a:t>
            </a:r>
          </a:p>
        </p:txBody>
      </p:sp>
      <p:sp>
        <p:nvSpPr>
          <p:cNvPr id="8202" name="Line 7"/>
          <p:cNvSpPr>
            <a:spLocks noChangeShapeType="1"/>
          </p:cNvSpPr>
          <p:nvPr/>
        </p:nvSpPr>
        <p:spPr bwMode="auto">
          <a:xfrm>
            <a:off x="4046005" y="2366109"/>
            <a:ext cx="203956" cy="124929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03" name="Line 8"/>
          <p:cNvSpPr>
            <a:spLocks noChangeShapeType="1"/>
          </p:cNvSpPr>
          <p:nvPr/>
        </p:nvSpPr>
        <p:spPr bwMode="auto">
          <a:xfrm>
            <a:off x="1907703" y="2171713"/>
            <a:ext cx="183332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04" name="Text Box 9"/>
          <p:cNvSpPr txBox="1">
            <a:spLocks noChangeArrowheads="1"/>
          </p:cNvSpPr>
          <p:nvPr/>
        </p:nvSpPr>
        <p:spPr bwMode="auto">
          <a:xfrm>
            <a:off x="2052821" y="2339423"/>
            <a:ext cx="784556" cy="399775"/>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t>glass</a:t>
            </a:r>
          </a:p>
        </p:txBody>
      </p:sp>
      <p:sp>
        <p:nvSpPr>
          <p:cNvPr id="8205" name="Oval 10"/>
          <p:cNvSpPr>
            <a:spLocks noChangeArrowheads="1"/>
          </p:cNvSpPr>
          <p:nvPr/>
        </p:nvSpPr>
        <p:spPr bwMode="auto">
          <a:xfrm>
            <a:off x="2730188" y="3759931"/>
            <a:ext cx="1603352" cy="861279"/>
          </a:xfrm>
          <a:prstGeom prst="ellipse">
            <a:avLst/>
          </a:prstGeom>
          <a:solidFill>
            <a:schemeClr val="bg1"/>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206" name="Line 11"/>
          <p:cNvSpPr>
            <a:spLocks noChangeShapeType="1"/>
          </p:cNvSpPr>
          <p:nvPr/>
        </p:nvSpPr>
        <p:spPr bwMode="auto">
          <a:xfrm>
            <a:off x="3748473" y="3770709"/>
            <a:ext cx="321564" cy="8818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07" name="Line 12"/>
          <p:cNvSpPr>
            <a:spLocks noChangeShapeType="1"/>
          </p:cNvSpPr>
          <p:nvPr/>
        </p:nvSpPr>
        <p:spPr bwMode="auto">
          <a:xfrm flipV="1">
            <a:off x="4689345" y="3498313"/>
            <a:ext cx="3020615" cy="288073"/>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08" name="Text Box 13"/>
          <p:cNvSpPr txBox="1">
            <a:spLocks noChangeArrowheads="1"/>
          </p:cNvSpPr>
          <p:nvPr/>
        </p:nvSpPr>
        <p:spPr bwMode="auto">
          <a:xfrm>
            <a:off x="3339410" y="2639538"/>
            <a:ext cx="656526" cy="399775"/>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t>side</a:t>
            </a:r>
          </a:p>
        </p:txBody>
      </p:sp>
      <p:sp>
        <p:nvSpPr>
          <p:cNvPr id="8209" name="Text Box 14"/>
          <p:cNvSpPr txBox="1">
            <a:spLocks noChangeArrowheads="1"/>
          </p:cNvSpPr>
          <p:nvPr/>
        </p:nvSpPr>
        <p:spPr bwMode="auto">
          <a:xfrm>
            <a:off x="5954757" y="2204864"/>
            <a:ext cx="763714" cy="399775"/>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t>time</a:t>
            </a:r>
          </a:p>
        </p:txBody>
      </p:sp>
      <p:sp>
        <p:nvSpPr>
          <p:cNvPr id="8210" name="Text Box 15"/>
          <p:cNvSpPr txBox="1">
            <a:spLocks noChangeArrowheads="1"/>
          </p:cNvSpPr>
          <p:nvPr/>
        </p:nvSpPr>
        <p:spPr bwMode="auto">
          <a:xfrm>
            <a:off x="6201885" y="3700160"/>
            <a:ext cx="741383" cy="399775"/>
          </a:xfrm>
          <a:prstGeom prst="rect">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t>eight</a:t>
            </a:r>
          </a:p>
        </p:txBody>
      </p:sp>
      <p:sp>
        <p:nvSpPr>
          <p:cNvPr id="8211" name="Line 16"/>
          <p:cNvSpPr>
            <a:spLocks noChangeShapeType="1"/>
          </p:cNvSpPr>
          <p:nvPr/>
        </p:nvSpPr>
        <p:spPr bwMode="auto">
          <a:xfrm flipH="1">
            <a:off x="4602999" y="3456180"/>
            <a:ext cx="337940" cy="19988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12" name="Freeform 17"/>
          <p:cNvSpPr>
            <a:spLocks/>
          </p:cNvSpPr>
          <p:nvPr/>
        </p:nvSpPr>
        <p:spPr bwMode="auto">
          <a:xfrm>
            <a:off x="4659570" y="2496917"/>
            <a:ext cx="3224798" cy="1127796"/>
          </a:xfrm>
          <a:custGeom>
            <a:avLst/>
            <a:gdLst>
              <a:gd name="T0" fmla="*/ 0 w 2223"/>
              <a:gd name="T1" fmla="*/ 1148 h 1148"/>
              <a:gd name="T2" fmla="*/ 1543 w 2223"/>
              <a:gd name="T3" fmla="*/ 60 h 1148"/>
              <a:gd name="T4" fmla="*/ 2223 w 2223"/>
              <a:gd name="T5" fmla="*/ 786 h 1148"/>
              <a:gd name="T6" fmla="*/ 0 60000 65536"/>
              <a:gd name="T7" fmla="*/ 0 60000 65536"/>
              <a:gd name="T8" fmla="*/ 0 60000 65536"/>
              <a:gd name="T9" fmla="*/ 0 w 2223"/>
              <a:gd name="T10" fmla="*/ 0 h 1148"/>
              <a:gd name="T11" fmla="*/ 2223 w 2223"/>
              <a:gd name="T12" fmla="*/ 1148 h 1148"/>
            </a:gdLst>
            <a:ahLst/>
            <a:cxnLst>
              <a:cxn ang="T6">
                <a:pos x="T0" y="T1"/>
              </a:cxn>
              <a:cxn ang="T7">
                <a:pos x="T2" y="T3"/>
              </a:cxn>
              <a:cxn ang="T8">
                <a:pos x="T4" y="T5"/>
              </a:cxn>
            </a:cxnLst>
            <a:rect l="T9" t="T10" r="T11" b="T12"/>
            <a:pathLst>
              <a:path w="2223" h="1148">
                <a:moveTo>
                  <a:pt x="0" y="1148"/>
                </a:moveTo>
                <a:cubicBezTo>
                  <a:pt x="586" y="634"/>
                  <a:pt x="1173" y="120"/>
                  <a:pt x="1543" y="60"/>
                </a:cubicBezTo>
                <a:cubicBezTo>
                  <a:pt x="1913" y="0"/>
                  <a:pt x="2068" y="393"/>
                  <a:pt x="2223" y="786"/>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195" name="Text Box 18"/>
          <p:cNvSpPr txBox="1">
            <a:spLocks noChangeArrowheads="1"/>
          </p:cNvSpPr>
          <p:nvPr/>
        </p:nvSpPr>
        <p:spPr bwMode="auto">
          <a:xfrm>
            <a:off x="0" y="68913"/>
            <a:ext cx="9144000" cy="1384995"/>
          </a:xfrm>
          <a:prstGeom prst="rect">
            <a:avLst/>
          </a:prstGeom>
          <a:solidFill>
            <a:srgbClr val="FFC000"/>
          </a:solid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1074738" indent="-1074738" algn="l" eaLnBrk="1" hangingPunct="1"/>
            <a:r>
              <a:rPr lang="zh-CN" altLang="en-US" sz="2800" dirty="0"/>
              <a:t>（二）以单词首字母及末字母为顶点。一个单词就对应着从首字母到末字母的一条有向边。</a:t>
            </a:r>
            <a:endParaRPr lang="en-US" altLang="zh-CN" sz="2800" dirty="0"/>
          </a:p>
          <a:p>
            <a:pPr marL="1074738" indent="-1074738" algn="l" eaLnBrk="1" hangingPunct="1"/>
            <a:r>
              <a:rPr lang="en-US" altLang="zh-CN" sz="2800" dirty="0"/>
              <a:t>           </a:t>
            </a:r>
            <a:r>
              <a:rPr lang="zh-CN" altLang="en-US" sz="2800" dirty="0"/>
              <a:t>问题转化为判断在图中有没有欧拉通路。</a:t>
            </a:r>
          </a:p>
        </p:txBody>
      </p:sp>
      <p:sp>
        <p:nvSpPr>
          <p:cNvPr id="23" name="Text Box 16"/>
          <p:cNvSpPr txBox="1">
            <a:spLocks noChangeArrowheads="1"/>
          </p:cNvSpPr>
          <p:nvPr/>
        </p:nvSpPr>
        <p:spPr bwMode="auto">
          <a:xfrm>
            <a:off x="59284" y="5571237"/>
            <a:ext cx="9144000" cy="954107"/>
          </a:xfrm>
          <a:prstGeom prst="rect">
            <a:avLst/>
          </a:prstGeom>
          <a:solidFill>
            <a:srgbClr val="00B0F0"/>
          </a:solidFill>
          <a:ln>
            <a:noFill/>
          </a:ln>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r>
              <a:rPr lang="zh-CN" altLang="en-US" sz="2800" b="1" dirty="0"/>
              <a:t>有两条欧拉通路：</a:t>
            </a:r>
            <a:endParaRPr lang="en-US" altLang="zh-CN" sz="2800" b="1" dirty="0"/>
          </a:p>
          <a:p>
            <a:pPr algn="l" eaLnBrk="1" hangingPunct="1"/>
            <a:r>
              <a:rPr lang="en-US" altLang="zh-CN" sz="2800" b="1" dirty="0"/>
              <a:t>glass-side-eye-eight-time</a:t>
            </a:r>
            <a:r>
              <a:rPr lang="zh-CN" altLang="en-US" sz="2800" b="1" dirty="0"/>
              <a:t>，</a:t>
            </a:r>
            <a:r>
              <a:rPr lang="en-US" altLang="zh-CN" sz="2800" b="1" dirty="0"/>
              <a:t>glass-side-eight-time-eye</a:t>
            </a:r>
          </a:p>
        </p:txBody>
      </p:sp>
    </p:spTree>
    <p:extLst>
      <p:ext uri="{BB962C8B-B14F-4D97-AF65-F5344CB8AC3E}">
        <p14:creationId xmlns:p14="http://schemas.microsoft.com/office/powerpoint/2010/main" val="2245579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sz="3600" dirty="0">
                <a:solidFill>
                  <a:schemeClr val="tx1"/>
                </a:solidFill>
              </a:rPr>
              <a:t>在本题中两种图论方法的特点</a:t>
            </a:r>
          </a:p>
        </p:txBody>
      </p:sp>
      <p:sp>
        <p:nvSpPr>
          <p:cNvPr id="3" name="内容占位符 2"/>
          <p:cNvSpPr>
            <a:spLocks noGrp="1"/>
          </p:cNvSpPr>
          <p:nvPr>
            <p:ph idx="1"/>
          </p:nvPr>
        </p:nvSpPr>
        <p:spPr/>
        <p:txBody>
          <a:bodyPr/>
          <a:lstStyle/>
          <a:p>
            <a:r>
              <a:rPr lang="zh-CN" altLang="en-US" dirty="0"/>
              <a:t>以单词为顶点构图，直观简单，问题归结为判断在图中有没有哈密尔顿通路，不易求解。</a:t>
            </a:r>
            <a:endParaRPr lang="en-US" altLang="zh-CN" dirty="0"/>
          </a:p>
          <a:p>
            <a:endParaRPr lang="en-US" altLang="zh-CN" dirty="0"/>
          </a:p>
          <a:p>
            <a:r>
              <a:rPr lang="zh-CN" altLang="en-US" dirty="0"/>
              <a:t>以单词首字母及末字母为顶点构图，将单词与边对应，问题归结为判断在图中有没有欧拉通路，容易求解。</a:t>
            </a:r>
          </a:p>
          <a:p>
            <a:pPr marL="0" indent="0">
              <a:buNone/>
            </a:pPr>
            <a:endParaRPr lang="en-US" altLang="zh-CN" dirty="0"/>
          </a:p>
          <a:p>
            <a:endParaRPr lang="en-US" altLang="zh-CN" dirty="0"/>
          </a:p>
          <a:p>
            <a:endParaRPr lang="zh-CN" altLang="en-US" dirty="0"/>
          </a:p>
        </p:txBody>
      </p:sp>
    </p:spTree>
    <p:extLst>
      <p:ext uri="{BB962C8B-B14F-4D97-AF65-F5344CB8AC3E}">
        <p14:creationId xmlns:p14="http://schemas.microsoft.com/office/powerpoint/2010/main" val="2011684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p:cNvSpPr>
          <p:nvPr>
            <p:ph type="title" idx="4294967295"/>
          </p:nvPr>
        </p:nvSpPr>
        <p:spPr>
          <a:xfrm>
            <a:off x="0" y="-26988"/>
            <a:ext cx="9144000" cy="1955801"/>
          </a:xfrm>
          <a:solidFill>
            <a:schemeClr val="bg1"/>
          </a:solidFill>
        </p:spPr>
        <p:txBody>
          <a:bodyPr/>
          <a:lstStyle/>
          <a:p>
            <a:pPr marL="806450" indent="-806450" algn="l">
              <a:lnSpc>
                <a:spcPct val="110000"/>
              </a:lnSpc>
            </a:pPr>
            <a:r>
              <a:rPr lang="en-US" altLang="zh-CN" sz="3200" b="1" dirty="0">
                <a:solidFill>
                  <a:schemeClr val="tx1"/>
                </a:solidFill>
                <a:latin typeface="黑体" panose="02010609060101010101" pitchFamily="49" charset="-122"/>
                <a:ea typeface="黑体" panose="02010609060101010101" pitchFamily="49" charset="-122"/>
              </a:rPr>
              <a:t>1. </a:t>
            </a:r>
            <a:r>
              <a:rPr lang="zh-CN" altLang="en-US" sz="3200" b="1" dirty="0">
                <a:solidFill>
                  <a:schemeClr val="tx1"/>
                </a:solidFill>
                <a:latin typeface="黑体" panose="02010609060101010101" pitchFamily="49" charset="-122"/>
                <a:ea typeface="黑体" panose="02010609060101010101" pitchFamily="49" charset="-122"/>
              </a:rPr>
              <a:t> </a:t>
            </a:r>
            <a:r>
              <a:rPr lang="zh-CN" altLang="en-US" sz="3200" dirty="0">
                <a:solidFill>
                  <a:schemeClr val="tx1"/>
                </a:solidFill>
                <a:latin typeface="黑体" panose="02010609060101010101" pitchFamily="49" charset="-122"/>
                <a:ea typeface="黑体" panose="02010609060101010101" pitchFamily="49" charset="-122"/>
              </a:rPr>
              <a:t>设</a:t>
            </a:r>
            <a:r>
              <a:rPr lang="en-US" altLang="zh-CN" sz="3200" dirty="0">
                <a:solidFill>
                  <a:schemeClr val="tx1"/>
                </a:solidFill>
                <a:latin typeface="黑体" panose="02010609060101010101" pitchFamily="49" charset="-122"/>
                <a:ea typeface="黑体" panose="02010609060101010101" pitchFamily="49" charset="-122"/>
              </a:rPr>
              <a:t>G=(V,E)</a:t>
            </a:r>
            <a:r>
              <a:rPr lang="zh-CN" altLang="en-US" sz="3200" dirty="0">
                <a:solidFill>
                  <a:schemeClr val="tx1"/>
                </a:solidFill>
                <a:latin typeface="黑体" panose="02010609060101010101" pitchFamily="49" charset="-122"/>
                <a:ea typeface="黑体" panose="02010609060101010101" pitchFamily="49" charset="-122"/>
              </a:rPr>
              <a:t>是</a:t>
            </a:r>
            <a:r>
              <a:rPr lang="en-US" altLang="zh-CN" sz="3200" dirty="0" err="1">
                <a:solidFill>
                  <a:schemeClr val="tx1"/>
                </a:solidFill>
                <a:latin typeface="黑体" panose="02010609060101010101" pitchFamily="49" charset="-122"/>
                <a:ea typeface="黑体" panose="02010609060101010101" pitchFamily="49" charset="-122"/>
              </a:rPr>
              <a:t>一个</a:t>
            </a:r>
            <a:r>
              <a:rPr lang="zh-CN" altLang="en-US" sz="3200" dirty="0">
                <a:solidFill>
                  <a:schemeClr val="tx1"/>
                </a:solidFill>
                <a:latin typeface="黑体" panose="02010609060101010101" pitchFamily="49" charset="-122"/>
                <a:ea typeface="黑体" panose="02010609060101010101" pitchFamily="49" charset="-122"/>
              </a:rPr>
              <a:t>简单</a:t>
            </a:r>
            <a:r>
              <a:rPr lang="en-US" altLang="zh-CN" sz="3200" dirty="0" err="1">
                <a:solidFill>
                  <a:schemeClr val="tx1"/>
                </a:solidFill>
                <a:latin typeface="黑体" panose="02010609060101010101" pitchFamily="49" charset="-122"/>
                <a:ea typeface="黑体" panose="02010609060101010101" pitchFamily="49" charset="-122"/>
              </a:rPr>
              <a:t>图，若</a:t>
            </a:r>
            <a:r>
              <a:rPr lang="en-US" altLang="zh-CN" sz="3200" dirty="0">
                <a:solidFill>
                  <a:schemeClr val="tx1"/>
                </a:solidFill>
                <a:latin typeface="黑体" panose="02010609060101010101" pitchFamily="49" charset="-122"/>
                <a:ea typeface="黑体" panose="02010609060101010101" pitchFamily="49" charset="-122"/>
              </a:rPr>
              <a:t> </a:t>
            </a:r>
            <a:r>
              <a:rPr lang="en-US" altLang="zh-CN" sz="3200" dirty="0" err="1">
                <a:solidFill>
                  <a:schemeClr val="tx1"/>
                </a:solidFill>
                <a:latin typeface="黑体" panose="02010609060101010101" pitchFamily="49" charset="-122"/>
                <a:ea typeface="黑体" panose="02010609060101010101" pitchFamily="49" charset="-122"/>
              </a:rPr>
              <a:t>G中每个</a:t>
            </a:r>
            <a:r>
              <a:rPr lang="zh-CN" altLang="en-US" sz="3200" dirty="0">
                <a:solidFill>
                  <a:schemeClr val="tx1"/>
                </a:solidFill>
                <a:latin typeface="黑体" panose="02010609060101010101" pitchFamily="49" charset="-122"/>
                <a:ea typeface="黑体" panose="02010609060101010101" pitchFamily="49" charset="-122"/>
              </a:rPr>
              <a:t>顶点</a:t>
            </a:r>
            <a:r>
              <a:rPr lang="en-US" altLang="zh-CN" sz="3200" dirty="0">
                <a:solidFill>
                  <a:schemeClr val="tx1"/>
                </a:solidFill>
                <a:latin typeface="黑体" panose="02010609060101010101" pitchFamily="49" charset="-122"/>
                <a:ea typeface="黑体" panose="02010609060101010101" pitchFamily="49" charset="-122"/>
              </a:rPr>
              <a:t>的度数均大于等于3，试证</a:t>
            </a:r>
            <a:r>
              <a:rPr lang="zh-CN" altLang="en-US" sz="3200" dirty="0">
                <a:solidFill>
                  <a:schemeClr val="tx1"/>
                </a:solidFill>
                <a:latin typeface="黑体" panose="02010609060101010101" pitchFamily="49" charset="-122"/>
                <a:ea typeface="黑体" panose="02010609060101010101" pitchFamily="49" charset="-122"/>
              </a:rPr>
              <a:t>边数</a:t>
            </a:r>
            <a:r>
              <a:rPr lang="en-US" altLang="zh-CN" sz="3200" dirty="0">
                <a:solidFill>
                  <a:schemeClr val="tx1"/>
                </a:solidFill>
                <a:latin typeface="黑体" panose="02010609060101010101" pitchFamily="49" charset="-122"/>
                <a:ea typeface="黑体" panose="02010609060101010101" pitchFamily="49" charset="-122"/>
              </a:rPr>
              <a:t>|E|</a:t>
            </a:r>
            <a:r>
              <a:rPr lang="zh-CN" altLang="en-US" sz="3200" dirty="0">
                <a:solidFill>
                  <a:schemeClr val="tx1"/>
                </a:solidFill>
                <a:latin typeface="黑体" panose="02010609060101010101" pitchFamily="49" charset="-122"/>
                <a:ea typeface="黑体" panose="02010609060101010101" pitchFamily="49" charset="-122"/>
              </a:rPr>
              <a:t>不等于</a:t>
            </a:r>
            <a:r>
              <a:rPr lang="en-US" altLang="zh-CN" sz="3200" dirty="0">
                <a:solidFill>
                  <a:schemeClr val="tx1"/>
                </a:solidFill>
                <a:latin typeface="黑体" panose="02010609060101010101" pitchFamily="49" charset="-122"/>
                <a:ea typeface="黑体" panose="02010609060101010101" pitchFamily="49" charset="-122"/>
              </a:rPr>
              <a:t>7</a:t>
            </a:r>
            <a:r>
              <a:rPr lang="zh-CN" altLang="en-US" sz="3200" dirty="0">
                <a:solidFill>
                  <a:schemeClr val="tx1"/>
                </a:solidFill>
                <a:latin typeface="黑体" panose="02010609060101010101" pitchFamily="49" charset="-122"/>
                <a:ea typeface="黑体" panose="02010609060101010101" pitchFamily="49" charset="-122"/>
              </a:rPr>
              <a:t>。</a:t>
            </a:r>
            <a:endParaRPr lang="en-US" altLang="zh-CN" sz="3200" b="1" dirty="0">
              <a:solidFill>
                <a:schemeClr val="tx1"/>
              </a:solidFill>
              <a:latin typeface="黑体" panose="02010609060101010101" pitchFamily="49" charset="-122"/>
              <a:ea typeface="黑体" panose="02010609060101010101" pitchFamily="49" charset="-122"/>
            </a:endParaRPr>
          </a:p>
        </p:txBody>
      </p:sp>
      <p:sp>
        <p:nvSpPr>
          <p:cNvPr id="583683" name="Rectangle 3"/>
          <p:cNvSpPr>
            <a:spLocks noGrp="1"/>
          </p:cNvSpPr>
          <p:nvPr>
            <p:ph type="body" idx="4294967295"/>
          </p:nvPr>
        </p:nvSpPr>
        <p:spPr>
          <a:xfrm>
            <a:off x="0" y="1772816"/>
            <a:ext cx="8964613" cy="4608934"/>
          </a:xfrm>
        </p:spPr>
        <p:txBody>
          <a:bodyPr/>
          <a:lstStyle/>
          <a:p>
            <a:pPr marL="806450" indent="-806450">
              <a:lnSpc>
                <a:spcPct val="110000"/>
              </a:lnSpc>
              <a:spcBef>
                <a:spcPct val="0"/>
              </a:spcBef>
              <a:buFont typeface="Arial" panose="020B0604020202020204" pitchFamily="34" charset="0"/>
              <a:buNone/>
            </a:pPr>
            <a:r>
              <a:rPr lang="zh-CN" altLang="en-US" dirty="0">
                <a:latin typeface="黑体" panose="02010609060101010101" pitchFamily="49" charset="-122"/>
                <a:ea typeface="黑体" panose="02010609060101010101" pitchFamily="49" charset="-122"/>
                <a:cs typeface="+mj-cs"/>
              </a:rPr>
              <a:t>证明：反证法。假设</a:t>
            </a:r>
            <a:r>
              <a:rPr lang="en-US" altLang="zh-CN" dirty="0">
                <a:latin typeface="黑体" panose="02010609060101010101" pitchFamily="49" charset="-122"/>
                <a:ea typeface="黑体" panose="02010609060101010101" pitchFamily="49" charset="-122"/>
                <a:cs typeface="+mj-cs"/>
              </a:rPr>
              <a:t>|E|=7</a:t>
            </a:r>
            <a:r>
              <a:rPr lang="zh-CN" altLang="en-US" dirty="0">
                <a:latin typeface="黑体" panose="02010609060101010101" pitchFamily="49" charset="-122"/>
                <a:ea typeface="黑体" panose="02010609060101010101" pitchFamily="49" charset="-122"/>
                <a:cs typeface="+mj-cs"/>
              </a:rPr>
              <a:t>。</a:t>
            </a:r>
            <a:endParaRPr lang="en-US" altLang="zh-CN" dirty="0">
              <a:latin typeface="黑体" panose="02010609060101010101" pitchFamily="49" charset="-122"/>
              <a:ea typeface="黑体" panose="02010609060101010101" pitchFamily="49" charset="-122"/>
              <a:cs typeface="+mj-cs"/>
            </a:endParaRPr>
          </a:p>
          <a:p>
            <a:pPr marL="806450" indent="-806450">
              <a:lnSpc>
                <a:spcPct val="110000"/>
              </a:lnSpc>
              <a:spcBef>
                <a:spcPct val="0"/>
              </a:spcBef>
              <a:buFont typeface="Arial" panose="020B0604020202020204" pitchFamily="34" charset="0"/>
              <a:buNone/>
            </a:pPr>
            <a:r>
              <a:rPr lang="en-US" altLang="zh-CN" dirty="0">
                <a:latin typeface="黑体" panose="02010609060101010101" pitchFamily="49" charset="-122"/>
                <a:ea typeface="黑体" panose="02010609060101010101" pitchFamily="49" charset="-122"/>
                <a:cs typeface="+mj-cs"/>
              </a:rPr>
              <a:t>	  </a:t>
            </a:r>
            <a:r>
              <a:rPr lang="zh-CN" altLang="en-US" dirty="0">
                <a:latin typeface="黑体" panose="02010609060101010101" pitchFamily="49" charset="-122"/>
                <a:ea typeface="黑体" panose="02010609060101010101" pitchFamily="49" charset="-122"/>
                <a:cs typeface="+mj-cs"/>
              </a:rPr>
              <a:t>因为每个顶点的度数都≥</a:t>
            </a:r>
            <a:r>
              <a:rPr lang="en-US" altLang="zh-CN" dirty="0">
                <a:latin typeface="黑体" panose="02010609060101010101" pitchFamily="49" charset="-122"/>
                <a:ea typeface="黑体" panose="02010609060101010101" pitchFamily="49" charset="-122"/>
                <a:cs typeface="+mj-cs"/>
              </a:rPr>
              <a:t>3</a:t>
            </a:r>
            <a:r>
              <a:rPr lang="zh-CN" altLang="en-US" dirty="0">
                <a:latin typeface="黑体" panose="02010609060101010101" pitchFamily="49" charset="-122"/>
                <a:ea typeface="黑体" panose="02010609060101010101" pitchFamily="49" charset="-122"/>
                <a:cs typeface="+mj-cs"/>
              </a:rPr>
              <a:t>，，则</a:t>
            </a:r>
          </a:p>
          <a:p>
            <a:pPr marL="806450" indent="-806450">
              <a:lnSpc>
                <a:spcPct val="110000"/>
              </a:lnSpc>
              <a:spcBef>
                <a:spcPct val="0"/>
              </a:spcBef>
              <a:buFont typeface="Arial" panose="020B0604020202020204" pitchFamily="34" charset="0"/>
              <a:buNone/>
            </a:pPr>
            <a:r>
              <a:rPr lang="zh-CN" altLang="en-US" dirty="0">
                <a:latin typeface="黑体" panose="02010609060101010101" pitchFamily="49" charset="-122"/>
                <a:ea typeface="黑体" panose="02010609060101010101" pitchFamily="49" charset="-122"/>
                <a:cs typeface="+mj-cs"/>
              </a:rPr>
              <a:t>		          </a:t>
            </a:r>
            <a:r>
              <a:rPr lang="en-US" altLang="zh-CN" dirty="0">
                <a:latin typeface="黑体" panose="02010609060101010101" pitchFamily="49" charset="-122"/>
                <a:ea typeface="黑体" panose="02010609060101010101" pitchFamily="49" charset="-122"/>
                <a:cs typeface="+mj-cs"/>
              </a:rPr>
              <a:t>2|E|</a:t>
            </a:r>
            <a:r>
              <a:rPr lang="en-US" altLang="en-US" dirty="0">
                <a:latin typeface="黑体" panose="02010609060101010101" pitchFamily="49" charset="-122"/>
                <a:ea typeface="黑体" panose="02010609060101010101" pitchFamily="49" charset="-122"/>
                <a:cs typeface="+mj-cs"/>
              </a:rPr>
              <a:t>≥3|V|</a:t>
            </a:r>
            <a:r>
              <a:rPr lang="zh-CN" altLang="en-US" dirty="0">
                <a:latin typeface="黑体" panose="02010609060101010101" pitchFamily="49" charset="-122"/>
                <a:ea typeface="黑体" panose="02010609060101010101" pitchFamily="49" charset="-122"/>
                <a:cs typeface="+mj-cs"/>
              </a:rPr>
              <a:t>，</a:t>
            </a:r>
          </a:p>
          <a:p>
            <a:pPr marL="806450" indent="-806450">
              <a:lnSpc>
                <a:spcPct val="110000"/>
              </a:lnSpc>
              <a:spcBef>
                <a:spcPct val="0"/>
              </a:spcBef>
              <a:buFont typeface="Arial" panose="020B0604020202020204" pitchFamily="34" charset="0"/>
              <a:buNone/>
            </a:pPr>
            <a:r>
              <a:rPr lang="zh-CN" altLang="en-US" dirty="0">
                <a:latin typeface="黑体" panose="02010609060101010101" pitchFamily="49" charset="-122"/>
                <a:ea typeface="黑体" panose="02010609060101010101" pitchFamily="49" charset="-122"/>
                <a:cs typeface="+mj-cs"/>
              </a:rPr>
              <a:t> 	  即有     </a:t>
            </a:r>
            <a:r>
              <a:rPr lang="en-US" altLang="zh-CN" dirty="0">
                <a:latin typeface="黑体" panose="02010609060101010101" pitchFamily="49" charset="-122"/>
                <a:ea typeface="黑体" panose="02010609060101010101" pitchFamily="49" charset="-122"/>
                <a:cs typeface="+mj-cs"/>
              </a:rPr>
              <a:t>14 </a:t>
            </a:r>
            <a:r>
              <a:rPr lang="en-US" altLang="en-US" dirty="0">
                <a:latin typeface="黑体" panose="02010609060101010101" pitchFamily="49" charset="-122"/>
                <a:ea typeface="黑体" panose="02010609060101010101" pitchFamily="49" charset="-122"/>
                <a:cs typeface="+mj-cs"/>
              </a:rPr>
              <a:t>≥</a:t>
            </a:r>
            <a:r>
              <a:rPr lang="en-US" altLang="zh-CN" dirty="0">
                <a:latin typeface="黑体" panose="02010609060101010101" pitchFamily="49" charset="-122"/>
                <a:ea typeface="黑体" panose="02010609060101010101" pitchFamily="49" charset="-122"/>
                <a:cs typeface="+mj-cs"/>
              </a:rPr>
              <a:t> 3|V|</a:t>
            </a:r>
            <a:r>
              <a:rPr lang="zh-CN" altLang="en-US" dirty="0">
                <a:latin typeface="黑体" panose="02010609060101010101" pitchFamily="49" charset="-122"/>
                <a:ea typeface="黑体" panose="02010609060101010101" pitchFamily="49" charset="-122"/>
                <a:cs typeface="+mj-cs"/>
              </a:rPr>
              <a:t>，</a:t>
            </a:r>
            <a:endParaRPr lang="en-US" altLang="zh-CN" dirty="0">
              <a:latin typeface="黑体" panose="02010609060101010101" pitchFamily="49" charset="-122"/>
              <a:ea typeface="黑体" panose="02010609060101010101" pitchFamily="49" charset="-122"/>
              <a:cs typeface="+mj-cs"/>
            </a:endParaRPr>
          </a:p>
          <a:p>
            <a:pPr marL="806450" indent="-806450">
              <a:lnSpc>
                <a:spcPct val="110000"/>
              </a:lnSpc>
              <a:spcBef>
                <a:spcPct val="0"/>
              </a:spcBef>
              <a:buFont typeface="Arial" panose="020B0604020202020204" pitchFamily="34" charset="0"/>
              <a:buNone/>
            </a:pPr>
            <a:r>
              <a:rPr lang="en-US" altLang="zh-CN" dirty="0">
                <a:latin typeface="黑体" panose="02010609060101010101" pitchFamily="49" charset="-122"/>
                <a:ea typeface="黑体" panose="02010609060101010101" pitchFamily="49" charset="-122"/>
                <a:cs typeface="+mj-cs"/>
              </a:rPr>
              <a:t>      </a:t>
            </a:r>
            <a:r>
              <a:rPr lang="zh-CN" altLang="en-US" dirty="0">
                <a:latin typeface="黑体" panose="02010609060101010101" pitchFamily="49" charset="-122"/>
                <a:ea typeface="黑体" panose="02010609060101010101" pitchFamily="49" charset="-122"/>
                <a:cs typeface="+mj-cs"/>
              </a:rPr>
              <a:t>所以     </a:t>
            </a:r>
            <a:r>
              <a:rPr lang="en-US" altLang="zh-CN" dirty="0">
                <a:latin typeface="黑体" panose="02010609060101010101" pitchFamily="49" charset="-122"/>
                <a:ea typeface="黑体" panose="02010609060101010101" pitchFamily="49" charset="-122"/>
                <a:cs typeface="+mj-cs"/>
              </a:rPr>
              <a:t>|V|≤4.</a:t>
            </a:r>
            <a:endParaRPr lang="zh-CN" altLang="en-US" dirty="0">
              <a:latin typeface="黑体" panose="02010609060101010101" pitchFamily="49" charset="-122"/>
              <a:ea typeface="黑体" panose="02010609060101010101" pitchFamily="49" charset="-122"/>
              <a:cs typeface="+mj-cs"/>
            </a:endParaRPr>
          </a:p>
          <a:p>
            <a:pPr marL="1162050" indent="-1162050">
              <a:lnSpc>
                <a:spcPct val="110000"/>
              </a:lnSpc>
              <a:spcBef>
                <a:spcPct val="0"/>
              </a:spcBef>
              <a:buFont typeface="Arial" panose="020B0604020202020204" pitchFamily="34" charset="0"/>
              <a:buNone/>
            </a:pPr>
            <a:r>
              <a:rPr lang="zh-CN" altLang="en-US" dirty="0">
                <a:latin typeface="黑体" panose="02010609060101010101" pitchFamily="49" charset="-122"/>
                <a:ea typeface="黑体" panose="02010609060101010101" pitchFamily="49" charset="-122"/>
                <a:cs typeface="+mj-cs"/>
              </a:rPr>
              <a:t>      因为</a:t>
            </a:r>
            <a:r>
              <a:rPr lang="en-US" altLang="zh-CN" dirty="0">
                <a:latin typeface="黑体" panose="02010609060101010101" pitchFamily="49" charset="-122"/>
                <a:ea typeface="黑体" panose="02010609060101010101" pitchFamily="49" charset="-122"/>
                <a:cs typeface="+mj-cs"/>
              </a:rPr>
              <a:t>G</a:t>
            </a:r>
            <a:r>
              <a:rPr lang="zh-CN" altLang="en-US" dirty="0">
                <a:latin typeface="黑体" panose="02010609060101010101" pitchFamily="49" charset="-122"/>
                <a:ea typeface="黑体" panose="02010609060101010101" pitchFamily="49" charset="-122"/>
                <a:cs typeface="+mj-cs"/>
              </a:rPr>
              <a:t>是简单图，所以其边数不超过完全图的边数，即</a:t>
            </a:r>
            <a:endParaRPr lang="en-US" altLang="zh-CN" dirty="0">
              <a:latin typeface="黑体" panose="02010609060101010101" pitchFamily="49" charset="-122"/>
              <a:ea typeface="黑体" panose="02010609060101010101" pitchFamily="49" charset="-122"/>
              <a:cs typeface="+mj-cs"/>
            </a:endParaRPr>
          </a:p>
          <a:p>
            <a:pPr marL="806450" indent="-806450">
              <a:lnSpc>
                <a:spcPct val="110000"/>
              </a:lnSpc>
              <a:spcBef>
                <a:spcPct val="0"/>
              </a:spcBef>
              <a:buNone/>
            </a:pPr>
            <a:r>
              <a:rPr lang="en-US" altLang="zh-CN" dirty="0">
                <a:latin typeface="黑体" panose="02010609060101010101" pitchFamily="49" charset="-122"/>
                <a:ea typeface="黑体" panose="02010609060101010101" pitchFamily="49" charset="-122"/>
                <a:cs typeface="+mj-cs"/>
              </a:rPr>
              <a:t>		</a:t>
            </a:r>
            <a:r>
              <a:rPr lang="zh-CN" altLang="en-US" dirty="0">
                <a:latin typeface="黑体" panose="02010609060101010101" pitchFamily="49" charset="-122"/>
                <a:ea typeface="黑体" panose="02010609060101010101" pitchFamily="49" charset="-122"/>
                <a:cs typeface="+mj-cs"/>
              </a:rPr>
              <a:t>     </a:t>
            </a:r>
            <a:r>
              <a:rPr lang="en-US" altLang="zh-CN" dirty="0">
                <a:latin typeface="黑体" panose="02010609060101010101" pitchFamily="49" charset="-122"/>
                <a:ea typeface="黑体" panose="02010609060101010101" pitchFamily="49" charset="-122"/>
                <a:cs typeface="+mj-cs"/>
              </a:rPr>
              <a:t>|E|</a:t>
            </a:r>
            <a:r>
              <a:rPr lang="en-US" altLang="en-US" dirty="0">
                <a:latin typeface="黑体" panose="02010609060101010101" pitchFamily="49" charset="-122"/>
                <a:ea typeface="黑体" panose="02010609060101010101" pitchFamily="49" charset="-122"/>
                <a:cs typeface="+mj-cs"/>
              </a:rPr>
              <a:t>≤|</a:t>
            </a:r>
            <a:r>
              <a:rPr lang="en-US" altLang="zh-CN" dirty="0">
                <a:latin typeface="黑体" panose="02010609060101010101" pitchFamily="49" charset="-122"/>
                <a:ea typeface="黑体" panose="02010609060101010101" pitchFamily="49" charset="-122"/>
                <a:cs typeface="+mj-cs"/>
              </a:rPr>
              <a:t>V|(|V|-1)/2</a:t>
            </a:r>
            <a:r>
              <a:rPr lang="en-US" altLang="en-US" dirty="0">
                <a:latin typeface="黑体" panose="02010609060101010101" pitchFamily="49" charset="-122"/>
                <a:ea typeface="黑体" panose="02010609060101010101" pitchFamily="49" charset="-122"/>
                <a:cs typeface="+mj-cs"/>
              </a:rPr>
              <a:t>≤4(4-1)/2=</a:t>
            </a:r>
            <a:r>
              <a:rPr lang="en-US" altLang="zh-CN" dirty="0">
                <a:latin typeface="黑体" panose="02010609060101010101" pitchFamily="49" charset="-122"/>
                <a:ea typeface="黑体" panose="02010609060101010101" pitchFamily="49" charset="-122"/>
                <a:cs typeface="+mj-cs"/>
              </a:rPr>
              <a:t>6</a:t>
            </a:r>
          </a:p>
          <a:p>
            <a:pPr marL="806450" indent="-806450">
              <a:lnSpc>
                <a:spcPct val="110000"/>
              </a:lnSpc>
              <a:spcBef>
                <a:spcPct val="0"/>
              </a:spcBef>
              <a:buFont typeface="Arial" panose="020B0604020202020204" pitchFamily="34" charset="0"/>
              <a:buNone/>
            </a:pPr>
            <a:r>
              <a:rPr lang="zh-CN" altLang="en-US" dirty="0">
                <a:latin typeface="黑体" panose="02010609060101010101" pitchFamily="49" charset="-122"/>
                <a:ea typeface="黑体" panose="02010609060101010101" pitchFamily="49" charset="-122"/>
                <a:cs typeface="+mj-cs"/>
              </a:rPr>
              <a:t>    	 这与</a:t>
            </a:r>
            <a:r>
              <a:rPr lang="en-US" altLang="zh-CN" dirty="0">
                <a:latin typeface="黑体" panose="02010609060101010101" pitchFamily="49" charset="-122"/>
                <a:ea typeface="黑体" panose="02010609060101010101" pitchFamily="49" charset="-122"/>
                <a:cs typeface="+mj-cs"/>
              </a:rPr>
              <a:t>|E|=7</a:t>
            </a:r>
            <a:r>
              <a:rPr lang="zh-CN" altLang="en-US" dirty="0">
                <a:latin typeface="黑体" panose="02010609060101010101" pitchFamily="49" charset="-122"/>
                <a:ea typeface="黑体" panose="02010609060101010101" pitchFamily="49" charset="-122"/>
                <a:cs typeface="+mj-cs"/>
              </a:rPr>
              <a:t>矛盾。</a:t>
            </a:r>
          </a:p>
        </p:txBody>
      </p:sp>
    </p:spTree>
    <p:extLst>
      <p:ext uri="{BB962C8B-B14F-4D97-AF65-F5344CB8AC3E}">
        <p14:creationId xmlns:p14="http://schemas.microsoft.com/office/powerpoint/2010/main" val="7619199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3683">
                                            <p:txEl>
                                              <p:pRg st="0" end="0"/>
                                            </p:txEl>
                                          </p:spTgt>
                                        </p:tgtEl>
                                        <p:attrNameLst>
                                          <p:attrName>style.visibility</p:attrName>
                                        </p:attrNameLst>
                                      </p:cBhvr>
                                      <p:to>
                                        <p:strVal val="visible"/>
                                      </p:to>
                                    </p:set>
                                    <p:anim calcmode="lin" valueType="num">
                                      <p:cBhvr additive="base">
                                        <p:cTn id="7" dur="500" fill="hold"/>
                                        <p:tgtEl>
                                          <p:spTgt spid="5836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6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83683">
                                            <p:txEl>
                                              <p:pRg st="1" end="1"/>
                                            </p:txEl>
                                          </p:spTgt>
                                        </p:tgtEl>
                                        <p:attrNameLst>
                                          <p:attrName>style.visibility</p:attrName>
                                        </p:attrNameLst>
                                      </p:cBhvr>
                                      <p:to>
                                        <p:strVal val="visible"/>
                                      </p:to>
                                    </p:set>
                                    <p:anim calcmode="lin" valueType="num">
                                      <p:cBhvr additive="base">
                                        <p:cTn id="13" dur="500" fill="hold"/>
                                        <p:tgtEl>
                                          <p:spTgt spid="5836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368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83683">
                                            <p:txEl>
                                              <p:pRg st="2" end="2"/>
                                            </p:txEl>
                                          </p:spTgt>
                                        </p:tgtEl>
                                        <p:attrNameLst>
                                          <p:attrName>style.visibility</p:attrName>
                                        </p:attrNameLst>
                                      </p:cBhvr>
                                      <p:to>
                                        <p:strVal val="visible"/>
                                      </p:to>
                                    </p:set>
                                    <p:anim calcmode="lin" valueType="num">
                                      <p:cBhvr additive="base">
                                        <p:cTn id="17" dur="500" fill="hold"/>
                                        <p:tgtEl>
                                          <p:spTgt spid="58368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836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83683">
                                            <p:txEl>
                                              <p:pRg st="3" end="3"/>
                                            </p:txEl>
                                          </p:spTgt>
                                        </p:tgtEl>
                                        <p:attrNameLst>
                                          <p:attrName>style.visibility</p:attrName>
                                        </p:attrNameLst>
                                      </p:cBhvr>
                                      <p:to>
                                        <p:strVal val="visible"/>
                                      </p:to>
                                    </p:set>
                                    <p:anim calcmode="lin" valueType="num">
                                      <p:cBhvr additive="base">
                                        <p:cTn id="23" dur="500" fill="hold"/>
                                        <p:tgtEl>
                                          <p:spTgt spid="58368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836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83683">
                                            <p:txEl>
                                              <p:pRg st="4" end="4"/>
                                            </p:txEl>
                                          </p:spTgt>
                                        </p:tgtEl>
                                        <p:attrNameLst>
                                          <p:attrName>style.visibility</p:attrName>
                                        </p:attrNameLst>
                                      </p:cBhvr>
                                      <p:to>
                                        <p:strVal val="visible"/>
                                      </p:to>
                                    </p:set>
                                    <p:anim calcmode="lin" valueType="num">
                                      <p:cBhvr additive="base">
                                        <p:cTn id="29" dur="500" fill="hold"/>
                                        <p:tgtEl>
                                          <p:spTgt spid="58368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836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583683">
                                            <p:txEl>
                                              <p:pRg st="5" end="5"/>
                                            </p:txEl>
                                          </p:spTgt>
                                        </p:tgtEl>
                                        <p:attrNameLst>
                                          <p:attrName>style.visibility</p:attrName>
                                        </p:attrNameLst>
                                      </p:cBhvr>
                                      <p:to>
                                        <p:strVal val="visible"/>
                                      </p:to>
                                    </p:set>
                                    <p:anim calcmode="lin" valueType="num">
                                      <p:cBhvr additive="base">
                                        <p:cTn id="35" dur="500" fill="hold"/>
                                        <p:tgtEl>
                                          <p:spTgt spid="58368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83683">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83683">
                                            <p:txEl>
                                              <p:pRg st="6" end="6"/>
                                            </p:txEl>
                                          </p:spTgt>
                                        </p:tgtEl>
                                        <p:attrNameLst>
                                          <p:attrName>style.visibility</p:attrName>
                                        </p:attrNameLst>
                                      </p:cBhvr>
                                      <p:to>
                                        <p:strVal val="visible"/>
                                      </p:to>
                                    </p:set>
                                    <p:anim calcmode="lin" valueType="num">
                                      <p:cBhvr additive="base">
                                        <p:cTn id="39" dur="500" fill="hold"/>
                                        <p:tgtEl>
                                          <p:spTgt spid="583683">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8368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583683">
                                            <p:txEl>
                                              <p:pRg st="7" end="7"/>
                                            </p:txEl>
                                          </p:spTgt>
                                        </p:tgtEl>
                                        <p:attrNameLst>
                                          <p:attrName>style.visibility</p:attrName>
                                        </p:attrNameLst>
                                      </p:cBhvr>
                                      <p:to>
                                        <p:strVal val="visible"/>
                                      </p:to>
                                    </p:set>
                                    <p:anim calcmode="lin" valueType="num">
                                      <p:cBhvr additive="base">
                                        <p:cTn id="45" dur="500" fill="hold"/>
                                        <p:tgtEl>
                                          <p:spTgt spid="58368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8368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8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EF2D162-CEF3-4B82-851C-008389060FDA}" type="slidenum">
              <a:rPr lang="en-GB" altLang="zh-CN" smtClean="0"/>
              <a:pPr/>
              <a:t>3</a:t>
            </a:fld>
            <a:endParaRPr lang="en-GB" altLang="zh-CN"/>
          </a:p>
        </p:txBody>
      </p:sp>
      <p:sp>
        <p:nvSpPr>
          <p:cNvPr id="3" name="文本框 2"/>
          <p:cNvSpPr txBox="1"/>
          <p:nvPr/>
        </p:nvSpPr>
        <p:spPr>
          <a:xfrm>
            <a:off x="683568" y="188640"/>
            <a:ext cx="6172652" cy="2357568"/>
          </a:xfrm>
          <a:prstGeom prst="rect">
            <a:avLst/>
          </a:prstGeom>
          <a:noFill/>
        </p:spPr>
        <p:txBody>
          <a:bodyPr wrap="none" rtlCol="0">
            <a:spAutoFit/>
          </a:bodyPr>
          <a:lstStyle/>
          <a:p>
            <a:pPr marL="892175" indent="-892175" algn="l">
              <a:lnSpc>
                <a:spcPct val="120000"/>
              </a:lnSpc>
              <a:buFont typeface="Wingdings" panose="05000000000000000000" pitchFamily="2" charset="2"/>
              <a:buNone/>
            </a:pPr>
            <a:r>
              <a:rPr lang="zh-CN" altLang="en-US" sz="3200" b="1" dirty="0"/>
              <a:t>设</a:t>
            </a:r>
            <a:r>
              <a:rPr lang="en-US" altLang="zh-CN" sz="3200" b="1" dirty="0"/>
              <a:t>G=(V,E)</a:t>
            </a:r>
            <a:r>
              <a:rPr lang="zh-CN" altLang="en-US" sz="3200" b="1" dirty="0"/>
              <a:t>是一个简单无向图，若</a:t>
            </a:r>
            <a:endParaRPr lang="en-US" altLang="zh-CN" sz="3200" b="1" dirty="0"/>
          </a:p>
          <a:p>
            <a:pPr marL="892175" indent="-892175" algn="l">
              <a:lnSpc>
                <a:spcPct val="120000"/>
              </a:lnSpc>
            </a:pPr>
            <a:r>
              <a:rPr lang="en-US" altLang="zh-CN" sz="3200" b="1" dirty="0">
                <a:solidFill>
                  <a:srgbClr val="333300"/>
                </a:solidFill>
              </a:rPr>
              <a:t>           |E| &gt; (|V|</a:t>
            </a:r>
            <a:r>
              <a:rPr lang="zh-CN" altLang="en-US" sz="3200" b="1" dirty="0">
                <a:solidFill>
                  <a:srgbClr val="333300"/>
                </a:solidFill>
              </a:rPr>
              <a:t>－</a:t>
            </a:r>
            <a:r>
              <a:rPr lang="en-US" altLang="zh-CN" sz="3200" b="1" dirty="0">
                <a:solidFill>
                  <a:srgbClr val="333300"/>
                </a:solidFill>
              </a:rPr>
              <a:t>1)(|V|</a:t>
            </a:r>
            <a:r>
              <a:rPr lang="zh-CN" altLang="en-US" sz="3200" b="1" dirty="0">
                <a:solidFill>
                  <a:srgbClr val="333300"/>
                </a:solidFill>
              </a:rPr>
              <a:t>－</a:t>
            </a:r>
            <a:r>
              <a:rPr lang="en-US" altLang="zh-CN" sz="3200" b="1" dirty="0">
                <a:solidFill>
                  <a:srgbClr val="333300"/>
                </a:solidFill>
              </a:rPr>
              <a:t>2)/2</a:t>
            </a:r>
          </a:p>
          <a:p>
            <a:pPr marL="892175" indent="-892175" algn="l">
              <a:lnSpc>
                <a:spcPct val="120000"/>
              </a:lnSpc>
            </a:pPr>
            <a:r>
              <a:rPr lang="zh-CN" altLang="en-US" sz="3200" b="1" dirty="0"/>
              <a:t>则 </a:t>
            </a:r>
            <a:r>
              <a:rPr lang="en-US" altLang="zh-CN" sz="3200" b="1" dirty="0"/>
              <a:t>G</a:t>
            </a:r>
            <a:r>
              <a:rPr lang="zh-CN" altLang="en-US" sz="3200" b="1" dirty="0"/>
              <a:t>是连通图。</a:t>
            </a:r>
          </a:p>
          <a:p>
            <a:endParaRPr lang="zh-CN" altLang="en-US" sz="3200" dirty="0"/>
          </a:p>
        </p:txBody>
      </p:sp>
      <p:sp>
        <p:nvSpPr>
          <p:cNvPr id="5" name="矩形 4"/>
          <p:cNvSpPr/>
          <p:nvPr/>
        </p:nvSpPr>
        <p:spPr>
          <a:xfrm>
            <a:off x="757738" y="2132856"/>
            <a:ext cx="8388424" cy="4177490"/>
          </a:xfrm>
          <a:prstGeom prst="rect">
            <a:avLst/>
          </a:prstGeom>
        </p:spPr>
        <p:txBody>
          <a:bodyPr wrap="square">
            <a:spAutoFit/>
          </a:bodyPr>
          <a:lstStyle/>
          <a:p>
            <a:pPr algn="l">
              <a:lnSpc>
                <a:spcPct val="120000"/>
              </a:lnSpc>
            </a:pPr>
            <a:r>
              <a:rPr lang="zh-CN" altLang="en-US" sz="2800" dirty="0"/>
              <a:t>证明：采用反证法。</a:t>
            </a:r>
          </a:p>
          <a:p>
            <a:pPr algn="l">
              <a:lnSpc>
                <a:spcPct val="120000"/>
              </a:lnSpc>
            </a:pPr>
            <a:r>
              <a:rPr lang="zh-CN" altLang="en-US" sz="2800" dirty="0"/>
              <a:t>          如果</a:t>
            </a:r>
            <a:r>
              <a:rPr lang="en-US" altLang="zh-CN" sz="2800" dirty="0"/>
              <a:t>G</a:t>
            </a:r>
            <a:r>
              <a:rPr lang="zh-CN" altLang="en-US" sz="2800" dirty="0"/>
              <a:t>不连通，则</a:t>
            </a:r>
            <a:r>
              <a:rPr lang="en-US" altLang="zh-CN" sz="2800" dirty="0"/>
              <a:t>G</a:t>
            </a:r>
            <a:r>
              <a:rPr lang="zh-CN" altLang="en-US" sz="2800" dirty="0"/>
              <a:t>可以分为若干</a:t>
            </a:r>
            <a:r>
              <a:rPr lang="en-US" altLang="zh-CN" sz="2800" dirty="0"/>
              <a:t>(</a:t>
            </a:r>
            <a:r>
              <a:rPr lang="zh-CN" altLang="en-US" sz="2800" dirty="0"/>
              <a:t>不妨为</a:t>
            </a:r>
            <a:r>
              <a:rPr lang="en-US" altLang="zh-CN" sz="2800" dirty="0"/>
              <a:t>2</a:t>
            </a:r>
            <a:r>
              <a:rPr lang="zh-CN" altLang="en-US" sz="2800" dirty="0"/>
              <a:t>个</a:t>
            </a:r>
            <a:r>
              <a:rPr lang="en-US" altLang="zh-CN" sz="2800" dirty="0"/>
              <a:t>)</a:t>
            </a:r>
            <a:r>
              <a:rPr lang="zh-CN" altLang="en-US" sz="2800" dirty="0"/>
              <a:t>连通子图：</a:t>
            </a:r>
            <a:endParaRPr lang="en-US" altLang="zh-CN" sz="2800" dirty="0"/>
          </a:p>
          <a:p>
            <a:pPr algn="l">
              <a:lnSpc>
                <a:spcPct val="120000"/>
              </a:lnSpc>
            </a:pPr>
            <a:r>
              <a:rPr lang="en-US" altLang="zh-CN" sz="2800" dirty="0"/>
              <a:t>              G1=</a:t>
            </a:r>
            <a:r>
              <a:rPr lang="zh-CN" altLang="en-US" sz="2800" dirty="0"/>
              <a:t>（</a:t>
            </a:r>
            <a:r>
              <a:rPr lang="en-US" altLang="zh-CN" sz="2800" dirty="0"/>
              <a:t>V1</a:t>
            </a:r>
            <a:r>
              <a:rPr lang="zh-CN" altLang="en-US" sz="2800" dirty="0"/>
              <a:t>，</a:t>
            </a:r>
            <a:r>
              <a:rPr lang="en-US" altLang="zh-CN" sz="2800" dirty="0"/>
              <a:t>E1</a:t>
            </a:r>
            <a:r>
              <a:rPr lang="zh-CN" altLang="en-US" sz="2800" dirty="0"/>
              <a:t>），</a:t>
            </a:r>
            <a:r>
              <a:rPr lang="en-US" altLang="zh-CN" sz="2800" dirty="0"/>
              <a:t>--- </a:t>
            </a:r>
            <a:r>
              <a:rPr lang="zh-CN" altLang="en-US" sz="2800" dirty="0"/>
              <a:t>，</a:t>
            </a:r>
            <a:r>
              <a:rPr lang="en-US" altLang="zh-CN" sz="2800" dirty="0" err="1"/>
              <a:t>Gn</a:t>
            </a:r>
            <a:r>
              <a:rPr lang="en-US" altLang="zh-CN" sz="2800" dirty="0"/>
              <a:t>=</a:t>
            </a:r>
            <a:r>
              <a:rPr lang="zh-CN" altLang="en-US" sz="2800" dirty="0"/>
              <a:t>（</a:t>
            </a:r>
            <a:r>
              <a:rPr lang="en-US" altLang="zh-CN" sz="2800" dirty="0" err="1"/>
              <a:t>Vn</a:t>
            </a:r>
            <a:r>
              <a:rPr lang="zh-CN" altLang="en-US" sz="2800" dirty="0"/>
              <a:t>，</a:t>
            </a:r>
            <a:r>
              <a:rPr lang="en-US" altLang="zh-CN" sz="2800" dirty="0" err="1"/>
              <a:t>En</a:t>
            </a:r>
            <a:r>
              <a:rPr lang="zh-CN" altLang="en-US" sz="2800" dirty="0"/>
              <a:t>）</a:t>
            </a:r>
          </a:p>
          <a:p>
            <a:pPr algn="l">
              <a:lnSpc>
                <a:spcPct val="120000"/>
              </a:lnSpc>
            </a:pPr>
            <a:r>
              <a:rPr lang="zh-CN" altLang="en-US" sz="2800" dirty="0"/>
              <a:t>          于是有：</a:t>
            </a:r>
          </a:p>
          <a:p>
            <a:pPr algn="l">
              <a:lnSpc>
                <a:spcPct val="120000"/>
              </a:lnSpc>
            </a:pPr>
            <a:r>
              <a:rPr lang="zh-CN" altLang="en-US" sz="2800" dirty="0"/>
              <a:t>             </a:t>
            </a:r>
            <a:r>
              <a:rPr lang="en-US" altLang="zh-CN" sz="2800" dirty="0"/>
              <a:t>|E| = |E1|+ --- +|</a:t>
            </a:r>
            <a:r>
              <a:rPr lang="en-US" altLang="zh-CN" sz="2800" dirty="0" err="1"/>
              <a:t>En</a:t>
            </a:r>
            <a:r>
              <a:rPr lang="en-US" altLang="zh-CN" sz="2800" dirty="0"/>
              <a:t>|</a:t>
            </a:r>
          </a:p>
          <a:p>
            <a:pPr algn="l">
              <a:lnSpc>
                <a:spcPct val="120000"/>
              </a:lnSpc>
            </a:pPr>
            <a:r>
              <a:rPr lang="en-US" altLang="zh-CN" sz="2800" dirty="0"/>
              <a:t>                  ≤ ½|V1|</a:t>
            </a:r>
            <a:r>
              <a:rPr lang="zh-CN" altLang="en-US" sz="2800" dirty="0"/>
              <a:t>（</a:t>
            </a:r>
            <a:r>
              <a:rPr lang="en-US" altLang="zh-CN" sz="2800" dirty="0"/>
              <a:t>|V1|-1</a:t>
            </a:r>
            <a:r>
              <a:rPr lang="zh-CN" altLang="en-US" sz="2800" dirty="0"/>
              <a:t>）</a:t>
            </a:r>
            <a:r>
              <a:rPr lang="en-US" altLang="zh-CN" sz="2800" dirty="0"/>
              <a:t>+---+½|Vn|</a:t>
            </a:r>
            <a:r>
              <a:rPr lang="zh-CN" altLang="en-US" sz="2800" dirty="0"/>
              <a:t>（</a:t>
            </a:r>
            <a:r>
              <a:rPr lang="en-US" altLang="zh-CN" sz="2800" dirty="0"/>
              <a:t>|</a:t>
            </a:r>
            <a:r>
              <a:rPr lang="en-US" altLang="zh-CN" sz="2800" dirty="0" err="1"/>
              <a:t>Vn</a:t>
            </a:r>
            <a:r>
              <a:rPr lang="en-US" altLang="zh-CN" sz="2800" dirty="0"/>
              <a:t>|-1</a:t>
            </a:r>
            <a:r>
              <a:rPr lang="zh-CN" altLang="en-US" sz="2800" dirty="0"/>
              <a:t>）</a:t>
            </a:r>
          </a:p>
          <a:p>
            <a:pPr algn="l">
              <a:lnSpc>
                <a:spcPct val="120000"/>
              </a:lnSpc>
            </a:pPr>
            <a:r>
              <a:rPr lang="zh-CN" altLang="en-US" sz="2800" dirty="0"/>
              <a:t>                  ≤</a:t>
            </a:r>
            <a:r>
              <a:rPr lang="en-US" altLang="zh-CN" sz="2800" dirty="0"/>
              <a:t>½</a:t>
            </a:r>
            <a:r>
              <a:rPr lang="zh-CN" altLang="en-US" sz="2800" dirty="0"/>
              <a:t>（</a:t>
            </a:r>
            <a:r>
              <a:rPr lang="en-US" altLang="zh-CN" sz="2800" dirty="0"/>
              <a:t>|V|-1</a:t>
            </a:r>
            <a:r>
              <a:rPr lang="zh-CN" altLang="en-US" sz="2800" dirty="0"/>
              <a:t>）（</a:t>
            </a:r>
            <a:r>
              <a:rPr lang="en-US" altLang="zh-CN" sz="2800" dirty="0"/>
              <a:t>|V|-2</a:t>
            </a:r>
            <a:r>
              <a:rPr lang="zh-CN" altLang="en-US" sz="2800" dirty="0"/>
              <a:t>）</a:t>
            </a:r>
            <a:endParaRPr lang="en-US" altLang="en-US" sz="2800" dirty="0"/>
          </a:p>
        </p:txBody>
      </p:sp>
      <p:sp>
        <p:nvSpPr>
          <p:cNvPr id="6" name="文本框 5"/>
          <p:cNvSpPr txBox="1"/>
          <p:nvPr/>
        </p:nvSpPr>
        <p:spPr>
          <a:xfrm>
            <a:off x="124882" y="188640"/>
            <a:ext cx="580102" cy="646331"/>
          </a:xfrm>
          <a:prstGeom prst="rect">
            <a:avLst/>
          </a:prstGeom>
          <a:noFill/>
        </p:spPr>
        <p:txBody>
          <a:bodyPr wrap="square" rtlCol="0">
            <a:spAutoFit/>
          </a:bodyPr>
          <a:lstStyle/>
          <a:p>
            <a:r>
              <a:rPr lang="en-US" altLang="zh-CN" sz="3600" b="1" dirty="0"/>
              <a:t>2.</a:t>
            </a:r>
            <a:endParaRPr lang="zh-CN" altLang="en-US" sz="3600" b="1" dirty="0"/>
          </a:p>
        </p:txBody>
      </p:sp>
    </p:spTree>
    <p:extLst>
      <p:ext uri="{BB962C8B-B14F-4D97-AF65-F5344CB8AC3E}">
        <p14:creationId xmlns:p14="http://schemas.microsoft.com/office/powerpoint/2010/main" val="1566737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additive="base">
                                        <p:cTn id="2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 calcmode="lin" valueType="num">
                                      <p:cBhvr additive="base">
                                        <p:cTn id="3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EF2D162-CEF3-4B82-851C-008389060FDA}" type="slidenum">
              <a:rPr lang="en-GB" altLang="zh-CN" smtClean="0"/>
              <a:pPr/>
              <a:t>4</a:t>
            </a:fld>
            <a:endParaRPr lang="en-GB" altLang="zh-CN"/>
          </a:p>
        </p:txBody>
      </p:sp>
      <p:grpSp>
        <p:nvGrpSpPr>
          <p:cNvPr id="3" name="Group 4"/>
          <p:cNvGrpSpPr>
            <a:grpSpLocks/>
          </p:cNvGrpSpPr>
          <p:nvPr/>
        </p:nvGrpSpPr>
        <p:grpSpPr bwMode="auto">
          <a:xfrm>
            <a:off x="575470" y="1773237"/>
            <a:ext cx="3743325" cy="2808288"/>
            <a:chOff x="2109" y="2764"/>
            <a:chExt cx="1872" cy="1412"/>
          </a:xfrm>
        </p:grpSpPr>
        <p:grpSp>
          <p:nvGrpSpPr>
            <p:cNvPr id="4" name="Group 5"/>
            <p:cNvGrpSpPr>
              <a:grpSpLocks/>
            </p:cNvGrpSpPr>
            <p:nvPr/>
          </p:nvGrpSpPr>
          <p:grpSpPr bwMode="auto">
            <a:xfrm>
              <a:off x="2314" y="2764"/>
              <a:ext cx="1667" cy="1412"/>
              <a:chOff x="2314" y="2764"/>
              <a:chExt cx="1667" cy="1412"/>
            </a:xfrm>
          </p:grpSpPr>
          <p:sp>
            <p:nvSpPr>
              <p:cNvPr id="15" name="Oval 6"/>
              <p:cNvSpPr>
                <a:spLocks noChangeArrowheads="1"/>
              </p:cNvSpPr>
              <p:nvPr/>
            </p:nvSpPr>
            <p:spPr bwMode="auto">
              <a:xfrm>
                <a:off x="3229" y="3721"/>
                <a:ext cx="178"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imes New Roman" panose="02020603050405020304" pitchFamily="18" charset="0"/>
                  </a:rPr>
                  <a:t>f</a:t>
                </a:r>
              </a:p>
            </p:txBody>
          </p:sp>
          <p:sp>
            <p:nvSpPr>
              <p:cNvPr id="16" name="Oval 7"/>
              <p:cNvSpPr>
                <a:spLocks noChangeArrowheads="1"/>
              </p:cNvSpPr>
              <p:nvPr/>
            </p:nvSpPr>
            <p:spPr bwMode="auto">
              <a:xfrm>
                <a:off x="3229" y="3095"/>
                <a:ext cx="178"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imes New Roman" panose="02020603050405020304" pitchFamily="18" charset="0"/>
                  </a:rPr>
                  <a:t>b</a:t>
                </a:r>
              </a:p>
            </p:txBody>
          </p:sp>
          <p:sp>
            <p:nvSpPr>
              <p:cNvPr id="17" name="Oval 8"/>
              <p:cNvSpPr>
                <a:spLocks noChangeArrowheads="1"/>
              </p:cNvSpPr>
              <p:nvPr/>
            </p:nvSpPr>
            <p:spPr bwMode="auto">
              <a:xfrm>
                <a:off x="3803" y="3380"/>
                <a:ext cx="178"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dirty="0">
                    <a:latin typeface="Times New Roman" panose="02020603050405020304" pitchFamily="18" charset="0"/>
                  </a:rPr>
                  <a:t>g</a:t>
                </a:r>
              </a:p>
            </p:txBody>
          </p:sp>
          <p:sp>
            <p:nvSpPr>
              <p:cNvPr id="18" name="Oval 9"/>
              <p:cNvSpPr>
                <a:spLocks noChangeArrowheads="1"/>
              </p:cNvSpPr>
              <p:nvPr/>
            </p:nvSpPr>
            <p:spPr bwMode="auto">
              <a:xfrm>
                <a:off x="2454" y="3998"/>
                <a:ext cx="178"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imes New Roman" panose="02020603050405020304" pitchFamily="18" charset="0"/>
                  </a:rPr>
                  <a:t>e</a:t>
                </a:r>
              </a:p>
            </p:txBody>
          </p:sp>
          <p:sp>
            <p:nvSpPr>
              <p:cNvPr id="19" name="Oval 10"/>
              <p:cNvSpPr>
                <a:spLocks noChangeArrowheads="1"/>
              </p:cNvSpPr>
              <p:nvPr/>
            </p:nvSpPr>
            <p:spPr bwMode="auto">
              <a:xfrm>
                <a:off x="2454" y="3586"/>
                <a:ext cx="178"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imes New Roman" panose="02020603050405020304" pitchFamily="18" charset="0"/>
                  </a:rPr>
                  <a:t>d</a:t>
                </a:r>
              </a:p>
            </p:txBody>
          </p:sp>
          <p:sp>
            <p:nvSpPr>
              <p:cNvPr id="20" name="Oval 11"/>
              <p:cNvSpPr>
                <a:spLocks noChangeArrowheads="1"/>
              </p:cNvSpPr>
              <p:nvPr/>
            </p:nvSpPr>
            <p:spPr bwMode="auto">
              <a:xfrm>
                <a:off x="2454" y="3175"/>
                <a:ext cx="178"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imes New Roman" panose="02020603050405020304" pitchFamily="18" charset="0"/>
                  </a:rPr>
                  <a:t>c</a:t>
                </a:r>
              </a:p>
            </p:txBody>
          </p:sp>
          <p:sp>
            <p:nvSpPr>
              <p:cNvPr id="21" name="Oval 12"/>
              <p:cNvSpPr>
                <a:spLocks noChangeArrowheads="1"/>
              </p:cNvSpPr>
              <p:nvPr/>
            </p:nvSpPr>
            <p:spPr bwMode="auto">
              <a:xfrm>
                <a:off x="2454" y="2764"/>
                <a:ext cx="178"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imes New Roman" panose="02020603050405020304" pitchFamily="18" charset="0"/>
                  </a:rPr>
                  <a:t>a</a:t>
                </a:r>
              </a:p>
            </p:txBody>
          </p:sp>
          <p:sp>
            <p:nvSpPr>
              <p:cNvPr id="22" name="Line 13"/>
              <p:cNvSpPr>
                <a:spLocks noChangeShapeType="1"/>
              </p:cNvSpPr>
              <p:nvPr/>
            </p:nvSpPr>
            <p:spPr bwMode="auto">
              <a:xfrm>
                <a:off x="2545" y="2944"/>
                <a:ext cx="0" cy="23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14"/>
              <p:cNvSpPr>
                <a:spLocks noChangeShapeType="1"/>
              </p:cNvSpPr>
              <p:nvPr/>
            </p:nvSpPr>
            <p:spPr bwMode="auto">
              <a:xfrm flipH="1">
                <a:off x="2545" y="3366"/>
                <a:ext cx="0" cy="2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15"/>
              <p:cNvSpPr>
                <a:spLocks noChangeShapeType="1"/>
              </p:cNvSpPr>
              <p:nvPr/>
            </p:nvSpPr>
            <p:spPr bwMode="auto">
              <a:xfrm>
                <a:off x="2545" y="3777"/>
                <a:ext cx="0" cy="23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16"/>
              <p:cNvSpPr>
                <a:spLocks noChangeShapeType="1"/>
              </p:cNvSpPr>
              <p:nvPr/>
            </p:nvSpPr>
            <p:spPr bwMode="auto">
              <a:xfrm>
                <a:off x="2623" y="2878"/>
                <a:ext cx="622" cy="26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17"/>
              <p:cNvSpPr>
                <a:spLocks noChangeShapeType="1"/>
              </p:cNvSpPr>
              <p:nvPr/>
            </p:nvSpPr>
            <p:spPr bwMode="auto">
              <a:xfrm>
                <a:off x="3389" y="3233"/>
                <a:ext cx="434" cy="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18"/>
              <p:cNvSpPr>
                <a:spLocks noChangeShapeType="1"/>
              </p:cNvSpPr>
              <p:nvPr/>
            </p:nvSpPr>
            <p:spPr bwMode="auto">
              <a:xfrm flipV="1">
                <a:off x="2623" y="3844"/>
                <a:ext cx="611" cy="2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19"/>
              <p:cNvSpPr>
                <a:spLocks noChangeShapeType="1"/>
              </p:cNvSpPr>
              <p:nvPr/>
            </p:nvSpPr>
            <p:spPr bwMode="auto">
              <a:xfrm flipV="1">
                <a:off x="3400" y="3555"/>
                <a:ext cx="467" cy="23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20"/>
              <p:cNvSpPr>
                <a:spLocks noChangeShapeType="1"/>
              </p:cNvSpPr>
              <p:nvPr/>
            </p:nvSpPr>
            <p:spPr bwMode="auto">
              <a:xfrm>
                <a:off x="3312" y="3277"/>
                <a:ext cx="0" cy="45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Freeform 21"/>
              <p:cNvSpPr>
                <a:spLocks/>
              </p:cNvSpPr>
              <p:nvPr/>
            </p:nvSpPr>
            <p:spPr bwMode="auto">
              <a:xfrm>
                <a:off x="2314" y="2900"/>
                <a:ext cx="153" cy="1144"/>
              </a:xfrm>
              <a:custGeom>
                <a:avLst/>
                <a:gdLst>
                  <a:gd name="T0" fmla="*/ 153 w 153"/>
                  <a:gd name="T1" fmla="*/ 0 h 1144"/>
                  <a:gd name="T2" fmla="*/ 31 w 153"/>
                  <a:gd name="T3" fmla="*/ 278 h 1144"/>
                  <a:gd name="T4" fmla="*/ 20 w 153"/>
                  <a:gd name="T5" fmla="*/ 744 h 1144"/>
                  <a:gd name="T6" fmla="*/ 153 w 153"/>
                  <a:gd name="T7" fmla="*/ 1144 h 1144"/>
                  <a:gd name="T8" fmla="*/ 0 60000 65536"/>
                  <a:gd name="T9" fmla="*/ 0 60000 65536"/>
                  <a:gd name="T10" fmla="*/ 0 60000 65536"/>
                  <a:gd name="T11" fmla="*/ 0 60000 65536"/>
                  <a:gd name="T12" fmla="*/ 0 w 153"/>
                  <a:gd name="T13" fmla="*/ 0 h 1144"/>
                  <a:gd name="T14" fmla="*/ 153 w 153"/>
                  <a:gd name="T15" fmla="*/ 1144 h 1144"/>
                </a:gdLst>
                <a:ahLst/>
                <a:cxnLst>
                  <a:cxn ang="T8">
                    <a:pos x="T0" y="T1"/>
                  </a:cxn>
                  <a:cxn ang="T9">
                    <a:pos x="T2" y="T3"/>
                  </a:cxn>
                  <a:cxn ang="T10">
                    <a:pos x="T4" y="T5"/>
                  </a:cxn>
                  <a:cxn ang="T11">
                    <a:pos x="T6" y="T7"/>
                  </a:cxn>
                </a:cxnLst>
                <a:rect l="T12" t="T13" r="T14" b="T15"/>
                <a:pathLst>
                  <a:path w="153" h="1144">
                    <a:moveTo>
                      <a:pt x="153" y="0"/>
                    </a:moveTo>
                    <a:cubicBezTo>
                      <a:pt x="103" y="77"/>
                      <a:pt x="53" y="154"/>
                      <a:pt x="31" y="278"/>
                    </a:cubicBezTo>
                    <a:cubicBezTo>
                      <a:pt x="9" y="402"/>
                      <a:pt x="0" y="600"/>
                      <a:pt x="20" y="744"/>
                    </a:cubicBezTo>
                    <a:cubicBezTo>
                      <a:pt x="40" y="888"/>
                      <a:pt x="134" y="1077"/>
                      <a:pt x="153" y="1144"/>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1" name="Freeform 22"/>
              <p:cNvSpPr>
                <a:spLocks/>
              </p:cNvSpPr>
              <p:nvPr/>
            </p:nvSpPr>
            <p:spPr bwMode="auto">
              <a:xfrm>
                <a:off x="2623" y="2787"/>
                <a:ext cx="1266" cy="602"/>
              </a:xfrm>
              <a:custGeom>
                <a:avLst/>
                <a:gdLst>
                  <a:gd name="T0" fmla="*/ 0 w 1266"/>
                  <a:gd name="T1" fmla="*/ 24 h 602"/>
                  <a:gd name="T2" fmla="*/ 288 w 1266"/>
                  <a:gd name="T3" fmla="*/ 35 h 602"/>
                  <a:gd name="T4" fmla="*/ 844 w 1266"/>
                  <a:gd name="T5" fmla="*/ 235 h 602"/>
                  <a:gd name="T6" fmla="*/ 1266 w 1266"/>
                  <a:gd name="T7" fmla="*/ 602 h 602"/>
                  <a:gd name="T8" fmla="*/ 0 60000 65536"/>
                  <a:gd name="T9" fmla="*/ 0 60000 65536"/>
                  <a:gd name="T10" fmla="*/ 0 60000 65536"/>
                  <a:gd name="T11" fmla="*/ 0 60000 65536"/>
                  <a:gd name="T12" fmla="*/ 0 w 1266"/>
                  <a:gd name="T13" fmla="*/ 0 h 602"/>
                  <a:gd name="T14" fmla="*/ 1266 w 1266"/>
                  <a:gd name="T15" fmla="*/ 602 h 602"/>
                </a:gdLst>
                <a:ahLst/>
                <a:cxnLst>
                  <a:cxn ang="T8">
                    <a:pos x="T0" y="T1"/>
                  </a:cxn>
                  <a:cxn ang="T9">
                    <a:pos x="T2" y="T3"/>
                  </a:cxn>
                  <a:cxn ang="T10">
                    <a:pos x="T4" y="T5"/>
                  </a:cxn>
                  <a:cxn ang="T11">
                    <a:pos x="T6" y="T7"/>
                  </a:cxn>
                </a:cxnLst>
                <a:rect l="T12" t="T13" r="T14" b="T15"/>
                <a:pathLst>
                  <a:path w="1266" h="602">
                    <a:moveTo>
                      <a:pt x="0" y="24"/>
                    </a:moveTo>
                    <a:cubicBezTo>
                      <a:pt x="73" y="12"/>
                      <a:pt x="147" y="0"/>
                      <a:pt x="288" y="35"/>
                    </a:cubicBezTo>
                    <a:cubicBezTo>
                      <a:pt x="429" y="70"/>
                      <a:pt x="681" y="140"/>
                      <a:pt x="844" y="235"/>
                    </a:cubicBezTo>
                    <a:cubicBezTo>
                      <a:pt x="1007" y="330"/>
                      <a:pt x="1136" y="466"/>
                      <a:pt x="1266" y="60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5" name="Text Box 23"/>
            <p:cNvSpPr txBox="1">
              <a:spLocks noChangeArrowheads="1"/>
            </p:cNvSpPr>
            <p:nvPr/>
          </p:nvSpPr>
          <p:spPr bwMode="auto">
            <a:xfrm>
              <a:off x="2520" y="2916"/>
              <a:ext cx="156"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latin typeface="Times New Roman" panose="02020603050405020304" pitchFamily="18" charset="0"/>
                </a:rPr>
                <a:t>9</a:t>
              </a:r>
            </a:p>
          </p:txBody>
        </p:sp>
        <p:sp>
          <p:nvSpPr>
            <p:cNvPr id="6" name="Text Box 24"/>
            <p:cNvSpPr txBox="1">
              <a:spLocks noChangeArrowheads="1"/>
            </p:cNvSpPr>
            <p:nvPr/>
          </p:nvSpPr>
          <p:spPr bwMode="auto">
            <a:xfrm>
              <a:off x="2520" y="3328"/>
              <a:ext cx="15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5</a:t>
              </a:r>
            </a:p>
          </p:txBody>
        </p:sp>
        <p:sp>
          <p:nvSpPr>
            <p:cNvPr id="7" name="Text Box 25"/>
            <p:cNvSpPr txBox="1">
              <a:spLocks noChangeArrowheads="1"/>
            </p:cNvSpPr>
            <p:nvPr/>
          </p:nvSpPr>
          <p:spPr bwMode="auto">
            <a:xfrm>
              <a:off x="2509" y="3738"/>
              <a:ext cx="15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6</a:t>
              </a:r>
            </a:p>
          </p:txBody>
        </p:sp>
        <p:sp>
          <p:nvSpPr>
            <p:cNvPr id="8" name="Text Box 26"/>
            <p:cNvSpPr txBox="1">
              <a:spLocks noChangeArrowheads="1"/>
            </p:cNvSpPr>
            <p:nvPr/>
          </p:nvSpPr>
          <p:spPr bwMode="auto">
            <a:xfrm>
              <a:off x="2842" y="3749"/>
              <a:ext cx="155"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latin typeface="Times New Roman" panose="02020603050405020304" pitchFamily="18" charset="0"/>
                </a:rPr>
                <a:t>2</a:t>
              </a:r>
            </a:p>
          </p:txBody>
        </p:sp>
        <p:sp>
          <p:nvSpPr>
            <p:cNvPr id="9" name="Text Box 27"/>
            <p:cNvSpPr txBox="1">
              <a:spLocks noChangeArrowheads="1"/>
            </p:cNvSpPr>
            <p:nvPr/>
          </p:nvSpPr>
          <p:spPr bwMode="auto">
            <a:xfrm>
              <a:off x="2109" y="3317"/>
              <a:ext cx="276"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latin typeface="Times New Roman" panose="02020603050405020304" pitchFamily="18" charset="0"/>
                </a:rPr>
                <a:t>23</a:t>
              </a:r>
            </a:p>
          </p:txBody>
        </p:sp>
        <p:sp>
          <p:nvSpPr>
            <p:cNvPr id="10" name="Text Box 28"/>
            <p:cNvSpPr txBox="1">
              <a:spLocks noChangeArrowheads="1"/>
            </p:cNvSpPr>
            <p:nvPr/>
          </p:nvSpPr>
          <p:spPr bwMode="auto">
            <a:xfrm>
              <a:off x="2854" y="2984"/>
              <a:ext cx="221"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latin typeface="Times New Roman" panose="02020603050405020304" pitchFamily="18" charset="0"/>
                </a:rPr>
                <a:t>12</a:t>
              </a:r>
            </a:p>
          </p:txBody>
        </p:sp>
        <p:sp>
          <p:nvSpPr>
            <p:cNvPr id="11" name="Text Box 29"/>
            <p:cNvSpPr txBox="1">
              <a:spLocks noChangeArrowheads="1"/>
            </p:cNvSpPr>
            <p:nvPr/>
          </p:nvSpPr>
          <p:spPr bwMode="auto">
            <a:xfrm>
              <a:off x="3442" y="3238"/>
              <a:ext cx="15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7</a:t>
              </a:r>
            </a:p>
          </p:txBody>
        </p:sp>
        <p:sp>
          <p:nvSpPr>
            <p:cNvPr id="12" name="Text Box 30"/>
            <p:cNvSpPr txBox="1">
              <a:spLocks noChangeArrowheads="1"/>
            </p:cNvSpPr>
            <p:nvPr/>
          </p:nvSpPr>
          <p:spPr bwMode="auto">
            <a:xfrm>
              <a:off x="3531" y="3650"/>
              <a:ext cx="21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17</a:t>
              </a:r>
            </a:p>
          </p:txBody>
        </p:sp>
        <p:sp>
          <p:nvSpPr>
            <p:cNvPr id="13" name="Text Box 31"/>
            <p:cNvSpPr txBox="1">
              <a:spLocks noChangeArrowheads="1"/>
            </p:cNvSpPr>
            <p:nvPr/>
          </p:nvSpPr>
          <p:spPr bwMode="auto">
            <a:xfrm>
              <a:off x="3308" y="2772"/>
              <a:ext cx="21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32</a:t>
              </a:r>
            </a:p>
          </p:txBody>
        </p:sp>
        <p:sp>
          <p:nvSpPr>
            <p:cNvPr id="14" name="Text Box 32"/>
            <p:cNvSpPr txBox="1">
              <a:spLocks noChangeArrowheads="1"/>
            </p:cNvSpPr>
            <p:nvPr/>
          </p:nvSpPr>
          <p:spPr bwMode="auto">
            <a:xfrm>
              <a:off x="3134" y="3317"/>
              <a:ext cx="216"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latin typeface="Times New Roman" panose="02020603050405020304" pitchFamily="18" charset="0"/>
                </a:rPr>
                <a:t>11</a:t>
              </a:r>
            </a:p>
          </p:txBody>
        </p:sp>
      </p:grpSp>
      <p:sp>
        <p:nvSpPr>
          <p:cNvPr id="32" name="矩形 31"/>
          <p:cNvSpPr/>
          <p:nvPr/>
        </p:nvSpPr>
        <p:spPr>
          <a:xfrm>
            <a:off x="833631" y="179929"/>
            <a:ext cx="5466561" cy="584775"/>
          </a:xfrm>
          <a:prstGeom prst="rect">
            <a:avLst/>
          </a:prstGeom>
        </p:spPr>
        <p:txBody>
          <a:bodyPr wrap="none">
            <a:spAutoFit/>
          </a:bodyPr>
          <a:lstStyle/>
          <a:p>
            <a:r>
              <a:rPr lang="zh-CN" altLang="en-US" sz="3200" b="1" dirty="0">
                <a:latin typeface="Calibri" panose="020F0502020204030204" pitchFamily="34" charset="0"/>
              </a:rPr>
              <a:t>求顶点</a:t>
            </a:r>
            <a:r>
              <a:rPr lang="en-US" altLang="zh-CN" sz="3200" b="1" dirty="0">
                <a:latin typeface="Calibri" panose="020F0502020204030204" pitchFamily="34" charset="0"/>
              </a:rPr>
              <a:t>a</a:t>
            </a:r>
            <a:r>
              <a:rPr lang="zh-CN" altLang="en-US" sz="3200" b="1" dirty="0">
                <a:latin typeface="Calibri" panose="020F0502020204030204" pitchFamily="34" charset="0"/>
              </a:rPr>
              <a:t>至顶点</a:t>
            </a:r>
            <a:r>
              <a:rPr lang="en-US" altLang="zh-CN" sz="3200" b="1" dirty="0">
                <a:latin typeface="Times New Roman" panose="02020603050405020304" pitchFamily="18" charset="0"/>
              </a:rPr>
              <a:t>f</a:t>
            </a:r>
            <a:r>
              <a:rPr lang="zh-CN" altLang="en-US" sz="3200" b="1" dirty="0">
                <a:latin typeface="Calibri" panose="020F0502020204030204" pitchFamily="34" charset="0"/>
              </a:rPr>
              <a:t>最短通路的长</a:t>
            </a:r>
            <a:endParaRPr lang="zh-CN" altLang="en-US" sz="3200" dirty="0"/>
          </a:p>
        </p:txBody>
      </p:sp>
      <p:grpSp>
        <p:nvGrpSpPr>
          <p:cNvPr id="33" name="Group 34"/>
          <p:cNvGrpSpPr>
            <a:grpSpLocks/>
          </p:cNvGrpSpPr>
          <p:nvPr/>
        </p:nvGrpSpPr>
        <p:grpSpPr bwMode="auto">
          <a:xfrm>
            <a:off x="5362575" y="836613"/>
            <a:ext cx="3313113" cy="744537"/>
            <a:chOff x="3606" y="1872"/>
            <a:chExt cx="2087" cy="469"/>
          </a:xfrm>
        </p:grpSpPr>
        <p:grpSp>
          <p:nvGrpSpPr>
            <p:cNvPr id="34" name="Group 35"/>
            <p:cNvGrpSpPr>
              <a:grpSpLocks/>
            </p:cNvGrpSpPr>
            <p:nvPr/>
          </p:nvGrpSpPr>
          <p:grpSpPr bwMode="auto">
            <a:xfrm>
              <a:off x="3771" y="2066"/>
              <a:ext cx="1922" cy="244"/>
              <a:chOff x="2212" y="3078"/>
              <a:chExt cx="1922" cy="244"/>
            </a:xfrm>
          </p:grpSpPr>
          <p:sp>
            <p:nvSpPr>
              <p:cNvPr id="38" name="Rectangle 36"/>
              <p:cNvSpPr>
                <a:spLocks noChangeArrowheads="1"/>
              </p:cNvSpPr>
              <p:nvPr/>
            </p:nvSpPr>
            <p:spPr bwMode="auto">
              <a:xfrm>
                <a:off x="2212" y="3078"/>
                <a:ext cx="1922" cy="2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9" name="Line 37"/>
              <p:cNvSpPr>
                <a:spLocks noChangeShapeType="1"/>
              </p:cNvSpPr>
              <p:nvPr/>
            </p:nvSpPr>
            <p:spPr bwMode="auto">
              <a:xfrm>
                <a:off x="2455" y="3078"/>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Line 38"/>
              <p:cNvSpPr>
                <a:spLocks noChangeShapeType="1"/>
              </p:cNvSpPr>
              <p:nvPr/>
            </p:nvSpPr>
            <p:spPr bwMode="auto">
              <a:xfrm>
                <a:off x="2738" y="3078"/>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 name="Line 39"/>
              <p:cNvSpPr>
                <a:spLocks noChangeShapeType="1"/>
              </p:cNvSpPr>
              <p:nvPr/>
            </p:nvSpPr>
            <p:spPr bwMode="auto">
              <a:xfrm>
                <a:off x="3021" y="3078"/>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Line 40"/>
              <p:cNvSpPr>
                <a:spLocks noChangeShapeType="1"/>
              </p:cNvSpPr>
              <p:nvPr/>
            </p:nvSpPr>
            <p:spPr bwMode="auto">
              <a:xfrm>
                <a:off x="3305" y="3078"/>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 name="Line 41"/>
              <p:cNvSpPr>
                <a:spLocks noChangeShapeType="1"/>
              </p:cNvSpPr>
              <p:nvPr/>
            </p:nvSpPr>
            <p:spPr bwMode="auto">
              <a:xfrm>
                <a:off x="3588" y="3078"/>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 name="Line 42"/>
              <p:cNvSpPr>
                <a:spLocks noChangeShapeType="1"/>
              </p:cNvSpPr>
              <p:nvPr/>
            </p:nvSpPr>
            <p:spPr bwMode="auto">
              <a:xfrm>
                <a:off x="3872" y="3078"/>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5" name="Text Box 43"/>
            <p:cNvSpPr txBox="1">
              <a:spLocks noChangeArrowheads="1"/>
            </p:cNvSpPr>
            <p:nvPr/>
          </p:nvSpPr>
          <p:spPr bwMode="auto">
            <a:xfrm>
              <a:off x="3606" y="2091"/>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L</a:t>
              </a:r>
            </a:p>
          </p:txBody>
        </p:sp>
        <p:sp>
          <p:nvSpPr>
            <p:cNvPr id="36" name="Text Box 44"/>
            <p:cNvSpPr txBox="1">
              <a:spLocks noChangeArrowheads="1"/>
            </p:cNvSpPr>
            <p:nvPr/>
          </p:nvSpPr>
          <p:spPr bwMode="auto">
            <a:xfrm>
              <a:off x="3847" y="1872"/>
              <a:ext cx="17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solidFill>
                    <a:srgbClr val="FF0000"/>
                  </a:solidFill>
                  <a:latin typeface="Times New Roman" panose="02020603050405020304" pitchFamily="18" charset="0"/>
                </a:rPr>
                <a:t>a</a:t>
              </a:r>
              <a:r>
                <a:rPr lang="en-US" altLang="zh-CN" sz="2000" dirty="0">
                  <a:latin typeface="Times New Roman" panose="02020603050405020304" pitchFamily="18" charset="0"/>
                </a:rPr>
                <a:t>     b     c     d     e     f    g</a:t>
              </a:r>
            </a:p>
          </p:txBody>
        </p:sp>
        <p:sp>
          <p:nvSpPr>
            <p:cNvPr id="37" name="Text Box 45"/>
            <p:cNvSpPr txBox="1">
              <a:spLocks noChangeArrowheads="1"/>
            </p:cNvSpPr>
            <p:nvPr/>
          </p:nvSpPr>
          <p:spPr bwMode="auto">
            <a:xfrm>
              <a:off x="3812" y="2076"/>
              <a:ext cx="188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latin typeface="Times New Roman" panose="02020603050405020304" pitchFamily="18" charset="0"/>
                </a:rPr>
                <a:t>      </a:t>
              </a:r>
              <a:r>
                <a:rPr lang="en-US" altLang="zh-CN" sz="2000" dirty="0">
                  <a:latin typeface="Times New Roman" panose="02020603050405020304" pitchFamily="18" charset="0"/>
                </a:rPr>
                <a:t>12    9    </a:t>
              </a:r>
              <a:r>
                <a:rPr lang="zh-CN"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23    </a:t>
              </a:r>
              <a:r>
                <a:rPr lang="zh-CN"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32</a:t>
              </a:r>
            </a:p>
          </p:txBody>
        </p:sp>
      </p:grpSp>
      <p:grpSp>
        <p:nvGrpSpPr>
          <p:cNvPr id="45" name="Group 70"/>
          <p:cNvGrpSpPr>
            <a:grpSpLocks/>
          </p:cNvGrpSpPr>
          <p:nvPr/>
        </p:nvGrpSpPr>
        <p:grpSpPr bwMode="auto">
          <a:xfrm>
            <a:off x="5292725" y="3709988"/>
            <a:ext cx="3359150" cy="730250"/>
            <a:chOff x="3573" y="2840"/>
            <a:chExt cx="2116" cy="460"/>
          </a:xfrm>
        </p:grpSpPr>
        <p:grpSp>
          <p:nvGrpSpPr>
            <p:cNvPr id="46" name="Group 71"/>
            <p:cNvGrpSpPr>
              <a:grpSpLocks/>
            </p:cNvGrpSpPr>
            <p:nvPr/>
          </p:nvGrpSpPr>
          <p:grpSpPr bwMode="auto">
            <a:xfrm>
              <a:off x="3767" y="3034"/>
              <a:ext cx="1922" cy="244"/>
              <a:chOff x="2212" y="3078"/>
              <a:chExt cx="1922" cy="244"/>
            </a:xfrm>
          </p:grpSpPr>
          <p:sp>
            <p:nvSpPr>
              <p:cNvPr id="50" name="Rectangle 72"/>
              <p:cNvSpPr>
                <a:spLocks noChangeArrowheads="1"/>
              </p:cNvSpPr>
              <p:nvPr/>
            </p:nvSpPr>
            <p:spPr bwMode="auto">
              <a:xfrm>
                <a:off x="2212" y="3078"/>
                <a:ext cx="1922" cy="2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1" name="Line 73"/>
              <p:cNvSpPr>
                <a:spLocks noChangeShapeType="1"/>
              </p:cNvSpPr>
              <p:nvPr/>
            </p:nvSpPr>
            <p:spPr bwMode="auto">
              <a:xfrm>
                <a:off x="2455" y="3078"/>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74"/>
              <p:cNvSpPr>
                <a:spLocks noChangeShapeType="1"/>
              </p:cNvSpPr>
              <p:nvPr/>
            </p:nvSpPr>
            <p:spPr bwMode="auto">
              <a:xfrm>
                <a:off x="2738" y="3078"/>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75"/>
              <p:cNvSpPr>
                <a:spLocks noChangeShapeType="1"/>
              </p:cNvSpPr>
              <p:nvPr/>
            </p:nvSpPr>
            <p:spPr bwMode="auto">
              <a:xfrm>
                <a:off x="3021" y="3078"/>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76"/>
              <p:cNvSpPr>
                <a:spLocks noChangeShapeType="1"/>
              </p:cNvSpPr>
              <p:nvPr/>
            </p:nvSpPr>
            <p:spPr bwMode="auto">
              <a:xfrm>
                <a:off x="3305" y="3078"/>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77"/>
              <p:cNvSpPr>
                <a:spLocks noChangeShapeType="1"/>
              </p:cNvSpPr>
              <p:nvPr/>
            </p:nvSpPr>
            <p:spPr bwMode="auto">
              <a:xfrm>
                <a:off x="3588" y="3078"/>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78"/>
              <p:cNvSpPr>
                <a:spLocks noChangeShapeType="1"/>
              </p:cNvSpPr>
              <p:nvPr/>
            </p:nvSpPr>
            <p:spPr bwMode="auto">
              <a:xfrm>
                <a:off x="3872" y="3078"/>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7" name="Text Box 79"/>
            <p:cNvSpPr txBox="1">
              <a:spLocks noChangeArrowheads="1"/>
            </p:cNvSpPr>
            <p:nvPr/>
          </p:nvSpPr>
          <p:spPr bwMode="auto">
            <a:xfrm>
              <a:off x="3573" y="3017"/>
              <a:ext cx="2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 </a:t>
              </a:r>
              <a:r>
                <a:rPr lang="en-US" altLang="zh-CN" sz="2000">
                  <a:latin typeface="Times New Roman" panose="02020603050405020304" pitchFamily="18" charset="0"/>
                </a:rPr>
                <a:t>L</a:t>
              </a:r>
            </a:p>
          </p:txBody>
        </p:sp>
        <p:sp>
          <p:nvSpPr>
            <p:cNvPr id="48" name="Text Box 80"/>
            <p:cNvSpPr txBox="1">
              <a:spLocks noChangeArrowheads="1"/>
            </p:cNvSpPr>
            <p:nvPr/>
          </p:nvSpPr>
          <p:spPr bwMode="auto">
            <a:xfrm>
              <a:off x="3843" y="2840"/>
              <a:ext cx="17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solidFill>
                    <a:srgbClr val="FF0000"/>
                  </a:solidFill>
                  <a:latin typeface="Times New Roman" panose="02020603050405020304" pitchFamily="18" charset="0"/>
                </a:rPr>
                <a:t>a</a:t>
              </a:r>
              <a:r>
                <a:rPr lang="en-US" altLang="zh-CN" sz="2000" dirty="0">
                  <a:latin typeface="Times New Roman" panose="02020603050405020304" pitchFamily="18" charset="0"/>
                </a:rPr>
                <a:t>     </a:t>
              </a:r>
              <a:r>
                <a:rPr lang="en-US" altLang="zh-CN" sz="2000" dirty="0">
                  <a:solidFill>
                    <a:srgbClr val="FF3300"/>
                  </a:solidFill>
                  <a:latin typeface="Times New Roman" panose="02020603050405020304" pitchFamily="18" charset="0"/>
                </a:rPr>
                <a:t>b</a:t>
              </a:r>
              <a:r>
                <a:rPr lang="en-US" altLang="zh-CN" sz="2000" dirty="0">
                  <a:latin typeface="Times New Roman" panose="02020603050405020304" pitchFamily="18" charset="0"/>
                </a:rPr>
                <a:t>    </a:t>
              </a:r>
              <a:r>
                <a:rPr lang="en-US" altLang="zh-CN" sz="2000" dirty="0">
                  <a:solidFill>
                    <a:srgbClr val="FF0000"/>
                  </a:solidFill>
                  <a:latin typeface="Times New Roman" panose="02020603050405020304" pitchFamily="18" charset="0"/>
                </a:rPr>
                <a:t> c</a:t>
              </a:r>
              <a:r>
                <a:rPr lang="en-US" altLang="zh-CN" sz="2000" dirty="0">
                  <a:latin typeface="Times New Roman" panose="02020603050405020304" pitchFamily="18" charset="0"/>
                </a:rPr>
                <a:t>     </a:t>
              </a:r>
              <a:r>
                <a:rPr lang="en-US" altLang="zh-CN" sz="2000" dirty="0">
                  <a:solidFill>
                    <a:srgbClr val="FF3300"/>
                  </a:solidFill>
                  <a:latin typeface="Times New Roman" panose="02020603050405020304" pitchFamily="18" charset="0"/>
                </a:rPr>
                <a:t>d</a:t>
              </a:r>
              <a:r>
                <a:rPr lang="en-US" altLang="zh-CN" sz="2000" dirty="0">
                  <a:solidFill>
                    <a:srgbClr val="FF0000"/>
                  </a:solidFill>
                  <a:latin typeface="Times New Roman" panose="02020603050405020304" pitchFamily="18" charset="0"/>
                </a:rPr>
                <a:t> </a:t>
              </a:r>
              <a:r>
                <a:rPr lang="en-US" altLang="zh-CN" sz="2000" dirty="0">
                  <a:latin typeface="Times New Roman" panose="02020603050405020304" pitchFamily="18" charset="0"/>
                </a:rPr>
                <a:t>    e     f    g</a:t>
              </a:r>
            </a:p>
          </p:txBody>
        </p:sp>
        <p:sp>
          <p:nvSpPr>
            <p:cNvPr id="49" name="Text Box 81"/>
            <p:cNvSpPr txBox="1">
              <a:spLocks noChangeArrowheads="1"/>
            </p:cNvSpPr>
            <p:nvPr/>
          </p:nvSpPr>
          <p:spPr bwMode="auto">
            <a:xfrm>
              <a:off x="3836" y="3048"/>
              <a:ext cx="181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latin typeface="Times New Roman" panose="02020603050405020304" pitchFamily="18" charset="0"/>
                </a:rPr>
                <a:t>    </a:t>
              </a:r>
              <a:r>
                <a:rPr lang="en-US" altLang="zh-CN" sz="2000" dirty="0">
                  <a:solidFill>
                    <a:srgbClr val="993300"/>
                  </a:solidFill>
                  <a:latin typeface="Times New Roman" panose="02020603050405020304" pitchFamily="18" charset="0"/>
                </a:rPr>
                <a:t>12   9     14</a:t>
              </a:r>
              <a:r>
                <a:rPr lang="en-US" altLang="zh-CN" sz="2000" dirty="0">
                  <a:solidFill>
                    <a:srgbClr val="3333FF"/>
                  </a:solidFill>
                  <a:latin typeface="Times New Roman" panose="02020603050405020304" pitchFamily="18" charset="0"/>
                </a:rPr>
                <a:t>    20  </a:t>
              </a:r>
              <a:r>
                <a:rPr lang="en-US" altLang="zh-CN" sz="2000" dirty="0">
                  <a:latin typeface="Times New Roman" panose="02020603050405020304" pitchFamily="18" charset="0"/>
                </a:rPr>
                <a:t>23  19</a:t>
              </a:r>
            </a:p>
          </p:txBody>
        </p:sp>
      </p:grpSp>
      <p:grpSp>
        <p:nvGrpSpPr>
          <p:cNvPr id="57" name="Group 82"/>
          <p:cNvGrpSpPr>
            <a:grpSpLocks/>
          </p:cNvGrpSpPr>
          <p:nvPr/>
        </p:nvGrpSpPr>
        <p:grpSpPr bwMode="auto">
          <a:xfrm>
            <a:off x="5292725" y="4581525"/>
            <a:ext cx="3359150" cy="730250"/>
            <a:chOff x="3573" y="3249"/>
            <a:chExt cx="2116" cy="460"/>
          </a:xfrm>
        </p:grpSpPr>
        <p:grpSp>
          <p:nvGrpSpPr>
            <p:cNvPr id="58" name="Group 83"/>
            <p:cNvGrpSpPr>
              <a:grpSpLocks/>
            </p:cNvGrpSpPr>
            <p:nvPr/>
          </p:nvGrpSpPr>
          <p:grpSpPr bwMode="auto">
            <a:xfrm>
              <a:off x="3767" y="3443"/>
              <a:ext cx="1922" cy="244"/>
              <a:chOff x="2212" y="3078"/>
              <a:chExt cx="1922" cy="244"/>
            </a:xfrm>
          </p:grpSpPr>
          <p:sp>
            <p:nvSpPr>
              <p:cNvPr id="62" name="Rectangle 84"/>
              <p:cNvSpPr>
                <a:spLocks noChangeArrowheads="1"/>
              </p:cNvSpPr>
              <p:nvPr/>
            </p:nvSpPr>
            <p:spPr bwMode="auto">
              <a:xfrm>
                <a:off x="2212" y="3078"/>
                <a:ext cx="1922" cy="2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3" name="Line 85"/>
              <p:cNvSpPr>
                <a:spLocks noChangeShapeType="1"/>
              </p:cNvSpPr>
              <p:nvPr/>
            </p:nvSpPr>
            <p:spPr bwMode="auto">
              <a:xfrm>
                <a:off x="2455" y="3078"/>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Line 86"/>
              <p:cNvSpPr>
                <a:spLocks noChangeShapeType="1"/>
              </p:cNvSpPr>
              <p:nvPr/>
            </p:nvSpPr>
            <p:spPr bwMode="auto">
              <a:xfrm>
                <a:off x="2738" y="3078"/>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 name="Line 87"/>
              <p:cNvSpPr>
                <a:spLocks noChangeShapeType="1"/>
              </p:cNvSpPr>
              <p:nvPr/>
            </p:nvSpPr>
            <p:spPr bwMode="auto">
              <a:xfrm>
                <a:off x="3021" y="3078"/>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88"/>
              <p:cNvSpPr>
                <a:spLocks noChangeShapeType="1"/>
              </p:cNvSpPr>
              <p:nvPr/>
            </p:nvSpPr>
            <p:spPr bwMode="auto">
              <a:xfrm>
                <a:off x="3305" y="3078"/>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89"/>
              <p:cNvSpPr>
                <a:spLocks noChangeShapeType="1"/>
              </p:cNvSpPr>
              <p:nvPr/>
            </p:nvSpPr>
            <p:spPr bwMode="auto">
              <a:xfrm>
                <a:off x="3588" y="3078"/>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Line 90"/>
              <p:cNvSpPr>
                <a:spLocks noChangeShapeType="1"/>
              </p:cNvSpPr>
              <p:nvPr/>
            </p:nvSpPr>
            <p:spPr bwMode="auto">
              <a:xfrm>
                <a:off x="3872" y="3078"/>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9" name="Text Box 91"/>
            <p:cNvSpPr txBox="1">
              <a:spLocks noChangeArrowheads="1"/>
            </p:cNvSpPr>
            <p:nvPr/>
          </p:nvSpPr>
          <p:spPr bwMode="auto">
            <a:xfrm>
              <a:off x="3573" y="3426"/>
              <a:ext cx="25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latin typeface="Times New Roman" panose="02020603050405020304" pitchFamily="18" charset="0"/>
                </a:rPr>
                <a:t> </a:t>
              </a:r>
              <a:r>
                <a:rPr lang="en-US" altLang="zh-CN" sz="2000">
                  <a:latin typeface="Times New Roman" panose="02020603050405020304" pitchFamily="18" charset="0"/>
                </a:rPr>
                <a:t>L</a:t>
              </a:r>
            </a:p>
          </p:txBody>
        </p:sp>
        <p:sp>
          <p:nvSpPr>
            <p:cNvPr id="60" name="Text Box 92"/>
            <p:cNvSpPr txBox="1">
              <a:spLocks noChangeArrowheads="1"/>
            </p:cNvSpPr>
            <p:nvPr/>
          </p:nvSpPr>
          <p:spPr bwMode="auto">
            <a:xfrm>
              <a:off x="3843" y="3249"/>
              <a:ext cx="17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FF0000"/>
                  </a:solidFill>
                  <a:latin typeface="Times New Roman" panose="02020603050405020304" pitchFamily="18" charset="0"/>
                </a:rPr>
                <a:t>a</a:t>
              </a:r>
              <a:r>
                <a:rPr lang="en-US" altLang="zh-CN" sz="2000">
                  <a:latin typeface="Times New Roman" panose="02020603050405020304" pitchFamily="18" charset="0"/>
                </a:rPr>
                <a:t>     </a:t>
              </a:r>
              <a:r>
                <a:rPr lang="en-US" altLang="zh-CN" sz="2000">
                  <a:solidFill>
                    <a:srgbClr val="FF3300"/>
                  </a:solidFill>
                  <a:latin typeface="Times New Roman" panose="02020603050405020304" pitchFamily="18" charset="0"/>
                </a:rPr>
                <a:t>b     c     d</a:t>
              </a:r>
              <a:r>
                <a:rPr lang="en-US" altLang="zh-CN" sz="2000">
                  <a:solidFill>
                    <a:srgbClr val="FF0000"/>
                  </a:solidFill>
                  <a:latin typeface="Times New Roman" panose="02020603050405020304" pitchFamily="18" charset="0"/>
                </a:rPr>
                <a:t> </a:t>
              </a:r>
              <a:r>
                <a:rPr lang="en-US" altLang="zh-CN" sz="2000">
                  <a:latin typeface="Times New Roman" panose="02020603050405020304" pitchFamily="18" charset="0"/>
                </a:rPr>
                <a:t>   </a:t>
              </a:r>
              <a:r>
                <a:rPr lang="en-US" altLang="zh-CN" sz="2000">
                  <a:solidFill>
                    <a:srgbClr val="FF0000"/>
                  </a:solidFill>
                  <a:latin typeface="Times New Roman" panose="02020603050405020304" pitchFamily="18" charset="0"/>
                </a:rPr>
                <a:t> e </a:t>
              </a:r>
              <a:r>
                <a:rPr lang="en-US" altLang="zh-CN" sz="2000">
                  <a:latin typeface="Times New Roman" panose="02020603050405020304" pitchFamily="18" charset="0"/>
                </a:rPr>
                <a:t>    f    g</a:t>
              </a:r>
            </a:p>
          </p:txBody>
        </p:sp>
        <p:sp>
          <p:nvSpPr>
            <p:cNvPr id="61" name="Text Box 93"/>
            <p:cNvSpPr txBox="1">
              <a:spLocks noChangeArrowheads="1"/>
            </p:cNvSpPr>
            <p:nvPr/>
          </p:nvSpPr>
          <p:spPr bwMode="auto">
            <a:xfrm>
              <a:off x="3805" y="3457"/>
              <a:ext cx="185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latin typeface="Times New Roman" panose="02020603050405020304" pitchFamily="18" charset="0"/>
                  <a:sym typeface="Symbol" panose="05050102010706020507" pitchFamily="18" charset="2"/>
                </a:rPr>
                <a:t>   </a:t>
              </a:r>
              <a:r>
                <a:rPr lang="zh-CN" altLang="en-US" sz="2000" dirty="0">
                  <a:latin typeface="Times New Roman" panose="02020603050405020304" pitchFamily="18" charset="0"/>
                </a:rPr>
                <a:t> </a:t>
              </a:r>
              <a:r>
                <a:rPr lang="en-US" altLang="zh-CN" sz="2000" dirty="0">
                  <a:solidFill>
                    <a:srgbClr val="993300"/>
                  </a:solidFill>
                  <a:latin typeface="Times New Roman" panose="02020603050405020304" pitchFamily="18" charset="0"/>
                </a:rPr>
                <a:t>12    9     14    </a:t>
              </a:r>
              <a:r>
                <a:rPr lang="en-US" altLang="zh-CN" sz="2000" dirty="0">
                  <a:latin typeface="Times New Roman" panose="02020603050405020304" pitchFamily="18" charset="0"/>
                </a:rPr>
                <a:t>20 </a:t>
              </a:r>
              <a:r>
                <a:rPr lang="en-US" altLang="zh-CN" sz="2000" dirty="0">
                  <a:solidFill>
                    <a:srgbClr val="3333FF"/>
                  </a:solidFill>
                  <a:latin typeface="Times New Roman" panose="02020603050405020304" pitchFamily="18" charset="0"/>
                </a:rPr>
                <a:t> 23  </a:t>
              </a:r>
              <a:r>
                <a:rPr lang="en-US" altLang="zh-CN" sz="2000" dirty="0">
                  <a:solidFill>
                    <a:srgbClr val="FF0000"/>
                  </a:solidFill>
                  <a:latin typeface="Times New Roman" panose="02020603050405020304" pitchFamily="18" charset="0"/>
                </a:rPr>
                <a:t>19</a:t>
              </a:r>
            </a:p>
          </p:txBody>
        </p:sp>
      </p:grpSp>
      <p:grpSp>
        <p:nvGrpSpPr>
          <p:cNvPr id="69" name="Group 94"/>
          <p:cNvGrpSpPr>
            <a:grpSpLocks/>
          </p:cNvGrpSpPr>
          <p:nvPr/>
        </p:nvGrpSpPr>
        <p:grpSpPr bwMode="auto">
          <a:xfrm>
            <a:off x="5365750" y="5516563"/>
            <a:ext cx="3290888" cy="730250"/>
            <a:chOff x="3619" y="3702"/>
            <a:chExt cx="2073" cy="460"/>
          </a:xfrm>
        </p:grpSpPr>
        <p:grpSp>
          <p:nvGrpSpPr>
            <p:cNvPr id="70" name="Group 95"/>
            <p:cNvGrpSpPr>
              <a:grpSpLocks/>
            </p:cNvGrpSpPr>
            <p:nvPr/>
          </p:nvGrpSpPr>
          <p:grpSpPr bwMode="auto">
            <a:xfrm>
              <a:off x="3770" y="3896"/>
              <a:ext cx="1922" cy="244"/>
              <a:chOff x="2212" y="3078"/>
              <a:chExt cx="1922" cy="244"/>
            </a:xfrm>
          </p:grpSpPr>
          <p:sp>
            <p:nvSpPr>
              <p:cNvPr id="74" name="Rectangle 96"/>
              <p:cNvSpPr>
                <a:spLocks noChangeArrowheads="1"/>
              </p:cNvSpPr>
              <p:nvPr/>
            </p:nvSpPr>
            <p:spPr bwMode="auto">
              <a:xfrm>
                <a:off x="2212" y="3078"/>
                <a:ext cx="1922" cy="2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5" name="Line 97"/>
              <p:cNvSpPr>
                <a:spLocks noChangeShapeType="1"/>
              </p:cNvSpPr>
              <p:nvPr/>
            </p:nvSpPr>
            <p:spPr bwMode="auto">
              <a:xfrm>
                <a:off x="2455" y="3078"/>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98"/>
              <p:cNvSpPr>
                <a:spLocks noChangeShapeType="1"/>
              </p:cNvSpPr>
              <p:nvPr/>
            </p:nvSpPr>
            <p:spPr bwMode="auto">
              <a:xfrm>
                <a:off x="2738" y="3078"/>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99"/>
              <p:cNvSpPr>
                <a:spLocks noChangeShapeType="1"/>
              </p:cNvSpPr>
              <p:nvPr/>
            </p:nvSpPr>
            <p:spPr bwMode="auto">
              <a:xfrm>
                <a:off x="3021" y="3078"/>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100"/>
              <p:cNvSpPr>
                <a:spLocks noChangeShapeType="1"/>
              </p:cNvSpPr>
              <p:nvPr/>
            </p:nvSpPr>
            <p:spPr bwMode="auto">
              <a:xfrm>
                <a:off x="3305" y="3078"/>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Line 101"/>
              <p:cNvSpPr>
                <a:spLocks noChangeShapeType="1"/>
              </p:cNvSpPr>
              <p:nvPr/>
            </p:nvSpPr>
            <p:spPr bwMode="auto">
              <a:xfrm>
                <a:off x="3588" y="3078"/>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Line 102"/>
              <p:cNvSpPr>
                <a:spLocks noChangeShapeType="1"/>
              </p:cNvSpPr>
              <p:nvPr/>
            </p:nvSpPr>
            <p:spPr bwMode="auto">
              <a:xfrm>
                <a:off x="3872" y="3078"/>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1" name="Text Box 103"/>
            <p:cNvSpPr txBox="1">
              <a:spLocks noChangeArrowheads="1"/>
            </p:cNvSpPr>
            <p:nvPr/>
          </p:nvSpPr>
          <p:spPr bwMode="auto">
            <a:xfrm>
              <a:off x="3619" y="3879"/>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L</a:t>
              </a:r>
            </a:p>
          </p:txBody>
        </p:sp>
        <p:sp>
          <p:nvSpPr>
            <p:cNvPr id="72" name="Text Box 104"/>
            <p:cNvSpPr txBox="1">
              <a:spLocks noChangeArrowheads="1"/>
            </p:cNvSpPr>
            <p:nvPr/>
          </p:nvSpPr>
          <p:spPr bwMode="auto">
            <a:xfrm>
              <a:off x="3846" y="3702"/>
              <a:ext cx="17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FF0000"/>
                  </a:solidFill>
                  <a:latin typeface="Times New Roman" panose="02020603050405020304" pitchFamily="18" charset="0"/>
                </a:rPr>
                <a:t>a</a:t>
              </a:r>
              <a:r>
                <a:rPr lang="en-US" altLang="zh-CN" sz="2000">
                  <a:latin typeface="Times New Roman" panose="02020603050405020304" pitchFamily="18" charset="0"/>
                </a:rPr>
                <a:t>     </a:t>
              </a:r>
              <a:r>
                <a:rPr lang="en-US" altLang="zh-CN" sz="2000">
                  <a:solidFill>
                    <a:srgbClr val="FF3300"/>
                  </a:solidFill>
                  <a:latin typeface="Times New Roman" panose="02020603050405020304" pitchFamily="18" charset="0"/>
                </a:rPr>
                <a:t>b     c     d</a:t>
              </a:r>
              <a:r>
                <a:rPr lang="en-US" altLang="zh-CN" sz="2000">
                  <a:solidFill>
                    <a:srgbClr val="FF0000"/>
                  </a:solidFill>
                  <a:latin typeface="Times New Roman" panose="02020603050405020304" pitchFamily="18" charset="0"/>
                </a:rPr>
                <a:t> </a:t>
              </a:r>
              <a:r>
                <a:rPr lang="en-US" altLang="zh-CN" sz="2000">
                  <a:latin typeface="Times New Roman" panose="02020603050405020304" pitchFamily="18" charset="0"/>
                </a:rPr>
                <a:t>   </a:t>
              </a:r>
              <a:r>
                <a:rPr lang="en-US" altLang="zh-CN" sz="2000">
                  <a:solidFill>
                    <a:srgbClr val="FF0000"/>
                  </a:solidFill>
                  <a:latin typeface="Times New Roman" panose="02020603050405020304" pitchFamily="18" charset="0"/>
                </a:rPr>
                <a:t> e </a:t>
              </a:r>
              <a:r>
                <a:rPr lang="en-US" altLang="zh-CN" sz="2000">
                  <a:latin typeface="Times New Roman" panose="02020603050405020304" pitchFamily="18" charset="0"/>
                </a:rPr>
                <a:t>   </a:t>
              </a:r>
              <a:r>
                <a:rPr lang="en-US" altLang="zh-CN" sz="2000">
                  <a:solidFill>
                    <a:srgbClr val="FF0000"/>
                  </a:solidFill>
                  <a:latin typeface="Times New Roman" panose="02020603050405020304" pitchFamily="18" charset="0"/>
                </a:rPr>
                <a:t> </a:t>
              </a:r>
              <a:r>
                <a:rPr lang="en-US" altLang="zh-CN" sz="2000">
                  <a:latin typeface="Times New Roman" panose="02020603050405020304" pitchFamily="18" charset="0"/>
                </a:rPr>
                <a:t>f    </a:t>
              </a:r>
              <a:r>
                <a:rPr lang="en-US" altLang="zh-CN" sz="2000">
                  <a:solidFill>
                    <a:srgbClr val="FF3300"/>
                  </a:solidFill>
                  <a:latin typeface="Times New Roman" panose="02020603050405020304" pitchFamily="18" charset="0"/>
                </a:rPr>
                <a:t>g</a:t>
              </a:r>
            </a:p>
          </p:txBody>
        </p:sp>
        <p:sp>
          <p:nvSpPr>
            <p:cNvPr id="73" name="Text Box 105"/>
            <p:cNvSpPr txBox="1">
              <a:spLocks noChangeArrowheads="1"/>
            </p:cNvSpPr>
            <p:nvPr/>
          </p:nvSpPr>
          <p:spPr bwMode="auto">
            <a:xfrm>
              <a:off x="3806" y="3910"/>
              <a:ext cx="185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latin typeface="Times New Roman" panose="02020603050405020304" pitchFamily="18" charset="0"/>
                </a:rPr>
                <a:t>    </a:t>
              </a:r>
              <a:r>
                <a:rPr lang="en-US" altLang="zh-CN" sz="2000" dirty="0">
                  <a:solidFill>
                    <a:srgbClr val="993300"/>
                  </a:solidFill>
                  <a:latin typeface="Times New Roman" panose="02020603050405020304" pitchFamily="18" charset="0"/>
                </a:rPr>
                <a:t>12    9     14    20</a:t>
              </a:r>
              <a:r>
                <a:rPr lang="en-US" altLang="zh-CN" sz="2000" dirty="0">
                  <a:solidFill>
                    <a:srgbClr val="3333FF"/>
                  </a:solidFill>
                  <a:latin typeface="Times New Roman" panose="02020603050405020304" pitchFamily="18" charset="0"/>
                </a:rPr>
                <a:t>  22  </a:t>
              </a:r>
              <a:r>
                <a:rPr lang="en-US" altLang="zh-CN" sz="2000" dirty="0">
                  <a:solidFill>
                    <a:srgbClr val="FF0000"/>
                  </a:solidFill>
                  <a:latin typeface="Times New Roman" panose="02020603050405020304" pitchFamily="18" charset="0"/>
                </a:rPr>
                <a:t>19</a:t>
              </a:r>
            </a:p>
          </p:txBody>
        </p:sp>
      </p:grpSp>
      <p:grpSp>
        <p:nvGrpSpPr>
          <p:cNvPr id="81" name="Group 198"/>
          <p:cNvGrpSpPr>
            <a:grpSpLocks/>
          </p:cNvGrpSpPr>
          <p:nvPr/>
        </p:nvGrpSpPr>
        <p:grpSpPr bwMode="auto">
          <a:xfrm>
            <a:off x="5364165" y="1844675"/>
            <a:ext cx="3306763" cy="723900"/>
            <a:chOff x="3606" y="2304"/>
            <a:chExt cx="2083" cy="456"/>
          </a:xfrm>
        </p:grpSpPr>
        <p:grpSp>
          <p:nvGrpSpPr>
            <p:cNvPr id="82" name="Group 199"/>
            <p:cNvGrpSpPr>
              <a:grpSpLocks/>
            </p:cNvGrpSpPr>
            <p:nvPr/>
          </p:nvGrpSpPr>
          <p:grpSpPr bwMode="auto">
            <a:xfrm>
              <a:off x="3767" y="2498"/>
              <a:ext cx="1922" cy="244"/>
              <a:chOff x="2212" y="3078"/>
              <a:chExt cx="1922" cy="244"/>
            </a:xfrm>
          </p:grpSpPr>
          <p:sp>
            <p:nvSpPr>
              <p:cNvPr id="86" name="Rectangle 200"/>
              <p:cNvSpPr>
                <a:spLocks noChangeArrowheads="1"/>
              </p:cNvSpPr>
              <p:nvPr/>
            </p:nvSpPr>
            <p:spPr bwMode="auto">
              <a:xfrm>
                <a:off x="2212" y="3078"/>
                <a:ext cx="1922" cy="2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7" name="Line 201"/>
              <p:cNvSpPr>
                <a:spLocks noChangeShapeType="1"/>
              </p:cNvSpPr>
              <p:nvPr/>
            </p:nvSpPr>
            <p:spPr bwMode="auto">
              <a:xfrm>
                <a:off x="2455" y="3078"/>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8" name="Line 202"/>
              <p:cNvSpPr>
                <a:spLocks noChangeShapeType="1"/>
              </p:cNvSpPr>
              <p:nvPr/>
            </p:nvSpPr>
            <p:spPr bwMode="auto">
              <a:xfrm>
                <a:off x="2738" y="3078"/>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 name="Line 203"/>
              <p:cNvSpPr>
                <a:spLocks noChangeShapeType="1"/>
              </p:cNvSpPr>
              <p:nvPr/>
            </p:nvSpPr>
            <p:spPr bwMode="auto">
              <a:xfrm>
                <a:off x="3021" y="3078"/>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 name="Line 204"/>
              <p:cNvSpPr>
                <a:spLocks noChangeShapeType="1"/>
              </p:cNvSpPr>
              <p:nvPr/>
            </p:nvSpPr>
            <p:spPr bwMode="auto">
              <a:xfrm>
                <a:off x="3305" y="3078"/>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 name="Line 205"/>
              <p:cNvSpPr>
                <a:spLocks noChangeShapeType="1"/>
              </p:cNvSpPr>
              <p:nvPr/>
            </p:nvSpPr>
            <p:spPr bwMode="auto">
              <a:xfrm>
                <a:off x="3588" y="3078"/>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 name="Line 206"/>
              <p:cNvSpPr>
                <a:spLocks noChangeShapeType="1"/>
              </p:cNvSpPr>
              <p:nvPr/>
            </p:nvSpPr>
            <p:spPr bwMode="auto">
              <a:xfrm>
                <a:off x="3872" y="3078"/>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3" name="Text Box 207"/>
            <p:cNvSpPr txBox="1">
              <a:spLocks noChangeArrowheads="1"/>
            </p:cNvSpPr>
            <p:nvPr/>
          </p:nvSpPr>
          <p:spPr bwMode="auto">
            <a:xfrm>
              <a:off x="3606" y="2481"/>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L</a:t>
              </a:r>
            </a:p>
          </p:txBody>
        </p:sp>
        <p:sp>
          <p:nvSpPr>
            <p:cNvPr id="84" name="Text Box 208"/>
            <p:cNvSpPr txBox="1">
              <a:spLocks noChangeArrowheads="1"/>
            </p:cNvSpPr>
            <p:nvPr/>
          </p:nvSpPr>
          <p:spPr bwMode="auto">
            <a:xfrm>
              <a:off x="3843" y="2304"/>
              <a:ext cx="17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solidFill>
                    <a:srgbClr val="FF0000"/>
                  </a:solidFill>
                  <a:latin typeface="Times New Roman" panose="02020603050405020304" pitchFamily="18" charset="0"/>
                </a:rPr>
                <a:t>a</a:t>
              </a:r>
              <a:r>
                <a:rPr lang="en-US" altLang="zh-CN" sz="2000" dirty="0">
                  <a:latin typeface="Times New Roman" panose="02020603050405020304" pitchFamily="18" charset="0"/>
                </a:rPr>
                <a:t>     b    </a:t>
              </a:r>
              <a:r>
                <a:rPr lang="en-US" altLang="zh-CN" sz="2000" dirty="0">
                  <a:solidFill>
                    <a:srgbClr val="FF0000"/>
                  </a:solidFill>
                  <a:latin typeface="Times New Roman" panose="02020603050405020304" pitchFamily="18" charset="0"/>
                </a:rPr>
                <a:t> c</a:t>
              </a:r>
              <a:r>
                <a:rPr lang="en-US" altLang="zh-CN" sz="2000" dirty="0">
                  <a:latin typeface="Times New Roman" panose="02020603050405020304" pitchFamily="18" charset="0"/>
                </a:rPr>
                <a:t>     d     e     f    g</a:t>
              </a:r>
            </a:p>
          </p:txBody>
        </p:sp>
        <p:sp>
          <p:nvSpPr>
            <p:cNvPr id="85" name="Text Box 209"/>
            <p:cNvSpPr txBox="1">
              <a:spLocks noChangeArrowheads="1"/>
            </p:cNvSpPr>
            <p:nvPr/>
          </p:nvSpPr>
          <p:spPr bwMode="auto">
            <a:xfrm>
              <a:off x="3825" y="2508"/>
              <a:ext cx="184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latin typeface="Times New Roman" panose="02020603050405020304" pitchFamily="18" charset="0"/>
                  <a:sym typeface="Symbol" panose="05050102010706020507" pitchFamily="18" charset="2"/>
                </a:rPr>
                <a:t>     </a:t>
              </a:r>
              <a:r>
                <a:rPr lang="zh-CN" altLang="en-US" sz="2000" dirty="0">
                  <a:latin typeface="Times New Roman" panose="02020603050405020304" pitchFamily="18" charset="0"/>
                </a:rPr>
                <a:t> </a:t>
              </a:r>
              <a:r>
                <a:rPr lang="en-US" altLang="zh-CN" sz="2000" dirty="0">
                  <a:latin typeface="Times New Roman" panose="02020603050405020304" pitchFamily="18" charset="0"/>
                </a:rPr>
                <a:t>12    </a:t>
              </a:r>
              <a:r>
                <a:rPr lang="en-US" altLang="zh-CN" sz="2000" dirty="0">
                  <a:solidFill>
                    <a:srgbClr val="993300"/>
                  </a:solidFill>
                  <a:latin typeface="Times New Roman" panose="02020603050405020304" pitchFamily="18" charset="0"/>
                </a:rPr>
                <a:t>9</a:t>
              </a:r>
              <a:r>
                <a:rPr lang="en-US" altLang="zh-CN" sz="2000" dirty="0">
                  <a:latin typeface="Times New Roman" panose="02020603050405020304" pitchFamily="18" charset="0"/>
                </a:rPr>
                <a:t>    </a:t>
              </a:r>
              <a:r>
                <a:rPr lang="en-US" altLang="zh-CN" sz="2000" dirty="0">
                  <a:solidFill>
                    <a:srgbClr val="3333FF"/>
                  </a:solidFill>
                  <a:latin typeface="Times New Roman" panose="02020603050405020304" pitchFamily="18" charset="0"/>
                </a:rPr>
                <a:t>14</a:t>
              </a:r>
              <a:r>
                <a:rPr lang="en-US" altLang="zh-CN" sz="2000" dirty="0">
                  <a:solidFill>
                    <a:srgbClr val="FF0000"/>
                  </a:solidFill>
                  <a:latin typeface="Times New Roman" panose="02020603050405020304" pitchFamily="18" charset="0"/>
                </a:rPr>
                <a:t>   </a:t>
              </a:r>
              <a:r>
                <a:rPr lang="en-US" altLang="zh-CN" sz="2000" dirty="0">
                  <a:latin typeface="Times New Roman" panose="02020603050405020304" pitchFamily="18" charset="0"/>
                </a:rPr>
                <a:t>23  </a:t>
              </a:r>
              <a:r>
                <a:rPr lang="zh-CN"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32</a:t>
              </a:r>
            </a:p>
          </p:txBody>
        </p:sp>
      </p:grpSp>
      <p:grpSp>
        <p:nvGrpSpPr>
          <p:cNvPr id="93" name="Group 210"/>
          <p:cNvGrpSpPr>
            <a:grpSpLocks/>
          </p:cNvGrpSpPr>
          <p:nvPr/>
        </p:nvGrpSpPr>
        <p:grpSpPr bwMode="auto">
          <a:xfrm>
            <a:off x="5364163" y="2779713"/>
            <a:ext cx="3306762" cy="730250"/>
            <a:chOff x="3606" y="2432"/>
            <a:chExt cx="2083" cy="460"/>
          </a:xfrm>
        </p:grpSpPr>
        <p:grpSp>
          <p:nvGrpSpPr>
            <p:cNvPr id="94" name="Group 211"/>
            <p:cNvGrpSpPr>
              <a:grpSpLocks/>
            </p:cNvGrpSpPr>
            <p:nvPr/>
          </p:nvGrpSpPr>
          <p:grpSpPr bwMode="auto">
            <a:xfrm>
              <a:off x="3767" y="2626"/>
              <a:ext cx="1922" cy="244"/>
              <a:chOff x="2212" y="3078"/>
              <a:chExt cx="1922" cy="244"/>
            </a:xfrm>
          </p:grpSpPr>
          <p:sp>
            <p:nvSpPr>
              <p:cNvPr id="98" name="Rectangle 212"/>
              <p:cNvSpPr>
                <a:spLocks noChangeArrowheads="1"/>
              </p:cNvSpPr>
              <p:nvPr/>
            </p:nvSpPr>
            <p:spPr bwMode="auto">
              <a:xfrm>
                <a:off x="2212" y="3078"/>
                <a:ext cx="1922" cy="24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99" name="Line 213"/>
              <p:cNvSpPr>
                <a:spLocks noChangeShapeType="1"/>
              </p:cNvSpPr>
              <p:nvPr/>
            </p:nvSpPr>
            <p:spPr bwMode="auto">
              <a:xfrm>
                <a:off x="2455" y="3078"/>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 name="Line 214"/>
              <p:cNvSpPr>
                <a:spLocks noChangeShapeType="1"/>
              </p:cNvSpPr>
              <p:nvPr/>
            </p:nvSpPr>
            <p:spPr bwMode="auto">
              <a:xfrm>
                <a:off x="2738" y="3078"/>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 name="Line 215"/>
              <p:cNvSpPr>
                <a:spLocks noChangeShapeType="1"/>
              </p:cNvSpPr>
              <p:nvPr/>
            </p:nvSpPr>
            <p:spPr bwMode="auto">
              <a:xfrm>
                <a:off x="3021" y="3078"/>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 name="Line 216"/>
              <p:cNvSpPr>
                <a:spLocks noChangeShapeType="1"/>
              </p:cNvSpPr>
              <p:nvPr/>
            </p:nvSpPr>
            <p:spPr bwMode="auto">
              <a:xfrm>
                <a:off x="3305" y="3078"/>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 name="Line 217"/>
              <p:cNvSpPr>
                <a:spLocks noChangeShapeType="1"/>
              </p:cNvSpPr>
              <p:nvPr/>
            </p:nvSpPr>
            <p:spPr bwMode="auto">
              <a:xfrm>
                <a:off x="3588" y="3078"/>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 name="Line 218"/>
              <p:cNvSpPr>
                <a:spLocks noChangeShapeType="1"/>
              </p:cNvSpPr>
              <p:nvPr/>
            </p:nvSpPr>
            <p:spPr bwMode="auto">
              <a:xfrm>
                <a:off x="3872" y="3078"/>
                <a:ext cx="0"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5" name="Text Box 219"/>
            <p:cNvSpPr txBox="1">
              <a:spLocks noChangeArrowheads="1"/>
            </p:cNvSpPr>
            <p:nvPr/>
          </p:nvSpPr>
          <p:spPr bwMode="auto">
            <a:xfrm>
              <a:off x="3606" y="2609"/>
              <a:ext cx="2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L</a:t>
              </a:r>
            </a:p>
          </p:txBody>
        </p:sp>
        <p:sp>
          <p:nvSpPr>
            <p:cNvPr id="96" name="Text Box 220"/>
            <p:cNvSpPr txBox="1">
              <a:spLocks noChangeArrowheads="1"/>
            </p:cNvSpPr>
            <p:nvPr/>
          </p:nvSpPr>
          <p:spPr bwMode="auto">
            <a:xfrm>
              <a:off x="3843" y="2432"/>
              <a:ext cx="17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FF0000"/>
                  </a:solidFill>
                  <a:latin typeface="Times New Roman" panose="02020603050405020304" pitchFamily="18" charset="0"/>
                </a:rPr>
                <a:t>a</a:t>
              </a:r>
              <a:r>
                <a:rPr lang="en-US" altLang="zh-CN" sz="2000">
                  <a:latin typeface="Times New Roman" panose="02020603050405020304" pitchFamily="18" charset="0"/>
                </a:rPr>
                <a:t>     </a:t>
              </a:r>
              <a:r>
                <a:rPr lang="en-US" altLang="zh-CN" sz="2000">
                  <a:solidFill>
                    <a:srgbClr val="FF3300"/>
                  </a:solidFill>
                  <a:latin typeface="Times New Roman" panose="02020603050405020304" pitchFamily="18" charset="0"/>
                </a:rPr>
                <a:t>b</a:t>
              </a:r>
              <a:r>
                <a:rPr lang="en-US" altLang="zh-CN" sz="2000">
                  <a:latin typeface="Times New Roman" panose="02020603050405020304" pitchFamily="18" charset="0"/>
                </a:rPr>
                <a:t>    </a:t>
              </a:r>
              <a:r>
                <a:rPr lang="en-US" altLang="zh-CN" sz="2000">
                  <a:solidFill>
                    <a:srgbClr val="FF0000"/>
                  </a:solidFill>
                  <a:latin typeface="Times New Roman" panose="02020603050405020304" pitchFamily="18" charset="0"/>
                </a:rPr>
                <a:t> c</a:t>
              </a:r>
              <a:r>
                <a:rPr lang="en-US" altLang="zh-CN" sz="2000">
                  <a:latin typeface="Times New Roman" panose="02020603050405020304" pitchFamily="18" charset="0"/>
                </a:rPr>
                <a:t>     d     e     f    g</a:t>
              </a:r>
            </a:p>
          </p:txBody>
        </p:sp>
        <p:sp>
          <p:nvSpPr>
            <p:cNvPr id="97" name="Text Box 221"/>
            <p:cNvSpPr txBox="1">
              <a:spLocks noChangeArrowheads="1"/>
            </p:cNvSpPr>
            <p:nvPr/>
          </p:nvSpPr>
          <p:spPr bwMode="auto">
            <a:xfrm>
              <a:off x="3807" y="2640"/>
              <a:ext cx="185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dirty="0">
                  <a:latin typeface="Times New Roman" panose="02020603050405020304" pitchFamily="18" charset="0"/>
                  <a:sym typeface="Symbol" panose="05050102010706020507" pitchFamily="18" charset="2"/>
                </a:rPr>
                <a:t>   </a:t>
              </a:r>
              <a:r>
                <a:rPr lang="zh-CN" altLang="en-US" sz="2000" dirty="0">
                  <a:latin typeface="Times New Roman" panose="02020603050405020304" pitchFamily="18" charset="0"/>
                </a:rPr>
                <a:t> </a:t>
              </a:r>
              <a:r>
                <a:rPr lang="en-US" altLang="zh-CN" sz="2000" dirty="0">
                  <a:solidFill>
                    <a:srgbClr val="993300"/>
                  </a:solidFill>
                  <a:latin typeface="Times New Roman" panose="02020603050405020304" pitchFamily="18" charset="0"/>
                </a:rPr>
                <a:t>12</a:t>
              </a:r>
              <a:r>
                <a:rPr lang="en-US" altLang="zh-CN" sz="2000" dirty="0">
                  <a:latin typeface="Times New Roman" panose="02020603050405020304" pitchFamily="18" charset="0"/>
                </a:rPr>
                <a:t>    </a:t>
              </a:r>
              <a:r>
                <a:rPr lang="en-US" altLang="zh-CN" sz="2000" dirty="0">
                  <a:solidFill>
                    <a:srgbClr val="993300"/>
                  </a:solidFill>
                  <a:latin typeface="Times New Roman" panose="02020603050405020304" pitchFamily="18" charset="0"/>
                </a:rPr>
                <a:t>9</a:t>
              </a:r>
              <a:r>
                <a:rPr lang="en-US" altLang="zh-CN" sz="2000" dirty="0">
                  <a:latin typeface="Times New Roman" panose="02020603050405020304" pitchFamily="18" charset="0"/>
                </a:rPr>
                <a:t>     14</a:t>
              </a:r>
              <a:r>
                <a:rPr lang="en-US" altLang="zh-CN" sz="2000" dirty="0">
                  <a:solidFill>
                    <a:srgbClr val="FF0000"/>
                  </a:solidFill>
                  <a:latin typeface="Times New Roman" panose="02020603050405020304" pitchFamily="18" charset="0"/>
                </a:rPr>
                <a:t>  </a:t>
              </a:r>
              <a:r>
                <a:rPr lang="en-US" altLang="zh-CN" sz="2000" dirty="0">
                  <a:latin typeface="Times New Roman" panose="02020603050405020304" pitchFamily="18" charset="0"/>
                </a:rPr>
                <a:t>23    </a:t>
              </a:r>
              <a:r>
                <a:rPr lang="en-US" altLang="zh-CN" sz="2000" dirty="0">
                  <a:solidFill>
                    <a:srgbClr val="3333FF"/>
                  </a:solidFill>
                  <a:latin typeface="Times New Roman" panose="02020603050405020304" pitchFamily="18" charset="0"/>
                </a:rPr>
                <a:t>23  </a:t>
              </a:r>
              <a:r>
                <a:rPr lang="en-US" altLang="zh-CN" sz="2000" dirty="0">
                  <a:solidFill>
                    <a:schemeClr val="hlink"/>
                  </a:solidFill>
                  <a:latin typeface="Times New Roman" panose="02020603050405020304" pitchFamily="18" charset="0"/>
                </a:rPr>
                <a:t>19</a:t>
              </a:r>
            </a:p>
          </p:txBody>
        </p:sp>
      </p:grpSp>
      <p:sp>
        <p:nvSpPr>
          <p:cNvPr id="105" name="文本框 104"/>
          <p:cNvSpPr txBox="1"/>
          <p:nvPr/>
        </p:nvSpPr>
        <p:spPr>
          <a:xfrm>
            <a:off x="235975" y="106617"/>
            <a:ext cx="580102" cy="646331"/>
          </a:xfrm>
          <a:prstGeom prst="rect">
            <a:avLst/>
          </a:prstGeom>
          <a:noFill/>
        </p:spPr>
        <p:txBody>
          <a:bodyPr wrap="square" rtlCol="0">
            <a:spAutoFit/>
          </a:bodyPr>
          <a:lstStyle/>
          <a:p>
            <a:r>
              <a:rPr lang="en-US" altLang="zh-CN" sz="3600" b="1" dirty="0"/>
              <a:t>3.</a:t>
            </a:r>
            <a:endParaRPr lang="zh-CN" altLang="en-US" sz="3600" b="1" dirty="0"/>
          </a:p>
        </p:txBody>
      </p:sp>
    </p:spTree>
    <p:extLst>
      <p:ext uri="{BB962C8B-B14F-4D97-AF65-F5344CB8AC3E}">
        <p14:creationId xmlns:p14="http://schemas.microsoft.com/office/powerpoint/2010/main" val="3702399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linds(horizontal)">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blinds(horizontal)">
                                      <p:cBhvr>
                                        <p:cTn id="12" dur="500"/>
                                        <p:tgtEl>
                                          <p:spTgt spid="8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3"/>
                                        </p:tgtEl>
                                        <p:attrNameLst>
                                          <p:attrName>style.visibility</p:attrName>
                                        </p:attrNameLst>
                                      </p:cBhvr>
                                      <p:to>
                                        <p:strVal val="visible"/>
                                      </p:to>
                                    </p:set>
                                    <p:animEffect transition="in" filter="blinds(horizontal)">
                                      <p:cBhvr>
                                        <p:cTn id="17" dur="500"/>
                                        <p:tgtEl>
                                          <p:spTgt spid="9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blinds(horizontal)">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blinds(horizontal)">
                                      <p:cBhvr>
                                        <p:cTn id="27" dur="500"/>
                                        <p:tgtEl>
                                          <p:spTgt spid="5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9"/>
                                        </p:tgtEl>
                                        <p:attrNameLst>
                                          <p:attrName>style.visibility</p:attrName>
                                        </p:attrNameLst>
                                      </p:cBhvr>
                                      <p:to>
                                        <p:strVal val="visible"/>
                                      </p:to>
                                    </p:set>
                                    <p:animEffect transition="in" filter="blinds(horizontal)">
                                      <p:cBhvr>
                                        <p:cTn id="32"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EF2D162-CEF3-4B82-851C-008389060FDA}" type="slidenum">
              <a:rPr lang="en-GB" altLang="zh-CN" smtClean="0"/>
              <a:pPr/>
              <a:t>5</a:t>
            </a:fld>
            <a:endParaRPr lang="en-GB" altLang="zh-CN"/>
          </a:p>
        </p:txBody>
      </p:sp>
      <p:pic>
        <p:nvPicPr>
          <p:cNvPr id="106" name="图片 10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258" y="192445"/>
            <a:ext cx="7560840" cy="5262712"/>
          </a:xfrm>
          <a:prstGeom prst="rect">
            <a:avLst/>
          </a:prstGeom>
        </p:spPr>
      </p:pic>
      <p:grpSp>
        <p:nvGrpSpPr>
          <p:cNvPr id="4" name="Group 4">
            <a:extLst>
              <a:ext uri="{FF2B5EF4-FFF2-40B4-BE49-F238E27FC236}">
                <a16:creationId xmlns:a16="http://schemas.microsoft.com/office/drawing/2014/main" id="{052E6614-EB63-448B-AFE4-AE721F7CC9F8}"/>
              </a:ext>
            </a:extLst>
          </p:cNvPr>
          <p:cNvGrpSpPr>
            <a:grpSpLocks/>
          </p:cNvGrpSpPr>
          <p:nvPr/>
        </p:nvGrpSpPr>
        <p:grpSpPr bwMode="auto">
          <a:xfrm>
            <a:off x="-108520" y="2132856"/>
            <a:ext cx="3838779" cy="2879899"/>
            <a:chOff x="2109" y="2764"/>
            <a:chExt cx="1872" cy="1412"/>
          </a:xfrm>
        </p:grpSpPr>
        <p:grpSp>
          <p:nvGrpSpPr>
            <p:cNvPr id="5" name="Group 5">
              <a:extLst>
                <a:ext uri="{FF2B5EF4-FFF2-40B4-BE49-F238E27FC236}">
                  <a16:creationId xmlns:a16="http://schemas.microsoft.com/office/drawing/2014/main" id="{974BD6C7-DA67-4961-A2E8-AA197171CEAA}"/>
                </a:ext>
              </a:extLst>
            </p:cNvPr>
            <p:cNvGrpSpPr>
              <a:grpSpLocks/>
            </p:cNvGrpSpPr>
            <p:nvPr/>
          </p:nvGrpSpPr>
          <p:grpSpPr bwMode="auto">
            <a:xfrm>
              <a:off x="2314" y="2764"/>
              <a:ext cx="1667" cy="1412"/>
              <a:chOff x="2314" y="2764"/>
              <a:chExt cx="1667" cy="1412"/>
            </a:xfrm>
          </p:grpSpPr>
          <p:sp>
            <p:nvSpPr>
              <p:cNvPr id="16" name="Oval 6">
                <a:extLst>
                  <a:ext uri="{FF2B5EF4-FFF2-40B4-BE49-F238E27FC236}">
                    <a16:creationId xmlns:a16="http://schemas.microsoft.com/office/drawing/2014/main" id="{6A22DA3B-F0BA-4E11-B6FD-F0E991CE2003}"/>
                  </a:ext>
                </a:extLst>
              </p:cNvPr>
              <p:cNvSpPr>
                <a:spLocks noChangeArrowheads="1"/>
              </p:cNvSpPr>
              <p:nvPr/>
            </p:nvSpPr>
            <p:spPr bwMode="auto">
              <a:xfrm>
                <a:off x="3229" y="3721"/>
                <a:ext cx="178"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imes New Roman" panose="02020603050405020304" pitchFamily="18" charset="0"/>
                  </a:rPr>
                  <a:t>f</a:t>
                </a:r>
              </a:p>
            </p:txBody>
          </p:sp>
          <p:sp>
            <p:nvSpPr>
              <p:cNvPr id="17" name="Oval 7">
                <a:extLst>
                  <a:ext uri="{FF2B5EF4-FFF2-40B4-BE49-F238E27FC236}">
                    <a16:creationId xmlns:a16="http://schemas.microsoft.com/office/drawing/2014/main" id="{B0EF4113-0C59-4970-8C81-0499DA859E6C}"/>
                  </a:ext>
                </a:extLst>
              </p:cNvPr>
              <p:cNvSpPr>
                <a:spLocks noChangeArrowheads="1"/>
              </p:cNvSpPr>
              <p:nvPr/>
            </p:nvSpPr>
            <p:spPr bwMode="auto">
              <a:xfrm>
                <a:off x="3229" y="3095"/>
                <a:ext cx="178"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imes New Roman" panose="02020603050405020304" pitchFamily="18" charset="0"/>
                  </a:rPr>
                  <a:t>b</a:t>
                </a:r>
              </a:p>
            </p:txBody>
          </p:sp>
          <p:sp>
            <p:nvSpPr>
              <p:cNvPr id="18" name="Oval 8">
                <a:extLst>
                  <a:ext uri="{FF2B5EF4-FFF2-40B4-BE49-F238E27FC236}">
                    <a16:creationId xmlns:a16="http://schemas.microsoft.com/office/drawing/2014/main" id="{D9B7B749-ED85-498E-BFC3-2055D8082EB1}"/>
                  </a:ext>
                </a:extLst>
              </p:cNvPr>
              <p:cNvSpPr>
                <a:spLocks noChangeArrowheads="1"/>
              </p:cNvSpPr>
              <p:nvPr/>
            </p:nvSpPr>
            <p:spPr bwMode="auto">
              <a:xfrm>
                <a:off x="3803" y="3380"/>
                <a:ext cx="178"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dirty="0">
                    <a:latin typeface="Times New Roman" panose="02020603050405020304" pitchFamily="18" charset="0"/>
                  </a:rPr>
                  <a:t>g</a:t>
                </a:r>
              </a:p>
            </p:txBody>
          </p:sp>
          <p:sp>
            <p:nvSpPr>
              <p:cNvPr id="19" name="Oval 9">
                <a:extLst>
                  <a:ext uri="{FF2B5EF4-FFF2-40B4-BE49-F238E27FC236}">
                    <a16:creationId xmlns:a16="http://schemas.microsoft.com/office/drawing/2014/main" id="{3CCDC478-77D9-4A76-AB05-3D53CDF2F71B}"/>
                  </a:ext>
                </a:extLst>
              </p:cNvPr>
              <p:cNvSpPr>
                <a:spLocks noChangeArrowheads="1"/>
              </p:cNvSpPr>
              <p:nvPr/>
            </p:nvSpPr>
            <p:spPr bwMode="auto">
              <a:xfrm>
                <a:off x="2454" y="3998"/>
                <a:ext cx="178"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dirty="0">
                    <a:latin typeface="Times New Roman" panose="02020603050405020304" pitchFamily="18" charset="0"/>
                  </a:rPr>
                  <a:t>e</a:t>
                </a:r>
              </a:p>
            </p:txBody>
          </p:sp>
          <p:sp>
            <p:nvSpPr>
              <p:cNvPr id="20" name="Oval 10">
                <a:extLst>
                  <a:ext uri="{FF2B5EF4-FFF2-40B4-BE49-F238E27FC236}">
                    <a16:creationId xmlns:a16="http://schemas.microsoft.com/office/drawing/2014/main" id="{A7C5C410-5F70-4A45-BC23-3EEF6AFA74A0}"/>
                  </a:ext>
                </a:extLst>
              </p:cNvPr>
              <p:cNvSpPr>
                <a:spLocks noChangeArrowheads="1"/>
              </p:cNvSpPr>
              <p:nvPr/>
            </p:nvSpPr>
            <p:spPr bwMode="auto">
              <a:xfrm>
                <a:off x="2454" y="3586"/>
                <a:ext cx="178"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dirty="0">
                    <a:latin typeface="Times New Roman" panose="02020603050405020304" pitchFamily="18" charset="0"/>
                  </a:rPr>
                  <a:t>d</a:t>
                </a:r>
              </a:p>
            </p:txBody>
          </p:sp>
          <p:sp>
            <p:nvSpPr>
              <p:cNvPr id="21" name="Oval 11">
                <a:extLst>
                  <a:ext uri="{FF2B5EF4-FFF2-40B4-BE49-F238E27FC236}">
                    <a16:creationId xmlns:a16="http://schemas.microsoft.com/office/drawing/2014/main" id="{11E0DC27-C930-45F6-8A8F-CCCCC5220DF9}"/>
                  </a:ext>
                </a:extLst>
              </p:cNvPr>
              <p:cNvSpPr>
                <a:spLocks noChangeArrowheads="1"/>
              </p:cNvSpPr>
              <p:nvPr/>
            </p:nvSpPr>
            <p:spPr bwMode="auto">
              <a:xfrm>
                <a:off x="2454" y="3175"/>
                <a:ext cx="178"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imes New Roman" panose="02020603050405020304" pitchFamily="18" charset="0"/>
                  </a:rPr>
                  <a:t>c</a:t>
                </a:r>
              </a:p>
            </p:txBody>
          </p:sp>
          <p:sp>
            <p:nvSpPr>
              <p:cNvPr id="22" name="Oval 12">
                <a:extLst>
                  <a:ext uri="{FF2B5EF4-FFF2-40B4-BE49-F238E27FC236}">
                    <a16:creationId xmlns:a16="http://schemas.microsoft.com/office/drawing/2014/main" id="{4CD6C1B4-A5B0-478E-AA83-02A11F7420B1}"/>
                  </a:ext>
                </a:extLst>
              </p:cNvPr>
              <p:cNvSpPr>
                <a:spLocks noChangeArrowheads="1"/>
              </p:cNvSpPr>
              <p:nvPr/>
            </p:nvSpPr>
            <p:spPr bwMode="auto">
              <a:xfrm>
                <a:off x="2454" y="2764"/>
                <a:ext cx="178" cy="1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imes New Roman" panose="02020603050405020304" pitchFamily="18" charset="0"/>
                  </a:rPr>
                  <a:t>a</a:t>
                </a:r>
              </a:p>
            </p:txBody>
          </p:sp>
          <p:sp>
            <p:nvSpPr>
              <p:cNvPr id="23" name="Line 13">
                <a:extLst>
                  <a:ext uri="{FF2B5EF4-FFF2-40B4-BE49-F238E27FC236}">
                    <a16:creationId xmlns:a16="http://schemas.microsoft.com/office/drawing/2014/main" id="{5F45263C-77AE-4681-8016-CD3C9DF31A6C}"/>
                  </a:ext>
                </a:extLst>
              </p:cNvPr>
              <p:cNvSpPr>
                <a:spLocks noChangeShapeType="1"/>
              </p:cNvSpPr>
              <p:nvPr/>
            </p:nvSpPr>
            <p:spPr bwMode="auto">
              <a:xfrm>
                <a:off x="2545" y="2944"/>
                <a:ext cx="0" cy="23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14">
                <a:extLst>
                  <a:ext uri="{FF2B5EF4-FFF2-40B4-BE49-F238E27FC236}">
                    <a16:creationId xmlns:a16="http://schemas.microsoft.com/office/drawing/2014/main" id="{9771EBE5-E7F5-4AA6-944E-6B3F4E175443}"/>
                  </a:ext>
                </a:extLst>
              </p:cNvPr>
              <p:cNvSpPr>
                <a:spLocks noChangeShapeType="1"/>
              </p:cNvSpPr>
              <p:nvPr/>
            </p:nvSpPr>
            <p:spPr bwMode="auto">
              <a:xfrm flipH="1">
                <a:off x="2545" y="3366"/>
                <a:ext cx="0" cy="2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15">
                <a:extLst>
                  <a:ext uri="{FF2B5EF4-FFF2-40B4-BE49-F238E27FC236}">
                    <a16:creationId xmlns:a16="http://schemas.microsoft.com/office/drawing/2014/main" id="{FB4EC7F4-6AA1-438E-83E1-1B543294B52D}"/>
                  </a:ext>
                </a:extLst>
              </p:cNvPr>
              <p:cNvSpPr>
                <a:spLocks noChangeShapeType="1"/>
              </p:cNvSpPr>
              <p:nvPr/>
            </p:nvSpPr>
            <p:spPr bwMode="auto">
              <a:xfrm>
                <a:off x="2545" y="3777"/>
                <a:ext cx="0" cy="23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16">
                <a:extLst>
                  <a:ext uri="{FF2B5EF4-FFF2-40B4-BE49-F238E27FC236}">
                    <a16:creationId xmlns:a16="http://schemas.microsoft.com/office/drawing/2014/main" id="{F22A6192-1B2F-4E39-8068-9326CF19A4CD}"/>
                  </a:ext>
                </a:extLst>
              </p:cNvPr>
              <p:cNvSpPr>
                <a:spLocks noChangeShapeType="1"/>
              </p:cNvSpPr>
              <p:nvPr/>
            </p:nvSpPr>
            <p:spPr bwMode="auto">
              <a:xfrm>
                <a:off x="2623" y="2878"/>
                <a:ext cx="622" cy="26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17">
                <a:extLst>
                  <a:ext uri="{FF2B5EF4-FFF2-40B4-BE49-F238E27FC236}">
                    <a16:creationId xmlns:a16="http://schemas.microsoft.com/office/drawing/2014/main" id="{07B639CA-1F14-4F63-8B10-D50BA1BD5305}"/>
                  </a:ext>
                </a:extLst>
              </p:cNvPr>
              <p:cNvSpPr>
                <a:spLocks noChangeShapeType="1"/>
              </p:cNvSpPr>
              <p:nvPr/>
            </p:nvSpPr>
            <p:spPr bwMode="auto">
              <a:xfrm>
                <a:off x="3389" y="3233"/>
                <a:ext cx="434" cy="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 name="Line 18">
                <a:extLst>
                  <a:ext uri="{FF2B5EF4-FFF2-40B4-BE49-F238E27FC236}">
                    <a16:creationId xmlns:a16="http://schemas.microsoft.com/office/drawing/2014/main" id="{4C306C2A-9D5F-42C7-B9FD-1BA99CF771FF}"/>
                  </a:ext>
                </a:extLst>
              </p:cNvPr>
              <p:cNvSpPr>
                <a:spLocks noChangeShapeType="1"/>
              </p:cNvSpPr>
              <p:nvPr/>
            </p:nvSpPr>
            <p:spPr bwMode="auto">
              <a:xfrm flipV="1">
                <a:off x="2623" y="3844"/>
                <a:ext cx="611" cy="2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Line 19">
                <a:extLst>
                  <a:ext uri="{FF2B5EF4-FFF2-40B4-BE49-F238E27FC236}">
                    <a16:creationId xmlns:a16="http://schemas.microsoft.com/office/drawing/2014/main" id="{40D95A7B-A8B3-4F04-80BA-304C27B9CEC3}"/>
                  </a:ext>
                </a:extLst>
              </p:cNvPr>
              <p:cNvSpPr>
                <a:spLocks noChangeShapeType="1"/>
              </p:cNvSpPr>
              <p:nvPr/>
            </p:nvSpPr>
            <p:spPr bwMode="auto">
              <a:xfrm flipV="1">
                <a:off x="3400" y="3555"/>
                <a:ext cx="467" cy="23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Line 20">
                <a:extLst>
                  <a:ext uri="{FF2B5EF4-FFF2-40B4-BE49-F238E27FC236}">
                    <a16:creationId xmlns:a16="http://schemas.microsoft.com/office/drawing/2014/main" id="{BD04DD55-32F3-4265-8B22-2EB75BA5F731}"/>
                  </a:ext>
                </a:extLst>
              </p:cNvPr>
              <p:cNvSpPr>
                <a:spLocks noChangeShapeType="1"/>
              </p:cNvSpPr>
              <p:nvPr/>
            </p:nvSpPr>
            <p:spPr bwMode="auto">
              <a:xfrm>
                <a:off x="3312" y="3277"/>
                <a:ext cx="0" cy="45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 name="Freeform 21">
                <a:extLst>
                  <a:ext uri="{FF2B5EF4-FFF2-40B4-BE49-F238E27FC236}">
                    <a16:creationId xmlns:a16="http://schemas.microsoft.com/office/drawing/2014/main" id="{73B6BDEF-687E-45E4-B71F-8D7DBC2F5BFD}"/>
                  </a:ext>
                </a:extLst>
              </p:cNvPr>
              <p:cNvSpPr>
                <a:spLocks/>
              </p:cNvSpPr>
              <p:nvPr/>
            </p:nvSpPr>
            <p:spPr bwMode="auto">
              <a:xfrm>
                <a:off x="2314" y="2900"/>
                <a:ext cx="153" cy="1144"/>
              </a:xfrm>
              <a:custGeom>
                <a:avLst/>
                <a:gdLst>
                  <a:gd name="T0" fmla="*/ 153 w 153"/>
                  <a:gd name="T1" fmla="*/ 0 h 1144"/>
                  <a:gd name="T2" fmla="*/ 31 w 153"/>
                  <a:gd name="T3" fmla="*/ 278 h 1144"/>
                  <a:gd name="T4" fmla="*/ 20 w 153"/>
                  <a:gd name="T5" fmla="*/ 744 h 1144"/>
                  <a:gd name="T6" fmla="*/ 153 w 153"/>
                  <a:gd name="T7" fmla="*/ 1144 h 1144"/>
                  <a:gd name="T8" fmla="*/ 0 60000 65536"/>
                  <a:gd name="T9" fmla="*/ 0 60000 65536"/>
                  <a:gd name="T10" fmla="*/ 0 60000 65536"/>
                  <a:gd name="T11" fmla="*/ 0 60000 65536"/>
                  <a:gd name="T12" fmla="*/ 0 w 153"/>
                  <a:gd name="T13" fmla="*/ 0 h 1144"/>
                  <a:gd name="T14" fmla="*/ 153 w 153"/>
                  <a:gd name="T15" fmla="*/ 1144 h 1144"/>
                </a:gdLst>
                <a:ahLst/>
                <a:cxnLst>
                  <a:cxn ang="T8">
                    <a:pos x="T0" y="T1"/>
                  </a:cxn>
                  <a:cxn ang="T9">
                    <a:pos x="T2" y="T3"/>
                  </a:cxn>
                  <a:cxn ang="T10">
                    <a:pos x="T4" y="T5"/>
                  </a:cxn>
                  <a:cxn ang="T11">
                    <a:pos x="T6" y="T7"/>
                  </a:cxn>
                </a:cxnLst>
                <a:rect l="T12" t="T13" r="T14" b="T15"/>
                <a:pathLst>
                  <a:path w="153" h="1144">
                    <a:moveTo>
                      <a:pt x="153" y="0"/>
                    </a:moveTo>
                    <a:cubicBezTo>
                      <a:pt x="103" y="77"/>
                      <a:pt x="53" y="154"/>
                      <a:pt x="31" y="278"/>
                    </a:cubicBezTo>
                    <a:cubicBezTo>
                      <a:pt x="9" y="402"/>
                      <a:pt x="0" y="600"/>
                      <a:pt x="20" y="744"/>
                    </a:cubicBezTo>
                    <a:cubicBezTo>
                      <a:pt x="40" y="888"/>
                      <a:pt x="134" y="1077"/>
                      <a:pt x="153" y="1144"/>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 name="Freeform 22">
                <a:extLst>
                  <a:ext uri="{FF2B5EF4-FFF2-40B4-BE49-F238E27FC236}">
                    <a16:creationId xmlns:a16="http://schemas.microsoft.com/office/drawing/2014/main" id="{C7A27935-8865-44F3-9F17-0E495D2BE5E5}"/>
                  </a:ext>
                </a:extLst>
              </p:cNvPr>
              <p:cNvSpPr>
                <a:spLocks/>
              </p:cNvSpPr>
              <p:nvPr/>
            </p:nvSpPr>
            <p:spPr bwMode="auto">
              <a:xfrm>
                <a:off x="2623" y="2787"/>
                <a:ext cx="1266" cy="602"/>
              </a:xfrm>
              <a:custGeom>
                <a:avLst/>
                <a:gdLst>
                  <a:gd name="T0" fmla="*/ 0 w 1266"/>
                  <a:gd name="T1" fmla="*/ 24 h 602"/>
                  <a:gd name="T2" fmla="*/ 288 w 1266"/>
                  <a:gd name="T3" fmla="*/ 35 h 602"/>
                  <a:gd name="T4" fmla="*/ 844 w 1266"/>
                  <a:gd name="T5" fmla="*/ 235 h 602"/>
                  <a:gd name="T6" fmla="*/ 1266 w 1266"/>
                  <a:gd name="T7" fmla="*/ 602 h 602"/>
                  <a:gd name="T8" fmla="*/ 0 60000 65536"/>
                  <a:gd name="T9" fmla="*/ 0 60000 65536"/>
                  <a:gd name="T10" fmla="*/ 0 60000 65536"/>
                  <a:gd name="T11" fmla="*/ 0 60000 65536"/>
                  <a:gd name="T12" fmla="*/ 0 w 1266"/>
                  <a:gd name="T13" fmla="*/ 0 h 602"/>
                  <a:gd name="T14" fmla="*/ 1266 w 1266"/>
                  <a:gd name="T15" fmla="*/ 602 h 602"/>
                </a:gdLst>
                <a:ahLst/>
                <a:cxnLst>
                  <a:cxn ang="T8">
                    <a:pos x="T0" y="T1"/>
                  </a:cxn>
                  <a:cxn ang="T9">
                    <a:pos x="T2" y="T3"/>
                  </a:cxn>
                  <a:cxn ang="T10">
                    <a:pos x="T4" y="T5"/>
                  </a:cxn>
                  <a:cxn ang="T11">
                    <a:pos x="T6" y="T7"/>
                  </a:cxn>
                </a:cxnLst>
                <a:rect l="T12" t="T13" r="T14" b="T15"/>
                <a:pathLst>
                  <a:path w="1266" h="602">
                    <a:moveTo>
                      <a:pt x="0" y="24"/>
                    </a:moveTo>
                    <a:cubicBezTo>
                      <a:pt x="73" y="12"/>
                      <a:pt x="147" y="0"/>
                      <a:pt x="288" y="35"/>
                    </a:cubicBezTo>
                    <a:cubicBezTo>
                      <a:pt x="429" y="70"/>
                      <a:pt x="681" y="140"/>
                      <a:pt x="844" y="235"/>
                    </a:cubicBezTo>
                    <a:cubicBezTo>
                      <a:pt x="1007" y="330"/>
                      <a:pt x="1136" y="466"/>
                      <a:pt x="1266" y="602"/>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6" name="Text Box 23">
              <a:extLst>
                <a:ext uri="{FF2B5EF4-FFF2-40B4-BE49-F238E27FC236}">
                  <a16:creationId xmlns:a16="http://schemas.microsoft.com/office/drawing/2014/main" id="{752DD956-4363-419E-BAB9-2D6C02FBE50A}"/>
                </a:ext>
              </a:extLst>
            </p:cNvPr>
            <p:cNvSpPr txBox="1">
              <a:spLocks noChangeArrowheads="1"/>
            </p:cNvSpPr>
            <p:nvPr/>
          </p:nvSpPr>
          <p:spPr bwMode="auto">
            <a:xfrm>
              <a:off x="2520" y="2916"/>
              <a:ext cx="156"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latin typeface="Times New Roman" panose="02020603050405020304" pitchFamily="18" charset="0"/>
                </a:rPr>
                <a:t>9</a:t>
              </a:r>
            </a:p>
          </p:txBody>
        </p:sp>
        <p:sp>
          <p:nvSpPr>
            <p:cNvPr id="7" name="Text Box 24">
              <a:extLst>
                <a:ext uri="{FF2B5EF4-FFF2-40B4-BE49-F238E27FC236}">
                  <a16:creationId xmlns:a16="http://schemas.microsoft.com/office/drawing/2014/main" id="{47999209-F732-445F-A8EF-054F42249601}"/>
                </a:ext>
              </a:extLst>
            </p:cNvPr>
            <p:cNvSpPr txBox="1">
              <a:spLocks noChangeArrowheads="1"/>
            </p:cNvSpPr>
            <p:nvPr/>
          </p:nvSpPr>
          <p:spPr bwMode="auto">
            <a:xfrm>
              <a:off x="2520" y="3328"/>
              <a:ext cx="15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5</a:t>
              </a:r>
            </a:p>
          </p:txBody>
        </p:sp>
        <p:sp>
          <p:nvSpPr>
            <p:cNvPr id="8" name="Text Box 25">
              <a:extLst>
                <a:ext uri="{FF2B5EF4-FFF2-40B4-BE49-F238E27FC236}">
                  <a16:creationId xmlns:a16="http://schemas.microsoft.com/office/drawing/2014/main" id="{D7B104E0-B3EE-4FE2-95CD-D58459388D8C}"/>
                </a:ext>
              </a:extLst>
            </p:cNvPr>
            <p:cNvSpPr txBox="1">
              <a:spLocks noChangeArrowheads="1"/>
            </p:cNvSpPr>
            <p:nvPr/>
          </p:nvSpPr>
          <p:spPr bwMode="auto">
            <a:xfrm>
              <a:off x="2509" y="3738"/>
              <a:ext cx="156"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6</a:t>
              </a:r>
            </a:p>
          </p:txBody>
        </p:sp>
        <p:sp>
          <p:nvSpPr>
            <p:cNvPr id="9" name="Text Box 26">
              <a:extLst>
                <a:ext uri="{FF2B5EF4-FFF2-40B4-BE49-F238E27FC236}">
                  <a16:creationId xmlns:a16="http://schemas.microsoft.com/office/drawing/2014/main" id="{1B9EED3A-DC5B-413A-AF58-A218E60972A2}"/>
                </a:ext>
              </a:extLst>
            </p:cNvPr>
            <p:cNvSpPr txBox="1">
              <a:spLocks noChangeArrowheads="1"/>
            </p:cNvSpPr>
            <p:nvPr/>
          </p:nvSpPr>
          <p:spPr bwMode="auto">
            <a:xfrm>
              <a:off x="2842" y="3749"/>
              <a:ext cx="155"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latin typeface="Times New Roman" panose="02020603050405020304" pitchFamily="18" charset="0"/>
                </a:rPr>
                <a:t>2</a:t>
              </a:r>
            </a:p>
          </p:txBody>
        </p:sp>
        <p:sp>
          <p:nvSpPr>
            <p:cNvPr id="10" name="Text Box 27">
              <a:extLst>
                <a:ext uri="{FF2B5EF4-FFF2-40B4-BE49-F238E27FC236}">
                  <a16:creationId xmlns:a16="http://schemas.microsoft.com/office/drawing/2014/main" id="{F9EB626E-E348-4B4C-884C-DA2D65DFD8D7}"/>
                </a:ext>
              </a:extLst>
            </p:cNvPr>
            <p:cNvSpPr txBox="1">
              <a:spLocks noChangeArrowheads="1"/>
            </p:cNvSpPr>
            <p:nvPr/>
          </p:nvSpPr>
          <p:spPr bwMode="auto">
            <a:xfrm>
              <a:off x="2109" y="3317"/>
              <a:ext cx="276"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latin typeface="Times New Roman" panose="02020603050405020304" pitchFamily="18" charset="0"/>
                </a:rPr>
                <a:t>23</a:t>
              </a:r>
            </a:p>
          </p:txBody>
        </p:sp>
        <p:sp>
          <p:nvSpPr>
            <p:cNvPr id="11" name="Text Box 28">
              <a:extLst>
                <a:ext uri="{FF2B5EF4-FFF2-40B4-BE49-F238E27FC236}">
                  <a16:creationId xmlns:a16="http://schemas.microsoft.com/office/drawing/2014/main" id="{D3302634-64E3-4A18-8DAA-7F0AF0F22BC8}"/>
                </a:ext>
              </a:extLst>
            </p:cNvPr>
            <p:cNvSpPr txBox="1">
              <a:spLocks noChangeArrowheads="1"/>
            </p:cNvSpPr>
            <p:nvPr/>
          </p:nvSpPr>
          <p:spPr bwMode="auto">
            <a:xfrm>
              <a:off x="2854" y="2984"/>
              <a:ext cx="221"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latin typeface="Times New Roman" panose="02020603050405020304" pitchFamily="18" charset="0"/>
                </a:rPr>
                <a:t>12</a:t>
              </a:r>
            </a:p>
          </p:txBody>
        </p:sp>
        <p:sp>
          <p:nvSpPr>
            <p:cNvPr id="12" name="Text Box 29">
              <a:extLst>
                <a:ext uri="{FF2B5EF4-FFF2-40B4-BE49-F238E27FC236}">
                  <a16:creationId xmlns:a16="http://schemas.microsoft.com/office/drawing/2014/main" id="{C0E505EC-D9A9-419C-9580-DAA38D13EF28}"/>
                </a:ext>
              </a:extLst>
            </p:cNvPr>
            <p:cNvSpPr txBox="1">
              <a:spLocks noChangeArrowheads="1"/>
            </p:cNvSpPr>
            <p:nvPr/>
          </p:nvSpPr>
          <p:spPr bwMode="auto">
            <a:xfrm>
              <a:off x="3442" y="3238"/>
              <a:ext cx="15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7</a:t>
              </a:r>
            </a:p>
          </p:txBody>
        </p:sp>
        <p:sp>
          <p:nvSpPr>
            <p:cNvPr id="13" name="Text Box 30">
              <a:extLst>
                <a:ext uri="{FF2B5EF4-FFF2-40B4-BE49-F238E27FC236}">
                  <a16:creationId xmlns:a16="http://schemas.microsoft.com/office/drawing/2014/main" id="{326178E2-42CB-4593-A0CD-06DFA0D2AC58}"/>
                </a:ext>
              </a:extLst>
            </p:cNvPr>
            <p:cNvSpPr txBox="1">
              <a:spLocks noChangeArrowheads="1"/>
            </p:cNvSpPr>
            <p:nvPr/>
          </p:nvSpPr>
          <p:spPr bwMode="auto">
            <a:xfrm>
              <a:off x="3531" y="3650"/>
              <a:ext cx="21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17</a:t>
              </a:r>
            </a:p>
          </p:txBody>
        </p:sp>
        <p:sp>
          <p:nvSpPr>
            <p:cNvPr id="14" name="Text Box 31">
              <a:extLst>
                <a:ext uri="{FF2B5EF4-FFF2-40B4-BE49-F238E27FC236}">
                  <a16:creationId xmlns:a16="http://schemas.microsoft.com/office/drawing/2014/main" id="{96178BAE-1ED8-4FC1-BF69-8300C9B2573E}"/>
                </a:ext>
              </a:extLst>
            </p:cNvPr>
            <p:cNvSpPr txBox="1">
              <a:spLocks noChangeArrowheads="1"/>
            </p:cNvSpPr>
            <p:nvPr/>
          </p:nvSpPr>
          <p:spPr bwMode="auto">
            <a:xfrm>
              <a:off x="3308" y="2772"/>
              <a:ext cx="219"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latin typeface="Times New Roman" panose="02020603050405020304" pitchFamily="18" charset="0"/>
                </a:rPr>
                <a:t>32</a:t>
              </a:r>
            </a:p>
          </p:txBody>
        </p:sp>
        <p:sp>
          <p:nvSpPr>
            <p:cNvPr id="15" name="Text Box 32">
              <a:extLst>
                <a:ext uri="{FF2B5EF4-FFF2-40B4-BE49-F238E27FC236}">
                  <a16:creationId xmlns:a16="http://schemas.microsoft.com/office/drawing/2014/main" id="{2273CB20-BD64-49FD-B871-A1389127F2C5}"/>
                </a:ext>
              </a:extLst>
            </p:cNvPr>
            <p:cNvSpPr txBox="1">
              <a:spLocks noChangeArrowheads="1"/>
            </p:cNvSpPr>
            <p:nvPr/>
          </p:nvSpPr>
          <p:spPr bwMode="auto">
            <a:xfrm>
              <a:off x="3134" y="3317"/>
              <a:ext cx="216"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dirty="0">
                  <a:latin typeface="Times New Roman" panose="02020603050405020304" pitchFamily="18" charset="0"/>
                </a:rPr>
                <a:t>11</a:t>
              </a:r>
            </a:p>
          </p:txBody>
        </p:sp>
      </p:grpSp>
    </p:spTree>
    <p:extLst>
      <p:ext uri="{BB962C8B-B14F-4D97-AF65-F5344CB8AC3E}">
        <p14:creationId xmlns:p14="http://schemas.microsoft.com/office/powerpoint/2010/main" val="3192947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5" name="Rectangle 2"/>
          <p:cNvSpPr>
            <a:spLocks noGrp="1"/>
          </p:cNvSpPr>
          <p:nvPr>
            <p:ph type="title" idx="4294967295"/>
          </p:nvPr>
        </p:nvSpPr>
        <p:spPr>
          <a:xfrm>
            <a:off x="0" y="-99392"/>
            <a:ext cx="8748464" cy="3024188"/>
          </a:xfrm>
          <a:solidFill>
            <a:schemeClr val="bg1"/>
          </a:solidFill>
        </p:spPr>
        <p:txBody>
          <a:bodyPr/>
          <a:lstStyle/>
          <a:p>
            <a:pPr marL="625475" indent="-625475" algn="l">
              <a:lnSpc>
                <a:spcPct val="110000"/>
              </a:lnSpc>
            </a:pPr>
            <a:r>
              <a:rPr lang="en-US" altLang="zh-CN" sz="3200" dirty="0">
                <a:solidFill>
                  <a:schemeClr val="tx1"/>
                </a:solidFill>
                <a:latin typeface="黑体" panose="02010609060101010101" pitchFamily="49" charset="-122"/>
                <a:ea typeface="黑体" panose="02010609060101010101" pitchFamily="49" charset="-122"/>
              </a:rPr>
              <a:t>4. G=(V,E)</a:t>
            </a:r>
            <a:r>
              <a:rPr lang="zh-CN" altLang="en-US" sz="3200" dirty="0">
                <a:solidFill>
                  <a:schemeClr val="tx1"/>
                </a:solidFill>
                <a:latin typeface="黑体" panose="02010609060101010101" pitchFamily="49" charset="-122"/>
                <a:ea typeface="黑体" panose="02010609060101010101" pitchFamily="49" charset="-122"/>
              </a:rPr>
              <a:t>是一个简单无向图。若</a:t>
            </a:r>
            <a:r>
              <a:rPr lang="en-US" altLang="zh-CN" sz="3200" dirty="0">
                <a:solidFill>
                  <a:schemeClr val="tx1"/>
                </a:solidFill>
                <a:latin typeface="黑体" panose="02010609060101010101" pitchFamily="49" charset="-122"/>
                <a:ea typeface="黑体" panose="02010609060101010101" pitchFamily="49" charset="-122"/>
              </a:rPr>
              <a:t>G</a:t>
            </a:r>
            <a:r>
              <a:rPr lang="zh-CN" altLang="en-US" sz="3200" dirty="0">
                <a:solidFill>
                  <a:schemeClr val="tx1"/>
                </a:solidFill>
                <a:latin typeface="黑体" panose="02010609060101010101" pitchFamily="49" charset="-122"/>
                <a:ea typeface="黑体" panose="02010609060101010101" pitchFamily="49" charset="-122"/>
              </a:rPr>
              <a:t>是一个二部图， 且每一个顶点的度数都是</a:t>
            </a:r>
            <a:r>
              <a:rPr lang="en-US" altLang="zh-CN" sz="3200" dirty="0">
                <a:solidFill>
                  <a:schemeClr val="tx1"/>
                </a:solidFill>
                <a:latin typeface="黑体" panose="02010609060101010101" pitchFamily="49" charset="-122"/>
                <a:ea typeface="黑体" panose="02010609060101010101" pitchFamily="49" charset="-122"/>
              </a:rPr>
              <a:t>3</a:t>
            </a:r>
            <a:r>
              <a:rPr lang="zh-CN" altLang="en-US" sz="3200" dirty="0">
                <a:solidFill>
                  <a:schemeClr val="tx1"/>
                </a:solidFill>
                <a:latin typeface="黑体" panose="02010609060101010101" pitchFamily="49" charset="-122"/>
                <a:ea typeface="黑体" panose="02010609060101010101" pitchFamily="49" charset="-122"/>
              </a:rPr>
              <a:t>度，</a:t>
            </a:r>
            <a:br>
              <a:rPr lang="zh-CN" altLang="en-US" sz="3200" dirty="0">
                <a:solidFill>
                  <a:schemeClr val="tx1"/>
                </a:solidFill>
                <a:latin typeface="黑体" panose="02010609060101010101" pitchFamily="49" charset="-122"/>
                <a:ea typeface="黑体" panose="02010609060101010101" pitchFamily="49" charset="-122"/>
              </a:rPr>
            </a:br>
            <a:r>
              <a:rPr lang="en-US" altLang="zh-CN" sz="3200" dirty="0">
                <a:solidFill>
                  <a:schemeClr val="tx1"/>
                </a:solidFill>
                <a:latin typeface="黑体" panose="02010609060101010101" pitchFamily="49" charset="-122"/>
                <a:ea typeface="黑体" panose="02010609060101010101" pitchFamily="49" charset="-122"/>
              </a:rPr>
              <a:t>{V</a:t>
            </a:r>
            <a:r>
              <a:rPr lang="en-US" altLang="zh-CN" sz="3200" baseline="-25000" dirty="0">
                <a:solidFill>
                  <a:schemeClr val="tx1"/>
                </a:solidFill>
                <a:latin typeface="黑体" panose="02010609060101010101" pitchFamily="49" charset="-122"/>
                <a:ea typeface="黑体" panose="02010609060101010101" pitchFamily="49" charset="-122"/>
              </a:rPr>
              <a:t>1</a:t>
            </a:r>
            <a:r>
              <a:rPr lang="en-US" altLang="zh-CN" sz="3200" dirty="0">
                <a:solidFill>
                  <a:schemeClr val="tx1"/>
                </a:solidFill>
                <a:latin typeface="黑体" panose="02010609060101010101" pitchFamily="49" charset="-122"/>
                <a:ea typeface="黑体" panose="02010609060101010101" pitchFamily="49" charset="-122"/>
              </a:rPr>
              <a:t>, V</a:t>
            </a:r>
            <a:r>
              <a:rPr lang="en-US" altLang="zh-CN" sz="3200" baseline="-25000" dirty="0">
                <a:solidFill>
                  <a:schemeClr val="tx1"/>
                </a:solidFill>
                <a:latin typeface="黑体" panose="02010609060101010101" pitchFamily="49" charset="-122"/>
                <a:ea typeface="黑体" panose="02010609060101010101" pitchFamily="49" charset="-122"/>
              </a:rPr>
              <a:t>2</a:t>
            </a:r>
            <a:r>
              <a:rPr lang="en-US" altLang="zh-CN" sz="3200" dirty="0">
                <a:solidFill>
                  <a:schemeClr val="tx1"/>
                </a:solidFill>
                <a:latin typeface="黑体" panose="02010609060101010101" pitchFamily="49" charset="-122"/>
                <a:ea typeface="黑体" panose="02010609060101010101" pitchFamily="49" charset="-122"/>
              </a:rPr>
              <a:t>}</a:t>
            </a:r>
            <a:r>
              <a:rPr lang="zh-CN" altLang="en-US" sz="3200" dirty="0">
                <a:solidFill>
                  <a:schemeClr val="tx1"/>
                </a:solidFill>
                <a:latin typeface="黑体" panose="02010609060101010101" pitchFamily="49" charset="-122"/>
                <a:ea typeface="黑体" panose="02010609060101010101" pitchFamily="49" charset="-122"/>
              </a:rPr>
              <a:t>是</a:t>
            </a:r>
            <a:r>
              <a:rPr lang="en-US" altLang="zh-CN" sz="3200" dirty="0">
                <a:solidFill>
                  <a:schemeClr val="tx1"/>
                </a:solidFill>
                <a:latin typeface="黑体" panose="02010609060101010101" pitchFamily="49" charset="-122"/>
                <a:ea typeface="黑体" panose="02010609060101010101" pitchFamily="49" charset="-122"/>
              </a:rPr>
              <a:t>G</a:t>
            </a:r>
            <a:r>
              <a:rPr lang="zh-CN" altLang="en-US" sz="3200" dirty="0">
                <a:solidFill>
                  <a:schemeClr val="tx1"/>
                </a:solidFill>
                <a:latin typeface="黑体" panose="02010609060101010101" pitchFamily="49" charset="-122"/>
                <a:ea typeface="黑体" panose="02010609060101010101" pitchFamily="49" charset="-122"/>
              </a:rPr>
              <a:t>作为二部图顶点集一个划分。</a:t>
            </a:r>
            <a:br>
              <a:rPr lang="zh-CN" altLang="en-US" sz="3200" dirty="0">
                <a:solidFill>
                  <a:schemeClr val="tx1"/>
                </a:solidFill>
                <a:latin typeface="黑体" panose="02010609060101010101" pitchFamily="49" charset="-122"/>
                <a:ea typeface="黑体" panose="02010609060101010101" pitchFamily="49" charset="-122"/>
              </a:rPr>
            </a:br>
            <a:r>
              <a:rPr lang="zh-CN" altLang="en-US" sz="3200" dirty="0">
                <a:solidFill>
                  <a:schemeClr val="tx1"/>
                </a:solidFill>
                <a:latin typeface="黑体" panose="02010609060101010101" pitchFamily="49" charset="-122"/>
                <a:ea typeface="黑体" panose="02010609060101010101" pitchFamily="49" charset="-122"/>
              </a:rPr>
              <a:t>试证明</a:t>
            </a:r>
            <a:r>
              <a:rPr lang="en-US" altLang="zh-CN" sz="3200" dirty="0">
                <a:solidFill>
                  <a:schemeClr val="tx1"/>
                </a:solidFill>
                <a:latin typeface="黑体" panose="02010609060101010101" pitchFamily="49" charset="-122"/>
                <a:ea typeface="黑体" panose="02010609060101010101" pitchFamily="49" charset="-122"/>
              </a:rPr>
              <a:t>:   |</a:t>
            </a:r>
            <a:r>
              <a:rPr lang="en-US" altLang="zh-CN" sz="3200" dirty="0">
                <a:solidFill>
                  <a:schemeClr val="tx1"/>
                </a:solidFill>
                <a:latin typeface="黑体" panose="02010609060101010101" pitchFamily="49" charset="-122"/>
                <a:ea typeface="黑体" panose="02010609060101010101" pitchFamily="49" charset="-122"/>
                <a:sym typeface="Wingdings" panose="05000000000000000000" pitchFamily="2" charset="2"/>
              </a:rPr>
              <a:t>V</a:t>
            </a:r>
            <a:r>
              <a:rPr lang="en-US" altLang="zh-CN" sz="3200" baseline="-25000" dirty="0">
                <a:solidFill>
                  <a:schemeClr val="tx1"/>
                </a:solidFill>
                <a:latin typeface="黑体" panose="02010609060101010101" pitchFamily="49" charset="-122"/>
                <a:ea typeface="黑体" panose="02010609060101010101" pitchFamily="49" charset="-122"/>
                <a:sym typeface="Wingdings" panose="05000000000000000000" pitchFamily="2" charset="2"/>
              </a:rPr>
              <a:t>1</a:t>
            </a:r>
            <a:r>
              <a:rPr lang="en-US" altLang="zh-CN" sz="3200" dirty="0">
                <a:solidFill>
                  <a:schemeClr val="tx1"/>
                </a:solidFill>
                <a:latin typeface="黑体" panose="02010609060101010101" pitchFamily="49" charset="-122"/>
                <a:ea typeface="黑体" panose="02010609060101010101" pitchFamily="49" charset="-122"/>
                <a:sym typeface="Wingdings" panose="05000000000000000000" pitchFamily="2" charset="2"/>
              </a:rPr>
              <a:t>|=|V</a:t>
            </a:r>
            <a:r>
              <a:rPr lang="en-US" altLang="zh-CN" sz="3200" baseline="-25000" dirty="0">
                <a:solidFill>
                  <a:schemeClr val="tx1"/>
                </a:solidFill>
                <a:latin typeface="黑体" panose="02010609060101010101" pitchFamily="49" charset="-122"/>
                <a:ea typeface="黑体" panose="02010609060101010101" pitchFamily="49" charset="-122"/>
                <a:sym typeface="Wingdings" panose="05000000000000000000" pitchFamily="2" charset="2"/>
              </a:rPr>
              <a:t>2</a:t>
            </a:r>
            <a:r>
              <a:rPr lang="en-US" altLang="zh-CN" sz="3200" dirty="0">
                <a:solidFill>
                  <a:schemeClr val="tx1"/>
                </a:solidFill>
                <a:latin typeface="黑体" panose="02010609060101010101" pitchFamily="49" charset="-122"/>
                <a:ea typeface="黑体" panose="02010609060101010101" pitchFamily="49" charset="-122"/>
                <a:sym typeface="Wingdings" panose="05000000000000000000" pitchFamily="2" charset="2"/>
              </a:rPr>
              <a:t>|</a:t>
            </a:r>
            <a:r>
              <a:rPr lang="zh-CN" altLang="en-US" sz="3200" dirty="0">
                <a:solidFill>
                  <a:schemeClr val="tx1"/>
                </a:solidFill>
                <a:latin typeface="黑体" panose="02010609060101010101" pitchFamily="49" charset="-122"/>
                <a:ea typeface="黑体" panose="02010609060101010101" pitchFamily="49" charset="-122"/>
              </a:rPr>
              <a:t>。</a:t>
            </a:r>
            <a:endParaRPr lang="en-US" altLang="zh-CN" sz="3200" dirty="0">
              <a:solidFill>
                <a:schemeClr val="tx1"/>
              </a:solidFill>
              <a:latin typeface="黑体" panose="02010609060101010101" pitchFamily="49" charset="-122"/>
              <a:ea typeface="黑体" panose="02010609060101010101" pitchFamily="49" charset="-122"/>
            </a:endParaRPr>
          </a:p>
        </p:txBody>
      </p:sp>
      <p:sp>
        <p:nvSpPr>
          <p:cNvPr id="13316" name="Rectangle 3"/>
          <p:cNvSpPr>
            <a:spLocks noChangeArrowheads="1"/>
          </p:cNvSpPr>
          <p:nvPr/>
        </p:nvSpPr>
        <p:spPr bwMode="auto">
          <a:xfrm>
            <a:off x="107950" y="2842686"/>
            <a:ext cx="9720634"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804863" indent="-80486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lnSpc>
                <a:spcPct val="125000"/>
              </a:lnSpc>
            </a:pPr>
            <a:r>
              <a:rPr lang="zh-CN" altLang="en-US" sz="3200" b="1" dirty="0"/>
              <a:t>证明：根据二分图的定义知：</a:t>
            </a:r>
          </a:p>
          <a:p>
            <a:pPr algn="l" eaLnBrk="1" hangingPunct="1">
              <a:lnSpc>
                <a:spcPct val="125000"/>
              </a:lnSpc>
            </a:pPr>
            <a:r>
              <a:rPr lang="zh-CN" altLang="en-US" sz="3200" b="1" dirty="0"/>
              <a:t>          </a:t>
            </a:r>
            <a:r>
              <a:rPr lang="en-US" altLang="zh-CN" sz="3200" b="1" dirty="0"/>
              <a:t>V</a:t>
            </a:r>
            <a:r>
              <a:rPr lang="en-US" altLang="zh-CN" sz="3200" b="1" baseline="-25000" dirty="0"/>
              <a:t>1</a:t>
            </a:r>
            <a:r>
              <a:rPr lang="zh-CN" altLang="en-US" sz="3200" b="1" dirty="0"/>
              <a:t>的每个顶点都是</a:t>
            </a:r>
            <a:r>
              <a:rPr lang="en-US" altLang="zh-CN" sz="3200" b="1" dirty="0"/>
              <a:t>3</a:t>
            </a:r>
            <a:r>
              <a:rPr lang="zh-CN" altLang="en-US" sz="3200" b="1" dirty="0"/>
              <a:t>度，故图有</a:t>
            </a:r>
            <a:r>
              <a:rPr lang="en-US" altLang="zh-CN" sz="3200" b="1" dirty="0"/>
              <a:t>3|V</a:t>
            </a:r>
            <a:r>
              <a:rPr lang="en-US" altLang="zh-CN" sz="3200" b="1" baseline="-25000" dirty="0"/>
              <a:t>1</a:t>
            </a:r>
            <a:r>
              <a:rPr lang="en-US" altLang="zh-CN" sz="3200" b="1" dirty="0"/>
              <a:t>|</a:t>
            </a:r>
            <a:r>
              <a:rPr lang="zh-CN" altLang="en-US" sz="3200" b="1" dirty="0"/>
              <a:t>条边。</a:t>
            </a:r>
          </a:p>
          <a:p>
            <a:pPr algn="l" eaLnBrk="1" hangingPunct="1">
              <a:lnSpc>
                <a:spcPct val="125000"/>
              </a:lnSpc>
            </a:pPr>
            <a:r>
              <a:rPr lang="en-US" altLang="zh-CN" sz="3200" b="1" dirty="0"/>
              <a:t>          V</a:t>
            </a:r>
            <a:r>
              <a:rPr lang="en-US" altLang="zh-CN" sz="3200" b="1" baseline="-25000" dirty="0"/>
              <a:t>2</a:t>
            </a:r>
            <a:r>
              <a:rPr lang="zh-CN" altLang="en-US" sz="3200" b="1" dirty="0"/>
              <a:t>的每个顶点都是</a:t>
            </a:r>
            <a:r>
              <a:rPr lang="en-US" altLang="zh-CN" sz="3200" b="1" dirty="0"/>
              <a:t>3</a:t>
            </a:r>
            <a:r>
              <a:rPr lang="zh-CN" altLang="en-US" sz="3200" b="1" dirty="0"/>
              <a:t>度，故图有</a:t>
            </a:r>
            <a:r>
              <a:rPr lang="en-US" altLang="zh-CN" sz="3200" b="1" dirty="0"/>
              <a:t>3|V</a:t>
            </a:r>
            <a:r>
              <a:rPr lang="en-US" altLang="zh-CN" sz="3200" b="1" baseline="-25000" dirty="0"/>
              <a:t>2</a:t>
            </a:r>
            <a:r>
              <a:rPr lang="en-US" altLang="zh-CN" sz="3200" b="1" dirty="0"/>
              <a:t>|</a:t>
            </a:r>
            <a:r>
              <a:rPr lang="zh-CN" altLang="en-US" sz="3200" b="1" dirty="0"/>
              <a:t>条边。</a:t>
            </a:r>
          </a:p>
          <a:p>
            <a:pPr algn="l" eaLnBrk="1" hangingPunct="1">
              <a:lnSpc>
                <a:spcPct val="125000"/>
              </a:lnSpc>
            </a:pPr>
            <a:r>
              <a:rPr lang="en-US" altLang="zh-CN" sz="3200" b="1" dirty="0"/>
              <a:t>         </a:t>
            </a:r>
            <a:r>
              <a:rPr lang="zh-CN" altLang="en-US" sz="3200" b="1" dirty="0"/>
              <a:t>于是</a:t>
            </a:r>
          </a:p>
          <a:p>
            <a:pPr algn="l" eaLnBrk="1" hangingPunct="1">
              <a:lnSpc>
                <a:spcPct val="125000"/>
              </a:lnSpc>
            </a:pPr>
            <a:r>
              <a:rPr lang="en-US" altLang="zh-CN" sz="3200" b="1" dirty="0"/>
              <a:t>                  3 |V</a:t>
            </a:r>
            <a:r>
              <a:rPr lang="en-US" altLang="zh-CN" sz="3200" b="1" baseline="-25000" dirty="0"/>
              <a:t>1</a:t>
            </a:r>
            <a:r>
              <a:rPr lang="en-US" altLang="zh-CN" sz="3200" b="1" dirty="0"/>
              <a:t>|=3|V</a:t>
            </a:r>
            <a:r>
              <a:rPr lang="en-US" altLang="zh-CN" sz="3200" b="1" baseline="-25000" dirty="0"/>
              <a:t>2</a:t>
            </a:r>
            <a:r>
              <a:rPr lang="en-US" altLang="zh-CN" sz="3200" b="1" dirty="0"/>
              <a:t>|</a:t>
            </a:r>
          </a:p>
          <a:p>
            <a:pPr algn="l" eaLnBrk="1" hangingPunct="1">
              <a:lnSpc>
                <a:spcPct val="125000"/>
              </a:lnSpc>
            </a:pPr>
            <a:r>
              <a:rPr lang="en-US" altLang="zh-CN" sz="3200" b="1" dirty="0"/>
              <a:t>         </a:t>
            </a:r>
            <a:r>
              <a:rPr lang="zh-CN" altLang="en-US" sz="3200" b="1" dirty="0"/>
              <a:t>即         </a:t>
            </a:r>
            <a:r>
              <a:rPr lang="en-US" altLang="zh-CN" sz="3200" b="1" dirty="0"/>
              <a:t>|V</a:t>
            </a:r>
            <a:r>
              <a:rPr lang="en-US" altLang="zh-CN" sz="3200" b="1" baseline="-25000" dirty="0"/>
              <a:t>1</a:t>
            </a:r>
            <a:r>
              <a:rPr lang="en-US" altLang="zh-CN" sz="3200" b="1" dirty="0"/>
              <a:t>|=|V</a:t>
            </a:r>
            <a:r>
              <a:rPr lang="en-US" altLang="zh-CN" sz="3200" b="1" baseline="-25000" dirty="0"/>
              <a:t>2</a:t>
            </a:r>
            <a:r>
              <a:rPr lang="en-US" altLang="zh-CN" sz="3200" b="1" dirty="0"/>
              <a:t>|</a:t>
            </a:r>
          </a:p>
        </p:txBody>
      </p:sp>
    </p:spTree>
    <p:extLst>
      <p:ext uri="{BB962C8B-B14F-4D97-AF65-F5344CB8AC3E}">
        <p14:creationId xmlns:p14="http://schemas.microsoft.com/office/powerpoint/2010/main" val="215856040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DEF2D162-CEF3-4B82-851C-008389060FDA}" type="slidenum">
              <a:rPr lang="en-GB" altLang="zh-CN" smtClean="0"/>
              <a:pPr/>
              <a:t>7</a:t>
            </a:fld>
            <a:endParaRPr lang="en-GB" altLang="zh-CN"/>
          </a:p>
        </p:txBody>
      </p:sp>
      <p:pic>
        <p:nvPicPr>
          <p:cNvPr id="3" name="图片 2"/>
          <p:cNvPicPr>
            <a:picLocks noChangeAspect="1"/>
          </p:cNvPicPr>
          <p:nvPr/>
        </p:nvPicPr>
        <p:blipFill>
          <a:blip r:embed="rId2"/>
          <a:stretch>
            <a:fillRect/>
          </a:stretch>
        </p:blipFill>
        <p:spPr>
          <a:xfrm>
            <a:off x="107504" y="1412776"/>
            <a:ext cx="8961927" cy="3672408"/>
          </a:xfrm>
          <a:prstGeom prst="rect">
            <a:avLst/>
          </a:prstGeom>
        </p:spPr>
      </p:pic>
    </p:spTree>
    <p:extLst>
      <p:ext uri="{BB962C8B-B14F-4D97-AF65-F5344CB8AC3E}">
        <p14:creationId xmlns:p14="http://schemas.microsoft.com/office/powerpoint/2010/main" val="43006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idx="4294967295"/>
          </p:nvPr>
        </p:nvSpPr>
        <p:spPr>
          <a:xfrm>
            <a:off x="457200" y="274638"/>
            <a:ext cx="8229600" cy="511175"/>
          </a:xfrm>
        </p:spPr>
        <p:txBody>
          <a:bodyPr/>
          <a:lstStyle/>
          <a:p>
            <a:pPr algn="l"/>
            <a:r>
              <a:rPr lang="zh-CN" altLang="en-US" sz="4800"/>
              <a:t>练习九 </a:t>
            </a:r>
            <a:r>
              <a:rPr lang="en-US" altLang="zh-CN" sz="2800"/>
              <a:t>(p125)</a:t>
            </a:r>
          </a:p>
        </p:txBody>
      </p:sp>
      <p:sp>
        <p:nvSpPr>
          <p:cNvPr id="4100" name="Rectangle 3" descr="Rectangle: Click to edit Master text styles&#10;Second level&#10;Third level&#10;Fourth level&#10;Fifth level"/>
          <p:cNvSpPr>
            <a:spLocks noGrp="1" noChangeArrowheads="1"/>
          </p:cNvSpPr>
          <p:nvPr>
            <p:ph type="body" idx="4294967295"/>
          </p:nvPr>
        </p:nvSpPr>
        <p:spPr>
          <a:xfrm>
            <a:off x="394980" y="368300"/>
            <a:ext cx="8280400" cy="2340272"/>
          </a:xfrm>
        </p:spPr>
        <p:txBody>
          <a:bodyPr/>
          <a:lstStyle/>
          <a:p>
            <a:pPr marL="625475" indent="-625475">
              <a:lnSpc>
                <a:spcPct val="110000"/>
              </a:lnSpc>
              <a:spcBef>
                <a:spcPts val="0"/>
              </a:spcBef>
              <a:buFont typeface="Wingdings" panose="05000000000000000000" pitchFamily="2" charset="2"/>
              <a:buNone/>
            </a:pPr>
            <a:r>
              <a:rPr lang="en-US" altLang="zh-CN" dirty="0">
                <a:latin typeface="Times New Roman" panose="02020603050405020304" pitchFamily="18" charset="0"/>
                <a:ea typeface="黑体" panose="02010609060101010101" pitchFamily="49" charset="-122"/>
                <a:cs typeface="Times New Roman" panose="02020603050405020304" pitchFamily="18" charset="0"/>
              </a:rPr>
              <a:t>5.   </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有</a:t>
            </a:r>
            <a:r>
              <a:rPr lang="en-US" altLang="zh-CN" dirty="0">
                <a:latin typeface="Times New Roman" panose="02020603050405020304" pitchFamily="18" charset="0"/>
                <a:ea typeface="黑体" panose="02010609060101010101" pitchFamily="49" charset="-122"/>
                <a:cs typeface="Times New Roman" panose="02020603050405020304" pitchFamily="18" charset="0"/>
              </a:rPr>
              <a:t>12</a:t>
            </a:r>
            <a:r>
              <a:rPr lang="zh-CN" altLang="en-US" dirty="0">
                <a:latin typeface="Times New Roman" panose="02020603050405020304" pitchFamily="18" charset="0"/>
                <a:ea typeface="黑体" panose="02010609060101010101" pitchFamily="49" charset="-122"/>
                <a:cs typeface="Times New Roman" panose="02020603050405020304" pitchFamily="18" charset="0"/>
              </a:rPr>
              <a:t>个人，围坐一个圆桌的四周开会。已知，这</a:t>
            </a:r>
            <a:r>
              <a:rPr lang="en-US" altLang="zh-CN" dirty="0">
                <a:latin typeface="Times New Roman" panose="02020603050405020304" pitchFamily="18" charset="0"/>
                <a:ea typeface="黑体" panose="02010609060101010101" pitchFamily="49" charset="-122"/>
                <a:cs typeface="Times New Roman" panose="02020603050405020304" pitchFamily="18" charset="0"/>
              </a:rPr>
              <a:t>12</a:t>
            </a:r>
            <a:r>
              <a:rPr lang="zh-CN" altLang="en-US" dirty="0">
                <a:latin typeface="Times New Roman" panose="02020603050405020304" pitchFamily="18" charset="0"/>
                <a:ea typeface="黑体" panose="02010609060101010101" pitchFamily="49" charset="-122"/>
                <a:cs typeface="Times New Roman" panose="02020603050405020304" pitchFamily="18" charset="0"/>
              </a:rPr>
              <a:t>个人中的任意的两个人能认识其余的</a:t>
            </a:r>
            <a:r>
              <a:rPr lang="en-US" altLang="zh-CN" dirty="0">
                <a:latin typeface="Times New Roman" panose="02020603050405020304" pitchFamily="18" charset="0"/>
                <a:ea typeface="黑体" panose="02010609060101010101" pitchFamily="49" charset="-122"/>
                <a:cs typeface="Times New Roman" panose="02020603050405020304" pitchFamily="18" charset="0"/>
              </a:rPr>
              <a:t>10</a:t>
            </a:r>
            <a:r>
              <a:rPr lang="zh-CN" altLang="en-US" dirty="0">
                <a:latin typeface="Times New Roman" panose="02020603050405020304" pitchFamily="18" charset="0"/>
                <a:ea typeface="黑体" panose="02010609060101010101" pitchFamily="49" charset="-122"/>
                <a:cs typeface="Times New Roman" panose="02020603050405020304" pitchFamily="18" charset="0"/>
              </a:rPr>
              <a:t>个人，则这</a:t>
            </a:r>
            <a:r>
              <a:rPr lang="en-US" altLang="zh-CN" dirty="0">
                <a:latin typeface="Times New Roman" panose="02020603050405020304" pitchFamily="18" charset="0"/>
                <a:ea typeface="黑体" panose="02010609060101010101" pitchFamily="49" charset="-122"/>
                <a:cs typeface="Times New Roman" panose="02020603050405020304" pitchFamily="18" charset="0"/>
              </a:rPr>
              <a:t>12</a:t>
            </a:r>
            <a:r>
              <a:rPr lang="zh-CN" altLang="en-US" dirty="0">
                <a:latin typeface="Times New Roman" panose="02020603050405020304" pitchFamily="18" charset="0"/>
                <a:ea typeface="黑体" panose="02010609060101010101" pitchFamily="49" charset="-122"/>
                <a:cs typeface="Times New Roman" panose="02020603050405020304" pitchFamily="18" charset="0"/>
              </a:rPr>
              <a:t>个人围坐一圈能使每一个人都认识各自的左、右的邻人。</a:t>
            </a:r>
          </a:p>
        </p:txBody>
      </p:sp>
      <p:sp>
        <p:nvSpPr>
          <p:cNvPr id="23557" name="Rectangle 5"/>
          <p:cNvSpPr>
            <a:spLocks noChangeArrowheads="1"/>
          </p:cNvSpPr>
          <p:nvPr/>
        </p:nvSpPr>
        <p:spPr bwMode="auto">
          <a:xfrm>
            <a:off x="3203848" y="2853035"/>
            <a:ext cx="4752975" cy="3603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任意</a:t>
            </a:r>
            <a:r>
              <a:rPr lang="en-US" altLang="zh-CN"/>
              <a:t>1</a:t>
            </a:r>
            <a:r>
              <a:rPr lang="zh-CN" altLang="en-US"/>
              <a:t>个人能够认识</a:t>
            </a:r>
            <a:r>
              <a:rPr lang="en-US" altLang="zh-CN"/>
              <a:t>6</a:t>
            </a:r>
            <a:r>
              <a:rPr lang="zh-CN" altLang="en-US"/>
              <a:t>人</a:t>
            </a:r>
          </a:p>
        </p:txBody>
      </p:sp>
      <p:sp>
        <p:nvSpPr>
          <p:cNvPr id="23558" name="Rectangle 6"/>
          <p:cNvSpPr>
            <a:spLocks noChangeArrowheads="1"/>
          </p:cNvSpPr>
          <p:nvPr/>
        </p:nvSpPr>
        <p:spPr bwMode="auto">
          <a:xfrm>
            <a:off x="3203848" y="3861098"/>
            <a:ext cx="4752975" cy="36036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任意</a:t>
            </a:r>
            <a:r>
              <a:rPr lang="en-US" altLang="zh-CN"/>
              <a:t>5</a:t>
            </a:r>
            <a:r>
              <a:rPr lang="zh-CN" altLang="en-US"/>
              <a:t>个人能够认识其余</a:t>
            </a:r>
            <a:r>
              <a:rPr lang="en-US" altLang="zh-CN"/>
              <a:t>7</a:t>
            </a:r>
            <a:r>
              <a:rPr lang="zh-CN" altLang="en-US"/>
              <a:t>人</a:t>
            </a:r>
          </a:p>
        </p:txBody>
      </p:sp>
      <p:sp>
        <p:nvSpPr>
          <p:cNvPr id="23559" name="Rectangle 7"/>
          <p:cNvSpPr>
            <a:spLocks noChangeArrowheads="1"/>
          </p:cNvSpPr>
          <p:nvPr/>
        </p:nvSpPr>
        <p:spPr bwMode="auto">
          <a:xfrm>
            <a:off x="3203848" y="3357860"/>
            <a:ext cx="4752975" cy="3603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任意</a:t>
            </a:r>
            <a:r>
              <a:rPr lang="en-US" altLang="zh-CN"/>
              <a:t>6</a:t>
            </a:r>
            <a:r>
              <a:rPr lang="zh-CN" altLang="en-US"/>
              <a:t>个人能够认识其余</a:t>
            </a:r>
            <a:r>
              <a:rPr lang="en-US" altLang="zh-CN"/>
              <a:t>6</a:t>
            </a:r>
            <a:r>
              <a:rPr lang="zh-CN" altLang="en-US"/>
              <a:t>人</a:t>
            </a:r>
          </a:p>
        </p:txBody>
      </p:sp>
      <p:sp>
        <p:nvSpPr>
          <p:cNvPr id="23560" name="Rectangle 8"/>
          <p:cNvSpPr>
            <a:spLocks noChangeArrowheads="1"/>
          </p:cNvSpPr>
          <p:nvPr/>
        </p:nvSpPr>
        <p:spPr bwMode="auto">
          <a:xfrm>
            <a:off x="3203848" y="4365923"/>
            <a:ext cx="4752975" cy="36036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任意</a:t>
            </a:r>
            <a:r>
              <a:rPr lang="en-US" altLang="zh-CN"/>
              <a:t>4</a:t>
            </a:r>
            <a:r>
              <a:rPr lang="zh-CN" altLang="en-US"/>
              <a:t>个人能够认识其余</a:t>
            </a:r>
            <a:r>
              <a:rPr lang="en-US" altLang="zh-CN"/>
              <a:t>8</a:t>
            </a:r>
            <a:r>
              <a:rPr lang="zh-CN" altLang="en-US"/>
              <a:t>人</a:t>
            </a:r>
          </a:p>
        </p:txBody>
      </p:sp>
      <p:sp>
        <p:nvSpPr>
          <p:cNvPr id="23561" name="Rectangle 9"/>
          <p:cNvSpPr>
            <a:spLocks noChangeArrowheads="1"/>
          </p:cNvSpPr>
          <p:nvPr/>
        </p:nvSpPr>
        <p:spPr bwMode="auto">
          <a:xfrm>
            <a:off x="3203848" y="4869160"/>
            <a:ext cx="4752975" cy="360363"/>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任意</a:t>
            </a:r>
            <a:r>
              <a:rPr lang="en-US" altLang="zh-CN"/>
              <a:t>3</a:t>
            </a:r>
            <a:r>
              <a:rPr lang="zh-CN" altLang="en-US"/>
              <a:t>个人能够认识其余</a:t>
            </a:r>
            <a:r>
              <a:rPr lang="en-US" altLang="zh-CN"/>
              <a:t>9</a:t>
            </a:r>
            <a:r>
              <a:rPr lang="zh-CN" altLang="en-US"/>
              <a:t>人</a:t>
            </a:r>
          </a:p>
        </p:txBody>
      </p:sp>
      <p:sp>
        <p:nvSpPr>
          <p:cNvPr id="23562" name="Rectangle 10"/>
          <p:cNvSpPr>
            <a:spLocks noChangeArrowheads="1"/>
          </p:cNvSpPr>
          <p:nvPr/>
        </p:nvSpPr>
        <p:spPr bwMode="auto">
          <a:xfrm>
            <a:off x="3203848" y="5445423"/>
            <a:ext cx="4752975" cy="36036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t>任意</a:t>
            </a:r>
            <a:r>
              <a:rPr lang="en-US" altLang="zh-CN"/>
              <a:t>2</a:t>
            </a:r>
            <a:r>
              <a:rPr lang="zh-CN" altLang="en-US"/>
              <a:t>个人能够认识其余</a:t>
            </a:r>
            <a:r>
              <a:rPr lang="en-US" altLang="zh-CN"/>
              <a:t>10</a:t>
            </a:r>
            <a:r>
              <a:rPr lang="zh-CN" altLang="en-US"/>
              <a:t>人</a:t>
            </a:r>
          </a:p>
        </p:txBody>
      </p:sp>
      <p:sp>
        <p:nvSpPr>
          <p:cNvPr id="23564" name="AutoShape 12"/>
          <p:cNvSpPr>
            <a:spLocks noChangeArrowheads="1"/>
          </p:cNvSpPr>
          <p:nvPr/>
        </p:nvSpPr>
        <p:spPr bwMode="auto">
          <a:xfrm>
            <a:off x="1116286" y="2781598"/>
            <a:ext cx="1584325" cy="3024187"/>
          </a:xfrm>
          <a:prstGeom prst="flowChartExtract">
            <a:avLst/>
          </a:prstGeom>
          <a:solidFill>
            <a:schemeClr val="accent2"/>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7899063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64"/>
                                        </p:tgtEl>
                                        <p:attrNameLst>
                                          <p:attrName>style.visibility</p:attrName>
                                        </p:attrNameLst>
                                      </p:cBhvr>
                                      <p:to>
                                        <p:strVal val="visible"/>
                                      </p:to>
                                    </p:set>
                                    <p:animEffect transition="in" filter="blinds(horizontal)">
                                      <p:cBhvr>
                                        <p:cTn id="7" dur="500"/>
                                        <p:tgtEl>
                                          <p:spTgt spid="235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3557"/>
                                        </p:tgtEl>
                                        <p:attrNameLst>
                                          <p:attrName>style.visibility</p:attrName>
                                        </p:attrNameLst>
                                      </p:cBhvr>
                                      <p:to>
                                        <p:strVal val="visible"/>
                                      </p:to>
                                    </p:set>
                                    <p:animEffect transition="in" filter="blinds(horizontal)">
                                      <p:cBhvr>
                                        <p:cTn id="12" dur="500"/>
                                        <p:tgtEl>
                                          <p:spTgt spid="235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3559"/>
                                        </p:tgtEl>
                                        <p:attrNameLst>
                                          <p:attrName>style.visibility</p:attrName>
                                        </p:attrNameLst>
                                      </p:cBhvr>
                                      <p:to>
                                        <p:strVal val="visible"/>
                                      </p:to>
                                    </p:set>
                                    <p:animEffect transition="in" filter="blinds(horizontal)">
                                      <p:cBhvr>
                                        <p:cTn id="17" dur="500"/>
                                        <p:tgtEl>
                                          <p:spTgt spid="235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3558"/>
                                        </p:tgtEl>
                                        <p:attrNameLst>
                                          <p:attrName>style.visibility</p:attrName>
                                        </p:attrNameLst>
                                      </p:cBhvr>
                                      <p:to>
                                        <p:strVal val="visible"/>
                                      </p:to>
                                    </p:set>
                                    <p:animEffect transition="in" filter="blinds(horizontal)">
                                      <p:cBhvr>
                                        <p:cTn id="22" dur="500"/>
                                        <p:tgtEl>
                                          <p:spTgt spid="235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3560"/>
                                        </p:tgtEl>
                                        <p:attrNameLst>
                                          <p:attrName>style.visibility</p:attrName>
                                        </p:attrNameLst>
                                      </p:cBhvr>
                                      <p:to>
                                        <p:strVal val="visible"/>
                                      </p:to>
                                    </p:set>
                                    <p:animEffect transition="in" filter="blinds(horizontal)">
                                      <p:cBhvr>
                                        <p:cTn id="27" dur="500"/>
                                        <p:tgtEl>
                                          <p:spTgt spid="2356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3561"/>
                                        </p:tgtEl>
                                        <p:attrNameLst>
                                          <p:attrName>style.visibility</p:attrName>
                                        </p:attrNameLst>
                                      </p:cBhvr>
                                      <p:to>
                                        <p:strVal val="visible"/>
                                      </p:to>
                                    </p:set>
                                    <p:animEffect transition="in" filter="blinds(horizontal)">
                                      <p:cBhvr>
                                        <p:cTn id="32" dur="500"/>
                                        <p:tgtEl>
                                          <p:spTgt spid="2356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3562"/>
                                        </p:tgtEl>
                                        <p:attrNameLst>
                                          <p:attrName>style.visibility</p:attrName>
                                        </p:attrNameLst>
                                      </p:cBhvr>
                                      <p:to>
                                        <p:strVal val="visible"/>
                                      </p:to>
                                    </p:set>
                                    <p:animEffect transition="in" filter="blinds(horizontal)">
                                      <p:cBhvr>
                                        <p:cTn id="37" dur="500"/>
                                        <p:tgtEl>
                                          <p:spTgt spid="23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animBg="1"/>
      <p:bldP spid="23558" grpId="0" animBg="1"/>
      <p:bldP spid="23559" grpId="0" animBg="1"/>
      <p:bldP spid="23560" grpId="0" animBg="1"/>
      <p:bldP spid="23561" grpId="0" animBg="1"/>
      <p:bldP spid="23562" grpId="0" animBg="1"/>
      <p:bldP spid="2356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457200" y="274638"/>
            <a:ext cx="8229600" cy="511175"/>
          </a:xfrm>
        </p:spPr>
        <p:txBody>
          <a:bodyPr/>
          <a:lstStyle/>
          <a:p>
            <a:pPr algn="l"/>
            <a:r>
              <a:rPr lang="zh-CN" altLang="en-US" sz="4800"/>
              <a:t>练习九 </a:t>
            </a:r>
            <a:r>
              <a:rPr lang="en-US" altLang="zh-CN" sz="2800"/>
              <a:t>(p125)</a:t>
            </a:r>
          </a:p>
        </p:txBody>
      </p:sp>
      <p:sp>
        <p:nvSpPr>
          <p:cNvPr id="5124" name="Rectangle 3" descr="Rectangle: Click to edit Master text styles&#10;Second level&#10;Third level&#10;Fourth level&#10;Fifth level"/>
          <p:cNvSpPr>
            <a:spLocks noGrp="1" noChangeArrowheads="1"/>
          </p:cNvSpPr>
          <p:nvPr>
            <p:ph type="body" idx="1"/>
          </p:nvPr>
        </p:nvSpPr>
        <p:spPr>
          <a:xfrm>
            <a:off x="251520" y="0"/>
            <a:ext cx="8568952" cy="6525344"/>
          </a:xfrm>
        </p:spPr>
        <p:txBody>
          <a:bodyPr/>
          <a:lstStyle/>
          <a:p>
            <a:pPr marL="0" indent="0">
              <a:lnSpc>
                <a:spcPct val="105000"/>
              </a:lnSpc>
              <a:buFont typeface="Wingdings" panose="05000000000000000000" pitchFamily="2" charset="2"/>
              <a:buNone/>
            </a:pPr>
            <a:r>
              <a:rPr lang="en-US" altLang="zh-CN" sz="2400" dirty="0"/>
              <a:t> </a:t>
            </a:r>
            <a:r>
              <a:rPr lang="zh-CN" altLang="en-US" dirty="0"/>
              <a:t>解</a:t>
            </a:r>
            <a:r>
              <a:rPr lang="en-US" altLang="zh-CN" dirty="0"/>
              <a:t>:  </a:t>
            </a:r>
          </a:p>
          <a:p>
            <a:pPr marL="0" indent="0">
              <a:lnSpc>
                <a:spcPct val="110000"/>
              </a:lnSpc>
              <a:spcBef>
                <a:spcPts val="0"/>
              </a:spcBef>
              <a:buFont typeface="Wingdings" panose="05000000000000000000" pitchFamily="2" charset="2"/>
              <a:buNone/>
            </a:pPr>
            <a:r>
              <a:rPr lang="en-US" altLang="zh-CN" b="1" dirty="0"/>
              <a:t>       </a:t>
            </a:r>
            <a:r>
              <a:rPr lang="zh-CN" altLang="en-US" dirty="0">
                <a:latin typeface="黑体" panose="02010609060101010101" pitchFamily="49" charset="-122"/>
                <a:ea typeface="黑体" panose="02010609060101010101" pitchFamily="49" charset="-122"/>
              </a:rPr>
              <a:t>由题意</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可以推出任意一个人最多不认识其他</a:t>
            </a:r>
            <a:r>
              <a:rPr lang="en-US" altLang="zh-CN" dirty="0">
                <a:latin typeface="黑体" panose="02010609060101010101" pitchFamily="49" charset="-122"/>
                <a:ea typeface="黑体" panose="02010609060101010101" pitchFamily="49" charset="-122"/>
              </a:rPr>
              <a:t>11</a:t>
            </a:r>
            <a:r>
              <a:rPr lang="zh-CN" altLang="en-US" dirty="0">
                <a:latin typeface="黑体" panose="02010609060101010101" pitchFamily="49" charset="-122"/>
                <a:ea typeface="黑体" panose="02010609060101010101" pitchFamily="49" charset="-122"/>
              </a:rPr>
              <a:t>人中的</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人，即至少需要认识其他</a:t>
            </a:r>
            <a:r>
              <a:rPr lang="en-US" altLang="zh-CN" dirty="0">
                <a:latin typeface="黑体" panose="02010609060101010101" pitchFamily="49" charset="-122"/>
                <a:ea typeface="黑体" panose="02010609060101010101" pitchFamily="49" charset="-122"/>
              </a:rPr>
              <a:t>10</a:t>
            </a:r>
            <a:r>
              <a:rPr lang="zh-CN" altLang="en-US" dirty="0">
                <a:latin typeface="黑体" panose="02010609060101010101" pitchFamily="49" charset="-122"/>
                <a:ea typeface="黑体" panose="02010609060101010101" pitchFamily="49" charset="-122"/>
              </a:rPr>
              <a:t>人。否则，如果有一人</a:t>
            </a:r>
            <a:r>
              <a:rPr lang="en-US" altLang="zh-CN" dirty="0">
                <a:latin typeface="黑体" panose="02010609060101010101" pitchFamily="49" charset="-122"/>
                <a:ea typeface="黑体" panose="02010609060101010101" pitchFamily="49" charset="-122"/>
              </a:rPr>
              <a:t>A</a:t>
            </a:r>
            <a:r>
              <a:rPr lang="zh-CN" altLang="en-US" dirty="0">
                <a:latin typeface="黑体" panose="02010609060101010101" pitchFamily="49" charset="-122"/>
                <a:ea typeface="黑体" panose="02010609060101010101" pitchFamily="49" charset="-122"/>
              </a:rPr>
              <a:t>不认识其他</a:t>
            </a:r>
            <a:r>
              <a:rPr lang="en-US" altLang="zh-CN" dirty="0">
                <a:latin typeface="黑体" panose="02010609060101010101" pitchFamily="49" charset="-122"/>
                <a:ea typeface="黑体" panose="02010609060101010101" pitchFamily="49" charset="-122"/>
              </a:rPr>
              <a:t>11</a:t>
            </a:r>
            <a:r>
              <a:rPr lang="zh-CN" altLang="en-US" dirty="0">
                <a:latin typeface="黑体" panose="02010609060101010101" pitchFamily="49" charset="-122"/>
                <a:ea typeface="黑体" panose="02010609060101010101" pitchFamily="49" charset="-122"/>
              </a:rPr>
              <a:t>人中的</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人</a:t>
            </a:r>
            <a:r>
              <a:rPr lang="en-US" altLang="zh-CN" dirty="0">
                <a:latin typeface="黑体" panose="02010609060101010101" pitchFamily="49" charset="-122"/>
                <a:ea typeface="黑体" panose="02010609060101010101" pitchFamily="49" charset="-122"/>
              </a:rPr>
              <a:t>B</a:t>
            </a:r>
            <a:r>
              <a:rPr lang="zh-CN" altLang="en-US" dirty="0">
                <a:latin typeface="黑体" panose="02010609060101010101" pitchFamily="49" charset="-122"/>
                <a:ea typeface="黑体" panose="02010609060101010101" pitchFamily="49" charset="-122"/>
              </a:rPr>
              <a:t>与</a:t>
            </a:r>
            <a:r>
              <a:rPr lang="en-US" altLang="zh-CN" dirty="0">
                <a:latin typeface="黑体" panose="02010609060101010101" pitchFamily="49" charset="-122"/>
                <a:ea typeface="黑体" panose="02010609060101010101" pitchFamily="49" charset="-122"/>
              </a:rPr>
              <a:t>C</a:t>
            </a:r>
            <a:r>
              <a:rPr lang="zh-CN" altLang="en-US" dirty="0">
                <a:latin typeface="黑体" panose="02010609060101010101" pitchFamily="49" charset="-122"/>
                <a:ea typeface="黑体" panose="02010609060101010101" pitchFamily="49" charset="-122"/>
              </a:rPr>
              <a:t>，则这</a:t>
            </a:r>
            <a:r>
              <a:rPr lang="en-US" altLang="zh-CN" dirty="0">
                <a:latin typeface="黑体" panose="02010609060101010101" pitchFamily="49" charset="-122"/>
                <a:ea typeface="黑体" panose="02010609060101010101" pitchFamily="49" charset="-122"/>
              </a:rPr>
              <a:t>B</a:t>
            </a:r>
            <a:r>
              <a:rPr lang="zh-CN" altLang="en-US" dirty="0">
                <a:latin typeface="黑体" panose="02010609060101010101" pitchFamily="49" charset="-122"/>
                <a:ea typeface="黑体" panose="02010609060101010101" pitchFamily="49" charset="-122"/>
              </a:rPr>
              <a:t>与</a:t>
            </a:r>
            <a:r>
              <a:rPr lang="en-US" altLang="zh-CN" dirty="0">
                <a:latin typeface="黑体" panose="02010609060101010101" pitchFamily="49" charset="-122"/>
                <a:ea typeface="黑体" panose="02010609060101010101" pitchFamily="49" charset="-122"/>
              </a:rPr>
              <a:t>C</a:t>
            </a:r>
            <a:r>
              <a:rPr lang="zh-CN" altLang="en-US" dirty="0">
                <a:latin typeface="黑体" panose="02010609060101010101" pitchFamily="49" charset="-122"/>
                <a:ea typeface="黑体" panose="02010609060101010101" pitchFamily="49" charset="-122"/>
              </a:rPr>
              <a:t>两个人都不认识</a:t>
            </a:r>
            <a:r>
              <a:rPr lang="en-US" altLang="zh-CN" dirty="0">
                <a:latin typeface="黑体" panose="02010609060101010101" pitchFamily="49" charset="-122"/>
                <a:ea typeface="黑体" panose="02010609060101010101" pitchFamily="49" charset="-122"/>
              </a:rPr>
              <a:t>A</a:t>
            </a:r>
            <a:r>
              <a:rPr lang="zh-CN" altLang="en-US" dirty="0">
                <a:latin typeface="黑体" panose="02010609060101010101" pitchFamily="49" charset="-122"/>
                <a:ea typeface="黑体" panose="02010609060101010101" pitchFamily="49" charset="-122"/>
              </a:rPr>
              <a:t>，从而他们不能认识其余的</a:t>
            </a:r>
            <a:r>
              <a:rPr lang="en-US" altLang="zh-CN" dirty="0">
                <a:latin typeface="黑体" panose="02010609060101010101" pitchFamily="49" charset="-122"/>
                <a:ea typeface="黑体" panose="02010609060101010101" pitchFamily="49" charset="-122"/>
              </a:rPr>
              <a:t>10</a:t>
            </a:r>
            <a:r>
              <a:rPr lang="zh-CN" altLang="en-US" dirty="0">
                <a:latin typeface="黑体" panose="02010609060101010101" pitchFamily="49" charset="-122"/>
                <a:ea typeface="黑体" panose="02010609060101010101" pitchFamily="49" charset="-122"/>
              </a:rPr>
              <a:t>人，不符合题意。</a:t>
            </a:r>
          </a:p>
          <a:p>
            <a:pPr marL="0" indent="0">
              <a:lnSpc>
                <a:spcPct val="110000"/>
              </a:lnSpc>
              <a:spcBef>
                <a:spcPts val="0"/>
              </a:spcBef>
              <a:buFont typeface="Wingdings" panose="05000000000000000000" pitchFamily="2" charset="2"/>
              <a:buNone/>
            </a:pPr>
            <a:r>
              <a:rPr lang="zh-CN" altLang="en-US" dirty="0">
                <a:latin typeface="黑体" panose="02010609060101010101" pitchFamily="49" charset="-122"/>
                <a:ea typeface="黑体" panose="02010609060101010101" pitchFamily="49" charset="-122"/>
              </a:rPr>
              <a:t>    由此，每人的度数至少为</a:t>
            </a:r>
            <a:r>
              <a:rPr lang="en-US" altLang="zh-CN" dirty="0">
                <a:latin typeface="黑体" panose="02010609060101010101" pitchFamily="49" charset="-122"/>
                <a:ea typeface="黑体" panose="02010609060101010101" pitchFamily="49" charset="-122"/>
              </a:rPr>
              <a:t>10</a:t>
            </a:r>
            <a:r>
              <a:rPr lang="zh-CN" altLang="en-US" dirty="0">
                <a:latin typeface="黑体" panose="02010609060101010101" pitchFamily="49" charset="-122"/>
                <a:ea typeface="黑体" panose="02010609060101010101" pitchFamily="49" charset="-122"/>
              </a:rPr>
              <a:t>，于是任意两人</a:t>
            </a:r>
            <a:r>
              <a:rPr lang="en-US" altLang="zh-CN" dirty="0">
                <a:latin typeface="黑体" panose="02010609060101010101" pitchFamily="49" charset="-122"/>
                <a:ea typeface="黑体" panose="02010609060101010101" pitchFamily="49" charset="-122"/>
              </a:rPr>
              <a:t>u</a:t>
            </a:r>
            <a:r>
              <a:rPr lang="zh-CN" altLang="en-US" dirty="0">
                <a:latin typeface="黑体" panose="02010609060101010101" pitchFamily="49" charset="-122"/>
                <a:ea typeface="黑体" panose="02010609060101010101" pitchFamily="49" charset="-122"/>
              </a:rPr>
              <a:t>与</a:t>
            </a:r>
            <a:r>
              <a:rPr lang="en-US" altLang="zh-CN" dirty="0">
                <a:latin typeface="黑体" panose="02010609060101010101" pitchFamily="49" charset="-122"/>
                <a:ea typeface="黑体" panose="02010609060101010101" pitchFamily="49" charset="-122"/>
              </a:rPr>
              <a:t>v</a:t>
            </a:r>
            <a:r>
              <a:rPr lang="zh-CN" altLang="en-US" dirty="0">
                <a:latin typeface="黑体" panose="02010609060101010101" pitchFamily="49" charset="-122"/>
                <a:ea typeface="黑体" panose="02010609060101010101" pitchFamily="49" charset="-122"/>
              </a:rPr>
              <a:t>的度数之和达到</a:t>
            </a:r>
            <a:r>
              <a:rPr lang="en-US" altLang="zh-CN" dirty="0">
                <a:latin typeface="黑体" panose="02010609060101010101" pitchFamily="49" charset="-122"/>
                <a:ea typeface="黑体" panose="02010609060101010101" pitchFamily="49" charset="-122"/>
              </a:rPr>
              <a:t>20</a:t>
            </a:r>
            <a:r>
              <a:rPr lang="zh-CN" altLang="en-US" dirty="0">
                <a:latin typeface="黑体" panose="02010609060101010101" pitchFamily="49" charset="-122"/>
                <a:ea typeface="黑体" panose="02010609060101010101" pitchFamily="49" charset="-122"/>
              </a:rPr>
              <a:t>，已超过</a:t>
            </a:r>
            <a:r>
              <a:rPr lang="en-US" altLang="zh-CN" dirty="0">
                <a:latin typeface="黑体" panose="02010609060101010101" pitchFamily="49" charset="-122"/>
                <a:ea typeface="黑体" panose="02010609060101010101" pitchFamily="49" charset="-122"/>
              </a:rPr>
              <a:t>12</a:t>
            </a:r>
            <a:r>
              <a:rPr lang="zh-CN" altLang="en-US" dirty="0">
                <a:latin typeface="黑体" panose="02010609060101010101" pitchFamily="49" charset="-122"/>
                <a:ea typeface="黑体" panose="02010609060101010101" pitchFamily="49" charset="-122"/>
              </a:rPr>
              <a:t>，即        </a:t>
            </a:r>
            <a:endParaRPr lang="en-US" altLang="zh-CN" dirty="0">
              <a:latin typeface="黑体" panose="02010609060101010101" pitchFamily="49" charset="-122"/>
              <a:ea typeface="黑体" panose="02010609060101010101" pitchFamily="49" charset="-122"/>
            </a:endParaRPr>
          </a:p>
          <a:p>
            <a:pPr marL="0" indent="0">
              <a:lnSpc>
                <a:spcPct val="110000"/>
              </a:lnSpc>
              <a:spcBef>
                <a:spcPts val="0"/>
              </a:spcBef>
              <a:buFont typeface="Wingdings" panose="05000000000000000000" pitchFamily="2" charset="2"/>
              <a:buNone/>
            </a:pPr>
            <a:r>
              <a:rPr lang="en-US" altLang="zh-CN" dirty="0">
                <a:solidFill>
                  <a:srgbClr val="C00000"/>
                </a:solidFill>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d(u)+d(v)</a:t>
            </a:r>
            <a:r>
              <a:rPr lang="en-US"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10+10=20</a:t>
            </a:r>
            <a:r>
              <a:rPr lang="en-US"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12</a:t>
            </a:r>
          </a:p>
          <a:p>
            <a:pPr marL="0" indent="0">
              <a:lnSpc>
                <a:spcPct val="110000"/>
              </a:lnSpc>
              <a:spcBef>
                <a:spcPts val="0"/>
              </a:spcBef>
              <a:buFont typeface="Wingdings" panose="05000000000000000000" pitchFamily="2" charset="2"/>
              <a:buNone/>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故存在</a:t>
            </a:r>
            <a:r>
              <a:rPr lang="en-US" altLang="zh-CN" dirty="0">
                <a:latin typeface="黑体" panose="02010609060101010101" pitchFamily="49" charset="-122"/>
                <a:ea typeface="黑体" panose="02010609060101010101" pitchFamily="49" charset="-122"/>
              </a:rPr>
              <a:t>Hamilton</a:t>
            </a:r>
            <a:r>
              <a:rPr lang="zh-CN" altLang="en-US" dirty="0">
                <a:latin typeface="黑体" panose="02010609060101010101" pitchFamily="49" charset="-122"/>
                <a:ea typeface="黑体" panose="02010609060101010101" pitchFamily="49" charset="-122"/>
              </a:rPr>
              <a:t>圈，使得这</a:t>
            </a:r>
            <a:r>
              <a:rPr lang="en-US" altLang="zh-CN" dirty="0">
                <a:latin typeface="黑体" panose="02010609060101010101" pitchFamily="49" charset="-122"/>
                <a:ea typeface="黑体" panose="02010609060101010101" pitchFamily="49" charset="-122"/>
              </a:rPr>
              <a:t>12</a:t>
            </a:r>
            <a:r>
              <a:rPr lang="zh-CN" altLang="en-US" dirty="0">
                <a:latin typeface="黑体" panose="02010609060101010101" pitchFamily="49" charset="-122"/>
                <a:ea typeface="黑体" panose="02010609060101010101" pitchFamily="49" charset="-122"/>
              </a:rPr>
              <a:t>个人围坐一圈能使每一个人都认识各自的左、右的邻人</a:t>
            </a:r>
            <a:r>
              <a:rPr lang="zh-CN" altLang="en-US" b="1" dirty="0"/>
              <a:t>。</a:t>
            </a:r>
          </a:p>
        </p:txBody>
      </p:sp>
    </p:spTree>
    <p:extLst>
      <p:ext uri="{BB962C8B-B14F-4D97-AF65-F5344CB8AC3E}">
        <p14:creationId xmlns:p14="http://schemas.microsoft.com/office/powerpoint/2010/main" val="1813322860"/>
      </p:ext>
    </p:extLst>
  </p:cSld>
  <p:clrMapOvr>
    <a:masterClrMapping/>
  </p:clrMapOvr>
</p:sld>
</file>

<file path=ppt/theme/theme1.xml><?xml version="1.0" encoding="utf-8"?>
<a:theme xmlns:a="http://schemas.openxmlformats.org/drawingml/2006/main" name="4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4_Office 主题">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315652</TotalTime>
  <Words>1433</Words>
  <Application>Microsoft Office PowerPoint</Application>
  <PresentationFormat>全屏显示(4:3)</PresentationFormat>
  <Paragraphs>155</Paragraphs>
  <Slides>18</Slides>
  <Notes>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黑体</vt:lpstr>
      <vt:lpstr>Arial</vt:lpstr>
      <vt:lpstr>Calibri</vt:lpstr>
      <vt:lpstr>Times New Roman</vt:lpstr>
      <vt:lpstr>Wingdings</vt:lpstr>
      <vt:lpstr>4_Office 主题</vt:lpstr>
      <vt:lpstr>PowerPoint 演示文稿</vt:lpstr>
      <vt:lpstr>1.  设G=(V,E)是一个简单图，若 G中每个顶点的度数均大于等于3，试证边数|E|不等于7。</vt:lpstr>
      <vt:lpstr>PowerPoint 演示文稿</vt:lpstr>
      <vt:lpstr>PowerPoint 演示文稿</vt:lpstr>
      <vt:lpstr>PowerPoint 演示文稿</vt:lpstr>
      <vt:lpstr>4. G=(V,E)是一个简单无向图。若G是一个二部图， 且每一个顶点的度数都是3度， {V1, V2}是G作为二部图顶点集一个划分。 试证明:   |V1|=|V2|。</vt:lpstr>
      <vt:lpstr>PowerPoint 演示文稿</vt:lpstr>
      <vt:lpstr>练习九 (p125)</vt:lpstr>
      <vt:lpstr>练习九 (p125)</vt:lpstr>
      <vt:lpstr>PowerPoint 演示文稿</vt:lpstr>
      <vt:lpstr>6.   设 G=(V, E)是一个简单的连通无向平面图，且|V| ≥3。试证明G中至少存在两个度数小于等于5的顶点？</vt:lpstr>
      <vt:lpstr>7. 某工厂生产由8种不同颜色的纱织成的双色布。已知在品种中，每种颜色至少分别和其它7种颜色中的4颜色搭配。试证明存在挑出4种双色布使得恰有8种不同颜色布的两组方案。</vt:lpstr>
      <vt:lpstr>PowerPoint 演示文稿</vt:lpstr>
      <vt:lpstr>PowerPoint 演示文稿</vt:lpstr>
      <vt:lpstr>PowerPoint 演示文稿</vt:lpstr>
      <vt:lpstr>PowerPoint 演示文稿</vt:lpstr>
      <vt:lpstr>PowerPoint 演示文稿</vt:lpstr>
      <vt:lpstr>在本题中两种图论方法的特点</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zhong</dc:creator>
  <cp:lastModifiedBy>1563883475@qq.com</cp:lastModifiedBy>
  <cp:revision>195</cp:revision>
  <dcterms:created xsi:type="dcterms:W3CDTF">2090-01-01T11:28:32Z</dcterms:created>
  <dcterms:modified xsi:type="dcterms:W3CDTF">2024-12-02T14:03:51Z</dcterms:modified>
</cp:coreProperties>
</file>