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656" r:id="rId2"/>
    <p:sldId id="650" r:id="rId3"/>
    <p:sldId id="658" r:id="rId4"/>
    <p:sldId id="665" r:id="rId5"/>
    <p:sldId id="660" r:id="rId6"/>
    <p:sldId id="661" r:id="rId7"/>
    <p:sldId id="662" r:id="rId8"/>
    <p:sldId id="663" r:id="rId9"/>
    <p:sldId id="664" r:id="rId1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320" autoAdjust="0"/>
  </p:normalViewPr>
  <p:slideViewPr>
    <p:cSldViewPr>
      <p:cViewPr varScale="1">
        <p:scale>
          <a:sx n="61" d="100"/>
          <a:sy n="61" d="100"/>
        </p:scale>
        <p:origin x="13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FD7D8E2-BB42-4A88-BAB9-956729CFD0D2}" type="datetimeFigureOut">
              <a:rPr lang="zh-CN" altLang="en-US"/>
              <a:pPr>
                <a:defRPr/>
              </a:pPr>
              <a:t>2024/11/27</a:t>
            </a:fld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BDC35E-4CEB-4BCA-B713-D8169625AD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DC35E-4CEB-4BCA-B713-D8169625AD8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29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56175" cy="3717925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88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053A5D-217B-47DA-A6A2-BC484538B684}" type="slidenum">
              <a:rPr lang="zh-CN" altLang="en-US"/>
              <a:pPr/>
              <a:t>‹#›</a:t>
            </a:fld>
            <a:r>
              <a:rPr lang="en-US" altLang="zh-CN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650345350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11938-D1A4-466D-AE44-158760CDB9EB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784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EAFD-11A2-4D67-9FDD-63AFFB02C8C7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6413-EC92-4696-A8A9-1B9CC0614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3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18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0525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0525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48488" y="3333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8F4BA7-9421-4BFE-97C1-6776D5EFC17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774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0BE7B819-F848-455C-9F71-12A97E9B47A1}" type="slidenum">
              <a:rPr lang="zh-CN" altLang="en-US"/>
              <a:pPr/>
              <a:t>‹#›</a:t>
            </a:fld>
            <a:r>
              <a:rPr lang="en-US" altLang="zh-CN"/>
              <a:t>/60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5" r:id="rId3"/>
    <p:sldLayoutId id="2147483706" r:id="rId4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34802" y="2125980"/>
            <a:ext cx="641714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50" dirty="0" smtClean="0">
                <a:solidFill>
                  <a:srgbClr val="FF0000"/>
                </a:solidFill>
              </a:rPr>
              <a:t>大作业四（树与代数）</a:t>
            </a:r>
            <a:r>
              <a:rPr lang="zh-CN" altLang="en-US" sz="4050" dirty="0">
                <a:solidFill>
                  <a:srgbClr val="FF0000"/>
                </a:solidFill>
              </a:rPr>
              <a:t>讲解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06491" y="3881629"/>
            <a:ext cx="3674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说明：批注未必到位</a:t>
            </a:r>
            <a:endParaRPr lang="en-US" altLang="zh-CN" sz="3000" dirty="0"/>
          </a:p>
          <a:p>
            <a:r>
              <a:rPr lang="en-US" altLang="zh-CN" sz="3000" dirty="0"/>
              <a:t>           </a:t>
            </a:r>
            <a:r>
              <a:rPr lang="zh-CN" altLang="en-US" sz="3000" dirty="0"/>
              <a:t>批改比较宽松</a:t>
            </a:r>
          </a:p>
        </p:txBody>
      </p:sp>
    </p:spTree>
    <p:extLst>
      <p:ext uri="{BB962C8B-B14F-4D97-AF65-F5344CB8AC3E}">
        <p14:creationId xmlns:p14="http://schemas.microsoft.com/office/powerpoint/2010/main" val="84378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916831"/>
          </a:xfrm>
          <a:solidFill>
            <a:schemeClr val="bg1"/>
          </a:solidFill>
        </p:spPr>
        <p:txBody>
          <a:bodyPr/>
          <a:lstStyle/>
          <a:p>
            <a:pPr marL="811213" indent="-811213" algn="just" eaLnBrk="1" hangingPunct="1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G=(V,E)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是一个无回路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无向图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证明若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中仅有两个顶点的度数为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中其余顶点的度数均为</a:t>
            </a: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FAF9-64E4-48CA-A43C-B91CD282074A}" type="slidenum">
              <a:rPr lang="en-US" altLang="zh-CN" smtClean="0"/>
              <a:pPr/>
              <a:t>2</a:t>
            </a:fld>
            <a:r>
              <a:rPr lang="en-US" altLang="zh-CN" dirty="0" smtClean="0"/>
              <a:t>/25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2434114"/>
            <a:ext cx="869129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6325" indent="-1076325"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证： 因为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=(V,E)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是一个无回路的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连通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无向图，所以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是一棵树。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49375" indent="-1349375"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反证法。假设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至少有一个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度以上的顶点，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则由握手定理及题意，有：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2(|V|-1)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≥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1+1+3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+2(|V|-3)</a:t>
            </a:r>
          </a:p>
          <a:p>
            <a:pPr algn="l"/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-2 ≥ -1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87425" indent="-987425" algn="l"/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矛盾。矛盾说明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中除两片树叶外，其它顶点的度数都是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度。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51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E951-4398-41F6-8D90-3BF44BCE4286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 </a:t>
            </a:r>
            <a:r>
              <a:rPr lang="en-US" altLang="zh-CN" sz="2400"/>
              <a:t>(p135)</a:t>
            </a:r>
          </a:p>
        </p:txBody>
      </p:sp>
      <p:sp>
        <p:nvSpPr>
          <p:cNvPr id="414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2 </a:t>
            </a:r>
            <a:r>
              <a:rPr lang="zh-CN" altLang="en-US" dirty="0"/>
              <a:t>求</a:t>
            </a:r>
            <a:r>
              <a:rPr lang="zh-CN" altLang="en-US" dirty="0" smtClean="0"/>
              <a:t>下图</a:t>
            </a:r>
            <a:r>
              <a:rPr lang="zh-CN" altLang="en-US" dirty="0"/>
              <a:t>的最小生成树。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4724" name="Object 4"/>
          <p:cNvGraphicFramePr>
            <a:graphicFrameLocks noChangeAspect="1"/>
          </p:cNvGraphicFramePr>
          <p:nvPr/>
        </p:nvGraphicFramePr>
        <p:xfrm>
          <a:off x="2916238" y="1628775"/>
          <a:ext cx="4392612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图片" r:id="rId3" imgW="3197206" imgH="1588693" progId="Word.Picture.8">
                  <p:embed/>
                </p:oleObj>
              </mc:Choice>
              <mc:Fallback>
                <p:oleObj name="图片" r:id="rId3" imgW="3197206" imgH="1588693" progId="Word.Picture.8">
                  <p:embed/>
                  <p:pic>
                    <p:nvPicPr>
                      <p:cNvPr id="414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628775"/>
                        <a:ext cx="4392612" cy="218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30" name="Group 10"/>
          <p:cNvGrpSpPr>
            <a:grpSpLocks/>
          </p:cNvGrpSpPr>
          <p:nvPr/>
        </p:nvGrpSpPr>
        <p:grpSpPr bwMode="auto">
          <a:xfrm>
            <a:off x="611719" y="3087599"/>
            <a:ext cx="7165444" cy="3437026"/>
            <a:chOff x="-208" y="-68"/>
            <a:chExt cx="6676" cy="3785"/>
          </a:xfrm>
        </p:grpSpPr>
        <p:graphicFrame>
          <p:nvGraphicFramePr>
            <p:cNvPr id="414731" name="Object 11"/>
            <p:cNvGraphicFramePr>
              <a:graphicFrameLocks noChangeAspect="1"/>
            </p:cNvGraphicFramePr>
            <p:nvPr/>
          </p:nvGraphicFramePr>
          <p:xfrm>
            <a:off x="476" y="799"/>
            <a:ext cx="4718" cy="2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图片" r:id="rId5" imgW="3197206" imgH="1588693" progId="Word.Picture.8">
                    <p:embed/>
                  </p:oleObj>
                </mc:Choice>
                <mc:Fallback>
                  <p:oleObj name="图片" r:id="rId5" imgW="3197206" imgH="1588693" progId="Word.Picture.8">
                    <p:embed/>
                    <p:pic>
                      <p:nvPicPr>
                        <p:cNvPr id="4147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99"/>
                          <a:ext cx="4718" cy="2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32" name="Line 12"/>
            <p:cNvSpPr>
              <a:spLocks noChangeShapeType="1"/>
            </p:cNvSpPr>
            <p:nvPr/>
          </p:nvSpPr>
          <p:spPr bwMode="auto">
            <a:xfrm>
              <a:off x="1519" y="1071"/>
              <a:ext cx="63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3" name="Line 13"/>
            <p:cNvSpPr>
              <a:spLocks noChangeShapeType="1"/>
            </p:cNvSpPr>
            <p:nvPr/>
          </p:nvSpPr>
          <p:spPr bwMode="auto">
            <a:xfrm>
              <a:off x="2154" y="1071"/>
              <a:ext cx="182" cy="58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4" name="Line 14"/>
            <p:cNvSpPr>
              <a:spLocks noChangeShapeType="1"/>
            </p:cNvSpPr>
            <p:nvPr/>
          </p:nvSpPr>
          <p:spPr bwMode="auto">
            <a:xfrm>
              <a:off x="657" y="1978"/>
              <a:ext cx="318" cy="86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5" name="Line 15"/>
            <p:cNvSpPr>
              <a:spLocks noChangeShapeType="1"/>
            </p:cNvSpPr>
            <p:nvPr/>
          </p:nvSpPr>
          <p:spPr bwMode="auto">
            <a:xfrm flipH="1">
              <a:off x="3334" y="1116"/>
              <a:ext cx="499" cy="9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6" name="Line 16"/>
            <p:cNvSpPr>
              <a:spLocks noChangeShapeType="1"/>
            </p:cNvSpPr>
            <p:nvPr/>
          </p:nvSpPr>
          <p:spPr bwMode="auto">
            <a:xfrm flipH="1">
              <a:off x="657" y="1071"/>
              <a:ext cx="862" cy="9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7" name="Line 17"/>
            <p:cNvSpPr>
              <a:spLocks noChangeShapeType="1"/>
            </p:cNvSpPr>
            <p:nvPr/>
          </p:nvSpPr>
          <p:spPr bwMode="auto">
            <a:xfrm>
              <a:off x="3878" y="1116"/>
              <a:ext cx="998" cy="72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8" name="Line 18"/>
            <p:cNvSpPr>
              <a:spLocks noChangeShapeType="1"/>
            </p:cNvSpPr>
            <p:nvPr/>
          </p:nvSpPr>
          <p:spPr bwMode="auto">
            <a:xfrm>
              <a:off x="2336" y="1660"/>
              <a:ext cx="998" cy="31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9" name="Line 19"/>
            <p:cNvSpPr>
              <a:spLocks noChangeShapeType="1"/>
            </p:cNvSpPr>
            <p:nvPr/>
          </p:nvSpPr>
          <p:spPr bwMode="auto">
            <a:xfrm>
              <a:off x="4830" y="1797"/>
              <a:ext cx="46" cy="9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0" name="Line 20"/>
            <p:cNvSpPr>
              <a:spLocks noChangeShapeType="1"/>
            </p:cNvSpPr>
            <p:nvPr/>
          </p:nvSpPr>
          <p:spPr bwMode="auto">
            <a:xfrm>
              <a:off x="3334" y="1978"/>
              <a:ext cx="317" cy="77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1" name="Rectangle 21"/>
            <p:cNvSpPr>
              <a:spLocks noChangeArrowheads="1"/>
            </p:cNvSpPr>
            <p:nvPr/>
          </p:nvSpPr>
          <p:spPr bwMode="auto">
            <a:xfrm>
              <a:off x="703" y="3214"/>
              <a:ext cx="5765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最小生成树的权为 </a:t>
              </a:r>
              <a:r>
                <a:rPr lang="en-US" altLang="zh-CN" sz="2400" b="1"/>
                <a:t>2+3+3+3+3+4+4+5+5=32</a:t>
              </a:r>
            </a:p>
          </p:txBody>
        </p:sp>
        <p:sp>
          <p:nvSpPr>
            <p:cNvPr id="414742" name="Text Box 22"/>
            <p:cNvSpPr txBox="1">
              <a:spLocks noChangeArrowheads="1"/>
            </p:cNvSpPr>
            <p:nvPr/>
          </p:nvSpPr>
          <p:spPr bwMode="auto">
            <a:xfrm>
              <a:off x="-208" y="-68"/>
              <a:ext cx="534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解</a:t>
              </a:r>
              <a:r>
                <a:rPr lang="en-US" altLang="zh-CN" sz="2400" dirty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3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468" y="260648"/>
            <a:ext cx="8856984" cy="1079501"/>
          </a:xfrm>
        </p:spPr>
        <p:txBody>
          <a:bodyPr/>
          <a:lstStyle/>
          <a:p>
            <a:pPr marL="806450" indent="-806450" algn="l">
              <a:lnSpc>
                <a:spcPct val="11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G=(V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E)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是一个连通图，且</a:t>
            </a:r>
            <a:r>
              <a:rPr lang="en-US" altLang="zh-CN" sz="32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3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∊</a:t>
            </a:r>
            <a:r>
              <a:rPr lang="en-US" altLang="zh-CN" sz="3200" dirty="0" err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。证明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是割边当且仅当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包含在</a:t>
            </a:r>
            <a:r>
              <a:rPr lang="en-US" altLang="zh-CN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的每棵生成树中。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468" y="1772198"/>
            <a:ext cx="8856984" cy="45259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必要性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反证法。假定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没有包含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的某棵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中。则从图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中去掉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后，生成树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还在，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还是一个连通图，这与条件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反证法。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的每棵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树中，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割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则从图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中去掉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，图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仍然连通，从而存在生成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显然，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不包含边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，这与条件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包含在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的每棵生成树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矛盾。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05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</a:t>
            </a:r>
            <a:r>
              <a:rPr lang="zh-CN" altLang="en-US" sz="4800"/>
              <a:t>一</a:t>
            </a:r>
            <a:r>
              <a:rPr lang="en-US" altLang="zh-CN" sz="2400"/>
              <a:t>(p161)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052513"/>
            <a:ext cx="6337300" cy="2089150"/>
          </a:xfrm>
        </p:spPr>
        <p:txBody>
          <a:bodyPr/>
          <a:lstStyle/>
          <a:p>
            <a:pPr marL="812800" indent="-812800"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4 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A={a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b}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是一个半群，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sz="2400" b="1" dirty="0"/>
              <a:t>	 且</a:t>
            </a:r>
            <a:r>
              <a:rPr lang="en-US" altLang="zh-CN" sz="2400" b="1" dirty="0"/>
              <a:t>a*a=b</a:t>
            </a:r>
            <a:r>
              <a:rPr lang="zh-CN" altLang="en-US" sz="2400" b="1" dirty="0"/>
              <a:t>。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sz="2400" b="1" dirty="0"/>
              <a:t>	 证明</a:t>
            </a:r>
            <a:r>
              <a:rPr lang="zh-CN" altLang="en-US" sz="2400" b="1" dirty="0" smtClean="0"/>
              <a:t>： 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a)  a*b=b*a</a:t>
            </a:r>
          </a:p>
          <a:p>
            <a:pPr marL="1162050" indent="-981075"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</a:t>
            </a:r>
            <a:r>
              <a:rPr lang="en-US" altLang="zh-CN" sz="2400" b="1" dirty="0" smtClean="0"/>
              <a:t>  </a:t>
            </a:r>
            <a:r>
              <a:rPr lang="en-US" altLang="zh-CN" sz="2400" b="1" dirty="0"/>
              <a:t>(b)  b*b=b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1619250" y="3284538"/>
            <a:ext cx="6408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证明：① </a:t>
            </a:r>
            <a:r>
              <a:rPr lang="en-US" altLang="zh-CN" sz="2400" b="1" dirty="0"/>
              <a:t>a*b= a*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a* a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a* a</a:t>
            </a:r>
            <a:r>
              <a:rPr lang="zh-CN" altLang="en-US" sz="2400" b="1" dirty="0"/>
              <a:t>）* </a:t>
            </a:r>
            <a:r>
              <a:rPr lang="en-US" altLang="zh-CN" sz="2400" b="1" dirty="0"/>
              <a:t>a= b * a</a:t>
            </a:r>
          </a:p>
          <a:p>
            <a:r>
              <a:rPr lang="en-US" altLang="zh-CN" sz="2400" b="1" dirty="0"/>
              <a:t>	② ∵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},*</a:t>
            </a:r>
            <a:r>
              <a:rPr lang="zh-CN" altLang="en-US" sz="2400" b="1" dirty="0"/>
              <a:t>）是半群，</a:t>
            </a:r>
          </a:p>
          <a:p>
            <a:r>
              <a:rPr lang="zh-CN" altLang="en-US" sz="2400" b="1" dirty="0"/>
              <a:t>	     ∴  *对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封闭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故 </a:t>
            </a:r>
            <a:r>
              <a:rPr lang="en-US" altLang="zh-CN" sz="2400" b="1" dirty="0"/>
              <a:t>a*b</a:t>
            </a:r>
            <a:r>
              <a:rPr lang="zh-CN" altLang="en-US" sz="2400" b="1" dirty="0"/>
              <a:t>取值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。</a:t>
            </a:r>
          </a:p>
          <a:p>
            <a:r>
              <a:rPr lang="zh-CN" altLang="en-US" sz="2400" b="1" dirty="0"/>
              <a:t>		  若</a:t>
            </a:r>
            <a:r>
              <a:rPr lang="en-US" altLang="zh-CN" sz="2400" b="1" dirty="0"/>
              <a:t>a*b=a</a:t>
            </a:r>
            <a:r>
              <a:rPr lang="zh-CN" altLang="en-US" sz="2400" b="1" dirty="0"/>
              <a:t>，则</a:t>
            </a:r>
          </a:p>
          <a:p>
            <a:r>
              <a:rPr lang="zh-CN" altLang="en-US" sz="2400" b="1" dirty="0"/>
              <a:t>		              </a:t>
            </a:r>
            <a:r>
              <a:rPr lang="en-US" altLang="zh-CN" sz="2400" b="1" dirty="0"/>
              <a:t>b*b=a*a*b=a*(a*b)=a*a=b</a:t>
            </a:r>
          </a:p>
          <a:p>
            <a:r>
              <a:rPr lang="en-US" altLang="zh-CN" sz="2400" b="1" dirty="0"/>
              <a:t>		  </a:t>
            </a:r>
            <a:r>
              <a:rPr lang="zh-CN" altLang="en-US" sz="2400" b="1" dirty="0"/>
              <a:t>若</a:t>
            </a:r>
            <a:r>
              <a:rPr lang="en-US" altLang="zh-CN" sz="2400" b="1" dirty="0"/>
              <a:t>a*b=b</a:t>
            </a:r>
            <a:r>
              <a:rPr lang="zh-CN" altLang="en-US" sz="2400" b="1" dirty="0"/>
              <a:t>，则</a:t>
            </a:r>
          </a:p>
          <a:p>
            <a:r>
              <a:rPr lang="zh-CN" altLang="en-US" sz="2400" b="1" dirty="0"/>
              <a:t>			              </a:t>
            </a:r>
            <a:r>
              <a:rPr lang="en-US" altLang="zh-CN" sz="2400" b="1" dirty="0"/>
              <a:t>b*b= a*a*b= a*(a*b)=a*b=b</a:t>
            </a:r>
          </a:p>
          <a:p>
            <a:r>
              <a:rPr lang="en-US" altLang="zh-CN" sz="2400" b="1" dirty="0"/>
              <a:t>		  </a:t>
            </a:r>
            <a:r>
              <a:rPr lang="zh-CN" altLang="en-US" sz="2400" b="1" dirty="0"/>
              <a:t>综上所述，</a:t>
            </a:r>
            <a:r>
              <a:rPr lang="en-US" altLang="zh-CN" sz="2400" b="1" dirty="0"/>
              <a:t>b*b=b</a:t>
            </a:r>
          </a:p>
        </p:txBody>
      </p:sp>
      <p:graphicFrame>
        <p:nvGraphicFramePr>
          <p:cNvPr id="443445" name="Group 53"/>
          <p:cNvGraphicFramePr>
            <a:graphicFrameLocks noGrp="1"/>
          </p:cNvGraphicFramePr>
          <p:nvPr>
            <p:ph sz="half" idx="2"/>
          </p:nvPr>
        </p:nvGraphicFramePr>
        <p:xfrm>
          <a:off x="6948488" y="1196975"/>
          <a:ext cx="1873250" cy="1522413"/>
        </p:xfrm>
        <a:graphic>
          <a:graphicData uri="http://schemas.openxmlformats.org/drawingml/2006/table">
            <a:tbl>
              <a:tblPr/>
              <a:tblGrid>
                <a:gridCol w="623887">
                  <a:extLst>
                    <a:ext uri="{9D8B030D-6E8A-4147-A177-3AD203B41FA5}">
                      <a16:colId xmlns:a16="http://schemas.microsoft.com/office/drawing/2014/main" val="1785616897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87348389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3052172948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083320"/>
                  </a:ext>
                </a:extLst>
              </a:tr>
              <a:tr h="506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081318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44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7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FC9C-9C40-4DFC-ADAA-023B2F277323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</a:t>
            </a:r>
            <a:r>
              <a:rPr lang="zh-CN" altLang="en-US" sz="4800"/>
              <a:t>一</a:t>
            </a:r>
            <a:r>
              <a:rPr lang="en-US" altLang="zh-CN" sz="2400"/>
              <a:t>(p161)</a:t>
            </a:r>
          </a:p>
        </p:txBody>
      </p:sp>
      <p:sp>
        <p:nvSpPr>
          <p:cNvPr id="4556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2675" indent="-1082675">
              <a:buFont typeface="Wingdings" panose="05000000000000000000" pitchFamily="2" charset="2"/>
              <a:buNone/>
            </a:pPr>
            <a:r>
              <a:rPr lang="en-US" altLang="zh-CN" sz="2400" b="1" dirty="0"/>
              <a:t>5</a:t>
            </a:r>
            <a:r>
              <a:rPr lang="en-US" altLang="zh-CN" sz="2400" b="1" dirty="0" smtClean="0"/>
              <a:t>  </a:t>
            </a: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(G</a:t>
            </a:r>
            <a:r>
              <a:rPr lang="zh-CN" altLang="en-US" sz="2400" b="1" dirty="0"/>
              <a:t>，*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是一个交换群</a:t>
            </a:r>
            <a:r>
              <a:rPr lang="zh-CN" altLang="en-US" sz="2400" b="1" dirty="0" smtClean="0"/>
              <a:t>。定义</a:t>
            </a:r>
            <a:r>
              <a:rPr lang="zh-CN" altLang="en-US" sz="2400" b="1" dirty="0"/>
              <a:t>一个从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的映射</a:t>
            </a:r>
            <a:r>
              <a:rPr lang="en-US" altLang="zh-CN" sz="2400" b="1" dirty="0"/>
              <a:t>f: </a:t>
            </a:r>
            <a:r>
              <a:rPr lang="en-US" altLang="zh-CN" sz="2400" b="1" dirty="0" smtClean="0"/>
              <a:t>      </a:t>
            </a:r>
          </a:p>
          <a:p>
            <a:pPr marL="1082675" indent="-1082675"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</a:t>
            </a:r>
            <a:r>
              <a:rPr lang="el-GR" altLang="zh-CN" sz="2400" dirty="0" smtClean="0"/>
              <a:t>∀</a:t>
            </a:r>
            <a:r>
              <a:rPr lang="en-US" altLang="zh-CN" sz="2400" b="1" dirty="0" err="1"/>
              <a:t>g</a:t>
            </a:r>
            <a:r>
              <a:rPr lang="en-US" altLang="zh-CN" sz="2400" dirty="0" err="1"/>
              <a:t>∊</a:t>
            </a:r>
            <a:r>
              <a:rPr lang="en-US" altLang="zh-CN" sz="2400" b="1" dirty="0" err="1"/>
              <a:t>G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f(g)=g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，</a:t>
            </a:r>
          </a:p>
          <a:p>
            <a:pPr marL="1082675" indent="-1082675">
              <a:buFont typeface="Wingdings" panose="05000000000000000000" pitchFamily="2" charset="2"/>
              <a:buNone/>
            </a:pPr>
            <a:r>
              <a:rPr lang="zh-CN" altLang="en-US" sz="2400" b="1" dirty="0"/>
              <a:t>	证明：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是同态映射。</a:t>
            </a:r>
          </a:p>
        </p:txBody>
      </p:sp>
      <p:sp>
        <p:nvSpPr>
          <p:cNvPr id="455684" name="Rectangle 4"/>
          <p:cNvSpPr>
            <a:spLocks noChangeArrowheads="1"/>
          </p:cNvSpPr>
          <p:nvPr/>
        </p:nvSpPr>
        <p:spPr bwMode="auto">
          <a:xfrm>
            <a:off x="1042988" y="2425700"/>
            <a:ext cx="7200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808038" indent="-80803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731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253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31925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/>
              <a:t>证明</a:t>
            </a:r>
            <a:r>
              <a:rPr lang="en-US" altLang="zh-CN" sz="2400" b="1"/>
              <a:t>: 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g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,g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</a:t>
            </a:r>
            <a:r>
              <a:rPr lang="en-US" altLang="zh-CN" sz="2400" b="1"/>
              <a:t>G</a:t>
            </a:r>
            <a:r>
              <a:rPr lang="en-US" altLang="zh-CN" sz="2400" b="1">
                <a:sym typeface="Symbol" panose="05050102010706020507" pitchFamily="18" charset="2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 f(g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)=(g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 </a:t>
            </a:r>
            <a:r>
              <a:rPr lang="en-US" altLang="zh-CN" sz="2400" b="1" baseline="30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		=(g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)*(g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		=(g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)*(g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*g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		=g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 baseline="30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* 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 baseline="30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		=f(g</a:t>
            </a:r>
            <a:r>
              <a:rPr lang="en-US" altLang="zh-CN" sz="2400" b="1" baseline="-25000">
                <a:sym typeface="Symbol" panose="05050102010706020507" pitchFamily="18" charset="2"/>
              </a:rPr>
              <a:t>1</a:t>
            </a:r>
            <a:r>
              <a:rPr lang="en-US" altLang="zh-CN" sz="2400" b="1">
                <a:sym typeface="Symbol" panose="05050102010706020507" pitchFamily="18" charset="2"/>
              </a:rPr>
              <a:t>)*f(g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en-US" altLang="zh-CN" sz="2400" b="1">
                <a:sym typeface="Symbol" panose="05050102010706020507" pitchFamily="18" charset="2"/>
              </a:rPr>
              <a:t>	∴f</a:t>
            </a:r>
            <a:r>
              <a:rPr lang="zh-CN" altLang="en-US" sz="2400" b="1">
                <a:sym typeface="Symbol" panose="05050102010706020507" pitchFamily="18" charset="2"/>
              </a:rPr>
              <a:t>是同态映射</a:t>
            </a:r>
          </a:p>
          <a:p>
            <a:pPr eaLnBrk="0" hangingPunct="0"/>
            <a:endParaRPr lang="en-US" altLang="zh-CN" sz="2400" b="1">
              <a:latin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51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DAFD-AE5B-495A-9C70-C4E459F4371E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</a:t>
            </a:r>
            <a:r>
              <a:rPr lang="zh-CN" altLang="en-US" sz="4800"/>
              <a:t>一</a:t>
            </a:r>
            <a:r>
              <a:rPr lang="en-US" altLang="zh-CN" sz="2400"/>
              <a:t>(p160)</a:t>
            </a:r>
          </a:p>
        </p:txBody>
      </p:sp>
      <p:sp>
        <p:nvSpPr>
          <p:cNvPr id="434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992814" cy="1512887"/>
          </a:xfrm>
        </p:spPr>
        <p:txBody>
          <a:bodyPr/>
          <a:lstStyle/>
          <a:p>
            <a:pPr marL="981075" indent="-9810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6  </a:t>
            </a: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Q</a:t>
            </a:r>
            <a:r>
              <a:rPr lang="zh-CN" altLang="en-US" sz="2400" b="1" dirty="0"/>
              <a:t>是有理数集。</a:t>
            </a:r>
            <a:r>
              <a:rPr lang="en-US" altLang="zh-CN" sz="2400" b="1" dirty="0"/>
              <a:t>Q*=Q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{0}</a:t>
            </a:r>
            <a:r>
              <a:rPr lang="zh-CN" altLang="en-US" sz="2400" b="1" dirty="0"/>
              <a:t>，在</a:t>
            </a:r>
            <a:r>
              <a:rPr lang="en-US" altLang="zh-CN" sz="2400" b="1" dirty="0"/>
              <a:t>Q*</a:t>
            </a:r>
            <a:r>
              <a:rPr lang="zh-CN" altLang="en-US" sz="2400" b="1" dirty="0"/>
              <a:t>中定义运算</a:t>
            </a:r>
            <a:r>
              <a:rPr lang="zh-CN" altLang="en-US" sz="2400" b="1" dirty="0">
                <a:latin typeface="Arial" panose="020B0604020202020204" pitchFamily="34" charset="0"/>
              </a:rPr>
              <a:t>“</a:t>
            </a:r>
            <a:r>
              <a:rPr lang="zh-CN" altLang="en-US" sz="2400" b="1" dirty="0"/>
              <a:t>△</a:t>
            </a:r>
            <a:r>
              <a:rPr lang="zh-CN" altLang="en-US" sz="2400" b="1" dirty="0">
                <a:latin typeface="Arial" panose="020B0604020202020204" pitchFamily="34" charset="0"/>
              </a:rPr>
              <a:t>”</a:t>
            </a:r>
            <a:r>
              <a:rPr lang="zh-CN" altLang="en-US" sz="2400" b="1" dirty="0" smtClean="0"/>
              <a:t>，定义</a:t>
            </a:r>
            <a:r>
              <a:rPr lang="zh-CN" altLang="en-US" sz="2400" b="1" dirty="0"/>
              <a:t>：</a:t>
            </a:r>
            <a:r>
              <a:rPr lang="en-US" altLang="zh-CN" sz="2400" b="1" dirty="0" err="1"/>
              <a:t>x△</a:t>
            </a:r>
            <a:r>
              <a:rPr lang="en-US" altLang="zh-CN" sz="2400" b="1" dirty="0" err="1" smtClean="0"/>
              <a:t>y</a:t>
            </a:r>
            <a:r>
              <a:rPr lang="en-US" altLang="zh-CN" sz="2400" b="1" dirty="0" smtClean="0"/>
              <a:t>=x</a:t>
            </a:r>
            <a:r>
              <a:rPr lang="en-US" altLang="zh-CN" sz="2400" b="1" dirty="0" smtClean="0">
                <a:latin typeface="Arial" panose="020B0604020202020204" pitchFamily="34" charset="0"/>
              </a:rPr>
              <a:t>·</a:t>
            </a:r>
            <a:r>
              <a:rPr lang="en-US" altLang="zh-CN" sz="2400" b="1" dirty="0" smtClean="0"/>
              <a:t>2</a:t>
            </a:r>
            <a:r>
              <a:rPr lang="en-US" altLang="zh-CN" sz="2400" b="1" dirty="0" smtClean="0">
                <a:latin typeface="Arial" panose="020B0604020202020204" pitchFamily="34" charset="0"/>
              </a:rPr>
              <a:t>·</a:t>
            </a:r>
            <a:r>
              <a:rPr lang="en-US" altLang="zh-CN" sz="2400" b="1" dirty="0" smtClean="0"/>
              <a:t>y=2xy</a:t>
            </a:r>
            <a:r>
              <a:rPr lang="zh-CN" altLang="en-US" sz="2400" b="1" dirty="0" smtClean="0"/>
              <a:t>，</a:t>
            </a:r>
            <a:r>
              <a:rPr lang="zh-CN" altLang="el-GR" sz="2400" b="1" dirty="0"/>
              <a:t> ∀</a:t>
            </a:r>
            <a:r>
              <a:rPr lang="en-US" altLang="zh-CN" sz="2400" b="1" dirty="0" err="1"/>
              <a:t>x,y∊Q</a:t>
            </a:r>
            <a:r>
              <a:rPr lang="en-US" altLang="zh-CN" sz="2400" b="1" dirty="0" smtClean="0"/>
              <a:t>*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pPr marL="981075" indent="-981075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	证明：</a:t>
            </a:r>
            <a:r>
              <a:rPr lang="en-US" altLang="zh-CN" sz="2400" b="1" dirty="0"/>
              <a:t>(Q*</a:t>
            </a:r>
            <a:r>
              <a:rPr lang="zh-CN" altLang="en-US" sz="2400" b="1" dirty="0"/>
              <a:t>，△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是一个群。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1023938" y="2597150"/>
            <a:ext cx="72929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/>
              <a:t>证： 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）显然，运算“△”在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上是封闭的。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       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）显然，运算“△”满足结合律。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        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）取</a:t>
            </a:r>
            <a:r>
              <a:rPr lang="en-US" altLang="zh-CN" sz="2400" b="1" dirty="0"/>
              <a:t>e=1/2, 2e=1</a:t>
            </a:r>
            <a:r>
              <a:rPr lang="zh-CN" altLang="en-US" sz="2400" b="1" dirty="0"/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	      对</a:t>
            </a:r>
            <a:r>
              <a:rPr lang="zh-CN" altLang="el-GR" sz="2400" b="1" dirty="0"/>
              <a:t>∀</a:t>
            </a:r>
            <a:r>
              <a:rPr lang="en-US" altLang="zh-CN" sz="2400" b="1" dirty="0" err="1"/>
              <a:t>x∊Q</a:t>
            </a:r>
            <a:r>
              <a:rPr lang="en-US" altLang="zh-CN" sz="2400" b="1" dirty="0"/>
              <a:t>*</a:t>
            </a:r>
            <a:r>
              <a:rPr lang="zh-CN" altLang="en-US" sz="2400" b="1" dirty="0"/>
              <a:t>，有：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		</a:t>
            </a:r>
            <a:r>
              <a:rPr lang="en-US" altLang="zh-CN" sz="2400" b="1" dirty="0" err="1"/>
              <a:t>x△e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e△x</a:t>
            </a:r>
            <a:r>
              <a:rPr lang="en-US" altLang="zh-CN" sz="2400" b="1" dirty="0"/>
              <a:t>=2xe=x</a:t>
            </a:r>
          </a:p>
          <a:p>
            <a:pPr algn="l">
              <a:lnSpc>
                <a:spcPct val="120000"/>
              </a:lnSpc>
            </a:pPr>
            <a:r>
              <a:rPr lang="en-US" altLang="zh-CN" sz="2400" b="1" dirty="0"/>
              <a:t>	      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是幺元。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        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）对</a:t>
            </a:r>
            <a:r>
              <a:rPr lang="zh-CN" altLang="el-GR" sz="2400" b="1" dirty="0"/>
              <a:t>∀</a:t>
            </a:r>
            <a:r>
              <a:rPr lang="en-US" altLang="zh-CN" sz="2400" b="1" dirty="0" err="1"/>
              <a:t>x∊Q</a:t>
            </a:r>
            <a:r>
              <a:rPr lang="en-US" altLang="zh-CN" sz="2400" b="1" dirty="0"/>
              <a:t>*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有逆元， </a:t>
            </a:r>
            <a:r>
              <a:rPr lang="en-US" altLang="zh-CN" sz="2400" b="1" dirty="0"/>
              <a:t>x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=1/(4x)</a:t>
            </a:r>
            <a:r>
              <a:rPr lang="zh-CN" altLang="en-US" sz="2400" b="1" dirty="0"/>
              <a:t>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b="1" dirty="0"/>
              <a:t>	</a:t>
            </a:r>
            <a:r>
              <a:rPr lang="zh-CN" altLang="en-US" sz="2400" b="1" dirty="0">
                <a:solidFill>
                  <a:srgbClr val="333300"/>
                </a:solidFill>
              </a:rPr>
              <a:t>综上所述， </a:t>
            </a:r>
            <a:r>
              <a:rPr lang="en-US" altLang="zh-CN" sz="2400" b="1" dirty="0">
                <a:solidFill>
                  <a:srgbClr val="333300"/>
                </a:solidFill>
              </a:rPr>
              <a:t>(Q*</a:t>
            </a:r>
            <a:r>
              <a:rPr lang="zh-CN" altLang="en-US" sz="2400" b="1" dirty="0">
                <a:solidFill>
                  <a:srgbClr val="333300"/>
                </a:solidFill>
              </a:rPr>
              <a:t>，△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zh-CN" altLang="en-US" sz="2400" b="1" dirty="0">
                <a:solidFill>
                  <a:srgbClr val="333300"/>
                </a:solidFill>
              </a:rPr>
              <a:t>是一个群。</a:t>
            </a:r>
          </a:p>
        </p:txBody>
      </p:sp>
    </p:spTree>
    <p:extLst>
      <p:ext uri="{BB962C8B-B14F-4D97-AF65-F5344CB8AC3E}">
        <p14:creationId xmlns:p14="http://schemas.microsoft.com/office/powerpoint/2010/main" val="69319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96B3A-A297-41F2-9B2D-75663E4CB0D3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</a:t>
            </a:r>
            <a:r>
              <a:rPr lang="zh-CN" altLang="en-US" sz="4800"/>
              <a:t>一</a:t>
            </a:r>
            <a:r>
              <a:rPr lang="en-US" altLang="zh-CN" sz="2400"/>
              <a:t>(p161)</a:t>
            </a:r>
          </a:p>
        </p:txBody>
      </p:sp>
      <p:sp>
        <p:nvSpPr>
          <p:cNvPr id="4423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052513"/>
            <a:ext cx="7993063" cy="1655762"/>
          </a:xfrm>
        </p:spPr>
        <p:txBody>
          <a:bodyPr/>
          <a:lstStyle/>
          <a:p>
            <a:pPr marL="982663" indent="-982663">
              <a:buFont typeface="Wingdings" panose="05000000000000000000" pitchFamily="2" charset="2"/>
              <a:buNone/>
            </a:pPr>
            <a:r>
              <a:rPr lang="en-US" altLang="zh-CN" sz="2400" b="1" dirty="0"/>
              <a:t>7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A</a:t>
            </a:r>
            <a:r>
              <a:rPr lang="en-US" altLang="zh-CN" sz="2400" b="1" dirty="0"/>
              <a:t>={</a:t>
            </a:r>
            <a:r>
              <a:rPr lang="en-US" altLang="zh-CN" sz="2400" b="1" dirty="0" err="1"/>
              <a:t>a,b,c,d,e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。请给出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的一个乘法表，使</a:t>
            </a:r>
            <a:r>
              <a:rPr lang="en-US" altLang="zh-CN" sz="2400" b="1" dirty="0"/>
              <a:t>(A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Arial" panose="020B0604020202020204" pitchFamily="34" charset="0"/>
              </a:rPr>
              <a:t>·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是一个群。不同构的群能有几个？</a:t>
            </a:r>
          </a:p>
        </p:txBody>
      </p:sp>
      <p:graphicFrame>
        <p:nvGraphicFramePr>
          <p:cNvPr id="442429" name="Group 61"/>
          <p:cNvGraphicFramePr>
            <a:graphicFrameLocks noGrp="1"/>
          </p:cNvGraphicFramePr>
          <p:nvPr>
            <p:ph sz="half" idx="2"/>
          </p:nvPr>
        </p:nvGraphicFramePr>
        <p:xfrm>
          <a:off x="2484438" y="2781300"/>
          <a:ext cx="5827712" cy="274320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93752027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33992431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415478294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4157232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15012344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545596397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83597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9895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80134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592811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14032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358903"/>
                  </a:ext>
                </a:extLst>
              </a:tr>
            </a:tbl>
          </a:graphicData>
        </a:graphic>
      </p:graphicFrame>
      <p:sp>
        <p:nvSpPr>
          <p:cNvPr id="442425" name="Text Box 57"/>
          <p:cNvSpPr txBox="1">
            <a:spLocks noChangeArrowheads="1"/>
          </p:cNvSpPr>
          <p:nvPr/>
        </p:nvSpPr>
        <p:spPr bwMode="auto">
          <a:xfrm>
            <a:off x="995363" y="2132013"/>
            <a:ext cx="4297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/>
              <a:t>解</a:t>
            </a:r>
            <a:r>
              <a:rPr lang="en-US" altLang="zh-CN" sz="2400" b="1"/>
              <a:t>: </a:t>
            </a:r>
            <a:r>
              <a:rPr lang="zh-CN" altLang="en-US" sz="2400" b="1"/>
              <a:t>有且只有一个</a:t>
            </a:r>
            <a:r>
              <a:rPr lang="en-US" altLang="zh-CN" sz="2400" b="1"/>
              <a:t>, </a:t>
            </a:r>
            <a:r>
              <a:rPr lang="zh-CN" altLang="en-US" sz="2400" b="1"/>
              <a:t>乘法表如下</a:t>
            </a:r>
            <a:r>
              <a:rPr lang="en-US" altLang="zh-CN" sz="2400" b="1"/>
              <a:t>:</a:t>
            </a:r>
          </a:p>
        </p:txBody>
      </p:sp>
      <p:sp>
        <p:nvSpPr>
          <p:cNvPr id="442426" name="Rectangle 58"/>
          <p:cNvSpPr>
            <a:spLocks noChangeArrowheads="1"/>
          </p:cNvSpPr>
          <p:nvPr/>
        </p:nvSpPr>
        <p:spPr bwMode="auto">
          <a:xfrm>
            <a:off x="3492500" y="6021388"/>
            <a:ext cx="511175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</a:pPr>
            <a:r>
              <a:rPr lang="zh-CN" altLang="en-US" sz="1600" b="1"/>
              <a:t>注</a:t>
            </a:r>
            <a:r>
              <a:rPr lang="en-US" altLang="zh-CN" sz="1600" b="1"/>
              <a:t>: </a:t>
            </a:r>
            <a:r>
              <a:rPr lang="zh-CN" altLang="en-US" sz="1600" b="1"/>
              <a:t>任何阶数分别为</a:t>
            </a:r>
            <a:r>
              <a:rPr lang="en-US" altLang="zh-CN" sz="1600" b="1"/>
              <a:t>1</a:t>
            </a:r>
            <a:r>
              <a:rPr lang="zh-CN" altLang="en-US" sz="1600" b="1"/>
              <a:t>、</a:t>
            </a:r>
            <a:r>
              <a:rPr lang="en-US" altLang="zh-CN" sz="1600" b="1"/>
              <a:t>2</a:t>
            </a:r>
            <a:r>
              <a:rPr lang="zh-CN" altLang="en-US" sz="1600" b="1"/>
              <a:t>、</a:t>
            </a:r>
            <a:r>
              <a:rPr lang="en-US" altLang="zh-CN" sz="1600" b="1"/>
              <a:t>3</a:t>
            </a:r>
            <a:r>
              <a:rPr lang="zh-CN" altLang="en-US" sz="1600" b="1"/>
              <a:t>、</a:t>
            </a:r>
            <a:r>
              <a:rPr lang="en-US" altLang="zh-CN" sz="1600" b="1"/>
              <a:t>4</a:t>
            </a:r>
            <a:r>
              <a:rPr lang="zh-CN" altLang="en-US" sz="1600" b="1"/>
              <a:t>的群都是阿贝尔群。</a:t>
            </a:r>
          </a:p>
          <a:p>
            <a:pPr algn="l">
              <a:spcBef>
                <a:spcPct val="30000"/>
              </a:spcBef>
            </a:pPr>
            <a:r>
              <a:rPr lang="zh-CN" altLang="en-US" sz="1600" b="1"/>
              <a:t>      六元群在同构意义下有两个形式</a:t>
            </a:r>
            <a:r>
              <a:rPr lang="en-US" altLang="zh-CN" sz="1600" b="1"/>
              <a:t>,</a:t>
            </a:r>
            <a:r>
              <a:rPr lang="zh-CN" altLang="en-US" sz="1600" b="1"/>
              <a:t>不都是交换群</a:t>
            </a:r>
            <a:r>
              <a:rPr lang="en-US" altLang="zh-CN" sz="16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3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4CB5-526D-41E3-BC75-8EDB37F892A0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练习十</a:t>
            </a:r>
            <a:r>
              <a:rPr lang="zh-CN" altLang="en-US" sz="4800"/>
              <a:t>一</a:t>
            </a:r>
            <a:r>
              <a:rPr lang="en-US" altLang="zh-CN" sz="2400"/>
              <a:t>(p162)</a:t>
            </a:r>
          </a:p>
        </p:txBody>
      </p:sp>
      <p:sp>
        <p:nvSpPr>
          <p:cNvPr id="458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052513"/>
            <a:ext cx="7993063" cy="25923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8  </a:t>
            </a:r>
            <a:r>
              <a:rPr lang="zh-CN" altLang="en-US" sz="2400" b="1" dirty="0" smtClean="0"/>
              <a:t>设</a:t>
            </a:r>
            <a:r>
              <a:rPr lang="en-US" altLang="zh-CN" sz="2400" b="1" dirty="0" smtClean="0"/>
              <a:t>(G</a:t>
            </a:r>
            <a:r>
              <a:rPr lang="zh-CN" altLang="en-US" sz="2400" b="1" dirty="0"/>
              <a:t>，*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是一个群，</a:t>
            </a:r>
            <a:r>
              <a:rPr lang="en-US" altLang="zh-CN" sz="2400" b="1" dirty="0" err="1"/>
              <a:t>a∊G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		   一个映射：</a:t>
            </a:r>
            <a:r>
              <a:rPr lang="el-GR" altLang="zh-CN" sz="2400" b="1" dirty="0"/>
              <a:t>∀</a:t>
            </a:r>
            <a:r>
              <a:rPr lang="en-US" altLang="zh-CN" sz="2400" b="1" dirty="0" err="1"/>
              <a:t>x∊G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f(x)=a*x*a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     </a:t>
            </a:r>
            <a:r>
              <a:rPr lang="zh-CN" altLang="en-US" sz="2400" b="1" dirty="0"/>
              <a:t>证明：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上自同构。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95288" y="2341474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4290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证明：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ym typeface="Symbol" panose="05050102010706020507" pitchFamily="18" charset="2"/>
              </a:rPr>
              <a:t>）同态性 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x,y</a:t>
            </a:r>
            <a:r>
              <a:rPr lang="en-US" altLang="zh-CN" sz="2400" b="1" dirty="0" err="1">
                <a:sym typeface="Symbol" panose="05050102010706020507" pitchFamily="18" charset="2"/>
              </a:rPr>
              <a:t></a:t>
            </a:r>
            <a:r>
              <a:rPr lang="en-US" altLang="zh-CN" sz="2400" b="1" dirty="0" err="1"/>
              <a:t>G</a:t>
            </a:r>
            <a:r>
              <a:rPr lang="en-US" altLang="zh-CN" sz="2400" b="1" dirty="0"/>
              <a:t>,  </a:t>
            </a:r>
          </a:p>
          <a:p>
            <a:r>
              <a:rPr lang="en-US" altLang="zh-CN" sz="2400" b="1" dirty="0"/>
              <a:t>		</a:t>
            </a:r>
            <a:r>
              <a:rPr lang="en-US" altLang="zh-CN" sz="2400" b="1" dirty="0" smtClean="0"/>
              <a:t>    </a:t>
            </a:r>
            <a:r>
              <a:rPr lang="en-US" altLang="zh-CN" sz="2400" b="1" dirty="0"/>
              <a:t>f(x*y) = a*(x*y)*a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-1</a:t>
            </a:r>
          </a:p>
          <a:p>
            <a:r>
              <a:rPr lang="en-US" altLang="zh-CN" sz="2400" b="1" baseline="30000" dirty="0">
                <a:sym typeface="Symbol" panose="05050102010706020507" pitchFamily="18" charset="2"/>
              </a:rPr>
              <a:t>			</a:t>
            </a:r>
            <a:r>
              <a:rPr lang="en-US" altLang="zh-CN" sz="2400" b="1" baseline="30000" dirty="0" smtClean="0">
                <a:sym typeface="Symbol" panose="05050102010706020507" pitchFamily="18" charset="2"/>
              </a:rPr>
              <a:t>     </a:t>
            </a:r>
            <a:r>
              <a:rPr lang="en-US" altLang="zh-CN" sz="2400" b="1" dirty="0" smtClean="0"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sym typeface="Symbol" panose="05050102010706020507" pitchFamily="18" charset="2"/>
              </a:rPr>
              <a:t>(a*x* a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ym typeface="Symbol" panose="05050102010706020507" pitchFamily="18" charset="2"/>
              </a:rPr>
              <a:t>)*(a*y* a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ym typeface="Symbol" panose="05050102010706020507" pitchFamily="18" charset="2"/>
              </a:rPr>
              <a:t>)=f(x)*f(y)</a:t>
            </a:r>
          </a:p>
        </p:txBody>
      </p:sp>
      <p:sp>
        <p:nvSpPr>
          <p:cNvPr id="45875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619250" y="3717925"/>
            <a:ext cx="6767513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3333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</a:rPr>
              <a:t>）单射性 	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</a:rPr>
              <a:t>x,y</a:t>
            </a:r>
            <a:r>
              <a:rPr lang="en-US" altLang="zh-CN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，若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f(x)=f(y),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就有	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a*x*a</a:t>
            </a:r>
            <a:r>
              <a:rPr lang="en-US" altLang="zh-CN" sz="2400" b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=a*y*a</a:t>
            </a:r>
            <a:r>
              <a:rPr lang="en-US" altLang="zh-CN" sz="2400" b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由于*满足左右消去律，因此 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x=y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）满射性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		</a:t>
            </a:r>
            <a:r>
              <a:rPr lang="en-US" altLang="zh-CN" sz="2400" b="1" dirty="0" err="1">
                <a:solidFill>
                  <a:schemeClr val="tx1"/>
                </a:solidFill>
              </a:rPr>
              <a:t>y</a:t>
            </a:r>
            <a:r>
              <a:rPr lang="en-US" altLang="zh-CN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chemeClr val="tx1"/>
                </a:solidFill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，</a:t>
            </a:r>
            <a:r>
              <a:rPr lang="en-US" altLang="zh-CN" sz="2400" b="1" dirty="0">
                <a:solidFill>
                  <a:schemeClr val="tx1"/>
                </a:solidFill>
              </a:rPr>
              <a:t>x= a</a:t>
            </a:r>
            <a:r>
              <a:rPr lang="en-US" altLang="zh-CN" sz="2400" b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*y*</a:t>
            </a:r>
            <a:r>
              <a:rPr lang="en-US" altLang="zh-CN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a</a:t>
            </a:r>
            <a:r>
              <a:rPr lang="en-US" altLang="zh-CN" sz="2400" b="1" dirty="0" err="1">
                <a:solidFill>
                  <a:schemeClr val="tx1"/>
                </a:solidFill>
              </a:rPr>
              <a:t>G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，使得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f(x)= a*(a</a:t>
            </a:r>
            <a:r>
              <a:rPr lang="en-US" altLang="zh-CN" sz="2400" b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*y*a)*a</a:t>
            </a:r>
            <a:r>
              <a:rPr lang="en-US" altLang="zh-CN" sz="2400" b="1" baseline="30000" dirty="0">
                <a:solidFill>
                  <a:schemeClr val="tx1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=e*y*e=y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综上所述</a:t>
            </a:r>
            <a:r>
              <a:rPr lang="en-US" altLang="zh-CN" sz="2400" b="1" dirty="0"/>
              <a:t>, f</a:t>
            </a:r>
            <a:r>
              <a:rPr lang="zh-CN" altLang="en-US" sz="2400" b="1" dirty="0"/>
              <a:t>是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上的同构映射</a:t>
            </a:r>
            <a:r>
              <a:rPr lang="en-US" altLang="zh-C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98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315669</TotalTime>
  <Words>677</Words>
  <Application>Microsoft Office PowerPoint</Application>
  <PresentationFormat>全屏显示(4:3)</PresentationFormat>
  <Paragraphs>125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黑体</vt:lpstr>
      <vt:lpstr>宋体</vt:lpstr>
      <vt:lpstr>Arial</vt:lpstr>
      <vt:lpstr>Calibri</vt:lpstr>
      <vt:lpstr>Symbol</vt:lpstr>
      <vt:lpstr>Tahoma</vt:lpstr>
      <vt:lpstr>Times New Roman</vt:lpstr>
      <vt:lpstr>Wingdings</vt:lpstr>
      <vt:lpstr>4_Office 主题</vt:lpstr>
      <vt:lpstr>图片</vt:lpstr>
      <vt:lpstr>PowerPoint 演示文稿</vt:lpstr>
      <vt:lpstr>1.  设G=(V,E)是一个无回路的连通无向图,证明若G中仅有两个顶点的度数为1,则G中其余顶点的度数均为2.</vt:lpstr>
      <vt:lpstr>练习十 (p135)</vt:lpstr>
      <vt:lpstr>3. 设G=(V，E)是一个连通图，且e∊E。证明e是割边当且仅当e包含在G的每棵生成树中。</vt:lpstr>
      <vt:lpstr>练习十一(p161)</vt:lpstr>
      <vt:lpstr>练习十一(p161)</vt:lpstr>
      <vt:lpstr>练习十一(p160)</vt:lpstr>
      <vt:lpstr>练习十一(p161)</vt:lpstr>
      <vt:lpstr>练习十一(p162)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190</cp:revision>
  <dcterms:created xsi:type="dcterms:W3CDTF">2090-01-01T11:28:32Z</dcterms:created>
  <dcterms:modified xsi:type="dcterms:W3CDTF">2024-11-27T02:24:51Z</dcterms:modified>
</cp:coreProperties>
</file>