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1.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notesSlides/notesSlide2.xml" ContentType="application/vnd.openxmlformats-officedocument.presentationml.notesSlide+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5" r:id="rId2"/>
    <p:sldMasterId id="2147483682" r:id="rId3"/>
    <p:sldMasterId id="2147483699" r:id="rId4"/>
  </p:sldMasterIdLst>
  <p:notesMasterIdLst>
    <p:notesMasterId r:id="rId136"/>
  </p:notesMasterIdLst>
  <p:handoutMasterIdLst>
    <p:handoutMasterId r:id="rId137"/>
  </p:handoutMasterIdLst>
  <p:sldIdLst>
    <p:sldId id="393" r:id="rId5"/>
    <p:sldId id="394" r:id="rId6"/>
    <p:sldId id="395" r:id="rId7"/>
    <p:sldId id="396" r:id="rId8"/>
    <p:sldId id="397" r:id="rId9"/>
    <p:sldId id="460" r:id="rId10"/>
    <p:sldId id="398" r:id="rId11"/>
    <p:sldId id="399" r:id="rId12"/>
    <p:sldId id="400" r:id="rId13"/>
    <p:sldId id="505" r:id="rId14"/>
    <p:sldId id="401" r:id="rId15"/>
    <p:sldId id="461" r:id="rId16"/>
    <p:sldId id="462" r:id="rId17"/>
    <p:sldId id="463" r:id="rId18"/>
    <p:sldId id="464" r:id="rId19"/>
    <p:sldId id="506" r:id="rId20"/>
    <p:sldId id="402" r:id="rId21"/>
    <p:sldId id="403" r:id="rId22"/>
    <p:sldId id="472" r:id="rId23"/>
    <p:sldId id="404" r:id="rId24"/>
    <p:sldId id="405" r:id="rId25"/>
    <p:sldId id="507" r:id="rId26"/>
    <p:sldId id="406" r:id="rId27"/>
    <p:sldId id="455" r:id="rId28"/>
    <p:sldId id="454" r:id="rId29"/>
    <p:sldId id="407" r:id="rId30"/>
    <p:sldId id="453" r:id="rId31"/>
    <p:sldId id="508" r:id="rId32"/>
    <p:sldId id="456" r:id="rId33"/>
    <p:sldId id="520" r:id="rId34"/>
    <p:sldId id="409" r:id="rId35"/>
    <p:sldId id="410" r:id="rId36"/>
    <p:sldId id="411" r:id="rId37"/>
    <p:sldId id="412" r:id="rId38"/>
    <p:sldId id="413" r:id="rId39"/>
    <p:sldId id="509" r:id="rId40"/>
    <p:sldId id="414" r:id="rId41"/>
    <p:sldId id="415" r:id="rId42"/>
    <p:sldId id="473" r:id="rId43"/>
    <p:sldId id="474" r:id="rId44"/>
    <p:sldId id="510" r:id="rId45"/>
    <p:sldId id="416" r:id="rId46"/>
    <p:sldId id="417" r:id="rId47"/>
    <p:sldId id="418" r:id="rId48"/>
    <p:sldId id="419" r:id="rId49"/>
    <p:sldId id="457" r:id="rId50"/>
    <p:sldId id="420" r:id="rId51"/>
    <p:sldId id="421" r:id="rId52"/>
    <p:sldId id="511" r:id="rId53"/>
    <p:sldId id="423" r:id="rId54"/>
    <p:sldId id="466" r:id="rId55"/>
    <p:sldId id="465" r:id="rId56"/>
    <p:sldId id="424" r:id="rId57"/>
    <p:sldId id="425" r:id="rId58"/>
    <p:sldId id="512" r:id="rId59"/>
    <p:sldId id="426" r:id="rId60"/>
    <p:sldId id="427" r:id="rId61"/>
    <p:sldId id="428" r:id="rId62"/>
    <p:sldId id="429" r:id="rId63"/>
    <p:sldId id="467" r:id="rId64"/>
    <p:sldId id="430" r:id="rId65"/>
    <p:sldId id="431" r:id="rId66"/>
    <p:sldId id="458" r:id="rId67"/>
    <p:sldId id="432" r:id="rId68"/>
    <p:sldId id="513" r:id="rId69"/>
    <p:sldId id="433" r:id="rId70"/>
    <p:sldId id="434" r:id="rId71"/>
    <p:sldId id="435" r:id="rId72"/>
    <p:sldId id="514" r:id="rId73"/>
    <p:sldId id="436" r:id="rId74"/>
    <p:sldId id="631" r:id="rId75"/>
    <p:sldId id="437" r:id="rId76"/>
    <p:sldId id="438" r:id="rId77"/>
    <p:sldId id="439" r:id="rId78"/>
    <p:sldId id="440" r:id="rId79"/>
    <p:sldId id="441" r:id="rId80"/>
    <p:sldId id="442" r:id="rId81"/>
    <p:sldId id="443" r:id="rId82"/>
    <p:sldId id="444" r:id="rId83"/>
    <p:sldId id="522" r:id="rId84"/>
    <p:sldId id="445" r:id="rId85"/>
    <p:sldId id="446" r:id="rId86"/>
    <p:sldId id="447" r:id="rId87"/>
    <p:sldId id="448" r:id="rId88"/>
    <p:sldId id="449" r:id="rId89"/>
    <p:sldId id="450" r:id="rId90"/>
    <p:sldId id="451" r:id="rId91"/>
    <p:sldId id="516" r:id="rId92"/>
    <p:sldId id="476" r:id="rId93"/>
    <p:sldId id="452" r:id="rId94"/>
    <p:sldId id="459" r:id="rId95"/>
    <p:sldId id="517" r:id="rId96"/>
    <p:sldId id="486" r:id="rId97"/>
    <p:sldId id="481" r:id="rId98"/>
    <p:sldId id="482" r:id="rId99"/>
    <p:sldId id="483" r:id="rId100"/>
    <p:sldId id="488" r:id="rId101"/>
    <p:sldId id="489" r:id="rId102"/>
    <p:sldId id="490" r:id="rId103"/>
    <p:sldId id="491" r:id="rId104"/>
    <p:sldId id="492" r:id="rId105"/>
    <p:sldId id="493" r:id="rId106"/>
    <p:sldId id="494" r:id="rId107"/>
    <p:sldId id="495" r:id="rId108"/>
    <p:sldId id="496" r:id="rId109"/>
    <p:sldId id="497" r:id="rId110"/>
    <p:sldId id="498" r:id="rId111"/>
    <p:sldId id="499" r:id="rId112"/>
    <p:sldId id="500" r:id="rId113"/>
    <p:sldId id="501" r:id="rId114"/>
    <p:sldId id="484" r:id="rId115"/>
    <p:sldId id="518" r:id="rId116"/>
    <p:sldId id="632" r:id="rId117"/>
    <p:sldId id="633" r:id="rId118"/>
    <p:sldId id="634" r:id="rId119"/>
    <p:sldId id="635" r:id="rId120"/>
    <p:sldId id="636" r:id="rId121"/>
    <p:sldId id="637" r:id="rId122"/>
    <p:sldId id="638" r:id="rId123"/>
    <p:sldId id="639" r:id="rId124"/>
    <p:sldId id="640" r:id="rId125"/>
    <p:sldId id="641" r:id="rId126"/>
    <p:sldId id="487" r:id="rId127"/>
    <p:sldId id="624" r:id="rId128"/>
    <p:sldId id="625" r:id="rId129"/>
    <p:sldId id="626" r:id="rId130"/>
    <p:sldId id="627" r:id="rId131"/>
    <p:sldId id="628" r:id="rId132"/>
    <p:sldId id="629" r:id="rId133"/>
    <p:sldId id="630" r:id="rId134"/>
    <p:sldId id="519" r:id="rId135"/>
  </p:sldIdLst>
  <p:sldSz cx="9144000" cy="6858000" type="screen4x3"/>
  <p:notesSz cx="6858000" cy="9144000"/>
  <p:custDataLst>
    <p:tags r:id="rId138"/>
  </p:custDataLst>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D0F0FE"/>
    <a:srgbClr val="F9D6D4"/>
    <a:srgbClr val="FCECEB"/>
    <a:srgbClr val="EF77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50"/>
    <p:restoredTop sz="94660"/>
  </p:normalViewPr>
  <p:slideViewPr>
    <p:cSldViewPr showGuides="1">
      <p:cViewPr varScale="1">
        <p:scale>
          <a:sx n="117" d="100"/>
          <a:sy n="117" d="100"/>
        </p:scale>
        <p:origin x="584"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tags" Target="tags/tag1.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slide" Target="slides/slide124.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slide" Target="slides/slide130.xml"/><Relationship Id="rId139" Type="http://schemas.openxmlformats.org/officeDocument/2006/relationships/presProps" Target="presProps.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notesMaster" Target="notesMasters/notesMaster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tableStyles" Target="tableStyles.xml"/><Relationship Id="rId3" Type="http://schemas.openxmlformats.org/officeDocument/2006/relationships/slideMaster" Target="slideMasters/slideMaster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4" Type="http://schemas.openxmlformats.org/officeDocument/2006/relationships/slideMaster" Target="slideMasters/slideMaster4.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6"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61795"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61796"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61797"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lgn="r" eaLnBrk="1" hangingPunct="1">
              <a:buNone/>
            </a:pPr>
            <a:fld id="{9A0DB2DC-4C9A-4742-B13C-FB6460FD3503}" type="slidenum">
              <a:rPr lang="en-US" altLang="zh-CN" sz="1200" dirty="0"/>
              <a:t>‹#›</a:t>
            </a:fld>
            <a:endParaRPr lang="en-US" altLang="zh-CN" sz="1200"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13667"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35172" name="Rectangle 1028"/>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13669"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第五级</a:t>
            </a:r>
          </a:p>
        </p:txBody>
      </p:sp>
      <p:sp>
        <p:nvSpPr>
          <p:cNvPr id="113670"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13671"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lgn="r" eaLnBrk="1" hangingPunct="1">
              <a:buNone/>
            </a:pPr>
            <a:fld id="{9A0DB2DC-4C9A-4742-B13C-FB6460FD3503}" type="slidenum">
              <a:rPr lang="en-US" altLang="zh-CN" sz="1200" dirty="0"/>
              <a:t>‹#›</a:t>
            </a:fld>
            <a:endParaRPr lang="en-US" altLang="zh-CN"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1031"/>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57</a:t>
            </a:fld>
            <a:endParaRPr lang="en-US" altLang="zh-CN" sz="1200" dirty="0"/>
          </a:p>
        </p:txBody>
      </p:sp>
      <p:sp>
        <p:nvSpPr>
          <p:cNvPr id="136195" name="Rectangle 2"/>
          <p:cNvSpPr>
            <a:spLocks noGrp="1" noRot="1" noChangeAspect="1" noTextEdit="1"/>
          </p:cNvSpPr>
          <p:nvPr>
            <p:ph type="sldImg"/>
          </p:nvPr>
        </p:nvSpPr>
        <p:spPr>
          <a:ln/>
        </p:spPr>
      </p:sp>
      <p:sp>
        <p:nvSpPr>
          <p:cNvPr id="136196" name="Rectangle 3"/>
          <p:cNvSpPr>
            <a:spLocks noGrp="1"/>
          </p:cNvSpPr>
          <p:nvPr>
            <p:ph type="body" idx="1"/>
          </p:nvPr>
        </p:nvSpPr>
        <p:spPr>
          <a:ln/>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1031"/>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79</a:t>
            </a:fld>
            <a:endParaRPr lang="en-US" altLang="zh-CN" sz="1200" dirty="0"/>
          </a:p>
        </p:txBody>
      </p:sp>
      <p:sp>
        <p:nvSpPr>
          <p:cNvPr id="137219" name="Rectangle 2"/>
          <p:cNvSpPr>
            <a:spLocks noGrp="1" noRot="1" noChangeAspect="1" noTextEdit="1"/>
          </p:cNvSpPr>
          <p:nvPr>
            <p:ph type="sldImg"/>
          </p:nvPr>
        </p:nvSpPr>
        <p:spPr>
          <a:ln/>
        </p:spPr>
      </p:sp>
      <p:sp>
        <p:nvSpPr>
          <p:cNvPr id="137220" name="Rectangle 3"/>
          <p:cNvSpPr>
            <a:spLocks noGrp="1"/>
          </p:cNvSpPr>
          <p:nvPr>
            <p:ph type="body" idx="1"/>
          </p:nvPr>
        </p:nvSpPr>
        <p:spPr>
          <a:ln/>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1031"/>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80</a:t>
            </a:fld>
            <a:endParaRPr lang="en-US" altLang="zh-CN" sz="1200" dirty="0"/>
          </a:p>
        </p:txBody>
      </p:sp>
      <p:sp>
        <p:nvSpPr>
          <p:cNvPr id="138243" name="Rectangle 2"/>
          <p:cNvSpPr>
            <a:spLocks noGrp="1" noRot="1" noChangeAspect="1" noTextEdit="1"/>
          </p:cNvSpPr>
          <p:nvPr>
            <p:ph type="sldImg"/>
          </p:nvPr>
        </p:nvSpPr>
        <p:spPr>
          <a:ln/>
        </p:spPr>
      </p:sp>
      <p:sp>
        <p:nvSpPr>
          <p:cNvPr id="138244" name="Rectangle 3"/>
          <p:cNvSpPr>
            <a:spLocks noGrp="1"/>
          </p:cNvSpPr>
          <p:nvPr>
            <p:ph type="body" idx="1"/>
          </p:nvPr>
        </p:nvSpPr>
        <p:spPr>
          <a:ln/>
        </p:spPr>
        <p:txBody>
          <a:bodyPr wrap="square" lIns="91440" tIns="45720" rIns="91440" bIns="45720" anchor="t" anchorCtr="0"/>
          <a:lstStyle/>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rotWithShape="0">
          <a:blip r:embed="rId2"/>
        </a:blipFill>
        <a:effectLst/>
      </p:bgPr>
    </p:bg>
    <p:spTree>
      <p:nvGrpSpPr>
        <p:cNvPr id="1" name=""/>
        <p:cNvGrpSpPr/>
        <p:nvPr/>
      </p:nvGrpSpPr>
      <p:grpSpPr>
        <a:xfrm>
          <a:off x="0" y="0"/>
          <a:ext cx="0" cy="0"/>
          <a:chOff x="0" y="0"/>
          <a:chExt cx="0" cy="0"/>
        </a:xfrm>
      </p:grpSpPr>
      <p:sp>
        <p:nvSpPr>
          <p:cNvPr id="3074" name="AutoShape 1031"/>
          <p:cNvSpPr/>
          <p:nvPr/>
        </p:nvSpPr>
        <p:spPr>
          <a:xfrm>
            <a:off x="685800" y="3395663"/>
            <a:ext cx="7772400" cy="109537"/>
          </a:xfrm>
          <a:custGeom>
            <a:avLst/>
            <a:gdLst/>
            <a:ahLst/>
            <a:cxnLst>
              <a:cxn ang="0">
                <a:pos x="0" y="0"/>
              </a:cxn>
              <a:cxn ang="0">
                <a:pos x="2147483647" y="0"/>
              </a:cxn>
              <a:cxn ang="0">
                <a:pos x="2147483647" y="2147483647"/>
              </a:cxn>
              <a:cxn ang="0">
                <a:pos x="0" y="2147483647"/>
              </a:cxn>
              <a:cxn ang="0">
                <a:pos x="0" y="0"/>
              </a:cxn>
              <a:cxn ang="0">
                <a:pos x="2147483647" y="0"/>
              </a:cxn>
            </a:cxnLst>
            <a:rect l="0" t="0" r="0" b="0"/>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A50021">
              <a:alpha val="100000"/>
            </a:srgbClr>
          </a:solidFill>
          <a:ln w="9525" cap="flat" cmpd="sng">
            <a:solidFill>
              <a:schemeClr val="accent2">
                <a:alpha val="100000"/>
              </a:schemeClr>
            </a:solidFill>
            <a:prstDash val="solid"/>
            <a:round/>
            <a:headEnd type="none" w="med" len="med"/>
            <a:tailEnd type="none" w="med" len="med"/>
          </a:ln>
        </p:spPr>
        <p:txBody>
          <a:bodyPr/>
          <a:lstStyle/>
          <a:p>
            <a:endParaRPr lang="zh-CN" altLang="en-US"/>
          </a:p>
        </p:txBody>
      </p:sp>
      <p:sp>
        <p:nvSpPr>
          <p:cNvPr id="6" name="Text Box 1034"/>
          <p:cNvSpPr txBox="1">
            <a:spLocks noChangeArrowheads="1"/>
          </p:cNvSpPr>
          <p:nvPr/>
        </p:nvSpPr>
        <p:spPr bwMode="auto">
          <a:xfrm>
            <a:off x="0" y="7620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en-US" altLang="zh-CN" sz="2000" b="0" i="0" u="none" strike="noStrike" kern="1200" cap="none" spc="0" normalizeH="0" baseline="0" noProof="0">
                <a:ln>
                  <a:noFill/>
                </a:ln>
                <a:solidFill>
                  <a:schemeClr val="accent2"/>
                </a:solidFill>
                <a:effectLst/>
                <a:uLnTx/>
                <a:uFillTx/>
                <a:latin typeface="Arial" panose="020B0604020202020204" pitchFamily="34" charset="0"/>
                <a:ea typeface="宋体" panose="02010600030101010101" pitchFamily="2" charset="-122"/>
                <a:cs typeface="+mn-cs"/>
              </a:rPr>
              <a:t>Introduction of Artificial Intelligence</a:t>
            </a:r>
          </a:p>
        </p:txBody>
      </p:sp>
      <p:sp>
        <p:nvSpPr>
          <p:cNvPr id="3076" name="Line 1035"/>
          <p:cNvSpPr/>
          <p:nvPr userDrawn="1"/>
        </p:nvSpPr>
        <p:spPr>
          <a:xfrm>
            <a:off x="0" y="457200"/>
            <a:ext cx="9144000" cy="0"/>
          </a:xfrm>
          <a:prstGeom prst="line">
            <a:avLst/>
          </a:prstGeom>
          <a:ln w="57150" cap="flat" cmpd="thinThick">
            <a:solidFill>
              <a:schemeClr val="accent2"/>
            </a:solidFill>
            <a:prstDash val="solid"/>
            <a:headEnd type="none" w="med" len="med"/>
            <a:tailEnd type="none" w="med" len="med"/>
          </a:ln>
        </p:spPr>
      </p:sp>
      <p:sp>
        <p:nvSpPr>
          <p:cNvPr id="111620" name="Rectangle 1028"/>
          <p:cNvSpPr>
            <a:spLocks noGrp="1" noChangeArrowheads="1"/>
          </p:cNvSpPr>
          <p:nvPr>
            <p:ph type="ctrTitle"/>
          </p:nvPr>
        </p:nvSpPr>
        <p:spPr>
          <a:xfrm>
            <a:off x="685800" y="836613"/>
            <a:ext cx="7772400" cy="2019300"/>
          </a:xfrm>
          <a:noFill/>
          <a:extLst>
            <a:ext uri="{909E8E84-426E-40DD-AFC4-6F175D3DCCD1}">
              <a14:hiddenFill xmlns:a14="http://schemas.microsoft.com/office/drawing/2010/main">
                <a:solidFill>
                  <a:schemeClr val="accent1"/>
                </a:solidFill>
              </a14:hiddenFill>
            </a:ext>
          </a:extLst>
        </p:spPr>
        <p:txBody>
          <a:bodyPr/>
          <a:lstStyle>
            <a:lvl1pPr>
              <a:defRPr/>
            </a:lvl1pPr>
          </a:lstStyle>
          <a:p>
            <a:pPr lvl="0"/>
            <a:r>
              <a:rPr lang="ja-JP" altLang="en-US" noProof="0"/>
              <a:t>マスタ タイトルの書式設定</a:t>
            </a:r>
          </a:p>
        </p:txBody>
      </p:sp>
      <p:sp>
        <p:nvSpPr>
          <p:cNvPr id="2" name="灯片编号占位符 1"/>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3087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0"/>
            <a:ext cx="6705600" cy="63087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0" y="0"/>
            <a:ext cx="9144000" cy="765175"/>
          </a:xfrm>
        </p:spPr>
        <p:txBody>
          <a:bodyPr/>
          <a:lstStyle/>
          <a:p>
            <a:r>
              <a:rPr lang="zh-CN" altLang="en-US"/>
              <a:t>单击此处编辑母版标题样式</a:t>
            </a:r>
          </a:p>
        </p:txBody>
      </p:sp>
      <p:sp>
        <p:nvSpPr>
          <p:cNvPr id="3" name="内容占位符 2"/>
          <p:cNvSpPr>
            <a:spLocks noGrp="1"/>
          </p:cNvSpPr>
          <p:nvPr>
            <p:ph sz="quarter" idx="1"/>
          </p:nvPr>
        </p:nvSpPr>
        <p:spPr>
          <a:xfrm>
            <a:off x="250825" y="908050"/>
            <a:ext cx="4244975" cy="26241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908050"/>
            <a:ext cx="4244975" cy="26241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250825" y="3684588"/>
            <a:ext cx="4244975" cy="26241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3684588"/>
            <a:ext cx="4244975" cy="26241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765175"/>
          </a:xfrm>
        </p:spPr>
        <p:txBody>
          <a:bodyPr/>
          <a:lstStyle/>
          <a:p>
            <a:r>
              <a:rPr lang="zh-CN" altLang="en-US"/>
              <a:t>单击此处编辑母版标题样式</a:t>
            </a:r>
          </a:p>
        </p:txBody>
      </p:sp>
      <p:sp>
        <p:nvSpPr>
          <p:cNvPr id="3" name="文本占位符 2"/>
          <p:cNvSpPr>
            <a:spLocks noGrp="1"/>
          </p:cNvSpPr>
          <p:nvPr>
            <p:ph type="body" sz="half" idx="1"/>
          </p:nvPr>
        </p:nvSpPr>
        <p:spPr>
          <a:xfrm>
            <a:off x="250825" y="908050"/>
            <a:ext cx="4244975" cy="5400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908050"/>
            <a:ext cx="4244975" cy="26241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684588"/>
            <a:ext cx="4244975" cy="26241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765175"/>
          </a:xfrm>
        </p:spPr>
        <p:txBody>
          <a:bodyPr/>
          <a:lstStyle/>
          <a:p>
            <a:r>
              <a:rPr lang="zh-CN" altLang="en-US"/>
              <a:t>单击此处编辑母版标题样式</a:t>
            </a:r>
          </a:p>
        </p:txBody>
      </p:sp>
      <p:sp>
        <p:nvSpPr>
          <p:cNvPr id="3" name="文本占位符 2"/>
          <p:cNvSpPr>
            <a:spLocks noGrp="1"/>
          </p:cNvSpPr>
          <p:nvPr>
            <p:ph type="body" sz="half" idx="1"/>
          </p:nvPr>
        </p:nvSpPr>
        <p:spPr>
          <a:xfrm>
            <a:off x="250825" y="908050"/>
            <a:ext cx="4244975" cy="5400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8050"/>
            <a:ext cx="4244975" cy="5400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0" y="0"/>
            <a:ext cx="9144000" cy="6308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灯片编号占位符 2"/>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765175"/>
          </a:xfrm>
        </p:spPr>
        <p:txBody>
          <a:bodyPr/>
          <a:lstStyle/>
          <a:p>
            <a:r>
              <a:rPr lang="zh-CN" altLang="en-US"/>
              <a:t>单击此处编辑母版标题样式</a:t>
            </a:r>
          </a:p>
        </p:txBody>
      </p:sp>
      <p:sp>
        <p:nvSpPr>
          <p:cNvPr id="3" name="内容占位符 2"/>
          <p:cNvSpPr>
            <a:spLocks noGrp="1"/>
          </p:cNvSpPr>
          <p:nvPr>
            <p:ph sz="half" idx="1"/>
          </p:nvPr>
        </p:nvSpPr>
        <p:spPr>
          <a:xfrm>
            <a:off x="250825" y="908050"/>
            <a:ext cx="4244975" cy="5400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908050"/>
            <a:ext cx="4244975" cy="26241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684588"/>
            <a:ext cx="4244975" cy="26241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rotWithShape="0">
          <a:blip r:embed="rId2"/>
        </a:blipFill>
        <a:effectLst/>
      </p:bgPr>
    </p:bg>
    <p:spTree>
      <p:nvGrpSpPr>
        <p:cNvPr id="1" name=""/>
        <p:cNvGrpSpPr/>
        <p:nvPr/>
      </p:nvGrpSpPr>
      <p:grpSpPr>
        <a:xfrm>
          <a:off x="0" y="0"/>
          <a:ext cx="0" cy="0"/>
          <a:chOff x="0" y="0"/>
          <a:chExt cx="0" cy="0"/>
        </a:xfrm>
      </p:grpSpPr>
      <p:sp>
        <p:nvSpPr>
          <p:cNvPr id="4098" name="AutoShape 1031"/>
          <p:cNvSpPr/>
          <p:nvPr/>
        </p:nvSpPr>
        <p:spPr>
          <a:xfrm>
            <a:off x="685800" y="3395663"/>
            <a:ext cx="7772400" cy="109537"/>
          </a:xfrm>
          <a:custGeom>
            <a:avLst/>
            <a:gdLst/>
            <a:ahLst/>
            <a:cxnLst>
              <a:cxn ang="0">
                <a:pos x="0" y="0"/>
              </a:cxn>
              <a:cxn ang="0">
                <a:pos x="2147483647" y="0"/>
              </a:cxn>
              <a:cxn ang="0">
                <a:pos x="2147483647" y="2147483647"/>
              </a:cxn>
              <a:cxn ang="0">
                <a:pos x="0" y="2147483647"/>
              </a:cxn>
              <a:cxn ang="0">
                <a:pos x="0" y="0"/>
              </a:cxn>
              <a:cxn ang="0">
                <a:pos x="2147483647" y="0"/>
              </a:cxn>
            </a:cxnLst>
            <a:rect l="0" t="0" r="0" b="0"/>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A50021">
              <a:alpha val="100000"/>
            </a:srgbClr>
          </a:solidFill>
          <a:ln w="9525" cap="flat" cmpd="sng">
            <a:solidFill>
              <a:schemeClr val="accent2">
                <a:alpha val="100000"/>
              </a:schemeClr>
            </a:solidFill>
            <a:prstDash val="solid"/>
            <a:round/>
            <a:headEnd type="none" w="med" len="med"/>
            <a:tailEnd type="none" w="med" len="med"/>
          </a:ln>
        </p:spPr>
        <p:txBody>
          <a:bodyPr/>
          <a:lstStyle/>
          <a:p>
            <a:endParaRPr lang="zh-CN" altLang="en-US"/>
          </a:p>
        </p:txBody>
      </p:sp>
      <p:sp>
        <p:nvSpPr>
          <p:cNvPr id="6" name="Text Box 1034"/>
          <p:cNvSpPr txBox="1">
            <a:spLocks noChangeArrowheads="1"/>
          </p:cNvSpPr>
          <p:nvPr/>
        </p:nvSpPr>
        <p:spPr bwMode="auto">
          <a:xfrm>
            <a:off x="0" y="7620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en-US" altLang="zh-CN" sz="2000" b="0" i="0" u="none" strike="noStrike" kern="1200" cap="none" spc="0" normalizeH="0" baseline="0" noProof="0">
                <a:ln>
                  <a:noFill/>
                </a:ln>
                <a:solidFill>
                  <a:srgbClr val="CC0000"/>
                </a:solidFill>
                <a:effectLst/>
                <a:uLnTx/>
                <a:uFillTx/>
                <a:latin typeface="Arial" panose="020B0604020202020204" pitchFamily="34" charset="0"/>
                <a:ea typeface="宋体" panose="02010600030101010101" pitchFamily="2" charset="-122"/>
                <a:cs typeface="+mn-cs"/>
              </a:rPr>
              <a:t>Introduction of Artificial Intelligence</a:t>
            </a:r>
          </a:p>
        </p:txBody>
      </p:sp>
      <p:sp>
        <p:nvSpPr>
          <p:cNvPr id="4100" name="Line 1035"/>
          <p:cNvSpPr/>
          <p:nvPr userDrawn="1"/>
        </p:nvSpPr>
        <p:spPr>
          <a:xfrm>
            <a:off x="0" y="457200"/>
            <a:ext cx="9144000" cy="0"/>
          </a:xfrm>
          <a:prstGeom prst="line">
            <a:avLst/>
          </a:prstGeom>
          <a:ln w="57150" cap="flat" cmpd="thinThick">
            <a:solidFill>
              <a:schemeClr val="accent2"/>
            </a:solidFill>
            <a:prstDash val="solid"/>
            <a:headEnd type="none" w="med" len="med"/>
            <a:tailEnd type="none" w="med" len="med"/>
          </a:ln>
        </p:spPr>
      </p:sp>
      <p:sp>
        <p:nvSpPr>
          <p:cNvPr id="111620" name="Rectangle 1028"/>
          <p:cNvSpPr>
            <a:spLocks noGrp="1" noChangeArrowheads="1"/>
          </p:cNvSpPr>
          <p:nvPr>
            <p:ph type="ctrTitle"/>
          </p:nvPr>
        </p:nvSpPr>
        <p:spPr>
          <a:xfrm>
            <a:off x="685800" y="836613"/>
            <a:ext cx="7772400" cy="2019300"/>
          </a:xfrm>
          <a:noFill/>
          <a:extLst>
            <a:ext uri="{909E8E84-426E-40DD-AFC4-6F175D3DCCD1}">
              <a14:hiddenFill xmlns:a14="http://schemas.microsoft.com/office/drawing/2010/main">
                <a:solidFill>
                  <a:schemeClr val="accent1"/>
                </a:solidFill>
              </a14:hiddenFill>
            </a:ext>
          </a:extLst>
        </p:spPr>
        <p:txBody>
          <a:bodyPr/>
          <a:lstStyle>
            <a:lvl1pPr>
              <a:defRPr/>
            </a:lvl1pPr>
          </a:lstStyle>
          <a:p>
            <a:pPr lvl="0"/>
            <a:r>
              <a:rPr lang="ja-JP" altLang="en-US" noProof="0"/>
              <a:t>マスタ タイトルの書式設定</a:t>
            </a:r>
          </a:p>
        </p:txBody>
      </p:sp>
      <p:sp>
        <p:nvSpPr>
          <p:cNvPr id="2" name="灯片编号占位符 1"/>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灯片编号占位符 3"/>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50825" y="908050"/>
            <a:ext cx="4244975" cy="5400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8050"/>
            <a:ext cx="4244975" cy="5400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20000"/>
              </a:lnSpc>
              <a:spcBef>
                <a:spcPct val="40000"/>
              </a:spcBef>
              <a:spcAft>
                <a:spcPct val="0"/>
              </a:spcAft>
              <a:buClr>
                <a:schemeClr val="accent2"/>
              </a:buClr>
              <a:buSzTx/>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3087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0"/>
            <a:ext cx="6705600" cy="63087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0" y="0"/>
            <a:ext cx="9144000" cy="765175"/>
          </a:xfrm>
        </p:spPr>
        <p:txBody>
          <a:bodyPr/>
          <a:lstStyle/>
          <a:p>
            <a:r>
              <a:rPr lang="zh-CN" altLang="en-US"/>
              <a:t>单击此处编辑母版标题样式</a:t>
            </a:r>
          </a:p>
        </p:txBody>
      </p:sp>
      <p:sp>
        <p:nvSpPr>
          <p:cNvPr id="3" name="内容占位符 2"/>
          <p:cNvSpPr>
            <a:spLocks noGrp="1"/>
          </p:cNvSpPr>
          <p:nvPr>
            <p:ph sz="quarter" idx="1"/>
          </p:nvPr>
        </p:nvSpPr>
        <p:spPr>
          <a:xfrm>
            <a:off x="250825" y="908050"/>
            <a:ext cx="4244975" cy="26241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908050"/>
            <a:ext cx="4244975" cy="26241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250825" y="3684588"/>
            <a:ext cx="4244975" cy="26241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3684588"/>
            <a:ext cx="4244975" cy="26241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765175"/>
          </a:xfrm>
        </p:spPr>
        <p:txBody>
          <a:bodyPr/>
          <a:lstStyle/>
          <a:p>
            <a:r>
              <a:rPr lang="zh-CN" altLang="en-US"/>
              <a:t>单击此处编辑母版标题样式</a:t>
            </a:r>
          </a:p>
        </p:txBody>
      </p:sp>
      <p:sp>
        <p:nvSpPr>
          <p:cNvPr id="3" name="文本占位符 2"/>
          <p:cNvSpPr>
            <a:spLocks noGrp="1"/>
          </p:cNvSpPr>
          <p:nvPr>
            <p:ph type="body" sz="half" idx="1"/>
          </p:nvPr>
        </p:nvSpPr>
        <p:spPr>
          <a:xfrm>
            <a:off x="250825" y="908050"/>
            <a:ext cx="4244975" cy="5400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908050"/>
            <a:ext cx="4244975" cy="26241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684588"/>
            <a:ext cx="4244975" cy="26241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灯片编号占位符 3"/>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765175"/>
          </a:xfrm>
        </p:spPr>
        <p:txBody>
          <a:bodyPr/>
          <a:lstStyle/>
          <a:p>
            <a:r>
              <a:rPr lang="zh-CN" altLang="en-US"/>
              <a:t>单击此处编辑母版标题样式</a:t>
            </a:r>
          </a:p>
        </p:txBody>
      </p:sp>
      <p:sp>
        <p:nvSpPr>
          <p:cNvPr id="3" name="文本占位符 2"/>
          <p:cNvSpPr>
            <a:spLocks noGrp="1"/>
          </p:cNvSpPr>
          <p:nvPr>
            <p:ph type="body" sz="half" idx="1"/>
          </p:nvPr>
        </p:nvSpPr>
        <p:spPr>
          <a:xfrm>
            <a:off x="250825" y="908050"/>
            <a:ext cx="4244975" cy="5400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8050"/>
            <a:ext cx="4244975" cy="5400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0" y="0"/>
            <a:ext cx="9144000" cy="6308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灯片编号占位符 2"/>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765175"/>
          </a:xfrm>
        </p:spPr>
        <p:txBody>
          <a:bodyPr/>
          <a:lstStyle/>
          <a:p>
            <a:r>
              <a:rPr lang="zh-CN" altLang="en-US"/>
              <a:t>单击此处编辑母版标题样式</a:t>
            </a:r>
          </a:p>
        </p:txBody>
      </p:sp>
      <p:sp>
        <p:nvSpPr>
          <p:cNvPr id="3" name="内容占位符 2"/>
          <p:cNvSpPr>
            <a:spLocks noGrp="1"/>
          </p:cNvSpPr>
          <p:nvPr>
            <p:ph sz="half" idx="1"/>
          </p:nvPr>
        </p:nvSpPr>
        <p:spPr>
          <a:xfrm>
            <a:off x="250825" y="908050"/>
            <a:ext cx="4244975" cy="5400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908050"/>
            <a:ext cx="4244975" cy="26241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684588"/>
            <a:ext cx="4244975" cy="26241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rotWithShape="0">
          <a:blip r:embed="rId2"/>
        </a:blipFill>
        <a:effectLst/>
      </p:bgPr>
    </p:bg>
    <p:spTree>
      <p:nvGrpSpPr>
        <p:cNvPr id="1" name=""/>
        <p:cNvGrpSpPr/>
        <p:nvPr/>
      </p:nvGrpSpPr>
      <p:grpSpPr>
        <a:xfrm>
          <a:off x="0" y="0"/>
          <a:ext cx="0" cy="0"/>
          <a:chOff x="0" y="0"/>
          <a:chExt cx="0" cy="0"/>
        </a:xfrm>
      </p:grpSpPr>
      <p:sp>
        <p:nvSpPr>
          <p:cNvPr id="3074" name="AutoShape 1031"/>
          <p:cNvSpPr/>
          <p:nvPr/>
        </p:nvSpPr>
        <p:spPr>
          <a:xfrm>
            <a:off x="685800" y="3395663"/>
            <a:ext cx="7772400" cy="109537"/>
          </a:xfrm>
          <a:custGeom>
            <a:avLst/>
            <a:gdLst/>
            <a:ahLst/>
            <a:cxnLst>
              <a:cxn ang="0">
                <a:pos x="0" y="0"/>
              </a:cxn>
              <a:cxn ang="0">
                <a:pos x="2147483647" y="0"/>
              </a:cxn>
              <a:cxn ang="0">
                <a:pos x="2147483647" y="2147483647"/>
              </a:cxn>
              <a:cxn ang="0">
                <a:pos x="0" y="2147483647"/>
              </a:cxn>
              <a:cxn ang="0">
                <a:pos x="0" y="0"/>
              </a:cxn>
              <a:cxn ang="0">
                <a:pos x="2147483647" y="0"/>
              </a:cxn>
            </a:cxnLst>
            <a:rect l="0" t="0" r="0" b="0"/>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A50021">
              <a:alpha val="100000"/>
            </a:srgbClr>
          </a:solidFill>
          <a:ln w="9525" cap="flat" cmpd="sng">
            <a:solidFill>
              <a:schemeClr val="accent2">
                <a:alpha val="100000"/>
              </a:schemeClr>
            </a:solidFill>
            <a:prstDash val="solid"/>
            <a:round/>
            <a:headEnd type="none" w="med" len="med"/>
            <a:tailEnd type="none" w="med" len="med"/>
          </a:ln>
        </p:spPr>
        <p:txBody>
          <a:bodyPr/>
          <a:lstStyle/>
          <a:p>
            <a:endParaRPr lang="zh-CN" altLang="en-US"/>
          </a:p>
        </p:txBody>
      </p:sp>
      <p:sp>
        <p:nvSpPr>
          <p:cNvPr id="6" name="Text Box 1034"/>
          <p:cNvSpPr txBox="1">
            <a:spLocks noChangeArrowheads="1"/>
          </p:cNvSpPr>
          <p:nvPr/>
        </p:nvSpPr>
        <p:spPr bwMode="auto">
          <a:xfrm>
            <a:off x="0" y="7620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en-US" altLang="zh-CN" sz="2000" b="0" i="0" u="none" strike="noStrike" kern="1200" cap="none" spc="0" normalizeH="0" baseline="0" noProof="0">
                <a:ln>
                  <a:noFill/>
                </a:ln>
                <a:solidFill>
                  <a:schemeClr val="accent2"/>
                </a:solidFill>
                <a:effectLst/>
                <a:uLnTx/>
                <a:uFillTx/>
                <a:latin typeface="Arial" panose="020B0604020202020204" pitchFamily="34" charset="0"/>
                <a:ea typeface="宋体" panose="02010600030101010101" pitchFamily="2" charset="-122"/>
                <a:cs typeface="+mn-cs"/>
              </a:rPr>
              <a:t>Introduction of Artificial Intelligence</a:t>
            </a:r>
          </a:p>
        </p:txBody>
      </p:sp>
      <p:sp>
        <p:nvSpPr>
          <p:cNvPr id="3076" name="Line 1035"/>
          <p:cNvSpPr/>
          <p:nvPr userDrawn="1"/>
        </p:nvSpPr>
        <p:spPr>
          <a:xfrm>
            <a:off x="0" y="457200"/>
            <a:ext cx="9144000" cy="0"/>
          </a:xfrm>
          <a:prstGeom prst="line">
            <a:avLst/>
          </a:prstGeom>
          <a:ln w="57150" cap="flat" cmpd="thinThick">
            <a:solidFill>
              <a:schemeClr val="accent2"/>
            </a:solidFill>
            <a:prstDash val="solid"/>
            <a:headEnd type="none" w="med" len="med"/>
            <a:tailEnd type="none" w="med" len="med"/>
          </a:ln>
        </p:spPr>
      </p:sp>
      <p:sp>
        <p:nvSpPr>
          <p:cNvPr id="111620" name="Rectangle 1028"/>
          <p:cNvSpPr>
            <a:spLocks noGrp="1" noChangeArrowheads="1"/>
          </p:cNvSpPr>
          <p:nvPr>
            <p:ph type="ctrTitle"/>
          </p:nvPr>
        </p:nvSpPr>
        <p:spPr>
          <a:xfrm>
            <a:off x="685800" y="836613"/>
            <a:ext cx="7772400" cy="2019300"/>
          </a:xfrm>
          <a:noFill/>
          <a:extLst>
            <a:ext uri="{909E8E84-426E-40DD-AFC4-6F175D3DCCD1}">
              <a14:hiddenFill xmlns:a14="http://schemas.microsoft.com/office/drawing/2010/main">
                <a:solidFill>
                  <a:schemeClr val="accent1"/>
                </a:solidFill>
              </a14:hiddenFill>
            </a:ext>
          </a:extLst>
        </p:spPr>
        <p:txBody>
          <a:bodyPr/>
          <a:lstStyle>
            <a:lvl1pPr>
              <a:defRPr/>
            </a:lvl1pPr>
          </a:lstStyle>
          <a:p>
            <a:pPr lvl="0"/>
            <a:r>
              <a:rPr lang="ja-JP" altLang="en-US" noProof="0"/>
              <a:t>マスタ タイトルの書式設定</a:t>
            </a:r>
          </a:p>
        </p:txBody>
      </p:sp>
      <p:sp>
        <p:nvSpPr>
          <p:cNvPr id="2" name="灯片编号占位符 1"/>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灯片编号占位符 3"/>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50825" y="908050"/>
            <a:ext cx="4244975" cy="5400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8050"/>
            <a:ext cx="4244975" cy="5400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50825" y="908050"/>
            <a:ext cx="4244975" cy="5400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8050"/>
            <a:ext cx="4244975" cy="5400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20000"/>
              </a:lnSpc>
              <a:spcBef>
                <a:spcPct val="40000"/>
              </a:spcBef>
              <a:spcAft>
                <a:spcPct val="0"/>
              </a:spcAft>
              <a:buClr>
                <a:schemeClr val="accent2"/>
              </a:buClr>
              <a:buSzTx/>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3087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0"/>
            <a:ext cx="6705600" cy="63087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0" y="0"/>
            <a:ext cx="9144000" cy="765175"/>
          </a:xfrm>
        </p:spPr>
        <p:txBody>
          <a:bodyPr/>
          <a:lstStyle/>
          <a:p>
            <a:r>
              <a:rPr lang="zh-CN" altLang="en-US"/>
              <a:t>单击此处编辑母版标题样式</a:t>
            </a:r>
          </a:p>
        </p:txBody>
      </p:sp>
      <p:sp>
        <p:nvSpPr>
          <p:cNvPr id="3" name="内容占位符 2"/>
          <p:cNvSpPr>
            <a:spLocks noGrp="1"/>
          </p:cNvSpPr>
          <p:nvPr>
            <p:ph sz="quarter" idx="1"/>
          </p:nvPr>
        </p:nvSpPr>
        <p:spPr>
          <a:xfrm>
            <a:off x="250825" y="908050"/>
            <a:ext cx="4244975" cy="26241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908050"/>
            <a:ext cx="4244975" cy="26241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250825" y="3684588"/>
            <a:ext cx="4244975" cy="26241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3684588"/>
            <a:ext cx="4244975" cy="26241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765175"/>
          </a:xfrm>
        </p:spPr>
        <p:txBody>
          <a:bodyPr/>
          <a:lstStyle/>
          <a:p>
            <a:r>
              <a:rPr lang="zh-CN" altLang="en-US"/>
              <a:t>单击此处编辑母版标题样式</a:t>
            </a:r>
          </a:p>
        </p:txBody>
      </p:sp>
      <p:sp>
        <p:nvSpPr>
          <p:cNvPr id="3" name="文本占位符 2"/>
          <p:cNvSpPr>
            <a:spLocks noGrp="1"/>
          </p:cNvSpPr>
          <p:nvPr>
            <p:ph type="body" sz="half" idx="1"/>
          </p:nvPr>
        </p:nvSpPr>
        <p:spPr>
          <a:xfrm>
            <a:off x="250825" y="908050"/>
            <a:ext cx="4244975" cy="5400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908050"/>
            <a:ext cx="4244975" cy="26241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684588"/>
            <a:ext cx="4244975" cy="26241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765175"/>
          </a:xfrm>
        </p:spPr>
        <p:txBody>
          <a:bodyPr/>
          <a:lstStyle/>
          <a:p>
            <a:r>
              <a:rPr lang="zh-CN" altLang="en-US"/>
              <a:t>单击此处编辑母版标题样式</a:t>
            </a:r>
          </a:p>
        </p:txBody>
      </p:sp>
      <p:sp>
        <p:nvSpPr>
          <p:cNvPr id="3" name="文本占位符 2"/>
          <p:cNvSpPr>
            <a:spLocks noGrp="1"/>
          </p:cNvSpPr>
          <p:nvPr>
            <p:ph type="body" sz="half" idx="1"/>
          </p:nvPr>
        </p:nvSpPr>
        <p:spPr>
          <a:xfrm>
            <a:off x="250825" y="908050"/>
            <a:ext cx="4244975" cy="5400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8050"/>
            <a:ext cx="4244975" cy="5400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0" y="0"/>
            <a:ext cx="9144000" cy="6308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灯片编号占位符 2"/>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765175"/>
          </a:xfrm>
        </p:spPr>
        <p:txBody>
          <a:bodyPr/>
          <a:lstStyle/>
          <a:p>
            <a:r>
              <a:rPr lang="zh-CN" altLang="en-US"/>
              <a:t>单击此处编辑母版标题样式</a:t>
            </a:r>
          </a:p>
        </p:txBody>
      </p:sp>
      <p:sp>
        <p:nvSpPr>
          <p:cNvPr id="3" name="内容占位符 2"/>
          <p:cNvSpPr>
            <a:spLocks noGrp="1"/>
          </p:cNvSpPr>
          <p:nvPr>
            <p:ph sz="half" idx="1"/>
          </p:nvPr>
        </p:nvSpPr>
        <p:spPr>
          <a:xfrm>
            <a:off x="250825" y="908050"/>
            <a:ext cx="4244975" cy="5400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908050"/>
            <a:ext cx="4244975" cy="26241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684588"/>
            <a:ext cx="4244975" cy="26241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2" descr="waseda_mark"/>
          <p:cNvPicPr>
            <a:picLocks noChangeAspect="1" noChangeArrowheads="1"/>
          </p:cNvPicPr>
          <p:nvPr/>
        </p:nvPicPr>
        <p:blipFill>
          <a:blip r:embed="rId2">
            <a:lum bright="80000" contrast="-90000"/>
            <a:grayscl/>
            <a:extLst>
              <a:ext uri="{28A0092B-C50C-407E-A947-70E740481C1C}">
                <a14:useLocalDpi xmlns:a14="http://schemas.microsoft.com/office/drawing/2010/main" val="0"/>
              </a:ext>
            </a:extLst>
          </a:blip>
          <a:srcRect/>
          <a:stretch>
            <a:fillRect/>
          </a:stretch>
        </p:blipFill>
        <p:spPr bwMode="auto">
          <a:xfrm>
            <a:off x="1116013" y="930275"/>
            <a:ext cx="6840537" cy="530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wsd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661025"/>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7"/>
          <p:cNvSpPr>
            <a:spLocks noChangeArrowheads="1"/>
          </p:cNvSpPr>
          <p:nvPr/>
        </p:nvSpPr>
        <p:spPr bwMode="auto">
          <a:xfrm>
            <a:off x="685800" y="3408363"/>
            <a:ext cx="7772400" cy="109537"/>
          </a:xfrm>
          <a:custGeom>
            <a:avLst/>
            <a:gdLst>
              <a:gd name="T0" fmla="*/ 0 w 1000"/>
              <a:gd name="T1" fmla="*/ 0 h 1000"/>
              <a:gd name="T2" fmla="*/ 2147483646 w 1000"/>
              <a:gd name="T3" fmla="*/ 0 h 1000"/>
              <a:gd name="T4" fmla="*/ 2147483646 w 1000"/>
              <a:gd name="T5" fmla="*/ 11998354 h 1000"/>
              <a:gd name="T6" fmla="*/ 0 w 1000"/>
              <a:gd name="T7" fmla="*/ 11998354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A50021"/>
          </a:solidFill>
          <a:ln w="9525">
            <a:solidFill>
              <a:schemeClr val="accent2"/>
            </a:solidFill>
            <a:round/>
            <a:headEnd/>
            <a:tailEnd/>
          </a:ln>
        </p:spPr>
        <p:txBody>
          <a:bodyPr/>
          <a:lstStyle/>
          <a:p>
            <a:endParaRPr lang="zh-CN" altLang="en-US"/>
          </a:p>
        </p:txBody>
      </p:sp>
      <p:sp>
        <p:nvSpPr>
          <p:cNvPr id="7" name="Text Box 8"/>
          <p:cNvSpPr txBox="1">
            <a:spLocks noChangeArrowheads="1"/>
          </p:cNvSpPr>
          <p:nvPr userDrawn="1"/>
        </p:nvSpPr>
        <p:spPr bwMode="auto">
          <a:xfrm>
            <a:off x="0" y="76200"/>
            <a:ext cx="9144000" cy="396875"/>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lang="en-US" altLang="zh-CN" sz="2000">
                <a:solidFill>
                  <a:schemeClr val="accent2"/>
                </a:solidFill>
              </a:rPr>
              <a:t>Introduction of Artificial Intelligence</a:t>
            </a:r>
          </a:p>
        </p:txBody>
      </p:sp>
      <p:sp>
        <p:nvSpPr>
          <p:cNvPr id="8" name="Line 9"/>
          <p:cNvSpPr>
            <a:spLocks noChangeShapeType="1"/>
          </p:cNvSpPr>
          <p:nvPr userDrawn="1"/>
        </p:nvSpPr>
        <p:spPr bwMode="auto">
          <a:xfrm>
            <a:off x="225425" y="457200"/>
            <a:ext cx="8680450" cy="0"/>
          </a:xfrm>
          <a:prstGeom prst="line">
            <a:avLst/>
          </a:prstGeom>
          <a:noFill/>
          <a:ln w="57150" cmpd="thinThick">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4" name="Rectangle 4"/>
          <p:cNvSpPr>
            <a:spLocks noGrp="1" noChangeArrowheads="1"/>
          </p:cNvSpPr>
          <p:nvPr>
            <p:ph type="ctrTitle"/>
          </p:nvPr>
        </p:nvSpPr>
        <p:spPr>
          <a:xfrm>
            <a:off x="685800" y="836613"/>
            <a:ext cx="7772400" cy="2019300"/>
          </a:xfrm>
          <a:noFill/>
        </p:spPr>
        <p:txBody>
          <a:bodyPr/>
          <a:lstStyle>
            <a:lvl1pPr>
              <a:defRPr/>
            </a:lvl1pPr>
          </a:lstStyle>
          <a:p>
            <a:r>
              <a:rPr lang="ja-JP" altLang="en-US"/>
              <a:t>マスタ タイトルの書式設定</a:t>
            </a:r>
          </a:p>
        </p:txBody>
      </p:sp>
      <p:sp>
        <p:nvSpPr>
          <p:cNvPr id="10245" name="Rectangle 5"/>
          <p:cNvSpPr>
            <a:spLocks noGrp="1" noChangeArrowheads="1"/>
          </p:cNvSpPr>
          <p:nvPr>
            <p:ph type="subTitle" idx="1"/>
          </p:nvPr>
        </p:nvSpPr>
        <p:spPr>
          <a:xfrm>
            <a:off x="1447800" y="3213100"/>
            <a:ext cx="7010400" cy="1816100"/>
          </a:xfrm>
        </p:spPr>
        <p:txBody>
          <a:bodyPr/>
          <a:lstStyle>
            <a:lvl1pPr marL="0" indent="0" algn="ctr">
              <a:buFont typeface="Wingdings" pitchFamily="2" charset="2"/>
              <a:buNone/>
              <a:defRPr/>
            </a:lvl1pPr>
          </a:lstStyle>
          <a:p>
            <a:r>
              <a:rPr lang="ja-JP" altLang="en-US"/>
              <a:t>マスタ サブタイトルの書式設定</a:t>
            </a:r>
          </a:p>
        </p:txBody>
      </p:sp>
      <p:sp>
        <p:nvSpPr>
          <p:cNvPr id="9" name="Rectangle 6"/>
          <p:cNvSpPr>
            <a:spLocks noGrp="1" noChangeArrowheads="1"/>
          </p:cNvSpPr>
          <p:nvPr>
            <p:ph type="ftr" sz="quarter" idx="10"/>
          </p:nvPr>
        </p:nvSpPr>
        <p:spPr bwMode="auto">
          <a:xfrm>
            <a:off x="733425" y="138113"/>
            <a:ext cx="7737475" cy="3238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600">
                <a:solidFill>
                  <a:srgbClr val="A50021"/>
                </a:solidFill>
                <a:latin typeface="Arial" charset="0"/>
                <a:ea typeface="ＭＳ Ｐゴシック" pitchFamily="34" charset="-128"/>
              </a:defRPr>
            </a:lvl1pPr>
          </a:lstStyle>
          <a:p>
            <a:pPr>
              <a:defRPr/>
            </a:pPr>
            <a:endParaRPr lang="en-US" altLang="zh-CN"/>
          </a:p>
        </p:txBody>
      </p:sp>
    </p:spTree>
    <p:extLst>
      <p:ext uri="{BB962C8B-B14F-4D97-AF65-F5344CB8AC3E}">
        <p14:creationId xmlns:p14="http://schemas.microsoft.com/office/powerpoint/2010/main" val="2645901708"/>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sldNum" sz="quarter" idx="10"/>
          </p:nvPr>
        </p:nvSpPr>
        <p:spPr>
          <a:ln/>
        </p:spPr>
        <p:txBody>
          <a:bodyPr/>
          <a:lstStyle>
            <a:lvl1pPr>
              <a:defRPr/>
            </a:lvl1pPr>
          </a:lstStyle>
          <a:p>
            <a:fld id="{6EA79207-DD01-4330-8270-CA3DBB9D01A7}" type="slidenum">
              <a:rPr lang="ja-JP" altLang="en-US"/>
              <a:pPr/>
              <a:t>‹#›</a:t>
            </a:fld>
            <a:endParaRPr lang="en-US" altLang="ja-JP"/>
          </a:p>
        </p:txBody>
      </p:sp>
    </p:spTree>
    <p:extLst>
      <p:ext uri="{BB962C8B-B14F-4D97-AF65-F5344CB8AC3E}">
        <p14:creationId xmlns:p14="http://schemas.microsoft.com/office/powerpoint/2010/main" val="1462617719"/>
      </p:ext>
    </p:extLst>
  </p:cSld>
  <p:clrMapOvr>
    <a:masterClrMapping/>
  </p:clrMapOvr>
  <p:transition>
    <p:random/>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
          <p:cNvSpPr>
            <a:spLocks noGrp="1" noChangeArrowheads="1"/>
          </p:cNvSpPr>
          <p:nvPr>
            <p:ph type="sldNum" sz="quarter" idx="10"/>
          </p:nvPr>
        </p:nvSpPr>
        <p:spPr>
          <a:ln/>
        </p:spPr>
        <p:txBody>
          <a:bodyPr/>
          <a:lstStyle>
            <a:lvl1pPr>
              <a:defRPr/>
            </a:lvl1pPr>
          </a:lstStyle>
          <a:p>
            <a:fld id="{340395CA-B834-4462-9440-C49381BD5019}" type="slidenum">
              <a:rPr lang="ja-JP" altLang="en-US"/>
              <a:pPr/>
              <a:t>‹#›</a:t>
            </a:fld>
            <a:endParaRPr lang="en-US" altLang="ja-JP"/>
          </a:p>
        </p:txBody>
      </p:sp>
    </p:spTree>
    <p:extLst>
      <p:ext uri="{BB962C8B-B14F-4D97-AF65-F5344CB8AC3E}">
        <p14:creationId xmlns:p14="http://schemas.microsoft.com/office/powerpoint/2010/main" val="1845000719"/>
      </p:ext>
    </p:extLst>
  </p:cSld>
  <p:clrMapOvr>
    <a:masterClrMapping/>
  </p:clrMapOvr>
  <p:transition>
    <p:random/>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50825"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p:cNvSpPr>
            <a:spLocks noGrp="1" noChangeArrowheads="1"/>
          </p:cNvSpPr>
          <p:nvPr>
            <p:ph type="sldNum" sz="quarter" idx="10"/>
          </p:nvPr>
        </p:nvSpPr>
        <p:spPr>
          <a:ln/>
        </p:spPr>
        <p:txBody>
          <a:bodyPr/>
          <a:lstStyle>
            <a:lvl1pPr>
              <a:defRPr/>
            </a:lvl1pPr>
          </a:lstStyle>
          <a:p>
            <a:fld id="{8C70CCFC-C77E-4C8D-9E0B-B271BB085A97}" type="slidenum">
              <a:rPr lang="ja-JP" altLang="en-US"/>
              <a:pPr/>
              <a:t>‹#›</a:t>
            </a:fld>
            <a:endParaRPr lang="en-US" altLang="ja-JP"/>
          </a:p>
        </p:txBody>
      </p:sp>
    </p:spTree>
    <p:extLst>
      <p:ext uri="{BB962C8B-B14F-4D97-AF65-F5344CB8AC3E}">
        <p14:creationId xmlns:p14="http://schemas.microsoft.com/office/powerpoint/2010/main" val="489985672"/>
      </p:ext>
    </p:extLst>
  </p:cSld>
  <p:clrMapOvr>
    <a:masterClrMapping/>
  </p:clrMapOvr>
  <p:transition>
    <p:random/>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
          <p:cNvSpPr>
            <a:spLocks noGrp="1" noChangeArrowheads="1"/>
          </p:cNvSpPr>
          <p:nvPr>
            <p:ph type="sldNum" sz="quarter" idx="10"/>
          </p:nvPr>
        </p:nvSpPr>
        <p:spPr>
          <a:ln/>
        </p:spPr>
        <p:txBody>
          <a:bodyPr/>
          <a:lstStyle>
            <a:lvl1pPr>
              <a:defRPr/>
            </a:lvl1pPr>
          </a:lstStyle>
          <a:p>
            <a:fld id="{DC023E75-EE6D-4691-AEF3-D55DD0AB5A01}" type="slidenum">
              <a:rPr lang="ja-JP" altLang="en-US"/>
              <a:pPr/>
              <a:t>‹#›</a:t>
            </a:fld>
            <a:endParaRPr lang="en-US" altLang="ja-JP"/>
          </a:p>
        </p:txBody>
      </p:sp>
    </p:spTree>
    <p:extLst>
      <p:ext uri="{BB962C8B-B14F-4D97-AF65-F5344CB8AC3E}">
        <p14:creationId xmlns:p14="http://schemas.microsoft.com/office/powerpoint/2010/main" val="1759401892"/>
      </p:ext>
    </p:extLst>
  </p:cSld>
  <p:clrMapOvr>
    <a:masterClrMapping/>
  </p:clrMapOvr>
  <p:transition>
    <p:random/>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
          <p:cNvSpPr>
            <a:spLocks noGrp="1" noChangeArrowheads="1"/>
          </p:cNvSpPr>
          <p:nvPr>
            <p:ph type="sldNum" sz="quarter" idx="10"/>
          </p:nvPr>
        </p:nvSpPr>
        <p:spPr>
          <a:ln/>
        </p:spPr>
        <p:txBody>
          <a:bodyPr/>
          <a:lstStyle>
            <a:lvl1pPr>
              <a:defRPr/>
            </a:lvl1pPr>
          </a:lstStyle>
          <a:p>
            <a:fld id="{5E25DA74-2B26-4569-B654-6469ED6799A8}" type="slidenum">
              <a:rPr lang="ja-JP" altLang="en-US"/>
              <a:pPr/>
              <a:t>‹#›</a:t>
            </a:fld>
            <a:endParaRPr lang="en-US" altLang="ja-JP"/>
          </a:p>
        </p:txBody>
      </p:sp>
    </p:spTree>
    <p:extLst>
      <p:ext uri="{BB962C8B-B14F-4D97-AF65-F5344CB8AC3E}">
        <p14:creationId xmlns:p14="http://schemas.microsoft.com/office/powerpoint/2010/main" val="391261551"/>
      </p:ext>
    </p:extLst>
  </p:cSld>
  <p:clrMapOvr>
    <a:masterClrMapping/>
  </p:clrMapOvr>
  <p:transition>
    <p:random/>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ln/>
        </p:spPr>
        <p:txBody>
          <a:bodyPr/>
          <a:lstStyle>
            <a:lvl1pPr>
              <a:defRPr/>
            </a:lvl1pPr>
          </a:lstStyle>
          <a:p>
            <a:fld id="{A9FDB699-8987-49E8-B36E-29DD1813ADC9}" type="slidenum">
              <a:rPr lang="ja-JP" altLang="en-US"/>
              <a:pPr/>
              <a:t>‹#›</a:t>
            </a:fld>
            <a:endParaRPr lang="en-US" altLang="ja-JP"/>
          </a:p>
        </p:txBody>
      </p:sp>
    </p:spTree>
    <p:extLst>
      <p:ext uri="{BB962C8B-B14F-4D97-AF65-F5344CB8AC3E}">
        <p14:creationId xmlns:p14="http://schemas.microsoft.com/office/powerpoint/2010/main" val="2710314012"/>
      </p:ext>
    </p:extLst>
  </p:cSld>
  <p:clrMapOvr>
    <a:masterClrMapping/>
  </p:clrMapOvr>
  <p:transition>
    <p:random/>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sldNum" sz="quarter" idx="10"/>
          </p:nvPr>
        </p:nvSpPr>
        <p:spPr>
          <a:ln/>
        </p:spPr>
        <p:txBody>
          <a:bodyPr/>
          <a:lstStyle>
            <a:lvl1pPr>
              <a:defRPr/>
            </a:lvl1pPr>
          </a:lstStyle>
          <a:p>
            <a:fld id="{13D98869-8804-4645-AE02-2202213A5FD8}" type="slidenum">
              <a:rPr lang="ja-JP" altLang="en-US"/>
              <a:pPr/>
              <a:t>‹#›</a:t>
            </a:fld>
            <a:endParaRPr lang="en-US" altLang="ja-JP"/>
          </a:p>
        </p:txBody>
      </p:sp>
    </p:spTree>
    <p:extLst>
      <p:ext uri="{BB962C8B-B14F-4D97-AF65-F5344CB8AC3E}">
        <p14:creationId xmlns:p14="http://schemas.microsoft.com/office/powerpoint/2010/main" val="1863829585"/>
      </p:ext>
    </p:extLst>
  </p:cSld>
  <p:clrMapOvr>
    <a:masterClrMapping/>
  </p:clrMapOvr>
  <p:transition>
    <p:random/>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sldNum" sz="quarter" idx="10"/>
          </p:nvPr>
        </p:nvSpPr>
        <p:spPr>
          <a:ln/>
        </p:spPr>
        <p:txBody>
          <a:bodyPr/>
          <a:lstStyle>
            <a:lvl1pPr>
              <a:defRPr/>
            </a:lvl1pPr>
          </a:lstStyle>
          <a:p>
            <a:fld id="{43112E02-9A52-42A6-AB24-22309CE47165}" type="slidenum">
              <a:rPr lang="ja-JP" altLang="en-US"/>
              <a:pPr/>
              <a:t>‹#›</a:t>
            </a:fld>
            <a:endParaRPr lang="en-US" altLang="ja-JP"/>
          </a:p>
        </p:txBody>
      </p:sp>
    </p:spTree>
    <p:extLst>
      <p:ext uri="{BB962C8B-B14F-4D97-AF65-F5344CB8AC3E}">
        <p14:creationId xmlns:p14="http://schemas.microsoft.com/office/powerpoint/2010/main" val="366630330"/>
      </p:ext>
    </p:extLst>
  </p:cSld>
  <p:clrMapOvr>
    <a:masterClrMapping/>
  </p:clrMapOvr>
  <p:transition>
    <p:random/>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sldNum" sz="quarter" idx="10"/>
          </p:nvPr>
        </p:nvSpPr>
        <p:spPr>
          <a:ln/>
        </p:spPr>
        <p:txBody>
          <a:bodyPr/>
          <a:lstStyle>
            <a:lvl1pPr>
              <a:defRPr/>
            </a:lvl1pPr>
          </a:lstStyle>
          <a:p>
            <a:fld id="{CAD97821-134E-495C-9996-D611DAA04CCB}" type="slidenum">
              <a:rPr lang="ja-JP" altLang="en-US"/>
              <a:pPr/>
              <a:t>‹#›</a:t>
            </a:fld>
            <a:endParaRPr lang="en-US" altLang="ja-JP"/>
          </a:p>
        </p:txBody>
      </p:sp>
    </p:spTree>
    <p:extLst>
      <p:ext uri="{BB962C8B-B14F-4D97-AF65-F5344CB8AC3E}">
        <p14:creationId xmlns:p14="http://schemas.microsoft.com/office/powerpoint/2010/main" val="1828477822"/>
      </p:ext>
    </p:extLst>
  </p:cSld>
  <p:clrMapOvr>
    <a:masterClrMapping/>
  </p:clrMapOvr>
  <p:transition>
    <p:random/>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3087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0"/>
            <a:ext cx="6705600" cy="63087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sldNum" sz="quarter" idx="10"/>
          </p:nvPr>
        </p:nvSpPr>
        <p:spPr>
          <a:ln/>
        </p:spPr>
        <p:txBody>
          <a:bodyPr/>
          <a:lstStyle>
            <a:lvl1pPr>
              <a:defRPr/>
            </a:lvl1pPr>
          </a:lstStyle>
          <a:p>
            <a:fld id="{2F407DB4-5E61-411A-803A-8E9EFE3C7ADC}" type="slidenum">
              <a:rPr lang="ja-JP" altLang="en-US"/>
              <a:pPr/>
              <a:t>‹#›</a:t>
            </a:fld>
            <a:endParaRPr lang="en-US" altLang="ja-JP"/>
          </a:p>
        </p:txBody>
      </p:sp>
    </p:spTree>
    <p:extLst>
      <p:ext uri="{BB962C8B-B14F-4D97-AF65-F5344CB8AC3E}">
        <p14:creationId xmlns:p14="http://schemas.microsoft.com/office/powerpoint/2010/main" val="4045854578"/>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20000"/>
              </a:lnSpc>
              <a:spcBef>
                <a:spcPct val="40000"/>
              </a:spcBef>
              <a:spcAft>
                <a:spcPct val="0"/>
              </a:spcAft>
              <a:buClr>
                <a:schemeClr val="accent2"/>
              </a:buClr>
              <a:buSzTx/>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image" Target="../media/image1.pn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image" Target="../media/image1.png"/><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theme" Target="../theme/theme3.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image" Target="../media/image1.png"/><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theme" Target="../theme/theme4.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8"/>
        </a:blip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0" y="0"/>
            <a:ext cx="9144000" cy="765175"/>
          </a:xfrm>
          <a:prstGeom prst="rect">
            <a:avLst/>
          </a:prstGeom>
          <a:solidFill>
            <a:srgbClr val="A50021"/>
          </a:solidFill>
          <a:ln w="9525">
            <a:noFill/>
          </a:ln>
        </p:spPr>
        <p:txBody>
          <a:bodyPr anchor="b" anchorCtr="0"/>
          <a:lstStyle/>
          <a:p>
            <a:pPr lvl="0"/>
            <a:r>
              <a:rPr lang="ja-JP" altLang="en-US" dirty="0"/>
              <a:t>マスタ タイトルの書式設定</a:t>
            </a:r>
          </a:p>
        </p:txBody>
      </p:sp>
      <p:sp>
        <p:nvSpPr>
          <p:cNvPr id="1027" name="Rectangle 3"/>
          <p:cNvSpPr>
            <a:spLocks noGrp="1"/>
          </p:cNvSpPr>
          <p:nvPr>
            <p:ph type="body" idx="1"/>
          </p:nvPr>
        </p:nvSpPr>
        <p:spPr>
          <a:xfrm>
            <a:off x="250825" y="908050"/>
            <a:ext cx="8642350" cy="5400675"/>
          </a:xfrm>
          <a:prstGeom prst="rect">
            <a:avLst/>
          </a:prstGeom>
          <a:noFill/>
          <a:ln w="9525">
            <a:noFill/>
          </a:ln>
        </p:spPr>
        <p:txBody>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r>
              <a:rPr lang="ja-JP" altLang="zh-CN" dirty="0"/>
              <a:t>：</a:t>
            </a:r>
            <a:endParaRPr lang="ja-JP" altLang="en-US" dirty="0"/>
          </a:p>
        </p:txBody>
      </p:sp>
      <p:sp>
        <p:nvSpPr>
          <p:cNvPr id="110598" name="Rectangle 6"/>
          <p:cNvSpPr>
            <a:spLocks noGrp="1" noChangeArrowheads="1"/>
          </p:cNvSpPr>
          <p:nvPr>
            <p:ph type="sldNum" sz="quarter" idx="4"/>
          </p:nvPr>
        </p:nvSpPr>
        <p:spPr bwMode="auto">
          <a:xfrm>
            <a:off x="6934200" y="6477000"/>
            <a:ext cx="198120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a:solidFill>
                  <a:srgbClr val="A50021"/>
                </a:solidFill>
                <a:latin typeface="Arial" panose="020B0604020202020204" pitchFamily="34" charset="0"/>
                <a:ea typeface="MS PGothic" panose="020B0600070205080204" pitchFamily="34" charset="-128"/>
              </a:defRPr>
            </a:lvl1pPr>
          </a:lstStyle>
          <a:p>
            <a:pPr lvl="0" eaLnBrk="1" hangingPunct="1">
              <a:buNone/>
            </a:pPr>
            <a:fld id="{9A0DB2DC-4C9A-4742-B13C-FB6460FD3503}" type="slidenum">
              <a:rPr lang="ja-JP" altLang="en-US" dirty="0"/>
              <a:t>‹#›</a:t>
            </a:fld>
            <a:endParaRPr lang="ja-JP"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p:random/>
  </p:transition>
  <p:hf sldNum="0" hdr="0" ftr="0" dt="0"/>
  <p:txStyles>
    <p:titleStyle>
      <a:lvl1pPr indent="176530" algn="l" rtl="0" eaLnBrk="0" fontAlgn="base" hangingPunct="0">
        <a:spcBef>
          <a:spcPct val="0"/>
        </a:spcBef>
        <a:spcAft>
          <a:spcPct val="0"/>
        </a:spcAft>
        <a:defRPr sz="3800" b="1" kern="1200">
          <a:solidFill>
            <a:schemeClr val="bg1"/>
          </a:solidFill>
          <a:latin typeface="+mj-lt"/>
          <a:ea typeface="+mj-ea"/>
          <a:cs typeface="+mj-cs"/>
        </a:defRPr>
      </a:lvl1pPr>
      <a:lvl2pPr indent="176530" algn="l" rtl="0" eaLnBrk="0" fontAlgn="base" hangingPunct="0">
        <a:spcBef>
          <a:spcPct val="0"/>
        </a:spcBef>
        <a:spcAft>
          <a:spcPct val="0"/>
        </a:spcAft>
        <a:defRPr sz="3800" b="1">
          <a:solidFill>
            <a:schemeClr val="bg1"/>
          </a:solidFill>
          <a:latin typeface="Arial" panose="020B0604020202020204" pitchFamily="34" charset="0"/>
          <a:ea typeface="宋体" panose="02010600030101010101" pitchFamily="2" charset="-122"/>
        </a:defRPr>
      </a:lvl2pPr>
      <a:lvl3pPr indent="176530" algn="l" rtl="0" eaLnBrk="0" fontAlgn="base" hangingPunct="0">
        <a:spcBef>
          <a:spcPct val="0"/>
        </a:spcBef>
        <a:spcAft>
          <a:spcPct val="0"/>
        </a:spcAft>
        <a:defRPr sz="3800" b="1">
          <a:solidFill>
            <a:schemeClr val="bg1"/>
          </a:solidFill>
          <a:latin typeface="Arial" panose="020B0604020202020204" pitchFamily="34" charset="0"/>
          <a:ea typeface="宋体" panose="02010600030101010101" pitchFamily="2" charset="-122"/>
        </a:defRPr>
      </a:lvl3pPr>
      <a:lvl4pPr indent="176530" algn="l" rtl="0" eaLnBrk="0" fontAlgn="base" hangingPunct="0">
        <a:spcBef>
          <a:spcPct val="0"/>
        </a:spcBef>
        <a:spcAft>
          <a:spcPct val="0"/>
        </a:spcAft>
        <a:defRPr sz="3800" b="1">
          <a:solidFill>
            <a:schemeClr val="bg1"/>
          </a:solidFill>
          <a:latin typeface="Arial" panose="020B0604020202020204" pitchFamily="34" charset="0"/>
          <a:ea typeface="宋体" panose="02010600030101010101" pitchFamily="2" charset="-122"/>
        </a:defRPr>
      </a:lvl4pPr>
      <a:lvl5pPr indent="176530" algn="l" rtl="0" eaLnBrk="0" fontAlgn="base" hangingPunct="0">
        <a:spcBef>
          <a:spcPct val="0"/>
        </a:spcBef>
        <a:spcAft>
          <a:spcPct val="0"/>
        </a:spcAft>
        <a:defRPr sz="3800" b="1">
          <a:solidFill>
            <a:schemeClr val="bg1"/>
          </a:solidFill>
          <a:latin typeface="Arial" panose="020B0604020202020204" pitchFamily="34" charset="0"/>
          <a:ea typeface="宋体" panose="02010600030101010101" pitchFamily="2" charset="-122"/>
        </a:defRPr>
      </a:lvl5pPr>
      <a:lvl6pPr marL="457200" indent="176530" algn="l" rtl="0" fontAlgn="base">
        <a:spcBef>
          <a:spcPct val="0"/>
        </a:spcBef>
        <a:spcAft>
          <a:spcPct val="0"/>
        </a:spcAft>
        <a:defRPr sz="3800" b="1">
          <a:solidFill>
            <a:schemeClr val="bg1"/>
          </a:solidFill>
          <a:latin typeface="Arial" panose="020B0604020202020204" pitchFamily="34" charset="0"/>
          <a:ea typeface="宋体" panose="02010600030101010101" pitchFamily="2" charset="-122"/>
        </a:defRPr>
      </a:lvl6pPr>
      <a:lvl7pPr marL="914400" indent="176530" algn="l" rtl="0" fontAlgn="base">
        <a:spcBef>
          <a:spcPct val="0"/>
        </a:spcBef>
        <a:spcAft>
          <a:spcPct val="0"/>
        </a:spcAft>
        <a:defRPr sz="3800" b="1">
          <a:solidFill>
            <a:schemeClr val="bg1"/>
          </a:solidFill>
          <a:latin typeface="Arial" panose="020B0604020202020204" pitchFamily="34" charset="0"/>
          <a:ea typeface="宋体" panose="02010600030101010101" pitchFamily="2" charset="-122"/>
        </a:defRPr>
      </a:lvl7pPr>
      <a:lvl8pPr marL="1371600" indent="176530" algn="l" rtl="0" fontAlgn="base">
        <a:spcBef>
          <a:spcPct val="0"/>
        </a:spcBef>
        <a:spcAft>
          <a:spcPct val="0"/>
        </a:spcAft>
        <a:defRPr sz="3800" b="1">
          <a:solidFill>
            <a:schemeClr val="bg1"/>
          </a:solidFill>
          <a:latin typeface="Arial" panose="020B0604020202020204" pitchFamily="34" charset="0"/>
          <a:ea typeface="宋体" panose="02010600030101010101" pitchFamily="2" charset="-122"/>
        </a:defRPr>
      </a:lvl8pPr>
      <a:lvl9pPr marL="1828800" indent="176530" algn="l" rtl="0" fontAlgn="base">
        <a:spcBef>
          <a:spcPct val="0"/>
        </a:spcBef>
        <a:spcAft>
          <a:spcPct val="0"/>
        </a:spcAft>
        <a:defRPr sz="3800" b="1">
          <a:solidFill>
            <a:schemeClr val="bg1"/>
          </a:solidFill>
          <a:latin typeface="Arial" panose="020B0604020202020204" pitchFamily="34" charset="0"/>
          <a:ea typeface="宋体" panose="02010600030101010101" pitchFamily="2" charset="-122"/>
        </a:defRPr>
      </a:lvl9pPr>
    </p:titleStyle>
    <p:bodyStyle>
      <a:lvl1pPr marL="469900" indent="-469900" algn="l" rtl="0" eaLnBrk="0" fontAlgn="base" hangingPunct="0">
        <a:lnSpc>
          <a:spcPct val="120000"/>
        </a:lnSpc>
        <a:spcBef>
          <a:spcPct val="40000"/>
        </a:spcBef>
        <a:spcAft>
          <a:spcPct val="0"/>
        </a:spcAft>
        <a:buClr>
          <a:schemeClr val="accent2"/>
        </a:buClr>
        <a:buFont typeface="Wingdings" panose="05000000000000000000" pitchFamily="2" charset="2"/>
        <a:buChar char="o"/>
        <a:defRPr sz="28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folHlink"/>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rgbClr val="009900"/>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rgbClr val="0099CC"/>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rgbClr val="99CC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8"/>
        </a:blipFill>
        <a:effectLst/>
      </p:bgPr>
    </p:bg>
    <p:spTree>
      <p:nvGrpSpPr>
        <p:cNvPr id="1" name=""/>
        <p:cNvGrpSpPr/>
        <p:nvPr/>
      </p:nvGrpSpPr>
      <p:grpSpPr>
        <a:xfrm>
          <a:off x="0" y="0"/>
          <a:ext cx="0" cy="0"/>
          <a:chOff x="0" y="0"/>
          <a:chExt cx="0" cy="0"/>
        </a:xfrm>
      </p:grpSpPr>
      <p:sp>
        <p:nvSpPr>
          <p:cNvPr id="2050" name="Rectangle 2"/>
          <p:cNvSpPr>
            <a:spLocks noGrp="1"/>
          </p:cNvSpPr>
          <p:nvPr>
            <p:ph type="title"/>
          </p:nvPr>
        </p:nvSpPr>
        <p:spPr>
          <a:xfrm>
            <a:off x="0" y="0"/>
            <a:ext cx="9144000" cy="765175"/>
          </a:xfrm>
          <a:prstGeom prst="rect">
            <a:avLst/>
          </a:prstGeom>
          <a:solidFill>
            <a:srgbClr val="A50021"/>
          </a:solidFill>
          <a:ln w="9525">
            <a:noFill/>
          </a:ln>
        </p:spPr>
        <p:txBody>
          <a:bodyPr anchor="b" anchorCtr="0"/>
          <a:lstStyle/>
          <a:p>
            <a:pPr lvl="0"/>
            <a:r>
              <a:rPr lang="ja-JP" altLang="en-US" dirty="0"/>
              <a:t>マスタ タイトルの書式設定</a:t>
            </a:r>
          </a:p>
        </p:txBody>
      </p:sp>
      <p:sp>
        <p:nvSpPr>
          <p:cNvPr id="2051" name="Rectangle 3"/>
          <p:cNvSpPr>
            <a:spLocks noGrp="1"/>
          </p:cNvSpPr>
          <p:nvPr>
            <p:ph type="body" idx="1"/>
          </p:nvPr>
        </p:nvSpPr>
        <p:spPr>
          <a:xfrm>
            <a:off x="250825" y="908050"/>
            <a:ext cx="8642350" cy="5400675"/>
          </a:xfrm>
          <a:prstGeom prst="rect">
            <a:avLst/>
          </a:prstGeom>
          <a:noFill/>
          <a:ln w="9525">
            <a:noFill/>
          </a:ln>
        </p:spPr>
        <p:txBody>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r>
              <a:rPr lang="ja-JP" altLang="zh-CN" dirty="0"/>
              <a:t>：</a:t>
            </a:r>
            <a:endParaRPr lang="ja-JP" altLang="en-US" dirty="0"/>
          </a:p>
        </p:txBody>
      </p:sp>
      <p:sp>
        <p:nvSpPr>
          <p:cNvPr id="110598" name="Rectangle 6"/>
          <p:cNvSpPr>
            <a:spLocks noGrp="1" noChangeArrowheads="1"/>
          </p:cNvSpPr>
          <p:nvPr>
            <p:ph type="sldNum" sz="quarter" idx="4"/>
          </p:nvPr>
        </p:nvSpPr>
        <p:spPr bwMode="auto">
          <a:xfrm>
            <a:off x="6934200" y="6477000"/>
            <a:ext cx="198120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a:solidFill>
                  <a:srgbClr val="A50021"/>
                </a:solidFill>
                <a:latin typeface="Arial" panose="020B0604020202020204" pitchFamily="34" charset="0"/>
                <a:ea typeface="MS PGothic" panose="020B0600070205080204" pitchFamily="34" charset="-128"/>
              </a:defRPr>
            </a:lvl1pPr>
          </a:lstStyle>
          <a:p>
            <a:pPr lvl="0" eaLnBrk="1" hangingPunct="1">
              <a:buNone/>
            </a:pPr>
            <a:fld id="{9A0DB2DC-4C9A-4742-B13C-FB6460FD3503}" type="slidenum">
              <a:rPr lang="ja-JP" altLang="en-US" dirty="0"/>
              <a:t>‹#›</a:t>
            </a:fld>
            <a:endParaRPr lang="ja-JP" alt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ransition>
    <p:random/>
  </p:transition>
  <p:hf sldNum="0" hdr="0" ftr="0" dt="0"/>
  <p:txStyles>
    <p:titleStyle>
      <a:lvl1pPr indent="176530" algn="l" rtl="0" eaLnBrk="0" fontAlgn="base" hangingPunct="0">
        <a:spcBef>
          <a:spcPct val="0"/>
        </a:spcBef>
        <a:spcAft>
          <a:spcPct val="0"/>
        </a:spcAft>
        <a:defRPr sz="3800" b="1" kern="1200">
          <a:solidFill>
            <a:schemeClr val="bg1"/>
          </a:solidFill>
          <a:latin typeface="+mj-lt"/>
          <a:ea typeface="+mj-ea"/>
          <a:cs typeface="+mj-cs"/>
        </a:defRPr>
      </a:lvl1pPr>
      <a:lvl2pPr indent="176530" algn="l" rtl="0" eaLnBrk="0" fontAlgn="base" hangingPunct="0">
        <a:spcBef>
          <a:spcPct val="0"/>
        </a:spcBef>
        <a:spcAft>
          <a:spcPct val="0"/>
        </a:spcAft>
        <a:defRPr sz="3800" b="1">
          <a:solidFill>
            <a:schemeClr val="bg1"/>
          </a:solidFill>
          <a:latin typeface="Arial" panose="020B0604020202020204" pitchFamily="34" charset="0"/>
          <a:ea typeface="宋体" panose="02010600030101010101" pitchFamily="2" charset="-122"/>
        </a:defRPr>
      </a:lvl2pPr>
      <a:lvl3pPr indent="176530" algn="l" rtl="0" eaLnBrk="0" fontAlgn="base" hangingPunct="0">
        <a:spcBef>
          <a:spcPct val="0"/>
        </a:spcBef>
        <a:spcAft>
          <a:spcPct val="0"/>
        </a:spcAft>
        <a:defRPr sz="3800" b="1">
          <a:solidFill>
            <a:schemeClr val="bg1"/>
          </a:solidFill>
          <a:latin typeface="Arial" panose="020B0604020202020204" pitchFamily="34" charset="0"/>
          <a:ea typeface="宋体" panose="02010600030101010101" pitchFamily="2" charset="-122"/>
        </a:defRPr>
      </a:lvl3pPr>
      <a:lvl4pPr indent="176530" algn="l" rtl="0" eaLnBrk="0" fontAlgn="base" hangingPunct="0">
        <a:spcBef>
          <a:spcPct val="0"/>
        </a:spcBef>
        <a:spcAft>
          <a:spcPct val="0"/>
        </a:spcAft>
        <a:defRPr sz="3800" b="1">
          <a:solidFill>
            <a:schemeClr val="bg1"/>
          </a:solidFill>
          <a:latin typeface="Arial" panose="020B0604020202020204" pitchFamily="34" charset="0"/>
          <a:ea typeface="宋体" panose="02010600030101010101" pitchFamily="2" charset="-122"/>
        </a:defRPr>
      </a:lvl4pPr>
      <a:lvl5pPr indent="176530" algn="l" rtl="0" eaLnBrk="0" fontAlgn="base" hangingPunct="0">
        <a:spcBef>
          <a:spcPct val="0"/>
        </a:spcBef>
        <a:spcAft>
          <a:spcPct val="0"/>
        </a:spcAft>
        <a:defRPr sz="3800" b="1">
          <a:solidFill>
            <a:schemeClr val="bg1"/>
          </a:solidFill>
          <a:latin typeface="Arial" panose="020B0604020202020204" pitchFamily="34" charset="0"/>
          <a:ea typeface="宋体" panose="02010600030101010101" pitchFamily="2" charset="-122"/>
        </a:defRPr>
      </a:lvl5pPr>
      <a:lvl6pPr marL="457200" indent="176530" algn="l" rtl="0" fontAlgn="base">
        <a:spcBef>
          <a:spcPct val="0"/>
        </a:spcBef>
        <a:spcAft>
          <a:spcPct val="0"/>
        </a:spcAft>
        <a:defRPr sz="3800" b="1">
          <a:solidFill>
            <a:schemeClr val="bg1"/>
          </a:solidFill>
          <a:latin typeface="Arial" panose="020B0604020202020204" pitchFamily="34" charset="0"/>
          <a:ea typeface="宋体" panose="02010600030101010101" pitchFamily="2" charset="-122"/>
        </a:defRPr>
      </a:lvl6pPr>
      <a:lvl7pPr marL="914400" indent="176530" algn="l" rtl="0" fontAlgn="base">
        <a:spcBef>
          <a:spcPct val="0"/>
        </a:spcBef>
        <a:spcAft>
          <a:spcPct val="0"/>
        </a:spcAft>
        <a:defRPr sz="3800" b="1">
          <a:solidFill>
            <a:schemeClr val="bg1"/>
          </a:solidFill>
          <a:latin typeface="Arial" panose="020B0604020202020204" pitchFamily="34" charset="0"/>
          <a:ea typeface="宋体" panose="02010600030101010101" pitchFamily="2" charset="-122"/>
        </a:defRPr>
      </a:lvl7pPr>
      <a:lvl8pPr marL="1371600" indent="176530" algn="l" rtl="0" fontAlgn="base">
        <a:spcBef>
          <a:spcPct val="0"/>
        </a:spcBef>
        <a:spcAft>
          <a:spcPct val="0"/>
        </a:spcAft>
        <a:defRPr sz="3800" b="1">
          <a:solidFill>
            <a:schemeClr val="bg1"/>
          </a:solidFill>
          <a:latin typeface="Arial" panose="020B0604020202020204" pitchFamily="34" charset="0"/>
          <a:ea typeface="宋体" panose="02010600030101010101" pitchFamily="2" charset="-122"/>
        </a:defRPr>
      </a:lvl8pPr>
      <a:lvl9pPr marL="1828800" indent="176530" algn="l" rtl="0" fontAlgn="base">
        <a:spcBef>
          <a:spcPct val="0"/>
        </a:spcBef>
        <a:spcAft>
          <a:spcPct val="0"/>
        </a:spcAft>
        <a:defRPr sz="3800" b="1">
          <a:solidFill>
            <a:schemeClr val="bg1"/>
          </a:solidFill>
          <a:latin typeface="Arial" panose="020B0604020202020204" pitchFamily="34" charset="0"/>
          <a:ea typeface="宋体" panose="02010600030101010101" pitchFamily="2" charset="-122"/>
        </a:defRPr>
      </a:lvl9pPr>
    </p:titleStyle>
    <p:bodyStyle>
      <a:lvl1pPr marL="469900" indent="-469900" algn="l" rtl="0" eaLnBrk="0" fontAlgn="base" hangingPunct="0">
        <a:lnSpc>
          <a:spcPct val="120000"/>
        </a:lnSpc>
        <a:spcBef>
          <a:spcPct val="40000"/>
        </a:spcBef>
        <a:spcAft>
          <a:spcPct val="0"/>
        </a:spcAft>
        <a:buClr>
          <a:schemeClr val="accent2"/>
        </a:buClr>
        <a:buFont typeface="Wingdings" panose="05000000000000000000" pitchFamily="2" charset="2"/>
        <a:buChar char="o"/>
        <a:defRPr sz="28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folHlink"/>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rgbClr val="009900"/>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rgbClr val="0099CC"/>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rgbClr val="99CC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8"/>
        </a:blip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0" y="0"/>
            <a:ext cx="9144000" cy="765175"/>
          </a:xfrm>
          <a:prstGeom prst="rect">
            <a:avLst/>
          </a:prstGeom>
          <a:solidFill>
            <a:srgbClr val="A50021"/>
          </a:solidFill>
          <a:ln w="9525">
            <a:noFill/>
          </a:ln>
        </p:spPr>
        <p:txBody>
          <a:bodyPr anchor="b" anchorCtr="0"/>
          <a:lstStyle/>
          <a:p>
            <a:pPr lvl="0"/>
            <a:r>
              <a:rPr lang="ja-JP" altLang="en-US" dirty="0"/>
              <a:t>マスタ タイトルの書式設定</a:t>
            </a:r>
          </a:p>
        </p:txBody>
      </p:sp>
      <p:sp>
        <p:nvSpPr>
          <p:cNvPr id="1027" name="Rectangle 3"/>
          <p:cNvSpPr>
            <a:spLocks noGrp="1"/>
          </p:cNvSpPr>
          <p:nvPr>
            <p:ph type="body" idx="1"/>
          </p:nvPr>
        </p:nvSpPr>
        <p:spPr>
          <a:xfrm>
            <a:off x="250825" y="908050"/>
            <a:ext cx="8642350" cy="5400675"/>
          </a:xfrm>
          <a:prstGeom prst="rect">
            <a:avLst/>
          </a:prstGeom>
          <a:noFill/>
          <a:ln w="9525">
            <a:noFill/>
          </a:ln>
        </p:spPr>
        <p:txBody>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r>
              <a:rPr lang="ja-JP" altLang="zh-CN" dirty="0"/>
              <a:t>：</a:t>
            </a:r>
            <a:endParaRPr lang="ja-JP" altLang="en-US" dirty="0"/>
          </a:p>
        </p:txBody>
      </p:sp>
      <p:sp>
        <p:nvSpPr>
          <p:cNvPr id="110598" name="Rectangle 6"/>
          <p:cNvSpPr>
            <a:spLocks noGrp="1" noChangeArrowheads="1"/>
          </p:cNvSpPr>
          <p:nvPr>
            <p:ph type="sldNum" sz="quarter" idx="4"/>
          </p:nvPr>
        </p:nvSpPr>
        <p:spPr bwMode="auto">
          <a:xfrm>
            <a:off x="6934200" y="6477000"/>
            <a:ext cx="198120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a:solidFill>
                  <a:srgbClr val="A50021"/>
                </a:solidFill>
                <a:latin typeface="Arial" panose="020B0604020202020204" pitchFamily="34" charset="0"/>
                <a:ea typeface="MS PGothic" panose="020B0600070205080204" pitchFamily="34" charset="-128"/>
              </a:defRPr>
            </a:lvl1pPr>
          </a:lstStyle>
          <a:p>
            <a:pPr lvl="0" eaLnBrk="1" hangingPunct="1">
              <a:buNone/>
            </a:pPr>
            <a:fld id="{9A0DB2DC-4C9A-4742-B13C-FB6460FD3503}" type="slidenum">
              <a:rPr lang="ja-JP" altLang="en-US" dirty="0"/>
              <a:t>‹#›</a:t>
            </a:fld>
            <a:endParaRPr lang="ja-JP" altLang="en-US" dirty="0"/>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Lst>
  <p:transition>
    <p:random/>
  </p:transition>
  <p:hf sldNum="0" hdr="0" ftr="0" dt="0"/>
  <p:txStyles>
    <p:titleStyle>
      <a:lvl1pPr indent="176530" algn="l" rtl="0" eaLnBrk="0" fontAlgn="base" hangingPunct="0">
        <a:spcBef>
          <a:spcPct val="0"/>
        </a:spcBef>
        <a:spcAft>
          <a:spcPct val="0"/>
        </a:spcAft>
        <a:defRPr sz="3800" b="1" kern="1200">
          <a:solidFill>
            <a:schemeClr val="bg1"/>
          </a:solidFill>
          <a:latin typeface="+mj-lt"/>
          <a:ea typeface="+mj-ea"/>
          <a:cs typeface="+mj-cs"/>
        </a:defRPr>
      </a:lvl1pPr>
      <a:lvl2pPr indent="176530" algn="l" rtl="0" eaLnBrk="0" fontAlgn="base" hangingPunct="0">
        <a:spcBef>
          <a:spcPct val="0"/>
        </a:spcBef>
        <a:spcAft>
          <a:spcPct val="0"/>
        </a:spcAft>
        <a:defRPr sz="3800" b="1">
          <a:solidFill>
            <a:schemeClr val="bg1"/>
          </a:solidFill>
          <a:latin typeface="Arial" panose="020B0604020202020204" pitchFamily="34" charset="0"/>
          <a:ea typeface="宋体" panose="02010600030101010101" pitchFamily="2" charset="-122"/>
        </a:defRPr>
      </a:lvl2pPr>
      <a:lvl3pPr indent="176530" algn="l" rtl="0" eaLnBrk="0" fontAlgn="base" hangingPunct="0">
        <a:spcBef>
          <a:spcPct val="0"/>
        </a:spcBef>
        <a:spcAft>
          <a:spcPct val="0"/>
        </a:spcAft>
        <a:defRPr sz="3800" b="1">
          <a:solidFill>
            <a:schemeClr val="bg1"/>
          </a:solidFill>
          <a:latin typeface="Arial" panose="020B0604020202020204" pitchFamily="34" charset="0"/>
          <a:ea typeface="宋体" panose="02010600030101010101" pitchFamily="2" charset="-122"/>
        </a:defRPr>
      </a:lvl3pPr>
      <a:lvl4pPr indent="176530" algn="l" rtl="0" eaLnBrk="0" fontAlgn="base" hangingPunct="0">
        <a:spcBef>
          <a:spcPct val="0"/>
        </a:spcBef>
        <a:spcAft>
          <a:spcPct val="0"/>
        </a:spcAft>
        <a:defRPr sz="3800" b="1">
          <a:solidFill>
            <a:schemeClr val="bg1"/>
          </a:solidFill>
          <a:latin typeface="Arial" panose="020B0604020202020204" pitchFamily="34" charset="0"/>
          <a:ea typeface="宋体" panose="02010600030101010101" pitchFamily="2" charset="-122"/>
        </a:defRPr>
      </a:lvl4pPr>
      <a:lvl5pPr indent="176530" algn="l" rtl="0" eaLnBrk="0" fontAlgn="base" hangingPunct="0">
        <a:spcBef>
          <a:spcPct val="0"/>
        </a:spcBef>
        <a:spcAft>
          <a:spcPct val="0"/>
        </a:spcAft>
        <a:defRPr sz="3800" b="1">
          <a:solidFill>
            <a:schemeClr val="bg1"/>
          </a:solidFill>
          <a:latin typeface="Arial" panose="020B0604020202020204" pitchFamily="34" charset="0"/>
          <a:ea typeface="宋体" panose="02010600030101010101" pitchFamily="2" charset="-122"/>
        </a:defRPr>
      </a:lvl5pPr>
      <a:lvl6pPr marL="457200" indent="176530" algn="l" rtl="0" fontAlgn="base">
        <a:spcBef>
          <a:spcPct val="0"/>
        </a:spcBef>
        <a:spcAft>
          <a:spcPct val="0"/>
        </a:spcAft>
        <a:defRPr sz="3800" b="1">
          <a:solidFill>
            <a:schemeClr val="bg1"/>
          </a:solidFill>
          <a:latin typeface="Arial" panose="020B0604020202020204" pitchFamily="34" charset="0"/>
          <a:ea typeface="宋体" panose="02010600030101010101" pitchFamily="2" charset="-122"/>
        </a:defRPr>
      </a:lvl6pPr>
      <a:lvl7pPr marL="914400" indent="176530" algn="l" rtl="0" fontAlgn="base">
        <a:spcBef>
          <a:spcPct val="0"/>
        </a:spcBef>
        <a:spcAft>
          <a:spcPct val="0"/>
        </a:spcAft>
        <a:defRPr sz="3800" b="1">
          <a:solidFill>
            <a:schemeClr val="bg1"/>
          </a:solidFill>
          <a:latin typeface="Arial" panose="020B0604020202020204" pitchFamily="34" charset="0"/>
          <a:ea typeface="宋体" panose="02010600030101010101" pitchFamily="2" charset="-122"/>
        </a:defRPr>
      </a:lvl7pPr>
      <a:lvl8pPr marL="1371600" indent="176530" algn="l" rtl="0" fontAlgn="base">
        <a:spcBef>
          <a:spcPct val="0"/>
        </a:spcBef>
        <a:spcAft>
          <a:spcPct val="0"/>
        </a:spcAft>
        <a:defRPr sz="3800" b="1">
          <a:solidFill>
            <a:schemeClr val="bg1"/>
          </a:solidFill>
          <a:latin typeface="Arial" panose="020B0604020202020204" pitchFamily="34" charset="0"/>
          <a:ea typeface="宋体" panose="02010600030101010101" pitchFamily="2" charset="-122"/>
        </a:defRPr>
      </a:lvl8pPr>
      <a:lvl9pPr marL="1828800" indent="176530" algn="l" rtl="0" fontAlgn="base">
        <a:spcBef>
          <a:spcPct val="0"/>
        </a:spcBef>
        <a:spcAft>
          <a:spcPct val="0"/>
        </a:spcAft>
        <a:defRPr sz="3800" b="1">
          <a:solidFill>
            <a:schemeClr val="bg1"/>
          </a:solidFill>
          <a:latin typeface="Arial" panose="020B0604020202020204" pitchFamily="34" charset="0"/>
          <a:ea typeface="宋体" panose="02010600030101010101" pitchFamily="2" charset="-122"/>
        </a:defRPr>
      </a:lvl9pPr>
    </p:titleStyle>
    <p:bodyStyle>
      <a:lvl1pPr marL="469900" indent="-469900" algn="l" rtl="0" eaLnBrk="0" fontAlgn="base" hangingPunct="0">
        <a:lnSpc>
          <a:spcPct val="120000"/>
        </a:lnSpc>
        <a:spcBef>
          <a:spcPct val="40000"/>
        </a:spcBef>
        <a:spcAft>
          <a:spcPct val="0"/>
        </a:spcAft>
        <a:buClr>
          <a:schemeClr val="accent2"/>
        </a:buClr>
        <a:buFont typeface="Wingdings" panose="05000000000000000000" pitchFamily="2" charset="2"/>
        <a:buChar char="o"/>
        <a:defRPr sz="28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folHlink"/>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rgbClr val="009900"/>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rgbClr val="0099CC"/>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rgbClr val="99CC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ja-JP" altLang="en-US"/>
              <a:t>マスタ タイトルの書式設定</a:t>
            </a:r>
          </a:p>
        </p:txBody>
      </p:sp>
      <p:sp>
        <p:nvSpPr>
          <p:cNvPr id="1027" name="Rectangle 3"/>
          <p:cNvSpPr>
            <a:spLocks noGrp="1" noChangeArrowheads="1"/>
          </p:cNvSpPr>
          <p:nvPr>
            <p:ph type="body" idx="1"/>
          </p:nvPr>
        </p:nvSpPr>
        <p:spPr bwMode="auto">
          <a:xfrm>
            <a:off x="250825" y="908050"/>
            <a:ext cx="864235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9226" name="Rectangle 10"/>
          <p:cNvSpPr>
            <a:spLocks noGrp="1" noChangeArrowheads="1"/>
          </p:cNvSpPr>
          <p:nvPr>
            <p:ph type="sldNum" sz="quarter" idx="4"/>
          </p:nvPr>
        </p:nvSpPr>
        <p:spPr bwMode="auto">
          <a:xfrm>
            <a:off x="6767513" y="641667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a:solidFill>
                  <a:srgbClr val="A50021"/>
                </a:solidFill>
                <a:ea typeface="ＭＳ Ｐゴシック" panose="020B0600070205080204" pitchFamily="34" charset="-128"/>
              </a:defRPr>
            </a:lvl1pPr>
          </a:lstStyle>
          <a:p>
            <a:fld id="{5FD0380B-45F3-4B4E-8EBC-EF5EEA1A60AB}" type="slidenum">
              <a:rPr lang="ja-JP" altLang="en-US"/>
              <a:pPr/>
              <a:t>‹#›</a:t>
            </a:fld>
            <a:endParaRPr lang="en-US" altLang="ja-JP"/>
          </a:p>
        </p:txBody>
      </p:sp>
    </p:spTree>
    <p:extLst>
      <p:ext uri="{BB962C8B-B14F-4D97-AF65-F5344CB8AC3E}">
        <p14:creationId xmlns:p14="http://schemas.microsoft.com/office/powerpoint/2010/main" val="3956187202"/>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ransition>
    <p:random/>
  </p:transition>
  <p:hf hdr="0" ftr="0" dt="0"/>
  <p:txStyles>
    <p:titleStyle>
      <a:lvl1pPr indent="176213" algn="l" rtl="0" eaLnBrk="0" fontAlgn="base" hangingPunct="0">
        <a:spcBef>
          <a:spcPct val="0"/>
        </a:spcBef>
        <a:spcAft>
          <a:spcPct val="0"/>
        </a:spcAft>
        <a:defRPr sz="3600">
          <a:solidFill>
            <a:schemeClr val="bg1"/>
          </a:solidFill>
          <a:latin typeface="+mj-lt"/>
          <a:ea typeface="+mj-ea"/>
          <a:cs typeface="+mj-cs"/>
        </a:defRPr>
      </a:lvl1pPr>
      <a:lvl2pPr indent="176213" algn="l" rtl="0" eaLnBrk="0" fontAlgn="base" hangingPunct="0">
        <a:spcBef>
          <a:spcPct val="0"/>
        </a:spcBef>
        <a:spcAft>
          <a:spcPct val="0"/>
        </a:spcAft>
        <a:defRPr sz="3600">
          <a:solidFill>
            <a:schemeClr val="bg1"/>
          </a:solidFill>
          <a:latin typeface="黑体" pitchFamily="2" charset="-122"/>
          <a:ea typeface="黑体" pitchFamily="2" charset="-122"/>
        </a:defRPr>
      </a:lvl2pPr>
      <a:lvl3pPr indent="176213" algn="l" rtl="0" eaLnBrk="0" fontAlgn="base" hangingPunct="0">
        <a:spcBef>
          <a:spcPct val="0"/>
        </a:spcBef>
        <a:spcAft>
          <a:spcPct val="0"/>
        </a:spcAft>
        <a:defRPr sz="3600">
          <a:solidFill>
            <a:schemeClr val="bg1"/>
          </a:solidFill>
          <a:latin typeface="黑体" pitchFamily="2" charset="-122"/>
          <a:ea typeface="黑体" pitchFamily="2" charset="-122"/>
        </a:defRPr>
      </a:lvl3pPr>
      <a:lvl4pPr indent="176213" algn="l" rtl="0" eaLnBrk="0" fontAlgn="base" hangingPunct="0">
        <a:spcBef>
          <a:spcPct val="0"/>
        </a:spcBef>
        <a:spcAft>
          <a:spcPct val="0"/>
        </a:spcAft>
        <a:defRPr sz="3600">
          <a:solidFill>
            <a:schemeClr val="bg1"/>
          </a:solidFill>
          <a:latin typeface="黑体" pitchFamily="2" charset="-122"/>
          <a:ea typeface="黑体" pitchFamily="2" charset="-122"/>
        </a:defRPr>
      </a:lvl4pPr>
      <a:lvl5pPr indent="176213" algn="l" rtl="0" eaLnBrk="0" fontAlgn="base" hangingPunct="0">
        <a:spcBef>
          <a:spcPct val="0"/>
        </a:spcBef>
        <a:spcAft>
          <a:spcPct val="0"/>
        </a:spcAft>
        <a:defRPr sz="3600">
          <a:solidFill>
            <a:schemeClr val="bg1"/>
          </a:solidFill>
          <a:latin typeface="黑体" pitchFamily="2" charset="-122"/>
          <a:ea typeface="黑体" pitchFamily="2" charset="-122"/>
        </a:defRPr>
      </a:lvl5pPr>
      <a:lvl6pPr marL="457200" indent="176213" algn="l" rtl="0" fontAlgn="base">
        <a:spcBef>
          <a:spcPct val="0"/>
        </a:spcBef>
        <a:spcAft>
          <a:spcPct val="0"/>
        </a:spcAft>
        <a:defRPr sz="3600">
          <a:solidFill>
            <a:schemeClr val="bg1"/>
          </a:solidFill>
          <a:latin typeface="黑体" pitchFamily="2" charset="-122"/>
          <a:ea typeface="黑体" pitchFamily="2" charset="-122"/>
        </a:defRPr>
      </a:lvl6pPr>
      <a:lvl7pPr marL="914400" indent="176213" algn="l" rtl="0" fontAlgn="base">
        <a:spcBef>
          <a:spcPct val="0"/>
        </a:spcBef>
        <a:spcAft>
          <a:spcPct val="0"/>
        </a:spcAft>
        <a:defRPr sz="3600">
          <a:solidFill>
            <a:schemeClr val="bg1"/>
          </a:solidFill>
          <a:latin typeface="黑体" pitchFamily="2" charset="-122"/>
          <a:ea typeface="黑体" pitchFamily="2" charset="-122"/>
        </a:defRPr>
      </a:lvl7pPr>
      <a:lvl8pPr marL="1371600" indent="176213" algn="l" rtl="0" fontAlgn="base">
        <a:spcBef>
          <a:spcPct val="0"/>
        </a:spcBef>
        <a:spcAft>
          <a:spcPct val="0"/>
        </a:spcAft>
        <a:defRPr sz="3600">
          <a:solidFill>
            <a:schemeClr val="bg1"/>
          </a:solidFill>
          <a:latin typeface="黑体" pitchFamily="2" charset="-122"/>
          <a:ea typeface="黑体" pitchFamily="2" charset="-122"/>
        </a:defRPr>
      </a:lvl8pPr>
      <a:lvl9pPr marL="1828800" indent="176213" algn="l" rtl="0" fontAlgn="base">
        <a:spcBef>
          <a:spcPct val="0"/>
        </a:spcBef>
        <a:spcAft>
          <a:spcPct val="0"/>
        </a:spcAft>
        <a:defRPr sz="3600">
          <a:solidFill>
            <a:schemeClr val="bg1"/>
          </a:solidFill>
          <a:latin typeface="黑体" pitchFamily="2" charset="-122"/>
          <a:ea typeface="黑体" pitchFamily="2" charset="-122"/>
        </a:defRPr>
      </a:lvl9pPr>
    </p:titleStyle>
    <p:bodyStyle>
      <a:lvl1pPr marL="469900" indent="-469900" algn="l" rtl="0" eaLnBrk="0" fontAlgn="base" hangingPunct="0">
        <a:lnSpc>
          <a:spcPct val="120000"/>
        </a:lnSpc>
        <a:spcBef>
          <a:spcPct val="20000"/>
        </a:spcBef>
        <a:spcAft>
          <a:spcPct val="0"/>
        </a:spcAft>
        <a:buClr>
          <a:schemeClr val="accent2"/>
        </a:buClr>
        <a:buFont typeface="Wingdings" panose="05000000000000000000" pitchFamily="2" charset="2"/>
        <a:buBlip>
          <a:blip r:embed="rId14"/>
        </a:buBlip>
        <a:defRPr sz="28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rgbClr val="99CC00"/>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rgbClr val="99CC00"/>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rgbClr val="99CC00"/>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rgbClr val="99CC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tags" Target="../tags/tag9.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image" Target="../media/image5.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slideLayout" Target="../slideLayouts/slideLayout23.xml"/><Relationship Id="rId5" Type="http://schemas.openxmlformats.org/officeDocument/2006/relationships/tags" Target="../tags/tag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8" Type="http://schemas.openxmlformats.org/officeDocument/2006/relationships/tags" Target="../tags/tag198.xml"/><Relationship Id="rId13" Type="http://schemas.openxmlformats.org/officeDocument/2006/relationships/tags" Target="../tags/tag203.xml"/><Relationship Id="rId18" Type="http://schemas.openxmlformats.org/officeDocument/2006/relationships/tags" Target="../tags/tag208.xml"/><Relationship Id="rId3" Type="http://schemas.openxmlformats.org/officeDocument/2006/relationships/tags" Target="../tags/tag193.xml"/><Relationship Id="rId21" Type="http://schemas.openxmlformats.org/officeDocument/2006/relationships/image" Target="../media/image5.png"/><Relationship Id="rId7" Type="http://schemas.openxmlformats.org/officeDocument/2006/relationships/tags" Target="../tags/tag197.xml"/><Relationship Id="rId12" Type="http://schemas.openxmlformats.org/officeDocument/2006/relationships/tags" Target="../tags/tag202.xml"/><Relationship Id="rId17" Type="http://schemas.openxmlformats.org/officeDocument/2006/relationships/tags" Target="../tags/tag207.xml"/><Relationship Id="rId2" Type="http://schemas.openxmlformats.org/officeDocument/2006/relationships/tags" Target="../tags/tag192.xml"/><Relationship Id="rId16" Type="http://schemas.openxmlformats.org/officeDocument/2006/relationships/tags" Target="../tags/tag206.xml"/><Relationship Id="rId20" Type="http://schemas.openxmlformats.org/officeDocument/2006/relationships/image" Target="../media/image41.png"/><Relationship Id="rId1" Type="http://schemas.openxmlformats.org/officeDocument/2006/relationships/tags" Target="../tags/tag191.xml"/><Relationship Id="rId6" Type="http://schemas.openxmlformats.org/officeDocument/2006/relationships/tags" Target="../tags/tag196.xml"/><Relationship Id="rId11" Type="http://schemas.openxmlformats.org/officeDocument/2006/relationships/tags" Target="../tags/tag201.xml"/><Relationship Id="rId5" Type="http://schemas.openxmlformats.org/officeDocument/2006/relationships/tags" Target="../tags/tag195.xml"/><Relationship Id="rId15" Type="http://schemas.openxmlformats.org/officeDocument/2006/relationships/tags" Target="../tags/tag205.xml"/><Relationship Id="rId10" Type="http://schemas.openxmlformats.org/officeDocument/2006/relationships/tags" Target="../tags/tag200.xml"/><Relationship Id="rId19" Type="http://schemas.openxmlformats.org/officeDocument/2006/relationships/slideLayout" Target="../slideLayouts/slideLayout23.xml"/><Relationship Id="rId4" Type="http://schemas.openxmlformats.org/officeDocument/2006/relationships/tags" Target="../tags/tag194.xml"/><Relationship Id="rId9" Type="http://schemas.openxmlformats.org/officeDocument/2006/relationships/tags" Target="../tags/tag199.xml"/><Relationship Id="rId14" Type="http://schemas.openxmlformats.org/officeDocument/2006/relationships/tags" Target="../tags/tag20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0.xml"/></Relationships>
</file>

<file path=ppt/slides/_rels/slide1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0.xml"/></Relationships>
</file>

<file path=ppt/slides/_rels/slide1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0.xml"/></Relationships>
</file>

<file path=ppt/slides/_rels/slide1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2.png"/><Relationship Id="rId1" Type="http://schemas.openxmlformats.org/officeDocument/2006/relationships/slideLayout" Target="../slideLayouts/slideLayout50.xml"/></Relationships>
</file>

<file path=ppt/slides/_rels/slide1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0.xml"/></Relationships>
</file>

<file path=ppt/slides/_rels/slide1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6.xml.rels><?xml version="1.0" encoding="UTF-8" standalone="yes"?>
<Relationships xmlns="http://schemas.openxmlformats.org/package/2006/relationships"><Relationship Id="rId8" Type="http://schemas.openxmlformats.org/officeDocument/2006/relationships/tags" Target="../tags/tag20.xml"/><Relationship Id="rId3" Type="http://schemas.openxmlformats.org/officeDocument/2006/relationships/tags" Target="../tags/tag15.xml"/><Relationship Id="rId7" Type="http://schemas.openxmlformats.org/officeDocument/2006/relationships/tags" Target="../tags/tag19.xml"/><Relationship Id="rId12" Type="http://schemas.openxmlformats.org/officeDocument/2006/relationships/image" Target="../media/image5.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slideLayout" Target="../slideLayouts/slideLayout23.xml"/><Relationship Id="rId5" Type="http://schemas.openxmlformats.org/officeDocument/2006/relationships/tags" Target="../tags/tag17.xml"/><Relationship Id="rId10" Type="http://schemas.openxmlformats.org/officeDocument/2006/relationships/tags" Target="../tags/tag22.xml"/><Relationship Id="rId4" Type="http://schemas.openxmlformats.org/officeDocument/2006/relationships/tags" Target="../tags/tag16.xml"/><Relationship Id="rId9" Type="http://schemas.openxmlformats.org/officeDocument/2006/relationships/tags" Target="../tags/tag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oleObject" Target="../embeddings/oleObject2.bin"/><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tags" Target="../tags/tag30.xml"/><Relationship Id="rId13" Type="http://schemas.openxmlformats.org/officeDocument/2006/relationships/tags" Target="../tags/tag35.xml"/><Relationship Id="rId18" Type="http://schemas.openxmlformats.org/officeDocument/2006/relationships/slideLayout" Target="../slideLayouts/slideLayout23.xml"/><Relationship Id="rId3" Type="http://schemas.openxmlformats.org/officeDocument/2006/relationships/tags" Target="../tags/tag25.xml"/><Relationship Id="rId7" Type="http://schemas.openxmlformats.org/officeDocument/2006/relationships/tags" Target="../tags/tag29.xml"/><Relationship Id="rId12" Type="http://schemas.openxmlformats.org/officeDocument/2006/relationships/tags" Target="../tags/tag34.xml"/><Relationship Id="rId17" Type="http://schemas.openxmlformats.org/officeDocument/2006/relationships/tags" Target="../tags/tag39.xml"/><Relationship Id="rId2" Type="http://schemas.openxmlformats.org/officeDocument/2006/relationships/tags" Target="../tags/tag24.xml"/><Relationship Id="rId16" Type="http://schemas.openxmlformats.org/officeDocument/2006/relationships/tags" Target="../tags/tag38.xml"/><Relationship Id="rId1" Type="http://schemas.openxmlformats.org/officeDocument/2006/relationships/tags" Target="../tags/tag23.xml"/><Relationship Id="rId6" Type="http://schemas.openxmlformats.org/officeDocument/2006/relationships/tags" Target="../tags/tag28.xml"/><Relationship Id="rId11" Type="http://schemas.openxmlformats.org/officeDocument/2006/relationships/tags" Target="../tags/tag33.xml"/><Relationship Id="rId5" Type="http://schemas.openxmlformats.org/officeDocument/2006/relationships/tags" Target="../tags/tag27.xml"/><Relationship Id="rId15" Type="http://schemas.openxmlformats.org/officeDocument/2006/relationships/tags" Target="../tags/tag37.xml"/><Relationship Id="rId10" Type="http://schemas.openxmlformats.org/officeDocument/2006/relationships/tags" Target="../tags/tag32.xml"/><Relationship Id="rId19" Type="http://schemas.openxmlformats.org/officeDocument/2006/relationships/image" Target="../media/image5.png"/><Relationship Id="rId4" Type="http://schemas.openxmlformats.org/officeDocument/2006/relationships/tags" Target="../tags/tag26.xml"/><Relationship Id="rId9" Type="http://schemas.openxmlformats.org/officeDocument/2006/relationships/tags" Target="../tags/tag31.xml"/><Relationship Id="rId14" Type="http://schemas.openxmlformats.org/officeDocument/2006/relationships/tags" Target="../tags/tag3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tags" Target="../tags/tag47.xml"/><Relationship Id="rId3" Type="http://schemas.openxmlformats.org/officeDocument/2006/relationships/tags" Target="../tags/tag42.xml"/><Relationship Id="rId7" Type="http://schemas.openxmlformats.org/officeDocument/2006/relationships/tags" Target="../tags/tag46.xml"/><Relationship Id="rId12" Type="http://schemas.openxmlformats.org/officeDocument/2006/relationships/image" Target="../media/image5.png"/><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tags" Target="../tags/tag45.xml"/><Relationship Id="rId11" Type="http://schemas.openxmlformats.org/officeDocument/2006/relationships/slideLayout" Target="../slideLayouts/slideLayout23.xml"/><Relationship Id="rId5" Type="http://schemas.openxmlformats.org/officeDocument/2006/relationships/tags" Target="../tags/tag44.xml"/><Relationship Id="rId10" Type="http://schemas.openxmlformats.org/officeDocument/2006/relationships/tags" Target="../tags/tag49.xml"/><Relationship Id="rId4" Type="http://schemas.openxmlformats.org/officeDocument/2006/relationships/tags" Target="../tags/tag43.xml"/><Relationship Id="rId9" Type="http://schemas.openxmlformats.org/officeDocument/2006/relationships/tags" Target="../tags/tag4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image" Target="../media/image11.wmf"/><Relationship Id="rId7" Type="http://schemas.openxmlformats.org/officeDocument/2006/relationships/image" Target="../media/image13.wmf"/><Relationship Id="rId2" Type="http://schemas.openxmlformats.org/officeDocument/2006/relationships/oleObject" Target="../embeddings/oleObject4.bin"/><Relationship Id="rId1" Type="http://schemas.openxmlformats.org/officeDocument/2006/relationships/slideLayout" Target="../slideLayouts/slideLayout2.xml"/><Relationship Id="rId6" Type="http://schemas.openxmlformats.org/officeDocument/2006/relationships/oleObject" Target="../embeddings/oleObject6.bin"/><Relationship Id="rId5" Type="http://schemas.openxmlformats.org/officeDocument/2006/relationships/image" Target="../media/image12.wmf"/><Relationship Id="rId4" Type="http://schemas.openxmlformats.org/officeDocument/2006/relationships/oleObject" Target="../embeddings/oleObject5.bin"/></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image" Target="../media/image11.wmf"/><Relationship Id="rId7" Type="http://schemas.openxmlformats.org/officeDocument/2006/relationships/image" Target="../media/image13.wmf"/><Relationship Id="rId12" Type="http://schemas.openxmlformats.org/officeDocument/2006/relationships/oleObject" Target="../embeddings/oleObject15.bin"/><Relationship Id="rId2" Type="http://schemas.openxmlformats.org/officeDocument/2006/relationships/oleObject" Target="../embeddings/oleObject8.bin"/><Relationship Id="rId1" Type="http://schemas.openxmlformats.org/officeDocument/2006/relationships/slideLayout" Target="../slideLayouts/slideLayout2.xml"/><Relationship Id="rId6" Type="http://schemas.openxmlformats.org/officeDocument/2006/relationships/oleObject" Target="../embeddings/oleObject10.bin"/><Relationship Id="rId11" Type="http://schemas.openxmlformats.org/officeDocument/2006/relationships/oleObject" Target="../embeddings/oleObject14.bin"/><Relationship Id="rId5" Type="http://schemas.openxmlformats.org/officeDocument/2006/relationships/image" Target="../media/image12.wmf"/><Relationship Id="rId10" Type="http://schemas.openxmlformats.org/officeDocument/2006/relationships/oleObject" Target="../embeddings/oleObject13.bin"/><Relationship Id="rId4" Type="http://schemas.openxmlformats.org/officeDocument/2006/relationships/oleObject" Target="../embeddings/oleObject9.bin"/><Relationship Id="rId9" Type="http://schemas.openxmlformats.org/officeDocument/2006/relationships/oleObject" Target="../embeddings/oleObject12.bin"/></Relationships>
</file>

<file path=ppt/slides/_rels/slide35.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16.bin"/><Relationship Id="rId1" Type="http://schemas.openxmlformats.org/officeDocument/2006/relationships/slideLayout" Target="../slideLayouts/slideLayout7.xml"/><Relationship Id="rId6" Type="http://schemas.openxmlformats.org/officeDocument/2006/relationships/oleObject" Target="../embeddings/oleObject18.bin"/><Relationship Id="rId5" Type="http://schemas.openxmlformats.org/officeDocument/2006/relationships/image" Target="../media/image13.wmf"/><Relationship Id="rId4" Type="http://schemas.openxmlformats.org/officeDocument/2006/relationships/oleObject" Target="../embeddings/oleObject17.bin"/></Relationships>
</file>

<file path=ppt/slides/_rels/slide36.xml.rels><?xml version="1.0" encoding="UTF-8" standalone="yes"?>
<Relationships xmlns="http://schemas.openxmlformats.org/package/2006/relationships"><Relationship Id="rId8" Type="http://schemas.openxmlformats.org/officeDocument/2006/relationships/tags" Target="../tags/tag57.xml"/><Relationship Id="rId13" Type="http://schemas.openxmlformats.org/officeDocument/2006/relationships/image" Target="../media/image14.wmf"/><Relationship Id="rId3" Type="http://schemas.openxmlformats.org/officeDocument/2006/relationships/tags" Target="../tags/tag52.xml"/><Relationship Id="rId7" Type="http://schemas.openxmlformats.org/officeDocument/2006/relationships/tags" Target="../tags/tag56.xml"/><Relationship Id="rId12" Type="http://schemas.openxmlformats.org/officeDocument/2006/relationships/oleObject" Target="../embeddings/oleObject19.bin"/><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tags" Target="../tags/tag55.xml"/><Relationship Id="rId11" Type="http://schemas.openxmlformats.org/officeDocument/2006/relationships/slideLayout" Target="../slideLayouts/slideLayout23.xml"/><Relationship Id="rId5" Type="http://schemas.openxmlformats.org/officeDocument/2006/relationships/tags" Target="../tags/tag54.xml"/><Relationship Id="rId10" Type="http://schemas.openxmlformats.org/officeDocument/2006/relationships/tags" Target="../tags/tag59.xml"/><Relationship Id="rId4" Type="http://schemas.openxmlformats.org/officeDocument/2006/relationships/tags" Target="../tags/tag53.xml"/><Relationship Id="rId9" Type="http://schemas.openxmlformats.org/officeDocument/2006/relationships/tags" Target="../tags/tag58.xml"/><Relationship Id="rId14" Type="http://schemas.openxmlformats.org/officeDocument/2006/relationships/image" Target="../media/image5.png"/></Relationships>
</file>

<file path=ppt/slides/_rels/slide37.xml.rels><?xml version="1.0" encoding="UTF-8" standalone="yes"?>
<Relationships xmlns="http://schemas.openxmlformats.org/package/2006/relationships"><Relationship Id="rId3" Type="http://schemas.openxmlformats.org/officeDocument/2006/relationships/image" Target="../media/image15.wmf"/><Relationship Id="rId7" Type="http://schemas.openxmlformats.org/officeDocument/2006/relationships/image" Target="../media/image17.wmf"/><Relationship Id="rId2" Type="http://schemas.openxmlformats.org/officeDocument/2006/relationships/oleObject" Target="../embeddings/oleObject20.bin"/><Relationship Id="rId1" Type="http://schemas.openxmlformats.org/officeDocument/2006/relationships/slideLayout" Target="../slideLayouts/slideLayout2.xml"/><Relationship Id="rId6" Type="http://schemas.openxmlformats.org/officeDocument/2006/relationships/oleObject" Target="../embeddings/oleObject22.bin"/><Relationship Id="rId5" Type="http://schemas.openxmlformats.org/officeDocument/2006/relationships/image" Target="../media/image16.wmf"/><Relationship Id="rId4" Type="http://schemas.openxmlformats.org/officeDocument/2006/relationships/oleObject" Target="../embeddings/oleObject21.bin"/></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oleObject" Target="../embeddings/oleObject25.bin"/><Relationship Id="rId5" Type="http://schemas.openxmlformats.org/officeDocument/2006/relationships/oleObject" Target="../embeddings/oleObject24.bin"/><Relationship Id="rId4" Type="http://schemas.openxmlformats.org/officeDocument/2006/relationships/image" Target="../media/image18.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tags" Target="../tags/tag67.xml"/><Relationship Id="rId13" Type="http://schemas.openxmlformats.org/officeDocument/2006/relationships/tags" Target="../tags/tag72.xml"/><Relationship Id="rId18" Type="http://schemas.openxmlformats.org/officeDocument/2006/relationships/tags" Target="../tags/tag77.xml"/><Relationship Id="rId26" Type="http://schemas.openxmlformats.org/officeDocument/2006/relationships/tags" Target="../tags/tag85.xml"/><Relationship Id="rId3" Type="http://schemas.openxmlformats.org/officeDocument/2006/relationships/tags" Target="../tags/tag62.xml"/><Relationship Id="rId21" Type="http://schemas.openxmlformats.org/officeDocument/2006/relationships/tags" Target="../tags/tag80.xml"/><Relationship Id="rId7" Type="http://schemas.openxmlformats.org/officeDocument/2006/relationships/tags" Target="../tags/tag66.xml"/><Relationship Id="rId12" Type="http://schemas.openxmlformats.org/officeDocument/2006/relationships/tags" Target="../tags/tag71.xml"/><Relationship Id="rId17" Type="http://schemas.openxmlformats.org/officeDocument/2006/relationships/tags" Target="../tags/tag76.xml"/><Relationship Id="rId25" Type="http://schemas.openxmlformats.org/officeDocument/2006/relationships/tags" Target="../tags/tag84.xml"/><Relationship Id="rId2" Type="http://schemas.openxmlformats.org/officeDocument/2006/relationships/tags" Target="../tags/tag61.xml"/><Relationship Id="rId16" Type="http://schemas.openxmlformats.org/officeDocument/2006/relationships/tags" Target="../tags/tag75.xml"/><Relationship Id="rId20" Type="http://schemas.openxmlformats.org/officeDocument/2006/relationships/tags" Target="../tags/tag79.xml"/><Relationship Id="rId29" Type="http://schemas.openxmlformats.org/officeDocument/2006/relationships/image" Target="../media/image5.png"/><Relationship Id="rId1" Type="http://schemas.openxmlformats.org/officeDocument/2006/relationships/tags" Target="../tags/tag60.xml"/><Relationship Id="rId6" Type="http://schemas.openxmlformats.org/officeDocument/2006/relationships/tags" Target="../tags/tag65.xml"/><Relationship Id="rId11" Type="http://schemas.openxmlformats.org/officeDocument/2006/relationships/tags" Target="../tags/tag70.xml"/><Relationship Id="rId24" Type="http://schemas.openxmlformats.org/officeDocument/2006/relationships/tags" Target="../tags/tag83.xml"/><Relationship Id="rId5" Type="http://schemas.openxmlformats.org/officeDocument/2006/relationships/tags" Target="../tags/tag64.xml"/><Relationship Id="rId15" Type="http://schemas.openxmlformats.org/officeDocument/2006/relationships/tags" Target="../tags/tag74.xml"/><Relationship Id="rId23" Type="http://schemas.openxmlformats.org/officeDocument/2006/relationships/tags" Target="../tags/tag82.xml"/><Relationship Id="rId28" Type="http://schemas.openxmlformats.org/officeDocument/2006/relationships/slideLayout" Target="../slideLayouts/slideLayout23.xml"/><Relationship Id="rId10" Type="http://schemas.openxmlformats.org/officeDocument/2006/relationships/tags" Target="../tags/tag69.xml"/><Relationship Id="rId19" Type="http://schemas.openxmlformats.org/officeDocument/2006/relationships/tags" Target="../tags/tag78.xml"/><Relationship Id="rId4" Type="http://schemas.openxmlformats.org/officeDocument/2006/relationships/tags" Target="../tags/tag63.xml"/><Relationship Id="rId9" Type="http://schemas.openxmlformats.org/officeDocument/2006/relationships/tags" Target="../tags/tag68.xml"/><Relationship Id="rId14" Type="http://schemas.openxmlformats.org/officeDocument/2006/relationships/tags" Target="../tags/tag73.xml"/><Relationship Id="rId22" Type="http://schemas.openxmlformats.org/officeDocument/2006/relationships/tags" Target="../tags/tag81.xml"/><Relationship Id="rId27" Type="http://schemas.openxmlformats.org/officeDocument/2006/relationships/tags" Target="../tags/tag86.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26.bin"/><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0.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oleObject" Target="../embeddings/oleObject30.bin"/><Relationship Id="rId5" Type="http://schemas.openxmlformats.org/officeDocument/2006/relationships/oleObject" Target="../embeddings/oleObject29.bin"/><Relationship Id="rId4" Type="http://schemas.openxmlformats.org/officeDocument/2006/relationships/image" Target="../media/image20.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31.bin"/><Relationship Id="rId1" Type="http://schemas.openxmlformats.org/officeDocument/2006/relationships/slideLayout" Target="../slideLayouts/slideLayout7.xml"/><Relationship Id="rId6" Type="http://schemas.openxmlformats.org/officeDocument/2006/relationships/oleObject" Target="../embeddings/oleObject33.bin"/><Relationship Id="rId5" Type="http://schemas.openxmlformats.org/officeDocument/2006/relationships/image" Target="../media/image22.wmf"/><Relationship Id="rId4" Type="http://schemas.openxmlformats.org/officeDocument/2006/relationships/oleObject" Target="../embeddings/oleObject32.bin"/></Relationships>
</file>

<file path=ppt/slides/_rels/slide49.xml.rels><?xml version="1.0" encoding="UTF-8" standalone="yes"?>
<Relationships xmlns="http://schemas.openxmlformats.org/package/2006/relationships"><Relationship Id="rId8" Type="http://schemas.openxmlformats.org/officeDocument/2006/relationships/tags" Target="../tags/tag94.xml"/><Relationship Id="rId3" Type="http://schemas.openxmlformats.org/officeDocument/2006/relationships/tags" Target="../tags/tag89.xml"/><Relationship Id="rId7" Type="http://schemas.openxmlformats.org/officeDocument/2006/relationships/tags" Target="../tags/tag93.xml"/><Relationship Id="rId12" Type="http://schemas.openxmlformats.org/officeDocument/2006/relationships/image" Target="../media/image5.png"/><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tags" Target="../tags/tag92.xml"/><Relationship Id="rId11" Type="http://schemas.openxmlformats.org/officeDocument/2006/relationships/slideLayout" Target="../slideLayouts/slideLayout23.xml"/><Relationship Id="rId5" Type="http://schemas.openxmlformats.org/officeDocument/2006/relationships/tags" Target="../tags/tag91.xml"/><Relationship Id="rId10" Type="http://schemas.openxmlformats.org/officeDocument/2006/relationships/tags" Target="../tags/tag96.xml"/><Relationship Id="rId4" Type="http://schemas.openxmlformats.org/officeDocument/2006/relationships/tags" Target="../tags/tag90.xml"/><Relationship Id="rId9" Type="http://schemas.openxmlformats.org/officeDocument/2006/relationships/tags" Target="../tags/tag9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tags" Target="../tags/tag104.xml"/><Relationship Id="rId13" Type="http://schemas.openxmlformats.org/officeDocument/2006/relationships/tags" Target="../tags/tag109.xml"/><Relationship Id="rId18" Type="http://schemas.openxmlformats.org/officeDocument/2006/relationships/tags" Target="../tags/tag114.xml"/><Relationship Id="rId3" Type="http://schemas.openxmlformats.org/officeDocument/2006/relationships/tags" Target="../tags/tag99.xml"/><Relationship Id="rId21" Type="http://schemas.openxmlformats.org/officeDocument/2006/relationships/image" Target="../media/image5.png"/><Relationship Id="rId7" Type="http://schemas.openxmlformats.org/officeDocument/2006/relationships/tags" Target="../tags/tag103.xml"/><Relationship Id="rId12" Type="http://schemas.openxmlformats.org/officeDocument/2006/relationships/tags" Target="../tags/tag108.xml"/><Relationship Id="rId17" Type="http://schemas.openxmlformats.org/officeDocument/2006/relationships/tags" Target="../tags/tag113.xml"/><Relationship Id="rId2" Type="http://schemas.openxmlformats.org/officeDocument/2006/relationships/tags" Target="../tags/tag98.xml"/><Relationship Id="rId16" Type="http://schemas.openxmlformats.org/officeDocument/2006/relationships/tags" Target="../tags/tag112.xml"/><Relationship Id="rId20" Type="http://schemas.openxmlformats.org/officeDocument/2006/relationships/slideLayout" Target="../slideLayouts/slideLayout23.xml"/><Relationship Id="rId1" Type="http://schemas.openxmlformats.org/officeDocument/2006/relationships/tags" Target="../tags/tag97.xml"/><Relationship Id="rId6" Type="http://schemas.openxmlformats.org/officeDocument/2006/relationships/tags" Target="../tags/tag102.xml"/><Relationship Id="rId11" Type="http://schemas.openxmlformats.org/officeDocument/2006/relationships/tags" Target="../tags/tag107.xml"/><Relationship Id="rId5" Type="http://schemas.openxmlformats.org/officeDocument/2006/relationships/tags" Target="../tags/tag101.xml"/><Relationship Id="rId15" Type="http://schemas.openxmlformats.org/officeDocument/2006/relationships/tags" Target="../tags/tag111.xml"/><Relationship Id="rId10" Type="http://schemas.openxmlformats.org/officeDocument/2006/relationships/tags" Target="../tags/tag106.xml"/><Relationship Id="rId19" Type="http://schemas.openxmlformats.org/officeDocument/2006/relationships/tags" Target="../tags/tag115.xml"/><Relationship Id="rId4" Type="http://schemas.openxmlformats.org/officeDocument/2006/relationships/tags" Target="../tags/tag100.xml"/><Relationship Id="rId9" Type="http://schemas.openxmlformats.org/officeDocument/2006/relationships/tags" Target="../tags/tag105.xml"/><Relationship Id="rId14" Type="http://schemas.openxmlformats.org/officeDocument/2006/relationships/tags" Target="../tags/tag11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34.bin"/><Relationship Id="rId1" Type="http://schemas.openxmlformats.org/officeDocument/2006/relationships/slideLayout" Target="../slideLayouts/slideLayout2.xml"/><Relationship Id="rId5" Type="http://schemas.openxmlformats.org/officeDocument/2006/relationships/image" Target="../media/image24.wmf"/><Relationship Id="rId4" Type="http://schemas.openxmlformats.org/officeDocument/2006/relationships/oleObject" Target="../embeddings/oleObject35.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oleObject" Target="../embeddings/oleObject36.bin"/><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8" Type="http://schemas.openxmlformats.org/officeDocument/2006/relationships/tags" Target="../tags/tag123.xml"/><Relationship Id="rId13" Type="http://schemas.openxmlformats.org/officeDocument/2006/relationships/tags" Target="../tags/tag128.xml"/><Relationship Id="rId18" Type="http://schemas.openxmlformats.org/officeDocument/2006/relationships/tags" Target="../tags/tag133.xml"/><Relationship Id="rId3" Type="http://schemas.openxmlformats.org/officeDocument/2006/relationships/tags" Target="../tags/tag118.xml"/><Relationship Id="rId21" Type="http://schemas.openxmlformats.org/officeDocument/2006/relationships/image" Target="../media/image5.png"/><Relationship Id="rId7" Type="http://schemas.openxmlformats.org/officeDocument/2006/relationships/tags" Target="../tags/tag122.xml"/><Relationship Id="rId12" Type="http://schemas.openxmlformats.org/officeDocument/2006/relationships/tags" Target="../tags/tag127.xml"/><Relationship Id="rId17" Type="http://schemas.openxmlformats.org/officeDocument/2006/relationships/tags" Target="../tags/tag132.xml"/><Relationship Id="rId2" Type="http://schemas.openxmlformats.org/officeDocument/2006/relationships/tags" Target="../tags/tag117.xml"/><Relationship Id="rId16" Type="http://schemas.openxmlformats.org/officeDocument/2006/relationships/tags" Target="../tags/tag131.xml"/><Relationship Id="rId20" Type="http://schemas.openxmlformats.org/officeDocument/2006/relationships/slideLayout" Target="../slideLayouts/slideLayout23.xml"/><Relationship Id="rId1" Type="http://schemas.openxmlformats.org/officeDocument/2006/relationships/tags" Target="../tags/tag116.xml"/><Relationship Id="rId6" Type="http://schemas.openxmlformats.org/officeDocument/2006/relationships/tags" Target="../tags/tag121.xml"/><Relationship Id="rId11" Type="http://schemas.openxmlformats.org/officeDocument/2006/relationships/tags" Target="../tags/tag126.xml"/><Relationship Id="rId5" Type="http://schemas.openxmlformats.org/officeDocument/2006/relationships/tags" Target="../tags/tag120.xml"/><Relationship Id="rId15" Type="http://schemas.openxmlformats.org/officeDocument/2006/relationships/tags" Target="../tags/tag130.xml"/><Relationship Id="rId10" Type="http://schemas.openxmlformats.org/officeDocument/2006/relationships/tags" Target="../tags/tag125.xml"/><Relationship Id="rId19" Type="http://schemas.openxmlformats.org/officeDocument/2006/relationships/tags" Target="../tags/tag134.xml"/><Relationship Id="rId4" Type="http://schemas.openxmlformats.org/officeDocument/2006/relationships/tags" Target="../tags/tag119.xml"/><Relationship Id="rId9" Type="http://schemas.openxmlformats.org/officeDocument/2006/relationships/tags" Target="../tags/tag124.xml"/><Relationship Id="rId14" Type="http://schemas.openxmlformats.org/officeDocument/2006/relationships/tags" Target="../tags/tag12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8" Type="http://schemas.openxmlformats.org/officeDocument/2006/relationships/tags" Target="../tags/tag142.xml"/><Relationship Id="rId13" Type="http://schemas.openxmlformats.org/officeDocument/2006/relationships/tags" Target="../tags/tag147.xml"/><Relationship Id="rId18" Type="http://schemas.openxmlformats.org/officeDocument/2006/relationships/tags" Target="../tags/tag152.xml"/><Relationship Id="rId3" Type="http://schemas.openxmlformats.org/officeDocument/2006/relationships/tags" Target="../tags/tag137.xml"/><Relationship Id="rId21" Type="http://schemas.openxmlformats.org/officeDocument/2006/relationships/image" Target="../media/image5.png"/><Relationship Id="rId7" Type="http://schemas.openxmlformats.org/officeDocument/2006/relationships/tags" Target="../tags/tag141.xml"/><Relationship Id="rId12" Type="http://schemas.openxmlformats.org/officeDocument/2006/relationships/tags" Target="../tags/tag146.xml"/><Relationship Id="rId17" Type="http://schemas.openxmlformats.org/officeDocument/2006/relationships/tags" Target="../tags/tag151.xml"/><Relationship Id="rId2" Type="http://schemas.openxmlformats.org/officeDocument/2006/relationships/tags" Target="../tags/tag136.xml"/><Relationship Id="rId16" Type="http://schemas.openxmlformats.org/officeDocument/2006/relationships/tags" Target="../tags/tag150.xml"/><Relationship Id="rId20" Type="http://schemas.openxmlformats.org/officeDocument/2006/relationships/slideLayout" Target="../slideLayouts/slideLayout23.xml"/><Relationship Id="rId1" Type="http://schemas.openxmlformats.org/officeDocument/2006/relationships/tags" Target="../tags/tag135.xml"/><Relationship Id="rId6" Type="http://schemas.openxmlformats.org/officeDocument/2006/relationships/tags" Target="../tags/tag140.xml"/><Relationship Id="rId11" Type="http://schemas.openxmlformats.org/officeDocument/2006/relationships/tags" Target="../tags/tag145.xml"/><Relationship Id="rId5" Type="http://schemas.openxmlformats.org/officeDocument/2006/relationships/tags" Target="../tags/tag139.xml"/><Relationship Id="rId15" Type="http://schemas.openxmlformats.org/officeDocument/2006/relationships/tags" Target="../tags/tag149.xml"/><Relationship Id="rId10" Type="http://schemas.openxmlformats.org/officeDocument/2006/relationships/tags" Target="../tags/tag144.xml"/><Relationship Id="rId19" Type="http://schemas.openxmlformats.org/officeDocument/2006/relationships/tags" Target="../tags/tag153.xml"/><Relationship Id="rId4" Type="http://schemas.openxmlformats.org/officeDocument/2006/relationships/tags" Target="../tags/tag138.xml"/><Relationship Id="rId9" Type="http://schemas.openxmlformats.org/officeDocument/2006/relationships/tags" Target="../tags/tag143.xml"/><Relationship Id="rId14" Type="http://schemas.openxmlformats.org/officeDocument/2006/relationships/tags" Target="../tags/tag14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8" Type="http://schemas.openxmlformats.org/officeDocument/2006/relationships/image" Target="../media/image31.jpeg"/><Relationship Id="rId3" Type="http://schemas.openxmlformats.org/officeDocument/2006/relationships/image" Target="../media/image26.jpeg"/><Relationship Id="rId7" Type="http://schemas.openxmlformats.org/officeDocument/2006/relationships/image" Target="../media/image30.jpe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9.jpeg"/><Relationship Id="rId5" Type="http://schemas.openxmlformats.org/officeDocument/2006/relationships/image" Target="../media/image28.jpeg"/><Relationship Id="rId4" Type="http://schemas.openxmlformats.org/officeDocument/2006/relationships/image" Target="../media/image27.jpeg"/><Relationship Id="rId9" Type="http://schemas.openxmlformats.org/officeDocument/2006/relationships/image" Target="../media/image32.jpe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image" Target="../media/image32.jpeg"/><Relationship Id="rId1" Type="http://schemas.openxmlformats.org/officeDocument/2006/relationships/slideLayout" Target="../slideLayouts/slideLayout7.xml"/><Relationship Id="rId4" Type="http://schemas.openxmlformats.org/officeDocument/2006/relationships/image" Target="../media/image33.w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oleObject" Target="../embeddings/oleObject38.bin"/><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8" Type="http://schemas.openxmlformats.org/officeDocument/2006/relationships/tags" Target="../tags/tag161.xml"/><Relationship Id="rId13" Type="http://schemas.openxmlformats.org/officeDocument/2006/relationships/tags" Target="../tags/tag166.xml"/><Relationship Id="rId18" Type="http://schemas.openxmlformats.org/officeDocument/2006/relationships/tags" Target="../tags/tag171.xml"/><Relationship Id="rId3" Type="http://schemas.openxmlformats.org/officeDocument/2006/relationships/tags" Target="../tags/tag156.xml"/><Relationship Id="rId21" Type="http://schemas.openxmlformats.org/officeDocument/2006/relationships/image" Target="../media/image35.png"/><Relationship Id="rId7" Type="http://schemas.openxmlformats.org/officeDocument/2006/relationships/tags" Target="../tags/tag160.xml"/><Relationship Id="rId12" Type="http://schemas.openxmlformats.org/officeDocument/2006/relationships/tags" Target="../tags/tag165.xml"/><Relationship Id="rId17" Type="http://schemas.openxmlformats.org/officeDocument/2006/relationships/tags" Target="../tags/tag170.xml"/><Relationship Id="rId2" Type="http://schemas.openxmlformats.org/officeDocument/2006/relationships/tags" Target="../tags/tag155.xml"/><Relationship Id="rId16" Type="http://schemas.openxmlformats.org/officeDocument/2006/relationships/tags" Target="../tags/tag169.xml"/><Relationship Id="rId20" Type="http://schemas.openxmlformats.org/officeDocument/2006/relationships/slideLayout" Target="../slideLayouts/slideLayout23.xml"/><Relationship Id="rId1" Type="http://schemas.openxmlformats.org/officeDocument/2006/relationships/tags" Target="../tags/tag154.xml"/><Relationship Id="rId6" Type="http://schemas.openxmlformats.org/officeDocument/2006/relationships/tags" Target="../tags/tag159.xml"/><Relationship Id="rId11" Type="http://schemas.openxmlformats.org/officeDocument/2006/relationships/tags" Target="../tags/tag164.xml"/><Relationship Id="rId5" Type="http://schemas.openxmlformats.org/officeDocument/2006/relationships/tags" Target="../tags/tag158.xml"/><Relationship Id="rId15" Type="http://schemas.openxmlformats.org/officeDocument/2006/relationships/tags" Target="../tags/tag168.xml"/><Relationship Id="rId10" Type="http://schemas.openxmlformats.org/officeDocument/2006/relationships/tags" Target="../tags/tag163.xml"/><Relationship Id="rId19" Type="http://schemas.openxmlformats.org/officeDocument/2006/relationships/tags" Target="../tags/tag172.xml"/><Relationship Id="rId4" Type="http://schemas.openxmlformats.org/officeDocument/2006/relationships/tags" Target="../tags/tag157.xml"/><Relationship Id="rId9" Type="http://schemas.openxmlformats.org/officeDocument/2006/relationships/tags" Target="../tags/tag162.xml"/><Relationship Id="rId14" Type="http://schemas.openxmlformats.org/officeDocument/2006/relationships/tags" Target="../tags/tag167.xml"/><Relationship Id="rId22" Type="http://schemas.openxmlformats.org/officeDocument/2006/relationships/image" Target="../media/image5.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8" Type="http://schemas.openxmlformats.org/officeDocument/2006/relationships/tags" Target="../tags/tag180.xml"/><Relationship Id="rId13" Type="http://schemas.openxmlformats.org/officeDocument/2006/relationships/tags" Target="../tags/tag185.xml"/><Relationship Id="rId18" Type="http://schemas.openxmlformats.org/officeDocument/2006/relationships/tags" Target="../tags/tag190.xml"/><Relationship Id="rId3" Type="http://schemas.openxmlformats.org/officeDocument/2006/relationships/tags" Target="../tags/tag175.xml"/><Relationship Id="rId21" Type="http://schemas.openxmlformats.org/officeDocument/2006/relationships/image" Target="../media/image5.png"/><Relationship Id="rId7" Type="http://schemas.openxmlformats.org/officeDocument/2006/relationships/tags" Target="../tags/tag179.xml"/><Relationship Id="rId12" Type="http://schemas.openxmlformats.org/officeDocument/2006/relationships/tags" Target="../tags/tag184.xml"/><Relationship Id="rId17" Type="http://schemas.openxmlformats.org/officeDocument/2006/relationships/tags" Target="../tags/tag189.xml"/><Relationship Id="rId2" Type="http://schemas.openxmlformats.org/officeDocument/2006/relationships/tags" Target="../tags/tag174.xml"/><Relationship Id="rId16" Type="http://schemas.openxmlformats.org/officeDocument/2006/relationships/tags" Target="../tags/tag188.xml"/><Relationship Id="rId20" Type="http://schemas.openxmlformats.org/officeDocument/2006/relationships/image" Target="../media/image36.png"/><Relationship Id="rId1" Type="http://schemas.openxmlformats.org/officeDocument/2006/relationships/tags" Target="../tags/tag173.xml"/><Relationship Id="rId6" Type="http://schemas.openxmlformats.org/officeDocument/2006/relationships/tags" Target="../tags/tag178.xml"/><Relationship Id="rId11" Type="http://schemas.openxmlformats.org/officeDocument/2006/relationships/tags" Target="../tags/tag183.xml"/><Relationship Id="rId5" Type="http://schemas.openxmlformats.org/officeDocument/2006/relationships/tags" Target="../tags/tag177.xml"/><Relationship Id="rId15" Type="http://schemas.openxmlformats.org/officeDocument/2006/relationships/tags" Target="../tags/tag187.xml"/><Relationship Id="rId10" Type="http://schemas.openxmlformats.org/officeDocument/2006/relationships/tags" Target="../tags/tag182.xml"/><Relationship Id="rId19" Type="http://schemas.openxmlformats.org/officeDocument/2006/relationships/slideLayout" Target="../slideLayouts/slideLayout23.xml"/><Relationship Id="rId4" Type="http://schemas.openxmlformats.org/officeDocument/2006/relationships/tags" Target="../tags/tag176.xml"/><Relationship Id="rId9" Type="http://schemas.openxmlformats.org/officeDocument/2006/relationships/tags" Target="../tags/tag181.xml"/><Relationship Id="rId14" Type="http://schemas.openxmlformats.org/officeDocument/2006/relationships/tags" Target="../tags/tag18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ctrTitle"/>
          </p:nvPr>
        </p:nvSpPr>
        <p:spPr>
          <a:xfrm>
            <a:off x="609600" y="1109663"/>
            <a:ext cx="7772400" cy="2019300"/>
          </a:xfrm>
          <a:ln/>
        </p:spPr>
        <p:txBody>
          <a:bodyPr vert="horz" wrap="square" lIns="91440" tIns="45720" rIns="91440" bIns="45720" anchor="b" anchorCtr="0"/>
          <a:lstStyle/>
          <a:p>
            <a:pPr algn="ctr" eaLnBrk="1" hangingPunct="1">
              <a:buClrTx/>
              <a:buSzTx/>
              <a:buFontTx/>
            </a:pPr>
            <a:r>
              <a:rPr lang="zh-CN" altLang="en-US" sz="4900" kern="1200" dirty="0">
                <a:solidFill>
                  <a:schemeClr val="tx1"/>
                </a:solidFill>
                <a:latin typeface="Times New Roman" panose="02020603050405020304" pitchFamily="18" charset="0"/>
                <a:ea typeface="+mj-ea"/>
                <a:cs typeface="+mj-cs"/>
              </a:rPr>
              <a:t>第 </a:t>
            </a:r>
            <a:r>
              <a:rPr lang="en-US" altLang="zh-CN" sz="4900" kern="1200" dirty="0">
                <a:solidFill>
                  <a:schemeClr val="tx1"/>
                </a:solidFill>
                <a:latin typeface="Times New Roman" panose="02020603050405020304" pitchFamily="18" charset="0"/>
                <a:ea typeface="+mj-ea"/>
                <a:cs typeface="+mj-cs"/>
              </a:rPr>
              <a:t>2 </a:t>
            </a:r>
            <a:r>
              <a:rPr lang="zh-CN" altLang="en-US" sz="4900" kern="1200" dirty="0">
                <a:solidFill>
                  <a:schemeClr val="tx1"/>
                </a:solidFill>
                <a:latin typeface="Times New Roman" panose="02020603050405020304" pitchFamily="18" charset="0"/>
                <a:ea typeface="+mj-ea"/>
                <a:cs typeface="+mj-cs"/>
              </a:rPr>
              <a:t>章   知识表示</a:t>
            </a:r>
            <a:r>
              <a:rPr lang="zh-CN" altLang="en-US" sz="4400" kern="1200" dirty="0">
                <a:solidFill>
                  <a:schemeClr val="tx1"/>
                </a:solidFill>
                <a:latin typeface="Times New Roman" panose="02020603050405020304" pitchFamily="18" charset="0"/>
                <a:ea typeface="+mj-ea"/>
                <a:cs typeface="+mj-cs"/>
              </a:rPr>
              <a:t>  </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10</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4339" name="TextBox 5"/>
          <p:cNvSpPr txBox="1"/>
          <p:nvPr>
            <p:custDataLst>
              <p:tags r:id="rId2"/>
            </p:custDataLst>
          </p:nvPr>
        </p:nvSpPr>
        <p:spPr>
          <a:xfrm>
            <a:off x="914400" y="635000"/>
            <a:ext cx="7315200" cy="2143125"/>
          </a:xfrm>
          <a:prstGeom prst="rect">
            <a:avLst/>
          </a:prstGeom>
          <a:noFill/>
          <a:ln w="9525">
            <a:noFill/>
          </a:ln>
        </p:spPr>
        <p:txBody>
          <a:bodyPr anchor="ctr" anchorCtr="0"/>
          <a:lstStyle/>
          <a:p>
            <a:pPr>
              <a:lnSpc>
                <a:spcPct val="150000"/>
              </a:lnSpc>
            </a:pP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什么是知识？</a:t>
            </a:r>
            <a:endPar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知识有什么特性？</a:t>
            </a:r>
          </a:p>
        </p:txBody>
      </p:sp>
      <p:sp>
        <p:nvSpPr>
          <p:cNvPr id="7" name="圆角矩形 6"/>
          <p:cNvSpPr/>
          <p:nvPr>
            <p:custDataLst>
              <p:tags r:id="rId3"/>
            </p:custDataLst>
          </p:nvPr>
        </p:nvSpPr>
        <p:spPr>
          <a:xfrm>
            <a:off x="6172200" y="6215063"/>
            <a:ext cx="1543050" cy="411163"/>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作答</a:t>
            </a:r>
          </a:p>
        </p:txBody>
      </p:sp>
      <p:sp>
        <p:nvSpPr>
          <p:cNvPr id="13" name="矩形 12"/>
          <p:cNvSpPr/>
          <p:nvPr>
            <p:custDataLst>
              <p:tags r:id="rId4"/>
            </p:custDataLst>
          </p:nvPr>
        </p:nvSpPr>
        <p:spPr>
          <a:xfrm>
            <a:off x="0" y="5849938"/>
            <a:ext cx="9144000" cy="365125"/>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anchor="ctr" anchorCtr="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rgbClr val="F84F4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正常使用主观题需</a:t>
            </a:r>
            <a:r>
              <a:rPr kumimoji="0" lang="en-US" altLang="zh-CN" sz="1200" b="0" i="0" u="none" strike="noStrike" kern="1200" cap="none" spc="0" normalizeH="0" baseline="0" noProof="0">
                <a:ln>
                  <a:noFill/>
                </a:ln>
                <a:solidFill>
                  <a:srgbClr val="F84F4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2.0</a:t>
            </a:r>
            <a:r>
              <a:rPr kumimoji="0" lang="zh-CN" altLang="en-US" sz="1200" b="0" i="0" u="none" strike="noStrike" kern="1200" cap="none" spc="0" normalizeH="0" baseline="0" noProof="0">
                <a:ln>
                  <a:noFill/>
                </a:ln>
                <a:solidFill>
                  <a:srgbClr val="F84F4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以上版本雨课堂</a:t>
            </a:r>
          </a:p>
        </p:txBody>
      </p:sp>
      <p:sp>
        <p:nvSpPr>
          <p:cNvPr id="2" name="矩形 1"/>
          <p:cNvSpPr/>
          <p:nvPr/>
        </p:nvSpPr>
        <p:spPr>
          <a:xfrm>
            <a:off x="2971800" y="1143000"/>
            <a:ext cx="6400800" cy="492443"/>
          </a:xfrm>
          <a:prstGeom prst="rect">
            <a:avLst/>
          </a:prstGeom>
        </p:spPr>
        <p:txBody>
          <a:bodyPr wrap="square">
            <a:spAutoFit/>
          </a:bodyPr>
          <a:lstStyle/>
          <a:p>
            <a:r>
              <a:rPr lang="zh-CN" altLang="en-US" sz="2600" b="1" dirty="0">
                <a:solidFill>
                  <a:srgbClr val="000000"/>
                </a:solidFill>
                <a:latin typeface="Arial"/>
                <a:ea typeface="宋体"/>
              </a:rPr>
              <a:t>把有关</a:t>
            </a:r>
            <a:r>
              <a:rPr lang="zh-CN" altLang="en-US" sz="2600" b="1" dirty="0">
                <a:latin typeface="Arial"/>
                <a:ea typeface="宋体"/>
              </a:rPr>
              <a:t>信息关联在</a:t>
            </a:r>
            <a:r>
              <a:rPr lang="zh-CN" altLang="en-US" sz="2600" b="1" dirty="0">
                <a:solidFill>
                  <a:srgbClr val="000000"/>
                </a:solidFill>
                <a:latin typeface="Arial"/>
                <a:ea typeface="宋体"/>
              </a:rPr>
              <a:t>一起所形成的信息结构</a:t>
            </a:r>
            <a:endParaRPr lang="zh-CN" altLang="en-US" dirty="0"/>
          </a:p>
        </p:txBody>
      </p:sp>
      <p:sp>
        <p:nvSpPr>
          <p:cNvPr id="14" name="矩形 13"/>
          <p:cNvSpPr/>
          <p:nvPr/>
        </p:nvSpPr>
        <p:spPr>
          <a:xfrm>
            <a:off x="899160" y="2897028"/>
            <a:ext cx="7543800" cy="492443"/>
          </a:xfrm>
          <a:prstGeom prst="rect">
            <a:avLst/>
          </a:prstGeom>
        </p:spPr>
        <p:txBody>
          <a:bodyPr wrap="square">
            <a:spAutoFit/>
          </a:bodyPr>
          <a:lstStyle/>
          <a:p>
            <a:r>
              <a:rPr lang="zh-CN" altLang="en-US" sz="2600" b="1" dirty="0">
                <a:solidFill>
                  <a:srgbClr val="000000"/>
                </a:solidFill>
                <a:latin typeface="Arial"/>
                <a:ea typeface="宋体"/>
              </a:rPr>
              <a:t>相对正确性、不确定性、可表示性与可利用性</a:t>
            </a:r>
            <a:endParaRPr lang="zh-CN" altLang="en-US" dirty="0"/>
          </a:p>
        </p:txBody>
      </p:sp>
      <p:grpSp>
        <p:nvGrpSpPr>
          <p:cNvPr id="14342" name="组合 11"/>
          <p:cNvGrpSpPr/>
          <p:nvPr>
            <p:custDataLst>
              <p:tags r:id="rId5"/>
            </p:custDataLst>
          </p:nvPr>
        </p:nvGrpSpPr>
        <p:grpSpPr>
          <a:xfrm>
            <a:off x="0" y="0"/>
            <a:ext cx="9144000" cy="635000"/>
            <a:chOff x="0" y="0"/>
            <a:chExt cx="9144000" cy="635000"/>
          </a:xfrm>
        </p:grpSpPr>
        <p:sp>
          <p:nvSpPr>
            <p:cNvPr id="8" name="TitleBackground"/>
            <p:cNvSpPr/>
            <p:nvPr>
              <p:custDataLst>
                <p:tags r:id="rId7"/>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sp>
          <p:nvSpPr>
            <p:cNvPr id="9" name="ColorBlock"/>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sp>
          <p:nvSpPr>
            <p:cNvPr id="14346" name="TypeText"/>
            <p:cNvSpPr txBox="1"/>
            <p:nvPr>
              <p:custDataLst>
                <p:tags r:id="rId9"/>
              </p:custDataLst>
            </p:nvPr>
          </p:nvSpPr>
          <p:spPr>
            <a:xfrm>
              <a:off x="254000" y="0"/>
              <a:ext cx="1905000" cy="635000"/>
            </a:xfrm>
            <a:prstGeom prst="rect">
              <a:avLst/>
            </a:prstGeom>
            <a:noFill/>
            <a:ln w="9525">
              <a:noFill/>
            </a:ln>
          </p:spPr>
          <p:txBody>
            <a:bodyPr wrap="none" anchor="ctr" anchorCtr="0"/>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主观题</a:t>
              </a:r>
            </a:p>
          </p:txBody>
        </p:sp>
        <p:sp>
          <p:nvSpPr>
            <p:cNvPr id="14347" name="TipText"/>
            <p:cNvSpPr txBox="1"/>
            <p:nvPr>
              <p:custDataLst>
                <p:tags r:id="rId10"/>
              </p:custDataLst>
            </p:nvPr>
          </p:nvSpPr>
          <p:spPr>
            <a:xfrm>
              <a:off x="1525905" y="109220"/>
              <a:ext cx="2286000" cy="508000"/>
            </a:xfrm>
            <a:prstGeom prst="rect">
              <a:avLst/>
            </a:prstGeom>
            <a:noFill/>
            <a:ln w="9525">
              <a:noFill/>
            </a:ln>
          </p:spPr>
          <p:txBody>
            <a:bodyPr wrap="none" anchor="ctr" anchorCtr="0"/>
            <a:lstStyle/>
            <a:p>
              <a:r>
                <a:rPr lang="en-US" altLang="zh-CN" sz="2000" dirty="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10</a:t>
              </a:r>
              <a:r>
                <a:rPr lang="zh-CN" altLang="en-US" sz="2000" dirty="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p>
          </p:txBody>
        </p:sp>
      </p:grpSp>
      <p:pic>
        <p:nvPicPr>
          <p:cNvPr id="14343" name="图片 4"/>
          <p:cNvPicPr/>
          <p:nvPr>
            <p:custDataLst>
              <p:tags r:id="rId6"/>
            </p:custDataLst>
          </p:nvPr>
        </p:nvPicPr>
        <p:blipFill>
          <a:blip r:embed="rId12"/>
          <a:stretch>
            <a:fillRect/>
          </a:stretch>
        </p:blipFill>
        <p:spPr>
          <a:xfrm>
            <a:off x="7594600" y="63500"/>
            <a:ext cx="1422400" cy="508000"/>
          </a:xfrm>
          <a:prstGeom prst="rect">
            <a:avLst/>
          </a:prstGeom>
          <a:noFill/>
          <a:ln w="9525">
            <a:noFill/>
          </a:ln>
        </p:spPr>
      </p:pic>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100</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86019" name="Rectangle 2"/>
          <p:cNvSpPr>
            <a:spLocks noGrp="1" noChangeArrowheads="1"/>
          </p:cNvSpPr>
          <p:nvPr>
            <p:ph type="title"/>
          </p:nvPr>
        </p:nvSpPr>
        <p:spPr/>
        <p:txBody>
          <a:bodyPr vert="horz"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8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mj-cs"/>
              </a:rPr>
              <a:t>2.5.2  </a:t>
            </a:r>
            <a:r>
              <a:rPr kumimoji="0" lang="zh-CN" altLang="en-US" sz="3800" b="1" i="0" u="none" strike="noStrike" kern="1200" cap="none" spc="0" normalizeH="0" baseline="0" noProof="0" dirty="0">
                <a:ln>
                  <a:noFill/>
                </a:ln>
                <a:solidFill>
                  <a:schemeClr val="bg1"/>
                </a:solidFill>
                <a:effectLst/>
                <a:uLnTx/>
                <a:uFillTx/>
                <a:latin typeface="+mj-ea"/>
                <a:ea typeface="+mj-ea"/>
                <a:cs typeface="+mj-cs"/>
              </a:rPr>
              <a:t>语义网络</a:t>
            </a:r>
          </a:p>
        </p:txBody>
      </p:sp>
      <p:sp>
        <p:nvSpPr>
          <p:cNvPr id="86020" name="Rectangle 3"/>
          <p:cNvSpPr>
            <a:spLocks noGrp="1" noChangeArrowheads="1"/>
          </p:cNvSpPr>
          <p:nvPr>
            <p:ph idx="1"/>
          </p:nvPr>
        </p:nvSpPr>
        <p:spPr>
          <a:xfrm>
            <a:off x="304800" y="990600"/>
            <a:ext cx="7924800" cy="685800"/>
          </a:xfrm>
        </p:spPr>
        <p:txBody>
          <a:bodyPr vert="horz" wrap="square" lIns="91440" tIns="45720" rIns="91440" bIns="45720" numCol="1" anchor="t" anchorCtr="0" compatLnSpc="1"/>
          <a:lstStyle/>
          <a:p>
            <a:pPr marL="0" marR="0" lvl="0" indent="0" algn="just" defTabSz="914400" rtl="0" eaLnBrk="1" fontAlgn="base" latinLnBrk="0" hangingPunct="1">
              <a:lnSpc>
                <a:spcPct val="130000"/>
              </a:lnSpc>
              <a:spcBef>
                <a:spcPts val="600"/>
              </a:spcBef>
              <a:spcAft>
                <a:spcPct val="0"/>
              </a:spcAft>
              <a:buClr>
                <a:schemeClr val="accent2"/>
              </a:buClr>
              <a:buSzTx/>
              <a:buFont typeface="Wingdings" panose="05000000000000000000" pitchFamily="2" charset="2"/>
              <a:buNone/>
              <a:defRPr/>
            </a:pPr>
            <a:r>
              <a:rPr kumimoji="0" lang="zh-CN" altLang="en-US" sz="28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语义网络基本语义联系</a:t>
            </a:r>
            <a:endParaRPr kumimoji="0" lang="zh-CN" altLang="en-US" sz="2000" b="1" i="0" u="none" strike="noStrike" kern="1200" cap="none" spc="0" normalizeH="0" baseline="0" noProof="0" dirty="0">
              <a:ln>
                <a:noFill/>
              </a:ln>
              <a:solidFill>
                <a:schemeClr val="tx1"/>
              </a:solidFill>
              <a:effectLst/>
              <a:uLnTx/>
              <a:uFillTx/>
              <a:latin typeface="+mn-ea"/>
              <a:ea typeface="+mn-ea"/>
              <a:cs typeface="+mn-cs"/>
            </a:endParaRPr>
          </a:p>
        </p:txBody>
      </p:sp>
      <p:sp>
        <p:nvSpPr>
          <p:cNvPr id="94214" name="矩形 1"/>
          <p:cNvSpPr>
            <a:spLocks noChangeArrowheads="1"/>
          </p:cNvSpPr>
          <p:nvPr/>
        </p:nvSpPr>
        <p:spPr bwMode="auto">
          <a:xfrm>
            <a:off x="533400" y="1798638"/>
            <a:ext cx="8229600" cy="332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30000"/>
              </a:lnSpc>
              <a:spcBef>
                <a:spcPts val="600"/>
              </a:spcBef>
              <a:spcAft>
                <a:spcPct val="0"/>
              </a:spcAft>
              <a:buClr>
                <a:srgbClr val="C00000"/>
              </a:buClr>
              <a:buSzPct val="95000"/>
              <a:buFontTx/>
              <a:buNone/>
              <a:defRPr/>
            </a:pPr>
            <a:r>
              <a:rPr kumimoji="0" lang="zh-CN" altLang="en-US" sz="26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时间关系</a:t>
            </a:r>
            <a:endParaRPr kumimoji="0" lang="en-US" altLang="zh-CN" sz="26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0" fontAlgn="base" latinLnBrk="0" hangingPunct="0">
              <a:lnSpc>
                <a:spcPct val="130000"/>
              </a:lnSpc>
              <a:spcBef>
                <a:spcPts val="600"/>
              </a:spcBef>
              <a:spcAft>
                <a:spcPct val="0"/>
              </a:spcAft>
              <a:buClr>
                <a:srgbClr val="C00000"/>
              </a:buClr>
              <a:buSzPct val="95000"/>
              <a:buFontTx/>
              <a:buNone/>
              <a:defRPr/>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    时间关系是指不同事件在其发生时间方面的先后关系，节点间的不具备属性继承性。</a:t>
            </a:r>
          </a:p>
          <a:p>
            <a:pPr marL="0" marR="0" lvl="0" indent="0" algn="l" defTabSz="914400" rtl="0" eaLnBrk="0" fontAlgn="base" latinLnBrk="0" hangingPunct="0">
              <a:lnSpc>
                <a:spcPct val="130000"/>
              </a:lnSpc>
              <a:spcBef>
                <a:spcPts val="600"/>
              </a:spcBef>
              <a:spcAft>
                <a:spcPct val="0"/>
              </a:spcAft>
              <a:buClr>
                <a:srgbClr val="C00000"/>
              </a:buClr>
              <a:buSzPct val="95000"/>
              <a:buFontTx/>
              <a:buNone/>
              <a:defRPr/>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常用的时间关系有：</a:t>
            </a:r>
          </a:p>
          <a:p>
            <a:pPr marL="342900" marR="0" lvl="0" indent="-342900" algn="l" defTabSz="914400" rtl="0" eaLnBrk="0" fontAlgn="base" latinLnBrk="0" hangingPunct="0">
              <a:lnSpc>
                <a:spcPct val="130000"/>
              </a:lnSpc>
              <a:spcBef>
                <a:spcPts val="600"/>
              </a:spcBef>
              <a:spcAft>
                <a:spcPct val="0"/>
              </a:spcAft>
              <a:buClr>
                <a:srgbClr val="C00000"/>
              </a:buClr>
              <a:buSzPct val="95000"/>
              <a:buFont typeface="Wingdings" panose="05000000000000000000" pitchFamily="2" charset="2"/>
              <a:buChar char="ü"/>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Before</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：表示一个事件在一个事件之前发生。</a:t>
            </a:r>
          </a:p>
          <a:p>
            <a:pPr marL="342900" marR="0" lvl="0" indent="-342900" algn="l" defTabSz="914400" rtl="0" eaLnBrk="0" fontAlgn="base" latinLnBrk="0" hangingPunct="0">
              <a:lnSpc>
                <a:spcPct val="130000"/>
              </a:lnSpc>
              <a:spcBef>
                <a:spcPts val="600"/>
              </a:spcBef>
              <a:spcAft>
                <a:spcPct val="0"/>
              </a:spcAft>
              <a:buClr>
                <a:srgbClr val="C00000"/>
              </a:buClr>
              <a:buSzPct val="95000"/>
              <a:buFont typeface="Wingdings" panose="05000000000000000000" pitchFamily="2" charset="2"/>
              <a:buChar char="ü"/>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After</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：表示一个事件在一个事件之后发生。</a:t>
            </a:r>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101</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86019" name="Rectangle 2"/>
          <p:cNvSpPr>
            <a:spLocks noGrp="1" noChangeArrowheads="1"/>
          </p:cNvSpPr>
          <p:nvPr>
            <p:ph type="title"/>
          </p:nvPr>
        </p:nvSpPr>
        <p:spPr/>
        <p:txBody>
          <a:bodyPr vert="horz"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8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mj-cs"/>
              </a:rPr>
              <a:t>2.5.2  </a:t>
            </a:r>
            <a:r>
              <a:rPr kumimoji="0" lang="zh-CN" altLang="en-US" sz="3800" b="1" i="0" u="none" strike="noStrike" kern="1200" cap="none" spc="0" normalizeH="0" baseline="0" noProof="0" dirty="0">
                <a:ln>
                  <a:noFill/>
                </a:ln>
                <a:solidFill>
                  <a:schemeClr val="bg1"/>
                </a:solidFill>
                <a:effectLst/>
                <a:uLnTx/>
                <a:uFillTx/>
                <a:latin typeface="+mj-ea"/>
                <a:ea typeface="+mj-ea"/>
                <a:cs typeface="+mj-cs"/>
              </a:rPr>
              <a:t>语义网络</a:t>
            </a:r>
          </a:p>
        </p:txBody>
      </p:sp>
      <p:sp>
        <p:nvSpPr>
          <p:cNvPr id="86020" name="Rectangle 3"/>
          <p:cNvSpPr>
            <a:spLocks noGrp="1" noChangeArrowheads="1"/>
          </p:cNvSpPr>
          <p:nvPr>
            <p:ph idx="1"/>
          </p:nvPr>
        </p:nvSpPr>
        <p:spPr>
          <a:xfrm>
            <a:off x="304800" y="914400"/>
            <a:ext cx="7924800" cy="685800"/>
          </a:xfrm>
        </p:spPr>
        <p:txBody>
          <a:bodyPr vert="horz" wrap="square" lIns="91440" tIns="45720" rIns="91440" bIns="45720" numCol="1" anchor="t" anchorCtr="0" compatLnSpc="1"/>
          <a:lstStyle/>
          <a:p>
            <a:pPr marL="0" marR="0" lvl="0" indent="0" algn="just" defTabSz="914400" rtl="0" eaLnBrk="1" fontAlgn="base" latinLnBrk="0" hangingPunct="1">
              <a:lnSpc>
                <a:spcPct val="130000"/>
              </a:lnSpc>
              <a:spcBef>
                <a:spcPts val="600"/>
              </a:spcBef>
              <a:spcAft>
                <a:spcPct val="0"/>
              </a:spcAft>
              <a:buClr>
                <a:schemeClr val="accent2"/>
              </a:buClr>
              <a:buSzTx/>
              <a:buFont typeface="Wingdings" panose="05000000000000000000" pitchFamily="2" charset="2"/>
              <a:buNone/>
              <a:defRPr/>
            </a:pPr>
            <a:r>
              <a:rPr kumimoji="0" lang="zh-CN" altLang="en-US" sz="28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语义网络基本语义联系</a:t>
            </a:r>
            <a:endParaRPr kumimoji="0" lang="zh-CN" altLang="en-US" sz="2000" b="1" i="0" u="none" strike="noStrike" kern="1200" cap="none" spc="0" normalizeH="0" baseline="0" noProof="0" dirty="0">
              <a:ln>
                <a:noFill/>
              </a:ln>
              <a:solidFill>
                <a:schemeClr val="tx1"/>
              </a:solidFill>
              <a:effectLst/>
              <a:uLnTx/>
              <a:uFillTx/>
              <a:latin typeface="+mn-ea"/>
              <a:ea typeface="+mn-ea"/>
              <a:cs typeface="+mn-cs"/>
            </a:endParaRPr>
          </a:p>
        </p:txBody>
      </p:sp>
      <p:sp>
        <p:nvSpPr>
          <p:cNvPr id="94214" name="矩形 1"/>
          <p:cNvSpPr>
            <a:spLocks noChangeArrowheads="1"/>
          </p:cNvSpPr>
          <p:nvPr/>
        </p:nvSpPr>
        <p:spPr bwMode="auto">
          <a:xfrm>
            <a:off x="533400" y="1600200"/>
            <a:ext cx="8001000" cy="499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30000"/>
              </a:lnSpc>
              <a:spcBef>
                <a:spcPts val="600"/>
              </a:spcBef>
              <a:spcAft>
                <a:spcPct val="0"/>
              </a:spcAft>
              <a:buClr>
                <a:srgbClr val="C00000"/>
              </a:buClr>
              <a:buSzPct val="95000"/>
              <a:buFontTx/>
              <a:buNone/>
              <a:defRPr/>
            </a:pPr>
            <a:r>
              <a:rPr kumimoji="0" lang="zh-CN" altLang="en-US" sz="26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位置关系</a:t>
            </a:r>
            <a:endParaRPr kumimoji="0" lang="en-US" altLang="zh-CN" sz="26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0" fontAlgn="base" latinLnBrk="0" hangingPunct="0">
              <a:lnSpc>
                <a:spcPct val="130000"/>
              </a:lnSpc>
              <a:spcBef>
                <a:spcPts val="600"/>
              </a:spcBef>
              <a:spcAft>
                <a:spcPct val="0"/>
              </a:spcAft>
              <a:buClr>
                <a:srgbClr val="C00000"/>
              </a:buClr>
              <a:buSzPct val="95000"/>
              <a:buFontTx/>
              <a:buNone/>
              <a:defRPr/>
            </a:pPr>
            <a:r>
              <a:rPr kumimoji="0" lang="zh-CN" altLang="en-US" sz="2400" b="0" i="0" u="none" strike="noStrike" kern="1200" cap="none" spc="0" normalizeH="0" baseline="0" noProof="0" dirty="0">
                <a:ln>
                  <a:noFill/>
                </a:ln>
                <a:solidFill>
                  <a:schemeClr val="tx1"/>
                </a:solidFill>
                <a:effectLst/>
                <a:uLnTx/>
                <a:uFillTx/>
                <a:latin typeface="Verdana" panose="020B0604030504040204" pitchFamily="34" charset="0"/>
                <a:ea typeface="宋体" panose="02010600030101010101" pitchFamily="2" charset="-122"/>
                <a:cs typeface="+mn-cs"/>
              </a:rPr>
              <a:t>    </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位置关系是指不同事物在位置方面的关系。节点间的不具备属性继承性。</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30000"/>
              </a:lnSpc>
              <a:spcBef>
                <a:spcPts val="600"/>
              </a:spcBef>
              <a:spcAft>
                <a:spcPct val="0"/>
              </a:spcAft>
              <a:buClr>
                <a:srgbClr val="C00000"/>
              </a:buClr>
              <a:buSzPct val="95000"/>
              <a:buFontTx/>
              <a:buNone/>
              <a:defRPr/>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常用的位置关系有：</a:t>
            </a:r>
          </a:p>
          <a:p>
            <a:pPr marL="342900" marR="0" lvl="0" indent="-342900" algn="l" defTabSz="914400" rtl="0" eaLnBrk="0" fontAlgn="base" latinLnBrk="0" hangingPunct="0">
              <a:lnSpc>
                <a:spcPct val="130000"/>
              </a:lnSpc>
              <a:spcBef>
                <a:spcPts val="600"/>
              </a:spcBef>
              <a:spcAft>
                <a:spcPct val="0"/>
              </a:spcAft>
              <a:buClr>
                <a:srgbClr val="C00000"/>
              </a:buClr>
              <a:buSzPct val="95000"/>
              <a:buFont typeface="Wingdings" panose="05000000000000000000" pitchFamily="2" charset="2"/>
              <a:buChar char="ü"/>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Located-on:</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表示一物体在另一物体之上。</a:t>
            </a:r>
          </a:p>
          <a:p>
            <a:pPr marL="342900" marR="0" lvl="0" indent="-342900" algn="l" defTabSz="914400" rtl="0" eaLnBrk="0" fontAlgn="base" latinLnBrk="0" hangingPunct="0">
              <a:lnSpc>
                <a:spcPct val="130000"/>
              </a:lnSpc>
              <a:spcBef>
                <a:spcPts val="600"/>
              </a:spcBef>
              <a:spcAft>
                <a:spcPct val="0"/>
              </a:spcAft>
              <a:buClr>
                <a:srgbClr val="C00000"/>
              </a:buClr>
              <a:buSzPct val="95000"/>
              <a:buFont typeface="Wingdings" panose="05000000000000000000" pitchFamily="2" charset="2"/>
              <a:buChar char="ü"/>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Located-at: </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表示一物体在某一位置。</a:t>
            </a:r>
          </a:p>
          <a:p>
            <a:pPr marL="342900" marR="0" lvl="0" indent="-342900" algn="l" defTabSz="914400" rtl="0" eaLnBrk="0" fontAlgn="base" latinLnBrk="0" hangingPunct="0">
              <a:lnSpc>
                <a:spcPct val="130000"/>
              </a:lnSpc>
              <a:spcBef>
                <a:spcPts val="600"/>
              </a:spcBef>
              <a:spcAft>
                <a:spcPct val="0"/>
              </a:spcAft>
              <a:buClr>
                <a:srgbClr val="C00000"/>
              </a:buClr>
              <a:buSzPct val="95000"/>
              <a:buFont typeface="Wingdings" panose="05000000000000000000" pitchFamily="2" charset="2"/>
              <a:buChar char="ü"/>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Located-under: </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表示一物体在另一物体之下。</a:t>
            </a:r>
          </a:p>
          <a:p>
            <a:pPr marL="342900" marR="0" lvl="0" indent="-342900" algn="l" defTabSz="914400" rtl="0" eaLnBrk="0" fontAlgn="base" latinLnBrk="0" hangingPunct="0">
              <a:lnSpc>
                <a:spcPct val="130000"/>
              </a:lnSpc>
              <a:spcBef>
                <a:spcPts val="600"/>
              </a:spcBef>
              <a:spcAft>
                <a:spcPct val="0"/>
              </a:spcAft>
              <a:buClr>
                <a:srgbClr val="C00000"/>
              </a:buClr>
              <a:buSzPct val="95000"/>
              <a:buFont typeface="Wingdings" panose="05000000000000000000" pitchFamily="2" charset="2"/>
              <a:buChar char="ü"/>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Located-inside: </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表示一物体在另一物体之中。</a:t>
            </a:r>
          </a:p>
          <a:p>
            <a:pPr marL="342900" marR="0" lvl="0" indent="-342900" algn="l" defTabSz="914400" rtl="0" eaLnBrk="0" fontAlgn="base" latinLnBrk="0" hangingPunct="0">
              <a:lnSpc>
                <a:spcPct val="130000"/>
              </a:lnSpc>
              <a:spcBef>
                <a:spcPts val="600"/>
              </a:spcBef>
              <a:spcAft>
                <a:spcPct val="0"/>
              </a:spcAft>
              <a:buClr>
                <a:srgbClr val="C00000"/>
              </a:buClr>
              <a:buSzPct val="95000"/>
              <a:buFont typeface="Wingdings" panose="05000000000000000000" pitchFamily="2" charset="2"/>
              <a:buChar char="ü"/>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Located-outside: </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表示一物体在另一物体之外。</a:t>
            </a:r>
          </a:p>
        </p:txBody>
      </p:sp>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102</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86019" name="Rectangle 2"/>
          <p:cNvSpPr>
            <a:spLocks noGrp="1" noChangeArrowheads="1"/>
          </p:cNvSpPr>
          <p:nvPr>
            <p:ph type="title"/>
          </p:nvPr>
        </p:nvSpPr>
        <p:spPr/>
        <p:txBody>
          <a:bodyPr vert="horz"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8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mj-cs"/>
              </a:rPr>
              <a:t>2.5.2  </a:t>
            </a:r>
            <a:r>
              <a:rPr kumimoji="0" lang="zh-CN" altLang="en-US" sz="3800" b="1" i="0" u="none" strike="noStrike" kern="1200" cap="none" spc="0" normalizeH="0" baseline="0" noProof="0" dirty="0">
                <a:ln>
                  <a:noFill/>
                </a:ln>
                <a:solidFill>
                  <a:schemeClr val="bg1"/>
                </a:solidFill>
                <a:effectLst/>
                <a:uLnTx/>
                <a:uFillTx/>
                <a:latin typeface="+mj-ea"/>
                <a:ea typeface="+mj-ea"/>
                <a:cs typeface="+mj-cs"/>
              </a:rPr>
              <a:t>语义网络</a:t>
            </a:r>
          </a:p>
        </p:txBody>
      </p:sp>
      <p:sp>
        <p:nvSpPr>
          <p:cNvPr id="86020" name="Rectangle 3"/>
          <p:cNvSpPr>
            <a:spLocks noGrp="1" noChangeArrowheads="1"/>
          </p:cNvSpPr>
          <p:nvPr>
            <p:ph idx="1"/>
          </p:nvPr>
        </p:nvSpPr>
        <p:spPr>
          <a:xfrm>
            <a:off x="304800" y="990600"/>
            <a:ext cx="7924800" cy="685800"/>
          </a:xfrm>
        </p:spPr>
        <p:txBody>
          <a:bodyPr vert="horz" wrap="square" lIns="91440" tIns="45720" rIns="91440" bIns="45720" numCol="1" anchor="t" anchorCtr="0" compatLnSpc="1"/>
          <a:lstStyle/>
          <a:p>
            <a:pPr marL="0" marR="0" lvl="0" indent="0" algn="just" defTabSz="914400" rtl="0" eaLnBrk="1" fontAlgn="base" latinLnBrk="0" hangingPunct="1">
              <a:lnSpc>
                <a:spcPct val="130000"/>
              </a:lnSpc>
              <a:spcBef>
                <a:spcPts val="600"/>
              </a:spcBef>
              <a:spcAft>
                <a:spcPct val="0"/>
              </a:spcAft>
              <a:buClr>
                <a:schemeClr val="accent2"/>
              </a:buClr>
              <a:buSzTx/>
              <a:buFont typeface="Wingdings" panose="05000000000000000000" pitchFamily="2" charset="2"/>
              <a:buNone/>
              <a:defRPr/>
            </a:pPr>
            <a:r>
              <a:rPr kumimoji="0" lang="zh-CN" altLang="en-US" sz="28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语义网络基本语义联系</a:t>
            </a:r>
            <a:endParaRPr kumimoji="0" lang="zh-CN" altLang="en-US" sz="2000" b="1" i="0" u="none" strike="noStrike" kern="1200" cap="none" spc="0" normalizeH="0" baseline="0" noProof="0" dirty="0">
              <a:ln>
                <a:noFill/>
              </a:ln>
              <a:solidFill>
                <a:schemeClr val="tx1"/>
              </a:solidFill>
              <a:effectLst/>
              <a:uLnTx/>
              <a:uFillTx/>
              <a:latin typeface="+mn-ea"/>
              <a:ea typeface="+mn-ea"/>
              <a:cs typeface="+mn-cs"/>
            </a:endParaRPr>
          </a:p>
        </p:txBody>
      </p:sp>
      <p:sp>
        <p:nvSpPr>
          <p:cNvPr id="94214" name="矩形 1"/>
          <p:cNvSpPr>
            <a:spLocks noChangeArrowheads="1"/>
          </p:cNvSpPr>
          <p:nvPr/>
        </p:nvSpPr>
        <p:spPr bwMode="auto">
          <a:xfrm>
            <a:off x="533400" y="1676400"/>
            <a:ext cx="8305800" cy="284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30000"/>
              </a:lnSpc>
              <a:spcBef>
                <a:spcPts val="600"/>
              </a:spcBef>
              <a:spcAft>
                <a:spcPct val="0"/>
              </a:spcAft>
              <a:buClr>
                <a:srgbClr val="C00000"/>
              </a:buClr>
              <a:buSzPct val="95000"/>
              <a:buFontTx/>
              <a:buNone/>
              <a:defRPr/>
            </a:pPr>
            <a:r>
              <a:rPr kumimoji="0" lang="zh-CN" altLang="en-US" sz="26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相近关系</a:t>
            </a:r>
            <a:endParaRPr kumimoji="0" lang="en-US" altLang="zh-CN" sz="26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0" fontAlgn="base" latinLnBrk="0" hangingPunct="0">
              <a:lnSpc>
                <a:spcPct val="130000"/>
              </a:lnSpc>
              <a:spcBef>
                <a:spcPts val="600"/>
              </a:spcBef>
              <a:spcAft>
                <a:spcPct val="0"/>
              </a:spcAft>
              <a:buClr>
                <a:srgbClr val="C00000"/>
              </a:buClr>
              <a:buSzPct val="95000"/>
              <a:buFontTx/>
              <a:buNone/>
              <a:defRPr/>
            </a:pPr>
            <a:r>
              <a:rPr kumimoji="0" lang="zh-CN" altLang="en-US" sz="2400" b="0" i="0" u="none" strike="noStrike" kern="1200" cap="none" spc="0" normalizeH="0" baseline="0" noProof="0" dirty="0">
                <a:ln>
                  <a:noFill/>
                </a:ln>
                <a:solidFill>
                  <a:schemeClr val="tx1"/>
                </a:solidFill>
                <a:effectLst/>
                <a:uLnTx/>
                <a:uFillTx/>
                <a:latin typeface="Verdana" panose="020B0604030504040204" pitchFamily="34" charset="0"/>
                <a:ea typeface="宋体" panose="02010600030101010101" pitchFamily="2" charset="-122"/>
                <a:cs typeface="+mn-cs"/>
              </a:rPr>
              <a:t>    </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相近关系是指不同事物在形状、内容等方面相似和接近。</a:t>
            </a:r>
          </a:p>
          <a:p>
            <a:pPr marL="0" marR="0" lvl="0" indent="0" algn="l" defTabSz="914400" rtl="0" eaLnBrk="0" fontAlgn="base" latinLnBrk="0" hangingPunct="0">
              <a:lnSpc>
                <a:spcPct val="130000"/>
              </a:lnSpc>
              <a:spcBef>
                <a:spcPts val="600"/>
              </a:spcBef>
              <a:spcAft>
                <a:spcPct val="0"/>
              </a:spcAft>
              <a:buClr>
                <a:srgbClr val="C00000"/>
              </a:buClr>
              <a:buSzPct val="95000"/>
              <a:buFontTx/>
              <a:buNone/>
              <a:defRPr/>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常用的相近关系有：</a:t>
            </a:r>
          </a:p>
          <a:p>
            <a:pPr marL="342900" marR="0" lvl="0" indent="-342900" algn="l" defTabSz="914400" rtl="0" eaLnBrk="0" fontAlgn="base" latinLnBrk="0" hangingPunct="0">
              <a:lnSpc>
                <a:spcPct val="130000"/>
              </a:lnSpc>
              <a:spcBef>
                <a:spcPts val="600"/>
              </a:spcBef>
              <a:spcAft>
                <a:spcPct val="0"/>
              </a:spcAft>
              <a:buClr>
                <a:srgbClr val="C00000"/>
              </a:buClr>
              <a:buSzPct val="95000"/>
              <a:buFont typeface="Wingdings" panose="05000000000000000000" pitchFamily="2" charset="2"/>
              <a:buChar char="ü"/>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Similar-to:</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表示一事物与另一事物相似。</a:t>
            </a:r>
          </a:p>
          <a:p>
            <a:pPr marL="342900" marR="0" lvl="0" indent="-342900" algn="l" defTabSz="914400" rtl="0" eaLnBrk="0" fontAlgn="base" latinLnBrk="0" hangingPunct="0">
              <a:lnSpc>
                <a:spcPct val="130000"/>
              </a:lnSpc>
              <a:spcBef>
                <a:spcPts val="600"/>
              </a:spcBef>
              <a:spcAft>
                <a:spcPct val="0"/>
              </a:spcAft>
              <a:buClr>
                <a:srgbClr val="C00000"/>
              </a:buClr>
              <a:buSzPct val="95000"/>
              <a:buFont typeface="Wingdings" panose="05000000000000000000" pitchFamily="2" charset="2"/>
              <a:buChar char="ü"/>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Near-to: </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表示一事物与另一事物接近。</a:t>
            </a:r>
          </a:p>
        </p:txBody>
      </p:sp>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103</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86019" name="Rectangle 2"/>
          <p:cNvSpPr>
            <a:spLocks noGrp="1" noChangeArrowheads="1"/>
          </p:cNvSpPr>
          <p:nvPr>
            <p:ph type="title"/>
          </p:nvPr>
        </p:nvSpPr>
        <p:spPr/>
        <p:txBody>
          <a:bodyPr vert="horz"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8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mj-cs"/>
              </a:rPr>
              <a:t>2.5.2  </a:t>
            </a:r>
            <a:r>
              <a:rPr kumimoji="0" lang="zh-CN" altLang="en-US" sz="3800" b="1" i="0" u="none" strike="noStrike" kern="1200" cap="none" spc="0" normalizeH="0" baseline="0" noProof="0" dirty="0">
                <a:ln>
                  <a:noFill/>
                </a:ln>
                <a:solidFill>
                  <a:schemeClr val="bg1"/>
                </a:solidFill>
                <a:effectLst/>
                <a:uLnTx/>
                <a:uFillTx/>
                <a:latin typeface="+mj-ea"/>
                <a:ea typeface="+mj-ea"/>
                <a:cs typeface="+mj-cs"/>
              </a:rPr>
              <a:t>语义网络</a:t>
            </a:r>
          </a:p>
        </p:txBody>
      </p:sp>
      <p:sp>
        <p:nvSpPr>
          <p:cNvPr id="86020" name="Rectangle 3"/>
          <p:cNvSpPr>
            <a:spLocks noGrp="1" noChangeArrowheads="1"/>
          </p:cNvSpPr>
          <p:nvPr>
            <p:ph idx="1"/>
          </p:nvPr>
        </p:nvSpPr>
        <p:spPr>
          <a:xfrm>
            <a:off x="304800" y="990600"/>
            <a:ext cx="7924800" cy="685800"/>
          </a:xfrm>
        </p:spPr>
        <p:txBody>
          <a:bodyPr vert="horz" wrap="square" lIns="91440" tIns="45720" rIns="91440" bIns="45720" numCol="1" anchor="t" anchorCtr="0" compatLnSpc="1"/>
          <a:lstStyle/>
          <a:p>
            <a:pPr marL="0" marR="0" lvl="0" indent="0" algn="just" defTabSz="914400" rtl="0" eaLnBrk="1" fontAlgn="base" latinLnBrk="0" hangingPunct="1">
              <a:lnSpc>
                <a:spcPct val="130000"/>
              </a:lnSpc>
              <a:spcBef>
                <a:spcPts val="600"/>
              </a:spcBef>
              <a:spcAft>
                <a:spcPct val="0"/>
              </a:spcAft>
              <a:buClr>
                <a:schemeClr val="accent2"/>
              </a:buClr>
              <a:buSzTx/>
              <a:buFont typeface="Wingdings" panose="05000000000000000000" pitchFamily="2" charset="2"/>
              <a:buNone/>
              <a:defRPr/>
            </a:pPr>
            <a:r>
              <a:rPr kumimoji="0" lang="zh-CN" altLang="en-US" sz="28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语义网络基本语义联系</a:t>
            </a:r>
            <a:endParaRPr kumimoji="0" lang="zh-CN" altLang="en-US" sz="2000" b="1" i="0" u="none" strike="noStrike" kern="1200" cap="none" spc="0" normalizeH="0" baseline="0" noProof="0" dirty="0">
              <a:ln>
                <a:noFill/>
              </a:ln>
              <a:solidFill>
                <a:schemeClr val="tx1"/>
              </a:solidFill>
              <a:effectLst/>
              <a:uLnTx/>
              <a:uFillTx/>
              <a:latin typeface="+mn-ea"/>
              <a:ea typeface="+mn-ea"/>
              <a:cs typeface="+mn-cs"/>
            </a:endParaRPr>
          </a:p>
        </p:txBody>
      </p:sp>
      <p:sp>
        <p:nvSpPr>
          <p:cNvPr id="117765" name="矩形 1"/>
          <p:cNvSpPr>
            <a:spLocks noChangeArrowheads="1"/>
          </p:cNvSpPr>
          <p:nvPr/>
        </p:nvSpPr>
        <p:spPr bwMode="auto">
          <a:xfrm>
            <a:off x="496888" y="1752600"/>
            <a:ext cx="8305800" cy="213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30000"/>
              </a:lnSpc>
              <a:spcBef>
                <a:spcPts val="600"/>
              </a:spcBef>
              <a:spcAft>
                <a:spcPct val="0"/>
              </a:spcAft>
              <a:buClr>
                <a:srgbClr val="C00000"/>
              </a:buClr>
              <a:buSzPct val="95000"/>
              <a:buFontTx/>
              <a:buNone/>
              <a:defRPr/>
            </a:pPr>
            <a:r>
              <a:rPr kumimoji="0" lang="zh-CN" altLang="en-US" sz="26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因果关系</a:t>
            </a:r>
            <a:endParaRPr kumimoji="0" lang="en-US" altLang="zh-CN" sz="26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0" fontAlgn="base" latinLnBrk="0" hangingPunct="0">
              <a:lnSpc>
                <a:spcPct val="130000"/>
              </a:lnSpc>
              <a:spcBef>
                <a:spcPts val="600"/>
              </a:spcBef>
              <a:spcAft>
                <a:spcPct val="0"/>
              </a:spcAft>
              <a:buClr>
                <a:srgbClr val="C00000"/>
              </a:buClr>
              <a:buSzPct val="95000"/>
              <a:buFontTx/>
              <a:buNone/>
              <a:defRPr/>
            </a:pPr>
            <a:r>
              <a:rPr kumimoji="0" lang="zh-CN" altLang="en-US" sz="2400" b="0" i="0" u="none" strike="noStrike" kern="1200" cap="none" spc="0" normalizeH="0" baseline="0" noProof="0" dirty="0">
                <a:ln>
                  <a:noFill/>
                </a:ln>
                <a:solidFill>
                  <a:schemeClr val="tx1"/>
                </a:solidFill>
                <a:effectLst/>
                <a:uLnTx/>
                <a:uFillTx/>
                <a:latin typeface="Verdana" panose="020B0604030504040204" pitchFamily="34" charset="0"/>
                <a:ea typeface="宋体" panose="02010600030101010101" pitchFamily="2" charset="-122"/>
                <a:cs typeface="+mn-cs"/>
              </a:rPr>
              <a:t>     </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因果关系是指由于某一事件的发生而导致另一事物的发生，适合表示规则性知识。通常用</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If-then</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联系表示两个节点之间的因果关系，其含义是“如果</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，那么</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a:t>
            </a:r>
          </a:p>
        </p:txBody>
      </p:sp>
      <p:sp>
        <p:nvSpPr>
          <p:cNvPr id="117766" name="矩形 1"/>
          <p:cNvSpPr>
            <a:spLocks noChangeArrowheads="1"/>
          </p:cNvSpPr>
          <p:nvPr/>
        </p:nvSpPr>
        <p:spPr bwMode="auto">
          <a:xfrm>
            <a:off x="460375" y="4038600"/>
            <a:ext cx="8305800" cy="213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30000"/>
              </a:lnSpc>
              <a:spcBef>
                <a:spcPts val="600"/>
              </a:spcBef>
              <a:spcAft>
                <a:spcPct val="0"/>
              </a:spcAft>
              <a:buClr>
                <a:srgbClr val="C00000"/>
              </a:buClr>
              <a:buSzPct val="95000"/>
              <a:buFontTx/>
              <a:buNone/>
              <a:defRPr/>
            </a:pPr>
            <a:r>
              <a:rPr kumimoji="0" lang="zh-CN" altLang="en-US" sz="26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组成关系</a:t>
            </a:r>
            <a:endParaRPr kumimoji="0" lang="en-US" altLang="zh-CN" sz="26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0" fontAlgn="base" latinLnBrk="0" hangingPunct="0">
              <a:lnSpc>
                <a:spcPct val="130000"/>
              </a:lnSpc>
              <a:spcBef>
                <a:spcPts val="600"/>
              </a:spcBef>
              <a:spcAft>
                <a:spcPct val="0"/>
              </a:spcAft>
              <a:buClr>
                <a:srgbClr val="C00000"/>
              </a:buClr>
              <a:buSzPct val="95000"/>
              <a:buFontTx/>
              <a:buNone/>
              <a:defRPr/>
            </a:pPr>
            <a:r>
              <a:rPr kumimoji="0" lang="zh-CN" altLang="en-US" sz="2400" b="0" i="0" u="none" strike="noStrike" kern="1200" cap="none" spc="0" normalizeH="0" baseline="0" noProof="0" dirty="0">
                <a:ln>
                  <a:noFill/>
                </a:ln>
                <a:solidFill>
                  <a:schemeClr val="tx1"/>
                </a:solidFill>
                <a:effectLst/>
                <a:uLnTx/>
                <a:uFillTx/>
                <a:latin typeface="Verdana" panose="020B0604030504040204" pitchFamily="34" charset="0"/>
                <a:ea typeface="宋体" panose="02010600030101010101" pitchFamily="2" charset="-122"/>
                <a:cs typeface="+mn-cs"/>
              </a:rPr>
              <a:t>     </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组成关系一种一对多的联系，用于表示某一事物由其它一些事物构成，通常用</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Composed-of</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联系表示。</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Composed-of</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联系所连接的节点间不具备属性继承性。</a:t>
            </a:r>
          </a:p>
        </p:txBody>
      </p:sp>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104</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86019" name="Rectangle 2"/>
          <p:cNvSpPr>
            <a:spLocks noGrp="1" noChangeArrowheads="1"/>
          </p:cNvSpPr>
          <p:nvPr>
            <p:ph type="title"/>
          </p:nvPr>
        </p:nvSpPr>
        <p:spPr/>
        <p:txBody>
          <a:bodyPr vert="horz"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8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mj-cs"/>
              </a:rPr>
              <a:t>2.5.2  </a:t>
            </a:r>
            <a:r>
              <a:rPr kumimoji="0" lang="zh-CN" altLang="en-US" sz="3800" b="1" i="0" u="none" strike="noStrike" kern="1200" cap="none" spc="0" normalizeH="0" baseline="0" noProof="0" dirty="0">
                <a:ln>
                  <a:noFill/>
                </a:ln>
                <a:solidFill>
                  <a:schemeClr val="bg1"/>
                </a:solidFill>
                <a:effectLst/>
                <a:uLnTx/>
                <a:uFillTx/>
                <a:latin typeface="+mj-ea"/>
                <a:ea typeface="+mj-ea"/>
                <a:cs typeface="+mj-cs"/>
              </a:rPr>
              <a:t>语义网络</a:t>
            </a:r>
          </a:p>
        </p:txBody>
      </p:sp>
      <p:sp>
        <p:nvSpPr>
          <p:cNvPr id="86020" name="Rectangle 3"/>
          <p:cNvSpPr>
            <a:spLocks noGrp="1" noChangeArrowheads="1"/>
          </p:cNvSpPr>
          <p:nvPr>
            <p:ph idx="1"/>
          </p:nvPr>
        </p:nvSpPr>
        <p:spPr>
          <a:xfrm>
            <a:off x="304800" y="990600"/>
            <a:ext cx="7924800" cy="685800"/>
          </a:xfrm>
        </p:spPr>
        <p:txBody>
          <a:bodyPr vert="horz" wrap="square" lIns="91440" tIns="45720" rIns="91440" bIns="45720" numCol="1" anchor="t" anchorCtr="0" compatLnSpc="1"/>
          <a:lstStyle/>
          <a:p>
            <a:pPr marL="0" marR="0" lvl="0" indent="0" algn="just" defTabSz="914400" rtl="0" eaLnBrk="1" fontAlgn="base" latinLnBrk="0" hangingPunct="1">
              <a:lnSpc>
                <a:spcPct val="130000"/>
              </a:lnSpc>
              <a:spcBef>
                <a:spcPts val="600"/>
              </a:spcBef>
              <a:spcAft>
                <a:spcPct val="0"/>
              </a:spcAft>
              <a:buClr>
                <a:schemeClr val="accent2"/>
              </a:buClr>
              <a:buSzTx/>
              <a:buFont typeface="Wingdings" panose="05000000000000000000" pitchFamily="2" charset="2"/>
              <a:buNone/>
              <a:defRPr/>
            </a:pPr>
            <a:r>
              <a:rPr kumimoji="0" lang="zh-CN" altLang="en-US" sz="28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语义网络表示知识的方法</a:t>
            </a:r>
            <a:endParaRPr kumimoji="0" lang="zh-CN" altLang="en-US" sz="2000" b="1" i="0" u="none" strike="noStrike" kern="1200" cap="none" spc="0" normalizeH="0" baseline="0" noProof="0" dirty="0">
              <a:ln>
                <a:noFill/>
              </a:ln>
              <a:solidFill>
                <a:schemeClr val="tx1"/>
              </a:solidFill>
              <a:effectLst/>
              <a:uLnTx/>
              <a:uFillTx/>
              <a:latin typeface="+mn-ea"/>
              <a:ea typeface="+mn-ea"/>
              <a:cs typeface="+mn-cs"/>
            </a:endParaRPr>
          </a:p>
        </p:txBody>
      </p:sp>
      <p:sp>
        <p:nvSpPr>
          <p:cNvPr id="119813" name="矩形 1"/>
          <p:cNvSpPr/>
          <p:nvPr/>
        </p:nvSpPr>
        <p:spPr>
          <a:xfrm>
            <a:off x="496888" y="1752600"/>
            <a:ext cx="8305800" cy="3570288"/>
          </a:xfrm>
          <a:prstGeom prst="rect">
            <a:avLst/>
          </a:prstGeom>
          <a:noFill/>
          <a:ln w="9525">
            <a:noFill/>
          </a:ln>
        </p:spPr>
        <p:txBody>
          <a:bodyPr>
            <a:spAutoFit/>
          </a:bodyPr>
          <a:lstStyle/>
          <a:p>
            <a:pPr>
              <a:lnSpc>
                <a:spcPct val="130000"/>
              </a:lnSpc>
              <a:spcBef>
                <a:spcPts val="600"/>
              </a:spcBef>
              <a:buClr>
                <a:srgbClr val="C00000"/>
              </a:buClr>
              <a:buSzPct val="95000"/>
            </a:pPr>
            <a:r>
              <a:rPr lang="zh-CN" altLang="en-US" sz="2600" b="1" dirty="0">
                <a:latin typeface="黑体" panose="02010609060101010101" pitchFamily="49" charset="-122"/>
                <a:ea typeface="黑体" panose="02010609060101010101" pitchFamily="49" charset="-122"/>
              </a:rPr>
              <a:t>事实性知识的表示</a:t>
            </a:r>
            <a:endParaRPr lang="en-US" altLang="zh-CN" sz="2600" b="1" dirty="0">
              <a:latin typeface="黑体" panose="02010609060101010101" pitchFamily="49" charset="-122"/>
              <a:ea typeface="黑体" panose="02010609060101010101" pitchFamily="49" charset="-122"/>
            </a:endParaRPr>
          </a:p>
          <a:p>
            <a:pPr>
              <a:lnSpc>
                <a:spcPct val="130000"/>
              </a:lnSpc>
              <a:spcBef>
                <a:spcPts val="600"/>
              </a:spcBef>
              <a:buClr>
                <a:srgbClr val="C00000"/>
              </a:buClr>
              <a:buSzPct val="95000"/>
            </a:pPr>
            <a:r>
              <a:rPr lang="zh-CN" altLang="en-US" sz="2400" dirty="0">
                <a:latin typeface="Verdana" panose="020B0604030504040204" pitchFamily="34" charset="0"/>
              </a:rPr>
              <a:t>    </a:t>
            </a:r>
            <a:r>
              <a:rPr lang="zh-CN" altLang="en-US" sz="2400" b="1" dirty="0">
                <a:latin typeface="Verdana" panose="020B0604030504040204" pitchFamily="34" charset="0"/>
              </a:rPr>
              <a:t>对于一些简单的事实，例如“鸟有翅膀”，“轮胎是汽车的一部分”，这里要描述这些事实需要两个节点，用前面给出的基本语义联系或自定义的基本语义联系就可以表示了。对于稍微复杂一点的事实，比如在一个事实中涉及到多个事物时，如果语义网络只被用来表示一个特定的事物或概念，那么当有更多的实例时，就需要更多的语义网络。</a:t>
            </a:r>
          </a:p>
        </p:txBody>
      </p:sp>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105</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86019" name="Rectangle 2"/>
          <p:cNvSpPr>
            <a:spLocks noGrp="1" noChangeArrowheads="1"/>
          </p:cNvSpPr>
          <p:nvPr>
            <p:ph type="title"/>
          </p:nvPr>
        </p:nvSpPr>
        <p:spPr/>
        <p:txBody>
          <a:bodyPr vert="horz"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8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mj-cs"/>
              </a:rPr>
              <a:t>2.5.2  </a:t>
            </a:r>
            <a:r>
              <a:rPr kumimoji="0" lang="zh-CN" altLang="en-US" sz="3800" b="1" i="0" u="none" strike="noStrike" kern="1200" cap="none" spc="0" normalizeH="0" baseline="0" noProof="0" dirty="0">
                <a:ln>
                  <a:noFill/>
                </a:ln>
                <a:solidFill>
                  <a:schemeClr val="bg1"/>
                </a:solidFill>
                <a:effectLst/>
                <a:uLnTx/>
                <a:uFillTx/>
                <a:latin typeface="+mj-ea"/>
                <a:ea typeface="+mj-ea"/>
                <a:cs typeface="+mj-cs"/>
              </a:rPr>
              <a:t>语义网络</a:t>
            </a:r>
          </a:p>
        </p:txBody>
      </p:sp>
      <p:sp>
        <p:nvSpPr>
          <p:cNvPr id="86020" name="Rectangle 3"/>
          <p:cNvSpPr>
            <a:spLocks noGrp="1" noChangeArrowheads="1"/>
          </p:cNvSpPr>
          <p:nvPr>
            <p:ph idx="1"/>
          </p:nvPr>
        </p:nvSpPr>
        <p:spPr>
          <a:xfrm>
            <a:off x="304800" y="990600"/>
            <a:ext cx="7924800" cy="685800"/>
          </a:xfrm>
        </p:spPr>
        <p:txBody>
          <a:bodyPr vert="horz" wrap="square" lIns="91440" tIns="45720" rIns="91440" bIns="45720" numCol="1" anchor="t" anchorCtr="0" compatLnSpc="1"/>
          <a:lstStyle/>
          <a:p>
            <a:pPr marL="0" marR="0" lvl="0" indent="0" algn="just" defTabSz="914400" rtl="0" eaLnBrk="1" fontAlgn="base" latinLnBrk="0" hangingPunct="1">
              <a:lnSpc>
                <a:spcPct val="130000"/>
              </a:lnSpc>
              <a:spcBef>
                <a:spcPts val="600"/>
              </a:spcBef>
              <a:spcAft>
                <a:spcPct val="0"/>
              </a:spcAft>
              <a:buClr>
                <a:schemeClr val="accent2"/>
              </a:buClr>
              <a:buSzTx/>
              <a:buFont typeface="Wingdings" panose="05000000000000000000" pitchFamily="2" charset="2"/>
              <a:buNone/>
              <a:defRPr/>
            </a:pPr>
            <a:r>
              <a:rPr kumimoji="0" lang="zh-CN" altLang="en-US" sz="28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语义网络表示知识的方法</a:t>
            </a:r>
            <a:endParaRPr kumimoji="0" lang="zh-CN" altLang="en-US" sz="2000" b="1" i="0" u="none" strike="noStrike" kern="1200" cap="none" spc="0" normalizeH="0" baseline="0" noProof="0" dirty="0">
              <a:ln>
                <a:noFill/>
              </a:ln>
              <a:solidFill>
                <a:schemeClr val="tx1"/>
              </a:solidFill>
              <a:effectLst/>
              <a:uLnTx/>
              <a:uFillTx/>
              <a:latin typeface="+mn-ea"/>
              <a:ea typeface="+mn-ea"/>
              <a:cs typeface="+mn-cs"/>
            </a:endParaRPr>
          </a:p>
        </p:txBody>
      </p:sp>
      <p:sp>
        <p:nvSpPr>
          <p:cNvPr id="119813" name="矩形 1"/>
          <p:cNvSpPr>
            <a:spLocks noChangeArrowheads="1"/>
          </p:cNvSpPr>
          <p:nvPr/>
        </p:nvSpPr>
        <p:spPr bwMode="auto">
          <a:xfrm>
            <a:off x="496888" y="1752600"/>
            <a:ext cx="8305800" cy="316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30000"/>
              </a:lnSpc>
              <a:spcBef>
                <a:spcPts val="600"/>
              </a:spcBef>
              <a:spcAft>
                <a:spcPct val="0"/>
              </a:spcAft>
              <a:buClr>
                <a:srgbClr val="C00000"/>
              </a:buClr>
              <a:buSzPct val="95000"/>
              <a:buFontTx/>
              <a:buNone/>
              <a:defRPr/>
            </a:pPr>
            <a:r>
              <a:rPr kumimoji="0" lang="zh-CN" altLang="en-US" sz="26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情况动作和事件的表示</a:t>
            </a:r>
            <a:endParaRPr kumimoji="0" lang="en-US" altLang="zh-CN" sz="26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0" fontAlgn="base" latinLnBrk="0" hangingPunct="0">
              <a:lnSpc>
                <a:spcPct val="130000"/>
              </a:lnSpc>
              <a:spcBef>
                <a:spcPts val="600"/>
              </a:spcBef>
              <a:spcAft>
                <a:spcPct val="0"/>
              </a:spcAft>
              <a:buClr>
                <a:srgbClr val="C00000"/>
              </a:buClr>
              <a:buSzPct val="95000"/>
              <a:buFontTx/>
              <a:buNone/>
              <a:defRPr/>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1</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）情况的表示</a:t>
            </a:r>
          </a:p>
          <a:p>
            <a:pPr marL="0" marR="0" lvl="0" indent="0" algn="l" defTabSz="914400" rtl="0" eaLnBrk="0" fontAlgn="base" latinLnBrk="0" hangingPunct="0">
              <a:lnSpc>
                <a:spcPct val="130000"/>
              </a:lnSpc>
              <a:spcBef>
                <a:spcPts val="600"/>
              </a:spcBef>
              <a:spcAft>
                <a:spcPct val="0"/>
              </a:spcAft>
              <a:buClr>
                <a:srgbClr val="C00000"/>
              </a:buClr>
              <a:buSzPct val="95000"/>
              <a:buFontTx/>
              <a:buNone/>
              <a:defRPr/>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    在用语义网络表示表示那些不及物动词表示的语句或没有间接宾语的及物动词表示的语句时，如果该语句的动作表示了一些其它情况，如动作作用的时间等，则需要增加一个情况节点用于指出各种不同的情况。</a:t>
            </a:r>
          </a:p>
        </p:txBody>
      </p:sp>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106</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86019" name="Rectangle 2"/>
          <p:cNvSpPr>
            <a:spLocks noGrp="1" noChangeArrowheads="1"/>
          </p:cNvSpPr>
          <p:nvPr>
            <p:ph type="title"/>
          </p:nvPr>
        </p:nvSpPr>
        <p:spPr/>
        <p:txBody>
          <a:bodyPr vert="horz"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8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mj-cs"/>
              </a:rPr>
              <a:t>2.5.2  </a:t>
            </a:r>
            <a:r>
              <a:rPr kumimoji="0" lang="zh-CN" altLang="en-US" sz="3800" b="1" i="0" u="none" strike="noStrike" kern="1200" cap="none" spc="0" normalizeH="0" baseline="0" noProof="0" dirty="0">
                <a:ln>
                  <a:noFill/>
                </a:ln>
                <a:solidFill>
                  <a:schemeClr val="bg1"/>
                </a:solidFill>
                <a:effectLst/>
                <a:uLnTx/>
                <a:uFillTx/>
                <a:latin typeface="+mj-ea"/>
                <a:ea typeface="+mj-ea"/>
                <a:cs typeface="+mj-cs"/>
              </a:rPr>
              <a:t>语义网络</a:t>
            </a:r>
          </a:p>
        </p:txBody>
      </p:sp>
      <p:sp>
        <p:nvSpPr>
          <p:cNvPr id="86020" name="Rectangle 3"/>
          <p:cNvSpPr>
            <a:spLocks noGrp="1" noChangeArrowheads="1"/>
          </p:cNvSpPr>
          <p:nvPr>
            <p:ph idx="1"/>
          </p:nvPr>
        </p:nvSpPr>
        <p:spPr>
          <a:xfrm>
            <a:off x="304800" y="990600"/>
            <a:ext cx="7924800" cy="685800"/>
          </a:xfrm>
        </p:spPr>
        <p:txBody>
          <a:bodyPr vert="horz" wrap="square" lIns="91440" tIns="45720" rIns="91440" bIns="45720" numCol="1" anchor="t" anchorCtr="0" compatLnSpc="1"/>
          <a:lstStyle/>
          <a:p>
            <a:pPr marL="0" marR="0" lvl="0" indent="0" algn="just" defTabSz="914400" rtl="0" eaLnBrk="1" fontAlgn="base" latinLnBrk="0" hangingPunct="1">
              <a:lnSpc>
                <a:spcPct val="130000"/>
              </a:lnSpc>
              <a:spcBef>
                <a:spcPts val="600"/>
              </a:spcBef>
              <a:spcAft>
                <a:spcPct val="0"/>
              </a:spcAft>
              <a:buClr>
                <a:schemeClr val="accent2"/>
              </a:buClr>
              <a:buSzTx/>
              <a:buFont typeface="Wingdings" panose="05000000000000000000" pitchFamily="2" charset="2"/>
              <a:buNone/>
              <a:defRPr/>
            </a:pPr>
            <a:r>
              <a:rPr kumimoji="0" lang="zh-CN" altLang="en-US" sz="28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语义网络表示知识的方法</a:t>
            </a:r>
            <a:endParaRPr kumimoji="0" lang="zh-CN" altLang="en-US" sz="2000" b="1" i="0" u="none" strike="noStrike" kern="1200" cap="none" spc="0" normalizeH="0" baseline="0" noProof="0" dirty="0">
              <a:ln>
                <a:noFill/>
              </a:ln>
              <a:solidFill>
                <a:schemeClr val="tx1"/>
              </a:solidFill>
              <a:effectLst/>
              <a:uLnTx/>
              <a:uFillTx/>
              <a:latin typeface="+mn-ea"/>
              <a:ea typeface="+mn-ea"/>
              <a:cs typeface="+mn-cs"/>
            </a:endParaRPr>
          </a:p>
        </p:txBody>
      </p:sp>
      <p:sp>
        <p:nvSpPr>
          <p:cNvPr id="120837" name="矩形 1"/>
          <p:cNvSpPr>
            <a:spLocks noChangeArrowheads="1"/>
          </p:cNvSpPr>
          <p:nvPr/>
        </p:nvSpPr>
        <p:spPr bwMode="auto">
          <a:xfrm>
            <a:off x="496888" y="1752600"/>
            <a:ext cx="8305800" cy="428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30000"/>
              </a:lnSpc>
              <a:spcBef>
                <a:spcPts val="600"/>
              </a:spcBef>
              <a:spcAft>
                <a:spcPct val="0"/>
              </a:spcAft>
              <a:buClr>
                <a:srgbClr val="C00000"/>
              </a:buClr>
              <a:buSzPct val="95000"/>
              <a:buFontTx/>
              <a:buNone/>
              <a:defRPr/>
            </a:pPr>
            <a:r>
              <a:rPr kumimoji="0" lang="zh-CN" altLang="en-US" sz="26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情况动作和事件的表示</a:t>
            </a:r>
            <a:endParaRPr kumimoji="0" lang="en-US" altLang="zh-CN" sz="26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0" fontAlgn="base" latinLnBrk="0" hangingPunct="0">
              <a:lnSpc>
                <a:spcPct val="130000"/>
              </a:lnSpc>
              <a:spcBef>
                <a:spcPts val="600"/>
              </a:spcBef>
              <a:spcAft>
                <a:spcPct val="0"/>
              </a:spcAft>
              <a:buClr>
                <a:srgbClr val="C00000"/>
              </a:buClr>
              <a:buSzPct val="95000"/>
              <a:buFontTx/>
              <a:buNone/>
              <a:defRPr/>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2</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）动作的表示</a:t>
            </a:r>
          </a:p>
          <a:p>
            <a:pPr marL="0" marR="0" lvl="0" indent="0" algn="l" defTabSz="914400" rtl="0" eaLnBrk="0" fontAlgn="base" latinLnBrk="0" hangingPunct="0">
              <a:lnSpc>
                <a:spcPct val="130000"/>
              </a:lnSpc>
              <a:spcBef>
                <a:spcPts val="600"/>
              </a:spcBef>
              <a:spcAft>
                <a:spcPct val="0"/>
              </a:spcAft>
              <a:buClr>
                <a:srgbClr val="C00000"/>
              </a:buClr>
              <a:buSzPct val="95000"/>
              <a:buFontTx/>
              <a:buNone/>
              <a:defRPr/>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   有些表示知识的语句既有发出动作的主体，又有接受动作的客体。在用语义网络表示这样的知识时，可以增加一个动作节点用于指出动作的主体和客体。</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30000"/>
              </a:lnSpc>
              <a:spcBef>
                <a:spcPts val="600"/>
              </a:spcBef>
              <a:spcAft>
                <a:spcPct val="0"/>
              </a:spcAft>
              <a:buClr>
                <a:srgbClr val="C00000"/>
              </a:buClr>
              <a:buSzPct val="95000"/>
              <a:buFontTx/>
              <a:buNone/>
              <a:defRPr/>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3</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）事件的表示</a:t>
            </a:r>
          </a:p>
          <a:p>
            <a:pPr marL="0" marR="0" lvl="0" indent="0" algn="l" defTabSz="914400" rtl="0" eaLnBrk="0" fontAlgn="base" latinLnBrk="0" hangingPunct="0">
              <a:lnSpc>
                <a:spcPct val="130000"/>
              </a:lnSpc>
              <a:spcBef>
                <a:spcPts val="600"/>
              </a:spcBef>
              <a:spcAft>
                <a:spcPct val="0"/>
              </a:spcAft>
              <a:buClr>
                <a:srgbClr val="C00000"/>
              </a:buClr>
              <a:buSzPct val="95000"/>
              <a:buFontTx/>
              <a:buNone/>
              <a:defRPr/>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   如果要表示的知识可以看成是发生的一个事，那么可以增加一个事件节点来描述这条知识。</a:t>
            </a:r>
          </a:p>
        </p:txBody>
      </p:sp>
    </p:spTree>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107</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86019" name="Rectangle 2"/>
          <p:cNvSpPr>
            <a:spLocks noGrp="1" noChangeArrowheads="1"/>
          </p:cNvSpPr>
          <p:nvPr>
            <p:ph type="title"/>
          </p:nvPr>
        </p:nvSpPr>
        <p:spPr/>
        <p:txBody>
          <a:bodyPr vert="horz"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8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mj-cs"/>
              </a:rPr>
              <a:t>2.5.2  </a:t>
            </a:r>
            <a:r>
              <a:rPr kumimoji="0" lang="zh-CN" altLang="en-US" sz="3800" b="1" i="0" u="none" strike="noStrike" kern="1200" cap="none" spc="0" normalizeH="0" baseline="0" noProof="0" dirty="0">
                <a:ln>
                  <a:noFill/>
                </a:ln>
                <a:solidFill>
                  <a:schemeClr val="bg1"/>
                </a:solidFill>
                <a:effectLst/>
                <a:uLnTx/>
                <a:uFillTx/>
                <a:latin typeface="+mj-ea"/>
                <a:ea typeface="+mj-ea"/>
                <a:cs typeface="+mj-cs"/>
              </a:rPr>
              <a:t>语义网络</a:t>
            </a:r>
          </a:p>
        </p:txBody>
      </p:sp>
      <p:sp>
        <p:nvSpPr>
          <p:cNvPr id="86020" name="Rectangle 3"/>
          <p:cNvSpPr>
            <a:spLocks noGrp="1" noChangeArrowheads="1"/>
          </p:cNvSpPr>
          <p:nvPr>
            <p:ph idx="1"/>
          </p:nvPr>
        </p:nvSpPr>
        <p:spPr>
          <a:xfrm>
            <a:off x="228600" y="762000"/>
            <a:ext cx="7924800" cy="685800"/>
          </a:xfrm>
        </p:spPr>
        <p:txBody>
          <a:bodyPr vert="horz" wrap="square" lIns="91440" tIns="45720" rIns="91440" bIns="45720" numCol="1" anchor="t" anchorCtr="0" compatLnSpc="1"/>
          <a:lstStyle/>
          <a:p>
            <a:pPr marL="0" marR="0" lvl="0" indent="0" algn="just" defTabSz="914400" rtl="0" eaLnBrk="1" fontAlgn="base" latinLnBrk="0" hangingPunct="1">
              <a:lnSpc>
                <a:spcPct val="130000"/>
              </a:lnSpc>
              <a:spcBef>
                <a:spcPts val="600"/>
              </a:spcBef>
              <a:spcAft>
                <a:spcPct val="0"/>
              </a:spcAft>
              <a:buClr>
                <a:schemeClr val="accent2"/>
              </a:buClr>
              <a:buSzTx/>
              <a:buFont typeface="Wingdings" panose="05000000000000000000" pitchFamily="2" charset="2"/>
              <a:buNone/>
              <a:defRPr/>
            </a:pPr>
            <a:r>
              <a:rPr kumimoji="0" lang="zh-CN" altLang="en-US" sz="28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语义网络表示知识的方法</a:t>
            </a:r>
            <a:endParaRPr kumimoji="0" lang="zh-CN" altLang="en-US" sz="2000" b="1" i="0" u="none" strike="noStrike" kern="1200" cap="none" spc="0" normalizeH="0" baseline="0" noProof="0" dirty="0">
              <a:ln>
                <a:noFill/>
              </a:ln>
              <a:solidFill>
                <a:schemeClr val="tx1"/>
              </a:solidFill>
              <a:effectLst/>
              <a:uLnTx/>
              <a:uFillTx/>
              <a:latin typeface="+mn-ea"/>
              <a:ea typeface="+mn-ea"/>
              <a:cs typeface="+mn-cs"/>
            </a:endParaRPr>
          </a:p>
        </p:txBody>
      </p:sp>
      <p:sp>
        <p:nvSpPr>
          <p:cNvPr id="121861" name="矩形 1"/>
          <p:cNvSpPr>
            <a:spLocks noChangeArrowheads="1"/>
          </p:cNvSpPr>
          <p:nvPr/>
        </p:nvSpPr>
        <p:spPr bwMode="auto">
          <a:xfrm>
            <a:off x="258763" y="1447800"/>
            <a:ext cx="8610600" cy="524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30000"/>
              </a:lnSpc>
              <a:spcBef>
                <a:spcPts val="600"/>
              </a:spcBef>
              <a:spcAft>
                <a:spcPct val="0"/>
              </a:spcAft>
              <a:buClr>
                <a:srgbClr val="C00000"/>
              </a:buClr>
              <a:buSzPct val="95000"/>
              <a:buFontTx/>
              <a:buNone/>
              <a:defRPr/>
            </a:pPr>
            <a:r>
              <a:rPr kumimoji="0" lang="zh-CN" altLang="en-US" sz="26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连词和量词的表示</a:t>
            </a:r>
            <a:endParaRPr kumimoji="0" lang="en-US" altLang="zh-CN" sz="26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0" fontAlgn="base" latinLnBrk="0" hangingPunct="0">
              <a:lnSpc>
                <a:spcPct val="130000"/>
              </a:lnSpc>
              <a:spcBef>
                <a:spcPts val="600"/>
              </a:spcBef>
              <a:spcAft>
                <a:spcPct val="0"/>
              </a:spcAft>
              <a:buClr>
                <a:srgbClr val="C00000"/>
              </a:buClr>
              <a:buSzPct val="95000"/>
              <a:buFontTx/>
              <a:buNone/>
              <a:defRPr/>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1</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）合取与析取的表示</a:t>
            </a:r>
          </a:p>
          <a:p>
            <a:pPr marL="0" marR="0" lvl="0" indent="0" algn="l" defTabSz="914400" rtl="0" eaLnBrk="0" fontAlgn="base" latinLnBrk="0" hangingPunct="0">
              <a:lnSpc>
                <a:spcPct val="130000"/>
              </a:lnSpc>
              <a:spcBef>
                <a:spcPts val="600"/>
              </a:spcBef>
              <a:spcAft>
                <a:spcPct val="0"/>
              </a:spcAft>
              <a:buClr>
                <a:srgbClr val="C00000"/>
              </a:buClr>
              <a:buSzPct val="95000"/>
              <a:buFontTx/>
              <a:buNone/>
              <a:defRPr/>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    当用语义网络来表示知识时，为了能表示知识中体现出来的“合取与析取”的语义联系，可通过增加合取节点与析取节点来表示。只是在使用时要注意其语义，不应出现不合理的组合情况。</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30000"/>
              </a:lnSpc>
              <a:spcBef>
                <a:spcPts val="600"/>
              </a:spcBef>
              <a:spcAft>
                <a:spcPct val="0"/>
              </a:spcAft>
              <a:buClr>
                <a:srgbClr val="C00000"/>
              </a:buClr>
              <a:buSzPct val="95000"/>
              <a:buFontTx/>
              <a:buNone/>
              <a:defRPr/>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2</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）存在量词与全称量词的表示</a:t>
            </a:r>
          </a:p>
          <a:p>
            <a:pPr marL="0" marR="0" lvl="0" indent="0" algn="l" defTabSz="914400" rtl="0" eaLnBrk="0" fontAlgn="base" latinLnBrk="0" hangingPunct="0">
              <a:lnSpc>
                <a:spcPct val="130000"/>
              </a:lnSpc>
              <a:spcBef>
                <a:spcPts val="600"/>
              </a:spcBef>
              <a:spcAft>
                <a:spcPct val="0"/>
              </a:spcAft>
              <a:buClr>
                <a:srgbClr val="C00000"/>
              </a:buClr>
              <a:buSzPct val="95000"/>
              <a:buFontTx/>
              <a:buNone/>
              <a:defRPr/>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    在用语义网络表示知识时，对存在量词可以直接用“是一种”、“是一个”等语义关系来表示。对全称量词可以采用亨德里克</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(G .G .Hendrix)</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提出的语义网络分区技术来表示。</a:t>
            </a:r>
          </a:p>
        </p:txBody>
      </p:sp>
    </p:spTree>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108</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86019" name="Rectangle 2"/>
          <p:cNvSpPr>
            <a:spLocks noGrp="1" noChangeArrowheads="1"/>
          </p:cNvSpPr>
          <p:nvPr>
            <p:ph type="title"/>
          </p:nvPr>
        </p:nvSpPr>
        <p:spPr/>
        <p:txBody>
          <a:bodyPr vert="horz"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8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mj-cs"/>
              </a:rPr>
              <a:t>2.5.2  </a:t>
            </a:r>
            <a:r>
              <a:rPr kumimoji="0" lang="zh-CN" altLang="en-US" sz="3800" b="1" i="0" u="none" strike="noStrike" kern="1200" cap="none" spc="0" normalizeH="0" baseline="0" noProof="0" dirty="0">
                <a:ln>
                  <a:noFill/>
                </a:ln>
                <a:solidFill>
                  <a:schemeClr val="bg1"/>
                </a:solidFill>
                <a:effectLst/>
                <a:uLnTx/>
                <a:uFillTx/>
                <a:latin typeface="+mj-ea"/>
                <a:ea typeface="+mj-ea"/>
                <a:cs typeface="+mj-cs"/>
              </a:rPr>
              <a:t>语义网络</a:t>
            </a:r>
          </a:p>
        </p:txBody>
      </p:sp>
      <p:sp>
        <p:nvSpPr>
          <p:cNvPr id="86020" name="Rectangle 3"/>
          <p:cNvSpPr>
            <a:spLocks noGrp="1" noChangeArrowheads="1"/>
          </p:cNvSpPr>
          <p:nvPr>
            <p:ph idx="1"/>
          </p:nvPr>
        </p:nvSpPr>
        <p:spPr>
          <a:xfrm>
            <a:off x="228600" y="990600"/>
            <a:ext cx="7924800" cy="685800"/>
          </a:xfrm>
        </p:spPr>
        <p:txBody>
          <a:bodyPr vert="horz" wrap="square" lIns="91440" tIns="45720" rIns="91440" bIns="45720" numCol="1" anchor="t" anchorCtr="0" compatLnSpc="1"/>
          <a:lstStyle/>
          <a:p>
            <a:pPr marL="0" marR="0" lvl="0" indent="0" algn="just" defTabSz="914400" rtl="0" eaLnBrk="1" fontAlgn="base" latinLnBrk="0" hangingPunct="1">
              <a:lnSpc>
                <a:spcPct val="130000"/>
              </a:lnSpc>
              <a:spcBef>
                <a:spcPts val="600"/>
              </a:spcBef>
              <a:spcAft>
                <a:spcPct val="0"/>
              </a:spcAft>
              <a:buClr>
                <a:schemeClr val="accent2"/>
              </a:buClr>
              <a:buSzTx/>
              <a:buFont typeface="Wingdings" panose="05000000000000000000" pitchFamily="2" charset="2"/>
              <a:buNone/>
              <a:defRPr/>
            </a:pPr>
            <a:r>
              <a:rPr kumimoji="0" lang="zh-CN" altLang="en-US" sz="28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语义网络表示知识的步骤</a:t>
            </a:r>
            <a:endParaRPr kumimoji="0" lang="zh-CN" altLang="en-US" sz="2000" b="1" i="0" u="none" strike="noStrike" kern="1200" cap="none" spc="0" normalizeH="0" baseline="0" noProof="0" dirty="0">
              <a:ln>
                <a:noFill/>
              </a:ln>
              <a:solidFill>
                <a:schemeClr val="tx1"/>
              </a:solidFill>
              <a:effectLst/>
              <a:uLnTx/>
              <a:uFillTx/>
              <a:latin typeface="+mn-ea"/>
              <a:ea typeface="+mn-ea"/>
              <a:cs typeface="+mn-cs"/>
            </a:endParaRPr>
          </a:p>
        </p:txBody>
      </p:sp>
      <p:sp>
        <p:nvSpPr>
          <p:cNvPr id="94214" name="矩形 1"/>
          <p:cNvSpPr>
            <a:spLocks noChangeArrowheads="1"/>
          </p:cNvSpPr>
          <p:nvPr/>
        </p:nvSpPr>
        <p:spPr bwMode="auto">
          <a:xfrm>
            <a:off x="457200" y="1905000"/>
            <a:ext cx="8382000" cy="344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marR="0" lvl="0" indent="-457200" algn="l" defTabSz="914400" rtl="0" eaLnBrk="0" fontAlgn="base" latinLnBrk="0" hangingPunct="0">
              <a:lnSpc>
                <a:spcPct val="130000"/>
              </a:lnSpc>
              <a:spcBef>
                <a:spcPts val="600"/>
              </a:spcBef>
              <a:spcAft>
                <a:spcPct val="0"/>
              </a:spcAft>
              <a:buClr>
                <a:srgbClr val="C00000"/>
              </a:buClr>
              <a:buSzPct val="95000"/>
              <a:buFont typeface="Wingdings" panose="05000000000000000000" pitchFamily="2" charset="2"/>
              <a:buChar char="p"/>
              <a:defRPr/>
            </a:pPr>
            <a:r>
              <a:rPr kumimoji="0" lang="zh-CN" altLang="en-US" sz="2600" b="0" i="0" u="none" strike="noStrike" kern="1200" cap="none" spc="0" normalizeH="0" baseline="0" noProof="0" dirty="0">
                <a:ln>
                  <a:noFill/>
                </a:ln>
                <a:solidFill>
                  <a:schemeClr val="tx1"/>
                </a:solidFill>
                <a:effectLst/>
                <a:uLnTx/>
                <a:uFillTx/>
                <a:latin typeface="+mn-ea"/>
                <a:ea typeface="+mn-ea"/>
                <a:cs typeface="+mn-cs"/>
              </a:rPr>
              <a:t>确定问题总所有对象和各对象的属性。</a:t>
            </a:r>
            <a:endParaRPr kumimoji="0" lang="en-US" altLang="zh-CN" sz="2600" b="0" i="0" u="none" strike="noStrike" kern="1200" cap="none" spc="0" normalizeH="0" baseline="0" noProof="0" dirty="0">
              <a:ln>
                <a:noFill/>
              </a:ln>
              <a:solidFill>
                <a:schemeClr val="tx1"/>
              </a:solidFill>
              <a:effectLst/>
              <a:uLnTx/>
              <a:uFillTx/>
              <a:latin typeface="+mn-ea"/>
              <a:ea typeface="+mn-ea"/>
              <a:cs typeface="+mn-cs"/>
            </a:endParaRPr>
          </a:p>
          <a:p>
            <a:pPr marL="457200" marR="0" lvl="0" indent="-457200" algn="l" defTabSz="914400" rtl="0" eaLnBrk="0" fontAlgn="base" latinLnBrk="0" hangingPunct="0">
              <a:lnSpc>
                <a:spcPct val="130000"/>
              </a:lnSpc>
              <a:spcBef>
                <a:spcPts val="600"/>
              </a:spcBef>
              <a:spcAft>
                <a:spcPct val="0"/>
              </a:spcAft>
              <a:buClr>
                <a:srgbClr val="C00000"/>
              </a:buClr>
              <a:buSzPct val="95000"/>
              <a:buFont typeface="Wingdings" panose="05000000000000000000" pitchFamily="2" charset="2"/>
              <a:buChar char="p"/>
              <a:defRPr/>
            </a:pPr>
            <a:r>
              <a:rPr kumimoji="0" lang="zh-CN" altLang="en-US" sz="2600" b="0" i="0" u="none" strike="noStrike" kern="1200" cap="none" spc="0" normalizeH="0" baseline="0" noProof="0" dirty="0">
                <a:ln>
                  <a:noFill/>
                </a:ln>
                <a:solidFill>
                  <a:schemeClr val="tx1"/>
                </a:solidFill>
                <a:effectLst/>
                <a:uLnTx/>
                <a:uFillTx/>
                <a:latin typeface="+mn-ea"/>
                <a:ea typeface="+mn-ea"/>
                <a:cs typeface="+mn-cs"/>
              </a:rPr>
              <a:t>确定所讨论对象间的关系。</a:t>
            </a:r>
          </a:p>
          <a:p>
            <a:pPr marL="457200" marR="0" lvl="0" indent="-457200" algn="l" defTabSz="914400" rtl="0" eaLnBrk="0" fontAlgn="base" latinLnBrk="0" hangingPunct="0">
              <a:lnSpc>
                <a:spcPct val="130000"/>
              </a:lnSpc>
              <a:spcBef>
                <a:spcPts val="600"/>
              </a:spcBef>
              <a:spcAft>
                <a:spcPct val="0"/>
              </a:spcAft>
              <a:buClr>
                <a:srgbClr val="C00000"/>
              </a:buClr>
              <a:buSzPct val="95000"/>
              <a:buFont typeface="Wingdings" panose="05000000000000000000" pitchFamily="2" charset="2"/>
              <a:buChar char="p"/>
              <a:defRPr/>
            </a:pPr>
            <a:r>
              <a:rPr kumimoji="0" lang="zh-CN" altLang="en-US" sz="2600" b="0" i="0" u="none" strike="noStrike" kern="1200" cap="none" spc="0" normalizeH="0" baseline="0" noProof="0" dirty="0">
                <a:ln>
                  <a:noFill/>
                </a:ln>
                <a:solidFill>
                  <a:schemeClr val="tx1"/>
                </a:solidFill>
                <a:effectLst/>
                <a:uLnTx/>
                <a:uFillTx/>
                <a:latin typeface="+mn-ea"/>
                <a:ea typeface="+mn-ea"/>
                <a:cs typeface="+mn-cs"/>
              </a:rPr>
              <a:t>根据语义网络中所涉及的关系，对语义网络中的节点及弧进行整理，包括增加节点、弧和归并节点等。</a:t>
            </a:r>
          </a:p>
          <a:p>
            <a:pPr marL="457200" marR="0" lvl="0" indent="-457200" algn="l" defTabSz="914400" rtl="0" eaLnBrk="0" fontAlgn="base" latinLnBrk="0" hangingPunct="0">
              <a:lnSpc>
                <a:spcPct val="130000"/>
              </a:lnSpc>
              <a:spcBef>
                <a:spcPts val="600"/>
              </a:spcBef>
              <a:spcAft>
                <a:spcPct val="0"/>
              </a:spcAft>
              <a:buClr>
                <a:srgbClr val="C00000"/>
              </a:buClr>
              <a:buSzPct val="95000"/>
              <a:buFont typeface="Wingdings" panose="05000000000000000000" pitchFamily="2" charset="2"/>
              <a:buChar char="p"/>
              <a:defRPr/>
            </a:pPr>
            <a:r>
              <a:rPr kumimoji="0" lang="zh-CN" altLang="en-US" sz="2600" b="0" i="0" u="none" strike="noStrike" kern="1200" cap="none" spc="0" normalizeH="0" baseline="0" noProof="0" dirty="0">
                <a:ln>
                  <a:noFill/>
                </a:ln>
                <a:solidFill>
                  <a:schemeClr val="tx1"/>
                </a:solidFill>
                <a:effectLst/>
                <a:uLnTx/>
                <a:uFillTx/>
                <a:latin typeface="+mn-ea"/>
                <a:ea typeface="+mn-ea"/>
                <a:cs typeface="+mn-cs"/>
              </a:rPr>
              <a:t>将各对象作为语义网络的一个节点，而各对象间的关系作为网络中各节点的弧，连接形成语义网络。</a:t>
            </a:r>
          </a:p>
        </p:txBody>
      </p:sp>
    </p:spTree>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109</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86019" name="Rectangle 2"/>
          <p:cNvSpPr>
            <a:spLocks noGrp="1" noChangeArrowheads="1"/>
          </p:cNvSpPr>
          <p:nvPr>
            <p:ph type="title"/>
          </p:nvPr>
        </p:nvSpPr>
        <p:spPr/>
        <p:txBody>
          <a:bodyPr vert="horz"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8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mj-cs"/>
              </a:rPr>
              <a:t>2.5.2  </a:t>
            </a:r>
            <a:r>
              <a:rPr kumimoji="0" lang="zh-CN" altLang="en-US" sz="3800" b="1" i="0" u="none" strike="noStrike" kern="1200" cap="none" spc="0" normalizeH="0" baseline="0" noProof="0" dirty="0">
                <a:ln>
                  <a:noFill/>
                </a:ln>
                <a:solidFill>
                  <a:schemeClr val="bg1"/>
                </a:solidFill>
                <a:effectLst/>
                <a:uLnTx/>
                <a:uFillTx/>
                <a:latin typeface="+mj-ea"/>
                <a:ea typeface="+mj-ea"/>
                <a:cs typeface="+mj-cs"/>
              </a:rPr>
              <a:t>语义网络</a:t>
            </a:r>
          </a:p>
        </p:txBody>
      </p:sp>
      <p:sp>
        <p:nvSpPr>
          <p:cNvPr id="94214" name="矩形 1"/>
          <p:cNvSpPr>
            <a:spLocks noChangeArrowheads="1"/>
          </p:cNvSpPr>
          <p:nvPr/>
        </p:nvSpPr>
        <p:spPr bwMode="auto">
          <a:xfrm>
            <a:off x="609600" y="914400"/>
            <a:ext cx="8305800" cy="577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30000"/>
              </a:lnSpc>
              <a:spcBef>
                <a:spcPts val="0"/>
              </a:spcBef>
              <a:spcAft>
                <a:spcPct val="0"/>
              </a:spcAft>
              <a:buClr>
                <a:srgbClr val="C00000"/>
              </a:buClr>
              <a:buSzPct val="95000"/>
              <a:buFontTx/>
              <a:buNone/>
              <a:defRPr/>
            </a:pPr>
            <a:r>
              <a:rPr kumimoji="0" lang="zh-CN" altLang="en-US" sz="2000" b="1" i="0" u="none" strike="noStrike" kern="1200" cap="none" spc="0" normalizeH="0" baseline="0" noProof="0" dirty="0">
                <a:ln>
                  <a:noFill/>
                </a:ln>
                <a:solidFill>
                  <a:schemeClr val="tx1"/>
                </a:solidFill>
                <a:effectLst/>
                <a:uLnTx/>
                <a:uFillTx/>
                <a:latin typeface="+mn-ea"/>
                <a:ea typeface="+mn-ea"/>
                <a:cs typeface="+mn-cs"/>
              </a:rPr>
              <a:t>例：</a:t>
            </a:r>
            <a:r>
              <a:rPr kumimoji="0" lang="zh-CN" altLang="en-US" sz="2000" b="0" i="0" u="none" strike="noStrike" kern="1200" cap="none" spc="0" normalizeH="0" baseline="0" noProof="0" dirty="0">
                <a:ln>
                  <a:noFill/>
                </a:ln>
                <a:solidFill>
                  <a:schemeClr val="tx1"/>
                </a:solidFill>
                <a:effectLst/>
                <a:uLnTx/>
                <a:uFillTx/>
                <a:latin typeface="+mn-ea"/>
                <a:ea typeface="+mn-ea"/>
                <a:cs typeface="+mn-cs"/>
              </a:rPr>
              <a:t>用语义网络表示下列命题</a:t>
            </a:r>
          </a:p>
          <a:p>
            <a:pPr marL="0" marR="0" lvl="0" indent="0" algn="l" defTabSz="914400" rtl="0" eaLnBrk="0" fontAlgn="base" latinLnBrk="0" hangingPunct="0">
              <a:lnSpc>
                <a:spcPct val="130000"/>
              </a:lnSpc>
              <a:spcBef>
                <a:spcPts val="0"/>
              </a:spcBef>
              <a:spcAft>
                <a:spcPct val="0"/>
              </a:spcAft>
              <a:buClr>
                <a:srgbClr val="C00000"/>
              </a:buClr>
              <a:buSzPct val="95000"/>
              <a:buFontTx/>
              <a:buNone/>
              <a:defRPr/>
            </a:pPr>
            <a:r>
              <a:rPr kumimoji="0" lang="zh-CN" altLang="en-US" sz="2000" b="0" i="0" u="none" strike="noStrike" kern="1200" cap="none" spc="0" normalizeH="0" baseline="0" noProof="0" dirty="0">
                <a:ln>
                  <a:noFill/>
                </a:ln>
                <a:solidFill>
                  <a:schemeClr val="tx1"/>
                </a:solidFill>
                <a:effectLst/>
                <a:uLnTx/>
                <a:uFillTx/>
                <a:latin typeface="+mn-ea"/>
                <a:ea typeface="+mn-ea"/>
                <a:cs typeface="+mn-cs"/>
              </a:rPr>
              <a:t>（</a:t>
            </a:r>
            <a:r>
              <a:rPr kumimoji="0" lang="en-US" altLang="zh-CN" sz="2000" b="0" i="0" u="none" strike="noStrike" kern="1200" cap="none" spc="0" normalizeH="0" baseline="0" noProof="0" dirty="0">
                <a:ln>
                  <a:noFill/>
                </a:ln>
                <a:solidFill>
                  <a:schemeClr val="tx1"/>
                </a:solidFill>
                <a:effectLst/>
                <a:uLnTx/>
                <a:uFillTx/>
                <a:latin typeface="+mn-ea"/>
                <a:ea typeface="+mn-ea"/>
                <a:cs typeface="+mn-cs"/>
              </a:rPr>
              <a:t>1</a:t>
            </a:r>
            <a:r>
              <a:rPr kumimoji="0" lang="zh-CN" altLang="en-US" sz="2000" b="0" i="0" u="none" strike="noStrike" kern="1200" cap="none" spc="0" normalizeH="0" baseline="0" noProof="0" dirty="0">
                <a:ln>
                  <a:noFill/>
                </a:ln>
                <a:solidFill>
                  <a:schemeClr val="tx1"/>
                </a:solidFill>
                <a:effectLst/>
                <a:uLnTx/>
                <a:uFillTx/>
                <a:latin typeface="+mn-ea"/>
                <a:ea typeface="+mn-ea"/>
                <a:cs typeface="+mn-cs"/>
              </a:rPr>
              <a:t>）猪和羊都是动物；</a:t>
            </a:r>
          </a:p>
          <a:p>
            <a:pPr marL="0" marR="0" lvl="0" indent="0" algn="l" defTabSz="914400" rtl="0" eaLnBrk="0" fontAlgn="base" latinLnBrk="0" hangingPunct="0">
              <a:lnSpc>
                <a:spcPct val="130000"/>
              </a:lnSpc>
              <a:spcBef>
                <a:spcPts val="0"/>
              </a:spcBef>
              <a:spcAft>
                <a:spcPct val="0"/>
              </a:spcAft>
              <a:buClr>
                <a:srgbClr val="C00000"/>
              </a:buClr>
              <a:buSzPct val="95000"/>
              <a:buFontTx/>
              <a:buNone/>
              <a:defRPr/>
            </a:pPr>
            <a:r>
              <a:rPr kumimoji="0" lang="zh-CN" altLang="en-US" sz="2000" b="0" i="0" u="none" strike="noStrike" kern="1200" cap="none" spc="0" normalizeH="0" baseline="0" noProof="0" dirty="0">
                <a:ln>
                  <a:noFill/>
                </a:ln>
                <a:solidFill>
                  <a:schemeClr val="tx1"/>
                </a:solidFill>
                <a:effectLst/>
                <a:uLnTx/>
                <a:uFillTx/>
                <a:latin typeface="+mn-ea"/>
                <a:ea typeface="+mn-ea"/>
                <a:cs typeface="+mn-cs"/>
              </a:rPr>
              <a:t>（</a:t>
            </a:r>
            <a:r>
              <a:rPr kumimoji="0" lang="en-US" altLang="zh-CN" sz="2000" b="0" i="0" u="none" strike="noStrike" kern="1200" cap="none" spc="0" normalizeH="0" baseline="0" noProof="0" dirty="0">
                <a:ln>
                  <a:noFill/>
                </a:ln>
                <a:solidFill>
                  <a:schemeClr val="tx1"/>
                </a:solidFill>
                <a:effectLst/>
                <a:uLnTx/>
                <a:uFillTx/>
                <a:latin typeface="+mn-ea"/>
                <a:ea typeface="+mn-ea"/>
                <a:cs typeface="+mn-cs"/>
              </a:rPr>
              <a:t>2</a:t>
            </a:r>
            <a:r>
              <a:rPr kumimoji="0" lang="zh-CN" altLang="en-US" sz="2000" b="0" i="0" u="none" strike="noStrike" kern="1200" cap="none" spc="0" normalizeH="0" baseline="0" noProof="0" dirty="0">
                <a:ln>
                  <a:noFill/>
                </a:ln>
                <a:solidFill>
                  <a:schemeClr val="tx1"/>
                </a:solidFill>
                <a:effectLst/>
                <a:uLnTx/>
                <a:uFillTx/>
                <a:latin typeface="+mn-ea"/>
                <a:ea typeface="+mn-ea"/>
                <a:cs typeface="+mn-cs"/>
              </a:rPr>
              <a:t>）猪和羊都是哺乳动物；</a:t>
            </a:r>
          </a:p>
          <a:p>
            <a:pPr marL="0" marR="0" lvl="0" indent="0" algn="l" defTabSz="914400" rtl="0" eaLnBrk="0" fontAlgn="base" latinLnBrk="0" hangingPunct="0">
              <a:lnSpc>
                <a:spcPct val="130000"/>
              </a:lnSpc>
              <a:spcBef>
                <a:spcPts val="0"/>
              </a:spcBef>
              <a:spcAft>
                <a:spcPct val="0"/>
              </a:spcAft>
              <a:buClr>
                <a:srgbClr val="C00000"/>
              </a:buClr>
              <a:buSzPct val="95000"/>
              <a:buFontTx/>
              <a:buNone/>
              <a:defRPr/>
            </a:pPr>
            <a:r>
              <a:rPr kumimoji="0" lang="zh-CN" altLang="en-US" sz="2000" b="0" i="0" u="none" strike="noStrike" kern="1200" cap="none" spc="0" normalizeH="0" baseline="0" noProof="0" dirty="0">
                <a:ln>
                  <a:noFill/>
                </a:ln>
                <a:solidFill>
                  <a:schemeClr val="tx1"/>
                </a:solidFill>
                <a:effectLst/>
                <a:uLnTx/>
                <a:uFillTx/>
                <a:latin typeface="+mn-ea"/>
                <a:ea typeface="+mn-ea"/>
                <a:cs typeface="+mn-cs"/>
              </a:rPr>
              <a:t>（</a:t>
            </a:r>
            <a:r>
              <a:rPr kumimoji="0" lang="en-US" altLang="zh-CN" sz="2000" b="0" i="0" u="none" strike="noStrike" kern="1200" cap="none" spc="0" normalizeH="0" baseline="0" noProof="0" dirty="0">
                <a:ln>
                  <a:noFill/>
                </a:ln>
                <a:solidFill>
                  <a:schemeClr val="tx1"/>
                </a:solidFill>
                <a:effectLst/>
                <a:uLnTx/>
                <a:uFillTx/>
                <a:latin typeface="+mn-ea"/>
                <a:ea typeface="+mn-ea"/>
                <a:cs typeface="+mn-cs"/>
              </a:rPr>
              <a:t>3</a:t>
            </a:r>
            <a:r>
              <a:rPr kumimoji="0" lang="zh-CN" altLang="en-US" sz="2000" b="0" i="0" u="none" strike="noStrike" kern="1200" cap="none" spc="0" normalizeH="0" baseline="0" noProof="0" dirty="0">
                <a:ln>
                  <a:noFill/>
                </a:ln>
                <a:solidFill>
                  <a:schemeClr val="tx1"/>
                </a:solidFill>
                <a:effectLst/>
                <a:uLnTx/>
                <a:uFillTx/>
                <a:latin typeface="+mn-ea"/>
                <a:ea typeface="+mn-ea"/>
                <a:cs typeface="+mn-cs"/>
              </a:rPr>
              <a:t>）野猪是猪，但生长在森林中；</a:t>
            </a:r>
          </a:p>
          <a:p>
            <a:pPr marL="0" marR="0" lvl="0" indent="0" algn="l" defTabSz="914400" rtl="0" eaLnBrk="0" fontAlgn="base" latinLnBrk="0" hangingPunct="0">
              <a:lnSpc>
                <a:spcPct val="130000"/>
              </a:lnSpc>
              <a:spcBef>
                <a:spcPts val="0"/>
              </a:spcBef>
              <a:spcAft>
                <a:spcPct val="0"/>
              </a:spcAft>
              <a:buClr>
                <a:srgbClr val="C00000"/>
              </a:buClr>
              <a:buSzPct val="95000"/>
              <a:buFontTx/>
              <a:buNone/>
              <a:defRPr/>
            </a:pPr>
            <a:r>
              <a:rPr kumimoji="0" lang="zh-CN" altLang="en-US" sz="2000" b="0" i="0" u="none" strike="noStrike" kern="1200" cap="none" spc="0" normalizeH="0" baseline="0" noProof="0" dirty="0">
                <a:ln>
                  <a:noFill/>
                </a:ln>
                <a:solidFill>
                  <a:schemeClr val="tx1"/>
                </a:solidFill>
                <a:effectLst/>
                <a:uLnTx/>
                <a:uFillTx/>
                <a:latin typeface="+mn-ea"/>
                <a:ea typeface="+mn-ea"/>
                <a:cs typeface="+mn-cs"/>
              </a:rPr>
              <a:t>（</a:t>
            </a:r>
            <a:r>
              <a:rPr kumimoji="0" lang="en-US" altLang="zh-CN" sz="2000" b="0" i="0" u="none" strike="noStrike" kern="1200" cap="none" spc="0" normalizeH="0" baseline="0" noProof="0" dirty="0">
                <a:ln>
                  <a:noFill/>
                </a:ln>
                <a:solidFill>
                  <a:schemeClr val="tx1"/>
                </a:solidFill>
                <a:effectLst/>
                <a:uLnTx/>
                <a:uFillTx/>
                <a:latin typeface="+mn-ea"/>
                <a:ea typeface="+mn-ea"/>
                <a:cs typeface="+mn-cs"/>
              </a:rPr>
              <a:t>4</a:t>
            </a:r>
            <a:r>
              <a:rPr kumimoji="0" lang="zh-CN" altLang="en-US" sz="2000" b="0" i="0" u="none" strike="noStrike" kern="1200" cap="none" spc="0" normalizeH="0" baseline="0" noProof="0" dirty="0">
                <a:ln>
                  <a:noFill/>
                </a:ln>
                <a:solidFill>
                  <a:schemeClr val="tx1"/>
                </a:solidFill>
                <a:effectLst/>
                <a:uLnTx/>
                <a:uFillTx/>
                <a:latin typeface="+mn-ea"/>
                <a:ea typeface="+mn-ea"/>
                <a:cs typeface="+mn-cs"/>
              </a:rPr>
              <a:t>）山羊是羊，头上长着角；</a:t>
            </a:r>
          </a:p>
          <a:p>
            <a:pPr marL="0" marR="0" lvl="0" indent="0" algn="l" defTabSz="914400" rtl="0" eaLnBrk="0" fontAlgn="base" latinLnBrk="0" hangingPunct="0">
              <a:lnSpc>
                <a:spcPct val="130000"/>
              </a:lnSpc>
              <a:spcBef>
                <a:spcPts val="0"/>
              </a:spcBef>
              <a:spcAft>
                <a:spcPct val="0"/>
              </a:spcAft>
              <a:buClr>
                <a:srgbClr val="C00000"/>
              </a:buClr>
              <a:buSzPct val="95000"/>
              <a:buFontTx/>
              <a:buNone/>
              <a:defRPr/>
            </a:pPr>
            <a:r>
              <a:rPr kumimoji="0" lang="zh-CN" altLang="en-US" sz="2000" b="0" i="0" u="none" strike="noStrike" kern="1200" cap="none" spc="0" normalizeH="0" baseline="0" noProof="0" dirty="0">
                <a:ln>
                  <a:noFill/>
                </a:ln>
                <a:solidFill>
                  <a:schemeClr val="tx1"/>
                </a:solidFill>
                <a:effectLst/>
                <a:uLnTx/>
                <a:uFillTx/>
                <a:latin typeface="+mn-ea"/>
                <a:ea typeface="+mn-ea"/>
                <a:cs typeface="+mn-cs"/>
              </a:rPr>
              <a:t>（</a:t>
            </a:r>
            <a:r>
              <a:rPr kumimoji="0" lang="en-US" altLang="zh-CN" sz="2000" b="0" i="0" u="none" strike="noStrike" kern="1200" cap="none" spc="0" normalizeH="0" baseline="0" noProof="0" dirty="0">
                <a:ln>
                  <a:noFill/>
                </a:ln>
                <a:solidFill>
                  <a:schemeClr val="tx1"/>
                </a:solidFill>
                <a:effectLst/>
                <a:uLnTx/>
                <a:uFillTx/>
                <a:latin typeface="+mn-ea"/>
                <a:ea typeface="+mn-ea"/>
                <a:cs typeface="+mn-cs"/>
              </a:rPr>
              <a:t>5</a:t>
            </a:r>
            <a:r>
              <a:rPr kumimoji="0" lang="zh-CN" altLang="en-US" sz="2000" b="0" i="0" u="none" strike="noStrike" kern="1200" cap="none" spc="0" normalizeH="0" baseline="0" noProof="0" dirty="0">
                <a:ln>
                  <a:noFill/>
                </a:ln>
                <a:solidFill>
                  <a:schemeClr val="tx1"/>
                </a:solidFill>
                <a:effectLst/>
                <a:uLnTx/>
                <a:uFillTx/>
                <a:latin typeface="+mn-ea"/>
                <a:ea typeface="+mn-ea"/>
                <a:cs typeface="+mn-cs"/>
              </a:rPr>
              <a:t>）绵羊是一种羊，它能生产羊毛。</a:t>
            </a:r>
            <a:endParaRPr kumimoji="0" lang="en-US" altLang="zh-CN" sz="20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30000"/>
              </a:lnSpc>
              <a:spcBef>
                <a:spcPts val="600"/>
              </a:spcBef>
              <a:spcAft>
                <a:spcPct val="0"/>
              </a:spcAft>
              <a:buClr>
                <a:srgbClr val="C00000"/>
              </a:buClr>
              <a:buSzPct val="95000"/>
              <a:buFontTx/>
              <a:buNone/>
              <a:defRPr/>
            </a:pPr>
            <a:r>
              <a:rPr kumimoji="0" lang="zh-CN" altLang="en-US" sz="2000" b="1" i="0" u="none" strike="noStrike" kern="1200" cap="none" spc="0" normalizeH="0" baseline="0" noProof="0" dirty="0">
                <a:ln>
                  <a:noFill/>
                </a:ln>
                <a:solidFill>
                  <a:schemeClr val="tx1"/>
                </a:solidFill>
                <a:effectLst/>
                <a:uLnTx/>
                <a:uFillTx/>
                <a:latin typeface="+mn-ea"/>
                <a:ea typeface="+mn-ea"/>
                <a:cs typeface="+mn-cs"/>
              </a:rPr>
              <a:t>分析：</a:t>
            </a:r>
            <a:r>
              <a:rPr kumimoji="0" lang="zh-CN" altLang="en-US" sz="2000" b="0" i="0" u="none" strike="noStrike" kern="1200" cap="none" spc="0" normalizeH="0" baseline="0" noProof="0" dirty="0">
                <a:ln>
                  <a:noFill/>
                </a:ln>
                <a:solidFill>
                  <a:schemeClr val="tx1"/>
                </a:solidFill>
                <a:effectLst/>
                <a:uLnTx/>
                <a:uFillTx/>
                <a:latin typeface="+mn-ea"/>
                <a:ea typeface="+mn-ea"/>
                <a:cs typeface="+mn-cs"/>
              </a:rPr>
              <a:t>对象有猪、羊都、动物、哺乳动物、野猪、山羊、绵羊、森林、羊毛、角等。  </a:t>
            </a:r>
          </a:p>
          <a:p>
            <a:pPr marL="0" marR="0" lvl="0" indent="0" algn="l" defTabSz="914400" rtl="0" eaLnBrk="0" fontAlgn="base" latinLnBrk="0" hangingPunct="0">
              <a:lnSpc>
                <a:spcPct val="130000"/>
              </a:lnSpc>
              <a:spcBef>
                <a:spcPts val="0"/>
              </a:spcBef>
              <a:spcAft>
                <a:spcPct val="0"/>
              </a:spcAft>
              <a:buClr>
                <a:srgbClr val="C00000"/>
              </a:buClr>
              <a:buSzPct val="95000"/>
              <a:buFontTx/>
              <a:buNone/>
              <a:defRPr/>
            </a:pPr>
            <a:r>
              <a:rPr kumimoji="0" lang="zh-CN" altLang="en-US" sz="2000" b="0" i="0" u="none" strike="noStrike" kern="1200" cap="none" spc="0" normalizeH="0" baseline="0" noProof="0" dirty="0">
                <a:ln>
                  <a:noFill/>
                </a:ln>
                <a:solidFill>
                  <a:schemeClr val="tx1"/>
                </a:solidFill>
                <a:effectLst/>
                <a:uLnTx/>
                <a:uFillTx/>
                <a:latin typeface="+mn-ea"/>
                <a:ea typeface="+mn-ea"/>
                <a:cs typeface="+mn-cs"/>
              </a:rPr>
              <a:t>语义关系，“动物”和“哺乳动物”、“哺乳动物”和“猪”、“哺乳动物”和“羊”、“羊”和“山羊”及“绵羊”、“野猪”和“猪”之间的关系是“是一种”的关系，可用</a:t>
            </a:r>
            <a:r>
              <a:rPr kumimoji="0" lang="en-US" altLang="zh-CN" sz="2000" b="0" i="0" u="none" strike="noStrike" kern="1200" cap="none" spc="0" normalizeH="0" baseline="0" noProof="0" dirty="0">
                <a:ln>
                  <a:noFill/>
                </a:ln>
                <a:solidFill>
                  <a:schemeClr val="tx1"/>
                </a:solidFill>
                <a:effectLst/>
                <a:uLnTx/>
                <a:uFillTx/>
                <a:latin typeface="+mn-ea"/>
                <a:ea typeface="+mn-ea"/>
                <a:cs typeface="+mn-cs"/>
              </a:rPr>
              <a:t>AKO</a:t>
            </a:r>
            <a:r>
              <a:rPr kumimoji="0" lang="zh-CN" altLang="en-US" sz="2000" b="0" i="0" u="none" strike="noStrike" kern="1200" cap="none" spc="0" normalizeH="0" baseline="0" noProof="0" dirty="0">
                <a:ln>
                  <a:noFill/>
                </a:ln>
                <a:solidFill>
                  <a:schemeClr val="tx1"/>
                </a:solidFill>
                <a:effectLst/>
                <a:uLnTx/>
                <a:uFillTx/>
                <a:latin typeface="+mn-ea"/>
                <a:ea typeface="+mn-ea"/>
                <a:cs typeface="+mn-cs"/>
              </a:rPr>
              <a:t>来表示。</a:t>
            </a:r>
          </a:p>
          <a:p>
            <a:pPr marL="0" marR="0" lvl="0" indent="0" algn="l" defTabSz="914400" rtl="0" eaLnBrk="0" fontAlgn="base" latinLnBrk="0" hangingPunct="0">
              <a:lnSpc>
                <a:spcPct val="130000"/>
              </a:lnSpc>
              <a:spcBef>
                <a:spcPts val="0"/>
              </a:spcBef>
              <a:spcAft>
                <a:spcPct val="0"/>
              </a:spcAft>
              <a:buClr>
                <a:srgbClr val="C00000"/>
              </a:buClr>
              <a:buSzPct val="95000"/>
              <a:buFontTx/>
              <a:buNone/>
              <a:defRPr/>
            </a:pPr>
            <a:r>
              <a:rPr kumimoji="0" lang="zh-CN" altLang="en-US" sz="2000" b="0" i="0" u="none" strike="noStrike" kern="1200" cap="none" spc="0" normalizeH="0" baseline="0" noProof="0" dirty="0">
                <a:ln>
                  <a:noFill/>
                </a:ln>
                <a:solidFill>
                  <a:schemeClr val="tx1"/>
                </a:solidFill>
                <a:effectLst/>
                <a:uLnTx/>
                <a:uFillTx/>
                <a:latin typeface="+mn-ea"/>
                <a:ea typeface="+mn-ea"/>
                <a:cs typeface="+mn-cs"/>
              </a:rPr>
              <a:t>“山羊”和“头上有角” 之间是一种属性关系，可用</a:t>
            </a:r>
            <a:r>
              <a:rPr kumimoji="0" lang="en-US" altLang="zh-CN" sz="2000" b="0" i="0" u="none" strike="noStrike" kern="1200" cap="none" spc="0" normalizeH="0" baseline="0" noProof="0" dirty="0">
                <a:ln>
                  <a:noFill/>
                </a:ln>
                <a:solidFill>
                  <a:schemeClr val="tx1"/>
                </a:solidFill>
                <a:effectLst/>
                <a:uLnTx/>
                <a:uFillTx/>
                <a:latin typeface="+mn-ea"/>
                <a:ea typeface="+mn-ea"/>
                <a:cs typeface="+mn-cs"/>
              </a:rPr>
              <a:t>IS</a:t>
            </a:r>
            <a:r>
              <a:rPr kumimoji="0" lang="zh-CN" altLang="en-US" sz="2000" b="0" i="0" u="none" strike="noStrike" kern="1200" cap="none" spc="0" normalizeH="0" baseline="0" noProof="0" dirty="0">
                <a:ln>
                  <a:noFill/>
                </a:ln>
                <a:solidFill>
                  <a:schemeClr val="tx1"/>
                </a:solidFill>
                <a:effectLst/>
                <a:uLnTx/>
                <a:uFillTx/>
                <a:latin typeface="+mn-ea"/>
                <a:ea typeface="+mn-ea"/>
                <a:cs typeface="+mn-cs"/>
              </a:rPr>
              <a:t>来描述；</a:t>
            </a:r>
          </a:p>
          <a:p>
            <a:pPr marL="0" marR="0" lvl="0" indent="0" algn="l" defTabSz="914400" rtl="0" eaLnBrk="0" fontAlgn="base" latinLnBrk="0" hangingPunct="0">
              <a:lnSpc>
                <a:spcPct val="130000"/>
              </a:lnSpc>
              <a:spcBef>
                <a:spcPts val="0"/>
              </a:spcBef>
              <a:spcAft>
                <a:spcPct val="0"/>
              </a:spcAft>
              <a:buClr>
                <a:srgbClr val="C00000"/>
              </a:buClr>
              <a:buSzPct val="95000"/>
              <a:buFontTx/>
              <a:buNone/>
              <a:defRPr/>
            </a:pPr>
            <a:r>
              <a:rPr kumimoji="0" lang="zh-CN" altLang="en-US" sz="2000" b="0" i="0" u="none" strike="noStrike" kern="1200" cap="none" spc="0" normalizeH="0" baseline="0" noProof="0" dirty="0">
                <a:ln>
                  <a:noFill/>
                </a:ln>
                <a:solidFill>
                  <a:schemeClr val="tx1"/>
                </a:solidFill>
                <a:effectLst/>
                <a:uLnTx/>
                <a:uFillTx/>
                <a:latin typeface="+mn-ea"/>
                <a:ea typeface="+mn-ea"/>
                <a:cs typeface="+mn-cs"/>
              </a:rPr>
              <a:t>“绵羊”和“羊毛”之间是一种属性关系，可用</a:t>
            </a:r>
            <a:r>
              <a:rPr kumimoji="0" lang="en-US" altLang="zh-CN" sz="2000" b="0" i="0" u="none" strike="noStrike" kern="1200" cap="none" spc="0" normalizeH="0" baseline="0" noProof="0" dirty="0">
                <a:ln>
                  <a:noFill/>
                </a:ln>
                <a:solidFill>
                  <a:schemeClr val="tx1"/>
                </a:solidFill>
                <a:effectLst/>
                <a:uLnTx/>
                <a:uFillTx/>
                <a:latin typeface="+mn-ea"/>
                <a:ea typeface="+mn-ea"/>
                <a:cs typeface="+mn-cs"/>
              </a:rPr>
              <a:t>HAVE</a:t>
            </a:r>
            <a:r>
              <a:rPr kumimoji="0" lang="zh-CN" altLang="en-US" sz="2000" b="0" i="0" u="none" strike="noStrike" kern="1200" cap="none" spc="0" normalizeH="0" baseline="0" noProof="0" dirty="0">
                <a:ln>
                  <a:noFill/>
                </a:ln>
                <a:solidFill>
                  <a:schemeClr val="tx1"/>
                </a:solidFill>
                <a:effectLst/>
                <a:uLnTx/>
                <a:uFillTx/>
                <a:latin typeface="+mn-ea"/>
                <a:ea typeface="+mn-ea"/>
                <a:cs typeface="+mn-cs"/>
              </a:rPr>
              <a:t>来描述；</a:t>
            </a:r>
          </a:p>
          <a:p>
            <a:pPr marL="0" marR="0" lvl="0" indent="0" algn="l" defTabSz="914400" rtl="0" eaLnBrk="0" fontAlgn="base" latinLnBrk="0" hangingPunct="0">
              <a:lnSpc>
                <a:spcPct val="130000"/>
              </a:lnSpc>
              <a:spcBef>
                <a:spcPts val="0"/>
              </a:spcBef>
              <a:spcAft>
                <a:spcPct val="0"/>
              </a:spcAft>
              <a:buClr>
                <a:srgbClr val="C00000"/>
              </a:buClr>
              <a:buSzPct val="95000"/>
              <a:buFontTx/>
              <a:buNone/>
              <a:defRPr/>
            </a:pPr>
            <a:r>
              <a:rPr kumimoji="0" lang="zh-CN" altLang="en-US" sz="2000" b="0" i="0" u="none" strike="noStrike" kern="1200" cap="none" spc="0" normalizeH="0" baseline="0" noProof="0" dirty="0">
                <a:ln>
                  <a:noFill/>
                </a:ln>
                <a:solidFill>
                  <a:schemeClr val="tx1"/>
                </a:solidFill>
                <a:effectLst/>
                <a:uLnTx/>
                <a:uFillTx/>
                <a:latin typeface="+mn-ea"/>
                <a:ea typeface="+mn-ea"/>
                <a:cs typeface="+mn-cs"/>
              </a:rPr>
              <a:t>“野猪”和“森林”之间是位置关系，可用</a:t>
            </a:r>
            <a:r>
              <a:rPr kumimoji="0" lang="en-US" altLang="zh-CN" sz="2000" b="0" i="0" u="none" strike="noStrike" kern="1200" cap="none" spc="0" normalizeH="0" baseline="0" noProof="0" dirty="0">
                <a:ln>
                  <a:noFill/>
                </a:ln>
                <a:solidFill>
                  <a:schemeClr val="tx1"/>
                </a:solidFill>
                <a:effectLst/>
                <a:uLnTx/>
                <a:uFillTx/>
                <a:latin typeface="+mn-ea"/>
                <a:ea typeface="+mn-ea"/>
                <a:cs typeface="+mn-cs"/>
              </a:rPr>
              <a:t>Locate-at</a:t>
            </a:r>
            <a:r>
              <a:rPr kumimoji="0" lang="zh-CN" altLang="en-US" sz="2000" b="0" i="0" u="none" strike="noStrike" kern="1200" cap="none" spc="0" normalizeH="0" baseline="0" noProof="0" dirty="0">
                <a:ln>
                  <a:noFill/>
                </a:ln>
                <a:solidFill>
                  <a:schemeClr val="tx1"/>
                </a:solidFill>
                <a:effectLst/>
                <a:uLnTx/>
                <a:uFillTx/>
                <a:latin typeface="+mn-ea"/>
                <a:ea typeface="+mn-ea"/>
                <a:cs typeface="+mn-cs"/>
              </a:rPr>
              <a:t>来表示。</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11</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5363" name="Rectangle 2"/>
          <p:cNvSpPr>
            <a:spLocks noGrp="1"/>
          </p:cNvSpPr>
          <p:nvPr>
            <p:ph type="title"/>
          </p:nvPr>
        </p:nvSpPr>
        <p:spPr>
          <a:ln/>
        </p:spPr>
        <p:txBody>
          <a:bodyPr vert="horz" wrap="square" lIns="91440" tIns="45720" rIns="91440" bIns="45720" anchor="b" anchorCtr="0"/>
          <a:lstStyle/>
          <a:p>
            <a:pPr eaLnBrk="1" hangingPunct="1"/>
            <a:r>
              <a:rPr lang="en-US" altLang="zh-CN" dirty="0">
                <a:latin typeface="Times New Roman" panose="02020603050405020304" pitchFamily="18" charset="0"/>
              </a:rPr>
              <a:t>2.1.3  </a:t>
            </a:r>
            <a:r>
              <a:rPr lang="zh-CN" altLang="en-US" dirty="0">
                <a:latin typeface="Times New Roman" panose="02020603050405020304" pitchFamily="18" charset="0"/>
              </a:rPr>
              <a:t>知识的表示</a:t>
            </a:r>
          </a:p>
        </p:txBody>
      </p:sp>
      <p:sp>
        <p:nvSpPr>
          <p:cNvPr id="15364" name="Rectangle 3"/>
          <p:cNvSpPr>
            <a:spLocks noGrp="1"/>
          </p:cNvSpPr>
          <p:nvPr>
            <p:ph idx="1"/>
          </p:nvPr>
        </p:nvSpPr>
        <p:spPr>
          <a:xfrm>
            <a:off x="250825" y="908050"/>
            <a:ext cx="8642350" cy="2520950"/>
          </a:xfrm>
          <a:ln/>
        </p:spPr>
        <p:txBody>
          <a:bodyPr vert="horz" wrap="square" lIns="91440" tIns="45720" rIns="91440" bIns="45720" anchor="t" anchorCtr="0"/>
          <a:lstStyle/>
          <a:p>
            <a:pPr marL="0" indent="0" eaLnBrk="1" hangingPunct="1">
              <a:lnSpc>
                <a:spcPct val="110000"/>
              </a:lnSpc>
            </a:pPr>
            <a:r>
              <a:rPr lang="en-US" altLang="zh-CN" sz="2600" dirty="0"/>
              <a:t>  </a:t>
            </a:r>
            <a:r>
              <a:rPr lang="zh-CN" altLang="en-US" sz="2600" b="1" dirty="0"/>
              <a:t>知识表示</a:t>
            </a:r>
            <a:r>
              <a:rPr lang="zh-CN" altLang="en-US" sz="2600" dirty="0">
                <a:latin typeface="Times New Roman" panose="02020603050405020304" pitchFamily="18" charset="0"/>
              </a:rPr>
              <a:t>（</a:t>
            </a:r>
            <a:r>
              <a:rPr lang="en-US" altLang="zh-CN" sz="2600" dirty="0">
                <a:latin typeface="Times New Roman" panose="02020603050405020304" pitchFamily="18" charset="0"/>
              </a:rPr>
              <a:t>knowledge representation</a:t>
            </a:r>
            <a:r>
              <a:rPr lang="zh-CN" altLang="en-US" sz="2600" dirty="0">
                <a:latin typeface="Times New Roman" panose="02020603050405020304" pitchFamily="18" charset="0"/>
              </a:rPr>
              <a:t>）：将人类知识形式化或者模型化。</a:t>
            </a:r>
          </a:p>
          <a:p>
            <a:pPr marL="0" indent="0" algn="just" eaLnBrk="1" hangingPunct="1">
              <a:lnSpc>
                <a:spcPct val="110000"/>
              </a:lnSpc>
            </a:pPr>
            <a:r>
              <a:rPr lang="zh-CN" altLang="en-US" sz="2600" dirty="0"/>
              <a:t>  知识表示是</a:t>
            </a:r>
            <a:r>
              <a:rPr lang="zh-CN" altLang="en-US" sz="2600" dirty="0">
                <a:latin typeface="宋体" panose="02010600030101010101" pitchFamily="2" charset="-122"/>
              </a:rPr>
              <a:t>对知识的一种描述，或者说是一组约定，一种计算机可以接受的用于描述知识的数据结构。</a:t>
            </a:r>
            <a:endParaRPr lang="zh-CN" altLang="en-US" sz="2600" dirty="0">
              <a:latin typeface="Times New Roman" panose="02020603050405020304" pitchFamily="18" charset="0"/>
              <a:cs typeface="Times New Roman" panose="02020603050405020304" pitchFamily="18" charset="0"/>
            </a:endParaRPr>
          </a:p>
          <a:p>
            <a:pPr marL="0" indent="0" eaLnBrk="1" hangingPunct="1">
              <a:lnSpc>
                <a:spcPct val="110000"/>
              </a:lnSpc>
            </a:pPr>
            <a:r>
              <a:rPr lang="zh-CN" altLang="en-US" sz="2600" dirty="0"/>
              <a:t>  选择知识表示方法的原则： </a:t>
            </a:r>
          </a:p>
        </p:txBody>
      </p:sp>
      <p:sp>
        <p:nvSpPr>
          <p:cNvPr id="15365" name="Text Box 4"/>
          <p:cNvSpPr txBox="1"/>
          <p:nvPr/>
        </p:nvSpPr>
        <p:spPr>
          <a:xfrm>
            <a:off x="569913" y="3700463"/>
            <a:ext cx="7646987" cy="1927225"/>
          </a:xfrm>
          <a:prstGeom prst="rect">
            <a:avLst/>
          </a:prstGeom>
          <a:gradFill rotWithShape="0">
            <a:gsLst>
              <a:gs pos="0">
                <a:srgbClr val="CCFFCC"/>
              </a:gs>
              <a:gs pos="100000">
                <a:schemeClr val="bg1"/>
              </a:gs>
            </a:gsLst>
            <a:path path="rect">
              <a:fillToRect l="100000" t="100000"/>
            </a:path>
            <a:tileRect/>
          </a:gradFill>
          <a:ln w="9525" cap="flat" cmpd="sng">
            <a:solidFill>
              <a:srgbClr val="808080"/>
            </a:solidFill>
            <a:prstDash val="solid"/>
            <a:miter/>
            <a:headEnd type="none" w="med" len="med"/>
            <a:tailEnd type="none" w="med" len="med"/>
          </a:ln>
        </p:spPr>
        <p:txBody>
          <a:bodyPr>
            <a:spAutoFit/>
          </a:bodyPr>
          <a:lstStyle/>
          <a:p>
            <a:pPr marL="190500" lvl="1" indent="0" eaLnBrk="1" hangingPunct="1">
              <a:spcBef>
                <a:spcPct val="20000"/>
              </a:spcBef>
              <a:buClr>
                <a:schemeClr val="accent2"/>
              </a:buClr>
              <a:buFont typeface="Wingdings" panose="05000000000000000000" pitchFamily="2" charset="2"/>
            </a:pPr>
            <a:r>
              <a:rPr lang="zh-CN" altLang="en-US" sz="2600" dirty="0">
                <a:latin typeface="Times New Roman" panose="02020603050405020304" pitchFamily="18" charset="0"/>
              </a:rPr>
              <a:t>（</a:t>
            </a:r>
            <a:r>
              <a:rPr lang="en-US" altLang="zh-CN" sz="2600" dirty="0">
                <a:latin typeface="Times New Roman" panose="02020603050405020304" pitchFamily="18" charset="0"/>
              </a:rPr>
              <a:t>1</a:t>
            </a:r>
            <a:r>
              <a:rPr lang="zh-CN" altLang="en-US" sz="2600" dirty="0">
                <a:latin typeface="Times New Roman" panose="02020603050405020304" pitchFamily="18" charset="0"/>
              </a:rPr>
              <a:t>）充分表示领域知识。 </a:t>
            </a:r>
          </a:p>
          <a:p>
            <a:pPr marL="190500" lvl="1" indent="0" eaLnBrk="1" hangingPunct="1">
              <a:spcBef>
                <a:spcPct val="20000"/>
              </a:spcBef>
              <a:buClr>
                <a:schemeClr val="accent2"/>
              </a:buClr>
              <a:buFont typeface="Wingdings" panose="05000000000000000000" pitchFamily="2" charset="2"/>
            </a:pPr>
            <a:r>
              <a:rPr lang="zh-CN" altLang="en-US" sz="2600" dirty="0">
                <a:latin typeface="Times New Roman" panose="02020603050405020304" pitchFamily="18" charset="0"/>
              </a:rPr>
              <a:t>（</a:t>
            </a:r>
            <a:r>
              <a:rPr lang="en-US" altLang="zh-CN" sz="2600" dirty="0">
                <a:latin typeface="Times New Roman" panose="02020603050405020304" pitchFamily="18" charset="0"/>
              </a:rPr>
              <a:t>2</a:t>
            </a:r>
            <a:r>
              <a:rPr lang="zh-CN" altLang="en-US" sz="2600" dirty="0">
                <a:latin typeface="Times New Roman" panose="02020603050405020304" pitchFamily="18" charset="0"/>
              </a:rPr>
              <a:t>）有利于对知识的利用。</a:t>
            </a:r>
          </a:p>
          <a:p>
            <a:pPr marL="190500" lvl="1" indent="0" eaLnBrk="1" hangingPunct="1">
              <a:spcBef>
                <a:spcPct val="20000"/>
              </a:spcBef>
              <a:buClr>
                <a:schemeClr val="accent2"/>
              </a:buClr>
              <a:buFont typeface="Wingdings" panose="05000000000000000000" pitchFamily="2" charset="2"/>
            </a:pPr>
            <a:r>
              <a:rPr lang="zh-CN" altLang="en-US" sz="2600" dirty="0">
                <a:latin typeface="Times New Roman" panose="02020603050405020304" pitchFamily="18" charset="0"/>
              </a:rPr>
              <a:t>（</a:t>
            </a:r>
            <a:r>
              <a:rPr lang="en-US" altLang="zh-CN" sz="2600" dirty="0">
                <a:latin typeface="Times New Roman" panose="02020603050405020304" pitchFamily="18" charset="0"/>
              </a:rPr>
              <a:t>3</a:t>
            </a:r>
            <a:r>
              <a:rPr lang="zh-CN" altLang="en-US" sz="2600" dirty="0">
                <a:latin typeface="Times New Roman" panose="02020603050405020304" pitchFamily="18" charset="0"/>
              </a:rPr>
              <a:t>）便于对知识的组织、维护与管理。 </a:t>
            </a:r>
          </a:p>
          <a:p>
            <a:pPr marL="190500" lvl="1" indent="0" eaLnBrk="1" hangingPunct="1">
              <a:spcBef>
                <a:spcPct val="20000"/>
              </a:spcBef>
              <a:buClr>
                <a:schemeClr val="accent2"/>
              </a:buClr>
              <a:buFont typeface="Wingdings" panose="05000000000000000000" pitchFamily="2" charset="2"/>
            </a:pPr>
            <a:r>
              <a:rPr lang="zh-CN" altLang="en-US" sz="2600" dirty="0">
                <a:latin typeface="Times New Roman" panose="02020603050405020304" pitchFamily="18" charset="0"/>
              </a:rPr>
              <a:t>（</a:t>
            </a:r>
            <a:r>
              <a:rPr lang="en-US" altLang="zh-CN" sz="2600" dirty="0">
                <a:latin typeface="Times New Roman" panose="02020603050405020304" pitchFamily="18" charset="0"/>
              </a:rPr>
              <a:t>4</a:t>
            </a:r>
            <a:r>
              <a:rPr lang="zh-CN" altLang="en-US" sz="2600" dirty="0">
                <a:latin typeface="Times New Roman" panose="02020603050405020304" pitchFamily="18" charset="0"/>
              </a:rPr>
              <a:t>）便于理解与实现。</a:t>
            </a:r>
            <a:endParaRPr lang="zh-CN" altLang="en-US" dirty="0">
              <a:latin typeface="Times New Roman" panose="02020603050405020304" pitchFamily="18" charset="0"/>
            </a:endParaRPr>
          </a:p>
        </p:txBody>
      </p:sp>
    </p:spTree>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110</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86019" name="Rectangle 2"/>
          <p:cNvSpPr>
            <a:spLocks noGrp="1" noChangeArrowheads="1"/>
          </p:cNvSpPr>
          <p:nvPr>
            <p:ph type="title"/>
          </p:nvPr>
        </p:nvSpPr>
        <p:spPr/>
        <p:txBody>
          <a:bodyPr vert="horz"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8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mj-cs"/>
              </a:rPr>
              <a:t>2.5.2  </a:t>
            </a:r>
            <a:r>
              <a:rPr kumimoji="0" lang="zh-CN" altLang="en-US" sz="3800" b="1" i="0" u="none" strike="noStrike" kern="1200" cap="none" spc="0" normalizeH="0" baseline="0" noProof="0" dirty="0">
                <a:ln>
                  <a:noFill/>
                </a:ln>
                <a:solidFill>
                  <a:schemeClr val="bg1"/>
                </a:solidFill>
                <a:effectLst/>
                <a:uLnTx/>
                <a:uFillTx/>
                <a:latin typeface="+mj-ea"/>
                <a:ea typeface="+mj-ea"/>
                <a:cs typeface="+mj-cs"/>
              </a:rPr>
              <a:t>语义网络</a:t>
            </a:r>
          </a:p>
        </p:txBody>
      </p:sp>
      <p:grpSp>
        <p:nvGrpSpPr>
          <p:cNvPr id="125956" name="Group 40"/>
          <p:cNvGrpSpPr/>
          <p:nvPr/>
        </p:nvGrpSpPr>
        <p:grpSpPr>
          <a:xfrm>
            <a:off x="1828800" y="1447800"/>
            <a:ext cx="5168900" cy="4324350"/>
            <a:chOff x="1392" y="912"/>
            <a:chExt cx="2968" cy="2484"/>
          </a:xfrm>
        </p:grpSpPr>
        <p:sp>
          <p:nvSpPr>
            <p:cNvPr id="6" name="Text Box 10"/>
            <p:cNvSpPr txBox="1">
              <a:spLocks noChangeArrowheads="1"/>
            </p:cNvSpPr>
            <p:nvPr/>
          </p:nvSpPr>
          <p:spPr bwMode="auto">
            <a:xfrm>
              <a:off x="2976" y="1152"/>
              <a:ext cx="529"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R="0" defTabSz="914400" eaLnBrk="1" fontAlgn="auto" hangingPunct="1">
                <a:spcBef>
                  <a:spcPts val="0"/>
                </a:spcBef>
                <a:spcAft>
                  <a:spcPts val="0"/>
                </a:spcAft>
                <a:buClrTx/>
                <a:buSzTx/>
                <a:buFontTx/>
                <a:buNone/>
                <a:defRPr/>
              </a:pPr>
              <a:r>
                <a:rPr kumimoji="0" lang="en-US" altLang="zh-CN" kern="0" cap="none" spc="0" normalizeH="0" baseline="0" noProof="0">
                  <a:solidFill>
                    <a:srgbClr val="000000"/>
                  </a:solidFill>
                  <a:latin typeface="Times New Roman" panose="02020603050405020304" pitchFamily="18" charset="0"/>
                  <a:ea typeface="楷体_GB2312" pitchFamily="49" charset="-122"/>
                  <a:cs typeface="+mn-cs"/>
                </a:rPr>
                <a:t>AKO</a:t>
              </a:r>
            </a:p>
          </p:txBody>
        </p:sp>
        <p:sp>
          <p:nvSpPr>
            <p:cNvPr id="7" name="Text Box 11"/>
            <p:cNvSpPr txBox="1">
              <a:spLocks noChangeArrowheads="1"/>
            </p:cNvSpPr>
            <p:nvPr/>
          </p:nvSpPr>
          <p:spPr bwMode="auto">
            <a:xfrm>
              <a:off x="3648" y="2400"/>
              <a:ext cx="431"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R="0" defTabSz="914400" eaLnBrk="1" fontAlgn="auto" hangingPunct="1">
                <a:spcBef>
                  <a:spcPts val="0"/>
                </a:spcBef>
                <a:spcAft>
                  <a:spcPts val="0"/>
                </a:spcAft>
                <a:buClrTx/>
                <a:buSzTx/>
                <a:buFontTx/>
                <a:buNone/>
                <a:defRPr/>
              </a:pPr>
              <a:r>
                <a:rPr kumimoji="0" lang="en-US" altLang="zh-CN" kern="0" cap="none" spc="0" normalizeH="0" baseline="0" noProof="0">
                  <a:solidFill>
                    <a:srgbClr val="000000"/>
                  </a:solidFill>
                  <a:latin typeface="Times New Roman" panose="02020603050405020304" pitchFamily="18" charset="0"/>
                  <a:ea typeface="楷体_GB2312" pitchFamily="49" charset="-122"/>
                  <a:cs typeface="+mn-cs"/>
                </a:rPr>
                <a:t>AKO</a:t>
              </a:r>
            </a:p>
          </p:txBody>
        </p:sp>
        <p:sp>
          <p:nvSpPr>
            <p:cNvPr id="8" name="Text Box 12"/>
            <p:cNvSpPr txBox="1">
              <a:spLocks noChangeArrowheads="1"/>
            </p:cNvSpPr>
            <p:nvPr/>
          </p:nvSpPr>
          <p:spPr bwMode="auto">
            <a:xfrm>
              <a:off x="1584" y="2880"/>
              <a:ext cx="341"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R="0" algn="just" defTabSz="914400" eaLnBrk="1" fontAlgn="auto" hangingPunct="1">
                <a:spcBef>
                  <a:spcPts val="0"/>
                </a:spcBef>
                <a:spcAft>
                  <a:spcPts val="0"/>
                </a:spcAft>
                <a:buClrTx/>
                <a:buSzTx/>
                <a:buFontTx/>
                <a:buNone/>
                <a:defRPr/>
              </a:pPr>
              <a:r>
                <a:rPr kumimoji="0" lang="en-US" altLang="zh-CN" kern="0" cap="none" spc="0" normalizeH="0" baseline="0" noProof="0">
                  <a:solidFill>
                    <a:srgbClr val="000000"/>
                  </a:solidFill>
                  <a:latin typeface="Times New Roman" panose="02020603050405020304" pitchFamily="18" charset="0"/>
                  <a:ea typeface="楷体_GB2312" pitchFamily="49" charset="-122"/>
                  <a:cs typeface="+mn-cs"/>
                </a:rPr>
                <a:t>IS</a:t>
              </a:r>
            </a:p>
          </p:txBody>
        </p:sp>
        <p:sp>
          <p:nvSpPr>
            <p:cNvPr id="9" name="Text Box 13"/>
            <p:cNvSpPr txBox="1">
              <a:spLocks noChangeArrowheads="1"/>
            </p:cNvSpPr>
            <p:nvPr/>
          </p:nvSpPr>
          <p:spPr bwMode="auto">
            <a:xfrm>
              <a:off x="2784" y="2832"/>
              <a:ext cx="566"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R="0" algn="just" defTabSz="914400" eaLnBrk="1" fontAlgn="auto" hangingPunct="1">
                <a:spcBef>
                  <a:spcPts val="0"/>
                </a:spcBef>
                <a:spcAft>
                  <a:spcPts val="0"/>
                </a:spcAft>
                <a:buClrTx/>
                <a:buSzTx/>
                <a:buFontTx/>
                <a:buNone/>
                <a:defRPr/>
              </a:pPr>
              <a:r>
                <a:rPr kumimoji="0" lang="en-US" altLang="zh-CN" kern="0" cap="none" spc="0" normalizeH="0" baseline="0" noProof="0">
                  <a:solidFill>
                    <a:srgbClr val="000000"/>
                  </a:solidFill>
                  <a:latin typeface="Times New Roman" panose="02020603050405020304" pitchFamily="18" charset="0"/>
                  <a:ea typeface="楷体_GB2312" pitchFamily="49" charset="-122"/>
                  <a:cs typeface="+mn-cs"/>
                </a:rPr>
                <a:t>HAVE</a:t>
              </a:r>
            </a:p>
          </p:txBody>
        </p:sp>
        <p:sp>
          <p:nvSpPr>
            <p:cNvPr id="10" name="Text Box 14"/>
            <p:cNvSpPr txBox="1">
              <a:spLocks noChangeArrowheads="1"/>
            </p:cNvSpPr>
            <p:nvPr/>
          </p:nvSpPr>
          <p:spPr bwMode="auto">
            <a:xfrm>
              <a:off x="3648" y="2880"/>
              <a:ext cx="712"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R="0" algn="just" defTabSz="914400" eaLnBrk="1" fontAlgn="auto" hangingPunct="1">
                <a:spcBef>
                  <a:spcPts val="0"/>
                </a:spcBef>
                <a:spcAft>
                  <a:spcPts val="0"/>
                </a:spcAft>
                <a:buClrTx/>
                <a:buSzTx/>
                <a:buFontTx/>
                <a:buNone/>
                <a:defRPr/>
              </a:pPr>
              <a:r>
                <a:rPr kumimoji="0" lang="en-US" altLang="zh-CN" kern="0" cap="none" spc="0" normalizeH="0" baseline="0" noProof="0">
                  <a:solidFill>
                    <a:srgbClr val="000000"/>
                  </a:solidFill>
                  <a:latin typeface="Times New Roman" panose="02020603050405020304" pitchFamily="18" charset="0"/>
                  <a:ea typeface="楷体_GB2312" pitchFamily="49" charset="-122"/>
                  <a:cs typeface="+mn-cs"/>
                </a:rPr>
                <a:t>Locate-at</a:t>
              </a:r>
            </a:p>
          </p:txBody>
        </p:sp>
        <p:sp>
          <p:nvSpPr>
            <p:cNvPr id="11" name="Text Box 16"/>
            <p:cNvSpPr txBox="1">
              <a:spLocks noChangeArrowheads="1"/>
            </p:cNvSpPr>
            <p:nvPr/>
          </p:nvSpPr>
          <p:spPr bwMode="auto">
            <a:xfrm>
              <a:off x="1584" y="2592"/>
              <a:ext cx="541" cy="285"/>
            </a:xfrm>
            <a:prstGeom prst="rect">
              <a:avLst/>
            </a:prstGeom>
            <a:solidFill>
              <a:srgbClr val="9BD3E5"/>
            </a:solidFill>
            <a:ln>
              <a:noFill/>
            </a:ln>
            <a:effectLst/>
            <a:extLs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R="0" defTabSz="914400" eaLnBrk="1" fontAlgn="auto" hangingPunct="1">
                <a:spcBef>
                  <a:spcPts val="0"/>
                </a:spcBef>
                <a:spcAft>
                  <a:spcPts val="0"/>
                </a:spcAft>
                <a:buClrTx/>
                <a:buSzTx/>
                <a:buFontTx/>
                <a:buNone/>
                <a:defRPr/>
              </a:pPr>
              <a:r>
                <a:rPr kumimoji="0" lang="zh-CN" altLang="en-US" sz="2000" kern="0" cap="none" spc="0" normalizeH="0" baseline="0" noProof="0">
                  <a:solidFill>
                    <a:srgbClr val="000000"/>
                  </a:solidFill>
                  <a:latin typeface="Times New Roman" panose="02020603050405020304" pitchFamily="18" charset="0"/>
                  <a:ea typeface="楷体_GB2312" pitchFamily="49" charset="-122"/>
                  <a:cs typeface="+mn-cs"/>
                </a:rPr>
                <a:t>山羊</a:t>
              </a:r>
              <a:endParaRPr kumimoji="0" lang="zh-CN" altLang="en-US" sz="2000" kern="0" cap="none" spc="0" normalizeH="0" baseline="0" noProof="0">
                <a:solidFill>
                  <a:srgbClr val="000000"/>
                </a:solidFill>
                <a:latin typeface="Tahoma" panose="020B0604030504040204" pitchFamily="34" charset="0"/>
                <a:ea typeface="楷体_GB2312" pitchFamily="49" charset="-122"/>
                <a:cs typeface="+mn-cs"/>
              </a:endParaRPr>
            </a:p>
          </p:txBody>
        </p:sp>
        <p:sp>
          <p:nvSpPr>
            <p:cNvPr id="12" name="Line 17"/>
            <p:cNvSpPr>
              <a:spLocks noChangeShapeType="1"/>
            </p:cNvSpPr>
            <p:nvPr/>
          </p:nvSpPr>
          <p:spPr bwMode="auto">
            <a:xfrm>
              <a:off x="1824" y="2880"/>
              <a:ext cx="0" cy="178"/>
            </a:xfrm>
            <a:prstGeom prst="line">
              <a:avLst/>
            </a:prstGeom>
            <a:noFill/>
            <a:ln w="38100">
              <a:solidFill>
                <a:srgbClr val="357DA9"/>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Verdana" panose="020B0604030504040204" pitchFamily="34" charset="0"/>
                <a:ea typeface="宋体" panose="02010600030101010101" pitchFamily="2" charset="-122"/>
                <a:cs typeface="+mn-cs"/>
              </a:endParaRPr>
            </a:p>
          </p:txBody>
        </p:sp>
        <p:sp>
          <p:nvSpPr>
            <p:cNvPr id="13" name="Line 18"/>
            <p:cNvSpPr>
              <a:spLocks noChangeShapeType="1"/>
            </p:cNvSpPr>
            <p:nvPr/>
          </p:nvSpPr>
          <p:spPr bwMode="auto">
            <a:xfrm>
              <a:off x="2784" y="2880"/>
              <a:ext cx="0" cy="178"/>
            </a:xfrm>
            <a:prstGeom prst="line">
              <a:avLst/>
            </a:prstGeom>
            <a:noFill/>
            <a:ln w="38100">
              <a:solidFill>
                <a:srgbClr val="357DA9"/>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Verdana" panose="020B0604030504040204" pitchFamily="34" charset="0"/>
                <a:ea typeface="宋体" panose="02010600030101010101" pitchFamily="2" charset="-122"/>
                <a:cs typeface="+mn-cs"/>
              </a:endParaRPr>
            </a:p>
          </p:txBody>
        </p:sp>
        <p:sp>
          <p:nvSpPr>
            <p:cNvPr id="14" name="Line 19"/>
            <p:cNvSpPr>
              <a:spLocks noChangeShapeType="1"/>
            </p:cNvSpPr>
            <p:nvPr/>
          </p:nvSpPr>
          <p:spPr bwMode="auto">
            <a:xfrm>
              <a:off x="3600" y="2880"/>
              <a:ext cx="0" cy="192"/>
            </a:xfrm>
            <a:prstGeom prst="line">
              <a:avLst/>
            </a:prstGeom>
            <a:noFill/>
            <a:ln w="38100">
              <a:solidFill>
                <a:srgbClr val="357DA9"/>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Verdana" panose="020B0604030504040204" pitchFamily="34" charset="0"/>
                <a:ea typeface="宋体" panose="02010600030101010101" pitchFamily="2" charset="-122"/>
                <a:cs typeface="+mn-cs"/>
              </a:endParaRPr>
            </a:p>
          </p:txBody>
        </p:sp>
        <p:sp>
          <p:nvSpPr>
            <p:cNvPr id="15" name="Line 20"/>
            <p:cNvSpPr>
              <a:spLocks noChangeShapeType="1"/>
            </p:cNvSpPr>
            <p:nvPr/>
          </p:nvSpPr>
          <p:spPr bwMode="auto">
            <a:xfrm flipV="1">
              <a:off x="3600" y="2352"/>
              <a:ext cx="0" cy="236"/>
            </a:xfrm>
            <a:prstGeom prst="line">
              <a:avLst/>
            </a:prstGeom>
            <a:noFill/>
            <a:ln w="38100">
              <a:solidFill>
                <a:srgbClr val="357DA9"/>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Verdana" panose="020B0604030504040204" pitchFamily="34" charset="0"/>
                <a:ea typeface="宋体" panose="02010600030101010101" pitchFamily="2" charset="-122"/>
                <a:cs typeface="+mn-cs"/>
              </a:endParaRPr>
            </a:p>
          </p:txBody>
        </p:sp>
        <p:sp>
          <p:nvSpPr>
            <p:cNvPr id="16" name="Text Box 21"/>
            <p:cNvSpPr txBox="1">
              <a:spLocks noChangeArrowheads="1"/>
            </p:cNvSpPr>
            <p:nvPr/>
          </p:nvSpPr>
          <p:spPr bwMode="auto">
            <a:xfrm>
              <a:off x="2544" y="912"/>
              <a:ext cx="864" cy="268"/>
            </a:xfrm>
            <a:prstGeom prst="rect">
              <a:avLst/>
            </a:prstGeom>
            <a:solidFill>
              <a:srgbClr val="9BD3E5"/>
            </a:solidFill>
            <a:ln>
              <a:noFill/>
            </a:ln>
            <a:effectLst/>
            <a:extLs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R="0" defTabSz="914400" eaLnBrk="1" fontAlgn="auto" hangingPunct="1">
                <a:spcBef>
                  <a:spcPts val="0"/>
                </a:spcBef>
                <a:spcAft>
                  <a:spcPts val="0"/>
                </a:spcAft>
                <a:buClrTx/>
                <a:buSzTx/>
                <a:buFontTx/>
                <a:buNone/>
                <a:defRPr/>
              </a:pPr>
              <a:r>
                <a:rPr kumimoji="0" lang="zh-CN" altLang="en-US" sz="2000" kern="0" cap="none" spc="0" normalizeH="0" baseline="0" noProof="0">
                  <a:solidFill>
                    <a:srgbClr val="000000"/>
                  </a:solidFill>
                  <a:latin typeface="Times New Roman" panose="02020603050405020304" pitchFamily="18" charset="0"/>
                  <a:ea typeface="楷体_GB2312" pitchFamily="49" charset="-122"/>
                  <a:cs typeface="+mn-cs"/>
                </a:rPr>
                <a:t>动物</a:t>
              </a:r>
              <a:endParaRPr kumimoji="0" lang="zh-CN" altLang="en-US" sz="2000" kern="0" cap="none" spc="0" normalizeH="0" baseline="0" noProof="0">
                <a:solidFill>
                  <a:srgbClr val="000000"/>
                </a:solidFill>
                <a:latin typeface="Tahoma" panose="020B0604030504040204" pitchFamily="34" charset="0"/>
                <a:ea typeface="楷体_GB2312" pitchFamily="49" charset="-122"/>
                <a:cs typeface="+mn-cs"/>
              </a:endParaRPr>
            </a:p>
          </p:txBody>
        </p:sp>
        <p:sp>
          <p:nvSpPr>
            <p:cNvPr id="17" name="Text Box 22"/>
            <p:cNvSpPr txBox="1">
              <a:spLocks noChangeArrowheads="1"/>
            </p:cNvSpPr>
            <p:nvPr/>
          </p:nvSpPr>
          <p:spPr bwMode="auto">
            <a:xfrm>
              <a:off x="2064" y="2016"/>
              <a:ext cx="512" cy="294"/>
            </a:xfrm>
            <a:prstGeom prst="rect">
              <a:avLst/>
            </a:prstGeom>
            <a:solidFill>
              <a:srgbClr val="9BD3E5"/>
            </a:solidFill>
            <a:ln>
              <a:noFill/>
            </a:ln>
            <a:effectLst/>
            <a:extLs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R="0" defTabSz="914400" eaLnBrk="1" fontAlgn="auto" hangingPunct="1">
                <a:spcBef>
                  <a:spcPts val="0"/>
                </a:spcBef>
                <a:spcAft>
                  <a:spcPts val="0"/>
                </a:spcAft>
                <a:buClrTx/>
                <a:buSzTx/>
                <a:buFontTx/>
                <a:buNone/>
                <a:defRPr/>
              </a:pPr>
              <a:r>
                <a:rPr kumimoji="0" lang="zh-CN" altLang="en-US" sz="2000" kern="0" cap="none" spc="0" normalizeH="0" baseline="0" noProof="0">
                  <a:solidFill>
                    <a:srgbClr val="000000"/>
                  </a:solidFill>
                  <a:latin typeface="Times New Roman" panose="02020603050405020304" pitchFamily="18" charset="0"/>
                  <a:ea typeface="楷体_GB2312" pitchFamily="49" charset="-122"/>
                  <a:cs typeface="+mn-cs"/>
                </a:rPr>
                <a:t>羊</a:t>
              </a:r>
              <a:endParaRPr kumimoji="0" lang="zh-CN" altLang="en-US" sz="2000" kern="0" cap="none" spc="0" normalizeH="0" baseline="0" noProof="0">
                <a:solidFill>
                  <a:srgbClr val="000000"/>
                </a:solidFill>
                <a:latin typeface="Tahoma" panose="020B0604030504040204" pitchFamily="34" charset="0"/>
                <a:ea typeface="楷体_GB2312" pitchFamily="49" charset="-122"/>
                <a:cs typeface="+mn-cs"/>
              </a:endParaRPr>
            </a:p>
          </p:txBody>
        </p:sp>
        <p:sp>
          <p:nvSpPr>
            <p:cNvPr id="18" name="Text Box 23"/>
            <p:cNvSpPr txBox="1">
              <a:spLocks noChangeArrowheads="1"/>
            </p:cNvSpPr>
            <p:nvPr/>
          </p:nvSpPr>
          <p:spPr bwMode="auto">
            <a:xfrm>
              <a:off x="3312" y="2016"/>
              <a:ext cx="520" cy="294"/>
            </a:xfrm>
            <a:prstGeom prst="rect">
              <a:avLst/>
            </a:prstGeom>
            <a:solidFill>
              <a:srgbClr val="9BD3E5"/>
            </a:solidFill>
            <a:ln>
              <a:noFill/>
            </a:ln>
            <a:effectLst/>
            <a:extLs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R="0" defTabSz="914400" eaLnBrk="1" fontAlgn="auto" hangingPunct="1">
                <a:spcBef>
                  <a:spcPts val="0"/>
                </a:spcBef>
                <a:spcAft>
                  <a:spcPts val="0"/>
                </a:spcAft>
                <a:buClrTx/>
                <a:buSzTx/>
                <a:buFontTx/>
                <a:buNone/>
                <a:defRPr/>
              </a:pPr>
              <a:r>
                <a:rPr kumimoji="0" lang="zh-CN" altLang="en-US" sz="2000" kern="0" cap="none" spc="0" normalizeH="0" baseline="0" noProof="0">
                  <a:solidFill>
                    <a:srgbClr val="000000"/>
                  </a:solidFill>
                  <a:latin typeface="Times New Roman" panose="02020603050405020304" pitchFamily="18" charset="0"/>
                  <a:ea typeface="楷体_GB2312" pitchFamily="49" charset="-122"/>
                  <a:cs typeface="+mn-cs"/>
                </a:rPr>
                <a:t>猪</a:t>
              </a:r>
              <a:endParaRPr kumimoji="0" lang="zh-CN" altLang="en-US" sz="2000" kern="0" cap="none" spc="0" normalizeH="0" baseline="0" noProof="0">
                <a:solidFill>
                  <a:srgbClr val="000000"/>
                </a:solidFill>
                <a:latin typeface="Tahoma" panose="020B0604030504040204" pitchFamily="34" charset="0"/>
                <a:ea typeface="楷体_GB2312" pitchFamily="49" charset="-122"/>
                <a:cs typeface="+mn-cs"/>
              </a:endParaRPr>
            </a:p>
          </p:txBody>
        </p:sp>
        <p:sp>
          <p:nvSpPr>
            <p:cNvPr id="19" name="Text Box 24"/>
            <p:cNvSpPr txBox="1">
              <a:spLocks noChangeArrowheads="1"/>
            </p:cNvSpPr>
            <p:nvPr/>
          </p:nvSpPr>
          <p:spPr bwMode="auto">
            <a:xfrm>
              <a:off x="2474" y="2592"/>
              <a:ext cx="598" cy="285"/>
            </a:xfrm>
            <a:prstGeom prst="rect">
              <a:avLst/>
            </a:prstGeom>
            <a:solidFill>
              <a:srgbClr val="9BD3E5"/>
            </a:solidFill>
            <a:ln>
              <a:noFill/>
            </a:ln>
            <a:effectLst/>
            <a:extLs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R="0" defTabSz="914400" eaLnBrk="1" fontAlgn="auto" hangingPunct="1">
                <a:spcBef>
                  <a:spcPts val="0"/>
                </a:spcBef>
                <a:spcAft>
                  <a:spcPts val="0"/>
                </a:spcAft>
                <a:buClrTx/>
                <a:buSzTx/>
                <a:buFontTx/>
                <a:buNone/>
                <a:defRPr/>
              </a:pPr>
              <a:r>
                <a:rPr kumimoji="0" lang="zh-CN" altLang="en-US" sz="2000" kern="0" cap="none" spc="0" normalizeH="0" baseline="0" noProof="0">
                  <a:solidFill>
                    <a:srgbClr val="000000"/>
                  </a:solidFill>
                  <a:latin typeface="Times New Roman" panose="02020603050405020304" pitchFamily="18" charset="0"/>
                  <a:ea typeface="楷体_GB2312" pitchFamily="49" charset="-122"/>
                  <a:cs typeface="+mn-cs"/>
                </a:rPr>
                <a:t>绵羊</a:t>
              </a:r>
              <a:endParaRPr kumimoji="0" lang="zh-CN" altLang="en-US" sz="2000" kern="0" cap="none" spc="0" normalizeH="0" baseline="0" noProof="0">
                <a:solidFill>
                  <a:srgbClr val="000000"/>
                </a:solidFill>
                <a:latin typeface="Tahoma" panose="020B0604030504040204" pitchFamily="34" charset="0"/>
                <a:ea typeface="楷体_GB2312" pitchFamily="49" charset="-122"/>
                <a:cs typeface="+mn-cs"/>
              </a:endParaRPr>
            </a:p>
          </p:txBody>
        </p:sp>
        <p:sp>
          <p:nvSpPr>
            <p:cNvPr id="20" name="Text Box 25"/>
            <p:cNvSpPr txBox="1">
              <a:spLocks noChangeArrowheads="1"/>
            </p:cNvSpPr>
            <p:nvPr/>
          </p:nvSpPr>
          <p:spPr bwMode="auto">
            <a:xfrm>
              <a:off x="3360" y="2592"/>
              <a:ext cx="504" cy="285"/>
            </a:xfrm>
            <a:prstGeom prst="rect">
              <a:avLst/>
            </a:prstGeom>
            <a:solidFill>
              <a:srgbClr val="9BD3E5"/>
            </a:solidFill>
            <a:ln>
              <a:noFill/>
            </a:ln>
            <a:effectLst/>
            <a:extLs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R="0" defTabSz="914400" eaLnBrk="1" fontAlgn="auto" hangingPunct="1">
                <a:spcBef>
                  <a:spcPts val="0"/>
                </a:spcBef>
                <a:spcAft>
                  <a:spcPts val="0"/>
                </a:spcAft>
                <a:buClrTx/>
                <a:buSzTx/>
                <a:buFontTx/>
                <a:buNone/>
                <a:defRPr/>
              </a:pPr>
              <a:r>
                <a:rPr kumimoji="0" lang="zh-CN" altLang="en-US" sz="2000" kern="0" cap="none" spc="0" normalizeH="0" baseline="0" noProof="0">
                  <a:solidFill>
                    <a:srgbClr val="000000"/>
                  </a:solidFill>
                  <a:latin typeface="Times New Roman" panose="02020603050405020304" pitchFamily="18" charset="0"/>
                  <a:ea typeface="楷体_GB2312" pitchFamily="49" charset="-122"/>
                  <a:cs typeface="+mn-cs"/>
                </a:rPr>
                <a:t>野猪</a:t>
              </a:r>
              <a:endParaRPr kumimoji="0" lang="zh-CN" altLang="en-US" sz="2000" kern="0" cap="none" spc="0" normalizeH="0" baseline="0" noProof="0">
                <a:solidFill>
                  <a:srgbClr val="000000"/>
                </a:solidFill>
                <a:latin typeface="Tahoma" panose="020B0604030504040204" pitchFamily="34" charset="0"/>
                <a:ea typeface="楷体_GB2312" pitchFamily="49" charset="-122"/>
                <a:cs typeface="+mn-cs"/>
              </a:endParaRPr>
            </a:p>
          </p:txBody>
        </p:sp>
        <p:sp>
          <p:nvSpPr>
            <p:cNvPr id="21" name="Text Box 26"/>
            <p:cNvSpPr txBox="1">
              <a:spLocks noChangeArrowheads="1"/>
            </p:cNvSpPr>
            <p:nvPr/>
          </p:nvSpPr>
          <p:spPr bwMode="auto">
            <a:xfrm>
              <a:off x="2544" y="1392"/>
              <a:ext cx="864" cy="316"/>
            </a:xfrm>
            <a:prstGeom prst="rect">
              <a:avLst/>
            </a:prstGeom>
            <a:solidFill>
              <a:srgbClr val="9BD3E5"/>
            </a:solidFill>
            <a:ln>
              <a:noFill/>
            </a:ln>
            <a:effectLst/>
            <a:extLs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R="0" defTabSz="914400" eaLnBrk="1" fontAlgn="auto" hangingPunct="1">
                <a:spcBef>
                  <a:spcPts val="0"/>
                </a:spcBef>
                <a:spcAft>
                  <a:spcPts val="0"/>
                </a:spcAft>
                <a:buClrTx/>
                <a:buSzTx/>
                <a:buFontTx/>
                <a:buNone/>
                <a:defRPr/>
              </a:pPr>
              <a:r>
                <a:rPr kumimoji="0" lang="zh-CN" altLang="en-US" sz="2000" kern="0" cap="none" spc="0" normalizeH="0" baseline="0" noProof="0">
                  <a:solidFill>
                    <a:srgbClr val="000000"/>
                  </a:solidFill>
                  <a:latin typeface="Times New Roman" panose="02020603050405020304" pitchFamily="18" charset="0"/>
                  <a:ea typeface="楷体_GB2312" pitchFamily="49" charset="-122"/>
                  <a:cs typeface="+mn-cs"/>
                </a:rPr>
                <a:t>哺乳动物</a:t>
              </a:r>
              <a:endParaRPr kumimoji="0" lang="zh-CN" altLang="en-US" sz="2000" kern="0" cap="none" spc="0" normalizeH="0" baseline="0" noProof="0">
                <a:solidFill>
                  <a:srgbClr val="000000"/>
                </a:solidFill>
                <a:latin typeface="Tahoma" panose="020B0604030504040204" pitchFamily="34" charset="0"/>
                <a:ea typeface="楷体_GB2312" pitchFamily="49" charset="-122"/>
                <a:cs typeface="+mn-cs"/>
              </a:endParaRPr>
            </a:p>
          </p:txBody>
        </p:sp>
        <p:sp>
          <p:nvSpPr>
            <p:cNvPr id="22" name="Text Box 27"/>
            <p:cNvSpPr txBox="1">
              <a:spLocks noChangeArrowheads="1"/>
            </p:cNvSpPr>
            <p:nvPr/>
          </p:nvSpPr>
          <p:spPr bwMode="auto">
            <a:xfrm>
              <a:off x="1392" y="3120"/>
              <a:ext cx="873" cy="268"/>
            </a:xfrm>
            <a:prstGeom prst="rect">
              <a:avLst/>
            </a:prstGeom>
            <a:solidFill>
              <a:srgbClr val="9BD3E5"/>
            </a:solidFill>
            <a:ln>
              <a:noFill/>
            </a:ln>
            <a:effectLst/>
            <a:extLs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R="0" defTabSz="914400" eaLnBrk="1" fontAlgn="auto" hangingPunct="1">
                <a:spcBef>
                  <a:spcPts val="0"/>
                </a:spcBef>
                <a:spcAft>
                  <a:spcPts val="0"/>
                </a:spcAft>
                <a:buClrTx/>
                <a:buSzTx/>
                <a:buFontTx/>
                <a:buNone/>
                <a:defRPr/>
              </a:pPr>
              <a:r>
                <a:rPr kumimoji="0" lang="zh-CN" altLang="en-US" sz="2000" kern="0" cap="none" spc="0" normalizeH="0" baseline="0" noProof="0">
                  <a:solidFill>
                    <a:srgbClr val="000000"/>
                  </a:solidFill>
                  <a:latin typeface="Times New Roman" panose="02020603050405020304" pitchFamily="18" charset="0"/>
                  <a:ea typeface="楷体_GB2312" pitchFamily="49" charset="-122"/>
                  <a:cs typeface="+mn-cs"/>
                </a:rPr>
                <a:t>头上有角</a:t>
              </a:r>
              <a:endParaRPr kumimoji="0" lang="zh-CN" altLang="en-US" sz="2000" kern="0" cap="none" spc="0" normalizeH="0" baseline="0" noProof="0">
                <a:solidFill>
                  <a:srgbClr val="000000"/>
                </a:solidFill>
                <a:latin typeface="Tahoma" panose="020B0604030504040204" pitchFamily="34" charset="0"/>
                <a:ea typeface="楷体_GB2312" pitchFamily="49" charset="-122"/>
                <a:cs typeface="+mn-cs"/>
              </a:endParaRPr>
            </a:p>
          </p:txBody>
        </p:sp>
        <p:sp>
          <p:nvSpPr>
            <p:cNvPr id="23" name="Text Box 28"/>
            <p:cNvSpPr txBox="1">
              <a:spLocks noChangeArrowheads="1"/>
            </p:cNvSpPr>
            <p:nvPr/>
          </p:nvSpPr>
          <p:spPr bwMode="auto">
            <a:xfrm>
              <a:off x="2448" y="3120"/>
              <a:ext cx="598" cy="276"/>
            </a:xfrm>
            <a:prstGeom prst="rect">
              <a:avLst/>
            </a:prstGeom>
            <a:solidFill>
              <a:srgbClr val="9BD3E5"/>
            </a:solidFill>
            <a:ln>
              <a:noFill/>
            </a:ln>
            <a:effectLst/>
            <a:extLs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R="0" defTabSz="914400" eaLnBrk="1" fontAlgn="auto" hangingPunct="1">
                <a:spcBef>
                  <a:spcPts val="0"/>
                </a:spcBef>
                <a:spcAft>
                  <a:spcPts val="0"/>
                </a:spcAft>
                <a:buClrTx/>
                <a:buSzTx/>
                <a:buFontTx/>
                <a:buNone/>
                <a:defRPr/>
              </a:pPr>
              <a:r>
                <a:rPr kumimoji="0" lang="zh-CN" altLang="en-US" sz="2000" kern="0" cap="none" spc="0" normalizeH="0" baseline="0" noProof="0">
                  <a:solidFill>
                    <a:srgbClr val="000000"/>
                  </a:solidFill>
                  <a:latin typeface="Times New Roman" panose="02020603050405020304" pitchFamily="18" charset="0"/>
                  <a:ea typeface="楷体_GB2312" pitchFamily="49" charset="-122"/>
                  <a:cs typeface="+mn-cs"/>
                </a:rPr>
                <a:t>羊毛</a:t>
              </a:r>
              <a:endParaRPr kumimoji="0" lang="zh-CN" altLang="en-US" sz="2000" kern="0" cap="none" spc="0" normalizeH="0" baseline="0" noProof="0">
                <a:solidFill>
                  <a:srgbClr val="000000"/>
                </a:solidFill>
                <a:latin typeface="Tahoma" panose="020B0604030504040204" pitchFamily="34" charset="0"/>
                <a:ea typeface="楷体_GB2312" pitchFamily="49" charset="-122"/>
                <a:cs typeface="+mn-cs"/>
              </a:endParaRPr>
            </a:p>
          </p:txBody>
        </p:sp>
        <p:sp>
          <p:nvSpPr>
            <p:cNvPr id="24" name="Text Box 29"/>
            <p:cNvSpPr txBox="1">
              <a:spLocks noChangeArrowheads="1"/>
            </p:cNvSpPr>
            <p:nvPr/>
          </p:nvSpPr>
          <p:spPr bwMode="auto">
            <a:xfrm>
              <a:off x="3360" y="3120"/>
              <a:ext cx="497" cy="276"/>
            </a:xfrm>
            <a:prstGeom prst="rect">
              <a:avLst/>
            </a:prstGeom>
            <a:solidFill>
              <a:srgbClr val="9BD3E5"/>
            </a:solidFill>
            <a:ln>
              <a:noFill/>
            </a:ln>
            <a:effectLst/>
            <a:extLs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R="0" defTabSz="914400" eaLnBrk="1" fontAlgn="auto" hangingPunct="1">
                <a:spcBef>
                  <a:spcPts val="0"/>
                </a:spcBef>
                <a:spcAft>
                  <a:spcPts val="0"/>
                </a:spcAft>
                <a:buClrTx/>
                <a:buSzTx/>
                <a:buFontTx/>
                <a:buNone/>
                <a:defRPr/>
              </a:pPr>
              <a:r>
                <a:rPr kumimoji="0" lang="zh-CN" altLang="en-US" sz="2000" kern="0" cap="none" spc="0" normalizeH="0" baseline="0" noProof="0">
                  <a:solidFill>
                    <a:srgbClr val="000000"/>
                  </a:solidFill>
                  <a:latin typeface="Times New Roman" panose="02020603050405020304" pitchFamily="18" charset="0"/>
                  <a:ea typeface="楷体_GB2312" pitchFamily="49" charset="-122"/>
                  <a:cs typeface="+mn-cs"/>
                </a:rPr>
                <a:t>森林</a:t>
              </a:r>
              <a:endParaRPr kumimoji="0" lang="zh-CN" altLang="en-US" sz="2000" kern="0" cap="none" spc="0" normalizeH="0" baseline="0" noProof="0">
                <a:solidFill>
                  <a:srgbClr val="000000"/>
                </a:solidFill>
                <a:latin typeface="Tahoma" panose="020B0604030504040204" pitchFamily="34" charset="0"/>
                <a:ea typeface="楷体_GB2312" pitchFamily="49" charset="-122"/>
                <a:cs typeface="+mn-cs"/>
              </a:endParaRPr>
            </a:p>
          </p:txBody>
        </p:sp>
        <p:sp>
          <p:nvSpPr>
            <p:cNvPr id="25" name="Line 30"/>
            <p:cNvSpPr>
              <a:spLocks noChangeShapeType="1"/>
            </p:cNvSpPr>
            <p:nvPr/>
          </p:nvSpPr>
          <p:spPr bwMode="auto">
            <a:xfrm flipV="1">
              <a:off x="2976" y="1152"/>
              <a:ext cx="0" cy="236"/>
            </a:xfrm>
            <a:prstGeom prst="line">
              <a:avLst/>
            </a:prstGeom>
            <a:noFill/>
            <a:ln w="38100">
              <a:solidFill>
                <a:srgbClr val="357DA9"/>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Verdana" panose="020B0604030504040204" pitchFamily="34" charset="0"/>
                <a:ea typeface="宋体" panose="02010600030101010101" pitchFamily="2" charset="-122"/>
                <a:cs typeface="+mn-cs"/>
              </a:endParaRPr>
            </a:p>
          </p:txBody>
        </p:sp>
        <p:sp>
          <p:nvSpPr>
            <p:cNvPr id="26" name="Freeform 31"/>
            <p:cNvSpPr/>
            <p:nvPr/>
          </p:nvSpPr>
          <p:spPr bwMode="auto">
            <a:xfrm>
              <a:off x="2304" y="1728"/>
              <a:ext cx="625" cy="288"/>
            </a:xfrm>
            <a:custGeom>
              <a:avLst/>
              <a:gdLst>
                <a:gd name="T0" fmla="*/ 0 w 1245"/>
                <a:gd name="T1" fmla="*/ 495 h 495"/>
                <a:gd name="T2" fmla="*/ 1245 w 1245"/>
                <a:gd name="T3" fmla="*/ 0 h 495"/>
              </a:gdLst>
              <a:ahLst/>
              <a:cxnLst>
                <a:cxn ang="0">
                  <a:pos x="T0" y="T1"/>
                </a:cxn>
                <a:cxn ang="0">
                  <a:pos x="T2" y="T3"/>
                </a:cxn>
              </a:cxnLst>
              <a:rect l="0" t="0" r="r" b="b"/>
              <a:pathLst>
                <a:path w="1245" h="495">
                  <a:moveTo>
                    <a:pt x="0" y="495"/>
                  </a:moveTo>
                  <a:lnTo>
                    <a:pt x="1245" y="0"/>
                  </a:lnTo>
                </a:path>
              </a:pathLst>
            </a:custGeom>
            <a:noFill/>
            <a:ln w="38100" cap="flat" cmpd="sng">
              <a:solidFill>
                <a:srgbClr val="357DA9"/>
              </a:solidFill>
              <a:prstDash val="solid"/>
              <a:round/>
              <a:headEnd type="none" w="med" len="med"/>
              <a:tailEnd type="stealth"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Verdana" panose="020B0604030504040204" pitchFamily="34" charset="0"/>
                <a:ea typeface="宋体" panose="02010600030101010101" pitchFamily="2" charset="-122"/>
                <a:cs typeface="+mn-cs"/>
              </a:endParaRPr>
            </a:p>
          </p:txBody>
        </p:sp>
        <p:sp>
          <p:nvSpPr>
            <p:cNvPr id="27" name="Freeform 32"/>
            <p:cNvSpPr/>
            <p:nvPr/>
          </p:nvSpPr>
          <p:spPr bwMode="auto">
            <a:xfrm>
              <a:off x="3024" y="1728"/>
              <a:ext cx="573" cy="282"/>
            </a:xfrm>
            <a:custGeom>
              <a:avLst/>
              <a:gdLst>
                <a:gd name="T0" fmla="*/ 1140 w 1140"/>
                <a:gd name="T1" fmla="*/ 495 h 495"/>
                <a:gd name="T2" fmla="*/ 0 w 1140"/>
                <a:gd name="T3" fmla="*/ 0 h 495"/>
              </a:gdLst>
              <a:ahLst/>
              <a:cxnLst>
                <a:cxn ang="0">
                  <a:pos x="T0" y="T1"/>
                </a:cxn>
                <a:cxn ang="0">
                  <a:pos x="T2" y="T3"/>
                </a:cxn>
              </a:cxnLst>
              <a:rect l="0" t="0" r="r" b="b"/>
              <a:pathLst>
                <a:path w="1140" h="495">
                  <a:moveTo>
                    <a:pt x="1140" y="495"/>
                  </a:moveTo>
                  <a:lnTo>
                    <a:pt x="0" y="0"/>
                  </a:lnTo>
                </a:path>
              </a:pathLst>
            </a:custGeom>
            <a:noFill/>
            <a:ln w="38100" cap="flat" cmpd="sng">
              <a:solidFill>
                <a:srgbClr val="357DA9"/>
              </a:solidFill>
              <a:prstDash val="solid"/>
              <a:round/>
              <a:headEnd type="none" w="med" len="med"/>
              <a:tailEnd type="stealth"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Verdana" panose="020B0604030504040204" pitchFamily="34" charset="0"/>
                <a:ea typeface="宋体" panose="02010600030101010101" pitchFamily="2" charset="-122"/>
                <a:cs typeface="+mn-cs"/>
              </a:endParaRPr>
            </a:p>
          </p:txBody>
        </p:sp>
        <p:sp>
          <p:nvSpPr>
            <p:cNvPr id="28" name="Freeform 33"/>
            <p:cNvSpPr/>
            <p:nvPr/>
          </p:nvSpPr>
          <p:spPr bwMode="auto">
            <a:xfrm>
              <a:off x="1872" y="2304"/>
              <a:ext cx="457" cy="288"/>
            </a:xfrm>
            <a:custGeom>
              <a:avLst/>
              <a:gdLst>
                <a:gd name="T0" fmla="*/ 0 w 720"/>
                <a:gd name="T1" fmla="*/ 378 h 378"/>
                <a:gd name="T2" fmla="*/ 720 w 720"/>
                <a:gd name="T3" fmla="*/ 0 h 378"/>
              </a:gdLst>
              <a:ahLst/>
              <a:cxnLst>
                <a:cxn ang="0">
                  <a:pos x="T0" y="T1"/>
                </a:cxn>
                <a:cxn ang="0">
                  <a:pos x="T2" y="T3"/>
                </a:cxn>
              </a:cxnLst>
              <a:rect l="0" t="0" r="r" b="b"/>
              <a:pathLst>
                <a:path w="720" h="378">
                  <a:moveTo>
                    <a:pt x="0" y="378"/>
                  </a:moveTo>
                  <a:lnTo>
                    <a:pt x="720" y="0"/>
                  </a:lnTo>
                </a:path>
              </a:pathLst>
            </a:custGeom>
            <a:noFill/>
            <a:ln w="38100" cap="flat" cmpd="sng">
              <a:solidFill>
                <a:srgbClr val="357DA9"/>
              </a:solidFill>
              <a:prstDash val="solid"/>
              <a:round/>
              <a:headEnd type="none" w="med" len="med"/>
              <a:tailEnd type="stealth"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Verdana" panose="020B0604030504040204" pitchFamily="34" charset="0"/>
                <a:ea typeface="宋体" panose="02010600030101010101" pitchFamily="2" charset="-122"/>
                <a:cs typeface="+mn-cs"/>
              </a:endParaRPr>
            </a:p>
          </p:txBody>
        </p:sp>
        <p:sp>
          <p:nvSpPr>
            <p:cNvPr id="29" name="Freeform 34"/>
            <p:cNvSpPr/>
            <p:nvPr/>
          </p:nvSpPr>
          <p:spPr bwMode="auto">
            <a:xfrm>
              <a:off x="2352" y="2304"/>
              <a:ext cx="432" cy="288"/>
            </a:xfrm>
            <a:custGeom>
              <a:avLst/>
              <a:gdLst>
                <a:gd name="T0" fmla="*/ 885 w 885"/>
                <a:gd name="T1" fmla="*/ 363 h 363"/>
                <a:gd name="T2" fmla="*/ 0 w 885"/>
                <a:gd name="T3" fmla="*/ 0 h 363"/>
              </a:gdLst>
              <a:ahLst/>
              <a:cxnLst>
                <a:cxn ang="0">
                  <a:pos x="T0" y="T1"/>
                </a:cxn>
                <a:cxn ang="0">
                  <a:pos x="T2" y="T3"/>
                </a:cxn>
              </a:cxnLst>
              <a:rect l="0" t="0" r="r" b="b"/>
              <a:pathLst>
                <a:path w="885" h="363">
                  <a:moveTo>
                    <a:pt x="885" y="363"/>
                  </a:moveTo>
                  <a:lnTo>
                    <a:pt x="0" y="0"/>
                  </a:lnTo>
                </a:path>
              </a:pathLst>
            </a:custGeom>
            <a:noFill/>
            <a:ln w="38100" cap="flat" cmpd="sng">
              <a:solidFill>
                <a:srgbClr val="357DA9"/>
              </a:solidFill>
              <a:prstDash val="solid"/>
              <a:round/>
              <a:headEnd type="none" w="med" len="med"/>
              <a:tailEnd type="stealth"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Verdana" panose="020B0604030504040204" pitchFamily="34" charset="0"/>
                <a:ea typeface="宋体" panose="02010600030101010101" pitchFamily="2" charset="-122"/>
                <a:cs typeface="+mn-cs"/>
              </a:endParaRPr>
            </a:p>
          </p:txBody>
        </p:sp>
        <p:sp>
          <p:nvSpPr>
            <p:cNvPr id="30" name="Text Box 35"/>
            <p:cNvSpPr txBox="1">
              <a:spLocks noChangeArrowheads="1"/>
            </p:cNvSpPr>
            <p:nvPr/>
          </p:nvSpPr>
          <p:spPr bwMode="auto">
            <a:xfrm>
              <a:off x="3233" y="1728"/>
              <a:ext cx="559"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R="0" defTabSz="914400" eaLnBrk="1" fontAlgn="auto" hangingPunct="1">
                <a:spcBef>
                  <a:spcPts val="0"/>
                </a:spcBef>
                <a:spcAft>
                  <a:spcPts val="0"/>
                </a:spcAft>
                <a:buClrTx/>
                <a:buSzTx/>
                <a:buFontTx/>
                <a:buNone/>
                <a:defRPr/>
              </a:pPr>
              <a:r>
                <a:rPr kumimoji="0" lang="en-US" altLang="zh-CN" kern="0" cap="none" spc="0" normalizeH="0" baseline="0" noProof="0">
                  <a:solidFill>
                    <a:srgbClr val="000000"/>
                  </a:solidFill>
                  <a:latin typeface="Times New Roman" panose="02020603050405020304" pitchFamily="18" charset="0"/>
                  <a:ea typeface="楷体_GB2312" pitchFamily="49" charset="-122"/>
                  <a:cs typeface="+mn-cs"/>
                </a:rPr>
                <a:t>AKO</a:t>
              </a:r>
            </a:p>
          </p:txBody>
        </p:sp>
        <p:sp>
          <p:nvSpPr>
            <p:cNvPr id="31" name="Text Box 36"/>
            <p:cNvSpPr txBox="1">
              <a:spLocks noChangeArrowheads="1"/>
            </p:cNvSpPr>
            <p:nvPr/>
          </p:nvSpPr>
          <p:spPr bwMode="auto">
            <a:xfrm>
              <a:off x="2112" y="1728"/>
              <a:ext cx="479"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R="0" defTabSz="914400" eaLnBrk="1" fontAlgn="auto" hangingPunct="1">
                <a:spcBef>
                  <a:spcPts val="0"/>
                </a:spcBef>
                <a:spcAft>
                  <a:spcPts val="0"/>
                </a:spcAft>
                <a:buClrTx/>
                <a:buSzTx/>
                <a:buFontTx/>
                <a:buNone/>
                <a:defRPr/>
              </a:pPr>
              <a:r>
                <a:rPr kumimoji="0" lang="en-US" altLang="zh-CN" kern="0" cap="none" spc="0" normalizeH="0" baseline="0" noProof="0">
                  <a:solidFill>
                    <a:srgbClr val="000000"/>
                  </a:solidFill>
                  <a:latin typeface="Times New Roman" panose="02020603050405020304" pitchFamily="18" charset="0"/>
                  <a:ea typeface="楷体_GB2312" pitchFamily="49" charset="-122"/>
                  <a:cs typeface="+mn-cs"/>
                </a:rPr>
                <a:t>AKO</a:t>
              </a:r>
            </a:p>
          </p:txBody>
        </p:sp>
        <p:sp>
          <p:nvSpPr>
            <p:cNvPr id="32" name="Text Box 37"/>
            <p:cNvSpPr txBox="1">
              <a:spLocks noChangeArrowheads="1"/>
            </p:cNvSpPr>
            <p:nvPr/>
          </p:nvSpPr>
          <p:spPr bwMode="auto">
            <a:xfrm>
              <a:off x="1680" y="2304"/>
              <a:ext cx="471"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R="0" defTabSz="914400" eaLnBrk="1" fontAlgn="auto" hangingPunct="1">
                <a:spcBef>
                  <a:spcPts val="0"/>
                </a:spcBef>
                <a:spcAft>
                  <a:spcPts val="0"/>
                </a:spcAft>
                <a:buClrTx/>
                <a:buSzTx/>
                <a:buFontTx/>
                <a:buNone/>
                <a:defRPr/>
              </a:pPr>
              <a:r>
                <a:rPr kumimoji="0" lang="en-US" altLang="zh-CN" kern="0" cap="none" spc="0" normalizeH="0" baseline="0" noProof="0">
                  <a:solidFill>
                    <a:srgbClr val="000000"/>
                  </a:solidFill>
                  <a:latin typeface="Times New Roman" panose="02020603050405020304" pitchFamily="18" charset="0"/>
                  <a:ea typeface="楷体_GB2312" pitchFamily="49" charset="-122"/>
                  <a:cs typeface="+mn-cs"/>
                </a:rPr>
                <a:t>AKO</a:t>
              </a:r>
            </a:p>
          </p:txBody>
        </p:sp>
        <p:sp>
          <p:nvSpPr>
            <p:cNvPr id="33" name="Text Box 38"/>
            <p:cNvSpPr txBox="1">
              <a:spLocks noChangeArrowheads="1"/>
            </p:cNvSpPr>
            <p:nvPr/>
          </p:nvSpPr>
          <p:spPr bwMode="auto">
            <a:xfrm>
              <a:off x="2496" y="2304"/>
              <a:ext cx="520"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R="0" defTabSz="914400" eaLnBrk="1" fontAlgn="auto" hangingPunct="1">
                <a:spcBef>
                  <a:spcPts val="0"/>
                </a:spcBef>
                <a:spcAft>
                  <a:spcPts val="0"/>
                </a:spcAft>
                <a:buClrTx/>
                <a:buSzTx/>
                <a:buFontTx/>
                <a:buNone/>
                <a:defRPr/>
              </a:pPr>
              <a:r>
                <a:rPr kumimoji="0" lang="en-US" altLang="zh-CN" kern="0" cap="none" spc="0" normalizeH="0" baseline="0" noProof="0">
                  <a:solidFill>
                    <a:srgbClr val="000000"/>
                  </a:solidFill>
                  <a:latin typeface="Times New Roman" panose="02020603050405020304" pitchFamily="18" charset="0"/>
                  <a:ea typeface="楷体_GB2312" pitchFamily="49" charset="-122"/>
                  <a:cs typeface="+mn-cs"/>
                </a:rPr>
                <a:t>AKO</a:t>
              </a:r>
            </a:p>
          </p:txBody>
        </p:sp>
      </p:grpSp>
      <p:sp>
        <p:nvSpPr>
          <p:cNvPr id="124933" name="Text Box 39"/>
          <p:cNvSpPr txBox="1">
            <a:spLocks noChangeArrowheads="1"/>
          </p:cNvSpPr>
          <p:nvPr/>
        </p:nvSpPr>
        <p:spPr bwMode="auto">
          <a:xfrm>
            <a:off x="3198813" y="6038850"/>
            <a:ext cx="2878138" cy="423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000000"/>
                </a:solidFill>
                <a:effectLst/>
                <a:uLnTx/>
                <a:uFillTx/>
                <a:latin typeface="+mn-ea"/>
                <a:ea typeface="+mn-ea"/>
                <a:cs typeface="+mn-cs"/>
              </a:rPr>
              <a:t>猪和羊的语义网络</a:t>
            </a:r>
          </a:p>
        </p:txBody>
      </p:sp>
    </p:spTree>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111</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86019" name="Rectangle 2"/>
          <p:cNvSpPr>
            <a:spLocks noGrp="1" noChangeArrowheads="1"/>
          </p:cNvSpPr>
          <p:nvPr>
            <p:ph type="title"/>
          </p:nvPr>
        </p:nvSpPr>
        <p:spPr/>
        <p:txBody>
          <a:bodyPr vert="horz"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8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mj-cs"/>
              </a:rPr>
              <a:t>2.5.2  </a:t>
            </a:r>
            <a:r>
              <a:rPr kumimoji="0" lang="zh-CN" altLang="en-US" sz="3800" b="1" i="0" u="none" strike="noStrike" kern="1200" cap="none" spc="0" normalizeH="0" baseline="0" noProof="0" dirty="0">
                <a:ln>
                  <a:noFill/>
                </a:ln>
                <a:solidFill>
                  <a:schemeClr val="bg1"/>
                </a:solidFill>
                <a:effectLst/>
                <a:uLnTx/>
                <a:uFillTx/>
                <a:latin typeface="+mj-ea"/>
                <a:ea typeface="+mj-ea"/>
                <a:cs typeface="+mj-cs"/>
              </a:rPr>
              <a:t>语义网络</a:t>
            </a:r>
          </a:p>
        </p:txBody>
      </p:sp>
      <p:sp>
        <p:nvSpPr>
          <p:cNvPr id="86020" name="Rectangle 3"/>
          <p:cNvSpPr>
            <a:spLocks noGrp="1" noChangeArrowheads="1"/>
          </p:cNvSpPr>
          <p:nvPr>
            <p:ph idx="1"/>
          </p:nvPr>
        </p:nvSpPr>
        <p:spPr>
          <a:xfrm>
            <a:off x="-15240" y="685800"/>
            <a:ext cx="9144000" cy="4114800"/>
          </a:xfrm>
        </p:spPr>
        <p:txBody>
          <a:bodyPr vert="horz" wrap="square" lIns="91440" tIns="45720" rIns="91440" bIns="45720" numCol="1" anchor="t" anchorCtr="0" compatLnSpc="1"/>
          <a:lstStyle/>
          <a:p>
            <a:pPr marL="0" marR="0" lvl="0" indent="0" algn="just" defTabSz="914400" rtl="0" eaLnBrk="1" fontAlgn="base" latinLnBrk="0" hangingPunct="1">
              <a:lnSpc>
                <a:spcPct val="130000"/>
              </a:lnSpc>
              <a:spcBef>
                <a:spcPts val="600"/>
              </a:spcBef>
              <a:spcAft>
                <a:spcPct val="0"/>
              </a:spcAft>
              <a:buClr>
                <a:schemeClr val="accent2"/>
              </a:buClr>
              <a:buSzTx/>
              <a:buFont typeface="Wingdings" panose="05000000000000000000" pitchFamily="2" charset="2"/>
              <a:buNone/>
              <a:defRPr/>
            </a:pPr>
            <a:r>
              <a:rPr kumimoji="0" lang="zh-CN" altLang="en-US" sz="28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语义网络表示法的特点</a:t>
            </a:r>
            <a:endParaRPr kumimoji="0" lang="en-US" altLang="zh-CN" sz="28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438150" marR="0" lvl="1" indent="0" algn="just" defTabSz="914400" rtl="0" eaLnBrk="1" fontAlgn="base" latinLnBrk="0" hangingPunct="1">
              <a:lnSpc>
                <a:spcPct val="110000"/>
              </a:lnSpc>
              <a:spcBef>
                <a:spcPts val="600"/>
              </a:spcBef>
              <a:spcAft>
                <a:spcPct val="0"/>
              </a:spcAft>
              <a:buClr>
                <a:schemeClr val="accent2"/>
              </a:buClr>
              <a:buSzTx/>
              <a:buNone/>
              <a:defRPr/>
            </a:pPr>
            <a:r>
              <a:rPr kumimoji="0" lang="zh-CN" altLang="en-US" sz="2400" b="0" i="0" u="none" strike="noStrike" kern="1200" cap="none" spc="0" normalizeH="0" baseline="0" noProof="0" dirty="0">
                <a:ln>
                  <a:noFill/>
                </a:ln>
                <a:solidFill>
                  <a:schemeClr val="tx1"/>
                </a:solidFill>
                <a:effectLst/>
                <a:uLnTx/>
                <a:uFillTx/>
                <a:latin typeface="+mn-ea"/>
              </a:rPr>
              <a:t>（</a:t>
            </a:r>
            <a:r>
              <a:rPr kumimoji="0" lang="en-US" altLang="zh-CN" sz="2400" b="0" i="0" u="none" strike="noStrike" kern="1200" cap="none" spc="0" normalizeH="0" baseline="0" noProof="0" dirty="0">
                <a:ln>
                  <a:noFill/>
                </a:ln>
                <a:solidFill>
                  <a:schemeClr val="tx1"/>
                </a:solidFill>
                <a:effectLst/>
                <a:uLnTx/>
                <a:uFillTx/>
                <a:latin typeface="+mn-ea"/>
              </a:rPr>
              <a:t>1</a:t>
            </a:r>
            <a:r>
              <a:rPr kumimoji="0" lang="zh-CN" altLang="en-US" sz="2400" b="0" i="0" u="none" strike="noStrike" kern="1200" cap="none" spc="0" normalizeH="0" baseline="0" noProof="0" dirty="0">
                <a:ln>
                  <a:noFill/>
                </a:ln>
                <a:solidFill>
                  <a:schemeClr val="tx1"/>
                </a:solidFill>
                <a:effectLst/>
                <a:uLnTx/>
                <a:uFillTx/>
                <a:latin typeface="+mn-ea"/>
              </a:rPr>
              <a:t>）结构性 </a:t>
            </a:r>
            <a:endParaRPr kumimoji="0" lang="en-US" altLang="zh-CN" sz="2400" b="0" i="0" u="none" strike="noStrike" kern="1200" cap="none" spc="0" normalizeH="0" baseline="0" noProof="0" dirty="0">
              <a:ln>
                <a:noFill/>
              </a:ln>
              <a:solidFill>
                <a:schemeClr val="tx1"/>
              </a:solidFill>
              <a:effectLst/>
              <a:uLnTx/>
              <a:uFillTx/>
              <a:latin typeface="+mn-ea"/>
            </a:endParaRPr>
          </a:p>
          <a:p>
            <a:pPr marL="438150" marR="0" lvl="1" indent="0" algn="just" defTabSz="914400" rtl="0" eaLnBrk="1" fontAlgn="base" latinLnBrk="0" hangingPunct="1">
              <a:lnSpc>
                <a:spcPct val="110000"/>
              </a:lnSpc>
              <a:spcBef>
                <a:spcPts val="600"/>
              </a:spcBef>
              <a:spcAft>
                <a:spcPct val="0"/>
              </a:spcAft>
              <a:buClr>
                <a:schemeClr val="accent2"/>
              </a:buClr>
              <a:buSzTx/>
              <a:buNone/>
              <a:defRPr/>
            </a:pPr>
            <a:r>
              <a:rPr kumimoji="0" lang="zh-CN" altLang="en-US" sz="2400" b="0" i="0" u="none" strike="noStrike" kern="1200" cap="none" spc="0" normalizeH="0" baseline="0" noProof="0" dirty="0">
                <a:ln>
                  <a:noFill/>
                </a:ln>
                <a:solidFill>
                  <a:schemeClr val="tx1"/>
                </a:solidFill>
                <a:effectLst/>
                <a:uLnTx/>
                <a:uFillTx/>
                <a:latin typeface="+mn-ea"/>
              </a:rPr>
              <a:t>能把事物的属性及事物间的各种语义联系显式的表示出来。</a:t>
            </a:r>
          </a:p>
          <a:p>
            <a:pPr marL="438150" marR="0" lvl="1" indent="0" algn="just" defTabSz="914400" rtl="0" eaLnBrk="1" fontAlgn="base" latinLnBrk="0" hangingPunct="1">
              <a:lnSpc>
                <a:spcPct val="110000"/>
              </a:lnSpc>
              <a:spcBef>
                <a:spcPts val="600"/>
              </a:spcBef>
              <a:spcAft>
                <a:spcPct val="0"/>
              </a:spcAft>
              <a:buClr>
                <a:schemeClr val="accent2"/>
              </a:buClr>
              <a:buSzTx/>
              <a:buNone/>
              <a:defRPr/>
            </a:pPr>
            <a:r>
              <a:rPr kumimoji="0" lang="zh-CN" altLang="en-US" sz="2400" b="0" i="0" u="none" strike="noStrike" kern="1200" cap="none" spc="0" normalizeH="0" baseline="0" noProof="0" dirty="0">
                <a:ln>
                  <a:noFill/>
                </a:ln>
                <a:solidFill>
                  <a:schemeClr val="tx1"/>
                </a:solidFill>
                <a:effectLst/>
                <a:uLnTx/>
                <a:uFillTx/>
                <a:latin typeface="+mn-ea"/>
              </a:rPr>
              <a:t>（</a:t>
            </a:r>
            <a:r>
              <a:rPr kumimoji="0" lang="en-US" altLang="zh-CN" sz="2400" b="0" i="0" u="none" strike="noStrike" kern="1200" cap="none" spc="0" normalizeH="0" baseline="0" noProof="0" dirty="0">
                <a:ln>
                  <a:noFill/>
                </a:ln>
                <a:solidFill>
                  <a:schemeClr val="tx1"/>
                </a:solidFill>
                <a:effectLst/>
                <a:uLnTx/>
                <a:uFillTx/>
                <a:latin typeface="+mn-ea"/>
              </a:rPr>
              <a:t>2</a:t>
            </a:r>
            <a:r>
              <a:rPr kumimoji="0" lang="zh-CN" altLang="en-US" sz="2400" b="0" i="0" u="none" strike="noStrike" kern="1200" cap="none" spc="0" normalizeH="0" baseline="0" noProof="0" dirty="0">
                <a:ln>
                  <a:noFill/>
                </a:ln>
                <a:solidFill>
                  <a:schemeClr val="tx1"/>
                </a:solidFill>
                <a:effectLst/>
                <a:uLnTx/>
                <a:uFillTx/>
                <a:latin typeface="+mn-ea"/>
              </a:rPr>
              <a:t>）联想性 </a:t>
            </a:r>
            <a:endParaRPr kumimoji="0" lang="en-US" altLang="zh-CN" sz="2400" b="0" i="0" u="none" strike="noStrike" kern="1200" cap="none" spc="0" normalizeH="0" baseline="0" noProof="0" dirty="0">
              <a:ln>
                <a:noFill/>
              </a:ln>
              <a:solidFill>
                <a:schemeClr val="tx1"/>
              </a:solidFill>
              <a:effectLst/>
              <a:uLnTx/>
              <a:uFillTx/>
              <a:latin typeface="+mn-ea"/>
            </a:endParaRPr>
          </a:p>
          <a:p>
            <a:pPr marL="438150" marR="0" lvl="1" indent="0" algn="just" defTabSz="914400" rtl="0" eaLnBrk="1" fontAlgn="base" latinLnBrk="0" hangingPunct="1">
              <a:lnSpc>
                <a:spcPct val="110000"/>
              </a:lnSpc>
              <a:spcBef>
                <a:spcPts val="600"/>
              </a:spcBef>
              <a:spcAft>
                <a:spcPct val="0"/>
              </a:spcAft>
              <a:buClr>
                <a:schemeClr val="accent2"/>
              </a:buClr>
              <a:buSzTx/>
              <a:buNone/>
              <a:defRPr/>
            </a:pPr>
            <a:r>
              <a:rPr kumimoji="0" lang="zh-CN" altLang="en-US" sz="2400" b="0" i="0" u="none" strike="noStrike" kern="1200" cap="none" spc="0" normalizeH="0" baseline="0" noProof="0" dirty="0">
                <a:ln>
                  <a:noFill/>
                </a:ln>
                <a:solidFill>
                  <a:schemeClr val="tx1"/>
                </a:solidFill>
                <a:effectLst/>
                <a:uLnTx/>
                <a:uFillTx/>
                <a:latin typeface="+mn-ea"/>
              </a:rPr>
              <a:t>便于以联想的方式实现对系统的检索，使之具有记忆心理学的联想特性</a:t>
            </a:r>
          </a:p>
          <a:p>
            <a:pPr marL="438150" marR="0" lvl="1" indent="0" algn="just" defTabSz="914400" rtl="0" eaLnBrk="1" fontAlgn="base" latinLnBrk="0" hangingPunct="1">
              <a:lnSpc>
                <a:spcPct val="110000"/>
              </a:lnSpc>
              <a:spcBef>
                <a:spcPts val="600"/>
              </a:spcBef>
              <a:spcAft>
                <a:spcPct val="0"/>
              </a:spcAft>
              <a:buClr>
                <a:schemeClr val="accent2"/>
              </a:buClr>
              <a:buSzTx/>
              <a:buNone/>
              <a:defRPr/>
            </a:pPr>
            <a:r>
              <a:rPr kumimoji="0" lang="zh-CN" altLang="en-US" sz="2400" b="0" i="0" u="none" strike="noStrike" kern="1200" cap="none" spc="0" normalizeH="0" baseline="0" noProof="0" dirty="0">
                <a:ln>
                  <a:noFill/>
                </a:ln>
                <a:solidFill>
                  <a:schemeClr val="tx1"/>
                </a:solidFill>
                <a:effectLst/>
                <a:uLnTx/>
                <a:uFillTx/>
                <a:latin typeface="+mn-ea"/>
              </a:rPr>
              <a:t>（</a:t>
            </a:r>
            <a:r>
              <a:rPr kumimoji="0" lang="en-US" altLang="zh-CN" sz="2400" b="0" i="0" u="none" strike="noStrike" kern="1200" cap="none" spc="0" normalizeH="0" baseline="0" noProof="0" dirty="0">
                <a:ln>
                  <a:noFill/>
                </a:ln>
                <a:solidFill>
                  <a:schemeClr val="tx1"/>
                </a:solidFill>
                <a:effectLst/>
                <a:uLnTx/>
                <a:uFillTx/>
                <a:latin typeface="+mn-ea"/>
              </a:rPr>
              <a:t>3</a:t>
            </a:r>
            <a:r>
              <a:rPr kumimoji="0" lang="zh-CN" altLang="en-US" sz="2400" b="0" i="0" u="none" strike="noStrike" kern="1200" cap="none" spc="0" normalizeH="0" baseline="0" noProof="0" dirty="0">
                <a:ln>
                  <a:noFill/>
                </a:ln>
                <a:solidFill>
                  <a:schemeClr val="tx1"/>
                </a:solidFill>
                <a:effectLst/>
                <a:uLnTx/>
                <a:uFillTx/>
                <a:latin typeface="+mn-ea"/>
              </a:rPr>
              <a:t>）自然</a:t>
            </a:r>
            <a:r>
              <a:rPr lang="zh-CN" altLang="en-US" sz="2400" dirty="0">
                <a:solidFill>
                  <a:schemeClr val="tx1"/>
                </a:solidFill>
                <a:latin typeface="+mn-ea"/>
              </a:rPr>
              <a:t>性</a:t>
            </a:r>
            <a:r>
              <a:rPr kumimoji="0" lang="zh-CN" altLang="en-US" sz="2400" b="0" i="0" u="none" strike="noStrike" kern="1200" cap="none" spc="0" normalizeH="0" baseline="0" noProof="0" dirty="0">
                <a:ln>
                  <a:noFill/>
                </a:ln>
                <a:solidFill>
                  <a:schemeClr val="tx1"/>
                </a:solidFill>
                <a:effectLst/>
                <a:uLnTx/>
                <a:uFillTx/>
                <a:latin typeface="+mn-ea"/>
              </a:rPr>
              <a:t> </a:t>
            </a:r>
            <a:endParaRPr kumimoji="0" lang="en-US" altLang="zh-CN" sz="2400" b="0" i="0" u="none" strike="noStrike" kern="1200" cap="none" spc="0" normalizeH="0" baseline="0" noProof="0" dirty="0">
              <a:ln>
                <a:noFill/>
              </a:ln>
              <a:solidFill>
                <a:schemeClr val="tx1"/>
              </a:solidFill>
              <a:effectLst/>
              <a:uLnTx/>
              <a:uFillTx/>
              <a:latin typeface="+mn-ea"/>
            </a:endParaRPr>
          </a:p>
          <a:p>
            <a:pPr marL="438150" marR="0" lvl="1" indent="0" algn="just" defTabSz="914400" rtl="0" eaLnBrk="1" fontAlgn="base" latinLnBrk="0" hangingPunct="1">
              <a:lnSpc>
                <a:spcPct val="110000"/>
              </a:lnSpc>
              <a:spcBef>
                <a:spcPts val="600"/>
              </a:spcBef>
              <a:spcAft>
                <a:spcPct val="0"/>
              </a:spcAft>
              <a:buClr>
                <a:schemeClr val="accent2"/>
              </a:buClr>
              <a:buSzTx/>
              <a:buNone/>
              <a:defRPr/>
            </a:pPr>
            <a:r>
              <a:rPr kumimoji="0" lang="zh-CN" altLang="en-US" sz="2400" b="0" i="0" u="none" strike="noStrike" kern="1200" cap="none" spc="0" normalizeH="0" baseline="0" noProof="0" dirty="0">
                <a:ln>
                  <a:noFill/>
                </a:ln>
                <a:solidFill>
                  <a:schemeClr val="tx1"/>
                </a:solidFill>
                <a:effectLst/>
                <a:uLnTx/>
                <a:uFillTx/>
                <a:latin typeface="+mn-ea"/>
              </a:rPr>
              <a:t>便于理解，自然语言与语义网络间的转换易实现</a:t>
            </a:r>
            <a:endParaRPr kumimoji="0" lang="en-US" altLang="zh-CN" sz="2400" b="0" i="0" u="none" strike="noStrike" kern="1200" cap="none" spc="0" normalizeH="0" baseline="0" noProof="0" dirty="0">
              <a:ln>
                <a:noFill/>
              </a:ln>
              <a:solidFill>
                <a:schemeClr val="tx1"/>
              </a:solidFill>
              <a:effectLst/>
              <a:uLnTx/>
              <a:uFillTx/>
              <a:latin typeface="+mn-ea"/>
            </a:endParaRPr>
          </a:p>
          <a:p>
            <a:pPr marL="438150" marR="0" lvl="1" indent="0" algn="just" defTabSz="914400" rtl="0" eaLnBrk="1" fontAlgn="base" latinLnBrk="0" hangingPunct="1">
              <a:lnSpc>
                <a:spcPct val="110000"/>
              </a:lnSpc>
              <a:spcBef>
                <a:spcPts val="600"/>
              </a:spcBef>
              <a:spcAft>
                <a:spcPct val="0"/>
              </a:spcAft>
              <a:buClr>
                <a:schemeClr val="accent2"/>
              </a:buClr>
              <a:buSzTx/>
              <a:buNone/>
              <a:defRPr/>
            </a:pPr>
            <a:r>
              <a:rPr lang="zh-CN" altLang="en-US" sz="2400" dirty="0">
                <a:solidFill>
                  <a:schemeClr val="tx1"/>
                </a:solidFill>
                <a:latin typeface="+mn-ea"/>
              </a:rPr>
              <a:t>（</a:t>
            </a:r>
            <a:r>
              <a:rPr lang="en-US" altLang="zh-CN" sz="2400" dirty="0">
                <a:solidFill>
                  <a:schemeClr val="tx1"/>
                </a:solidFill>
                <a:latin typeface="+mn-ea"/>
              </a:rPr>
              <a:t>4</a:t>
            </a:r>
            <a:r>
              <a:rPr lang="zh-CN" altLang="en-US" sz="2400" dirty="0">
                <a:solidFill>
                  <a:schemeClr val="tx1"/>
                </a:solidFill>
                <a:latin typeface="+mn-ea"/>
              </a:rPr>
              <a:t>）非严格性 </a:t>
            </a:r>
            <a:endParaRPr lang="en-US" altLang="zh-CN" sz="2400" dirty="0">
              <a:solidFill>
                <a:schemeClr val="tx1"/>
              </a:solidFill>
              <a:latin typeface="+mn-ea"/>
            </a:endParaRPr>
          </a:p>
          <a:p>
            <a:pPr marL="438150" marR="0" lvl="1" indent="0" algn="just" defTabSz="914400" rtl="0" eaLnBrk="1" fontAlgn="base" latinLnBrk="0" hangingPunct="1">
              <a:lnSpc>
                <a:spcPct val="110000"/>
              </a:lnSpc>
              <a:spcBef>
                <a:spcPts val="600"/>
              </a:spcBef>
              <a:spcAft>
                <a:spcPct val="0"/>
              </a:spcAft>
              <a:buClr>
                <a:schemeClr val="accent2"/>
              </a:buClr>
              <a:buSzTx/>
              <a:buNone/>
              <a:defRPr/>
            </a:pPr>
            <a:r>
              <a:rPr lang="zh-CN" altLang="en-US" sz="2400" dirty="0">
                <a:solidFill>
                  <a:schemeClr val="tx1"/>
                </a:solidFill>
                <a:latin typeface="+mn-ea"/>
              </a:rPr>
              <a:t>没有公认的形式表示体系，所表达的含义依赖于处理程序如何对它进行解释</a:t>
            </a:r>
            <a:endParaRPr kumimoji="0" lang="zh-CN" altLang="en-US" sz="2400" b="0" i="0" u="none" strike="noStrike" kern="1200" cap="none" spc="0" normalizeH="0" baseline="0" noProof="0" dirty="0">
              <a:ln>
                <a:noFill/>
              </a:ln>
              <a:solidFill>
                <a:schemeClr val="tx1"/>
              </a:solidFill>
              <a:effectLst/>
              <a:uLnTx/>
              <a:uFillTx/>
              <a:latin typeface="+mn-ea"/>
            </a:endParaRPr>
          </a:p>
          <a:p>
            <a:pPr marL="438150" marR="0" lvl="1" indent="0" algn="just" defTabSz="914400" rtl="0" eaLnBrk="1" fontAlgn="base" latinLnBrk="0" hangingPunct="1">
              <a:lnSpc>
                <a:spcPct val="110000"/>
              </a:lnSpc>
              <a:spcBef>
                <a:spcPts val="600"/>
              </a:spcBef>
              <a:spcAft>
                <a:spcPct val="0"/>
              </a:spcAft>
              <a:buClr>
                <a:schemeClr val="accent2"/>
              </a:buClr>
              <a:buSzTx/>
              <a:buNone/>
              <a:defRPr/>
            </a:pPr>
            <a:r>
              <a:rPr kumimoji="0" lang="zh-CN" altLang="en-US" sz="2400" b="0" i="0" u="none" strike="noStrike" kern="1200" cap="none" spc="0" normalizeH="0" baseline="0" noProof="0" dirty="0">
                <a:ln>
                  <a:noFill/>
                </a:ln>
                <a:solidFill>
                  <a:schemeClr val="tx1"/>
                </a:solidFill>
                <a:effectLst/>
                <a:uLnTx/>
                <a:uFillTx/>
                <a:latin typeface="+mn-ea"/>
              </a:rPr>
              <a:t>（</a:t>
            </a:r>
            <a:r>
              <a:rPr kumimoji="0" lang="en-US" altLang="zh-CN" sz="2400" b="0" i="0" u="none" strike="noStrike" kern="1200" cap="none" spc="0" normalizeH="0" baseline="0" noProof="0" dirty="0">
                <a:ln>
                  <a:noFill/>
                </a:ln>
                <a:solidFill>
                  <a:schemeClr val="tx1"/>
                </a:solidFill>
                <a:effectLst/>
                <a:uLnTx/>
                <a:uFillTx/>
                <a:latin typeface="+mn-ea"/>
              </a:rPr>
              <a:t>5</a:t>
            </a:r>
            <a:r>
              <a:rPr kumimoji="0" lang="zh-CN" altLang="en-US" sz="2400" b="0" i="0" u="none" strike="noStrike" kern="1200" cap="none" spc="0" normalizeH="0" baseline="0" noProof="0" dirty="0">
                <a:ln>
                  <a:noFill/>
                </a:ln>
                <a:solidFill>
                  <a:schemeClr val="tx1"/>
                </a:solidFill>
                <a:effectLst/>
                <a:uLnTx/>
                <a:uFillTx/>
                <a:latin typeface="+mn-ea"/>
              </a:rPr>
              <a:t>）处理复杂性 </a:t>
            </a:r>
            <a:endParaRPr kumimoji="0" lang="en-US" altLang="zh-CN" sz="2400" b="0" i="0" u="none" strike="noStrike" kern="1200" cap="none" spc="0" normalizeH="0" baseline="0" noProof="0" dirty="0">
              <a:ln>
                <a:noFill/>
              </a:ln>
              <a:solidFill>
                <a:schemeClr val="tx1"/>
              </a:solidFill>
              <a:effectLst/>
              <a:uLnTx/>
              <a:uFillTx/>
              <a:latin typeface="+mn-ea"/>
            </a:endParaRPr>
          </a:p>
          <a:p>
            <a:pPr marL="438150" marR="0" lvl="1" indent="0" algn="just" defTabSz="914400" rtl="0" eaLnBrk="1" fontAlgn="base" latinLnBrk="0" hangingPunct="1">
              <a:lnSpc>
                <a:spcPct val="110000"/>
              </a:lnSpc>
              <a:spcBef>
                <a:spcPts val="600"/>
              </a:spcBef>
              <a:spcAft>
                <a:spcPct val="0"/>
              </a:spcAft>
              <a:buClr>
                <a:schemeClr val="accent2"/>
              </a:buClr>
              <a:buSzTx/>
              <a:buNone/>
              <a:defRPr/>
            </a:pPr>
            <a:r>
              <a:rPr kumimoji="0" lang="zh-CN" altLang="en-US" sz="2400" b="0" i="0" u="none" strike="noStrike" kern="1200" cap="none" spc="0" normalizeH="0" baseline="0" noProof="0" dirty="0">
                <a:ln>
                  <a:noFill/>
                </a:ln>
                <a:solidFill>
                  <a:schemeClr val="tx1"/>
                </a:solidFill>
                <a:effectLst/>
                <a:uLnTx/>
                <a:uFillTx/>
                <a:latin typeface="+mn-ea"/>
              </a:rPr>
              <a:t>表示形式的不一致性导致处理复杂</a:t>
            </a:r>
          </a:p>
          <a:p>
            <a:pPr marL="0" marR="0" lvl="0" indent="0" algn="just" defTabSz="914400" rtl="0" eaLnBrk="1" fontAlgn="base" latinLnBrk="0" hangingPunct="1">
              <a:lnSpc>
                <a:spcPct val="130000"/>
              </a:lnSpc>
              <a:spcBef>
                <a:spcPts val="600"/>
              </a:spcBef>
              <a:spcAft>
                <a:spcPct val="0"/>
              </a:spcAft>
              <a:buClr>
                <a:schemeClr val="accent2"/>
              </a:buClr>
              <a:buSzTx/>
              <a:buFont typeface="Wingdings" panose="05000000000000000000" pitchFamily="2" charset="2"/>
              <a:buNone/>
              <a:defRPr/>
            </a:pPr>
            <a:endParaRPr kumimoji="0" lang="en-US" altLang="zh-CN" sz="2500" b="0" i="0" u="none" strike="noStrike" kern="1200" cap="none" spc="0" normalizeH="0" baseline="0" noProof="0" dirty="0">
              <a:ln>
                <a:noFill/>
              </a:ln>
              <a:solidFill>
                <a:schemeClr val="tx1"/>
              </a:solidFill>
              <a:effectLst/>
              <a:uLnTx/>
              <a:uFillTx/>
              <a:latin typeface="+mn-ea"/>
              <a:ea typeface="+mn-ea"/>
              <a:cs typeface="+mn-cs"/>
            </a:endParaRPr>
          </a:p>
          <a:p>
            <a:pPr marL="0" marR="0" lvl="0" indent="0" algn="just" defTabSz="914400" rtl="0" eaLnBrk="1" fontAlgn="base" latinLnBrk="0" hangingPunct="1">
              <a:lnSpc>
                <a:spcPct val="130000"/>
              </a:lnSpc>
              <a:spcBef>
                <a:spcPts val="600"/>
              </a:spcBef>
              <a:spcAft>
                <a:spcPct val="0"/>
              </a:spcAft>
              <a:buClr>
                <a:schemeClr val="accent2"/>
              </a:buClr>
              <a:buSzTx/>
              <a:buFont typeface="Wingdings" panose="05000000000000000000" pitchFamily="2" charset="2"/>
              <a:buNone/>
              <a:defRPr/>
            </a:pPr>
            <a:endParaRPr kumimoji="0" lang="zh-CN" altLang="en-US" sz="2500" b="0" i="0" u="none" strike="noStrike" kern="1200" cap="none" spc="0" normalizeH="0" baseline="0" noProof="0" dirty="0">
              <a:ln>
                <a:noFill/>
              </a:ln>
              <a:solidFill>
                <a:schemeClr val="tx1"/>
              </a:solidFill>
              <a:effectLst/>
              <a:uLnTx/>
              <a:uFillTx/>
              <a:latin typeface="+mn-ea"/>
              <a:ea typeface="+mn-ea"/>
              <a:cs typeface="+mn-cs"/>
            </a:endParaRPr>
          </a:p>
          <a:p>
            <a:pPr marL="0" marR="0" lvl="0" indent="0" algn="just" defTabSz="914400" rtl="0" eaLnBrk="1" fontAlgn="base" latinLnBrk="0" hangingPunct="1">
              <a:lnSpc>
                <a:spcPct val="130000"/>
              </a:lnSpc>
              <a:spcBef>
                <a:spcPts val="0"/>
              </a:spcBef>
              <a:spcAft>
                <a:spcPct val="0"/>
              </a:spcAft>
              <a:buClr>
                <a:schemeClr val="accent2"/>
              </a:buClr>
              <a:buSzTx/>
              <a:buFont typeface="Wingdings" panose="05000000000000000000" pitchFamily="2" charset="2"/>
              <a:buNone/>
              <a:defRPr/>
            </a:pPr>
            <a:endParaRPr kumimoji="0" lang="zh-CN" altLang="en-US" sz="2000" b="1"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112</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31075" name="TextBox 5"/>
          <p:cNvSpPr txBox="1"/>
          <p:nvPr>
            <p:custDataLst>
              <p:tags r:id="rId2"/>
            </p:custDataLst>
          </p:nvPr>
        </p:nvSpPr>
        <p:spPr>
          <a:xfrm>
            <a:off x="914400" y="635000"/>
            <a:ext cx="7315200" cy="2143125"/>
          </a:xfrm>
          <a:prstGeom prst="rect">
            <a:avLst/>
          </a:prstGeom>
          <a:noFill/>
          <a:ln w="9525">
            <a:noFill/>
          </a:ln>
        </p:spPr>
        <p:txBody>
          <a:bodyPr anchor="ctr" anchorCtr="0"/>
          <a:lstStyle/>
          <a:p>
            <a:pPr>
              <a:lnSpc>
                <a:spcPct val="150000"/>
              </a:lnSpc>
            </a:pP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将命题“树和草都是植物”用一个语义网络表示出来。</a:t>
            </a:r>
          </a:p>
        </p:txBody>
      </p:sp>
      <p:sp>
        <p:nvSpPr>
          <p:cNvPr id="7" name="圆角矩形 6"/>
          <p:cNvSpPr/>
          <p:nvPr>
            <p:custDataLst>
              <p:tags r:id="rId3"/>
            </p:custDataLst>
          </p:nvPr>
        </p:nvSpPr>
        <p:spPr>
          <a:xfrm>
            <a:off x="6172200" y="6215063"/>
            <a:ext cx="1543050" cy="411163"/>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作答</a:t>
            </a:r>
          </a:p>
        </p:txBody>
      </p:sp>
      <p:sp>
        <p:nvSpPr>
          <p:cNvPr id="13" name="矩形 12"/>
          <p:cNvSpPr/>
          <p:nvPr>
            <p:custDataLst>
              <p:tags r:id="rId4"/>
            </p:custDataLst>
          </p:nvPr>
        </p:nvSpPr>
        <p:spPr>
          <a:xfrm>
            <a:off x="0" y="5849938"/>
            <a:ext cx="9144000" cy="365125"/>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anchor="ctr" anchorCtr="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rgbClr val="F84F4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正常使用主观题需</a:t>
            </a:r>
            <a:r>
              <a:rPr kumimoji="0" lang="en-US" altLang="zh-CN" sz="1200" b="0" i="0" u="none" strike="noStrike" kern="1200" cap="none" spc="0" normalizeH="0" baseline="0" noProof="0">
                <a:ln>
                  <a:noFill/>
                </a:ln>
                <a:solidFill>
                  <a:srgbClr val="F84F4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2.0</a:t>
            </a:r>
            <a:r>
              <a:rPr kumimoji="0" lang="zh-CN" altLang="en-US" sz="1200" b="0" i="0" u="none" strike="noStrike" kern="1200" cap="none" spc="0" normalizeH="0" baseline="0" noProof="0">
                <a:ln>
                  <a:noFill/>
                </a:ln>
                <a:solidFill>
                  <a:srgbClr val="F84F4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以上版本雨课堂</a:t>
            </a:r>
          </a:p>
        </p:txBody>
      </p:sp>
      <p:sp>
        <p:nvSpPr>
          <p:cNvPr id="14" name="矩形 13"/>
          <p:cNvSpPr/>
          <p:nvPr>
            <p:custDataLst>
              <p:tags r:id="rId5"/>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sp>
        <p:nvSpPr>
          <p:cNvPr id="131079" name="TextBox 18"/>
          <p:cNvSpPr txBox="1"/>
          <p:nvPr>
            <p:custDataLst>
              <p:tags r:id="rId6"/>
            </p:custDataLst>
          </p:nvPr>
        </p:nvSpPr>
        <p:spPr>
          <a:xfrm>
            <a:off x="9613900" y="6326188"/>
            <a:ext cx="3662363" cy="461962"/>
          </a:xfrm>
          <a:prstGeom prst="rect">
            <a:avLst/>
          </a:prstGeom>
          <a:solidFill>
            <a:srgbClr val="FBFAEF"/>
          </a:solidFill>
          <a:ln w="12700">
            <a:noFill/>
          </a:ln>
        </p:spPr>
        <p:txBody>
          <a:bodyPr anchor="ctr" anchorCtr="0">
            <a:spAutoFit/>
          </a:bodyPr>
          <a:lstStyle/>
          <a:p>
            <a:r>
              <a:rPr lang="zh-CN" altLang="en-US" sz="1200" dirty="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可为此题添加文本、图片、公式等解析，且需将内容全部放在本区域内。正常使用需</a:t>
            </a:r>
            <a:r>
              <a:rPr lang="en-US" altLang="zh-CN" sz="1200" dirty="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3.0</a:t>
            </a:r>
            <a:r>
              <a:rPr lang="zh-CN" altLang="en-US" sz="1200" dirty="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以上版本</a:t>
            </a:r>
          </a:p>
        </p:txBody>
      </p:sp>
      <p:pic>
        <p:nvPicPr>
          <p:cNvPr id="131080" name="Picture 2"/>
          <p:cNvPicPr>
            <a:picLocks noChangeAspect="1"/>
          </p:cNvPicPr>
          <p:nvPr/>
        </p:nvPicPr>
        <p:blipFill>
          <a:blip r:embed="rId20"/>
          <a:stretch>
            <a:fillRect/>
          </a:stretch>
        </p:blipFill>
        <p:spPr>
          <a:xfrm>
            <a:off x="10188576" y="1828800"/>
            <a:ext cx="2514600" cy="1685925"/>
          </a:xfrm>
          <a:prstGeom prst="rect">
            <a:avLst/>
          </a:prstGeom>
          <a:noFill/>
          <a:ln w="9525">
            <a:noFill/>
          </a:ln>
        </p:spPr>
      </p:pic>
      <p:grpSp>
        <p:nvGrpSpPr>
          <p:cNvPr id="131081" name="组合 17"/>
          <p:cNvGrpSpPr/>
          <p:nvPr/>
        </p:nvGrpSpPr>
        <p:grpSpPr>
          <a:xfrm>
            <a:off x="9537701" y="0"/>
            <a:ext cx="3814763" cy="647700"/>
            <a:chOff x="9537700" y="0"/>
            <a:chExt cx="3815080" cy="647700"/>
          </a:xfrm>
        </p:grpSpPr>
        <p:sp>
          <p:nvSpPr>
            <p:cNvPr id="15" name="RemarkBack"/>
            <p:cNvSpPr/>
            <p:nvPr>
              <p:custDataLst>
                <p:tags r:id="rId16"/>
              </p:custDataLst>
            </p:nvPr>
          </p:nvSpPr>
          <p:spPr>
            <a:xfrm>
              <a:off x="9537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sp>
          <p:nvSpPr>
            <p:cNvPr id="16" name="RemarkBlock"/>
            <p:cNvSpPr/>
            <p:nvPr>
              <p:custDataLst>
                <p:tags r:id="rId17"/>
              </p:custDataLst>
            </p:nvPr>
          </p:nvSpPr>
          <p:spPr>
            <a:xfrm>
              <a:off x="9537700" y="12700"/>
              <a:ext cx="190516"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sp>
          <p:nvSpPr>
            <p:cNvPr id="131093" name="RemarkTitleText"/>
            <p:cNvSpPr txBox="1"/>
            <p:nvPr>
              <p:custDataLst>
                <p:tags r:id="rId18"/>
              </p:custDataLst>
            </p:nvPr>
          </p:nvSpPr>
          <p:spPr>
            <a:xfrm>
              <a:off x="9779000" y="0"/>
              <a:ext cx="1905000" cy="635000"/>
            </a:xfrm>
            <a:prstGeom prst="rect">
              <a:avLst/>
            </a:prstGeom>
            <a:noFill/>
            <a:ln w="9525">
              <a:noFill/>
            </a:ln>
          </p:spPr>
          <p:txBody>
            <a:bodyPr wrap="none" anchor="ctr" anchorCtr="0"/>
            <a:lstStyle/>
            <a:p>
              <a:r>
                <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p>
          </p:txBody>
        </p:sp>
      </p:grpSp>
      <p:sp>
        <p:nvSpPr>
          <p:cNvPr id="2" name="RemarkBack"/>
          <p:cNvSpPr/>
          <p:nvPr>
            <p:custDataLst>
              <p:tags r:id="rId7"/>
            </p:custDataLst>
          </p:nvPr>
        </p:nvSpPr>
        <p:spPr>
          <a:xfrm>
            <a:off x="9537700" y="12700"/>
            <a:ext cx="3814763"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sp>
        <p:nvSpPr>
          <p:cNvPr id="3" name="RemarkBlock"/>
          <p:cNvSpPr/>
          <p:nvPr>
            <p:custDataLst>
              <p:tags r:id="rId8"/>
            </p:custDataLst>
          </p:nvPr>
        </p:nvSpPr>
        <p:spPr>
          <a:xfrm>
            <a:off x="9537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sp>
        <p:nvSpPr>
          <p:cNvPr id="131084" name="RemarkTitleText"/>
          <p:cNvSpPr txBox="1"/>
          <p:nvPr>
            <p:custDataLst>
              <p:tags r:id="rId9"/>
            </p:custDataLst>
          </p:nvPr>
        </p:nvSpPr>
        <p:spPr>
          <a:xfrm>
            <a:off x="9779000" y="0"/>
            <a:ext cx="1905000" cy="635000"/>
          </a:xfrm>
          <a:prstGeom prst="rect">
            <a:avLst/>
          </a:prstGeom>
          <a:noFill/>
          <a:ln w="9525">
            <a:noFill/>
          </a:ln>
        </p:spPr>
        <p:txBody>
          <a:bodyPr wrap="none" anchor="ctr" anchorCtr="0"/>
          <a:lstStyle/>
          <a:p>
            <a:r>
              <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22" name="Picture 2"/>
          <p:cNvPicPr>
            <a:picLocks noChangeAspect="1"/>
          </p:cNvPicPr>
          <p:nvPr/>
        </p:nvPicPr>
        <p:blipFill>
          <a:blip r:embed="rId20"/>
          <a:stretch>
            <a:fillRect/>
          </a:stretch>
        </p:blipFill>
        <p:spPr>
          <a:xfrm>
            <a:off x="2743200" y="2742262"/>
            <a:ext cx="3657600" cy="2452255"/>
          </a:xfrm>
          <a:prstGeom prst="rect">
            <a:avLst/>
          </a:prstGeom>
          <a:noFill/>
          <a:ln w="9525">
            <a:noFill/>
          </a:ln>
        </p:spPr>
      </p:pic>
      <p:grpSp>
        <p:nvGrpSpPr>
          <p:cNvPr id="131085" name="组合 11"/>
          <p:cNvGrpSpPr/>
          <p:nvPr>
            <p:custDataLst>
              <p:tags r:id="rId10"/>
            </p:custDataLst>
          </p:nvPr>
        </p:nvGrpSpPr>
        <p:grpSpPr>
          <a:xfrm>
            <a:off x="0" y="0"/>
            <a:ext cx="9144000" cy="635000"/>
            <a:chOff x="0" y="0"/>
            <a:chExt cx="9144000" cy="635000"/>
          </a:xfrm>
        </p:grpSpPr>
        <p:sp>
          <p:nvSpPr>
            <p:cNvPr id="8" name="TitleBackground"/>
            <p:cNvSpPr/>
            <p:nvPr>
              <p:custDataLst>
                <p:tags r:id="rId12"/>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sp>
          <p:nvSpPr>
            <p:cNvPr id="9" name="ColorBlock"/>
            <p:cNvSpPr/>
            <p:nvPr>
              <p:custDataLst>
                <p:tags r:id="rId13"/>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sp>
          <p:nvSpPr>
            <p:cNvPr id="131089" name="TypeText"/>
            <p:cNvSpPr txBox="1"/>
            <p:nvPr>
              <p:custDataLst>
                <p:tags r:id="rId14"/>
              </p:custDataLst>
            </p:nvPr>
          </p:nvSpPr>
          <p:spPr>
            <a:xfrm>
              <a:off x="254000" y="0"/>
              <a:ext cx="1905000" cy="635000"/>
            </a:xfrm>
            <a:prstGeom prst="rect">
              <a:avLst/>
            </a:prstGeom>
            <a:noFill/>
            <a:ln w="9525">
              <a:noFill/>
            </a:ln>
          </p:spPr>
          <p:txBody>
            <a:bodyPr wrap="none" anchor="ctr" anchorCtr="0"/>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主观题</a:t>
              </a:r>
            </a:p>
          </p:txBody>
        </p:sp>
        <p:sp>
          <p:nvSpPr>
            <p:cNvPr id="131090" name="TipText"/>
            <p:cNvSpPr txBox="1"/>
            <p:nvPr>
              <p:custDataLst>
                <p:tags r:id="rId15"/>
              </p:custDataLst>
            </p:nvPr>
          </p:nvSpPr>
          <p:spPr>
            <a:xfrm>
              <a:off x="1525905" y="109220"/>
              <a:ext cx="2286000" cy="508000"/>
            </a:xfrm>
            <a:prstGeom prst="rect">
              <a:avLst/>
            </a:prstGeom>
            <a:noFill/>
            <a:ln w="9525">
              <a:noFill/>
            </a:ln>
          </p:spPr>
          <p:txBody>
            <a:bodyPr wrap="none" anchor="ctr" anchorCtr="0"/>
            <a:lstStyle/>
            <a:p>
              <a:r>
                <a:rPr lang="en-US" altLang="zh-CN" sz="2000" dirty="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10</a:t>
              </a:r>
              <a:r>
                <a:rPr lang="zh-CN" altLang="en-US" sz="2000" dirty="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p>
          </p:txBody>
        </p:sp>
      </p:grpSp>
      <p:pic>
        <p:nvPicPr>
          <p:cNvPr id="131086" name="图片 4"/>
          <p:cNvPicPr/>
          <p:nvPr>
            <p:custDataLst>
              <p:tags r:id="rId11"/>
            </p:custDataLst>
          </p:nvPr>
        </p:nvPicPr>
        <p:blipFill>
          <a:blip r:embed="rId21"/>
          <a:stretch>
            <a:fillRect/>
          </a:stretch>
        </p:blipFill>
        <p:spPr>
          <a:xfrm>
            <a:off x="7594600" y="63500"/>
            <a:ext cx="1422400" cy="508000"/>
          </a:xfrm>
          <a:prstGeom prst="rect">
            <a:avLst/>
          </a:prstGeom>
          <a:noFill/>
          <a:ln w="9525">
            <a:noFill/>
          </a:ln>
        </p:spPr>
      </p:pic>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736D90-45DA-57E0-DADB-4B3A695C29D9}"/>
            </a:ext>
          </a:extLst>
        </p:cNvPr>
        <p:cNvGrpSpPr/>
        <p:nvPr/>
      </p:nvGrpSpPr>
      <p:grpSpPr>
        <a:xfrm>
          <a:off x="0" y="0"/>
          <a:ext cx="0" cy="0"/>
          <a:chOff x="0" y="0"/>
          <a:chExt cx="0" cy="0"/>
        </a:xfrm>
      </p:grpSpPr>
      <p:sp>
        <p:nvSpPr>
          <p:cNvPr id="130050" name="灯片编号占位符 3">
            <a:extLst>
              <a:ext uri="{FF2B5EF4-FFF2-40B4-BE49-F238E27FC236}">
                <a16:creationId xmlns:a16="http://schemas.microsoft.com/office/drawing/2014/main" id="{D89DA54C-952B-9AC1-2422-7DFCD34C6C7D}"/>
              </a:ext>
            </a:extLst>
          </p:cNvPr>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113</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86019" name="Rectangle 2">
            <a:extLst>
              <a:ext uri="{FF2B5EF4-FFF2-40B4-BE49-F238E27FC236}">
                <a16:creationId xmlns:a16="http://schemas.microsoft.com/office/drawing/2014/main" id="{FE8DA9C1-9D0B-6572-DF34-01C0A1ECD411}"/>
              </a:ext>
            </a:extLst>
          </p:cNvPr>
          <p:cNvSpPr>
            <a:spLocks noGrp="1" noChangeArrowheads="1"/>
          </p:cNvSpPr>
          <p:nvPr>
            <p:ph type="title"/>
          </p:nvPr>
        </p:nvSpPr>
        <p:spPr/>
        <p:txBody>
          <a:bodyPr vert="horz"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zh-CN" altLang="en-US" sz="3800" b="1" i="0" u="none" strike="noStrike" kern="1200" cap="none" spc="0" normalizeH="0" baseline="0" noProof="0" dirty="0">
                <a:ln>
                  <a:noFill/>
                </a:ln>
                <a:solidFill>
                  <a:schemeClr val="bg1"/>
                </a:solidFill>
                <a:effectLst/>
                <a:uLnTx/>
                <a:uFillTx/>
                <a:latin typeface="+mj-ea"/>
                <a:ea typeface="+mj-ea"/>
                <a:cs typeface="+mj-cs"/>
              </a:rPr>
              <a:t>语义网络与框架表示法</a:t>
            </a:r>
          </a:p>
        </p:txBody>
      </p:sp>
      <p:sp>
        <p:nvSpPr>
          <p:cNvPr id="4" name="Rectangle 4">
            <a:extLst>
              <a:ext uri="{FF2B5EF4-FFF2-40B4-BE49-F238E27FC236}">
                <a16:creationId xmlns:a16="http://schemas.microsoft.com/office/drawing/2014/main" id="{A07450F7-8440-A847-A3CA-4C9587FA06FD}"/>
              </a:ext>
            </a:extLst>
          </p:cNvPr>
          <p:cNvSpPr>
            <a:spLocks noChangeArrowheads="1"/>
          </p:cNvSpPr>
          <p:nvPr/>
        </p:nvSpPr>
        <p:spPr bwMode="auto">
          <a:xfrm>
            <a:off x="395288" y="1308100"/>
            <a:ext cx="8229600" cy="507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342900" marR="0" lvl="0" indent="-342900" defTabSz="914400" eaLnBrk="1" fontAlgn="auto" latinLnBrk="0" hangingPunct="1">
              <a:lnSpc>
                <a:spcPct val="100000"/>
              </a:lnSpc>
              <a:spcBef>
                <a:spcPct val="20000"/>
              </a:spcBef>
              <a:spcAft>
                <a:spcPts val="0"/>
              </a:spcAft>
              <a:buClr>
                <a:srgbClr val="3333CC"/>
              </a:buClr>
              <a:buSzPct val="60000"/>
              <a:buFont typeface="Wingdings" panose="05000000000000000000" pitchFamily="2" charset="2"/>
              <a:buChar char="n"/>
              <a:tabLst/>
              <a:defRPr/>
            </a:pPr>
            <a:r>
              <a:rPr kumimoji="0" lang="zh-CN" altLang="en-US" sz="28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框架的一般表示结构</a:t>
            </a:r>
          </a:p>
          <a:p>
            <a:pPr marL="742950" marR="0" lvl="1" indent="-285750" defTabSz="914400" eaLnBrk="1" fontAlgn="auto" latinLnBrk="0" hangingPunct="1">
              <a:lnSpc>
                <a:spcPct val="100000"/>
              </a:lnSpc>
              <a:spcBef>
                <a:spcPct val="20000"/>
              </a:spcBef>
              <a:spcAft>
                <a:spcPts val="0"/>
              </a:spcAft>
              <a:buClr>
                <a:srgbClr val="FF0000"/>
              </a:buClr>
              <a:buSzPct val="55000"/>
              <a:buFont typeface="Wingdings" panose="05000000000000000000" pitchFamily="2" charset="2"/>
              <a:buChar char="n"/>
              <a:tabLst/>
              <a:defRPr/>
            </a:pPr>
            <a:r>
              <a:rPr kumimoji="0" lang="zh-CN" altLang="en-US" sz="2400" b="1" i="0" u="none" strike="noStrike" kern="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rPr>
              <a:t>框架</a:t>
            </a:r>
            <a:r>
              <a:rPr kumimoji="0" lang="zh-CN" altLang="en-US" sz="24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由</a:t>
            </a:r>
            <a:r>
              <a:rPr kumimoji="0" lang="zh-CN" altLang="en-US" sz="2400" b="1" i="0" u="none" strike="noStrike" kern="0" cap="none" spc="0" normalizeH="0" baseline="0" noProof="0" dirty="0">
                <a:ln>
                  <a:noFill/>
                </a:ln>
                <a:solidFill>
                  <a:srgbClr val="0000FF"/>
                </a:solidFill>
                <a:effectLst/>
                <a:uLnTx/>
                <a:uFillTx/>
                <a:latin typeface="Tahoma" panose="020B0604030504040204" pitchFamily="34" charset="0"/>
                <a:ea typeface="宋体" panose="02010600030101010101" pitchFamily="2" charset="-122"/>
              </a:rPr>
              <a:t>描述事物各个方面属性</a:t>
            </a:r>
            <a:r>
              <a:rPr kumimoji="0" lang="zh-CN" altLang="en-US" sz="24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的</a:t>
            </a:r>
            <a:r>
              <a:rPr kumimoji="0" lang="zh-CN" altLang="en-US" sz="2400" b="1" i="0" u="none" strike="noStrike" kern="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rPr>
              <a:t>槽（</a:t>
            </a:r>
            <a:r>
              <a:rPr kumimoji="0" lang="en-US" altLang="zh-CN" sz="2400" b="1" i="0" u="none" strike="noStrike" kern="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rPr>
              <a:t>slot</a:t>
            </a:r>
            <a:r>
              <a:rPr kumimoji="0" lang="zh-CN" altLang="en-US" sz="2400" b="1" i="0" u="none" strike="noStrike" kern="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rPr>
              <a:t>）</a:t>
            </a:r>
            <a:r>
              <a:rPr kumimoji="0" lang="zh-CN" altLang="en-US" sz="24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组成</a:t>
            </a:r>
          </a:p>
          <a:p>
            <a:pPr marL="742950" marR="0" lvl="1" indent="-285750" defTabSz="914400" eaLnBrk="1" fontAlgn="auto" latinLnBrk="0" hangingPunct="1">
              <a:lnSpc>
                <a:spcPct val="100000"/>
              </a:lnSpc>
              <a:spcBef>
                <a:spcPct val="20000"/>
              </a:spcBef>
              <a:spcAft>
                <a:spcPts val="0"/>
              </a:spcAft>
              <a:buClr>
                <a:srgbClr val="FF0000"/>
              </a:buClr>
              <a:buSzPct val="55000"/>
              <a:buFont typeface="Wingdings" panose="05000000000000000000" pitchFamily="2" charset="2"/>
              <a:buNone/>
              <a:tabLst/>
              <a:defRPr/>
            </a:pPr>
            <a:r>
              <a:rPr kumimoji="0" lang="zh-CN" altLang="en-US" sz="24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a:t>
            </a:r>
            <a:r>
              <a:rPr kumimoji="0" lang="en-US" altLang="zh-CN" sz="24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&lt;</a:t>
            </a:r>
            <a:r>
              <a:rPr kumimoji="0" lang="zh-CN" altLang="en-US" sz="24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框架</a:t>
            </a:r>
            <a:r>
              <a:rPr kumimoji="0" lang="en-US" altLang="zh-CN" sz="24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&gt; := (</a:t>
            </a:r>
            <a:r>
              <a:rPr kumimoji="0" lang="en-US" altLang="zh-CN" sz="2400" b="1" i="0" u="none" strike="noStrike" kern="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rPr>
              <a:t>Frame</a:t>
            </a:r>
            <a:r>
              <a:rPr kumimoji="0" lang="en-US" altLang="zh-CN" sz="24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&lt;</a:t>
            </a:r>
            <a:r>
              <a:rPr kumimoji="0" lang="zh-CN" altLang="en-US" sz="24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框架名</a:t>
            </a:r>
            <a:r>
              <a:rPr kumimoji="0" lang="en-US" altLang="zh-CN" sz="24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&gt; {&lt;</a:t>
            </a:r>
            <a:r>
              <a:rPr kumimoji="0" lang="zh-CN" altLang="en-US" sz="24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槽</a:t>
            </a:r>
            <a:r>
              <a:rPr kumimoji="0" lang="en-US" altLang="zh-CN" sz="24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&gt;}</a:t>
            </a:r>
            <a:r>
              <a:rPr kumimoji="0" lang="en-US" altLang="zh-CN" sz="2400" b="1" i="0" u="none" strike="noStrike" kern="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rPr>
              <a:t>+</a:t>
            </a:r>
            <a:r>
              <a:rPr kumimoji="0" lang="en-US" altLang="zh-CN" sz="24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a:t>
            </a:r>
          </a:p>
          <a:p>
            <a:pPr marL="742950" marR="0" lvl="1" indent="-285750" defTabSz="914400" eaLnBrk="1" fontAlgn="auto" latinLnBrk="0" hangingPunct="1">
              <a:lnSpc>
                <a:spcPct val="100000"/>
              </a:lnSpc>
              <a:spcBef>
                <a:spcPct val="20000"/>
              </a:spcBef>
              <a:spcAft>
                <a:spcPts val="0"/>
              </a:spcAft>
              <a:buClr>
                <a:srgbClr val="FF0000"/>
              </a:buClr>
              <a:buSzPct val="55000"/>
              <a:buFont typeface="Wingdings" panose="05000000000000000000" pitchFamily="2" charset="2"/>
              <a:buChar char="n"/>
              <a:tabLst/>
              <a:defRPr/>
            </a:pPr>
            <a:r>
              <a:rPr kumimoji="0" lang="zh-CN" altLang="en-US" sz="2400" b="1" i="0" u="none" strike="noStrike" kern="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rPr>
              <a:t>槽</a:t>
            </a:r>
            <a:r>
              <a:rPr kumimoji="0" lang="zh-CN" altLang="en-US" sz="24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有多</a:t>
            </a:r>
            <a:r>
              <a:rPr kumimoji="0" lang="zh-CN" altLang="en-US" sz="2400" b="1" i="0" u="none" strike="noStrike" kern="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rPr>
              <a:t>侧面（</a:t>
            </a:r>
            <a:r>
              <a:rPr kumimoji="0" lang="en-US" altLang="zh-CN" sz="2400" b="1" i="0" u="none" strike="noStrike" kern="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rPr>
              <a:t>aspect</a:t>
            </a:r>
            <a:r>
              <a:rPr kumimoji="0" lang="zh-CN" altLang="en-US" sz="2400" b="1" i="0" u="none" strike="noStrike" kern="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rPr>
              <a:t>）</a:t>
            </a:r>
          </a:p>
          <a:p>
            <a:pPr marL="742950" marR="0" lvl="1" indent="-285750" defTabSz="914400" eaLnBrk="1" fontAlgn="auto" latinLnBrk="0" hangingPunct="1">
              <a:lnSpc>
                <a:spcPct val="100000"/>
              </a:lnSpc>
              <a:spcBef>
                <a:spcPct val="20000"/>
              </a:spcBef>
              <a:spcAft>
                <a:spcPts val="0"/>
              </a:spcAft>
              <a:buClr>
                <a:srgbClr val="FF0000"/>
              </a:buClr>
              <a:buSzPct val="55000"/>
              <a:buFont typeface="Wingdings" panose="05000000000000000000" pitchFamily="2" charset="2"/>
              <a:buNone/>
              <a:tabLst/>
              <a:defRPr/>
            </a:pPr>
            <a:r>
              <a:rPr kumimoji="0" lang="zh-CN" altLang="en-US" sz="24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a:t>
            </a:r>
            <a:r>
              <a:rPr kumimoji="0" lang="en-US" altLang="zh-CN" sz="24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&lt;</a:t>
            </a:r>
            <a:r>
              <a:rPr kumimoji="0" lang="zh-CN" altLang="en-US" sz="24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槽</a:t>
            </a:r>
            <a:r>
              <a:rPr kumimoji="0" lang="en-US" altLang="zh-CN" sz="24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&gt; := </a:t>
            </a:r>
            <a:r>
              <a:rPr kumimoji="0" lang="en-US" altLang="zh-CN" sz="2400" b="1" i="0" u="none" strike="noStrike" kern="0" cap="none" spc="0" normalizeH="0" baseline="0" noProof="0" dirty="0">
                <a:ln>
                  <a:noFill/>
                </a:ln>
                <a:solidFill>
                  <a:srgbClr val="0000FF"/>
                </a:solidFill>
                <a:effectLst/>
                <a:uLnTx/>
                <a:uFillTx/>
                <a:latin typeface="Tahoma" panose="020B0604030504040204" pitchFamily="34" charset="0"/>
                <a:ea typeface="宋体" panose="02010600030101010101" pitchFamily="2" charset="-122"/>
              </a:rPr>
              <a:t>(</a:t>
            </a:r>
            <a:r>
              <a:rPr kumimoji="0" lang="en-US" altLang="zh-CN" sz="24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&lt;</a:t>
            </a:r>
            <a:r>
              <a:rPr kumimoji="0" lang="zh-CN" altLang="en-US" sz="24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槽名</a:t>
            </a:r>
            <a:r>
              <a:rPr kumimoji="0" lang="en-US" altLang="zh-CN" sz="24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&gt; {&lt;</a:t>
            </a:r>
            <a:r>
              <a:rPr kumimoji="0" lang="zh-CN" altLang="en-US" sz="24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侧面</a:t>
            </a:r>
            <a:r>
              <a:rPr kumimoji="0" lang="en-US" altLang="zh-CN" sz="24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&gt;} </a:t>
            </a:r>
            <a:r>
              <a:rPr kumimoji="0" lang="en-US" altLang="zh-CN" sz="2400" b="1" i="0" u="none" strike="noStrike" kern="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rPr>
              <a:t>+</a:t>
            </a:r>
            <a:r>
              <a:rPr kumimoji="0" lang="en-US" altLang="zh-CN" sz="2400" b="1" i="0" u="none" strike="noStrike" kern="0" cap="none" spc="0" normalizeH="0" baseline="0" noProof="0" dirty="0">
                <a:ln>
                  <a:noFill/>
                </a:ln>
                <a:solidFill>
                  <a:srgbClr val="0000FF"/>
                </a:solidFill>
                <a:effectLst/>
                <a:uLnTx/>
                <a:uFillTx/>
                <a:latin typeface="Tahoma" panose="020B0604030504040204" pitchFamily="34" charset="0"/>
                <a:ea typeface="宋体" panose="02010600030101010101" pitchFamily="2" charset="-122"/>
              </a:rPr>
              <a:t>)</a:t>
            </a:r>
            <a:endParaRPr kumimoji="0" lang="en-US" altLang="zh-CN" sz="24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endParaRPr>
          </a:p>
          <a:p>
            <a:pPr marL="742950" marR="0" lvl="1" indent="-285750" defTabSz="914400" eaLnBrk="1" fontAlgn="auto" latinLnBrk="0" hangingPunct="1">
              <a:lnSpc>
                <a:spcPct val="100000"/>
              </a:lnSpc>
              <a:spcBef>
                <a:spcPct val="20000"/>
              </a:spcBef>
              <a:spcAft>
                <a:spcPts val="0"/>
              </a:spcAft>
              <a:buClr>
                <a:srgbClr val="FF0000"/>
              </a:buClr>
              <a:buSzPct val="55000"/>
              <a:buFont typeface="Wingdings" panose="05000000000000000000" pitchFamily="2" charset="2"/>
              <a:buNone/>
              <a:tabLst/>
              <a:defRPr/>
            </a:pPr>
            <a:r>
              <a:rPr kumimoji="0" lang="en-US" altLang="zh-CN" sz="24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&lt;</a:t>
            </a:r>
            <a:r>
              <a:rPr kumimoji="0" lang="zh-CN" altLang="en-US" sz="24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侧面</a:t>
            </a:r>
            <a:r>
              <a:rPr kumimoji="0" lang="en-US" altLang="zh-CN" sz="24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&gt; := &lt;</a:t>
            </a:r>
            <a:r>
              <a:rPr kumimoji="0" lang="zh-CN" altLang="en-US" sz="24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侧面名</a:t>
            </a:r>
            <a:r>
              <a:rPr kumimoji="0" lang="en-US" altLang="zh-CN" sz="24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&gt;</a:t>
            </a:r>
            <a:r>
              <a:rPr kumimoji="0" lang="zh-CN" altLang="en-US" sz="2400" b="1" i="0" u="none" strike="noStrike" kern="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rPr>
              <a:t>：</a:t>
            </a:r>
            <a:r>
              <a:rPr kumimoji="0" lang="en-US" altLang="zh-CN" sz="24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&lt;</a:t>
            </a:r>
            <a:r>
              <a:rPr kumimoji="0" lang="zh-CN" altLang="en-US" sz="24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侧面值</a:t>
            </a:r>
            <a:r>
              <a:rPr kumimoji="0" lang="en-US" altLang="zh-CN" sz="24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&gt;</a:t>
            </a:r>
            <a:endParaRPr kumimoji="0" lang="en-US" altLang="zh-CN" sz="2400" b="1" i="0" u="none" strike="noStrike" kern="0" cap="none" spc="0" normalizeH="0" baseline="0" noProof="0" dirty="0">
              <a:ln>
                <a:noFill/>
              </a:ln>
              <a:solidFill>
                <a:srgbClr val="0000FF"/>
              </a:solidFill>
              <a:effectLst/>
              <a:uLnTx/>
              <a:uFillTx/>
              <a:latin typeface="Tahoma" panose="020B0604030504040204" pitchFamily="34" charset="0"/>
              <a:ea typeface="宋体" panose="02010600030101010101" pitchFamily="2" charset="-122"/>
            </a:endParaRPr>
          </a:p>
          <a:p>
            <a:pPr marL="742950" marR="0" lvl="1" indent="-285750" defTabSz="914400" eaLnBrk="1" fontAlgn="auto" latinLnBrk="0" hangingPunct="1">
              <a:lnSpc>
                <a:spcPct val="100000"/>
              </a:lnSpc>
              <a:spcBef>
                <a:spcPct val="20000"/>
              </a:spcBef>
              <a:spcAft>
                <a:spcPts val="0"/>
              </a:spcAft>
              <a:buClr>
                <a:srgbClr val="FF0000"/>
              </a:buClr>
              <a:buSzPct val="55000"/>
              <a:buFont typeface="Wingdings" panose="05000000000000000000" pitchFamily="2" charset="2"/>
              <a:buChar char="n"/>
              <a:tabLst/>
              <a:defRPr/>
            </a:pPr>
            <a:r>
              <a:rPr kumimoji="0" lang="zh-CN" altLang="en-US" sz="24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与</a:t>
            </a:r>
            <a:r>
              <a:rPr kumimoji="0" lang="zh-CN" altLang="en-US" sz="2400" b="1" i="0" u="none" strike="noStrike" kern="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rPr>
              <a:t>语义网络节点</a:t>
            </a:r>
            <a:r>
              <a:rPr kumimoji="0" lang="zh-CN" altLang="en-US" sz="24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的表示结构相比较：</a:t>
            </a:r>
          </a:p>
          <a:p>
            <a:pPr marL="1143000" marR="0" lvl="2" indent="-228600" defTabSz="914400" eaLnBrk="1" fontAlgn="auto" latinLnBrk="0" hangingPunct="1">
              <a:lnSpc>
                <a:spcPct val="100000"/>
              </a:lnSpc>
              <a:spcBef>
                <a:spcPct val="20000"/>
              </a:spcBef>
              <a:spcAft>
                <a:spcPts val="0"/>
              </a:spcAft>
              <a:buClr>
                <a:srgbClr val="3333CC"/>
              </a:buClr>
              <a:buSzPct val="50000"/>
              <a:buFont typeface="Wingdings" panose="05000000000000000000" pitchFamily="2" charset="2"/>
              <a:buChar char="n"/>
              <a:tabLst/>
              <a:defRPr/>
            </a:pPr>
            <a:r>
              <a:rPr kumimoji="0" lang="zh-CN" altLang="en-US" sz="20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表示结构接近，但</a:t>
            </a:r>
            <a:r>
              <a:rPr kumimoji="0" lang="zh-CN" altLang="en-US" sz="2000" b="1" i="0" u="none" strike="noStrike" kern="0" cap="none" spc="0" normalizeH="0" baseline="0" noProof="0" dirty="0">
                <a:ln>
                  <a:noFill/>
                </a:ln>
                <a:solidFill>
                  <a:srgbClr val="0066FF"/>
                </a:solidFill>
                <a:effectLst/>
                <a:uLnTx/>
                <a:uFillTx/>
                <a:latin typeface="Tahoma" panose="020B0604030504040204" pitchFamily="34" charset="0"/>
                <a:ea typeface="宋体" panose="02010600030101010101" pitchFamily="2" charset="-122"/>
              </a:rPr>
              <a:t>框架更丰富（引入侧面）</a:t>
            </a:r>
          </a:p>
          <a:p>
            <a:pPr marL="1600200" marR="0" lvl="3" indent="-228600" defTabSz="914400" eaLnBrk="1" fontAlgn="auto" latinLnBrk="0" hangingPunct="1">
              <a:lnSpc>
                <a:spcPct val="100000"/>
              </a:lnSpc>
              <a:spcBef>
                <a:spcPct val="20000"/>
              </a:spcBef>
              <a:spcAft>
                <a:spcPts val="0"/>
              </a:spcAft>
              <a:buClr>
                <a:srgbClr val="FFCF01"/>
              </a:buClr>
              <a:buSzPct val="55000"/>
              <a:buFont typeface="Wingdings" panose="05000000000000000000" pitchFamily="2" charset="2"/>
              <a:buChar char="n"/>
              <a:tabLst/>
              <a:defRPr/>
            </a:pPr>
            <a:r>
              <a:rPr kumimoji="0" lang="zh-CN" altLang="en-US" sz="2200" b="1" i="0" u="none" strike="noStrike" kern="0" cap="none" spc="0" normalizeH="0" baseline="0" noProof="0" dirty="0">
                <a:ln>
                  <a:noFill/>
                </a:ln>
                <a:solidFill>
                  <a:srgbClr val="0066FF"/>
                </a:solidFill>
                <a:effectLst/>
                <a:uLnTx/>
                <a:uFillTx/>
                <a:latin typeface="Tahoma" panose="020B0604030504040204" pitchFamily="34" charset="0"/>
                <a:ea typeface="宋体" panose="02010600030101010101" pitchFamily="2" charset="-122"/>
              </a:rPr>
              <a:t>语义网络节点：</a:t>
            </a:r>
            <a:r>
              <a:rPr kumimoji="0" lang="en-US" altLang="zh-CN" sz="22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&lt;</a:t>
            </a:r>
            <a:r>
              <a:rPr kumimoji="0" lang="zh-CN" altLang="en-US" sz="22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槽</a:t>
            </a:r>
            <a:r>
              <a:rPr kumimoji="0" lang="en-US" altLang="zh-CN" sz="22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&gt; :={&lt;</a:t>
            </a:r>
            <a:r>
              <a:rPr kumimoji="0" lang="zh-CN" altLang="en-US" sz="22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槽名</a:t>
            </a:r>
            <a:r>
              <a:rPr kumimoji="0" lang="en-US" altLang="zh-CN" sz="22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&gt;</a:t>
            </a:r>
            <a:r>
              <a:rPr kumimoji="0" lang="en-US" altLang="zh-CN" sz="2200" b="1" i="0" u="none" strike="noStrike" kern="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rPr>
              <a:t>:</a:t>
            </a:r>
            <a:r>
              <a:rPr kumimoji="0" lang="en-US" altLang="zh-CN" sz="22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&lt;</a:t>
            </a:r>
            <a:r>
              <a:rPr kumimoji="0" lang="zh-CN" altLang="en-US" sz="22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槽内容</a:t>
            </a:r>
            <a:r>
              <a:rPr kumimoji="0" lang="en-US" altLang="zh-CN" sz="22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&gt;}  </a:t>
            </a:r>
            <a:endParaRPr kumimoji="0" lang="en-US" altLang="zh-CN" sz="23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endParaRPr>
          </a:p>
          <a:p>
            <a:pPr marL="742950" marR="0" lvl="1" indent="-285750" defTabSz="914400" eaLnBrk="1" fontAlgn="auto" latinLnBrk="0" hangingPunct="1">
              <a:lnSpc>
                <a:spcPct val="100000"/>
              </a:lnSpc>
              <a:spcBef>
                <a:spcPct val="20000"/>
              </a:spcBef>
              <a:spcAft>
                <a:spcPts val="0"/>
              </a:spcAft>
              <a:buClr>
                <a:srgbClr val="FF0000"/>
              </a:buClr>
              <a:buSzPct val="55000"/>
              <a:buFont typeface="Wingdings" panose="05000000000000000000" pitchFamily="2" charset="2"/>
              <a:buChar char="n"/>
              <a:tabLst/>
              <a:defRPr/>
            </a:pPr>
            <a:r>
              <a:rPr kumimoji="0" lang="zh-CN" altLang="en-US" sz="2400" b="1" i="0" u="none" strike="noStrike" kern="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rPr>
              <a:t>框架</a:t>
            </a:r>
            <a:r>
              <a:rPr kumimoji="0" lang="zh-CN" altLang="en-US" sz="24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更强调表示</a:t>
            </a:r>
            <a:r>
              <a:rPr kumimoji="0" lang="zh-CN" altLang="en-US" sz="2400" b="1" i="0" u="none" strike="noStrike" kern="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rPr>
              <a:t>事物的内部结构</a:t>
            </a:r>
            <a:r>
              <a:rPr kumimoji="0" lang="zh-CN" altLang="en-US" sz="24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a:t>
            </a:r>
          </a:p>
          <a:p>
            <a:pPr marL="742950" marR="0" lvl="1" indent="-285750" defTabSz="914400" eaLnBrk="1" fontAlgn="auto" latinLnBrk="0" hangingPunct="1">
              <a:lnSpc>
                <a:spcPct val="100000"/>
              </a:lnSpc>
              <a:spcBef>
                <a:spcPct val="20000"/>
              </a:spcBef>
              <a:spcAft>
                <a:spcPts val="0"/>
              </a:spcAft>
              <a:buClr>
                <a:srgbClr val="FF0000"/>
              </a:buClr>
              <a:buSzPct val="55000"/>
              <a:buFont typeface="Wingdings" panose="05000000000000000000" pitchFamily="2" charset="2"/>
              <a:buChar char="n"/>
              <a:tabLst/>
              <a:defRPr/>
            </a:pPr>
            <a:r>
              <a:rPr kumimoji="0" lang="zh-CN" altLang="en-US" sz="2400" b="1" i="0" u="none" strike="noStrike" kern="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rPr>
              <a:t>语义网络节点</a:t>
            </a:r>
            <a:r>
              <a:rPr kumimoji="0" lang="zh-CN" altLang="en-US" sz="24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更强调表示</a:t>
            </a:r>
            <a:r>
              <a:rPr kumimoji="0" lang="zh-CN" altLang="en-US" sz="2400" b="1" i="0" u="none" strike="noStrike" kern="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rPr>
              <a:t>事物间的关系</a:t>
            </a:r>
            <a:r>
              <a:rPr kumimoji="0" lang="zh-CN" altLang="en-US" sz="24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a:t>
            </a:r>
          </a:p>
        </p:txBody>
      </p:sp>
    </p:spTree>
    <p:extLst>
      <p:ext uri="{BB962C8B-B14F-4D97-AF65-F5344CB8AC3E}">
        <p14:creationId xmlns:p14="http://schemas.microsoft.com/office/powerpoint/2010/main" val="617091611"/>
      </p:ext>
    </p:ext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C6F961-B602-EBF6-B944-ED8527BD4A6C}"/>
            </a:ext>
          </a:extLst>
        </p:cNvPr>
        <p:cNvGrpSpPr/>
        <p:nvPr/>
      </p:nvGrpSpPr>
      <p:grpSpPr>
        <a:xfrm>
          <a:off x="0" y="0"/>
          <a:ext cx="0" cy="0"/>
          <a:chOff x="0" y="0"/>
          <a:chExt cx="0" cy="0"/>
        </a:xfrm>
      </p:grpSpPr>
      <p:sp>
        <p:nvSpPr>
          <p:cNvPr id="130050" name="灯片编号占位符 3">
            <a:extLst>
              <a:ext uri="{FF2B5EF4-FFF2-40B4-BE49-F238E27FC236}">
                <a16:creationId xmlns:a16="http://schemas.microsoft.com/office/drawing/2014/main" id="{CCC41852-91BF-2B01-4F83-CBBE69EFB0DA}"/>
              </a:ext>
            </a:extLst>
          </p:cNvPr>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114</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86019" name="Rectangle 2">
            <a:extLst>
              <a:ext uri="{FF2B5EF4-FFF2-40B4-BE49-F238E27FC236}">
                <a16:creationId xmlns:a16="http://schemas.microsoft.com/office/drawing/2014/main" id="{07378A05-4067-3776-EF5C-7C6E5EC7CD6A}"/>
              </a:ext>
            </a:extLst>
          </p:cNvPr>
          <p:cNvSpPr>
            <a:spLocks noGrp="1" noChangeArrowheads="1"/>
          </p:cNvSpPr>
          <p:nvPr>
            <p:ph type="title"/>
          </p:nvPr>
        </p:nvSpPr>
        <p:spPr/>
        <p:txBody>
          <a:bodyPr vert="horz"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zh-CN" altLang="en-US" sz="3800" b="1" i="0" u="none" strike="noStrike" kern="1200" cap="none" spc="0" normalizeH="0" baseline="0" noProof="0" dirty="0">
                <a:ln>
                  <a:noFill/>
                </a:ln>
                <a:solidFill>
                  <a:schemeClr val="bg1"/>
                </a:solidFill>
                <a:effectLst/>
                <a:uLnTx/>
                <a:uFillTx/>
                <a:latin typeface="+mj-ea"/>
                <a:ea typeface="+mj-ea"/>
                <a:cs typeface="+mj-cs"/>
              </a:rPr>
              <a:t>语义网络与框架表示法</a:t>
            </a:r>
          </a:p>
        </p:txBody>
      </p:sp>
      <p:sp>
        <p:nvSpPr>
          <p:cNvPr id="2" name="Text Box 5">
            <a:extLst>
              <a:ext uri="{FF2B5EF4-FFF2-40B4-BE49-F238E27FC236}">
                <a16:creationId xmlns:a16="http://schemas.microsoft.com/office/drawing/2014/main" id="{31A95CA0-0C1F-00B4-86E1-E5102406F5B6}"/>
              </a:ext>
            </a:extLst>
          </p:cNvPr>
          <p:cNvSpPr txBox="1">
            <a:spLocks noChangeArrowheads="1"/>
          </p:cNvSpPr>
          <p:nvPr/>
        </p:nvSpPr>
        <p:spPr bwMode="auto">
          <a:xfrm>
            <a:off x="381000" y="1447800"/>
            <a:ext cx="8534400"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400" dirty="0">
                <a:solidFill>
                  <a:srgbClr val="000000"/>
                </a:solidFill>
                <a:latin typeface="仿宋_GB2312" pitchFamily="49" charset="-122"/>
                <a:ea typeface="仿宋_GB2312" pitchFamily="49" charset="-122"/>
              </a:rPr>
              <a:t>    </a:t>
            </a:r>
            <a:r>
              <a:rPr lang="zh-CN" altLang="en-US" sz="2400" b="1" dirty="0">
                <a:solidFill>
                  <a:srgbClr val="000000"/>
                </a:solidFill>
                <a:latin typeface="仿宋_GB2312" pitchFamily="49" charset="-122"/>
                <a:ea typeface="仿宋_GB2312" pitchFamily="49" charset="-122"/>
              </a:rPr>
              <a:t>通常在框架系统中定义一些公用、常用且标准的槽名，并把这些槽名称为系统预定义槽名。人们在使用这些槽名时，不用说明就知道它表示何种联系。</a:t>
            </a:r>
            <a:r>
              <a:rPr lang="zh-CN" altLang="en-US" sz="2400" b="1" dirty="0">
                <a:solidFill>
                  <a:srgbClr val="3333CC"/>
                </a:solidFill>
                <a:latin typeface="仿宋_GB2312" pitchFamily="49" charset="-122"/>
                <a:ea typeface="仿宋_GB2312" pitchFamily="49" charset="-122"/>
              </a:rPr>
              <a:t>下面给出几个比较常用的、用来表示对象间关系的槽名： </a:t>
            </a:r>
          </a:p>
          <a:p>
            <a:pPr eaLnBrk="1" hangingPunct="1"/>
            <a:r>
              <a:rPr lang="zh-CN" altLang="en-US" sz="2400" b="1" dirty="0">
                <a:solidFill>
                  <a:srgbClr val="0066FF"/>
                </a:solidFill>
                <a:latin typeface="Times New Roman" panose="02020603050405020304" pitchFamily="18" charset="0"/>
                <a:ea typeface="仿宋_GB2312" pitchFamily="49" charset="-122"/>
              </a:rPr>
              <a:t>（</a:t>
            </a:r>
            <a:r>
              <a:rPr lang="en-US" altLang="zh-CN" sz="2400" b="1" dirty="0">
                <a:solidFill>
                  <a:srgbClr val="0066FF"/>
                </a:solidFill>
                <a:latin typeface="Times New Roman" panose="02020603050405020304" pitchFamily="18" charset="0"/>
                <a:ea typeface="仿宋_GB2312" pitchFamily="49" charset="-122"/>
              </a:rPr>
              <a:t>1</a:t>
            </a:r>
            <a:r>
              <a:rPr lang="zh-CN" altLang="en-US" sz="2400" b="1" dirty="0">
                <a:solidFill>
                  <a:srgbClr val="0066FF"/>
                </a:solidFill>
                <a:latin typeface="Times New Roman" panose="02020603050405020304" pitchFamily="18" charset="0"/>
                <a:ea typeface="仿宋_GB2312" pitchFamily="49" charset="-122"/>
              </a:rPr>
              <a:t>）</a:t>
            </a:r>
            <a:r>
              <a:rPr lang="en-US" altLang="zh-CN" sz="2400" b="1" dirty="0">
                <a:solidFill>
                  <a:srgbClr val="0066FF"/>
                </a:solidFill>
                <a:latin typeface="Times New Roman" panose="02020603050405020304" pitchFamily="18" charset="0"/>
                <a:ea typeface="仿宋_GB2312" pitchFamily="49" charset="-122"/>
              </a:rPr>
              <a:t>ISA</a:t>
            </a:r>
            <a:r>
              <a:rPr lang="zh-CN" altLang="en-US" sz="2400" b="1" dirty="0">
                <a:solidFill>
                  <a:srgbClr val="0066FF"/>
                </a:solidFill>
                <a:latin typeface="Times New Roman" panose="02020603050405020304" pitchFamily="18" charset="0"/>
                <a:ea typeface="仿宋_GB2312" pitchFamily="49" charset="-122"/>
              </a:rPr>
              <a:t>槽</a:t>
            </a:r>
          </a:p>
          <a:p>
            <a:pPr eaLnBrk="1" hangingPunct="1"/>
            <a:r>
              <a:rPr lang="zh-CN" altLang="en-US" sz="2400" b="1" dirty="0">
                <a:solidFill>
                  <a:srgbClr val="000000"/>
                </a:solidFill>
                <a:latin typeface="仿宋_GB2312" pitchFamily="49" charset="-122"/>
                <a:ea typeface="仿宋_GB2312" pitchFamily="49" charset="-122"/>
              </a:rPr>
              <a:t>    </a:t>
            </a:r>
            <a:r>
              <a:rPr lang="en-US" altLang="zh-CN" sz="2400" b="1" dirty="0">
                <a:solidFill>
                  <a:srgbClr val="000000"/>
                </a:solidFill>
                <a:latin typeface="仿宋_GB2312" pitchFamily="49" charset="-122"/>
                <a:ea typeface="仿宋_GB2312" pitchFamily="49" charset="-122"/>
              </a:rPr>
              <a:t>ISA</a:t>
            </a:r>
            <a:r>
              <a:rPr lang="zh-CN" altLang="en-US" sz="2400" b="1" dirty="0">
                <a:solidFill>
                  <a:srgbClr val="000000"/>
                </a:solidFill>
                <a:latin typeface="仿宋_GB2312" pitchFamily="49" charset="-122"/>
                <a:ea typeface="仿宋_GB2312" pitchFamily="49" charset="-122"/>
              </a:rPr>
              <a:t>槽用于指出对象间抽象概念上的类属关系。其直观意义是</a:t>
            </a:r>
            <a:r>
              <a:rPr lang="zh-CN" altLang="en-US" sz="2400" b="1" dirty="0">
                <a:solidFill>
                  <a:srgbClr val="3333CC"/>
                </a:solidFill>
                <a:latin typeface="Arial" panose="020B0604020202020204" pitchFamily="34" charset="0"/>
                <a:ea typeface="仿宋_GB2312" pitchFamily="49" charset="-122"/>
              </a:rPr>
              <a:t>“</a:t>
            </a:r>
            <a:r>
              <a:rPr lang="zh-CN" altLang="en-US" sz="2400" b="1" dirty="0">
                <a:solidFill>
                  <a:srgbClr val="3333CC"/>
                </a:solidFill>
                <a:latin typeface="仿宋_GB2312" pitchFamily="49" charset="-122"/>
                <a:ea typeface="仿宋_GB2312" pitchFamily="49" charset="-122"/>
              </a:rPr>
              <a:t>是一个</a:t>
            </a:r>
            <a:r>
              <a:rPr lang="zh-CN" altLang="en-US" sz="2400" b="1" dirty="0">
                <a:solidFill>
                  <a:srgbClr val="3333CC"/>
                </a:solidFill>
                <a:latin typeface="Arial" panose="020B0604020202020204" pitchFamily="34" charset="0"/>
                <a:ea typeface="仿宋_GB2312" pitchFamily="49" charset="-122"/>
              </a:rPr>
              <a:t>”</a:t>
            </a:r>
            <a:r>
              <a:rPr lang="zh-CN" altLang="en-US" sz="2400" b="1" dirty="0">
                <a:solidFill>
                  <a:srgbClr val="3333CC"/>
                </a:solidFill>
                <a:latin typeface="仿宋_GB2312" pitchFamily="49" charset="-122"/>
                <a:ea typeface="仿宋_GB2312" pitchFamily="49" charset="-122"/>
              </a:rPr>
              <a:t>，</a:t>
            </a:r>
            <a:r>
              <a:rPr lang="zh-CN" altLang="en-US" sz="2400" b="1" dirty="0">
                <a:solidFill>
                  <a:srgbClr val="3333CC"/>
                </a:solidFill>
                <a:latin typeface="Arial" panose="020B0604020202020204" pitchFamily="34" charset="0"/>
                <a:ea typeface="仿宋_GB2312" pitchFamily="49" charset="-122"/>
              </a:rPr>
              <a:t>“</a:t>
            </a:r>
            <a:r>
              <a:rPr lang="zh-CN" altLang="en-US" sz="2400" b="1" dirty="0">
                <a:solidFill>
                  <a:srgbClr val="3333CC"/>
                </a:solidFill>
                <a:latin typeface="仿宋_GB2312" pitchFamily="49" charset="-122"/>
                <a:ea typeface="仿宋_GB2312" pitchFamily="49" charset="-122"/>
              </a:rPr>
              <a:t>是一种</a:t>
            </a:r>
            <a:r>
              <a:rPr lang="zh-CN" altLang="en-US" sz="2400" b="1" dirty="0">
                <a:solidFill>
                  <a:srgbClr val="3333CC"/>
                </a:solidFill>
                <a:latin typeface="Arial" panose="020B0604020202020204" pitchFamily="34" charset="0"/>
                <a:ea typeface="仿宋_GB2312" pitchFamily="49" charset="-122"/>
              </a:rPr>
              <a:t>”</a:t>
            </a:r>
            <a:r>
              <a:rPr lang="zh-CN" altLang="en-US" sz="2400" b="1" dirty="0">
                <a:solidFill>
                  <a:srgbClr val="3333CC"/>
                </a:solidFill>
                <a:latin typeface="仿宋_GB2312" pitchFamily="49" charset="-122"/>
                <a:ea typeface="仿宋_GB2312" pitchFamily="49" charset="-122"/>
              </a:rPr>
              <a:t>，</a:t>
            </a:r>
            <a:r>
              <a:rPr lang="zh-CN" altLang="en-US" sz="2400" b="1" dirty="0">
                <a:solidFill>
                  <a:srgbClr val="3333CC"/>
                </a:solidFill>
                <a:latin typeface="Arial" panose="020B0604020202020204" pitchFamily="34" charset="0"/>
                <a:ea typeface="仿宋_GB2312" pitchFamily="49" charset="-122"/>
              </a:rPr>
              <a:t>“</a:t>
            </a:r>
            <a:r>
              <a:rPr lang="zh-CN" altLang="en-US" sz="2400" b="1" dirty="0">
                <a:solidFill>
                  <a:srgbClr val="3333CC"/>
                </a:solidFill>
                <a:latin typeface="仿宋_GB2312" pitchFamily="49" charset="-122"/>
                <a:ea typeface="仿宋_GB2312" pitchFamily="49" charset="-122"/>
              </a:rPr>
              <a:t>是一只</a:t>
            </a:r>
            <a:r>
              <a:rPr lang="zh-CN" altLang="en-US" sz="2400" b="1" dirty="0">
                <a:solidFill>
                  <a:srgbClr val="3333CC"/>
                </a:solidFill>
                <a:latin typeface="Arial" panose="020B0604020202020204" pitchFamily="34" charset="0"/>
                <a:ea typeface="仿宋_GB2312" pitchFamily="49" charset="-122"/>
              </a:rPr>
              <a:t>”</a:t>
            </a:r>
            <a:r>
              <a:rPr lang="en-US" altLang="zh-CN" sz="2400" b="1" dirty="0">
                <a:solidFill>
                  <a:srgbClr val="000000"/>
                </a:solidFill>
                <a:latin typeface="Arial" panose="020B0604020202020204" pitchFamily="34" charset="0"/>
                <a:ea typeface="仿宋_GB2312" pitchFamily="49" charset="-122"/>
              </a:rPr>
              <a:t>……</a:t>
            </a:r>
            <a:r>
              <a:rPr lang="zh-CN" altLang="en-US" sz="2400" b="1" dirty="0">
                <a:solidFill>
                  <a:srgbClr val="000000"/>
                </a:solidFill>
                <a:latin typeface="仿宋_GB2312" pitchFamily="49" charset="-122"/>
                <a:ea typeface="仿宋_GB2312" pitchFamily="49" charset="-122"/>
              </a:rPr>
              <a:t>。在一般情况下，用</a:t>
            </a:r>
            <a:r>
              <a:rPr lang="en-US" altLang="zh-CN" sz="2400" b="1" dirty="0">
                <a:solidFill>
                  <a:srgbClr val="000000"/>
                </a:solidFill>
                <a:latin typeface="仿宋_GB2312" pitchFamily="49" charset="-122"/>
                <a:ea typeface="仿宋_GB2312" pitchFamily="49" charset="-122"/>
              </a:rPr>
              <a:t>ISA</a:t>
            </a:r>
            <a:r>
              <a:rPr lang="zh-CN" altLang="en-US" sz="2400" b="1" dirty="0">
                <a:solidFill>
                  <a:srgbClr val="000000"/>
                </a:solidFill>
                <a:latin typeface="仿宋_GB2312" pitchFamily="49" charset="-122"/>
                <a:ea typeface="仿宋_GB2312" pitchFamily="49" charset="-122"/>
              </a:rPr>
              <a:t>槽指出的联系都</a:t>
            </a:r>
            <a:r>
              <a:rPr lang="zh-CN" altLang="en-US" sz="2400" b="1" dirty="0">
                <a:solidFill>
                  <a:srgbClr val="3333CC"/>
                </a:solidFill>
                <a:latin typeface="仿宋_GB2312" pitchFamily="49" charset="-122"/>
                <a:ea typeface="仿宋_GB2312" pitchFamily="49" charset="-122"/>
              </a:rPr>
              <a:t>具有继承性</a:t>
            </a:r>
            <a:r>
              <a:rPr lang="zh-CN" altLang="en-US" sz="2400" b="1" dirty="0">
                <a:solidFill>
                  <a:srgbClr val="000000"/>
                </a:solidFill>
                <a:latin typeface="仿宋_GB2312" pitchFamily="49" charset="-122"/>
                <a:ea typeface="仿宋_GB2312" pitchFamily="49" charset="-122"/>
              </a:rPr>
              <a:t>。</a:t>
            </a:r>
          </a:p>
          <a:p>
            <a:pPr eaLnBrk="1" hangingPunct="1"/>
            <a:r>
              <a:rPr lang="zh-CN" altLang="en-US" sz="2400" b="1" dirty="0">
                <a:solidFill>
                  <a:srgbClr val="000000"/>
                </a:solidFill>
                <a:latin typeface="仿宋_GB2312" pitchFamily="49" charset="-122"/>
                <a:ea typeface="仿宋_GB2312" pitchFamily="49" charset="-122"/>
              </a:rPr>
              <a:t>    </a:t>
            </a:r>
            <a:r>
              <a:rPr lang="zh-CN" altLang="en-US" sz="2400" b="1" dirty="0">
                <a:solidFill>
                  <a:srgbClr val="3333CC"/>
                </a:solidFill>
                <a:latin typeface="仿宋_GB2312" pitchFamily="49" charset="-122"/>
                <a:ea typeface="仿宋_GB2312" pitchFamily="49" charset="-122"/>
              </a:rPr>
              <a:t>所谓框架的继承性</a:t>
            </a:r>
            <a:r>
              <a:rPr lang="zh-CN" altLang="en-US" sz="2400" b="1" dirty="0">
                <a:solidFill>
                  <a:srgbClr val="000000"/>
                </a:solidFill>
                <a:latin typeface="仿宋_GB2312" pitchFamily="49" charset="-122"/>
                <a:ea typeface="仿宋_GB2312" pitchFamily="49" charset="-122"/>
              </a:rPr>
              <a:t>就是指当下层框架中的某些槽值或侧面值没有被直接给定时，可以从其上层框架中继承这些值或属性。</a:t>
            </a:r>
          </a:p>
          <a:p>
            <a:pPr eaLnBrk="1" hangingPunct="1"/>
            <a:r>
              <a:rPr lang="zh-CN" altLang="en-US" sz="2400" b="1" dirty="0">
                <a:solidFill>
                  <a:srgbClr val="000000"/>
                </a:solidFill>
                <a:latin typeface="仿宋_GB2312" pitchFamily="49" charset="-122"/>
                <a:ea typeface="仿宋_GB2312" pitchFamily="49" charset="-122"/>
              </a:rPr>
              <a:t>    例如，椅子一般有</a:t>
            </a:r>
            <a:r>
              <a:rPr lang="en-US" altLang="zh-CN" sz="2400" b="1" dirty="0">
                <a:solidFill>
                  <a:srgbClr val="000000"/>
                </a:solidFill>
                <a:latin typeface="仿宋_GB2312" pitchFamily="49" charset="-122"/>
                <a:ea typeface="仿宋_GB2312" pitchFamily="49" charset="-122"/>
              </a:rPr>
              <a:t>4</a:t>
            </a:r>
            <a:r>
              <a:rPr lang="zh-CN" altLang="en-US" sz="2400" b="1" dirty="0">
                <a:solidFill>
                  <a:srgbClr val="000000"/>
                </a:solidFill>
                <a:latin typeface="仿宋_GB2312" pitchFamily="49" charset="-122"/>
                <a:ea typeface="仿宋_GB2312" pitchFamily="49" charset="-122"/>
              </a:rPr>
              <a:t>条腿，如果一把具体的椅子没有指出它有几条腿时，则可以通过一般椅子的特性，得出它有</a:t>
            </a:r>
            <a:r>
              <a:rPr lang="en-US" altLang="zh-CN" sz="2400" b="1" dirty="0">
                <a:solidFill>
                  <a:srgbClr val="000000"/>
                </a:solidFill>
                <a:latin typeface="仿宋_GB2312" pitchFamily="49" charset="-122"/>
                <a:ea typeface="仿宋_GB2312" pitchFamily="49" charset="-122"/>
              </a:rPr>
              <a:t>4</a:t>
            </a:r>
            <a:r>
              <a:rPr lang="zh-CN" altLang="en-US" sz="2400" b="1" dirty="0">
                <a:solidFill>
                  <a:srgbClr val="000000"/>
                </a:solidFill>
                <a:latin typeface="仿宋_GB2312" pitchFamily="49" charset="-122"/>
                <a:ea typeface="仿宋_GB2312" pitchFamily="49" charset="-122"/>
              </a:rPr>
              <a:t>条腿。</a:t>
            </a:r>
          </a:p>
        </p:txBody>
      </p:sp>
    </p:spTree>
    <p:extLst>
      <p:ext uri="{BB962C8B-B14F-4D97-AF65-F5344CB8AC3E}">
        <p14:creationId xmlns:p14="http://schemas.microsoft.com/office/powerpoint/2010/main" val="1179499130"/>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6627A0-A8E1-3509-0CA6-E60033EDFA27}"/>
            </a:ext>
          </a:extLst>
        </p:cNvPr>
        <p:cNvGrpSpPr/>
        <p:nvPr/>
      </p:nvGrpSpPr>
      <p:grpSpPr>
        <a:xfrm>
          <a:off x="0" y="0"/>
          <a:ext cx="0" cy="0"/>
          <a:chOff x="0" y="0"/>
          <a:chExt cx="0" cy="0"/>
        </a:xfrm>
      </p:grpSpPr>
      <p:sp>
        <p:nvSpPr>
          <p:cNvPr id="130050" name="灯片编号占位符 3">
            <a:extLst>
              <a:ext uri="{FF2B5EF4-FFF2-40B4-BE49-F238E27FC236}">
                <a16:creationId xmlns:a16="http://schemas.microsoft.com/office/drawing/2014/main" id="{8E24F0B2-C2BA-0A59-CE04-3938DECC27D6}"/>
              </a:ext>
            </a:extLst>
          </p:cNvPr>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115</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86019" name="Rectangle 2">
            <a:extLst>
              <a:ext uri="{FF2B5EF4-FFF2-40B4-BE49-F238E27FC236}">
                <a16:creationId xmlns:a16="http://schemas.microsoft.com/office/drawing/2014/main" id="{B0DBB829-AF37-2120-919E-739B88844391}"/>
              </a:ext>
            </a:extLst>
          </p:cNvPr>
          <p:cNvSpPr>
            <a:spLocks noGrp="1" noChangeArrowheads="1"/>
          </p:cNvSpPr>
          <p:nvPr>
            <p:ph type="title"/>
          </p:nvPr>
        </p:nvSpPr>
        <p:spPr/>
        <p:txBody>
          <a:bodyPr vert="horz"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zh-CN" altLang="en-US" sz="3800" b="1" i="0" u="none" strike="noStrike" kern="1200" cap="none" spc="0" normalizeH="0" baseline="0" noProof="0" dirty="0">
                <a:ln>
                  <a:noFill/>
                </a:ln>
                <a:solidFill>
                  <a:schemeClr val="bg1"/>
                </a:solidFill>
                <a:effectLst/>
                <a:uLnTx/>
                <a:uFillTx/>
                <a:latin typeface="+mj-ea"/>
                <a:ea typeface="+mj-ea"/>
                <a:cs typeface="+mj-cs"/>
              </a:rPr>
              <a:t>语义网络与框架表示法</a:t>
            </a:r>
          </a:p>
        </p:txBody>
      </p:sp>
      <p:pic>
        <p:nvPicPr>
          <p:cNvPr id="3" name="Picture 4">
            <a:extLst>
              <a:ext uri="{FF2B5EF4-FFF2-40B4-BE49-F238E27FC236}">
                <a16:creationId xmlns:a16="http://schemas.microsoft.com/office/drawing/2014/main" id="{6E433D0C-5F06-B4CB-9C6A-01888E28FA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438" y="2997200"/>
            <a:ext cx="3514725" cy="3429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5">
            <a:extLst>
              <a:ext uri="{FF2B5EF4-FFF2-40B4-BE49-F238E27FC236}">
                <a16:creationId xmlns:a16="http://schemas.microsoft.com/office/drawing/2014/main" id="{70B1BA88-42D2-75AA-B799-DFA7E2B0B1EF}"/>
              </a:ext>
            </a:extLst>
          </p:cNvPr>
          <p:cNvSpPr>
            <a:spLocks noChangeArrowheads="1"/>
          </p:cNvSpPr>
          <p:nvPr/>
        </p:nvSpPr>
        <p:spPr bwMode="auto">
          <a:xfrm>
            <a:off x="684213" y="1557338"/>
            <a:ext cx="7991475"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20000"/>
              </a:lnSpc>
              <a:spcBef>
                <a:spcPct val="50000"/>
              </a:spcBef>
              <a:buSzPct val="80000"/>
            </a:pPr>
            <a:r>
              <a:rPr kumimoji="1" lang="zh-CN" altLang="en-US" sz="2800" b="1" dirty="0">
                <a:latin typeface="Times New Roman" panose="02020603050405020304" pitchFamily="18" charset="0"/>
              </a:rPr>
              <a:t>在此例中，棋手框架中的</a:t>
            </a:r>
            <a:r>
              <a:rPr kumimoji="1" lang="en-US" altLang="zh-CN" sz="2800" b="1" dirty="0">
                <a:latin typeface="Arial" panose="020B0604020202020204" pitchFamily="34" charset="0"/>
              </a:rPr>
              <a:t>ISA</a:t>
            </a:r>
            <a:r>
              <a:rPr kumimoji="1" lang="zh-CN" altLang="en-US" sz="2800" b="1" dirty="0">
                <a:latin typeface="Times New Roman" panose="02020603050405020304" pitchFamily="18" charset="0"/>
              </a:rPr>
              <a:t>槽指出该框架所描述的事物是运动员框架所 描述事物的属性及值。</a:t>
            </a:r>
          </a:p>
        </p:txBody>
      </p:sp>
    </p:spTree>
    <p:extLst>
      <p:ext uri="{BB962C8B-B14F-4D97-AF65-F5344CB8AC3E}">
        <p14:creationId xmlns:p14="http://schemas.microsoft.com/office/powerpoint/2010/main" val="2966396004"/>
      </p:ext>
    </p:extLst>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7EFB62-724A-93F1-B399-DA21BB47E081}"/>
            </a:ext>
          </a:extLst>
        </p:cNvPr>
        <p:cNvGrpSpPr/>
        <p:nvPr/>
      </p:nvGrpSpPr>
      <p:grpSpPr>
        <a:xfrm>
          <a:off x="0" y="0"/>
          <a:ext cx="0" cy="0"/>
          <a:chOff x="0" y="0"/>
          <a:chExt cx="0" cy="0"/>
        </a:xfrm>
      </p:grpSpPr>
      <p:sp>
        <p:nvSpPr>
          <p:cNvPr id="130050" name="灯片编号占位符 3">
            <a:extLst>
              <a:ext uri="{FF2B5EF4-FFF2-40B4-BE49-F238E27FC236}">
                <a16:creationId xmlns:a16="http://schemas.microsoft.com/office/drawing/2014/main" id="{4D960B43-97FE-C835-A0E5-D4F83FDDF01C}"/>
              </a:ext>
            </a:extLst>
          </p:cNvPr>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116</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86019" name="Rectangle 2">
            <a:extLst>
              <a:ext uri="{FF2B5EF4-FFF2-40B4-BE49-F238E27FC236}">
                <a16:creationId xmlns:a16="http://schemas.microsoft.com/office/drawing/2014/main" id="{BEB5CD30-279A-4948-C33F-F58E7194FB19}"/>
              </a:ext>
            </a:extLst>
          </p:cNvPr>
          <p:cNvSpPr>
            <a:spLocks noGrp="1" noChangeArrowheads="1"/>
          </p:cNvSpPr>
          <p:nvPr>
            <p:ph type="title"/>
          </p:nvPr>
        </p:nvSpPr>
        <p:spPr/>
        <p:txBody>
          <a:bodyPr vert="horz"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zh-CN" altLang="en-US" sz="3800" b="1" i="0" u="none" strike="noStrike" kern="1200" cap="none" spc="0" normalizeH="0" baseline="0" noProof="0" dirty="0">
                <a:ln>
                  <a:noFill/>
                </a:ln>
                <a:solidFill>
                  <a:schemeClr val="bg1"/>
                </a:solidFill>
                <a:effectLst/>
                <a:uLnTx/>
                <a:uFillTx/>
                <a:latin typeface="+mj-ea"/>
                <a:ea typeface="+mj-ea"/>
                <a:cs typeface="+mj-cs"/>
              </a:rPr>
              <a:t>语义网络与框架表示法</a:t>
            </a:r>
          </a:p>
        </p:txBody>
      </p:sp>
      <p:sp>
        <p:nvSpPr>
          <p:cNvPr id="2" name="Text Box 3">
            <a:extLst>
              <a:ext uri="{FF2B5EF4-FFF2-40B4-BE49-F238E27FC236}">
                <a16:creationId xmlns:a16="http://schemas.microsoft.com/office/drawing/2014/main" id="{F5719418-3151-9177-39DE-67382CD81AE6}"/>
              </a:ext>
            </a:extLst>
          </p:cNvPr>
          <p:cNvSpPr txBox="1">
            <a:spLocks noChangeArrowheads="1"/>
          </p:cNvSpPr>
          <p:nvPr/>
        </p:nvSpPr>
        <p:spPr bwMode="auto">
          <a:xfrm>
            <a:off x="457200" y="1524000"/>
            <a:ext cx="8291513" cy="210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10000"/>
              </a:lnSpc>
            </a:pPr>
            <a:r>
              <a:rPr lang="zh-CN" altLang="en-US" sz="2400" b="1" dirty="0">
                <a:solidFill>
                  <a:srgbClr val="0066FF"/>
                </a:solidFill>
                <a:latin typeface="Times New Roman" panose="02020603050405020304" pitchFamily="18" charset="0"/>
                <a:ea typeface="仿宋_GB2312" pitchFamily="49" charset="-122"/>
              </a:rPr>
              <a:t>（</a:t>
            </a:r>
            <a:r>
              <a:rPr lang="en-US" altLang="zh-CN" sz="2400" b="1" dirty="0">
                <a:solidFill>
                  <a:srgbClr val="0066FF"/>
                </a:solidFill>
                <a:latin typeface="Times New Roman" panose="02020603050405020304" pitchFamily="18" charset="0"/>
                <a:ea typeface="仿宋_GB2312" pitchFamily="49" charset="-122"/>
              </a:rPr>
              <a:t>2</a:t>
            </a:r>
            <a:r>
              <a:rPr lang="zh-CN" altLang="en-US" sz="2400" b="1" dirty="0">
                <a:solidFill>
                  <a:srgbClr val="0066FF"/>
                </a:solidFill>
                <a:latin typeface="Times New Roman" panose="02020603050405020304" pitchFamily="18" charset="0"/>
                <a:ea typeface="仿宋_GB2312" pitchFamily="49" charset="-122"/>
              </a:rPr>
              <a:t>）</a:t>
            </a:r>
            <a:r>
              <a:rPr lang="en-US" altLang="zh-CN" sz="2400" b="1" dirty="0">
                <a:solidFill>
                  <a:srgbClr val="0066FF"/>
                </a:solidFill>
                <a:latin typeface="Times New Roman" panose="02020603050405020304" pitchFamily="18" charset="0"/>
                <a:ea typeface="仿宋_GB2312" pitchFamily="49" charset="-122"/>
              </a:rPr>
              <a:t>AKO</a:t>
            </a:r>
            <a:r>
              <a:rPr lang="zh-CN" altLang="en-US" sz="2400" b="1" dirty="0">
                <a:solidFill>
                  <a:srgbClr val="0066FF"/>
                </a:solidFill>
                <a:latin typeface="Times New Roman" panose="02020603050405020304" pitchFamily="18" charset="0"/>
                <a:ea typeface="仿宋_GB2312" pitchFamily="49" charset="-122"/>
              </a:rPr>
              <a:t>槽</a:t>
            </a:r>
          </a:p>
          <a:p>
            <a:pPr eaLnBrk="1" hangingPunct="1">
              <a:lnSpc>
                <a:spcPct val="110000"/>
              </a:lnSpc>
            </a:pPr>
            <a:r>
              <a:rPr lang="zh-CN" altLang="en-US" sz="2400" b="1" dirty="0">
                <a:solidFill>
                  <a:srgbClr val="000000"/>
                </a:solidFill>
                <a:latin typeface="仿宋_GB2312" pitchFamily="49" charset="-122"/>
                <a:ea typeface="仿宋_GB2312" pitchFamily="49" charset="-122"/>
              </a:rPr>
              <a:t>    </a:t>
            </a:r>
            <a:r>
              <a:rPr lang="en-US" altLang="zh-CN" sz="2400" b="1" dirty="0">
                <a:solidFill>
                  <a:srgbClr val="000000"/>
                </a:solidFill>
                <a:latin typeface="仿宋_GB2312" pitchFamily="49" charset="-122"/>
                <a:ea typeface="仿宋_GB2312" pitchFamily="49" charset="-122"/>
              </a:rPr>
              <a:t>AKO</a:t>
            </a:r>
            <a:r>
              <a:rPr lang="zh-CN" altLang="en-US" sz="2400" b="1" dirty="0">
                <a:solidFill>
                  <a:srgbClr val="000000"/>
                </a:solidFill>
                <a:latin typeface="仿宋_GB2312" pitchFamily="49" charset="-122"/>
                <a:ea typeface="仿宋_GB2312" pitchFamily="49" charset="-122"/>
              </a:rPr>
              <a:t>槽用于具体地指出对象间的类属关系。其直观意义是</a:t>
            </a:r>
            <a:r>
              <a:rPr lang="zh-CN" altLang="en-US" sz="2400" b="1" dirty="0">
                <a:solidFill>
                  <a:srgbClr val="000000"/>
                </a:solidFill>
                <a:latin typeface="Arial" panose="020B0604020202020204" pitchFamily="34" charset="0"/>
                <a:ea typeface="仿宋_GB2312" pitchFamily="49" charset="-122"/>
              </a:rPr>
              <a:t>“</a:t>
            </a:r>
            <a:r>
              <a:rPr lang="zh-CN" altLang="en-US" sz="2400" b="1" dirty="0">
                <a:solidFill>
                  <a:srgbClr val="3333CC"/>
                </a:solidFill>
                <a:latin typeface="仿宋_GB2312" pitchFamily="49" charset="-122"/>
                <a:ea typeface="仿宋_GB2312" pitchFamily="49" charset="-122"/>
              </a:rPr>
              <a:t>是一种</a:t>
            </a:r>
            <a:r>
              <a:rPr lang="zh-CN" altLang="en-US" sz="2400" b="1" dirty="0">
                <a:solidFill>
                  <a:srgbClr val="000000"/>
                </a:solidFill>
                <a:latin typeface="Arial" panose="020B0604020202020204" pitchFamily="34" charset="0"/>
                <a:ea typeface="仿宋_GB2312" pitchFamily="49" charset="-122"/>
              </a:rPr>
              <a:t>”</a:t>
            </a:r>
            <a:r>
              <a:rPr lang="zh-CN" altLang="en-US" sz="2400" b="1" dirty="0">
                <a:solidFill>
                  <a:srgbClr val="000000"/>
                </a:solidFill>
                <a:latin typeface="仿宋_GB2312" pitchFamily="49" charset="-122"/>
                <a:ea typeface="仿宋_GB2312" pitchFamily="49" charset="-122"/>
              </a:rPr>
              <a:t>。当用它作为某</a:t>
            </a:r>
            <a:r>
              <a:rPr lang="zh-CN" altLang="en-US" sz="2400" b="1" dirty="0">
                <a:solidFill>
                  <a:srgbClr val="000000"/>
                </a:solidFill>
                <a:latin typeface="Tahoma" panose="020B0604030504040204" pitchFamily="34" charset="0"/>
              </a:rPr>
              <a:t>下层框架的槽时，就明确地指出了该下层框架所描述的事物是其上层框架所描述事物中的一种，下层框架可</a:t>
            </a:r>
            <a:r>
              <a:rPr lang="zh-CN" altLang="en-US" sz="2400" b="1" dirty="0">
                <a:solidFill>
                  <a:srgbClr val="3333CC"/>
                </a:solidFill>
                <a:latin typeface="Tahoma" panose="020B0604030504040204" pitchFamily="34" charset="0"/>
              </a:rPr>
              <a:t>继承</a:t>
            </a:r>
            <a:r>
              <a:rPr lang="zh-CN" altLang="en-US" sz="2400" b="1" dirty="0">
                <a:solidFill>
                  <a:srgbClr val="000000"/>
                </a:solidFill>
                <a:latin typeface="Tahoma" panose="020B0604030504040204" pitchFamily="34" charset="0"/>
              </a:rPr>
              <a:t>上层框架中值或属性。</a:t>
            </a:r>
          </a:p>
        </p:txBody>
      </p:sp>
      <p:sp>
        <p:nvSpPr>
          <p:cNvPr id="5" name="Rectangle 4">
            <a:extLst>
              <a:ext uri="{FF2B5EF4-FFF2-40B4-BE49-F238E27FC236}">
                <a16:creationId xmlns:a16="http://schemas.microsoft.com/office/drawing/2014/main" id="{E440C8F6-78BC-8908-C646-8A6968F662E1}"/>
              </a:ext>
            </a:extLst>
          </p:cNvPr>
          <p:cNvSpPr>
            <a:spLocks noChangeArrowheads="1"/>
          </p:cNvSpPr>
          <p:nvPr/>
        </p:nvSpPr>
        <p:spPr bwMode="auto">
          <a:xfrm>
            <a:off x="457200" y="3810000"/>
            <a:ext cx="8305800" cy="2246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400" b="1" dirty="0">
                <a:solidFill>
                  <a:srgbClr val="0066FF"/>
                </a:solidFill>
                <a:latin typeface="Times New Roman" panose="02020603050405020304" pitchFamily="18" charset="0"/>
              </a:rPr>
              <a:t>（</a:t>
            </a:r>
            <a:r>
              <a:rPr lang="en-US" altLang="zh-CN" sz="2400" b="1" dirty="0">
                <a:solidFill>
                  <a:srgbClr val="0066FF"/>
                </a:solidFill>
                <a:latin typeface="Times New Roman" panose="02020603050405020304" pitchFamily="18" charset="0"/>
              </a:rPr>
              <a:t>3</a:t>
            </a:r>
            <a:r>
              <a:rPr lang="zh-CN" altLang="en-US" sz="2400" b="1" dirty="0">
                <a:solidFill>
                  <a:srgbClr val="0066FF"/>
                </a:solidFill>
                <a:latin typeface="Times New Roman" panose="02020603050405020304" pitchFamily="18" charset="0"/>
              </a:rPr>
              <a:t>）</a:t>
            </a:r>
            <a:r>
              <a:rPr lang="en-US" altLang="zh-CN" sz="2400" b="1" dirty="0">
                <a:solidFill>
                  <a:srgbClr val="0066FF"/>
                </a:solidFill>
                <a:latin typeface="Times New Roman" panose="02020603050405020304" pitchFamily="18" charset="0"/>
              </a:rPr>
              <a:t>Instance</a:t>
            </a:r>
            <a:r>
              <a:rPr lang="zh-CN" altLang="en-US" sz="2400" b="1" dirty="0">
                <a:solidFill>
                  <a:srgbClr val="0066FF"/>
                </a:solidFill>
                <a:latin typeface="Times New Roman" panose="02020603050405020304" pitchFamily="18" charset="0"/>
              </a:rPr>
              <a:t>槽</a:t>
            </a:r>
          </a:p>
          <a:p>
            <a:pPr eaLnBrk="1" hangingPunct="1">
              <a:lnSpc>
                <a:spcPct val="110000"/>
              </a:lnSpc>
              <a:spcBef>
                <a:spcPct val="50000"/>
              </a:spcBef>
            </a:pPr>
            <a:r>
              <a:rPr lang="zh-CN" altLang="en-US" sz="2400" b="1" dirty="0">
                <a:solidFill>
                  <a:srgbClr val="000000"/>
                </a:solidFill>
                <a:latin typeface="Tahoma" panose="020B0604030504040204" pitchFamily="34" charset="0"/>
              </a:rPr>
              <a:t>    </a:t>
            </a:r>
            <a:r>
              <a:rPr lang="en-US" altLang="zh-CN" sz="2400" b="1" dirty="0">
                <a:solidFill>
                  <a:srgbClr val="000000"/>
                </a:solidFill>
                <a:latin typeface="Tahoma" panose="020B0604030504040204" pitchFamily="34" charset="0"/>
              </a:rPr>
              <a:t>Instance</a:t>
            </a:r>
            <a:r>
              <a:rPr lang="zh-CN" altLang="en-US" sz="2400" b="1" dirty="0">
                <a:solidFill>
                  <a:srgbClr val="000000"/>
                </a:solidFill>
                <a:latin typeface="Tahoma" panose="020B0604030504040204" pitchFamily="34" charset="0"/>
              </a:rPr>
              <a:t>槽用来表示</a:t>
            </a:r>
            <a:r>
              <a:rPr lang="en-US" altLang="zh-CN" sz="2400" b="1" dirty="0">
                <a:solidFill>
                  <a:srgbClr val="000000"/>
                </a:solidFill>
                <a:latin typeface="Tahoma" panose="020B0604030504040204" pitchFamily="34" charset="0"/>
              </a:rPr>
              <a:t>AKO</a:t>
            </a:r>
            <a:r>
              <a:rPr lang="zh-CN" altLang="en-US" sz="2400" b="1" dirty="0">
                <a:solidFill>
                  <a:srgbClr val="000000"/>
                </a:solidFill>
                <a:latin typeface="Tahoma" panose="020B0604030504040204" pitchFamily="34" charset="0"/>
              </a:rPr>
              <a:t>槽的逆关系。当用它作为某上层框架的槽时，可在该槽中指出它所联系的下层框架。用</a:t>
            </a:r>
            <a:r>
              <a:rPr lang="en-US" altLang="zh-CN" sz="2400" b="1" dirty="0">
                <a:solidFill>
                  <a:srgbClr val="000000"/>
                </a:solidFill>
                <a:latin typeface="Tahoma" panose="020B0604030504040204" pitchFamily="34" charset="0"/>
              </a:rPr>
              <a:t>Instance</a:t>
            </a:r>
            <a:r>
              <a:rPr lang="zh-CN" altLang="en-US" sz="2400" b="1" dirty="0">
                <a:solidFill>
                  <a:srgbClr val="000000"/>
                </a:solidFill>
                <a:latin typeface="Tahoma" panose="020B0604030504040204" pitchFamily="34" charset="0"/>
              </a:rPr>
              <a:t>槽指出的联系都</a:t>
            </a:r>
            <a:r>
              <a:rPr lang="zh-CN" altLang="en-US" sz="2400" b="1" dirty="0">
                <a:solidFill>
                  <a:srgbClr val="3333CC"/>
                </a:solidFill>
                <a:latin typeface="Tahoma" panose="020B0604030504040204" pitchFamily="34" charset="0"/>
              </a:rPr>
              <a:t>具有继承性</a:t>
            </a:r>
            <a:r>
              <a:rPr lang="zh-CN" altLang="en-US" sz="2400" b="1" dirty="0">
                <a:solidFill>
                  <a:srgbClr val="000000"/>
                </a:solidFill>
                <a:latin typeface="Tahoma" panose="020B0604030504040204" pitchFamily="34" charset="0"/>
              </a:rPr>
              <a:t>，即下层框架可继承上层框架中所描述的属性或值。</a:t>
            </a:r>
          </a:p>
        </p:txBody>
      </p:sp>
    </p:spTree>
    <p:extLst>
      <p:ext uri="{BB962C8B-B14F-4D97-AF65-F5344CB8AC3E}">
        <p14:creationId xmlns:p14="http://schemas.microsoft.com/office/powerpoint/2010/main" val="296893115"/>
      </p:ext>
    </p:extLst>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9274AB-1CE5-E6AF-F20C-A0375E631789}"/>
            </a:ext>
          </a:extLst>
        </p:cNvPr>
        <p:cNvGrpSpPr/>
        <p:nvPr/>
      </p:nvGrpSpPr>
      <p:grpSpPr>
        <a:xfrm>
          <a:off x="0" y="0"/>
          <a:ext cx="0" cy="0"/>
          <a:chOff x="0" y="0"/>
          <a:chExt cx="0" cy="0"/>
        </a:xfrm>
      </p:grpSpPr>
      <p:sp>
        <p:nvSpPr>
          <p:cNvPr id="130050" name="灯片编号占位符 3">
            <a:extLst>
              <a:ext uri="{FF2B5EF4-FFF2-40B4-BE49-F238E27FC236}">
                <a16:creationId xmlns:a16="http://schemas.microsoft.com/office/drawing/2014/main" id="{38765F44-9845-B875-63B5-1BB7B3E3FB60}"/>
              </a:ext>
            </a:extLst>
          </p:cNvPr>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117</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86019" name="Rectangle 2">
            <a:extLst>
              <a:ext uri="{FF2B5EF4-FFF2-40B4-BE49-F238E27FC236}">
                <a16:creationId xmlns:a16="http://schemas.microsoft.com/office/drawing/2014/main" id="{58C3C35E-8C0B-8861-646C-74EB448E24EF}"/>
              </a:ext>
            </a:extLst>
          </p:cNvPr>
          <p:cNvSpPr>
            <a:spLocks noGrp="1" noChangeArrowheads="1"/>
          </p:cNvSpPr>
          <p:nvPr>
            <p:ph type="title"/>
          </p:nvPr>
        </p:nvSpPr>
        <p:spPr/>
        <p:txBody>
          <a:bodyPr vert="horz"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zh-CN" altLang="en-US" sz="3800" b="1" i="0" u="none" strike="noStrike" kern="1200" cap="none" spc="0" normalizeH="0" baseline="0" noProof="0" dirty="0">
                <a:ln>
                  <a:noFill/>
                </a:ln>
                <a:solidFill>
                  <a:schemeClr val="bg1"/>
                </a:solidFill>
                <a:effectLst/>
                <a:uLnTx/>
                <a:uFillTx/>
                <a:latin typeface="+mj-ea"/>
                <a:ea typeface="+mj-ea"/>
                <a:cs typeface="+mj-cs"/>
              </a:rPr>
              <a:t>语义网络与框架表示法</a:t>
            </a:r>
          </a:p>
        </p:txBody>
      </p:sp>
      <p:sp>
        <p:nvSpPr>
          <p:cNvPr id="3" name="Rectangle 4">
            <a:extLst>
              <a:ext uri="{FF2B5EF4-FFF2-40B4-BE49-F238E27FC236}">
                <a16:creationId xmlns:a16="http://schemas.microsoft.com/office/drawing/2014/main" id="{F5EF05BC-CC0B-BDCD-34DD-DB871A27EEE2}"/>
              </a:ext>
            </a:extLst>
          </p:cNvPr>
          <p:cNvSpPr>
            <a:spLocks noChangeArrowheads="1"/>
          </p:cNvSpPr>
          <p:nvPr/>
        </p:nvSpPr>
        <p:spPr bwMode="auto">
          <a:xfrm>
            <a:off x="161925" y="1371600"/>
            <a:ext cx="8820150" cy="477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342900" marR="0" lvl="0" indent="-342900" defTabSz="914400" eaLnBrk="1" fontAlgn="auto" latinLnBrk="0" hangingPunct="1">
              <a:lnSpc>
                <a:spcPct val="100000"/>
              </a:lnSpc>
              <a:spcBef>
                <a:spcPct val="20000"/>
              </a:spcBef>
              <a:spcAft>
                <a:spcPts val="0"/>
              </a:spcAft>
              <a:buClr>
                <a:srgbClr val="3333CC"/>
              </a:buClr>
              <a:buSzPct val="60000"/>
              <a:buFont typeface="Wingdings" panose="05000000000000000000" pitchFamily="2" charset="2"/>
              <a:buNone/>
              <a:tabLst/>
              <a:defRPr/>
            </a:pPr>
            <a:r>
              <a:rPr kumimoji="0" lang="en-US" altLang="zh-CN" sz="2800" b="0" i="0" u="none" strike="noStrike" kern="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rPr>
              <a:t>Instance</a:t>
            </a:r>
            <a:r>
              <a:rPr kumimoji="0" lang="zh-CN" altLang="en-US" sz="2800" b="0"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槽</a:t>
            </a:r>
            <a:r>
              <a:rPr kumimoji="0" lang="zh-CN" altLang="en-US" sz="2800" b="0" i="0" u="none" strike="noStrike" kern="0" cap="none" spc="0" normalizeH="0" baseline="0" noProof="0" dirty="0">
                <a:ln>
                  <a:noFill/>
                </a:ln>
                <a:solidFill>
                  <a:srgbClr val="0033CC"/>
                </a:solidFill>
                <a:effectLst/>
                <a:uLnTx/>
                <a:uFillTx/>
                <a:latin typeface="Times New Roman" panose="02020603050405020304" pitchFamily="18" charset="0"/>
                <a:ea typeface="宋体" panose="02010600030101010101" pitchFamily="2" charset="-122"/>
              </a:rPr>
              <a:t>用来建立</a:t>
            </a:r>
            <a:r>
              <a:rPr kumimoji="0" lang="en-US" altLang="zh-CN" sz="2800" b="0" i="0" u="none" strike="noStrike" kern="0" cap="none" spc="0" normalizeH="0" baseline="0" noProof="0" dirty="0">
                <a:ln>
                  <a:noFill/>
                </a:ln>
                <a:solidFill>
                  <a:srgbClr val="0033CC"/>
                </a:solidFill>
                <a:effectLst/>
                <a:uLnTx/>
                <a:uFillTx/>
                <a:latin typeface="Tahoma" panose="020B0604030504040204" pitchFamily="34" charset="0"/>
                <a:ea typeface="宋体" panose="02010600030101010101" pitchFamily="2" charset="-122"/>
              </a:rPr>
              <a:t>AKO</a:t>
            </a:r>
            <a:r>
              <a:rPr kumimoji="0" lang="zh-CN" altLang="en-US" sz="2800" b="0" i="0" u="none" strike="noStrike" kern="0" cap="none" spc="0" normalizeH="0" baseline="0" noProof="0" dirty="0">
                <a:ln>
                  <a:noFill/>
                </a:ln>
                <a:solidFill>
                  <a:srgbClr val="0033CC"/>
                </a:solidFill>
                <a:effectLst/>
                <a:uLnTx/>
                <a:uFillTx/>
                <a:latin typeface="Times New Roman" panose="02020603050405020304" pitchFamily="18" charset="0"/>
                <a:ea typeface="宋体" panose="02010600030101010101" pitchFamily="2" charset="-122"/>
              </a:rPr>
              <a:t>槽的逆关系。当用它作为某上层框架的槽值时，可用来指出它的下层框架是哪些。</a:t>
            </a:r>
            <a:endParaRPr kumimoji="0" lang="zh-CN" altLang="en-US" sz="2800" b="0" i="0" u="none" strike="noStrike" kern="0" cap="none" spc="0" normalizeH="0" baseline="0" noProof="0" dirty="0">
              <a:ln>
                <a:noFill/>
              </a:ln>
              <a:solidFill>
                <a:srgbClr val="0033CC"/>
              </a:solidFill>
              <a:effectLst/>
              <a:uLnTx/>
              <a:uFillTx/>
              <a:latin typeface="Tahoma" panose="020B0604030504040204" pitchFamily="34" charset="0"/>
              <a:ea typeface="宋体" panose="02010600030101010101" pitchFamily="2" charset="-122"/>
            </a:endParaRPr>
          </a:p>
          <a:p>
            <a:pPr marL="342900" marR="0" lvl="0" indent="-342900" algn="just" defTabSz="914400" eaLnBrk="1" fontAlgn="auto" latinLnBrk="0" hangingPunct="1">
              <a:lnSpc>
                <a:spcPct val="100000"/>
              </a:lnSpc>
              <a:spcBef>
                <a:spcPct val="20000"/>
              </a:spcBef>
              <a:spcAft>
                <a:spcPts val="0"/>
              </a:spcAft>
              <a:buClr>
                <a:srgbClr val="3333CC"/>
              </a:buClr>
              <a:buSzPct val="60000"/>
              <a:buFont typeface="Wingdings" panose="05000000000000000000" pitchFamily="2" charset="2"/>
              <a:buNone/>
              <a:tabLst/>
              <a:defRPr/>
            </a:pPr>
            <a:r>
              <a:rPr kumimoji="0" lang="zh-CN" altLang="en-US" sz="2800" b="0" i="0" u="none" strike="noStrike" kern="0" cap="none" spc="0" normalizeH="0" baseline="0" noProof="0" dirty="0">
                <a:ln>
                  <a:noFill/>
                </a:ln>
                <a:solidFill>
                  <a:srgbClr val="000066"/>
                </a:solidFill>
                <a:effectLst/>
                <a:uLnTx/>
                <a:uFillTx/>
                <a:latin typeface="Tahoma" panose="020B0604030504040204" pitchFamily="34" charset="0"/>
                <a:ea typeface="宋体" panose="02010600030101010101" pitchFamily="2" charset="-122"/>
              </a:rPr>
              <a:t>      </a:t>
            </a:r>
          </a:p>
          <a:p>
            <a:pPr marL="342900" marR="0" lvl="0" indent="-342900" algn="just" defTabSz="914400" eaLnBrk="1" fontAlgn="auto" latinLnBrk="0" hangingPunct="1">
              <a:lnSpc>
                <a:spcPct val="100000"/>
              </a:lnSpc>
              <a:spcBef>
                <a:spcPct val="20000"/>
              </a:spcBef>
              <a:spcAft>
                <a:spcPts val="0"/>
              </a:spcAft>
              <a:buClr>
                <a:srgbClr val="3333CC"/>
              </a:buClr>
              <a:buSzPct val="60000"/>
              <a:buFont typeface="Wingdings" panose="05000000000000000000" pitchFamily="2" charset="2"/>
              <a:buNone/>
              <a:tabLst/>
              <a:defRPr/>
            </a:pPr>
            <a:r>
              <a:rPr kumimoji="0" lang="zh-CN" altLang="en-US" sz="2800" b="0" i="0" u="none" strike="noStrike" kern="0" cap="none" spc="0" normalizeH="0" baseline="0" noProof="0" dirty="0">
                <a:ln>
                  <a:noFill/>
                </a:ln>
                <a:solidFill>
                  <a:srgbClr val="000066"/>
                </a:solidFill>
                <a:effectLst/>
                <a:uLnTx/>
                <a:uFillTx/>
                <a:latin typeface="Times New Roman" panose="02020603050405020304" pitchFamily="18" charset="0"/>
                <a:ea typeface="宋体" panose="02010600030101010101" pitchFamily="2" charset="-122"/>
              </a:rPr>
              <a:t>框架名：</a:t>
            </a:r>
            <a:r>
              <a:rPr kumimoji="0" lang="en-US" altLang="zh-CN" sz="2800" b="0" i="0" u="none" strike="noStrike" kern="0" cap="none" spc="0" normalizeH="0" baseline="0" noProof="0" dirty="0">
                <a:ln>
                  <a:noFill/>
                </a:ln>
                <a:solidFill>
                  <a:srgbClr val="000066"/>
                </a:solidFill>
                <a:effectLst/>
                <a:uLnTx/>
                <a:uFillTx/>
                <a:latin typeface="Tahoma" panose="020B0604030504040204" pitchFamily="34" charset="0"/>
                <a:ea typeface="宋体" panose="02010600030101010101" pitchFamily="2" charset="-122"/>
              </a:rPr>
              <a:t>&lt;</a:t>
            </a:r>
            <a:r>
              <a:rPr kumimoji="0" lang="zh-CN" altLang="en-US" sz="2800" b="0" i="0" u="none" strike="noStrike" kern="0" cap="none" spc="0" normalizeH="0" baseline="0" noProof="0" dirty="0">
                <a:ln>
                  <a:noFill/>
                </a:ln>
                <a:solidFill>
                  <a:srgbClr val="000066"/>
                </a:solidFill>
                <a:effectLst/>
                <a:uLnTx/>
                <a:uFillTx/>
                <a:latin typeface="Times New Roman" panose="02020603050405020304" pitchFamily="18" charset="0"/>
                <a:ea typeface="宋体" panose="02010600030101010101" pitchFamily="2" charset="-122"/>
              </a:rPr>
              <a:t>运动员</a:t>
            </a:r>
            <a:r>
              <a:rPr kumimoji="0" lang="en-US" altLang="zh-CN" sz="2800" b="0" i="0" u="none" strike="noStrike" kern="0" cap="none" spc="0" normalizeH="0" baseline="0" noProof="0" dirty="0">
                <a:ln>
                  <a:noFill/>
                </a:ln>
                <a:solidFill>
                  <a:srgbClr val="000066"/>
                </a:solidFill>
                <a:effectLst/>
                <a:uLnTx/>
                <a:uFillTx/>
                <a:latin typeface="Tahoma" panose="020B0604030504040204" pitchFamily="34" charset="0"/>
                <a:ea typeface="宋体" panose="02010600030101010101" pitchFamily="2" charset="-122"/>
              </a:rPr>
              <a:t>&gt;</a:t>
            </a:r>
          </a:p>
          <a:p>
            <a:pPr marL="342900" marR="0" lvl="0" indent="-342900" algn="just" defTabSz="914400" eaLnBrk="1" fontAlgn="auto" latinLnBrk="0" hangingPunct="1">
              <a:lnSpc>
                <a:spcPct val="100000"/>
              </a:lnSpc>
              <a:spcBef>
                <a:spcPct val="20000"/>
              </a:spcBef>
              <a:spcAft>
                <a:spcPts val="0"/>
              </a:spcAft>
              <a:buClr>
                <a:srgbClr val="3333CC"/>
              </a:buClr>
              <a:buSzPct val="60000"/>
              <a:buFont typeface="Wingdings" panose="05000000000000000000" pitchFamily="2" charset="2"/>
              <a:buNone/>
              <a:tabLst/>
              <a:defRPr/>
            </a:pPr>
            <a:r>
              <a:rPr kumimoji="0" lang="en-US" altLang="zh-CN" sz="2800" b="0" i="0" u="none" strike="noStrike" kern="0" cap="none" spc="0" normalizeH="0" baseline="0" noProof="0" dirty="0">
                <a:ln>
                  <a:noFill/>
                </a:ln>
                <a:solidFill>
                  <a:srgbClr val="000066"/>
                </a:solidFill>
                <a:effectLst/>
                <a:uLnTx/>
                <a:uFillTx/>
                <a:latin typeface="Tahoma" panose="020B0604030504040204" pitchFamily="34" charset="0"/>
                <a:ea typeface="宋体" panose="02010600030101010101" pitchFamily="2" charset="-122"/>
              </a:rPr>
              <a:t>    Instance:&lt;</a:t>
            </a:r>
            <a:r>
              <a:rPr kumimoji="0" lang="zh-CN" altLang="en-US" sz="2800" b="0" i="0" u="none" strike="noStrike" kern="0" cap="none" spc="0" normalizeH="0" baseline="0" noProof="0" dirty="0">
                <a:ln>
                  <a:noFill/>
                </a:ln>
                <a:solidFill>
                  <a:srgbClr val="000066"/>
                </a:solidFill>
                <a:effectLst/>
                <a:uLnTx/>
                <a:uFillTx/>
                <a:latin typeface="Times New Roman" panose="02020603050405020304" pitchFamily="18" charset="0"/>
                <a:ea typeface="宋体" panose="02010600030101010101" pitchFamily="2" charset="-122"/>
              </a:rPr>
              <a:t>棋手</a:t>
            </a:r>
            <a:r>
              <a:rPr kumimoji="0" lang="en-US" altLang="zh-CN" sz="2800" b="0" i="0" u="none" strike="noStrike" kern="0" cap="none" spc="0" normalizeH="0" baseline="0" noProof="0" dirty="0">
                <a:ln>
                  <a:noFill/>
                </a:ln>
                <a:solidFill>
                  <a:srgbClr val="000066"/>
                </a:solidFill>
                <a:effectLst/>
                <a:uLnTx/>
                <a:uFillTx/>
                <a:latin typeface="Tahoma" panose="020B0604030504040204" pitchFamily="34" charset="0"/>
                <a:ea typeface="宋体" panose="02010600030101010101" pitchFamily="2" charset="-122"/>
              </a:rPr>
              <a:t>&gt;</a:t>
            </a:r>
            <a:r>
              <a:rPr kumimoji="0" lang="zh-CN" altLang="en-US" sz="2800" b="0" i="0" u="none" strike="noStrike" kern="0" cap="none" spc="0" normalizeH="0" baseline="0" noProof="0" dirty="0">
                <a:ln>
                  <a:noFill/>
                </a:ln>
                <a:solidFill>
                  <a:srgbClr val="000066"/>
                </a:solidFill>
                <a:effectLst/>
                <a:uLnTx/>
                <a:uFillTx/>
                <a:latin typeface="Times New Roman" panose="02020603050405020304" pitchFamily="18" charset="0"/>
                <a:ea typeface="宋体" panose="02010600030101010101" pitchFamily="2" charset="-122"/>
              </a:rPr>
              <a:t>，</a:t>
            </a:r>
            <a:r>
              <a:rPr kumimoji="0" lang="en-US" altLang="zh-CN" sz="2800" b="0" i="0" u="none" strike="noStrike" kern="0" cap="none" spc="0" normalizeH="0" baseline="0" noProof="0" dirty="0">
                <a:ln>
                  <a:noFill/>
                </a:ln>
                <a:solidFill>
                  <a:srgbClr val="000066"/>
                </a:solidFill>
                <a:effectLst/>
                <a:uLnTx/>
                <a:uFillTx/>
                <a:latin typeface="Tahoma" panose="020B0604030504040204" pitchFamily="34" charset="0"/>
                <a:ea typeface="宋体" panose="02010600030101010101" pitchFamily="2" charset="-122"/>
              </a:rPr>
              <a:t>&lt;</a:t>
            </a:r>
            <a:r>
              <a:rPr kumimoji="0" lang="zh-CN" altLang="en-US" sz="2800" b="0" i="0" u="none" strike="noStrike" kern="0" cap="none" spc="0" normalizeH="0" baseline="0" noProof="0" dirty="0">
                <a:ln>
                  <a:noFill/>
                </a:ln>
                <a:solidFill>
                  <a:srgbClr val="000066"/>
                </a:solidFill>
                <a:effectLst/>
                <a:uLnTx/>
                <a:uFillTx/>
                <a:latin typeface="Times New Roman" panose="02020603050405020304" pitchFamily="18" charset="0"/>
                <a:ea typeface="宋体" panose="02010600030101010101" pitchFamily="2" charset="-122"/>
              </a:rPr>
              <a:t>足球运动员</a:t>
            </a:r>
            <a:r>
              <a:rPr kumimoji="0" lang="en-US" altLang="zh-CN" sz="2800" b="0" i="0" u="none" strike="noStrike" kern="0" cap="none" spc="0" normalizeH="0" baseline="0" noProof="0" dirty="0">
                <a:ln>
                  <a:noFill/>
                </a:ln>
                <a:solidFill>
                  <a:srgbClr val="000066"/>
                </a:solidFill>
                <a:effectLst/>
                <a:uLnTx/>
                <a:uFillTx/>
                <a:latin typeface="Tahoma" panose="020B0604030504040204" pitchFamily="34" charset="0"/>
                <a:ea typeface="宋体" panose="02010600030101010101" pitchFamily="2" charset="-122"/>
              </a:rPr>
              <a:t>&gt;</a:t>
            </a:r>
            <a:r>
              <a:rPr kumimoji="0" lang="zh-CN" altLang="en-US" sz="2800" b="0" i="0" u="none" strike="noStrike" kern="0" cap="none" spc="0" normalizeH="0" baseline="0" noProof="0" dirty="0">
                <a:ln>
                  <a:noFill/>
                </a:ln>
                <a:solidFill>
                  <a:srgbClr val="000066"/>
                </a:solidFill>
                <a:effectLst/>
                <a:uLnTx/>
                <a:uFillTx/>
                <a:latin typeface="Times New Roman" panose="02020603050405020304" pitchFamily="18" charset="0"/>
                <a:ea typeface="宋体" panose="02010600030101010101" pitchFamily="2" charset="-122"/>
              </a:rPr>
              <a:t>，</a:t>
            </a:r>
            <a:r>
              <a:rPr kumimoji="0" lang="en-US" altLang="zh-CN" sz="2800" b="0" i="0" u="none" strike="noStrike" kern="0" cap="none" spc="0" normalizeH="0" baseline="0" noProof="0" dirty="0">
                <a:ln>
                  <a:noFill/>
                </a:ln>
                <a:solidFill>
                  <a:srgbClr val="000066"/>
                </a:solidFill>
                <a:effectLst/>
                <a:uLnTx/>
                <a:uFillTx/>
                <a:latin typeface="Tahoma" panose="020B0604030504040204" pitchFamily="34" charset="0"/>
                <a:ea typeface="宋体" panose="02010600030101010101" pitchFamily="2" charset="-122"/>
              </a:rPr>
              <a:t>&lt;</a:t>
            </a:r>
            <a:r>
              <a:rPr kumimoji="0" lang="zh-CN" altLang="en-US" sz="2800" b="0" i="0" u="none" strike="noStrike" kern="0" cap="none" spc="0" normalizeH="0" baseline="0" noProof="0" dirty="0">
                <a:ln>
                  <a:noFill/>
                </a:ln>
                <a:solidFill>
                  <a:srgbClr val="000066"/>
                </a:solidFill>
                <a:effectLst/>
                <a:uLnTx/>
                <a:uFillTx/>
                <a:latin typeface="Times New Roman" panose="02020603050405020304" pitchFamily="18" charset="0"/>
                <a:ea typeface="宋体" panose="02010600030101010101" pitchFamily="2" charset="-122"/>
              </a:rPr>
              <a:t>排球运动员</a:t>
            </a:r>
            <a:r>
              <a:rPr kumimoji="0" lang="en-US" altLang="zh-CN" sz="2800" b="0" i="0" u="none" strike="noStrike" kern="0" cap="none" spc="0" normalizeH="0" baseline="0" noProof="0" dirty="0">
                <a:ln>
                  <a:noFill/>
                </a:ln>
                <a:solidFill>
                  <a:srgbClr val="000066"/>
                </a:solidFill>
                <a:effectLst/>
                <a:uLnTx/>
                <a:uFillTx/>
                <a:latin typeface="Tahoma" panose="020B0604030504040204" pitchFamily="34" charset="0"/>
                <a:ea typeface="宋体" panose="02010600030101010101" pitchFamily="2" charset="-122"/>
              </a:rPr>
              <a:t>&gt;</a:t>
            </a:r>
          </a:p>
          <a:p>
            <a:pPr marL="342900" marR="0" lvl="0" indent="-342900" algn="just" defTabSz="914400" eaLnBrk="1" fontAlgn="auto" latinLnBrk="0" hangingPunct="1">
              <a:lnSpc>
                <a:spcPct val="100000"/>
              </a:lnSpc>
              <a:spcBef>
                <a:spcPct val="20000"/>
              </a:spcBef>
              <a:spcAft>
                <a:spcPts val="0"/>
              </a:spcAft>
              <a:buClr>
                <a:srgbClr val="3333CC"/>
              </a:buClr>
              <a:buSzPct val="60000"/>
              <a:buFont typeface="Wingdings" panose="05000000000000000000" pitchFamily="2" charset="2"/>
              <a:buNone/>
              <a:tabLst/>
              <a:defRPr/>
            </a:pPr>
            <a:r>
              <a:rPr kumimoji="0" lang="en-US" altLang="zh-CN" sz="2800" b="0" i="0" u="none" strike="noStrike" kern="0" cap="none" spc="0" normalizeH="0" baseline="0" noProof="0" dirty="0">
                <a:ln>
                  <a:noFill/>
                </a:ln>
                <a:solidFill>
                  <a:srgbClr val="000066"/>
                </a:solidFill>
                <a:effectLst/>
                <a:uLnTx/>
                <a:uFillTx/>
                <a:latin typeface="Times New Roman" panose="02020603050405020304" pitchFamily="18" charset="0"/>
                <a:ea typeface="宋体" panose="02010600030101010101" pitchFamily="2" charset="-122"/>
              </a:rPr>
              <a:t>    </a:t>
            </a:r>
            <a:r>
              <a:rPr kumimoji="0" lang="zh-CN" altLang="en-US" sz="2800" b="0" i="0" u="none" strike="noStrike" kern="0" cap="none" spc="0" normalizeH="0" baseline="0" noProof="0" dirty="0">
                <a:ln>
                  <a:noFill/>
                </a:ln>
                <a:solidFill>
                  <a:srgbClr val="000066"/>
                </a:solidFill>
                <a:effectLst/>
                <a:uLnTx/>
                <a:uFillTx/>
                <a:latin typeface="Times New Roman" panose="02020603050405020304" pitchFamily="18" charset="0"/>
                <a:ea typeface="宋体" panose="02010600030101010101" pitchFamily="2" charset="-122"/>
              </a:rPr>
              <a:t>姓名：单位（姓，名）</a:t>
            </a:r>
            <a:endParaRPr kumimoji="0" lang="zh-CN" altLang="en-US" sz="2800" b="0" i="0" u="none" strike="noStrike" kern="0" cap="none" spc="0" normalizeH="0" baseline="0" noProof="0" dirty="0">
              <a:ln>
                <a:noFill/>
              </a:ln>
              <a:solidFill>
                <a:srgbClr val="000066"/>
              </a:solidFill>
              <a:effectLst/>
              <a:uLnTx/>
              <a:uFillTx/>
              <a:latin typeface="Tahoma" panose="020B0604030504040204" pitchFamily="34" charset="0"/>
              <a:ea typeface="宋体" panose="02010600030101010101" pitchFamily="2" charset="-122"/>
            </a:endParaRPr>
          </a:p>
          <a:p>
            <a:pPr marL="342900" marR="0" lvl="0" indent="-342900" algn="just" defTabSz="914400" eaLnBrk="1" fontAlgn="auto" latinLnBrk="0" hangingPunct="1">
              <a:lnSpc>
                <a:spcPct val="100000"/>
              </a:lnSpc>
              <a:spcBef>
                <a:spcPct val="20000"/>
              </a:spcBef>
              <a:spcAft>
                <a:spcPts val="0"/>
              </a:spcAft>
              <a:buClr>
                <a:srgbClr val="3333CC"/>
              </a:buClr>
              <a:buSzPct val="60000"/>
              <a:buFont typeface="Wingdings" panose="05000000000000000000" pitchFamily="2" charset="2"/>
              <a:buNone/>
              <a:tabLst/>
              <a:defRPr/>
            </a:pPr>
            <a:r>
              <a:rPr kumimoji="0" lang="zh-CN" altLang="en-US" sz="2800" b="0" i="0" u="none" strike="noStrike" kern="0" cap="none" spc="0" normalizeH="0" baseline="0" noProof="0" dirty="0">
                <a:ln>
                  <a:noFill/>
                </a:ln>
                <a:solidFill>
                  <a:srgbClr val="000066"/>
                </a:solidFill>
                <a:effectLst/>
                <a:uLnTx/>
                <a:uFillTx/>
                <a:latin typeface="Tahoma" panose="020B0604030504040204" pitchFamily="34" charset="0"/>
                <a:ea typeface="宋体" panose="02010600030101010101" pitchFamily="2" charset="-122"/>
              </a:rPr>
              <a:t>   </a:t>
            </a:r>
            <a:r>
              <a:rPr kumimoji="0" lang="zh-CN" altLang="en-US" sz="2800" b="0" i="0" u="none" strike="noStrike" kern="0" cap="none" spc="0" normalizeH="0" baseline="0" noProof="0" dirty="0">
                <a:ln>
                  <a:noFill/>
                </a:ln>
                <a:solidFill>
                  <a:srgbClr val="000066"/>
                </a:solidFill>
                <a:effectLst/>
                <a:uLnTx/>
                <a:uFillTx/>
                <a:latin typeface="Times New Roman" panose="02020603050405020304" pitchFamily="18" charset="0"/>
                <a:ea typeface="宋体" panose="02010600030101010101" pitchFamily="2" charset="-122"/>
              </a:rPr>
              <a:t>年龄：单位（岁）</a:t>
            </a:r>
            <a:endParaRPr kumimoji="0" lang="zh-CN" altLang="en-US" sz="2800" b="0" i="0" u="none" strike="noStrike" kern="0" cap="none" spc="0" normalizeH="0" baseline="0" noProof="0" dirty="0">
              <a:ln>
                <a:noFill/>
              </a:ln>
              <a:solidFill>
                <a:srgbClr val="000066"/>
              </a:solidFill>
              <a:effectLst/>
              <a:uLnTx/>
              <a:uFillTx/>
              <a:latin typeface="Tahoma" panose="020B0604030504040204" pitchFamily="34" charset="0"/>
              <a:ea typeface="宋体" panose="02010600030101010101" pitchFamily="2" charset="-122"/>
            </a:endParaRPr>
          </a:p>
          <a:p>
            <a:pPr marL="342900" marR="0" lvl="0" indent="-342900" algn="just" defTabSz="914400" eaLnBrk="1" fontAlgn="auto" latinLnBrk="0" hangingPunct="1">
              <a:lnSpc>
                <a:spcPct val="100000"/>
              </a:lnSpc>
              <a:spcBef>
                <a:spcPct val="20000"/>
              </a:spcBef>
              <a:spcAft>
                <a:spcPts val="0"/>
              </a:spcAft>
              <a:buClr>
                <a:srgbClr val="3333CC"/>
              </a:buClr>
              <a:buSzPct val="60000"/>
              <a:buFont typeface="Wingdings" panose="05000000000000000000" pitchFamily="2" charset="2"/>
              <a:buNone/>
              <a:tabLst/>
              <a:defRPr/>
            </a:pPr>
            <a:r>
              <a:rPr kumimoji="0" lang="zh-CN" altLang="en-US" sz="2800" b="0" i="0" u="none" strike="noStrike" kern="0" cap="none" spc="0" normalizeH="0" baseline="0" noProof="0" dirty="0">
                <a:ln>
                  <a:noFill/>
                </a:ln>
                <a:solidFill>
                  <a:srgbClr val="000066"/>
                </a:solidFill>
                <a:effectLst/>
                <a:uLnTx/>
                <a:uFillTx/>
                <a:latin typeface="Tahoma" panose="020B0604030504040204" pitchFamily="34" charset="0"/>
                <a:ea typeface="宋体" panose="02010600030101010101" pitchFamily="2" charset="-122"/>
              </a:rPr>
              <a:t>   </a:t>
            </a:r>
            <a:r>
              <a:rPr kumimoji="0" lang="zh-CN" altLang="en-US" sz="2800" b="0" i="0" u="none" strike="noStrike" kern="0" cap="none" spc="0" normalizeH="0" baseline="0" noProof="0" dirty="0">
                <a:ln>
                  <a:noFill/>
                </a:ln>
                <a:solidFill>
                  <a:srgbClr val="000066"/>
                </a:solidFill>
                <a:effectLst/>
                <a:uLnTx/>
                <a:uFillTx/>
                <a:latin typeface="Times New Roman" panose="02020603050405020304" pitchFamily="18" charset="0"/>
                <a:ea typeface="宋体" panose="02010600030101010101" pitchFamily="2" charset="-122"/>
              </a:rPr>
              <a:t>性别：范围（男，女）</a:t>
            </a:r>
            <a:endParaRPr kumimoji="0" lang="zh-CN" altLang="en-US" sz="2800" b="0" i="0" u="none" strike="noStrike" kern="0" cap="none" spc="0" normalizeH="0" baseline="0" noProof="0" dirty="0">
              <a:ln>
                <a:noFill/>
              </a:ln>
              <a:solidFill>
                <a:srgbClr val="000066"/>
              </a:solidFill>
              <a:effectLst/>
              <a:uLnTx/>
              <a:uFillTx/>
              <a:latin typeface="Tahoma" panose="020B0604030504040204" pitchFamily="34" charset="0"/>
              <a:ea typeface="宋体" panose="02010600030101010101" pitchFamily="2" charset="-122"/>
            </a:endParaRPr>
          </a:p>
          <a:p>
            <a:pPr marL="342900" marR="0" lvl="0" indent="-342900" algn="just" defTabSz="914400" eaLnBrk="1" fontAlgn="auto" latinLnBrk="0" hangingPunct="1">
              <a:lnSpc>
                <a:spcPct val="100000"/>
              </a:lnSpc>
              <a:spcBef>
                <a:spcPct val="20000"/>
              </a:spcBef>
              <a:spcAft>
                <a:spcPts val="0"/>
              </a:spcAft>
              <a:buClr>
                <a:srgbClr val="3333CC"/>
              </a:buClr>
              <a:buSzPct val="60000"/>
              <a:buFont typeface="Wingdings" panose="05000000000000000000" pitchFamily="2" charset="2"/>
              <a:buNone/>
              <a:tabLst/>
              <a:defRPr/>
            </a:pPr>
            <a:r>
              <a:rPr kumimoji="0" lang="zh-CN" altLang="en-US" sz="2800" b="0" i="0" u="none" strike="noStrike" kern="0" cap="none" spc="0" normalizeH="0" baseline="0" noProof="0" dirty="0">
                <a:ln>
                  <a:noFill/>
                </a:ln>
                <a:solidFill>
                  <a:srgbClr val="000066"/>
                </a:solidFill>
                <a:effectLst/>
                <a:uLnTx/>
                <a:uFillTx/>
                <a:latin typeface="Tahoma" panose="020B0604030504040204" pitchFamily="34" charset="0"/>
                <a:ea typeface="宋体" panose="02010600030101010101" pitchFamily="2" charset="-122"/>
              </a:rPr>
              <a:t>   </a:t>
            </a:r>
            <a:r>
              <a:rPr kumimoji="0" lang="zh-CN" altLang="en-US" sz="2800" b="0" i="0" u="none" strike="noStrike" kern="0" cap="none" spc="0" normalizeH="0" baseline="0" noProof="0" dirty="0">
                <a:ln>
                  <a:noFill/>
                </a:ln>
                <a:solidFill>
                  <a:srgbClr val="000066"/>
                </a:solidFill>
                <a:effectLst/>
                <a:uLnTx/>
                <a:uFillTx/>
                <a:latin typeface="Times New Roman" panose="02020603050405020304" pitchFamily="18" charset="0"/>
                <a:ea typeface="宋体" panose="02010600030101010101" pitchFamily="2" charset="-122"/>
              </a:rPr>
              <a:t>缺省：男</a:t>
            </a:r>
            <a:endParaRPr kumimoji="0" lang="zh-CN" altLang="en-US" sz="2800" b="0" i="0" u="none" strike="noStrike" kern="0" cap="none" spc="0" normalizeH="0" baseline="0" noProof="0" dirty="0">
              <a:ln>
                <a:noFill/>
              </a:ln>
              <a:solidFill>
                <a:srgbClr val="000066"/>
              </a:solidFill>
              <a:effectLst/>
              <a:uLnTx/>
              <a:uFillTx/>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1973541465"/>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E6F014-BAD5-4DBD-C638-E24CC140C376}"/>
            </a:ext>
          </a:extLst>
        </p:cNvPr>
        <p:cNvGrpSpPr/>
        <p:nvPr/>
      </p:nvGrpSpPr>
      <p:grpSpPr>
        <a:xfrm>
          <a:off x="0" y="0"/>
          <a:ext cx="0" cy="0"/>
          <a:chOff x="0" y="0"/>
          <a:chExt cx="0" cy="0"/>
        </a:xfrm>
      </p:grpSpPr>
      <p:sp>
        <p:nvSpPr>
          <p:cNvPr id="130050" name="灯片编号占位符 3">
            <a:extLst>
              <a:ext uri="{FF2B5EF4-FFF2-40B4-BE49-F238E27FC236}">
                <a16:creationId xmlns:a16="http://schemas.microsoft.com/office/drawing/2014/main" id="{66A65FAC-AF23-18F8-6D2C-AFC1FA48BAA6}"/>
              </a:ext>
            </a:extLst>
          </p:cNvPr>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118</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86019" name="Rectangle 2">
            <a:extLst>
              <a:ext uri="{FF2B5EF4-FFF2-40B4-BE49-F238E27FC236}">
                <a16:creationId xmlns:a16="http://schemas.microsoft.com/office/drawing/2014/main" id="{C139799D-9E25-D9CC-C273-CB97B939DF1E}"/>
              </a:ext>
            </a:extLst>
          </p:cNvPr>
          <p:cNvSpPr>
            <a:spLocks noGrp="1" noChangeArrowheads="1"/>
          </p:cNvSpPr>
          <p:nvPr>
            <p:ph type="title"/>
          </p:nvPr>
        </p:nvSpPr>
        <p:spPr/>
        <p:txBody>
          <a:bodyPr vert="horz"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zh-CN" altLang="en-US" sz="3800" b="1" i="0" u="none" strike="noStrike" kern="1200" cap="none" spc="0" normalizeH="0" baseline="0" noProof="0" dirty="0">
                <a:ln>
                  <a:noFill/>
                </a:ln>
                <a:solidFill>
                  <a:schemeClr val="bg1"/>
                </a:solidFill>
                <a:effectLst/>
                <a:uLnTx/>
                <a:uFillTx/>
                <a:latin typeface="+mj-ea"/>
                <a:ea typeface="+mj-ea"/>
                <a:cs typeface="+mj-cs"/>
              </a:rPr>
              <a:t>语义网络与框架表示法</a:t>
            </a:r>
          </a:p>
        </p:txBody>
      </p:sp>
      <p:sp>
        <p:nvSpPr>
          <p:cNvPr id="2" name="Text Box 5">
            <a:extLst>
              <a:ext uri="{FF2B5EF4-FFF2-40B4-BE49-F238E27FC236}">
                <a16:creationId xmlns:a16="http://schemas.microsoft.com/office/drawing/2014/main" id="{2AEF2380-DC38-4D1C-8BC1-D21C881E2C4C}"/>
              </a:ext>
            </a:extLst>
          </p:cNvPr>
          <p:cNvSpPr txBox="1">
            <a:spLocks noChangeArrowheads="1"/>
          </p:cNvSpPr>
          <p:nvPr/>
        </p:nvSpPr>
        <p:spPr bwMode="auto">
          <a:xfrm>
            <a:off x="304800" y="1600200"/>
            <a:ext cx="8443913" cy="429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15000"/>
              </a:lnSpc>
              <a:spcBef>
                <a:spcPct val="50000"/>
              </a:spcBef>
            </a:pPr>
            <a:r>
              <a:rPr lang="zh-CN" altLang="en-US" sz="2400" b="1" dirty="0">
                <a:solidFill>
                  <a:srgbClr val="0066FF"/>
                </a:solidFill>
                <a:latin typeface="Times New Roman" panose="02020603050405020304" pitchFamily="18" charset="0"/>
              </a:rPr>
              <a:t>（</a:t>
            </a:r>
            <a:r>
              <a:rPr lang="en-US" altLang="zh-CN" sz="2400" b="1" dirty="0">
                <a:solidFill>
                  <a:srgbClr val="0066FF"/>
                </a:solidFill>
                <a:latin typeface="Times New Roman" panose="02020603050405020304" pitchFamily="18" charset="0"/>
              </a:rPr>
              <a:t>4</a:t>
            </a:r>
            <a:r>
              <a:rPr lang="zh-CN" altLang="en-US" sz="2400" b="1" dirty="0">
                <a:solidFill>
                  <a:srgbClr val="0066FF"/>
                </a:solidFill>
                <a:latin typeface="Times New Roman" panose="02020603050405020304" pitchFamily="18" charset="0"/>
              </a:rPr>
              <a:t>）</a:t>
            </a:r>
            <a:r>
              <a:rPr lang="en-US" altLang="zh-CN" sz="2400" b="1" dirty="0">
                <a:solidFill>
                  <a:srgbClr val="0066FF"/>
                </a:solidFill>
                <a:latin typeface="Times New Roman" panose="02020603050405020304" pitchFamily="18" charset="0"/>
              </a:rPr>
              <a:t>Part-of</a:t>
            </a:r>
            <a:r>
              <a:rPr lang="zh-CN" altLang="en-US" sz="2400" b="1" dirty="0">
                <a:solidFill>
                  <a:srgbClr val="0066FF"/>
                </a:solidFill>
                <a:latin typeface="Times New Roman" panose="02020603050405020304" pitchFamily="18" charset="0"/>
              </a:rPr>
              <a:t>槽</a:t>
            </a:r>
          </a:p>
          <a:p>
            <a:pPr eaLnBrk="1" hangingPunct="1">
              <a:lnSpc>
                <a:spcPct val="115000"/>
              </a:lnSpc>
            </a:pPr>
            <a:r>
              <a:rPr lang="zh-CN" altLang="en-US" sz="2400" b="1" dirty="0">
                <a:solidFill>
                  <a:srgbClr val="000000"/>
                </a:solidFill>
                <a:latin typeface="Tahoma" panose="020B0604030504040204" pitchFamily="34" charset="0"/>
              </a:rPr>
              <a:t>     </a:t>
            </a:r>
            <a:r>
              <a:rPr lang="en-US" altLang="zh-CN" sz="2400" b="1" dirty="0">
                <a:solidFill>
                  <a:srgbClr val="000000"/>
                </a:solidFill>
                <a:latin typeface="Tahoma" panose="020B0604030504040204" pitchFamily="34" charset="0"/>
              </a:rPr>
              <a:t>Part-of</a:t>
            </a:r>
            <a:r>
              <a:rPr lang="zh-CN" altLang="en-US" sz="2400" b="1" dirty="0">
                <a:solidFill>
                  <a:srgbClr val="000000"/>
                </a:solidFill>
                <a:latin typeface="Tahoma" panose="020B0604030504040204" pitchFamily="34" charset="0"/>
              </a:rPr>
              <a:t>槽用于指出部分和全体的关系。当用其作为某框架的一个槽时，槽中所填的值称为该框架的上层框架名，该框架所描述的对象只是其上层框架所描述对象的一部分。</a:t>
            </a:r>
          </a:p>
          <a:p>
            <a:pPr eaLnBrk="1" hangingPunct="1">
              <a:lnSpc>
                <a:spcPct val="115000"/>
              </a:lnSpc>
            </a:pPr>
            <a:r>
              <a:rPr lang="zh-CN" altLang="en-US" sz="2400" b="1" dirty="0">
                <a:solidFill>
                  <a:srgbClr val="000000"/>
                </a:solidFill>
                <a:latin typeface="Tahoma" panose="020B0604030504040204" pitchFamily="34" charset="0"/>
              </a:rPr>
              <a:t>    例如，</a:t>
            </a:r>
            <a:r>
              <a:rPr lang="zh-CN" altLang="en-US" sz="2400" b="1" dirty="0">
                <a:solidFill>
                  <a:srgbClr val="000000"/>
                </a:solidFill>
                <a:latin typeface="Arial" panose="020B0604020202020204" pitchFamily="34" charset="0"/>
              </a:rPr>
              <a:t>“</a:t>
            </a:r>
            <a:r>
              <a:rPr lang="zh-CN" altLang="en-US" sz="2400" b="1" dirty="0">
                <a:solidFill>
                  <a:srgbClr val="000000"/>
                </a:solidFill>
                <a:latin typeface="Tahoma" panose="020B0604030504040204" pitchFamily="34" charset="0"/>
              </a:rPr>
              <a:t>两条腿</a:t>
            </a:r>
            <a:r>
              <a:rPr lang="zh-CN" altLang="en-US" sz="2400" b="1" dirty="0">
                <a:solidFill>
                  <a:srgbClr val="000000"/>
                </a:solidFill>
                <a:latin typeface="Arial" panose="020B0604020202020204" pitchFamily="34" charset="0"/>
              </a:rPr>
              <a:t>”</a:t>
            </a:r>
            <a:r>
              <a:rPr lang="zh-CN" altLang="en-US" sz="2400" b="1" dirty="0">
                <a:solidFill>
                  <a:srgbClr val="000000"/>
                </a:solidFill>
                <a:latin typeface="Tahoma" panose="020B0604030504040204" pitchFamily="34" charset="0"/>
              </a:rPr>
              <a:t>是</a:t>
            </a:r>
            <a:r>
              <a:rPr lang="zh-CN" altLang="en-US" sz="2400" b="1" dirty="0">
                <a:solidFill>
                  <a:srgbClr val="000000"/>
                </a:solidFill>
                <a:latin typeface="Arial" panose="020B0604020202020204" pitchFamily="34" charset="0"/>
              </a:rPr>
              <a:t>“</a:t>
            </a:r>
            <a:r>
              <a:rPr lang="zh-CN" altLang="en-US" sz="2400" b="1" dirty="0">
                <a:solidFill>
                  <a:srgbClr val="000000"/>
                </a:solidFill>
                <a:latin typeface="Tahoma" panose="020B0604030504040204" pitchFamily="34" charset="0"/>
              </a:rPr>
              <a:t>人体</a:t>
            </a:r>
            <a:r>
              <a:rPr lang="zh-CN" altLang="en-US" sz="2400" b="1" dirty="0">
                <a:solidFill>
                  <a:srgbClr val="000000"/>
                </a:solidFill>
                <a:latin typeface="Arial" panose="020B0604020202020204" pitchFamily="34" charset="0"/>
              </a:rPr>
              <a:t>”</a:t>
            </a:r>
            <a:r>
              <a:rPr lang="zh-CN" altLang="en-US" sz="2400" b="1" dirty="0">
                <a:solidFill>
                  <a:srgbClr val="000000"/>
                </a:solidFill>
                <a:latin typeface="Tahoma" panose="020B0604030504040204" pitchFamily="34" charset="0"/>
              </a:rPr>
              <a:t>的一部分。可以将</a:t>
            </a:r>
            <a:r>
              <a:rPr lang="zh-CN" altLang="en-US" sz="2400" b="1" dirty="0">
                <a:solidFill>
                  <a:srgbClr val="000000"/>
                </a:solidFill>
                <a:latin typeface="Arial" panose="020B0604020202020204" pitchFamily="34" charset="0"/>
              </a:rPr>
              <a:t>“</a:t>
            </a:r>
            <a:r>
              <a:rPr lang="zh-CN" altLang="en-US" sz="2400" b="1" dirty="0">
                <a:solidFill>
                  <a:srgbClr val="000000"/>
                </a:solidFill>
                <a:latin typeface="Tahoma" panose="020B0604030504040204" pitchFamily="34" charset="0"/>
              </a:rPr>
              <a:t>两条退</a:t>
            </a:r>
            <a:r>
              <a:rPr lang="zh-CN" altLang="en-US" sz="2400" b="1" dirty="0">
                <a:solidFill>
                  <a:srgbClr val="000000"/>
                </a:solidFill>
                <a:latin typeface="Arial" panose="020B0604020202020204" pitchFamily="34" charset="0"/>
              </a:rPr>
              <a:t>”</a:t>
            </a:r>
            <a:r>
              <a:rPr lang="zh-CN" altLang="en-US" sz="2400" b="1" dirty="0">
                <a:solidFill>
                  <a:srgbClr val="000000"/>
                </a:solidFill>
                <a:latin typeface="Tahoma" panose="020B0604030504040204" pitchFamily="34" charset="0"/>
              </a:rPr>
              <a:t>和</a:t>
            </a:r>
            <a:r>
              <a:rPr lang="zh-CN" altLang="en-US" sz="2400" b="1" dirty="0">
                <a:solidFill>
                  <a:srgbClr val="000000"/>
                </a:solidFill>
                <a:latin typeface="Arial" panose="020B0604020202020204" pitchFamily="34" charset="0"/>
              </a:rPr>
              <a:t>“</a:t>
            </a:r>
            <a:r>
              <a:rPr lang="zh-CN" altLang="en-US" sz="2400" b="1" dirty="0">
                <a:solidFill>
                  <a:srgbClr val="000000"/>
                </a:solidFill>
                <a:latin typeface="Tahoma" panose="020B0604030504040204" pitchFamily="34" charset="0"/>
              </a:rPr>
              <a:t>人体</a:t>
            </a:r>
            <a:r>
              <a:rPr lang="zh-CN" altLang="en-US" sz="2400" b="1" dirty="0">
                <a:solidFill>
                  <a:srgbClr val="000000"/>
                </a:solidFill>
                <a:latin typeface="Arial" panose="020B0604020202020204" pitchFamily="34" charset="0"/>
              </a:rPr>
              <a:t>”</a:t>
            </a:r>
            <a:r>
              <a:rPr lang="zh-CN" altLang="en-US" sz="2400" b="1" dirty="0">
                <a:solidFill>
                  <a:srgbClr val="000000"/>
                </a:solidFill>
                <a:latin typeface="Tahoma" panose="020B0604030504040204" pitchFamily="34" charset="0"/>
              </a:rPr>
              <a:t>分别定义成框架，</a:t>
            </a:r>
            <a:r>
              <a:rPr lang="zh-CN" altLang="en-US" sz="2400" b="1" dirty="0">
                <a:solidFill>
                  <a:srgbClr val="000000"/>
                </a:solidFill>
                <a:latin typeface="Arial" panose="020B0604020202020204" pitchFamily="34" charset="0"/>
              </a:rPr>
              <a:t>“</a:t>
            </a:r>
            <a:r>
              <a:rPr lang="zh-CN" altLang="en-US" sz="2400" b="1" dirty="0">
                <a:solidFill>
                  <a:srgbClr val="000000"/>
                </a:solidFill>
                <a:latin typeface="Tahoma" panose="020B0604030504040204" pitchFamily="34" charset="0"/>
              </a:rPr>
              <a:t>两条退</a:t>
            </a:r>
            <a:r>
              <a:rPr lang="zh-CN" altLang="en-US" sz="2400" b="1" dirty="0">
                <a:solidFill>
                  <a:srgbClr val="000000"/>
                </a:solidFill>
                <a:latin typeface="Arial" panose="020B0604020202020204" pitchFamily="34" charset="0"/>
              </a:rPr>
              <a:t>”</a:t>
            </a:r>
            <a:r>
              <a:rPr lang="zh-CN" altLang="en-US" sz="2400" b="1" dirty="0">
                <a:solidFill>
                  <a:srgbClr val="000000"/>
                </a:solidFill>
                <a:latin typeface="Tahoma" panose="020B0604030504040204" pitchFamily="34" charset="0"/>
              </a:rPr>
              <a:t>为下层框架，</a:t>
            </a:r>
            <a:r>
              <a:rPr lang="zh-CN" altLang="en-US" sz="2400" b="1" dirty="0">
                <a:solidFill>
                  <a:srgbClr val="000000"/>
                </a:solidFill>
                <a:latin typeface="Arial" panose="020B0604020202020204" pitchFamily="34" charset="0"/>
              </a:rPr>
              <a:t>“</a:t>
            </a:r>
            <a:r>
              <a:rPr lang="zh-CN" altLang="en-US" sz="2400" b="1" dirty="0">
                <a:solidFill>
                  <a:srgbClr val="000000"/>
                </a:solidFill>
                <a:latin typeface="Tahoma" panose="020B0604030504040204" pitchFamily="34" charset="0"/>
              </a:rPr>
              <a:t>人体</a:t>
            </a:r>
            <a:r>
              <a:rPr lang="zh-CN" altLang="en-US" sz="2400" b="1" dirty="0">
                <a:solidFill>
                  <a:srgbClr val="000000"/>
                </a:solidFill>
                <a:latin typeface="Arial" panose="020B0604020202020204" pitchFamily="34" charset="0"/>
              </a:rPr>
              <a:t>”</a:t>
            </a:r>
            <a:r>
              <a:rPr lang="zh-CN" altLang="en-US" sz="2400" b="1" dirty="0">
                <a:solidFill>
                  <a:srgbClr val="000000"/>
                </a:solidFill>
                <a:latin typeface="Tahoma" panose="020B0604030504040204" pitchFamily="34" charset="0"/>
              </a:rPr>
              <a:t>为其上层框架。在</a:t>
            </a:r>
            <a:r>
              <a:rPr lang="zh-CN" altLang="en-US" sz="2400" b="1" dirty="0">
                <a:solidFill>
                  <a:srgbClr val="000000"/>
                </a:solidFill>
                <a:latin typeface="Arial" panose="020B0604020202020204" pitchFamily="34" charset="0"/>
              </a:rPr>
              <a:t>“</a:t>
            </a:r>
            <a:r>
              <a:rPr lang="zh-CN" altLang="en-US" sz="2400" b="1" dirty="0">
                <a:solidFill>
                  <a:srgbClr val="000000"/>
                </a:solidFill>
                <a:latin typeface="Tahoma" panose="020B0604030504040204" pitchFamily="34" charset="0"/>
              </a:rPr>
              <a:t>两条退</a:t>
            </a:r>
            <a:r>
              <a:rPr lang="zh-CN" altLang="en-US" sz="2400" b="1" dirty="0">
                <a:solidFill>
                  <a:srgbClr val="000000"/>
                </a:solidFill>
                <a:latin typeface="Arial" panose="020B0604020202020204" pitchFamily="34" charset="0"/>
              </a:rPr>
              <a:t>”</a:t>
            </a:r>
            <a:r>
              <a:rPr lang="zh-CN" altLang="en-US" sz="2400" b="1" dirty="0">
                <a:solidFill>
                  <a:srgbClr val="000000"/>
                </a:solidFill>
                <a:latin typeface="Tahoma" panose="020B0604030504040204" pitchFamily="34" charset="0"/>
              </a:rPr>
              <a:t>的框架中设置一个</a:t>
            </a:r>
            <a:r>
              <a:rPr lang="en-US" altLang="zh-CN" sz="2400" b="1" dirty="0">
                <a:solidFill>
                  <a:srgbClr val="000000"/>
                </a:solidFill>
                <a:latin typeface="Tahoma" panose="020B0604030504040204" pitchFamily="34" charset="0"/>
              </a:rPr>
              <a:t>Part-of</a:t>
            </a:r>
            <a:r>
              <a:rPr lang="zh-CN" altLang="en-US" sz="2400" b="1" dirty="0">
                <a:solidFill>
                  <a:srgbClr val="000000"/>
                </a:solidFill>
                <a:latin typeface="Tahoma" panose="020B0604030504040204" pitchFamily="34" charset="0"/>
              </a:rPr>
              <a:t>槽，槽值填入</a:t>
            </a:r>
            <a:r>
              <a:rPr lang="en-US" altLang="zh-CN" sz="2400" b="1" dirty="0">
                <a:solidFill>
                  <a:srgbClr val="000000"/>
                </a:solidFill>
                <a:latin typeface="Tahoma" panose="020B0604030504040204" pitchFamily="34" charset="0"/>
              </a:rPr>
              <a:t>&lt;</a:t>
            </a:r>
            <a:r>
              <a:rPr lang="zh-CN" altLang="en-US" sz="2400" b="1" dirty="0">
                <a:solidFill>
                  <a:srgbClr val="000000"/>
                </a:solidFill>
                <a:latin typeface="Tahoma" panose="020B0604030504040204" pitchFamily="34" charset="0"/>
              </a:rPr>
              <a:t>人体</a:t>
            </a:r>
            <a:r>
              <a:rPr lang="en-US" altLang="zh-CN" sz="2400" b="1" dirty="0">
                <a:solidFill>
                  <a:srgbClr val="000000"/>
                </a:solidFill>
                <a:latin typeface="Tahoma" panose="020B0604030504040204" pitchFamily="34" charset="0"/>
              </a:rPr>
              <a:t>&gt;</a:t>
            </a:r>
            <a:r>
              <a:rPr lang="zh-CN" altLang="en-US" sz="2400" b="1" dirty="0">
                <a:solidFill>
                  <a:srgbClr val="000000"/>
                </a:solidFill>
                <a:latin typeface="Tahoma" panose="020B0604030504040204" pitchFamily="34" charset="0"/>
              </a:rPr>
              <a:t>这个框架名。</a:t>
            </a:r>
          </a:p>
          <a:p>
            <a:pPr eaLnBrk="1" hangingPunct="1">
              <a:lnSpc>
                <a:spcPct val="115000"/>
              </a:lnSpc>
            </a:pPr>
            <a:r>
              <a:rPr lang="zh-CN" altLang="en-US" sz="2400" b="1" dirty="0">
                <a:solidFill>
                  <a:srgbClr val="000000"/>
                </a:solidFill>
                <a:latin typeface="Tahoma" panose="020B0604030504040204" pitchFamily="34" charset="0"/>
              </a:rPr>
              <a:t>      显然，用</a:t>
            </a:r>
            <a:r>
              <a:rPr lang="en-US" altLang="zh-CN" sz="2400" b="1" dirty="0">
                <a:solidFill>
                  <a:srgbClr val="000000"/>
                </a:solidFill>
                <a:latin typeface="Tahoma" panose="020B0604030504040204" pitchFamily="34" charset="0"/>
              </a:rPr>
              <a:t>Part-of</a:t>
            </a:r>
            <a:r>
              <a:rPr lang="zh-CN" altLang="en-US" sz="2400" b="1" dirty="0">
                <a:solidFill>
                  <a:srgbClr val="000000"/>
                </a:solidFill>
                <a:latin typeface="Tahoma" panose="020B0604030504040204" pitchFamily="34" charset="0"/>
              </a:rPr>
              <a:t>槽指出的联系所描述的下层框架和上层框架之间</a:t>
            </a:r>
            <a:r>
              <a:rPr lang="zh-CN" altLang="en-US" sz="2400" b="1" dirty="0">
                <a:solidFill>
                  <a:srgbClr val="3333CC"/>
                </a:solidFill>
                <a:latin typeface="Tahoma" panose="020B0604030504040204" pitchFamily="34" charset="0"/>
              </a:rPr>
              <a:t>不具有继承性</a:t>
            </a:r>
            <a:r>
              <a:rPr lang="zh-CN" altLang="en-US" sz="2400" b="1" dirty="0">
                <a:solidFill>
                  <a:srgbClr val="000000"/>
                </a:solidFill>
                <a:latin typeface="Tahoma" panose="020B0604030504040204" pitchFamily="34" charset="0"/>
              </a:rPr>
              <a:t>。 </a:t>
            </a:r>
          </a:p>
        </p:txBody>
      </p:sp>
    </p:spTree>
    <p:extLst>
      <p:ext uri="{BB962C8B-B14F-4D97-AF65-F5344CB8AC3E}">
        <p14:creationId xmlns:p14="http://schemas.microsoft.com/office/powerpoint/2010/main" val="3287712245"/>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E1EDD4-3BB7-59F0-DD28-705F0598FF63}"/>
            </a:ext>
          </a:extLst>
        </p:cNvPr>
        <p:cNvGrpSpPr/>
        <p:nvPr/>
      </p:nvGrpSpPr>
      <p:grpSpPr>
        <a:xfrm>
          <a:off x="0" y="0"/>
          <a:ext cx="0" cy="0"/>
          <a:chOff x="0" y="0"/>
          <a:chExt cx="0" cy="0"/>
        </a:xfrm>
      </p:grpSpPr>
      <p:sp>
        <p:nvSpPr>
          <p:cNvPr id="130050" name="灯片编号占位符 3">
            <a:extLst>
              <a:ext uri="{FF2B5EF4-FFF2-40B4-BE49-F238E27FC236}">
                <a16:creationId xmlns:a16="http://schemas.microsoft.com/office/drawing/2014/main" id="{BAA35656-C8EB-2EF2-4599-069F962F797E}"/>
              </a:ext>
            </a:extLst>
          </p:cNvPr>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119</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86019" name="Rectangle 2">
            <a:extLst>
              <a:ext uri="{FF2B5EF4-FFF2-40B4-BE49-F238E27FC236}">
                <a16:creationId xmlns:a16="http://schemas.microsoft.com/office/drawing/2014/main" id="{C300AE0A-6E54-8063-0918-3158C2E414D6}"/>
              </a:ext>
            </a:extLst>
          </p:cNvPr>
          <p:cNvSpPr>
            <a:spLocks noGrp="1" noChangeArrowheads="1"/>
          </p:cNvSpPr>
          <p:nvPr>
            <p:ph type="title"/>
          </p:nvPr>
        </p:nvSpPr>
        <p:spPr/>
        <p:txBody>
          <a:bodyPr vert="horz"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zh-CN" altLang="en-US" sz="3800" b="1" i="0" u="none" strike="noStrike" kern="1200" cap="none" spc="0" normalizeH="0" baseline="0" noProof="0" dirty="0">
                <a:ln>
                  <a:noFill/>
                </a:ln>
                <a:solidFill>
                  <a:schemeClr val="bg1"/>
                </a:solidFill>
                <a:effectLst/>
                <a:uLnTx/>
                <a:uFillTx/>
                <a:latin typeface="+mj-ea"/>
                <a:ea typeface="+mj-ea"/>
                <a:cs typeface="+mj-cs"/>
              </a:rPr>
              <a:t>语义网络与框架表示法</a:t>
            </a:r>
          </a:p>
        </p:txBody>
      </p:sp>
      <p:sp>
        <p:nvSpPr>
          <p:cNvPr id="3" name="Rectangle 4">
            <a:extLst>
              <a:ext uri="{FF2B5EF4-FFF2-40B4-BE49-F238E27FC236}">
                <a16:creationId xmlns:a16="http://schemas.microsoft.com/office/drawing/2014/main" id="{EC410581-EEB9-9E58-F569-D966D8FB8241}"/>
              </a:ext>
            </a:extLst>
          </p:cNvPr>
          <p:cNvSpPr>
            <a:spLocks noChangeArrowheads="1"/>
          </p:cNvSpPr>
          <p:nvPr/>
        </p:nvSpPr>
        <p:spPr bwMode="auto">
          <a:xfrm>
            <a:off x="468313" y="1052513"/>
            <a:ext cx="8229600" cy="580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342900" marR="0" lvl="0" indent="-342900" defTabSz="914400" eaLnBrk="1" fontAlgn="auto" latinLnBrk="0" hangingPunct="1">
              <a:lnSpc>
                <a:spcPct val="100000"/>
              </a:lnSpc>
              <a:spcBef>
                <a:spcPct val="20000"/>
              </a:spcBef>
              <a:spcAft>
                <a:spcPts val="0"/>
              </a:spcAft>
              <a:buClr>
                <a:srgbClr val="3333CC"/>
              </a:buClr>
              <a:buSzPct val="60000"/>
              <a:buFont typeface="Wingdings" panose="05000000000000000000" pitchFamily="2" charset="2"/>
              <a:buChar char="n"/>
              <a:tabLst/>
              <a:defRPr/>
            </a:pPr>
            <a:r>
              <a:rPr kumimoji="0" lang="zh-CN" altLang="en-US" sz="32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框架系统</a:t>
            </a:r>
          </a:p>
          <a:p>
            <a:pPr marL="742950" marR="0" lvl="1" indent="-285750" defTabSz="914400" eaLnBrk="1" fontAlgn="auto" latinLnBrk="0" hangingPunct="1">
              <a:lnSpc>
                <a:spcPct val="100000"/>
              </a:lnSpc>
              <a:spcBef>
                <a:spcPct val="20000"/>
              </a:spcBef>
              <a:spcAft>
                <a:spcPts val="0"/>
              </a:spcAft>
              <a:buClr>
                <a:srgbClr val="FF0000"/>
              </a:buClr>
              <a:buSzPct val="55000"/>
              <a:buFont typeface="Wingdings" panose="05000000000000000000" pitchFamily="2" charset="2"/>
              <a:buChar char="n"/>
              <a:tabLst/>
              <a:defRPr/>
            </a:pPr>
            <a:r>
              <a:rPr kumimoji="0" lang="zh-CN" altLang="en-US" sz="28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相互关联的</a:t>
            </a:r>
            <a:r>
              <a:rPr kumimoji="0" lang="zh-CN" altLang="en-US" sz="2800" b="1" i="0" u="none" strike="noStrike" kern="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rPr>
              <a:t>多个框架联合</a:t>
            </a:r>
            <a:r>
              <a:rPr kumimoji="0" lang="zh-CN" altLang="en-US" sz="28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起来构成</a:t>
            </a:r>
            <a:r>
              <a:rPr kumimoji="0" lang="zh-CN" altLang="en-US" sz="2800" b="1" i="0" u="none" strike="noStrike" kern="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rPr>
              <a:t>框架系统</a:t>
            </a:r>
            <a:r>
              <a:rPr kumimoji="0" lang="zh-CN" altLang="en-US" sz="28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a:t>
            </a:r>
          </a:p>
          <a:p>
            <a:pPr marL="742950" marR="0" lvl="1" indent="-285750" defTabSz="914400" eaLnBrk="1" fontAlgn="auto" latinLnBrk="0" hangingPunct="1">
              <a:lnSpc>
                <a:spcPct val="100000"/>
              </a:lnSpc>
              <a:spcBef>
                <a:spcPct val="20000"/>
              </a:spcBef>
              <a:spcAft>
                <a:spcPts val="0"/>
              </a:spcAft>
              <a:buClr>
                <a:srgbClr val="FF0000"/>
              </a:buClr>
              <a:buSzPct val="55000"/>
              <a:buFont typeface="Wingdings" panose="05000000000000000000" pitchFamily="2" charset="2"/>
              <a:buChar char="n"/>
              <a:tabLst/>
              <a:defRPr/>
            </a:pPr>
            <a:r>
              <a:rPr kumimoji="0" lang="zh-CN" altLang="en-US" sz="28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框架的某些</a:t>
            </a:r>
            <a:r>
              <a:rPr kumimoji="0" lang="zh-CN" altLang="en-US" sz="2800" b="1" i="0" u="none" strike="noStrike" kern="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rPr>
              <a:t>槽</a:t>
            </a:r>
            <a:r>
              <a:rPr kumimoji="0" lang="zh-CN" altLang="en-US" sz="28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的</a:t>
            </a:r>
            <a:r>
              <a:rPr kumimoji="0" lang="zh-CN" altLang="en-US" sz="2800" b="1" i="0" u="none" strike="noStrike" kern="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rPr>
              <a:t>侧面值</a:t>
            </a:r>
            <a:r>
              <a:rPr kumimoji="0" lang="zh-CN" altLang="en-US" sz="28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可以是</a:t>
            </a:r>
            <a:r>
              <a:rPr kumimoji="0" lang="zh-CN" altLang="en-US" sz="2800" b="1" i="0" u="none" strike="noStrike" kern="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rPr>
              <a:t>其它框架</a:t>
            </a:r>
            <a:r>
              <a:rPr kumimoji="0" lang="zh-CN" altLang="en-US" sz="28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a:t>
            </a:r>
          </a:p>
          <a:p>
            <a:pPr marL="742950" marR="0" lvl="1" indent="-285750" defTabSz="914400" eaLnBrk="1" fontAlgn="auto" latinLnBrk="0" hangingPunct="1">
              <a:lnSpc>
                <a:spcPct val="100000"/>
              </a:lnSpc>
              <a:spcBef>
                <a:spcPct val="20000"/>
              </a:spcBef>
              <a:spcAft>
                <a:spcPts val="0"/>
              </a:spcAft>
              <a:buClr>
                <a:srgbClr val="FF0000"/>
              </a:buClr>
              <a:buSzPct val="55000"/>
              <a:buFont typeface="Wingdings" panose="05000000000000000000" pitchFamily="2" charset="2"/>
              <a:buChar char="n"/>
              <a:tabLst/>
              <a:defRPr/>
            </a:pPr>
            <a:r>
              <a:rPr kumimoji="0" lang="zh-CN" altLang="en-US" sz="28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建立起</a:t>
            </a:r>
            <a:r>
              <a:rPr kumimoji="0" lang="zh-CN" altLang="en-US" sz="2800" b="1" i="0" u="none" strike="noStrike" kern="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rPr>
              <a:t>节点是框架的网络</a:t>
            </a:r>
            <a:r>
              <a:rPr kumimoji="0" lang="zh-CN" altLang="en-US" sz="28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a:t>
            </a:r>
          </a:p>
          <a:p>
            <a:pPr marL="742950" marR="0" lvl="1" indent="-285750" defTabSz="914400" eaLnBrk="1" fontAlgn="auto" latinLnBrk="0" hangingPunct="1">
              <a:lnSpc>
                <a:spcPct val="100000"/>
              </a:lnSpc>
              <a:spcBef>
                <a:spcPct val="20000"/>
              </a:spcBef>
              <a:spcAft>
                <a:spcPts val="0"/>
              </a:spcAft>
              <a:buClr>
                <a:srgbClr val="FF0000"/>
              </a:buClr>
              <a:buSzPct val="55000"/>
              <a:buFont typeface="Wingdings" panose="05000000000000000000" pitchFamily="2" charset="2"/>
              <a:buChar char="n"/>
              <a:tabLst/>
              <a:defRPr/>
            </a:pPr>
            <a:r>
              <a:rPr kumimoji="0" lang="zh-CN" altLang="en-US" sz="28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分类：</a:t>
            </a:r>
          </a:p>
          <a:p>
            <a:pPr marL="1143000" marR="0" lvl="2" indent="-228600" defTabSz="914400" eaLnBrk="1" fontAlgn="auto" latinLnBrk="0" hangingPunct="1">
              <a:lnSpc>
                <a:spcPct val="100000"/>
              </a:lnSpc>
              <a:spcBef>
                <a:spcPct val="20000"/>
              </a:spcBef>
              <a:spcAft>
                <a:spcPts val="0"/>
              </a:spcAft>
              <a:buClr>
                <a:srgbClr val="3333CC"/>
              </a:buClr>
              <a:buSzPct val="50000"/>
              <a:buFont typeface="Wingdings" panose="05000000000000000000" pitchFamily="2" charset="2"/>
              <a:buChar char="n"/>
              <a:tabLst/>
              <a:defRPr/>
            </a:pPr>
            <a:r>
              <a:rPr kumimoji="0" lang="zh-CN" altLang="en-US" sz="2400" b="1" i="0" u="none" strike="noStrike" kern="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rPr>
              <a:t>①</a:t>
            </a:r>
            <a:r>
              <a:rPr kumimoji="0" lang="zh-CN" altLang="en-US" sz="2400" b="1" i="0" u="none" strike="noStrike" kern="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rPr>
              <a:t>事物组成</a:t>
            </a:r>
          </a:p>
          <a:p>
            <a:pPr marL="1600200" marR="0" lvl="3" indent="-228600" defTabSz="914400" eaLnBrk="1" fontAlgn="auto" latinLnBrk="0" hangingPunct="1">
              <a:lnSpc>
                <a:spcPct val="100000"/>
              </a:lnSpc>
              <a:spcBef>
                <a:spcPct val="20000"/>
              </a:spcBef>
              <a:spcAft>
                <a:spcPts val="0"/>
              </a:spcAft>
              <a:buClr>
                <a:srgbClr val="FFCF01"/>
              </a:buClr>
              <a:buSzPct val="55000"/>
              <a:buFont typeface="Wingdings" panose="05000000000000000000" pitchFamily="2" charset="2"/>
              <a:buChar char="n"/>
              <a:tabLst/>
              <a:defRPr/>
            </a:pPr>
            <a:r>
              <a:rPr kumimoji="0" lang="zh-CN" altLang="en-US" sz="2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描述复杂事物的</a:t>
            </a:r>
            <a:r>
              <a:rPr kumimoji="0" lang="zh-CN" altLang="en-US" sz="2000" b="1" i="0" u="none" strike="noStrike" kern="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rPr>
              <a:t>组成</a:t>
            </a:r>
            <a:r>
              <a:rPr kumimoji="0" lang="zh-CN" altLang="en-US" sz="2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a:t>
            </a:r>
            <a:r>
              <a:rPr kumimoji="0" lang="zh-CN" altLang="en-US" sz="2000" b="1" i="0" u="none" strike="noStrike" kern="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rPr>
              <a:t>分解事物</a:t>
            </a:r>
            <a:r>
              <a:rPr kumimoji="0" lang="zh-CN" altLang="en-US" sz="2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a:t>
            </a:r>
            <a:r>
              <a:rPr kumimoji="0" lang="zh-CN" altLang="en-US" sz="2000" b="1" i="0" u="none" strike="noStrike" kern="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rPr>
              <a:t> </a:t>
            </a:r>
            <a:r>
              <a:rPr kumimoji="0" lang="zh-CN" altLang="en-US" sz="2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a:t>
            </a:r>
          </a:p>
          <a:p>
            <a:pPr marL="1600200" marR="0" lvl="3" indent="-228600" defTabSz="914400" eaLnBrk="1" fontAlgn="auto" latinLnBrk="0" hangingPunct="1">
              <a:lnSpc>
                <a:spcPct val="100000"/>
              </a:lnSpc>
              <a:spcBef>
                <a:spcPct val="20000"/>
              </a:spcBef>
              <a:spcAft>
                <a:spcPts val="0"/>
              </a:spcAft>
              <a:buClr>
                <a:srgbClr val="FFCF01"/>
              </a:buClr>
              <a:buSzPct val="55000"/>
              <a:buFont typeface="Wingdings" panose="05000000000000000000" pitchFamily="2" charset="2"/>
              <a:buChar char="n"/>
              <a:tabLst/>
              <a:defRPr/>
            </a:pPr>
            <a:r>
              <a:rPr kumimoji="0" lang="zh-CN" altLang="en-US" sz="2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如，</a:t>
            </a:r>
            <a:r>
              <a:rPr kumimoji="0" lang="zh-CN" altLang="en-US" sz="2000" b="1" i="0" u="none" strike="noStrike" kern="0" cap="none" spc="0" normalizeH="0" baseline="0" noProof="0" dirty="0">
                <a:ln>
                  <a:noFill/>
                </a:ln>
                <a:solidFill>
                  <a:srgbClr val="0000FF"/>
                </a:solidFill>
                <a:effectLst/>
                <a:uLnTx/>
                <a:uFillTx/>
                <a:latin typeface="Tahoma" panose="020B0604030504040204" pitchFamily="34" charset="0"/>
                <a:ea typeface="宋体" panose="02010600030101010101" pitchFamily="2" charset="-122"/>
              </a:rPr>
              <a:t>房间</a:t>
            </a:r>
            <a:r>
              <a:rPr kumimoji="0" lang="zh-CN" altLang="en-US" sz="20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可层次地分解为</a:t>
            </a:r>
            <a:r>
              <a:rPr kumimoji="0" lang="zh-CN" altLang="en-US" sz="2000" b="1" i="0" u="none" strike="noStrike" kern="0" cap="none" spc="0" normalizeH="0" baseline="0" noProof="0" dirty="0">
                <a:ln>
                  <a:noFill/>
                </a:ln>
                <a:solidFill>
                  <a:srgbClr val="0000FF"/>
                </a:solidFill>
                <a:effectLst/>
                <a:uLnTx/>
                <a:uFillTx/>
                <a:latin typeface="宋体" panose="02010600030101010101" pitchFamily="2" charset="-122"/>
                <a:ea typeface="宋体" panose="02010600030101010101" pitchFamily="2" charset="-122"/>
              </a:rPr>
              <a:t>墙</a:t>
            </a:r>
            <a:r>
              <a:rPr kumimoji="0" lang="zh-CN" altLang="en-US" sz="2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a:t>
            </a:r>
            <a:r>
              <a:rPr kumimoji="0" lang="zh-CN" altLang="en-US" sz="2000" b="1" i="0" u="none" strike="noStrike" kern="0" cap="none" spc="0" normalizeH="0" baseline="0" noProof="0" dirty="0">
                <a:ln>
                  <a:noFill/>
                </a:ln>
                <a:solidFill>
                  <a:srgbClr val="0000FF"/>
                </a:solidFill>
                <a:effectLst/>
                <a:uLnTx/>
                <a:uFillTx/>
                <a:latin typeface="宋体" panose="02010600030101010101" pitchFamily="2" charset="-122"/>
                <a:ea typeface="宋体" panose="02010600030101010101" pitchFamily="2" charset="-122"/>
              </a:rPr>
              <a:t>天花板</a:t>
            </a:r>
            <a:r>
              <a:rPr kumimoji="0" lang="zh-CN" altLang="en-US" sz="2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a:t>
            </a:r>
            <a:r>
              <a:rPr kumimoji="0" lang="zh-CN" altLang="en-US" sz="2000" b="1" i="0" u="none" strike="noStrike" kern="0" cap="none" spc="0" normalizeH="0" baseline="0" noProof="0" dirty="0">
                <a:ln>
                  <a:noFill/>
                </a:ln>
                <a:solidFill>
                  <a:srgbClr val="0000FF"/>
                </a:solidFill>
                <a:effectLst/>
                <a:uLnTx/>
                <a:uFillTx/>
                <a:latin typeface="宋体" panose="02010600030101010101" pitchFamily="2" charset="-122"/>
                <a:ea typeface="宋体" panose="02010600030101010101" pitchFamily="2" charset="-122"/>
              </a:rPr>
              <a:t>地板</a:t>
            </a:r>
            <a:r>
              <a:rPr kumimoji="0" lang="zh-CN" altLang="en-US" sz="2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a:t>
            </a:r>
            <a:r>
              <a:rPr kumimoji="0" lang="zh-CN" altLang="en-US" sz="2000" b="1" i="0" u="none" strike="noStrike" kern="0" cap="none" spc="0" normalizeH="0" baseline="0" noProof="0" dirty="0">
                <a:ln>
                  <a:noFill/>
                </a:ln>
                <a:solidFill>
                  <a:srgbClr val="0000FF"/>
                </a:solidFill>
                <a:effectLst/>
                <a:uLnTx/>
                <a:uFillTx/>
                <a:latin typeface="宋体" panose="02010600030101010101" pitchFamily="2" charset="-122"/>
                <a:ea typeface="宋体" panose="02010600030101010101" pitchFamily="2" charset="-122"/>
              </a:rPr>
              <a:t>家具</a:t>
            </a:r>
            <a:r>
              <a:rPr kumimoji="0" lang="zh-CN" altLang="en-US" sz="2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a:t>
            </a:r>
            <a:r>
              <a:rPr kumimoji="0" lang="zh-CN" altLang="en-US" sz="2000" b="1" i="0" u="none" strike="noStrike" kern="0" cap="none" spc="0" normalizeH="0" baseline="0" noProof="0" dirty="0">
                <a:ln>
                  <a:noFill/>
                </a:ln>
                <a:solidFill>
                  <a:srgbClr val="0000FF"/>
                </a:solidFill>
                <a:effectLst/>
                <a:uLnTx/>
                <a:uFillTx/>
                <a:latin typeface="宋体" panose="02010600030101010101" pitchFamily="2" charset="-122"/>
                <a:ea typeface="宋体" panose="02010600030101010101" pitchFamily="2" charset="-122"/>
              </a:rPr>
              <a:t>供电</a:t>
            </a:r>
            <a:r>
              <a:rPr kumimoji="0" lang="zh-CN" altLang="en-US" sz="2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等组成；</a:t>
            </a:r>
          </a:p>
          <a:p>
            <a:pPr marL="1143000" marR="0" lvl="2" indent="-228600" defTabSz="914400" eaLnBrk="1" fontAlgn="auto" latinLnBrk="0" hangingPunct="1">
              <a:lnSpc>
                <a:spcPct val="100000"/>
              </a:lnSpc>
              <a:spcBef>
                <a:spcPct val="20000"/>
              </a:spcBef>
              <a:spcAft>
                <a:spcPts val="0"/>
              </a:spcAft>
              <a:buClr>
                <a:srgbClr val="3333CC"/>
              </a:buClr>
              <a:buSzPct val="50000"/>
              <a:buFont typeface="Wingdings" panose="05000000000000000000" pitchFamily="2" charset="2"/>
              <a:buChar char="n"/>
              <a:tabLst/>
              <a:defRPr/>
            </a:pPr>
            <a:r>
              <a:rPr kumimoji="0" lang="zh-CN" altLang="en-US" sz="2400" b="1" i="0" u="none" strike="noStrike" kern="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rPr>
              <a:t>②</a:t>
            </a:r>
            <a:r>
              <a:rPr kumimoji="0" lang="zh-CN" altLang="en-US" sz="2400" b="1" i="0" u="none" strike="noStrike" kern="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rPr>
              <a:t>层次分类</a:t>
            </a:r>
          </a:p>
        </p:txBody>
      </p:sp>
    </p:spTree>
    <p:extLst>
      <p:ext uri="{BB962C8B-B14F-4D97-AF65-F5344CB8AC3E}">
        <p14:creationId xmlns:p14="http://schemas.microsoft.com/office/powerpoint/2010/main" val="24956153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strips(downRight)">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strips(downRight)">
                                      <p:cBhvr>
                                        <p:cTn id="12" dur="500"/>
                                        <p:tgtEl>
                                          <p:spTgt spid="3">
                                            <p:txEl>
                                              <p:pRg st="8"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strips(downRight)">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strips(downRight)">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12</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6387" name="Rectangle 2"/>
          <p:cNvSpPr>
            <a:spLocks noGrp="1"/>
          </p:cNvSpPr>
          <p:nvPr>
            <p:ph type="title"/>
          </p:nvPr>
        </p:nvSpPr>
        <p:spPr>
          <a:ln/>
        </p:spPr>
        <p:txBody>
          <a:bodyPr vert="horz" wrap="square" lIns="91440" tIns="45720" rIns="91440" bIns="45720" anchor="b" anchorCtr="0"/>
          <a:lstStyle/>
          <a:p>
            <a:pPr eaLnBrk="1" hangingPunct="1"/>
            <a:r>
              <a:rPr lang="en-US" altLang="zh-CN" dirty="0">
                <a:latin typeface="Times New Roman" panose="02020603050405020304" pitchFamily="18" charset="0"/>
              </a:rPr>
              <a:t>2.1.4  </a:t>
            </a:r>
            <a:r>
              <a:rPr lang="zh-CN" altLang="en-US" dirty="0">
                <a:latin typeface="Times New Roman" panose="02020603050405020304" pitchFamily="18" charset="0"/>
              </a:rPr>
              <a:t>知识表示分类</a:t>
            </a:r>
          </a:p>
        </p:txBody>
      </p:sp>
      <p:sp>
        <p:nvSpPr>
          <p:cNvPr id="16388" name="Rectangle 3"/>
          <p:cNvSpPr>
            <a:spLocks noGrp="1"/>
          </p:cNvSpPr>
          <p:nvPr>
            <p:ph idx="1"/>
          </p:nvPr>
        </p:nvSpPr>
        <p:spPr>
          <a:xfrm>
            <a:off x="273050" y="1219200"/>
            <a:ext cx="8337550" cy="5029200"/>
          </a:xfrm>
          <a:ln/>
        </p:spPr>
        <p:txBody>
          <a:bodyPr vert="horz" wrap="square" lIns="91440" tIns="45720" rIns="91440" bIns="45720" anchor="t" anchorCtr="0"/>
          <a:lstStyle/>
          <a:p>
            <a:pPr eaLnBrk="1" hangingPunct="1">
              <a:lnSpc>
                <a:spcPct val="110000"/>
              </a:lnSpc>
              <a:buFont typeface="Wingdings" panose="05000000000000000000" pitchFamily="2" charset="2"/>
              <a:buChar char="p"/>
            </a:pPr>
            <a:r>
              <a:rPr lang="zh-CN" altLang="en-US" sz="2600" dirty="0"/>
              <a:t>就知识的形成而言，知识是由概念、命题、公理、定理、规则、方法等组成。</a:t>
            </a:r>
          </a:p>
          <a:p>
            <a:pPr eaLnBrk="1" hangingPunct="1">
              <a:lnSpc>
                <a:spcPct val="110000"/>
              </a:lnSpc>
              <a:buFont typeface="Wingdings" panose="05000000000000000000" pitchFamily="2" charset="2"/>
              <a:buChar char="p"/>
            </a:pPr>
            <a:r>
              <a:rPr lang="zh-CN" altLang="en-US" sz="2600" dirty="0"/>
              <a:t>就知识的层次而言，知识可以分为表层知识和深层知识。</a:t>
            </a:r>
          </a:p>
          <a:p>
            <a:pPr eaLnBrk="1" hangingPunct="1">
              <a:lnSpc>
                <a:spcPct val="110000"/>
              </a:lnSpc>
              <a:buFont typeface="Wingdings" panose="05000000000000000000" pitchFamily="2" charset="2"/>
              <a:buChar char="p"/>
            </a:pPr>
            <a:r>
              <a:rPr lang="zh-CN" altLang="en-US" sz="2600" dirty="0"/>
              <a:t>就知识的确定性程度而言，知识可以分为确定性知识和不确定性知识。</a:t>
            </a:r>
          </a:p>
          <a:p>
            <a:pPr eaLnBrk="1" hangingPunct="1">
              <a:lnSpc>
                <a:spcPct val="110000"/>
              </a:lnSpc>
              <a:buFont typeface="Wingdings" panose="05000000000000000000" pitchFamily="2" charset="2"/>
              <a:buChar char="p"/>
            </a:pPr>
            <a:r>
              <a:rPr lang="zh-CN" altLang="en-US" sz="2600" dirty="0"/>
              <a:t>就知识的等级而言，知识可以分为元知识和非元知识。</a:t>
            </a:r>
          </a:p>
          <a:p>
            <a:pPr eaLnBrk="1" hangingPunct="1">
              <a:lnSpc>
                <a:spcPct val="110000"/>
              </a:lnSpc>
              <a:buFont typeface="Wingdings" panose="05000000000000000000" pitchFamily="2" charset="2"/>
              <a:buChar char="p"/>
            </a:pPr>
            <a:r>
              <a:rPr lang="zh-CN" altLang="en-US" sz="2600" dirty="0"/>
              <a:t>就知识的作用而言，知识可以分为陈述性知识和过程性知识。</a:t>
            </a:r>
          </a:p>
        </p:txBody>
      </p:sp>
    </p:spTree>
  </p:cSld>
  <p:clrMapOvr>
    <a:masterClrMapping/>
  </p:clrMapOv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99E92F-E139-4ACD-CC6B-56C7C99C192B}"/>
            </a:ext>
          </a:extLst>
        </p:cNvPr>
        <p:cNvGrpSpPr/>
        <p:nvPr/>
      </p:nvGrpSpPr>
      <p:grpSpPr>
        <a:xfrm>
          <a:off x="0" y="0"/>
          <a:ext cx="0" cy="0"/>
          <a:chOff x="0" y="0"/>
          <a:chExt cx="0" cy="0"/>
        </a:xfrm>
      </p:grpSpPr>
      <p:sp>
        <p:nvSpPr>
          <p:cNvPr id="130050" name="灯片编号占位符 3">
            <a:extLst>
              <a:ext uri="{FF2B5EF4-FFF2-40B4-BE49-F238E27FC236}">
                <a16:creationId xmlns:a16="http://schemas.microsoft.com/office/drawing/2014/main" id="{69025EF7-B38D-C51A-C165-608E7967A4D5}"/>
              </a:ext>
            </a:extLst>
          </p:cNvPr>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120</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86019" name="Rectangle 2">
            <a:extLst>
              <a:ext uri="{FF2B5EF4-FFF2-40B4-BE49-F238E27FC236}">
                <a16:creationId xmlns:a16="http://schemas.microsoft.com/office/drawing/2014/main" id="{8773FB86-E28F-05B9-D21F-BE242046EF79}"/>
              </a:ext>
            </a:extLst>
          </p:cNvPr>
          <p:cNvSpPr>
            <a:spLocks noGrp="1" noChangeArrowheads="1"/>
          </p:cNvSpPr>
          <p:nvPr>
            <p:ph type="title"/>
          </p:nvPr>
        </p:nvSpPr>
        <p:spPr/>
        <p:txBody>
          <a:bodyPr vert="horz"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zh-CN" altLang="en-US" sz="3800" b="1" i="0" u="none" strike="noStrike" kern="1200" cap="none" spc="0" normalizeH="0" baseline="0" noProof="0" dirty="0">
                <a:ln>
                  <a:noFill/>
                </a:ln>
                <a:solidFill>
                  <a:schemeClr val="bg1"/>
                </a:solidFill>
                <a:effectLst/>
                <a:uLnTx/>
                <a:uFillTx/>
                <a:latin typeface="+mj-ea"/>
                <a:ea typeface="+mj-ea"/>
                <a:cs typeface="+mj-cs"/>
              </a:rPr>
              <a:t>语义网络与框架表示法</a:t>
            </a:r>
          </a:p>
        </p:txBody>
      </p:sp>
      <p:sp>
        <p:nvSpPr>
          <p:cNvPr id="2" name="Rectangle 4">
            <a:extLst>
              <a:ext uri="{FF2B5EF4-FFF2-40B4-BE49-F238E27FC236}">
                <a16:creationId xmlns:a16="http://schemas.microsoft.com/office/drawing/2014/main" id="{810E1330-32AF-C9DA-B725-1749297D684C}"/>
              </a:ext>
            </a:extLst>
          </p:cNvPr>
          <p:cNvSpPr>
            <a:spLocks noChangeArrowheads="1"/>
          </p:cNvSpPr>
          <p:nvPr/>
        </p:nvSpPr>
        <p:spPr bwMode="auto">
          <a:xfrm>
            <a:off x="468313" y="836613"/>
            <a:ext cx="8229600" cy="6021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342900" marR="0" lvl="0" indent="-342900" defTabSz="914400" eaLnBrk="1" fontAlgn="auto" latinLnBrk="0" hangingPunct="1">
              <a:lnSpc>
                <a:spcPct val="80000"/>
              </a:lnSpc>
              <a:spcBef>
                <a:spcPct val="20000"/>
              </a:spcBef>
              <a:spcAft>
                <a:spcPts val="0"/>
              </a:spcAft>
              <a:buClr>
                <a:srgbClr val="3333CC"/>
              </a:buClr>
              <a:buSzPct val="60000"/>
              <a:buFont typeface="Wingdings" panose="05000000000000000000" pitchFamily="2" charset="2"/>
              <a:buNone/>
              <a:tabLst/>
              <a:defRPr/>
            </a:pPr>
            <a:r>
              <a:rPr kumimoji="0" lang="en-US" altLang="zh-CN" sz="20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(Frame </a:t>
            </a:r>
            <a:r>
              <a:rPr kumimoji="0" lang="zh-CN" altLang="en-US" sz="2100" b="1" i="0" u="none" strike="noStrike" kern="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rPr>
              <a:t>房间</a:t>
            </a:r>
          </a:p>
          <a:p>
            <a:pPr marL="342900" marR="0" lvl="0" indent="-342900" defTabSz="914400" eaLnBrk="1" fontAlgn="auto" latinLnBrk="0" hangingPunct="1">
              <a:lnSpc>
                <a:spcPct val="80000"/>
              </a:lnSpc>
              <a:spcBef>
                <a:spcPct val="20000"/>
              </a:spcBef>
              <a:spcAft>
                <a:spcPts val="0"/>
              </a:spcAft>
              <a:buClr>
                <a:srgbClr val="3333CC"/>
              </a:buClr>
              <a:buSzPct val="60000"/>
              <a:buFont typeface="Wingdings" panose="05000000000000000000" pitchFamily="2" charset="2"/>
              <a:buNone/>
              <a:tabLst/>
              <a:defRPr/>
            </a:pPr>
            <a:r>
              <a:rPr kumimoji="0" lang="zh-CN" altLang="en-US" sz="20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a:t>
            </a:r>
            <a:r>
              <a:rPr kumimoji="0" lang="en-US" altLang="zh-CN" sz="20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a:t>
            </a:r>
            <a:r>
              <a:rPr kumimoji="0" lang="zh-CN" altLang="en-US" sz="21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墙数 </a:t>
            </a:r>
            <a:r>
              <a:rPr kumimoji="0" lang="en-US" altLang="zh-CN" sz="21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Value:4</a:t>
            </a:r>
            <a:r>
              <a:rPr kumimoji="0" lang="en-US" altLang="zh-CN" sz="20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a:t>
            </a:r>
          </a:p>
          <a:p>
            <a:pPr marL="342900" marR="0" lvl="0" indent="-342900" defTabSz="914400" eaLnBrk="1" fontAlgn="auto" latinLnBrk="0" hangingPunct="1">
              <a:lnSpc>
                <a:spcPct val="80000"/>
              </a:lnSpc>
              <a:spcBef>
                <a:spcPct val="20000"/>
              </a:spcBef>
              <a:spcAft>
                <a:spcPts val="0"/>
              </a:spcAft>
              <a:buClr>
                <a:srgbClr val="3333CC"/>
              </a:buClr>
              <a:buSzPct val="60000"/>
              <a:buFont typeface="Wingdings" panose="05000000000000000000" pitchFamily="2" charset="2"/>
              <a:buNone/>
              <a:tabLst/>
              <a:defRPr/>
            </a:pPr>
            <a:r>
              <a:rPr kumimoji="0" lang="en-US" altLang="zh-CN" sz="20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a:t>
            </a:r>
            <a:r>
              <a:rPr kumimoji="0" lang="zh-CN" altLang="en-US" sz="20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窗数 </a:t>
            </a:r>
            <a:r>
              <a:rPr kumimoji="0" lang="en-US" altLang="zh-CN" sz="20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Value:2)</a:t>
            </a:r>
          </a:p>
          <a:p>
            <a:pPr marL="342900" marR="0" lvl="0" indent="-342900" defTabSz="914400" eaLnBrk="1" fontAlgn="auto" latinLnBrk="0" hangingPunct="1">
              <a:lnSpc>
                <a:spcPct val="80000"/>
              </a:lnSpc>
              <a:spcBef>
                <a:spcPct val="20000"/>
              </a:spcBef>
              <a:spcAft>
                <a:spcPts val="0"/>
              </a:spcAft>
              <a:buClr>
                <a:srgbClr val="3333CC"/>
              </a:buClr>
              <a:buSzPct val="60000"/>
              <a:buFont typeface="Wingdings" panose="05000000000000000000" pitchFamily="2" charset="2"/>
              <a:buNone/>
              <a:tabLst/>
              <a:defRPr/>
            </a:pPr>
            <a:r>
              <a:rPr kumimoji="0" lang="en-US" altLang="zh-CN" sz="20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a:t>
            </a:r>
            <a:r>
              <a:rPr kumimoji="0" lang="zh-CN" altLang="en-US" sz="20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门数 </a:t>
            </a:r>
            <a:r>
              <a:rPr kumimoji="0" lang="en-US" altLang="zh-CN" sz="20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Value:1)</a:t>
            </a:r>
          </a:p>
          <a:p>
            <a:pPr marL="342900" marR="0" lvl="0" indent="-342900" defTabSz="914400" eaLnBrk="1" fontAlgn="auto" latinLnBrk="0" hangingPunct="1">
              <a:lnSpc>
                <a:spcPct val="80000"/>
              </a:lnSpc>
              <a:spcBef>
                <a:spcPct val="20000"/>
              </a:spcBef>
              <a:spcAft>
                <a:spcPts val="0"/>
              </a:spcAft>
              <a:buClr>
                <a:srgbClr val="3333CC"/>
              </a:buClr>
              <a:buSzPct val="60000"/>
              <a:buFont typeface="Wingdings" panose="05000000000000000000" pitchFamily="2" charset="2"/>
              <a:buNone/>
              <a:tabLst/>
              <a:defRPr/>
            </a:pPr>
            <a:r>
              <a:rPr kumimoji="0" lang="en-US" altLang="zh-CN" sz="20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a:t>
            </a:r>
            <a:r>
              <a:rPr kumimoji="0" lang="zh-CN" altLang="en-US" sz="2000" b="1" i="0" u="none" strike="noStrike" kern="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rPr>
              <a:t>墙</a:t>
            </a:r>
            <a:r>
              <a:rPr kumimoji="0" lang="zh-CN" altLang="en-US" sz="20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a:t>
            </a:r>
            <a:r>
              <a:rPr kumimoji="0" lang="zh-CN" altLang="en-US" sz="2000" b="1" i="0" u="none" strike="noStrike" kern="0" cap="none" spc="0" normalizeH="0" baseline="0" noProof="0" dirty="0">
                <a:ln>
                  <a:noFill/>
                </a:ln>
                <a:solidFill>
                  <a:srgbClr val="0066FF"/>
                </a:solidFill>
                <a:effectLst/>
                <a:uLnTx/>
                <a:uFillTx/>
                <a:latin typeface="Tahoma" panose="020B0604030504040204" pitchFamily="34" charset="0"/>
                <a:ea typeface="宋体" panose="02010600030101010101" pitchFamily="2" charset="-122"/>
              </a:rPr>
              <a:t>框架</a:t>
            </a:r>
            <a:r>
              <a:rPr kumimoji="0" lang="en-US" altLang="zh-CN" sz="20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a:t>
            </a:r>
            <a:r>
              <a:rPr kumimoji="0" lang="zh-CN" altLang="en-US" sz="20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墙</a:t>
            </a:r>
            <a:r>
              <a:rPr kumimoji="0" lang="en-US" altLang="zh-CN" sz="20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a:t>
            </a:r>
          </a:p>
          <a:p>
            <a:pPr marL="342900" marR="0" lvl="0" indent="-342900" defTabSz="914400" eaLnBrk="1" fontAlgn="auto" latinLnBrk="0" hangingPunct="1">
              <a:lnSpc>
                <a:spcPct val="80000"/>
              </a:lnSpc>
              <a:spcBef>
                <a:spcPct val="20000"/>
              </a:spcBef>
              <a:spcAft>
                <a:spcPts val="0"/>
              </a:spcAft>
              <a:buClr>
                <a:srgbClr val="3333CC"/>
              </a:buClr>
              <a:buSzPct val="60000"/>
              <a:buFont typeface="Wingdings" panose="05000000000000000000" pitchFamily="2" charset="2"/>
              <a:buNone/>
              <a:tabLst/>
              <a:defRPr/>
            </a:pPr>
            <a:r>
              <a:rPr kumimoji="0" lang="en-US" altLang="zh-CN" sz="20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a:t>
            </a:r>
            <a:r>
              <a:rPr kumimoji="0" lang="zh-CN" altLang="en-US" sz="2000" b="1" i="0" u="none" strike="noStrike" kern="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rPr>
              <a:t>天花板</a:t>
            </a:r>
            <a:r>
              <a:rPr kumimoji="0" lang="zh-CN" altLang="en-US" sz="20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a:t>
            </a:r>
            <a:r>
              <a:rPr kumimoji="0" lang="zh-CN" altLang="en-US" sz="2000" b="1" i="0" u="none" strike="noStrike" kern="0" cap="none" spc="0" normalizeH="0" baseline="0" noProof="0" dirty="0">
                <a:ln>
                  <a:noFill/>
                </a:ln>
                <a:solidFill>
                  <a:srgbClr val="0066FF"/>
                </a:solidFill>
                <a:effectLst/>
                <a:uLnTx/>
                <a:uFillTx/>
                <a:latin typeface="Tahoma" panose="020B0604030504040204" pitchFamily="34" charset="0"/>
                <a:ea typeface="宋体" panose="02010600030101010101" pitchFamily="2" charset="-122"/>
              </a:rPr>
              <a:t>框架</a:t>
            </a:r>
            <a:r>
              <a:rPr kumimoji="0" lang="en-US" altLang="zh-CN" sz="20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a:t>
            </a:r>
            <a:r>
              <a:rPr kumimoji="0" lang="zh-CN" altLang="en-US" sz="20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天花板</a:t>
            </a:r>
            <a:r>
              <a:rPr kumimoji="0" lang="en-US" altLang="zh-CN" sz="20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a:t>
            </a:r>
          </a:p>
          <a:p>
            <a:pPr marL="342900" marR="0" lvl="0" indent="-342900" defTabSz="914400" eaLnBrk="1" fontAlgn="auto" latinLnBrk="0" hangingPunct="1">
              <a:lnSpc>
                <a:spcPct val="80000"/>
              </a:lnSpc>
              <a:spcBef>
                <a:spcPct val="20000"/>
              </a:spcBef>
              <a:spcAft>
                <a:spcPts val="0"/>
              </a:spcAft>
              <a:buClr>
                <a:srgbClr val="3333CC"/>
              </a:buClr>
              <a:buSzPct val="60000"/>
              <a:buFont typeface="Wingdings" panose="05000000000000000000" pitchFamily="2" charset="2"/>
              <a:buNone/>
              <a:tabLst/>
              <a:defRPr/>
            </a:pPr>
            <a:r>
              <a:rPr kumimoji="0" lang="en-US" altLang="zh-CN" sz="20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		(</a:t>
            </a:r>
            <a:r>
              <a:rPr kumimoji="0" lang="zh-CN" altLang="en-US" sz="2000" b="1" i="0" u="none" strike="noStrike" kern="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rPr>
              <a:t>地板</a:t>
            </a:r>
            <a:r>
              <a:rPr kumimoji="0" lang="zh-CN" altLang="en-US" sz="20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a:t>
            </a:r>
            <a:r>
              <a:rPr kumimoji="0" lang="zh-CN" altLang="en-US" sz="2000" b="1" i="0" u="none" strike="noStrike" kern="0" cap="none" spc="0" normalizeH="0" baseline="0" noProof="0" dirty="0">
                <a:ln>
                  <a:noFill/>
                </a:ln>
                <a:solidFill>
                  <a:srgbClr val="0066FF"/>
                </a:solidFill>
                <a:effectLst/>
                <a:uLnTx/>
                <a:uFillTx/>
                <a:latin typeface="Tahoma" panose="020B0604030504040204" pitchFamily="34" charset="0"/>
                <a:ea typeface="宋体" panose="02010600030101010101" pitchFamily="2" charset="-122"/>
              </a:rPr>
              <a:t>框架</a:t>
            </a:r>
            <a:r>
              <a:rPr kumimoji="0" lang="en-US" altLang="zh-CN" sz="20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a:t>
            </a:r>
            <a:r>
              <a:rPr kumimoji="0" lang="zh-CN" altLang="en-US" sz="20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地板</a:t>
            </a:r>
            <a:r>
              <a:rPr kumimoji="0" lang="en-US" altLang="zh-CN" sz="20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a:t>
            </a:r>
          </a:p>
          <a:p>
            <a:pPr marL="342900" marR="0" lvl="0" indent="-342900" defTabSz="914400" eaLnBrk="1" fontAlgn="auto" latinLnBrk="0" hangingPunct="1">
              <a:lnSpc>
                <a:spcPct val="80000"/>
              </a:lnSpc>
              <a:spcBef>
                <a:spcPct val="20000"/>
              </a:spcBef>
              <a:spcAft>
                <a:spcPts val="0"/>
              </a:spcAft>
              <a:buClr>
                <a:srgbClr val="3333CC"/>
              </a:buClr>
              <a:buSzPct val="60000"/>
              <a:buFont typeface="Wingdings" panose="05000000000000000000" pitchFamily="2" charset="2"/>
              <a:buNone/>
              <a:tabLst/>
              <a:defRPr/>
            </a:pPr>
            <a:r>
              <a:rPr kumimoji="0" lang="en-US" altLang="zh-CN" sz="20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a:t>
            </a:r>
            <a:r>
              <a:rPr kumimoji="0" lang="zh-CN" altLang="en-US" sz="2000" b="1" i="0" u="none" strike="noStrike" kern="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rPr>
              <a:t>家具 </a:t>
            </a:r>
            <a:r>
              <a:rPr kumimoji="0" lang="zh-CN" altLang="en-US" sz="2000" b="1" i="0" u="none" strike="noStrike" kern="0" cap="none" spc="0" normalizeH="0" baseline="0" noProof="0" dirty="0">
                <a:ln>
                  <a:noFill/>
                </a:ln>
                <a:solidFill>
                  <a:srgbClr val="0066FF"/>
                </a:solidFill>
                <a:effectLst/>
                <a:uLnTx/>
                <a:uFillTx/>
                <a:latin typeface="Tahoma" panose="020B0604030504040204" pitchFamily="34" charset="0"/>
                <a:ea typeface="宋体" panose="02010600030101010101" pitchFamily="2" charset="-122"/>
              </a:rPr>
              <a:t>框架</a:t>
            </a:r>
            <a:r>
              <a:rPr kumimoji="0" lang="en-US" altLang="zh-CN" sz="20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a:t>
            </a:r>
            <a:r>
              <a:rPr kumimoji="0" lang="zh-CN" altLang="en-US" sz="20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家具</a:t>
            </a:r>
            <a:r>
              <a:rPr kumimoji="0" lang="en-US" altLang="zh-CN" sz="20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a:t>
            </a:r>
          </a:p>
          <a:p>
            <a:pPr marL="342900" marR="0" lvl="0" indent="-342900" defTabSz="914400" eaLnBrk="1" fontAlgn="auto" latinLnBrk="0" hangingPunct="1">
              <a:lnSpc>
                <a:spcPct val="80000"/>
              </a:lnSpc>
              <a:spcBef>
                <a:spcPct val="20000"/>
              </a:spcBef>
              <a:spcAft>
                <a:spcPts val="0"/>
              </a:spcAft>
              <a:buClr>
                <a:srgbClr val="3333CC"/>
              </a:buClr>
              <a:buSzPct val="60000"/>
              <a:buFont typeface="Wingdings" panose="05000000000000000000" pitchFamily="2" charset="2"/>
              <a:buNone/>
              <a:tabLst/>
              <a:defRPr/>
            </a:pPr>
            <a:r>
              <a:rPr kumimoji="0" lang="en-US" altLang="zh-CN" sz="20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a:t>
            </a:r>
          </a:p>
          <a:p>
            <a:pPr marL="342900" marR="0" lvl="0" indent="-342900" defTabSz="914400" eaLnBrk="1" fontAlgn="auto" latinLnBrk="0" hangingPunct="1">
              <a:lnSpc>
                <a:spcPct val="80000"/>
              </a:lnSpc>
              <a:spcBef>
                <a:spcPct val="20000"/>
              </a:spcBef>
              <a:spcAft>
                <a:spcPts val="0"/>
              </a:spcAft>
              <a:buClr>
                <a:srgbClr val="3333CC"/>
              </a:buClr>
              <a:buSzPct val="60000"/>
              <a:buFont typeface="Wingdings" panose="05000000000000000000" pitchFamily="2" charset="2"/>
              <a:buNone/>
              <a:tabLst/>
              <a:defRPr/>
            </a:pPr>
            <a:r>
              <a:rPr kumimoji="0" lang="en-US" altLang="zh-CN" sz="20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(Frame </a:t>
            </a:r>
            <a:r>
              <a:rPr kumimoji="0" lang="zh-CN" altLang="en-US" sz="2000" b="1" i="0" u="none" strike="noStrike" kern="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rPr>
              <a:t>墙</a:t>
            </a:r>
          </a:p>
          <a:p>
            <a:pPr marL="342900" marR="0" lvl="0" indent="-342900" defTabSz="914400" eaLnBrk="1" fontAlgn="auto" latinLnBrk="0" hangingPunct="1">
              <a:lnSpc>
                <a:spcPct val="80000"/>
              </a:lnSpc>
              <a:spcBef>
                <a:spcPct val="20000"/>
              </a:spcBef>
              <a:spcAft>
                <a:spcPts val="0"/>
              </a:spcAft>
              <a:buClr>
                <a:srgbClr val="3333CC"/>
              </a:buClr>
              <a:buSzPct val="60000"/>
              <a:buFont typeface="Wingdings" panose="05000000000000000000" pitchFamily="2" charset="2"/>
              <a:buNone/>
              <a:tabLst/>
              <a:defRPr/>
            </a:pPr>
            <a:r>
              <a:rPr kumimoji="0" lang="zh-CN" altLang="en-US" sz="20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a:t>
            </a:r>
            <a:r>
              <a:rPr kumimoji="0" lang="en-US" altLang="zh-CN" sz="20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a:t>
            </a:r>
            <a:r>
              <a:rPr kumimoji="0" lang="zh-CN" altLang="en-US" sz="20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墙面颜色 </a:t>
            </a:r>
            <a:r>
              <a:rPr kumimoji="0" lang="en-US" altLang="zh-CN" sz="2000" b="1" i="0" u="none" strike="noStrike" kern="0" cap="none" spc="0" normalizeH="0" baseline="0" noProof="0" dirty="0" err="1">
                <a:ln>
                  <a:noFill/>
                </a:ln>
                <a:solidFill>
                  <a:srgbClr val="000000"/>
                </a:solidFill>
                <a:effectLst/>
                <a:uLnTx/>
                <a:uFillTx/>
                <a:latin typeface="Tahoma" panose="020B0604030504040204" pitchFamily="34" charset="0"/>
                <a:ea typeface="宋体" panose="02010600030101010101" pitchFamily="2" charset="-122"/>
              </a:rPr>
              <a:t>Value:White</a:t>
            </a:r>
            <a:r>
              <a:rPr kumimoji="0" lang="en-US" altLang="zh-CN" sz="20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a:t>
            </a:r>
          </a:p>
          <a:p>
            <a:pPr marL="342900" marR="0" lvl="0" indent="-342900" defTabSz="914400" eaLnBrk="1" fontAlgn="auto" latinLnBrk="0" hangingPunct="1">
              <a:lnSpc>
                <a:spcPct val="80000"/>
              </a:lnSpc>
              <a:spcBef>
                <a:spcPct val="20000"/>
              </a:spcBef>
              <a:spcAft>
                <a:spcPts val="0"/>
              </a:spcAft>
              <a:buClr>
                <a:srgbClr val="3333CC"/>
              </a:buClr>
              <a:buSzPct val="60000"/>
              <a:buFont typeface="Wingdings" panose="05000000000000000000" pitchFamily="2" charset="2"/>
              <a:buNone/>
              <a:tabLst/>
              <a:defRPr/>
            </a:pPr>
            <a:r>
              <a:rPr kumimoji="0" lang="en-US" altLang="zh-CN" sz="20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a:t>
            </a:r>
            <a:r>
              <a:rPr kumimoji="0" lang="zh-CN" altLang="en-US" sz="20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墙面材料 </a:t>
            </a:r>
            <a:r>
              <a:rPr kumimoji="0" lang="en-US" altLang="zh-CN" sz="20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Value:</a:t>
            </a:r>
            <a:r>
              <a:rPr kumimoji="0" lang="zh-CN" altLang="en-US" sz="20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油漆</a:t>
            </a:r>
            <a:r>
              <a:rPr kumimoji="0" lang="en-US" altLang="zh-CN" sz="20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a:t>
            </a:r>
          </a:p>
          <a:p>
            <a:pPr marL="342900" marR="0" lvl="0" indent="-342900" defTabSz="914400" eaLnBrk="1" fontAlgn="auto" latinLnBrk="0" hangingPunct="1">
              <a:lnSpc>
                <a:spcPct val="80000"/>
              </a:lnSpc>
              <a:spcBef>
                <a:spcPct val="20000"/>
              </a:spcBef>
              <a:spcAft>
                <a:spcPts val="0"/>
              </a:spcAft>
              <a:buClr>
                <a:srgbClr val="3333CC"/>
              </a:buClr>
              <a:buSzPct val="60000"/>
              <a:buFont typeface="Wingdings" panose="05000000000000000000" pitchFamily="2" charset="2"/>
              <a:buNone/>
              <a:tabLst/>
              <a:defRPr/>
            </a:pPr>
            <a:r>
              <a:rPr kumimoji="0" lang="en-US" altLang="zh-CN" sz="20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a:t>
            </a:r>
            <a:r>
              <a:rPr kumimoji="0" lang="zh-CN" altLang="en-US" sz="2000" b="1" i="0" u="none" strike="noStrike" kern="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rPr>
              <a:t>挂物</a:t>
            </a:r>
            <a:r>
              <a:rPr kumimoji="0" lang="zh-CN" altLang="en-US" sz="20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a:t>
            </a:r>
            <a:r>
              <a:rPr kumimoji="0" lang="zh-CN" altLang="en-US" sz="2000" b="1" i="0" u="none" strike="noStrike" kern="0" cap="none" spc="0" normalizeH="0" baseline="0" noProof="0" dirty="0">
                <a:ln>
                  <a:noFill/>
                </a:ln>
                <a:solidFill>
                  <a:srgbClr val="0066FF"/>
                </a:solidFill>
                <a:effectLst/>
                <a:uLnTx/>
                <a:uFillTx/>
                <a:latin typeface="Tahoma" panose="020B0604030504040204" pitchFamily="34" charset="0"/>
                <a:ea typeface="宋体" panose="02010600030101010101" pitchFamily="2" charset="-122"/>
              </a:rPr>
              <a:t>框架</a:t>
            </a:r>
            <a:r>
              <a:rPr kumimoji="0" lang="en-US" altLang="zh-CN" sz="20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a:t>
            </a:r>
            <a:r>
              <a:rPr kumimoji="0" lang="zh-CN" altLang="en-US" sz="20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物</a:t>
            </a:r>
            <a:r>
              <a:rPr kumimoji="0" lang="en-US" altLang="zh-CN" sz="20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a:t>
            </a:r>
          </a:p>
          <a:p>
            <a:pPr marL="342900" marR="0" lvl="0" indent="-342900" defTabSz="914400" eaLnBrk="1" fontAlgn="auto" latinLnBrk="0" hangingPunct="1">
              <a:lnSpc>
                <a:spcPct val="80000"/>
              </a:lnSpc>
              <a:spcBef>
                <a:spcPct val="20000"/>
              </a:spcBef>
              <a:spcAft>
                <a:spcPts val="0"/>
              </a:spcAft>
              <a:buClr>
                <a:srgbClr val="3333CC"/>
              </a:buClr>
              <a:buSzPct val="60000"/>
              <a:buFont typeface="Wingdings" panose="05000000000000000000" pitchFamily="2" charset="2"/>
              <a:buNone/>
              <a:tabLst/>
              <a:defRPr/>
            </a:pPr>
            <a:r>
              <a:rPr kumimoji="0" lang="en-US" altLang="zh-CN" sz="20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a:t>
            </a:r>
            <a:r>
              <a:rPr kumimoji="0" lang="zh-CN" altLang="en-US" sz="2000" b="1" i="0" u="none" strike="noStrike" kern="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rPr>
              <a:t>窗</a:t>
            </a:r>
            <a:r>
              <a:rPr kumimoji="0" lang="zh-CN" altLang="en-US" sz="20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a:t>
            </a:r>
            <a:r>
              <a:rPr kumimoji="0" lang="zh-CN" altLang="en-US" sz="2000" b="1" i="0" u="none" strike="noStrike" kern="0" cap="none" spc="0" normalizeH="0" baseline="0" noProof="0" dirty="0">
                <a:ln>
                  <a:noFill/>
                </a:ln>
                <a:solidFill>
                  <a:srgbClr val="0066FF"/>
                </a:solidFill>
                <a:effectLst/>
                <a:uLnTx/>
                <a:uFillTx/>
                <a:latin typeface="Tahoma" panose="020B0604030504040204" pitchFamily="34" charset="0"/>
                <a:ea typeface="宋体" panose="02010600030101010101" pitchFamily="2" charset="-122"/>
              </a:rPr>
              <a:t>框架</a:t>
            </a:r>
            <a:r>
              <a:rPr kumimoji="0" lang="en-US" altLang="zh-CN" sz="20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a:t>
            </a:r>
            <a:r>
              <a:rPr kumimoji="0" lang="zh-CN" altLang="en-US" sz="20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窗</a:t>
            </a:r>
            <a:r>
              <a:rPr kumimoji="0" lang="en-US" altLang="zh-CN" sz="20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a:t>
            </a:r>
          </a:p>
          <a:p>
            <a:pPr marL="342900" marR="0" lvl="0" indent="-342900" defTabSz="914400" eaLnBrk="1" fontAlgn="auto" latinLnBrk="0" hangingPunct="1">
              <a:lnSpc>
                <a:spcPct val="80000"/>
              </a:lnSpc>
              <a:spcBef>
                <a:spcPct val="20000"/>
              </a:spcBef>
              <a:spcAft>
                <a:spcPts val="0"/>
              </a:spcAft>
              <a:buClr>
                <a:srgbClr val="3333CC"/>
              </a:buClr>
              <a:buSzPct val="60000"/>
              <a:buFont typeface="Wingdings" panose="05000000000000000000" pitchFamily="2" charset="2"/>
              <a:buNone/>
              <a:tabLst/>
              <a:defRPr/>
            </a:pPr>
            <a:r>
              <a:rPr kumimoji="0" lang="en-US" altLang="zh-CN" sz="20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a:t>
            </a:r>
            <a:r>
              <a:rPr kumimoji="0" lang="zh-CN" altLang="en-US" sz="2000" b="1" i="0" u="none" strike="noStrike" kern="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rPr>
              <a:t>门</a:t>
            </a:r>
            <a:r>
              <a:rPr kumimoji="0" lang="zh-CN" altLang="en-US" sz="20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a:t>
            </a:r>
            <a:r>
              <a:rPr kumimoji="0" lang="zh-CN" altLang="en-US" sz="2000" b="1" i="0" u="none" strike="noStrike" kern="0" cap="none" spc="0" normalizeH="0" baseline="0" noProof="0" dirty="0">
                <a:ln>
                  <a:noFill/>
                </a:ln>
                <a:solidFill>
                  <a:srgbClr val="0066FF"/>
                </a:solidFill>
                <a:effectLst/>
                <a:uLnTx/>
                <a:uFillTx/>
                <a:latin typeface="Tahoma" panose="020B0604030504040204" pitchFamily="34" charset="0"/>
                <a:ea typeface="宋体" panose="02010600030101010101" pitchFamily="2" charset="-122"/>
              </a:rPr>
              <a:t>框架</a:t>
            </a:r>
            <a:r>
              <a:rPr kumimoji="0" lang="en-US" altLang="zh-CN" sz="20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a:t>
            </a:r>
            <a:r>
              <a:rPr kumimoji="0" lang="zh-CN" altLang="en-US" sz="20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门</a:t>
            </a:r>
            <a:r>
              <a:rPr kumimoji="0" lang="en-US" altLang="zh-CN" sz="20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a:t>
            </a:r>
          </a:p>
          <a:p>
            <a:pPr marL="342900" marR="0" lvl="0" indent="-342900" defTabSz="914400" eaLnBrk="1" fontAlgn="auto" latinLnBrk="0" hangingPunct="1">
              <a:lnSpc>
                <a:spcPct val="80000"/>
              </a:lnSpc>
              <a:spcBef>
                <a:spcPct val="20000"/>
              </a:spcBef>
              <a:spcAft>
                <a:spcPts val="0"/>
              </a:spcAft>
              <a:buClr>
                <a:srgbClr val="3333CC"/>
              </a:buClr>
              <a:buSzPct val="60000"/>
              <a:buFont typeface="Wingdings" panose="05000000000000000000" pitchFamily="2" charset="2"/>
              <a:buNone/>
              <a:tabLst/>
              <a:defRPr/>
            </a:pPr>
            <a:r>
              <a:rPr kumimoji="0" lang="en-US" altLang="zh-CN" sz="20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a:t>
            </a:r>
          </a:p>
          <a:p>
            <a:pPr marL="342900" marR="0" lvl="0" indent="-342900" defTabSz="914400" eaLnBrk="1" fontAlgn="auto" latinLnBrk="0" hangingPunct="1">
              <a:lnSpc>
                <a:spcPct val="80000"/>
              </a:lnSpc>
              <a:spcBef>
                <a:spcPct val="20000"/>
              </a:spcBef>
              <a:spcAft>
                <a:spcPts val="0"/>
              </a:spcAft>
              <a:buClr>
                <a:srgbClr val="3333CC"/>
              </a:buClr>
              <a:buSzPct val="60000"/>
              <a:buFont typeface="Wingdings" panose="05000000000000000000" pitchFamily="2" charset="2"/>
              <a:buNone/>
              <a:tabLst/>
              <a:defRPr/>
            </a:pPr>
            <a:r>
              <a:rPr kumimoji="0" lang="en-US" altLang="zh-CN" sz="20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(Frame </a:t>
            </a:r>
            <a:r>
              <a:rPr kumimoji="0" lang="zh-CN" altLang="en-US" sz="2000" b="1" i="0" u="none" strike="noStrike" kern="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rPr>
              <a:t>天花板</a:t>
            </a:r>
            <a:r>
              <a:rPr kumimoji="0" lang="en-US" altLang="zh-CN" sz="20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t>
            </a:r>
            <a:r>
              <a:rPr kumimoji="0" lang="en-US" altLang="zh-CN" sz="20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a:t>
            </a:r>
          </a:p>
          <a:p>
            <a:pPr marL="342900" marR="0" lvl="0" indent="-342900" defTabSz="914400" eaLnBrk="1" fontAlgn="auto" latinLnBrk="0" hangingPunct="1">
              <a:lnSpc>
                <a:spcPct val="80000"/>
              </a:lnSpc>
              <a:spcBef>
                <a:spcPct val="20000"/>
              </a:spcBef>
              <a:spcAft>
                <a:spcPts val="0"/>
              </a:spcAft>
              <a:buClr>
                <a:srgbClr val="3333CC"/>
              </a:buClr>
              <a:buSzPct val="60000"/>
              <a:buFont typeface="Wingdings" panose="05000000000000000000" pitchFamily="2" charset="2"/>
              <a:buNone/>
              <a:tabLst/>
              <a:defRPr/>
            </a:pPr>
            <a:r>
              <a:rPr kumimoji="0" lang="en-US" altLang="zh-CN" sz="20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(Frame </a:t>
            </a:r>
            <a:r>
              <a:rPr kumimoji="0" lang="zh-CN" altLang="en-US" sz="2000" b="1" i="0" u="none" strike="noStrike" kern="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rPr>
              <a:t>地板</a:t>
            </a:r>
            <a:r>
              <a:rPr kumimoji="0" lang="en-US" altLang="zh-CN" sz="20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t>
            </a:r>
            <a:r>
              <a:rPr kumimoji="0" lang="en-US" altLang="zh-CN" sz="20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a:t>
            </a:r>
          </a:p>
          <a:p>
            <a:pPr marL="342900" marR="0" lvl="0" indent="-342900" defTabSz="914400" eaLnBrk="1" fontAlgn="auto" latinLnBrk="0" hangingPunct="1">
              <a:lnSpc>
                <a:spcPct val="80000"/>
              </a:lnSpc>
              <a:spcBef>
                <a:spcPct val="20000"/>
              </a:spcBef>
              <a:spcAft>
                <a:spcPts val="0"/>
              </a:spcAft>
              <a:buClr>
                <a:srgbClr val="3333CC"/>
              </a:buClr>
              <a:buSzPct val="60000"/>
              <a:buFont typeface="Wingdings" panose="05000000000000000000" pitchFamily="2" charset="2"/>
              <a:buNone/>
              <a:tabLst/>
              <a:defRPr/>
            </a:pPr>
            <a:r>
              <a:rPr kumimoji="0" lang="en-US" altLang="zh-CN" sz="20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(Frame </a:t>
            </a:r>
            <a:r>
              <a:rPr kumimoji="0" lang="zh-CN" altLang="en-US" sz="2000" b="1" i="0" u="none" strike="noStrike" kern="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rPr>
              <a:t>家具</a:t>
            </a:r>
            <a:r>
              <a:rPr kumimoji="0" lang="en-US" altLang="zh-CN" sz="20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t>
            </a:r>
            <a:r>
              <a:rPr kumimoji="0" lang="en-US" altLang="zh-CN" sz="20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a:t>
            </a:r>
          </a:p>
        </p:txBody>
      </p:sp>
      <p:sp>
        <p:nvSpPr>
          <p:cNvPr id="4" name="Rectangle 5">
            <a:extLst>
              <a:ext uri="{FF2B5EF4-FFF2-40B4-BE49-F238E27FC236}">
                <a16:creationId xmlns:a16="http://schemas.microsoft.com/office/drawing/2014/main" id="{94EAE9A1-DCF8-5CB1-79BA-186C54CBE1CD}"/>
              </a:ext>
            </a:extLst>
          </p:cNvPr>
          <p:cNvSpPr>
            <a:spLocks noChangeArrowheads="1"/>
          </p:cNvSpPr>
          <p:nvPr/>
        </p:nvSpPr>
        <p:spPr bwMode="auto">
          <a:xfrm>
            <a:off x="5940425" y="1123950"/>
            <a:ext cx="1368425" cy="503238"/>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a:ln>
                  <a:noFill/>
                </a:ln>
                <a:solidFill>
                  <a:srgbClr val="000000"/>
                </a:solidFill>
                <a:effectLst/>
                <a:uLnTx/>
                <a:uFillTx/>
                <a:latin typeface="Arial" panose="020B0604020202020204" pitchFamily="34" charset="0"/>
                <a:ea typeface="黑体" panose="02010609060101010101" pitchFamily="49" charset="-122"/>
              </a:rPr>
              <a:t>房间</a:t>
            </a:r>
          </a:p>
        </p:txBody>
      </p:sp>
      <p:sp>
        <p:nvSpPr>
          <p:cNvPr id="5" name="Rectangle 6">
            <a:extLst>
              <a:ext uri="{FF2B5EF4-FFF2-40B4-BE49-F238E27FC236}">
                <a16:creationId xmlns:a16="http://schemas.microsoft.com/office/drawing/2014/main" id="{5286B92B-1D6F-BE59-6A66-8EC4751DE9A8}"/>
              </a:ext>
            </a:extLst>
          </p:cNvPr>
          <p:cNvSpPr>
            <a:spLocks noChangeArrowheads="1"/>
          </p:cNvSpPr>
          <p:nvPr/>
        </p:nvSpPr>
        <p:spPr bwMode="auto">
          <a:xfrm>
            <a:off x="4643438" y="2492375"/>
            <a:ext cx="792162" cy="503238"/>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a:ln>
                  <a:noFill/>
                </a:ln>
                <a:solidFill>
                  <a:srgbClr val="000000"/>
                </a:solidFill>
                <a:effectLst/>
                <a:uLnTx/>
                <a:uFillTx/>
                <a:latin typeface="Arial" panose="020B0604020202020204" pitchFamily="34" charset="0"/>
                <a:ea typeface="黑体" panose="02010609060101010101" pitchFamily="49" charset="-122"/>
              </a:rPr>
              <a:t>墙</a:t>
            </a:r>
          </a:p>
        </p:txBody>
      </p:sp>
      <p:sp>
        <p:nvSpPr>
          <p:cNvPr id="6" name="Rectangle 7">
            <a:extLst>
              <a:ext uri="{FF2B5EF4-FFF2-40B4-BE49-F238E27FC236}">
                <a16:creationId xmlns:a16="http://schemas.microsoft.com/office/drawing/2014/main" id="{84308D0E-00E4-4A97-3F15-A52F66BDF6A0}"/>
              </a:ext>
            </a:extLst>
          </p:cNvPr>
          <p:cNvSpPr>
            <a:spLocks noChangeArrowheads="1"/>
          </p:cNvSpPr>
          <p:nvPr/>
        </p:nvSpPr>
        <p:spPr bwMode="auto">
          <a:xfrm>
            <a:off x="5724525" y="2492375"/>
            <a:ext cx="792163" cy="503238"/>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a:ln>
                  <a:noFill/>
                </a:ln>
                <a:solidFill>
                  <a:srgbClr val="000000"/>
                </a:solidFill>
                <a:effectLst/>
                <a:uLnTx/>
                <a:uFillTx/>
                <a:latin typeface="Arial" panose="020B0604020202020204" pitchFamily="34" charset="0"/>
                <a:ea typeface="黑体" panose="02010609060101010101" pitchFamily="49" charset="-122"/>
              </a:rPr>
              <a:t>地板</a:t>
            </a:r>
          </a:p>
        </p:txBody>
      </p:sp>
      <p:sp>
        <p:nvSpPr>
          <p:cNvPr id="7" name="Rectangle 8">
            <a:extLst>
              <a:ext uri="{FF2B5EF4-FFF2-40B4-BE49-F238E27FC236}">
                <a16:creationId xmlns:a16="http://schemas.microsoft.com/office/drawing/2014/main" id="{E83C739D-6C1B-FF5F-583B-CB6C3C695E9C}"/>
              </a:ext>
            </a:extLst>
          </p:cNvPr>
          <p:cNvSpPr>
            <a:spLocks noChangeArrowheads="1"/>
          </p:cNvSpPr>
          <p:nvPr/>
        </p:nvSpPr>
        <p:spPr bwMode="auto">
          <a:xfrm>
            <a:off x="6804025" y="2492375"/>
            <a:ext cx="792163" cy="503238"/>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a:ln>
                  <a:noFill/>
                </a:ln>
                <a:solidFill>
                  <a:srgbClr val="000000"/>
                </a:solidFill>
                <a:effectLst/>
                <a:uLnTx/>
                <a:uFillTx/>
                <a:latin typeface="Arial" panose="020B0604020202020204" pitchFamily="34" charset="0"/>
                <a:ea typeface="黑体" panose="02010609060101010101" pitchFamily="49" charset="-122"/>
              </a:rPr>
              <a:t>家具</a:t>
            </a:r>
          </a:p>
        </p:txBody>
      </p:sp>
      <p:sp>
        <p:nvSpPr>
          <p:cNvPr id="8" name="Rectangle 9">
            <a:extLst>
              <a:ext uri="{FF2B5EF4-FFF2-40B4-BE49-F238E27FC236}">
                <a16:creationId xmlns:a16="http://schemas.microsoft.com/office/drawing/2014/main" id="{44DE44F5-7A36-3E53-2E57-1311858D75B8}"/>
              </a:ext>
            </a:extLst>
          </p:cNvPr>
          <p:cNvSpPr>
            <a:spLocks noChangeArrowheads="1"/>
          </p:cNvSpPr>
          <p:nvPr/>
        </p:nvSpPr>
        <p:spPr bwMode="auto">
          <a:xfrm>
            <a:off x="7812088" y="2492375"/>
            <a:ext cx="1008062" cy="503238"/>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a:ln>
                  <a:noFill/>
                </a:ln>
                <a:solidFill>
                  <a:srgbClr val="000000"/>
                </a:solidFill>
                <a:effectLst/>
                <a:uLnTx/>
                <a:uFillTx/>
                <a:latin typeface="Arial" panose="020B0604020202020204" pitchFamily="34" charset="0"/>
                <a:ea typeface="黑体" panose="02010609060101010101" pitchFamily="49" charset="-122"/>
              </a:rPr>
              <a:t>天花板</a:t>
            </a:r>
          </a:p>
        </p:txBody>
      </p:sp>
      <p:cxnSp>
        <p:nvCxnSpPr>
          <p:cNvPr id="9" name="AutoShape 10">
            <a:extLst>
              <a:ext uri="{FF2B5EF4-FFF2-40B4-BE49-F238E27FC236}">
                <a16:creationId xmlns:a16="http://schemas.microsoft.com/office/drawing/2014/main" id="{ABD2BF22-B53A-20A9-AD64-338E39F57234}"/>
              </a:ext>
            </a:extLst>
          </p:cNvPr>
          <p:cNvCxnSpPr>
            <a:cxnSpLocks noChangeShapeType="1"/>
            <a:stCxn id="4" idx="2"/>
            <a:endCxn id="5" idx="0"/>
          </p:cNvCxnSpPr>
          <p:nvPr/>
        </p:nvCxnSpPr>
        <p:spPr bwMode="auto">
          <a:xfrm flipH="1">
            <a:off x="5040313" y="1646238"/>
            <a:ext cx="1584325" cy="827087"/>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AutoShape 11">
            <a:extLst>
              <a:ext uri="{FF2B5EF4-FFF2-40B4-BE49-F238E27FC236}">
                <a16:creationId xmlns:a16="http://schemas.microsoft.com/office/drawing/2014/main" id="{8BFF0466-6A16-C9AD-2F73-ED24235705CA}"/>
              </a:ext>
            </a:extLst>
          </p:cNvPr>
          <p:cNvCxnSpPr>
            <a:cxnSpLocks noChangeShapeType="1"/>
            <a:stCxn id="4" idx="2"/>
            <a:endCxn id="6" idx="0"/>
          </p:cNvCxnSpPr>
          <p:nvPr/>
        </p:nvCxnSpPr>
        <p:spPr bwMode="auto">
          <a:xfrm flipH="1">
            <a:off x="6121400" y="1646238"/>
            <a:ext cx="503238" cy="827087"/>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12">
            <a:extLst>
              <a:ext uri="{FF2B5EF4-FFF2-40B4-BE49-F238E27FC236}">
                <a16:creationId xmlns:a16="http://schemas.microsoft.com/office/drawing/2014/main" id="{3870B906-4D80-CCDD-AB4C-4858721D7126}"/>
              </a:ext>
            </a:extLst>
          </p:cNvPr>
          <p:cNvCxnSpPr>
            <a:cxnSpLocks noChangeShapeType="1"/>
            <a:stCxn id="4" idx="2"/>
            <a:endCxn id="7" idx="0"/>
          </p:cNvCxnSpPr>
          <p:nvPr/>
        </p:nvCxnSpPr>
        <p:spPr bwMode="auto">
          <a:xfrm>
            <a:off x="6624638" y="1646238"/>
            <a:ext cx="576262" cy="827087"/>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13">
            <a:extLst>
              <a:ext uri="{FF2B5EF4-FFF2-40B4-BE49-F238E27FC236}">
                <a16:creationId xmlns:a16="http://schemas.microsoft.com/office/drawing/2014/main" id="{4EA98A53-4246-4FDD-62AE-9F9CB64FB161}"/>
              </a:ext>
            </a:extLst>
          </p:cNvPr>
          <p:cNvCxnSpPr>
            <a:cxnSpLocks noChangeShapeType="1"/>
            <a:stCxn id="4" idx="2"/>
            <a:endCxn id="8" idx="0"/>
          </p:cNvCxnSpPr>
          <p:nvPr/>
        </p:nvCxnSpPr>
        <p:spPr bwMode="auto">
          <a:xfrm>
            <a:off x="6624638" y="1646238"/>
            <a:ext cx="1692275" cy="827087"/>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Rectangle 14">
            <a:extLst>
              <a:ext uri="{FF2B5EF4-FFF2-40B4-BE49-F238E27FC236}">
                <a16:creationId xmlns:a16="http://schemas.microsoft.com/office/drawing/2014/main" id="{1C9D7F8E-5E3E-C098-8509-55C599D2EC4C}"/>
              </a:ext>
            </a:extLst>
          </p:cNvPr>
          <p:cNvSpPr>
            <a:spLocks noChangeArrowheads="1"/>
          </p:cNvSpPr>
          <p:nvPr/>
        </p:nvSpPr>
        <p:spPr bwMode="auto">
          <a:xfrm>
            <a:off x="4500563" y="3932238"/>
            <a:ext cx="792162" cy="503237"/>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a:ln>
                  <a:noFill/>
                </a:ln>
                <a:solidFill>
                  <a:srgbClr val="000000"/>
                </a:solidFill>
                <a:effectLst/>
                <a:uLnTx/>
                <a:uFillTx/>
                <a:latin typeface="Arial" panose="020B0604020202020204" pitchFamily="34" charset="0"/>
                <a:ea typeface="黑体" panose="02010609060101010101" pitchFamily="49" charset="-122"/>
              </a:rPr>
              <a:t>物</a:t>
            </a:r>
          </a:p>
        </p:txBody>
      </p:sp>
      <p:sp>
        <p:nvSpPr>
          <p:cNvPr id="14" name="Rectangle 15">
            <a:extLst>
              <a:ext uri="{FF2B5EF4-FFF2-40B4-BE49-F238E27FC236}">
                <a16:creationId xmlns:a16="http://schemas.microsoft.com/office/drawing/2014/main" id="{0F87ECE5-6C47-5843-2B87-E7BAC3E433E2}"/>
              </a:ext>
            </a:extLst>
          </p:cNvPr>
          <p:cNvSpPr>
            <a:spLocks noChangeArrowheads="1"/>
          </p:cNvSpPr>
          <p:nvPr/>
        </p:nvSpPr>
        <p:spPr bwMode="auto">
          <a:xfrm>
            <a:off x="5581650" y="3932238"/>
            <a:ext cx="792163" cy="503237"/>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a:ln>
                  <a:noFill/>
                </a:ln>
                <a:solidFill>
                  <a:srgbClr val="000000"/>
                </a:solidFill>
                <a:effectLst/>
                <a:uLnTx/>
                <a:uFillTx/>
                <a:latin typeface="Arial" panose="020B0604020202020204" pitchFamily="34" charset="0"/>
                <a:ea typeface="黑体" panose="02010609060101010101" pitchFamily="49" charset="-122"/>
              </a:rPr>
              <a:t>窗</a:t>
            </a:r>
          </a:p>
        </p:txBody>
      </p:sp>
      <p:sp>
        <p:nvSpPr>
          <p:cNvPr id="15" name="Rectangle 16">
            <a:extLst>
              <a:ext uri="{FF2B5EF4-FFF2-40B4-BE49-F238E27FC236}">
                <a16:creationId xmlns:a16="http://schemas.microsoft.com/office/drawing/2014/main" id="{9D9FE92C-B00D-4DF7-4317-E7CCE6341A64}"/>
              </a:ext>
            </a:extLst>
          </p:cNvPr>
          <p:cNvSpPr>
            <a:spLocks noChangeArrowheads="1"/>
          </p:cNvSpPr>
          <p:nvPr/>
        </p:nvSpPr>
        <p:spPr bwMode="auto">
          <a:xfrm>
            <a:off x="6661150" y="3932238"/>
            <a:ext cx="792163" cy="503237"/>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a:ln>
                  <a:noFill/>
                </a:ln>
                <a:solidFill>
                  <a:srgbClr val="000000"/>
                </a:solidFill>
                <a:effectLst/>
                <a:uLnTx/>
                <a:uFillTx/>
                <a:latin typeface="Arial" panose="020B0604020202020204" pitchFamily="34" charset="0"/>
                <a:ea typeface="黑体" panose="02010609060101010101" pitchFamily="49" charset="-122"/>
              </a:rPr>
              <a:t>门</a:t>
            </a:r>
          </a:p>
        </p:txBody>
      </p:sp>
      <p:cxnSp>
        <p:nvCxnSpPr>
          <p:cNvPr id="16" name="AutoShape 17">
            <a:extLst>
              <a:ext uri="{FF2B5EF4-FFF2-40B4-BE49-F238E27FC236}">
                <a16:creationId xmlns:a16="http://schemas.microsoft.com/office/drawing/2014/main" id="{7809D2F5-E3E4-4233-2AC3-AAE5AA02C2B6}"/>
              </a:ext>
            </a:extLst>
          </p:cNvPr>
          <p:cNvCxnSpPr>
            <a:cxnSpLocks noChangeShapeType="1"/>
            <a:stCxn id="13" idx="0"/>
            <a:endCxn id="5" idx="2"/>
          </p:cNvCxnSpPr>
          <p:nvPr/>
        </p:nvCxnSpPr>
        <p:spPr bwMode="auto">
          <a:xfrm flipV="1">
            <a:off x="4897438" y="3014663"/>
            <a:ext cx="142875" cy="898525"/>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18">
            <a:extLst>
              <a:ext uri="{FF2B5EF4-FFF2-40B4-BE49-F238E27FC236}">
                <a16:creationId xmlns:a16="http://schemas.microsoft.com/office/drawing/2014/main" id="{9D2E3891-F02E-0E54-98C5-4EA2F087A744}"/>
              </a:ext>
            </a:extLst>
          </p:cNvPr>
          <p:cNvCxnSpPr>
            <a:cxnSpLocks noChangeShapeType="1"/>
            <a:stCxn id="5" idx="2"/>
            <a:endCxn id="14" idx="0"/>
          </p:cNvCxnSpPr>
          <p:nvPr/>
        </p:nvCxnSpPr>
        <p:spPr bwMode="auto">
          <a:xfrm>
            <a:off x="5040313" y="3014663"/>
            <a:ext cx="938212" cy="898525"/>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19">
            <a:extLst>
              <a:ext uri="{FF2B5EF4-FFF2-40B4-BE49-F238E27FC236}">
                <a16:creationId xmlns:a16="http://schemas.microsoft.com/office/drawing/2014/main" id="{19E247FA-9B32-8BA0-B123-0B05791F677A}"/>
              </a:ext>
            </a:extLst>
          </p:cNvPr>
          <p:cNvCxnSpPr>
            <a:cxnSpLocks noChangeShapeType="1"/>
            <a:stCxn id="5" idx="2"/>
            <a:endCxn id="15" idx="0"/>
          </p:cNvCxnSpPr>
          <p:nvPr/>
        </p:nvCxnSpPr>
        <p:spPr bwMode="auto">
          <a:xfrm>
            <a:off x="5040313" y="3014663"/>
            <a:ext cx="2017712" cy="898525"/>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2135962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trips(downLeft)">
                                      <p:cBhvr>
                                        <p:cTn id="7" dur="500"/>
                                        <p:tgtEl>
                                          <p:spTgt spid="9"/>
                                        </p:tgtEl>
                                      </p:cBhvr>
                                    </p:animEffect>
                                  </p:childTnLst>
                                </p:cTn>
                              </p:par>
                              <p:par>
                                <p:cTn id="8" presetID="18" presetClass="entr" presetSubtype="12"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strips(downLeft)">
                                      <p:cBhvr>
                                        <p:cTn id="10" dur="500"/>
                                        <p:tgtEl>
                                          <p:spTgt spid="10"/>
                                        </p:tgtEl>
                                      </p:cBhvr>
                                    </p:animEffect>
                                  </p:childTnLst>
                                </p:cTn>
                              </p:par>
                              <p:par>
                                <p:cTn id="11" presetID="18" presetClass="entr" presetSubtype="12"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strips(downLeft)">
                                      <p:cBhvr>
                                        <p:cTn id="13" dur="500"/>
                                        <p:tgtEl>
                                          <p:spTgt spid="11"/>
                                        </p:tgtEl>
                                      </p:cBhvr>
                                    </p:animEffect>
                                  </p:childTnLst>
                                </p:cTn>
                              </p:par>
                              <p:par>
                                <p:cTn id="14" presetID="18" presetClass="entr" presetSubtype="12"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strips(downLeft)">
                                      <p:cBhvr>
                                        <p:cTn id="16" dur="500"/>
                                        <p:tgtEl>
                                          <p:spTgt spid="12"/>
                                        </p:tgtEl>
                                      </p:cBhvr>
                                    </p:animEffect>
                                  </p:childTnLst>
                                </p:cTn>
                              </p:par>
                              <p:par>
                                <p:cTn id="17" presetID="18" presetClass="entr" presetSubtype="12"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strips(downLeft)">
                                      <p:cBhvr>
                                        <p:cTn id="19" dur="500"/>
                                        <p:tgtEl>
                                          <p:spTgt spid="5"/>
                                        </p:tgtEl>
                                      </p:cBhvr>
                                    </p:animEffect>
                                  </p:childTnLst>
                                </p:cTn>
                              </p:par>
                              <p:par>
                                <p:cTn id="20" presetID="18" presetClass="entr" presetSubtype="12"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strips(downLeft)">
                                      <p:cBhvr>
                                        <p:cTn id="22" dur="500"/>
                                        <p:tgtEl>
                                          <p:spTgt spid="6"/>
                                        </p:tgtEl>
                                      </p:cBhvr>
                                    </p:animEffect>
                                  </p:childTnLst>
                                </p:cTn>
                              </p:par>
                              <p:par>
                                <p:cTn id="23" presetID="18" presetClass="entr" presetSubtype="12"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strips(downLeft)">
                                      <p:cBhvr>
                                        <p:cTn id="25" dur="500"/>
                                        <p:tgtEl>
                                          <p:spTgt spid="7"/>
                                        </p:tgtEl>
                                      </p:cBhvr>
                                    </p:animEffect>
                                  </p:childTnLst>
                                </p:cTn>
                              </p:par>
                              <p:par>
                                <p:cTn id="26" presetID="18" presetClass="entr" presetSubtype="12"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strips(downLeft)">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18" presetClass="entr" presetSubtype="12" fill="hold" nodeType="clickEffect">
                                  <p:stCondLst>
                                    <p:cond delay="0"/>
                                  </p:stCondLst>
                                  <p:childTnLst>
                                    <p:set>
                                      <p:cBhvr>
                                        <p:cTn id="32" dur="1" fill="hold">
                                          <p:stCondLst>
                                            <p:cond delay="0"/>
                                          </p:stCondLst>
                                        </p:cTn>
                                        <p:tgtEl>
                                          <p:spTgt spid="2">
                                            <p:txEl>
                                              <p:pRg st="4" end="4"/>
                                            </p:txEl>
                                          </p:spTgt>
                                        </p:tgtEl>
                                        <p:attrNameLst>
                                          <p:attrName>style.visibility</p:attrName>
                                        </p:attrNameLst>
                                      </p:cBhvr>
                                      <p:to>
                                        <p:strVal val="visible"/>
                                      </p:to>
                                    </p:set>
                                    <p:animEffect transition="in" filter="strips(downLeft)">
                                      <p:cBhvr>
                                        <p:cTn id="33" dur="500"/>
                                        <p:tgtEl>
                                          <p:spTgt spid="2">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8" presetClass="entr" presetSubtype="12" fill="hold" nodeType="clickEffect">
                                  <p:stCondLst>
                                    <p:cond delay="0"/>
                                  </p:stCondLst>
                                  <p:childTnLst>
                                    <p:set>
                                      <p:cBhvr>
                                        <p:cTn id="37" dur="1" fill="hold">
                                          <p:stCondLst>
                                            <p:cond delay="0"/>
                                          </p:stCondLst>
                                        </p:cTn>
                                        <p:tgtEl>
                                          <p:spTgt spid="2">
                                            <p:txEl>
                                              <p:pRg st="5" end="5"/>
                                            </p:txEl>
                                          </p:spTgt>
                                        </p:tgtEl>
                                        <p:attrNameLst>
                                          <p:attrName>style.visibility</p:attrName>
                                        </p:attrNameLst>
                                      </p:cBhvr>
                                      <p:to>
                                        <p:strVal val="visible"/>
                                      </p:to>
                                    </p:set>
                                    <p:animEffect transition="in" filter="strips(downLeft)">
                                      <p:cBhvr>
                                        <p:cTn id="38" dur="500"/>
                                        <p:tgtEl>
                                          <p:spTgt spid="2">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8" presetClass="entr" presetSubtype="12" fill="hold" nodeType="click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Effect transition="in" filter="strips(downLeft)">
                                      <p:cBhvr>
                                        <p:cTn id="43" dur="500"/>
                                        <p:tgtEl>
                                          <p:spTgt spid="2">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8" presetClass="entr" presetSubtype="12" fill="hold" nodeType="clickEffect">
                                  <p:stCondLst>
                                    <p:cond delay="0"/>
                                  </p:stCondLst>
                                  <p:childTnLst>
                                    <p:set>
                                      <p:cBhvr>
                                        <p:cTn id="47" dur="1" fill="hold">
                                          <p:stCondLst>
                                            <p:cond delay="0"/>
                                          </p:stCondLst>
                                        </p:cTn>
                                        <p:tgtEl>
                                          <p:spTgt spid="2">
                                            <p:txEl>
                                              <p:pRg st="7" end="7"/>
                                            </p:txEl>
                                          </p:spTgt>
                                        </p:tgtEl>
                                        <p:attrNameLst>
                                          <p:attrName>style.visibility</p:attrName>
                                        </p:attrNameLst>
                                      </p:cBhvr>
                                      <p:to>
                                        <p:strVal val="visible"/>
                                      </p:to>
                                    </p:set>
                                    <p:animEffect transition="in" filter="strips(downLeft)">
                                      <p:cBhvr>
                                        <p:cTn id="48" dur="500"/>
                                        <p:tgtEl>
                                          <p:spTgt spid="2">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8" presetClass="entr" presetSubtype="12" fill="hold" nodeType="click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strips(downLeft)">
                                      <p:cBhvr>
                                        <p:cTn id="53" dur="500"/>
                                        <p:tgtEl>
                                          <p:spTgt spid="16"/>
                                        </p:tgtEl>
                                      </p:cBhvr>
                                    </p:animEffect>
                                  </p:childTnLst>
                                </p:cTn>
                              </p:par>
                              <p:par>
                                <p:cTn id="54" presetID="18" presetClass="entr" presetSubtype="12" fill="hold" nodeType="with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strips(downLeft)">
                                      <p:cBhvr>
                                        <p:cTn id="56" dur="500"/>
                                        <p:tgtEl>
                                          <p:spTgt spid="17"/>
                                        </p:tgtEl>
                                      </p:cBhvr>
                                    </p:animEffect>
                                  </p:childTnLst>
                                </p:cTn>
                              </p:par>
                              <p:par>
                                <p:cTn id="57" presetID="18" presetClass="entr" presetSubtype="12" fill="hold" nodeType="with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strips(downLeft)">
                                      <p:cBhvr>
                                        <p:cTn id="59" dur="500"/>
                                        <p:tgtEl>
                                          <p:spTgt spid="18"/>
                                        </p:tgtEl>
                                      </p:cBhvr>
                                    </p:animEffect>
                                  </p:childTnLst>
                                </p:cTn>
                              </p:par>
                              <p:par>
                                <p:cTn id="60" presetID="18" presetClass="entr" presetSubtype="12" fill="hold" grpId="0" nodeType="with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strips(downLeft)">
                                      <p:cBhvr>
                                        <p:cTn id="62" dur="500"/>
                                        <p:tgtEl>
                                          <p:spTgt spid="13"/>
                                        </p:tgtEl>
                                      </p:cBhvr>
                                    </p:animEffect>
                                  </p:childTnLst>
                                </p:cTn>
                              </p:par>
                              <p:par>
                                <p:cTn id="63" presetID="18" presetClass="entr" presetSubtype="12" fill="hold" grpId="0" nodeType="with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strips(downLeft)">
                                      <p:cBhvr>
                                        <p:cTn id="65" dur="500"/>
                                        <p:tgtEl>
                                          <p:spTgt spid="14"/>
                                        </p:tgtEl>
                                      </p:cBhvr>
                                    </p:animEffect>
                                  </p:childTnLst>
                                </p:cTn>
                              </p:par>
                              <p:par>
                                <p:cTn id="66" presetID="18" presetClass="entr" presetSubtype="12" fill="hold" grpId="0" nodeType="withEffect">
                                  <p:stCondLst>
                                    <p:cond delay="0"/>
                                  </p:stCondLst>
                                  <p:childTnLst>
                                    <p:set>
                                      <p:cBhvr>
                                        <p:cTn id="67" dur="1" fill="hold">
                                          <p:stCondLst>
                                            <p:cond delay="0"/>
                                          </p:stCondLst>
                                        </p:cTn>
                                        <p:tgtEl>
                                          <p:spTgt spid="15"/>
                                        </p:tgtEl>
                                        <p:attrNameLst>
                                          <p:attrName>style.visibility</p:attrName>
                                        </p:attrNameLst>
                                      </p:cBhvr>
                                      <p:to>
                                        <p:strVal val="visible"/>
                                      </p:to>
                                    </p:set>
                                    <p:animEffect transition="in" filter="strips(downLeft)">
                                      <p:cBhvr>
                                        <p:cTn id="68" dur="500"/>
                                        <p:tgtEl>
                                          <p:spTgt spid="15"/>
                                        </p:tgtEl>
                                      </p:cBhvr>
                                    </p:animEffect>
                                  </p:childTnLst>
                                </p:cTn>
                              </p:par>
                            </p:childTnLst>
                          </p:cTn>
                        </p:par>
                      </p:childTnLst>
                    </p:cTn>
                  </p:par>
                  <p:par>
                    <p:cTn id="69" fill="hold">
                      <p:stCondLst>
                        <p:cond delay="indefinite"/>
                      </p:stCondLst>
                      <p:childTnLst>
                        <p:par>
                          <p:cTn id="70" fill="hold">
                            <p:stCondLst>
                              <p:cond delay="0"/>
                            </p:stCondLst>
                            <p:childTnLst>
                              <p:par>
                                <p:cTn id="71" presetID="18" presetClass="entr" presetSubtype="6" fill="hold" nodeType="clickEffect">
                                  <p:stCondLst>
                                    <p:cond delay="0"/>
                                  </p:stCondLst>
                                  <p:childTnLst>
                                    <p:set>
                                      <p:cBhvr>
                                        <p:cTn id="72" dur="1" fill="hold">
                                          <p:stCondLst>
                                            <p:cond delay="0"/>
                                          </p:stCondLst>
                                        </p:cTn>
                                        <p:tgtEl>
                                          <p:spTgt spid="2">
                                            <p:txEl>
                                              <p:pRg st="12" end="12"/>
                                            </p:txEl>
                                          </p:spTgt>
                                        </p:tgtEl>
                                        <p:attrNameLst>
                                          <p:attrName>style.visibility</p:attrName>
                                        </p:attrNameLst>
                                      </p:cBhvr>
                                      <p:to>
                                        <p:strVal val="visible"/>
                                      </p:to>
                                    </p:set>
                                    <p:animEffect transition="in" filter="strips(downRight)">
                                      <p:cBhvr>
                                        <p:cTn id="73" dur="500"/>
                                        <p:tgtEl>
                                          <p:spTgt spid="2">
                                            <p:txEl>
                                              <p:pRg st="12" end="12"/>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8" presetClass="entr" presetSubtype="6" fill="hold" nodeType="clickEffect">
                                  <p:stCondLst>
                                    <p:cond delay="0"/>
                                  </p:stCondLst>
                                  <p:childTnLst>
                                    <p:set>
                                      <p:cBhvr>
                                        <p:cTn id="77" dur="1" fill="hold">
                                          <p:stCondLst>
                                            <p:cond delay="0"/>
                                          </p:stCondLst>
                                        </p:cTn>
                                        <p:tgtEl>
                                          <p:spTgt spid="2">
                                            <p:txEl>
                                              <p:pRg st="13" end="13"/>
                                            </p:txEl>
                                          </p:spTgt>
                                        </p:tgtEl>
                                        <p:attrNameLst>
                                          <p:attrName>style.visibility</p:attrName>
                                        </p:attrNameLst>
                                      </p:cBhvr>
                                      <p:to>
                                        <p:strVal val="visible"/>
                                      </p:to>
                                    </p:set>
                                    <p:animEffect transition="in" filter="strips(downRight)">
                                      <p:cBhvr>
                                        <p:cTn id="78" dur="500"/>
                                        <p:tgtEl>
                                          <p:spTgt spid="2">
                                            <p:txEl>
                                              <p:pRg st="13" end="13"/>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18" presetClass="entr" presetSubtype="6" fill="hold" nodeType="clickEffect">
                                  <p:stCondLst>
                                    <p:cond delay="0"/>
                                  </p:stCondLst>
                                  <p:childTnLst>
                                    <p:set>
                                      <p:cBhvr>
                                        <p:cTn id="82" dur="1" fill="hold">
                                          <p:stCondLst>
                                            <p:cond delay="0"/>
                                          </p:stCondLst>
                                        </p:cTn>
                                        <p:tgtEl>
                                          <p:spTgt spid="2">
                                            <p:txEl>
                                              <p:pRg st="14" end="14"/>
                                            </p:txEl>
                                          </p:spTgt>
                                        </p:tgtEl>
                                        <p:attrNameLst>
                                          <p:attrName>style.visibility</p:attrName>
                                        </p:attrNameLst>
                                      </p:cBhvr>
                                      <p:to>
                                        <p:strVal val="visible"/>
                                      </p:to>
                                    </p:set>
                                    <p:animEffect transition="in" filter="strips(downRight)">
                                      <p:cBhvr>
                                        <p:cTn id="83" dur="500"/>
                                        <p:tgtEl>
                                          <p:spTgt spid="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3" grpId="0" animBg="1"/>
      <p:bldP spid="14" grpId="0" animBg="1"/>
      <p:bldP spid="15"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F2736-3A1D-62BB-80BD-571E104A39F9}"/>
            </a:ext>
          </a:extLst>
        </p:cNvPr>
        <p:cNvGrpSpPr/>
        <p:nvPr/>
      </p:nvGrpSpPr>
      <p:grpSpPr>
        <a:xfrm>
          <a:off x="0" y="0"/>
          <a:ext cx="0" cy="0"/>
          <a:chOff x="0" y="0"/>
          <a:chExt cx="0" cy="0"/>
        </a:xfrm>
      </p:grpSpPr>
      <p:sp>
        <p:nvSpPr>
          <p:cNvPr id="130050" name="灯片编号占位符 3">
            <a:extLst>
              <a:ext uri="{FF2B5EF4-FFF2-40B4-BE49-F238E27FC236}">
                <a16:creationId xmlns:a16="http://schemas.microsoft.com/office/drawing/2014/main" id="{6EA2722C-2A12-BBD2-BEA0-E201427E31C0}"/>
              </a:ext>
            </a:extLst>
          </p:cNvPr>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121</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86019" name="Rectangle 2">
            <a:extLst>
              <a:ext uri="{FF2B5EF4-FFF2-40B4-BE49-F238E27FC236}">
                <a16:creationId xmlns:a16="http://schemas.microsoft.com/office/drawing/2014/main" id="{52B538C7-3641-2DED-023F-5C40FB1B8B27}"/>
              </a:ext>
            </a:extLst>
          </p:cNvPr>
          <p:cNvSpPr>
            <a:spLocks noGrp="1" noChangeArrowheads="1"/>
          </p:cNvSpPr>
          <p:nvPr>
            <p:ph type="title"/>
          </p:nvPr>
        </p:nvSpPr>
        <p:spPr/>
        <p:txBody>
          <a:bodyPr vert="horz"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zh-CN" altLang="en-US" sz="3800" b="1" i="0" u="none" strike="noStrike" kern="1200" cap="none" spc="0" normalizeH="0" baseline="0" noProof="0" dirty="0">
                <a:ln>
                  <a:noFill/>
                </a:ln>
                <a:solidFill>
                  <a:schemeClr val="bg1"/>
                </a:solidFill>
                <a:effectLst/>
                <a:uLnTx/>
                <a:uFillTx/>
                <a:latin typeface="+mj-ea"/>
                <a:ea typeface="+mj-ea"/>
                <a:cs typeface="+mj-cs"/>
              </a:rPr>
              <a:t>语义网络与框架表示法</a:t>
            </a:r>
          </a:p>
        </p:txBody>
      </p:sp>
      <p:sp>
        <p:nvSpPr>
          <p:cNvPr id="3" name="Rectangle 4">
            <a:extLst>
              <a:ext uri="{FF2B5EF4-FFF2-40B4-BE49-F238E27FC236}">
                <a16:creationId xmlns:a16="http://schemas.microsoft.com/office/drawing/2014/main" id="{709D87A5-C85B-AB2B-1D6A-36BAB0687953}"/>
              </a:ext>
            </a:extLst>
          </p:cNvPr>
          <p:cNvSpPr>
            <a:spLocks noChangeArrowheads="1"/>
          </p:cNvSpPr>
          <p:nvPr/>
        </p:nvSpPr>
        <p:spPr bwMode="auto">
          <a:xfrm>
            <a:off x="468313" y="1052513"/>
            <a:ext cx="8229600" cy="580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r>
              <a:rPr lang="zh-CN" altLang="en-US" sz="2800" dirty="0"/>
              <a:t>框架系统</a:t>
            </a:r>
          </a:p>
          <a:p>
            <a:pPr lvl="1"/>
            <a:r>
              <a:rPr lang="zh-CN" altLang="en-US" sz="2400" dirty="0"/>
              <a:t>相互关联的</a:t>
            </a:r>
            <a:r>
              <a:rPr lang="zh-CN" altLang="en-US" sz="2400" dirty="0">
                <a:solidFill>
                  <a:srgbClr val="FF0000"/>
                </a:solidFill>
              </a:rPr>
              <a:t>多个框架联合</a:t>
            </a:r>
            <a:r>
              <a:rPr lang="zh-CN" altLang="en-US" sz="2400" dirty="0"/>
              <a:t>起来构成</a:t>
            </a:r>
            <a:r>
              <a:rPr lang="zh-CN" altLang="en-US" sz="2400" dirty="0">
                <a:solidFill>
                  <a:srgbClr val="FF0000"/>
                </a:solidFill>
              </a:rPr>
              <a:t>框架系统</a:t>
            </a:r>
            <a:r>
              <a:rPr lang="zh-CN" altLang="en-US" sz="2400" dirty="0"/>
              <a:t>；</a:t>
            </a:r>
          </a:p>
          <a:p>
            <a:pPr lvl="1"/>
            <a:r>
              <a:rPr lang="zh-CN" altLang="en-US" sz="2400" dirty="0"/>
              <a:t>框架的某些</a:t>
            </a:r>
            <a:r>
              <a:rPr lang="zh-CN" altLang="en-US" sz="2400" dirty="0">
                <a:solidFill>
                  <a:srgbClr val="FF0000"/>
                </a:solidFill>
              </a:rPr>
              <a:t>槽</a:t>
            </a:r>
            <a:r>
              <a:rPr lang="zh-CN" altLang="en-US" sz="2400" dirty="0"/>
              <a:t>的</a:t>
            </a:r>
            <a:r>
              <a:rPr lang="zh-CN" altLang="en-US" sz="2400" dirty="0">
                <a:solidFill>
                  <a:srgbClr val="FF0000"/>
                </a:solidFill>
              </a:rPr>
              <a:t>侧面值</a:t>
            </a:r>
            <a:r>
              <a:rPr lang="zh-CN" altLang="en-US" sz="2400" dirty="0"/>
              <a:t>可以是</a:t>
            </a:r>
            <a:r>
              <a:rPr lang="zh-CN" altLang="en-US" sz="2400" dirty="0">
                <a:solidFill>
                  <a:srgbClr val="FF0000"/>
                </a:solidFill>
              </a:rPr>
              <a:t>其它框架</a:t>
            </a:r>
            <a:r>
              <a:rPr lang="zh-CN" altLang="en-US" sz="2400" dirty="0"/>
              <a:t>，建立起节点是框架的网络；</a:t>
            </a:r>
          </a:p>
          <a:p>
            <a:pPr lvl="1"/>
            <a:r>
              <a:rPr lang="zh-CN" altLang="en-US" sz="2400" dirty="0"/>
              <a:t>分类：</a:t>
            </a:r>
          </a:p>
          <a:p>
            <a:pPr lvl="2"/>
            <a:r>
              <a:rPr lang="zh-CN" altLang="en-US" sz="2000" dirty="0">
                <a:solidFill>
                  <a:srgbClr val="FF0000"/>
                </a:solidFill>
                <a:latin typeface="宋体" panose="02010600030101010101" pitchFamily="2" charset="-122"/>
              </a:rPr>
              <a:t>①</a:t>
            </a:r>
            <a:r>
              <a:rPr lang="zh-CN" altLang="en-US" sz="2000" dirty="0">
                <a:solidFill>
                  <a:srgbClr val="FF0000"/>
                </a:solidFill>
              </a:rPr>
              <a:t>事物组成</a:t>
            </a:r>
          </a:p>
          <a:p>
            <a:pPr lvl="3"/>
            <a:r>
              <a:rPr lang="zh-CN" altLang="en-US" sz="1800" dirty="0">
                <a:latin typeface="宋体" panose="02010600030101010101" pitchFamily="2" charset="-122"/>
              </a:rPr>
              <a:t>描述复杂事物的</a:t>
            </a:r>
            <a:r>
              <a:rPr lang="zh-CN" altLang="en-US" sz="1800" dirty="0">
                <a:solidFill>
                  <a:srgbClr val="FF0000"/>
                </a:solidFill>
                <a:latin typeface="宋体" panose="02010600030101010101" pitchFamily="2" charset="-122"/>
              </a:rPr>
              <a:t>组成</a:t>
            </a:r>
            <a:r>
              <a:rPr lang="zh-CN" altLang="en-US" sz="1800" dirty="0">
                <a:latin typeface="宋体" panose="02010600030101010101" pitchFamily="2" charset="-122"/>
              </a:rPr>
              <a:t>（</a:t>
            </a:r>
            <a:r>
              <a:rPr lang="zh-CN" altLang="en-US" sz="1800" dirty="0">
                <a:solidFill>
                  <a:srgbClr val="FF0000"/>
                </a:solidFill>
                <a:latin typeface="宋体" panose="02010600030101010101" pitchFamily="2" charset="-122"/>
              </a:rPr>
              <a:t>分解事物</a:t>
            </a:r>
            <a:r>
              <a:rPr lang="zh-CN" altLang="en-US" sz="1800" dirty="0">
                <a:latin typeface="宋体" panose="02010600030101010101" pitchFamily="2" charset="-122"/>
              </a:rPr>
              <a:t>）；</a:t>
            </a:r>
          </a:p>
          <a:p>
            <a:pPr lvl="3"/>
            <a:r>
              <a:rPr lang="zh-CN" altLang="en-US" dirty="0">
                <a:latin typeface="宋体" panose="02010600030101010101" pitchFamily="2" charset="-122"/>
              </a:rPr>
              <a:t>如，</a:t>
            </a:r>
            <a:r>
              <a:rPr lang="zh-CN" altLang="en-US" dirty="0">
                <a:solidFill>
                  <a:srgbClr val="0000FF"/>
                </a:solidFill>
              </a:rPr>
              <a:t>房间</a:t>
            </a:r>
            <a:r>
              <a:rPr lang="zh-CN" altLang="en-US" dirty="0"/>
              <a:t>可层次地分解为</a:t>
            </a:r>
            <a:r>
              <a:rPr lang="zh-CN" altLang="en-US" dirty="0">
                <a:solidFill>
                  <a:srgbClr val="0000FF"/>
                </a:solidFill>
                <a:latin typeface="宋体" panose="02010600030101010101" pitchFamily="2" charset="-122"/>
              </a:rPr>
              <a:t>墙</a:t>
            </a:r>
            <a:r>
              <a:rPr lang="zh-CN" altLang="en-US" dirty="0">
                <a:latin typeface="宋体" panose="02010600030101010101" pitchFamily="2" charset="-122"/>
              </a:rPr>
              <a:t>、</a:t>
            </a:r>
            <a:r>
              <a:rPr lang="zh-CN" altLang="en-US" dirty="0">
                <a:solidFill>
                  <a:srgbClr val="0000FF"/>
                </a:solidFill>
                <a:latin typeface="宋体" panose="02010600030101010101" pitchFamily="2" charset="-122"/>
              </a:rPr>
              <a:t>天花板</a:t>
            </a:r>
            <a:r>
              <a:rPr lang="zh-CN" altLang="en-US" dirty="0">
                <a:latin typeface="宋体" panose="02010600030101010101" pitchFamily="2" charset="-122"/>
              </a:rPr>
              <a:t>、</a:t>
            </a:r>
            <a:r>
              <a:rPr lang="zh-CN" altLang="en-US" dirty="0">
                <a:solidFill>
                  <a:srgbClr val="0000FF"/>
                </a:solidFill>
                <a:latin typeface="宋体" panose="02010600030101010101" pitchFamily="2" charset="-122"/>
              </a:rPr>
              <a:t>地板</a:t>
            </a:r>
            <a:r>
              <a:rPr lang="zh-CN" altLang="en-US" dirty="0">
                <a:latin typeface="宋体" panose="02010600030101010101" pitchFamily="2" charset="-122"/>
              </a:rPr>
              <a:t>、</a:t>
            </a:r>
            <a:r>
              <a:rPr lang="zh-CN" altLang="en-US" dirty="0">
                <a:solidFill>
                  <a:srgbClr val="0000FF"/>
                </a:solidFill>
                <a:latin typeface="宋体" panose="02010600030101010101" pitchFamily="2" charset="-122"/>
              </a:rPr>
              <a:t>家具</a:t>
            </a:r>
            <a:r>
              <a:rPr lang="zh-CN" altLang="en-US" dirty="0">
                <a:latin typeface="宋体" panose="02010600030101010101" pitchFamily="2" charset="-122"/>
              </a:rPr>
              <a:t>、</a:t>
            </a:r>
            <a:r>
              <a:rPr lang="zh-CN" altLang="en-US" dirty="0">
                <a:solidFill>
                  <a:srgbClr val="0000FF"/>
                </a:solidFill>
                <a:latin typeface="宋体" panose="02010600030101010101" pitchFamily="2" charset="-122"/>
              </a:rPr>
              <a:t>供电</a:t>
            </a:r>
            <a:r>
              <a:rPr lang="zh-CN" altLang="en-US" dirty="0">
                <a:latin typeface="宋体" panose="02010600030101010101" pitchFamily="2" charset="-122"/>
              </a:rPr>
              <a:t>等组成；</a:t>
            </a:r>
            <a:r>
              <a:rPr lang="zh-CN" altLang="en-US" sz="1800" dirty="0">
                <a:solidFill>
                  <a:srgbClr val="FF0000"/>
                </a:solidFill>
                <a:latin typeface="宋体" panose="02010600030101010101" pitchFamily="2" charset="-122"/>
              </a:rPr>
              <a:t> </a:t>
            </a:r>
          </a:p>
          <a:p>
            <a:pPr lvl="2"/>
            <a:r>
              <a:rPr lang="zh-CN" altLang="en-US" sz="2000" dirty="0">
                <a:solidFill>
                  <a:srgbClr val="FF0000"/>
                </a:solidFill>
                <a:latin typeface="宋体" panose="02010600030101010101" pitchFamily="2" charset="-122"/>
              </a:rPr>
              <a:t>②</a:t>
            </a:r>
            <a:r>
              <a:rPr lang="zh-CN" altLang="en-US" sz="2000" dirty="0">
                <a:solidFill>
                  <a:srgbClr val="FF0000"/>
                </a:solidFill>
              </a:rPr>
              <a:t>层次分类</a:t>
            </a:r>
          </a:p>
          <a:p>
            <a:pPr lvl="3"/>
            <a:r>
              <a:rPr lang="zh-CN" altLang="en-US" sz="1800" dirty="0"/>
              <a:t>描述事物的</a:t>
            </a:r>
            <a:r>
              <a:rPr lang="zh-CN" altLang="en-US" sz="1800" dirty="0">
                <a:solidFill>
                  <a:srgbClr val="FF0000"/>
                </a:solidFill>
              </a:rPr>
              <a:t>层次分类</a:t>
            </a:r>
            <a:r>
              <a:rPr lang="zh-CN" altLang="en-US" sz="1800" dirty="0"/>
              <a:t>体系（</a:t>
            </a:r>
            <a:r>
              <a:rPr lang="zh-CN" altLang="en-US" sz="1800" dirty="0">
                <a:solidFill>
                  <a:srgbClr val="FF0000"/>
                </a:solidFill>
              </a:rPr>
              <a:t>超类</a:t>
            </a:r>
            <a:r>
              <a:rPr lang="en-US" altLang="zh-CN" sz="1800" dirty="0">
                <a:solidFill>
                  <a:srgbClr val="FF0000"/>
                </a:solidFill>
              </a:rPr>
              <a:t>-</a:t>
            </a:r>
            <a:r>
              <a:rPr lang="zh-CN" altLang="en-US" sz="1800" dirty="0">
                <a:solidFill>
                  <a:srgbClr val="FF0000"/>
                </a:solidFill>
              </a:rPr>
              <a:t>子类、类</a:t>
            </a:r>
            <a:r>
              <a:rPr lang="en-US" altLang="zh-CN" sz="1800" dirty="0">
                <a:solidFill>
                  <a:srgbClr val="FF0000"/>
                </a:solidFill>
              </a:rPr>
              <a:t>-</a:t>
            </a:r>
            <a:r>
              <a:rPr lang="zh-CN" altLang="en-US" sz="1800" dirty="0">
                <a:solidFill>
                  <a:srgbClr val="FF0000"/>
                </a:solidFill>
              </a:rPr>
              <a:t>个体</a:t>
            </a:r>
            <a:r>
              <a:rPr lang="zh-CN" altLang="en-US" sz="1800" dirty="0"/>
              <a:t>）；</a:t>
            </a:r>
          </a:p>
          <a:p>
            <a:pPr lvl="3"/>
            <a:r>
              <a:rPr lang="zh-CN" altLang="en-US" sz="1800" dirty="0">
                <a:solidFill>
                  <a:srgbClr val="0000FF"/>
                </a:solidFill>
              </a:rPr>
              <a:t>如，</a:t>
            </a:r>
            <a:r>
              <a:rPr lang="zh-CN" altLang="en-US" sz="1800" dirty="0"/>
              <a:t>不可能把各种</a:t>
            </a:r>
            <a:r>
              <a:rPr lang="zh-CN" altLang="en-US" sz="1800" dirty="0">
                <a:solidFill>
                  <a:srgbClr val="FF0000"/>
                </a:solidFill>
              </a:rPr>
              <a:t>房间</a:t>
            </a:r>
            <a:r>
              <a:rPr lang="zh-CN" altLang="en-US" sz="1800" dirty="0"/>
              <a:t>的</a:t>
            </a:r>
            <a:r>
              <a:rPr lang="zh-CN" altLang="en-US" sz="1800" dirty="0">
                <a:solidFill>
                  <a:srgbClr val="FF0000"/>
                </a:solidFill>
              </a:rPr>
              <a:t>所有可能属性</a:t>
            </a:r>
            <a:r>
              <a:rPr lang="zh-CN" altLang="en-US" sz="1800" dirty="0"/>
              <a:t>都写进</a:t>
            </a:r>
            <a:r>
              <a:rPr lang="zh-CN" altLang="en-US" sz="1800" dirty="0">
                <a:solidFill>
                  <a:srgbClr val="FF0000"/>
                </a:solidFill>
              </a:rPr>
              <a:t>房屋框架</a:t>
            </a:r>
            <a:r>
              <a:rPr lang="zh-CN" altLang="en-US" sz="1800" dirty="0"/>
              <a:t>；</a:t>
            </a:r>
          </a:p>
          <a:p>
            <a:pPr lvl="3"/>
            <a:r>
              <a:rPr lang="zh-CN" altLang="en-US" sz="1800" dirty="0"/>
              <a:t>把房间分成</a:t>
            </a:r>
            <a:r>
              <a:rPr lang="zh-CN" altLang="en-US" sz="1800" dirty="0">
                <a:solidFill>
                  <a:srgbClr val="FF0000"/>
                </a:solidFill>
              </a:rPr>
              <a:t>子类</a:t>
            </a:r>
            <a:r>
              <a:rPr lang="zh-CN" altLang="en-US" sz="1800" dirty="0"/>
              <a:t>，</a:t>
            </a:r>
            <a:r>
              <a:rPr lang="zh-CN" altLang="en-US" sz="1800" dirty="0">
                <a:solidFill>
                  <a:srgbClr val="FF0000"/>
                </a:solidFill>
              </a:rPr>
              <a:t>每类房间</a:t>
            </a:r>
            <a:r>
              <a:rPr lang="zh-CN" altLang="en-US" sz="1800" dirty="0"/>
              <a:t>都有自己的</a:t>
            </a:r>
            <a:r>
              <a:rPr lang="zh-CN" altLang="en-US" sz="1800" dirty="0">
                <a:solidFill>
                  <a:srgbClr val="FF0000"/>
                </a:solidFill>
              </a:rPr>
              <a:t>框架</a:t>
            </a:r>
            <a:r>
              <a:rPr lang="zh-CN" altLang="en-US" sz="1800" dirty="0"/>
              <a:t>。</a:t>
            </a:r>
          </a:p>
        </p:txBody>
      </p:sp>
    </p:spTree>
    <p:extLst>
      <p:ext uri="{BB962C8B-B14F-4D97-AF65-F5344CB8AC3E}">
        <p14:creationId xmlns:p14="http://schemas.microsoft.com/office/powerpoint/2010/main" val="38994656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strips(downRight)">
                                      <p:cBhvr>
                                        <p:cTn id="7" dur="500"/>
                                        <p:tgtEl>
                                          <p:spTgt spid="3">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strips(downRight)">
                                      <p:cBhvr>
                                        <p:cTn id="12" dur="500"/>
                                        <p:tgtEl>
                                          <p:spTgt spid="3">
                                            <p:txEl>
                                              <p:pRg st="9" end="9"/>
                                            </p:txEl>
                                          </p:spTgt>
                                        </p:tgtEl>
                                      </p:cBhvr>
                                    </p:animEffect>
                                  </p:childTnLst>
                                </p:cTn>
                              </p:par>
                              <p:par>
                                <p:cTn id="13" presetID="18" presetClass="entr" presetSubtype="6"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animEffect transition="in" filter="strips(downRight)">
                                      <p:cBhvr>
                                        <p:cTn id="1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3E3302-AAEA-3AF4-593D-9AA6BEB690C7}"/>
            </a:ext>
          </a:extLst>
        </p:cNvPr>
        <p:cNvGrpSpPr/>
        <p:nvPr/>
      </p:nvGrpSpPr>
      <p:grpSpPr>
        <a:xfrm>
          <a:off x="0" y="0"/>
          <a:ext cx="0" cy="0"/>
          <a:chOff x="0" y="0"/>
          <a:chExt cx="0" cy="0"/>
        </a:xfrm>
      </p:grpSpPr>
      <p:sp>
        <p:nvSpPr>
          <p:cNvPr id="130050" name="灯片编号占位符 3">
            <a:extLst>
              <a:ext uri="{FF2B5EF4-FFF2-40B4-BE49-F238E27FC236}">
                <a16:creationId xmlns:a16="http://schemas.microsoft.com/office/drawing/2014/main" id="{B6D8B466-602C-8349-FBF3-65E1B141AF09}"/>
              </a:ext>
            </a:extLst>
          </p:cNvPr>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122</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86019" name="Rectangle 2">
            <a:extLst>
              <a:ext uri="{FF2B5EF4-FFF2-40B4-BE49-F238E27FC236}">
                <a16:creationId xmlns:a16="http://schemas.microsoft.com/office/drawing/2014/main" id="{C96BAAC1-1EDD-882C-FC29-77079CC08812}"/>
              </a:ext>
            </a:extLst>
          </p:cNvPr>
          <p:cNvSpPr>
            <a:spLocks noGrp="1" noChangeArrowheads="1"/>
          </p:cNvSpPr>
          <p:nvPr>
            <p:ph type="title"/>
          </p:nvPr>
        </p:nvSpPr>
        <p:spPr/>
        <p:txBody>
          <a:bodyPr vert="horz"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zh-CN" altLang="en-US" sz="3800" b="1" i="0" u="none" strike="noStrike" kern="1200" cap="none" spc="0" normalizeH="0" baseline="0" noProof="0" dirty="0">
                <a:ln>
                  <a:noFill/>
                </a:ln>
                <a:solidFill>
                  <a:schemeClr val="bg1"/>
                </a:solidFill>
                <a:effectLst/>
                <a:uLnTx/>
                <a:uFillTx/>
                <a:latin typeface="+mj-ea"/>
                <a:ea typeface="+mj-ea"/>
                <a:cs typeface="+mj-cs"/>
              </a:rPr>
              <a:t>语义网络与框架表示法</a:t>
            </a:r>
          </a:p>
        </p:txBody>
      </p:sp>
      <p:sp>
        <p:nvSpPr>
          <p:cNvPr id="2" name="Rectangle 4">
            <a:extLst>
              <a:ext uri="{FF2B5EF4-FFF2-40B4-BE49-F238E27FC236}">
                <a16:creationId xmlns:a16="http://schemas.microsoft.com/office/drawing/2014/main" id="{711B6704-2FD9-8FCA-3820-F83F2B481181}"/>
              </a:ext>
            </a:extLst>
          </p:cNvPr>
          <p:cNvSpPr>
            <a:spLocks noChangeArrowheads="1"/>
          </p:cNvSpPr>
          <p:nvPr/>
        </p:nvSpPr>
        <p:spPr bwMode="auto">
          <a:xfrm>
            <a:off x="-88638" y="457200"/>
            <a:ext cx="8229600" cy="652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342900" marR="0" lvl="0" indent="-342900" defTabSz="914400" eaLnBrk="1" fontAlgn="auto" latinLnBrk="0" hangingPunct="1">
              <a:lnSpc>
                <a:spcPct val="80000"/>
              </a:lnSpc>
              <a:spcBef>
                <a:spcPct val="20000"/>
              </a:spcBef>
              <a:spcAft>
                <a:spcPts val="0"/>
              </a:spcAft>
              <a:buClr>
                <a:srgbClr val="3333CC"/>
              </a:buClr>
              <a:buSzPct val="60000"/>
              <a:buFont typeface="Wingdings" panose="05000000000000000000" pitchFamily="2" charset="2"/>
              <a:buNone/>
              <a:tabLst/>
              <a:defRPr/>
            </a:pPr>
            <a:r>
              <a:rPr kumimoji="0" lang="en-US" altLang="zh-CN" sz="19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(Frame </a:t>
            </a:r>
            <a:r>
              <a:rPr kumimoji="0" lang="zh-CN" altLang="en-US" sz="1900" b="1" i="0" u="none" strike="noStrike" kern="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rPr>
              <a:t>房间</a:t>
            </a:r>
          </a:p>
          <a:p>
            <a:pPr marL="342900" marR="0" lvl="0" indent="-342900" defTabSz="914400" eaLnBrk="1" fontAlgn="auto" latinLnBrk="0" hangingPunct="1">
              <a:lnSpc>
                <a:spcPct val="80000"/>
              </a:lnSpc>
              <a:spcBef>
                <a:spcPct val="20000"/>
              </a:spcBef>
              <a:spcAft>
                <a:spcPts val="0"/>
              </a:spcAft>
              <a:buClr>
                <a:srgbClr val="3333CC"/>
              </a:buClr>
              <a:buSzPct val="60000"/>
              <a:buFont typeface="Wingdings" panose="05000000000000000000" pitchFamily="2" charset="2"/>
              <a:buNone/>
              <a:tabLst/>
              <a:defRPr/>
            </a:pPr>
            <a:r>
              <a:rPr kumimoji="0" lang="zh-CN" altLang="en-US" sz="19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a:t>
            </a:r>
            <a:r>
              <a:rPr kumimoji="0" lang="en-US" altLang="zh-CN" sz="19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a:t>
            </a:r>
            <a:r>
              <a:rPr kumimoji="0" lang="zh-CN" altLang="en-US" sz="19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墙数 </a:t>
            </a:r>
            <a:r>
              <a:rPr kumimoji="0" lang="en-US" altLang="zh-CN" sz="19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Value:4)</a:t>
            </a:r>
          </a:p>
          <a:p>
            <a:pPr marL="342900" marR="0" lvl="0" indent="-342900" defTabSz="914400" eaLnBrk="1" fontAlgn="auto" latinLnBrk="0" hangingPunct="1">
              <a:lnSpc>
                <a:spcPct val="80000"/>
              </a:lnSpc>
              <a:spcBef>
                <a:spcPct val="20000"/>
              </a:spcBef>
              <a:spcAft>
                <a:spcPts val="0"/>
              </a:spcAft>
              <a:buClr>
                <a:srgbClr val="3333CC"/>
              </a:buClr>
              <a:buSzPct val="60000"/>
              <a:buFont typeface="Wingdings" panose="05000000000000000000" pitchFamily="2" charset="2"/>
              <a:buNone/>
              <a:tabLst/>
              <a:defRPr/>
            </a:pPr>
            <a:r>
              <a:rPr kumimoji="0" lang="en-US" altLang="zh-CN" sz="19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a:t>
            </a:r>
            <a:r>
              <a:rPr kumimoji="0" lang="zh-CN" altLang="en-US" sz="19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窗数 </a:t>
            </a:r>
            <a:r>
              <a:rPr kumimoji="0" lang="en-US" altLang="zh-CN" sz="19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Value:2)</a:t>
            </a:r>
          </a:p>
          <a:p>
            <a:pPr marL="342900" marR="0" lvl="0" indent="-342900" defTabSz="914400" eaLnBrk="1" fontAlgn="auto" latinLnBrk="0" hangingPunct="1">
              <a:lnSpc>
                <a:spcPct val="80000"/>
              </a:lnSpc>
              <a:spcBef>
                <a:spcPct val="20000"/>
              </a:spcBef>
              <a:spcAft>
                <a:spcPts val="0"/>
              </a:spcAft>
              <a:buClr>
                <a:srgbClr val="3333CC"/>
              </a:buClr>
              <a:buSzPct val="60000"/>
              <a:buFont typeface="Wingdings" panose="05000000000000000000" pitchFamily="2" charset="2"/>
              <a:buNone/>
              <a:tabLst/>
              <a:defRPr/>
            </a:pPr>
            <a:r>
              <a:rPr kumimoji="0" lang="en-US" altLang="zh-CN" sz="19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a:t>
            </a:r>
            <a:r>
              <a:rPr kumimoji="0" lang="zh-CN" altLang="en-US" sz="19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门数 </a:t>
            </a:r>
            <a:r>
              <a:rPr kumimoji="0" lang="en-US" altLang="zh-CN" sz="19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Value:1)</a:t>
            </a:r>
          </a:p>
          <a:p>
            <a:pPr marL="342900" marR="0" lvl="0" indent="-342900" defTabSz="914400" eaLnBrk="1" fontAlgn="auto" latinLnBrk="0" hangingPunct="1">
              <a:lnSpc>
                <a:spcPct val="80000"/>
              </a:lnSpc>
              <a:spcBef>
                <a:spcPct val="20000"/>
              </a:spcBef>
              <a:spcAft>
                <a:spcPts val="0"/>
              </a:spcAft>
              <a:buClr>
                <a:srgbClr val="3333CC"/>
              </a:buClr>
              <a:buSzPct val="60000"/>
              <a:buFont typeface="Wingdings" panose="05000000000000000000" pitchFamily="2" charset="2"/>
              <a:buNone/>
              <a:tabLst/>
              <a:defRPr/>
            </a:pPr>
            <a:r>
              <a:rPr kumimoji="0" lang="en-US" altLang="zh-CN" sz="19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a:t>
            </a:r>
            <a:r>
              <a:rPr kumimoji="0" lang="zh-CN" altLang="en-US" sz="1900" b="1" i="0" u="none" strike="noStrike" kern="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rPr>
              <a:t>墙</a:t>
            </a:r>
            <a:r>
              <a:rPr kumimoji="0" lang="zh-CN" altLang="en-US" sz="19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a:t>
            </a:r>
            <a:r>
              <a:rPr kumimoji="0" lang="zh-CN" altLang="en-US" sz="1800" b="1" i="0" u="none" strike="noStrike" kern="0" cap="none" spc="0" normalizeH="0" baseline="0" noProof="0" dirty="0">
                <a:ln>
                  <a:noFill/>
                </a:ln>
                <a:solidFill>
                  <a:srgbClr val="0066FF"/>
                </a:solidFill>
                <a:effectLst/>
                <a:uLnTx/>
                <a:uFillTx/>
                <a:latin typeface="Tahoma" panose="020B0604030504040204" pitchFamily="34" charset="0"/>
                <a:ea typeface="宋体" panose="02010600030101010101" pitchFamily="2" charset="-122"/>
              </a:rPr>
              <a:t>框架</a:t>
            </a:r>
            <a:r>
              <a:rPr kumimoji="0" lang="en-US" altLang="zh-CN" sz="19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a:t>
            </a:r>
            <a:r>
              <a:rPr kumimoji="0" lang="zh-CN" altLang="en-US" sz="19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墙</a:t>
            </a:r>
            <a:r>
              <a:rPr kumimoji="0" lang="en-US" altLang="zh-CN" sz="19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a:t>
            </a:r>
          </a:p>
          <a:p>
            <a:pPr marL="342900" marR="0" lvl="0" indent="-342900" defTabSz="914400" eaLnBrk="1" fontAlgn="auto" latinLnBrk="0" hangingPunct="1">
              <a:lnSpc>
                <a:spcPct val="80000"/>
              </a:lnSpc>
              <a:spcBef>
                <a:spcPct val="20000"/>
              </a:spcBef>
              <a:spcAft>
                <a:spcPts val="0"/>
              </a:spcAft>
              <a:buClr>
                <a:srgbClr val="3333CC"/>
              </a:buClr>
              <a:buSzPct val="60000"/>
              <a:buFont typeface="Wingdings" panose="05000000000000000000" pitchFamily="2" charset="2"/>
              <a:buNone/>
              <a:tabLst/>
              <a:defRPr/>
            </a:pPr>
            <a:r>
              <a:rPr kumimoji="0" lang="en-US" altLang="zh-CN" sz="19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a:t>
            </a:r>
            <a:r>
              <a:rPr kumimoji="0" lang="zh-CN" altLang="en-US" sz="1900" b="1" i="0" u="none" strike="noStrike" kern="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rPr>
              <a:t>天花板</a:t>
            </a:r>
            <a:r>
              <a:rPr kumimoji="0" lang="zh-CN" altLang="en-US" sz="19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a:t>
            </a:r>
            <a:r>
              <a:rPr kumimoji="0" lang="zh-CN" altLang="en-US" sz="1800" b="1" i="0" u="none" strike="noStrike" kern="0" cap="none" spc="0" normalizeH="0" baseline="0" noProof="0" dirty="0">
                <a:ln>
                  <a:noFill/>
                </a:ln>
                <a:solidFill>
                  <a:srgbClr val="0066FF"/>
                </a:solidFill>
                <a:effectLst/>
                <a:uLnTx/>
                <a:uFillTx/>
                <a:latin typeface="Tahoma" panose="020B0604030504040204" pitchFamily="34" charset="0"/>
                <a:ea typeface="宋体" panose="02010600030101010101" pitchFamily="2" charset="-122"/>
              </a:rPr>
              <a:t>框架</a:t>
            </a:r>
            <a:r>
              <a:rPr kumimoji="0" lang="en-US" altLang="zh-CN" sz="19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a:t>
            </a:r>
            <a:r>
              <a:rPr kumimoji="0" lang="zh-CN" altLang="en-US" sz="19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天花板</a:t>
            </a:r>
            <a:r>
              <a:rPr kumimoji="0" lang="en-US" altLang="zh-CN" sz="19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a:t>
            </a:r>
          </a:p>
          <a:p>
            <a:pPr marL="342900" marR="0" lvl="0" indent="-342900" defTabSz="914400" eaLnBrk="1" fontAlgn="auto" latinLnBrk="0" hangingPunct="1">
              <a:lnSpc>
                <a:spcPct val="80000"/>
              </a:lnSpc>
              <a:spcBef>
                <a:spcPct val="20000"/>
              </a:spcBef>
              <a:spcAft>
                <a:spcPts val="0"/>
              </a:spcAft>
              <a:buClr>
                <a:srgbClr val="3333CC"/>
              </a:buClr>
              <a:buSzPct val="60000"/>
              <a:buFont typeface="Wingdings" panose="05000000000000000000" pitchFamily="2" charset="2"/>
              <a:buNone/>
              <a:tabLst/>
              <a:defRPr/>
            </a:pPr>
            <a:r>
              <a:rPr kumimoji="0" lang="en-US" altLang="zh-CN" sz="19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a:t>
            </a:r>
            <a:r>
              <a:rPr kumimoji="0" lang="zh-CN" altLang="en-US" sz="1900" b="1" i="0" u="none" strike="noStrike" kern="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rPr>
              <a:t>地板</a:t>
            </a:r>
            <a:r>
              <a:rPr kumimoji="0" lang="zh-CN" altLang="en-US" sz="19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a:t>
            </a:r>
            <a:r>
              <a:rPr kumimoji="0" lang="zh-CN" altLang="en-US" sz="1800" b="1" i="0" u="none" strike="noStrike" kern="0" cap="none" spc="0" normalizeH="0" baseline="0" noProof="0" dirty="0">
                <a:ln>
                  <a:noFill/>
                </a:ln>
                <a:solidFill>
                  <a:srgbClr val="0066FF"/>
                </a:solidFill>
                <a:effectLst/>
                <a:uLnTx/>
                <a:uFillTx/>
                <a:latin typeface="Tahoma" panose="020B0604030504040204" pitchFamily="34" charset="0"/>
                <a:ea typeface="宋体" panose="02010600030101010101" pitchFamily="2" charset="-122"/>
              </a:rPr>
              <a:t>框架</a:t>
            </a:r>
            <a:r>
              <a:rPr kumimoji="0" lang="en-US" altLang="zh-CN" sz="19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a:t>
            </a:r>
            <a:r>
              <a:rPr kumimoji="0" lang="zh-CN" altLang="en-US" sz="19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地板</a:t>
            </a:r>
            <a:r>
              <a:rPr kumimoji="0" lang="en-US" altLang="zh-CN" sz="19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a:t>
            </a:r>
          </a:p>
          <a:p>
            <a:pPr marL="342900" marR="0" lvl="0" indent="-342900" defTabSz="914400" eaLnBrk="1" fontAlgn="auto" latinLnBrk="0" hangingPunct="1">
              <a:lnSpc>
                <a:spcPct val="80000"/>
              </a:lnSpc>
              <a:spcBef>
                <a:spcPct val="20000"/>
              </a:spcBef>
              <a:spcAft>
                <a:spcPts val="0"/>
              </a:spcAft>
              <a:buClr>
                <a:srgbClr val="3333CC"/>
              </a:buClr>
              <a:buSzPct val="60000"/>
              <a:buFont typeface="Wingdings" panose="05000000000000000000" pitchFamily="2" charset="2"/>
              <a:buNone/>
              <a:tabLst/>
              <a:defRPr/>
            </a:pPr>
            <a:r>
              <a:rPr kumimoji="0" lang="en-US" altLang="zh-CN" sz="19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a:t>
            </a:r>
            <a:r>
              <a:rPr kumimoji="0" lang="zh-CN" altLang="en-US" sz="1900" b="1" i="0" u="none" strike="noStrike" kern="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rPr>
              <a:t>家具</a:t>
            </a:r>
            <a:r>
              <a:rPr kumimoji="0" lang="zh-CN" altLang="en-US" sz="19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a:t>
            </a:r>
            <a:r>
              <a:rPr kumimoji="0" lang="zh-CN" altLang="en-US" sz="1800" b="1" i="0" u="none" strike="noStrike" kern="0" cap="none" spc="0" normalizeH="0" baseline="0" noProof="0" dirty="0">
                <a:ln>
                  <a:noFill/>
                </a:ln>
                <a:solidFill>
                  <a:srgbClr val="0066FF"/>
                </a:solidFill>
                <a:effectLst/>
                <a:uLnTx/>
                <a:uFillTx/>
                <a:latin typeface="Tahoma" panose="020B0604030504040204" pitchFamily="34" charset="0"/>
                <a:ea typeface="宋体" panose="02010600030101010101" pitchFamily="2" charset="-122"/>
              </a:rPr>
              <a:t>框架</a:t>
            </a:r>
            <a:r>
              <a:rPr kumimoji="0" lang="en-US" altLang="zh-CN" sz="19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a:t>
            </a:r>
            <a:r>
              <a:rPr kumimoji="0" lang="zh-CN" altLang="en-US" sz="19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家具</a:t>
            </a:r>
            <a:r>
              <a:rPr kumimoji="0" lang="en-US" altLang="zh-CN" sz="19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a:t>
            </a:r>
          </a:p>
          <a:p>
            <a:pPr marL="342900" marR="0" lvl="0" indent="-342900" defTabSz="914400" eaLnBrk="1" fontAlgn="auto" latinLnBrk="0" hangingPunct="1">
              <a:lnSpc>
                <a:spcPct val="80000"/>
              </a:lnSpc>
              <a:spcBef>
                <a:spcPct val="20000"/>
              </a:spcBef>
              <a:spcAft>
                <a:spcPts val="0"/>
              </a:spcAft>
              <a:buClr>
                <a:srgbClr val="3333CC"/>
              </a:buClr>
              <a:buSzPct val="60000"/>
              <a:buFont typeface="Wingdings" panose="05000000000000000000" pitchFamily="2" charset="2"/>
              <a:buNone/>
              <a:tabLst/>
              <a:defRPr/>
            </a:pPr>
            <a:r>
              <a:rPr kumimoji="0" lang="en-US" altLang="zh-CN" sz="19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a:t>
            </a:r>
            <a:r>
              <a:rPr kumimoji="0" lang="en-US" altLang="zh-CN" sz="19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t>
            </a:r>
            <a:endParaRPr kumimoji="0" lang="en-US" altLang="zh-CN" sz="19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endParaRPr>
          </a:p>
          <a:p>
            <a:pPr marL="342900" marR="0" lvl="0" indent="-342900" defTabSz="914400" eaLnBrk="1" fontAlgn="auto" latinLnBrk="0" hangingPunct="1">
              <a:lnSpc>
                <a:spcPct val="80000"/>
              </a:lnSpc>
              <a:spcBef>
                <a:spcPct val="20000"/>
              </a:spcBef>
              <a:spcAft>
                <a:spcPts val="0"/>
              </a:spcAft>
              <a:buClr>
                <a:srgbClr val="3333CC"/>
              </a:buClr>
              <a:buSzPct val="60000"/>
              <a:buFont typeface="Wingdings" panose="05000000000000000000" pitchFamily="2" charset="2"/>
              <a:buNone/>
              <a:tabLst/>
              <a:defRPr/>
            </a:pPr>
            <a:r>
              <a:rPr kumimoji="0" lang="en-US" altLang="zh-CN" sz="19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a:t>
            </a:r>
          </a:p>
          <a:p>
            <a:pPr marL="342900" marR="0" lvl="0" indent="-342900" defTabSz="914400" eaLnBrk="1" fontAlgn="auto" latinLnBrk="0" hangingPunct="1">
              <a:lnSpc>
                <a:spcPct val="80000"/>
              </a:lnSpc>
              <a:spcBef>
                <a:spcPct val="20000"/>
              </a:spcBef>
              <a:spcAft>
                <a:spcPts val="0"/>
              </a:spcAft>
              <a:buClr>
                <a:srgbClr val="3333CC"/>
              </a:buClr>
              <a:buSzPct val="60000"/>
              <a:buFont typeface="Wingdings" panose="05000000000000000000" pitchFamily="2" charset="2"/>
              <a:buNone/>
              <a:tabLst/>
              <a:defRPr/>
            </a:pPr>
            <a:r>
              <a:rPr kumimoji="0" lang="en-US" altLang="zh-CN" sz="19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(Frame </a:t>
            </a:r>
            <a:r>
              <a:rPr kumimoji="0" lang="zh-CN" altLang="en-US" sz="1900" b="1" i="0" u="none" strike="noStrike" kern="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rPr>
              <a:t>厨房</a:t>
            </a:r>
          </a:p>
          <a:p>
            <a:pPr marL="342900" marR="0" lvl="0" indent="-342900" defTabSz="914400" eaLnBrk="1" fontAlgn="auto" latinLnBrk="0" hangingPunct="1">
              <a:lnSpc>
                <a:spcPct val="80000"/>
              </a:lnSpc>
              <a:spcBef>
                <a:spcPct val="20000"/>
              </a:spcBef>
              <a:spcAft>
                <a:spcPts val="0"/>
              </a:spcAft>
              <a:buClr>
                <a:srgbClr val="3333CC"/>
              </a:buClr>
              <a:buSzPct val="60000"/>
              <a:buFont typeface="Wingdings" panose="05000000000000000000" pitchFamily="2" charset="2"/>
              <a:buNone/>
              <a:tabLst/>
              <a:defRPr/>
            </a:pPr>
            <a:r>
              <a:rPr kumimoji="0" lang="zh-CN" altLang="en-US" sz="19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a:t>
            </a:r>
            <a:r>
              <a:rPr kumimoji="0" lang="en-US" altLang="zh-CN" sz="19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a:t>
            </a:r>
            <a:r>
              <a:rPr kumimoji="0" lang="en-US" altLang="zh-CN" sz="1800" b="1" i="0" u="none" strike="noStrike" kern="0" cap="none" spc="0" normalizeH="0" baseline="0" noProof="0" dirty="0" err="1">
                <a:ln>
                  <a:noFill/>
                </a:ln>
                <a:solidFill>
                  <a:srgbClr val="FF0000"/>
                </a:solidFill>
                <a:effectLst/>
                <a:uLnTx/>
                <a:uFillTx/>
                <a:latin typeface="Tahoma" panose="020B0604030504040204" pitchFamily="34" charset="0"/>
                <a:ea typeface="宋体" panose="02010600030101010101" pitchFamily="2" charset="-122"/>
              </a:rPr>
              <a:t>Ako</a:t>
            </a:r>
            <a:r>
              <a:rPr kumimoji="0" lang="en-US" altLang="zh-CN" sz="1800" b="1" i="0" u="none" strike="noStrike" kern="0" cap="none" spc="0" normalizeH="0" baseline="0" noProof="0" dirty="0">
                <a:ln>
                  <a:noFill/>
                </a:ln>
                <a:solidFill>
                  <a:srgbClr val="0066FF"/>
                </a:solidFill>
                <a:effectLst/>
                <a:uLnTx/>
                <a:uFillTx/>
                <a:latin typeface="Tahoma" panose="020B0604030504040204" pitchFamily="34" charset="0"/>
                <a:ea typeface="宋体" panose="02010600030101010101" pitchFamily="2" charset="-122"/>
              </a:rPr>
              <a:t>  </a:t>
            </a:r>
            <a:r>
              <a:rPr kumimoji="0" lang="en-US" altLang="zh-CN" sz="19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Value:</a:t>
            </a:r>
            <a:r>
              <a:rPr kumimoji="0" lang="zh-CN" altLang="en-US" sz="1800" b="1" i="0" u="none" strike="noStrike" kern="0" cap="none" spc="0" normalizeH="0" baseline="0" noProof="0" dirty="0">
                <a:ln>
                  <a:noFill/>
                </a:ln>
                <a:solidFill>
                  <a:srgbClr val="0066FF"/>
                </a:solidFill>
                <a:effectLst/>
                <a:uLnTx/>
                <a:uFillTx/>
                <a:latin typeface="Tahoma" panose="020B0604030504040204" pitchFamily="34" charset="0"/>
                <a:ea typeface="宋体" panose="02010600030101010101" pitchFamily="2" charset="-122"/>
              </a:rPr>
              <a:t>房间</a:t>
            </a:r>
            <a:r>
              <a:rPr kumimoji="0" lang="en-US" altLang="zh-CN" sz="19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a:t>
            </a:r>
            <a:endParaRPr kumimoji="0" lang="en-US" altLang="zh-CN" sz="1800" b="1" i="0" u="none" strike="noStrike" kern="0" cap="none" spc="0" normalizeH="0" baseline="0" noProof="0" dirty="0">
              <a:ln>
                <a:noFill/>
              </a:ln>
              <a:solidFill>
                <a:srgbClr val="0066FF"/>
              </a:solidFill>
              <a:effectLst/>
              <a:uLnTx/>
              <a:uFillTx/>
              <a:latin typeface="Tahoma" panose="020B0604030504040204" pitchFamily="34" charset="0"/>
              <a:ea typeface="宋体" panose="02010600030101010101" pitchFamily="2" charset="-122"/>
            </a:endParaRPr>
          </a:p>
          <a:p>
            <a:pPr marL="342900" marR="0" lvl="0" indent="-342900" defTabSz="914400" eaLnBrk="1" fontAlgn="auto" latinLnBrk="0" hangingPunct="1">
              <a:lnSpc>
                <a:spcPct val="80000"/>
              </a:lnSpc>
              <a:spcBef>
                <a:spcPct val="20000"/>
              </a:spcBef>
              <a:spcAft>
                <a:spcPts val="0"/>
              </a:spcAft>
              <a:buClr>
                <a:srgbClr val="3333CC"/>
              </a:buClr>
              <a:buSzPct val="60000"/>
              <a:buFont typeface="Wingdings" panose="05000000000000000000" pitchFamily="2" charset="2"/>
              <a:buNone/>
              <a:tabLst/>
              <a:defRPr/>
            </a:pPr>
            <a:r>
              <a:rPr kumimoji="0" lang="en-US" altLang="zh-CN" sz="1800" b="1" i="0" u="none" strike="noStrike" kern="0" cap="none" spc="0" normalizeH="0" baseline="0" noProof="0" dirty="0">
                <a:ln>
                  <a:noFill/>
                </a:ln>
                <a:solidFill>
                  <a:srgbClr val="0066FF"/>
                </a:solidFill>
                <a:effectLst/>
                <a:uLnTx/>
                <a:uFillTx/>
                <a:latin typeface="Tahoma" panose="020B0604030504040204" pitchFamily="34" charset="0"/>
                <a:ea typeface="宋体" panose="02010600030101010101" pitchFamily="2" charset="-122"/>
              </a:rPr>
              <a:t>		 </a:t>
            </a:r>
            <a:r>
              <a:rPr kumimoji="0" lang="en-US" altLang="zh-CN" sz="19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a:t>
            </a:r>
            <a:r>
              <a:rPr kumimoji="0" lang="zh-CN" altLang="en-US" sz="1800" b="1" i="0" u="none" strike="noStrike" kern="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rPr>
              <a:t>转入</a:t>
            </a:r>
            <a:r>
              <a:rPr kumimoji="0" lang="zh-CN" altLang="en-US" sz="1800" b="1" i="0" u="none" strike="noStrike" kern="0" cap="none" spc="0" normalizeH="0" baseline="0" noProof="0" dirty="0">
                <a:ln>
                  <a:noFill/>
                </a:ln>
                <a:solidFill>
                  <a:srgbClr val="0066FF"/>
                </a:solidFill>
                <a:effectLst/>
                <a:uLnTx/>
                <a:uFillTx/>
                <a:latin typeface="Tahoma" panose="020B0604030504040204" pitchFamily="34" charset="0"/>
                <a:ea typeface="宋体" panose="02010600030101010101" pitchFamily="2" charset="-122"/>
              </a:rPr>
              <a:t> 条件 </a:t>
            </a:r>
            <a:r>
              <a:rPr kumimoji="0" lang="en-US" altLang="zh-CN" sz="1800" b="1" i="0" u="none" strike="noStrike" kern="0" cap="none" spc="0" normalizeH="0" baseline="0" noProof="0" dirty="0">
                <a:ln>
                  <a:noFill/>
                </a:ln>
                <a:solidFill>
                  <a:srgbClr val="0066FF"/>
                </a:solidFill>
                <a:effectLst/>
                <a:uLnTx/>
                <a:uFillTx/>
                <a:latin typeface="Tahoma" panose="020B0604030504040204" pitchFamily="34" charset="0"/>
                <a:ea typeface="宋体" panose="02010600030101010101" pitchFamily="2" charset="-122"/>
              </a:rPr>
              <a:t>: </a:t>
            </a:r>
            <a:r>
              <a:rPr kumimoji="0" lang="zh-CN" altLang="en-US" sz="1800" b="1" i="0" u="none" strike="noStrike" kern="0" cap="none" spc="0" normalizeH="0" baseline="0" noProof="0" dirty="0">
                <a:ln>
                  <a:noFill/>
                </a:ln>
                <a:solidFill>
                  <a:srgbClr val="0066FF"/>
                </a:solidFill>
                <a:effectLst/>
                <a:uLnTx/>
                <a:uFillTx/>
                <a:latin typeface="Tahoma" panose="020B0604030504040204" pitchFamily="34" charset="0"/>
                <a:ea typeface="宋体" panose="02010600030101010101" pitchFamily="2" charset="-122"/>
              </a:rPr>
              <a:t>煤气罐数</a:t>
            </a:r>
            <a:r>
              <a:rPr kumimoji="0" lang="en-US" altLang="zh-CN" sz="1800" b="1" i="0" u="none" strike="noStrike" kern="0" cap="none" spc="0" normalizeH="0" baseline="0" noProof="0" dirty="0">
                <a:ln>
                  <a:noFill/>
                </a:ln>
                <a:solidFill>
                  <a:srgbClr val="0066FF"/>
                </a:solidFill>
                <a:effectLst/>
                <a:uLnTx/>
                <a:uFillTx/>
                <a:latin typeface="Tahoma" panose="020B0604030504040204" pitchFamily="34" charset="0"/>
                <a:ea typeface="宋体" panose="02010600030101010101" pitchFamily="2" charset="-122"/>
              </a:rPr>
              <a:t>&gt;0 </a:t>
            </a:r>
            <a:r>
              <a:rPr kumimoji="0" lang="en-US" altLang="zh-CN" sz="19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a:t>
            </a:r>
            <a:endParaRPr kumimoji="0" lang="en-US" altLang="zh-CN" sz="1800" b="1" i="0" u="none" strike="noStrike" kern="0" cap="none" spc="0" normalizeH="0" baseline="0" noProof="0" dirty="0">
              <a:ln>
                <a:noFill/>
              </a:ln>
              <a:solidFill>
                <a:srgbClr val="0066FF"/>
              </a:solidFill>
              <a:effectLst/>
              <a:uLnTx/>
              <a:uFillTx/>
              <a:latin typeface="Tahoma" panose="020B0604030504040204" pitchFamily="34" charset="0"/>
              <a:ea typeface="宋体" panose="02010600030101010101" pitchFamily="2" charset="-122"/>
            </a:endParaRPr>
          </a:p>
          <a:p>
            <a:pPr marL="342900" marR="0" lvl="0" indent="-342900" defTabSz="914400" eaLnBrk="1" fontAlgn="auto" latinLnBrk="0" hangingPunct="1">
              <a:lnSpc>
                <a:spcPct val="80000"/>
              </a:lnSpc>
              <a:spcBef>
                <a:spcPct val="20000"/>
              </a:spcBef>
              <a:spcAft>
                <a:spcPts val="0"/>
              </a:spcAft>
              <a:buClr>
                <a:srgbClr val="3333CC"/>
              </a:buClr>
              <a:buSzPct val="60000"/>
              <a:buFont typeface="Wingdings" panose="05000000000000000000" pitchFamily="2" charset="2"/>
              <a:buNone/>
              <a:tabLst/>
              <a:defRPr/>
            </a:pPr>
            <a:r>
              <a:rPr kumimoji="0" lang="en-US" altLang="zh-CN" sz="19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a:t>
            </a:r>
            <a:r>
              <a:rPr kumimoji="0" lang="zh-CN" altLang="en-US" sz="18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煤气罐数 </a:t>
            </a:r>
            <a:r>
              <a:rPr kumimoji="0" lang="en-US" altLang="zh-CN" sz="19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Value:1 )</a:t>
            </a:r>
          </a:p>
          <a:p>
            <a:pPr marL="342900" marR="0" lvl="0" indent="-342900" defTabSz="914400" eaLnBrk="1" fontAlgn="auto" latinLnBrk="0" hangingPunct="1">
              <a:lnSpc>
                <a:spcPct val="80000"/>
              </a:lnSpc>
              <a:spcBef>
                <a:spcPct val="20000"/>
              </a:spcBef>
              <a:spcAft>
                <a:spcPts val="0"/>
              </a:spcAft>
              <a:buClr>
                <a:srgbClr val="3333CC"/>
              </a:buClr>
              <a:buSzPct val="60000"/>
              <a:buFont typeface="Wingdings" panose="05000000000000000000" pitchFamily="2" charset="2"/>
              <a:buNone/>
              <a:tabLst/>
              <a:defRPr/>
            </a:pPr>
            <a:r>
              <a:rPr kumimoji="0" lang="en-US" altLang="zh-CN" sz="19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a:t>
            </a:r>
            <a:r>
              <a:rPr kumimoji="0" lang="zh-CN" altLang="en-US" sz="1900" b="1" i="0" u="none" strike="noStrike" kern="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rPr>
              <a:t>煤气灶</a:t>
            </a:r>
            <a:r>
              <a:rPr kumimoji="0" lang="zh-CN" altLang="en-US" sz="19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a:t>
            </a:r>
            <a:r>
              <a:rPr kumimoji="0" lang="zh-CN" altLang="en-US" sz="1800" b="1" i="0" u="none" strike="noStrike" kern="0" cap="none" spc="0" normalizeH="0" baseline="0" noProof="0" dirty="0">
                <a:ln>
                  <a:noFill/>
                </a:ln>
                <a:solidFill>
                  <a:srgbClr val="0066FF"/>
                </a:solidFill>
                <a:effectLst/>
                <a:uLnTx/>
                <a:uFillTx/>
                <a:latin typeface="Tahoma" panose="020B0604030504040204" pitchFamily="34" charset="0"/>
                <a:ea typeface="宋体" panose="02010600030101010101" pitchFamily="2" charset="-122"/>
              </a:rPr>
              <a:t>框架</a:t>
            </a:r>
            <a:r>
              <a:rPr kumimoji="0" lang="en-US" altLang="zh-CN" sz="19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a:t>
            </a:r>
            <a:r>
              <a:rPr kumimoji="0" lang="zh-CN" altLang="en-US" sz="19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煤气灶</a:t>
            </a:r>
            <a:r>
              <a:rPr kumimoji="0" lang="en-US" altLang="zh-CN" sz="19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a:t>
            </a:r>
          </a:p>
          <a:p>
            <a:pPr marL="342900" marR="0" lvl="0" indent="-342900" defTabSz="914400" eaLnBrk="1" fontAlgn="auto" latinLnBrk="0" hangingPunct="1">
              <a:lnSpc>
                <a:spcPct val="80000"/>
              </a:lnSpc>
              <a:spcBef>
                <a:spcPct val="20000"/>
              </a:spcBef>
              <a:spcAft>
                <a:spcPts val="0"/>
              </a:spcAft>
              <a:buClr>
                <a:srgbClr val="3333CC"/>
              </a:buClr>
              <a:buSzPct val="60000"/>
              <a:buFont typeface="Wingdings" panose="05000000000000000000" pitchFamily="2" charset="2"/>
              <a:buNone/>
              <a:tabLst/>
              <a:defRPr/>
            </a:pPr>
            <a:r>
              <a:rPr kumimoji="0" lang="en-US" altLang="zh-CN" sz="19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a:t>
            </a:r>
            <a:r>
              <a:rPr kumimoji="0" lang="zh-CN" altLang="en-US" sz="1900" b="1" i="0" u="none" strike="noStrike" kern="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rPr>
              <a:t>煤气罐</a:t>
            </a:r>
            <a:r>
              <a:rPr kumimoji="0" lang="zh-CN" altLang="en-US" sz="19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a:t>
            </a:r>
            <a:r>
              <a:rPr kumimoji="0" lang="zh-CN" altLang="en-US" sz="1800" b="1" i="0" u="none" strike="noStrike" kern="0" cap="none" spc="0" normalizeH="0" baseline="0" noProof="0" dirty="0">
                <a:ln>
                  <a:noFill/>
                </a:ln>
                <a:solidFill>
                  <a:srgbClr val="0066FF"/>
                </a:solidFill>
                <a:effectLst/>
                <a:uLnTx/>
                <a:uFillTx/>
                <a:latin typeface="Tahoma" panose="020B0604030504040204" pitchFamily="34" charset="0"/>
                <a:ea typeface="宋体" panose="02010600030101010101" pitchFamily="2" charset="-122"/>
              </a:rPr>
              <a:t>框架</a:t>
            </a:r>
            <a:r>
              <a:rPr kumimoji="0" lang="en-US" altLang="zh-CN" sz="19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a:t>
            </a:r>
            <a:r>
              <a:rPr kumimoji="0" lang="zh-CN" altLang="en-US" sz="19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煤气罐</a:t>
            </a:r>
            <a:r>
              <a:rPr kumimoji="0" lang="en-US" altLang="zh-CN" sz="19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a:t>
            </a:r>
          </a:p>
          <a:p>
            <a:pPr marL="342900" marR="0" lvl="0" indent="-342900" defTabSz="914400" eaLnBrk="1" fontAlgn="auto" latinLnBrk="0" hangingPunct="1">
              <a:lnSpc>
                <a:spcPct val="80000"/>
              </a:lnSpc>
              <a:spcBef>
                <a:spcPct val="20000"/>
              </a:spcBef>
              <a:spcAft>
                <a:spcPts val="0"/>
              </a:spcAft>
              <a:buClr>
                <a:srgbClr val="3333CC"/>
              </a:buClr>
              <a:buSzPct val="60000"/>
              <a:buFont typeface="Wingdings" panose="05000000000000000000" pitchFamily="2" charset="2"/>
              <a:buNone/>
              <a:tabLst/>
              <a:defRPr/>
            </a:pPr>
            <a:r>
              <a:rPr kumimoji="0" lang="en-US" altLang="zh-CN" sz="19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a:t>
            </a:r>
          </a:p>
          <a:p>
            <a:pPr marL="342900" marR="0" lvl="0" indent="-342900" defTabSz="914400" eaLnBrk="1" fontAlgn="auto" latinLnBrk="0" hangingPunct="1">
              <a:lnSpc>
                <a:spcPct val="80000"/>
              </a:lnSpc>
              <a:spcBef>
                <a:spcPct val="20000"/>
              </a:spcBef>
              <a:spcAft>
                <a:spcPts val="0"/>
              </a:spcAft>
              <a:buClr>
                <a:srgbClr val="3333CC"/>
              </a:buClr>
              <a:buSzPct val="60000"/>
              <a:buFont typeface="Wingdings" panose="05000000000000000000" pitchFamily="2" charset="2"/>
              <a:buNone/>
              <a:tabLst/>
              <a:defRPr/>
            </a:pPr>
            <a:r>
              <a:rPr kumimoji="0" lang="en-US" altLang="zh-CN" sz="19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(Frame </a:t>
            </a:r>
            <a:r>
              <a:rPr kumimoji="0" lang="zh-CN" altLang="en-US" sz="1900" b="1" i="0" u="none" strike="noStrike" kern="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rPr>
              <a:t>公用厨房</a:t>
            </a:r>
          </a:p>
          <a:p>
            <a:pPr marL="342900" marR="0" lvl="0" indent="-342900" defTabSz="914400" eaLnBrk="1" fontAlgn="auto" latinLnBrk="0" hangingPunct="1">
              <a:lnSpc>
                <a:spcPct val="80000"/>
              </a:lnSpc>
              <a:spcBef>
                <a:spcPct val="20000"/>
              </a:spcBef>
              <a:spcAft>
                <a:spcPts val="0"/>
              </a:spcAft>
              <a:buClr>
                <a:srgbClr val="3333CC"/>
              </a:buClr>
              <a:buSzPct val="60000"/>
              <a:buFont typeface="Wingdings" panose="05000000000000000000" pitchFamily="2" charset="2"/>
              <a:buNone/>
              <a:tabLst/>
              <a:defRPr/>
            </a:pPr>
            <a:r>
              <a:rPr kumimoji="0" lang="zh-CN" altLang="en-US" sz="19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a:t>
            </a:r>
            <a:r>
              <a:rPr kumimoji="0" lang="en-US" altLang="zh-CN" sz="19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a:t>
            </a:r>
            <a:r>
              <a:rPr kumimoji="0" lang="en-US" altLang="zh-CN" sz="1900" b="1" i="0" u="none" strike="noStrike" kern="0" cap="none" spc="0" normalizeH="0" baseline="0" noProof="0" dirty="0" err="1">
                <a:ln>
                  <a:noFill/>
                </a:ln>
                <a:solidFill>
                  <a:srgbClr val="FF0000"/>
                </a:solidFill>
                <a:effectLst/>
                <a:uLnTx/>
                <a:uFillTx/>
                <a:latin typeface="Tahoma" panose="020B0604030504040204" pitchFamily="34" charset="0"/>
                <a:ea typeface="宋体" panose="02010600030101010101" pitchFamily="2" charset="-122"/>
              </a:rPr>
              <a:t>Ako</a:t>
            </a:r>
            <a:r>
              <a:rPr kumimoji="0" lang="en-US" altLang="zh-CN" sz="19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Value:</a:t>
            </a:r>
            <a:r>
              <a:rPr kumimoji="0" lang="zh-CN" altLang="en-US" sz="1900" b="1" i="0" u="none" strike="noStrike" kern="0" cap="none" spc="0" normalizeH="0" baseline="0" noProof="0" dirty="0">
                <a:ln>
                  <a:noFill/>
                </a:ln>
                <a:solidFill>
                  <a:srgbClr val="0066FF"/>
                </a:solidFill>
                <a:effectLst/>
                <a:uLnTx/>
                <a:uFillTx/>
                <a:latin typeface="Tahoma" panose="020B0604030504040204" pitchFamily="34" charset="0"/>
                <a:ea typeface="宋体" panose="02010600030101010101" pitchFamily="2" charset="-122"/>
              </a:rPr>
              <a:t>厨房</a:t>
            </a:r>
            <a:r>
              <a:rPr kumimoji="0" lang="en-US" altLang="zh-CN" sz="19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a:t>
            </a:r>
            <a:endParaRPr kumimoji="0" lang="en-US" altLang="zh-CN" sz="1800" b="1" i="0" u="none" strike="noStrike" kern="0" cap="none" spc="0" normalizeH="0" baseline="0" noProof="0" dirty="0">
              <a:ln>
                <a:noFill/>
              </a:ln>
              <a:solidFill>
                <a:srgbClr val="0066FF"/>
              </a:solidFill>
              <a:effectLst/>
              <a:uLnTx/>
              <a:uFillTx/>
              <a:latin typeface="Tahoma" panose="020B0604030504040204" pitchFamily="34" charset="0"/>
              <a:ea typeface="宋体" panose="02010600030101010101" pitchFamily="2" charset="-122"/>
            </a:endParaRPr>
          </a:p>
          <a:p>
            <a:pPr marL="342900" marR="0" lvl="0" indent="-342900" defTabSz="914400" eaLnBrk="1" fontAlgn="auto" latinLnBrk="0" hangingPunct="1">
              <a:lnSpc>
                <a:spcPct val="80000"/>
              </a:lnSpc>
              <a:spcBef>
                <a:spcPct val="20000"/>
              </a:spcBef>
              <a:spcAft>
                <a:spcPts val="0"/>
              </a:spcAft>
              <a:buClr>
                <a:srgbClr val="3333CC"/>
              </a:buClr>
              <a:buSzPct val="60000"/>
              <a:buFont typeface="Wingdings" panose="05000000000000000000" pitchFamily="2" charset="2"/>
              <a:buNone/>
              <a:tabLst/>
              <a:defRPr/>
            </a:pPr>
            <a:r>
              <a:rPr kumimoji="0" lang="en-US" altLang="zh-CN" sz="1800" b="1" i="0" u="none" strike="noStrike" kern="0" cap="none" spc="0" normalizeH="0" baseline="0" noProof="0" dirty="0">
                <a:ln>
                  <a:noFill/>
                </a:ln>
                <a:solidFill>
                  <a:srgbClr val="0066FF"/>
                </a:solidFill>
                <a:effectLst/>
                <a:uLnTx/>
                <a:uFillTx/>
                <a:latin typeface="Tahoma" panose="020B0604030504040204" pitchFamily="34" charset="0"/>
                <a:ea typeface="宋体" panose="02010600030101010101" pitchFamily="2" charset="-122"/>
              </a:rPr>
              <a:t>		 </a:t>
            </a:r>
            <a:r>
              <a:rPr kumimoji="0" lang="en-US" altLang="zh-CN" sz="19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a:t>
            </a:r>
            <a:r>
              <a:rPr kumimoji="0" lang="zh-CN" altLang="en-US" sz="1800" b="1" i="0" u="none" strike="noStrike" kern="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rPr>
              <a:t>转入</a:t>
            </a:r>
            <a:r>
              <a:rPr kumimoji="0" lang="zh-CN" altLang="en-US" sz="1800" b="1" i="0" u="none" strike="noStrike" kern="0" cap="none" spc="0" normalizeH="0" baseline="0" noProof="0" dirty="0">
                <a:ln>
                  <a:noFill/>
                </a:ln>
                <a:solidFill>
                  <a:srgbClr val="0066FF"/>
                </a:solidFill>
                <a:effectLst/>
                <a:uLnTx/>
                <a:uFillTx/>
                <a:latin typeface="Tahoma" panose="020B0604030504040204" pitchFamily="34" charset="0"/>
                <a:ea typeface="宋体" panose="02010600030101010101" pitchFamily="2" charset="-122"/>
              </a:rPr>
              <a:t> 条件 </a:t>
            </a:r>
            <a:r>
              <a:rPr kumimoji="0" lang="en-US" altLang="zh-CN" sz="1800" b="1" i="0" u="none" strike="noStrike" kern="0" cap="none" spc="0" normalizeH="0" baseline="0" noProof="0" dirty="0">
                <a:ln>
                  <a:noFill/>
                </a:ln>
                <a:solidFill>
                  <a:srgbClr val="0066FF"/>
                </a:solidFill>
                <a:effectLst/>
                <a:uLnTx/>
                <a:uFillTx/>
                <a:latin typeface="Tahoma" panose="020B0604030504040204" pitchFamily="34" charset="0"/>
                <a:ea typeface="宋体" panose="02010600030101010101" pitchFamily="2" charset="-122"/>
              </a:rPr>
              <a:t>: </a:t>
            </a:r>
            <a:r>
              <a:rPr kumimoji="0" lang="zh-CN" altLang="en-US" sz="1800" b="1" i="0" u="none" strike="noStrike" kern="0" cap="none" spc="0" normalizeH="0" baseline="0" noProof="0" dirty="0">
                <a:ln>
                  <a:noFill/>
                </a:ln>
                <a:solidFill>
                  <a:srgbClr val="0066FF"/>
                </a:solidFill>
                <a:effectLst/>
                <a:uLnTx/>
                <a:uFillTx/>
                <a:latin typeface="Tahoma" panose="020B0604030504040204" pitchFamily="34" charset="0"/>
                <a:ea typeface="宋体" panose="02010600030101010101" pitchFamily="2" charset="-122"/>
              </a:rPr>
              <a:t>煤气罐数</a:t>
            </a:r>
            <a:r>
              <a:rPr kumimoji="0" lang="en-US" altLang="zh-CN" sz="1800" b="1" i="0" u="none" strike="noStrike" kern="0" cap="none" spc="0" normalizeH="0" baseline="0" noProof="0" dirty="0">
                <a:ln>
                  <a:noFill/>
                </a:ln>
                <a:solidFill>
                  <a:srgbClr val="0066FF"/>
                </a:solidFill>
                <a:effectLst/>
                <a:uLnTx/>
                <a:uFillTx/>
                <a:latin typeface="Tahoma" panose="020B0604030504040204" pitchFamily="34" charset="0"/>
                <a:ea typeface="宋体" panose="02010600030101010101" pitchFamily="2" charset="-122"/>
              </a:rPr>
              <a:t>&gt;1 </a:t>
            </a:r>
            <a:r>
              <a:rPr kumimoji="0" lang="en-US" altLang="zh-CN" sz="19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a:t>
            </a:r>
            <a:endParaRPr kumimoji="0" lang="en-US" altLang="zh-CN" sz="1800" b="1" i="0" u="none" strike="noStrike" kern="0" cap="none" spc="0" normalizeH="0" baseline="0" noProof="0" dirty="0">
              <a:ln>
                <a:noFill/>
              </a:ln>
              <a:solidFill>
                <a:srgbClr val="0066FF"/>
              </a:solidFill>
              <a:effectLst/>
              <a:uLnTx/>
              <a:uFillTx/>
              <a:latin typeface="Tahoma" panose="020B0604030504040204" pitchFamily="34" charset="0"/>
              <a:ea typeface="宋体" panose="02010600030101010101" pitchFamily="2" charset="-122"/>
            </a:endParaRPr>
          </a:p>
          <a:p>
            <a:pPr marL="342900" marR="0" lvl="0" indent="-342900" defTabSz="914400" eaLnBrk="1" fontAlgn="auto" latinLnBrk="0" hangingPunct="1">
              <a:lnSpc>
                <a:spcPct val="80000"/>
              </a:lnSpc>
              <a:spcBef>
                <a:spcPct val="20000"/>
              </a:spcBef>
              <a:spcAft>
                <a:spcPts val="0"/>
              </a:spcAft>
              <a:buClr>
                <a:srgbClr val="3333CC"/>
              </a:buClr>
              <a:buSzPct val="60000"/>
              <a:buFont typeface="Wingdings" panose="05000000000000000000" pitchFamily="2" charset="2"/>
              <a:buNone/>
              <a:tabLst/>
              <a:defRPr/>
            </a:pPr>
            <a:r>
              <a:rPr kumimoji="0" lang="en-US" altLang="zh-CN" sz="19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a:t>
            </a:r>
            <a:r>
              <a:rPr kumimoji="0" lang="zh-CN" altLang="en-US" sz="18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煤气罐数 </a:t>
            </a:r>
            <a:r>
              <a:rPr kumimoji="0" lang="en-US" altLang="zh-CN" sz="18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Value:2 </a:t>
            </a:r>
            <a:r>
              <a:rPr kumimoji="0" lang="en-US" altLang="zh-CN" sz="19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a:t>
            </a:r>
            <a:endParaRPr kumimoji="0" lang="en-US" altLang="zh-CN" sz="18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endParaRPr>
          </a:p>
          <a:p>
            <a:pPr marL="342900" marR="0" lvl="0" indent="-342900" defTabSz="914400" eaLnBrk="1" fontAlgn="auto" latinLnBrk="0" hangingPunct="1">
              <a:lnSpc>
                <a:spcPct val="80000"/>
              </a:lnSpc>
              <a:spcBef>
                <a:spcPct val="20000"/>
              </a:spcBef>
              <a:spcAft>
                <a:spcPts val="0"/>
              </a:spcAft>
              <a:buClr>
                <a:srgbClr val="3333CC"/>
              </a:buClr>
              <a:buSzPct val="60000"/>
              <a:buFont typeface="Wingdings" panose="05000000000000000000" pitchFamily="2" charset="2"/>
              <a:buNone/>
              <a:tabLst/>
              <a:defRPr/>
            </a:pPr>
            <a:r>
              <a:rPr kumimoji="0" lang="en-US" altLang="zh-CN" sz="19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a:t>
            </a:r>
          </a:p>
          <a:p>
            <a:pPr marL="342900" marR="0" lvl="0" indent="-342900" defTabSz="914400" eaLnBrk="1" fontAlgn="auto" latinLnBrk="0" hangingPunct="1">
              <a:lnSpc>
                <a:spcPct val="80000"/>
              </a:lnSpc>
              <a:spcBef>
                <a:spcPct val="20000"/>
              </a:spcBef>
              <a:spcAft>
                <a:spcPts val="0"/>
              </a:spcAft>
              <a:buClr>
                <a:srgbClr val="3333CC"/>
              </a:buClr>
              <a:buSzPct val="60000"/>
              <a:buFont typeface="Wingdings" panose="05000000000000000000" pitchFamily="2" charset="2"/>
              <a:buNone/>
              <a:tabLst/>
              <a:defRPr/>
            </a:pPr>
            <a:endParaRPr kumimoji="0" lang="en-US" altLang="zh-CN" sz="19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endParaRPr>
          </a:p>
        </p:txBody>
      </p:sp>
      <p:sp>
        <p:nvSpPr>
          <p:cNvPr id="4" name="Rectangle 5">
            <a:extLst>
              <a:ext uri="{FF2B5EF4-FFF2-40B4-BE49-F238E27FC236}">
                <a16:creationId xmlns:a16="http://schemas.microsoft.com/office/drawing/2014/main" id="{61A4BAAE-112D-EA5E-529B-1378E0CFA901}"/>
              </a:ext>
            </a:extLst>
          </p:cNvPr>
          <p:cNvSpPr>
            <a:spLocks noChangeArrowheads="1"/>
          </p:cNvSpPr>
          <p:nvPr/>
        </p:nvSpPr>
        <p:spPr bwMode="auto">
          <a:xfrm>
            <a:off x="7439287" y="2832100"/>
            <a:ext cx="1439863" cy="503238"/>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zh-CN" altLang="en-US" sz="2400" b="1">
                <a:solidFill>
                  <a:srgbClr val="000000"/>
                </a:solidFill>
                <a:latin typeface="Arial" panose="020B0604020202020204" pitchFamily="34" charset="0"/>
                <a:ea typeface="黑体" panose="02010609060101010101" pitchFamily="49" charset="-122"/>
              </a:rPr>
              <a:t>厨房</a:t>
            </a:r>
          </a:p>
        </p:txBody>
      </p:sp>
      <p:cxnSp>
        <p:nvCxnSpPr>
          <p:cNvPr id="5" name="AutoShape 6">
            <a:extLst>
              <a:ext uri="{FF2B5EF4-FFF2-40B4-BE49-F238E27FC236}">
                <a16:creationId xmlns:a16="http://schemas.microsoft.com/office/drawing/2014/main" id="{A5B63035-2264-5DFE-421B-6E4FC723DB48}"/>
              </a:ext>
            </a:extLst>
          </p:cNvPr>
          <p:cNvCxnSpPr>
            <a:cxnSpLocks noChangeShapeType="1"/>
            <a:stCxn id="8" idx="3"/>
            <a:endCxn id="4" idx="0"/>
          </p:cNvCxnSpPr>
          <p:nvPr/>
        </p:nvCxnSpPr>
        <p:spPr bwMode="auto">
          <a:xfrm>
            <a:off x="6307400" y="1284288"/>
            <a:ext cx="1852612" cy="1528762"/>
          </a:xfrm>
          <a:prstGeom prst="straightConnector1">
            <a:avLst/>
          </a:prstGeom>
          <a:noFill/>
          <a:ln w="31750">
            <a:solidFill>
              <a:srgbClr val="000000"/>
            </a:solidFill>
            <a:round/>
            <a:headEnd type="stealth"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Rectangle 7">
            <a:extLst>
              <a:ext uri="{FF2B5EF4-FFF2-40B4-BE49-F238E27FC236}">
                <a16:creationId xmlns:a16="http://schemas.microsoft.com/office/drawing/2014/main" id="{4D03AA79-C7A9-2E55-2BBB-382F64FE391B}"/>
              </a:ext>
            </a:extLst>
          </p:cNvPr>
          <p:cNvSpPr>
            <a:spLocks noChangeArrowheads="1"/>
          </p:cNvSpPr>
          <p:nvPr/>
        </p:nvSpPr>
        <p:spPr bwMode="auto">
          <a:xfrm>
            <a:off x="7439287" y="5137150"/>
            <a:ext cx="1439863" cy="503238"/>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zh-CN" altLang="en-US" sz="2400" b="1">
                <a:solidFill>
                  <a:srgbClr val="000000"/>
                </a:solidFill>
                <a:latin typeface="Arial" panose="020B0604020202020204" pitchFamily="34" charset="0"/>
                <a:ea typeface="黑体" panose="02010609060101010101" pitchFamily="49" charset="-122"/>
              </a:rPr>
              <a:t>公用厨房</a:t>
            </a:r>
          </a:p>
        </p:txBody>
      </p:sp>
      <p:cxnSp>
        <p:nvCxnSpPr>
          <p:cNvPr id="7" name="AutoShape 8">
            <a:extLst>
              <a:ext uri="{FF2B5EF4-FFF2-40B4-BE49-F238E27FC236}">
                <a16:creationId xmlns:a16="http://schemas.microsoft.com/office/drawing/2014/main" id="{DC5F7613-73E3-98B8-55F7-E1E94C07AAC8}"/>
              </a:ext>
            </a:extLst>
          </p:cNvPr>
          <p:cNvCxnSpPr>
            <a:cxnSpLocks noChangeShapeType="1"/>
            <a:stCxn id="6" idx="0"/>
            <a:endCxn id="4" idx="2"/>
          </p:cNvCxnSpPr>
          <p:nvPr/>
        </p:nvCxnSpPr>
        <p:spPr bwMode="auto">
          <a:xfrm flipV="1">
            <a:off x="8160012" y="3354388"/>
            <a:ext cx="0" cy="1763712"/>
          </a:xfrm>
          <a:prstGeom prst="straightConnector1">
            <a:avLst/>
          </a:prstGeom>
          <a:noFill/>
          <a:ln w="31750">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Rectangle 9">
            <a:extLst>
              <a:ext uri="{FF2B5EF4-FFF2-40B4-BE49-F238E27FC236}">
                <a16:creationId xmlns:a16="http://schemas.microsoft.com/office/drawing/2014/main" id="{18C9124B-B744-5A14-4546-23E889C6A762}"/>
              </a:ext>
            </a:extLst>
          </p:cNvPr>
          <p:cNvSpPr>
            <a:spLocks noChangeArrowheads="1"/>
          </p:cNvSpPr>
          <p:nvPr/>
        </p:nvSpPr>
        <p:spPr bwMode="auto">
          <a:xfrm>
            <a:off x="4919925" y="1031875"/>
            <a:ext cx="1368425" cy="503238"/>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a:ln>
                  <a:noFill/>
                </a:ln>
                <a:solidFill>
                  <a:srgbClr val="000000"/>
                </a:solidFill>
                <a:effectLst/>
                <a:uLnTx/>
                <a:uFillTx/>
                <a:latin typeface="Arial" panose="020B0604020202020204" pitchFamily="34" charset="0"/>
                <a:ea typeface="黑体" panose="02010609060101010101" pitchFamily="49" charset="-122"/>
              </a:rPr>
              <a:t>房间</a:t>
            </a:r>
          </a:p>
        </p:txBody>
      </p:sp>
      <p:sp>
        <p:nvSpPr>
          <p:cNvPr id="9" name="Rectangle 10">
            <a:extLst>
              <a:ext uri="{FF2B5EF4-FFF2-40B4-BE49-F238E27FC236}">
                <a16:creationId xmlns:a16="http://schemas.microsoft.com/office/drawing/2014/main" id="{30A98DA7-4A7C-FB99-FB45-65C2477908A9}"/>
              </a:ext>
            </a:extLst>
          </p:cNvPr>
          <p:cNvSpPr>
            <a:spLocks noChangeArrowheads="1"/>
          </p:cNvSpPr>
          <p:nvPr/>
        </p:nvSpPr>
        <p:spPr bwMode="auto">
          <a:xfrm>
            <a:off x="3551500" y="2832100"/>
            <a:ext cx="792162" cy="503238"/>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a:ln>
                  <a:noFill/>
                </a:ln>
                <a:solidFill>
                  <a:srgbClr val="000000"/>
                </a:solidFill>
                <a:effectLst/>
                <a:uLnTx/>
                <a:uFillTx/>
                <a:latin typeface="Arial" panose="020B0604020202020204" pitchFamily="34" charset="0"/>
                <a:ea typeface="黑体" panose="02010609060101010101" pitchFamily="49" charset="-122"/>
              </a:rPr>
              <a:t>墙</a:t>
            </a:r>
          </a:p>
        </p:txBody>
      </p:sp>
      <p:sp>
        <p:nvSpPr>
          <p:cNvPr id="10" name="Rectangle 11">
            <a:extLst>
              <a:ext uri="{FF2B5EF4-FFF2-40B4-BE49-F238E27FC236}">
                <a16:creationId xmlns:a16="http://schemas.microsoft.com/office/drawing/2014/main" id="{B2DF9FAB-8632-B776-BA6B-7C049371DA7A}"/>
              </a:ext>
            </a:extLst>
          </p:cNvPr>
          <p:cNvSpPr>
            <a:spLocks noChangeArrowheads="1"/>
          </p:cNvSpPr>
          <p:nvPr/>
        </p:nvSpPr>
        <p:spPr bwMode="auto">
          <a:xfrm>
            <a:off x="4415100" y="2832100"/>
            <a:ext cx="792162" cy="503238"/>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a:ln>
                  <a:noFill/>
                </a:ln>
                <a:solidFill>
                  <a:srgbClr val="000000"/>
                </a:solidFill>
                <a:effectLst/>
                <a:uLnTx/>
                <a:uFillTx/>
                <a:latin typeface="Arial" panose="020B0604020202020204" pitchFamily="34" charset="0"/>
                <a:ea typeface="黑体" panose="02010609060101010101" pitchFamily="49" charset="-122"/>
              </a:rPr>
              <a:t>地板</a:t>
            </a:r>
          </a:p>
        </p:txBody>
      </p:sp>
      <p:sp>
        <p:nvSpPr>
          <p:cNvPr id="11" name="Rectangle 12">
            <a:extLst>
              <a:ext uri="{FF2B5EF4-FFF2-40B4-BE49-F238E27FC236}">
                <a16:creationId xmlns:a16="http://schemas.microsoft.com/office/drawing/2014/main" id="{33132AA2-147D-0EE8-693A-AB24289D8D70}"/>
              </a:ext>
            </a:extLst>
          </p:cNvPr>
          <p:cNvSpPr>
            <a:spLocks noChangeArrowheads="1"/>
          </p:cNvSpPr>
          <p:nvPr/>
        </p:nvSpPr>
        <p:spPr bwMode="auto">
          <a:xfrm>
            <a:off x="5280287" y="2832100"/>
            <a:ext cx="792163" cy="503238"/>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a:ln>
                  <a:noFill/>
                </a:ln>
                <a:solidFill>
                  <a:srgbClr val="000000"/>
                </a:solidFill>
                <a:effectLst/>
                <a:uLnTx/>
                <a:uFillTx/>
                <a:latin typeface="Arial" panose="020B0604020202020204" pitchFamily="34" charset="0"/>
                <a:ea typeface="黑体" panose="02010609060101010101" pitchFamily="49" charset="-122"/>
              </a:rPr>
              <a:t>家具</a:t>
            </a:r>
          </a:p>
        </p:txBody>
      </p:sp>
      <p:sp>
        <p:nvSpPr>
          <p:cNvPr id="12" name="Rectangle 13">
            <a:extLst>
              <a:ext uri="{FF2B5EF4-FFF2-40B4-BE49-F238E27FC236}">
                <a16:creationId xmlns:a16="http://schemas.microsoft.com/office/drawing/2014/main" id="{A3E84BA6-ABD4-86F5-0150-61DEA1E321C9}"/>
              </a:ext>
            </a:extLst>
          </p:cNvPr>
          <p:cNvSpPr>
            <a:spLocks noChangeArrowheads="1"/>
          </p:cNvSpPr>
          <p:nvPr/>
        </p:nvSpPr>
        <p:spPr bwMode="auto">
          <a:xfrm>
            <a:off x="6143887" y="2832100"/>
            <a:ext cx="1008063" cy="503238"/>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a:ln>
                  <a:noFill/>
                </a:ln>
                <a:solidFill>
                  <a:srgbClr val="000000"/>
                </a:solidFill>
                <a:effectLst/>
                <a:uLnTx/>
                <a:uFillTx/>
                <a:latin typeface="Arial" panose="020B0604020202020204" pitchFamily="34" charset="0"/>
                <a:ea typeface="黑体" panose="02010609060101010101" pitchFamily="49" charset="-122"/>
              </a:rPr>
              <a:t>天花板</a:t>
            </a:r>
          </a:p>
        </p:txBody>
      </p:sp>
      <p:cxnSp>
        <p:nvCxnSpPr>
          <p:cNvPr id="13" name="AutoShape 14">
            <a:extLst>
              <a:ext uri="{FF2B5EF4-FFF2-40B4-BE49-F238E27FC236}">
                <a16:creationId xmlns:a16="http://schemas.microsoft.com/office/drawing/2014/main" id="{2991E3F1-BC1C-D6DD-F734-CD921E4D3ACE}"/>
              </a:ext>
            </a:extLst>
          </p:cNvPr>
          <p:cNvCxnSpPr>
            <a:cxnSpLocks noChangeShapeType="1"/>
            <a:stCxn id="8" idx="2"/>
            <a:endCxn id="9" idx="0"/>
          </p:cNvCxnSpPr>
          <p:nvPr/>
        </p:nvCxnSpPr>
        <p:spPr bwMode="auto">
          <a:xfrm flipH="1">
            <a:off x="3948375" y="1554163"/>
            <a:ext cx="1655762" cy="1258887"/>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5">
            <a:extLst>
              <a:ext uri="{FF2B5EF4-FFF2-40B4-BE49-F238E27FC236}">
                <a16:creationId xmlns:a16="http://schemas.microsoft.com/office/drawing/2014/main" id="{A748F632-7C3E-CDCD-24A1-8690E948C777}"/>
              </a:ext>
            </a:extLst>
          </p:cNvPr>
          <p:cNvCxnSpPr>
            <a:cxnSpLocks noChangeShapeType="1"/>
            <a:stCxn id="8" idx="2"/>
            <a:endCxn id="10" idx="0"/>
          </p:cNvCxnSpPr>
          <p:nvPr/>
        </p:nvCxnSpPr>
        <p:spPr bwMode="auto">
          <a:xfrm flipH="1">
            <a:off x="4811975" y="1554163"/>
            <a:ext cx="792162" cy="1258887"/>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16">
            <a:extLst>
              <a:ext uri="{FF2B5EF4-FFF2-40B4-BE49-F238E27FC236}">
                <a16:creationId xmlns:a16="http://schemas.microsoft.com/office/drawing/2014/main" id="{1D05265F-76E5-7406-A0C0-9AF643F9D771}"/>
              </a:ext>
            </a:extLst>
          </p:cNvPr>
          <p:cNvCxnSpPr>
            <a:cxnSpLocks noChangeShapeType="1"/>
            <a:stCxn id="8" idx="2"/>
            <a:endCxn id="11" idx="0"/>
          </p:cNvCxnSpPr>
          <p:nvPr/>
        </p:nvCxnSpPr>
        <p:spPr bwMode="auto">
          <a:xfrm>
            <a:off x="5604137" y="1554163"/>
            <a:ext cx="73025" cy="1258887"/>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17">
            <a:extLst>
              <a:ext uri="{FF2B5EF4-FFF2-40B4-BE49-F238E27FC236}">
                <a16:creationId xmlns:a16="http://schemas.microsoft.com/office/drawing/2014/main" id="{FE17AC57-AAD9-92BF-3D96-531438D452F9}"/>
              </a:ext>
            </a:extLst>
          </p:cNvPr>
          <p:cNvCxnSpPr>
            <a:cxnSpLocks noChangeShapeType="1"/>
            <a:stCxn id="8" idx="2"/>
            <a:endCxn id="12" idx="0"/>
          </p:cNvCxnSpPr>
          <p:nvPr/>
        </p:nvCxnSpPr>
        <p:spPr bwMode="auto">
          <a:xfrm>
            <a:off x="5604137" y="1554163"/>
            <a:ext cx="1044575" cy="1258887"/>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Rectangle 18">
            <a:extLst>
              <a:ext uri="{FF2B5EF4-FFF2-40B4-BE49-F238E27FC236}">
                <a16:creationId xmlns:a16="http://schemas.microsoft.com/office/drawing/2014/main" id="{ABF4C17D-CAC3-77D6-A18B-6870A8BB6C0F}"/>
              </a:ext>
            </a:extLst>
          </p:cNvPr>
          <p:cNvSpPr>
            <a:spLocks noChangeArrowheads="1"/>
          </p:cNvSpPr>
          <p:nvPr/>
        </p:nvSpPr>
        <p:spPr bwMode="auto">
          <a:xfrm>
            <a:off x="3408625" y="4271963"/>
            <a:ext cx="792162" cy="503237"/>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a:ln>
                  <a:noFill/>
                </a:ln>
                <a:solidFill>
                  <a:srgbClr val="000000"/>
                </a:solidFill>
                <a:effectLst/>
                <a:uLnTx/>
                <a:uFillTx/>
                <a:latin typeface="Arial" panose="020B0604020202020204" pitchFamily="34" charset="0"/>
                <a:ea typeface="黑体" panose="02010609060101010101" pitchFamily="49" charset="-122"/>
              </a:rPr>
              <a:t>物</a:t>
            </a:r>
          </a:p>
        </p:txBody>
      </p:sp>
      <p:sp>
        <p:nvSpPr>
          <p:cNvPr id="18" name="Rectangle 19">
            <a:extLst>
              <a:ext uri="{FF2B5EF4-FFF2-40B4-BE49-F238E27FC236}">
                <a16:creationId xmlns:a16="http://schemas.microsoft.com/office/drawing/2014/main" id="{8C019005-8CED-8B33-8168-6F61F9A4D14D}"/>
              </a:ext>
            </a:extLst>
          </p:cNvPr>
          <p:cNvSpPr>
            <a:spLocks noChangeArrowheads="1"/>
          </p:cNvSpPr>
          <p:nvPr/>
        </p:nvSpPr>
        <p:spPr bwMode="auto">
          <a:xfrm>
            <a:off x="4489712" y="4271963"/>
            <a:ext cx="792163" cy="503237"/>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a:ln>
                  <a:noFill/>
                </a:ln>
                <a:solidFill>
                  <a:srgbClr val="000000"/>
                </a:solidFill>
                <a:effectLst/>
                <a:uLnTx/>
                <a:uFillTx/>
                <a:latin typeface="Arial" panose="020B0604020202020204" pitchFamily="34" charset="0"/>
                <a:ea typeface="黑体" panose="02010609060101010101" pitchFamily="49" charset="-122"/>
              </a:rPr>
              <a:t>窗</a:t>
            </a:r>
          </a:p>
        </p:txBody>
      </p:sp>
      <p:sp>
        <p:nvSpPr>
          <p:cNvPr id="19" name="Rectangle 20">
            <a:extLst>
              <a:ext uri="{FF2B5EF4-FFF2-40B4-BE49-F238E27FC236}">
                <a16:creationId xmlns:a16="http://schemas.microsoft.com/office/drawing/2014/main" id="{BB79540B-053F-B78F-BE5B-2CA49101F357}"/>
              </a:ext>
            </a:extLst>
          </p:cNvPr>
          <p:cNvSpPr>
            <a:spLocks noChangeArrowheads="1"/>
          </p:cNvSpPr>
          <p:nvPr/>
        </p:nvSpPr>
        <p:spPr bwMode="auto">
          <a:xfrm>
            <a:off x="5569212" y="4271963"/>
            <a:ext cx="792163" cy="503237"/>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a:ln>
                  <a:noFill/>
                </a:ln>
                <a:solidFill>
                  <a:srgbClr val="000000"/>
                </a:solidFill>
                <a:effectLst/>
                <a:uLnTx/>
                <a:uFillTx/>
                <a:latin typeface="Arial" panose="020B0604020202020204" pitchFamily="34" charset="0"/>
                <a:ea typeface="黑体" panose="02010609060101010101" pitchFamily="49" charset="-122"/>
              </a:rPr>
              <a:t>门</a:t>
            </a:r>
          </a:p>
        </p:txBody>
      </p:sp>
      <p:cxnSp>
        <p:nvCxnSpPr>
          <p:cNvPr id="20" name="AutoShape 21">
            <a:extLst>
              <a:ext uri="{FF2B5EF4-FFF2-40B4-BE49-F238E27FC236}">
                <a16:creationId xmlns:a16="http://schemas.microsoft.com/office/drawing/2014/main" id="{5F5DAFDD-F9F6-75E2-7C54-A1587532F86C}"/>
              </a:ext>
            </a:extLst>
          </p:cNvPr>
          <p:cNvCxnSpPr>
            <a:cxnSpLocks noChangeShapeType="1"/>
            <a:stCxn id="17" idx="0"/>
            <a:endCxn id="9" idx="2"/>
          </p:cNvCxnSpPr>
          <p:nvPr/>
        </p:nvCxnSpPr>
        <p:spPr bwMode="auto">
          <a:xfrm flipV="1">
            <a:off x="3805500" y="3354388"/>
            <a:ext cx="142875" cy="898525"/>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22">
            <a:extLst>
              <a:ext uri="{FF2B5EF4-FFF2-40B4-BE49-F238E27FC236}">
                <a16:creationId xmlns:a16="http://schemas.microsoft.com/office/drawing/2014/main" id="{468904D5-CEC5-B727-C1AE-D4A65681FF4F}"/>
              </a:ext>
            </a:extLst>
          </p:cNvPr>
          <p:cNvCxnSpPr>
            <a:cxnSpLocks noChangeShapeType="1"/>
            <a:stCxn id="9" idx="2"/>
            <a:endCxn id="18" idx="0"/>
          </p:cNvCxnSpPr>
          <p:nvPr/>
        </p:nvCxnSpPr>
        <p:spPr bwMode="auto">
          <a:xfrm>
            <a:off x="3948375" y="3354388"/>
            <a:ext cx="938212" cy="898525"/>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23">
            <a:extLst>
              <a:ext uri="{FF2B5EF4-FFF2-40B4-BE49-F238E27FC236}">
                <a16:creationId xmlns:a16="http://schemas.microsoft.com/office/drawing/2014/main" id="{A4639D6E-02E4-97F9-EC74-AE1CAFA744D4}"/>
              </a:ext>
            </a:extLst>
          </p:cNvPr>
          <p:cNvCxnSpPr>
            <a:cxnSpLocks noChangeShapeType="1"/>
            <a:stCxn id="9" idx="2"/>
            <a:endCxn id="19" idx="0"/>
          </p:cNvCxnSpPr>
          <p:nvPr/>
        </p:nvCxnSpPr>
        <p:spPr bwMode="auto">
          <a:xfrm>
            <a:off x="3948375" y="3354388"/>
            <a:ext cx="2017712" cy="898525"/>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Rectangle 24">
            <a:extLst>
              <a:ext uri="{FF2B5EF4-FFF2-40B4-BE49-F238E27FC236}">
                <a16:creationId xmlns:a16="http://schemas.microsoft.com/office/drawing/2014/main" id="{6D3B53E1-F8C7-DE69-EAA1-6FBA108CEDA7}"/>
              </a:ext>
            </a:extLst>
          </p:cNvPr>
          <p:cNvSpPr>
            <a:spLocks noChangeArrowheads="1"/>
          </p:cNvSpPr>
          <p:nvPr/>
        </p:nvSpPr>
        <p:spPr bwMode="auto">
          <a:xfrm>
            <a:off x="7080512" y="1824038"/>
            <a:ext cx="1365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b="1">
                <a:solidFill>
                  <a:srgbClr val="0066FF"/>
                </a:solidFill>
                <a:latin typeface="Arial" panose="020B0604020202020204" pitchFamily="34" charset="0"/>
              </a:rPr>
              <a:t>煤气罐数</a:t>
            </a:r>
            <a:r>
              <a:rPr lang="en-US" altLang="zh-CN" b="1">
                <a:solidFill>
                  <a:srgbClr val="0066FF"/>
                </a:solidFill>
                <a:latin typeface="Arial" panose="020B0604020202020204" pitchFamily="34" charset="0"/>
              </a:rPr>
              <a:t>&gt;0</a:t>
            </a:r>
          </a:p>
        </p:txBody>
      </p:sp>
      <p:sp>
        <p:nvSpPr>
          <p:cNvPr id="24" name="AutoShape 25">
            <a:extLst>
              <a:ext uri="{FF2B5EF4-FFF2-40B4-BE49-F238E27FC236}">
                <a16:creationId xmlns:a16="http://schemas.microsoft.com/office/drawing/2014/main" id="{113AF2B7-2A5C-D395-65C0-5EB734EFD1B4}"/>
              </a:ext>
            </a:extLst>
          </p:cNvPr>
          <p:cNvSpPr>
            <a:spLocks noChangeArrowheads="1"/>
          </p:cNvSpPr>
          <p:nvPr/>
        </p:nvSpPr>
        <p:spPr bwMode="auto">
          <a:xfrm rot="17897281">
            <a:off x="7043205" y="1932782"/>
            <a:ext cx="360363" cy="863600"/>
          </a:xfrm>
          <a:prstGeom prst="downArrow">
            <a:avLst>
              <a:gd name="adj1" fmla="val 50000"/>
              <a:gd name="adj2" fmla="val 59912"/>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25" name="AutoShape 26">
            <a:extLst>
              <a:ext uri="{FF2B5EF4-FFF2-40B4-BE49-F238E27FC236}">
                <a16:creationId xmlns:a16="http://schemas.microsoft.com/office/drawing/2014/main" id="{64BF2421-C8A2-8AFF-ECE0-445CB06E86B9}"/>
              </a:ext>
            </a:extLst>
          </p:cNvPr>
          <p:cNvSpPr>
            <a:spLocks noChangeArrowheads="1"/>
          </p:cNvSpPr>
          <p:nvPr/>
        </p:nvSpPr>
        <p:spPr bwMode="auto">
          <a:xfrm>
            <a:off x="7944112" y="3840163"/>
            <a:ext cx="360363" cy="863600"/>
          </a:xfrm>
          <a:prstGeom prst="downArrow">
            <a:avLst>
              <a:gd name="adj1" fmla="val 50000"/>
              <a:gd name="adj2" fmla="val 59912"/>
            </a:avLst>
          </a:pr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26" name="Rectangle 27">
            <a:extLst>
              <a:ext uri="{FF2B5EF4-FFF2-40B4-BE49-F238E27FC236}">
                <a16:creationId xmlns:a16="http://schemas.microsoft.com/office/drawing/2014/main" id="{68D6F5A6-1311-241A-5EFA-C2901CC93DEE}"/>
              </a:ext>
            </a:extLst>
          </p:cNvPr>
          <p:cNvSpPr>
            <a:spLocks noChangeArrowheads="1"/>
          </p:cNvSpPr>
          <p:nvPr/>
        </p:nvSpPr>
        <p:spPr bwMode="auto">
          <a:xfrm>
            <a:off x="6575687" y="3984625"/>
            <a:ext cx="1365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b="1">
                <a:solidFill>
                  <a:srgbClr val="0066FF"/>
                </a:solidFill>
                <a:latin typeface="Arial" panose="020B0604020202020204" pitchFamily="34" charset="0"/>
              </a:rPr>
              <a:t>煤气罐数</a:t>
            </a:r>
            <a:r>
              <a:rPr lang="en-US" altLang="zh-CN" b="1">
                <a:solidFill>
                  <a:srgbClr val="0066FF"/>
                </a:solidFill>
                <a:latin typeface="Arial" panose="020B0604020202020204" pitchFamily="34" charset="0"/>
              </a:rPr>
              <a:t>&gt;1</a:t>
            </a:r>
          </a:p>
        </p:txBody>
      </p:sp>
      <p:sp>
        <p:nvSpPr>
          <p:cNvPr id="27" name="AutoShape 28">
            <a:extLst>
              <a:ext uri="{FF2B5EF4-FFF2-40B4-BE49-F238E27FC236}">
                <a16:creationId xmlns:a16="http://schemas.microsoft.com/office/drawing/2014/main" id="{E16A482B-1214-6A57-06CF-DE80E5D72F8F}"/>
              </a:ext>
            </a:extLst>
          </p:cNvPr>
          <p:cNvSpPr>
            <a:spLocks noChangeArrowheads="1"/>
          </p:cNvSpPr>
          <p:nvPr/>
        </p:nvSpPr>
        <p:spPr bwMode="auto">
          <a:xfrm rot="16200000">
            <a:off x="4199993" y="2688432"/>
            <a:ext cx="3959225" cy="1944688"/>
          </a:xfrm>
          <a:custGeom>
            <a:avLst/>
            <a:gdLst>
              <a:gd name="G0" fmla="+- 17764 0 0"/>
              <a:gd name="G1" fmla="+- 4819 0 0"/>
              <a:gd name="G2" fmla="+- 12158 0 4819"/>
              <a:gd name="G3" fmla="+- G2 0 4819"/>
              <a:gd name="G4" fmla="*/ G3 32768 32059"/>
              <a:gd name="G5" fmla="*/ G4 1 2"/>
              <a:gd name="G6" fmla="+- 21600 0 17764"/>
              <a:gd name="G7" fmla="*/ G6 4819 6079"/>
              <a:gd name="G8" fmla="+- G7 17764 0"/>
              <a:gd name="T0" fmla="*/ 17764 w 21600"/>
              <a:gd name="T1" fmla="*/ 0 h 21600"/>
              <a:gd name="T2" fmla="*/ 17764 w 21600"/>
              <a:gd name="T3" fmla="*/ 12158 h 21600"/>
              <a:gd name="T4" fmla="*/ 1288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7764" y="0"/>
                </a:lnTo>
                <a:lnTo>
                  <a:pt x="17764" y="4819"/>
                </a:lnTo>
                <a:lnTo>
                  <a:pt x="12427" y="4819"/>
                </a:lnTo>
                <a:cubicBezTo>
                  <a:pt x="5564" y="4819"/>
                  <a:pt x="0" y="8105"/>
                  <a:pt x="0" y="12158"/>
                </a:cubicBezTo>
                <a:lnTo>
                  <a:pt x="0" y="21600"/>
                </a:lnTo>
                <a:lnTo>
                  <a:pt x="2576" y="21600"/>
                </a:lnTo>
                <a:lnTo>
                  <a:pt x="2576" y="12158"/>
                </a:lnTo>
                <a:cubicBezTo>
                  <a:pt x="2576" y="9497"/>
                  <a:pt x="6986" y="7339"/>
                  <a:pt x="12427" y="7339"/>
                </a:cubicBezTo>
                <a:lnTo>
                  <a:pt x="17764" y="7339"/>
                </a:lnTo>
                <a:lnTo>
                  <a:pt x="17764" y="12158"/>
                </a:lnTo>
                <a:close/>
              </a:path>
            </a:pathLst>
          </a:custGeom>
          <a:solidFill>
            <a:srgbClr val="00E4A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28" name="Rectangle 29">
            <a:extLst>
              <a:ext uri="{FF2B5EF4-FFF2-40B4-BE49-F238E27FC236}">
                <a16:creationId xmlns:a16="http://schemas.microsoft.com/office/drawing/2014/main" id="{FA6C6767-5744-4694-46D6-C49202BE2FCB}"/>
              </a:ext>
            </a:extLst>
          </p:cNvPr>
          <p:cNvSpPr>
            <a:spLocks noChangeArrowheads="1"/>
          </p:cNvSpPr>
          <p:nvPr/>
        </p:nvSpPr>
        <p:spPr bwMode="auto">
          <a:xfrm>
            <a:off x="5496187" y="5784850"/>
            <a:ext cx="2020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400" b="1">
                <a:solidFill>
                  <a:srgbClr val="0066FF"/>
                </a:solidFill>
                <a:latin typeface="Arial" panose="020B0604020202020204" pitchFamily="34" charset="0"/>
                <a:ea typeface="黑体" panose="02010609060101010101" pitchFamily="49" charset="-122"/>
              </a:rPr>
              <a:t>访问属性“</a:t>
            </a:r>
            <a:r>
              <a:rPr lang="zh-CN" altLang="en-US" sz="2400" b="1">
                <a:solidFill>
                  <a:srgbClr val="FF0000"/>
                </a:solidFill>
                <a:latin typeface="Arial" panose="020B0604020202020204" pitchFamily="34" charset="0"/>
                <a:ea typeface="黑体" panose="02010609060101010101" pitchFamily="49" charset="-122"/>
              </a:rPr>
              <a:t>墙</a:t>
            </a:r>
            <a:r>
              <a:rPr lang="zh-CN" altLang="en-US" sz="2400" b="1">
                <a:solidFill>
                  <a:srgbClr val="0066FF"/>
                </a:solidFill>
                <a:latin typeface="Arial" panose="020B0604020202020204" pitchFamily="34" charset="0"/>
                <a:ea typeface="黑体" panose="02010609060101010101" pitchFamily="49" charset="-122"/>
              </a:rPr>
              <a:t>”</a:t>
            </a:r>
          </a:p>
        </p:txBody>
      </p:sp>
      <p:sp>
        <p:nvSpPr>
          <p:cNvPr id="29" name="AutoShape 30">
            <a:extLst>
              <a:ext uri="{FF2B5EF4-FFF2-40B4-BE49-F238E27FC236}">
                <a16:creationId xmlns:a16="http://schemas.microsoft.com/office/drawing/2014/main" id="{C0B10BF9-85E3-1965-DB78-95EEEC807F8F}"/>
              </a:ext>
            </a:extLst>
          </p:cNvPr>
          <p:cNvSpPr>
            <a:spLocks noChangeArrowheads="1"/>
          </p:cNvSpPr>
          <p:nvPr/>
        </p:nvSpPr>
        <p:spPr bwMode="auto">
          <a:xfrm>
            <a:off x="3983300" y="1031875"/>
            <a:ext cx="647700" cy="576263"/>
          </a:xfrm>
          <a:prstGeom prst="smileyFace">
            <a:avLst>
              <a:gd name="adj" fmla="val 4653"/>
            </a:avLst>
          </a:prstGeom>
          <a:solidFill>
            <a:srgbClr val="00E4A8"/>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30" name="Rectangle 31">
            <a:extLst>
              <a:ext uri="{FF2B5EF4-FFF2-40B4-BE49-F238E27FC236}">
                <a16:creationId xmlns:a16="http://schemas.microsoft.com/office/drawing/2014/main" id="{7C94BF50-04F1-7055-817D-E869BDC6943D}"/>
              </a:ext>
            </a:extLst>
          </p:cNvPr>
          <p:cNvSpPr>
            <a:spLocks noChangeArrowheads="1"/>
          </p:cNvSpPr>
          <p:nvPr/>
        </p:nvSpPr>
        <p:spPr bwMode="auto">
          <a:xfrm>
            <a:off x="8160012" y="3913188"/>
            <a:ext cx="615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b="1">
                <a:solidFill>
                  <a:srgbClr val="FF0000"/>
                </a:solidFill>
                <a:latin typeface="Arial" panose="020B0604020202020204" pitchFamily="34" charset="0"/>
              </a:rPr>
              <a:t>Ako</a:t>
            </a:r>
          </a:p>
        </p:txBody>
      </p:sp>
      <p:sp>
        <p:nvSpPr>
          <p:cNvPr id="31" name="Rectangle 32">
            <a:extLst>
              <a:ext uri="{FF2B5EF4-FFF2-40B4-BE49-F238E27FC236}">
                <a16:creationId xmlns:a16="http://schemas.microsoft.com/office/drawing/2014/main" id="{B11792CF-29BE-8067-6397-2B2EE1D49910}"/>
              </a:ext>
            </a:extLst>
          </p:cNvPr>
          <p:cNvSpPr>
            <a:spLocks noChangeArrowheads="1"/>
          </p:cNvSpPr>
          <p:nvPr/>
        </p:nvSpPr>
        <p:spPr bwMode="auto">
          <a:xfrm>
            <a:off x="7944112" y="2257425"/>
            <a:ext cx="615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b="1">
                <a:solidFill>
                  <a:srgbClr val="FF0000"/>
                </a:solidFill>
                <a:latin typeface="Arial" panose="020B0604020202020204" pitchFamily="34" charset="0"/>
              </a:rPr>
              <a:t>Ako</a:t>
            </a:r>
          </a:p>
        </p:txBody>
      </p:sp>
    </p:spTree>
    <p:extLst>
      <p:ext uri="{BB962C8B-B14F-4D97-AF65-F5344CB8AC3E}">
        <p14:creationId xmlns:p14="http://schemas.microsoft.com/office/powerpoint/2010/main" val="9154116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
                                            <p:txEl>
                                              <p:pRg st="10" end="10"/>
                                            </p:txEl>
                                          </p:spTgt>
                                        </p:tgtEl>
                                        <p:attrNameLst>
                                          <p:attrName>style.visibility</p:attrName>
                                        </p:attrNameLst>
                                      </p:cBhvr>
                                      <p:to>
                                        <p:strVal val="visible"/>
                                      </p:to>
                                    </p:set>
                                    <p:animEffect transition="in" filter="strips(downRight)">
                                      <p:cBhvr>
                                        <p:cTn id="7" dur="500"/>
                                        <p:tgtEl>
                                          <p:spTgt spid="2">
                                            <p:txEl>
                                              <p:pRg st="10" end="10"/>
                                            </p:txEl>
                                          </p:spTgt>
                                        </p:tgtEl>
                                      </p:cBhvr>
                                    </p:animEffect>
                                  </p:childTnLst>
                                </p:cTn>
                              </p:par>
                              <p:par>
                                <p:cTn id="8" presetID="18" presetClass="entr" presetSubtype="6" fill="hold" nodeType="withEffect">
                                  <p:stCondLst>
                                    <p:cond delay="0"/>
                                  </p:stCondLst>
                                  <p:childTnLst>
                                    <p:set>
                                      <p:cBhvr>
                                        <p:cTn id="9" dur="1" fill="hold">
                                          <p:stCondLst>
                                            <p:cond delay="0"/>
                                          </p:stCondLst>
                                        </p:cTn>
                                        <p:tgtEl>
                                          <p:spTgt spid="2">
                                            <p:txEl>
                                              <p:pRg st="16" end="16"/>
                                            </p:txEl>
                                          </p:spTgt>
                                        </p:tgtEl>
                                        <p:attrNameLst>
                                          <p:attrName>style.visibility</p:attrName>
                                        </p:attrNameLst>
                                      </p:cBhvr>
                                      <p:to>
                                        <p:strVal val="visible"/>
                                      </p:to>
                                    </p:set>
                                    <p:animEffect transition="in" filter="strips(downRight)">
                                      <p:cBhvr>
                                        <p:cTn id="10" dur="500"/>
                                        <p:tgtEl>
                                          <p:spTgt spid="2">
                                            <p:txEl>
                                              <p:pRg st="16" end="1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6" fill="hold" nodeType="clickEffect">
                                  <p:stCondLst>
                                    <p:cond delay="0"/>
                                  </p:stCondLst>
                                  <p:childTnLst>
                                    <p:set>
                                      <p:cBhvr>
                                        <p:cTn id="14" dur="1" fill="hold">
                                          <p:stCondLst>
                                            <p:cond delay="0"/>
                                          </p:stCondLst>
                                        </p:cTn>
                                        <p:tgtEl>
                                          <p:spTgt spid="2">
                                            <p:txEl>
                                              <p:pRg st="17" end="17"/>
                                            </p:txEl>
                                          </p:spTgt>
                                        </p:tgtEl>
                                        <p:attrNameLst>
                                          <p:attrName>style.visibility</p:attrName>
                                        </p:attrNameLst>
                                      </p:cBhvr>
                                      <p:to>
                                        <p:strVal val="visible"/>
                                      </p:to>
                                    </p:set>
                                    <p:animEffect transition="in" filter="strips(downRight)">
                                      <p:cBhvr>
                                        <p:cTn id="15" dur="500"/>
                                        <p:tgtEl>
                                          <p:spTgt spid="2">
                                            <p:txEl>
                                              <p:pRg st="17" end="17"/>
                                            </p:txEl>
                                          </p:spTgt>
                                        </p:tgtEl>
                                      </p:cBhvr>
                                    </p:animEffect>
                                  </p:childTnLst>
                                </p:cTn>
                              </p:par>
                              <p:par>
                                <p:cTn id="16" presetID="18" presetClass="entr" presetSubtype="6" fill="hold" nodeType="withEffect">
                                  <p:stCondLst>
                                    <p:cond delay="0"/>
                                  </p:stCondLst>
                                  <p:childTnLst>
                                    <p:set>
                                      <p:cBhvr>
                                        <p:cTn id="17" dur="1" fill="hold">
                                          <p:stCondLst>
                                            <p:cond delay="0"/>
                                          </p:stCondLst>
                                        </p:cTn>
                                        <p:tgtEl>
                                          <p:spTgt spid="2">
                                            <p:txEl>
                                              <p:pRg st="21" end="21"/>
                                            </p:txEl>
                                          </p:spTgt>
                                        </p:tgtEl>
                                        <p:attrNameLst>
                                          <p:attrName>style.visibility</p:attrName>
                                        </p:attrNameLst>
                                      </p:cBhvr>
                                      <p:to>
                                        <p:strVal val="visible"/>
                                      </p:to>
                                    </p:set>
                                    <p:animEffect transition="in" filter="strips(downRight)">
                                      <p:cBhvr>
                                        <p:cTn id="18" dur="500"/>
                                        <p:tgtEl>
                                          <p:spTgt spid="2">
                                            <p:txEl>
                                              <p:pRg st="21" end="2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6" fill="hold" nodeType="clickEffect">
                                  <p:stCondLst>
                                    <p:cond delay="0"/>
                                  </p:stCondLst>
                                  <p:childTnLst>
                                    <p:set>
                                      <p:cBhvr>
                                        <p:cTn id="22" dur="1" fill="hold">
                                          <p:stCondLst>
                                            <p:cond delay="0"/>
                                          </p:stCondLst>
                                        </p:cTn>
                                        <p:tgtEl>
                                          <p:spTgt spid="2">
                                            <p:txEl>
                                              <p:pRg st="11" end="11"/>
                                            </p:txEl>
                                          </p:spTgt>
                                        </p:tgtEl>
                                        <p:attrNameLst>
                                          <p:attrName>style.visibility</p:attrName>
                                        </p:attrNameLst>
                                      </p:cBhvr>
                                      <p:to>
                                        <p:strVal val="visible"/>
                                      </p:to>
                                    </p:set>
                                    <p:animEffect transition="in" filter="strips(downRight)">
                                      <p:cBhvr>
                                        <p:cTn id="23" dur="500"/>
                                        <p:tgtEl>
                                          <p:spTgt spid="2">
                                            <p:txEl>
                                              <p:pRg st="11" end="1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6" fill="hold" nodeType="clickEffect">
                                  <p:stCondLst>
                                    <p:cond delay="0"/>
                                  </p:stCondLst>
                                  <p:childTnLst>
                                    <p:set>
                                      <p:cBhvr>
                                        <p:cTn id="27" dur="1" fill="hold">
                                          <p:stCondLst>
                                            <p:cond delay="0"/>
                                          </p:stCondLst>
                                        </p:cTn>
                                        <p:tgtEl>
                                          <p:spTgt spid="2">
                                            <p:txEl>
                                              <p:pRg st="18" end="18"/>
                                            </p:txEl>
                                          </p:spTgt>
                                        </p:tgtEl>
                                        <p:attrNameLst>
                                          <p:attrName>style.visibility</p:attrName>
                                        </p:attrNameLst>
                                      </p:cBhvr>
                                      <p:to>
                                        <p:strVal val="visible"/>
                                      </p:to>
                                    </p:set>
                                    <p:animEffect transition="in" filter="strips(downRight)">
                                      <p:cBhvr>
                                        <p:cTn id="28" dur="500"/>
                                        <p:tgtEl>
                                          <p:spTgt spid="2">
                                            <p:txEl>
                                              <p:pRg st="18" end="1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8" presetClass="entr" presetSubtype="9"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strips(upLeft)">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18" presetClass="entr" presetSubtype="9" fill="hold"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strips(upLeft)">
                                      <p:cBhvr>
                                        <p:cTn id="38" dur="500"/>
                                        <p:tgtEl>
                                          <p:spTgt spid="7"/>
                                        </p:tgtEl>
                                      </p:cBhvr>
                                    </p:animEffect>
                                  </p:childTnLst>
                                </p:cTn>
                              </p:par>
                              <p:par>
                                <p:cTn id="39" presetID="18" presetClass="entr" presetSubtype="9"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strips(upLeft)">
                                      <p:cBhvr>
                                        <p:cTn id="41" dur="500"/>
                                        <p:tgtEl>
                                          <p:spTgt spid="30"/>
                                        </p:tgtEl>
                                      </p:cBhvr>
                                    </p:animEffect>
                                  </p:childTnLst>
                                </p:cTn>
                              </p:par>
                              <p:par>
                                <p:cTn id="42" presetID="18" presetClass="entr" presetSubtype="9" fill="hold" grpId="0" nodeType="with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strips(upLeft)">
                                      <p:cBhvr>
                                        <p:cTn id="44" dur="500"/>
                                        <p:tgtEl>
                                          <p:spTgt spid="4"/>
                                        </p:tgtEl>
                                      </p:cBhvr>
                                    </p:animEffect>
                                  </p:childTnLst>
                                </p:cTn>
                              </p:par>
                            </p:childTnLst>
                          </p:cTn>
                        </p:par>
                      </p:childTnLst>
                    </p:cTn>
                  </p:par>
                  <p:par>
                    <p:cTn id="45" fill="hold">
                      <p:stCondLst>
                        <p:cond delay="indefinite"/>
                      </p:stCondLst>
                      <p:childTnLst>
                        <p:par>
                          <p:cTn id="46" fill="hold">
                            <p:stCondLst>
                              <p:cond delay="0"/>
                            </p:stCondLst>
                            <p:childTnLst>
                              <p:par>
                                <p:cTn id="47" presetID="18" presetClass="entr" presetSubtype="9" fill="hold" nodeType="click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strips(upLeft)">
                                      <p:cBhvr>
                                        <p:cTn id="49" dur="500"/>
                                        <p:tgtEl>
                                          <p:spTgt spid="5"/>
                                        </p:tgtEl>
                                      </p:cBhvr>
                                    </p:animEffect>
                                  </p:childTnLst>
                                </p:cTn>
                              </p:par>
                              <p:par>
                                <p:cTn id="50" presetID="18" presetClass="entr" presetSubtype="9" fill="hold" grpId="0" nodeType="with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strips(upLeft)">
                                      <p:cBhvr>
                                        <p:cTn id="52" dur="500"/>
                                        <p:tgtEl>
                                          <p:spTgt spid="31"/>
                                        </p:tgtEl>
                                      </p:cBhvr>
                                    </p:animEffect>
                                  </p:childTnLst>
                                </p:cTn>
                              </p:par>
                            </p:childTnLst>
                          </p:cTn>
                        </p:par>
                      </p:childTnLst>
                    </p:cTn>
                  </p:par>
                  <p:par>
                    <p:cTn id="53" fill="hold">
                      <p:stCondLst>
                        <p:cond delay="indefinite"/>
                      </p:stCondLst>
                      <p:childTnLst>
                        <p:par>
                          <p:cTn id="54" fill="hold">
                            <p:stCondLst>
                              <p:cond delay="0"/>
                            </p:stCondLst>
                            <p:childTnLst>
                              <p:par>
                                <p:cTn id="55" presetID="18" presetClass="entr" presetSubtype="6" fill="hold" nodeType="clickEffect">
                                  <p:stCondLst>
                                    <p:cond delay="0"/>
                                  </p:stCondLst>
                                  <p:childTnLst>
                                    <p:set>
                                      <p:cBhvr>
                                        <p:cTn id="56" dur="1" fill="hold">
                                          <p:stCondLst>
                                            <p:cond delay="0"/>
                                          </p:stCondLst>
                                        </p:cTn>
                                        <p:tgtEl>
                                          <p:spTgt spid="2">
                                            <p:txEl>
                                              <p:pRg st="12" end="12"/>
                                            </p:txEl>
                                          </p:spTgt>
                                        </p:tgtEl>
                                        <p:attrNameLst>
                                          <p:attrName>style.visibility</p:attrName>
                                        </p:attrNameLst>
                                      </p:cBhvr>
                                      <p:to>
                                        <p:strVal val="visible"/>
                                      </p:to>
                                    </p:set>
                                    <p:animEffect transition="in" filter="strips(downRight)">
                                      <p:cBhvr>
                                        <p:cTn id="57" dur="500"/>
                                        <p:tgtEl>
                                          <p:spTgt spid="2">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8" presetClass="entr" presetSubtype="6" fill="hold" nodeType="clickEffect">
                                  <p:stCondLst>
                                    <p:cond delay="0"/>
                                  </p:stCondLst>
                                  <p:childTnLst>
                                    <p:set>
                                      <p:cBhvr>
                                        <p:cTn id="61" dur="1" fill="hold">
                                          <p:stCondLst>
                                            <p:cond delay="0"/>
                                          </p:stCondLst>
                                        </p:cTn>
                                        <p:tgtEl>
                                          <p:spTgt spid="2">
                                            <p:txEl>
                                              <p:pRg st="19" end="19"/>
                                            </p:txEl>
                                          </p:spTgt>
                                        </p:tgtEl>
                                        <p:attrNameLst>
                                          <p:attrName>style.visibility</p:attrName>
                                        </p:attrNameLst>
                                      </p:cBhvr>
                                      <p:to>
                                        <p:strVal val="visible"/>
                                      </p:to>
                                    </p:set>
                                    <p:animEffect transition="in" filter="strips(downRight)">
                                      <p:cBhvr>
                                        <p:cTn id="62" dur="500"/>
                                        <p:tgtEl>
                                          <p:spTgt spid="2">
                                            <p:txEl>
                                              <p:pRg st="19" end="19"/>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5" presetClass="entr" presetSubtype="10" fill="hold" nodeType="click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checkerboard(across)">
                                      <p:cBhvr>
                                        <p:cTn id="67" dur="500"/>
                                        <p:tgtEl>
                                          <p:spTgt spid="29"/>
                                        </p:tgtEl>
                                      </p:cBhvr>
                                    </p:animEffect>
                                  </p:childTnLst>
                                </p:cTn>
                              </p:par>
                            </p:childTnLst>
                          </p:cTn>
                        </p:par>
                      </p:childTnLst>
                    </p:cTn>
                  </p:par>
                  <p:par>
                    <p:cTn id="68" fill="hold">
                      <p:stCondLst>
                        <p:cond delay="indefinite"/>
                      </p:stCondLst>
                      <p:childTnLst>
                        <p:par>
                          <p:cTn id="69" fill="hold">
                            <p:stCondLst>
                              <p:cond delay="0"/>
                            </p:stCondLst>
                            <p:childTnLst>
                              <p:par>
                                <p:cTn id="70" presetID="18" presetClass="entr" presetSubtype="6" fill="hold" grpId="0" nodeType="click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strips(downRight)">
                                      <p:cBhvr>
                                        <p:cTn id="72" dur="500"/>
                                        <p:tgtEl>
                                          <p:spTgt spid="23"/>
                                        </p:tgtEl>
                                      </p:cBhvr>
                                    </p:animEffect>
                                  </p:childTnLst>
                                </p:cTn>
                              </p:par>
                              <p:par>
                                <p:cTn id="73" presetID="18" presetClass="entr" presetSubtype="6" fill="hold" nodeType="with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strips(downRight)">
                                      <p:cBhvr>
                                        <p:cTn id="75" dur="500"/>
                                        <p:tgtEl>
                                          <p:spTgt spid="24"/>
                                        </p:tgtEl>
                                      </p:cBhvr>
                                    </p:animEffect>
                                  </p:childTnLst>
                                </p:cTn>
                              </p:par>
                            </p:childTnLst>
                          </p:cTn>
                        </p:par>
                      </p:childTnLst>
                    </p:cTn>
                  </p:par>
                  <p:par>
                    <p:cTn id="76" fill="hold">
                      <p:stCondLst>
                        <p:cond delay="indefinite"/>
                      </p:stCondLst>
                      <p:childTnLst>
                        <p:par>
                          <p:cTn id="77" fill="hold">
                            <p:stCondLst>
                              <p:cond delay="0"/>
                            </p:stCondLst>
                            <p:childTnLst>
                              <p:par>
                                <p:cTn id="78" presetID="18" presetClass="entr" presetSubtype="6" fill="hold" grpId="0" nodeType="click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strips(downRight)">
                                      <p:cBhvr>
                                        <p:cTn id="80" dur="500"/>
                                        <p:tgtEl>
                                          <p:spTgt spid="26"/>
                                        </p:tgtEl>
                                      </p:cBhvr>
                                    </p:animEffect>
                                  </p:childTnLst>
                                </p:cTn>
                              </p:par>
                              <p:par>
                                <p:cTn id="81" presetID="18" presetClass="entr" presetSubtype="6" fill="hold" nodeType="withEffect">
                                  <p:stCondLst>
                                    <p:cond delay="0"/>
                                  </p:stCondLst>
                                  <p:childTnLst>
                                    <p:set>
                                      <p:cBhvr>
                                        <p:cTn id="82" dur="1" fill="hold">
                                          <p:stCondLst>
                                            <p:cond delay="0"/>
                                          </p:stCondLst>
                                        </p:cTn>
                                        <p:tgtEl>
                                          <p:spTgt spid="25"/>
                                        </p:tgtEl>
                                        <p:attrNameLst>
                                          <p:attrName>style.visibility</p:attrName>
                                        </p:attrNameLst>
                                      </p:cBhvr>
                                      <p:to>
                                        <p:strVal val="visible"/>
                                      </p:to>
                                    </p:set>
                                    <p:animEffect transition="in" filter="strips(downRight)">
                                      <p:cBhvr>
                                        <p:cTn id="83" dur="500"/>
                                        <p:tgtEl>
                                          <p:spTgt spid="25"/>
                                        </p:tgtEl>
                                      </p:cBhvr>
                                    </p:animEffect>
                                  </p:childTnLst>
                                </p:cTn>
                              </p:par>
                            </p:childTnLst>
                          </p:cTn>
                        </p:par>
                      </p:childTnLst>
                    </p:cTn>
                  </p:par>
                  <p:par>
                    <p:cTn id="84" fill="hold">
                      <p:stCondLst>
                        <p:cond delay="indefinite"/>
                      </p:stCondLst>
                      <p:childTnLst>
                        <p:par>
                          <p:cTn id="85" fill="hold">
                            <p:stCondLst>
                              <p:cond delay="0"/>
                            </p:stCondLst>
                            <p:childTnLst>
                              <p:par>
                                <p:cTn id="86" presetID="18" presetClass="entr" presetSubtype="6" fill="hold" nodeType="clickEffect">
                                  <p:stCondLst>
                                    <p:cond delay="0"/>
                                  </p:stCondLst>
                                  <p:childTnLst>
                                    <p:set>
                                      <p:cBhvr>
                                        <p:cTn id="87" dur="1" fill="hold">
                                          <p:stCondLst>
                                            <p:cond delay="0"/>
                                          </p:stCondLst>
                                        </p:cTn>
                                        <p:tgtEl>
                                          <p:spTgt spid="2">
                                            <p:txEl>
                                              <p:pRg st="13" end="13"/>
                                            </p:txEl>
                                          </p:spTgt>
                                        </p:tgtEl>
                                        <p:attrNameLst>
                                          <p:attrName>style.visibility</p:attrName>
                                        </p:attrNameLst>
                                      </p:cBhvr>
                                      <p:to>
                                        <p:strVal val="visible"/>
                                      </p:to>
                                    </p:set>
                                    <p:animEffect transition="in" filter="strips(downRight)">
                                      <p:cBhvr>
                                        <p:cTn id="88" dur="500"/>
                                        <p:tgtEl>
                                          <p:spTgt spid="2">
                                            <p:txEl>
                                              <p:pRg st="13" end="13"/>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18" presetClass="entr" presetSubtype="6" fill="hold" nodeType="clickEffect">
                                  <p:stCondLst>
                                    <p:cond delay="0"/>
                                  </p:stCondLst>
                                  <p:childTnLst>
                                    <p:set>
                                      <p:cBhvr>
                                        <p:cTn id="92" dur="1" fill="hold">
                                          <p:stCondLst>
                                            <p:cond delay="0"/>
                                          </p:stCondLst>
                                        </p:cTn>
                                        <p:tgtEl>
                                          <p:spTgt spid="2">
                                            <p:txEl>
                                              <p:pRg st="14" end="14"/>
                                            </p:txEl>
                                          </p:spTgt>
                                        </p:tgtEl>
                                        <p:attrNameLst>
                                          <p:attrName>style.visibility</p:attrName>
                                        </p:attrNameLst>
                                      </p:cBhvr>
                                      <p:to>
                                        <p:strVal val="visible"/>
                                      </p:to>
                                    </p:set>
                                    <p:animEffect transition="in" filter="strips(downRight)">
                                      <p:cBhvr>
                                        <p:cTn id="93" dur="500"/>
                                        <p:tgtEl>
                                          <p:spTgt spid="2">
                                            <p:txEl>
                                              <p:pRg st="14" end="14"/>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18" presetClass="entr" presetSubtype="6" fill="hold" nodeType="clickEffect">
                                  <p:stCondLst>
                                    <p:cond delay="0"/>
                                  </p:stCondLst>
                                  <p:childTnLst>
                                    <p:set>
                                      <p:cBhvr>
                                        <p:cTn id="97" dur="1" fill="hold">
                                          <p:stCondLst>
                                            <p:cond delay="0"/>
                                          </p:stCondLst>
                                        </p:cTn>
                                        <p:tgtEl>
                                          <p:spTgt spid="2">
                                            <p:txEl>
                                              <p:pRg st="15" end="15"/>
                                            </p:txEl>
                                          </p:spTgt>
                                        </p:tgtEl>
                                        <p:attrNameLst>
                                          <p:attrName>style.visibility</p:attrName>
                                        </p:attrNameLst>
                                      </p:cBhvr>
                                      <p:to>
                                        <p:strVal val="visible"/>
                                      </p:to>
                                    </p:set>
                                    <p:animEffect transition="in" filter="strips(downRight)">
                                      <p:cBhvr>
                                        <p:cTn id="98" dur="500"/>
                                        <p:tgtEl>
                                          <p:spTgt spid="2">
                                            <p:txEl>
                                              <p:pRg st="15" end="15"/>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18" presetClass="entr" presetSubtype="6" fill="hold" nodeType="clickEffect">
                                  <p:stCondLst>
                                    <p:cond delay="0"/>
                                  </p:stCondLst>
                                  <p:childTnLst>
                                    <p:set>
                                      <p:cBhvr>
                                        <p:cTn id="102" dur="1" fill="hold">
                                          <p:stCondLst>
                                            <p:cond delay="0"/>
                                          </p:stCondLst>
                                        </p:cTn>
                                        <p:tgtEl>
                                          <p:spTgt spid="2">
                                            <p:txEl>
                                              <p:pRg st="20" end="20"/>
                                            </p:txEl>
                                          </p:spTgt>
                                        </p:tgtEl>
                                        <p:attrNameLst>
                                          <p:attrName>style.visibility</p:attrName>
                                        </p:attrNameLst>
                                      </p:cBhvr>
                                      <p:to>
                                        <p:strVal val="visible"/>
                                      </p:to>
                                    </p:set>
                                    <p:animEffect transition="in" filter="strips(downRight)">
                                      <p:cBhvr>
                                        <p:cTn id="103" dur="500"/>
                                        <p:tgtEl>
                                          <p:spTgt spid="2">
                                            <p:txEl>
                                              <p:pRg st="20" end="20"/>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18" presetClass="entr" presetSubtype="9" fill="hold" nodeType="clickEffect">
                                  <p:stCondLst>
                                    <p:cond delay="0"/>
                                  </p:stCondLst>
                                  <p:childTnLst>
                                    <p:set>
                                      <p:cBhvr>
                                        <p:cTn id="107" dur="1" fill="hold">
                                          <p:stCondLst>
                                            <p:cond delay="0"/>
                                          </p:stCondLst>
                                        </p:cTn>
                                        <p:tgtEl>
                                          <p:spTgt spid="27"/>
                                        </p:tgtEl>
                                        <p:attrNameLst>
                                          <p:attrName>style.visibility</p:attrName>
                                        </p:attrNameLst>
                                      </p:cBhvr>
                                      <p:to>
                                        <p:strVal val="visible"/>
                                      </p:to>
                                    </p:set>
                                    <p:animEffect transition="in" filter="strips(upLeft)">
                                      <p:cBhvr>
                                        <p:cTn id="108" dur="500"/>
                                        <p:tgtEl>
                                          <p:spTgt spid="27"/>
                                        </p:tgtEl>
                                      </p:cBhvr>
                                    </p:animEffect>
                                  </p:childTnLst>
                                </p:cTn>
                              </p:par>
                              <p:par>
                                <p:cTn id="109" presetID="18" presetClass="entr" presetSubtype="9" fill="hold" grpId="0" nodeType="withEffect">
                                  <p:stCondLst>
                                    <p:cond delay="0"/>
                                  </p:stCondLst>
                                  <p:childTnLst>
                                    <p:set>
                                      <p:cBhvr>
                                        <p:cTn id="110" dur="1" fill="hold">
                                          <p:stCondLst>
                                            <p:cond delay="0"/>
                                          </p:stCondLst>
                                        </p:cTn>
                                        <p:tgtEl>
                                          <p:spTgt spid="28"/>
                                        </p:tgtEl>
                                        <p:attrNameLst>
                                          <p:attrName>style.visibility</p:attrName>
                                        </p:attrNameLst>
                                      </p:cBhvr>
                                      <p:to>
                                        <p:strVal val="visible"/>
                                      </p:to>
                                    </p:set>
                                    <p:animEffect transition="in" filter="strips(upLeft)">
                                      <p:cBhvr>
                                        <p:cTn id="111" dur="500"/>
                                        <p:tgtEl>
                                          <p:spTgt spid="28"/>
                                        </p:tgtEl>
                                      </p:cBhvr>
                                    </p:animEffect>
                                  </p:childTnLst>
                                </p:cTn>
                              </p:par>
                            </p:childTnLst>
                          </p:cTn>
                        </p:par>
                      </p:childTnLst>
                    </p:cTn>
                  </p:par>
                  <p:par>
                    <p:cTn id="112" fill="hold">
                      <p:stCondLst>
                        <p:cond delay="indefinite"/>
                      </p:stCondLst>
                      <p:childTnLst>
                        <p:par>
                          <p:cTn id="113" fill="hold">
                            <p:stCondLst>
                              <p:cond delay="0"/>
                            </p:stCondLst>
                            <p:childTnLst>
                              <p:par>
                                <p:cTn id="114" presetID="7" presetClass="emph" presetSubtype="2" fill="hold" nodeType="clickEffect">
                                  <p:stCondLst>
                                    <p:cond delay="0"/>
                                  </p:stCondLst>
                                  <p:childTnLst>
                                    <p:animClr clrSpc="rgb" dir="cw">
                                      <p:cBhvr>
                                        <p:cTn id="115" dur="1000" fill="hold"/>
                                        <p:tgtEl>
                                          <p:spTgt spid="13"/>
                                        </p:tgtEl>
                                        <p:attrNameLst>
                                          <p:attrName>stroke.color</p:attrName>
                                        </p:attrNameLst>
                                      </p:cBhvr>
                                      <p:to>
                                        <a:srgbClr val="FF0000"/>
                                      </p:to>
                                    </p:animClr>
                                    <p:set>
                                      <p:cBhvr>
                                        <p:cTn id="116" dur="1000" fill="hold"/>
                                        <p:tgtEl>
                                          <p:spTgt spid="13"/>
                                        </p:tgtEl>
                                        <p:attrNameLst>
                                          <p:attrName>stroke.on</p:attrName>
                                        </p:attrNameLst>
                                      </p:cBhvr>
                                      <p:to>
                                        <p:strVal val="true"/>
                                      </p:to>
                                    </p:set>
                                  </p:childTnLst>
                                </p:cTn>
                              </p:par>
                              <p:par>
                                <p:cTn id="117" presetID="7" presetClass="emph" presetSubtype="2" fill="hold" nodeType="withEffect">
                                  <p:stCondLst>
                                    <p:cond delay="0"/>
                                  </p:stCondLst>
                                  <p:childTnLst>
                                    <p:animClr clrSpc="rgb" dir="cw">
                                      <p:cBhvr>
                                        <p:cTn id="118" dur="1000" fill="hold"/>
                                        <p:tgtEl>
                                          <p:spTgt spid="9"/>
                                        </p:tgtEl>
                                        <p:attrNameLst>
                                          <p:attrName>stroke.color</p:attrName>
                                        </p:attrNameLst>
                                      </p:cBhvr>
                                      <p:to>
                                        <a:srgbClr val="FF0000"/>
                                      </p:to>
                                    </p:animClr>
                                    <p:set>
                                      <p:cBhvr>
                                        <p:cTn id="119" dur="1000" fill="hold"/>
                                        <p:tgtEl>
                                          <p:spTgt spid="9"/>
                                        </p:tgtEl>
                                        <p:attrNameLst>
                                          <p:attrName>stroke.on</p:attrName>
                                        </p:attrNameLst>
                                      </p:cBhvr>
                                      <p:to>
                                        <p:strVal val="true"/>
                                      </p:to>
                                    </p:set>
                                  </p:childTnLst>
                                </p:cTn>
                              </p:par>
                            </p:childTnLst>
                          </p:cTn>
                        </p:par>
                      </p:childTnLst>
                    </p:cTn>
                  </p:par>
                  <p:par>
                    <p:cTn id="120" fill="hold">
                      <p:stCondLst>
                        <p:cond delay="indefinite"/>
                      </p:stCondLst>
                      <p:childTnLst>
                        <p:par>
                          <p:cTn id="121" fill="hold">
                            <p:stCondLst>
                              <p:cond delay="0"/>
                            </p:stCondLst>
                            <p:childTnLst>
                              <p:par>
                                <p:cTn id="122" presetID="7" presetClass="emph" presetSubtype="2" fill="hold" nodeType="clickEffect">
                                  <p:stCondLst>
                                    <p:cond delay="0"/>
                                  </p:stCondLst>
                                  <p:childTnLst>
                                    <p:animClr clrSpc="rgb" dir="cw">
                                      <p:cBhvr>
                                        <p:cTn id="123" dur="2000" fill="hold"/>
                                        <p:tgtEl>
                                          <p:spTgt spid="20"/>
                                        </p:tgtEl>
                                        <p:attrNameLst>
                                          <p:attrName>stroke.color</p:attrName>
                                        </p:attrNameLst>
                                      </p:cBhvr>
                                      <p:to>
                                        <a:srgbClr val="FF0000"/>
                                      </p:to>
                                    </p:animClr>
                                    <p:set>
                                      <p:cBhvr>
                                        <p:cTn id="124" dur="2000" fill="hold"/>
                                        <p:tgtEl>
                                          <p:spTgt spid="20"/>
                                        </p:tgtEl>
                                        <p:attrNameLst>
                                          <p:attrName>stroke.on</p:attrName>
                                        </p:attrNameLst>
                                      </p:cBhvr>
                                      <p:to>
                                        <p:strVal val="true"/>
                                      </p:to>
                                    </p:set>
                                  </p:childTnLst>
                                </p:cTn>
                              </p:par>
                              <p:par>
                                <p:cTn id="125" presetID="7" presetClass="emph" presetSubtype="2" fill="hold" nodeType="withEffect">
                                  <p:stCondLst>
                                    <p:cond delay="0"/>
                                  </p:stCondLst>
                                  <p:childTnLst>
                                    <p:animClr clrSpc="rgb" dir="cw">
                                      <p:cBhvr>
                                        <p:cTn id="126" dur="2000" fill="hold"/>
                                        <p:tgtEl>
                                          <p:spTgt spid="17"/>
                                        </p:tgtEl>
                                        <p:attrNameLst>
                                          <p:attrName>stroke.color</p:attrName>
                                        </p:attrNameLst>
                                      </p:cBhvr>
                                      <p:to>
                                        <a:srgbClr val="FF0000"/>
                                      </p:to>
                                    </p:animClr>
                                    <p:set>
                                      <p:cBhvr>
                                        <p:cTn id="127" dur="2000" fill="hold"/>
                                        <p:tgtEl>
                                          <p:spTgt spid="17"/>
                                        </p:tgtEl>
                                        <p:attrNameLst>
                                          <p:attrName>stroke.on</p:attrName>
                                        </p:attrNameLst>
                                      </p:cBhvr>
                                      <p:to>
                                        <p:strVal val="true"/>
                                      </p:to>
                                    </p:set>
                                  </p:childTnLst>
                                </p:cTn>
                              </p:par>
                              <p:par>
                                <p:cTn id="128" presetID="7" presetClass="emph" presetSubtype="2" fill="hold" nodeType="withEffect">
                                  <p:stCondLst>
                                    <p:cond delay="0"/>
                                  </p:stCondLst>
                                  <p:childTnLst>
                                    <p:animClr clrSpc="rgb" dir="cw">
                                      <p:cBhvr>
                                        <p:cTn id="129" dur="2000" fill="hold"/>
                                        <p:tgtEl>
                                          <p:spTgt spid="21"/>
                                        </p:tgtEl>
                                        <p:attrNameLst>
                                          <p:attrName>stroke.color</p:attrName>
                                        </p:attrNameLst>
                                      </p:cBhvr>
                                      <p:to>
                                        <a:srgbClr val="FF0000"/>
                                      </p:to>
                                    </p:animClr>
                                    <p:set>
                                      <p:cBhvr>
                                        <p:cTn id="130" dur="2000" fill="hold"/>
                                        <p:tgtEl>
                                          <p:spTgt spid="21"/>
                                        </p:tgtEl>
                                        <p:attrNameLst>
                                          <p:attrName>stroke.on</p:attrName>
                                        </p:attrNameLst>
                                      </p:cBhvr>
                                      <p:to>
                                        <p:strVal val="true"/>
                                      </p:to>
                                    </p:set>
                                  </p:childTnLst>
                                </p:cTn>
                              </p:par>
                              <p:par>
                                <p:cTn id="131" presetID="7" presetClass="emph" presetSubtype="2" fill="hold" nodeType="withEffect">
                                  <p:stCondLst>
                                    <p:cond delay="0"/>
                                  </p:stCondLst>
                                  <p:childTnLst>
                                    <p:animClr clrSpc="rgb" dir="cw">
                                      <p:cBhvr>
                                        <p:cTn id="132" dur="2000" fill="hold"/>
                                        <p:tgtEl>
                                          <p:spTgt spid="18"/>
                                        </p:tgtEl>
                                        <p:attrNameLst>
                                          <p:attrName>stroke.color</p:attrName>
                                        </p:attrNameLst>
                                      </p:cBhvr>
                                      <p:to>
                                        <a:srgbClr val="FF0000"/>
                                      </p:to>
                                    </p:animClr>
                                    <p:set>
                                      <p:cBhvr>
                                        <p:cTn id="133" dur="2000" fill="hold"/>
                                        <p:tgtEl>
                                          <p:spTgt spid="18"/>
                                        </p:tgtEl>
                                        <p:attrNameLst>
                                          <p:attrName>stroke.on</p:attrName>
                                        </p:attrNameLst>
                                      </p:cBhvr>
                                      <p:to>
                                        <p:strVal val="true"/>
                                      </p:to>
                                    </p:set>
                                  </p:childTnLst>
                                </p:cTn>
                              </p:par>
                              <p:par>
                                <p:cTn id="134" presetID="7" presetClass="emph" presetSubtype="2" fill="hold" nodeType="withEffect">
                                  <p:stCondLst>
                                    <p:cond delay="0"/>
                                  </p:stCondLst>
                                  <p:childTnLst>
                                    <p:animClr clrSpc="rgb" dir="cw">
                                      <p:cBhvr>
                                        <p:cTn id="135" dur="2000" fill="hold"/>
                                        <p:tgtEl>
                                          <p:spTgt spid="22"/>
                                        </p:tgtEl>
                                        <p:attrNameLst>
                                          <p:attrName>stroke.color</p:attrName>
                                        </p:attrNameLst>
                                      </p:cBhvr>
                                      <p:to>
                                        <a:srgbClr val="FF0000"/>
                                      </p:to>
                                    </p:animClr>
                                    <p:set>
                                      <p:cBhvr>
                                        <p:cTn id="136" dur="2000" fill="hold"/>
                                        <p:tgtEl>
                                          <p:spTgt spid="22"/>
                                        </p:tgtEl>
                                        <p:attrNameLst>
                                          <p:attrName>stroke.on</p:attrName>
                                        </p:attrNameLst>
                                      </p:cBhvr>
                                      <p:to>
                                        <p:strVal val="true"/>
                                      </p:to>
                                    </p:set>
                                  </p:childTnLst>
                                </p:cTn>
                              </p:par>
                              <p:par>
                                <p:cTn id="137" presetID="7" presetClass="emph" presetSubtype="2" fill="hold" nodeType="withEffect">
                                  <p:stCondLst>
                                    <p:cond delay="0"/>
                                  </p:stCondLst>
                                  <p:childTnLst>
                                    <p:animClr clrSpc="rgb" dir="cw">
                                      <p:cBhvr>
                                        <p:cTn id="138" dur="2000" fill="hold"/>
                                        <p:tgtEl>
                                          <p:spTgt spid="19"/>
                                        </p:tgtEl>
                                        <p:attrNameLst>
                                          <p:attrName>stroke.color</p:attrName>
                                        </p:attrNameLst>
                                      </p:cBhvr>
                                      <p:to>
                                        <a:srgbClr val="FF0000"/>
                                      </p:to>
                                    </p:animClr>
                                    <p:set>
                                      <p:cBhvr>
                                        <p:cTn id="139" dur="2000" fill="hold"/>
                                        <p:tgtEl>
                                          <p:spTgt spid="19"/>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23" grpId="0"/>
      <p:bldP spid="26" grpId="0"/>
      <p:bldP spid="28" grpId="0"/>
      <p:bldP spid="30" grpId="0"/>
      <p:bldP spid="31"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123</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32099" name="Rectangle 2"/>
          <p:cNvSpPr>
            <a:spLocks noGrp="1"/>
          </p:cNvSpPr>
          <p:nvPr>
            <p:ph type="title"/>
          </p:nvPr>
        </p:nvSpPr>
        <p:spPr>
          <a:ln/>
        </p:spPr>
        <p:txBody>
          <a:bodyPr vert="horz" wrap="square" lIns="91440" tIns="45720" rIns="91440" bIns="45720" anchor="b" anchorCtr="0"/>
          <a:lstStyle/>
          <a:p>
            <a:pPr eaLnBrk="1" hangingPunct="1"/>
            <a:r>
              <a:rPr lang="zh-CN" altLang="en-US" dirty="0">
                <a:latin typeface="Times New Roman" panose="02020603050405020304" pitchFamily="18" charset="0"/>
              </a:rPr>
              <a:t>第</a:t>
            </a:r>
            <a:r>
              <a:rPr lang="en-US" altLang="zh-CN" dirty="0">
                <a:latin typeface="Times New Roman" panose="02020603050405020304" pitchFamily="18" charset="0"/>
              </a:rPr>
              <a:t>2</a:t>
            </a:r>
            <a:r>
              <a:rPr lang="zh-CN" altLang="en-US" dirty="0">
                <a:latin typeface="Times New Roman" panose="02020603050405020304" pitchFamily="18" charset="0"/>
              </a:rPr>
              <a:t>章  知识表示</a:t>
            </a:r>
          </a:p>
        </p:txBody>
      </p:sp>
      <p:sp>
        <p:nvSpPr>
          <p:cNvPr id="132100" name="Rectangle 3"/>
          <p:cNvSpPr>
            <a:spLocks noGrp="1"/>
          </p:cNvSpPr>
          <p:nvPr>
            <p:ph idx="1"/>
          </p:nvPr>
        </p:nvSpPr>
        <p:spPr>
          <a:xfrm>
            <a:off x="468313" y="908050"/>
            <a:ext cx="8424862" cy="5400675"/>
          </a:xfrm>
          <a:ln/>
        </p:spPr>
        <p:txBody>
          <a:bodyPr vert="horz" wrap="square" lIns="91440" tIns="45720" rIns="91440" bIns="45720" anchor="t" anchorCtr="0"/>
          <a:lstStyle/>
          <a:p>
            <a:pPr eaLnBrk="1" hangingPunct="1">
              <a:lnSpc>
                <a:spcPct val="160000"/>
              </a:lnSpc>
            </a:pPr>
            <a:r>
              <a:rPr lang="en-US" altLang="zh-CN" b="1" dirty="0">
                <a:latin typeface="Times New Roman" panose="02020603050405020304" pitchFamily="18" charset="0"/>
              </a:rPr>
              <a:t>2.1  </a:t>
            </a:r>
            <a:r>
              <a:rPr lang="zh-CN" altLang="en-US" b="1" dirty="0">
                <a:latin typeface="Times New Roman" panose="02020603050405020304" pitchFamily="18" charset="0"/>
              </a:rPr>
              <a:t>知识与知识表示的概念 </a:t>
            </a:r>
          </a:p>
          <a:p>
            <a:pPr eaLnBrk="1" hangingPunct="1">
              <a:lnSpc>
                <a:spcPct val="160000"/>
              </a:lnSpc>
            </a:pPr>
            <a:r>
              <a:rPr lang="en-US" altLang="zh-CN" b="1" dirty="0">
                <a:latin typeface="Times New Roman" panose="02020603050405020304" pitchFamily="18" charset="0"/>
              </a:rPr>
              <a:t>2.2  </a:t>
            </a:r>
            <a:r>
              <a:rPr lang="zh-CN" altLang="en-US" b="1" dirty="0">
                <a:latin typeface="Times New Roman" panose="02020603050405020304" pitchFamily="18" charset="0"/>
              </a:rPr>
              <a:t>一阶谓词逻辑表示法 </a:t>
            </a:r>
          </a:p>
          <a:p>
            <a:pPr eaLnBrk="1" hangingPunct="1">
              <a:lnSpc>
                <a:spcPct val="160000"/>
              </a:lnSpc>
            </a:pPr>
            <a:r>
              <a:rPr lang="en-US" altLang="zh-CN" b="1" dirty="0">
                <a:latin typeface="Times New Roman" panose="02020603050405020304" pitchFamily="18" charset="0"/>
              </a:rPr>
              <a:t>2.3  </a:t>
            </a:r>
            <a:r>
              <a:rPr lang="zh-CN" altLang="en-US" b="1" dirty="0">
                <a:latin typeface="Times New Roman" panose="02020603050405020304" pitchFamily="18" charset="0"/>
              </a:rPr>
              <a:t>产生式表示法 </a:t>
            </a:r>
          </a:p>
          <a:p>
            <a:pPr eaLnBrk="1" hangingPunct="1">
              <a:lnSpc>
                <a:spcPct val="160000"/>
              </a:lnSpc>
              <a:buSzPct val="150000"/>
            </a:pPr>
            <a:r>
              <a:rPr lang="en-US" altLang="zh-CN" b="1" dirty="0">
                <a:latin typeface="Times New Roman" panose="02020603050405020304" pitchFamily="18" charset="0"/>
              </a:rPr>
              <a:t>2.4  </a:t>
            </a:r>
            <a:r>
              <a:rPr lang="zh-CN" altLang="en-US" b="1" dirty="0">
                <a:latin typeface="Times New Roman" panose="02020603050405020304" pitchFamily="18" charset="0"/>
              </a:rPr>
              <a:t>框架表示法 </a:t>
            </a:r>
            <a:endParaRPr lang="en-US" altLang="zh-CN" b="1" dirty="0">
              <a:latin typeface="Times New Roman" panose="02020603050405020304" pitchFamily="18" charset="0"/>
            </a:endParaRPr>
          </a:p>
          <a:p>
            <a:pPr eaLnBrk="1" hangingPunct="1">
              <a:lnSpc>
                <a:spcPct val="160000"/>
              </a:lnSpc>
              <a:buSzPct val="150000"/>
            </a:pPr>
            <a:r>
              <a:rPr lang="en-US" altLang="zh-CN" b="1" dirty="0">
                <a:latin typeface="Times New Roman" panose="02020603050405020304" pitchFamily="18" charset="0"/>
              </a:rPr>
              <a:t>2.5  </a:t>
            </a:r>
            <a:r>
              <a:rPr lang="zh-CN" altLang="en-US" b="1" dirty="0">
                <a:latin typeface="Times New Roman" panose="02020603050405020304" pitchFamily="18" charset="0"/>
              </a:rPr>
              <a:t>语义表示法</a:t>
            </a:r>
          </a:p>
          <a:p>
            <a:pPr eaLnBrk="1" hangingPunct="1">
              <a:lnSpc>
                <a:spcPct val="160000"/>
              </a:lnSpc>
              <a:buClr>
                <a:srgbClr val="0000FF"/>
              </a:buClr>
              <a:buSzPct val="150000"/>
              <a:buFont typeface="Wingdings" panose="05000000000000000000" pitchFamily="2" charset="2"/>
              <a:buChar char="ü"/>
            </a:pPr>
            <a:r>
              <a:rPr lang="en-US" altLang="zh-CN" b="1" dirty="0">
                <a:solidFill>
                  <a:srgbClr val="0000FF"/>
                </a:solidFill>
                <a:latin typeface="Times New Roman" panose="02020603050405020304" pitchFamily="18" charset="0"/>
              </a:rPr>
              <a:t>2.6  </a:t>
            </a:r>
            <a:r>
              <a:rPr lang="zh-CN" altLang="en-US" b="1" dirty="0">
                <a:solidFill>
                  <a:srgbClr val="0000FF"/>
                </a:solidFill>
                <a:latin typeface="Times New Roman" panose="02020603050405020304" pitchFamily="18" charset="0"/>
              </a:rPr>
              <a:t>知识图谱</a:t>
            </a:r>
          </a:p>
        </p:txBody>
      </p:sp>
    </p:spTree>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9FCDED0-051E-4FBC-86C3-869C65434AD4}" type="slidenum">
              <a:rPr kumimoji="0" lang="ja-JP" altLang="en-US" sz="1800" b="0" i="0" u="none" strike="noStrike" kern="1200" cap="none" spc="0" normalizeH="0" baseline="0" noProof="0" smtClean="0">
                <a:ln>
                  <a:noFill/>
                </a:ln>
                <a:solidFill>
                  <a:srgbClr val="A50021"/>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124</a:t>
            </a:fld>
            <a:endParaRPr kumimoji="0" lang="en-US" altLang="ja-JP" sz="1800" b="0" i="0" u="none" strike="noStrike" kern="1200" cap="none" spc="0" normalizeH="0" baseline="0" noProof="0">
              <a:ln>
                <a:noFill/>
              </a:ln>
              <a:solidFill>
                <a:srgbClr val="A50021"/>
              </a:solidFill>
              <a:effectLst/>
              <a:uLnTx/>
              <a:uFillTx/>
              <a:latin typeface="Arial" panose="020B0604020202020204" pitchFamily="34" charset="0"/>
              <a:ea typeface="ＭＳ Ｐゴシック" panose="020B0600070205080204" pitchFamily="34" charset="-128"/>
              <a:cs typeface="+mn-cs"/>
            </a:endParaRPr>
          </a:p>
        </p:txBody>
      </p:sp>
      <p:sp>
        <p:nvSpPr>
          <p:cNvPr id="73731" name="Rectangle 2"/>
          <p:cNvSpPr>
            <a:spLocks noGrp="1" noChangeArrowheads="1"/>
          </p:cNvSpPr>
          <p:nvPr>
            <p:ph type="title"/>
          </p:nvPr>
        </p:nvSpPr>
        <p:spPr/>
        <p:txBody>
          <a:bodyPr/>
          <a:lstStyle/>
          <a:p>
            <a:pPr eaLnBrk="1" hangingPunct="1"/>
            <a:r>
              <a:rPr lang="en-US" altLang="zh-CN" dirty="0">
                <a:latin typeface="Times New Roman" panose="02020603050405020304" pitchFamily="18" charset="0"/>
              </a:rPr>
              <a:t>2.6  </a:t>
            </a:r>
            <a:r>
              <a:rPr lang="zh-CN" altLang="en-US" dirty="0">
                <a:latin typeface="Times New Roman" panose="02020603050405020304" pitchFamily="18" charset="0"/>
              </a:rPr>
              <a:t>知识图谱</a:t>
            </a:r>
          </a:p>
        </p:txBody>
      </p:sp>
      <p:sp>
        <p:nvSpPr>
          <p:cNvPr id="73732" name="Rectangle 3"/>
          <p:cNvSpPr>
            <a:spLocks noGrp="1" noChangeArrowheads="1"/>
          </p:cNvSpPr>
          <p:nvPr>
            <p:ph type="body" idx="1"/>
          </p:nvPr>
        </p:nvSpPr>
        <p:spPr>
          <a:xfrm>
            <a:off x="393700" y="1122363"/>
            <a:ext cx="8410575" cy="5181600"/>
          </a:xfrm>
        </p:spPr>
        <p:txBody>
          <a:bodyPr/>
          <a:lstStyle/>
          <a:p>
            <a:pPr algn="just" eaLnBrk="1" hangingPunct="1"/>
            <a:r>
              <a:rPr lang="zh-CN" altLang="zh-CN" sz="2600" b="1">
                <a:latin typeface="Times New Roman" panose="02020603050405020304" pitchFamily="18" charset="0"/>
                <a:cs typeface="Times New Roman" panose="02020603050405020304" pitchFamily="18" charset="0"/>
              </a:rPr>
              <a:t>由于互联网内容的大规模、异质多元、组织结构松散的特点，给人们有效获取信息和知识提出了挑战。</a:t>
            </a:r>
            <a:endParaRPr lang="en-US" altLang="zh-CN" sz="2600" b="1">
              <a:latin typeface="Times New Roman" panose="02020603050405020304" pitchFamily="18" charset="0"/>
              <a:cs typeface="Times New Roman" panose="02020603050405020304" pitchFamily="18" charset="0"/>
            </a:endParaRPr>
          </a:p>
          <a:p>
            <a:pPr algn="just" eaLnBrk="1" hangingPunct="1"/>
            <a:r>
              <a:rPr lang="zh-CN" altLang="zh-CN" sz="2600" b="1">
                <a:latin typeface="Times New Roman" panose="02020603050405020304" pitchFamily="18" charset="0"/>
                <a:cs typeface="Times New Roman" panose="02020603050405020304" pitchFamily="18" charset="0"/>
              </a:rPr>
              <a:t>谷歌于</a:t>
            </a:r>
            <a:r>
              <a:rPr lang="en-US" altLang="zh-CN" sz="2600" b="1">
                <a:latin typeface="Times New Roman" panose="02020603050405020304" pitchFamily="18" charset="0"/>
                <a:cs typeface="Times New Roman" panose="02020603050405020304" pitchFamily="18" charset="0"/>
              </a:rPr>
              <a:t>2012</a:t>
            </a:r>
            <a:r>
              <a:rPr lang="zh-CN" altLang="zh-CN" sz="2600" b="1">
                <a:latin typeface="Times New Roman" panose="02020603050405020304" pitchFamily="18" charset="0"/>
                <a:cs typeface="Times New Roman" panose="02020603050405020304" pitchFamily="18" charset="0"/>
              </a:rPr>
              <a:t>年</a:t>
            </a:r>
            <a:r>
              <a:rPr lang="en-US" altLang="zh-CN" sz="2600" b="1">
                <a:latin typeface="Times New Roman" panose="02020603050405020304" pitchFamily="18" charset="0"/>
                <a:cs typeface="Times New Roman" panose="02020603050405020304" pitchFamily="18" charset="0"/>
              </a:rPr>
              <a:t>5</a:t>
            </a:r>
            <a:r>
              <a:rPr lang="zh-CN" altLang="zh-CN" sz="2600" b="1">
                <a:latin typeface="Times New Roman" panose="02020603050405020304" pitchFamily="18" charset="0"/>
                <a:cs typeface="Times New Roman" panose="02020603050405020304" pitchFamily="18" charset="0"/>
              </a:rPr>
              <a:t>月</a:t>
            </a:r>
            <a:r>
              <a:rPr lang="en-US" altLang="zh-CN" sz="2600" b="1">
                <a:latin typeface="Times New Roman" panose="02020603050405020304" pitchFamily="18" charset="0"/>
                <a:cs typeface="Times New Roman" panose="02020603050405020304" pitchFamily="18" charset="0"/>
              </a:rPr>
              <a:t>16</a:t>
            </a:r>
            <a:r>
              <a:rPr lang="zh-CN" altLang="zh-CN" sz="2600" b="1">
                <a:latin typeface="Times New Roman" panose="02020603050405020304" pitchFamily="18" charset="0"/>
                <a:cs typeface="Times New Roman" panose="02020603050405020304" pitchFamily="18" charset="0"/>
              </a:rPr>
              <a:t>日首先发布了知识图谱（</a:t>
            </a:r>
            <a:r>
              <a:rPr lang="en-US" altLang="zh-CN" sz="2600" b="1">
                <a:latin typeface="Times New Roman" panose="02020603050405020304" pitchFamily="18" charset="0"/>
                <a:cs typeface="Times New Roman" panose="02020603050405020304" pitchFamily="18" charset="0"/>
              </a:rPr>
              <a:t>Knowledge Graph</a:t>
            </a:r>
            <a:r>
              <a:rPr lang="zh-CN" altLang="zh-CN" sz="2600" b="1">
                <a:latin typeface="Times New Roman" panose="02020603050405020304" pitchFamily="18" charset="0"/>
                <a:cs typeface="Times New Roman" panose="02020603050405020304" pitchFamily="18" charset="0"/>
              </a:rPr>
              <a:t>）。</a:t>
            </a:r>
            <a:endParaRPr lang="zh-CN" altLang="en-US" sz="2600" b="1">
              <a:latin typeface="Times New Roman" panose="02020603050405020304" pitchFamily="18" charset="0"/>
              <a:cs typeface="Times New Roman" panose="02020603050405020304" pitchFamily="18" charset="0"/>
            </a:endParaRPr>
          </a:p>
          <a:p>
            <a:pPr algn="just" eaLnBrk="1" hangingPunct="1"/>
            <a:r>
              <a:rPr lang="zh-CN" altLang="zh-CN" sz="2600" b="1">
                <a:solidFill>
                  <a:srgbClr val="0000FF"/>
                </a:solidFill>
                <a:latin typeface="Times New Roman" panose="02020603050405020304" pitchFamily="18" charset="0"/>
                <a:cs typeface="Times New Roman" panose="02020603050405020304" pitchFamily="18" charset="0"/>
              </a:rPr>
              <a:t>知识图谱是一种互联网环境下的知识表示方法。</a:t>
            </a:r>
            <a:endParaRPr lang="en-US" altLang="zh-CN" sz="2600" b="1">
              <a:solidFill>
                <a:srgbClr val="0000FF"/>
              </a:solidFill>
              <a:latin typeface="Times New Roman" panose="02020603050405020304" pitchFamily="18" charset="0"/>
              <a:cs typeface="Times New Roman" panose="02020603050405020304" pitchFamily="18" charset="0"/>
            </a:endParaRPr>
          </a:p>
          <a:p>
            <a:pPr algn="just" eaLnBrk="1" hangingPunct="1"/>
            <a:r>
              <a:rPr lang="zh-CN" altLang="zh-CN" sz="2600" b="1">
                <a:latin typeface="Times New Roman" panose="02020603050405020304" pitchFamily="18" charset="0"/>
                <a:cs typeface="Times New Roman" panose="02020603050405020304" pitchFamily="18" charset="0"/>
              </a:rPr>
              <a:t>知识图谱的目的是为了提高搜索引擎的能力，改善用户的搜索质量以及搜索体验。</a:t>
            </a:r>
            <a:endParaRPr lang="en-US" altLang="zh-CN" sz="2600" b="1">
              <a:latin typeface="Times New Roman" panose="02020603050405020304" pitchFamily="18" charset="0"/>
              <a:cs typeface="Times New Roman" panose="02020603050405020304" pitchFamily="18" charset="0"/>
            </a:endParaRPr>
          </a:p>
          <a:p>
            <a:pPr algn="just" eaLnBrk="1" hangingPunct="1"/>
            <a:r>
              <a:rPr lang="en-US" altLang="zh-CN" sz="2600" b="1">
                <a:latin typeface="Times New Roman" panose="02020603050405020304" pitchFamily="18" charset="0"/>
                <a:cs typeface="Times New Roman" panose="02020603050405020304" pitchFamily="18" charset="0"/>
              </a:rPr>
              <a:t>Google</a:t>
            </a:r>
            <a:r>
              <a:rPr lang="zh-CN" altLang="zh-CN" sz="2600" b="1">
                <a:latin typeface="Times New Roman" panose="02020603050405020304" pitchFamily="18" charset="0"/>
                <a:cs typeface="Times New Roman" panose="02020603050405020304" pitchFamily="18" charset="0"/>
              </a:rPr>
              <a:t>、百度和搜狗等搜索引擎公司构建</a:t>
            </a:r>
            <a:r>
              <a:rPr lang="zh-CN" altLang="en-US" sz="2600" b="1">
                <a:latin typeface="Times New Roman" panose="02020603050405020304" pitchFamily="18" charset="0"/>
                <a:cs typeface="Times New Roman" panose="02020603050405020304" pitchFamily="18" charset="0"/>
              </a:rPr>
              <a:t>的</a:t>
            </a:r>
            <a:r>
              <a:rPr lang="zh-CN" altLang="zh-CN" sz="2600" b="1">
                <a:latin typeface="Times New Roman" panose="02020603050405020304" pitchFamily="18" charset="0"/>
                <a:cs typeface="Times New Roman" panose="02020603050405020304" pitchFamily="18" charset="0"/>
              </a:rPr>
              <a:t>知识图谱，分别称为知识图谱、知心和知立方。</a:t>
            </a:r>
            <a:endParaRPr lang="zh-CN" altLang="en-US" sz="26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1584764"/>
      </p:ext>
    </p:extLst>
  </p:cSld>
  <p:clrMapOvr>
    <a:masterClrMapping/>
  </p:clrMapOvr>
  <p:transition>
    <p:random/>
  </p:transition>
</p:sld>
</file>

<file path=ppt/slides/slide1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ABDCCBC-0DAC-4C4B-B7FA-033DAEC08ACC}" type="slidenum">
              <a:rPr kumimoji="0" lang="ja-JP" altLang="en-US" sz="1800" b="0" i="0" u="none" strike="noStrike" kern="1200" cap="none" spc="0" normalizeH="0" baseline="0" noProof="0" smtClean="0">
                <a:ln>
                  <a:noFill/>
                </a:ln>
                <a:solidFill>
                  <a:srgbClr val="A50021"/>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125</a:t>
            </a:fld>
            <a:endParaRPr kumimoji="0" lang="en-US" altLang="ja-JP" sz="1800" b="0" i="0" u="none" strike="noStrike" kern="1200" cap="none" spc="0" normalizeH="0" baseline="0" noProof="0">
              <a:ln>
                <a:noFill/>
              </a:ln>
              <a:solidFill>
                <a:srgbClr val="A50021"/>
              </a:solidFill>
              <a:effectLst/>
              <a:uLnTx/>
              <a:uFillTx/>
              <a:latin typeface="Arial" panose="020B0604020202020204" pitchFamily="34" charset="0"/>
              <a:ea typeface="ＭＳ Ｐゴシック" panose="020B0600070205080204" pitchFamily="34" charset="-128"/>
              <a:cs typeface="+mn-cs"/>
            </a:endParaRPr>
          </a:p>
        </p:txBody>
      </p:sp>
      <p:sp>
        <p:nvSpPr>
          <p:cNvPr id="74755" name="Rectangle 2"/>
          <p:cNvSpPr>
            <a:spLocks noGrp="1" noChangeArrowheads="1"/>
          </p:cNvSpPr>
          <p:nvPr>
            <p:ph type="title"/>
          </p:nvPr>
        </p:nvSpPr>
        <p:spPr/>
        <p:txBody>
          <a:bodyPr/>
          <a:lstStyle/>
          <a:p>
            <a:pPr eaLnBrk="1" hangingPunct="1"/>
            <a:r>
              <a:rPr lang="en-US" altLang="zh-CN">
                <a:latin typeface="Times New Roman" panose="02020603050405020304" pitchFamily="18" charset="0"/>
              </a:rPr>
              <a:t>2.5.2</a:t>
            </a:r>
            <a:r>
              <a:rPr lang="zh-CN" altLang="zh-CN">
                <a:latin typeface="Times New Roman" panose="02020603050405020304" pitchFamily="18" charset="0"/>
              </a:rPr>
              <a:t>知识图谱的定义</a:t>
            </a:r>
            <a:endParaRPr lang="zh-CN" altLang="en-US">
              <a:latin typeface="Times New Roman" panose="02020603050405020304" pitchFamily="18" charset="0"/>
            </a:endParaRPr>
          </a:p>
        </p:txBody>
      </p:sp>
      <p:sp>
        <p:nvSpPr>
          <p:cNvPr id="74756" name="Rectangle 3"/>
          <p:cNvSpPr>
            <a:spLocks noGrp="1" noChangeArrowheads="1"/>
          </p:cNvSpPr>
          <p:nvPr>
            <p:ph type="body" idx="1"/>
          </p:nvPr>
        </p:nvSpPr>
        <p:spPr>
          <a:xfrm>
            <a:off x="393700" y="1122363"/>
            <a:ext cx="8410575" cy="5181600"/>
          </a:xfrm>
        </p:spPr>
        <p:txBody>
          <a:bodyPr/>
          <a:lstStyle/>
          <a:p>
            <a:pPr algn="just" eaLnBrk="1" hangingPunct="1"/>
            <a:r>
              <a:rPr lang="zh-CN" altLang="zh-CN" sz="2600" b="1">
                <a:solidFill>
                  <a:srgbClr val="0000FF"/>
                </a:solidFill>
                <a:latin typeface="Times New Roman" panose="02020603050405020304" pitchFamily="18" charset="0"/>
                <a:cs typeface="Times New Roman" panose="02020603050405020304" pitchFamily="18" charset="0"/>
              </a:rPr>
              <a:t>知识图谱（</a:t>
            </a:r>
            <a:r>
              <a:rPr lang="en-US" altLang="zh-CN" sz="2600" b="1">
                <a:solidFill>
                  <a:srgbClr val="0000FF"/>
                </a:solidFill>
                <a:latin typeface="Times New Roman" panose="02020603050405020304" pitchFamily="18" charset="0"/>
                <a:cs typeface="Times New Roman" panose="02020603050405020304" pitchFamily="18" charset="0"/>
              </a:rPr>
              <a:t>Knowledge Graph/Vault</a:t>
            </a:r>
            <a:r>
              <a:rPr lang="zh-CN" altLang="zh-CN" sz="2600" b="1">
                <a:solidFill>
                  <a:srgbClr val="0000FF"/>
                </a:solidFill>
                <a:latin typeface="Times New Roman" panose="02020603050405020304" pitchFamily="18" charset="0"/>
                <a:cs typeface="Times New Roman" panose="02020603050405020304" pitchFamily="18" charset="0"/>
              </a:rPr>
              <a:t>），又称科学知识图谱，用各种不同的图形等</a:t>
            </a:r>
            <a:r>
              <a:rPr lang="en-US" altLang="zh-CN" sz="2600" b="1">
                <a:solidFill>
                  <a:srgbClr val="0000FF"/>
                </a:solidFill>
                <a:latin typeface="Times New Roman" panose="02020603050405020304" pitchFamily="18" charset="0"/>
                <a:cs typeface="Times New Roman" panose="02020603050405020304" pitchFamily="18" charset="0"/>
              </a:rPr>
              <a:t>可视化技术</a:t>
            </a:r>
            <a:r>
              <a:rPr lang="zh-CN" altLang="zh-CN" sz="2600" b="1">
                <a:solidFill>
                  <a:srgbClr val="0000FF"/>
                </a:solidFill>
                <a:latin typeface="Times New Roman" panose="02020603050405020304" pitchFamily="18" charset="0"/>
                <a:cs typeface="Times New Roman" panose="02020603050405020304" pitchFamily="18" charset="0"/>
              </a:rPr>
              <a:t>描述</a:t>
            </a:r>
            <a:r>
              <a:rPr lang="en-US" altLang="zh-CN" sz="2600" b="1">
                <a:solidFill>
                  <a:srgbClr val="0000FF"/>
                </a:solidFill>
                <a:latin typeface="Times New Roman" panose="02020603050405020304" pitchFamily="18" charset="0"/>
                <a:cs typeface="Times New Roman" panose="02020603050405020304" pitchFamily="18" charset="0"/>
              </a:rPr>
              <a:t>知识资源</a:t>
            </a:r>
            <a:r>
              <a:rPr lang="zh-CN" altLang="zh-CN" sz="2600" b="1">
                <a:solidFill>
                  <a:srgbClr val="0000FF"/>
                </a:solidFill>
                <a:latin typeface="Times New Roman" panose="02020603050405020304" pitchFamily="18" charset="0"/>
                <a:cs typeface="Times New Roman" panose="02020603050405020304" pitchFamily="18" charset="0"/>
              </a:rPr>
              <a:t>及其载体，挖掘、分析、</a:t>
            </a:r>
            <a:r>
              <a:rPr lang="en-US" altLang="zh-CN" sz="2600" b="1">
                <a:solidFill>
                  <a:srgbClr val="0000FF"/>
                </a:solidFill>
                <a:latin typeface="Times New Roman" panose="02020603050405020304" pitchFamily="18" charset="0"/>
                <a:cs typeface="Times New Roman" panose="02020603050405020304" pitchFamily="18" charset="0"/>
              </a:rPr>
              <a:t>构建</a:t>
            </a:r>
            <a:r>
              <a:rPr lang="zh-CN" altLang="zh-CN" sz="2600" b="1">
                <a:solidFill>
                  <a:srgbClr val="0000FF"/>
                </a:solidFill>
                <a:latin typeface="Times New Roman" panose="02020603050405020304" pitchFamily="18" charset="0"/>
                <a:cs typeface="Times New Roman" panose="02020603050405020304" pitchFamily="18" charset="0"/>
              </a:rPr>
              <a:t>、绘制和显示知识及它们之间的相互联系。</a:t>
            </a:r>
          </a:p>
          <a:p>
            <a:pPr algn="just" eaLnBrk="1" hangingPunct="1"/>
            <a:r>
              <a:rPr lang="zh-CN" altLang="zh-CN" sz="2600" b="1">
                <a:latin typeface="Times New Roman" panose="02020603050405020304" pitchFamily="18" charset="0"/>
                <a:cs typeface="Times New Roman" panose="02020603050405020304" pitchFamily="18" charset="0"/>
              </a:rPr>
              <a:t>知识图谱是由一些相互连接的实体及其属性构成的。</a:t>
            </a:r>
            <a:endParaRPr lang="zh-CN" altLang="en-US" sz="2600" b="1">
              <a:latin typeface="Times New Roman" panose="02020603050405020304" pitchFamily="18" charset="0"/>
              <a:cs typeface="Times New Roman" panose="02020603050405020304" pitchFamily="18" charset="0"/>
            </a:endParaRPr>
          </a:p>
          <a:p>
            <a:pPr algn="just" eaLnBrk="1" hangingPunct="1"/>
            <a:r>
              <a:rPr lang="zh-CN" altLang="zh-CN" sz="2600" b="1">
                <a:latin typeface="Times New Roman" panose="02020603050405020304" pitchFamily="18" charset="0"/>
                <a:cs typeface="Times New Roman" panose="02020603050405020304" pitchFamily="18" charset="0"/>
              </a:rPr>
              <a:t>三元组是知识图谱的一种通用表示方式</a:t>
            </a:r>
            <a:r>
              <a:rPr lang="zh-CN" altLang="en-US" sz="2600" b="1">
                <a:latin typeface="Times New Roman" panose="02020603050405020304" pitchFamily="18" charset="0"/>
                <a:cs typeface="Times New Roman" panose="02020603050405020304" pitchFamily="18" charset="0"/>
              </a:rPr>
              <a:t>：</a:t>
            </a:r>
            <a:endParaRPr lang="en-US" altLang="zh-CN" sz="2600" b="1">
              <a:latin typeface="Times New Roman" panose="02020603050405020304" pitchFamily="18" charset="0"/>
              <a:cs typeface="Times New Roman" panose="02020603050405020304" pitchFamily="18" charset="0"/>
            </a:endParaRPr>
          </a:p>
          <a:p>
            <a:pPr algn="ctr" eaLnBrk="1" hangingPunct="1">
              <a:buFont typeface="Wingdings" panose="05000000000000000000" pitchFamily="2" charset="2"/>
              <a:buNone/>
            </a:pPr>
            <a:r>
              <a:rPr lang="en-US" altLang="zh-CN" sz="2600" b="1">
                <a:solidFill>
                  <a:srgbClr val="0000FF"/>
                </a:solidFill>
                <a:latin typeface="Times New Roman" panose="02020603050405020304" pitchFamily="18" charset="0"/>
                <a:cs typeface="Times New Roman" panose="02020603050405020304" pitchFamily="18" charset="0"/>
              </a:rPr>
              <a:t>(</a:t>
            </a:r>
            <a:r>
              <a:rPr lang="zh-CN" altLang="zh-CN" sz="2600" b="1">
                <a:solidFill>
                  <a:srgbClr val="0000FF"/>
                </a:solidFill>
                <a:latin typeface="Times New Roman" panose="02020603050405020304" pitchFamily="18" charset="0"/>
                <a:cs typeface="Times New Roman" panose="02020603050405020304" pitchFamily="18" charset="0"/>
              </a:rPr>
              <a:t>实体</a:t>
            </a:r>
            <a:r>
              <a:rPr lang="en-US" altLang="zh-CN" sz="2600" b="1">
                <a:solidFill>
                  <a:srgbClr val="0000FF"/>
                </a:solidFill>
                <a:latin typeface="Times New Roman" panose="02020603050405020304" pitchFamily="18" charset="0"/>
                <a:cs typeface="Times New Roman" panose="02020603050405020304" pitchFamily="18" charset="0"/>
              </a:rPr>
              <a:t>1-</a:t>
            </a:r>
            <a:r>
              <a:rPr lang="zh-CN" altLang="zh-CN" sz="2600" b="1">
                <a:solidFill>
                  <a:srgbClr val="0000FF"/>
                </a:solidFill>
                <a:latin typeface="Times New Roman" panose="02020603050405020304" pitchFamily="18" charset="0"/>
                <a:cs typeface="Times New Roman" panose="02020603050405020304" pitchFamily="18" charset="0"/>
              </a:rPr>
              <a:t>关系</a:t>
            </a:r>
            <a:r>
              <a:rPr lang="en-US" altLang="zh-CN" sz="2600" b="1">
                <a:solidFill>
                  <a:srgbClr val="0000FF"/>
                </a:solidFill>
                <a:latin typeface="Times New Roman" panose="02020603050405020304" pitchFamily="18" charset="0"/>
                <a:cs typeface="Times New Roman" panose="02020603050405020304" pitchFamily="18" charset="0"/>
              </a:rPr>
              <a:t>-</a:t>
            </a:r>
            <a:r>
              <a:rPr lang="zh-CN" altLang="zh-CN" sz="2600" b="1">
                <a:solidFill>
                  <a:srgbClr val="0000FF"/>
                </a:solidFill>
                <a:latin typeface="Times New Roman" panose="02020603050405020304" pitchFamily="18" charset="0"/>
                <a:cs typeface="Times New Roman" panose="02020603050405020304" pitchFamily="18" charset="0"/>
              </a:rPr>
              <a:t>实体</a:t>
            </a:r>
            <a:r>
              <a:rPr lang="en-US" altLang="zh-CN" sz="2600" b="1">
                <a:solidFill>
                  <a:srgbClr val="0000FF"/>
                </a:solidFill>
                <a:latin typeface="Times New Roman" panose="02020603050405020304" pitchFamily="18" charset="0"/>
                <a:cs typeface="Times New Roman" panose="02020603050405020304" pitchFamily="18" charset="0"/>
              </a:rPr>
              <a:t>2)</a:t>
            </a:r>
            <a:r>
              <a:rPr lang="zh-CN" altLang="en-US" sz="2600" b="1">
                <a:latin typeface="Times New Roman" panose="02020603050405020304" pitchFamily="18" charset="0"/>
                <a:cs typeface="Times New Roman" panose="02020603050405020304" pitchFamily="18" charset="0"/>
              </a:rPr>
              <a:t>：</a:t>
            </a:r>
            <a:r>
              <a:rPr lang="zh-CN" altLang="zh-CN" sz="2600" b="1">
                <a:latin typeface="Times New Roman" panose="02020603050405020304" pitchFamily="18" charset="0"/>
                <a:cs typeface="Times New Roman" panose="02020603050405020304" pitchFamily="18" charset="0"/>
              </a:rPr>
              <a:t>中国</a:t>
            </a:r>
            <a:r>
              <a:rPr lang="en-US" altLang="zh-CN" sz="2600" b="1">
                <a:latin typeface="Times New Roman" panose="02020603050405020304" pitchFamily="18" charset="0"/>
                <a:cs typeface="Times New Roman" panose="02020603050405020304" pitchFamily="18" charset="0"/>
              </a:rPr>
              <a:t>-</a:t>
            </a:r>
            <a:r>
              <a:rPr lang="zh-CN" altLang="zh-CN" sz="2600" b="1">
                <a:latin typeface="Times New Roman" panose="02020603050405020304" pitchFamily="18" charset="0"/>
                <a:cs typeface="Times New Roman" panose="02020603050405020304" pitchFamily="18" charset="0"/>
              </a:rPr>
              <a:t>首都</a:t>
            </a:r>
            <a:r>
              <a:rPr lang="en-US" altLang="zh-CN" sz="2600" b="1">
                <a:latin typeface="Times New Roman" panose="02020603050405020304" pitchFamily="18" charset="0"/>
                <a:cs typeface="Times New Roman" panose="02020603050405020304" pitchFamily="18" charset="0"/>
              </a:rPr>
              <a:t>-</a:t>
            </a:r>
            <a:r>
              <a:rPr lang="zh-CN" altLang="zh-CN" sz="2600" b="1">
                <a:latin typeface="Times New Roman" panose="02020603050405020304" pitchFamily="18" charset="0"/>
                <a:cs typeface="Times New Roman" panose="02020603050405020304" pitchFamily="18" charset="0"/>
              </a:rPr>
              <a:t>北京</a:t>
            </a:r>
            <a:endParaRPr lang="en-US" altLang="zh-CN" sz="2600" b="1">
              <a:latin typeface="Times New Roman" panose="02020603050405020304" pitchFamily="18" charset="0"/>
              <a:cs typeface="Times New Roman" panose="02020603050405020304" pitchFamily="18" charset="0"/>
            </a:endParaRPr>
          </a:p>
          <a:p>
            <a:pPr algn="ctr" eaLnBrk="1" hangingPunct="1">
              <a:buFont typeface="Wingdings" panose="05000000000000000000" pitchFamily="2" charset="2"/>
              <a:buNone/>
            </a:pPr>
            <a:r>
              <a:rPr lang="en-US" altLang="zh-CN" sz="2600" b="1">
                <a:solidFill>
                  <a:srgbClr val="0000FF"/>
                </a:solidFill>
                <a:latin typeface="Times New Roman" panose="02020603050405020304" pitchFamily="18" charset="0"/>
                <a:cs typeface="Times New Roman" panose="02020603050405020304" pitchFamily="18" charset="0"/>
              </a:rPr>
              <a:t>(</a:t>
            </a:r>
            <a:r>
              <a:rPr lang="zh-CN" altLang="zh-CN" sz="2600" b="1">
                <a:solidFill>
                  <a:srgbClr val="0000FF"/>
                </a:solidFill>
                <a:latin typeface="Times New Roman" panose="02020603050405020304" pitchFamily="18" charset="0"/>
                <a:cs typeface="Times New Roman" panose="02020603050405020304" pitchFamily="18" charset="0"/>
              </a:rPr>
              <a:t>实体</a:t>
            </a:r>
            <a:r>
              <a:rPr lang="en-US" altLang="zh-CN" sz="2600" b="1">
                <a:solidFill>
                  <a:srgbClr val="0000FF"/>
                </a:solidFill>
                <a:latin typeface="Times New Roman" panose="02020603050405020304" pitchFamily="18" charset="0"/>
                <a:cs typeface="Times New Roman" panose="02020603050405020304" pitchFamily="18" charset="0"/>
              </a:rPr>
              <a:t>-</a:t>
            </a:r>
            <a:r>
              <a:rPr lang="zh-CN" altLang="zh-CN" sz="2600" b="1">
                <a:solidFill>
                  <a:srgbClr val="0000FF"/>
                </a:solidFill>
                <a:latin typeface="Times New Roman" panose="02020603050405020304" pitchFamily="18" charset="0"/>
                <a:cs typeface="Times New Roman" panose="02020603050405020304" pitchFamily="18" charset="0"/>
              </a:rPr>
              <a:t>属性</a:t>
            </a:r>
            <a:r>
              <a:rPr lang="en-US" altLang="zh-CN" sz="2600" b="1">
                <a:solidFill>
                  <a:srgbClr val="0000FF"/>
                </a:solidFill>
                <a:latin typeface="Times New Roman" panose="02020603050405020304" pitchFamily="18" charset="0"/>
                <a:cs typeface="Times New Roman" panose="02020603050405020304" pitchFamily="18" charset="0"/>
              </a:rPr>
              <a:t>-</a:t>
            </a:r>
            <a:r>
              <a:rPr lang="zh-CN" altLang="zh-CN" sz="2600" b="1">
                <a:solidFill>
                  <a:srgbClr val="0000FF"/>
                </a:solidFill>
                <a:latin typeface="Times New Roman" panose="02020603050405020304" pitchFamily="18" charset="0"/>
                <a:cs typeface="Times New Roman" panose="02020603050405020304" pitchFamily="18" charset="0"/>
              </a:rPr>
              <a:t>属性值</a:t>
            </a:r>
            <a:r>
              <a:rPr lang="en-US" altLang="zh-CN" sz="2600" b="1">
                <a:solidFill>
                  <a:srgbClr val="0000FF"/>
                </a:solidFill>
                <a:latin typeface="Times New Roman" panose="02020603050405020304" pitchFamily="18" charset="0"/>
                <a:cs typeface="Times New Roman" panose="02020603050405020304" pitchFamily="18" charset="0"/>
              </a:rPr>
              <a:t>)</a:t>
            </a:r>
            <a:r>
              <a:rPr lang="zh-CN" altLang="en-US" sz="2600" b="1">
                <a:latin typeface="Times New Roman" panose="02020603050405020304" pitchFamily="18" charset="0"/>
                <a:cs typeface="Times New Roman" panose="02020603050405020304" pitchFamily="18" charset="0"/>
              </a:rPr>
              <a:t>：</a:t>
            </a:r>
            <a:r>
              <a:rPr lang="zh-CN" altLang="zh-CN" sz="2600" b="1">
                <a:latin typeface="Times New Roman" panose="02020603050405020304" pitchFamily="18" charset="0"/>
                <a:cs typeface="Times New Roman" panose="02020603050405020304" pitchFamily="18" charset="0"/>
              </a:rPr>
              <a:t>北京</a:t>
            </a:r>
            <a:r>
              <a:rPr lang="en-US" altLang="zh-CN" sz="2600" b="1">
                <a:latin typeface="Times New Roman" panose="02020603050405020304" pitchFamily="18" charset="0"/>
                <a:cs typeface="Times New Roman" panose="02020603050405020304" pitchFamily="18" charset="0"/>
              </a:rPr>
              <a:t>-</a:t>
            </a:r>
            <a:r>
              <a:rPr lang="zh-CN" altLang="zh-CN" sz="2600" b="1">
                <a:latin typeface="Times New Roman" panose="02020603050405020304" pitchFamily="18" charset="0"/>
                <a:cs typeface="Times New Roman" panose="02020603050405020304" pitchFamily="18" charset="0"/>
              </a:rPr>
              <a:t>人口</a:t>
            </a:r>
            <a:r>
              <a:rPr lang="en-US" altLang="zh-CN" sz="2600" b="1">
                <a:latin typeface="Times New Roman" panose="02020603050405020304" pitchFamily="18" charset="0"/>
                <a:cs typeface="Times New Roman" panose="02020603050405020304" pitchFamily="18" charset="0"/>
              </a:rPr>
              <a:t>-2069</a:t>
            </a:r>
            <a:r>
              <a:rPr lang="zh-CN" altLang="zh-CN" sz="2600" b="1">
                <a:latin typeface="Times New Roman" panose="02020603050405020304" pitchFamily="18" charset="0"/>
                <a:cs typeface="Times New Roman" panose="02020603050405020304" pitchFamily="18" charset="0"/>
              </a:rPr>
              <a:t>万</a:t>
            </a:r>
            <a:endParaRPr lang="zh-CN" altLang="en-US" sz="26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5962777"/>
      </p:ext>
    </p:extLst>
  </p:cSld>
  <p:clrMapOvr>
    <a:masterClrMapping/>
  </p:clrMapOvr>
  <p:transition>
    <p:random/>
  </p:transition>
</p:sld>
</file>

<file path=ppt/slides/slide1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B1B2391-03CC-45AE-8F18-BC57F8B6BC60}" type="slidenum">
              <a:rPr kumimoji="0" lang="ja-JP" altLang="en-US" sz="1800" b="0" i="0" u="none" strike="noStrike" kern="1200" cap="none" spc="0" normalizeH="0" baseline="0" noProof="0" smtClean="0">
                <a:ln>
                  <a:noFill/>
                </a:ln>
                <a:solidFill>
                  <a:srgbClr val="A50021"/>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126</a:t>
            </a:fld>
            <a:endParaRPr kumimoji="0" lang="en-US" altLang="ja-JP" sz="1800" b="0" i="0" u="none" strike="noStrike" kern="1200" cap="none" spc="0" normalizeH="0" baseline="0" noProof="0">
              <a:ln>
                <a:noFill/>
              </a:ln>
              <a:solidFill>
                <a:srgbClr val="A50021"/>
              </a:solidFill>
              <a:effectLst/>
              <a:uLnTx/>
              <a:uFillTx/>
              <a:latin typeface="Arial" panose="020B0604020202020204" pitchFamily="34" charset="0"/>
              <a:ea typeface="ＭＳ Ｐゴシック" panose="020B0600070205080204" pitchFamily="34" charset="-128"/>
              <a:cs typeface="+mn-cs"/>
            </a:endParaRPr>
          </a:p>
        </p:txBody>
      </p:sp>
      <p:sp>
        <p:nvSpPr>
          <p:cNvPr id="75779" name="Rectangle 2"/>
          <p:cNvSpPr>
            <a:spLocks noGrp="1" noChangeArrowheads="1"/>
          </p:cNvSpPr>
          <p:nvPr>
            <p:ph type="title"/>
          </p:nvPr>
        </p:nvSpPr>
        <p:spPr/>
        <p:txBody>
          <a:bodyPr/>
          <a:lstStyle/>
          <a:p>
            <a:pPr eaLnBrk="1" hangingPunct="1"/>
            <a:r>
              <a:rPr lang="en-US" altLang="zh-CN">
                <a:latin typeface="Times New Roman" panose="02020603050405020304" pitchFamily="18" charset="0"/>
              </a:rPr>
              <a:t>2.5.3 </a:t>
            </a:r>
            <a:r>
              <a:rPr lang="zh-CN" altLang="zh-CN">
                <a:latin typeface="Times New Roman" panose="02020603050405020304" pitchFamily="18" charset="0"/>
              </a:rPr>
              <a:t>知识图谱的</a:t>
            </a:r>
            <a:r>
              <a:rPr lang="zh-CN" altLang="en-US">
                <a:latin typeface="Times New Roman" panose="02020603050405020304" pitchFamily="18" charset="0"/>
              </a:rPr>
              <a:t>表示</a:t>
            </a:r>
          </a:p>
        </p:txBody>
      </p:sp>
      <p:sp>
        <p:nvSpPr>
          <p:cNvPr id="75780" name="Rectangle 3"/>
          <p:cNvSpPr>
            <a:spLocks noGrp="1" noChangeArrowheads="1"/>
          </p:cNvSpPr>
          <p:nvPr>
            <p:ph type="body" idx="1"/>
          </p:nvPr>
        </p:nvSpPr>
        <p:spPr>
          <a:xfrm>
            <a:off x="393700" y="890588"/>
            <a:ext cx="8410575" cy="1184275"/>
          </a:xfrm>
        </p:spPr>
        <p:txBody>
          <a:bodyPr/>
          <a:lstStyle/>
          <a:p>
            <a:pPr algn="just" eaLnBrk="1" hangingPunct="1"/>
            <a:r>
              <a:rPr lang="zh-CN" altLang="zh-CN" sz="2600" b="1" dirty="0"/>
              <a:t>知识图谱也可被看作是一张图，图中的节点表示实体或概念，而图中的边则由属性或关系构成。</a:t>
            </a:r>
            <a:endParaRPr lang="zh-CN" altLang="en-US" sz="2600" b="1" dirty="0"/>
          </a:p>
        </p:txBody>
      </p:sp>
      <p:sp>
        <p:nvSpPr>
          <p:cNvPr id="75781" name="Rectangle 5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chemeClr val="accent2"/>
              </a:buClr>
              <a:buFont typeface="Wingdings" panose="05000000000000000000"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75782" name="画布 200"/>
          <p:cNvGrpSpPr>
            <a:grpSpLocks/>
          </p:cNvGrpSpPr>
          <p:nvPr/>
        </p:nvGrpSpPr>
        <p:grpSpPr bwMode="auto">
          <a:xfrm>
            <a:off x="1247775" y="1989138"/>
            <a:ext cx="6908800" cy="4527550"/>
            <a:chOff x="0" y="0"/>
            <a:chExt cx="55874" cy="30765"/>
          </a:xfrm>
        </p:grpSpPr>
        <p:sp>
          <p:nvSpPr>
            <p:cNvPr id="75783" name="AutoShape 53"/>
            <p:cNvSpPr>
              <a:spLocks noChangeAspect="1" noChangeArrowheads="1"/>
            </p:cNvSpPr>
            <p:nvPr/>
          </p:nvSpPr>
          <p:spPr bwMode="auto">
            <a:xfrm>
              <a:off x="0" y="0"/>
              <a:ext cx="52743" cy="307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75784" name="组合 202"/>
            <p:cNvGrpSpPr>
              <a:grpSpLocks/>
            </p:cNvGrpSpPr>
            <p:nvPr/>
          </p:nvGrpSpPr>
          <p:grpSpPr bwMode="auto">
            <a:xfrm>
              <a:off x="943" y="794"/>
              <a:ext cx="54931" cy="29229"/>
              <a:chOff x="943" y="794"/>
              <a:chExt cx="54930" cy="29229"/>
            </a:xfrm>
          </p:grpSpPr>
          <p:sp>
            <p:nvSpPr>
              <p:cNvPr id="75785" name="文本框 54"/>
              <p:cNvSpPr txBox="1">
                <a:spLocks noChangeArrowheads="1"/>
              </p:cNvSpPr>
              <p:nvPr/>
            </p:nvSpPr>
            <p:spPr bwMode="auto">
              <a:xfrm>
                <a:off x="36880" y="21518"/>
                <a:ext cx="4331" cy="2496"/>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纬度</a:t>
                </a:r>
                <a:endPar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5786" name="文本框 54"/>
              <p:cNvSpPr txBox="1">
                <a:spLocks noChangeArrowheads="1"/>
              </p:cNvSpPr>
              <p:nvPr/>
            </p:nvSpPr>
            <p:spPr bwMode="auto">
              <a:xfrm>
                <a:off x="30843" y="21132"/>
                <a:ext cx="4330" cy="2495"/>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面积</a:t>
                </a:r>
                <a:endPar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5787" name="文本框 54"/>
              <p:cNvSpPr txBox="1">
                <a:spLocks noChangeArrowheads="1"/>
              </p:cNvSpPr>
              <p:nvPr/>
            </p:nvSpPr>
            <p:spPr bwMode="auto">
              <a:xfrm>
                <a:off x="37001" y="12636"/>
                <a:ext cx="4331" cy="2495"/>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人口</a:t>
                </a:r>
                <a:endPar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5788" name="文本框 54"/>
              <p:cNvSpPr txBox="1">
                <a:spLocks noChangeArrowheads="1"/>
              </p:cNvSpPr>
              <p:nvPr/>
            </p:nvSpPr>
            <p:spPr bwMode="auto">
              <a:xfrm>
                <a:off x="32670" y="14285"/>
                <a:ext cx="4331" cy="2496"/>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首都</a:t>
                </a:r>
                <a:endPar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5789" name="文本框 54"/>
              <p:cNvSpPr txBox="1">
                <a:spLocks noChangeArrowheads="1"/>
              </p:cNvSpPr>
              <p:nvPr/>
            </p:nvSpPr>
            <p:spPr bwMode="auto">
              <a:xfrm>
                <a:off x="7824" y="16781"/>
                <a:ext cx="4331" cy="2495"/>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面积</a:t>
                </a:r>
                <a:endPar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5790" name="文本框 54"/>
              <p:cNvSpPr txBox="1">
                <a:spLocks noChangeArrowheads="1"/>
              </p:cNvSpPr>
              <p:nvPr/>
            </p:nvSpPr>
            <p:spPr bwMode="auto">
              <a:xfrm>
                <a:off x="14569" y="12538"/>
                <a:ext cx="4331" cy="2495"/>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首都</a:t>
                </a:r>
                <a:endPar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5791" name="文本框 126"/>
              <p:cNvSpPr txBox="1">
                <a:spLocks noChangeArrowheads="1"/>
              </p:cNvSpPr>
              <p:nvPr/>
            </p:nvSpPr>
            <p:spPr bwMode="auto">
              <a:xfrm>
                <a:off x="14567" y="6463"/>
                <a:ext cx="4333" cy="2502"/>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面积</a:t>
                </a:r>
                <a:endPar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5792" name="椭圆 127"/>
              <p:cNvSpPr>
                <a:spLocks noChangeArrowheads="1"/>
              </p:cNvSpPr>
              <p:nvPr/>
            </p:nvSpPr>
            <p:spPr bwMode="auto">
              <a:xfrm>
                <a:off x="24437" y="6725"/>
                <a:ext cx="6194" cy="4479"/>
              </a:xfrm>
              <a:prstGeom prst="ellipse">
                <a:avLst/>
              </a:prstGeom>
              <a:solidFill>
                <a:srgbClr val="FFFFFF"/>
              </a:solidFill>
              <a:ln w="12700">
                <a:solidFill>
                  <a:srgbClr val="000000"/>
                </a:solidFill>
                <a:miter lim="800000"/>
                <a:headEnd/>
                <a:tailEnd/>
              </a:ln>
            </p:spPr>
            <p:txBody>
              <a:bodyPr anchor="ctr"/>
              <a:lstStyle>
                <a:lvl1pPr>
                  <a:lnSpc>
                    <a:spcPct val="120000"/>
                  </a:lnSpc>
                  <a:spcBef>
                    <a:spcPct val="20000"/>
                  </a:spcBef>
                  <a:buClr>
                    <a:schemeClr val="accent2"/>
                  </a:buClr>
                  <a:buFont typeface="Wingdings" panose="05000000000000000000"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zh-CN" sz="12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国家</a:t>
                </a:r>
                <a:endParaRPr kumimoji="0" lang="zh-CN" altLang="zh-CN" sz="12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endParaRPr>
              </a:p>
            </p:txBody>
          </p:sp>
          <p:sp>
            <p:nvSpPr>
              <p:cNvPr id="75793" name="椭圆 131"/>
              <p:cNvSpPr>
                <a:spLocks noChangeArrowheads="1"/>
              </p:cNvSpPr>
              <p:nvPr/>
            </p:nvSpPr>
            <p:spPr bwMode="auto">
              <a:xfrm>
                <a:off x="31535" y="4094"/>
                <a:ext cx="6192" cy="4476"/>
              </a:xfrm>
              <a:prstGeom prst="ellipse">
                <a:avLst/>
              </a:prstGeom>
              <a:solidFill>
                <a:srgbClr val="FFFFFF"/>
              </a:solidFill>
              <a:ln w="12700">
                <a:solidFill>
                  <a:srgbClr val="000000"/>
                </a:solidFill>
                <a:miter lim="800000"/>
                <a:headEnd/>
                <a:tailEnd/>
              </a:ln>
            </p:spPr>
            <p:txBody>
              <a:bodyPr anchor="ctr"/>
              <a:lstStyle>
                <a:lvl1pPr>
                  <a:lnSpc>
                    <a:spcPct val="120000"/>
                  </a:lnSpc>
                  <a:spcBef>
                    <a:spcPct val="20000"/>
                  </a:spcBef>
                  <a:buClr>
                    <a:schemeClr val="accent2"/>
                  </a:buClr>
                  <a:buFont typeface="Wingdings" panose="05000000000000000000"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zh-CN" sz="1200" b="1" i="0" u="none" strike="noStrike" kern="1200" cap="none" spc="0" normalizeH="0" baseline="0" noProof="0">
                    <a:ln>
                      <a:noFill/>
                    </a:ln>
                    <a:solidFill>
                      <a:srgbClr val="0000FF"/>
                    </a:solidFill>
                    <a:effectLst/>
                    <a:uLnTx/>
                    <a:uFillTx/>
                    <a:latin typeface="Arial" panose="020B0604020202020204" pitchFamily="34" charset="0"/>
                    <a:ea typeface="宋体" panose="02010600030101010101" pitchFamily="2" charset="-122"/>
                    <a:cs typeface="Times New Roman" panose="02020603050405020304" pitchFamily="18" charset="0"/>
                  </a:rPr>
                  <a:t>……</a:t>
                </a:r>
                <a:endParaRPr kumimoji="0" lang="zh-CN" altLang="zh-CN" sz="1200" b="0" i="0" u="none" strike="noStrike" kern="1200" cap="none" spc="0" normalizeH="0" baseline="0" noProof="0">
                  <a:ln>
                    <a:noFill/>
                  </a:ln>
                  <a:solidFill>
                    <a:srgbClr val="0000FF"/>
                  </a:solidFill>
                  <a:effectLst/>
                  <a:uLnTx/>
                  <a:uFillTx/>
                  <a:latin typeface="Arial" panose="020B0604020202020204" pitchFamily="34" charset="0"/>
                  <a:ea typeface="宋体" panose="02010600030101010101" pitchFamily="2" charset="-122"/>
                  <a:cs typeface="+mn-cs"/>
                </a:endParaRPr>
              </a:p>
            </p:txBody>
          </p:sp>
          <p:sp>
            <p:nvSpPr>
              <p:cNvPr id="75794" name="椭圆 133"/>
              <p:cNvSpPr>
                <a:spLocks noChangeArrowheads="1"/>
              </p:cNvSpPr>
              <p:nvPr/>
            </p:nvSpPr>
            <p:spPr bwMode="auto">
              <a:xfrm>
                <a:off x="18246" y="2248"/>
                <a:ext cx="6191" cy="4477"/>
              </a:xfrm>
              <a:prstGeom prst="ellipse">
                <a:avLst/>
              </a:prstGeom>
              <a:solidFill>
                <a:srgbClr val="FFFFFF"/>
              </a:solidFill>
              <a:ln w="12700">
                <a:solidFill>
                  <a:srgbClr val="000000"/>
                </a:solidFill>
                <a:miter lim="800000"/>
                <a:headEnd/>
                <a:tailEnd/>
              </a:ln>
            </p:spPr>
            <p:txBody>
              <a:bodyPr anchor="ctr"/>
              <a:lstStyle>
                <a:lvl1pPr>
                  <a:lnSpc>
                    <a:spcPct val="120000"/>
                  </a:lnSpc>
                  <a:spcBef>
                    <a:spcPct val="20000"/>
                  </a:spcBef>
                  <a:buClr>
                    <a:schemeClr val="accent2"/>
                  </a:buClr>
                  <a:buFont typeface="Wingdings" panose="05000000000000000000"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zh-CN" sz="1200" b="1" i="0" u="none" strike="noStrike" kern="1200" cap="none" spc="0" normalizeH="0" baseline="0" noProof="0">
                    <a:ln>
                      <a:noFill/>
                    </a:ln>
                    <a:solidFill>
                      <a:srgbClr val="0000FF"/>
                    </a:solidFill>
                    <a:effectLst/>
                    <a:uLnTx/>
                    <a:uFillTx/>
                    <a:latin typeface="Arial" panose="020B0604020202020204" pitchFamily="34" charset="0"/>
                    <a:ea typeface="宋体" panose="02010600030101010101" pitchFamily="2" charset="-122"/>
                    <a:cs typeface="Times New Roman" panose="02020603050405020304" pitchFamily="18" charset="0"/>
                  </a:rPr>
                  <a:t>法国</a:t>
                </a:r>
                <a:endParaRPr kumimoji="0" lang="zh-CN" altLang="zh-CN" sz="1200" b="0" i="0" u="none" strike="noStrike" kern="1200" cap="none" spc="0" normalizeH="0" baseline="0" noProof="0">
                  <a:ln>
                    <a:noFill/>
                  </a:ln>
                  <a:solidFill>
                    <a:srgbClr val="0000FF"/>
                  </a:solidFill>
                  <a:effectLst/>
                  <a:uLnTx/>
                  <a:uFillTx/>
                  <a:latin typeface="Arial" panose="020B0604020202020204" pitchFamily="34" charset="0"/>
                  <a:ea typeface="宋体" panose="02010600030101010101" pitchFamily="2" charset="-122"/>
                  <a:cs typeface="+mn-cs"/>
                </a:endParaRPr>
              </a:p>
            </p:txBody>
          </p:sp>
          <p:sp>
            <p:nvSpPr>
              <p:cNvPr id="75795" name="椭圆 141"/>
              <p:cNvSpPr>
                <a:spLocks noChangeArrowheads="1"/>
              </p:cNvSpPr>
              <p:nvPr/>
            </p:nvSpPr>
            <p:spPr bwMode="auto">
              <a:xfrm>
                <a:off x="26272" y="794"/>
                <a:ext cx="6191" cy="4476"/>
              </a:xfrm>
              <a:prstGeom prst="ellipse">
                <a:avLst/>
              </a:prstGeom>
              <a:solidFill>
                <a:srgbClr val="FFFFFF"/>
              </a:solidFill>
              <a:ln w="12700">
                <a:solidFill>
                  <a:srgbClr val="000000"/>
                </a:solidFill>
                <a:miter lim="800000"/>
                <a:headEnd/>
                <a:tailEnd/>
              </a:ln>
            </p:spPr>
            <p:txBody>
              <a:bodyPr anchor="ctr"/>
              <a:lstStyle>
                <a:lvl1pPr>
                  <a:lnSpc>
                    <a:spcPct val="120000"/>
                  </a:lnSpc>
                  <a:spcBef>
                    <a:spcPct val="20000"/>
                  </a:spcBef>
                  <a:buClr>
                    <a:schemeClr val="accent2"/>
                  </a:buClr>
                  <a:buFont typeface="Wingdings" panose="05000000000000000000"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zh-CN" sz="1200" b="1" i="0" u="none" strike="noStrike" kern="1200" cap="none" spc="0" normalizeH="0" baseline="0" noProof="0">
                    <a:ln>
                      <a:noFill/>
                    </a:ln>
                    <a:solidFill>
                      <a:srgbClr val="0000FF"/>
                    </a:solidFill>
                    <a:effectLst/>
                    <a:uLnTx/>
                    <a:uFillTx/>
                    <a:latin typeface="Arial" panose="020B0604020202020204" pitchFamily="34" charset="0"/>
                    <a:ea typeface="宋体" panose="02010600030101010101" pitchFamily="2" charset="-122"/>
                    <a:cs typeface="Times New Roman" panose="02020603050405020304" pitchFamily="18" charset="0"/>
                  </a:rPr>
                  <a:t>英国</a:t>
                </a:r>
                <a:endParaRPr kumimoji="0" lang="zh-CN" altLang="zh-CN" sz="1200" b="0" i="0" u="none" strike="noStrike" kern="1200" cap="none" spc="0" normalizeH="0" baseline="0" noProof="0">
                  <a:ln>
                    <a:noFill/>
                  </a:ln>
                  <a:solidFill>
                    <a:srgbClr val="0000FF"/>
                  </a:solidFill>
                  <a:effectLst/>
                  <a:uLnTx/>
                  <a:uFillTx/>
                  <a:latin typeface="Arial" panose="020B0604020202020204" pitchFamily="34" charset="0"/>
                  <a:ea typeface="宋体" panose="02010600030101010101" pitchFamily="2" charset="-122"/>
                  <a:cs typeface="+mn-cs"/>
                </a:endParaRPr>
              </a:p>
            </p:txBody>
          </p:sp>
          <p:sp>
            <p:nvSpPr>
              <p:cNvPr id="75796" name="椭圆 146"/>
              <p:cNvSpPr>
                <a:spLocks noChangeArrowheads="1"/>
              </p:cNvSpPr>
              <p:nvPr/>
            </p:nvSpPr>
            <p:spPr bwMode="auto">
              <a:xfrm>
                <a:off x="17993" y="9226"/>
                <a:ext cx="6191" cy="4477"/>
              </a:xfrm>
              <a:prstGeom prst="ellipse">
                <a:avLst/>
              </a:prstGeom>
              <a:solidFill>
                <a:srgbClr val="FFFFFF"/>
              </a:solidFill>
              <a:ln w="12700">
                <a:solidFill>
                  <a:srgbClr val="000000"/>
                </a:solidFill>
                <a:miter lim="800000"/>
                <a:headEnd/>
                <a:tailEnd/>
              </a:ln>
            </p:spPr>
            <p:txBody>
              <a:bodyPr anchor="ctr"/>
              <a:lstStyle>
                <a:lvl1pPr>
                  <a:lnSpc>
                    <a:spcPct val="120000"/>
                  </a:lnSpc>
                  <a:spcBef>
                    <a:spcPct val="20000"/>
                  </a:spcBef>
                  <a:buClr>
                    <a:schemeClr val="accent2"/>
                  </a:buClr>
                  <a:buFont typeface="Wingdings" panose="05000000000000000000"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zh-CN" sz="1200" b="1" i="0" u="none" strike="noStrike" kern="1200" cap="none" spc="0" normalizeH="0" baseline="0" noProof="0">
                    <a:ln>
                      <a:noFill/>
                    </a:ln>
                    <a:solidFill>
                      <a:srgbClr val="0000FF"/>
                    </a:solidFill>
                    <a:effectLst/>
                    <a:uLnTx/>
                    <a:uFillTx/>
                    <a:latin typeface="Arial" panose="020B0604020202020204" pitchFamily="34" charset="0"/>
                    <a:ea typeface="宋体" panose="02010600030101010101" pitchFamily="2" charset="-122"/>
                    <a:cs typeface="Times New Roman" panose="02020603050405020304" pitchFamily="18" charset="0"/>
                  </a:rPr>
                  <a:t>中国</a:t>
                </a:r>
                <a:endParaRPr kumimoji="0" lang="zh-CN" altLang="zh-CN" sz="1200" b="0" i="0" u="none" strike="noStrike" kern="1200" cap="none" spc="0" normalizeH="0" baseline="0" noProof="0">
                  <a:ln>
                    <a:noFill/>
                  </a:ln>
                  <a:solidFill>
                    <a:srgbClr val="0000FF"/>
                  </a:solidFill>
                  <a:effectLst/>
                  <a:uLnTx/>
                  <a:uFillTx/>
                  <a:latin typeface="Arial" panose="020B0604020202020204" pitchFamily="34" charset="0"/>
                  <a:ea typeface="宋体" panose="02010600030101010101" pitchFamily="2" charset="-122"/>
                  <a:cs typeface="+mn-cs"/>
                </a:endParaRPr>
              </a:p>
            </p:txBody>
          </p:sp>
          <p:sp>
            <p:nvSpPr>
              <p:cNvPr id="75797" name="椭圆 147"/>
              <p:cNvSpPr>
                <a:spLocks noChangeArrowheads="1"/>
              </p:cNvSpPr>
              <p:nvPr/>
            </p:nvSpPr>
            <p:spPr bwMode="auto">
              <a:xfrm>
                <a:off x="32442" y="9226"/>
                <a:ext cx="6191" cy="4477"/>
              </a:xfrm>
              <a:prstGeom prst="ellipse">
                <a:avLst/>
              </a:prstGeom>
              <a:solidFill>
                <a:srgbClr val="FFFFFF"/>
              </a:solidFill>
              <a:ln w="12700">
                <a:solidFill>
                  <a:srgbClr val="000000"/>
                </a:solidFill>
                <a:miter lim="800000"/>
                <a:headEnd/>
                <a:tailEnd/>
              </a:ln>
            </p:spPr>
            <p:txBody>
              <a:bodyPr anchor="ctr"/>
              <a:lstStyle>
                <a:lvl1pPr>
                  <a:lnSpc>
                    <a:spcPct val="120000"/>
                  </a:lnSpc>
                  <a:spcBef>
                    <a:spcPct val="20000"/>
                  </a:spcBef>
                  <a:buClr>
                    <a:schemeClr val="accent2"/>
                  </a:buClr>
                  <a:buFont typeface="Wingdings" panose="05000000000000000000"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zh-CN" sz="1200" b="1" i="0" u="none" strike="noStrike" kern="1200" cap="none" spc="0" normalizeH="0" baseline="0" noProof="0">
                    <a:ln>
                      <a:noFill/>
                    </a:ln>
                    <a:solidFill>
                      <a:srgbClr val="0000FF"/>
                    </a:solidFill>
                    <a:effectLst/>
                    <a:uLnTx/>
                    <a:uFillTx/>
                    <a:latin typeface="Arial" panose="020B0604020202020204" pitchFamily="34" charset="0"/>
                    <a:ea typeface="宋体" panose="02010600030101010101" pitchFamily="2" charset="-122"/>
                    <a:cs typeface="Times New Roman" panose="02020603050405020304" pitchFamily="18" charset="0"/>
                  </a:rPr>
                  <a:t>美国</a:t>
                </a:r>
                <a:endParaRPr kumimoji="0" lang="zh-CN" altLang="zh-CN" sz="1200" b="0" i="0" u="none" strike="noStrike" kern="1200" cap="none" spc="0" normalizeH="0" baseline="0" noProof="0">
                  <a:ln>
                    <a:noFill/>
                  </a:ln>
                  <a:solidFill>
                    <a:srgbClr val="0000FF"/>
                  </a:solidFill>
                  <a:effectLst/>
                  <a:uLnTx/>
                  <a:uFillTx/>
                  <a:latin typeface="Arial" panose="020B0604020202020204" pitchFamily="34" charset="0"/>
                  <a:ea typeface="宋体" panose="02010600030101010101" pitchFamily="2" charset="-122"/>
                  <a:cs typeface="+mn-cs"/>
                </a:endParaRPr>
              </a:p>
            </p:txBody>
          </p:sp>
          <p:sp>
            <p:nvSpPr>
              <p:cNvPr id="75798" name="椭圆 148"/>
              <p:cNvSpPr>
                <a:spLocks noChangeArrowheads="1"/>
              </p:cNvSpPr>
              <p:nvPr/>
            </p:nvSpPr>
            <p:spPr bwMode="auto">
              <a:xfrm>
                <a:off x="5307" y="4023"/>
                <a:ext cx="9384" cy="6525"/>
              </a:xfrm>
              <a:prstGeom prst="ellipse">
                <a:avLst/>
              </a:prstGeom>
              <a:solidFill>
                <a:srgbClr val="FFFFFF"/>
              </a:solidFill>
              <a:ln w="12700">
                <a:solidFill>
                  <a:srgbClr val="000000"/>
                </a:solidFill>
                <a:miter lim="800000"/>
                <a:headEnd/>
                <a:tailEnd/>
              </a:ln>
            </p:spPr>
            <p:txBody>
              <a:bodyPr anchor="ctr"/>
              <a:lstStyle>
                <a:lvl1pPr>
                  <a:lnSpc>
                    <a:spcPct val="120000"/>
                  </a:lnSpc>
                  <a:spcBef>
                    <a:spcPct val="20000"/>
                  </a:spcBef>
                  <a:buClr>
                    <a:schemeClr val="accent2"/>
                  </a:buClr>
                  <a:buFont typeface="Wingdings" panose="05000000000000000000"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200" b="1" i="0" u="none" strike="noStrike" kern="1200" cap="none" spc="0" normalizeH="0" baseline="0" noProof="0">
                    <a:ln>
                      <a:noFill/>
                    </a:ln>
                    <a:solidFill>
                      <a:srgbClr val="595959"/>
                    </a:solidFill>
                    <a:effectLst/>
                    <a:uLnTx/>
                    <a:uFillTx/>
                    <a:latin typeface="Arial" panose="020B0604020202020204" pitchFamily="34" charset="0"/>
                    <a:ea typeface="宋体" panose="02010600030101010101" pitchFamily="2" charset="-122"/>
                    <a:cs typeface="Times New Roman" panose="02020603050405020304" pitchFamily="18" charset="0"/>
                  </a:rPr>
                  <a:t>963</a:t>
                </a:r>
                <a:r>
                  <a:rPr kumimoji="0" lang="zh-CN" altLang="en-US" sz="1200" b="1" i="0" u="none" strike="noStrike" kern="1200" cap="none" spc="0" normalizeH="0" baseline="0" noProof="0">
                    <a:ln>
                      <a:noFill/>
                    </a:ln>
                    <a:solidFill>
                      <a:srgbClr val="595959"/>
                    </a:solidFill>
                    <a:effectLst/>
                    <a:uLnTx/>
                    <a:uFillTx/>
                    <a:latin typeface="Arial" panose="020B0604020202020204" pitchFamily="34" charset="0"/>
                    <a:ea typeface="宋体" panose="02010600030101010101" pitchFamily="2" charset="-122"/>
                    <a:cs typeface="Times New Roman" panose="02020603050405020304" pitchFamily="18" charset="0"/>
                  </a:rPr>
                  <a:t>万平方公里</a:t>
                </a:r>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5799" name="椭圆 159"/>
              <p:cNvSpPr>
                <a:spLocks noChangeArrowheads="1"/>
              </p:cNvSpPr>
              <p:nvPr/>
            </p:nvSpPr>
            <p:spPr bwMode="auto">
              <a:xfrm>
                <a:off x="11802" y="14896"/>
                <a:ext cx="6191" cy="4477"/>
              </a:xfrm>
              <a:prstGeom prst="ellipse">
                <a:avLst/>
              </a:prstGeom>
              <a:solidFill>
                <a:srgbClr val="FFFFFF"/>
              </a:solidFill>
              <a:ln w="12700">
                <a:solidFill>
                  <a:srgbClr val="000000"/>
                </a:solidFill>
                <a:miter lim="800000"/>
                <a:headEnd/>
                <a:tailEnd/>
              </a:ln>
            </p:spPr>
            <p:txBody>
              <a:bodyPr anchor="ctr"/>
              <a:lstStyle>
                <a:lvl1pPr>
                  <a:lnSpc>
                    <a:spcPct val="120000"/>
                  </a:lnSpc>
                  <a:spcBef>
                    <a:spcPct val="20000"/>
                  </a:spcBef>
                  <a:buClr>
                    <a:schemeClr val="accent2"/>
                  </a:buClr>
                  <a:buFont typeface="Wingdings" panose="05000000000000000000"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zh-CN" sz="1200" b="1" i="0" u="none" strike="noStrike" kern="1200" cap="none" spc="0" normalizeH="0" baseline="0" noProof="0">
                    <a:ln>
                      <a:noFill/>
                    </a:ln>
                    <a:solidFill>
                      <a:srgbClr val="FF00FF"/>
                    </a:solidFill>
                    <a:effectLst/>
                    <a:uLnTx/>
                    <a:uFillTx/>
                    <a:latin typeface="Arial" panose="020B0604020202020204" pitchFamily="34" charset="0"/>
                    <a:ea typeface="宋体" panose="02010600030101010101" pitchFamily="2" charset="-122"/>
                    <a:cs typeface="Times New Roman" panose="02020603050405020304" pitchFamily="18" charset="0"/>
                  </a:rPr>
                  <a:t>北京</a:t>
                </a:r>
                <a:endParaRPr kumimoji="0" lang="zh-CN" altLang="zh-CN" sz="1200" b="0" i="0" u="none" strike="noStrike" kern="1200" cap="none" spc="0" normalizeH="0" baseline="0" noProof="0">
                  <a:ln>
                    <a:noFill/>
                  </a:ln>
                  <a:solidFill>
                    <a:srgbClr val="FF00FF"/>
                  </a:solidFill>
                  <a:effectLst/>
                  <a:uLnTx/>
                  <a:uFillTx/>
                  <a:latin typeface="Arial" panose="020B0604020202020204" pitchFamily="34" charset="0"/>
                  <a:ea typeface="宋体" panose="02010600030101010101" pitchFamily="2" charset="-122"/>
                  <a:cs typeface="+mn-cs"/>
                </a:endParaRPr>
              </a:p>
            </p:txBody>
          </p:sp>
          <p:sp>
            <p:nvSpPr>
              <p:cNvPr id="75800" name="椭圆 160"/>
              <p:cNvSpPr>
                <a:spLocks noChangeArrowheads="1"/>
              </p:cNvSpPr>
              <p:nvPr/>
            </p:nvSpPr>
            <p:spPr bwMode="auto">
              <a:xfrm>
                <a:off x="943" y="17038"/>
                <a:ext cx="8233" cy="6205"/>
              </a:xfrm>
              <a:prstGeom prst="ellipse">
                <a:avLst/>
              </a:prstGeom>
              <a:solidFill>
                <a:srgbClr val="FFFFFF"/>
              </a:solidFill>
              <a:ln w="12700">
                <a:solidFill>
                  <a:srgbClr val="000000"/>
                </a:solidFill>
                <a:miter lim="800000"/>
                <a:headEnd/>
                <a:tailEnd/>
              </a:ln>
            </p:spPr>
            <p:txBody>
              <a:bodyPr anchor="ctr"/>
              <a:lstStyle>
                <a:lvl1pPr>
                  <a:lnSpc>
                    <a:spcPct val="120000"/>
                  </a:lnSpc>
                  <a:spcBef>
                    <a:spcPct val="20000"/>
                  </a:spcBef>
                  <a:buClr>
                    <a:schemeClr val="accent2"/>
                  </a:buClr>
                  <a:buFont typeface="Wingdings" panose="05000000000000000000"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200" b="1" i="0" u="none" strike="noStrike" kern="1200" cap="none" spc="0" normalizeH="0" baseline="0" noProof="0">
                    <a:ln>
                      <a:noFill/>
                    </a:ln>
                    <a:solidFill>
                      <a:srgbClr val="595959"/>
                    </a:solidFill>
                    <a:effectLst/>
                    <a:uLnTx/>
                    <a:uFillTx/>
                    <a:latin typeface="Arial" panose="020B0604020202020204" pitchFamily="34" charset="0"/>
                    <a:ea typeface="宋体" panose="02010600030101010101" pitchFamily="2" charset="-122"/>
                    <a:cs typeface="Times New Roman" panose="02020603050405020304" pitchFamily="18" charset="0"/>
                  </a:rPr>
                  <a:t>1.6</a:t>
                </a:r>
                <a:r>
                  <a:rPr kumimoji="0" lang="zh-CN" altLang="en-US" sz="1200" b="1" i="0" u="none" strike="noStrike" kern="1200" cap="none" spc="0" normalizeH="0" baseline="0" noProof="0">
                    <a:ln>
                      <a:noFill/>
                    </a:ln>
                    <a:solidFill>
                      <a:srgbClr val="595959"/>
                    </a:solidFill>
                    <a:effectLst/>
                    <a:uLnTx/>
                    <a:uFillTx/>
                    <a:latin typeface="Arial" panose="020B0604020202020204" pitchFamily="34" charset="0"/>
                    <a:ea typeface="宋体" panose="02010600030101010101" pitchFamily="2" charset="-122"/>
                    <a:cs typeface="Times New Roman" panose="02020603050405020304" pitchFamily="18" charset="0"/>
                  </a:rPr>
                  <a:t>万平</a:t>
                </a:r>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200" b="1" i="0" u="none" strike="noStrike" kern="1200" cap="none" spc="0" normalizeH="0" baseline="0" noProof="0">
                    <a:ln>
                      <a:noFill/>
                    </a:ln>
                    <a:solidFill>
                      <a:srgbClr val="595959"/>
                    </a:solidFill>
                    <a:effectLst/>
                    <a:uLnTx/>
                    <a:uFillTx/>
                    <a:latin typeface="Arial" panose="020B0604020202020204" pitchFamily="34" charset="0"/>
                    <a:ea typeface="宋体" panose="02010600030101010101" pitchFamily="2" charset="-122"/>
                    <a:cs typeface="Times New Roman" panose="02020603050405020304" pitchFamily="18" charset="0"/>
                  </a:rPr>
                  <a:t>方公里</a:t>
                </a:r>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5801" name="椭圆 161"/>
              <p:cNvSpPr>
                <a:spLocks noChangeArrowheads="1"/>
              </p:cNvSpPr>
              <p:nvPr/>
            </p:nvSpPr>
            <p:spPr bwMode="auto">
              <a:xfrm>
                <a:off x="11801" y="23627"/>
                <a:ext cx="9031" cy="6396"/>
              </a:xfrm>
              <a:prstGeom prst="ellipse">
                <a:avLst/>
              </a:prstGeom>
              <a:solidFill>
                <a:srgbClr val="FFFFFF"/>
              </a:solidFill>
              <a:ln w="12700">
                <a:solidFill>
                  <a:srgbClr val="000000"/>
                </a:solidFill>
                <a:miter lim="800000"/>
                <a:headEnd/>
                <a:tailEnd/>
              </a:ln>
            </p:spPr>
            <p:txBody>
              <a:bodyPr anchor="ctr"/>
              <a:lstStyle>
                <a:lvl1pPr>
                  <a:lnSpc>
                    <a:spcPct val="120000"/>
                  </a:lnSpc>
                  <a:spcBef>
                    <a:spcPct val="20000"/>
                  </a:spcBef>
                  <a:buClr>
                    <a:schemeClr val="accent2"/>
                  </a:buClr>
                  <a:buFont typeface="Wingdings" panose="05000000000000000000"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zh-CN" sz="1200" b="1" i="0" u="none" strike="noStrike" kern="1200" cap="none" spc="0" normalizeH="0" baseline="0" noProof="0">
                    <a:ln>
                      <a:noFill/>
                    </a:ln>
                    <a:solidFill>
                      <a:srgbClr val="595959"/>
                    </a:solidFill>
                    <a:effectLst/>
                    <a:uLnTx/>
                    <a:uFillTx/>
                    <a:latin typeface="Arial" panose="020B0604020202020204" pitchFamily="34" charset="0"/>
                    <a:ea typeface="宋体" panose="02010600030101010101" pitchFamily="2" charset="-122"/>
                    <a:cs typeface="Times New Roman" panose="02020603050405020304" pitchFamily="18" charset="0"/>
                  </a:rPr>
                  <a:t>北纬</a:t>
                </a:r>
                <a:endPar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200" b="1" i="0" u="none" strike="noStrike" kern="1200" cap="none" spc="0" normalizeH="0" baseline="0" noProof="0">
                    <a:ln>
                      <a:noFill/>
                    </a:ln>
                    <a:solidFill>
                      <a:srgbClr val="595959"/>
                    </a:solidFill>
                    <a:effectLst/>
                    <a:uLnTx/>
                    <a:uFillTx/>
                    <a:latin typeface="Arial" panose="020B0604020202020204" pitchFamily="34" charset="0"/>
                    <a:ea typeface="宋体" panose="02010600030101010101" pitchFamily="2" charset="-122"/>
                    <a:cs typeface="Times New Roman" panose="02020603050405020304" pitchFamily="18" charset="0"/>
                  </a:rPr>
                  <a:t>39</a:t>
                </a:r>
                <a:r>
                  <a:rPr kumimoji="0" lang="en-US" altLang="zh-CN" sz="1200" b="1" i="0" u="none" strike="noStrike" kern="1200" cap="none" spc="0" normalizeH="0" baseline="0" noProof="0">
                    <a:ln>
                      <a:noFill/>
                    </a:ln>
                    <a:solidFill>
                      <a:srgbClr val="595959"/>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200" b="1" i="0" u="none" strike="noStrike" kern="1200" cap="none" spc="0" normalizeH="0" baseline="0" noProof="0">
                    <a:ln>
                      <a:noFill/>
                    </a:ln>
                    <a:solidFill>
                      <a:srgbClr val="595959"/>
                    </a:solidFill>
                    <a:effectLst/>
                    <a:uLnTx/>
                    <a:uFillTx/>
                    <a:latin typeface="Arial" panose="020B0604020202020204" pitchFamily="34" charset="0"/>
                    <a:ea typeface="宋体" panose="02010600030101010101" pitchFamily="2" charset="-122"/>
                    <a:cs typeface="Times New Roman" panose="02020603050405020304" pitchFamily="18" charset="0"/>
                  </a:rPr>
                  <a:t>54</a:t>
                </a:r>
                <a:r>
                  <a:rPr kumimoji="0" lang="en-US" altLang="zh-CN" sz="900" b="1" i="0" u="none" strike="noStrike" kern="1200" cap="none" spc="0" normalizeH="0" baseline="0" noProof="0">
                    <a:ln>
                      <a:noFill/>
                    </a:ln>
                    <a:solidFill>
                      <a:srgbClr val="595959"/>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5802" name="椭圆 162"/>
              <p:cNvSpPr>
                <a:spLocks noChangeArrowheads="1"/>
              </p:cNvSpPr>
              <p:nvPr/>
            </p:nvSpPr>
            <p:spPr bwMode="auto">
              <a:xfrm>
                <a:off x="30706" y="16708"/>
                <a:ext cx="8001" cy="4476"/>
              </a:xfrm>
              <a:prstGeom prst="ellipse">
                <a:avLst/>
              </a:prstGeom>
              <a:solidFill>
                <a:srgbClr val="FFFFFF"/>
              </a:solidFill>
              <a:ln w="12700">
                <a:solidFill>
                  <a:srgbClr val="000000"/>
                </a:solidFill>
                <a:miter lim="800000"/>
                <a:headEnd/>
                <a:tailEnd/>
              </a:ln>
            </p:spPr>
            <p:txBody>
              <a:bodyPr anchor="ctr"/>
              <a:lstStyle>
                <a:lvl1pPr>
                  <a:lnSpc>
                    <a:spcPct val="120000"/>
                  </a:lnSpc>
                  <a:spcBef>
                    <a:spcPct val="20000"/>
                  </a:spcBef>
                  <a:buClr>
                    <a:schemeClr val="accent2"/>
                  </a:buClr>
                  <a:buFont typeface="Wingdings" panose="05000000000000000000"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zh-CN" sz="1200" b="1" i="0" u="none" strike="noStrike" kern="1200" cap="none" spc="0" normalizeH="0" baseline="0" noProof="0">
                    <a:ln>
                      <a:noFill/>
                    </a:ln>
                    <a:solidFill>
                      <a:srgbClr val="FF00FF"/>
                    </a:solidFill>
                    <a:effectLst/>
                    <a:uLnTx/>
                    <a:uFillTx/>
                    <a:latin typeface="Arial" panose="020B0604020202020204" pitchFamily="34" charset="0"/>
                    <a:ea typeface="宋体" panose="02010600030101010101" pitchFamily="2" charset="-122"/>
                    <a:cs typeface="Times New Roman" panose="02020603050405020304" pitchFamily="18" charset="0"/>
                  </a:rPr>
                  <a:t>华盛顿</a:t>
                </a:r>
                <a:endParaRPr kumimoji="0" lang="zh-CN" altLang="zh-CN" sz="1200" b="0" i="0" u="none" strike="noStrike" kern="1200" cap="none" spc="0" normalizeH="0" baseline="0" noProof="0">
                  <a:ln>
                    <a:noFill/>
                  </a:ln>
                  <a:solidFill>
                    <a:srgbClr val="FF00FF"/>
                  </a:solidFill>
                  <a:effectLst/>
                  <a:uLnTx/>
                  <a:uFillTx/>
                  <a:latin typeface="Arial" panose="020B0604020202020204" pitchFamily="34" charset="0"/>
                  <a:ea typeface="宋体" panose="02010600030101010101" pitchFamily="2" charset="-122"/>
                  <a:cs typeface="+mn-cs"/>
                </a:endParaRPr>
              </a:p>
            </p:txBody>
          </p:sp>
          <p:sp>
            <p:nvSpPr>
              <p:cNvPr id="75803" name="直接连接符 163"/>
              <p:cNvSpPr>
                <a:spLocks noChangeShapeType="1"/>
              </p:cNvSpPr>
              <p:nvPr/>
            </p:nvSpPr>
            <p:spPr bwMode="auto">
              <a:xfrm>
                <a:off x="23530" y="6069"/>
                <a:ext cx="1814" cy="1312"/>
              </a:xfrm>
              <a:prstGeom prst="line">
                <a:avLst/>
              </a:prstGeom>
              <a:noFill/>
              <a:ln w="6350">
                <a:solidFill>
                  <a:srgbClr val="4F81BD"/>
                </a:solidFill>
                <a:miter lim="800000"/>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5804" name="直接连接符 164"/>
              <p:cNvSpPr>
                <a:spLocks noChangeShapeType="1"/>
              </p:cNvSpPr>
              <p:nvPr/>
            </p:nvSpPr>
            <p:spPr bwMode="auto">
              <a:xfrm flipH="1">
                <a:off x="27534" y="5270"/>
                <a:ext cx="1834" cy="1455"/>
              </a:xfrm>
              <a:prstGeom prst="line">
                <a:avLst/>
              </a:prstGeom>
              <a:noFill/>
              <a:ln w="6350">
                <a:solidFill>
                  <a:srgbClr val="4F81BD"/>
                </a:solidFill>
                <a:miter lim="800000"/>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5805" name="直接连接符 165"/>
              <p:cNvSpPr>
                <a:spLocks noChangeShapeType="1"/>
              </p:cNvSpPr>
              <p:nvPr/>
            </p:nvSpPr>
            <p:spPr bwMode="auto">
              <a:xfrm flipH="1">
                <a:off x="30631" y="7915"/>
                <a:ext cx="1811" cy="1050"/>
              </a:xfrm>
              <a:prstGeom prst="line">
                <a:avLst/>
              </a:prstGeom>
              <a:noFill/>
              <a:ln w="6350">
                <a:solidFill>
                  <a:srgbClr val="4F81BD"/>
                </a:solidFill>
                <a:miter lim="800000"/>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5806" name="直接连接符 166"/>
              <p:cNvSpPr>
                <a:spLocks noChangeShapeType="1"/>
              </p:cNvSpPr>
              <p:nvPr/>
            </p:nvSpPr>
            <p:spPr bwMode="auto">
              <a:xfrm>
                <a:off x="29724" y="10548"/>
                <a:ext cx="2718" cy="916"/>
              </a:xfrm>
              <a:prstGeom prst="line">
                <a:avLst/>
              </a:prstGeom>
              <a:noFill/>
              <a:ln w="6350">
                <a:solidFill>
                  <a:srgbClr val="4F81BD"/>
                </a:solidFill>
                <a:miter lim="800000"/>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5807" name="直接连接符 167"/>
              <p:cNvSpPr>
                <a:spLocks noChangeShapeType="1"/>
              </p:cNvSpPr>
              <p:nvPr/>
            </p:nvSpPr>
            <p:spPr bwMode="auto">
              <a:xfrm flipH="1">
                <a:off x="23278" y="8965"/>
                <a:ext cx="1159" cy="917"/>
              </a:xfrm>
              <a:prstGeom prst="line">
                <a:avLst/>
              </a:prstGeom>
              <a:noFill/>
              <a:ln w="6350">
                <a:solidFill>
                  <a:srgbClr val="4F81BD"/>
                </a:solidFill>
                <a:miter lim="800000"/>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5808" name="直接连接符 168"/>
              <p:cNvSpPr>
                <a:spLocks noChangeShapeType="1"/>
              </p:cNvSpPr>
              <p:nvPr/>
            </p:nvSpPr>
            <p:spPr bwMode="auto">
              <a:xfrm flipH="1" flipV="1">
                <a:off x="13981" y="7286"/>
                <a:ext cx="4919" cy="2596"/>
              </a:xfrm>
              <a:prstGeom prst="line">
                <a:avLst/>
              </a:prstGeom>
              <a:noFill/>
              <a:ln w="6350">
                <a:solidFill>
                  <a:srgbClr val="4F81BD"/>
                </a:solidFill>
                <a:miter lim="800000"/>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5809" name="椭圆 169"/>
              <p:cNvSpPr>
                <a:spLocks noChangeArrowheads="1"/>
              </p:cNvSpPr>
              <p:nvPr/>
            </p:nvSpPr>
            <p:spPr bwMode="auto">
              <a:xfrm>
                <a:off x="1084" y="10714"/>
                <a:ext cx="8970" cy="4535"/>
              </a:xfrm>
              <a:prstGeom prst="ellipse">
                <a:avLst/>
              </a:prstGeom>
              <a:solidFill>
                <a:srgbClr val="FFFFFF"/>
              </a:solidFill>
              <a:ln w="12700">
                <a:solidFill>
                  <a:srgbClr val="000000"/>
                </a:solidFill>
                <a:miter lim="800000"/>
                <a:headEnd/>
                <a:tailEnd/>
              </a:ln>
            </p:spPr>
            <p:txBody>
              <a:bodyPr anchor="ctr"/>
              <a:lstStyle>
                <a:lvl1pPr>
                  <a:lnSpc>
                    <a:spcPct val="120000"/>
                  </a:lnSpc>
                  <a:spcBef>
                    <a:spcPct val="20000"/>
                  </a:spcBef>
                  <a:buClr>
                    <a:schemeClr val="accent2"/>
                  </a:buClr>
                  <a:buFont typeface="Wingdings" panose="05000000000000000000"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200" b="1" i="0" u="none" strike="noStrike" kern="1200" cap="none" spc="0" normalizeH="0" baseline="0" noProof="0">
                    <a:ln>
                      <a:noFill/>
                    </a:ln>
                    <a:solidFill>
                      <a:srgbClr val="595959"/>
                    </a:solidFill>
                    <a:effectLst/>
                    <a:uLnTx/>
                    <a:uFillTx/>
                    <a:latin typeface="Arial" panose="020B0604020202020204" pitchFamily="34" charset="0"/>
                    <a:ea typeface="宋体" panose="02010600030101010101" pitchFamily="2" charset="-122"/>
                    <a:cs typeface="Times New Roman" panose="02020603050405020304" pitchFamily="18" charset="0"/>
                  </a:rPr>
                  <a:t>13.6</a:t>
                </a:r>
                <a:r>
                  <a:rPr kumimoji="0" lang="zh-CN" altLang="en-US" sz="1200" b="1" i="0" u="none" strike="noStrike" kern="1200" cap="none" spc="0" normalizeH="0" baseline="0" noProof="0">
                    <a:ln>
                      <a:noFill/>
                    </a:ln>
                    <a:solidFill>
                      <a:srgbClr val="595959"/>
                    </a:solidFill>
                    <a:effectLst/>
                    <a:uLnTx/>
                    <a:uFillTx/>
                    <a:latin typeface="Arial" panose="020B0604020202020204" pitchFamily="34" charset="0"/>
                    <a:ea typeface="宋体" panose="02010600030101010101" pitchFamily="2" charset="-122"/>
                    <a:cs typeface="Times New Roman" panose="02020603050405020304" pitchFamily="18" charset="0"/>
                  </a:rPr>
                  <a:t>亿亿</a:t>
                </a:r>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5810" name="文本框 54"/>
              <p:cNvSpPr txBox="1">
                <a:spLocks noChangeArrowheads="1"/>
              </p:cNvSpPr>
              <p:nvPr/>
            </p:nvSpPr>
            <p:spPr bwMode="auto">
              <a:xfrm>
                <a:off x="12155" y="10012"/>
                <a:ext cx="4331" cy="2496"/>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人口</a:t>
                </a:r>
                <a:endPar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5811" name="直接连接符 171"/>
              <p:cNvSpPr>
                <a:spLocks noChangeShapeType="1"/>
              </p:cNvSpPr>
              <p:nvPr/>
            </p:nvSpPr>
            <p:spPr bwMode="auto">
              <a:xfrm flipH="1">
                <a:off x="10295" y="11464"/>
                <a:ext cx="7698" cy="1312"/>
              </a:xfrm>
              <a:prstGeom prst="line">
                <a:avLst/>
              </a:prstGeom>
              <a:noFill/>
              <a:ln w="6350">
                <a:solidFill>
                  <a:srgbClr val="4F81BD"/>
                </a:solidFill>
                <a:miter lim="800000"/>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5812" name="直接连接符 172"/>
              <p:cNvSpPr>
                <a:spLocks noChangeShapeType="1"/>
              </p:cNvSpPr>
              <p:nvPr/>
            </p:nvSpPr>
            <p:spPr bwMode="auto">
              <a:xfrm flipH="1">
                <a:off x="17087" y="13047"/>
                <a:ext cx="1813" cy="2505"/>
              </a:xfrm>
              <a:prstGeom prst="line">
                <a:avLst/>
              </a:prstGeom>
              <a:noFill/>
              <a:ln w="6350">
                <a:solidFill>
                  <a:srgbClr val="4F81BD"/>
                </a:solidFill>
                <a:miter lim="800000"/>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5813" name="直接连接符 173"/>
              <p:cNvSpPr>
                <a:spLocks noChangeShapeType="1"/>
              </p:cNvSpPr>
              <p:nvPr/>
            </p:nvSpPr>
            <p:spPr bwMode="auto">
              <a:xfrm flipH="1">
                <a:off x="9176" y="18029"/>
                <a:ext cx="2979" cy="2111"/>
              </a:xfrm>
              <a:prstGeom prst="line">
                <a:avLst/>
              </a:prstGeom>
              <a:noFill/>
              <a:ln w="6350">
                <a:solidFill>
                  <a:srgbClr val="4F81BD"/>
                </a:solidFill>
                <a:miter lim="800000"/>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5814" name="椭圆 174"/>
              <p:cNvSpPr>
                <a:spLocks noChangeArrowheads="1"/>
              </p:cNvSpPr>
              <p:nvPr/>
            </p:nvSpPr>
            <p:spPr bwMode="auto">
              <a:xfrm>
                <a:off x="3097" y="23627"/>
                <a:ext cx="7989" cy="4534"/>
              </a:xfrm>
              <a:prstGeom prst="ellipse">
                <a:avLst/>
              </a:prstGeom>
              <a:solidFill>
                <a:srgbClr val="FFFFFF"/>
              </a:solidFill>
              <a:ln w="12700">
                <a:solidFill>
                  <a:srgbClr val="000000"/>
                </a:solidFill>
                <a:miter lim="800000"/>
                <a:headEnd/>
                <a:tailEnd/>
              </a:ln>
            </p:spPr>
            <p:txBody>
              <a:bodyPr anchor="ctr"/>
              <a:lstStyle>
                <a:lvl1pPr>
                  <a:lnSpc>
                    <a:spcPct val="120000"/>
                  </a:lnSpc>
                  <a:spcBef>
                    <a:spcPct val="20000"/>
                  </a:spcBef>
                  <a:buClr>
                    <a:schemeClr val="accent2"/>
                  </a:buClr>
                  <a:buFont typeface="Wingdings" panose="05000000000000000000"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200" b="1" i="0" u="none" strike="noStrike" kern="1200" cap="none" spc="0" normalizeH="0" baseline="0" noProof="0">
                    <a:ln>
                      <a:noFill/>
                    </a:ln>
                    <a:solidFill>
                      <a:srgbClr val="595959"/>
                    </a:solidFill>
                    <a:effectLst/>
                    <a:uLnTx/>
                    <a:uFillTx/>
                    <a:latin typeface="Arial" panose="020B0604020202020204" pitchFamily="34" charset="0"/>
                    <a:ea typeface="宋体" panose="02010600030101010101" pitchFamily="2" charset="-122"/>
                    <a:cs typeface="Times New Roman" panose="02020603050405020304" pitchFamily="18" charset="0"/>
                  </a:rPr>
                  <a:t>2069</a:t>
                </a:r>
                <a:r>
                  <a:rPr kumimoji="0" lang="zh-CN" altLang="en-US" sz="1200" b="1" i="0" u="none" strike="noStrike" kern="1200" cap="none" spc="0" normalizeH="0" baseline="0" noProof="0">
                    <a:ln>
                      <a:noFill/>
                    </a:ln>
                    <a:solidFill>
                      <a:srgbClr val="595959"/>
                    </a:solidFill>
                    <a:effectLst/>
                    <a:uLnTx/>
                    <a:uFillTx/>
                    <a:latin typeface="Arial" panose="020B0604020202020204" pitchFamily="34" charset="0"/>
                    <a:ea typeface="宋体" panose="02010600030101010101" pitchFamily="2" charset="-122"/>
                    <a:cs typeface="Times New Roman" panose="02020603050405020304" pitchFamily="18" charset="0"/>
                  </a:rPr>
                  <a:t>万</a:t>
                </a:r>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5815" name="直接连接符 175"/>
              <p:cNvSpPr>
                <a:spLocks noChangeShapeType="1"/>
              </p:cNvSpPr>
              <p:nvPr/>
            </p:nvSpPr>
            <p:spPr bwMode="auto">
              <a:xfrm flipV="1">
                <a:off x="9916" y="18717"/>
                <a:ext cx="2793" cy="5574"/>
              </a:xfrm>
              <a:prstGeom prst="line">
                <a:avLst/>
              </a:prstGeom>
              <a:noFill/>
              <a:ln w="6350">
                <a:solidFill>
                  <a:srgbClr val="4F81BD"/>
                </a:solidFill>
                <a:miter lim="800000"/>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5816" name="文本框 54"/>
              <p:cNvSpPr txBox="1">
                <a:spLocks noChangeArrowheads="1"/>
              </p:cNvSpPr>
              <p:nvPr/>
            </p:nvSpPr>
            <p:spPr bwMode="auto">
              <a:xfrm>
                <a:off x="9176" y="20660"/>
                <a:ext cx="4331" cy="2495"/>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人口</a:t>
                </a:r>
                <a:endPar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5817" name="直接连接符 177"/>
              <p:cNvSpPr>
                <a:spLocks noChangeShapeType="1"/>
              </p:cNvSpPr>
              <p:nvPr/>
            </p:nvSpPr>
            <p:spPr bwMode="auto">
              <a:xfrm flipH="1" flipV="1">
                <a:off x="14898" y="19373"/>
                <a:ext cx="1738" cy="4254"/>
              </a:xfrm>
              <a:prstGeom prst="line">
                <a:avLst/>
              </a:prstGeom>
              <a:noFill/>
              <a:ln w="6350">
                <a:solidFill>
                  <a:srgbClr val="4F81BD"/>
                </a:solidFill>
                <a:miter lim="800000"/>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5818" name="文本框 54"/>
              <p:cNvSpPr txBox="1">
                <a:spLocks noChangeArrowheads="1"/>
              </p:cNvSpPr>
              <p:nvPr/>
            </p:nvSpPr>
            <p:spPr bwMode="auto">
              <a:xfrm>
                <a:off x="13507" y="20365"/>
                <a:ext cx="4330" cy="2495"/>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纬度</a:t>
                </a:r>
                <a:endPar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1179" name="椭圆 179"/>
              <p:cNvSpPr>
                <a:spLocks noChangeArrowheads="1"/>
              </p:cNvSpPr>
              <p:nvPr/>
            </p:nvSpPr>
            <p:spPr bwMode="auto">
              <a:xfrm>
                <a:off x="20773" y="22006"/>
                <a:ext cx="9282" cy="6666"/>
              </a:xfrm>
              <a:prstGeom prst="ellipse">
                <a:avLst/>
              </a:prstGeom>
              <a:solidFill>
                <a:srgbClr val="FFFFFF"/>
              </a:solidFill>
              <a:ln w="12700">
                <a:solidFill>
                  <a:srgbClr val="000000"/>
                </a:solidFill>
                <a:miter lim="800000"/>
                <a:headEnd/>
                <a:tailEnd/>
              </a:ln>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595959"/>
                    </a:solidFill>
                    <a:effectLst/>
                    <a:uLnTx/>
                    <a:uFillTx/>
                    <a:latin typeface="Arial" charset="0"/>
                    <a:ea typeface="宋体" panose="02010600030101010101" pitchFamily="2" charset="-122"/>
                    <a:cs typeface="Times New Roman" pitchFamily="18" charset="0"/>
                  </a:rPr>
                  <a:t>东经</a:t>
                </a:r>
                <a:endParaRPr kumimoji="0" lang="zh-CN" altLang="en-US" sz="1200" b="0" i="0" u="none" strike="noStrike" kern="1200" cap="none" spc="0" normalizeH="0" baseline="0" noProof="0" dirty="0">
                  <a:ln>
                    <a:noFill/>
                  </a:ln>
                  <a:solidFill>
                    <a:srgbClr val="000000"/>
                  </a:solidFill>
                  <a:effectLst/>
                  <a:uLnTx/>
                  <a:uFillTx/>
                  <a:latin typeface="Arial"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srgbClr val="595959"/>
                    </a:solidFill>
                    <a:effectLst/>
                    <a:uLnTx/>
                    <a:uFillTx/>
                    <a:latin typeface="Arial" charset="0"/>
                    <a:ea typeface="宋体" panose="02010600030101010101" pitchFamily="2" charset="-122"/>
                    <a:cs typeface="Times New Roman" pitchFamily="18" charset="0"/>
                  </a:rPr>
                  <a:t>116</a:t>
                </a:r>
                <a:r>
                  <a:rPr kumimoji="0" lang="en-US" altLang="zh-CN" sz="1200" b="1" i="0" u="none" strike="noStrike" kern="1200" cap="none" spc="0" normalizeH="0" baseline="0" noProof="0" dirty="0">
                    <a:ln>
                      <a:noFill/>
                    </a:ln>
                    <a:solidFill>
                      <a:srgbClr val="595959"/>
                    </a:solidFill>
                    <a:effectLst/>
                    <a:uLnTx/>
                    <a:uFillTx/>
                    <a:latin typeface="Times New Roman" pitchFamily="18" charset="0"/>
                    <a:ea typeface="宋体" panose="02010600030101010101" pitchFamily="2" charset="-122"/>
                    <a:cs typeface="Times New Roman" pitchFamily="18" charset="0"/>
                  </a:rPr>
                  <a:t>°</a:t>
                </a:r>
                <a:r>
                  <a:rPr kumimoji="0" lang="en-US" altLang="zh-CN" sz="1200" b="1" i="0" u="none" strike="noStrike" kern="1200" cap="none" spc="0" normalizeH="0" baseline="0" noProof="0" dirty="0">
                    <a:ln>
                      <a:noFill/>
                    </a:ln>
                    <a:solidFill>
                      <a:srgbClr val="595959"/>
                    </a:solidFill>
                    <a:effectLst/>
                    <a:uLnTx/>
                    <a:uFillTx/>
                    <a:latin typeface="Arial" charset="0"/>
                    <a:ea typeface="宋体" panose="02010600030101010101" pitchFamily="2" charset="-122"/>
                    <a:cs typeface="Times New Roman" pitchFamily="18" charset="0"/>
                  </a:rPr>
                  <a:t>25</a:t>
                </a:r>
                <a:r>
                  <a:rPr kumimoji="0" lang="en-US" altLang="zh-CN" sz="1200" b="0" i="0" u="none" strike="noStrike" kern="1200" cap="none" spc="0" normalizeH="0" baseline="0" noProof="0" dirty="0">
                    <a:ln>
                      <a:noFill/>
                    </a:ln>
                    <a:solidFill>
                      <a:srgbClr val="333333"/>
                    </a:solidFill>
                    <a:effectLst/>
                    <a:uLnTx/>
                    <a:uFillTx/>
                    <a:latin typeface="Arial" charset="0"/>
                    <a:ea typeface="宋体" panose="02010600030101010101" pitchFamily="2" charset="-122"/>
                    <a:cs typeface="Arial" charset="0"/>
                  </a:rPr>
                  <a:t>′</a:t>
                </a:r>
                <a:endParaRPr kumimoji="0" lang="en-US" altLang="zh-CN" sz="1200" b="0" i="0" u="none" strike="noStrike" kern="1200" cap="none" spc="0" normalizeH="0" baseline="0" noProof="0" dirty="0">
                  <a:ln>
                    <a:noFill/>
                  </a:ln>
                  <a:solidFill>
                    <a:srgbClr val="000000"/>
                  </a:solidFill>
                  <a:effectLst/>
                  <a:uLnTx/>
                  <a:uFillTx/>
                  <a:latin typeface="Arial" charset="0"/>
                  <a:ea typeface="宋体" panose="02010600030101010101" pitchFamily="2" charset="-122"/>
                  <a:cs typeface="+mn-cs"/>
                </a:endParaRPr>
              </a:p>
              <a:p>
                <a:pPr marL="0" marR="0" lvl="0" indent="228600" algn="l"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Arial" charset="0"/>
                    <a:ea typeface="宋体" panose="02010600030101010101" pitchFamily="2" charset="-122"/>
                    <a:cs typeface="+mn-cs"/>
                  </a:rPr>
                  <a:t> </a:t>
                </a:r>
                <a:endParaRPr kumimoji="0" lang="en-US" altLang="zh-CN" sz="1800" b="0" i="0" u="none" strike="noStrike" kern="1200" cap="none" spc="0" normalizeH="0" baseline="0" noProof="0" dirty="0">
                  <a:ln>
                    <a:noFill/>
                  </a:ln>
                  <a:solidFill>
                    <a:srgbClr val="000000"/>
                  </a:solidFill>
                  <a:effectLst/>
                  <a:uLnTx/>
                  <a:uFillTx/>
                  <a:latin typeface="Arial" charset="0"/>
                  <a:ea typeface="宋体" panose="02010600030101010101" pitchFamily="2" charset="-122"/>
                  <a:cs typeface="+mn-cs"/>
                </a:endParaRPr>
              </a:p>
            </p:txBody>
          </p:sp>
          <p:sp>
            <p:nvSpPr>
              <p:cNvPr id="75820" name="直接连接符 180"/>
              <p:cNvSpPr>
                <a:spLocks noChangeShapeType="1"/>
              </p:cNvSpPr>
              <p:nvPr/>
            </p:nvSpPr>
            <p:spPr bwMode="auto">
              <a:xfrm flipH="1" flipV="1">
                <a:off x="17087" y="18717"/>
                <a:ext cx="5817" cy="4261"/>
              </a:xfrm>
              <a:prstGeom prst="line">
                <a:avLst/>
              </a:prstGeom>
              <a:noFill/>
              <a:ln w="6350">
                <a:solidFill>
                  <a:srgbClr val="4F81BD"/>
                </a:solidFill>
                <a:miter lim="800000"/>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5821" name="文本框 54"/>
              <p:cNvSpPr txBox="1">
                <a:spLocks noChangeArrowheads="1"/>
              </p:cNvSpPr>
              <p:nvPr/>
            </p:nvSpPr>
            <p:spPr bwMode="auto">
              <a:xfrm>
                <a:off x="18574" y="19610"/>
                <a:ext cx="4330" cy="2495"/>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经度</a:t>
                </a:r>
                <a:endPar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5822" name="直接连接符 182"/>
              <p:cNvSpPr>
                <a:spLocks noChangeShapeType="1"/>
              </p:cNvSpPr>
              <p:nvPr/>
            </p:nvSpPr>
            <p:spPr bwMode="auto">
              <a:xfrm flipH="1">
                <a:off x="35018" y="13703"/>
                <a:ext cx="520" cy="3005"/>
              </a:xfrm>
              <a:prstGeom prst="line">
                <a:avLst/>
              </a:prstGeom>
              <a:noFill/>
              <a:ln w="6350">
                <a:solidFill>
                  <a:srgbClr val="4F81BD"/>
                </a:solidFill>
                <a:miter lim="800000"/>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5823" name="椭圆 183"/>
              <p:cNvSpPr>
                <a:spLocks noChangeArrowheads="1"/>
              </p:cNvSpPr>
              <p:nvPr/>
            </p:nvSpPr>
            <p:spPr bwMode="auto">
              <a:xfrm>
                <a:off x="41502" y="5270"/>
                <a:ext cx="10036" cy="6977"/>
              </a:xfrm>
              <a:prstGeom prst="ellipse">
                <a:avLst/>
              </a:prstGeom>
              <a:solidFill>
                <a:srgbClr val="FFFFFF"/>
              </a:solidFill>
              <a:ln w="12700">
                <a:solidFill>
                  <a:srgbClr val="000000"/>
                </a:solidFill>
                <a:miter lim="800000"/>
                <a:headEnd/>
                <a:tailEnd/>
              </a:ln>
            </p:spPr>
            <p:txBody>
              <a:bodyPr anchor="ctr"/>
              <a:lstStyle>
                <a:lvl1pPr>
                  <a:lnSpc>
                    <a:spcPct val="120000"/>
                  </a:lnSpc>
                  <a:spcBef>
                    <a:spcPct val="20000"/>
                  </a:spcBef>
                  <a:buClr>
                    <a:schemeClr val="accent2"/>
                  </a:buClr>
                  <a:buFont typeface="Wingdings" panose="05000000000000000000"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200" b="1" i="0" u="none" strike="noStrike" kern="1200" cap="none" spc="0" normalizeH="0" baseline="0" noProof="0">
                    <a:ln>
                      <a:noFill/>
                    </a:ln>
                    <a:solidFill>
                      <a:srgbClr val="595959"/>
                    </a:solidFill>
                    <a:effectLst/>
                    <a:uLnTx/>
                    <a:uFillTx/>
                    <a:latin typeface="Arial" panose="020B0604020202020204" pitchFamily="34" charset="0"/>
                    <a:ea typeface="宋体" panose="02010600030101010101" pitchFamily="2" charset="-122"/>
                    <a:cs typeface="Times New Roman" panose="02020603050405020304" pitchFamily="18" charset="0"/>
                  </a:rPr>
                  <a:t>937</a:t>
                </a:r>
                <a:r>
                  <a:rPr kumimoji="0" lang="zh-CN" altLang="en-US" sz="1200" b="1" i="0" u="none" strike="noStrike" kern="1200" cap="none" spc="0" normalizeH="0" baseline="0" noProof="0">
                    <a:ln>
                      <a:noFill/>
                    </a:ln>
                    <a:solidFill>
                      <a:srgbClr val="595959"/>
                    </a:solidFill>
                    <a:effectLst/>
                    <a:uLnTx/>
                    <a:uFillTx/>
                    <a:latin typeface="Arial" panose="020B0604020202020204" pitchFamily="34" charset="0"/>
                    <a:ea typeface="宋体" panose="02010600030101010101" pitchFamily="2" charset="-122"/>
                    <a:cs typeface="Times New Roman" panose="02020603050405020304" pitchFamily="18" charset="0"/>
                  </a:rPr>
                  <a:t>万平方公里</a:t>
                </a:r>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5824" name="文本框 54"/>
              <p:cNvSpPr txBox="1">
                <a:spLocks noChangeArrowheads="1"/>
              </p:cNvSpPr>
              <p:nvPr/>
            </p:nvSpPr>
            <p:spPr bwMode="auto">
              <a:xfrm>
                <a:off x="37171" y="7416"/>
                <a:ext cx="4331" cy="2496"/>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面积</a:t>
                </a:r>
                <a:endPar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5825" name="直接连接符 189"/>
              <p:cNvSpPr>
                <a:spLocks noChangeShapeType="1"/>
              </p:cNvSpPr>
              <p:nvPr/>
            </p:nvSpPr>
            <p:spPr bwMode="auto">
              <a:xfrm flipH="1">
                <a:off x="37727" y="8367"/>
                <a:ext cx="3775" cy="1515"/>
              </a:xfrm>
              <a:prstGeom prst="line">
                <a:avLst/>
              </a:prstGeom>
              <a:noFill/>
              <a:ln w="6350">
                <a:solidFill>
                  <a:srgbClr val="4F81BD"/>
                </a:solidFill>
                <a:miter lim="800000"/>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5826" name="椭圆 190"/>
              <p:cNvSpPr>
                <a:spLocks noChangeArrowheads="1"/>
              </p:cNvSpPr>
              <p:nvPr/>
            </p:nvSpPr>
            <p:spPr bwMode="auto">
              <a:xfrm>
                <a:off x="40971" y="12247"/>
                <a:ext cx="9483" cy="4534"/>
              </a:xfrm>
              <a:prstGeom prst="ellipse">
                <a:avLst/>
              </a:prstGeom>
              <a:solidFill>
                <a:srgbClr val="FFFFFF"/>
              </a:solidFill>
              <a:ln w="12700">
                <a:solidFill>
                  <a:srgbClr val="000000"/>
                </a:solidFill>
                <a:miter lim="800000"/>
                <a:headEnd/>
                <a:tailEnd/>
              </a:ln>
            </p:spPr>
            <p:txBody>
              <a:bodyPr anchor="ctr"/>
              <a:lstStyle>
                <a:lvl1pPr>
                  <a:lnSpc>
                    <a:spcPct val="120000"/>
                  </a:lnSpc>
                  <a:spcBef>
                    <a:spcPct val="20000"/>
                  </a:spcBef>
                  <a:buClr>
                    <a:schemeClr val="accent2"/>
                  </a:buClr>
                  <a:buFont typeface="Wingdings" panose="05000000000000000000"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200" b="1" i="0" u="none" strike="noStrike" kern="1200" cap="none" spc="0" normalizeH="0" baseline="0" noProof="0">
                    <a:ln>
                      <a:noFill/>
                    </a:ln>
                    <a:solidFill>
                      <a:srgbClr val="595959"/>
                    </a:solidFill>
                    <a:effectLst/>
                    <a:uLnTx/>
                    <a:uFillTx/>
                    <a:latin typeface="Arial" panose="020B0604020202020204" pitchFamily="34" charset="0"/>
                    <a:ea typeface="宋体" panose="02010600030101010101" pitchFamily="2" charset="-122"/>
                    <a:cs typeface="Times New Roman" panose="02020603050405020304" pitchFamily="18" charset="0"/>
                  </a:rPr>
                  <a:t>3.1</a:t>
                </a:r>
                <a:r>
                  <a:rPr kumimoji="0" lang="zh-CN" altLang="en-US" sz="1200" b="1" i="0" u="none" strike="noStrike" kern="1200" cap="none" spc="0" normalizeH="0" baseline="0" noProof="0">
                    <a:ln>
                      <a:noFill/>
                    </a:ln>
                    <a:solidFill>
                      <a:srgbClr val="595959"/>
                    </a:solidFill>
                    <a:effectLst/>
                    <a:uLnTx/>
                    <a:uFillTx/>
                    <a:latin typeface="Arial" panose="020B0604020202020204" pitchFamily="34" charset="0"/>
                    <a:ea typeface="宋体" panose="02010600030101010101" pitchFamily="2" charset="-122"/>
                    <a:cs typeface="Times New Roman" panose="02020603050405020304" pitchFamily="18" charset="0"/>
                  </a:rPr>
                  <a:t>亿亿</a:t>
                </a:r>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5827" name="直接连接符 191"/>
              <p:cNvSpPr>
                <a:spLocks noChangeShapeType="1"/>
              </p:cNvSpPr>
              <p:nvPr/>
            </p:nvSpPr>
            <p:spPr bwMode="auto">
              <a:xfrm>
                <a:off x="37727" y="13047"/>
                <a:ext cx="3244" cy="1467"/>
              </a:xfrm>
              <a:prstGeom prst="line">
                <a:avLst/>
              </a:prstGeom>
              <a:noFill/>
              <a:ln w="6350">
                <a:solidFill>
                  <a:srgbClr val="4F81BD"/>
                </a:solidFill>
                <a:miter lim="800000"/>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5828" name="椭圆 192"/>
              <p:cNvSpPr>
                <a:spLocks noChangeArrowheads="1"/>
              </p:cNvSpPr>
              <p:nvPr/>
            </p:nvSpPr>
            <p:spPr bwMode="auto">
              <a:xfrm>
                <a:off x="30405" y="23819"/>
                <a:ext cx="8334" cy="6204"/>
              </a:xfrm>
              <a:prstGeom prst="ellipse">
                <a:avLst/>
              </a:prstGeom>
              <a:solidFill>
                <a:srgbClr val="FFFFFF"/>
              </a:solidFill>
              <a:ln w="12700">
                <a:solidFill>
                  <a:srgbClr val="000000"/>
                </a:solidFill>
                <a:miter lim="800000"/>
                <a:headEnd/>
                <a:tailEnd/>
              </a:ln>
            </p:spPr>
            <p:txBody>
              <a:bodyPr anchor="ctr"/>
              <a:lstStyle>
                <a:lvl1pPr>
                  <a:lnSpc>
                    <a:spcPct val="120000"/>
                  </a:lnSpc>
                  <a:spcBef>
                    <a:spcPct val="20000"/>
                  </a:spcBef>
                  <a:buClr>
                    <a:schemeClr val="accent2"/>
                  </a:buClr>
                  <a:buFont typeface="Wingdings" panose="05000000000000000000"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200" b="1" i="0" u="none" strike="noStrike" kern="1200" cap="none" spc="0" normalizeH="0" baseline="0" noProof="0">
                    <a:ln>
                      <a:noFill/>
                    </a:ln>
                    <a:solidFill>
                      <a:srgbClr val="595959"/>
                    </a:solidFill>
                    <a:effectLst/>
                    <a:uLnTx/>
                    <a:uFillTx/>
                    <a:latin typeface="Arial" panose="020B0604020202020204" pitchFamily="34" charset="0"/>
                    <a:ea typeface="宋体" panose="02010600030101010101" pitchFamily="2" charset="-122"/>
                    <a:cs typeface="Times New Roman" panose="02020603050405020304" pitchFamily="18" charset="0"/>
                  </a:rPr>
                  <a:t>178</a:t>
                </a:r>
                <a:r>
                  <a:rPr kumimoji="0" lang="zh-CN" altLang="en-US" sz="1200" b="1" i="0" u="none" strike="noStrike" kern="1200" cap="none" spc="0" normalizeH="0" baseline="0" noProof="0">
                    <a:ln>
                      <a:noFill/>
                    </a:ln>
                    <a:solidFill>
                      <a:srgbClr val="595959"/>
                    </a:solidFill>
                    <a:effectLst/>
                    <a:uLnTx/>
                    <a:uFillTx/>
                    <a:latin typeface="Arial" panose="020B0604020202020204" pitchFamily="34" charset="0"/>
                    <a:ea typeface="宋体" panose="02010600030101010101" pitchFamily="2" charset="-122"/>
                    <a:cs typeface="Times New Roman" panose="02020603050405020304" pitchFamily="18" charset="0"/>
                  </a:rPr>
                  <a:t>平</a:t>
                </a:r>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200" b="1" i="0" u="none" strike="noStrike" kern="1200" cap="none" spc="0" normalizeH="0" baseline="0" noProof="0">
                    <a:ln>
                      <a:noFill/>
                    </a:ln>
                    <a:solidFill>
                      <a:srgbClr val="595959"/>
                    </a:solidFill>
                    <a:effectLst/>
                    <a:uLnTx/>
                    <a:uFillTx/>
                    <a:latin typeface="Arial" panose="020B0604020202020204" pitchFamily="34" charset="0"/>
                    <a:ea typeface="宋体" panose="02010600030101010101" pitchFamily="2" charset="-122"/>
                    <a:cs typeface="Times New Roman" panose="02020603050405020304" pitchFamily="18" charset="0"/>
                  </a:rPr>
                  <a:t>方公里</a:t>
                </a:r>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5829" name="直接连接符 193"/>
              <p:cNvSpPr>
                <a:spLocks noChangeShapeType="1"/>
              </p:cNvSpPr>
              <p:nvPr/>
            </p:nvSpPr>
            <p:spPr bwMode="auto">
              <a:xfrm flipH="1">
                <a:off x="33778" y="21184"/>
                <a:ext cx="1240" cy="2635"/>
              </a:xfrm>
              <a:prstGeom prst="line">
                <a:avLst/>
              </a:prstGeom>
              <a:noFill/>
              <a:ln w="6350">
                <a:solidFill>
                  <a:srgbClr val="4F81BD"/>
                </a:solidFill>
                <a:miter lim="800000"/>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5830" name="椭圆 194"/>
              <p:cNvSpPr>
                <a:spLocks noChangeArrowheads="1"/>
              </p:cNvSpPr>
              <p:nvPr/>
            </p:nvSpPr>
            <p:spPr bwMode="auto">
              <a:xfrm>
                <a:off x="39678" y="23099"/>
                <a:ext cx="8569" cy="6692"/>
              </a:xfrm>
              <a:prstGeom prst="ellipse">
                <a:avLst/>
              </a:prstGeom>
              <a:solidFill>
                <a:srgbClr val="FFFFFF"/>
              </a:solidFill>
              <a:ln w="12700">
                <a:solidFill>
                  <a:srgbClr val="000000"/>
                </a:solidFill>
                <a:miter lim="800000"/>
                <a:headEnd/>
                <a:tailEnd/>
              </a:ln>
            </p:spPr>
            <p:txBody>
              <a:bodyPr anchor="ctr"/>
              <a:lstStyle>
                <a:lvl1pPr>
                  <a:lnSpc>
                    <a:spcPct val="120000"/>
                  </a:lnSpc>
                  <a:spcBef>
                    <a:spcPct val="20000"/>
                  </a:spcBef>
                  <a:buClr>
                    <a:schemeClr val="accent2"/>
                  </a:buClr>
                  <a:buFont typeface="Wingdings" panose="05000000000000000000"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zh-CN" sz="1200" b="1" i="0" u="none" strike="noStrike" kern="1200" cap="none" spc="0" normalizeH="0" baseline="0" noProof="0">
                    <a:ln>
                      <a:noFill/>
                    </a:ln>
                    <a:solidFill>
                      <a:srgbClr val="595959"/>
                    </a:solidFill>
                    <a:effectLst/>
                    <a:uLnTx/>
                    <a:uFillTx/>
                    <a:latin typeface="Arial" panose="020B0604020202020204" pitchFamily="34" charset="0"/>
                    <a:ea typeface="宋体" panose="02010600030101010101" pitchFamily="2" charset="-122"/>
                    <a:cs typeface="Times New Roman" panose="02020603050405020304" pitchFamily="18" charset="0"/>
                  </a:rPr>
                  <a:t>北纬</a:t>
                </a:r>
                <a:r>
                  <a:rPr kumimoji="0" lang="en-US" altLang="zh-CN" sz="1200" b="1" i="0" u="none" strike="noStrike" kern="1200" cap="none" spc="0" normalizeH="0" baseline="0" noProof="0">
                    <a:ln>
                      <a:noFill/>
                    </a:ln>
                    <a:solidFill>
                      <a:srgbClr val="595959"/>
                    </a:solidFill>
                    <a:effectLst/>
                    <a:uLnTx/>
                    <a:uFillTx/>
                    <a:latin typeface="Arial" panose="020B0604020202020204" pitchFamily="34" charset="0"/>
                    <a:ea typeface="宋体" panose="02010600030101010101" pitchFamily="2" charset="-122"/>
                    <a:cs typeface="Times New Roman" panose="02020603050405020304" pitchFamily="18" charset="0"/>
                  </a:rPr>
                  <a:t>9</a:t>
                </a:r>
                <a:r>
                  <a:rPr kumimoji="0" lang="en-US" altLang="zh-CN" sz="1200" b="1" i="0" u="none" strike="noStrike" kern="1200" cap="none" spc="0" normalizeH="0" baseline="0" noProof="0">
                    <a:ln>
                      <a:noFill/>
                    </a:ln>
                    <a:solidFill>
                      <a:srgbClr val="595959"/>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200" b="1" i="0" u="none" strike="noStrike" kern="1200" cap="none" spc="0" normalizeH="0" baseline="0" noProof="0">
                    <a:ln>
                      <a:noFill/>
                    </a:ln>
                    <a:solidFill>
                      <a:srgbClr val="595959"/>
                    </a:solidFill>
                    <a:effectLst/>
                    <a:uLnTx/>
                    <a:uFillTx/>
                    <a:latin typeface="Arial" panose="020B0604020202020204" pitchFamily="34" charset="0"/>
                    <a:ea typeface="宋体" panose="02010600030101010101" pitchFamily="2" charset="-122"/>
                    <a:cs typeface="Times New Roman" panose="02020603050405020304" pitchFamily="18" charset="0"/>
                  </a:rPr>
                  <a:t>53</a:t>
                </a:r>
                <a:r>
                  <a:rPr kumimoji="0" lang="en-US" altLang="zh-CN" sz="1200" b="1" i="0" u="none" strike="noStrike" kern="1200" cap="none" spc="0" normalizeH="0" baseline="0" noProof="0">
                    <a:ln>
                      <a:noFill/>
                    </a:ln>
                    <a:solidFill>
                      <a:srgbClr val="595959"/>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5831" name="直接连接符 195"/>
              <p:cNvSpPr>
                <a:spLocks noChangeShapeType="1"/>
              </p:cNvSpPr>
              <p:nvPr/>
            </p:nvSpPr>
            <p:spPr bwMode="auto">
              <a:xfrm flipH="1" flipV="1">
                <a:off x="37627" y="20529"/>
                <a:ext cx="3460" cy="3926"/>
              </a:xfrm>
              <a:prstGeom prst="line">
                <a:avLst/>
              </a:prstGeom>
              <a:noFill/>
              <a:ln w="6350">
                <a:solidFill>
                  <a:srgbClr val="4F81BD"/>
                </a:solidFill>
                <a:miter lim="800000"/>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1192" name="椭圆 196"/>
              <p:cNvSpPr>
                <a:spLocks noChangeArrowheads="1"/>
              </p:cNvSpPr>
              <p:nvPr/>
            </p:nvSpPr>
            <p:spPr bwMode="auto">
              <a:xfrm>
                <a:off x="44588" y="17227"/>
                <a:ext cx="11285" cy="6666"/>
              </a:xfrm>
              <a:prstGeom prst="ellipse">
                <a:avLst/>
              </a:prstGeom>
              <a:solidFill>
                <a:srgbClr val="FFFFFF"/>
              </a:solidFill>
              <a:ln w="12700">
                <a:solidFill>
                  <a:srgbClr val="000000"/>
                </a:solidFill>
                <a:miter lim="800000"/>
                <a:headEnd/>
                <a:tailEnd/>
              </a:ln>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595959"/>
                    </a:solidFill>
                    <a:effectLst/>
                    <a:uLnTx/>
                    <a:uFillTx/>
                    <a:latin typeface="Arial" charset="0"/>
                    <a:ea typeface="宋体" panose="02010600030101010101" pitchFamily="2" charset="-122"/>
                    <a:cs typeface="Times New Roman" pitchFamily="18" charset="0"/>
                  </a:rPr>
                  <a:t>西经</a:t>
                </a:r>
                <a:r>
                  <a:rPr kumimoji="0" lang="en-US" altLang="zh-CN" sz="1200" b="1" i="0" u="none" strike="noStrike" kern="1200" cap="none" spc="0" normalizeH="0" baseline="0" noProof="0" dirty="0">
                    <a:ln>
                      <a:noFill/>
                    </a:ln>
                    <a:solidFill>
                      <a:srgbClr val="595959"/>
                    </a:solidFill>
                    <a:effectLst/>
                    <a:uLnTx/>
                    <a:uFillTx/>
                    <a:latin typeface="Arial" charset="0"/>
                    <a:ea typeface="宋体" panose="02010600030101010101" pitchFamily="2" charset="-122"/>
                    <a:cs typeface="Times New Roman" pitchFamily="18" charset="0"/>
                  </a:rPr>
                  <a:t>77</a:t>
                </a:r>
                <a:r>
                  <a:rPr kumimoji="0" lang="en-US" altLang="zh-CN" sz="1200" b="1" i="0" u="none" strike="noStrike" kern="1200" cap="none" spc="0" normalizeH="0" baseline="0" noProof="0" dirty="0">
                    <a:ln>
                      <a:noFill/>
                    </a:ln>
                    <a:solidFill>
                      <a:srgbClr val="595959"/>
                    </a:solidFill>
                    <a:effectLst/>
                    <a:uLnTx/>
                    <a:uFillTx/>
                    <a:latin typeface="Times New Roman" pitchFamily="18" charset="0"/>
                    <a:ea typeface="宋体" panose="02010600030101010101" pitchFamily="2" charset="-122"/>
                    <a:cs typeface="Times New Roman" pitchFamily="18" charset="0"/>
                  </a:rPr>
                  <a:t>°</a:t>
                </a:r>
                <a:r>
                  <a:rPr kumimoji="0" lang="en-US" altLang="zh-CN" sz="1200" b="1" i="0" u="none" strike="noStrike" kern="1200" cap="none" spc="0" normalizeH="0" baseline="0" noProof="0" dirty="0">
                    <a:ln>
                      <a:noFill/>
                    </a:ln>
                    <a:solidFill>
                      <a:srgbClr val="595959"/>
                    </a:solidFill>
                    <a:effectLst/>
                    <a:uLnTx/>
                    <a:uFillTx/>
                    <a:latin typeface="Arial" charset="0"/>
                    <a:ea typeface="宋体" panose="02010600030101010101" pitchFamily="2" charset="-122"/>
                    <a:cs typeface="Times New Roman" pitchFamily="18" charset="0"/>
                  </a:rPr>
                  <a:t>02</a:t>
                </a:r>
                <a:r>
                  <a:rPr kumimoji="0" lang="en-US" altLang="zh-CN" sz="1200" b="0" i="0" u="none" strike="noStrike" kern="1200" cap="none" spc="0" normalizeH="0" baseline="0" noProof="0" dirty="0">
                    <a:ln>
                      <a:noFill/>
                    </a:ln>
                    <a:solidFill>
                      <a:srgbClr val="333333"/>
                    </a:solidFill>
                    <a:effectLst/>
                    <a:uLnTx/>
                    <a:uFillTx/>
                    <a:latin typeface="Arial" charset="0"/>
                    <a:ea typeface="宋体" panose="02010600030101010101" pitchFamily="2" charset="-122"/>
                    <a:cs typeface="Arial" charset="0"/>
                  </a:rPr>
                  <a:t>′</a:t>
                </a:r>
                <a:r>
                  <a:rPr kumimoji="0" lang="en-US" altLang="zh-CN" sz="1200" b="1" i="0" u="none" strike="noStrike" kern="1200" cap="none" spc="0" normalizeH="0" baseline="0" noProof="0" dirty="0">
                    <a:ln>
                      <a:noFill/>
                    </a:ln>
                    <a:solidFill>
                      <a:srgbClr val="595959"/>
                    </a:solidFill>
                    <a:effectLst/>
                    <a:uLnTx/>
                    <a:uFillTx/>
                    <a:latin typeface="Arial" charset="0"/>
                    <a:ea typeface="宋体" panose="02010600030101010101" pitchFamily="2" charset="-122"/>
                    <a:cs typeface="Times New Roman" pitchFamily="18" charset="0"/>
                  </a:rPr>
                  <a:t>25</a:t>
                </a:r>
                <a:r>
                  <a:rPr kumimoji="0" lang="en-US" altLang="zh-CN" sz="1000" b="0" i="0" u="none" strike="noStrike" kern="1200" cap="none" spc="0" normalizeH="0" baseline="0" noProof="0" dirty="0">
                    <a:ln>
                      <a:noFill/>
                    </a:ln>
                    <a:solidFill>
                      <a:srgbClr val="333333"/>
                    </a:solidFill>
                    <a:effectLst/>
                    <a:uLnTx/>
                    <a:uFillTx/>
                    <a:latin typeface="Arial" charset="0"/>
                    <a:ea typeface="宋体" panose="02010600030101010101" pitchFamily="2" charset="-122"/>
                    <a:cs typeface="+mn-cs"/>
                  </a:rPr>
                  <a:t>′</a:t>
                </a:r>
                <a:endParaRPr kumimoji="0" lang="en-US" altLang="zh-CN" sz="1200" b="0" i="0" u="none" strike="noStrike" kern="1200" cap="none" spc="0" normalizeH="0" baseline="0" noProof="0" dirty="0">
                  <a:ln>
                    <a:noFill/>
                  </a:ln>
                  <a:solidFill>
                    <a:srgbClr val="000000"/>
                  </a:solidFill>
                  <a:effectLst/>
                  <a:uLnTx/>
                  <a:uFillTx/>
                  <a:latin typeface="Arial" charset="0"/>
                  <a:ea typeface="宋体" panose="02010600030101010101" pitchFamily="2" charset="-122"/>
                  <a:cs typeface="+mn-cs"/>
                </a:endParaRPr>
              </a:p>
              <a:p>
                <a:pPr marL="0" marR="0" lvl="0" indent="228600" algn="l"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Arial" charset="0"/>
                    <a:ea typeface="宋体" panose="02010600030101010101" pitchFamily="2" charset="-122"/>
                    <a:cs typeface="+mn-cs"/>
                  </a:rPr>
                  <a:t> </a:t>
                </a:r>
                <a:endParaRPr kumimoji="0" lang="en-US" altLang="zh-CN" sz="1800" b="0" i="0" u="none" strike="noStrike" kern="1200" cap="none" spc="0" normalizeH="0" baseline="0" noProof="0" dirty="0">
                  <a:ln>
                    <a:noFill/>
                  </a:ln>
                  <a:solidFill>
                    <a:srgbClr val="000000"/>
                  </a:solidFill>
                  <a:effectLst/>
                  <a:uLnTx/>
                  <a:uFillTx/>
                  <a:latin typeface="Arial" charset="0"/>
                  <a:ea typeface="宋体" panose="02010600030101010101" pitchFamily="2" charset="-122"/>
                  <a:cs typeface="+mn-cs"/>
                </a:endParaRPr>
              </a:p>
            </p:txBody>
          </p:sp>
          <p:sp>
            <p:nvSpPr>
              <p:cNvPr id="75833" name="直接连接符 197"/>
              <p:cNvSpPr>
                <a:spLocks noChangeShapeType="1"/>
              </p:cNvSpPr>
              <p:nvPr/>
            </p:nvSpPr>
            <p:spPr bwMode="auto">
              <a:xfrm flipH="1" flipV="1">
                <a:off x="38707" y="18946"/>
                <a:ext cx="5880" cy="1615"/>
              </a:xfrm>
              <a:prstGeom prst="line">
                <a:avLst/>
              </a:prstGeom>
              <a:noFill/>
              <a:ln w="6350">
                <a:solidFill>
                  <a:srgbClr val="4F81BD"/>
                </a:solidFill>
                <a:miter lim="800000"/>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5834" name="文本框 54"/>
              <p:cNvSpPr txBox="1">
                <a:spLocks noChangeArrowheads="1"/>
              </p:cNvSpPr>
              <p:nvPr/>
            </p:nvSpPr>
            <p:spPr bwMode="auto">
              <a:xfrm>
                <a:off x="39763" y="18893"/>
                <a:ext cx="4331" cy="2496"/>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经度</a:t>
                </a:r>
                <a:endPar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spTree>
    <p:extLst>
      <p:ext uri="{BB962C8B-B14F-4D97-AF65-F5344CB8AC3E}">
        <p14:creationId xmlns:p14="http://schemas.microsoft.com/office/powerpoint/2010/main" val="387819726"/>
      </p:ext>
    </p:extLst>
  </p:cSld>
  <p:clrMapOvr>
    <a:masterClrMapping/>
  </p:clrMapOvr>
  <p:transition>
    <p:random/>
  </p:transition>
</p:sld>
</file>

<file path=ppt/slides/slide1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2977834-7BBD-4A94-BAC4-B987F83B73F2}" type="slidenum">
              <a:rPr kumimoji="0" lang="ja-JP" altLang="en-US" sz="1800" b="0" i="0" u="none" strike="noStrike" kern="1200" cap="none" spc="0" normalizeH="0" baseline="0" noProof="0" smtClean="0">
                <a:ln>
                  <a:noFill/>
                </a:ln>
                <a:solidFill>
                  <a:srgbClr val="A50021"/>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127</a:t>
            </a:fld>
            <a:endParaRPr kumimoji="0" lang="en-US" altLang="ja-JP" sz="1800" b="0" i="0" u="none" strike="noStrike" kern="1200" cap="none" spc="0" normalizeH="0" baseline="0" noProof="0">
              <a:ln>
                <a:noFill/>
              </a:ln>
              <a:solidFill>
                <a:srgbClr val="A50021"/>
              </a:solidFill>
              <a:effectLst/>
              <a:uLnTx/>
              <a:uFillTx/>
              <a:latin typeface="Arial" panose="020B0604020202020204" pitchFamily="34" charset="0"/>
              <a:ea typeface="ＭＳ Ｐゴシック" panose="020B0600070205080204" pitchFamily="34" charset="-128"/>
              <a:cs typeface="+mn-cs"/>
            </a:endParaRPr>
          </a:p>
        </p:txBody>
      </p:sp>
      <p:sp>
        <p:nvSpPr>
          <p:cNvPr id="76803" name="Rectangle 2"/>
          <p:cNvSpPr>
            <a:spLocks noGrp="1" noChangeArrowheads="1"/>
          </p:cNvSpPr>
          <p:nvPr>
            <p:ph type="title"/>
          </p:nvPr>
        </p:nvSpPr>
        <p:spPr/>
        <p:txBody>
          <a:bodyPr/>
          <a:lstStyle/>
          <a:p>
            <a:pPr eaLnBrk="1" hangingPunct="1"/>
            <a:r>
              <a:rPr lang="en-US" altLang="zh-CN">
                <a:latin typeface="Times New Roman" panose="02020603050405020304" pitchFamily="18" charset="0"/>
              </a:rPr>
              <a:t>2.5.4</a:t>
            </a:r>
            <a:r>
              <a:rPr lang="zh-CN" altLang="zh-CN">
                <a:latin typeface="Times New Roman" panose="02020603050405020304" pitchFamily="18" charset="0"/>
              </a:rPr>
              <a:t>知识图谱的架构</a:t>
            </a:r>
            <a:endParaRPr lang="zh-CN" altLang="en-US">
              <a:latin typeface="Times New Roman" panose="02020603050405020304" pitchFamily="18" charset="0"/>
            </a:endParaRPr>
          </a:p>
        </p:txBody>
      </p:sp>
      <p:sp>
        <p:nvSpPr>
          <p:cNvPr id="76804" name="Rectangle 3"/>
          <p:cNvSpPr>
            <a:spLocks noGrp="1" noChangeArrowheads="1"/>
          </p:cNvSpPr>
          <p:nvPr>
            <p:ph type="body" idx="1"/>
          </p:nvPr>
        </p:nvSpPr>
        <p:spPr>
          <a:xfrm>
            <a:off x="393700" y="962025"/>
            <a:ext cx="8410575" cy="2840038"/>
          </a:xfrm>
        </p:spPr>
        <p:txBody>
          <a:bodyPr/>
          <a:lstStyle/>
          <a:p>
            <a:pPr algn="just" eaLnBrk="1" hangingPunct="1"/>
            <a:r>
              <a:rPr lang="en-US" altLang="zh-CN" sz="2600" b="1" dirty="0">
                <a:solidFill>
                  <a:srgbClr val="0000FF"/>
                </a:solidFill>
                <a:latin typeface="Times New Roman" panose="02020603050405020304" pitchFamily="18" charset="0"/>
                <a:cs typeface="Times New Roman" panose="02020603050405020304" pitchFamily="18" charset="0"/>
              </a:rPr>
              <a:t>1. </a:t>
            </a:r>
            <a:r>
              <a:rPr lang="zh-CN" altLang="zh-CN" sz="2600" b="1" dirty="0">
                <a:solidFill>
                  <a:srgbClr val="0000FF"/>
                </a:solidFill>
                <a:latin typeface="Times New Roman" panose="02020603050405020304" pitchFamily="18" charset="0"/>
                <a:cs typeface="Times New Roman" panose="02020603050405020304" pitchFamily="18" charset="0"/>
              </a:rPr>
              <a:t>知识图谱的逻辑结构</a:t>
            </a:r>
            <a:r>
              <a:rPr lang="zh-CN" altLang="en-US" sz="2600" b="1" dirty="0">
                <a:latin typeface="Times New Roman" panose="02020603050405020304" pitchFamily="18" charset="0"/>
                <a:cs typeface="Times New Roman" panose="02020603050405020304" pitchFamily="18" charset="0"/>
              </a:rPr>
              <a:t>：</a:t>
            </a:r>
            <a:r>
              <a:rPr lang="zh-CN" altLang="zh-CN" sz="2600" b="1" dirty="0">
                <a:latin typeface="Times New Roman" panose="02020603050405020304" pitchFamily="18" charset="0"/>
                <a:cs typeface="Times New Roman" panose="02020603050405020304" pitchFamily="18" charset="0"/>
              </a:rPr>
              <a:t>模式层与数据层</a:t>
            </a:r>
            <a:r>
              <a:rPr lang="zh-CN" altLang="en-US" sz="2600" b="1" dirty="0">
                <a:latin typeface="Times New Roman" panose="02020603050405020304" pitchFamily="18" charset="0"/>
                <a:cs typeface="Times New Roman" panose="02020603050405020304" pitchFamily="18" charset="0"/>
              </a:rPr>
              <a:t>。</a:t>
            </a:r>
          </a:p>
          <a:p>
            <a:pPr algn="just" eaLnBrk="1" hangingPunct="1"/>
            <a:r>
              <a:rPr lang="zh-CN" altLang="zh-CN" sz="2600" b="1" dirty="0">
                <a:solidFill>
                  <a:srgbClr val="0000FF"/>
                </a:solidFill>
                <a:latin typeface="Times New Roman" panose="02020603050405020304" pitchFamily="18" charset="0"/>
                <a:cs typeface="Times New Roman" panose="02020603050405020304" pitchFamily="18" charset="0"/>
              </a:rPr>
              <a:t>数据层</a:t>
            </a:r>
            <a:r>
              <a:rPr lang="zh-CN" altLang="zh-CN" sz="2600" b="1" dirty="0">
                <a:latin typeface="Times New Roman" panose="02020603050405020304" pitchFamily="18" charset="0"/>
                <a:cs typeface="Times New Roman" panose="02020603050405020304" pitchFamily="18" charset="0"/>
              </a:rPr>
              <a:t>主要是由一系列的事实组成，而知识以事实为单位进行存储。</a:t>
            </a:r>
            <a:endParaRPr lang="en-US" altLang="zh-CN" sz="2600" b="1" dirty="0">
              <a:latin typeface="Times New Roman" panose="02020603050405020304" pitchFamily="18" charset="0"/>
              <a:cs typeface="Times New Roman" panose="02020603050405020304" pitchFamily="18" charset="0"/>
            </a:endParaRPr>
          </a:p>
          <a:p>
            <a:pPr algn="just" eaLnBrk="1" hangingPunct="1"/>
            <a:r>
              <a:rPr lang="zh-CN" altLang="zh-CN" sz="2600" b="1" dirty="0">
                <a:solidFill>
                  <a:srgbClr val="0000FF"/>
                </a:solidFill>
                <a:latin typeface="Times New Roman" panose="02020603050405020304" pitchFamily="18" charset="0"/>
                <a:cs typeface="Times New Roman" panose="02020603050405020304" pitchFamily="18" charset="0"/>
              </a:rPr>
              <a:t>模式层</a:t>
            </a:r>
            <a:r>
              <a:rPr lang="zh-CN" altLang="zh-CN" sz="2600" b="1" dirty="0">
                <a:latin typeface="Times New Roman" panose="02020603050405020304" pitchFamily="18" charset="0"/>
                <a:cs typeface="Times New Roman" panose="02020603050405020304" pitchFamily="18" charset="0"/>
              </a:rPr>
              <a:t>构建在数据层之上，是知识图谱的核心。</a:t>
            </a:r>
            <a:endParaRPr lang="en-US" altLang="zh-CN" sz="2600" b="1" dirty="0">
              <a:latin typeface="Times New Roman" panose="02020603050405020304" pitchFamily="18" charset="0"/>
              <a:cs typeface="Times New Roman" panose="02020603050405020304" pitchFamily="18" charset="0"/>
            </a:endParaRPr>
          </a:p>
          <a:p>
            <a:pPr algn="just" eaLnBrk="1" hangingPunct="1"/>
            <a:r>
              <a:rPr lang="en-US" altLang="zh-CN" sz="2600" b="1" dirty="0">
                <a:solidFill>
                  <a:srgbClr val="0000FF"/>
                </a:solidFill>
                <a:latin typeface="Times New Roman" panose="02020603050405020304" pitchFamily="18" charset="0"/>
                <a:cs typeface="Times New Roman" panose="02020603050405020304" pitchFamily="18" charset="0"/>
              </a:rPr>
              <a:t>2. </a:t>
            </a:r>
            <a:r>
              <a:rPr lang="zh-CN" altLang="zh-CN" sz="2600" b="1" dirty="0">
                <a:solidFill>
                  <a:srgbClr val="0000FF"/>
                </a:solidFill>
                <a:latin typeface="Times New Roman" panose="02020603050405020304" pitchFamily="18" charset="0"/>
                <a:cs typeface="Times New Roman" panose="02020603050405020304" pitchFamily="18" charset="0"/>
              </a:rPr>
              <a:t>知识图谱的体系架构</a:t>
            </a:r>
            <a:endParaRPr lang="zh-CN" altLang="en-US" sz="2600" b="1" dirty="0">
              <a:solidFill>
                <a:srgbClr val="0000FF"/>
              </a:solidFill>
              <a:latin typeface="Times New Roman" panose="02020603050405020304" pitchFamily="18" charset="0"/>
              <a:cs typeface="Times New Roman" panose="02020603050405020304" pitchFamily="18" charset="0"/>
            </a:endParaRPr>
          </a:p>
        </p:txBody>
      </p:sp>
      <p:pic>
        <p:nvPicPr>
          <p:cNvPr id="76805" name="图片 2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513" y="3686175"/>
            <a:ext cx="7540625" cy="297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6230586"/>
      </p:ext>
    </p:extLst>
  </p:cSld>
  <p:clrMapOvr>
    <a:masterClrMapping/>
  </p:clrMapOvr>
  <p:transition>
    <p:random/>
  </p:transition>
</p:sld>
</file>

<file path=ppt/slides/slide1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0C42975-A76C-475A-837D-1F194182180B}" type="slidenum">
              <a:rPr kumimoji="0" lang="ja-JP" altLang="en-US" sz="1800" b="0" i="0" u="none" strike="noStrike" kern="1200" cap="none" spc="0" normalizeH="0" baseline="0" noProof="0" smtClean="0">
                <a:ln>
                  <a:noFill/>
                </a:ln>
                <a:solidFill>
                  <a:srgbClr val="A50021"/>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128</a:t>
            </a:fld>
            <a:endParaRPr kumimoji="0" lang="en-US" altLang="ja-JP" sz="1800" b="0" i="0" u="none" strike="noStrike" kern="1200" cap="none" spc="0" normalizeH="0" baseline="0" noProof="0">
              <a:ln>
                <a:noFill/>
              </a:ln>
              <a:solidFill>
                <a:srgbClr val="A50021"/>
              </a:solidFill>
              <a:effectLst/>
              <a:uLnTx/>
              <a:uFillTx/>
              <a:latin typeface="Arial" panose="020B0604020202020204" pitchFamily="34" charset="0"/>
              <a:ea typeface="ＭＳ Ｐゴシック" panose="020B0600070205080204" pitchFamily="34" charset="-128"/>
              <a:cs typeface="+mn-cs"/>
            </a:endParaRPr>
          </a:p>
        </p:txBody>
      </p:sp>
      <p:sp>
        <p:nvSpPr>
          <p:cNvPr id="77827" name="Rectangle 2"/>
          <p:cNvSpPr>
            <a:spLocks noGrp="1" noChangeArrowheads="1"/>
          </p:cNvSpPr>
          <p:nvPr>
            <p:ph type="title"/>
          </p:nvPr>
        </p:nvSpPr>
        <p:spPr/>
        <p:txBody>
          <a:bodyPr/>
          <a:lstStyle/>
          <a:p>
            <a:pPr eaLnBrk="1" hangingPunct="1"/>
            <a:r>
              <a:rPr lang="en-US" altLang="zh-CN">
                <a:latin typeface="Times New Roman" panose="02020603050405020304" pitchFamily="18" charset="0"/>
              </a:rPr>
              <a:t>2.5.4 </a:t>
            </a:r>
            <a:r>
              <a:rPr lang="zh-CN" altLang="zh-CN">
                <a:latin typeface="Times New Roman" panose="02020603050405020304" pitchFamily="18" charset="0"/>
              </a:rPr>
              <a:t>知识图谱的架构</a:t>
            </a:r>
            <a:endParaRPr lang="zh-CN" altLang="en-US">
              <a:latin typeface="Times New Roman" panose="02020603050405020304" pitchFamily="18" charset="0"/>
            </a:endParaRPr>
          </a:p>
        </p:txBody>
      </p:sp>
      <p:sp>
        <p:nvSpPr>
          <p:cNvPr id="77828" name="Rectangle 3"/>
          <p:cNvSpPr>
            <a:spLocks noGrp="1" noChangeArrowheads="1"/>
          </p:cNvSpPr>
          <p:nvPr>
            <p:ph type="body" idx="1"/>
          </p:nvPr>
        </p:nvSpPr>
        <p:spPr>
          <a:xfrm>
            <a:off x="217488" y="962025"/>
            <a:ext cx="8751887" cy="2840038"/>
          </a:xfrm>
        </p:spPr>
        <p:txBody>
          <a:bodyPr/>
          <a:lstStyle/>
          <a:p>
            <a:pPr algn="just" eaLnBrk="1" hangingPunct="1"/>
            <a:r>
              <a:rPr lang="zh-CN" altLang="zh-CN" sz="2600" b="1">
                <a:latin typeface="Times New Roman" panose="02020603050405020304" pitchFamily="18" charset="0"/>
                <a:cs typeface="Times New Roman" panose="02020603050405020304" pitchFamily="18" charset="0"/>
              </a:rPr>
              <a:t>获取知识的资源对象大体可分为</a:t>
            </a:r>
            <a:r>
              <a:rPr lang="zh-CN" altLang="en-US" sz="2600" b="1">
                <a:latin typeface="Times New Roman" panose="02020603050405020304" pitchFamily="18" charset="0"/>
                <a:cs typeface="Times New Roman" panose="02020603050405020304" pitchFamily="18" charset="0"/>
              </a:rPr>
              <a:t>：</a:t>
            </a:r>
          </a:p>
          <a:p>
            <a:pPr algn="just" eaLnBrk="1" hangingPunct="1"/>
            <a:r>
              <a:rPr lang="zh-CN" altLang="zh-CN" sz="2600" b="1">
                <a:solidFill>
                  <a:srgbClr val="0000FF"/>
                </a:solidFill>
                <a:latin typeface="Times New Roman" panose="02020603050405020304" pitchFamily="18" charset="0"/>
                <a:cs typeface="Times New Roman" panose="02020603050405020304" pitchFamily="18" charset="0"/>
              </a:rPr>
              <a:t>结构化数据</a:t>
            </a:r>
            <a:r>
              <a:rPr lang="zh-CN" altLang="zh-CN" sz="2600" b="1">
                <a:latin typeface="Times New Roman" panose="02020603050405020304" pitchFamily="18" charset="0"/>
                <a:cs typeface="Times New Roman" panose="02020603050405020304" pitchFamily="18" charset="0"/>
              </a:rPr>
              <a:t>是指知识定义和表示都比较完备的数据。</a:t>
            </a:r>
            <a:endParaRPr lang="en-US" altLang="zh-CN" sz="2600" b="1">
              <a:latin typeface="Times New Roman" panose="02020603050405020304" pitchFamily="18" charset="0"/>
              <a:cs typeface="Times New Roman" panose="02020603050405020304" pitchFamily="18" charset="0"/>
            </a:endParaRPr>
          </a:p>
          <a:p>
            <a:pPr algn="just" eaLnBrk="1" hangingPunct="1"/>
            <a:r>
              <a:rPr lang="zh-CN" altLang="zh-CN" sz="2600" b="1">
                <a:solidFill>
                  <a:srgbClr val="0000FF"/>
                </a:solidFill>
                <a:latin typeface="Times New Roman" panose="02020603050405020304" pitchFamily="18" charset="0"/>
                <a:cs typeface="Times New Roman" panose="02020603050405020304" pitchFamily="18" charset="0"/>
              </a:rPr>
              <a:t>半结构化数据</a:t>
            </a:r>
            <a:r>
              <a:rPr lang="zh-CN" altLang="zh-CN" sz="2600" b="1">
                <a:latin typeface="Times New Roman" panose="02020603050405020304" pitchFamily="18" charset="0"/>
                <a:cs typeface="Times New Roman" panose="02020603050405020304" pitchFamily="18" charset="0"/>
              </a:rPr>
              <a:t>是指部分数据是结构化的，但存在大量结构化程度较低的数据。</a:t>
            </a:r>
            <a:endParaRPr lang="en-US" altLang="zh-CN" sz="2600" b="1">
              <a:latin typeface="Times New Roman" panose="02020603050405020304" pitchFamily="18" charset="0"/>
              <a:cs typeface="Times New Roman" panose="02020603050405020304" pitchFamily="18" charset="0"/>
            </a:endParaRPr>
          </a:p>
          <a:p>
            <a:pPr algn="just" eaLnBrk="1" hangingPunct="1"/>
            <a:r>
              <a:rPr lang="zh-CN" altLang="zh-CN" sz="2600" b="1">
                <a:solidFill>
                  <a:srgbClr val="0000FF"/>
                </a:solidFill>
                <a:latin typeface="Times New Roman" panose="02020603050405020304" pitchFamily="18" charset="0"/>
                <a:cs typeface="Times New Roman" panose="02020603050405020304" pitchFamily="18" charset="0"/>
              </a:rPr>
              <a:t>非结构化数据</a:t>
            </a:r>
            <a:r>
              <a:rPr lang="zh-CN" altLang="zh-CN" sz="2600" b="1">
                <a:latin typeface="Times New Roman" panose="02020603050405020304" pitchFamily="18" charset="0"/>
                <a:cs typeface="Times New Roman" panose="02020603050405020304" pitchFamily="18" charset="0"/>
              </a:rPr>
              <a:t>是指没有定义和规范约束的“自由”数据</a:t>
            </a:r>
            <a:r>
              <a:rPr lang="zh-CN" altLang="zh-CN" sz="2400">
                <a:latin typeface="Times New Roman" panose="02020603050405020304" pitchFamily="18" charset="0"/>
                <a:cs typeface="Times New Roman" panose="02020603050405020304" pitchFamily="18" charset="0"/>
              </a:rPr>
              <a:t>。</a:t>
            </a:r>
            <a:endParaRPr lang="en-US" altLang="zh-CN" sz="26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9714223"/>
      </p:ext>
    </p:extLst>
  </p:cSld>
  <p:clrMapOvr>
    <a:masterClrMapping/>
  </p:clrMapOvr>
  <p:transition>
    <p:random/>
  </p:transition>
</p:sld>
</file>

<file path=ppt/slides/slide1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38E884D-1DE9-477D-8B38-79BFC4FF18EB}" type="slidenum">
              <a:rPr kumimoji="0" lang="ja-JP" altLang="en-US" sz="1800" b="0" i="0" u="none" strike="noStrike" kern="1200" cap="none" spc="0" normalizeH="0" baseline="0" noProof="0" smtClean="0">
                <a:ln>
                  <a:noFill/>
                </a:ln>
                <a:solidFill>
                  <a:srgbClr val="A50021"/>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129</a:t>
            </a:fld>
            <a:endParaRPr kumimoji="0" lang="en-US" altLang="ja-JP" sz="1800" b="0" i="0" u="none" strike="noStrike" kern="1200" cap="none" spc="0" normalizeH="0" baseline="0" noProof="0">
              <a:ln>
                <a:noFill/>
              </a:ln>
              <a:solidFill>
                <a:srgbClr val="A50021"/>
              </a:solidFill>
              <a:effectLst/>
              <a:uLnTx/>
              <a:uFillTx/>
              <a:latin typeface="Arial" panose="020B0604020202020204" pitchFamily="34" charset="0"/>
              <a:ea typeface="ＭＳ Ｐゴシック" panose="020B0600070205080204" pitchFamily="34" charset="-128"/>
              <a:cs typeface="+mn-cs"/>
            </a:endParaRPr>
          </a:p>
        </p:txBody>
      </p:sp>
      <p:sp>
        <p:nvSpPr>
          <p:cNvPr id="78851" name="Rectangle 2"/>
          <p:cNvSpPr>
            <a:spLocks noGrp="1" noChangeArrowheads="1"/>
          </p:cNvSpPr>
          <p:nvPr>
            <p:ph type="title"/>
          </p:nvPr>
        </p:nvSpPr>
        <p:spPr/>
        <p:txBody>
          <a:bodyPr/>
          <a:lstStyle/>
          <a:p>
            <a:pPr eaLnBrk="1" hangingPunct="1"/>
            <a:r>
              <a:rPr lang="en-US" altLang="zh-CN">
                <a:latin typeface="Times New Roman" panose="02020603050405020304" pitchFamily="18" charset="0"/>
              </a:rPr>
              <a:t>2.5.5 </a:t>
            </a:r>
            <a:r>
              <a:rPr lang="zh-CN" altLang="zh-CN">
                <a:latin typeface="Times New Roman" panose="02020603050405020304" pitchFamily="18" charset="0"/>
              </a:rPr>
              <a:t>知识图谱的构建</a:t>
            </a:r>
            <a:endParaRPr lang="zh-CN" altLang="en-US">
              <a:latin typeface="Times New Roman" panose="02020603050405020304" pitchFamily="18" charset="0"/>
            </a:endParaRPr>
          </a:p>
        </p:txBody>
      </p:sp>
      <p:sp>
        <p:nvSpPr>
          <p:cNvPr id="78852" name="Rectangle 3"/>
          <p:cNvSpPr>
            <a:spLocks noGrp="1" noChangeArrowheads="1"/>
          </p:cNvSpPr>
          <p:nvPr>
            <p:ph type="body" idx="1"/>
          </p:nvPr>
        </p:nvSpPr>
        <p:spPr>
          <a:xfrm>
            <a:off x="217488" y="962025"/>
            <a:ext cx="8751887" cy="2840038"/>
          </a:xfrm>
        </p:spPr>
        <p:txBody>
          <a:bodyPr/>
          <a:lstStyle/>
          <a:p>
            <a:pPr algn="just" eaLnBrk="1" hangingPunct="1"/>
            <a:r>
              <a:rPr lang="zh-CN" altLang="zh-CN" sz="2600" b="1" dirty="0">
                <a:latin typeface="Times New Roman" panose="02020603050405020304" pitchFamily="18" charset="0"/>
                <a:cs typeface="Times New Roman" panose="02020603050405020304" pitchFamily="18" charset="0"/>
              </a:rPr>
              <a:t>（</a:t>
            </a:r>
            <a:r>
              <a:rPr lang="en-US" altLang="zh-CN" sz="2600" b="1" dirty="0">
                <a:latin typeface="Times New Roman" panose="02020603050405020304" pitchFamily="18" charset="0"/>
                <a:cs typeface="Times New Roman" panose="02020603050405020304" pitchFamily="18" charset="0"/>
              </a:rPr>
              <a:t>1</a:t>
            </a:r>
            <a:r>
              <a:rPr lang="zh-CN" altLang="zh-CN" sz="2600" b="1" dirty="0">
                <a:latin typeface="Times New Roman" panose="02020603050405020304" pitchFamily="18" charset="0"/>
                <a:cs typeface="Times New Roman" panose="02020603050405020304" pitchFamily="18" charset="0"/>
              </a:rPr>
              <a:t>）自顶向下指的是先为知识图谱定义好本体与数据模式，再将实体加入到知识库。</a:t>
            </a:r>
            <a:endParaRPr lang="en-US" altLang="zh-CN" sz="2600" b="1" dirty="0">
              <a:latin typeface="Times New Roman" panose="02020603050405020304" pitchFamily="18" charset="0"/>
              <a:cs typeface="Times New Roman" panose="02020603050405020304" pitchFamily="18" charset="0"/>
            </a:endParaRPr>
          </a:p>
          <a:p>
            <a:pPr algn="just" eaLnBrk="1" hangingPunct="1"/>
            <a:r>
              <a:rPr lang="zh-CN" altLang="zh-CN" sz="2600" b="1" dirty="0">
                <a:latin typeface="Times New Roman" panose="02020603050405020304" pitchFamily="18" charset="0"/>
                <a:cs typeface="Times New Roman" panose="02020603050405020304" pitchFamily="18" charset="0"/>
              </a:rPr>
              <a:t>（</a:t>
            </a:r>
            <a:r>
              <a:rPr lang="en-US" altLang="zh-CN" sz="2600" b="1" dirty="0">
                <a:latin typeface="Times New Roman" panose="02020603050405020304" pitchFamily="18" charset="0"/>
                <a:cs typeface="Times New Roman" panose="02020603050405020304" pitchFamily="18" charset="0"/>
              </a:rPr>
              <a:t>2</a:t>
            </a:r>
            <a:r>
              <a:rPr lang="zh-CN" altLang="zh-CN" sz="2600" b="1" dirty="0">
                <a:latin typeface="Times New Roman" panose="02020603050405020304" pitchFamily="18" charset="0"/>
                <a:cs typeface="Times New Roman" panose="02020603050405020304" pitchFamily="18" charset="0"/>
              </a:rPr>
              <a:t>）自底向上指的是从一些开放链接数据中提取出实体，选择其中置信度较高的加入到知识库，再构建顶层的本体模式</a:t>
            </a:r>
            <a:endParaRPr lang="zh-CN" altLang="en-US" sz="2600" b="1"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2478797"/>
      </p:ext>
    </p:extLst>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13</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7411" name="Rectangle 2"/>
          <p:cNvSpPr>
            <a:spLocks noGrp="1"/>
          </p:cNvSpPr>
          <p:nvPr>
            <p:ph type="title"/>
          </p:nvPr>
        </p:nvSpPr>
        <p:spPr>
          <a:ln/>
        </p:spPr>
        <p:txBody>
          <a:bodyPr vert="horz" wrap="square" lIns="91440" tIns="45720" rIns="91440" bIns="45720" anchor="b" anchorCtr="0"/>
          <a:lstStyle/>
          <a:p>
            <a:pPr eaLnBrk="1" hangingPunct="1"/>
            <a:r>
              <a:rPr lang="en-US" altLang="zh-CN" dirty="0">
                <a:latin typeface="Times New Roman" panose="02020603050405020304" pitchFamily="18" charset="0"/>
              </a:rPr>
              <a:t>2.1.4  </a:t>
            </a:r>
            <a:r>
              <a:rPr lang="zh-CN" altLang="en-US" dirty="0">
                <a:latin typeface="Times New Roman" panose="02020603050405020304" pitchFamily="18" charset="0"/>
              </a:rPr>
              <a:t>知识表示分类</a:t>
            </a:r>
          </a:p>
        </p:txBody>
      </p:sp>
      <p:sp>
        <p:nvSpPr>
          <p:cNvPr id="14340" name="Rectangle 3"/>
          <p:cNvSpPr>
            <a:spLocks noGrp="1" noChangeArrowheads="1"/>
          </p:cNvSpPr>
          <p:nvPr>
            <p:ph idx="1"/>
          </p:nvPr>
        </p:nvSpPr>
        <p:spPr>
          <a:xfrm>
            <a:off x="273050" y="1219200"/>
            <a:ext cx="8337550" cy="5257800"/>
          </a:xfrm>
        </p:spPr>
        <p:txBody>
          <a:bodyPr vert="horz" wrap="square" lIns="91440" tIns="45720" rIns="91440" bIns="45720" numCol="1" anchor="t" anchorCtr="0" compatLnSpc="1"/>
          <a:lstStyle/>
          <a:p>
            <a:pPr marL="0" marR="0" lvl="0" indent="0" algn="l" defTabSz="914400" rtl="0" eaLnBrk="1" fontAlgn="base" latinLnBrk="0" hangingPunct="1">
              <a:lnSpc>
                <a:spcPct val="110000"/>
              </a:lnSpc>
              <a:spcBef>
                <a:spcPct val="40000"/>
              </a:spcBef>
              <a:spcAft>
                <a:spcPct val="0"/>
              </a:spcAft>
              <a:buClr>
                <a:schemeClr val="accent2"/>
              </a:buClr>
              <a:buSzTx/>
              <a:buFont typeface="Wingdings" panose="05000000000000000000" pitchFamily="2" charset="2"/>
              <a:buNone/>
              <a:defRPr/>
            </a:pPr>
            <a:r>
              <a:rPr kumimoji="0" lang="zh-CN" altLang="en-US" sz="26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过程性知识表示</a:t>
            </a:r>
            <a:endParaRPr kumimoji="0" lang="en-US" altLang="zh-CN" sz="26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469900" marR="0" lvl="0" indent="-469900" algn="l" defTabSz="914400" rtl="0" eaLnBrk="1" fontAlgn="base" latinLnBrk="0" hangingPunct="1">
              <a:lnSpc>
                <a:spcPct val="110000"/>
              </a:lnSpc>
              <a:spcBef>
                <a:spcPct val="40000"/>
              </a:spcBef>
              <a:spcAft>
                <a:spcPct val="0"/>
              </a:spcAft>
              <a:buClr>
                <a:schemeClr val="accent2"/>
              </a:buClr>
              <a:buSzTx/>
              <a:buFont typeface="Wingdings" panose="05000000000000000000" pitchFamily="2" charset="2"/>
              <a:buChar char="p"/>
              <a:defRPr/>
            </a:pPr>
            <a:r>
              <a:rPr kumimoji="0" lang="zh-CN" altLang="en-US" sz="2600" b="0" i="0" u="none" strike="noStrike" kern="1200" cap="none" spc="0" normalizeH="0" baseline="0" noProof="0" dirty="0">
                <a:ln>
                  <a:noFill/>
                </a:ln>
                <a:solidFill>
                  <a:schemeClr val="tx1"/>
                </a:solidFill>
                <a:effectLst/>
                <a:uLnTx/>
                <a:uFillTx/>
                <a:latin typeface="+mn-lt"/>
                <a:ea typeface="+mn-ea"/>
                <a:cs typeface="+mn-cs"/>
              </a:rPr>
              <a:t>过程性知识一般是表示如何做的知识，是有关系统变化、问题求解过程的操作、演算和行为的知识。 </a:t>
            </a:r>
          </a:p>
          <a:p>
            <a:pPr marL="469900" marR="0" lvl="0" indent="-469900" algn="l" defTabSz="914400" rtl="0" eaLnBrk="1" fontAlgn="base" latinLnBrk="0" hangingPunct="1">
              <a:lnSpc>
                <a:spcPct val="110000"/>
              </a:lnSpc>
              <a:spcBef>
                <a:spcPct val="40000"/>
              </a:spcBef>
              <a:spcAft>
                <a:spcPct val="0"/>
              </a:spcAft>
              <a:buClr>
                <a:schemeClr val="accent2"/>
              </a:buClr>
              <a:buSzTx/>
              <a:buFont typeface="Wingdings" panose="05000000000000000000" pitchFamily="2" charset="2"/>
              <a:buChar char="p"/>
              <a:defRPr/>
            </a:pPr>
            <a:r>
              <a:rPr kumimoji="0" lang="zh-CN" altLang="en-US" sz="2600" b="0" i="0" u="none" strike="noStrike" kern="1200" cap="none" spc="0" normalizeH="0" baseline="0" noProof="0" dirty="0">
                <a:ln>
                  <a:noFill/>
                </a:ln>
                <a:solidFill>
                  <a:schemeClr val="tx1"/>
                </a:solidFill>
                <a:effectLst/>
                <a:uLnTx/>
                <a:uFillTx/>
                <a:latin typeface="+mn-lt"/>
                <a:ea typeface="+mn-ea"/>
                <a:cs typeface="+mn-cs"/>
              </a:rPr>
              <a:t>一般隐含在程序之中的，机器无法从程序的编码中抽取出知识。</a:t>
            </a:r>
          </a:p>
          <a:p>
            <a:pPr marL="469900" marR="0" lvl="0" indent="-469900" algn="l" defTabSz="914400" rtl="0" eaLnBrk="1" fontAlgn="base" latinLnBrk="0" hangingPunct="1">
              <a:lnSpc>
                <a:spcPct val="110000"/>
              </a:lnSpc>
              <a:spcBef>
                <a:spcPct val="40000"/>
              </a:spcBef>
              <a:spcAft>
                <a:spcPct val="0"/>
              </a:spcAft>
              <a:buClr>
                <a:schemeClr val="accent2"/>
              </a:buClr>
              <a:buSzTx/>
              <a:buFont typeface="Wingdings" panose="05000000000000000000" pitchFamily="2" charset="2"/>
              <a:buChar char="p"/>
              <a:defRPr/>
            </a:pPr>
            <a:r>
              <a:rPr kumimoji="0" lang="zh-CN" altLang="en-US" sz="2600" b="0" i="0" u="none" strike="noStrike" kern="1200" cap="none" spc="0" normalizeH="0" baseline="0" noProof="0" dirty="0">
                <a:ln>
                  <a:noFill/>
                </a:ln>
                <a:solidFill>
                  <a:schemeClr val="tx1"/>
                </a:solidFill>
                <a:effectLst/>
                <a:uLnTx/>
                <a:uFillTx/>
                <a:latin typeface="+mn-lt"/>
                <a:ea typeface="+mn-ea"/>
                <a:cs typeface="+mn-cs"/>
              </a:rPr>
              <a:t>过程性知识描述控制规则和控制结构的知识，给出一些客观规律，告诉怎么做。 </a:t>
            </a:r>
          </a:p>
          <a:p>
            <a:pPr marL="469900" marR="0" lvl="0" indent="-469900" algn="l" defTabSz="914400" rtl="0" eaLnBrk="1" fontAlgn="base" latinLnBrk="0" hangingPunct="1">
              <a:lnSpc>
                <a:spcPct val="110000"/>
              </a:lnSpc>
              <a:spcBef>
                <a:spcPct val="40000"/>
              </a:spcBef>
              <a:spcAft>
                <a:spcPct val="0"/>
              </a:spcAft>
              <a:buClr>
                <a:schemeClr val="accent2"/>
              </a:buClr>
              <a:buSzTx/>
              <a:buFont typeface="Wingdings" panose="05000000000000000000" pitchFamily="2" charset="2"/>
              <a:buChar char="p"/>
              <a:defRPr/>
            </a:pPr>
            <a:r>
              <a:rPr kumimoji="0" lang="zh-CN" altLang="en-US" sz="2600" b="0" i="0" u="none" strike="noStrike" kern="1200" cap="none" spc="0" normalizeH="0" baseline="0" noProof="0" dirty="0">
                <a:ln>
                  <a:noFill/>
                </a:ln>
                <a:solidFill>
                  <a:schemeClr val="tx1"/>
                </a:solidFill>
                <a:effectLst/>
                <a:uLnTx/>
                <a:uFillTx/>
                <a:latin typeface="+mn-lt"/>
                <a:ea typeface="+mn-ea"/>
                <a:cs typeface="+mn-cs"/>
              </a:rPr>
              <a:t>例如矩阵求逆程序，程序中描述了矩阵的逆和求解方法的知识。 </a:t>
            </a:r>
          </a:p>
        </p:txBody>
      </p:sp>
    </p:spTree>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5421551-5FC5-4062-82D1-622FCC293CE8}" type="slidenum">
              <a:rPr kumimoji="0" lang="ja-JP" altLang="en-US" sz="1800" b="0" i="0" u="none" strike="noStrike" kern="1200" cap="none" spc="0" normalizeH="0" baseline="0" noProof="0" smtClean="0">
                <a:ln>
                  <a:noFill/>
                </a:ln>
                <a:solidFill>
                  <a:srgbClr val="A50021"/>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130</a:t>
            </a:fld>
            <a:endParaRPr kumimoji="0" lang="en-US" altLang="ja-JP" sz="1800" b="0" i="0" u="none" strike="noStrike" kern="1200" cap="none" spc="0" normalizeH="0" baseline="0" noProof="0">
              <a:ln>
                <a:noFill/>
              </a:ln>
              <a:solidFill>
                <a:srgbClr val="A50021"/>
              </a:solidFill>
              <a:effectLst/>
              <a:uLnTx/>
              <a:uFillTx/>
              <a:latin typeface="Arial" panose="020B0604020202020204" pitchFamily="34" charset="0"/>
              <a:ea typeface="ＭＳ Ｐゴシック" panose="020B0600070205080204" pitchFamily="34" charset="-128"/>
              <a:cs typeface="+mn-cs"/>
            </a:endParaRPr>
          </a:p>
        </p:txBody>
      </p:sp>
      <p:sp>
        <p:nvSpPr>
          <p:cNvPr id="79875" name="Rectangle 2"/>
          <p:cNvSpPr>
            <a:spLocks noGrp="1" noChangeArrowheads="1"/>
          </p:cNvSpPr>
          <p:nvPr>
            <p:ph type="title"/>
          </p:nvPr>
        </p:nvSpPr>
        <p:spPr/>
        <p:txBody>
          <a:bodyPr/>
          <a:lstStyle/>
          <a:p>
            <a:pPr eaLnBrk="1" hangingPunct="1"/>
            <a:r>
              <a:rPr lang="en-US" altLang="zh-CN">
                <a:latin typeface="Times New Roman" panose="02020603050405020304" pitchFamily="18" charset="0"/>
              </a:rPr>
              <a:t>2.5.6 </a:t>
            </a:r>
            <a:r>
              <a:rPr lang="zh-CN" altLang="zh-CN">
                <a:latin typeface="Times New Roman" panose="02020603050405020304" pitchFamily="18" charset="0"/>
              </a:rPr>
              <a:t>知识图谱的典型应用</a:t>
            </a:r>
            <a:endParaRPr lang="zh-CN" altLang="en-US">
              <a:latin typeface="Times New Roman" panose="02020603050405020304" pitchFamily="18" charset="0"/>
            </a:endParaRPr>
          </a:p>
        </p:txBody>
      </p:sp>
      <p:sp>
        <p:nvSpPr>
          <p:cNvPr id="5" name="Rectangle 24"/>
          <p:cNvSpPr>
            <a:spLocks/>
          </p:cNvSpPr>
          <p:nvPr/>
        </p:nvSpPr>
        <p:spPr bwMode="auto">
          <a:xfrm>
            <a:off x="347663" y="1203325"/>
            <a:ext cx="8302625" cy="755650"/>
          </a:xfrm>
          <a:prstGeom prst="rect">
            <a:avLst/>
          </a:prstGeom>
          <a:noFill/>
          <a:ln>
            <a:noFill/>
          </a:ln>
        </p:spPr>
        <p:txBody>
          <a:bodyPr lIns="0" tIns="0" rIns="0" bIns="0" anchor="ctr"/>
          <a:lstStyle/>
          <a:p>
            <a:pPr marL="0" marR="0" lvl="0" indent="0" algn="l" defTabSz="914400" rtl="0" eaLnBrk="0" fontAlgn="base" latinLnBrk="0" hangingPunct="0">
              <a:lnSpc>
                <a:spcPct val="150000"/>
              </a:lnSpc>
              <a:spcBef>
                <a:spcPct val="0"/>
              </a:spcBef>
              <a:spcAft>
                <a:spcPct val="0"/>
              </a:spcAft>
              <a:buClrTx/>
              <a:buSzTx/>
              <a:buFontTx/>
              <a:buNone/>
              <a:tabLst/>
              <a:defRPr/>
            </a:pPr>
            <a:r>
              <a:rPr kumimoji="0" lang="zh-CN" altLang="zh-CN" sz="2400" b="1" i="0" u="none" strike="noStrike" kern="1200" cap="none" spc="0" normalizeH="0" baseline="0" noProof="0" dirty="0">
                <a:ln>
                  <a:noFill/>
                </a:ln>
                <a:solidFill>
                  <a:srgbClr val="0000FF"/>
                </a:solidFill>
                <a:effectLst/>
                <a:uLnTx/>
                <a:uFillTx/>
                <a:latin typeface="Times New Roman" pitchFamily="18" charset="0"/>
                <a:ea typeface="宋体"/>
                <a:cs typeface="Times New Roman" pitchFamily="18" charset="0"/>
              </a:rPr>
              <a:t>维基百科（</a:t>
            </a:r>
            <a:r>
              <a:rPr kumimoji="0" lang="en-US" altLang="zh-CN" sz="2400" b="1" i="0" u="none" strike="noStrike" kern="1200" cap="none" spc="0" normalizeH="0" baseline="0" noProof="0" dirty="0">
                <a:ln>
                  <a:noFill/>
                </a:ln>
                <a:solidFill>
                  <a:srgbClr val="0000FF"/>
                </a:solidFill>
                <a:effectLst/>
                <a:uLnTx/>
                <a:uFillTx/>
                <a:latin typeface="Times New Roman" pitchFamily="18" charset="0"/>
                <a:ea typeface="宋体"/>
                <a:cs typeface="Times New Roman" pitchFamily="18" charset="0"/>
              </a:rPr>
              <a:t>Wikipedia</a:t>
            </a:r>
            <a:r>
              <a:rPr kumimoji="0" lang="zh-CN" altLang="zh-CN" sz="2400" b="1" i="0" u="none" strike="noStrike" kern="1200" cap="none" spc="0" normalizeH="0" baseline="0" noProof="0" dirty="0">
                <a:ln>
                  <a:noFill/>
                </a:ln>
                <a:solidFill>
                  <a:srgbClr val="0000FF"/>
                </a:solidFill>
                <a:effectLst/>
                <a:uLnTx/>
                <a:uFillTx/>
                <a:latin typeface="Times New Roman" pitchFamily="18" charset="0"/>
                <a:ea typeface="宋体"/>
                <a:cs typeface="Times New Roman" pitchFamily="18" charset="0"/>
              </a:rPr>
              <a:t>）</a:t>
            </a:r>
            <a:r>
              <a:rPr kumimoji="0" lang="zh-CN" altLang="zh-CN" sz="2400" b="1" i="0" u="none" strike="noStrike" kern="1200" cap="none" spc="0" normalizeH="0" baseline="0" noProof="0" dirty="0">
                <a:ln>
                  <a:noFill/>
                </a:ln>
                <a:solidFill>
                  <a:srgbClr val="000000"/>
                </a:solidFill>
                <a:effectLst/>
                <a:uLnTx/>
                <a:uFillTx/>
                <a:latin typeface="Times New Roman" pitchFamily="18" charset="0"/>
                <a:ea typeface="宋体"/>
                <a:cs typeface="Times New Roman" pitchFamily="18" charset="0"/>
              </a:rPr>
              <a:t>由维基媒体基金会负责运营的一个自由内容、自由编辑的多语言知识库。</a:t>
            </a:r>
            <a:endParaRPr kumimoji="0" lang="zh-CN" altLang="en-US" sz="2400" b="1" i="0" u="none" strike="noStrike" kern="1200" cap="none" spc="0" normalizeH="0" baseline="0" noProof="0" dirty="0">
              <a:ln>
                <a:noFill/>
              </a:ln>
              <a:solidFill>
                <a:srgbClr val="000000"/>
              </a:solidFill>
              <a:effectLst/>
              <a:uLnTx/>
              <a:uFillTx/>
              <a:latin typeface="Times New Roman" pitchFamily="18" charset="0"/>
              <a:ea typeface="宋体"/>
              <a:cs typeface="Times New Roman" pitchFamily="18" charset="0"/>
              <a:sym typeface="+mn-lt"/>
            </a:endParaRPr>
          </a:p>
        </p:txBody>
      </p:sp>
      <p:sp>
        <p:nvSpPr>
          <p:cNvPr id="7" name="Rectangle 27"/>
          <p:cNvSpPr>
            <a:spLocks/>
          </p:cNvSpPr>
          <p:nvPr/>
        </p:nvSpPr>
        <p:spPr bwMode="auto">
          <a:xfrm>
            <a:off x="352425" y="2276475"/>
            <a:ext cx="8399463" cy="755650"/>
          </a:xfrm>
          <a:prstGeom prst="rect">
            <a:avLst/>
          </a:prstGeom>
          <a:noFill/>
          <a:ln>
            <a:noFill/>
          </a:ln>
        </p:spPr>
        <p:txBody>
          <a:bodyPr lIns="0" tIns="0" rIns="0" bIns="0" anchor="ctr"/>
          <a:lstStyle/>
          <a:p>
            <a:pPr marL="0" marR="0" lvl="0" indent="0" algn="l" defTabSz="914400" rtl="0" eaLnBrk="0" fontAlgn="base" latinLnBrk="0" hangingPunct="0">
              <a:lnSpc>
                <a:spcPct val="150000"/>
              </a:lnSpc>
              <a:spcBef>
                <a:spcPct val="0"/>
              </a:spcBef>
              <a:spcAft>
                <a:spcPct val="0"/>
              </a:spcAft>
              <a:buClrTx/>
              <a:buSzTx/>
              <a:buFontTx/>
              <a:buNone/>
              <a:tabLst/>
              <a:defRPr/>
            </a:pPr>
            <a:r>
              <a:rPr kumimoji="0" lang="en-US" altLang="zh-CN" sz="2400" b="1" i="0" u="none" strike="noStrike" kern="1200" cap="none" spc="0" normalizeH="0" baseline="0" noProof="0" dirty="0" err="1">
                <a:ln>
                  <a:noFill/>
                </a:ln>
                <a:solidFill>
                  <a:srgbClr val="0000FF"/>
                </a:solidFill>
                <a:effectLst/>
                <a:uLnTx/>
                <a:uFillTx/>
                <a:latin typeface="Times New Roman" pitchFamily="18" charset="0"/>
                <a:ea typeface="宋体"/>
                <a:cs typeface="Times New Roman" pitchFamily="18" charset="0"/>
              </a:rPr>
              <a:t>DBpedia</a:t>
            </a:r>
            <a:r>
              <a:rPr kumimoji="0" lang="zh-CN" altLang="zh-CN" sz="2400" b="1" i="0" u="none" strike="noStrike" kern="1200" cap="none" spc="0" normalizeH="0" baseline="0" noProof="0" dirty="0">
                <a:ln>
                  <a:noFill/>
                </a:ln>
                <a:solidFill>
                  <a:srgbClr val="000000"/>
                </a:solidFill>
                <a:effectLst/>
                <a:uLnTx/>
                <a:uFillTx/>
                <a:latin typeface="Times New Roman" pitchFamily="18" charset="0"/>
                <a:ea typeface="宋体"/>
                <a:cs typeface="Times New Roman" pitchFamily="18" charset="0"/>
              </a:rPr>
              <a:t>由</a:t>
            </a:r>
            <a:r>
              <a:rPr kumimoji="0" lang="en-US" altLang="zh-CN" sz="2400" b="1" i="0" u="none" strike="noStrike" kern="1200" cap="none" spc="0" normalizeH="0" baseline="0" noProof="0" dirty="0">
                <a:ln>
                  <a:noFill/>
                </a:ln>
                <a:solidFill>
                  <a:srgbClr val="000000"/>
                </a:solidFill>
                <a:effectLst/>
                <a:uLnTx/>
                <a:uFillTx/>
                <a:latin typeface="Times New Roman" pitchFamily="18" charset="0"/>
                <a:ea typeface="宋体"/>
                <a:cs typeface="Times New Roman" pitchFamily="18" charset="0"/>
              </a:rPr>
              <a:t>2007</a:t>
            </a:r>
            <a:r>
              <a:rPr kumimoji="0" lang="zh-CN" altLang="zh-CN" sz="2400" b="1" i="0" u="none" strike="noStrike" kern="1200" cap="none" spc="0" normalizeH="0" baseline="0" noProof="0" dirty="0">
                <a:ln>
                  <a:noFill/>
                </a:ln>
                <a:solidFill>
                  <a:srgbClr val="000000"/>
                </a:solidFill>
                <a:effectLst/>
                <a:uLnTx/>
                <a:uFillTx/>
                <a:latin typeface="Times New Roman" pitchFamily="18" charset="0"/>
                <a:ea typeface="宋体"/>
                <a:cs typeface="Times New Roman" pitchFamily="18" charset="0"/>
              </a:rPr>
              <a:t>年德国柏林自由大学以及莱比锡大学的研究者从维基百科里萃取结构化知识的项目开始建立</a:t>
            </a:r>
            <a:endParaRPr kumimoji="0" lang="zh-CN" altLang="en-US" sz="2400" b="1" i="0" u="none" strike="noStrike" kern="1200" cap="none" spc="0" normalizeH="0" baseline="0" noProof="0" dirty="0">
              <a:ln>
                <a:noFill/>
              </a:ln>
              <a:solidFill>
                <a:srgbClr val="000000"/>
              </a:solidFill>
              <a:effectLst/>
              <a:uLnTx/>
              <a:uFillTx/>
              <a:latin typeface="Times New Roman" pitchFamily="18" charset="0"/>
              <a:ea typeface="宋体"/>
              <a:cs typeface="Times New Roman" pitchFamily="18" charset="0"/>
              <a:sym typeface="+mn-lt"/>
            </a:endParaRPr>
          </a:p>
        </p:txBody>
      </p:sp>
      <p:sp>
        <p:nvSpPr>
          <p:cNvPr id="8" name="矩形 7"/>
          <p:cNvSpPr/>
          <p:nvPr/>
        </p:nvSpPr>
        <p:spPr>
          <a:xfrm>
            <a:off x="333375" y="3344863"/>
            <a:ext cx="8432800" cy="1754187"/>
          </a:xfrm>
          <a:prstGeom prst="rect">
            <a:avLst/>
          </a:prstGeom>
        </p:spPr>
        <p:txBody>
          <a:bodyPr>
            <a:spAutoFit/>
          </a:bodyPr>
          <a:lstStyle/>
          <a:p>
            <a:pPr marL="0" marR="0" lvl="0" indent="0" algn="l" defTabSz="914400" rtl="0" eaLnBrk="0" fontAlgn="base" latinLnBrk="0" hangingPunct="0">
              <a:lnSpc>
                <a:spcPct val="15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Times New Roman" pitchFamily="18" charset="0"/>
                <a:ea typeface="宋体"/>
                <a:cs typeface="Times New Roman" pitchFamily="18" charset="0"/>
              </a:rPr>
              <a:t>YAGO</a:t>
            </a:r>
            <a:r>
              <a:rPr kumimoji="0" lang="zh-CN" altLang="zh-CN" sz="2400" b="1" i="0" u="none" strike="noStrike" kern="1200" cap="none" spc="0" normalizeH="0" baseline="0" noProof="0" dirty="0">
                <a:ln>
                  <a:noFill/>
                </a:ln>
                <a:solidFill>
                  <a:srgbClr val="000000"/>
                </a:solidFill>
                <a:effectLst/>
                <a:uLnTx/>
                <a:uFillTx/>
                <a:latin typeface="Times New Roman" pitchFamily="18" charset="0"/>
                <a:ea typeface="宋体"/>
                <a:cs typeface="Times New Roman" pitchFamily="18" charset="0"/>
              </a:rPr>
              <a:t>由德国马克斯</a:t>
            </a:r>
            <a:r>
              <a:rPr kumimoji="0" lang="en-US" altLang="zh-CN" sz="2400" b="1" i="0" u="none" strike="noStrike" kern="1200" cap="none" spc="0" normalizeH="0" baseline="0" noProof="0" dirty="0">
                <a:ln>
                  <a:noFill/>
                </a:ln>
                <a:solidFill>
                  <a:srgbClr val="000000"/>
                </a:solidFill>
                <a:effectLst/>
                <a:uLnTx/>
                <a:uFillTx/>
                <a:latin typeface="Times New Roman" pitchFamily="18" charset="0"/>
                <a:ea typeface="宋体"/>
                <a:cs typeface="Times New Roman" pitchFamily="18" charset="0"/>
              </a:rPr>
              <a:t>-</a:t>
            </a:r>
            <a:r>
              <a:rPr kumimoji="0" lang="zh-CN" altLang="zh-CN" sz="2400" b="1" i="0" u="none" strike="noStrike" kern="1200" cap="none" spc="0" normalizeH="0" baseline="0" noProof="0" dirty="0">
                <a:ln>
                  <a:noFill/>
                </a:ln>
                <a:solidFill>
                  <a:srgbClr val="000000"/>
                </a:solidFill>
                <a:effectLst/>
                <a:uLnTx/>
                <a:uFillTx/>
                <a:latin typeface="Times New Roman" pitchFamily="18" charset="0"/>
                <a:ea typeface="宋体"/>
                <a:cs typeface="Times New Roman" pitchFamily="18" charset="0"/>
              </a:rPr>
              <a:t>普朗克研究所（</a:t>
            </a:r>
            <a:r>
              <a:rPr kumimoji="0" lang="en-US" altLang="zh-CN" sz="2400" b="1" i="0" u="none" strike="noStrike" kern="1200" cap="none" spc="0" normalizeH="0" baseline="0" noProof="0" dirty="0">
                <a:ln>
                  <a:noFill/>
                </a:ln>
                <a:solidFill>
                  <a:srgbClr val="000000"/>
                </a:solidFill>
                <a:effectLst/>
                <a:uLnTx/>
                <a:uFillTx/>
                <a:latin typeface="Times New Roman" pitchFamily="18" charset="0"/>
                <a:ea typeface="宋体"/>
                <a:cs typeface="Times New Roman" pitchFamily="18" charset="0"/>
              </a:rPr>
              <a:t>MPI</a:t>
            </a:r>
            <a:r>
              <a:rPr kumimoji="0" lang="zh-CN" altLang="zh-CN" sz="2400" b="1" i="0" u="none" strike="noStrike" kern="1200" cap="none" spc="0" normalizeH="0" baseline="0" noProof="0" dirty="0">
                <a:ln>
                  <a:noFill/>
                </a:ln>
                <a:solidFill>
                  <a:srgbClr val="000000"/>
                </a:solidFill>
                <a:effectLst/>
                <a:uLnTx/>
                <a:uFillTx/>
                <a:latin typeface="Times New Roman" pitchFamily="18" charset="0"/>
                <a:ea typeface="宋体"/>
                <a:cs typeface="Times New Roman" pitchFamily="18" charset="0"/>
              </a:rPr>
              <a:t>）构建的大型多语言的语义知识库，从</a:t>
            </a:r>
            <a:r>
              <a:rPr kumimoji="0" lang="en-US" altLang="zh-CN" sz="2400" b="1" i="0" u="none" strike="noStrike" kern="1200" cap="none" spc="0" normalizeH="0" baseline="0" noProof="0" dirty="0">
                <a:ln>
                  <a:noFill/>
                </a:ln>
                <a:solidFill>
                  <a:srgbClr val="000000"/>
                </a:solidFill>
                <a:effectLst/>
                <a:uLnTx/>
                <a:uFillTx/>
                <a:latin typeface="Times New Roman" pitchFamily="18" charset="0"/>
                <a:ea typeface="宋体"/>
                <a:cs typeface="Times New Roman" pitchFamily="18" charset="0"/>
              </a:rPr>
              <a:t>10</a:t>
            </a:r>
            <a:r>
              <a:rPr kumimoji="0" lang="zh-CN" altLang="zh-CN" sz="2400" b="1" i="0" u="none" strike="noStrike" kern="1200" cap="none" spc="0" normalizeH="0" baseline="0" noProof="0" dirty="0">
                <a:ln>
                  <a:noFill/>
                </a:ln>
                <a:solidFill>
                  <a:srgbClr val="000000"/>
                </a:solidFill>
                <a:effectLst/>
                <a:uLnTx/>
                <a:uFillTx/>
                <a:latin typeface="Times New Roman" pitchFamily="18" charset="0"/>
                <a:ea typeface="宋体"/>
                <a:cs typeface="Times New Roman" pitchFamily="18" charset="0"/>
              </a:rPr>
              <a:t>个维基百科以不同语言提取事实和事实的组合。</a:t>
            </a:r>
            <a:endParaRPr kumimoji="0" lang="zh-CN" altLang="en-US" sz="2400" b="1" i="0" u="none" strike="noStrike" kern="1200" cap="none" spc="0" normalizeH="0" baseline="0" noProof="0" dirty="0">
              <a:ln>
                <a:noFill/>
              </a:ln>
              <a:solidFill>
                <a:srgbClr val="000000"/>
              </a:solidFill>
              <a:effectLst/>
              <a:uLnTx/>
              <a:uFillTx/>
              <a:latin typeface="Times New Roman" pitchFamily="18" charset="0"/>
              <a:ea typeface="宋体"/>
              <a:cs typeface="Times New Roman" pitchFamily="18" charset="0"/>
            </a:endParaRPr>
          </a:p>
        </p:txBody>
      </p:sp>
      <p:sp>
        <p:nvSpPr>
          <p:cNvPr id="9" name="矩形 8"/>
          <p:cNvSpPr/>
          <p:nvPr/>
        </p:nvSpPr>
        <p:spPr>
          <a:xfrm>
            <a:off x="333375" y="5170488"/>
            <a:ext cx="8361363" cy="1200150"/>
          </a:xfrm>
          <a:prstGeom prst="rect">
            <a:avLst/>
          </a:prstGeom>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Times New Roman" pitchFamily="18" charset="0"/>
                <a:ea typeface="宋体"/>
                <a:cs typeface="Times New Roman" pitchFamily="18" charset="0"/>
              </a:rPr>
              <a:t>XLORE</a:t>
            </a:r>
            <a:r>
              <a:rPr kumimoji="0" lang="zh-CN" altLang="zh-CN" sz="2400" b="1" i="0" u="none" strike="noStrike" kern="1200" cap="none" spc="0" normalizeH="0" baseline="0" noProof="0" dirty="0">
                <a:ln>
                  <a:noFill/>
                </a:ln>
                <a:solidFill>
                  <a:srgbClr val="000000"/>
                </a:solidFill>
                <a:effectLst/>
                <a:uLnTx/>
                <a:uFillTx/>
                <a:latin typeface="Times New Roman" pitchFamily="18" charset="0"/>
                <a:ea typeface="宋体"/>
                <a:cs typeface="Times New Roman" pitchFamily="18" charset="0"/>
              </a:rPr>
              <a:t>是清华大学构建的基于中、英文维基和百度百科的开放知识平台，是第一个中英文知识规模较为平衡的大规模中英文知识图谱。</a:t>
            </a:r>
            <a:endParaRPr kumimoji="0" lang="zh-CN" altLang="en-US" sz="2400" b="1" i="0" u="none" strike="noStrike" kern="1200" cap="none" spc="0" normalizeH="0" baseline="0" noProof="0" dirty="0">
              <a:ln>
                <a:noFill/>
              </a:ln>
              <a:solidFill>
                <a:srgbClr val="000000"/>
              </a:solidFill>
              <a:effectLst/>
              <a:uLnTx/>
              <a:uFillTx/>
              <a:latin typeface="Times New Roman" pitchFamily="18" charset="0"/>
              <a:ea typeface="宋体"/>
              <a:cs typeface="Times New Roman" pitchFamily="18" charset="0"/>
            </a:endParaRPr>
          </a:p>
        </p:txBody>
      </p:sp>
    </p:spTree>
    <p:extLst>
      <p:ext uri="{BB962C8B-B14F-4D97-AF65-F5344CB8AC3E}">
        <p14:creationId xmlns:p14="http://schemas.microsoft.com/office/powerpoint/2010/main" val="3025141259"/>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50" fill="hold"/>
                                        <p:tgtEl>
                                          <p:spTgt spid="5"/>
                                        </p:tgtEl>
                                        <p:attrNameLst>
                                          <p:attrName>ppt_w</p:attrName>
                                        </p:attrNameLst>
                                      </p:cBhvr>
                                      <p:tavLst>
                                        <p:tav tm="0">
                                          <p:val>
                                            <p:fltVal val="0"/>
                                          </p:val>
                                        </p:tav>
                                        <p:tav tm="100000">
                                          <p:val>
                                            <p:strVal val="#ppt_w"/>
                                          </p:val>
                                        </p:tav>
                                      </p:tavLst>
                                    </p:anim>
                                    <p:anim calcmode="lin" valueType="num">
                                      <p:cBhvr>
                                        <p:cTn id="8" dur="250" fill="hold"/>
                                        <p:tgtEl>
                                          <p:spTgt spid="5"/>
                                        </p:tgtEl>
                                        <p:attrNameLst>
                                          <p:attrName>ppt_h</p:attrName>
                                        </p:attrNameLst>
                                      </p:cBhvr>
                                      <p:tavLst>
                                        <p:tav tm="0">
                                          <p:val>
                                            <p:fltVal val="0"/>
                                          </p:val>
                                        </p:tav>
                                        <p:tav tm="100000">
                                          <p:val>
                                            <p:strVal val="#ppt_h"/>
                                          </p:val>
                                        </p:tav>
                                      </p:tavLst>
                                    </p:anim>
                                  </p:childTnLst>
                                </p:cTn>
                              </p:par>
                            </p:childTnLst>
                          </p:cTn>
                        </p:par>
                        <p:par>
                          <p:cTn id="9" fill="hold" nodeType="afterGroup">
                            <p:stCondLst>
                              <p:cond delay="25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250" fill="hold"/>
                                        <p:tgtEl>
                                          <p:spTgt spid="7"/>
                                        </p:tgtEl>
                                        <p:attrNameLst>
                                          <p:attrName>ppt_x</p:attrName>
                                        </p:attrNameLst>
                                      </p:cBhvr>
                                      <p:tavLst>
                                        <p:tav tm="0">
                                          <p:val>
                                            <p:strVal val="1+#ppt_w/2"/>
                                          </p:val>
                                        </p:tav>
                                        <p:tav tm="100000">
                                          <p:val>
                                            <p:strVal val="#ppt_x"/>
                                          </p:val>
                                        </p:tav>
                                      </p:tavLst>
                                    </p:anim>
                                    <p:anim calcmode="lin" valueType="num">
                                      <p:cBhvr additive="base">
                                        <p:cTn id="13" dur="2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7" grpId="0" autoUpdateAnimBg="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131</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86019" name="Rectangle 2"/>
          <p:cNvSpPr>
            <a:spLocks noGrp="1" noChangeArrowheads="1"/>
          </p:cNvSpPr>
          <p:nvPr>
            <p:ph type="title"/>
          </p:nvPr>
        </p:nvSpPr>
        <p:spPr/>
        <p:txBody>
          <a:bodyPr vert="horz"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zh-CN" altLang="en-US" sz="38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mj-cs"/>
              </a:rPr>
              <a:t>作业</a:t>
            </a:r>
            <a:endParaRPr kumimoji="0" lang="zh-CN" altLang="en-US" sz="3800" b="1" i="0" u="none" strike="noStrike" kern="1200" cap="none" spc="0" normalizeH="0" baseline="0" noProof="0" dirty="0">
              <a:ln>
                <a:noFill/>
              </a:ln>
              <a:solidFill>
                <a:schemeClr val="bg1"/>
              </a:solidFill>
              <a:effectLst/>
              <a:uLnTx/>
              <a:uFillTx/>
              <a:latin typeface="+mj-ea"/>
              <a:ea typeface="+mj-ea"/>
              <a:cs typeface="+mj-cs"/>
            </a:endParaRPr>
          </a:p>
        </p:txBody>
      </p:sp>
      <p:sp>
        <p:nvSpPr>
          <p:cNvPr id="86020" name="Rectangle 3"/>
          <p:cNvSpPr>
            <a:spLocks noGrp="1" noChangeArrowheads="1"/>
          </p:cNvSpPr>
          <p:nvPr>
            <p:ph idx="1"/>
          </p:nvPr>
        </p:nvSpPr>
        <p:spPr>
          <a:xfrm>
            <a:off x="1295400" y="1676400"/>
            <a:ext cx="5791200" cy="1981200"/>
          </a:xfrm>
        </p:spPr>
        <p:txBody>
          <a:bodyPr vert="horz" wrap="square" lIns="91440" tIns="45720" rIns="91440" bIns="45720" numCol="1" anchor="t" anchorCtr="0" compatLnSpc="1"/>
          <a:lstStyle/>
          <a:p>
            <a:pPr marL="0" marR="0" lvl="0" indent="0" algn="just" defTabSz="914400" rtl="0" eaLnBrk="1" fontAlgn="base" latinLnBrk="0" hangingPunct="1">
              <a:lnSpc>
                <a:spcPct val="130000"/>
              </a:lnSpc>
              <a:spcBef>
                <a:spcPts val="600"/>
              </a:spcBef>
              <a:spcAft>
                <a:spcPct val="0"/>
              </a:spcAft>
              <a:buClr>
                <a:schemeClr val="accent2"/>
              </a:buClr>
              <a:buSzTx/>
              <a:buFont typeface="Wingdings" panose="05000000000000000000" pitchFamily="2" charset="2"/>
              <a:buNone/>
              <a:defRPr/>
            </a:pPr>
            <a:r>
              <a:rPr kumimoji="0" lang="zh-CN" altLang="en-US" sz="3600" b="1" i="0" u="none" strike="noStrike" kern="1200" cap="none" spc="0" normalizeH="0" baseline="0" noProof="0" dirty="0">
                <a:ln>
                  <a:noFill/>
                </a:ln>
                <a:solidFill>
                  <a:schemeClr val="tx1"/>
                </a:solidFill>
                <a:effectLst/>
                <a:uLnTx/>
                <a:uFillTx/>
                <a:latin typeface="+mn-ea"/>
                <a:ea typeface="+mn-ea"/>
                <a:cs typeface="+mn-cs"/>
              </a:rPr>
              <a:t>习题 </a:t>
            </a:r>
            <a:r>
              <a:rPr kumimoji="0" lang="en-US" altLang="zh-CN" sz="3600" b="1" i="0" u="none" strike="noStrike" kern="1200" cap="none" spc="0" normalizeH="0" baseline="0" noProof="0" dirty="0">
                <a:ln>
                  <a:noFill/>
                </a:ln>
                <a:solidFill>
                  <a:schemeClr val="tx1"/>
                </a:solidFill>
                <a:effectLst/>
                <a:uLnTx/>
                <a:uFillTx/>
                <a:latin typeface="+mn-ea"/>
                <a:ea typeface="+mn-ea"/>
                <a:cs typeface="+mn-cs"/>
              </a:rPr>
              <a:t>2,1~2.6</a:t>
            </a:r>
            <a:endParaRPr kumimoji="0" lang="zh-CN" altLang="en-US" sz="3600" b="1"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14</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8435" name="Rectangle 2"/>
          <p:cNvSpPr>
            <a:spLocks noGrp="1"/>
          </p:cNvSpPr>
          <p:nvPr>
            <p:ph type="title"/>
          </p:nvPr>
        </p:nvSpPr>
        <p:spPr>
          <a:ln/>
        </p:spPr>
        <p:txBody>
          <a:bodyPr vert="horz" wrap="square" lIns="91440" tIns="45720" rIns="91440" bIns="45720" anchor="b" anchorCtr="0"/>
          <a:lstStyle/>
          <a:p>
            <a:pPr eaLnBrk="1" hangingPunct="1"/>
            <a:r>
              <a:rPr lang="en-US" altLang="zh-CN" dirty="0">
                <a:latin typeface="Times New Roman" panose="02020603050405020304" pitchFamily="18" charset="0"/>
              </a:rPr>
              <a:t>2.1.4  </a:t>
            </a:r>
            <a:r>
              <a:rPr lang="zh-CN" altLang="en-US" dirty="0">
                <a:latin typeface="Times New Roman" panose="02020603050405020304" pitchFamily="18" charset="0"/>
              </a:rPr>
              <a:t>知识表示分类</a:t>
            </a:r>
          </a:p>
        </p:txBody>
      </p:sp>
      <p:sp>
        <p:nvSpPr>
          <p:cNvPr id="14340" name="Rectangle 3"/>
          <p:cNvSpPr>
            <a:spLocks noGrp="1" noChangeArrowheads="1"/>
          </p:cNvSpPr>
          <p:nvPr>
            <p:ph idx="1"/>
          </p:nvPr>
        </p:nvSpPr>
        <p:spPr>
          <a:xfrm>
            <a:off x="273050" y="1219200"/>
            <a:ext cx="8337550" cy="5257800"/>
          </a:xfrm>
        </p:spPr>
        <p:txBody>
          <a:bodyPr vert="horz" wrap="square" lIns="91440" tIns="45720" rIns="91440" bIns="45720" numCol="1" anchor="t" anchorCtr="0" compatLnSpc="1"/>
          <a:lstStyle/>
          <a:p>
            <a:pPr marL="0" marR="0" lvl="0" indent="0" algn="l" defTabSz="914400" rtl="0" eaLnBrk="1" fontAlgn="base" latinLnBrk="0" hangingPunct="1">
              <a:lnSpc>
                <a:spcPct val="110000"/>
              </a:lnSpc>
              <a:spcBef>
                <a:spcPct val="40000"/>
              </a:spcBef>
              <a:spcAft>
                <a:spcPct val="0"/>
              </a:spcAft>
              <a:buClr>
                <a:schemeClr val="accent2"/>
              </a:buClr>
              <a:buSzTx/>
              <a:buFont typeface="Wingdings" panose="05000000000000000000" pitchFamily="2" charset="2"/>
              <a:buNone/>
              <a:defRPr/>
            </a:pPr>
            <a:r>
              <a:rPr kumimoji="0" lang="zh-CN" altLang="en-US" sz="26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陈述式知识表示</a:t>
            </a:r>
            <a:endParaRPr kumimoji="0" lang="en-US" altLang="zh-CN" sz="26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469900" marR="0" lvl="0" indent="-469900" algn="l" defTabSz="914400" rtl="0" eaLnBrk="1" fontAlgn="base" latinLnBrk="0" hangingPunct="1">
              <a:lnSpc>
                <a:spcPct val="110000"/>
              </a:lnSpc>
              <a:spcBef>
                <a:spcPct val="40000"/>
              </a:spcBef>
              <a:spcAft>
                <a:spcPct val="0"/>
              </a:spcAft>
              <a:buClr>
                <a:schemeClr val="accent2"/>
              </a:buClr>
              <a:buSzTx/>
              <a:buFont typeface="Wingdings" panose="05000000000000000000" pitchFamily="2" charset="2"/>
              <a:buChar char="p"/>
              <a:defRPr/>
            </a:pPr>
            <a:r>
              <a:rPr kumimoji="0" lang="zh-CN" altLang="en-US" sz="2600" b="0" i="0" u="none" strike="noStrike" kern="1200" cap="none" spc="0" normalizeH="0" baseline="0" noProof="0" dirty="0">
                <a:ln>
                  <a:noFill/>
                </a:ln>
                <a:solidFill>
                  <a:schemeClr val="tx1"/>
                </a:solidFill>
                <a:effectLst/>
                <a:uLnTx/>
                <a:uFillTx/>
                <a:latin typeface="+mn-lt"/>
                <a:ea typeface="+mn-ea"/>
                <a:cs typeface="+mn-cs"/>
              </a:rPr>
              <a:t>描述系统的状态、环境和条件，以及问题的概念、定义和事实。</a:t>
            </a:r>
          </a:p>
          <a:p>
            <a:pPr marL="469900" marR="0" lvl="0" indent="-469900" algn="l" defTabSz="914400" rtl="0" eaLnBrk="1" fontAlgn="base" latinLnBrk="0" hangingPunct="1">
              <a:lnSpc>
                <a:spcPct val="110000"/>
              </a:lnSpc>
              <a:spcBef>
                <a:spcPct val="40000"/>
              </a:spcBef>
              <a:spcAft>
                <a:spcPct val="0"/>
              </a:spcAft>
              <a:buClr>
                <a:schemeClr val="accent2"/>
              </a:buClr>
              <a:buSzTx/>
              <a:buFont typeface="Wingdings" panose="05000000000000000000" pitchFamily="2" charset="2"/>
              <a:buChar char="p"/>
              <a:defRPr/>
            </a:pPr>
            <a:r>
              <a:rPr kumimoji="0" lang="zh-CN" altLang="en-US" sz="2600" b="0" i="0" u="none" strike="noStrike" kern="1200" cap="none" spc="0" normalizeH="0" baseline="0" noProof="0" dirty="0">
                <a:ln>
                  <a:noFill/>
                </a:ln>
                <a:solidFill>
                  <a:schemeClr val="tx1"/>
                </a:solidFill>
                <a:effectLst/>
                <a:uLnTx/>
                <a:uFillTx/>
                <a:latin typeface="+mn-lt"/>
                <a:ea typeface="+mn-ea"/>
                <a:cs typeface="+mn-cs"/>
              </a:rPr>
              <a:t>描述事实性知识，即描述客观事物所涉及的对象以及对象之间的联系。</a:t>
            </a:r>
          </a:p>
          <a:p>
            <a:pPr marL="469900" marR="0" lvl="0" indent="-469900" algn="l" defTabSz="914400" rtl="0" eaLnBrk="1" fontAlgn="base" latinLnBrk="0" hangingPunct="1">
              <a:lnSpc>
                <a:spcPct val="110000"/>
              </a:lnSpc>
              <a:spcBef>
                <a:spcPct val="40000"/>
              </a:spcBef>
              <a:spcAft>
                <a:spcPct val="0"/>
              </a:spcAft>
              <a:buClr>
                <a:schemeClr val="accent2"/>
              </a:buClr>
              <a:buSzTx/>
              <a:buFont typeface="Wingdings" panose="05000000000000000000" pitchFamily="2" charset="2"/>
              <a:buChar char="p"/>
              <a:defRPr/>
            </a:pPr>
            <a:r>
              <a:rPr kumimoji="0" lang="zh-CN" altLang="en-US" sz="2600" b="0" i="0" u="none" strike="noStrike" kern="1200" cap="none" spc="0" normalizeH="0" baseline="0" noProof="0" dirty="0">
                <a:ln>
                  <a:noFill/>
                </a:ln>
                <a:solidFill>
                  <a:schemeClr val="tx1"/>
                </a:solidFill>
                <a:effectLst/>
                <a:uLnTx/>
                <a:uFillTx/>
                <a:latin typeface="+mn-lt"/>
                <a:ea typeface="+mn-ea"/>
                <a:cs typeface="+mn-cs"/>
              </a:rPr>
              <a:t>陈述式知识的表示与知识运用</a:t>
            </a:r>
            <a:r>
              <a:rPr kumimoji="0" lang="en-US" altLang="zh-CN" sz="2600" b="0" i="0" u="none" strike="noStrike" kern="1200" cap="none" spc="0" normalizeH="0" baseline="0" noProof="0" dirty="0">
                <a:ln>
                  <a:noFill/>
                </a:ln>
                <a:solidFill>
                  <a:schemeClr val="tx1"/>
                </a:solidFill>
                <a:effectLst/>
                <a:uLnTx/>
                <a:uFillTx/>
                <a:latin typeface="+mn-lt"/>
                <a:ea typeface="+mn-ea"/>
                <a:cs typeface="+mn-cs"/>
              </a:rPr>
              <a:t>(</a:t>
            </a:r>
            <a:r>
              <a:rPr kumimoji="0" lang="zh-CN" altLang="en-US" sz="2600" b="0" i="0" u="none" strike="noStrike" kern="1200" cap="none" spc="0" normalizeH="0" baseline="0" noProof="0" dirty="0">
                <a:ln>
                  <a:noFill/>
                </a:ln>
                <a:solidFill>
                  <a:schemeClr val="tx1"/>
                </a:solidFill>
                <a:effectLst/>
                <a:uLnTx/>
                <a:uFillTx/>
                <a:latin typeface="+mn-lt"/>
                <a:ea typeface="+mn-ea"/>
                <a:cs typeface="+mn-cs"/>
              </a:rPr>
              <a:t>推理</a:t>
            </a:r>
            <a:r>
              <a:rPr kumimoji="0" lang="en-US" altLang="zh-CN" sz="2600" b="0" i="0" u="none" strike="noStrike" kern="1200" cap="none" spc="0" normalizeH="0" baseline="0" noProof="0" dirty="0">
                <a:ln>
                  <a:noFill/>
                </a:ln>
                <a:solidFill>
                  <a:schemeClr val="tx1"/>
                </a:solidFill>
                <a:effectLst/>
                <a:uLnTx/>
                <a:uFillTx/>
                <a:latin typeface="+mn-lt"/>
                <a:ea typeface="+mn-ea"/>
                <a:cs typeface="+mn-cs"/>
              </a:rPr>
              <a:t>)</a:t>
            </a:r>
            <a:r>
              <a:rPr kumimoji="0" lang="zh-CN" altLang="en-US" sz="2600" b="0" i="0" u="none" strike="noStrike" kern="1200" cap="none" spc="0" normalizeH="0" baseline="0" noProof="0" dirty="0">
                <a:ln>
                  <a:noFill/>
                </a:ln>
                <a:solidFill>
                  <a:schemeClr val="tx1"/>
                </a:solidFill>
                <a:effectLst/>
                <a:uLnTx/>
                <a:uFillTx/>
                <a:latin typeface="+mn-lt"/>
                <a:ea typeface="+mn-ea"/>
                <a:cs typeface="+mn-cs"/>
              </a:rPr>
              <a:t>是分开处理的，这种知识是显式表示的。</a:t>
            </a:r>
          </a:p>
          <a:p>
            <a:pPr marL="469900" marR="0" lvl="0" indent="-469900" algn="l" defTabSz="914400" rtl="0" eaLnBrk="1" fontAlgn="base" latinLnBrk="0" hangingPunct="1">
              <a:lnSpc>
                <a:spcPct val="110000"/>
              </a:lnSpc>
              <a:spcBef>
                <a:spcPct val="40000"/>
              </a:spcBef>
              <a:spcAft>
                <a:spcPct val="0"/>
              </a:spcAft>
              <a:buClr>
                <a:schemeClr val="accent2"/>
              </a:buClr>
              <a:buSzTx/>
              <a:buFont typeface="Wingdings" panose="05000000000000000000" pitchFamily="2" charset="2"/>
              <a:buChar char="p"/>
              <a:defRPr/>
            </a:pPr>
            <a:r>
              <a:rPr kumimoji="0" lang="zh-CN" altLang="en-US" sz="2600" b="0" i="0" u="none" strike="noStrike" kern="1200" cap="none" spc="0" normalizeH="0" baseline="0" noProof="0" dirty="0">
                <a:ln>
                  <a:noFill/>
                </a:ln>
                <a:solidFill>
                  <a:schemeClr val="tx1"/>
                </a:solidFill>
                <a:effectLst/>
                <a:uLnTx/>
                <a:uFillTx/>
                <a:latin typeface="+mn-lt"/>
                <a:ea typeface="+mn-ea"/>
                <a:cs typeface="+mn-cs"/>
              </a:rPr>
              <a:t>例如</a:t>
            </a:r>
          </a:p>
        </p:txBody>
      </p:sp>
      <p:graphicFrame>
        <p:nvGraphicFramePr>
          <p:cNvPr id="18437" name="Object 4"/>
          <p:cNvGraphicFramePr>
            <a:graphicFrameLocks noChangeAspect="1"/>
          </p:cNvGraphicFramePr>
          <p:nvPr>
            <p:extLst>
              <p:ext uri="{D42A27DB-BD31-4B8C-83A1-F6EECF244321}">
                <p14:modId xmlns:p14="http://schemas.microsoft.com/office/powerpoint/2010/main" val="1101391220"/>
              </p:ext>
            </p:extLst>
          </p:nvPr>
        </p:nvGraphicFramePr>
        <p:xfrm>
          <a:off x="1090613" y="5384800"/>
          <a:ext cx="7105650" cy="517525"/>
        </p:xfrm>
        <a:graphic>
          <a:graphicData uri="http://schemas.openxmlformats.org/presentationml/2006/ole">
            <mc:AlternateContent xmlns:mc="http://schemas.openxmlformats.org/markup-compatibility/2006">
              <mc:Choice xmlns:v="urn:schemas-microsoft-com:vml" Requires="v">
                <p:oleObj name="Equation" r:id="rId2" imgW="3479760" imgH="253800" progId="Equation.DSMT4">
                  <p:embed/>
                </p:oleObj>
              </mc:Choice>
              <mc:Fallback>
                <p:oleObj name="Equation" r:id="rId2" imgW="3479760" imgH="253800" progId="Equation.DSMT4">
                  <p:embed/>
                  <p:pic>
                    <p:nvPicPr>
                      <p:cNvPr id="0" name="图片 3075"/>
                      <p:cNvPicPr/>
                      <p:nvPr/>
                    </p:nvPicPr>
                    <p:blipFill>
                      <a:blip r:embed="rId3"/>
                      <a:stretch>
                        <a:fillRect/>
                      </a:stretch>
                    </p:blipFill>
                    <p:spPr>
                      <a:xfrm>
                        <a:off x="1090613" y="5384800"/>
                        <a:ext cx="7105650" cy="517525"/>
                      </a:xfrm>
                      <a:prstGeom prst="rect">
                        <a:avLst/>
                      </a:prstGeom>
                      <a:noFill/>
                      <a:ln w="38100">
                        <a:noFill/>
                        <a:miter/>
                      </a:ln>
                    </p:spPr>
                  </p:pic>
                </p:oleObj>
              </mc:Fallback>
            </mc:AlternateContent>
          </a:graphicData>
        </a:graphic>
      </p:graphicFrame>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15</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9459" name="Rectangle 2"/>
          <p:cNvSpPr>
            <a:spLocks noGrp="1"/>
          </p:cNvSpPr>
          <p:nvPr>
            <p:ph type="title"/>
          </p:nvPr>
        </p:nvSpPr>
        <p:spPr>
          <a:ln/>
        </p:spPr>
        <p:txBody>
          <a:bodyPr vert="horz" wrap="square" lIns="91440" tIns="45720" rIns="91440" bIns="45720" anchor="b" anchorCtr="0"/>
          <a:lstStyle/>
          <a:p>
            <a:pPr eaLnBrk="1" hangingPunct="1"/>
            <a:r>
              <a:rPr lang="en-US" altLang="zh-CN" dirty="0">
                <a:latin typeface="Times New Roman" panose="02020603050405020304" pitchFamily="18" charset="0"/>
              </a:rPr>
              <a:t>2.1.4  </a:t>
            </a:r>
            <a:r>
              <a:rPr lang="zh-CN" altLang="en-US" dirty="0">
                <a:latin typeface="Times New Roman" panose="02020603050405020304" pitchFamily="18" charset="0"/>
              </a:rPr>
              <a:t>知识表示分类</a:t>
            </a:r>
          </a:p>
        </p:txBody>
      </p:sp>
      <p:sp>
        <p:nvSpPr>
          <p:cNvPr id="14340" name="Rectangle 3"/>
          <p:cNvSpPr>
            <a:spLocks noGrp="1" noChangeArrowheads="1"/>
          </p:cNvSpPr>
          <p:nvPr>
            <p:ph idx="1"/>
          </p:nvPr>
        </p:nvSpPr>
        <p:spPr>
          <a:xfrm>
            <a:off x="403225" y="1169988"/>
            <a:ext cx="8337550" cy="5154613"/>
          </a:xfrm>
        </p:spPr>
        <p:txBody>
          <a:bodyPr vert="horz" wrap="square" lIns="91440" tIns="45720" rIns="91440" bIns="45720" numCol="1" anchor="t" anchorCtr="0" compatLnSpc="1"/>
          <a:lstStyle/>
          <a:p>
            <a:pPr marL="0" marR="0" lvl="0" indent="0" algn="l" defTabSz="914400" rtl="0" eaLnBrk="1" fontAlgn="base" latinLnBrk="0" hangingPunct="1">
              <a:lnSpc>
                <a:spcPct val="110000"/>
              </a:lnSpc>
              <a:spcBef>
                <a:spcPct val="40000"/>
              </a:spcBef>
              <a:spcAft>
                <a:spcPct val="0"/>
              </a:spcAft>
              <a:buClr>
                <a:schemeClr val="accent2"/>
              </a:buClr>
              <a:buSzTx/>
              <a:buFont typeface="Wingdings" panose="05000000000000000000" pitchFamily="2" charset="2"/>
              <a:buNone/>
              <a:defRPr/>
            </a:pPr>
            <a:r>
              <a:rPr kumimoji="0" lang="zh-CN" altLang="en-US" sz="26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人工智能对知识表示方法的要求</a:t>
            </a:r>
            <a:endParaRPr kumimoji="0" lang="en-US" altLang="zh-CN" sz="26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469900" marR="0" lvl="0" indent="-469900" algn="l" defTabSz="914400" rtl="0" eaLnBrk="1" fontAlgn="base" latinLnBrk="0" hangingPunct="1">
              <a:lnSpc>
                <a:spcPct val="130000"/>
              </a:lnSpc>
              <a:spcBef>
                <a:spcPct val="40000"/>
              </a:spcBef>
              <a:spcAft>
                <a:spcPct val="0"/>
              </a:spcAft>
              <a:buClr>
                <a:schemeClr val="accent2"/>
              </a:buClr>
              <a:buSzTx/>
              <a:buFont typeface="Wingdings" panose="05000000000000000000" pitchFamily="2" charset="2"/>
              <a:buChar char="p"/>
              <a:defRPr/>
            </a:pPr>
            <a:r>
              <a:rPr kumimoji="0" lang="zh-CN" altLang="en-US" sz="2200" b="0" i="0" u="none" strike="noStrike" kern="1200" cap="none" spc="0" normalizeH="0" baseline="0" noProof="0" dirty="0">
                <a:ln>
                  <a:noFill/>
                </a:ln>
                <a:solidFill>
                  <a:schemeClr val="tx1"/>
                </a:solidFill>
                <a:effectLst/>
                <a:uLnTx/>
                <a:uFillTx/>
                <a:latin typeface="+mn-lt"/>
                <a:ea typeface="+mn-ea"/>
                <a:cs typeface="+mn-cs"/>
              </a:rPr>
              <a:t>要求有较强的表达能力和足够的精细程度</a:t>
            </a:r>
          </a:p>
          <a:p>
            <a:pPr marL="781050" marR="0" lvl="1" indent="-342900" algn="l" defTabSz="914400" rtl="0" eaLnBrk="1" fontAlgn="base" latinLnBrk="0" hangingPunct="1">
              <a:lnSpc>
                <a:spcPct val="130000"/>
              </a:lnSpc>
              <a:spcBef>
                <a:spcPts val="0"/>
              </a:spcBef>
              <a:spcAft>
                <a:spcPct val="0"/>
              </a:spcAft>
              <a:buClr>
                <a:schemeClr val="accent2"/>
              </a:buClr>
              <a:buSzTx/>
              <a:buFont typeface="Wingdings" panose="05000000000000000000" pitchFamily="2" charset="2"/>
              <a:buChar char="l"/>
              <a:defRPr/>
            </a:pPr>
            <a:r>
              <a:rPr kumimoji="0" lang="zh-CN" altLang="en-US" sz="2200" b="0" i="0" u="none" strike="noStrike" kern="1200" cap="none" spc="0" normalizeH="0" baseline="0" noProof="0" dirty="0">
                <a:ln>
                  <a:noFill/>
                </a:ln>
                <a:solidFill>
                  <a:schemeClr val="tx1"/>
                </a:solidFill>
                <a:effectLst/>
                <a:uLnTx/>
                <a:uFillTx/>
                <a:latin typeface="+mn-lt"/>
                <a:ea typeface="+mn-ea"/>
                <a:cs typeface="+mn-cs"/>
              </a:rPr>
              <a:t>表示能力</a:t>
            </a:r>
          </a:p>
          <a:p>
            <a:pPr marL="781050" marR="0" lvl="1" indent="-342900" algn="l" defTabSz="914400" rtl="0" eaLnBrk="1" fontAlgn="base" latinLnBrk="0" hangingPunct="1">
              <a:lnSpc>
                <a:spcPct val="130000"/>
              </a:lnSpc>
              <a:spcBef>
                <a:spcPts val="0"/>
              </a:spcBef>
              <a:spcAft>
                <a:spcPct val="0"/>
              </a:spcAft>
              <a:buClr>
                <a:schemeClr val="accent2"/>
              </a:buClr>
              <a:buSzTx/>
              <a:buFont typeface="Wingdings" panose="05000000000000000000" pitchFamily="2" charset="2"/>
              <a:buChar char="l"/>
              <a:defRPr/>
            </a:pPr>
            <a:r>
              <a:rPr kumimoji="0" lang="zh-CN" altLang="en-US" sz="2200" b="0" i="0" u="none" strike="noStrike" kern="1200" cap="none" spc="0" normalizeH="0" baseline="0" noProof="0" dirty="0">
                <a:ln>
                  <a:noFill/>
                </a:ln>
                <a:solidFill>
                  <a:schemeClr val="tx1"/>
                </a:solidFill>
                <a:effectLst/>
                <a:uLnTx/>
                <a:uFillTx/>
                <a:latin typeface="+mn-lt"/>
                <a:ea typeface="+mn-ea"/>
                <a:cs typeface="+mn-cs"/>
              </a:rPr>
              <a:t>可理解性</a:t>
            </a:r>
          </a:p>
          <a:p>
            <a:pPr marL="781050" marR="0" lvl="1" indent="-342900" algn="l" defTabSz="914400" rtl="0" eaLnBrk="1" fontAlgn="base" latinLnBrk="0" hangingPunct="1">
              <a:lnSpc>
                <a:spcPct val="130000"/>
              </a:lnSpc>
              <a:spcBef>
                <a:spcPts val="0"/>
              </a:spcBef>
              <a:spcAft>
                <a:spcPct val="0"/>
              </a:spcAft>
              <a:buClr>
                <a:schemeClr val="accent2"/>
              </a:buClr>
              <a:buSzTx/>
              <a:buFont typeface="Wingdings" panose="05000000000000000000" pitchFamily="2" charset="2"/>
              <a:buChar char="l"/>
              <a:defRPr/>
            </a:pPr>
            <a:r>
              <a:rPr kumimoji="0" lang="zh-CN" altLang="en-US" sz="2200" b="0" i="0" u="none" strike="noStrike" kern="1200" cap="none" spc="0" normalizeH="0" baseline="0" noProof="0" dirty="0">
                <a:ln>
                  <a:noFill/>
                </a:ln>
                <a:solidFill>
                  <a:schemeClr val="tx1"/>
                </a:solidFill>
                <a:effectLst/>
                <a:uLnTx/>
                <a:uFillTx/>
                <a:latin typeface="+mn-lt"/>
                <a:ea typeface="+mn-ea"/>
                <a:cs typeface="+mn-cs"/>
              </a:rPr>
              <a:t>自然性</a:t>
            </a:r>
          </a:p>
          <a:p>
            <a:pPr marL="469900" marR="0" lvl="0" indent="-469900" algn="l" defTabSz="914400" rtl="0" eaLnBrk="1" fontAlgn="base" latinLnBrk="0" hangingPunct="1">
              <a:lnSpc>
                <a:spcPct val="130000"/>
              </a:lnSpc>
              <a:spcBef>
                <a:spcPct val="40000"/>
              </a:spcBef>
              <a:spcAft>
                <a:spcPct val="0"/>
              </a:spcAft>
              <a:buClr>
                <a:schemeClr val="accent2"/>
              </a:buClr>
              <a:buSzTx/>
              <a:buFont typeface="Wingdings" panose="05000000000000000000" pitchFamily="2" charset="2"/>
              <a:buChar char="p"/>
              <a:defRPr/>
            </a:pPr>
            <a:r>
              <a:rPr kumimoji="0" lang="zh-CN" altLang="en-US" sz="2200" b="0" i="0" u="none" strike="noStrike" kern="1200" cap="none" spc="0" normalizeH="0" baseline="0" noProof="0" dirty="0">
                <a:ln>
                  <a:noFill/>
                </a:ln>
                <a:solidFill>
                  <a:schemeClr val="tx1"/>
                </a:solidFill>
                <a:effectLst/>
                <a:uLnTx/>
                <a:uFillTx/>
                <a:latin typeface="+mn-lt"/>
                <a:ea typeface="+mn-ea"/>
                <a:cs typeface="+mn-cs"/>
              </a:rPr>
              <a:t>从知识利用上讲，要求</a:t>
            </a:r>
          </a:p>
          <a:p>
            <a:pPr marL="781050" marR="0" lvl="1" indent="-342900" algn="l" defTabSz="914400" rtl="0" eaLnBrk="1" fontAlgn="base" latinLnBrk="0" hangingPunct="1">
              <a:lnSpc>
                <a:spcPct val="130000"/>
              </a:lnSpc>
              <a:spcBef>
                <a:spcPct val="20000"/>
              </a:spcBef>
              <a:spcAft>
                <a:spcPct val="0"/>
              </a:spcAft>
              <a:buClr>
                <a:schemeClr val="accent2"/>
              </a:buClr>
              <a:buSzTx/>
              <a:buFont typeface="Wingdings" panose="05000000000000000000" pitchFamily="2" charset="2"/>
              <a:buChar char="l"/>
              <a:defRPr/>
            </a:pPr>
            <a:r>
              <a:rPr kumimoji="0" lang="zh-CN" altLang="en-US" sz="2200" b="0" i="0" u="none" strike="noStrike" kern="1200" cap="none" spc="0" normalizeH="0" baseline="0" noProof="0" dirty="0">
                <a:ln>
                  <a:noFill/>
                </a:ln>
                <a:solidFill>
                  <a:schemeClr val="tx1"/>
                </a:solidFill>
                <a:effectLst/>
                <a:uLnTx/>
                <a:uFillTx/>
                <a:latin typeface="+mn-lt"/>
                <a:ea typeface="+mn-ea"/>
                <a:cs typeface="+mn-cs"/>
              </a:rPr>
              <a:t>便于获取和表示新知识，并以合适方式与已有知识相连接   </a:t>
            </a:r>
          </a:p>
          <a:p>
            <a:pPr marL="781050" marR="0" lvl="1" indent="-342900" algn="l" defTabSz="914400" rtl="0" eaLnBrk="1" fontAlgn="base" latinLnBrk="0" hangingPunct="1">
              <a:lnSpc>
                <a:spcPct val="130000"/>
              </a:lnSpc>
              <a:spcBef>
                <a:spcPts val="0"/>
              </a:spcBef>
              <a:spcAft>
                <a:spcPct val="0"/>
              </a:spcAft>
              <a:buClr>
                <a:schemeClr val="accent2"/>
              </a:buClr>
              <a:buSzTx/>
              <a:buFont typeface="Wingdings" panose="05000000000000000000" pitchFamily="2" charset="2"/>
              <a:buChar char="l"/>
              <a:defRPr/>
            </a:pPr>
            <a:r>
              <a:rPr kumimoji="0" lang="zh-CN" altLang="en-US" sz="2200" b="0" i="0" u="none" strike="noStrike" kern="1200" cap="none" spc="0" normalizeH="0" baseline="0" noProof="0" dirty="0">
                <a:ln>
                  <a:noFill/>
                </a:ln>
                <a:solidFill>
                  <a:schemeClr val="tx1"/>
                </a:solidFill>
                <a:effectLst/>
                <a:uLnTx/>
                <a:uFillTx/>
                <a:latin typeface="+mn-lt"/>
                <a:ea typeface="+mn-ea"/>
                <a:cs typeface="+mn-cs"/>
              </a:rPr>
              <a:t>便于搜索，在求解问题时，能够较快地在知识库中找出有关知识。因此，知识库应具有较好的记忆组织结构 </a:t>
            </a:r>
          </a:p>
          <a:p>
            <a:pPr marL="781050" marR="0" lvl="1" indent="-342900" algn="l" defTabSz="914400" rtl="0" eaLnBrk="1" fontAlgn="base" latinLnBrk="0" hangingPunct="1">
              <a:lnSpc>
                <a:spcPct val="130000"/>
              </a:lnSpc>
              <a:spcBef>
                <a:spcPts val="0"/>
              </a:spcBef>
              <a:spcAft>
                <a:spcPct val="0"/>
              </a:spcAft>
              <a:buClr>
                <a:schemeClr val="accent2"/>
              </a:buClr>
              <a:buSzTx/>
              <a:buFont typeface="Wingdings" panose="05000000000000000000" pitchFamily="2" charset="2"/>
              <a:buChar char="l"/>
              <a:defRPr/>
            </a:pPr>
            <a:r>
              <a:rPr kumimoji="0" lang="zh-CN" altLang="en-US" sz="2200" b="0" i="0" u="none" strike="noStrike" kern="1200" cap="none" spc="0" normalizeH="0" baseline="0" noProof="0" dirty="0">
                <a:ln>
                  <a:noFill/>
                </a:ln>
                <a:solidFill>
                  <a:schemeClr val="tx1"/>
                </a:solidFill>
                <a:effectLst/>
                <a:uLnTx/>
                <a:uFillTx/>
                <a:latin typeface="+mn-lt"/>
                <a:ea typeface="+mn-ea"/>
                <a:cs typeface="+mn-cs"/>
              </a:rPr>
              <a:t>便于推理，要能够从已有知识中推出需要的答案或结论</a:t>
            </a:r>
          </a:p>
        </p:txBody>
      </p:sp>
      <p:pic>
        <p:nvPicPr>
          <p:cNvPr id="2" name="图片 1"/>
          <p:cNvPicPr>
            <a:picLocks noChangeAspect="1"/>
          </p:cNvPicPr>
          <p:nvPr>
            <p:custDataLst>
              <p:tags r:id="rId1"/>
            </p:custDataLst>
          </p:nvPr>
        </p:nvPicPr>
        <p:blipFill>
          <a:blip r:embed="rId3"/>
          <a:stretch>
            <a:fillRect/>
          </a:stretch>
        </p:blipFill>
        <p:spPr>
          <a:xfrm>
            <a:off x="4542155" y="2209800"/>
            <a:ext cx="4198620" cy="1600200"/>
          </a:xfrm>
          <a:prstGeom prst="rect">
            <a:avLst/>
          </a:prstGeom>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16</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20483" name="TextBox 5"/>
          <p:cNvSpPr txBox="1"/>
          <p:nvPr>
            <p:custDataLst>
              <p:tags r:id="rId2"/>
            </p:custDataLst>
          </p:nvPr>
        </p:nvSpPr>
        <p:spPr>
          <a:xfrm>
            <a:off x="914400" y="635000"/>
            <a:ext cx="7315200" cy="2143125"/>
          </a:xfrm>
          <a:prstGeom prst="rect">
            <a:avLst/>
          </a:prstGeom>
          <a:noFill/>
          <a:ln w="9525">
            <a:noFill/>
          </a:ln>
        </p:spPr>
        <p:txBody>
          <a:bodyPr anchor="ctr" anchorCtr="0"/>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从知识利用角度看，人工智能对知识的要求有哪些？</a:t>
            </a:r>
          </a:p>
        </p:txBody>
      </p:sp>
      <p:sp>
        <p:nvSpPr>
          <p:cNvPr id="7" name="圆角矩形 6"/>
          <p:cNvSpPr/>
          <p:nvPr>
            <p:custDataLst>
              <p:tags r:id="rId3"/>
            </p:custDataLst>
          </p:nvPr>
        </p:nvSpPr>
        <p:spPr>
          <a:xfrm>
            <a:off x="6172200" y="6215063"/>
            <a:ext cx="1543050" cy="411163"/>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作答</a:t>
            </a:r>
          </a:p>
        </p:txBody>
      </p:sp>
      <p:sp>
        <p:nvSpPr>
          <p:cNvPr id="13" name="矩形 12"/>
          <p:cNvSpPr/>
          <p:nvPr>
            <p:custDataLst>
              <p:tags r:id="rId4"/>
            </p:custDataLst>
          </p:nvPr>
        </p:nvSpPr>
        <p:spPr>
          <a:xfrm>
            <a:off x="0" y="5849938"/>
            <a:ext cx="9144000" cy="365125"/>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anchor="ctr" anchorCtr="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rgbClr val="F84F4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正常使用主观题需</a:t>
            </a:r>
            <a:r>
              <a:rPr kumimoji="0" lang="en-US" altLang="zh-CN" sz="1200" b="0" i="0" u="none" strike="noStrike" kern="1200" cap="none" spc="0" normalizeH="0" baseline="0" noProof="0">
                <a:ln>
                  <a:noFill/>
                </a:ln>
                <a:solidFill>
                  <a:srgbClr val="F84F4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2.0</a:t>
            </a:r>
            <a:r>
              <a:rPr kumimoji="0" lang="zh-CN" altLang="en-US" sz="1200" b="0" i="0" u="none" strike="noStrike" kern="1200" cap="none" spc="0" normalizeH="0" baseline="0" noProof="0">
                <a:ln>
                  <a:noFill/>
                </a:ln>
                <a:solidFill>
                  <a:srgbClr val="F84F4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以上版本雨课堂</a:t>
            </a:r>
          </a:p>
        </p:txBody>
      </p:sp>
      <p:sp>
        <p:nvSpPr>
          <p:cNvPr id="2" name="矩形 1"/>
          <p:cNvSpPr/>
          <p:nvPr/>
        </p:nvSpPr>
        <p:spPr>
          <a:xfrm>
            <a:off x="1185164" y="2690729"/>
            <a:ext cx="6340197" cy="461665"/>
          </a:xfrm>
          <a:prstGeom prst="rect">
            <a:avLst/>
          </a:prstGeom>
        </p:spPr>
        <p:txBody>
          <a:bodyPr wrap="none">
            <a:spAutoFit/>
          </a:bodyPr>
          <a:lstStyle/>
          <a:p>
            <a:r>
              <a:rPr lang="zh-CN" altLang="en-US" sz="2400" dirty="0">
                <a:solidFill>
                  <a:srgbClr val="000000"/>
                </a:solidFill>
                <a:latin typeface="Arial"/>
                <a:ea typeface="宋体"/>
              </a:rPr>
              <a:t>便于获取和表示新知识、</a:t>
            </a:r>
            <a:r>
              <a:rPr lang="zh-CN" altLang="en-US" sz="2400" dirty="0"/>
              <a:t>便于搜索、便于推理</a:t>
            </a:r>
          </a:p>
        </p:txBody>
      </p:sp>
      <p:grpSp>
        <p:nvGrpSpPr>
          <p:cNvPr id="20486" name="组合 11"/>
          <p:cNvGrpSpPr/>
          <p:nvPr>
            <p:custDataLst>
              <p:tags r:id="rId5"/>
            </p:custDataLst>
          </p:nvPr>
        </p:nvGrpSpPr>
        <p:grpSpPr>
          <a:xfrm>
            <a:off x="0" y="0"/>
            <a:ext cx="9144000" cy="635000"/>
            <a:chOff x="0" y="0"/>
            <a:chExt cx="9144000" cy="635000"/>
          </a:xfrm>
        </p:grpSpPr>
        <p:sp>
          <p:nvSpPr>
            <p:cNvPr id="8" name="TitleBackground"/>
            <p:cNvSpPr/>
            <p:nvPr>
              <p:custDataLst>
                <p:tags r:id="rId7"/>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sp>
          <p:nvSpPr>
            <p:cNvPr id="9" name="ColorBlock"/>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sp>
          <p:nvSpPr>
            <p:cNvPr id="20490" name="TypeText"/>
            <p:cNvSpPr txBox="1"/>
            <p:nvPr>
              <p:custDataLst>
                <p:tags r:id="rId9"/>
              </p:custDataLst>
            </p:nvPr>
          </p:nvSpPr>
          <p:spPr>
            <a:xfrm>
              <a:off x="254000" y="0"/>
              <a:ext cx="1905000" cy="635000"/>
            </a:xfrm>
            <a:prstGeom prst="rect">
              <a:avLst/>
            </a:prstGeom>
            <a:noFill/>
            <a:ln w="9525">
              <a:noFill/>
            </a:ln>
          </p:spPr>
          <p:txBody>
            <a:bodyPr wrap="none" anchor="ctr" anchorCtr="0"/>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主观题</a:t>
              </a:r>
            </a:p>
          </p:txBody>
        </p:sp>
        <p:sp>
          <p:nvSpPr>
            <p:cNvPr id="20491" name="TipText"/>
            <p:cNvSpPr txBox="1"/>
            <p:nvPr>
              <p:custDataLst>
                <p:tags r:id="rId10"/>
              </p:custDataLst>
            </p:nvPr>
          </p:nvSpPr>
          <p:spPr>
            <a:xfrm>
              <a:off x="1525905" y="109220"/>
              <a:ext cx="2286000" cy="508000"/>
            </a:xfrm>
            <a:prstGeom prst="rect">
              <a:avLst/>
            </a:prstGeom>
            <a:noFill/>
            <a:ln w="9525">
              <a:noFill/>
            </a:ln>
          </p:spPr>
          <p:txBody>
            <a:bodyPr wrap="none" anchor="ctr" anchorCtr="0"/>
            <a:lstStyle/>
            <a:p>
              <a:r>
                <a:rPr lang="en-US" altLang="zh-CN" sz="2000" dirty="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10</a:t>
              </a:r>
              <a:r>
                <a:rPr lang="zh-CN" altLang="en-US" sz="2000" dirty="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p>
          </p:txBody>
        </p:sp>
      </p:grpSp>
      <p:pic>
        <p:nvPicPr>
          <p:cNvPr id="20487" name="图片 4"/>
          <p:cNvPicPr/>
          <p:nvPr>
            <p:custDataLst>
              <p:tags r:id="rId6"/>
            </p:custDataLst>
          </p:nvPr>
        </p:nvPicPr>
        <p:blipFill>
          <a:blip r:embed="rId12"/>
          <a:stretch>
            <a:fillRect/>
          </a:stretch>
        </p:blipFill>
        <p:spPr>
          <a:xfrm>
            <a:off x="7594600" y="63500"/>
            <a:ext cx="1422400" cy="508000"/>
          </a:xfrm>
          <a:prstGeom prst="rect">
            <a:avLst/>
          </a:prstGeom>
          <a:noFill/>
          <a:ln w="9525">
            <a:noFill/>
          </a:ln>
        </p:spPr>
      </p:pic>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17</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21507" name="Rectangle 2"/>
          <p:cNvSpPr>
            <a:spLocks noGrp="1"/>
          </p:cNvSpPr>
          <p:nvPr>
            <p:ph type="title"/>
          </p:nvPr>
        </p:nvSpPr>
        <p:spPr>
          <a:ln/>
        </p:spPr>
        <p:txBody>
          <a:bodyPr vert="horz" wrap="square" lIns="91440" tIns="45720" rIns="91440" bIns="45720" anchor="b" anchorCtr="0"/>
          <a:lstStyle/>
          <a:p>
            <a:pPr eaLnBrk="1" hangingPunct="1"/>
            <a:r>
              <a:rPr lang="zh-CN" altLang="en-US" dirty="0">
                <a:latin typeface="Times New Roman" panose="02020603050405020304" pitchFamily="18" charset="0"/>
              </a:rPr>
              <a:t>第</a:t>
            </a:r>
            <a:r>
              <a:rPr lang="en-US" altLang="zh-CN" dirty="0">
                <a:latin typeface="Times New Roman" panose="02020603050405020304" pitchFamily="18" charset="0"/>
              </a:rPr>
              <a:t>2</a:t>
            </a:r>
            <a:r>
              <a:rPr lang="zh-CN" altLang="en-US" dirty="0">
                <a:latin typeface="Times New Roman" panose="02020603050405020304" pitchFamily="18" charset="0"/>
              </a:rPr>
              <a:t>章  知识表示</a:t>
            </a:r>
          </a:p>
        </p:txBody>
      </p:sp>
      <p:sp>
        <p:nvSpPr>
          <p:cNvPr id="21508" name="Rectangle 3"/>
          <p:cNvSpPr>
            <a:spLocks noGrp="1"/>
          </p:cNvSpPr>
          <p:nvPr>
            <p:ph idx="1"/>
          </p:nvPr>
        </p:nvSpPr>
        <p:spPr>
          <a:xfrm>
            <a:off x="512763" y="908050"/>
            <a:ext cx="8380412" cy="5400675"/>
          </a:xfrm>
          <a:ln/>
        </p:spPr>
        <p:txBody>
          <a:bodyPr vert="horz" wrap="square" lIns="91440" tIns="45720" rIns="91440" bIns="45720" anchor="t" anchorCtr="0"/>
          <a:lstStyle/>
          <a:p>
            <a:pPr eaLnBrk="1" hangingPunct="1">
              <a:lnSpc>
                <a:spcPct val="160000"/>
              </a:lnSpc>
            </a:pPr>
            <a:r>
              <a:rPr lang="en-US" altLang="zh-CN" b="1" dirty="0">
                <a:latin typeface="Times New Roman" panose="02020603050405020304" pitchFamily="18" charset="0"/>
              </a:rPr>
              <a:t>2.1  </a:t>
            </a:r>
            <a:r>
              <a:rPr lang="zh-CN" altLang="en-US" b="1" dirty="0">
                <a:latin typeface="Times New Roman" panose="02020603050405020304" pitchFamily="18" charset="0"/>
              </a:rPr>
              <a:t>知识与知识表示的概念 </a:t>
            </a:r>
          </a:p>
          <a:p>
            <a:pPr eaLnBrk="1" hangingPunct="1">
              <a:lnSpc>
                <a:spcPct val="160000"/>
              </a:lnSpc>
              <a:buClr>
                <a:srgbClr val="0000FF"/>
              </a:buClr>
              <a:buSzPct val="150000"/>
              <a:buFont typeface="Wingdings" panose="05000000000000000000" pitchFamily="2" charset="2"/>
              <a:buChar char="ü"/>
            </a:pPr>
            <a:r>
              <a:rPr lang="en-US" altLang="zh-CN" b="1" dirty="0">
                <a:solidFill>
                  <a:srgbClr val="0000FF"/>
                </a:solidFill>
                <a:latin typeface="Times New Roman" panose="02020603050405020304" pitchFamily="18" charset="0"/>
              </a:rPr>
              <a:t>2.2  </a:t>
            </a:r>
            <a:r>
              <a:rPr lang="zh-CN" altLang="en-US" b="1" dirty="0">
                <a:solidFill>
                  <a:srgbClr val="0000FF"/>
                </a:solidFill>
                <a:latin typeface="Times New Roman" panose="02020603050405020304" pitchFamily="18" charset="0"/>
              </a:rPr>
              <a:t>一阶谓词逻辑表示法</a:t>
            </a:r>
            <a:r>
              <a:rPr lang="zh-CN" altLang="en-US" b="1" dirty="0">
                <a:latin typeface="Times New Roman" panose="02020603050405020304" pitchFamily="18" charset="0"/>
              </a:rPr>
              <a:t> </a:t>
            </a:r>
          </a:p>
          <a:p>
            <a:pPr eaLnBrk="1" hangingPunct="1">
              <a:lnSpc>
                <a:spcPct val="160000"/>
              </a:lnSpc>
            </a:pPr>
            <a:r>
              <a:rPr lang="en-US" altLang="zh-CN" b="1" dirty="0">
                <a:latin typeface="Times New Roman" panose="02020603050405020304" pitchFamily="18" charset="0"/>
              </a:rPr>
              <a:t>2.3  </a:t>
            </a:r>
            <a:r>
              <a:rPr lang="zh-CN" altLang="en-US" b="1" dirty="0">
                <a:latin typeface="Times New Roman" panose="02020603050405020304" pitchFamily="18" charset="0"/>
              </a:rPr>
              <a:t>产生式表示法 </a:t>
            </a:r>
          </a:p>
          <a:p>
            <a:pPr eaLnBrk="1" hangingPunct="1">
              <a:lnSpc>
                <a:spcPct val="160000"/>
              </a:lnSpc>
            </a:pPr>
            <a:r>
              <a:rPr lang="en-US" altLang="zh-CN" b="1" dirty="0">
                <a:latin typeface="Times New Roman" panose="02020603050405020304" pitchFamily="18" charset="0"/>
              </a:rPr>
              <a:t>2.4  </a:t>
            </a:r>
            <a:r>
              <a:rPr lang="zh-CN" altLang="en-US" b="1" dirty="0">
                <a:latin typeface="Times New Roman" panose="02020603050405020304" pitchFamily="18" charset="0"/>
              </a:rPr>
              <a:t>框架表示法 </a:t>
            </a:r>
            <a:endParaRPr lang="en-US" altLang="zh-CN" b="1" dirty="0">
              <a:latin typeface="Times New Roman" panose="02020603050405020304" pitchFamily="18" charset="0"/>
            </a:endParaRPr>
          </a:p>
          <a:p>
            <a:pPr eaLnBrk="1" hangingPunct="1">
              <a:lnSpc>
                <a:spcPct val="160000"/>
              </a:lnSpc>
            </a:pPr>
            <a:r>
              <a:rPr lang="en-US" altLang="zh-CN" b="1" dirty="0">
                <a:latin typeface="Times New Roman" panose="02020603050405020304" pitchFamily="18" charset="0"/>
              </a:rPr>
              <a:t>2.5  </a:t>
            </a:r>
            <a:r>
              <a:rPr lang="zh-CN" altLang="en-US" b="1" dirty="0">
                <a:latin typeface="Times New Roman" panose="02020603050405020304" pitchFamily="18" charset="0"/>
              </a:rPr>
              <a:t>语义表示法</a:t>
            </a:r>
          </a:p>
          <a:p>
            <a:pPr eaLnBrk="1" hangingPunct="1">
              <a:lnSpc>
                <a:spcPct val="160000"/>
              </a:lnSpc>
            </a:pPr>
            <a:r>
              <a:rPr lang="en-US" altLang="zh-CN" b="1" dirty="0">
                <a:latin typeface="Times New Roman" panose="02020603050405020304" pitchFamily="18" charset="0"/>
              </a:rPr>
              <a:t>2.6  </a:t>
            </a:r>
            <a:r>
              <a:rPr lang="zh-CN" altLang="en-US" b="1" dirty="0">
                <a:latin typeface="Times New Roman" panose="02020603050405020304" pitchFamily="18" charset="0"/>
              </a:rPr>
              <a:t>知识图谱</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18</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22531" name="Rectangle 2"/>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49" charset="-122"/>
              </a:rPr>
              <a:t> 2.2  </a:t>
            </a:r>
            <a:r>
              <a:rPr lang="zh-CN" altLang="en-US" sz="3600" dirty="0">
                <a:solidFill>
                  <a:schemeClr val="bg1"/>
                </a:solidFill>
                <a:latin typeface="Times New Roman" panose="02020603050405020304" pitchFamily="18" charset="0"/>
                <a:ea typeface="黑体" panose="02010609060101010101" pitchFamily="49" charset="-122"/>
              </a:rPr>
              <a:t>一阶谓词逻辑表示法</a:t>
            </a:r>
          </a:p>
        </p:txBody>
      </p:sp>
      <p:graphicFrame>
        <p:nvGraphicFramePr>
          <p:cNvPr id="22532" name="Object 3"/>
          <p:cNvGraphicFramePr>
            <a:graphicFrameLocks noChangeAspect="1"/>
          </p:cNvGraphicFramePr>
          <p:nvPr/>
        </p:nvGraphicFramePr>
        <p:xfrm>
          <a:off x="203200" y="1117600"/>
          <a:ext cx="8650288" cy="5287963"/>
        </p:xfrm>
        <a:graphic>
          <a:graphicData uri="http://schemas.openxmlformats.org/presentationml/2006/ole">
            <mc:AlternateContent xmlns:mc="http://schemas.openxmlformats.org/markup-compatibility/2006">
              <mc:Choice xmlns:v="urn:schemas-microsoft-com:vml" Requires="v">
                <p:oleObj r:id="rId2" imgW="5295900" imgH="4619625" progId="Paint.Picture">
                  <p:embed/>
                </p:oleObj>
              </mc:Choice>
              <mc:Fallback>
                <p:oleObj r:id="rId2" imgW="5295900" imgH="4619625" progId="Paint.Picture">
                  <p:embed/>
                  <p:pic>
                    <p:nvPicPr>
                      <p:cNvPr id="0" name="图片 3076"/>
                      <p:cNvPicPr/>
                      <p:nvPr/>
                    </p:nvPicPr>
                    <p:blipFill>
                      <a:blip r:embed="rId3"/>
                      <a:stretch>
                        <a:fillRect/>
                      </a:stretch>
                    </p:blipFill>
                    <p:spPr>
                      <a:xfrm>
                        <a:off x="203200" y="1117600"/>
                        <a:ext cx="8650288" cy="5287963"/>
                      </a:xfrm>
                      <a:prstGeom prst="rect">
                        <a:avLst/>
                      </a:prstGeom>
                      <a:noFill/>
                      <a:ln w="38100">
                        <a:noFill/>
                        <a:miter/>
                      </a:ln>
                    </p:spPr>
                  </p:pic>
                </p:oleObj>
              </mc:Fallback>
            </mc:AlternateContent>
          </a:graphicData>
        </a:graphic>
      </p:graphicFrame>
      <p:sp>
        <p:nvSpPr>
          <p:cNvPr id="217092" name="Rectangle 4"/>
          <p:cNvSpPr/>
          <p:nvPr/>
        </p:nvSpPr>
        <p:spPr>
          <a:xfrm>
            <a:off x="6261100" y="2322513"/>
            <a:ext cx="2205038" cy="609600"/>
          </a:xfrm>
          <a:prstGeom prst="rect">
            <a:avLst/>
          </a:prstGeom>
          <a:noFill/>
          <a:ln w="38100" cap="flat" cmpd="sng">
            <a:solidFill>
              <a:schemeClr val="accent2"/>
            </a:solidFill>
            <a:prstDash val="solid"/>
            <a:miter/>
            <a:headEnd type="none" w="med" len="med"/>
            <a:tailEnd type="none" w="med" len="med"/>
          </a:ln>
        </p:spPr>
        <p:txBody>
          <a:bodyPr wrap="none" anchor="ctr" anchorCtr="0"/>
          <a:lstStyle/>
          <a:p>
            <a:pPr eaLnBrk="1" hangingPunct="1"/>
            <a:endParaRPr lang="zh-CN" altLang="en-US" dirty="0">
              <a:latin typeface="Verdana" panose="020B060403050404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70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19</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23555" name="Rectangle 2"/>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49" charset="-122"/>
              </a:rPr>
              <a:t> 2.2  </a:t>
            </a:r>
            <a:r>
              <a:rPr lang="zh-CN" altLang="en-US" sz="3600" dirty="0">
                <a:solidFill>
                  <a:schemeClr val="bg1"/>
                </a:solidFill>
                <a:latin typeface="Times New Roman" panose="02020603050405020304" pitchFamily="18" charset="0"/>
                <a:ea typeface="黑体" panose="02010609060101010101" pitchFamily="49" charset="-122"/>
              </a:rPr>
              <a:t>一阶谓词逻辑表示法</a:t>
            </a:r>
          </a:p>
        </p:txBody>
      </p:sp>
      <p:sp>
        <p:nvSpPr>
          <p:cNvPr id="6" name="Text Box 5"/>
          <p:cNvSpPr txBox="1">
            <a:spLocks noChangeArrowheads="1"/>
          </p:cNvSpPr>
          <p:nvPr/>
        </p:nvSpPr>
        <p:spPr bwMode="gray">
          <a:xfrm>
            <a:off x="609600" y="1676400"/>
            <a:ext cx="7924800" cy="2273300"/>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lnSpc>
                <a:spcPct val="130000"/>
              </a:lnSpc>
              <a:buClrTx/>
              <a:buSzTx/>
              <a:buFontTx/>
              <a:buNone/>
              <a:defRPr/>
            </a:pPr>
            <a:r>
              <a:rPr kumimoji="0" lang="zh-CN" altLang="en-US" sz="2800" kern="1200" cap="none" spc="0" normalizeH="0" baseline="0" noProof="0" dirty="0">
                <a:solidFill>
                  <a:srgbClr val="000000"/>
                </a:solidFill>
                <a:latin typeface="+mn-ea"/>
                <a:ea typeface="+mn-ea"/>
                <a:cs typeface="+mn-cs"/>
              </a:rPr>
              <a:t>    </a:t>
            </a:r>
            <a:r>
              <a:rPr kumimoji="0" lang="zh-CN" altLang="en-US" sz="2800" kern="1200" cap="none" spc="0" normalizeH="0" baseline="0" noProof="0" dirty="0">
                <a:latin typeface="Times New Roman" panose="02020603050405020304" pitchFamily="18" charset="0"/>
                <a:ea typeface="+mn-ea"/>
                <a:cs typeface="+mn-cs"/>
              </a:rPr>
              <a:t>一种重要的知识表示方法，它以数理逻辑为基础，是到目前为止能够表达人类思维和推理的一种最精确的形式语言。它的表现方式和人类自然语言非常接近，它能够被计算机作精确推理。</a:t>
            </a:r>
            <a:endParaRPr kumimoji="0" lang="en-US" altLang="zh-CN" sz="2800" kern="1200" cap="none" spc="0" normalizeH="0" baseline="0" noProof="0" dirty="0">
              <a:latin typeface="Times New Roman" panose="02020603050405020304" pitchFamily="18" charset="0"/>
              <a:ea typeface="+mn-ea"/>
              <a:cs typeface="+mn-cs"/>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2</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6147" name="Rectangle 2"/>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zh-CN" altLang="en-US" sz="3800" b="1" dirty="0">
                <a:solidFill>
                  <a:schemeClr val="bg1"/>
                </a:solidFill>
                <a:latin typeface="Times New Roman" panose="02020603050405020304" pitchFamily="18" charset="0"/>
              </a:rPr>
              <a:t>第</a:t>
            </a:r>
            <a:r>
              <a:rPr lang="en-US" altLang="zh-CN" sz="3800" b="1" dirty="0">
                <a:solidFill>
                  <a:schemeClr val="bg1"/>
                </a:solidFill>
                <a:latin typeface="Times New Roman" panose="02020603050405020304" pitchFamily="18" charset="0"/>
              </a:rPr>
              <a:t>2</a:t>
            </a:r>
            <a:r>
              <a:rPr lang="zh-CN" altLang="en-US" sz="3800" b="1" dirty="0">
                <a:solidFill>
                  <a:schemeClr val="bg1"/>
                </a:solidFill>
                <a:latin typeface="Times New Roman" panose="02020603050405020304" pitchFamily="18" charset="0"/>
              </a:rPr>
              <a:t>章  知识表示</a:t>
            </a:r>
          </a:p>
        </p:txBody>
      </p:sp>
      <p:sp>
        <p:nvSpPr>
          <p:cNvPr id="6148" name="Rectangle 3"/>
          <p:cNvSpPr/>
          <p:nvPr/>
        </p:nvSpPr>
        <p:spPr>
          <a:xfrm>
            <a:off x="227013" y="922338"/>
            <a:ext cx="8642350" cy="5400675"/>
          </a:xfrm>
          <a:prstGeom prst="rect">
            <a:avLst/>
          </a:prstGeom>
          <a:noFill/>
          <a:ln w="9525">
            <a:noFill/>
          </a:ln>
        </p:spPr>
        <p:txBody>
          <a:bodyPr/>
          <a:lstStyle/>
          <a:p>
            <a:pPr marL="469900" indent="-469900" eaLnBrk="1" hangingPunct="1">
              <a:lnSpc>
                <a:spcPct val="120000"/>
              </a:lnSpc>
              <a:spcBef>
                <a:spcPct val="40000"/>
              </a:spcBef>
              <a:buClr>
                <a:schemeClr val="accent2"/>
              </a:buClr>
              <a:buFont typeface="Wingdings" panose="05000000000000000000" pitchFamily="2" charset="2"/>
              <a:buChar char="o"/>
            </a:pPr>
            <a:r>
              <a:rPr lang="zh-CN" altLang="en-US" sz="2800" b="1" dirty="0">
                <a:latin typeface="Times New Roman" panose="02020603050405020304" pitchFamily="18" charset="0"/>
              </a:rPr>
              <a:t>人类的智能活动主要是获得并运用知识。知识是智能的基础。为了使计算机具有智能，能模拟人类的智能行为，就必须使它具有知识。但知识需要用适当的模式表示出来才能存储到计算机中去，因此，知识的表示成为人工智能中一个十分重要的研究课题。</a:t>
            </a:r>
          </a:p>
          <a:p>
            <a:pPr marL="469900" indent="-469900" eaLnBrk="1" hangingPunct="1">
              <a:lnSpc>
                <a:spcPct val="120000"/>
              </a:lnSpc>
              <a:spcBef>
                <a:spcPct val="40000"/>
              </a:spcBef>
              <a:buClr>
                <a:schemeClr val="accent2"/>
              </a:buClr>
              <a:buFont typeface="Wingdings" panose="05000000000000000000" pitchFamily="2" charset="2"/>
              <a:buChar char="o"/>
            </a:pPr>
            <a:r>
              <a:rPr lang="zh-CN" altLang="en-US" sz="2800" b="1" dirty="0">
                <a:latin typeface="Times New Roman" panose="02020603050405020304" pitchFamily="18" charset="0"/>
              </a:rPr>
              <a:t>本章将首先介绍知识与知识表示的概念，然后介绍一阶谓词逻辑、产生式、框架、语义网络等当前人工智能中应用比较广泛的知识表示方法，为后面介绍推理方法、专家系统等奠定基础。</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20</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24579" name="Rectangle 2"/>
          <p:cNvSpPr>
            <a:spLocks noGrp="1"/>
          </p:cNvSpPr>
          <p:nvPr>
            <p:ph type="title"/>
          </p:nvPr>
        </p:nvSpPr>
        <p:spPr>
          <a:ln/>
        </p:spPr>
        <p:txBody>
          <a:bodyPr vert="horz" wrap="square" lIns="91440" tIns="45720" rIns="91440" bIns="45720" anchor="b" anchorCtr="0"/>
          <a:lstStyle/>
          <a:p>
            <a:pPr eaLnBrk="1" hangingPunct="1"/>
            <a:r>
              <a:rPr lang="en-US" altLang="zh-CN" dirty="0">
                <a:latin typeface="Times New Roman" panose="02020603050405020304" pitchFamily="18" charset="0"/>
              </a:rPr>
              <a:t> 2.2  </a:t>
            </a:r>
            <a:r>
              <a:rPr lang="zh-CN" altLang="en-US" dirty="0">
                <a:latin typeface="Times New Roman" panose="02020603050405020304" pitchFamily="18" charset="0"/>
              </a:rPr>
              <a:t>一阶谓词逻辑表示法</a:t>
            </a:r>
          </a:p>
        </p:txBody>
      </p:sp>
      <p:sp>
        <p:nvSpPr>
          <p:cNvPr id="24580" name="Rectangle 3"/>
          <p:cNvSpPr>
            <a:spLocks noGrp="1"/>
          </p:cNvSpPr>
          <p:nvPr>
            <p:ph idx="1"/>
          </p:nvPr>
        </p:nvSpPr>
        <p:spPr>
          <a:xfrm>
            <a:off x="598488" y="979488"/>
            <a:ext cx="8294687" cy="5400675"/>
          </a:xfrm>
          <a:ln/>
        </p:spPr>
        <p:txBody>
          <a:bodyPr vert="horz" wrap="square" lIns="91440" tIns="45720" rIns="91440" bIns="45720" anchor="t" anchorCtr="0"/>
          <a:lstStyle/>
          <a:p>
            <a:pPr marL="0" indent="449580" defTabSz="914400" eaLnBrk="1" hangingPunct="1">
              <a:lnSpc>
                <a:spcPct val="140000"/>
              </a:lnSpc>
              <a:buBlip>
                <a:blip r:embed="rId2"/>
              </a:buBlip>
              <a:tabLst>
                <a:tab pos="1438275" algn="l"/>
                <a:tab pos="1529080" algn="l"/>
              </a:tabLst>
            </a:pPr>
            <a:r>
              <a:rPr lang="en-US" altLang="zh-CN" b="1" dirty="0">
                <a:latin typeface="Times New Roman" panose="02020603050405020304" pitchFamily="18" charset="0"/>
              </a:rPr>
              <a:t>2.2.1  </a:t>
            </a:r>
            <a:r>
              <a:rPr lang="zh-CN" altLang="en-US" b="1" dirty="0">
                <a:latin typeface="Times New Roman" panose="02020603050405020304" pitchFamily="18" charset="0"/>
              </a:rPr>
              <a:t>命题</a:t>
            </a:r>
          </a:p>
          <a:p>
            <a:pPr marL="0" indent="449580" defTabSz="914400" eaLnBrk="1" hangingPunct="1">
              <a:lnSpc>
                <a:spcPct val="140000"/>
              </a:lnSpc>
              <a:buBlip>
                <a:blip r:embed="rId2"/>
              </a:buBlip>
              <a:tabLst>
                <a:tab pos="1438275" algn="l"/>
                <a:tab pos="1529080" algn="l"/>
              </a:tabLst>
            </a:pPr>
            <a:r>
              <a:rPr lang="en-US" altLang="zh-CN" b="1" dirty="0">
                <a:latin typeface="Times New Roman" panose="02020603050405020304" pitchFamily="18" charset="0"/>
              </a:rPr>
              <a:t>2.2.2  </a:t>
            </a:r>
            <a:r>
              <a:rPr lang="zh-CN" altLang="en-US" b="1" dirty="0">
                <a:latin typeface="Times New Roman" panose="02020603050405020304" pitchFamily="18" charset="0"/>
              </a:rPr>
              <a:t>谓词</a:t>
            </a:r>
          </a:p>
          <a:p>
            <a:pPr marL="0" indent="449580" defTabSz="914400" eaLnBrk="1" hangingPunct="1">
              <a:lnSpc>
                <a:spcPct val="140000"/>
              </a:lnSpc>
              <a:buBlip>
                <a:blip r:embed="rId2"/>
              </a:buBlip>
              <a:tabLst>
                <a:tab pos="1438275" algn="l"/>
                <a:tab pos="1529080" algn="l"/>
              </a:tabLst>
            </a:pPr>
            <a:r>
              <a:rPr lang="en-US" altLang="zh-CN" b="1" dirty="0">
                <a:latin typeface="Times New Roman" panose="02020603050405020304" pitchFamily="18" charset="0"/>
              </a:rPr>
              <a:t>2.2.3  </a:t>
            </a:r>
            <a:r>
              <a:rPr lang="zh-CN" altLang="en-US" b="1" dirty="0">
                <a:latin typeface="Times New Roman" panose="02020603050405020304" pitchFamily="18" charset="0"/>
              </a:rPr>
              <a:t>谓词公式</a:t>
            </a:r>
          </a:p>
          <a:p>
            <a:pPr marL="0" indent="449580" defTabSz="914400" eaLnBrk="1" hangingPunct="1">
              <a:lnSpc>
                <a:spcPct val="140000"/>
              </a:lnSpc>
              <a:buBlip>
                <a:blip r:embed="rId2"/>
              </a:buBlip>
              <a:tabLst>
                <a:tab pos="1438275" algn="l"/>
                <a:tab pos="1529080" algn="l"/>
              </a:tabLst>
            </a:pPr>
            <a:r>
              <a:rPr lang="en-US" altLang="zh-CN" b="1" dirty="0">
                <a:latin typeface="Times New Roman" panose="02020603050405020304" pitchFamily="18" charset="0"/>
              </a:rPr>
              <a:t>2.2.4  </a:t>
            </a:r>
            <a:r>
              <a:rPr lang="zh-CN" altLang="en-US" b="1" dirty="0">
                <a:latin typeface="Times New Roman" panose="02020603050405020304" pitchFamily="18" charset="0"/>
              </a:rPr>
              <a:t>谓词公式的性质</a:t>
            </a:r>
          </a:p>
          <a:p>
            <a:pPr marL="0" indent="449580" defTabSz="914400" eaLnBrk="1" hangingPunct="1">
              <a:lnSpc>
                <a:spcPct val="140000"/>
              </a:lnSpc>
              <a:buBlip>
                <a:blip r:embed="rId2"/>
              </a:buBlip>
              <a:tabLst>
                <a:tab pos="1438275" algn="l"/>
                <a:tab pos="1529080" algn="l"/>
              </a:tabLst>
            </a:pPr>
            <a:r>
              <a:rPr lang="en-US" altLang="zh-CN" b="1" dirty="0">
                <a:latin typeface="Times New Roman" panose="02020603050405020304" pitchFamily="18" charset="0"/>
              </a:rPr>
              <a:t>2.2.5  </a:t>
            </a:r>
            <a:r>
              <a:rPr lang="zh-CN" altLang="en-US" b="1" dirty="0">
                <a:latin typeface="Times New Roman" panose="02020603050405020304" pitchFamily="18" charset="0"/>
              </a:rPr>
              <a:t>一阶谓词逻辑知识表示方法</a:t>
            </a:r>
          </a:p>
          <a:p>
            <a:pPr marL="0" indent="449580" defTabSz="914400" eaLnBrk="1" hangingPunct="1">
              <a:lnSpc>
                <a:spcPct val="140000"/>
              </a:lnSpc>
              <a:buBlip>
                <a:blip r:embed="rId2"/>
              </a:buBlip>
              <a:tabLst>
                <a:tab pos="1438275" algn="l"/>
                <a:tab pos="1529080" algn="l"/>
              </a:tabLst>
            </a:pPr>
            <a:r>
              <a:rPr lang="en-US" altLang="zh-CN" b="1" dirty="0">
                <a:latin typeface="Times New Roman" panose="02020603050405020304" pitchFamily="18" charset="0"/>
              </a:rPr>
              <a:t>2.2.6  </a:t>
            </a:r>
            <a:r>
              <a:rPr lang="zh-CN" altLang="en-US" b="1" dirty="0">
                <a:latin typeface="Times New Roman" panose="02020603050405020304" pitchFamily="18" charset="0"/>
              </a:rPr>
              <a:t>一阶谓词逻辑表示法的特点</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21</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219138" name="Rectangle 2"/>
          <p:cNvSpPr/>
          <p:nvPr/>
        </p:nvSpPr>
        <p:spPr>
          <a:xfrm>
            <a:off x="198438" y="3878263"/>
            <a:ext cx="8770937" cy="1728787"/>
          </a:xfrm>
          <a:prstGeom prst="rect">
            <a:avLst/>
          </a:prstGeom>
          <a:gradFill rotWithShape="0">
            <a:gsLst>
              <a:gs pos="0">
                <a:srgbClr val="CCFFFF"/>
              </a:gs>
              <a:gs pos="100000">
                <a:srgbClr val="FFFFFF"/>
              </a:gs>
            </a:gsLst>
            <a:path path="rect">
              <a:fillToRect l="100000" b="100000"/>
            </a:path>
            <a:tileRect/>
          </a:gradFill>
          <a:ln w="9525" cap="flat" cmpd="sng">
            <a:solidFill>
              <a:srgbClr val="008080"/>
            </a:solidFill>
            <a:prstDash val="solid"/>
            <a:miter/>
            <a:headEnd type="none" w="med" len="med"/>
            <a:tailEnd type="none" w="med" len="med"/>
          </a:ln>
        </p:spPr>
        <p:txBody>
          <a:bodyPr>
            <a:spAutoFit/>
          </a:bodyPr>
          <a:lstStyle/>
          <a:p>
            <a:pPr eaLnBrk="1" hangingPunct="1">
              <a:lnSpc>
                <a:spcPct val="120000"/>
              </a:lnSpc>
              <a:spcBef>
                <a:spcPct val="50000"/>
              </a:spcBef>
              <a:buClr>
                <a:schemeClr val="accent2"/>
              </a:buClr>
              <a:buFont typeface="Wingdings" panose="05000000000000000000" pitchFamily="2" charset="2"/>
              <a:buBlip>
                <a:blip r:embed="rId2"/>
              </a:buBlip>
            </a:pPr>
            <a:r>
              <a:rPr lang="en-US" altLang="zh-CN" sz="2600" dirty="0">
                <a:latin typeface="Times New Roman" panose="02020603050405020304" pitchFamily="18" charset="0"/>
              </a:rPr>
              <a:t> </a:t>
            </a:r>
            <a:r>
              <a:rPr lang="zh-CN" altLang="en-US" sz="2600" b="1" dirty="0">
                <a:latin typeface="Times New Roman" panose="02020603050405020304" pitchFamily="18" charset="0"/>
              </a:rPr>
              <a:t>命题逻辑</a:t>
            </a:r>
            <a:r>
              <a:rPr lang="zh-CN" altLang="en-US" sz="2600" dirty="0">
                <a:latin typeface="Times New Roman" panose="02020603050405020304" pitchFamily="18" charset="0"/>
              </a:rPr>
              <a:t>：研究命题及命题之间关系的符号逻辑系统。</a:t>
            </a:r>
          </a:p>
          <a:p>
            <a:pPr eaLnBrk="1" hangingPunct="1">
              <a:lnSpc>
                <a:spcPct val="120000"/>
              </a:lnSpc>
              <a:spcBef>
                <a:spcPct val="50000"/>
              </a:spcBef>
              <a:buClr>
                <a:schemeClr val="accent2"/>
              </a:buClr>
              <a:buFont typeface="Wingdings" panose="05000000000000000000" pitchFamily="2" charset="2"/>
              <a:buBlip>
                <a:blip r:embed="rId2"/>
              </a:buBlip>
            </a:pPr>
            <a:r>
              <a:rPr lang="zh-CN" altLang="en-US" sz="2600" dirty="0">
                <a:latin typeface="Times New Roman" panose="02020603050405020304" pitchFamily="18" charset="0"/>
              </a:rPr>
              <a:t> </a:t>
            </a:r>
            <a:r>
              <a:rPr lang="zh-CN" altLang="en-US" sz="2600" b="1" dirty="0">
                <a:latin typeface="Times New Roman" panose="02020603050405020304" pitchFamily="18" charset="0"/>
              </a:rPr>
              <a:t>命题逻辑表示法</a:t>
            </a:r>
            <a:r>
              <a:rPr lang="zh-CN" altLang="en-US" sz="2600" dirty="0">
                <a:latin typeface="Times New Roman" panose="02020603050405020304" pitchFamily="18" charset="0"/>
              </a:rPr>
              <a:t>：无法把它所描述的事物的结构及逻辑特征反映出来，也不能把不同事物间的共同特征表述出来。</a:t>
            </a:r>
          </a:p>
        </p:txBody>
      </p:sp>
      <p:sp>
        <p:nvSpPr>
          <p:cNvPr id="25604" name="Rectangle 3"/>
          <p:cNvSpPr>
            <a:spLocks noGrp="1"/>
          </p:cNvSpPr>
          <p:nvPr>
            <p:ph type="title"/>
          </p:nvPr>
        </p:nvSpPr>
        <p:spPr>
          <a:ln/>
        </p:spPr>
        <p:txBody>
          <a:bodyPr vert="horz" wrap="square" lIns="91440" tIns="45720" rIns="91440" bIns="45720" anchor="b" anchorCtr="0"/>
          <a:lstStyle/>
          <a:p>
            <a:pPr eaLnBrk="1" hangingPunct="1"/>
            <a:r>
              <a:rPr lang="en-US" altLang="zh-CN" dirty="0">
                <a:latin typeface="Times New Roman" panose="02020603050405020304" pitchFamily="18" charset="0"/>
              </a:rPr>
              <a:t>2.2.1  </a:t>
            </a:r>
            <a:r>
              <a:rPr lang="zh-CN" altLang="en-US" dirty="0">
                <a:latin typeface="Times New Roman" panose="02020603050405020304" pitchFamily="18" charset="0"/>
              </a:rPr>
              <a:t>命题</a:t>
            </a:r>
          </a:p>
        </p:txBody>
      </p:sp>
      <p:sp>
        <p:nvSpPr>
          <p:cNvPr id="25605" name="Rectangle 4"/>
          <p:cNvSpPr>
            <a:spLocks noGrp="1"/>
          </p:cNvSpPr>
          <p:nvPr>
            <p:ph idx="1"/>
          </p:nvPr>
        </p:nvSpPr>
        <p:spPr>
          <a:xfrm>
            <a:off x="250825" y="908050"/>
            <a:ext cx="8670925" cy="2613025"/>
          </a:xfrm>
          <a:solidFill>
            <a:srgbClr val="FFFFFF">
              <a:alpha val="100000"/>
            </a:srgbClr>
          </a:solidFill>
          <a:ln>
            <a:solidFill>
              <a:srgbClr val="808080">
                <a:alpha val="100000"/>
              </a:srgbClr>
            </a:solidFill>
            <a:miter lim="800000"/>
          </a:ln>
        </p:spPr>
        <p:txBody>
          <a:bodyPr vert="horz" wrap="square" lIns="91440" tIns="45720" rIns="91440" bIns="45720" anchor="t" anchorCtr="0"/>
          <a:lstStyle/>
          <a:p>
            <a:pPr marL="97155" indent="-97155" eaLnBrk="1" hangingPunct="1">
              <a:lnSpc>
                <a:spcPct val="110000"/>
              </a:lnSpc>
            </a:pPr>
            <a:r>
              <a:rPr lang="en-US" altLang="zh-CN" sz="3200" dirty="0">
                <a:latin typeface="Times New Roman" panose="02020603050405020304" pitchFamily="18" charset="0"/>
              </a:rPr>
              <a:t> </a:t>
            </a:r>
            <a:r>
              <a:rPr lang="zh-CN" altLang="en-US" sz="2600" b="1" dirty="0">
                <a:latin typeface="Times New Roman" panose="02020603050405020304" pitchFamily="18" charset="0"/>
              </a:rPr>
              <a:t>命题（</a:t>
            </a:r>
            <a:r>
              <a:rPr lang="en-US" altLang="zh-CN" sz="2600" b="1" dirty="0">
                <a:latin typeface="Times New Roman" panose="02020603050405020304" pitchFamily="18" charset="0"/>
              </a:rPr>
              <a:t>proposition</a:t>
            </a:r>
            <a:r>
              <a:rPr lang="zh-CN" altLang="en-US" sz="2600" b="1" dirty="0">
                <a:latin typeface="Times New Roman" panose="02020603050405020304" pitchFamily="18" charset="0"/>
              </a:rPr>
              <a:t>）</a:t>
            </a:r>
            <a:r>
              <a:rPr lang="zh-CN" altLang="en-US" sz="2600" dirty="0">
                <a:latin typeface="Times New Roman" panose="02020603050405020304" pitchFamily="18" charset="0"/>
              </a:rPr>
              <a:t>：一个非真即假的陈述句。</a:t>
            </a:r>
          </a:p>
          <a:p>
            <a:pPr marL="97155" indent="-97155" eaLnBrk="1" hangingPunct="1">
              <a:lnSpc>
                <a:spcPct val="110000"/>
              </a:lnSpc>
              <a:buClr>
                <a:srgbClr val="0000FF"/>
              </a:buClr>
              <a:buFont typeface="Wingdings" panose="05000000000000000000" pitchFamily="2" charset="2"/>
              <a:buChar char="§"/>
            </a:pPr>
            <a:r>
              <a:rPr lang="zh-CN" altLang="en-US" sz="2600" dirty="0">
                <a:latin typeface="Times New Roman" panose="02020603050405020304" pitchFamily="18" charset="0"/>
              </a:rPr>
              <a:t> 若</a:t>
            </a:r>
            <a:r>
              <a:rPr lang="zh-CN" altLang="en-US" sz="2600" b="1" dirty="0">
                <a:latin typeface="Times New Roman" panose="02020603050405020304" pitchFamily="18" charset="0"/>
              </a:rPr>
              <a:t>命题的意义为真</a:t>
            </a:r>
            <a:r>
              <a:rPr lang="zh-CN" altLang="en-US" sz="2600" dirty="0">
                <a:latin typeface="Times New Roman" panose="02020603050405020304" pitchFamily="18" charset="0"/>
              </a:rPr>
              <a:t>，称它的真值为真，记为 </a:t>
            </a:r>
            <a:r>
              <a:rPr lang="en-US" altLang="zh-CN" sz="2600" i="1" dirty="0">
                <a:latin typeface="Times New Roman" panose="02020603050405020304" pitchFamily="18" charset="0"/>
              </a:rPr>
              <a:t>T</a:t>
            </a:r>
            <a:r>
              <a:rPr lang="zh-CN" altLang="en-US" sz="2600" dirty="0">
                <a:latin typeface="Times New Roman" panose="02020603050405020304" pitchFamily="18" charset="0"/>
              </a:rPr>
              <a:t>。</a:t>
            </a:r>
          </a:p>
          <a:p>
            <a:pPr marL="97155" indent="-97155" eaLnBrk="1" hangingPunct="1">
              <a:lnSpc>
                <a:spcPct val="110000"/>
              </a:lnSpc>
              <a:buClr>
                <a:srgbClr val="0000FF"/>
              </a:buClr>
              <a:buFont typeface="Wingdings" panose="05000000000000000000" pitchFamily="2" charset="2"/>
              <a:buChar char="§"/>
            </a:pPr>
            <a:r>
              <a:rPr lang="zh-CN" altLang="en-US" sz="2600" dirty="0">
                <a:latin typeface="Times New Roman" panose="02020603050405020304" pitchFamily="18" charset="0"/>
              </a:rPr>
              <a:t> 若</a:t>
            </a:r>
            <a:r>
              <a:rPr lang="zh-CN" altLang="en-US" sz="2600" b="1" dirty="0">
                <a:latin typeface="Times New Roman" panose="02020603050405020304" pitchFamily="18" charset="0"/>
              </a:rPr>
              <a:t>命题的意义为假</a:t>
            </a:r>
            <a:r>
              <a:rPr lang="zh-CN" altLang="en-US" sz="2600" dirty="0">
                <a:latin typeface="Times New Roman" panose="02020603050405020304" pitchFamily="18" charset="0"/>
              </a:rPr>
              <a:t>，称它的真值为假，记为 </a:t>
            </a:r>
            <a:r>
              <a:rPr lang="en-US" altLang="zh-CN" sz="2600" i="1" dirty="0">
                <a:latin typeface="Times New Roman" panose="02020603050405020304" pitchFamily="18" charset="0"/>
              </a:rPr>
              <a:t>F</a:t>
            </a:r>
            <a:r>
              <a:rPr lang="zh-CN" altLang="en-US" sz="2600" dirty="0">
                <a:latin typeface="Times New Roman" panose="02020603050405020304" pitchFamily="18" charset="0"/>
              </a:rPr>
              <a:t>。</a:t>
            </a:r>
          </a:p>
          <a:p>
            <a:pPr marL="97155" indent="-97155" eaLnBrk="1" hangingPunct="1">
              <a:lnSpc>
                <a:spcPct val="110000"/>
              </a:lnSpc>
              <a:buClr>
                <a:srgbClr val="0000FF"/>
              </a:buClr>
              <a:buFont typeface="Wingdings" panose="05000000000000000000" pitchFamily="2" charset="2"/>
              <a:buChar char="§"/>
            </a:pPr>
            <a:r>
              <a:rPr lang="zh-CN" altLang="en-US" sz="2600" dirty="0">
                <a:latin typeface="Times New Roman" panose="02020603050405020304" pitchFamily="18" charset="0"/>
              </a:rPr>
              <a:t> 一个</a:t>
            </a:r>
            <a:r>
              <a:rPr lang="zh-CN" altLang="en-US" sz="2600" b="1" dirty="0">
                <a:latin typeface="Times New Roman" panose="02020603050405020304" pitchFamily="18" charset="0"/>
              </a:rPr>
              <a:t>命题可在一种条件下为真，在另一种条件下为假</a:t>
            </a:r>
            <a:r>
              <a:rPr lang="zh-CN" altLang="en-US" sz="3000" dirty="0">
                <a:latin typeface="Times New Roman" panose="02020603050405020304" pitchFamily="18" charset="0"/>
              </a:rPr>
              <a:t>。</a:t>
            </a:r>
          </a:p>
        </p:txBody>
      </p:sp>
      <p:sp>
        <p:nvSpPr>
          <p:cNvPr id="219141" name="AutoShape 5"/>
          <p:cNvSpPr/>
          <p:nvPr/>
        </p:nvSpPr>
        <p:spPr>
          <a:xfrm>
            <a:off x="2894013" y="952500"/>
            <a:ext cx="1881187" cy="508000"/>
          </a:xfrm>
          <a:prstGeom prst="accentBorderCallout1">
            <a:avLst>
              <a:gd name="adj1" fmla="val 22500"/>
              <a:gd name="adj2" fmla="val -4051"/>
              <a:gd name="adj3" fmla="val 160625"/>
              <a:gd name="adj4" fmla="val -64218"/>
            </a:avLst>
          </a:prstGeom>
          <a:solidFill>
            <a:srgbClr val="FFFFFF"/>
          </a:solidFill>
          <a:ln w="25400" cap="flat" cmpd="sng">
            <a:solidFill>
              <a:srgbClr val="0000FF"/>
            </a:solidFill>
            <a:prstDash val="solid"/>
            <a:miter/>
            <a:headEnd type="none" w="med" len="med"/>
            <a:tailEnd type="none" w="med" len="med"/>
          </a:ln>
        </p:spPr>
        <p:txBody>
          <a:bodyPr/>
          <a:lstStyle/>
          <a:p>
            <a:pPr eaLnBrk="1" hangingPunct="1"/>
            <a:r>
              <a:rPr lang="zh-CN" altLang="en-US" sz="2600" b="1" dirty="0">
                <a:latin typeface="Arial" panose="020B0604020202020204" pitchFamily="34" charset="0"/>
              </a:rPr>
              <a:t>例如：</a:t>
            </a:r>
            <a:r>
              <a:rPr lang="en-US" altLang="zh-CN" sz="2600" b="1" dirty="0">
                <a:latin typeface="Times New Roman" panose="02020603050405020304" pitchFamily="18" charset="0"/>
              </a:rPr>
              <a:t>3&lt;5</a:t>
            </a:r>
            <a:r>
              <a:rPr lang="en-US" altLang="zh-CN" sz="2600" b="1" dirty="0">
                <a:latin typeface="Arial" panose="020B0604020202020204" pitchFamily="34" charset="0"/>
              </a:rPr>
              <a:t>   </a:t>
            </a:r>
          </a:p>
        </p:txBody>
      </p:sp>
      <p:sp>
        <p:nvSpPr>
          <p:cNvPr id="219142" name="AutoShape 6"/>
          <p:cNvSpPr/>
          <p:nvPr/>
        </p:nvSpPr>
        <p:spPr>
          <a:xfrm>
            <a:off x="2914650" y="2790825"/>
            <a:ext cx="3692525" cy="581025"/>
          </a:xfrm>
          <a:prstGeom prst="accentBorderCallout1">
            <a:avLst>
              <a:gd name="adj1" fmla="val 19671"/>
              <a:gd name="adj2" fmla="val -2065"/>
              <a:gd name="adj3" fmla="val -21310"/>
              <a:gd name="adj4" fmla="val -34394"/>
            </a:avLst>
          </a:prstGeom>
          <a:solidFill>
            <a:srgbClr val="FFFFFF"/>
          </a:solidFill>
          <a:ln w="25400" cap="flat" cmpd="sng">
            <a:solidFill>
              <a:srgbClr val="0000FF"/>
            </a:solidFill>
            <a:prstDash val="solid"/>
            <a:miter/>
            <a:headEnd type="none" w="med" len="med"/>
            <a:tailEnd type="none" w="med" len="med"/>
          </a:ln>
        </p:spPr>
        <p:txBody>
          <a:bodyPr/>
          <a:lstStyle/>
          <a:p>
            <a:pPr eaLnBrk="1" hangingPunct="1"/>
            <a:r>
              <a:rPr lang="zh-CN" altLang="en-US" sz="2600" b="1" dirty="0">
                <a:latin typeface="Arial" panose="020B0604020202020204" pitchFamily="34" charset="0"/>
              </a:rPr>
              <a:t>例如：太阳从西边升起</a:t>
            </a:r>
          </a:p>
          <a:p>
            <a:pPr eaLnBrk="1" hangingPunct="1"/>
            <a:r>
              <a:rPr lang="zh-CN" altLang="en-US" sz="2600" b="1" dirty="0">
                <a:latin typeface="Arial" panose="020B0604020202020204" pitchFamily="34" charset="0"/>
              </a:rPr>
              <a:t>       </a:t>
            </a:r>
          </a:p>
        </p:txBody>
      </p:sp>
      <p:sp>
        <p:nvSpPr>
          <p:cNvPr id="219143" name="AutoShape 7"/>
          <p:cNvSpPr/>
          <p:nvPr/>
        </p:nvSpPr>
        <p:spPr>
          <a:xfrm>
            <a:off x="2909888" y="3382963"/>
            <a:ext cx="2268537" cy="555625"/>
          </a:xfrm>
          <a:prstGeom prst="accentBorderCallout1">
            <a:avLst>
              <a:gd name="adj1" fmla="val 20569"/>
              <a:gd name="adj2" fmla="val -3361"/>
              <a:gd name="adj3" fmla="val -12856"/>
              <a:gd name="adj4" fmla="val -53046"/>
            </a:avLst>
          </a:prstGeom>
          <a:solidFill>
            <a:srgbClr val="FFFFFF"/>
          </a:solidFill>
          <a:ln w="25400" cap="flat" cmpd="sng">
            <a:solidFill>
              <a:srgbClr val="0000FF"/>
            </a:solidFill>
            <a:prstDash val="solid"/>
            <a:miter/>
            <a:headEnd type="none" w="med" len="med"/>
            <a:tailEnd type="none" w="med" len="med"/>
          </a:ln>
        </p:spPr>
        <p:txBody>
          <a:bodyPr/>
          <a:lstStyle/>
          <a:p>
            <a:pPr eaLnBrk="1" hangingPunct="1"/>
            <a:r>
              <a:rPr lang="zh-CN" altLang="en-US" sz="2600" b="1" dirty="0">
                <a:latin typeface="Arial" panose="020B0604020202020204" pitchFamily="34" charset="0"/>
              </a:rPr>
              <a:t>例</a:t>
            </a:r>
            <a:r>
              <a:rPr lang="en-US" altLang="zh-CN" sz="2600" b="1" dirty="0">
                <a:latin typeface="Arial" panose="020B0604020202020204" pitchFamily="34" charset="0"/>
              </a:rPr>
              <a:t>: 1</a:t>
            </a:r>
            <a:r>
              <a:rPr lang="zh-CN" altLang="en-US" sz="2600" b="1" dirty="0">
                <a:latin typeface="Arial" panose="020B0604020202020204" pitchFamily="34" charset="0"/>
              </a:rPr>
              <a:t>＋</a:t>
            </a:r>
            <a:r>
              <a:rPr lang="en-US" altLang="zh-CN" sz="2600" b="1" dirty="0">
                <a:latin typeface="Arial" panose="020B0604020202020204" pitchFamily="34" charset="0"/>
              </a:rPr>
              <a:t>1</a:t>
            </a:r>
            <a:r>
              <a:rPr lang="zh-CN" altLang="en-US" sz="2600" b="1" dirty="0">
                <a:latin typeface="Arial" panose="020B0604020202020204" pitchFamily="34" charset="0"/>
              </a:rPr>
              <a:t>＝</a:t>
            </a:r>
            <a:r>
              <a:rPr lang="en-US" altLang="zh-CN" sz="2600" b="1" dirty="0">
                <a:latin typeface="Arial" panose="020B0604020202020204" pitchFamily="34" charset="0"/>
              </a:rPr>
              <a:t>10</a:t>
            </a:r>
          </a:p>
        </p:txBody>
      </p:sp>
      <p:sp>
        <p:nvSpPr>
          <p:cNvPr id="219144" name="AutoShape 8"/>
          <p:cNvSpPr/>
          <p:nvPr/>
        </p:nvSpPr>
        <p:spPr>
          <a:xfrm>
            <a:off x="284163" y="5715000"/>
            <a:ext cx="3597275" cy="539750"/>
          </a:xfrm>
          <a:prstGeom prst="accentBorderCallout1">
            <a:avLst>
              <a:gd name="adj1" fmla="val 21176"/>
              <a:gd name="adj2" fmla="val 102120"/>
              <a:gd name="adj3" fmla="val -130588"/>
              <a:gd name="adj4" fmla="val 184069"/>
            </a:avLst>
          </a:prstGeom>
          <a:solidFill>
            <a:srgbClr val="FFFFFF"/>
          </a:solidFill>
          <a:ln w="25400" cap="flat" cmpd="sng">
            <a:solidFill>
              <a:schemeClr val="accent2"/>
            </a:solidFill>
            <a:prstDash val="solid"/>
            <a:miter/>
            <a:headEnd type="none" w="med" len="med"/>
            <a:tailEnd type="none" w="med" len="med"/>
          </a:ln>
        </p:spPr>
        <p:txBody>
          <a:bodyPr/>
          <a:lstStyle/>
          <a:p>
            <a:pPr eaLnBrk="1" hangingPunct="1"/>
            <a:r>
              <a:rPr lang="en-US" altLang="zh-CN" sz="2600" b="1" i="1" dirty="0">
                <a:latin typeface="Times New Roman" panose="02020603050405020304" pitchFamily="18" charset="0"/>
              </a:rPr>
              <a:t>P</a:t>
            </a:r>
            <a:r>
              <a:rPr lang="zh-CN" altLang="en-US" sz="2600" b="1" dirty="0">
                <a:latin typeface="Arial" panose="020B0604020202020204" pitchFamily="34" charset="0"/>
              </a:rPr>
              <a:t>：老李是小李的父亲</a:t>
            </a:r>
          </a:p>
        </p:txBody>
      </p:sp>
      <p:sp>
        <p:nvSpPr>
          <p:cNvPr id="219146" name="AutoShape 10"/>
          <p:cNvSpPr/>
          <p:nvPr/>
        </p:nvSpPr>
        <p:spPr>
          <a:xfrm>
            <a:off x="5262563" y="5651500"/>
            <a:ext cx="2857500" cy="881063"/>
          </a:xfrm>
          <a:prstGeom prst="accentBorderCallout1">
            <a:avLst>
              <a:gd name="adj1" fmla="val 12972"/>
              <a:gd name="adj2" fmla="val -2667"/>
              <a:gd name="adj3" fmla="val -15676"/>
              <a:gd name="adj4" fmla="val -42222"/>
            </a:avLst>
          </a:prstGeom>
          <a:solidFill>
            <a:srgbClr val="FFFFFF"/>
          </a:solidFill>
          <a:ln w="25400" cap="flat" cmpd="sng">
            <a:solidFill>
              <a:schemeClr val="accent2"/>
            </a:solidFill>
            <a:prstDash val="solid"/>
            <a:miter/>
            <a:headEnd type="none" w="med" len="med"/>
            <a:tailEnd type="none" w="med" len="med"/>
          </a:ln>
        </p:spPr>
        <p:txBody>
          <a:bodyPr/>
          <a:lstStyle/>
          <a:p>
            <a:pPr eaLnBrk="1" hangingPunct="1"/>
            <a:r>
              <a:rPr lang="en-US" altLang="zh-CN" sz="2600" b="1" i="1" dirty="0">
                <a:latin typeface="Times New Roman" panose="02020603050405020304" pitchFamily="18" charset="0"/>
              </a:rPr>
              <a:t>P</a:t>
            </a:r>
            <a:r>
              <a:rPr lang="zh-CN" altLang="en-US" sz="2600" b="1" dirty="0">
                <a:latin typeface="Arial" panose="020B0604020202020204" pitchFamily="34" charset="0"/>
              </a:rPr>
              <a:t>：李白是诗人</a:t>
            </a:r>
          </a:p>
          <a:p>
            <a:pPr eaLnBrk="1" hangingPunct="1"/>
            <a:r>
              <a:rPr lang="en-US" altLang="zh-CN" sz="2600" b="1" i="1" dirty="0">
                <a:latin typeface="Times New Roman" panose="02020603050405020304" pitchFamily="18" charset="0"/>
              </a:rPr>
              <a:t>Q</a:t>
            </a:r>
            <a:r>
              <a:rPr lang="zh-CN" altLang="en-US" sz="2600" b="1" dirty="0">
                <a:latin typeface="Arial" panose="020B0604020202020204" pitchFamily="34" charset="0"/>
              </a:rPr>
              <a:t>：杜甫也是诗人</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9141"/>
                                        </p:tgtEl>
                                        <p:attrNameLst>
                                          <p:attrName>style.visibility</p:attrName>
                                        </p:attrNameLst>
                                      </p:cBhvr>
                                      <p:to>
                                        <p:strVal val="visible"/>
                                      </p:to>
                                    </p:set>
                                  </p:childTnLst>
                                  <p:subTnLst>
                                    <p:set>
                                      <p:cBhvr override="childStyle">
                                        <p:cTn dur="1" fill="hold" display="0" masterRel="nextClick" afterEffect="1"/>
                                        <p:tgtEl>
                                          <p:spTgt spid="219141"/>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219142"/>
                                        </p:tgtEl>
                                        <p:attrNameLst>
                                          <p:attrName>style.visibility</p:attrName>
                                        </p:attrNameLst>
                                      </p:cBhvr>
                                      <p:to>
                                        <p:strVal val="visible"/>
                                      </p:to>
                                    </p:set>
                                    <p:animEffect transition="in" filter="box(in)">
                                      <p:cBhvr>
                                        <p:cTn id="11" dur="500"/>
                                        <p:tgtEl>
                                          <p:spTgt spid="219142"/>
                                        </p:tgtEl>
                                      </p:cBhvr>
                                    </p:animEffect>
                                  </p:childTnLst>
                                  <p:subTnLst>
                                    <p:set>
                                      <p:cBhvr override="childStyle">
                                        <p:cTn dur="1" fill="hold" display="0" masterRel="nextClick" afterEffect="1"/>
                                        <p:tgtEl>
                                          <p:spTgt spid="219142"/>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219143"/>
                                        </p:tgtEl>
                                        <p:attrNameLst>
                                          <p:attrName>style.visibility</p:attrName>
                                        </p:attrNameLst>
                                      </p:cBhvr>
                                      <p:to>
                                        <p:strVal val="visible"/>
                                      </p:to>
                                    </p:set>
                                    <p:animEffect transition="in" filter="box(in)">
                                      <p:cBhvr>
                                        <p:cTn id="16" dur="500"/>
                                        <p:tgtEl>
                                          <p:spTgt spid="219143"/>
                                        </p:tgtEl>
                                      </p:cBhvr>
                                    </p:animEffect>
                                  </p:childTnLst>
                                  <p:subTnLst>
                                    <p:set>
                                      <p:cBhvr override="childStyle">
                                        <p:cTn dur="1" fill="hold" display="0" masterRel="nextClick" afterEffect="1"/>
                                        <p:tgtEl>
                                          <p:spTgt spid="219143"/>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219138"/>
                                        </p:tgtEl>
                                        <p:attrNameLst>
                                          <p:attrName>style.visibility</p:attrName>
                                        </p:attrNameLst>
                                      </p:cBhvr>
                                      <p:to>
                                        <p:strVal val="visible"/>
                                      </p:to>
                                    </p:set>
                                    <p:anim calcmode="lin" valueType="num">
                                      <p:cBhvr additive="base">
                                        <p:cTn id="21" dur="500" fill="hold"/>
                                        <p:tgtEl>
                                          <p:spTgt spid="219138"/>
                                        </p:tgtEl>
                                        <p:attrNameLst>
                                          <p:attrName>ppt_x</p:attrName>
                                        </p:attrNameLst>
                                      </p:cBhvr>
                                      <p:tavLst>
                                        <p:tav tm="0">
                                          <p:val>
                                            <p:strVal val="0-#ppt_w/2"/>
                                          </p:val>
                                        </p:tav>
                                        <p:tav tm="100000">
                                          <p:val>
                                            <p:strVal val="#ppt_x"/>
                                          </p:val>
                                        </p:tav>
                                      </p:tavLst>
                                    </p:anim>
                                    <p:anim calcmode="lin" valueType="num">
                                      <p:cBhvr additive="base">
                                        <p:cTn id="22" dur="500" fill="hold"/>
                                        <p:tgtEl>
                                          <p:spTgt spid="219138"/>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19144"/>
                                        </p:tgtEl>
                                        <p:attrNameLst>
                                          <p:attrName>style.visibility</p:attrName>
                                        </p:attrNameLst>
                                      </p:cBhvr>
                                      <p:to>
                                        <p:strVal val="visible"/>
                                      </p:to>
                                    </p:set>
                                    <p:animEffect transition="in" filter="box(in)">
                                      <p:cBhvr>
                                        <p:cTn id="27" dur="500"/>
                                        <p:tgtEl>
                                          <p:spTgt spid="219144"/>
                                        </p:tgtEl>
                                      </p:cBhvr>
                                    </p:animEffect>
                                  </p:childTnLst>
                                  <p:subTnLst>
                                    <p:set>
                                      <p:cBhvr override="childStyle">
                                        <p:cTn dur="1" fill="hold" display="0" masterRel="nextClick" afterEffect="1"/>
                                        <p:tgtEl>
                                          <p:spTgt spid="219144"/>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19146"/>
                                        </p:tgtEl>
                                        <p:attrNameLst>
                                          <p:attrName>style.visibility</p:attrName>
                                        </p:attrNameLst>
                                      </p:cBhvr>
                                      <p:to>
                                        <p:strVal val="visible"/>
                                      </p:to>
                                    </p:set>
                                    <p:animEffect transition="in" filter="box(in)">
                                      <p:cBhvr>
                                        <p:cTn id="32" dur="500"/>
                                        <p:tgtEl>
                                          <p:spTgt spid="219146"/>
                                        </p:tgtEl>
                                      </p:cBhvr>
                                    </p:animEffect>
                                  </p:childTnLst>
                                  <p:subTnLst>
                                    <p:set>
                                      <p:cBhvr override="childStyle">
                                        <p:cTn dur="1" fill="hold" display="0" masterRel="nextClick" afterEffect="1"/>
                                        <p:tgtEl>
                                          <p:spTgt spid="21914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38" grpId="0" animBg="1"/>
      <p:bldP spid="219141" grpId="0" animBg="1"/>
      <p:bldP spid="219142" grpId="0" animBg="1"/>
      <p:bldP spid="219143" grpId="0" animBg="1"/>
      <p:bldP spid="219144" grpId="0" animBg="1"/>
      <p:bldP spid="21914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22</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26627" name="TextBox 5"/>
          <p:cNvSpPr txBox="1"/>
          <p:nvPr>
            <p:custDataLst>
              <p:tags r:id="rId2"/>
            </p:custDataLst>
          </p:nvPr>
        </p:nvSpPr>
        <p:spPr>
          <a:xfrm>
            <a:off x="914400" y="635000"/>
            <a:ext cx="7315200" cy="2143125"/>
          </a:xfrm>
          <a:prstGeom prst="rect">
            <a:avLst/>
          </a:prstGeom>
          <a:noFill/>
          <a:ln w="9525">
            <a:noFill/>
          </a:ln>
        </p:spPr>
        <p:txBody>
          <a:bodyPr anchor="ctr" anchorCtr="0"/>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下面哪一个不是命题</a:t>
            </a:r>
          </a:p>
        </p:txBody>
      </p:sp>
      <p:sp>
        <p:nvSpPr>
          <p:cNvPr id="26628" name="TextBox 6"/>
          <p:cNvSpPr txBox="1"/>
          <p:nvPr>
            <p:custDataLst>
              <p:tags r:id="rId3"/>
            </p:custDataLst>
          </p:nvPr>
        </p:nvSpPr>
        <p:spPr>
          <a:xfrm>
            <a:off x="1828800" y="2786063"/>
            <a:ext cx="6400800" cy="642937"/>
          </a:xfrm>
          <a:prstGeom prst="rect">
            <a:avLst/>
          </a:prstGeom>
          <a:noFill/>
          <a:ln w="9525">
            <a:noFill/>
          </a:ln>
        </p:spPr>
        <p:txBody>
          <a:bodyPr anchor="ctr" anchorCtr="0"/>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今天下雨了。</a:t>
            </a:r>
          </a:p>
        </p:txBody>
      </p:sp>
      <p:sp>
        <p:nvSpPr>
          <p:cNvPr id="26629" name="TextBox 7"/>
          <p:cNvSpPr txBox="1"/>
          <p:nvPr>
            <p:custDataLst>
              <p:tags r:id="rId4"/>
            </p:custDataLst>
          </p:nvPr>
        </p:nvSpPr>
        <p:spPr>
          <a:xfrm>
            <a:off x="1828800" y="3599562"/>
            <a:ext cx="6400800" cy="642937"/>
          </a:xfrm>
          <a:prstGeom prst="rect">
            <a:avLst/>
          </a:prstGeom>
          <a:noFill/>
          <a:ln w="9525">
            <a:noFill/>
          </a:ln>
        </p:spPr>
        <p:txBody>
          <a:bodyPr anchor="ctr" anchorCtr="0"/>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你在哪里？</a:t>
            </a:r>
          </a:p>
        </p:txBody>
      </p:sp>
      <p:sp>
        <p:nvSpPr>
          <p:cNvPr id="26630" name="TextBox 8"/>
          <p:cNvSpPr txBox="1"/>
          <p:nvPr>
            <p:custDataLst>
              <p:tags r:id="rId5"/>
            </p:custDataLst>
          </p:nvPr>
        </p:nvSpPr>
        <p:spPr>
          <a:xfrm>
            <a:off x="1828800" y="4500563"/>
            <a:ext cx="6400800" cy="642937"/>
          </a:xfrm>
          <a:prstGeom prst="rect">
            <a:avLst/>
          </a:prstGeom>
          <a:noFill/>
          <a:ln w="9525">
            <a:noFill/>
          </a:ln>
        </p:spPr>
        <p:txBody>
          <a:bodyPr anchor="ctr" anchorCtr="0"/>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西安是个古老的城市。</a:t>
            </a:r>
          </a:p>
        </p:txBody>
      </p:sp>
      <p:sp>
        <p:nvSpPr>
          <p:cNvPr id="26631" name="TextBox 9"/>
          <p:cNvSpPr txBox="1"/>
          <p:nvPr>
            <p:custDataLst>
              <p:tags r:id="rId6"/>
            </p:custDataLst>
          </p:nvPr>
        </p:nvSpPr>
        <p:spPr>
          <a:xfrm>
            <a:off x="1828800" y="5357813"/>
            <a:ext cx="6400800" cy="642937"/>
          </a:xfrm>
          <a:prstGeom prst="rect">
            <a:avLst/>
          </a:prstGeom>
          <a:noFill/>
          <a:ln w="9525">
            <a:noFill/>
          </a:ln>
        </p:spPr>
        <p:txBody>
          <a:bodyPr anchor="ctr" anchorCtr="0"/>
          <a:lstStyle/>
          <a:p>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8&lt;5</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椭圆 10"/>
          <p:cNvSpPr>
            <a:spLocks noChangeAspect="1"/>
          </p:cNvSpPr>
          <p:nvPr>
            <p:custDataLst>
              <p:tags r:id="rId7"/>
            </p:custDataLst>
          </p:nvPr>
        </p:nvSpPr>
        <p:spPr>
          <a:xfrm>
            <a:off x="1114425" y="2849563"/>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A</a:t>
            </a:r>
            <a:endPar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2" name="椭圆 11"/>
          <p:cNvSpPr>
            <a:spLocks noChangeAspect="1"/>
          </p:cNvSpPr>
          <p:nvPr>
            <p:custDataLst>
              <p:tags r:id="rId8"/>
            </p:custDataLst>
          </p:nvPr>
        </p:nvSpPr>
        <p:spPr>
          <a:xfrm>
            <a:off x="1114425" y="370681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B</a:t>
            </a:r>
            <a:endParaRPr kumimoji="0" lang="zh-CN" altLang="en-US" sz="16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3" name="椭圆 12"/>
          <p:cNvSpPr>
            <a:spLocks noChangeAspect="1"/>
          </p:cNvSpPr>
          <p:nvPr>
            <p:custDataLst>
              <p:tags r:id="rId9"/>
            </p:custDataLst>
          </p:nvPr>
        </p:nvSpPr>
        <p:spPr>
          <a:xfrm>
            <a:off x="1114425" y="45640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C</a:t>
            </a:r>
            <a:endPar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4" name="椭圆 13"/>
          <p:cNvSpPr>
            <a:spLocks noChangeAspect="1"/>
          </p:cNvSpPr>
          <p:nvPr>
            <p:custDataLst>
              <p:tags r:id="rId10"/>
            </p:custDataLst>
          </p:nvPr>
        </p:nvSpPr>
        <p:spPr>
          <a:xfrm>
            <a:off x="1114425" y="5421313"/>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D</a:t>
            </a:r>
            <a:endPar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5" name="圆角矩形 14"/>
          <p:cNvSpPr/>
          <p:nvPr>
            <p:custDataLst>
              <p:tags r:id="rId11"/>
            </p:custDataLst>
          </p:nvPr>
        </p:nvSpPr>
        <p:spPr>
          <a:xfrm>
            <a:off x="6172200" y="6215063"/>
            <a:ext cx="1543050" cy="411163"/>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提交</a:t>
            </a:r>
          </a:p>
        </p:txBody>
      </p:sp>
      <p:grpSp>
        <p:nvGrpSpPr>
          <p:cNvPr id="26637" name="组合 2"/>
          <p:cNvGrpSpPr/>
          <p:nvPr>
            <p:custDataLst>
              <p:tags r:id="rId12"/>
            </p:custDataLst>
          </p:nvPr>
        </p:nvGrpSpPr>
        <p:grpSpPr>
          <a:xfrm>
            <a:off x="0" y="0"/>
            <a:ext cx="9144000" cy="635000"/>
            <a:chOff x="0" y="0"/>
            <a:chExt cx="9144000" cy="635000"/>
          </a:xfrm>
        </p:grpSpPr>
        <p:sp>
          <p:nvSpPr>
            <p:cNvPr id="16" name="TitleBackground"/>
            <p:cNvSpPr/>
            <p:nvPr>
              <p:custDataLst>
                <p:tags r:id="rId14"/>
              </p:custDataLst>
            </p:nvPr>
          </p:nvSpPr>
          <p:spPr bwMode="auto">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sp>
          <p:nvSpPr>
            <p:cNvPr id="17" name="ColorBlock"/>
            <p:cNvSpPr/>
            <p:nvPr>
              <p:custDataLst>
                <p:tags r:id="rId15"/>
              </p:custDataLst>
            </p:nvPr>
          </p:nvSpPr>
          <p:spPr bwMode="auto">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sp>
          <p:nvSpPr>
            <p:cNvPr id="26641" name="TypeText"/>
            <p:cNvSpPr txBox="1"/>
            <p:nvPr>
              <p:custDataLst>
                <p:tags r:id="rId16"/>
              </p:custDataLst>
            </p:nvPr>
          </p:nvSpPr>
          <p:spPr>
            <a:xfrm>
              <a:off x="254000" y="0"/>
              <a:ext cx="1905000" cy="635000"/>
            </a:xfrm>
            <a:prstGeom prst="rect">
              <a:avLst/>
            </a:prstGeom>
            <a:noFill/>
            <a:ln w="9525">
              <a:noFill/>
            </a:ln>
          </p:spPr>
          <p:txBody>
            <a:bodyPr wrap="none" anchor="ctr" anchorCtr="0"/>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投票</a:t>
              </a:r>
            </a:p>
          </p:txBody>
        </p:sp>
        <p:sp>
          <p:nvSpPr>
            <p:cNvPr id="26642" name="TipText"/>
            <p:cNvSpPr txBox="1"/>
            <p:nvPr>
              <p:custDataLst>
                <p:tags r:id="rId17"/>
              </p:custDataLst>
            </p:nvPr>
          </p:nvSpPr>
          <p:spPr>
            <a:xfrm>
              <a:off x="1195705" y="109220"/>
              <a:ext cx="2286000" cy="508000"/>
            </a:xfrm>
            <a:prstGeom prst="rect">
              <a:avLst/>
            </a:prstGeom>
            <a:noFill/>
            <a:ln w="9525">
              <a:noFill/>
            </a:ln>
          </p:spPr>
          <p:txBody>
            <a:bodyPr wrap="none" anchor="ctr" anchorCtr="0"/>
            <a:lstStyle/>
            <a:p>
              <a:r>
                <a:rPr lang="zh-CN" altLang="en-US" sz="2000" dirty="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最多可选</a:t>
              </a:r>
              <a:r>
                <a:rPr lang="en-US" altLang="zh-CN" sz="2000" dirty="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dirty="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项</a:t>
              </a:r>
            </a:p>
          </p:txBody>
        </p:sp>
      </p:grpSp>
      <p:pic>
        <p:nvPicPr>
          <p:cNvPr id="26638" name="图片 4"/>
          <p:cNvPicPr/>
          <p:nvPr>
            <p:custDataLst>
              <p:tags r:id="rId13"/>
            </p:custDataLst>
          </p:nvPr>
        </p:nvPicPr>
        <p:blipFill>
          <a:blip r:embed="rId19"/>
          <a:stretch>
            <a:fillRect/>
          </a:stretch>
        </p:blipFill>
        <p:spPr>
          <a:xfrm>
            <a:off x="7594600" y="63500"/>
            <a:ext cx="1422400" cy="508000"/>
          </a:xfrm>
          <a:prstGeom prst="rect">
            <a:avLst/>
          </a:prstGeom>
          <a:noFill/>
          <a:ln w="9525">
            <a:noFill/>
          </a:ln>
        </p:spPr>
      </p:pic>
    </p:spTree>
    <p:custDataLst>
      <p:tags r:id="rId1"/>
    </p:custData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23</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27651" name="Rectangle 2"/>
          <p:cNvSpPr>
            <a:spLocks noGrp="1"/>
          </p:cNvSpPr>
          <p:nvPr>
            <p:ph type="title"/>
          </p:nvPr>
        </p:nvSpPr>
        <p:spPr>
          <a:ln/>
        </p:spPr>
        <p:txBody>
          <a:bodyPr vert="horz" wrap="square" lIns="91440" tIns="45720" rIns="91440" bIns="45720" anchor="b" anchorCtr="0"/>
          <a:lstStyle/>
          <a:p>
            <a:pPr eaLnBrk="1" hangingPunct="1"/>
            <a:r>
              <a:rPr lang="en-US" altLang="zh-CN" dirty="0">
                <a:latin typeface="Times New Roman" panose="02020603050405020304" pitchFamily="18" charset="0"/>
              </a:rPr>
              <a:t> 2.2.2  </a:t>
            </a:r>
            <a:r>
              <a:rPr lang="zh-CN" altLang="en-US" dirty="0">
                <a:latin typeface="Times New Roman" panose="02020603050405020304" pitchFamily="18" charset="0"/>
              </a:rPr>
              <a:t>谓词</a:t>
            </a:r>
          </a:p>
        </p:txBody>
      </p:sp>
      <p:sp>
        <p:nvSpPr>
          <p:cNvPr id="27652" name="Rectangle 3"/>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27653" name="Rectangle 4"/>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16390" name="Rectangle 5"/>
          <p:cNvSpPr>
            <a:spLocks noGrp="1" noChangeArrowheads="1"/>
          </p:cNvSpPr>
          <p:nvPr>
            <p:ph idx="1"/>
          </p:nvPr>
        </p:nvSpPr>
        <p:spPr>
          <a:xfrm>
            <a:off x="250825" y="1219200"/>
            <a:ext cx="8642350" cy="4425950"/>
          </a:xfrm>
        </p:spPr>
        <p:txBody>
          <a:bodyPr vert="horz" wrap="square" lIns="91440" tIns="45720" rIns="91440" bIns="45720" numCol="1" anchor="t" anchorCtr="0" compatLnSpc="1"/>
          <a:lstStyle/>
          <a:p>
            <a:pPr marL="533400" marR="0" lvl="0" indent="-53340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Char char="o"/>
              <a:defRPr/>
            </a:pP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谓词</a:t>
            </a:r>
            <a:endPar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endParaRPr>
          </a:p>
          <a:p>
            <a:pPr marL="533400" marR="0" lvl="0" indent="-53340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Char char="§"/>
              <a:defRPr/>
            </a:pPr>
            <a:r>
              <a:rPr kumimoji="0" lang="zh-CN" altLang="en-US" sz="26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当与一个个体相联系时，它刻划了个体性质；</a:t>
            </a:r>
            <a:endParaRPr kumimoji="0" lang="en-US" altLang="zh-CN" sz="26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endParaRPr>
          </a:p>
          <a:p>
            <a:pPr marL="533400" marR="0" lvl="0" indent="-53340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Char char="§"/>
              <a:defRPr/>
            </a:pPr>
            <a:r>
              <a:rPr kumimoji="0" lang="zh-CN" altLang="en-US" sz="26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当与两个或两个以上个体相联系时，它刻划了个体之间的关系；</a:t>
            </a:r>
            <a:endParaRPr kumimoji="0" lang="en-US" altLang="zh-CN" sz="26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endParaRPr>
          </a:p>
          <a:p>
            <a:pPr marL="533400" marR="0" lvl="0" indent="-53340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Char char="§"/>
              <a:defRPr/>
            </a:pPr>
            <a:r>
              <a:rPr kumimoji="0" lang="zh-CN" altLang="en-US" sz="26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表示确定谓词，称为谓词常元，表示不确定的谓词，称为谓词变元，都用大写英文字母，如</a:t>
            </a:r>
            <a:r>
              <a:rPr kumimoji="0" lang="en-US" altLang="zh-CN" sz="2600" b="1" i="1"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P</a:t>
            </a:r>
            <a:r>
              <a:rPr kumimoji="0" lang="zh-CN" altLang="en-US" sz="2600" b="1" i="1"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a:t>
            </a:r>
            <a:r>
              <a:rPr kumimoji="0" lang="en-US" altLang="zh-CN" sz="2600" b="1" i="1"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Q</a:t>
            </a:r>
            <a:r>
              <a:rPr kumimoji="0" lang="zh-CN" altLang="en-US" sz="2600" b="1" i="1"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a:t>
            </a:r>
            <a:r>
              <a:rPr kumimoji="0" lang="en-US" altLang="zh-CN" sz="2600" b="1" i="1"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R</a:t>
            </a:r>
            <a:r>
              <a:rPr kumimoji="0" lang="zh-CN" altLang="en-US" sz="2600" b="1" i="1"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a:t>
            </a:r>
            <a:r>
              <a:rPr kumimoji="0" lang="en-US" altLang="zh-CN" sz="26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a:t>
            </a:r>
            <a:r>
              <a:rPr kumimoji="0" lang="zh-CN" altLang="en-US" sz="26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等表示。</a:t>
            </a:r>
          </a:p>
          <a:p>
            <a:pPr marL="0" marR="0" lvl="0" indent="0" algn="l" defTabSz="914400" rtl="0" eaLnBrk="1" fontAlgn="base" latinLnBrk="0" hangingPunct="1">
              <a:lnSpc>
                <a:spcPct val="120000"/>
              </a:lnSpc>
              <a:spcBef>
                <a:spcPct val="40000"/>
              </a:spcBef>
              <a:spcAft>
                <a:spcPct val="0"/>
              </a:spcAft>
              <a:buClr>
                <a:srgbClr val="0000FF"/>
              </a:buClr>
              <a:buSzTx/>
              <a:buFont typeface="Wingdings" panose="05000000000000000000" pitchFamily="2" charset="2"/>
              <a:buNone/>
              <a:defRPr/>
            </a:pPr>
            <a:endPar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24</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28675" name="Rectangle 2"/>
          <p:cNvSpPr>
            <a:spLocks noGrp="1"/>
          </p:cNvSpPr>
          <p:nvPr>
            <p:ph type="title"/>
          </p:nvPr>
        </p:nvSpPr>
        <p:spPr>
          <a:ln/>
        </p:spPr>
        <p:txBody>
          <a:bodyPr vert="horz" wrap="square" lIns="91440" tIns="45720" rIns="91440" bIns="45720" anchor="b" anchorCtr="0"/>
          <a:lstStyle/>
          <a:p>
            <a:pPr eaLnBrk="1" hangingPunct="1"/>
            <a:r>
              <a:rPr lang="en-US" altLang="zh-CN" dirty="0">
                <a:latin typeface="Times New Roman" panose="02020603050405020304" pitchFamily="18" charset="0"/>
              </a:rPr>
              <a:t> 2.2.2  </a:t>
            </a:r>
            <a:r>
              <a:rPr lang="zh-CN" altLang="en-US" dirty="0">
                <a:latin typeface="Times New Roman" panose="02020603050405020304" pitchFamily="18" charset="0"/>
              </a:rPr>
              <a:t>谓词</a:t>
            </a:r>
          </a:p>
        </p:txBody>
      </p:sp>
      <p:sp>
        <p:nvSpPr>
          <p:cNvPr id="28676" name="Rectangle 3"/>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28677" name="Rectangle 4"/>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28678" name="Rectangle 5"/>
          <p:cNvSpPr>
            <a:spLocks noGrp="1"/>
          </p:cNvSpPr>
          <p:nvPr>
            <p:ph idx="1"/>
          </p:nvPr>
        </p:nvSpPr>
        <p:spPr>
          <a:xfrm>
            <a:off x="457200" y="1143000"/>
            <a:ext cx="8359775" cy="4876800"/>
          </a:xfrm>
          <a:ln/>
        </p:spPr>
        <p:txBody>
          <a:bodyPr vert="horz" wrap="square" lIns="91440" tIns="45720" rIns="91440" bIns="45720" anchor="t" anchorCtr="0"/>
          <a:lstStyle/>
          <a:p>
            <a:pPr marL="0" indent="0" eaLnBrk="1" hangingPunct="1">
              <a:lnSpc>
                <a:spcPct val="130000"/>
              </a:lnSpc>
              <a:spcBef>
                <a:spcPct val="0"/>
              </a:spcBef>
              <a:buClr>
                <a:srgbClr val="0000FF"/>
              </a:buClr>
              <a:buNone/>
            </a:pPr>
            <a:r>
              <a:rPr lang="en-US" altLang="zh-CN" b="1" dirty="0">
                <a:latin typeface="Times New Roman" panose="02020603050405020304" pitchFamily="18" charset="0"/>
              </a:rPr>
              <a:t>      </a:t>
            </a:r>
            <a:r>
              <a:rPr lang="zh-CN" altLang="en-US" sz="2400" b="1" dirty="0">
                <a:latin typeface="Times New Roman" panose="02020603050405020304" pitchFamily="18" charset="0"/>
              </a:rPr>
              <a:t>例如，在命题“张明是位大学生”中，“张明”是个体，“是位大学生”是谓词，它刻划了“张明”的性质。</a:t>
            </a:r>
            <a:endParaRPr lang="en-US" altLang="zh-CN" sz="2400" b="1" dirty="0">
              <a:latin typeface="Times New Roman" panose="02020603050405020304" pitchFamily="18" charset="0"/>
            </a:endParaRPr>
          </a:p>
          <a:p>
            <a:pPr marL="0" indent="0" eaLnBrk="1" hangingPunct="1">
              <a:lnSpc>
                <a:spcPct val="130000"/>
              </a:lnSpc>
              <a:spcBef>
                <a:spcPct val="0"/>
              </a:spcBef>
              <a:buClr>
                <a:srgbClr val="0000FF"/>
              </a:buClr>
              <a:buNone/>
            </a:pPr>
            <a:r>
              <a:rPr lang="zh-CN" altLang="en-US" sz="2400" b="1" dirty="0">
                <a:latin typeface="Times New Roman" panose="02020603050405020304" pitchFamily="18" charset="0"/>
              </a:rPr>
              <a:t>设</a:t>
            </a:r>
            <a:r>
              <a:rPr lang="en-US" altLang="zh-CN" sz="2400" b="1" i="1" dirty="0">
                <a:latin typeface="Times New Roman" panose="02020603050405020304" pitchFamily="18" charset="0"/>
              </a:rPr>
              <a:t>S</a:t>
            </a:r>
            <a:r>
              <a:rPr lang="zh-CN" altLang="en-US" sz="2400" b="1" dirty="0">
                <a:latin typeface="Times New Roman" panose="02020603050405020304" pitchFamily="18" charset="0"/>
              </a:rPr>
              <a:t>：是位大学生，</a:t>
            </a:r>
            <a:r>
              <a:rPr lang="en-US" altLang="zh-CN" sz="2400" b="1" i="1" dirty="0">
                <a:latin typeface="Times New Roman" panose="02020603050405020304" pitchFamily="18" charset="0"/>
              </a:rPr>
              <a:t>c</a:t>
            </a:r>
            <a:r>
              <a:rPr lang="zh-CN" altLang="en-US" sz="2400" b="1" dirty="0">
                <a:latin typeface="Times New Roman" panose="02020603050405020304" pitchFamily="18" charset="0"/>
              </a:rPr>
              <a:t>：张明，则“张明是位大学生”可表示为</a:t>
            </a:r>
            <a:r>
              <a:rPr lang="en-US" altLang="zh-CN" sz="2400" b="1" i="1" dirty="0">
                <a:latin typeface="Times New Roman" panose="02020603050405020304" pitchFamily="18" charset="0"/>
              </a:rPr>
              <a:t>S</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c</a:t>
            </a:r>
            <a:r>
              <a:rPr lang="en-US" altLang="zh-CN" sz="2400" b="1" dirty="0">
                <a:latin typeface="Times New Roman" panose="02020603050405020304" pitchFamily="18" charset="0"/>
              </a:rPr>
              <a:t>)</a:t>
            </a:r>
          </a:p>
          <a:p>
            <a:pPr marL="0" indent="0" eaLnBrk="1" hangingPunct="1">
              <a:lnSpc>
                <a:spcPct val="130000"/>
              </a:lnSpc>
              <a:spcBef>
                <a:spcPct val="0"/>
              </a:spcBef>
              <a:buClr>
                <a:srgbClr val="0000FF"/>
              </a:buClr>
              <a:buNone/>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命题“武汉位于北京和广州之间”中，武汉、北京和广州是三个个体，而“</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位于</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和</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之间”是谓词，它刻划了武汉、北京和广州之间的关系。</a:t>
            </a:r>
            <a:endParaRPr lang="en-US" altLang="zh-CN" sz="2400" b="1" dirty="0">
              <a:latin typeface="Times New Roman" panose="02020603050405020304" pitchFamily="18" charset="0"/>
            </a:endParaRPr>
          </a:p>
          <a:p>
            <a:pPr marL="0" indent="0" eaLnBrk="1" hangingPunct="1">
              <a:lnSpc>
                <a:spcPct val="130000"/>
              </a:lnSpc>
              <a:spcBef>
                <a:spcPct val="0"/>
              </a:spcBef>
              <a:buClr>
                <a:srgbClr val="0000FF"/>
              </a:buClr>
              <a:buNone/>
            </a:pPr>
            <a:r>
              <a:rPr lang="zh-CN" altLang="en-US" sz="2400" b="1" dirty="0">
                <a:latin typeface="Times New Roman" panose="02020603050405020304" pitchFamily="18" charset="0"/>
              </a:rPr>
              <a:t>设</a:t>
            </a:r>
            <a:r>
              <a:rPr lang="en-US" altLang="zh-CN" sz="2400" b="1" i="1" dirty="0">
                <a:latin typeface="Times New Roman" panose="02020603050405020304" pitchFamily="18" charset="0"/>
              </a:rPr>
              <a:t>P</a:t>
            </a:r>
            <a:r>
              <a:rPr lang="en-US" altLang="zh-CN" sz="2400" b="1" dirty="0">
                <a:latin typeface="Times New Roman" panose="02020603050405020304" pitchFamily="18" charset="0"/>
              </a:rPr>
              <a:t>: …</a:t>
            </a:r>
            <a:r>
              <a:rPr lang="zh-CN" altLang="en-US" sz="2400" b="1" dirty="0">
                <a:latin typeface="Times New Roman" panose="02020603050405020304" pitchFamily="18" charset="0"/>
              </a:rPr>
              <a:t>位于</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和</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之间，</a:t>
            </a:r>
            <a:r>
              <a:rPr lang="en-US" altLang="zh-CN" sz="2400" b="1" i="1" dirty="0">
                <a:latin typeface="Times New Roman" panose="02020603050405020304" pitchFamily="18" charset="0"/>
              </a:rPr>
              <a:t>a:</a:t>
            </a:r>
            <a:r>
              <a:rPr lang="zh-CN" altLang="en-US" sz="2400" b="1" dirty="0">
                <a:latin typeface="Times New Roman" panose="02020603050405020304" pitchFamily="18" charset="0"/>
              </a:rPr>
              <a:t>武汉，</a:t>
            </a:r>
            <a:r>
              <a:rPr lang="en-US" altLang="zh-CN" sz="2400" b="1" i="1" dirty="0">
                <a:latin typeface="Times New Roman" panose="02020603050405020304" pitchFamily="18" charset="0"/>
              </a:rPr>
              <a:t>b</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北京，</a:t>
            </a:r>
            <a:r>
              <a:rPr lang="en-US" altLang="zh-CN" sz="2400" b="1" i="1" dirty="0">
                <a:latin typeface="Times New Roman" panose="02020603050405020304" pitchFamily="18" charset="0"/>
              </a:rPr>
              <a:t>c</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广州</a:t>
            </a:r>
            <a:endParaRPr lang="en-US" altLang="zh-CN" sz="2400" b="1" dirty="0">
              <a:latin typeface="Times New Roman" panose="02020603050405020304" pitchFamily="18" charset="0"/>
            </a:endParaRPr>
          </a:p>
          <a:p>
            <a:pPr marL="0" indent="0" eaLnBrk="1" hangingPunct="1">
              <a:lnSpc>
                <a:spcPct val="130000"/>
              </a:lnSpc>
              <a:spcBef>
                <a:spcPct val="0"/>
              </a:spcBef>
              <a:buClr>
                <a:srgbClr val="0000FF"/>
              </a:buClr>
              <a:buNone/>
            </a:pPr>
            <a:r>
              <a:rPr lang="zh-CN" altLang="en-US" sz="2400" b="1" dirty="0">
                <a:latin typeface="Times New Roman" panose="02020603050405020304" pitchFamily="18" charset="0"/>
              </a:rPr>
              <a:t>则</a:t>
            </a:r>
            <a:r>
              <a:rPr lang="en-US" altLang="zh-CN" sz="2400" b="1" i="1" dirty="0">
                <a:latin typeface="Times New Roman" panose="02020603050405020304" pitchFamily="18" charset="0"/>
              </a:rPr>
              <a:t>P</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a,b,c</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：“武汉位于北京和广州之间”</a:t>
            </a:r>
            <a:endParaRPr lang="en-US" altLang="zh-CN" sz="2400" b="1" dirty="0">
              <a:latin typeface="Times New Roman" panose="02020603050405020304" pitchFamily="18" charset="0"/>
            </a:endParaRPr>
          </a:p>
          <a:p>
            <a:pPr marL="0" indent="0" eaLnBrk="1" hangingPunct="1">
              <a:buClr>
                <a:srgbClr val="0000FF"/>
              </a:buClr>
              <a:buNone/>
            </a:pPr>
            <a:endParaRPr lang="en-US" altLang="zh-CN" b="1" dirty="0">
              <a:latin typeface="Times New Roman" panose="02020603050405020304" pitchFamily="18" charset="0"/>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25</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29699" name="Rectangle 2"/>
          <p:cNvSpPr>
            <a:spLocks noGrp="1"/>
          </p:cNvSpPr>
          <p:nvPr>
            <p:ph type="title"/>
          </p:nvPr>
        </p:nvSpPr>
        <p:spPr>
          <a:ln/>
        </p:spPr>
        <p:txBody>
          <a:bodyPr vert="horz" wrap="square" lIns="91440" tIns="45720" rIns="91440" bIns="45720" anchor="b" anchorCtr="0"/>
          <a:lstStyle/>
          <a:p>
            <a:pPr eaLnBrk="1" hangingPunct="1"/>
            <a:r>
              <a:rPr lang="en-US" altLang="zh-CN" dirty="0">
                <a:latin typeface="Times New Roman" panose="02020603050405020304" pitchFamily="18" charset="0"/>
              </a:rPr>
              <a:t> 2.2.2  </a:t>
            </a:r>
            <a:r>
              <a:rPr lang="zh-CN" altLang="en-US" dirty="0">
                <a:latin typeface="Times New Roman" panose="02020603050405020304" pitchFamily="18" charset="0"/>
              </a:rPr>
              <a:t>谓词</a:t>
            </a:r>
          </a:p>
        </p:txBody>
      </p:sp>
      <p:sp>
        <p:nvSpPr>
          <p:cNvPr id="29700" name="Rectangle 3"/>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29701" name="Rectangle 4"/>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29702" name="Rectangle 5"/>
          <p:cNvSpPr>
            <a:spLocks noGrp="1"/>
          </p:cNvSpPr>
          <p:nvPr>
            <p:ph idx="1"/>
          </p:nvPr>
        </p:nvSpPr>
        <p:spPr>
          <a:xfrm>
            <a:off x="250825" y="908050"/>
            <a:ext cx="8642350" cy="2586038"/>
          </a:xfrm>
          <a:ln/>
        </p:spPr>
        <p:txBody>
          <a:bodyPr vert="horz" wrap="square" lIns="91440" tIns="45720" rIns="91440" bIns="45720" anchor="t" anchorCtr="0"/>
          <a:lstStyle/>
          <a:p>
            <a:pPr marL="533400" indent="-533400" eaLnBrk="1" hangingPunct="1"/>
            <a:r>
              <a:rPr lang="zh-CN" altLang="en-US" b="1" dirty="0">
                <a:latin typeface="Times New Roman" panose="02020603050405020304" pitchFamily="18" charset="0"/>
              </a:rPr>
              <a:t>谓词的一般形式：   </a:t>
            </a:r>
            <a:r>
              <a:rPr lang="en-US" altLang="zh-CN" b="1" i="1" dirty="0">
                <a:latin typeface="Times New Roman" panose="02020603050405020304" pitchFamily="18" charset="0"/>
              </a:rPr>
              <a:t>P </a:t>
            </a:r>
            <a:r>
              <a:rPr lang="en-US" altLang="zh-CN" b="1" dirty="0">
                <a:latin typeface="Times New Roman" panose="02020603050405020304" pitchFamily="18" charset="0"/>
              </a:rPr>
              <a:t>(</a:t>
            </a:r>
            <a:r>
              <a:rPr lang="en-US" altLang="zh-CN" b="1" i="1" dirty="0">
                <a:latin typeface="Times New Roman" panose="02020603050405020304" pitchFamily="18" charset="0"/>
              </a:rPr>
              <a:t>x</a:t>
            </a:r>
            <a:r>
              <a:rPr lang="en-US" altLang="zh-CN" b="1" baseline="-25000" dirty="0">
                <a:latin typeface="Times New Roman" panose="02020603050405020304" pitchFamily="18" charset="0"/>
              </a:rPr>
              <a:t>1</a:t>
            </a:r>
            <a:r>
              <a:rPr lang="en-US" altLang="zh-CN" b="1" dirty="0">
                <a:latin typeface="Times New Roman" panose="02020603050405020304" pitchFamily="18" charset="0"/>
              </a:rPr>
              <a:t>, </a:t>
            </a:r>
            <a:r>
              <a:rPr lang="en-US" altLang="zh-CN" b="1" i="1" dirty="0">
                <a:latin typeface="Times New Roman" panose="02020603050405020304" pitchFamily="18" charset="0"/>
              </a:rPr>
              <a:t>x</a:t>
            </a:r>
            <a:r>
              <a:rPr lang="en-US" altLang="zh-CN" b="1" baseline="-25000" dirty="0">
                <a:latin typeface="Times New Roman" panose="02020603050405020304" pitchFamily="18" charset="0"/>
              </a:rPr>
              <a:t>2</a:t>
            </a:r>
            <a:r>
              <a:rPr lang="en-US" altLang="zh-CN" b="1" dirty="0">
                <a:latin typeface="Times New Roman" panose="02020603050405020304" pitchFamily="18" charset="0"/>
              </a:rPr>
              <a:t>,</a:t>
            </a:r>
            <a:r>
              <a:rPr lang="en-US" altLang="zh-CN" sz="4400" b="1" baseline="9000" dirty="0">
                <a:latin typeface="Times New Roman" panose="02020603050405020304" pitchFamily="18" charset="0"/>
              </a:rPr>
              <a:t>…</a:t>
            </a:r>
            <a:r>
              <a:rPr lang="en-US" altLang="zh-CN" b="1" dirty="0">
                <a:latin typeface="Times New Roman" panose="02020603050405020304" pitchFamily="18" charset="0"/>
              </a:rPr>
              <a:t>, </a:t>
            </a:r>
            <a:r>
              <a:rPr lang="en-US" altLang="zh-CN" b="1" i="1" dirty="0">
                <a:latin typeface="Times New Roman" panose="02020603050405020304" pitchFamily="18" charset="0"/>
              </a:rPr>
              <a:t>x</a:t>
            </a:r>
            <a:r>
              <a:rPr lang="en-US" altLang="zh-CN" b="1" i="1" baseline="-25000" dirty="0">
                <a:latin typeface="Times New Roman" panose="02020603050405020304" pitchFamily="18" charset="0"/>
              </a:rPr>
              <a:t>n</a:t>
            </a:r>
            <a:r>
              <a:rPr lang="en-US" altLang="zh-CN" b="1" dirty="0">
                <a:latin typeface="Times New Roman" panose="02020603050405020304" pitchFamily="18" charset="0"/>
              </a:rPr>
              <a:t>)</a:t>
            </a:r>
          </a:p>
          <a:p>
            <a:pPr marL="533400" indent="-533400" eaLnBrk="1" hangingPunct="1">
              <a:buFont typeface="Wingdings" panose="05000000000000000000" pitchFamily="2" charset="2"/>
              <a:buChar char="§"/>
            </a:pPr>
            <a:r>
              <a:rPr lang="zh-CN" altLang="en-US" sz="2600" b="1" dirty="0">
                <a:latin typeface="Times New Roman" panose="02020603050405020304" pitchFamily="18" charset="0"/>
              </a:rPr>
              <a:t>个体 </a:t>
            </a:r>
            <a:r>
              <a:rPr lang="en-US" altLang="zh-CN" sz="2600" b="1" i="1" dirty="0">
                <a:latin typeface="Times New Roman" panose="02020603050405020304" pitchFamily="18" charset="0"/>
              </a:rPr>
              <a:t>x</a:t>
            </a:r>
            <a:r>
              <a:rPr lang="en-US" altLang="zh-CN" sz="2600" b="1" baseline="-25000" dirty="0">
                <a:latin typeface="Times New Roman" panose="02020603050405020304" pitchFamily="18" charset="0"/>
              </a:rPr>
              <a:t>1</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x</a:t>
            </a:r>
            <a:r>
              <a:rPr lang="en-US" altLang="zh-CN" sz="2600" b="1" baseline="-25000" dirty="0">
                <a:latin typeface="Times New Roman" panose="02020603050405020304" pitchFamily="18" charset="0"/>
              </a:rPr>
              <a:t>2</a:t>
            </a:r>
            <a:r>
              <a:rPr lang="en-US" altLang="zh-CN" sz="2600" b="1" dirty="0">
                <a:latin typeface="Times New Roman" panose="02020603050405020304" pitchFamily="18" charset="0"/>
              </a:rPr>
              <a:t>,</a:t>
            </a:r>
            <a:r>
              <a:rPr lang="en-US" altLang="zh-CN" sz="4000" b="1" baseline="10000" dirty="0">
                <a:latin typeface="Times New Roman" panose="02020603050405020304" pitchFamily="18" charset="0"/>
              </a:rPr>
              <a:t>…</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x</a:t>
            </a:r>
            <a:r>
              <a:rPr lang="en-US" altLang="zh-CN" sz="2600" b="1" baseline="-25000" dirty="0">
                <a:latin typeface="Times New Roman" panose="02020603050405020304" pitchFamily="18" charset="0"/>
              </a:rPr>
              <a:t>n</a:t>
            </a:r>
            <a:r>
              <a:rPr lang="en-US" altLang="zh-CN" sz="2600" b="1" i="1" baseline="-25000" dirty="0">
                <a:latin typeface="Times New Roman" panose="02020603050405020304" pitchFamily="18" charset="0"/>
              </a:rPr>
              <a:t> </a:t>
            </a:r>
            <a:r>
              <a:rPr lang="zh-CN" altLang="en-US" sz="2600" dirty="0">
                <a:latin typeface="Times New Roman" panose="02020603050405020304" pitchFamily="18" charset="0"/>
              </a:rPr>
              <a:t>：某个独立存在的事物或者某个抽象的概念；</a:t>
            </a:r>
          </a:p>
          <a:p>
            <a:pPr marL="533400" indent="-533400" eaLnBrk="1" hangingPunct="1">
              <a:buFont typeface="Wingdings" panose="05000000000000000000" pitchFamily="2" charset="2"/>
              <a:buChar char="§"/>
            </a:pPr>
            <a:r>
              <a:rPr lang="zh-CN" altLang="en-US" sz="2600" b="1" dirty="0">
                <a:latin typeface="Times New Roman" panose="02020603050405020304" pitchFamily="18" charset="0"/>
              </a:rPr>
              <a:t>谓词名 </a:t>
            </a:r>
            <a:r>
              <a:rPr lang="en-US" altLang="zh-CN" sz="2600" b="1" i="1" dirty="0">
                <a:latin typeface="Times New Roman" panose="02020603050405020304" pitchFamily="18" charset="0"/>
              </a:rPr>
              <a:t>P</a:t>
            </a:r>
            <a:r>
              <a:rPr lang="zh-CN" altLang="en-US" sz="2600" dirty="0">
                <a:latin typeface="Times New Roman" panose="02020603050405020304" pitchFamily="18" charset="0"/>
              </a:rPr>
              <a:t>：刻画个体的性质、状态或个体间的关系。</a:t>
            </a:r>
          </a:p>
          <a:p>
            <a:pPr marL="533400" indent="-533400" eaLnBrk="1" hangingPunct="1">
              <a:buClr>
                <a:srgbClr val="0000FF"/>
              </a:buClr>
              <a:buFont typeface="Wingdings" panose="05000000000000000000" pitchFamily="2" charset="2"/>
              <a:buChar char="o"/>
            </a:pPr>
            <a:endParaRPr lang="en-US" altLang="zh-CN" b="1" dirty="0">
              <a:latin typeface="Times New Roman" panose="02020603050405020304" pitchFamily="18" charset="0"/>
            </a:endParaRPr>
          </a:p>
        </p:txBody>
      </p:sp>
      <p:sp>
        <p:nvSpPr>
          <p:cNvPr id="220166" name="AutoShape 6"/>
          <p:cNvSpPr/>
          <p:nvPr/>
        </p:nvSpPr>
        <p:spPr>
          <a:xfrm>
            <a:off x="1697038" y="4329113"/>
            <a:ext cx="7269162" cy="2114550"/>
          </a:xfrm>
          <a:prstGeom prst="accentBorderCallout1">
            <a:avLst>
              <a:gd name="adj1" fmla="val 5407"/>
              <a:gd name="adj2" fmla="val -1046"/>
              <a:gd name="adj3" fmla="val -15764"/>
              <a:gd name="adj4" fmla="val -4435"/>
            </a:avLst>
          </a:prstGeom>
          <a:gradFill rotWithShape="0">
            <a:gsLst>
              <a:gs pos="0">
                <a:schemeClr val="accent1"/>
              </a:gs>
              <a:gs pos="100000">
                <a:schemeClr val="bg1"/>
              </a:gs>
            </a:gsLst>
            <a:path path="rect">
              <a:fillToRect l="100000" b="100000"/>
            </a:path>
            <a:tileRect/>
          </a:gradFill>
          <a:ln w="9525" cap="flat" cmpd="sng">
            <a:solidFill>
              <a:schemeClr val="tx1"/>
            </a:solidFill>
            <a:prstDash val="solid"/>
            <a:miter/>
            <a:headEnd type="none" w="med" len="med"/>
            <a:tailEnd type="none" w="med" len="med"/>
          </a:ln>
        </p:spPr>
        <p:txBody>
          <a:bodyPr/>
          <a:lstStyle/>
          <a:p>
            <a:pPr eaLnBrk="1" hangingPunct="1">
              <a:spcBef>
                <a:spcPct val="40000"/>
              </a:spcBef>
              <a:buClr>
                <a:schemeClr val="accent2"/>
              </a:buClr>
              <a:buFont typeface="Wingdings" panose="05000000000000000000" pitchFamily="2" charset="2"/>
              <a:buChar char="§"/>
            </a:pPr>
            <a:r>
              <a:rPr lang="en-US" altLang="zh-CN" sz="2600" b="1" dirty="0">
                <a:latin typeface="Times New Roman" panose="02020603050405020304" pitchFamily="18" charset="0"/>
              </a:rPr>
              <a:t> “</a:t>
            </a:r>
            <a:r>
              <a:rPr lang="zh-CN" altLang="en-US" sz="2600" b="1" dirty="0">
                <a:solidFill>
                  <a:schemeClr val="accent2"/>
                </a:solidFill>
                <a:latin typeface="Times New Roman" panose="02020603050405020304" pitchFamily="18" charset="0"/>
              </a:rPr>
              <a:t>老张是一个教师</a:t>
            </a:r>
            <a:r>
              <a:rPr lang="zh-CN" altLang="en-US" sz="2600" b="1" dirty="0">
                <a:latin typeface="Times New Roman" panose="02020603050405020304" pitchFamily="18" charset="0"/>
              </a:rPr>
              <a:t>”：一元谓词 </a:t>
            </a:r>
            <a:r>
              <a:rPr lang="en-US" altLang="zh-CN" sz="2600" b="1" i="1" dirty="0">
                <a:latin typeface="Times New Roman" panose="02020603050405020304" pitchFamily="18" charset="0"/>
              </a:rPr>
              <a:t>Teacher </a:t>
            </a:r>
            <a:r>
              <a:rPr lang="en-US" altLang="zh-CN" sz="2600" b="1" dirty="0">
                <a:latin typeface="Times New Roman" panose="02020603050405020304" pitchFamily="18" charset="0"/>
              </a:rPr>
              <a:t>(</a:t>
            </a:r>
            <a:r>
              <a:rPr lang="en-US" altLang="zh-CN" sz="2600" b="1" i="1" dirty="0">
                <a:latin typeface="Times New Roman" panose="02020603050405020304" pitchFamily="18" charset="0"/>
              </a:rPr>
              <a:t>Zhang</a:t>
            </a:r>
            <a:r>
              <a:rPr lang="en-US" altLang="zh-CN" sz="2600" b="1" dirty="0">
                <a:latin typeface="Times New Roman" panose="02020603050405020304" pitchFamily="18" charset="0"/>
              </a:rPr>
              <a:t>)</a:t>
            </a:r>
          </a:p>
          <a:p>
            <a:pPr eaLnBrk="1" hangingPunct="1">
              <a:spcBef>
                <a:spcPct val="40000"/>
              </a:spcBef>
              <a:buClr>
                <a:schemeClr val="accent2"/>
              </a:buClr>
              <a:buFont typeface="Wingdings" panose="05000000000000000000" pitchFamily="2" charset="2"/>
              <a:buChar char="§"/>
            </a:pPr>
            <a:r>
              <a:rPr lang="en-US" altLang="zh-CN" sz="2600" b="1" dirty="0">
                <a:latin typeface="Times New Roman" panose="02020603050405020304" pitchFamily="18" charset="0"/>
              </a:rPr>
              <a:t> “</a:t>
            </a:r>
            <a:r>
              <a:rPr lang="en-US" altLang="zh-CN" sz="2600" b="1" dirty="0">
                <a:solidFill>
                  <a:schemeClr val="accent2"/>
                </a:solidFill>
                <a:latin typeface="Times New Roman" panose="02020603050405020304" pitchFamily="18" charset="0"/>
              </a:rPr>
              <a:t>5&gt;3</a:t>
            </a:r>
            <a:r>
              <a:rPr lang="en-US" altLang="zh-CN" sz="2600" b="1" dirty="0">
                <a:latin typeface="Times New Roman" panose="02020603050405020304" pitchFamily="18" charset="0"/>
              </a:rPr>
              <a:t>” </a:t>
            </a:r>
            <a:r>
              <a:rPr lang="zh-CN" altLang="en-US" sz="2600" b="1" dirty="0">
                <a:latin typeface="Times New Roman" panose="02020603050405020304" pitchFamily="18" charset="0"/>
              </a:rPr>
              <a:t>：</a:t>
            </a:r>
            <a:r>
              <a:rPr lang="zh-CN" altLang="en-US" sz="2600" dirty="0">
                <a:latin typeface="Times New Roman" panose="02020603050405020304" pitchFamily="18" charset="0"/>
              </a:rPr>
              <a:t>二元谓词</a:t>
            </a:r>
            <a:r>
              <a:rPr lang="zh-CN" altLang="en-US" sz="2600" b="1" dirty="0">
                <a:latin typeface="Times New Roman" panose="02020603050405020304" pitchFamily="18" charset="0"/>
              </a:rPr>
              <a:t> </a:t>
            </a:r>
            <a:r>
              <a:rPr lang="en-US" altLang="zh-CN" sz="2600" b="1" i="1" dirty="0">
                <a:latin typeface="Times New Roman" panose="02020603050405020304" pitchFamily="18" charset="0"/>
              </a:rPr>
              <a:t>Greater </a:t>
            </a:r>
            <a:r>
              <a:rPr lang="en-US" altLang="zh-CN" sz="2600" b="1" dirty="0">
                <a:latin typeface="Times New Roman" panose="02020603050405020304" pitchFamily="18" charset="0"/>
              </a:rPr>
              <a:t>(5, 3)</a:t>
            </a:r>
          </a:p>
          <a:p>
            <a:pPr eaLnBrk="1" hangingPunct="1">
              <a:spcBef>
                <a:spcPct val="40000"/>
              </a:spcBef>
              <a:buClr>
                <a:schemeClr val="accent2"/>
              </a:buClr>
              <a:buFont typeface="Wingdings" panose="05000000000000000000" pitchFamily="2" charset="2"/>
              <a:buChar char="§"/>
            </a:pPr>
            <a:r>
              <a:rPr lang="en-US" altLang="zh-CN" sz="2600" b="1" dirty="0">
                <a:latin typeface="Times New Roman" panose="02020603050405020304" pitchFamily="18" charset="0"/>
              </a:rPr>
              <a:t> “</a:t>
            </a:r>
            <a:r>
              <a:rPr lang="en-US" altLang="zh-CN" sz="2600" b="1" dirty="0">
                <a:solidFill>
                  <a:schemeClr val="accent2"/>
                </a:solidFill>
                <a:latin typeface="Times New Roman" panose="02020603050405020304" pitchFamily="18" charset="0"/>
              </a:rPr>
              <a:t>Smith</a:t>
            </a:r>
            <a:r>
              <a:rPr lang="zh-CN" altLang="en-US" sz="2600" b="1" dirty="0">
                <a:solidFill>
                  <a:schemeClr val="accent2"/>
                </a:solidFill>
                <a:latin typeface="Times New Roman" panose="02020603050405020304" pitchFamily="18" charset="0"/>
              </a:rPr>
              <a:t>作为一个工程师为</a:t>
            </a:r>
            <a:r>
              <a:rPr lang="en-US" altLang="zh-CN" sz="2600" b="1" dirty="0">
                <a:solidFill>
                  <a:schemeClr val="accent2"/>
                </a:solidFill>
                <a:latin typeface="Times New Roman" panose="02020603050405020304" pitchFamily="18" charset="0"/>
              </a:rPr>
              <a:t>IBM</a:t>
            </a:r>
            <a:r>
              <a:rPr lang="zh-CN" altLang="en-US" sz="2600" b="1" dirty="0">
                <a:solidFill>
                  <a:schemeClr val="accent2"/>
                </a:solidFill>
                <a:latin typeface="Times New Roman" panose="02020603050405020304" pitchFamily="18" charset="0"/>
              </a:rPr>
              <a:t>工作</a:t>
            </a:r>
            <a:r>
              <a:rPr lang="zh-CN" altLang="en-US" sz="2600" b="1" dirty="0">
                <a:latin typeface="Times New Roman" panose="02020603050405020304" pitchFamily="18" charset="0"/>
              </a:rPr>
              <a:t>”： </a:t>
            </a:r>
          </a:p>
          <a:p>
            <a:pPr algn="ctr" eaLnBrk="1" hangingPunct="1">
              <a:spcBef>
                <a:spcPct val="40000"/>
              </a:spcBef>
              <a:buClr>
                <a:srgbClr val="0000FF"/>
              </a:buClr>
            </a:pPr>
            <a:r>
              <a:rPr lang="zh-CN" altLang="en-US" sz="2600" dirty="0">
                <a:latin typeface="Times New Roman" panose="02020603050405020304" pitchFamily="18" charset="0"/>
              </a:rPr>
              <a:t>三元谓词</a:t>
            </a:r>
            <a:r>
              <a:rPr lang="zh-CN" altLang="en-US" sz="2600" b="1" dirty="0">
                <a:latin typeface="Times New Roman" panose="02020603050405020304" pitchFamily="18" charset="0"/>
              </a:rPr>
              <a:t> </a:t>
            </a:r>
            <a:r>
              <a:rPr lang="en-US" altLang="zh-CN" sz="2600" b="1" i="1" dirty="0">
                <a:latin typeface="Times New Roman" panose="02020603050405020304" pitchFamily="18" charset="0"/>
              </a:rPr>
              <a:t>Works </a:t>
            </a:r>
            <a:r>
              <a:rPr lang="en-US" altLang="zh-CN" sz="2600" b="1" dirty="0">
                <a:latin typeface="Times New Roman" panose="02020603050405020304" pitchFamily="18" charset="0"/>
              </a:rPr>
              <a:t>(</a:t>
            </a:r>
            <a:r>
              <a:rPr lang="en-US" altLang="zh-CN" sz="2600" b="1" i="1" dirty="0">
                <a:latin typeface="Times New Roman" panose="02020603050405020304" pitchFamily="18" charset="0"/>
              </a:rPr>
              <a:t>Smith</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IBM</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engineer</a:t>
            </a:r>
            <a:r>
              <a:rPr lang="en-US" altLang="zh-CN" sz="2600" b="1" dirty="0">
                <a:latin typeface="Times New Roman" panose="02020603050405020304" pitchFamily="18" charset="0"/>
              </a:rPr>
              <a:t>)</a:t>
            </a:r>
          </a:p>
        </p:txBody>
      </p:sp>
      <p:sp>
        <p:nvSpPr>
          <p:cNvPr id="29704" name="Rectangle 7"/>
          <p:cNvSpPr/>
          <p:nvPr/>
        </p:nvSpPr>
        <p:spPr>
          <a:xfrm>
            <a:off x="311150" y="3519488"/>
            <a:ext cx="8359775" cy="519112"/>
          </a:xfrm>
          <a:prstGeom prst="rect">
            <a:avLst/>
          </a:prstGeom>
          <a:noFill/>
          <a:ln w="9525">
            <a:noFill/>
          </a:ln>
        </p:spPr>
        <p:txBody>
          <a:bodyPr>
            <a:spAutoFit/>
          </a:bodyPr>
          <a:lstStyle/>
          <a:p>
            <a:pPr eaLnBrk="1" hangingPunct="1"/>
            <a:r>
              <a:rPr lang="zh-CN" altLang="en-US" sz="2800" b="1" dirty="0">
                <a:solidFill>
                  <a:srgbClr val="0000FF"/>
                </a:solidFill>
                <a:latin typeface="Times New Roman" panose="02020603050405020304" pitchFamily="18" charset="0"/>
              </a:rPr>
              <a:t>（</a:t>
            </a:r>
            <a:r>
              <a:rPr lang="en-US" altLang="zh-CN" sz="2800" b="1" dirty="0">
                <a:solidFill>
                  <a:srgbClr val="0000FF"/>
                </a:solidFill>
                <a:latin typeface="Times New Roman" panose="02020603050405020304" pitchFamily="18" charset="0"/>
              </a:rPr>
              <a:t>1</a:t>
            </a:r>
            <a:r>
              <a:rPr lang="zh-CN" altLang="en-US" sz="2800" b="1" dirty="0">
                <a:solidFill>
                  <a:srgbClr val="0000FF"/>
                </a:solidFill>
                <a:latin typeface="Times New Roman" panose="02020603050405020304" pitchFamily="18" charset="0"/>
              </a:rPr>
              <a:t>）</a:t>
            </a:r>
            <a:r>
              <a:rPr lang="zh-CN" altLang="en-US" sz="2800" b="1" dirty="0">
                <a:latin typeface="Times New Roman" panose="02020603050405020304" pitchFamily="18" charset="0"/>
              </a:rPr>
              <a:t>个体是常量：一个或者一组指定的个体。</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20166"/>
                                        </p:tgtEl>
                                        <p:attrNameLst>
                                          <p:attrName>style.visibility</p:attrName>
                                        </p:attrNameLst>
                                      </p:cBhvr>
                                      <p:to>
                                        <p:strVal val="visible"/>
                                      </p:to>
                                    </p:set>
                                    <p:animEffect transition="in" filter="slide(fromBottom)">
                                      <p:cBhvr>
                                        <p:cTn id="7" dur="500"/>
                                        <p:tgtEl>
                                          <p:spTgt spid="220166"/>
                                        </p:tgtEl>
                                      </p:cBhvr>
                                    </p:animEffect>
                                  </p:childTnLst>
                                  <p:subTnLst>
                                    <p:set>
                                      <p:cBhvr override="childStyle">
                                        <p:cTn dur="1" fill="hold" display="0" masterRel="nextClick" afterEffect="1"/>
                                        <p:tgtEl>
                                          <p:spTgt spid="22016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26</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30723" name="Rectangle 2"/>
          <p:cNvSpPr>
            <a:spLocks noGrp="1"/>
          </p:cNvSpPr>
          <p:nvPr>
            <p:ph type="title"/>
          </p:nvPr>
        </p:nvSpPr>
        <p:spPr>
          <a:ln/>
        </p:spPr>
        <p:txBody>
          <a:bodyPr vert="horz" wrap="square" lIns="91440" tIns="45720" rIns="91440" bIns="45720" anchor="b" anchorCtr="0"/>
          <a:lstStyle/>
          <a:p>
            <a:pPr eaLnBrk="1" hangingPunct="1"/>
            <a:r>
              <a:rPr lang="en-US" altLang="zh-CN" dirty="0">
                <a:latin typeface="Times New Roman" panose="02020603050405020304" pitchFamily="18" charset="0"/>
              </a:rPr>
              <a:t> 2.2.2  </a:t>
            </a:r>
            <a:r>
              <a:rPr lang="zh-CN" altLang="en-US" dirty="0">
                <a:latin typeface="Times New Roman" panose="02020603050405020304" pitchFamily="18" charset="0"/>
              </a:rPr>
              <a:t>谓词</a:t>
            </a:r>
          </a:p>
        </p:txBody>
      </p:sp>
      <p:sp>
        <p:nvSpPr>
          <p:cNvPr id="30724" name="Rectangle 3"/>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30725" name="Rectangle 4"/>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30726" name="Rectangle 5"/>
          <p:cNvSpPr>
            <a:spLocks noGrp="1"/>
          </p:cNvSpPr>
          <p:nvPr>
            <p:ph idx="1"/>
          </p:nvPr>
        </p:nvSpPr>
        <p:spPr>
          <a:xfrm>
            <a:off x="22225" y="908050"/>
            <a:ext cx="8936038" cy="1597025"/>
          </a:xfrm>
          <a:ln/>
        </p:spPr>
        <p:txBody>
          <a:bodyPr vert="horz" wrap="square" lIns="91440" tIns="45720" rIns="91440" bIns="45720" anchor="t" anchorCtr="0"/>
          <a:lstStyle/>
          <a:p>
            <a:pPr marL="533400" indent="-533400" eaLnBrk="1" hangingPunct="1">
              <a:buClr>
                <a:srgbClr val="0000FF"/>
              </a:buClr>
              <a:buNone/>
            </a:pPr>
            <a:r>
              <a:rPr lang="zh-CN" altLang="en-US" b="1" dirty="0">
                <a:solidFill>
                  <a:srgbClr val="0000FF"/>
                </a:solidFill>
                <a:latin typeface="Times New Roman" panose="02020603050405020304" pitchFamily="18" charset="0"/>
              </a:rPr>
              <a:t>（</a:t>
            </a:r>
            <a:r>
              <a:rPr lang="en-US" altLang="zh-CN" b="1" dirty="0">
                <a:solidFill>
                  <a:srgbClr val="0000FF"/>
                </a:solidFill>
                <a:latin typeface="Times New Roman" panose="02020603050405020304" pitchFamily="18" charset="0"/>
              </a:rPr>
              <a:t>2</a:t>
            </a:r>
            <a:r>
              <a:rPr lang="zh-CN" altLang="en-US" b="1" dirty="0">
                <a:solidFill>
                  <a:srgbClr val="0000FF"/>
                </a:solidFill>
                <a:latin typeface="Times New Roman" panose="02020603050405020304" pitchFamily="18" charset="0"/>
              </a:rPr>
              <a:t>）</a:t>
            </a:r>
            <a:r>
              <a:rPr lang="zh-CN" altLang="en-US" b="1" dirty="0">
                <a:latin typeface="Times New Roman" panose="02020603050405020304" pitchFamily="18" charset="0"/>
              </a:rPr>
              <a:t>个体是变元（变量）：</a:t>
            </a:r>
            <a:r>
              <a:rPr lang="zh-CN" altLang="en-US" sz="2600" dirty="0">
                <a:latin typeface="Times New Roman" panose="02020603050405020304" pitchFamily="18" charset="0"/>
              </a:rPr>
              <a:t>没有指定的一个或者一组个体。</a:t>
            </a:r>
            <a:endParaRPr lang="zh-CN" altLang="en-US" b="1" dirty="0">
              <a:latin typeface="Times New Roman" panose="02020603050405020304" pitchFamily="18" charset="0"/>
            </a:endParaRPr>
          </a:p>
        </p:txBody>
      </p:sp>
      <p:sp>
        <p:nvSpPr>
          <p:cNvPr id="30727" name="AutoShape 6"/>
          <p:cNvSpPr/>
          <p:nvPr/>
        </p:nvSpPr>
        <p:spPr>
          <a:xfrm>
            <a:off x="1746250" y="3217863"/>
            <a:ext cx="7385050" cy="677862"/>
          </a:xfrm>
          <a:prstGeom prst="accentBorderCallout1">
            <a:avLst>
              <a:gd name="adj1" fmla="val 16861"/>
              <a:gd name="adj2" fmla="val -1032"/>
              <a:gd name="adj3" fmla="val -34190"/>
              <a:gd name="adj4" fmla="val -3764"/>
            </a:avLst>
          </a:prstGeom>
          <a:solidFill>
            <a:srgbClr val="FFFFFF"/>
          </a:solidFill>
          <a:ln w="9525" cap="flat" cmpd="sng">
            <a:solidFill>
              <a:schemeClr val="tx1"/>
            </a:solidFill>
            <a:prstDash val="solid"/>
            <a:miter/>
            <a:headEnd type="none" w="med" len="med"/>
            <a:tailEnd type="none" w="med" len="med"/>
          </a:ln>
        </p:spPr>
        <p:txBody>
          <a:bodyPr/>
          <a:lstStyle/>
          <a:p>
            <a:pPr eaLnBrk="1" hangingPunct="1">
              <a:lnSpc>
                <a:spcPct val="120000"/>
              </a:lnSpc>
              <a:spcBef>
                <a:spcPct val="20000"/>
              </a:spcBef>
              <a:buClr>
                <a:schemeClr val="accent2"/>
              </a:buClr>
              <a:buFont typeface="Wingdings" panose="05000000000000000000" pitchFamily="2" charset="2"/>
              <a:buChar char="§"/>
            </a:pPr>
            <a:r>
              <a:rPr lang="en-US" altLang="zh-CN" sz="2800" b="1" dirty="0">
                <a:latin typeface="Times New Roman" panose="02020603050405020304" pitchFamily="18" charset="0"/>
              </a:rPr>
              <a:t> “</a:t>
            </a:r>
            <a:r>
              <a:rPr lang="zh-CN" altLang="en-US" sz="2800" b="1" dirty="0">
                <a:solidFill>
                  <a:schemeClr val="accent2"/>
                </a:solidFill>
                <a:latin typeface="Times New Roman" panose="02020603050405020304" pitchFamily="18" charset="0"/>
              </a:rPr>
              <a:t>小李的父亲是教师</a:t>
            </a:r>
            <a:r>
              <a:rPr lang="zh-CN" altLang="en-US" sz="2800" b="1" dirty="0">
                <a:latin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Teacher</a:t>
            </a:r>
            <a:r>
              <a:rPr lang="en-US" altLang="zh-CN" sz="2800" b="1" dirty="0">
                <a:latin typeface="Times New Roman" panose="02020603050405020304" pitchFamily="18" charset="0"/>
              </a:rPr>
              <a:t> (</a:t>
            </a:r>
            <a:r>
              <a:rPr lang="en-US" altLang="zh-CN" sz="2800" b="1" i="1" dirty="0">
                <a:solidFill>
                  <a:srgbClr val="0000FF"/>
                </a:solidFill>
                <a:latin typeface="Times New Roman" panose="02020603050405020304" pitchFamily="18" charset="0"/>
                <a:cs typeface="Times New Roman" panose="02020603050405020304" pitchFamily="18" charset="0"/>
              </a:rPr>
              <a:t>father</a:t>
            </a:r>
            <a:r>
              <a:rPr lang="en-US" altLang="zh-CN" sz="2800" b="1" dirty="0">
                <a:solidFill>
                  <a:srgbClr val="0000FF"/>
                </a:solidFill>
                <a:latin typeface="Times New Roman" panose="02020603050405020304" pitchFamily="18" charset="0"/>
                <a:cs typeface="Times New Roman" panose="02020603050405020304" pitchFamily="18" charset="0"/>
              </a:rPr>
              <a:t> (</a:t>
            </a:r>
            <a:r>
              <a:rPr lang="en-US" altLang="zh-CN" sz="2800" b="1" i="1" dirty="0">
                <a:solidFill>
                  <a:srgbClr val="0000FF"/>
                </a:solidFill>
                <a:latin typeface="Times New Roman" panose="02020603050405020304" pitchFamily="18" charset="0"/>
                <a:cs typeface="Times New Roman" panose="02020603050405020304" pitchFamily="18" charset="0"/>
              </a:rPr>
              <a:t>Li</a:t>
            </a:r>
            <a:r>
              <a:rPr lang="en-US" altLang="zh-CN" sz="2800" b="1" dirty="0">
                <a:solidFill>
                  <a:srgbClr val="0000FF"/>
                </a:solidFill>
                <a:latin typeface="Times New Roman" panose="02020603050405020304" pitchFamily="18" charset="0"/>
                <a:cs typeface="Times New Roman" panose="02020603050405020304" pitchFamily="18" charset="0"/>
              </a:rPr>
              <a:t>) )</a:t>
            </a:r>
            <a:endParaRPr lang="en-US" altLang="zh-CN" sz="2800" b="1" dirty="0">
              <a:latin typeface="Arial" panose="020B0604020202020204" pitchFamily="34" charset="0"/>
            </a:endParaRPr>
          </a:p>
        </p:txBody>
      </p:sp>
      <p:sp>
        <p:nvSpPr>
          <p:cNvPr id="30728" name="Rectangle 7"/>
          <p:cNvSpPr/>
          <p:nvPr/>
        </p:nvSpPr>
        <p:spPr>
          <a:xfrm>
            <a:off x="57150" y="2554288"/>
            <a:ext cx="8197850" cy="519112"/>
          </a:xfrm>
          <a:prstGeom prst="rect">
            <a:avLst/>
          </a:prstGeom>
          <a:noFill/>
          <a:ln w="9525">
            <a:noFill/>
          </a:ln>
        </p:spPr>
        <p:txBody>
          <a:bodyPr wrap="none">
            <a:spAutoFit/>
          </a:bodyPr>
          <a:lstStyle/>
          <a:p>
            <a:pPr eaLnBrk="1" hangingPunct="1"/>
            <a:r>
              <a:rPr lang="zh-CN" altLang="en-US" sz="2800" b="1" dirty="0">
                <a:solidFill>
                  <a:srgbClr val="0000FF"/>
                </a:solidFill>
                <a:latin typeface="Times New Roman" panose="02020603050405020304" pitchFamily="18" charset="0"/>
              </a:rPr>
              <a:t>（</a:t>
            </a:r>
            <a:r>
              <a:rPr lang="en-US" altLang="zh-CN" sz="2800" b="1" dirty="0">
                <a:solidFill>
                  <a:srgbClr val="0000FF"/>
                </a:solidFill>
                <a:latin typeface="Times New Roman" panose="02020603050405020304" pitchFamily="18" charset="0"/>
              </a:rPr>
              <a:t>3</a:t>
            </a:r>
            <a:r>
              <a:rPr lang="zh-CN" altLang="en-US" sz="2800" b="1" dirty="0">
                <a:solidFill>
                  <a:srgbClr val="0000FF"/>
                </a:solidFill>
                <a:latin typeface="Times New Roman" panose="02020603050405020304" pitchFamily="18" charset="0"/>
              </a:rPr>
              <a:t>）</a:t>
            </a:r>
            <a:r>
              <a:rPr lang="zh-CN" altLang="en-US" sz="2800" b="1" dirty="0">
                <a:latin typeface="宋体" panose="02010600030101010101" pitchFamily="2" charset="-122"/>
              </a:rPr>
              <a:t>个体是</a:t>
            </a:r>
            <a:r>
              <a:rPr lang="zh-CN" altLang="en-US" sz="2800" b="1" dirty="0">
                <a:solidFill>
                  <a:srgbClr val="0000FF"/>
                </a:solidFill>
                <a:latin typeface="宋体" panose="02010600030101010101" pitchFamily="2" charset="-122"/>
              </a:rPr>
              <a:t>函数</a:t>
            </a:r>
            <a:r>
              <a:rPr lang="zh-CN" altLang="en-US" sz="2800" b="1" dirty="0">
                <a:latin typeface="宋体" panose="02010600030101010101" pitchFamily="2" charset="-122"/>
              </a:rPr>
              <a:t>：</a:t>
            </a:r>
            <a:r>
              <a:rPr lang="zh-CN" altLang="en-US" sz="2800" dirty="0">
                <a:latin typeface="宋体" panose="02010600030101010101" pitchFamily="2" charset="-122"/>
              </a:rPr>
              <a:t>一个个体到另一个个体的映射。</a:t>
            </a:r>
          </a:p>
        </p:txBody>
      </p:sp>
      <p:sp>
        <p:nvSpPr>
          <p:cNvPr id="30729" name="AutoShape 8"/>
          <p:cNvSpPr/>
          <p:nvPr/>
        </p:nvSpPr>
        <p:spPr>
          <a:xfrm>
            <a:off x="3084513" y="1709738"/>
            <a:ext cx="2974975" cy="549275"/>
          </a:xfrm>
          <a:prstGeom prst="accentBorderCallout1">
            <a:avLst>
              <a:gd name="adj1" fmla="val 20810"/>
              <a:gd name="adj2" fmla="val -2560"/>
              <a:gd name="adj3" fmla="val -45088"/>
              <a:gd name="adj4" fmla="val -23907"/>
            </a:avLst>
          </a:prstGeom>
          <a:solidFill>
            <a:srgbClr val="FFFFFF"/>
          </a:solidFill>
          <a:ln w="9525" cap="flat" cmpd="sng">
            <a:solidFill>
              <a:schemeClr val="tx1"/>
            </a:solidFill>
            <a:prstDash val="solid"/>
            <a:miter/>
            <a:headEnd type="none" w="med" len="med"/>
            <a:tailEnd type="none" w="med" len="med"/>
          </a:ln>
        </p:spPr>
        <p:txBody>
          <a:bodyPr/>
          <a:lstStyle/>
          <a:p>
            <a:pPr eaLnBrk="1" hangingPunct="1"/>
            <a:r>
              <a:rPr lang="en-US" altLang="zh-CN" sz="2600" b="1" dirty="0">
                <a:latin typeface="Times New Roman" panose="02020603050405020304" pitchFamily="18" charset="0"/>
              </a:rPr>
              <a:t>“</a:t>
            </a:r>
            <a:r>
              <a:rPr lang="en-US" altLang="zh-CN" sz="2600" b="1" i="1" dirty="0">
                <a:solidFill>
                  <a:schemeClr val="accent2"/>
                </a:solidFill>
                <a:latin typeface="Times New Roman" panose="02020603050405020304" pitchFamily="18" charset="0"/>
                <a:cs typeface="Times New Roman" panose="02020603050405020304" pitchFamily="18" charset="0"/>
              </a:rPr>
              <a:t>x</a:t>
            </a:r>
            <a:r>
              <a:rPr lang="en-US" altLang="zh-CN" sz="2600" b="1" dirty="0">
                <a:solidFill>
                  <a:schemeClr val="accent2"/>
                </a:solidFill>
                <a:latin typeface="Times New Roman" panose="02020603050405020304" pitchFamily="18" charset="0"/>
                <a:cs typeface="Times New Roman" panose="02020603050405020304" pitchFamily="18" charset="0"/>
              </a:rPr>
              <a:t>&lt;5</a:t>
            </a:r>
            <a:r>
              <a:rPr lang="en-US" altLang="zh-CN" sz="2600" b="1" dirty="0">
                <a:latin typeface="Times New Roman" panose="02020603050405020304" pitchFamily="18" charset="0"/>
              </a:rPr>
              <a:t>”</a:t>
            </a:r>
            <a:r>
              <a:rPr lang="en-US" altLang="zh-CN" sz="2600" b="1" dirty="0">
                <a:latin typeface="Times New Roman" panose="02020603050405020304" pitchFamily="18" charset="0"/>
                <a:cs typeface="Times New Roman" panose="02020603050405020304" pitchFamily="18" charset="0"/>
              </a:rPr>
              <a:t> </a:t>
            </a:r>
            <a:r>
              <a:rPr lang="zh-CN" altLang="en-US" sz="2600" b="1" dirty="0">
                <a:latin typeface="宋体" panose="02010600030101010101" pitchFamily="2" charset="-122"/>
              </a:rPr>
              <a:t>：</a:t>
            </a:r>
            <a:r>
              <a:rPr lang="en-US" altLang="zh-CN" sz="2600" b="1" i="1" dirty="0">
                <a:latin typeface="Times New Roman" panose="02020603050405020304" pitchFamily="18" charset="0"/>
                <a:cs typeface="Times New Roman" panose="02020603050405020304" pitchFamily="18" charset="0"/>
              </a:rPr>
              <a:t>Less</a:t>
            </a:r>
            <a:r>
              <a:rPr lang="en-US" altLang="zh-CN" sz="2600" b="1" dirty="0">
                <a:latin typeface="Times New Roman" panose="02020603050405020304" pitchFamily="18" charset="0"/>
                <a:cs typeface="Times New Roman" panose="02020603050405020304" pitchFamily="18" charset="0"/>
              </a:rPr>
              <a:t>(</a:t>
            </a:r>
            <a:r>
              <a:rPr lang="en-US" altLang="zh-CN" sz="2600" b="1" i="1" dirty="0">
                <a:latin typeface="Times New Roman" panose="02020603050405020304" pitchFamily="18" charset="0"/>
                <a:cs typeface="Times New Roman" panose="02020603050405020304" pitchFamily="18" charset="0"/>
              </a:rPr>
              <a:t>x</a:t>
            </a:r>
            <a:r>
              <a:rPr lang="en-US" altLang="zh-CN" sz="2600" b="1" dirty="0">
                <a:latin typeface="Times New Roman" panose="02020603050405020304" pitchFamily="18" charset="0"/>
                <a:cs typeface="Times New Roman" panose="02020603050405020304" pitchFamily="18" charset="0"/>
              </a:rPr>
              <a:t>, 5)</a:t>
            </a:r>
            <a:r>
              <a:rPr lang="en-US" altLang="zh-CN" sz="2600" b="1" dirty="0">
                <a:latin typeface="Arial" panose="020B0604020202020204" pitchFamily="34" charset="0"/>
              </a:rPr>
              <a:t> </a:t>
            </a:r>
          </a:p>
        </p:txBody>
      </p:sp>
      <p:sp>
        <p:nvSpPr>
          <p:cNvPr id="30730" name="Rectangle 9"/>
          <p:cNvSpPr/>
          <p:nvPr/>
        </p:nvSpPr>
        <p:spPr>
          <a:xfrm>
            <a:off x="109538" y="4217988"/>
            <a:ext cx="3122612" cy="519112"/>
          </a:xfrm>
          <a:prstGeom prst="rect">
            <a:avLst/>
          </a:prstGeom>
          <a:noFill/>
          <a:ln w="9525">
            <a:noFill/>
          </a:ln>
        </p:spPr>
        <p:txBody>
          <a:bodyPr>
            <a:spAutoFit/>
          </a:bodyPr>
          <a:lstStyle/>
          <a:p>
            <a:pPr eaLnBrk="1" hangingPunct="1"/>
            <a:r>
              <a:rPr lang="zh-CN" altLang="en-US" sz="2800" b="1" dirty="0">
                <a:solidFill>
                  <a:srgbClr val="0000FF"/>
                </a:solidFill>
                <a:latin typeface="Times New Roman" panose="02020603050405020304" pitchFamily="18" charset="0"/>
              </a:rPr>
              <a:t>（</a:t>
            </a:r>
            <a:r>
              <a:rPr lang="en-US" altLang="zh-CN" sz="2800" b="1" dirty="0">
                <a:solidFill>
                  <a:srgbClr val="0000FF"/>
                </a:solidFill>
                <a:latin typeface="Times New Roman" panose="02020603050405020304" pitchFamily="18" charset="0"/>
              </a:rPr>
              <a:t>4</a:t>
            </a:r>
            <a:r>
              <a:rPr lang="zh-CN" altLang="en-US" sz="2800" b="1" dirty="0">
                <a:solidFill>
                  <a:srgbClr val="0000FF"/>
                </a:solidFill>
                <a:latin typeface="Times New Roman" panose="02020603050405020304" pitchFamily="18" charset="0"/>
              </a:rPr>
              <a:t>）</a:t>
            </a:r>
            <a:r>
              <a:rPr lang="zh-CN" altLang="en-US" sz="2800" b="1" dirty="0">
                <a:latin typeface="宋体" panose="02010600030101010101" pitchFamily="2" charset="-122"/>
              </a:rPr>
              <a:t>个体是</a:t>
            </a:r>
            <a:r>
              <a:rPr lang="zh-CN" altLang="en-US" sz="2800" b="1" dirty="0">
                <a:solidFill>
                  <a:srgbClr val="0000FF"/>
                </a:solidFill>
                <a:latin typeface="宋体" panose="02010600030101010101" pitchFamily="2" charset="-122"/>
              </a:rPr>
              <a:t>谓词</a:t>
            </a:r>
            <a:endParaRPr lang="zh-CN" altLang="en-US" sz="2800" dirty="0">
              <a:latin typeface="宋体" panose="02010600030101010101" pitchFamily="2" charset="-122"/>
            </a:endParaRPr>
          </a:p>
        </p:txBody>
      </p:sp>
      <p:sp>
        <p:nvSpPr>
          <p:cNvPr id="30731" name="AutoShape 10"/>
          <p:cNvSpPr/>
          <p:nvPr/>
        </p:nvSpPr>
        <p:spPr>
          <a:xfrm>
            <a:off x="2287588" y="4908550"/>
            <a:ext cx="6630987" cy="1316038"/>
          </a:xfrm>
          <a:prstGeom prst="accentBorderCallout1">
            <a:avLst>
              <a:gd name="adj1" fmla="val 8685"/>
              <a:gd name="adj2" fmla="val -1148"/>
              <a:gd name="adj3" fmla="val -17611"/>
              <a:gd name="adj4" fmla="val -8787"/>
            </a:avLst>
          </a:prstGeom>
          <a:solidFill>
            <a:srgbClr val="FFFFFF"/>
          </a:solidFill>
          <a:ln w="9525" cap="flat" cmpd="sng">
            <a:solidFill>
              <a:schemeClr val="tx1"/>
            </a:solidFill>
            <a:prstDash val="solid"/>
            <a:miter/>
            <a:headEnd type="none" w="med" len="med"/>
            <a:tailEnd type="none" w="med" len="med"/>
          </a:ln>
        </p:spPr>
        <p:txBody>
          <a:bodyPr/>
          <a:lstStyle/>
          <a:p>
            <a:pPr eaLnBrk="1" hangingPunct="1">
              <a:lnSpc>
                <a:spcPct val="120000"/>
              </a:lnSpc>
              <a:spcBef>
                <a:spcPct val="20000"/>
              </a:spcBef>
              <a:buClr>
                <a:schemeClr val="accent2"/>
              </a:buClr>
              <a:buFont typeface="Wingdings" panose="05000000000000000000" pitchFamily="2" charset="2"/>
              <a:buChar char="§"/>
            </a:pPr>
            <a:r>
              <a:rPr lang="en-US" altLang="zh-CN" sz="2800" b="1" dirty="0">
                <a:latin typeface="Times New Roman" panose="02020603050405020304" pitchFamily="18" charset="0"/>
              </a:rPr>
              <a:t> </a:t>
            </a:r>
            <a:r>
              <a:rPr lang="en-US" altLang="zh-CN" sz="2600" b="1" dirty="0">
                <a:latin typeface="Arial" panose="020B0604020202020204" pitchFamily="34" charset="0"/>
              </a:rPr>
              <a:t>“</a:t>
            </a:r>
            <a:r>
              <a:rPr lang="en-US" altLang="zh-CN" sz="2600" b="1" dirty="0">
                <a:solidFill>
                  <a:schemeClr val="accent2"/>
                </a:solidFill>
                <a:latin typeface="Arial" panose="020B0604020202020204" pitchFamily="34" charset="0"/>
              </a:rPr>
              <a:t>Smith</a:t>
            </a:r>
            <a:r>
              <a:rPr lang="zh-CN" altLang="en-US" sz="2600" b="1" dirty="0">
                <a:solidFill>
                  <a:schemeClr val="accent2"/>
                </a:solidFill>
                <a:latin typeface="Arial" panose="020B0604020202020204" pitchFamily="34" charset="0"/>
              </a:rPr>
              <a:t>作为一个工程师为</a:t>
            </a:r>
            <a:r>
              <a:rPr lang="en-US" altLang="zh-CN" sz="2600" b="1" dirty="0">
                <a:solidFill>
                  <a:schemeClr val="accent2"/>
                </a:solidFill>
                <a:latin typeface="Arial" panose="020B0604020202020204" pitchFamily="34" charset="0"/>
              </a:rPr>
              <a:t>IBM</a:t>
            </a:r>
            <a:r>
              <a:rPr lang="zh-CN" altLang="en-US" sz="2600" b="1" dirty="0">
                <a:solidFill>
                  <a:schemeClr val="accent2"/>
                </a:solidFill>
                <a:latin typeface="Arial" panose="020B0604020202020204" pitchFamily="34" charset="0"/>
              </a:rPr>
              <a:t>工作</a:t>
            </a:r>
            <a:r>
              <a:rPr lang="zh-CN" altLang="en-US" sz="2600" b="1" dirty="0">
                <a:latin typeface="Arial" panose="020B0604020202020204" pitchFamily="34" charset="0"/>
              </a:rPr>
              <a:t>”：</a:t>
            </a:r>
          </a:p>
          <a:p>
            <a:pPr algn="ctr" eaLnBrk="1" hangingPunct="1">
              <a:spcBef>
                <a:spcPct val="40000"/>
              </a:spcBef>
              <a:buClr>
                <a:srgbClr val="0000FF"/>
              </a:buClr>
            </a:pPr>
            <a:r>
              <a:rPr lang="zh-CN" altLang="en-US" sz="2600" b="1" dirty="0">
                <a:latin typeface="Arial" panose="020B0604020202020204" pitchFamily="34" charset="0"/>
              </a:rPr>
              <a:t>二阶</a:t>
            </a:r>
            <a:r>
              <a:rPr lang="zh-CN" altLang="en-US" sz="2600" b="1" dirty="0">
                <a:latin typeface="Times New Roman" panose="02020603050405020304" pitchFamily="18" charset="0"/>
              </a:rPr>
              <a:t>谓词  </a:t>
            </a:r>
            <a:r>
              <a:rPr lang="en-US" altLang="zh-CN" sz="2600" b="1" i="1" dirty="0">
                <a:latin typeface="Times New Roman" panose="02020603050405020304" pitchFamily="18" charset="0"/>
              </a:rPr>
              <a:t>Works </a:t>
            </a:r>
            <a:r>
              <a:rPr lang="en-US" altLang="zh-CN" sz="2600" b="1" dirty="0">
                <a:latin typeface="Times New Roman" panose="02020603050405020304" pitchFamily="18" charset="0"/>
              </a:rPr>
              <a:t>(</a:t>
            </a:r>
            <a:r>
              <a:rPr lang="en-US" altLang="zh-CN" sz="2600" b="1" i="1" dirty="0">
                <a:solidFill>
                  <a:srgbClr val="0000FF"/>
                </a:solidFill>
                <a:latin typeface="Times New Roman" panose="02020603050405020304" pitchFamily="18" charset="0"/>
              </a:rPr>
              <a:t>engineer</a:t>
            </a:r>
            <a:r>
              <a:rPr lang="en-US" altLang="zh-CN" sz="2600" b="1" dirty="0">
                <a:solidFill>
                  <a:srgbClr val="0000FF"/>
                </a:solidFill>
                <a:latin typeface="Times New Roman" panose="02020603050405020304" pitchFamily="18" charset="0"/>
              </a:rPr>
              <a:t> (</a:t>
            </a:r>
            <a:r>
              <a:rPr lang="en-US" altLang="zh-CN" sz="2600" b="1" i="1" dirty="0">
                <a:solidFill>
                  <a:srgbClr val="0000FF"/>
                </a:solidFill>
                <a:latin typeface="Times New Roman" panose="02020603050405020304" pitchFamily="18" charset="0"/>
              </a:rPr>
              <a:t>Smith</a:t>
            </a:r>
            <a:r>
              <a:rPr lang="en-US" altLang="zh-CN" sz="2600" b="1" dirty="0">
                <a:solidFill>
                  <a:srgbClr val="0000FF"/>
                </a:solidFill>
                <a:latin typeface="Times New Roman" panose="02020603050405020304" pitchFamily="18" charset="0"/>
              </a:rPr>
              <a:t>)</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IBM</a:t>
            </a:r>
            <a:r>
              <a:rPr lang="en-US" altLang="zh-CN" sz="2600" b="1" dirty="0">
                <a:latin typeface="Times New Roman" panose="02020603050405020304" pitchFamily="18" charset="0"/>
              </a:rPr>
              <a:t>)</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27</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31747" name="Rectangle 2"/>
          <p:cNvSpPr>
            <a:spLocks noGrp="1"/>
          </p:cNvSpPr>
          <p:nvPr>
            <p:ph type="title"/>
          </p:nvPr>
        </p:nvSpPr>
        <p:spPr>
          <a:ln/>
        </p:spPr>
        <p:txBody>
          <a:bodyPr vert="horz" wrap="square" lIns="91440" tIns="45720" rIns="91440" bIns="45720" anchor="b" anchorCtr="0"/>
          <a:lstStyle/>
          <a:p>
            <a:pPr eaLnBrk="1" hangingPunct="1"/>
            <a:r>
              <a:rPr lang="en-US" altLang="zh-CN" dirty="0">
                <a:latin typeface="Times New Roman" panose="02020603050405020304" pitchFamily="18" charset="0"/>
              </a:rPr>
              <a:t> 2.2.2  </a:t>
            </a:r>
            <a:r>
              <a:rPr lang="zh-CN" altLang="en-US" dirty="0">
                <a:latin typeface="Times New Roman" panose="02020603050405020304" pitchFamily="18" charset="0"/>
              </a:rPr>
              <a:t>谓词</a:t>
            </a:r>
          </a:p>
        </p:txBody>
      </p:sp>
      <p:sp>
        <p:nvSpPr>
          <p:cNvPr id="31748" name="Rectangle 3"/>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31749" name="Rectangle 4"/>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31750" name="Rectangle 5"/>
          <p:cNvSpPr>
            <a:spLocks noGrp="1"/>
          </p:cNvSpPr>
          <p:nvPr>
            <p:ph idx="1"/>
          </p:nvPr>
        </p:nvSpPr>
        <p:spPr>
          <a:xfrm>
            <a:off x="490538" y="1612900"/>
            <a:ext cx="7934325" cy="1752600"/>
          </a:xfrm>
          <a:ln/>
        </p:spPr>
        <p:txBody>
          <a:bodyPr vert="horz" wrap="square" lIns="91440" tIns="45720" rIns="91440" bIns="45720" anchor="t" anchorCtr="0"/>
          <a:lstStyle/>
          <a:p>
            <a:pPr marL="533400" indent="-533400" eaLnBrk="1" hangingPunct="1">
              <a:lnSpc>
                <a:spcPct val="130000"/>
              </a:lnSpc>
              <a:spcBef>
                <a:spcPct val="0"/>
              </a:spcBef>
              <a:buClr>
                <a:srgbClr val="0000FF"/>
              </a:buClr>
              <a:buNone/>
            </a:pPr>
            <a:r>
              <a:rPr lang="zh-CN" altLang="en-US" b="1" dirty="0">
                <a:latin typeface="Times New Roman" panose="02020603050405020304" pitchFamily="18" charset="0"/>
              </a:rPr>
              <a:t>            一阶谓词：在谓词</a:t>
            </a:r>
            <a:r>
              <a:rPr lang="en-US" altLang="zh-CN" b="1" i="1" dirty="0">
                <a:latin typeface="Times New Roman" panose="02020603050405020304" pitchFamily="18" charset="0"/>
              </a:rPr>
              <a:t>P </a:t>
            </a:r>
            <a:r>
              <a:rPr lang="en-US" altLang="zh-CN" b="1" dirty="0">
                <a:latin typeface="Times New Roman" panose="02020603050405020304" pitchFamily="18" charset="0"/>
              </a:rPr>
              <a:t>(</a:t>
            </a:r>
            <a:r>
              <a:rPr lang="en-US" altLang="zh-CN" b="1" i="1" dirty="0">
                <a:latin typeface="Times New Roman" panose="02020603050405020304" pitchFamily="18" charset="0"/>
              </a:rPr>
              <a:t>x</a:t>
            </a:r>
            <a:r>
              <a:rPr lang="en-US" altLang="zh-CN" b="1" baseline="-25000" dirty="0">
                <a:latin typeface="Times New Roman" panose="02020603050405020304" pitchFamily="18" charset="0"/>
              </a:rPr>
              <a:t>1</a:t>
            </a:r>
            <a:r>
              <a:rPr lang="en-US" altLang="zh-CN" b="1" dirty="0">
                <a:latin typeface="Times New Roman" panose="02020603050405020304" pitchFamily="18" charset="0"/>
              </a:rPr>
              <a:t>, </a:t>
            </a:r>
            <a:r>
              <a:rPr lang="en-US" altLang="zh-CN" b="1" i="1" dirty="0">
                <a:latin typeface="Times New Roman" panose="02020603050405020304" pitchFamily="18" charset="0"/>
              </a:rPr>
              <a:t>x</a:t>
            </a:r>
            <a:r>
              <a:rPr lang="en-US" altLang="zh-CN" b="1" baseline="-25000" dirty="0">
                <a:latin typeface="Times New Roman" panose="02020603050405020304" pitchFamily="18" charset="0"/>
              </a:rPr>
              <a:t>2</a:t>
            </a:r>
            <a:r>
              <a:rPr lang="en-US" altLang="zh-CN" b="1" dirty="0">
                <a:latin typeface="Times New Roman" panose="02020603050405020304" pitchFamily="18" charset="0"/>
              </a:rPr>
              <a:t>,</a:t>
            </a:r>
            <a:r>
              <a:rPr lang="en-US" altLang="zh-CN" sz="4400" b="1" baseline="9000" dirty="0">
                <a:latin typeface="Times New Roman" panose="02020603050405020304" pitchFamily="18" charset="0"/>
              </a:rPr>
              <a:t>…</a:t>
            </a:r>
            <a:r>
              <a:rPr lang="en-US" altLang="zh-CN" b="1" dirty="0">
                <a:latin typeface="Times New Roman" panose="02020603050405020304" pitchFamily="18" charset="0"/>
              </a:rPr>
              <a:t>, </a:t>
            </a:r>
            <a:r>
              <a:rPr lang="en-US" altLang="zh-CN" b="1" i="1" dirty="0">
                <a:latin typeface="Times New Roman" panose="02020603050405020304" pitchFamily="18" charset="0"/>
              </a:rPr>
              <a:t>x</a:t>
            </a:r>
            <a:r>
              <a:rPr lang="en-US" altLang="zh-CN" b="1" i="1" baseline="-25000" dirty="0">
                <a:latin typeface="Times New Roman" panose="02020603050405020304" pitchFamily="18" charset="0"/>
              </a:rPr>
              <a:t>n</a:t>
            </a:r>
            <a:r>
              <a:rPr lang="en-US" altLang="zh-CN" b="1" dirty="0">
                <a:latin typeface="Times New Roman" panose="02020603050405020304" pitchFamily="18" charset="0"/>
              </a:rPr>
              <a:t>)</a:t>
            </a:r>
            <a:r>
              <a:rPr lang="zh-CN" altLang="en-US" b="1" dirty="0">
                <a:latin typeface="Times New Roman" panose="02020603050405020304" pitchFamily="18" charset="0"/>
              </a:rPr>
              <a:t>中，若</a:t>
            </a:r>
            <a:r>
              <a:rPr lang="en-US" altLang="zh-CN" b="1" i="1" dirty="0">
                <a:latin typeface="Times New Roman" panose="02020603050405020304" pitchFamily="18" charset="0"/>
              </a:rPr>
              <a:t>x</a:t>
            </a:r>
            <a:r>
              <a:rPr lang="en-US" altLang="zh-CN" b="1" i="1" baseline="-25000" dirty="0">
                <a:latin typeface="Times New Roman" panose="02020603050405020304" pitchFamily="18" charset="0"/>
              </a:rPr>
              <a:t>i </a:t>
            </a:r>
            <a:r>
              <a:rPr lang="en-US" altLang="zh-CN" b="1" dirty="0">
                <a:latin typeface="Times New Roman" panose="02020603050405020304" pitchFamily="18" charset="0"/>
              </a:rPr>
              <a:t>( </a:t>
            </a:r>
            <a:r>
              <a:rPr lang="en-US" altLang="zh-CN" b="1" i="1" dirty="0">
                <a:latin typeface="Times New Roman" panose="02020603050405020304" pitchFamily="18" charset="0"/>
              </a:rPr>
              <a:t>i=</a:t>
            </a:r>
            <a:r>
              <a:rPr lang="en-US" altLang="zh-CN" b="1" dirty="0">
                <a:latin typeface="Times New Roman" panose="02020603050405020304" pitchFamily="18" charset="0"/>
              </a:rPr>
              <a:t>1</a:t>
            </a:r>
            <a:r>
              <a:rPr lang="en-US" altLang="zh-CN" b="1" i="1" dirty="0">
                <a:latin typeface="Times New Roman" panose="02020603050405020304" pitchFamily="18" charset="0"/>
              </a:rPr>
              <a:t>,…,n </a:t>
            </a:r>
            <a:r>
              <a:rPr lang="en-US" altLang="zh-CN" b="1" dirty="0">
                <a:latin typeface="Times New Roman" panose="02020603050405020304" pitchFamily="18" charset="0"/>
              </a:rPr>
              <a:t>) </a:t>
            </a:r>
            <a:r>
              <a:rPr lang="zh-CN" altLang="en-US" b="1" dirty="0">
                <a:latin typeface="Times New Roman" panose="02020603050405020304" pitchFamily="18" charset="0"/>
              </a:rPr>
              <a:t>都是个体常量、变元或函数，则称它为一阶谓词。</a:t>
            </a:r>
          </a:p>
        </p:txBody>
      </p:sp>
      <p:sp>
        <p:nvSpPr>
          <p:cNvPr id="17416" name="Rectangle 7"/>
          <p:cNvSpPr>
            <a:spLocks noChangeArrowheads="1"/>
          </p:cNvSpPr>
          <p:nvPr/>
        </p:nvSpPr>
        <p:spPr bwMode="auto">
          <a:xfrm>
            <a:off x="871538" y="3505200"/>
            <a:ext cx="7400925"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3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    如果某个</a:t>
            </a:r>
            <a:r>
              <a:rPr kumimoji="0" lang="en-US" altLang="zh-CN" sz="2800" b="1" i="1"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x</a:t>
            </a:r>
            <a:r>
              <a:rPr kumimoji="0" lang="en-US" altLang="zh-CN" sz="2800" b="1" i="1" u="none" strike="noStrike" kern="1200" cap="none" spc="0" normalizeH="0" baseline="-25000" noProof="0" dirty="0">
                <a:ln>
                  <a:noFill/>
                </a:ln>
                <a:solidFill>
                  <a:schemeClr val="tx1"/>
                </a:solidFill>
                <a:effectLst/>
                <a:uLnTx/>
                <a:uFillTx/>
                <a:latin typeface="Times New Roman" panose="02020603050405020304" pitchFamily="18" charset="0"/>
                <a:ea typeface="+mn-ea"/>
                <a:cs typeface="+mn-cs"/>
              </a:rPr>
              <a:t>i</a:t>
            </a: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本身又是一个一阶谓词，则称它为二阶谓词，余者可以类推</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28</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32771" name="TextBox 5"/>
          <p:cNvSpPr txBox="1"/>
          <p:nvPr>
            <p:custDataLst>
              <p:tags r:id="rId2"/>
            </p:custDataLst>
          </p:nvPr>
        </p:nvSpPr>
        <p:spPr>
          <a:xfrm>
            <a:off x="914400" y="635000"/>
            <a:ext cx="7315200" cy="2143125"/>
          </a:xfrm>
          <a:prstGeom prst="rect">
            <a:avLst/>
          </a:prstGeom>
          <a:noFill/>
          <a:ln w="9525">
            <a:noFill/>
          </a:ln>
        </p:spPr>
        <p:txBody>
          <a:bodyPr anchor="ctr" anchorCtr="0"/>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用谓词表示：小李和小王是同学。</a:t>
            </a:r>
          </a:p>
        </p:txBody>
      </p:sp>
      <p:sp>
        <p:nvSpPr>
          <p:cNvPr id="7" name="圆角矩形 6"/>
          <p:cNvSpPr/>
          <p:nvPr>
            <p:custDataLst>
              <p:tags r:id="rId3"/>
            </p:custDataLst>
          </p:nvPr>
        </p:nvSpPr>
        <p:spPr>
          <a:xfrm>
            <a:off x="6172200" y="6215063"/>
            <a:ext cx="1543050" cy="411163"/>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作答</a:t>
            </a:r>
          </a:p>
        </p:txBody>
      </p:sp>
      <p:sp>
        <p:nvSpPr>
          <p:cNvPr id="13" name="矩形 12"/>
          <p:cNvSpPr/>
          <p:nvPr>
            <p:custDataLst>
              <p:tags r:id="rId4"/>
            </p:custDataLst>
          </p:nvPr>
        </p:nvSpPr>
        <p:spPr>
          <a:xfrm>
            <a:off x="0" y="5849938"/>
            <a:ext cx="9144000" cy="365125"/>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anchor="ctr" anchorCtr="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rgbClr val="F84F4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正常使用主观题需</a:t>
            </a:r>
            <a:r>
              <a:rPr kumimoji="0" lang="en-US" altLang="zh-CN" sz="1200" b="0" i="0" u="none" strike="noStrike" kern="1200" cap="none" spc="0" normalizeH="0" baseline="0" noProof="0">
                <a:ln>
                  <a:noFill/>
                </a:ln>
                <a:solidFill>
                  <a:srgbClr val="F84F4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2.0</a:t>
            </a:r>
            <a:r>
              <a:rPr kumimoji="0" lang="zh-CN" altLang="en-US" sz="1200" b="0" i="0" u="none" strike="noStrike" kern="1200" cap="none" spc="0" normalizeH="0" baseline="0" noProof="0">
                <a:ln>
                  <a:noFill/>
                </a:ln>
                <a:solidFill>
                  <a:srgbClr val="F84F4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以上版本雨课堂</a:t>
            </a:r>
          </a:p>
        </p:txBody>
      </p:sp>
      <p:sp>
        <p:nvSpPr>
          <p:cNvPr id="2" name="矩形 1"/>
          <p:cNvSpPr/>
          <p:nvPr/>
        </p:nvSpPr>
        <p:spPr>
          <a:xfrm>
            <a:off x="2149856" y="2447428"/>
            <a:ext cx="3505640" cy="461665"/>
          </a:xfrm>
          <a:prstGeom prst="rect">
            <a:avLst/>
          </a:prstGeom>
        </p:spPr>
        <p:txBody>
          <a:bodyPr wrap="none">
            <a:spAutoFit/>
          </a:bodyPr>
          <a:lstStyle/>
          <a:p>
            <a:r>
              <a:rPr lang="en-US" altLang="zh-CN"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Classmate( Li , Wang ) </a:t>
            </a:r>
            <a:endParaRPr lang="zh-CN" altLang="en-US" sz="2400" dirty="0"/>
          </a:p>
        </p:txBody>
      </p:sp>
      <p:grpSp>
        <p:nvGrpSpPr>
          <p:cNvPr id="32774" name="组合 11"/>
          <p:cNvGrpSpPr/>
          <p:nvPr>
            <p:custDataLst>
              <p:tags r:id="rId5"/>
            </p:custDataLst>
          </p:nvPr>
        </p:nvGrpSpPr>
        <p:grpSpPr>
          <a:xfrm>
            <a:off x="0" y="0"/>
            <a:ext cx="9144000" cy="635000"/>
            <a:chOff x="0" y="0"/>
            <a:chExt cx="9144000" cy="635000"/>
          </a:xfrm>
        </p:grpSpPr>
        <p:sp>
          <p:nvSpPr>
            <p:cNvPr id="8" name="TitleBackground"/>
            <p:cNvSpPr/>
            <p:nvPr>
              <p:custDataLst>
                <p:tags r:id="rId7"/>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sp>
          <p:nvSpPr>
            <p:cNvPr id="9" name="ColorBlock"/>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sp>
          <p:nvSpPr>
            <p:cNvPr id="32778" name="TypeText"/>
            <p:cNvSpPr txBox="1"/>
            <p:nvPr>
              <p:custDataLst>
                <p:tags r:id="rId9"/>
              </p:custDataLst>
            </p:nvPr>
          </p:nvSpPr>
          <p:spPr>
            <a:xfrm>
              <a:off x="254000" y="0"/>
              <a:ext cx="1905000" cy="635000"/>
            </a:xfrm>
            <a:prstGeom prst="rect">
              <a:avLst/>
            </a:prstGeom>
            <a:noFill/>
            <a:ln w="9525">
              <a:noFill/>
            </a:ln>
          </p:spPr>
          <p:txBody>
            <a:bodyPr wrap="none" anchor="ctr" anchorCtr="0"/>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主观题</a:t>
              </a:r>
            </a:p>
          </p:txBody>
        </p:sp>
        <p:sp>
          <p:nvSpPr>
            <p:cNvPr id="32779" name="TipText"/>
            <p:cNvSpPr txBox="1"/>
            <p:nvPr>
              <p:custDataLst>
                <p:tags r:id="rId10"/>
              </p:custDataLst>
            </p:nvPr>
          </p:nvSpPr>
          <p:spPr>
            <a:xfrm>
              <a:off x="1525905" y="109220"/>
              <a:ext cx="2286000" cy="508000"/>
            </a:xfrm>
            <a:prstGeom prst="rect">
              <a:avLst/>
            </a:prstGeom>
            <a:noFill/>
            <a:ln w="9525">
              <a:noFill/>
            </a:ln>
          </p:spPr>
          <p:txBody>
            <a:bodyPr wrap="none" anchor="ctr" anchorCtr="0"/>
            <a:lstStyle/>
            <a:p>
              <a:r>
                <a:rPr lang="en-US" altLang="zh-CN" sz="2000" dirty="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10</a:t>
              </a:r>
              <a:r>
                <a:rPr lang="zh-CN" altLang="en-US" sz="2000" dirty="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p>
          </p:txBody>
        </p:sp>
      </p:grpSp>
      <p:pic>
        <p:nvPicPr>
          <p:cNvPr id="32775" name="图片 4"/>
          <p:cNvPicPr/>
          <p:nvPr>
            <p:custDataLst>
              <p:tags r:id="rId6"/>
            </p:custDataLst>
          </p:nvPr>
        </p:nvPicPr>
        <p:blipFill>
          <a:blip r:embed="rId12"/>
          <a:stretch>
            <a:fillRect/>
          </a:stretch>
        </p:blipFill>
        <p:spPr>
          <a:xfrm>
            <a:off x="7594600" y="63500"/>
            <a:ext cx="1422400" cy="508000"/>
          </a:xfrm>
          <a:prstGeom prst="rect">
            <a:avLst/>
          </a:prstGeom>
          <a:noFill/>
          <a:ln w="9525">
            <a:noFill/>
          </a:ln>
        </p:spPr>
      </p:pic>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29</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33795" name="Rectangle 2"/>
          <p:cNvSpPr>
            <a:spLocks noGrp="1"/>
          </p:cNvSpPr>
          <p:nvPr>
            <p:ph type="title"/>
          </p:nvPr>
        </p:nvSpPr>
        <p:spPr>
          <a:ln/>
        </p:spPr>
        <p:txBody>
          <a:bodyPr vert="horz" wrap="square" lIns="91440" tIns="45720" rIns="91440" bIns="45720" anchor="b" anchorCtr="0"/>
          <a:lstStyle/>
          <a:p>
            <a:pPr eaLnBrk="1" hangingPunct="1"/>
            <a:r>
              <a:rPr lang="en-US" altLang="zh-CN" dirty="0">
                <a:latin typeface="Times New Roman" panose="02020603050405020304" pitchFamily="18" charset="0"/>
              </a:rPr>
              <a:t>2.2.3  </a:t>
            </a:r>
            <a:r>
              <a:rPr lang="zh-CN" altLang="en-US" dirty="0">
                <a:latin typeface="Times New Roman" panose="02020603050405020304" pitchFamily="18" charset="0"/>
              </a:rPr>
              <a:t>谓词公式</a:t>
            </a:r>
          </a:p>
        </p:txBody>
      </p:sp>
      <p:sp>
        <p:nvSpPr>
          <p:cNvPr id="33796" name="Rectangle 3"/>
          <p:cNvSpPr/>
          <p:nvPr/>
        </p:nvSpPr>
        <p:spPr>
          <a:xfrm>
            <a:off x="0" y="3357563"/>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33797" name="Rectangle 4"/>
          <p:cNvSpPr>
            <a:spLocks noGrp="1"/>
          </p:cNvSpPr>
          <p:nvPr>
            <p:ph idx="1"/>
          </p:nvPr>
        </p:nvSpPr>
        <p:spPr>
          <a:xfrm>
            <a:off x="506413" y="1716088"/>
            <a:ext cx="8131175" cy="3282950"/>
          </a:xfrm>
          <a:ln/>
        </p:spPr>
        <p:txBody>
          <a:bodyPr vert="horz" wrap="square" lIns="91440" tIns="45720" rIns="91440" bIns="45720" anchor="t" anchorCtr="0"/>
          <a:lstStyle/>
          <a:p>
            <a:pPr marL="0" indent="0" defTabSz="914400" eaLnBrk="1" hangingPunct="1">
              <a:lnSpc>
                <a:spcPct val="130000"/>
              </a:lnSpc>
              <a:spcBef>
                <a:spcPct val="0"/>
              </a:spcBef>
              <a:buNone/>
              <a:tabLst>
                <a:tab pos="476250" algn="l"/>
              </a:tabLst>
            </a:pPr>
            <a:r>
              <a:rPr lang="zh-CN" altLang="en-US" b="1" dirty="0">
                <a:latin typeface="Times New Roman" panose="02020603050405020304" pitchFamily="18" charset="0"/>
              </a:rPr>
              <a:t>    谓词公式表示知识时，需要首先定义谓词，指出每个谓词的确切语义，然后再用连接词把有关的谓词连接起来，形成一个谓词公式表达一个完整的意义。</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3</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7171" name="Rectangle 2"/>
          <p:cNvSpPr>
            <a:spLocks noGrp="1"/>
          </p:cNvSpPr>
          <p:nvPr>
            <p:ph type="title"/>
          </p:nvPr>
        </p:nvSpPr>
        <p:spPr>
          <a:ln/>
        </p:spPr>
        <p:txBody>
          <a:bodyPr vert="horz" wrap="square" lIns="91440" tIns="45720" rIns="91440" bIns="45720" anchor="b" anchorCtr="0"/>
          <a:lstStyle/>
          <a:p>
            <a:pPr eaLnBrk="1" hangingPunct="1"/>
            <a:r>
              <a:rPr lang="zh-CN" altLang="en-US" dirty="0">
                <a:latin typeface="Times New Roman" panose="02020603050405020304" pitchFamily="18" charset="0"/>
              </a:rPr>
              <a:t>第</a:t>
            </a:r>
            <a:r>
              <a:rPr lang="en-US" altLang="zh-CN" dirty="0">
                <a:latin typeface="Times New Roman" panose="02020603050405020304" pitchFamily="18" charset="0"/>
              </a:rPr>
              <a:t>2</a:t>
            </a:r>
            <a:r>
              <a:rPr lang="zh-CN" altLang="en-US" dirty="0">
                <a:latin typeface="Times New Roman" panose="02020603050405020304" pitchFamily="18" charset="0"/>
              </a:rPr>
              <a:t>章  知识表示</a:t>
            </a:r>
          </a:p>
        </p:txBody>
      </p:sp>
      <p:sp>
        <p:nvSpPr>
          <p:cNvPr id="7172" name="Rectangle 3"/>
          <p:cNvSpPr>
            <a:spLocks noGrp="1"/>
          </p:cNvSpPr>
          <p:nvPr>
            <p:ph idx="1"/>
          </p:nvPr>
        </p:nvSpPr>
        <p:spPr>
          <a:xfrm>
            <a:off x="501650" y="908050"/>
            <a:ext cx="7499350" cy="5400675"/>
          </a:xfrm>
          <a:ln/>
        </p:spPr>
        <p:txBody>
          <a:bodyPr vert="horz" wrap="square" lIns="91440" tIns="45720" rIns="91440" bIns="45720" anchor="t" anchorCtr="0"/>
          <a:lstStyle/>
          <a:p>
            <a:pPr eaLnBrk="1" hangingPunct="1">
              <a:lnSpc>
                <a:spcPct val="160000"/>
              </a:lnSpc>
            </a:pPr>
            <a:r>
              <a:rPr lang="en-US" altLang="zh-CN" b="1" dirty="0">
                <a:latin typeface="Times New Roman" panose="02020603050405020304" pitchFamily="18" charset="0"/>
              </a:rPr>
              <a:t>2.1  </a:t>
            </a:r>
            <a:r>
              <a:rPr lang="zh-CN" altLang="en-US" b="1" dirty="0">
                <a:latin typeface="Times New Roman" panose="02020603050405020304" pitchFamily="18" charset="0"/>
              </a:rPr>
              <a:t>知识与知识表示的概念 </a:t>
            </a:r>
          </a:p>
          <a:p>
            <a:pPr eaLnBrk="1" hangingPunct="1">
              <a:lnSpc>
                <a:spcPct val="160000"/>
              </a:lnSpc>
            </a:pPr>
            <a:r>
              <a:rPr lang="en-US" altLang="zh-CN" b="1" dirty="0">
                <a:latin typeface="Times New Roman" panose="02020603050405020304" pitchFamily="18" charset="0"/>
              </a:rPr>
              <a:t>2.2  </a:t>
            </a:r>
            <a:r>
              <a:rPr lang="zh-CN" altLang="en-US" b="1" dirty="0">
                <a:latin typeface="Times New Roman" panose="02020603050405020304" pitchFamily="18" charset="0"/>
              </a:rPr>
              <a:t>一阶谓词逻辑表示法 </a:t>
            </a:r>
          </a:p>
          <a:p>
            <a:pPr eaLnBrk="1" hangingPunct="1">
              <a:lnSpc>
                <a:spcPct val="160000"/>
              </a:lnSpc>
            </a:pPr>
            <a:r>
              <a:rPr lang="en-US" altLang="zh-CN" b="1" dirty="0">
                <a:latin typeface="Times New Roman" panose="02020603050405020304" pitchFamily="18" charset="0"/>
              </a:rPr>
              <a:t>2.3  </a:t>
            </a:r>
            <a:r>
              <a:rPr lang="zh-CN" altLang="en-US" b="1" dirty="0">
                <a:latin typeface="Times New Roman" panose="02020603050405020304" pitchFamily="18" charset="0"/>
              </a:rPr>
              <a:t>产生式表示法 </a:t>
            </a:r>
          </a:p>
          <a:p>
            <a:pPr eaLnBrk="1" hangingPunct="1">
              <a:lnSpc>
                <a:spcPct val="160000"/>
              </a:lnSpc>
            </a:pPr>
            <a:r>
              <a:rPr lang="en-US" altLang="zh-CN" b="1" dirty="0">
                <a:latin typeface="Times New Roman" panose="02020603050405020304" pitchFamily="18" charset="0"/>
              </a:rPr>
              <a:t>2.4  </a:t>
            </a:r>
            <a:r>
              <a:rPr lang="zh-CN" altLang="en-US" b="1" dirty="0">
                <a:latin typeface="Times New Roman" panose="02020603050405020304" pitchFamily="18" charset="0"/>
              </a:rPr>
              <a:t>框架表示法 </a:t>
            </a:r>
            <a:endParaRPr lang="en-US" altLang="zh-CN" b="1" dirty="0">
              <a:latin typeface="Times New Roman" panose="02020603050405020304" pitchFamily="18" charset="0"/>
            </a:endParaRPr>
          </a:p>
          <a:p>
            <a:pPr eaLnBrk="1" hangingPunct="1">
              <a:lnSpc>
                <a:spcPct val="160000"/>
              </a:lnSpc>
            </a:pPr>
            <a:r>
              <a:rPr lang="en-US" altLang="zh-CN" b="1" dirty="0">
                <a:latin typeface="Times New Roman" panose="02020603050405020304" pitchFamily="18" charset="0"/>
              </a:rPr>
              <a:t>2.5  </a:t>
            </a:r>
            <a:r>
              <a:rPr lang="zh-CN" altLang="en-US" b="1" dirty="0">
                <a:latin typeface="Times New Roman" panose="02020603050405020304" pitchFamily="18" charset="0"/>
              </a:rPr>
              <a:t>语义表示法</a:t>
            </a:r>
            <a:endParaRPr lang="en-US" altLang="zh-CN" b="1" dirty="0">
              <a:latin typeface="Times New Roman" panose="02020603050405020304" pitchFamily="18" charset="0"/>
            </a:endParaRPr>
          </a:p>
          <a:p>
            <a:pPr eaLnBrk="1" hangingPunct="1">
              <a:lnSpc>
                <a:spcPct val="160000"/>
              </a:lnSpc>
            </a:pPr>
            <a:r>
              <a:rPr lang="en-US" altLang="zh-CN" b="1" dirty="0">
                <a:latin typeface="Times New Roman" panose="02020603050405020304" pitchFamily="18" charset="0"/>
              </a:rPr>
              <a:t>2.6  </a:t>
            </a:r>
            <a:r>
              <a:rPr lang="zh-CN" altLang="en-US" b="1" dirty="0">
                <a:latin typeface="Times New Roman" panose="02020603050405020304" pitchFamily="18" charset="0"/>
              </a:rPr>
              <a:t>其他表示法</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30</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34819" name="Rectangle 2"/>
          <p:cNvSpPr>
            <a:spLocks noGrp="1"/>
          </p:cNvSpPr>
          <p:nvPr>
            <p:ph type="title"/>
          </p:nvPr>
        </p:nvSpPr>
        <p:spPr>
          <a:ln/>
        </p:spPr>
        <p:txBody>
          <a:bodyPr vert="horz" wrap="square" lIns="91440" tIns="45720" rIns="91440" bIns="45720" anchor="b" anchorCtr="0"/>
          <a:lstStyle/>
          <a:p>
            <a:pPr eaLnBrk="1" hangingPunct="1"/>
            <a:r>
              <a:rPr lang="en-US" altLang="zh-CN" dirty="0">
                <a:latin typeface="Times New Roman" panose="02020603050405020304" pitchFamily="18" charset="0"/>
              </a:rPr>
              <a:t>2.2.3  </a:t>
            </a:r>
            <a:r>
              <a:rPr lang="zh-CN" altLang="en-US" dirty="0">
                <a:latin typeface="Times New Roman" panose="02020603050405020304" pitchFamily="18" charset="0"/>
              </a:rPr>
              <a:t>谓词公式</a:t>
            </a:r>
          </a:p>
        </p:txBody>
      </p:sp>
      <p:sp>
        <p:nvSpPr>
          <p:cNvPr id="34820" name="Rectangle 3"/>
          <p:cNvSpPr/>
          <p:nvPr/>
        </p:nvSpPr>
        <p:spPr>
          <a:xfrm>
            <a:off x="0" y="3357563"/>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34821" name="Rectangle 4"/>
          <p:cNvSpPr>
            <a:spLocks noGrp="1"/>
          </p:cNvSpPr>
          <p:nvPr>
            <p:ph idx="1"/>
          </p:nvPr>
        </p:nvSpPr>
        <p:spPr>
          <a:ln/>
        </p:spPr>
        <p:txBody>
          <a:bodyPr vert="horz" wrap="square" lIns="91440" tIns="45720" rIns="91440" bIns="45720" anchor="t" anchorCtr="0"/>
          <a:lstStyle/>
          <a:p>
            <a:pPr marL="374650" indent="-374650" defTabSz="914400" eaLnBrk="1" hangingPunct="1">
              <a:spcBef>
                <a:spcPct val="50000"/>
              </a:spcBef>
              <a:buNone/>
              <a:tabLst>
                <a:tab pos="476250" algn="l"/>
              </a:tabLst>
            </a:pPr>
            <a:r>
              <a:rPr lang="en-US" altLang="zh-CN" b="1" dirty="0">
                <a:latin typeface="Times New Roman" panose="02020603050405020304" pitchFamily="18" charset="0"/>
              </a:rPr>
              <a:t>1.  </a:t>
            </a:r>
            <a:r>
              <a:rPr lang="zh-CN" altLang="en-US" b="1" dirty="0">
                <a:latin typeface="Times New Roman" panose="02020603050405020304" pitchFamily="18" charset="0"/>
              </a:rPr>
              <a:t>连接词（连词）</a:t>
            </a:r>
          </a:p>
          <a:p>
            <a:pPr marL="374650" indent="-374650" defTabSz="914400" eaLnBrk="1" hangingPunct="1">
              <a:spcBef>
                <a:spcPct val="90000"/>
              </a:spcBef>
              <a:buNone/>
              <a:tabLst>
                <a:tab pos="476250" algn="l"/>
              </a:tabLst>
            </a:pPr>
            <a:r>
              <a:rPr lang="zh-CN" altLang="en-US" b="1" dirty="0">
                <a:latin typeface="Times New Roman" panose="02020603050405020304" pitchFamily="18" charset="0"/>
              </a:rPr>
              <a:t>（</a:t>
            </a:r>
            <a:r>
              <a:rPr lang="en-US" altLang="zh-CN" b="1" dirty="0">
                <a:latin typeface="Times New Roman" panose="02020603050405020304" pitchFamily="18" charset="0"/>
              </a:rPr>
              <a:t>1</a:t>
            </a:r>
            <a:r>
              <a:rPr lang="zh-CN" altLang="en-US" b="1" dirty="0">
                <a:latin typeface="Times New Roman" panose="02020603050405020304" pitchFamily="18" charset="0"/>
              </a:rPr>
              <a:t>）</a:t>
            </a:r>
            <a:r>
              <a:rPr lang="en-US" altLang="zh-CN" b="1" dirty="0">
                <a:solidFill>
                  <a:srgbClr val="0000FF"/>
                </a:solidFill>
                <a:latin typeface="Times New Roman" panose="02020603050405020304" pitchFamily="18" charset="0"/>
              </a:rPr>
              <a:t>﹁</a:t>
            </a:r>
            <a:r>
              <a:rPr lang="zh-CN" altLang="en-US" b="1" dirty="0">
                <a:latin typeface="Times New Roman" panose="02020603050405020304" pitchFamily="18" charset="0"/>
              </a:rPr>
              <a:t>： “否定” （ </a:t>
            </a:r>
            <a:r>
              <a:rPr lang="en-US" altLang="zh-CN" b="1" dirty="0">
                <a:latin typeface="Times New Roman" panose="02020603050405020304" pitchFamily="18" charset="0"/>
              </a:rPr>
              <a:t>negation </a:t>
            </a:r>
            <a:r>
              <a:rPr lang="zh-CN" altLang="en-US" b="1" dirty="0">
                <a:latin typeface="Times New Roman" panose="02020603050405020304" pitchFamily="18" charset="0"/>
              </a:rPr>
              <a:t>）或 “非”。</a:t>
            </a:r>
          </a:p>
          <a:p>
            <a:pPr marL="374650" indent="-374650" defTabSz="914400" eaLnBrk="1" hangingPunct="1">
              <a:spcBef>
                <a:spcPct val="90000"/>
              </a:spcBef>
              <a:buNone/>
              <a:tabLst>
                <a:tab pos="476250" algn="l"/>
              </a:tabLst>
            </a:pPr>
            <a:r>
              <a:rPr lang="zh-CN" altLang="en-US" b="1" dirty="0">
                <a:latin typeface="Times New Roman" panose="02020603050405020304" pitchFamily="18" charset="0"/>
              </a:rPr>
              <a:t>（</a:t>
            </a:r>
            <a:r>
              <a:rPr lang="en-US" altLang="zh-CN" b="1" dirty="0">
                <a:latin typeface="Times New Roman" panose="02020603050405020304" pitchFamily="18" charset="0"/>
              </a:rPr>
              <a:t>2</a:t>
            </a:r>
            <a:r>
              <a:rPr lang="zh-CN" altLang="en-US" b="1" dirty="0">
                <a:latin typeface="Times New Roman" panose="02020603050405020304" pitchFamily="18" charset="0"/>
              </a:rPr>
              <a:t>）</a:t>
            </a:r>
            <a:r>
              <a:rPr lang="zh-CN" altLang="en-US" b="1" dirty="0">
                <a:solidFill>
                  <a:srgbClr val="0000FF"/>
                </a:solidFill>
                <a:latin typeface="Times New Roman" panose="02020603050405020304" pitchFamily="18" charset="0"/>
              </a:rPr>
              <a:t>∨</a:t>
            </a:r>
            <a:r>
              <a:rPr lang="zh-CN" altLang="en-US" b="1" dirty="0">
                <a:latin typeface="Times New Roman" panose="02020603050405020304" pitchFamily="18" charset="0"/>
              </a:rPr>
              <a:t>： “析取”（</a:t>
            </a:r>
            <a:r>
              <a:rPr lang="en-US" altLang="zh-CN" b="1" dirty="0">
                <a:latin typeface="Times New Roman" panose="02020603050405020304" pitchFamily="18" charset="0"/>
              </a:rPr>
              <a:t>disjunction</a:t>
            </a:r>
            <a:r>
              <a:rPr lang="zh-CN" altLang="en-US" b="1" dirty="0">
                <a:latin typeface="Times New Roman" panose="02020603050405020304" pitchFamily="18" charset="0"/>
              </a:rPr>
              <a:t>）</a:t>
            </a:r>
            <a:r>
              <a:rPr lang="en-US" altLang="zh-CN" b="1" dirty="0">
                <a:latin typeface="Times New Roman" panose="02020603050405020304" pitchFamily="18" charset="0"/>
              </a:rPr>
              <a:t>——</a:t>
            </a:r>
            <a:r>
              <a:rPr lang="zh-CN" altLang="en-US" b="1" dirty="0">
                <a:latin typeface="Times New Roman" panose="02020603050405020304" pitchFamily="18" charset="0"/>
              </a:rPr>
              <a:t>或。</a:t>
            </a:r>
          </a:p>
          <a:p>
            <a:pPr marL="374650" indent="-374650" defTabSz="914400" eaLnBrk="1" hangingPunct="1">
              <a:spcBef>
                <a:spcPct val="90000"/>
              </a:spcBef>
              <a:buNone/>
              <a:tabLst>
                <a:tab pos="476250" algn="l"/>
              </a:tabLst>
            </a:pPr>
            <a:r>
              <a:rPr lang="zh-CN" altLang="en-US" b="1" dirty="0">
                <a:latin typeface="Times New Roman" panose="02020603050405020304" pitchFamily="18" charset="0"/>
              </a:rPr>
              <a:t>（</a:t>
            </a:r>
            <a:r>
              <a:rPr lang="en-US" altLang="zh-CN" b="1" dirty="0">
                <a:latin typeface="Times New Roman" panose="02020603050405020304" pitchFamily="18" charset="0"/>
              </a:rPr>
              <a:t>3</a:t>
            </a:r>
            <a:r>
              <a:rPr lang="zh-CN" altLang="en-US" b="1" dirty="0">
                <a:latin typeface="Times New Roman" panose="02020603050405020304" pitchFamily="18" charset="0"/>
              </a:rPr>
              <a:t>）</a:t>
            </a:r>
            <a:r>
              <a:rPr lang="zh-CN" altLang="en-US" b="1" dirty="0">
                <a:solidFill>
                  <a:srgbClr val="0000FF"/>
                </a:solidFill>
                <a:latin typeface="Times New Roman" panose="02020603050405020304" pitchFamily="18" charset="0"/>
              </a:rPr>
              <a:t>∧</a:t>
            </a:r>
            <a:r>
              <a:rPr lang="zh-CN" altLang="en-US" b="1" dirty="0">
                <a:latin typeface="Times New Roman" panose="02020603050405020304" pitchFamily="18" charset="0"/>
              </a:rPr>
              <a:t>： “合取”（</a:t>
            </a:r>
            <a:r>
              <a:rPr lang="en-US" altLang="zh-CN" b="1" dirty="0">
                <a:latin typeface="Times New Roman" panose="02020603050405020304" pitchFamily="18" charset="0"/>
              </a:rPr>
              <a:t>conjunction</a:t>
            </a:r>
            <a:r>
              <a:rPr lang="zh-CN" altLang="en-US" b="1" dirty="0">
                <a:latin typeface="Times New Roman" panose="02020603050405020304" pitchFamily="18" charset="0"/>
              </a:rPr>
              <a:t>）</a:t>
            </a:r>
            <a:r>
              <a:rPr lang="en-US" altLang="zh-CN" b="1" dirty="0">
                <a:latin typeface="Times New Roman" panose="02020603050405020304" pitchFamily="18" charset="0"/>
              </a:rPr>
              <a:t>——</a:t>
            </a:r>
            <a:r>
              <a:rPr lang="zh-CN" altLang="en-US" b="1" dirty="0">
                <a:latin typeface="Times New Roman" panose="02020603050405020304" pitchFamily="18" charset="0"/>
              </a:rPr>
              <a:t>与。</a:t>
            </a:r>
          </a:p>
        </p:txBody>
      </p:sp>
      <p:sp>
        <p:nvSpPr>
          <p:cNvPr id="222213" name="AutoShape 5"/>
          <p:cNvSpPr/>
          <p:nvPr/>
        </p:nvSpPr>
        <p:spPr>
          <a:xfrm>
            <a:off x="2159000" y="1389063"/>
            <a:ext cx="6781800" cy="539750"/>
          </a:xfrm>
          <a:prstGeom prst="accentBorderCallout1">
            <a:avLst>
              <a:gd name="adj1" fmla="val 21176"/>
              <a:gd name="adj2" fmla="val -1125"/>
              <a:gd name="adj3" fmla="val 118236"/>
              <a:gd name="adj4" fmla="val -8917"/>
            </a:avLst>
          </a:prstGeom>
          <a:gradFill rotWithShape="0">
            <a:gsLst>
              <a:gs pos="0">
                <a:schemeClr val="accent1"/>
              </a:gs>
              <a:gs pos="100000">
                <a:schemeClr val="bg1"/>
              </a:gs>
            </a:gsLst>
            <a:path path="rect">
              <a:fillToRect l="100000" t="100000"/>
            </a:path>
            <a:tileRect/>
          </a:gradFill>
          <a:ln w="9525" cap="flat" cmpd="sng">
            <a:solidFill>
              <a:schemeClr val="hlink"/>
            </a:solidFill>
            <a:prstDash val="solid"/>
            <a:miter/>
            <a:headEnd type="none" w="med" len="med"/>
            <a:tailEnd type="none" w="med" len="med"/>
          </a:ln>
        </p:spPr>
        <p:txBody>
          <a:bodyPr/>
          <a:lstStyle/>
          <a:p>
            <a:pPr eaLnBrk="1" hangingPunct="1"/>
            <a:r>
              <a:rPr lang="en-US" altLang="zh-CN" sz="2600" b="1" dirty="0">
                <a:latin typeface="Times New Roman" panose="02020603050405020304" pitchFamily="18" charset="0"/>
              </a:rPr>
              <a:t>“</a:t>
            </a:r>
            <a:r>
              <a:rPr lang="zh-CN" altLang="en-US" sz="2600" b="1" dirty="0">
                <a:solidFill>
                  <a:schemeClr val="accent2"/>
                </a:solidFill>
                <a:latin typeface="Times New Roman" panose="02020603050405020304" pitchFamily="18" charset="0"/>
              </a:rPr>
              <a:t>机器人不在</a:t>
            </a:r>
            <a:r>
              <a:rPr lang="en-US" altLang="zh-CN" sz="2600" b="1" dirty="0">
                <a:solidFill>
                  <a:schemeClr val="accent2"/>
                </a:solidFill>
                <a:latin typeface="Times New Roman" panose="02020603050405020304" pitchFamily="18" charset="0"/>
              </a:rPr>
              <a:t>2</a:t>
            </a:r>
            <a:r>
              <a:rPr lang="zh-CN" altLang="en-US" sz="2600" b="1" dirty="0">
                <a:solidFill>
                  <a:schemeClr val="accent2"/>
                </a:solidFill>
                <a:latin typeface="Times New Roman" panose="02020603050405020304" pitchFamily="18" charset="0"/>
              </a:rPr>
              <a:t>号房间</a:t>
            </a:r>
            <a:r>
              <a:rPr lang="zh-CN" altLang="en-US" sz="2600" b="1" dirty="0">
                <a:latin typeface="Times New Roman" panose="02020603050405020304" pitchFamily="18" charset="0"/>
              </a:rPr>
              <a:t>”：</a:t>
            </a:r>
            <a:r>
              <a:rPr lang="en-US" altLang="zh-CN" sz="2600" b="1" dirty="0">
                <a:solidFill>
                  <a:srgbClr val="0000FF"/>
                </a:solidFill>
                <a:latin typeface="Times New Roman" panose="02020603050405020304" pitchFamily="18" charset="0"/>
              </a:rPr>
              <a:t>﹁ </a:t>
            </a:r>
            <a:r>
              <a:rPr lang="en-US" altLang="zh-CN" sz="2600" b="1" i="1" dirty="0">
                <a:latin typeface="Times New Roman" panose="02020603050405020304" pitchFamily="18" charset="0"/>
              </a:rPr>
              <a:t>Inroom</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robot</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r</a:t>
            </a:r>
            <a:r>
              <a:rPr lang="en-US" altLang="zh-CN" sz="2600" b="1" dirty="0">
                <a:latin typeface="Times New Roman" panose="02020603050405020304" pitchFamily="18" charset="0"/>
              </a:rPr>
              <a:t>2)</a:t>
            </a:r>
          </a:p>
        </p:txBody>
      </p:sp>
      <p:sp>
        <p:nvSpPr>
          <p:cNvPr id="222214" name="AutoShape 6"/>
          <p:cNvSpPr/>
          <p:nvPr/>
        </p:nvSpPr>
        <p:spPr>
          <a:xfrm>
            <a:off x="2046288" y="1735138"/>
            <a:ext cx="6918325" cy="1050925"/>
          </a:xfrm>
          <a:prstGeom prst="accentBorderCallout1">
            <a:avLst>
              <a:gd name="adj1" fmla="val 10875"/>
              <a:gd name="adj2" fmla="val -1102"/>
              <a:gd name="adj3" fmla="val 105440"/>
              <a:gd name="adj4" fmla="val -8352"/>
            </a:avLst>
          </a:prstGeom>
          <a:gradFill rotWithShape="0">
            <a:gsLst>
              <a:gs pos="0">
                <a:schemeClr val="accent1"/>
              </a:gs>
              <a:gs pos="100000">
                <a:schemeClr val="bg1"/>
              </a:gs>
            </a:gsLst>
            <a:path path="rect">
              <a:fillToRect l="100000" b="100000"/>
            </a:path>
            <a:tileRect/>
          </a:gradFill>
          <a:ln w="9525" cap="flat" cmpd="sng">
            <a:solidFill>
              <a:schemeClr val="hlink"/>
            </a:solidFill>
            <a:prstDash val="solid"/>
            <a:miter/>
            <a:headEnd type="none" w="med" len="med"/>
            <a:tailEnd type="none" w="med" len="med"/>
          </a:ln>
        </p:spPr>
        <p:txBody>
          <a:bodyPr/>
          <a:lstStyle/>
          <a:p>
            <a:pPr eaLnBrk="1" hangingPunct="1">
              <a:lnSpc>
                <a:spcPct val="120000"/>
              </a:lnSpc>
            </a:pPr>
            <a:r>
              <a:rPr lang="en-US" altLang="zh-CN" sz="2600" b="1" dirty="0">
                <a:latin typeface="Times New Roman" panose="02020603050405020304" pitchFamily="18" charset="0"/>
              </a:rPr>
              <a:t>“</a:t>
            </a:r>
            <a:r>
              <a:rPr lang="zh-CN" altLang="en-US" sz="2600" b="1" dirty="0">
                <a:solidFill>
                  <a:schemeClr val="accent2"/>
                </a:solidFill>
                <a:latin typeface="Times New Roman" panose="02020603050405020304" pitchFamily="18" charset="0"/>
              </a:rPr>
              <a:t>李明打篮球或踢足球</a:t>
            </a:r>
            <a:r>
              <a:rPr lang="zh-CN" altLang="en-US" sz="2600" b="1" dirty="0">
                <a:latin typeface="Times New Roman" panose="02020603050405020304" pitchFamily="18" charset="0"/>
              </a:rPr>
              <a:t>”：</a:t>
            </a:r>
          </a:p>
          <a:p>
            <a:pPr eaLnBrk="1" hangingPunct="1">
              <a:lnSpc>
                <a:spcPct val="120000"/>
              </a:lnSpc>
            </a:pPr>
            <a:r>
              <a:rPr lang="en-US" altLang="zh-CN" sz="2400" b="1" i="1" dirty="0">
                <a:latin typeface="Times New Roman" panose="02020603050405020304" pitchFamily="18" charset="0"/>
              </a:rPr>
              <a:t>Plays </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Liming</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basketball</a:t>
            </a:r>
            <a:r>
              <a:rPr lang="en-US" altLang="zh-CN" sz="2400" b="1" dirty="0">
                <a:latin typeface="Times New Roman" panose="02020603050405020304" pitchFamily="18" charset="0"/>
              </a:rPr>
              <a:t>) </a:t>
            </a:r>
            <a:r>
              <a:rPr lang="en-US" altLang="zh-CN" b="1" dirty="0">
                <a:solidFill>
                  <a:srgbClr val="0000FF"/>
                </a:solidFill>
                <a:latin typeface="Times New Roman" panose="02020603050405020304" pitchFamily="18" charset="0"/>
              </a:rPr>
              <a:t>∨</a:t>
            </a:r>
            <a:r>
              <a:rPr lang="en-US" altLang="zh-CN" sz="2400" b="1" dirty="0">
                <a:solidFill>
                  <a:srgbClr val="0000FF"/>
                </a:solidFill>
                <a:latin typeface="Times New Roman" panose="02020603050405020304" pitchFamily="18" charset="0"/>
                <a:cs typeface="Arial" panose="020B0604020202020204" pitchFamily="34" charset="0"/>
              </a:rPr>
              <a:t> </a:t>
            </a:r>
            <a:r>
              <a:rPr lang="en-US" altLang="zh-CN" sz="2400" b="1" i="1" dirty="0">
                <a:latin typeface="Times New Roman" panose="02020603050405020304" pitchFamily="18" charset="0"/>
              </a:rPr>
              <a:t>Plays </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Liming</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football</a:t>
            </a:r>
            <a:r>
              <a:rPr lang="en-US" altLang="zh-CN" sz="2400" b="1" dirty="0">
                <a:latin typeface="Times New Roman" panose="02020603050405020304" pitchFamily="18" charset="0"/>
              </a:rPr>
              <a:t>)</a:t>
            </a:r>
          </a:p>
        </p:txBody>
      </p:sp>
      <p:sp>
        <p:nvSpPr>
          <p:cNvPr id="222215" name="AutoShape 7"/>
          <p:cNvSpPr/>
          <p:nvPr/>
        </p:nvSpPr>
        <p:spPr bwMode="auto">
          <a:xfrm>
            <a:off x="2343150" y="4702175"/>
            <a:ext cx="5924550" cy="939800"/>
          </a:xfrm>
          <a:prstGeom prst="accentBorderCallout1">
            <a:avLst>
              <a:gd name="adj1" fmla="val 12162"/>
              <a:gd name="adj2" fmla="val -1287"/>
              <a:gd name="adj3" fmla="val -62333"/>
              <a:gd name="adj4" fmla="val -14227"/>
            </a:avLst>
          </a:prstGeom>
          <a:gradFill rotWithShape="0">
            <a:gsLst>
              <a:gs pos="0">
                <a:schemeClr val="accent1"/>
              </a:gs>
              <a:gs pos="50000">
                <a:schemeClr val="bg1"/>
              </a:gs>
              <a:gs pos="100000">
                <a:schemeClr val="accent1"/>
              </a:gs>
            </a:gsLst>
            <a:lin ang="18900000" scaled="1"/>
          </a:gradFill>
          <a:ln w="9525">
            <a:solidFill>
              <a:schemeClr va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6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en-US" sz="2600" b="1" i="0" u="none" strike="noStrike" kern="1200" cap="none" spc="0" normalizeH="0" baseline="0" noProof="0">
                <a:ln>
                  <a:noFill/>
                </a:ln>
                <a:solidFill>
                  <a:schemeClr val="accent2"/>
                </a:solidFill>
                <a:effectLst/>
                <a:uLnTx/>
                <a:uFillTx/>
                <a:latin typeface="Arial" panose="020B0604020202020204" pitchFamily="34" charset="0"/>
                <a:ea typeface="宋体" panose="02010600030101010101" pitchFamily="2" charset="-122"/>
                <a:cs typeface="+mn-cs"/>
              </a:rPr>
              <a:t>我喜欢音乐和绘画</a:t>
            </a:r>
            <a:r>
              <a:rPr kumimoji="0" lang="zh-CN" altLang="en-US" sz="26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6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en-US" altLang="zh-CN" sz="26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Like </a:t>
            </a:r>
            <a:r>
              <a:rPr kumimoji="0" lang="en-US" altLang="zh-CN" sz="26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6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I</a:t>
            </a:r>
            <a:r>
              <a:rPr kumimoji="0" lang="en-US" altLang="zh-CN" sz="26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en-US" altLang="zh-CN" sz="26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music</a:t>
            </a:r>
            <a:r>
              <a:rPr kumimoji="0" lang="en-US" altLang="zh-CN" sz="26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el-GR" altLang="zh-CN" sz="1800" b="1"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a:t>
            </a:r>
            <a:r>
              <a:rPr kumimoji="0" lang="en-US" altLang="zh-CN" sz="26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en-US" altLang="zh-CN" sz="26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Like </a:t>
            </a:r>
            <a:r>
              <a:rPr kumimoji="0" lang="en-US" altLang="zh-CN" sz="26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6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I</a:t>
            </a:r>
            <a:r>
              <a:rPr kumimoji="0" lang="en-US" altLang="zh-CN" sz="26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en-US" altLang="zh-CN" sz="26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painting</a:t>
            </a:r>
            <a:r>
              <a:rPr kumimoji="0" lang="en-US" altLang="zh-CN" sz="26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2213"/>
                                        </p:tgtEl>
                                        <p:attrNameLst>
                                          <p:attrName>style.visibility</p:attrName>
                                        </p:attrNameLst>
                                      </p:cBhvr>
                                      <p:to>
                                        <p:strVal val="visible"/>
                                      </p:to>
                                    </p:set>
                                    <p:animEffect transition="in" filter="blinds(horizontal)">
                                      <p:cBhvr>
                                        <p:cTn id="7" dur="500"/>
                                        <p:tgtEl>
                                          <p:spTgt spid="222213"/>
                                        </p:tgtEl>
                                      </p:cBhvr>
                                    </p:animEffect>
                                  </p:childTnLst>
                                  <p:subTnLst>
                                    <p:set>
                                      <p:cBhvr override="childStyle">
                                        <p:cTn dur="1" fill="hold" display="0" masterRel="nextClick" afterEffect="1"/>
                                        <p:tgtEl>
                                          <p:spTgt spid="222213"/>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2214"/>
                                        </p:tgtEl>
                                        <p:attrNameLst>
                                          <p:attrName>style.visibility</p:attrName>
                                        </p:attrNameLst>
                                      </p:cBhvr>
                                      <p:to>
                                        <p:strVal val="visible"/>
                                      </p:to>
                                    </p:set>
                                    <p:animEffect transition="in" filter="blinds(horizontal)">
                                      <p:cBhvr>
                                        <p:cTn id="12" dur="500"/>
                                        <p:tgtEl>
                                          <p:spTgt spid="222214"/>
                                        </p:tgtEl>
                                      </p:cBhvr>
                                    </p:animEffect>
                                  </p:childTnLst>
                                  <p:subTnLst>
                                    <p:set>
                                      <p:cBhvr override="childStyle">
                                        <p:cTn dur="1" fill="hold" display="0" masterRel="nextClick" afterEffect="1"/>
                                        <p:tgtEl>
                                          <p:spTgt spid="222214"/>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2215"/>
                                        </p:tgtEl>
                                        <p:attrNameLst>
                                          <p:attrName>style.visibility</p:attrName>
                                        </p:attrNameLst>
                                      </p:cBhvr>
                                      <p:to>
                                        <p:strVal val="visible"/>
                                      </p:to>
                                    </p:set>
                                    <p:animEffect transition="in" filter="blinds(horizontal)">
                                      <p:cBhvr>
                                        <p:cTn id="17" dur="500"/>
                                        <p:tgtEl>
                                          <p:spTgt spid="222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3" grpId="0" animBg="1"/>
      <p:bldP spid="222214" grpId="0" animBg="1"/>
      <p:bldP spid="22221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31</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35843" name="Rectangle 2"/>
          <p:cNvSpPr>
            <a:spLocks noGrp="1"/>
          </p:cNvSpPr>
          <p:nvPr>
            <p:ph type="title"/>
          </p:nvPr>
        </p:nvSpPr>
        <p:spPr>
          <a:ln/>
        </p:spPr>
        <p:txBody>
          <a:bodyPr vert="horz" wrap="square" lIns="91440" tIns="45720" rIns="91440" bIns="45720" anchor="b" anchorCtr="0"/>
          <a:lstStyle/>
          <a:p>
            <a:pPr eaLnBrk="1" hangingPunct="1"/>
            <a:r>
              <a:rPr lang="en-US" altLang="zh-CN" dirty="0">
                <a:latin typeface="Times New Roman" panose="02020603050405020304" pitchFamily="18" charset="0"/>
              </a:rPr>
              <a:t>2.2.3  </a:t>
            </a:r>
            <a:r>
              <a:rPr lang="zh-CN" altLang="en-US" dirty="0">
                <a:latin typeface="Times New Roman" panose="02020603050405020304" pitchFamily="18" charset="0"/>
              </a:rPr>
              <a:t>谓词公式</a:t>
            </a:r>
          </a:p>
        </p:txBody>
      </p:sp>
      <p:sp>
        <p:nvSpPr>
          <p:cNvPr id="223235" name="Rectangle 3"/>
          <p:cNvSpPr>
            <a:spLocks noGrp="1"/>
          </p:cNvSpPr>
          <p:nvPr>
            <p:ph idx="1"/>
          </p:nvPr>
        </p:nvSpPr>
        <p:spPr>
          <a:xfrm>
            <a:off x="-9525" y="922338"/>
            <a:ext cx="8867775" cy="5400675"/>
          </a:xfrm>
          <a:ln/>
        </p:spPr>
        <p:txBody>
          <a:bodyPr vert="horz" wrap="square" lIns="91440" tIns="45720" rIns="91440" bIns="45720" anchor="t" anchorCtr="0"/>
          <a:lstStyle/>
          <a:p>
            <a:pPr marL="374650" indent="-374650" defTabSz="914400" eaLnBrk="1" hangingPunct="1">
              <a:spcBef>
                <a:spcPct val="50000"/>
              </a:spcBef>
              <a:buNone/>
              <a:tabLst>
                <a:tab pos="476250" algn="l"/>
              </a:tabLst>
            </a:pPr>
            <a:r>
              <a:rPr lang="en-US" altLang="zh-CN" b="1" dirty="0">
                <a:latin typeface="Times New Roman" panose="02020603050405020304" pitchFamily="18" charset="0"/>
              </a:rPr>
              <a:t>  1.  </a:t>
            </a:r>
            <a:r>
              <a:rPr lang="zh-CN" altLang="en-US" b="1" dirty="0">
                <a:latin typeface="Times New Roman" panose="02020603050405020304" pitchFamily="18" charset="0"/>
              </a:rPr>
              <a:t>连接词（连词）</a:t>
            </a:r>
          </a:p>
          <a:p>
            <a:pPr marL="374650" indent="-374650" defTabSz="914400" eaLnBrk="1" hangingPunct="1">
              <a:spcBef>
                <a:spcPct val="50000"/>
              </a:spcBef>
              <a:buNone/>
              <a:tabLst>
                <a:tab pos="476250" algn="l"/>
              </a:tabLst>
            </a:pP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4</a:t>
            </a:r>
            <a:r>
              <a:rPr lang="zh-CN" altLang="en-US" b="1" dirty="0">
                <a:latin typeface="Times New Roman" panose="02020603050405020304" pitchFamily="18" charset="0"/>
                <a:cs typeface="Times New Roman" panose="02020603050405020304" pitchFamily="18" charset="0"/>
              </a:rPr>
              <a:t>）</a:t>
            </a:r>
            <a:r>
              <a:rPr lang="en-US" altLang="en-US" b="1" dirty="0"/>
              <a:t>→</a:t>
            </a:r>
            <a:r>
              <a:rPr lang="zh-CN" altLang="en-US" b="1" dirty="0">
                <a:latin typeface="宋体" panose="02010600030101010101" pitchFamily="2" charset="-122"/>
              </a:rPr>
              <a:t>：</a:t>
            </a:r>
            <a:r>
              <a:rPr lang="zh-CN" altLang="en-US" b="1" dirty="0">
                <a:latin typeface="Times New Roman" panose="02020603050405020304" pitchFamily="18" charset="0"/>
              </a:rPr>
              <a:t>“</a:t>
            </a:r>
            <a:r>
              <a:rPr lang="zh-CN" altLang="en-US" b="1" dirty="0">
                <a:latin typeface="宋体" panose="02010600030101010101" pitchFamily="2" charset="-122"/>
              </a:rPr>
              <a:t>蕴含</a:t>
            </a:r>
            <a:r>
              <a:rPr lang="zh-CN" altLang="en-US" b="1" dirty="0">
                <a:latin typeface="Times New Roman" panose="02020603050405020304" pitchFamily="18" charset="0"/>
              </a:rPr>
              <a:t>”</a:t>
            </a:r>
            <a:r>
              <a:rPr lang="en-US" altLang="zh-CN" b="1" dirty="0">
                <a:latin typeface="宋体" panose="02010600030101010101" pitchFamily="2" charset="-122"/>
              </a:rPr>
              <a:t>(</a:t>
            </a:r>
            <a:r>
              <a:rPr lang="en-US" altLang="zh-CN" b="1" dirty="0">
                <a:latin typeface="Times New Roman" panose="02020603050405020304" pitchFamily="18" charset="0"/>
                <a:cs typeface="Times New Roman" panose="02020603050405020304" pitchFamily="18" charset="0"/>
              </a:rPr>
              <a:t>implication</a:t>
            </a:r>
            <a:r>
              <a:rPr lang="en-US" altLang="zh-CN" b="1" dirty="0">
                <a:latin typeface="宋体" panose="02010600030101010101" pitchFamily="2" charset="-122"/>
              </a:rPr>
              <a:t>)</a:t>
            </a:r>
            <a:r>
              <a:rPr lang="zh-CN" altLang="en-US" b="1" dirty="0">
                <a:latin typeface="宋体" panose="02010600030101010101" pitchFamily="2" charset="-122"/>
              </a:rPr>
              <a:t>或 </a:t>
            </a:r>
            <a:r>
              <a:rPr lang="zh-CN" altLang="en-US" b="1" dirty="0">
                <a:latin typeface="Times New Roman" panose="02020603050405020304" pitchFamily="18" charset="0"/>
              </a:rPr>
              <a:t>“</a:t>
            </a:r>
            <a:r>
              <a:rPr lang="zh-CN" altLang="en-US" b="1" dirty="0">
                <a:latin typeface="宋体" panose="02010600030101010101" pitchFamily="2" charset="-122"/>
              </a:rPr>
              <a:t>条件</a:t>
            </a:r>
            <a:r>
              <a:rPr lang="zh-CN" altLang="en-US" b="1" dirty="0">
                <a:latin typeface="Times New Roman" panose="02020603050405020304" pitchFamily="18" charset="0"/>
              </a:rPr>
              <a:t>”</a:t>
            </a:r>
            <a:r>
              <a:rPr lang="en-US" altLang="zh-CN" b="1" dirty="0">
                <a:latin typeface="宋体" panose="02010600030101010101" pitchFamily="2" charset="-122"/>
              </a:rPr>
              <a:t>(</a:t>
            </a:r>
            <a:r>
              <a:rPr lang="en-US" altLang="zh-CN" b="1" dirty="0">
                <a:latin typeface="Times New Roman" panose="02020603050405020304" pitchFamily="18" charset="0"/>
                <a:cs typeface="Times New Roman" panose="02020603050405020304" pitchFamily="18" charset="0"/>
              </a:rPr>
              <a:t>condition</a:t>
            </a:r>
            <a:r>
              <a:rPr lang="en-US" altLang="zh-CN" b="1" dirty="0">
                <a:latin typeface="宋体" panose="02010600030101010101" pitchFamily="2" charset="-122"/>
              </a:rPr>
              <a:t>)</a:t>
            </a:r>
            <a:r>
              <a:rPr lang="zh-CN" altLang="en-US" b="1" dirty="0">
                <a:latin typeface="宋体" panose="02010600030101010101" pitchFamily="2" charset="-122"/>
              </a:rPr>
              <a:t>。</a:t>
            </a:r>
            <a:endParaRPr lang="zh-CN" altLang="en-US" b="1" dirty="0"/>
          </a:p>
          <a:p>
            <a:pPr marL="374650" indent="-374650" defTabSz="914400" eaLnBrk="1" hangingPunct="1">
              <a:spcBef>
                <a:spcPct val="50000"/>
              </a:spcBef>
              <a:buNone/>
              <a:tabLst>
                <a:tab pos="476250" algn="l"/>
              </a:tabLst>
            </a:pPr>
            <a:endParaRPr lang="en-US" altLang="zh-CN" b="1" dirty="0"/>
          </a:p>
        </p:txBody>
      </p:sp>
      <p:sp>
        <p:nvSpPr>
          <p:cNvPr id="35845" name="Rectangle 4"/>
          <p:cNvSpPr/>
          <p:nvPr/>
        </p:nvSpPr>
        <p:spPr>
          <a:xfrm>
            <a:off x="0" y="3357563"/>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223237" name="AutoShape 5"/>
          <p:cNvSpPr/>
          <p:nvPr/>
        </p:nvSpPr>
        <p:spPr>
          <a:xfrm>
            <a:off x="1082675" y="2338388"/>
            <a:ext cx="7986713" cy="1160462"/>
          </a:xfrm>
          <a:prstGeom prst="accentBorderCallout1">
            <a:avLst>
              <a:gd name="adj1" fmla="val 9847"/>
              <a:gd name="adj2" fmla="val -954"/>
              <a:gd name="adj3" fmla="val -27634"/>
              <a:gd name="adj4" fmla="val -954"/>
            </a:avLst>
          </a:prstGeom>
          <a:gradFill rotWithShape="0">
            <a:gsLst>
              <a:gs pos="0">
                <a:schemeClr val="accent1"/>
              </a:gs>
              <a:gs pos="100000">
                <a:schemeClr val="bg1"/>
              </a:gs>
            </a:gsLst>
            <a:path path="rect">
              <a:fillToRect l="100000" t="100000"/>
            </a:path>
            <a:tileRect/>
          </a:gradFill>
          <a:ln w="9525" cap="flat" cmpd="sng">
            <a:solidFill>
              <a:schemeClr val="tx1"/>
            </a:solidFill>
            <a:prstDash val="solid"/>
            <a:miter/>
            <a:headEnd type="none" w="med" len="med"/>
            <a:tailEnd type="none" w="med" len="med"/>
          </a:ln>
        </p:spPr>
        <p:txBody>
          <a:bodyPr/>
          <a:lstStyle/>
          <a:p>
            <a:pPr algn="just" eaLnBrk="1" hangingPunct="1">
              <a:lnSpc>
                <a:spcPct val="120000"/>
              </a:lnSpc>
            </a:pPr>
            <a:r>
              <a:rPr lang="en-US" altLang="zh-CN" sz="2600" b="1" dirty="0">
                <a:latin typeface="Times New Roman" panose="02020603050405020304" pitchFamily="18" charset="0"/>
              </a:rPr>
              <a:t>“</a:t>
            </a:r>
            <a:r>
              <a:rPr lang="zh-CN" altLang="en-US" sz="2600" b="1" dirty="0">
                <a:latin typeface="Times New Roman" panose="02020603050405020304" pitchFamily="18" charset="0"/>
              </a:rPr>
              <a:t>如果刘华跑得最快，那么他取得冠军。” ：</a:t>
            </a:r>
          </a:p>
          <a:p>
            <a:pPr algn="just" eaLnBrk="1" hangingPunct="1">
              <a:lnSpc>
                <a:spcPct val="120000"/>
              </a:lnSpc>
            </a:pPr>
            <a:r>
              <a:rPr lang="zh-CN" altLang="en-US" sz="2600" b="1" dirty="0">
                <a:latin typeface="Times New Roman" panose="02020603050405020304" pitchFamily="18" charset="0"/>
              </a:rPr>
              <a:t>    </a:t>
            </a:r>
            <a:r>
              <a:rPr lang="en-US" altLang="zh-CN" sz="2600" b="1" i="1" dirty="0">
                <a:latin typeface="Times New Roman" panose="02020603050405020304" pitchFamily="18" charset="0"/>
              </a:rPr>
              <a:t>RUNS </a:t>
            </a:r>
            <a:r>
              <a:rPr lang="en-US" altLang="zh-CN" sz="2600" b="1" dirty="0">
                <a:latin typeface="Times New Roman" panose="02020603050405020304" pitchFamily="18" charset="0"/>
              </a:rPr>
              <a:t>(</a:t>
            </a:r>
            <a:r>
              <a:rPr lang="en-US" altLang="zh-CN" sz="2600" b="1" i="1" dirty="0">
                <a:latin typeface="Times New Roman" panose="02020603050405020304" pitchFamily="18" charset="0"/>
              </a:rPr>
              <a:t>Liuhua</a:t>
            </a:r>
            <a:r>
              <a:rPr lang="zh-CN" altLang="en-US" sz="2600" b="1" dirty="0">
                <a:latin typeface="Times New Roman" panose="02020603050405020304" pitchFamily="18" charset="0"/>
              </a:rPr>
              <a:t>，</a:t>
            </a:r>
            <a:r>
              <a:rPr lang="en-US" altLang="zh-CN" sz="2600" b="1" i="1" dirty="0">
                <a:latin typeface="Times New Roman" panose="02020603050405020304" pitchFamily="18" charset="0"/>
              </a:rPr>
              <a:t>faster</a:t>
            </a:r>
            <a:r>
              <a:rPr lang="en-US" altLang="zh-CN" sz="2600" b="1" dirty="0">
                <a:latin typeface="Times New Roman" panose="02020603050405020304" pitchFamily="18" charset="0"/>
              </a:rPr>
              <a:t>)</a:t>
            </a:r>
            <a:r>
              <a:rPr lang="en-US" altLang="zh-CN" b="1" dirty="0">
                <a:latin typeface="Arial" panose="020B0604020202020204" pitchFamily="34" charset="0"/>
              </a:rPr>
              <a:t>→</a:t>
            </a:r>
            <a:r>
              <a:rPr lang="en-US" altLang="zh-CN" sz="2600" b="1" i="1" dirty="0">
                <a:latin typeface="Times New Roman" panose="02020603050405020304" pitchFamily="18" charset="0"/>
              </a:rPr>
              <a:t>WINS </a:t>
            </a:r>
            <a:r>
              <a:rPr lang="en-US" altLang="zh-CN" sz="2600" b="1" dirty="0">
                <a:latin typeface="Times New Roman" panose="02020603050405020304" pitchFamily="18" charset="0"/>
              </a:rPr>
              <a:t>(</a:t>
            </a:r>
            <a:r>
              <a:rPr lang="en-US" altLang="zh-CN" sz="2600" b="1" i="1" dirty="0">
                <a:latin typeface="Times New Roman" panose="02020603050405020304" pitchFamily="18" charset="0"/>
              </a:rPr>
              <a:t>Liuhua </a:t>
            </a:r>
            <a:r>
              <a:rPr lang="zh-CN" altLang="en-US" sz="2600" b="1" dirty="0">
                <a:latin typeface="Times New Roman" panose="02020603050405020304" pitchFamily="18" charset="0"/>
              </a:rPr>
              <a:t>，</a:t>
            </a:r>
            <a:r>
              <a:rPr lang="en-US" altLang="zh-CN" sz="2600" b="1" dirty="0">
                <a:latin typeface="Times New Roman" panose="02020603050405020304" pitchFamily="18" charset="0"/>
              </a:rPr>
              <a:t>champion)</a:t>
            </a:r>
          </a:p>
        </p:txBody>
      </p:sp>
      <p:sp>
        <p:nvSpPr>
          <p:cNvPr id="223238" name="Rectangle 6"/>
          <p:cNvSpPr/>
          <p:nvPr/>
        </p:nvSpPr>
        <p:spPr>
          <a:xfrm>
            <a:off x="28575" y="3800475"/>
            <a:ext cx="9129713" cy="2084388"/>
          </a:xfrm>
          <a:prstGeom prst="rect">
            <a:avLst/>
          </a:prstGeom>
          <a:noFill/>
          <a:ln w="9525">
            <a:noFill/>
          </a:ln>
        </p:spPr>
        <p:txBody>
          <a:bodyPr>
            <a:spAutoFit/>
          </a:bodyPr>
          <a:lstStyle/>
          <a:p>
            <a:pPr eaLnBrk="1" hangingPunct="1">
              <a:lnSpc>
                <a:spcPct val="120000"/>
              </a:lnSpc>
              <a:spcBef>
                <a:spcPct val="50000"/>
              </a:spcBef>
              <a:buClr>
                <a:schemeClr val="accent2"/>
              </a:buClr>
              <a:buFont typeface="Wingdings" panose="05000000000000000000" pitchFamily="2" charset="2"/>
            </a:pP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5</a:t>
            </a:r>
            <a:r>
              <a:rPr lang="zh-CN" altLang="en-US" sz="2800" b="1" dirty="0">
                <a:latin typeface="Times New Roman" panose="02020603050405020304" pitchFamily="18" charset="0"/>
                <a:cs typeface="Times New Roman" panose="02020603050405020304" pitchFamily="18" charset="0"/>
              </a:rPr>
              <a:t>）</a:t>
            </a:r>
            <a:r>
              <a:rPr lang="zh-CN" altLang="en-US" sz="3200" b="1" dirty="0">
                <a:latin typeface="Times New Roman" panose="02020603050405020304" pitchFamily="18" charset="0"/>
                <a:cs typeface="Times New Roman" panose="02020603050405020304" pitchFamily="18" charset="0"/>
                <a:sym typeface="Wingdings 3" panose="05040102010807070707" pitchFamily="18" charset="2"/>
              </a:rPr>
              <a:t>  </a:t>
            </a:r>
            <a:r>
              <a:rPr lang="zh-CN" altLang="en-US" sz="2800" b="1" dirty="0">
                <a:latin typeface="宋体" panose="02010600030101010101" pitchFamily="2" charset="-122"/>
              </a:rPr>
              <a:t>：</a:t>
            </a:r>
            <a:r>
              <a:rPr lang="zh-CN" altLang="en-US" sz="2800" b="1" dirty="0">
                <a:latin typeface="Times New Roman" panose="02020603050405020304" pitchFamily="18" charset="0"/>
              </a:rPr>
              <a:t>“</a:t>
            </a:r>
            <a:r>
              <a:rPr lang="zh-CN" altLang="en-US" sz="2800" b="1" dirty="0">
                <a:latin typeface="宋体" panose="02010600030101010101" pitchFamily="2" charset="-122"/>
              </a:rPr>
              <a:t>等价</a:t>
            </a:r>
            <a:r>
              <a:rPr lang="zh-CN" altLang="en-US" sz="2800" b="1" dirty="0">
                <a:latin typeface="Times New Roman" panose="02020603050405020304" pitchFamily="18" charset="0"/>
              </a:rPr>
              <a:t>”</a:t>
            </a:r>
            <a:r>
              <a:rPr lang="zh-CN" altLang="en-US" sz="2800" b="1" dirty="0">
                <a:latin typeface="宋体" panose="02010600030101010101" pitchFamily="2" charset="-122"/>
              </a:rPr>
              <a:t>（</a:t>
            </a:r>
            <a:r>
              <a:rPr lang="en-US" altLang="zh-CN" sz="2800" b="1" dirty="0">
                <a:latin typeface="Times New Roman" panose="02020603050405020304" pitchFamily="18" charset="0"/>
                <a:cs typeface="Times New Roman" panose="02020603050405020304" pitchFamily="18" charset="0"/>
              </a:rPr>
              <a:t>equivalence</a:t>
            </a:r>
            <a:r>
              <a:rPr lang="zh-CN" altLang="en-US" sz="2800" b="1" dirty="0">
                <a:latin typeface="宋体" panose="02010600030101010101" pitchFamily="2" charset="-122"/>
              </a:rPr>
              <a:t>）或</a:t>
            </a:r>
            <a:r>
              <a:rPr lang="zh-CN" altLang="en-US" sz="2800" b="1" dirty="0">
                <a:latin typeface="Times New Roman" panose="02020603050405020304" pitchFamily="18" charset="0"/>
              </a:rPr>
              <a:t>“</a:t>
            </a:r>
            <a:r>
              <a:rPr lang="zh-CN" altLang="en-US" sz="2800" b="1" dirty="0">
                <a:latin typeface="宋体" panose="02010600030101010101" pitchFamily="2" charset="-122"/>
              </a:rPr>
              <a:t>双条件</a:t>
            </a:r>
            <a:r>
              <a:rPr lang="zh-CN" altLang="en-US" sz="2800" b="1" dirty="0">
                <a:latin typeface="Times New Roman" panose="02020603050405020304" pitchFamily="18" charset="0"/>
              </a:rPr>
              <a:t>”</a:t>
            </a:r>
            <a:endParaRPr lang="zh-CN" altLang="en-US" sz="2800" b="1" dirty="0">
              <a:latin typeface="宋体" panose="02010600030101010101" pitchFamily="2" charset="-122"/>
            </a:endParaRPr>
          </a:p>
          <a:p>
            <a:pPr eaLnBrk="1" hangingPunct="1">
              <a:lnSpc>
                <a:spcPct val="120000"/>
              </a:lnSpc>
              <a:spcBef>
                <a:spcPct val="50000"/>
              </a:spcBef>
              <a:buClr>
                <a:schemeClr val="accent2"/>
              </a:buClr>
              <a:buFont typeface="Wingdings" panose="05000000000000000000" pitchFamily="2" charset="2"/>
            </a:pPr>
            <a:r>
              <a:rPr lang="zh-CN" altLang="en-US" sz="2800" b="1" dirty="0">
                <a:latin typeface="宋体" panose="02010600030101010101" pitchFamily="2" charset="-122"/>
              </a:rPr>
              <a:t>         （</a:t>
            </a:r>
            <a:r>
              <a:rPr lang="en-US" altLang="zh-CN" sz="2800" b="1" dirty="0">
                <a:latin typeface="Times New Roman" panose="02020603050405020304" pitchFamily="18" charset="0"/>
                <a:cs typeface="Times New Roman" panose="02020603050405020304" pitchFamily="18" charset="0"/>
              </a:rPr>
              <a:t>bicondition</a:t>
            </a:r>
            <a:r>
              <a:rPr lang="zh-CN" altLang="en-US" sz="2800" b="1" dirty="0">
                <a:latin typeface="宋体" panose="02010600030101010101" pitchFamily="2" charset="-122"/>
              </a:rPr>
              <a:t>）。</a:t>
            </a:r>
          </a:p>
          <a:p>
            <a:pPr eaLnBrk="1" hangingPunct="1">
              <a:lnSpc>
                <a:spcPct val="120000"/>
              </a:lnSpc>
              <a:spcBef>
                <a:spcPct val="20000"/>
              </a:spcBef>
              <a:buClr>
                <a:schemeClr val="accent2"/>
              </a:buClr>
              <a:buFont typeface="Wingdings" panose="05000000000000000000" pitchFamily="2" charset="2"/>
            </a:pPr>
            <a:r>
              <a:rPr lang="zh-CN" altLang="en-US" sz="2800" b="1" dirty="0">
                <a:latin typeface="宋体" panose="02010600030101010101" pitchFamily="2" charset="-122"/>
              </a:rPr>
              <a:t>             </a:t>
            </a:r>
            <a:r>
              <a:rPr lang="en-US" altLang="zh-CN" sz="2800" b="1" i="1" dirty="0">
                <a:latin typeface="Times New Roman" panose="02020603050405020304" pitchFamily="18" charset="0"/>
                <a:cs typeface="Times New Roman" panose="02020603050405020304" pitchFamily="18" charset="0"/>
              </a:rPr>
              <a:t>P</a:t>
            </a:r>
            <a:r>
              <a:rPr lang="en-US" altLang="zh-CN" sz="2800" b="1" dirty="0">
                <a:latin typeface="Times New Roman" panose="02020603050405020304" pitchFamily="18" charset="0"/>
                <a:cs typeface="Times New Roman" panose="02020603050405020304" pitchFamily="18" charset="0"/>
              </a:rPr>
              <a:t> </a:t>
            </a:r>
            <a:r>
              <a:rPr lang="en-US" altLang="zh-CN" sz="3200" b="1" dirty="0">
                <a:latin typeface="Times New Roman" panose="02020603050405020304" pitchFamily="18" charset="0"/>
                <a:cs typeface="Times New Roman" panose="02020603050405020304" pitchFamily="18" charset="0"/>
                <a:sym typeface="Wingdings 3" panose="05040102010807070707" pitchFamily="18" charset="2"/>
              </a:rPr>
              <a:t> </a:t>
            </a:r>
            <a:r>
              <a:rPr lang="en-US" altLang="zh-CN" sz="2800" b="1" i="1" dirty="0">
                <a:latin typeface="Times New Roman" panose="02020603050405020304" pitchFamily="18" charset="0"/>
                <a:cs typeface="Times New Roman" panose="02020603050405020304" pitchFamily="18" charset="0"/>
              </a:rPr>
              <a:t>Q</a:t>
            </a:r>
            <a:r>
              <a:rPr lang="en-US" altLang="zh-CN" sz="2800" b="1" dirty="0">
                <a:latin typeface="宋体" panose="02010600030101010101" pitchFamily="2" charset="-122"/>
              </a:rPr>
              <a:t>: </a:t>
            </a:r>
            <a:r>
              <a:rPr lang="en-US" altLang="zh-CN" sz="2800" b="1" dirty="0">
                <a:latin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P</a:t>
            </a:r>
            <a:r>
              <a:rPr lang="zh-CN" altLang="en-US" sz="2800" b="1" dirty="0">
                <a:latin typeface="宋体" panose="02010600030101010101" pitchFamily="2" charset="-122"/>
              </a:rPr>
              <a:t>当且仅当</a:t>
            </a:r>
            <a:r>
              <a:rPr lang="en-US" altLang="zh-CN" sz="2800" b="1" i="1" dirty="0">
                <a:latin typeface="Times New Roman" panose="02020603050405020304" pitchFamily="18" charset="0"/>
                <a:cs typeface="Times New Roman" panose="02020603050405020304" pitchFamily="18" charset="0"/>
              </a:rPr>
              <a:t>Q</a:t>
            </a:r>
            <a:r>
              <a:rPr lang="en-US" altLang="zh-CN" sz="2800" b="1" dirty="0">
                <a:latin typeface="Times New Roman" panose="02020603050405020304" pitchFamily="18" charset="0"/>
              </a:rPr>
              <a:t>”</a:t>
            </a:r>
            <a:r>
              <a:rPr lang="zh-CN" altLang="en-US" sz="2800" b="1" dirty="0">
                <a:latin typeface="宋体" panose="02010600030101010101" pitchFamily="2" charset="-122"/>
              </a:rPr>
              <a:t>。</a:t>
            </a:r>
            <a:r>
              <a:rPr lang="zh-CN" altLang="en-US" sz="2800" b="1" dirty="0">
                <a:latin typeface="Arial" panose="020B0604020202020204" pitchFamily="34"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3235"/>
                                        </p:tgtEl>
                                        <p:attrNameLst>
                                          <p:attrName>style.visibility</p:attrName>
                                        </p:attrNameLst>
                                      </p:cBhvr>
                                      <p:to>
                                        <p:strVal val="visible"/>
                                      </p:to>
                                    </p:set>
                                    <p:animEffect transition="in" filter="blinds(horizontal)">
                                      <p:cBhvr>
                                        <p:cTn id="7" dur="500"/>
                                        <p:tgtEl>
                                          <p:spTgt spid="22323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23237"/>
                                        </p:tgtEl>
                                        <p:attrNameLst>
                                          <p:attrName>style.visibility</p:attrName>
                                        </p:attrNameLst>
                                      </p:cBhvr>
                                      <p:to>
                                        <p:strVal val="visible"/>
                                      </p:to>
                                    </p:set>
                                  </p:childTnLst>
                                  <p:subTnLst>
                                    <p:set>
                                      <p:cBhvr override="childStyle">
                                        <p:cTn dur="1" fill="hold" display="0" masterRel="nextClick" afterEffect="1"/>
                                        <p:tgtEl>
                                          <p:spTgt spid="223237"/>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223238"/>
                                        </p:tgtEl>
                                        <p:attrNameLst>
                                          <p:attrName>style.visibility</p:attrName>
                                        </p:attrNameLst>
                                      </p:cBhvr>
                                      <p:to>
                                        <p:strVal val="visible"/>
                                      </p:to>
                                    </p:set>
                                    <p:anim calcmode="lin" valueType="num">
                                      <p:cBhvr additive="base">
                                        <p:cTn id="16" dur="500" fill="hold"/>
                                        <p:tgtEl>
                                          <p:spTgt spid="223238"/>
                                        </p:tgtEl>
                                        <p:attrNameLst>
                                          <p:attrName>ppt_x</p:attrName>
                                        </p:attrNameLst>
                                      </p:cBhvr>
                                      <p:tavLst>
                                        <p:tav tm="0">
                                          <p:val>
                                            <p:strVal val="0-#ppt_w/2"/>
                                          </p:val>
                                        </p:tav>
                                        <p:tav tm="100000">
                                          <p:val>
                                            <p:strVal val="#ppt_x"/>
                                          </p:val>
                                        </p:tav>
                                      </p:tavLst>
                                    </p:anim>
                                    <p:anim calcmode="lin" valueType="num">
                                      <p:cBhvr additive="base">
                                        <p:cTn id="17" dur="500" fill="hold"/>
                                        <p:tgtEl>
                                          <p:spTgt spid="2232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5" grpId="0"/>
      <p:bldP spid="223237" grpId="0" animBg="1"/>
      <p:bldP spid="22323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32</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36867" name="Rectangle 2"/>
          <p:cNvSpPr>
            <a:spLocks noGrp="1"/>
          </p:cNvSpPr>
          <p:nvPr>
            <p:ph type="title"/>
          </p:nvPr>
        </p:nvSpPr>
        <p:spPr>
          <a:ln/>
        </p:spPr>
        <p:txBody>
          <a:bodyPr vert="horz" wrap="square" lIns="91440" tIns="45720" rIns="91440" bIns="45720" anchor="b" anchorCtr="0"/>
          <a:lstStyle/>
          <a:p>
            <a:pPr eaLnBrk="1" hangingPunct="1"/>
            <a:r>
              <a:rPr lang="en-US" altLang="zh-CN" dirty="0">
                <a:latin typeface="Times New Roman" panose="02020603050405020304" pitchFamily="18" charset="0"/>
              </a:rPr>
              <a:t>2.2.3  </a:t>
            </a:r>
            <a:r>
              <a:rPr lang="zh-CN" altLang="en-US" dirty="0">
                <a:latin typeface="Times New Roman" panose="02020603050405020304" pitchFamily="18" charset="0"/>
              </a:rPr>
              <a:t>谓词公式</a:t>
            </a:r>
          </a:p>
        </p:txBody>
      </p:sp>
      <p:sp>
        <p:nvSpPr>
          <p:cNvPr id="36868" name="Rectangle 3"/>
          <p:cNvSpPr>
            <a:spLocks noGrp="1"/>
          </p:cNvSpPr>
          <p:nvPr>
            <p:ph idx="1"/>
          </p:nvPr>
        </p:nvSpPr>
        <p:spPr>
          <a:xfrm>
            <a:off x="250825" y="908050"/>
            <a:ext cx="8642350" cy="930275"/>
          </a:xfrm>
          <a:ln/>
        </p:spPr>
        <p:txBody>
          <a:bodyPr vert="horz" wrap="square" lIns="91440" tIns="45720" rIns="91440" bIns="45720" anchor="t" anchorCtr="0"/>
          <a:lstStyle/>
          <a:p>
            <a:pPr marL="374650" indent="-374650" defTabSz="914400" eaLnBrk="1" hangingPunct="1">
              <a:spcBef>
                <a:spcPct val="50000"/>
              </a:spcBef>
              <a:buNone/>
              <a:tabLst>
                <a:tab pos="476250" algn="l"/>
              </a:tabLst>
            </a:pPr>
            <a:r>
              <a:rPr lang="en-US" altLang="zh-CN" b="1" dirty="0">
                <a:latin typeface="Times New Roman" panose="02020603050405020304" pitchFamily="18" charset="0"/>
              </a:rPr>
              <a:t>1.</a:t>
            </a:r>
            <a:r>
              <a:rPr lang="en-US" altLang="zh-CN" b="1" dirty="0"/>
              <a:t> </a:t>
            </a:r>
            <a:r>
              <a:rPr lang="zh-CN" altLang="en-US" b="1" dirty="0"/>
              <a:t>连接词（连词）</a:t>
            </a:r>
          </a:p>
          <a:p>
            <a:pPr marL="374650" indent="-374650" defTabSz="914400" eaLnBrk="1" hangingPunct="1">
              <a:spcBef>
                <a:spcPct val="50000"/>
              </a:spcBef>
              <a:buNone/>
              <a:tabLst>
                <a:tab pos="476250" algn="l"/>
              </a:tabLst>
            </a:pPr>
            <a:endParaRPr lang="zh-CN" altLang="en-US" b="1" dirty="0"/>
          </a:p>
          <a:p>
            <a:pPr marL="374650" indent="-374650" defTabSz="914400" eaLnBrk="1" hangingPunct="1">
              <a:spcBef>
                <a:spcPct val="50000"/>
              </a:spcBef>
              <a:buNone/>
              <a:tabLst>
                <a:tab pos="476250" algn="l"/>
              </a:tabLst>
            </a:pPr>
            <a:endParaRPr lang="en-US" altLang="zh-CN" b="1" dirty="0"/>
          </a:p>
        </p:txBody>
      </p:sp>
      <p:sp>
        <p:nvSpPr>
          <p:cNvPr id="36869" name="Rectangle 4"/>
          <p:cNvSpPr/>
          <p:nvPr/>
        </p:nvSpPr>
        <p:spPr>
          <a:xfrm>
            <a:off x="0" y="3357563"/>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graphicFrame>
        <p:nvGraphicFramePr>
          <p:cNvPr id="36870" name="Object 5"/>
          <p:cNvGraphicFramePr>
            <a:graphicFrameLocks noChangeAspect="1"/>
          </p:cNvGraphicFramePr>
          <p:nvPr/>
        </p:nvGraphicFramePr>
        <p:xfrm>
          <a:off x="304800" y="2603500"/>
          <a:ext cx="8559800" cy="3314700"/>
        </p:xfrm>
        <a:graphic>
          <a:graphicData uri="http://schemas.openxmlformats.org/presentationml/2006/ole">
            <mc:AlternateContent xmlns:mc="http://schemas.openxmlformats.org/markup-compatibility/2006">
              <mc:Choice xmlns:v="urn:schemas-microsoft-com:vml" Requires="v">
                <p:oleObj r:id="rId2" imgW="4438650" imgH="1238250" progId="Paint.Picture">
                  <p:embed/>
                </p:oleObj>
              </mc:Choice>
              <mc:Fallback>
                <p:oleObj r:id="rId2" imgW="4438650" imgH="1238250" progId="Paint.Picture">
                  <p:embed/>
                  <p:pic>
                    <p:nvPicPr>
                      <p:cNvPr id="0" name="图片 3089"/>
                      <p:cNvPicPr/>
                      <p:nvPr/>
                    </p:nvPicPr>
                    <p:blipFill>
                      <a:blip r:embed="rId3"/>
                      <a:stretch>
                        <a:fillRect/>
                      </a:stretch>
                    </p:blipFill>
                    <p:spPr>
                      <a:xfrm>
                        <a:off x="304800" y="2603500"/>
                        <a:ext cx="8559800" cy="3314700"/>
                      </a:xfrm>
                      <a:prstGeom prst="rect">
                        <a:avLst/>
                      </a:prstGeom>
                      <a:noFill/>
                      <a:ln w="38100">
                        <a:noFill/>
                        <a:miter/>
                      </a:ln>
                    </p:spPr>
                  </p:pic>
                </p:oleObj>
              </mc:Fallback>
            </mc:AlternateContent>
          </a:graphicData>
        </a:graphic>
      </p:graphicFrame>
      <p:sp>
        <p:nvSpPr>
          <p:cNvPr id="36871" name="Text Box 6"/>
          <p:cNvSpPr txBox="1"/>
          <p:nvPr/>
        </p:nvSpPr>
        <p:spPr>
          <a:xfrm>
            <a:off x="1000125" y="1828800"/>
            <a:ext cx="6900863" cy="487363"/>
          </a:xfrm>
          <a:prstGeom prst="rect">
            <a:avLst/>
          </a:prstGeom>
          <a:noFill/>
          <a:ln w="9525">
            <a:noFill/>
          </a:ln>
        </p:spPr>
        <p:txBody>
          <a:bodyPr>
            <a:spAutoFit/>
          </a:bodyPr>
          <a:lstStyle/>
          <a:p>
            <a:pPr algn="ctr" eaLnBrk="1" hangingPunct="1">
              <a:spcBef>
                <a:spcPct val="50000"/>
              </a:spcBef>
            </a:pPr>
            <a:r>
              <a:rPr lang="zh-CN" altLang="en-US" sz="2600" b="1" dirty="0">
                <a:latin typeface="宋体" panose="02010600030101010101" pitchFamily="2" charset="-122"/>
              </a:rPr>
              <a:t>谓词逻辑真值表</a:t>
            </a:r>
            <a:r>
              <a:rPr lang="zh-CN" altLang="en-US" sz="2600" b="1" dirty="0">
                <a:latin typeface="Arial" panose="020B0604020202020204" pitchFamily="34" charset="0"/>
              </a:rPr>
              <a:t> </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33</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37891" name="Rectangle 2"/>
          <p:cNvSpPr>
            <a:spLocks noGrp="1"/>
          </p:cNvSpPr>
          <p:nvPr>
            <p:ph type="title"/>
          </p:nvPr>
        </p:nvSpPr>
        <p:spPr>
          <a:ln/>
        </p:spPr>
        <p:txBody>
          <a:bodyPr vert="horz" wrap="square" lIns="91440" tIns="45720" rIns="91440" bIns="45720" anchor="b" anchorCtr="0"/>
          <a:lstStyle/>
          <a:p>
            <a:pPr eaLnBrk="1" hangingPunct="1"/>
            <a:r>
              <a:rPr lang="en-US" altLang="zh-CN" dirty="0">
                <a:latin typeface="Times New Roman" panose="02020603050405020304" pitchFamily="18" charset="0"/>
              </a:rPr>
              <a:t>2.2.3  </a:t>
            </a:r>
            <a:r>
              <a:rPr lang="zh-CN" altLang="en-US" dirty="0">
                <a:latin typeface="Times New Roman" panose="02020603050405020304" pitchFamily="18" charset="0"/>
              </a:rPr>
              <a:t>谓词公式</a:t>
            </a:r>
          </a:p>
        </p:txBody>
      </p:sp>
      <p:sp>
        <p:nvSpPr>
          <p:cNvPr id="37892" name="Rectangle 3"/>
          <p:cNvSpPr>
            <a:spLocks noGrp="1"/>
          </p:cNvSpPr>
          <p:nvPr>
            <p:ph idx="1"/>
          </p:nvPr>
        </p:nvSpPr>
        <p:spPr>
          <a:xfrm>
            <a:off x="250825" y="908050"/>
            <a:ext cx="8642350" cy="1960563"/>
          </a:xfrm>
          <a:ln/>
        </p:spPr>
        <p:txBody>
          <a:bodyPr vert="horz" wrap="square" lIns="91440" tIns="45720" rIns="91440" bIns="45720" anchor="t" anchorCtr="0"/>
          <a:lstStyle/>
          <a:p>
            <a:pPr eaLnBrk="1" hangingPunct="1">
              <a:buNone/>
            </a:pPr>
            <a:r>
              <a:rPr lang="en-US" altLang="zh-CN" b="1" dirty="0">
                <a:latin typeface="Times New Roman" panose="02020603050405020304" pitchFamily="18" charset="0"/>
                <a:cs typeface="Times New Roman" panose="02020603050405020304" pitchFamily="18" charset="0"/>
              </a:rPr>
              <a:t>  2</a:t>
            </a:r>
            <a:r>
              <a:rPr lang="en-US" altLang="zh-CN" b="1" dirty="0">
                <a:latin typeface="Times New Roman" panose="02020603050405020304" pitchFamily="18" charset="0"/>
              </a:rPr>
              <a:t>. </a:t>
            </a:r>
            <a:r>
              <a:rPr lang="zh-CN" altLang="en-US" b="1" dirty="0">
                <a:latin typeface="Times New Roman" panose="02020603050405020304" pitchFamily="18" charset="0"/>
              </a:rPr>
              <a:t>量词（</a:t>
            </a:r>
            <a:r>
              <a:rPr lang="en-US" altLang="zh-CN" b="1" dirty="0">
                <a:latin typeface="Times New Roman" panose="02020603050405020304" pitchFamily="18" charset="0"/>
                <a:cs typeface="Times New Roman" panose="02020603050405020304" pitchFamily="18" charset="0"/>
              </a:rPr>
              <a:t>quantifier</a:t>
            </a:r>
            <a:r>
              <a:rPr lang="zh-CN" altLang="en-US" b="1" dirty="0">
                <a:latin typeface="Times New Roman" panose="02020603050405020304" pitchFamily="18" charset="0"/>
              </a:rPr>
              <a:t>）</a:t>
            </a:r>
          </a:p>
          <a:p>
            <a:pPr eaLnBrk="1" hangingPunct="1">
              <a:buNone/>
            </a:pPr>
            <a:r>
              <a:rPr lang="zh-CN" altLang="en-US" sz="2600" b="1" dirty="0">
                <a:latin typeface="宋体" panose="02010600030101010101" pitchFamily="2" charset="-122"/>
              </a:rPr>
              <a:t>（</a:t>
            </a:r>
            <a:r>
              <a:rPr lang="en-US" altLang="zh-CN" sz="2600" b="1" dirty="0">
                <a:latin typeface="Times New Roman" panose="02020603050405020304" pitchFamily="18" charset="0"/>
                <a:cs typeface="Times New Roman" panose="02020603050405020304" pitchFamily="18" charset="0"/>
              </a:rPr>
              <a:t>1</a:t>
            </a:r>
            <a:r>
              <a:rPr lang="zh-CN" altLang="en-US" sz="2600" b="1" dirty="0">
                <a:latin typeface="宋体" panose="02010600030101010101" pitchFamily="2" charset="-122"/>
              </a:rPr>
              <a:t>）全称量词（</a:t>
            </a:r>
            <a:r>
              <a:rPr lang="en-US" altLang="zh-CN" sz="2600" b="1" dirty="0">
                <a:latin typeface="Times New Roman" panose="02020603050405020304" pitchFamily="18" charset="0"/>
                <a:cs typeface="Times New Roman" panose="02020603050405020304" pitchFamily="18" charset="0"/>
              </a:rPr>
              <a:t>universal quantifier</a:t>
            </a:r>
            <a:r>
              <a:rPr lang="zh-CN" altLang="en-US" sz="2600" b="1" dirty="0">
                <a:latin typeface="宋体" panose="02010600030101010101" pitchFamily="2" charset="-122"/>
              </a:rPr>
              <a:t>）（  </a:t>
            </a:r>
            <a:r>
              <a:rPr lang="en-US" altLang="zh-CN" sz="2600" b="1" i="1" dirty="0">
                <a:latin typeface="Times New Roman" panose="02020603050405020304" pitchFamily="18" charset="0"/>
                <a:cs typeface="Times New Roman" panose="02020603050405020304" pitchFamily="18" charset="0"/>
              </a:rPr>
              <a:t>x</a:t>
            </a:r>
            <a:r>
              <a:rPr lang="zh-CN" altLang="en-US" sz="2600" b="1" dirty="0">
                <a:latin typeface="宋体" panose="02010600030101010101" pitchFamily="2" charset="-122"/>
              </a:rPr>
              <a:t>）：</a:t>
            </a:r>
            <a:r>
              <a:rPr lang="zh-CN" altLang="en-US" sz="2600" dirty="0">
                <a:latin typeface="Times New Roman" panose="02020603050405020304" pitchFamily="18" charset="0"/>
              </a:rPr>
              <a:t>“</a:t>
            </a:r>
            <a:r>
              <a:rPr lang="zh-CN" altLang="en-US" sz="2600" dirty="0">
                <a:latin typeface="宋体" panose="02010600030101010101" pitchFamily="2" charset="-122"/>
              </a:rPr>
              <a:t>对个体域中的所有（或任一个）个体 </a:t>
            </a:r>
            <a:r>
              <a:rPr lang="en-US" altLang="zh-CN" sz="2600" i="1" dirty="0">
                <a:latin typeface="Times New Roman" panose="02020603050405020304" pitchFamily="18" charset="0"/>
                <a:cs typeface="Times New Roman" panose="02020603050405020304" pitchFamily="18" charset="0"/>
              </a:rPr>
              <a:t>x </a:t>
            </a:r>
            <a:r>
              <a:rPr lang="en-US" altLang="zh-CN" sz="2600" dirty="0">
                <a:latin typeface="Times New Roman" panose="02020603050405020304" pitchFamily="18" charset="0"/>
              </a:rPr>
              <a:t>”</a:t>
            </a:r>
            <a:r>
              <a:rPr lang="zh-CN" altLang="en-US" sz="2600" dirty="0">
                <a:latin typeface="宋体" panose="02010600030101010101" pitchFamily="2" charset="-122"/>
              </a:rPr>
              <a:t>。</a:t>
            </a:r>
            <a:r>
              <a:rPr lang="zh-CN" altLang="en-US" sz="2600" dirty="0"/>
              <a:t>  </a:t>
            </a:r>
          </a:p>
        </p:txBody>
      </p:sp>
      <p:graphicFrame>
        <p:nvGraphicFramePr>
          <p:cNvPr id="37893" name="Object 4"/>
          <p:cNvGraphicFramePr>
            <a:graphicFrameLocks noChangeAspect="1"/>
          </p:cNvGraphicFramePr>
          <p:nvPr/>
        </p:nvGraphicFramePr>
        <p:xfrm>
          <a:off x="6278563" y="1643063"/>
          <a:ext cx="500062" cy="381000"/>
        </p:xfrm>
        <a:graphic>
          <a:graphicData uri="http://schemas.openxmlformats.org/presentationml/2006/ole">
            <mc:AlternateContent xmlns:mc="http://schemas.openxmlformats.org/markup-compatibility/2006">
              <mc:Choice xmlns:v="urn:schemas-microsoft-com:vml" Requires="v">
                <p:oleObj r:id="rId2" imgW="152400" imgH="165100" progId="Equation.3">
                  <p:embed/>
                </p:oleObj>
              </mc:Choice>
              <mc:Fallback>
                <p:oleObj r:id="rId2" imgW="152400" imgH="165100" progId="Equation.3">
                  <p:embed/>
                  <p:pic>
                    <p:nvPicPr>
                      <p:cNvPr id="0" name="图片 3090"/>
                      <p:cNvPicPr/>
                      <p:nvPr/>
                    </p:nvPicPr>
                    <p:blipFill>
                      <a:blip r:embed="rId3"/>
                      <a:stretch>
                        <a:fillRect/>
                      </a:stretch>
                    </p:blipFill>
                    <p:spPr>
                      <a:xfrm>
                        <a:off x="6278563" y="1643063"/>
                        <a:ext cx="500062" cy="381000"/>
                      </a:xfrm>
                      <a:prstGeom prst="rect">
                        <a:avLst/>
                      </a:prstGeom>
                      <a:noFill/>
                      <a:ln w="38100">
                        <a:noFill/>
                        <a:miter/>
                      </a:ln>
                    </p:spPr>
                  </p:pic>
                </p:oleObj>
              </mc:Fallback>
            </mc:AlternateContent>
          </a:graphicData>
        </a:graphic>
      </p:graphicFrame>
      <p:sp>
        <p:nvSpPr>
          <p:cNvPr id="37894" name="Text Box 5"/>
          <p:cNvSpPr txBox="1"/>
          <p:nvPr/>
        </p:nvSpPr>
        <p:spPr>
          <a:xfrm>
            <a:off x="596900" y="2800350"/>
            <a:ext cx="8112125" cy="1093788"/>
          </a:xfrm>
          <a:prstGeom prst="rect">
            <a:avLst/>
          </a:prstGeom>
          <a:solidFill>
            <a:srgbClr val="FFFFFF"/>
          </a:solidFill>
          <a:ln w="9525" cap="flat" cmpd="sng">
            <a:solidFill>
              <a:srgbClr val="808080"/>
            </a:solidFill>
            <a:prstDash val="solid"/>
            <a:miter/>
            <a:headEnd type="none" w="med" len="med"/>
            <a:tailEnd type="none" w="med" len="med"/>
          </a:ln>
        </p:spPr>
        <p:txBody>
          <a:bodyPr>
            <a:spAutoFit/>
          </a:bodyPr>
          <a:lstStyle/>
          <a:p>
            <a:pPr algn="just" eaLnBrk="1" hangingPunct="1">
              <a:spcBef>
                <a:spcPct val="50000"/>
              </a:spcBef>
            </a:pPr>
            <a:r>
              <a:rPr lang="en-US" altLang="zh-CN" sz="2600" dirty="0">
                <a:latin typeface="Times New Roman" panose="02020603050405020304" pitchFamily="18" charset="0"/>
              </a:rPr>
              <a:t>“</a:t>
            </a:r>
            <a:r>
              <a:rPr lang="zh-CN" altLang="en-US" sz="2600" dirty="0">
                <a:latin typeface="宋体" panose="02010600030101010101" pitchFamily="2" charset="-122"/>
              </a:rPr>
              <a:t>所有的机器人都是灰色的</a:t>
            </a:r>
            <a:r>
              <a:rPr lang="zh-CN" altLang="en-US" sz="2600" dirty="0">
                <a:latin typeface="Times New Roman" panose="02020603050405020304" pitchFamily="18" charset="0"/>
              </a:rPr>
              <a:t>”</a:t>
            </a:r>
            <a:r>
              <a:rPr lang="zh-CN" altLang="en-US" sz="2600" dirty="0">
                <a:latin typeface="宋体" panose="02010600030101010101" pitchFamily="2" charset="-122"/>
              </a:rPr>
              <a:t>：  </a:t>
            </a:r>
          </a:p>
          <a:p>
            <a:pPr algn="just" eaLnBrk="1" hangingPunct="1">
              <a:spcBef>
                <a:spcPct val="50000"/>
              </a:spcBef>
            </a:pPr>
            <a:r>
              <a:rPr lang="zh-CN" altLang="en-US" sz="2600" dirty="0">
                <a:latin typeface="宋体" panose="02010600030101010101" pitchFamily="2" charset="-122"/>
              </a:rPr>
              <a:t>           </a:t>
            </a:r>
            <a:r>
              <a:rPr lang="en-US" altLang="zh-CN" sz="2600" dirty="0">
                <a:latin typeface="Times New Roman" panose="02020603050405020304" pitchFamily="18" charset="0"/>
                <a:cs typeface="Times New Roman" panose="02020603050405020304" pitchFamily="18" charset="0"/>
              </a:rPr>
              <a:t>(    </a:t>
            </a:r>
            <a:r>
              <a:rPr lang="en-US" altLang="zh-CN" sz="2600"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a:t>
            </a:r>
            <a:r>
              <a:rPr lang="en-US" altLang="zh-CN" sz="2600" i="1" dirty="0">
                <a:latin typeface="Times New Roman" panose="02020603050405020304" pitchFamily="18" charset="0"/>
                <a:cs typeface="Times New Roman" panose="02020603050405020304" pitchFamily="18" charset="0"/>
              </a:rPr>
              <a:t>ROBOT </a:t>
            </a:r>
            <a:r>
              <a:rPr lang="en-US" altLang="zh-CN" sz="2600" dirty="0">
                <a:latin typeface="Times New Roman" panose="02020603050405020304" pitchFamily="18" charset="0"/>
                <a:cs typeface="Times New Roman" panose="02020603050405020304" pitchFamily="18" charset="0"/>
              </a:rPr>
              <a:t>(</a:t>
            </a:r>
            <a:r>
              <a:rPr lang="en-US" altLang="zh-CN" sz="2600"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a:t>
            </a:r>
            <a:r>
              <a:rPr lang="en-US" altLang="zh-CN" b="1" dirty="0">
                <a:latin typeface="Arial" panose="020B0604020202020204" pitchFamily="34" charset="0"/>
              </a:rPr>
              <a:t>→</a:t>
            </a:r>
            <a:r>
              <a:rPr lang="en-US" altLang="zh-CN" sz="2600" dirty="0">
                <a:latin typeface="Times New Roman" panose="02020603050405020304" pitchFamily="18" charset="0"/>
                <a:cs typeface="Times New Roman" panose="02020603050405020304" pitchFamily="18" charset="0"/>
              </a:rPr>
              <a:t> </a:t>
            </a:r>
            <a:r>
              <a:rPr lang="en-US" altLang="zh-CN" sz="2600" i="1" dirty="0">
                <a:latin typeface="Times New Roman" panose="02020603050405020304" pitchFamily="18" charset="0"/>
                <a:cs typeface="Times New Roman" panose="02020603050405020304" pitchFamily="18" charset="0"/>
              </a:rPr>
              <a:t>COLOR </a:t>
            </a:r>
            <a:r>
              <a:rPr lang="en-US" altLang="zh-CN" sz="2600" dirty="0">
                <a:latin typeface="Times New Roman" panose="02020603050405020304" pitchFamily="18" charset="0"/>
                <a:cs typeface="Times New Roman" panose="02020603050405020304" pitchFamily="18" charset="0"/>
              </a:rPr>
              <a:t>(</a:t>
            </a:r>
            <a:r>
              <a:rPr lang="en-US" altLang="zh-CN" sz="2600" i="1" dirty="0">
                <a:latin typeface="Times New Roman" panose="02020603050405020304" pitchFamily="18" charset="0"/>
                <a:cs typeface="Times New Roman" panose="02020603050405020304" pitchFamily="18" charset="0"/>
              </a:rPr>
              <a:t>x</a:t>
            </a:r>
            <a:r>
              <a:rPr lang="zh-CN" altLang="en-US" sz="2600" dirty="0">
                <a:latin typeface="宋体" panose="02010600030101010101" pitchFamily="2" charset="-122"/>
              </a:rPr>
              <a:t>，</a:t>
            </a:r>
            <a:r>
              <a:rPr lang="en-US" altLang="zh-CN" sz="2600" i="1" dirty="0">
                <a:latin typeface="Times New Roman" panose="02020603050405020304" pitchFamily="18" charset="0"/>
                <a:cs typeface="Times New Roman" panose="02020603050405020304" pitchFamily="18" charset="0"/>
              </a:rPr>
              <a:t>GRAY</a:t>
            </a:r>
            <a:r>
              <a:rPr lang="en-US" altLang="zh-CN" sz="2600" dirty="0">
                <a:latin typeface="Times New Roman" panose="02020603050405020304" pitchFamily="18" charset="0"/>
                <a:cs typeface="Times New Roman" panose="02020603050405020304" pitchFamily="18" charset="0"/>
              </a:rPr>
              <a:t>)]</a:t>
            </a:r>
            <a:endParaRPr lang="en-US" altLang="zh-CN" sz="2600" dirty="0">
              <a:latin typeface="Times New Roman" panose="02020603050405020304" pitchFamily="18" charset="0"/>
              <a:ea typeface="Times New Roman" panose="02020603050405020304" pitchFamily="18" charset="0"/>
            </a:endParaRPr>
          </a:p>
        </p:txBody>
      </p:sp>
      <p:graphicFrame>
        <p:nvGraphicFramePr>
          <p:cNvPr id="37895" name="Object 6"/>
          <p:cNvGraphicFramePr>
            <a:graphicFrameLocks noChangeAspect="1"/>
          </p:cNvGraphicFramePr>
          <p:nvPr/>
        </p:nvGraphicFramePr>
        <p:xfrm>
          <a:off x="2625725" y="3500438"/>
          <a:ext cx="500063" cy="381000"/>
        </p:xfrm>
        <a:graphic>
          <a:graphicData uri="http://schemas.openxmlformats.org/presentationml/2006/ole">
            <mc:AlternateContent xmlns:mc="http://schemas.openxmlformats.org/markup-compatibility/2006">
              <mc:Choice xmlns:v="urn:schemas-microsoft-com:vml" Requires="v">
                <p:oleObj r:id="rId4" imgW="152400" imgH="165100" progId="Equation.3">
                  <p:embed/>
                </p:oleObj>
              </mc:Choice>
              <mc:Fallback>
                <p:oleObj r:id="rId4" imgW="152400" imgH="165100" progId="Equation.3">
                  <p:embed/>
                  <p:pic>
                    <p:nvPicPr>
                      <p:cNvPr id="0" name="图片 3092"/>
                      <p:cNvPicPr/>
                      <p:nvPr/>
                    </p:nvPicPr>
                    <p:blipFill>
                      <a:blip r:embed="rId5"/>
                      <a:stretch>
                        <a:fillRect/>
                      </a:stretch>
                    </p:blipFill>
                    <p:spPr>
                      <a:xfrm>
                        <a:off x="2625725" y="3500438"/>
                        <a:ext cx="500063" cy="381000"/>
                      </a:xfrm>
                      <a:prstGeom prst="rect">
                        <a:avLst/>
                      </a:prstGeom>
                      <a:noFill/>
                      <a:ln w="38100">
                        <a:noFill/>
                        <a:miter/>
                      </a:ln>
                    </p:spPr>
                  </p:pic>
                </p:oleObj>
              </mc:Fallback>
            </mc:AlternateContent>
          </a:graphicData>
        </a:graphic>
      </p:graphicFrame>
      <p:sp>
        <p:nvSpPr>
          <p:cNvPr id="37896" name="Rectangle 7"/>
          <p:cNvSpPr/>
          <p:nvPr/>
        </p:nvSpPr>
        <p:spPr>
          <a:xfrm>
            <a:off x="4510088" y="3352800"/>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37897" name="Text Box 8"/>
          <p:cNvSpPr txBox="1"/>
          <p:nvPr/>
        </p:nvSpPr>
        <p:spPr>
          <a:xfrm>
            <a:off x="479425" y="4110038"/>
            <a:ext cx="8288338" cy="885825"/>
          </a:xfrm>
          <a:prstGeom prst="rect">
            <a:avLst/>
          </a:prstGeom>
          <a:noFill/>
          <a:ln w="9525">
            <a:noFill/>
          </a:ln>
        </p:spPr>
        <p:txBody>
          <a:bodyPr>
            <a:spAutoFit/>
          </a:bodyPr>
          <a:lstStyle/>
          <a:p>
            <a:pPr eaLnBrk="1" hangingPunct="1">
              <a:spcBef>
                <a:spcPct val="50000"/>
              </a:spcBef>
            </a:pPr>
            <a:r>
              <a:rPr lang="zh-CN" altLang="en-US" sz="2600" b="1" dirty="0">
                <a:latin typeface="宋体" panose="02010600030101010101" pitchFamily="2" charset="-122"/>
              </a:rPr>
              <a:t>（</a:t>
            </a:r>
            <a:r>
              <a:rPr lang="en-US" altLang="zh-CN" sz="2600" b="1" dirty="0">
                <a:latin typeface="Times New Roman" panose="02020603050405020304" pitchFamily="18" charset="0"/>
                <a:cs typeface="Times New Roman" panose="02020603050405020304" pitchFamily="18" charset="0"/>
              </a:rPr>
              <a:t>2</a:t>
            </a:r>
            <a:r>
              <a:rPr lang="zh-CN" altLang="en-US" sz="2600" b="1" dirty="0">
                <a:latin typeface="宋体" panose="02010600030101010101" pitchFamily="2" charset="-122"/>
              </a:rPr>
              <a:t>）存在量词（</a:t>
            </a:r>
            <a:r>
              <a:rPr lang="en-US" altLang="zh-CN" sz="2600" b="1" dirty="0">
                <a:latin typeface="Times New Roman" panose="02020603050405020304" pitchFamily="18" charset="0"/>
                <a:cs typeface="Times New Roman" panose="02020603050405020304" pitchFamily="18" charset="0"/>
              </a:rPr>
              <a:t>existential quantifier</a:t>
            </a:r>
            <a:r>
              <a:rPr lang="zh-CN" altLang="en-US" sz="2600" b="1" dirty="0">
                <a:latin typeface="宋体" panose="02010600030101010101" pitchFamily="2" charset="-122"/>
              </a:rPr>
              <a:t>）（  </a:t>
            </a:r>
            <a:r>
              <a:rPr lang="en-US" altLang="zh-CN" sz="2600" b="1" i="1" dirty="0">
                <a:latin typeface="Times New Roman" panose="02020603050405020304" pitchFamily="18" charset="0"/>
                <a:cs typeface="Times New Roman" panose="02020603050405020304" pitchFamily="18" charset="0"/>
              </a:rPr>
              <a:t>x</a:t>
            </a:r>
            <a:r>
              <a:rPr lang="zh-CN" altLang="en-US" sz="2600" b="1" dirty="0">
                <a:latin typeface="宋体" panose="02010600030101010101" pitchFamily="2" charset="-122"/>
              </a:rPr>
              <a:t>）：</a:t>
            </a:r>
            <a:r>
              <a:rPr lang="zh-CN" altLang="en-US" sz="2600" dirty="0">
                <a:latin typeface="Times New Roman" panose="02020603050405020304" pitchFamily="18" charset="0"/>
              </a:rPr>
              <a:t>“</a:t>
            </a:r>
            <a:r>
              <a:rPr lang="zh-CN" altLang="en-US" sz="2600" dirty="0">
                <a:latin typeface="宋体" panose="02010600030101010101" pitchFamily="2" charset="-122"/>
              </a:rPr>
              <a:t>在个体域中存在个体</a:t>
            </a:r>
            <a:r>
              <a:rPr lang="zh-CN" altLang="en-US" sz="2600" b="1" dirty="0">
                <a:latin typeface="宋体" panose="02010600030101010101" pitchFamily="2" charset="-122"/>
              </a:rPr>
              <a:t> </a:t>
            </a:r>
            <a:r>
              <a:rPr lang="en-US" altLang="zh-CN" sz="2600" b="1" i="1" dirty="0">
                <a:latin typeface="Times New Roman" panose="02020603050405020304" pitchFamily="18" charset="0"/>
                <a:cs typeface="Times New Roman" panose="02020603050405020304" pitchFamily="18" charset="0"/>
              </a:rPr>
              <a:t>x</a:t>
            </a:r>
            <a:r>
              <a:rPr lang="en-US" altLang="zh-CN" sz="2600" b="1" dirty="0">
                <a:latin typeface="Times New Roman" panose="02020603050405020304" pitchFamily="18" charset="0"/>
                <a:cs typeface="Times New Roman" panose="02020603050405020304" pitchFamily="18" charset="0"/>
              </a:rPr>
              <a:t> </a:t>
            </a:r>
            <a:r>
              <a:rPr lang="en-US" altLang="zh-CN" sz="2600" b="1" dirty="0">
                <a:latin typeface="Times New Roman" panose="02020603050405020304" pitchFamily="18" charset="0"/>
              </a:rPr>
              <a:t>”</a:t>
            </a:r>
            <a:r>
              <a:rPr lang="zh-CN" altLang="en-US" sz="2600" b="1" dirty="0">
                <a:latin typeface="宋体" panose="02010600030101010101" pitchFamily="2" charset="-122"/>
              </a:rPr>
              <a:t>。</a:t>
            </a:r>
            <a:r>
              <a:rPr lang="zh-CN" altLang="en-US" sz="2600" b="1" dirty="0">
                <a:latin typeface="Arial" panose="020B0604020202020204" pitchFamily="34" charset="0"/>
              </a:rPr>
              <a:t> </a:t>
            </a:r>
          </a:p>
        </p:txBody>
      </p:sp>
      <p:graphicFrame>
        <p:nvGraphicFramePr>
          <p:cNvPr id="37898" name="Object 9"/>
          <p:cNvGraphicFramePr>
            <a:graphicFrameLocks noChangeAspect="1"/>
          </p:cNvGraphicFramePr>
          <p:nvPr/>
        </p:nvGraphicFramePr>
        <p:xfrm>
          <a:off x="6681788" y="4225925"/>
          <a:ext cx="276225" cy="339725"/>
        </p:xfrm>
        <a:graphic>
          <a:graphicData uri="http://schemas.openxmlformats.org/presentationml/2006/ole">
            <mc:AlternateContent xmlns:mc="http://schemas.openxmlformats.org/markup-compatibility/2006">
              <mc:Choice xmlns:v="urn:schemas-microsoft-com:vml" Requires="v">
                <p:oleObj r:id="rId6" imgW="127000" imgH="152400" progId="Equation.DSMT4">
                  <p:embed/>
                </p:oleObj>
              </mc:Choice>
              <mc:Fallback>
                <p:oleObj r:id="rId6" imgW="127000" imgH="152400" progId="Equation.DSMT4">
                  <p:embed/>
                  <p:pic>
                    <p:nvPicPr>
                      <p:cNvPr id="0" name="图片 3091"/>
                      <p:cNvPicPr/>
                      <p:nvPr/>
                    </p:nvPicPr>
                    <p:blipFill>
                      <a:blip r:embed="rId7"/>
                      <a:stretch>
                        <a:fillRect/>
                      </a:stretch>
                    </p:blipFill>
                    <p:spPr>
                      <a:xfrm>
                        <a:off x="6681788" y="4225925"/>
                        <a:ext cx="276225" cy="339725"/>
                      </a:xfrm>
                      <a:prstGeom prst="rect">
                        <a:avLst/>
                      </a:prstGeom>
                      <a:noFill/>
                      <a:ln w="38100">
                        <a:noFill/>
                        <a:miter/>
                      </a:ln>
                    </p:spPr>
                  </p:pic>
                </p:oleObj>
              </mc:Fallback>
            </mc:AlternateContent>
          </a:graphicData>
        </a:graphic>
      </p:graphicFrame>
      <p:sp>
        <p:nvSpPr>
          <p:cNvPr id="37899" name="Text Box 10"/>
          <p:cNvSpPr txBox="1"/>
          <p:nvPr/>
        </p:nvSpPr>
        <p:spPr>
          <a:xfrm>
            <a:off x="573088" y="5175250"/>
            <a:ext cx="8112125" cy="1093788"/>
          </a:xfrm>
          <a:prstGeom prst="rect">
            <a:avLst/>
          </a:prstGeom>
          <a:solidFill>
            <a:srgbClr val="FFFFFF"/>
          </a:solidFill>
          <a:ln w="9525" cap="flat" cmpd="sng">
            <a:solidFill>
              <a:srgbClr val="808080"/>
            </a:solidFill>
            <a:prstDash val="solid"/>
            <a:miter/>
            <a:headEnd type="none" w="med" len="med"/>
            <a:tailEnd type="none" w="med" len="med"/>
          </a:ln>
        </p:spPr>
        <p:txBody>
          <a:bodyPr>
            <a:spAutoFit/>
          </a:bodyPr>
          <a:lstStyle/>
          <a:p>
            <a:pPr algn="just" eaLnBrk="1" hangingPunct="1">
              <a:spcBef>
                <a:spcPct val="50000"/>
              </a:spcBef>
            </a:pPr>
            <a:r>
              <a:rPr lang="en-US" altLang="zh-CN" sz="2600" dirty="0">
                <a:latin typeface="Times New Roman" panose="02020603050405020304" pitchFamily="18" charset="0"/>
              </a:rPr>
              <a:t>“1</a:t>
            </a:r>
            <a:r>
              <a:rPr lang="zh-CN" altLang="en-US" sz="2600" dirty="0">
                <a:latin typeface="Times New Roman" panose="02020603050405020304" pitchFamily="18" charset="0"/>
              </a:rPr>
              <a:t>号房间有个物体”：</a:t>
            </a:r>
          </a:p>
          <a:p>
            <a:pPr algn="ctr" eaLnBrk="1" hangingPunct="1">
              <a:spcBef>
                <a:spcPct val="50000"/>
              </a:spcBef>
            </a:pPr>
            <a:r>
              <a:rPr lang="zh-CN" altLang="en-US" sz="2600" dirty="0">
                <a:latin typeface="Times New Roman" panose="02020603050405020304" pitchFamily="18" charset="0"/>
              </a:rPr>
              <a:t>   （   </a:t>
            </a:r>
            <a:r>
              <a:rPr lang="en-US" altLang="zh-CN" sz="2600" i="1" dirty="0">
                <a:latin typeface="Times New Roman" panose="02020603050405020304" pitchFamily="18" charset="0"/>
              </a:rPr>
              <a:t>x</a:t>
            </a:r>
            <a:r>
              <a:rPr lang="zh-CN" altLang="en-US" sz="2600" dirty="0">
                <a:latin typeface="Times New Roman" panose="02020603050405020304" pitchFamily="18" charset="0"/>
              </a:rPr>
              <a:t>）</a:t>
            </a:r>
            <a:r>
              <a:rPr lang="en-US" altLang="zh-CN" sz="2600" i="1" dirty="0">
                <a:latin typeface="Times New Roman" panose="02020603050405020304" pitchFamily="18" charset="0"/>
              </a:rPr>
              <a:t>INROOM</a:t>
            </a:r>
            <a:r>
              <a:rPr lang="zh-CN" altLang="en-US" sz="2600" dirty="0">
                <a:latin typeface="Times New Roman" panose="02020603050405020304" pitchFamily="18" charset="0"/>
              </a:rPr>
              <a:t>（</a:t>
            </a:r>
            <a:r>
              <a:rPr lang="en-US" altLang="zh-CN" sz="2600" i="1" dirty="0">
                <a:latin typeface="Times New Roman" panose="02020603050405020304" pitchFamily="18" charset="0"/>
              </a:rPr>
              <a:t>x</a:t>
            </a:r>
            <a:r>
              <a:rPr lang="zh-CN" altLang="en-US" sz="2600" dirty="0">
                <a:latin typeface="Times New Roman" panose="02020603050405020304" pitchFamily="18" charset="0"/>
              </a:rPr>
              <a:t>，</a:t>
            </a:r>
            <a:r>
              <a:rPr lang="en-US" altLang="zh-CN" sz="2600" i="1" dirty="0">
                <a:latin typeface="Times New Roman" panose="02020603050405020304" pitchFamily="18" charset="0"/>
              </a:rPr>
              <a:t>r</a:t>
            </a:r>
            <a:r>
              <a:rPr lang="en-US" altLang="zh-CN" sz="2600" dirty="0">
                <a:latin typeface="Times New Roman" panose="02020603050405020304" pitchFamily="18" charset="0"/>
              </a:rPr>
              <a:t>1</a:t>
            </a:r>
            <a:r>
              <a:rPr lang="zh-CN" altLang="en-US" sz="2600" dirty="0">
                <a:latin typeface="Times New Roman" panose="02020603050405020304" pitchFamily="18" charset="0"/>
              </a:rPr>
              <a:t>）</a:t>
            </a:r>
          </a:p>
        </p:txBody>
      </p:sp>
      <p:graphicFrame>
        <p:nvGraphicFramePr>
          <p:cNvPr id="37900" name="Object 11"/>
          <p:cNvGraphicFramePr>
            <a:graphicFrameLocks noChangeAspect="1"/>
          </p:cNvGraphicFramePr>
          <p:nvPr/>
        </p:nvGraphicFramePr>
        <p:xfrm>
          <a:off x="3155950" y="5884863"/>
          <a:ext cx="276225" cy="339725"/>
        </p:xfrm>
        <a:graphic>
          <a:graphicData uri="http://schemas.openxmlformats.org/presentationml/2006/ole">
            <mc:AlternateContent xmlns:mc="http://schemas.openxmlformats.org/markup-compatibility/2006">
              <mc:Choice xmlns:v="urn:schemas-microsoft-com:vml" Requires="v">
                <p:oleObj r:id="rId8" imgW="127000" imgH="152400" progId="Equation.DSMT4">
                  <p:embed/>
                </p:oleObj>
              </mc:Choice>
              <mc:Fallback>
                <p:oleObj r:id="rId8" imgW="127000" imgH="152400" progId="Equation.DSMT4">
                  <p:embed/>
                  <p:pic>
                    <p:nvPicPr>
                      <p:cNvPr id="0" name="图片 3082"/>
                      <p:cNvPicPr/>
                      <p:nvPr/>
                    </p:nvPicPr>
                    <p:blipFill>
                      <a:blip r:embed="rId7"/>
                      <a:stretch>
                        <a:fillRect/>
                      </a:stretch>
                    </p:blipFill>
                    <p:spPr>
                      <a:xfrm>
                        <a:off x="3155950" y="5884863"/>
                        <a:ext cx="276225" cy="339725"/>
                      </a:xfrm>
                      <a:prstGeom prst="rect">
                        <a:avLst/>
                      </a:prstGeom>
                      <a:noFill/>
                      <a:ln w="38100">
                        <a:noFill/>
                        <a:miter/>
                      </a:ln>
                    </p:spPr>
                  </p:pic>
                </p:oleObj>
              </mc:Fallback>
            </mc:AlternateContent>
          </a:graphicData>
        </a:graphic>
      </p:graphicFrame>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34</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38915" name="Rectangle 2"/>
          <p:cNvSpPr>
            <a:spLocks noGrp="1"/>
          </p:cNvSpPr>
          <p:nvPr>
            <p:ph type="title"/>
          </p:nvPr>
        </p:nvSpPr>
        <p:spPr>
          <a:ln/>
        </p:spPr>
        <p:txBody>
          <a:bodyPr vert="horz" wrap="square" lIns="91440" tIns="45720" rIns="91440" bIns="45720" anchor="b" anchorCtr="0"/>
          <a:lstStyle/>
          <a:p>
            <a:pPr eaLnBrk="1" hangingPunct="1"/>
            <a:r>
              <a:rPr lang="en-US" altLang="zh-CN" dirty="0">
                <a:latin typeface="Times New Roman" panose="02020603050405020304" pitchFamily="18" charset="0"/>
              </a:rPr>
              <a:t>2.2.3  </a:t>
            </a:r>
            <a:r>
              <a:rPr lang="zh-CN" altLang="en-US" dirty="0">
                <a:latin typeface="Times New Roman" panose="02020603050405020304" pitchFamily="18" charset="0"/>
              </a:rPr>
              <a:t>谓词公式</a:t>
            </a:r>
          </a:p>
        </p:txBody>
      </p:sp>
      <p:sp>
        <p:nvSpPr>
          <p:cNvPr id="38916" name="Rectangle 3"/>
          <p:cNvSpPr>
            <a:spLocks noGrp="1"/>
          </p:cNvSpPr>
          <p:nvPr>
            <p:ph idx="1"/>
          </p:nvPr>
        </p:nvSpPr>
        <p:spPr>
          <a:xfrm>
            <a:off x="250825" y="836613"/>
            <a:ext cx="8642350" cy="1960562"/>
          </a:xfrm>
          <a:ln/>
        </p:spPr>
        <p:txBody>
          <a:bodyPr vert="horz" wrap="square" lIns="91440" tIns="45720" rIns="91440" bIns="45720" anchor="t" anchorCtr="0"/>
          <a:lstStyle/>
          <a:p>
            <a:pPr eaLnBrk="1" hangingPunct="1">
              <a:buNone/>
            </a:pPr>
            <a:r>
              <a:rPr lang="zh-CN" altLang="en-US" b="1" dirty="0">
                <a:latin typeface="宋体" panose="02010600030101010101" pitchFamily="2" charset="-122"/>
              </a:rPr>
              <a:t>全称量词和存在量词举例：</a:t>
            </a:r>
          </a:p>
        </p:txBody>
      </p:sp>
      <p:sp>
        <p:nvSpPr>
          <p:cNvPr id="38917" name="Rectangle 4"/>
          <p:cNvSpPr/>
          <p:nvPr/>
        </p:nvSpPr>
        <p:spPr>
          <a:xfrm>
            <a:off x="4510088" y="3352800"/>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38918" name="Text Box 5"/>
          <p:cNvSpPr txBox="1"/>
          <p:nvPr/>
        </p:nvSpPr>
        <p:spPr>
          <a:xfrm>
            <a:off x="349250" y="1525588"/>
            <a:ext cx="8445500" cy="4619625"/>
          </a:xfrm>
          <a:prstGeom prst="rect">
            <a:avLst/>
          </a:prstGeom>
          <a:solidFill>
            <a:srgbClr val="FFFFFF"/>
          </a:solidFill>
          <a:ln w="9525" cap="flat" cmpd="sng">
            <a:solidFill>
              <a:srgbClr val="808080"/>
            </a:solidFill>
            <a:prstDash val="solid"/>
            <a:miter/>
            <a:headEnd type="none" w="med" len="med"/>
            <a:tailEnd type="none" w="med" len="med"/>
          </a:ln>
        </p:spPr>
        <p:txBody>
          <a:bodyPr>
            <a:spAutoFit/>
          </a:bodyPr>
          <a:lstStyle/>
          <a:p>
            <a:pPr algn="just" eaLnBrk="1" hangingPunct="1">
              <a:spcBef>
                <a:spcPct val="50000"/>
              </a:spcBef>
            </a:pPr>
            <a:endParaRPr lang="en-US" altLang="zh-CN" sz="1000" dirty="0">
              <a:latin typeface="Times New Roman" panose="02020603050405020304" pitchFamily="18" charset="0"/>
            </a:endParaRPr>
          </a:p>
          <a:p>
            <a:pPr algn="just" eaLnBrk="1" hangingPunct="1">
              <a:buClr>
                <a:schemeClr val="accent2"/>
              </a:buClr>
              <a:buFont typeface="Wingdings" panose="05000000000000000000" pitchFamily="2" charset="2"/>
              <a:buChar char="§"/>
            </a:pPr>
            <a:r>
              <a:rPr lang="en-US" altLang="zh-CN" sz="2600" b="1" dirty="0">
                <a:latin typeface="Times New Roman" panose="02020603050405020304" pitchFamily="18" charset="0"/>
              </a:rPr>
              <a:t> (   </a:t>
            </a:r>
            <a:r>
              <a:rPr lang="en-US" altLang="zh-CN" sz="2600" b="1" i="1" dirty="0">
                <a:latin typeface="Times New Roman" panose="02020603050405020304" pitchFamily="18" charset="0"/>
              </a:rPr>
              <a:t>x</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y</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F</a:t>
            </a:r>
            <a:r>
              <a:rPr lang="en-US" altLang="zh-CN" sz="2600" b="1" dirty="0">
                <a:latin typeface="Times New Roman" panose="02020603050405020304" pitchFamily="18" charset="0"/>
              </a:rPr>
              <a:t>(</a:t>
            </a:r>
            <a:r>
              <a:rPr lang="en-US" altLang="zh-CN" sz="2600" b="1" i="1" dirty="0">
                <a:latin typeface="Times New Roman" panose="02020603050405020304" pitchFamily="18" charset="0"/>
              </a:rPr>
              <a:t>x</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y</a:t>
            </a:r>
            <a:r>
              <a:rPr lang="en-US" altLang="zh-CN" sz="2600" b="1" dirty="0">
                <a:latin typeface="Times New Roman" panose="02020603050405020304" pitchFamily="18" charset="0"/>
              </a:rPr>
              <a:t>) </a:t>
            </a:r>
            <a:r>
              <a:rPr lang="zh-CN" altLang="en-US" sz="2600" b="1" dirty="0">
                <a:latin typeface="Times New Roman" panose="02020603050405020304" pitchFamily="18" charset="0"/>
              </a:rPr>
              <a:t>表示对于个体域中的任何个体</a:t>
            </a:r>
            <a:r>
              <a:rPr lang="en-US" altLang="zh-CN" sz="2600" b="1" i="1" dirty="0">
                <a:latin typeface="Times New Roman" panose="02020603050405020304" pitchFamily="18" charset="0"/>
              </a:rPr>
              <a:t>x</a:t>
            </a:r>
            <a:r>
              <a:rPr lang="zh-CN" altLang="en-US" sz="2600" b="1" dirty="0">
                <a:latin typeface="Times New Roman" panose="02020603050405020304" pitchFamily="18" charset="0"/>
              </a:rPr>
              <a:t>都存在个体</a:t>
            </a:r>
            <a:r>
              <a:rPr lang="en-US" altLang="zh-CN" sz="2600" b="1" i="1" dirty="0">
                <a:latin typeface="Times New Roman" panose="02020603050405020304" pitchFamily="18" charset="0"/>
              </a:rPr>
              <a:t>y</a:t>
            </a:r>
            <a:r>
              <a:rPr lang="zh-CN" altLang="en-US" sz="2600" b="1" dirty="0">
                <a:latin typeface="Times New Roman" panose="02020603050405020304" pitchFamily="18" charset="0"/>
              </a:rPr>
              <a:t>，</a:t>
            </a:r>
            <a:r>
              <a:rPr lang="en-US" altLang="zh-CN" sz="2600" b="1" i="1" dirty="0">
                <a:latin typeface="Times New Roman" panose="02020603050405020304" pitchFamily="18" charset="0"/>
              </a:rPr>
              <a:t>x</a:t>
            </a:r>
            <a:r>
              <a:rPr lang="zh-CN" altLang="en-US" sz="2600" b="1" dirty="0">
                <a:latin typeface="Times New Roman" panose="02020603050405020304" pitchFamily="18" charset="0"/>
              </a:rPr>
              <a:t>与</a:t>
            </a:r>
            <a:r>
              <a:rPr lang="en-US" altLang="zh-CN" sz="2600" b="1" i="1" dirty="0">
                <a:latin typeface="Times New Roman" panose="02020603050405020304" pitchFamily="18" charset="0"/>
              </a:rPr>
              <a:t>y</a:t>
            </a:r>
            <a:r>
              <a:rPr lang="zh-CN" altLang="en-US" sz="2600" b="1" dirty="0">
                <a:latin typeface="Times New Roman" panose="02020603050405020304" pitchFamily="18" charset="0"/>
              </a:rPr>
              <a:t>是朋友。</a:t>
            </a:r>
          </a:p>
          <a:p>
            <a:pPr algn="just" eaLnBrk="1" hangingPunct="1">
              <a:spcBef>
                <a:spcPct val="100000"/>
              </a:spcBef>
              <a:buClr>
                <a:schemeClr val="accent2"/>
              </a:buClr>
              <a:buFont typeface="Wingdings" panose="05000000000000000000" pitchFamily="2" charset="2"/>
              <a:buChar char="§"/>
            </a:pPr>
            <a:r>
              <a:rPr lang="zh-CN" altLang="en-US" sz="2600" b="1" dirty="0">
                <a:latin typeface="Times New Roman" panose="02020603050405020304" pitchFamily="18" charset="0"/>
              </a:rPr>
              <a:t> </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x</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y</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F</a:t>
            </a:r>
            <a:r>
              <a:rPr lang="en-US" altLang="zh-CN" sz="2600" b="1" dirty="0">
                <a:latin typeface="Times New Roman" panose="02020603050405020304" pitchFamily="18" charset="0"/>
              </a:rPr>
              <a:t>(</a:t>
            </a:r>
            <a:r>
              <a:rPr lang="en-US" altLang="zh-CN" sz="2600" b="1" i="1" dirty="0">
                <a:latin typeface="Times New Roman" panose="02020603050405020304" pitchFamily="18" charset="0"/>
              </a:rPr>
              <a:t>x</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y</a:t>
            </a:r>
            <a:r>
              <a:rPr lang="en-US" altLang="zh-CN" sz="2600" b="1" dirty="0">
                <a:latin typeface="Times New Roman" panose="02020603050405020304" pitchFamily="18" charset="0"/>
              </a:rPr>
              <a:t>) </a:t>
            </a:r>
            <a:r>
              <a:rPr lang="zh-CN" altLang="en-US" sz="2600" b="1" dirty="0">
                <a:latin typeface="Times New Roman" panose="02020603050405020304" pitchFamily="18" charset="0"/>
              </a:rPr>
              <a:t>表示在个体域中存在个体</a:t>
            </a:r>
            <a:r>
              <a:rPr lang="en-US" altLang="zh-CN" sz="2600" b="1" i="1" dirty="0">
                <a:latin typeface="Times New Roman" panose="02020603050405020304" pitchFamily="18" charset="0"/>
              </a:rPr>
              <a:t>x</a:t>
            </a:r>
            <a:r>
              <a:rPr lang="zh-CN" altLang="en-US" sz="2600" b="1" dirty="0">
                <a:latin typeface="Times New Roman" panose="02020603050405020304" pitchFamily="18" charset="0"/>
              </a:rPr>
              <a:t>，与个体域中的任何个体</a:t>
            </a:r>
            <a:r>
              <a:rPr lang="en-US" altLang="zh-CN" sz="2600" b="1" i="1" dirty="0">
                <a:latin typeface="Times New Roman" panose="02020603050405020304" pitchFamily="18" charset="0"/>
              </a:rPr>
              <a:t>y</a:t>
            </a:r>
            <a:r>
              <a:rPr lang="zh-CN" altLang="en-US" sz="2600" b="1" dirty="0">
                <a:latin typeface="Times New Roman" panose="02020603050405020304" pitchFamily="18" charset="0"/>
              </a:rPr>
              <a:t>都是朋友。</a:t>
            </a:r>
          </a:p>
          <a:p>
            <a:pPr algn="just" eaLnBrk="1" hangingPunct="1">
              <a:spcBef>
                <a:spcPct val="100000"/>
              </a:spcBef>
              <a:buClr>
                <a:schemeClr val="accent2"/>
              </a:buClr>
              <a:buFont typeface="Wingdings" panose="05000000000000000000" pitchFamily="2" charset="2"/>
              <a:buChar char="§"/>
            </a:pPr>
            <a:r>
              <a:rPr lang="zh-CN" altLang="en-US" sz="2600" b="1" dirty="0">
                <a:latin typeface="Times New Roman" panose="02020603050405020304" pitchFamily="18" charset="0"/>
              </a:rPr>
              <a:t> </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x</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y</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F</a:t>
            </a:r>
            <a:r>
              <a:rPr lang="en-US" altLang="zh-CN" sz="2600" b="1" dirty="0">
                <a:latin typeface="Times New Roman" panose="02020603050405020304" pitchFamily="18" charset="0"/>
              </a:rPr>
              <a:t>(</a:t>
            </a:r>
            <a:r>
              <a:rPr lang="en-US" altLang="zh-CN" sz="2600" b="1" i="1" dirty="0">
                <a:latin typeface="Times New Roman" panose="02020603050405020304" pitchFamily="18" charset="0"/>
              </a:rPr>
              <a:t>x</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y</a:t>
            </a:r>
            <a:r>
              <a:rPr lang="en-US" altLang="zh-CN" sz="2600" b="1" dirty="0">
                <a:latin typeface="Times New Roman" panose="02020603050405020304" pitchFamily="18" charset="0"/>
              </a:rPr>
              <a:t>) </a:t>
            </a:r>
            <a:r>
              <a:rPr lang="zh-CN" altLang="en-US" sz="2600" b="1" dirty="0">
                <a:latin typeface="Times New Roman" panose="02020603050405020304" pitchFamily="18" charset="0"/>
              </a:rPr>
              <a:t>表示在个体域中存在个体</a:t>
            </a:r>
            <a:r>
              <a:rPr lang="en-US" altLang="zh-CN" sz="2600" b="1" i="1" dirty="0">
                <a:latin typeface="Times New Roman" panose="02020603050405020304" pitchFamily="18" charset="0"/>
              </a:rPr>
              <a:t>x</a:t>
            </a:r>
            <a:r>
              <a:rPr lang="zh-CN" altLang="en-US" sz="2600" b="1" dirty="0">
                <a:latin typeface="Times New Roman" panose="02020603050405020304" pitchFamily="18" charset="0"/>
              </a:rPr>
              <a:t>与个体</a:t>
            </a:r>
            <a:r>
              <a:rPr lang="en-US" altLang="zh-CN" sz="2600" b="1" i="1" dirty="0">
                <a:latin typeface="Times New Roman" panose="02020603050405020304" pitchFamily="18" charset="0"/>
              </a:rPr>
              <a:t>y</a:t>
            </a:r>
            <a:r>
              <a:rPr lang="zh-CN" altLang="en-US" sz="2600" b="1" dirty="0">
                <a:latin typeface="Times New Roman" panose="02020603050405020304" pitchFamily="18" charset="0"/>
              </a:rPr>
              <a:t>，</a:t>
            </a:r>
            <a:r>
              <a:rPr lang="en-US" altLang="zh-CN" sz="2600" b="1" i="1" dirty="0">
                <a:latin typeface="Times New Roman" panose="02020603050405020304" pitchFamily="18" charset="0"/>
              </a:rPr>
              <a:t>x</a:t>
            </a:r>
            <a:r>
              <a:rPr lang="zh-CN" altLang="en-US" sz="2600" b="1" dirty="0">
                <a:latin typeface="Times New Roman" panose="02020603050405020304" pitchFamily="18" charset="0"/>
              </a:rPr>
              <a:t>与</a:t>
            </a:r>
            <a:r>
              <a:rPr lang="en-US" altLang="zh-CN" sz="2600" b="1" i="1" dirty="0">
                <a:latin typeface="Times New Roman" panose="02020603050405020304" pitchFamily="18" charset="0"/>
              </a:rPr>
              <a:t>y</a:t>
            </a:r>
            <a:r>
              <a:rPr lang="zh-CN" altLang="en-US" sz="2600" b="1" dirty="0">
                <a:latin typeface="Times New Roman" panose="02020603050405020304" pitchFamily="18" charset="0"/>
              </a:rPr>
              <a:t>是朋友。</a:t>
            </a:r>
          </a:p>
          <a:p>
            <a:pPr algn="just" eaLnBrk="1" hangingPunct="1">
              <a:spcBef>
                <a:spcPct val="100000"/>
              </a:spcBef>
              <a:buClr>
                <a:schemeClr val="accent2"/>
              </a:buClr>
              <a:buFont typeface="Wingdings" panose="05000000000000000000" pitchFamily="2" charset="2"/>
              <a:buChar char="§"/>
            </a:pPr>
            <a:r>
              <a:rPr lang="zh-CN" altLang="en-US" sz="2600" b="1" dirty="0">
                <a:latin typeface="Times New Roman" panose="02020603050405020304" pitchFamily="18" charset="0"/>
              </a:rPr>
              <a:t> </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x</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y</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F</a:t>
            </a:r>
            <a:r>
              <a:rPr lang="en-US" altLang="zh-CN" sz="2600" b="1" dirty="0">
                <a:latin typeface="Times New Roman" panose="02020603050405020304" pitchFamily="18" charset="0"/>
              </a:rPr>
              <a:t>(</a:t>
            </a:r>
            <a:r>
              <a:rPr lang="en-US" altLang="zh-CN" sz="2600" b="1" i="1" dirty="0">
                <a:latin typeface="Times New Roman" panose="02020603050405020304" pitchFamily="18" charset="0"/>
              </a:rPr>
              <a:t>x</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y</a:t>
            </a:r>
            <a:r>
              <a:rPr lang="en-US" altLang="zh-CN" sz="2600" b="1" dirty="0">
                <a:latin typeface="Times New Roman" panose="02020603050405020304" pitchFamily="18" charset="0"/>
              </a:rPr>
              <a:t>) </a:t>
            </a:r>
            <a:r>
              <a:rPr lang="zh-CN" altLang="en-US" sz="2600" b="1" dirty="0">
                <a:latin typeface="Times New Roman" panose="02020603050405020304" pitchFamily="18" charset="0"/>
              </a:rPr>
              <a:t>表示对于个体域中的任何两个个体</a:t>
            </a:r>
            <a:r>
              <a:rPr lang="en-US" altLang="zh-CN" sz="2600" b="1" i="1" dirty="0">
                <a:latin typeface="Times New Roman" panose="02020603050405020304" pitchFamily="18" charset="0"/>
              </a:rPr>
              <a:t>x</a:t>
            </a:r>
            <a:r>
              <a:rPr lang="zh-CN" altLang="en-US" sz="2600" b="1" dirty="0">
                <a:latin typeface="Times New Roman" panose="02020603050405020304" pitchFamily="18" charset="0"/>
              </a:rPr>
              <a:t>和</a:t>
            </a:r>
            <a:r>
              <a:rPr lang="en-US" altLang="zh-CN" sz="2600" b="1" i="1" dirty="0">
                <a:latin typeface="Times New Roman" panose="02020603050405020304" pitchFamily="18" charset="0"/>
              </a:rPr>
              <a:t>y</a:t>
            </a:r>
            <a:r>
              <a:rPr lang="zh-CN" altLang="en-US" sz="2600" b="1" dirty="0">
                <a:latin typeface="Times New Roman" panose="02020603050405020304" pitchFamily="18" charset="0"/>
              </a:rPr>
              <a:t>，</a:t>
            </a:r>
            <a:r>
              <a:rPr lang="en-US" altLang="zh-CN" sz="2600" b="1" i="1" dirty="0">
                <a:latin typeface="Times New Roman" panose="02020603050405020304" pitchFamily="18" charset="0"/>
              </a:rPr>
              <a:t>x</a:t>
            </a:r>
            <a:r>
              <a:rPr lang="zh-CN" altLang="en-US" sz="2600" b="1" dirty="0">
                <a:latin typeface="Times New Roman" panose="02020603050405020304" pitchFamily="18" charset="0"/>
              </a:rPr>
              <a:t>与</a:t>
            </a:r>
            <a:r>
              <a:rPr lang="en-US" altLang="zh-CN" sz="2600" b="1" i="1" dirty="0">
                <a:latin typeface="Times New Roman" panose="02020603050405020304" pitchFamily="18" charset="0"/>
              </a:rPr>
              <a:t>y</a:t>
            </a:r>
            <a:r>
              <a:rPr lang="zh-CN" altLang="en-US" sz="2600" b="1" dirty="0">
                <a:latin typeface="Times New Roman" panose="02020603050405020304" pitchFamily="18" charset="0"/>
              </a:rPr>
              <a:t>都是朋友。</a:t>
            </a:r>
            <a:r>
              <a:rPr lang="zh-CN" altLang="en-US" sz="2600" dirty="0">
                <a:latin typeface="Times New Roman" panose="02020603050405020304" pitchFamily="18" charset="0"/>
              </a:rPr>
              <a:t>      </a:t>
            </a:r>
          </a:p>
        </p:txBody>
      </p:sp>
      <p:graphicFrame>
        <p:nvGraphicFramePr>
          <p:cNvPr id="38919" name="Object 6"/>
          <p:cNvGraphicFramePr>
            <a:graphicFrameLocks noChangeAspect="1"/>
          </p:cNvGraphicFramePr>
          <p:nvPr/>
        </p:nvGraphicFramePr>
        <p:xfrm>
          <a:off x="1517650" y="2967038"/>
          <a:ext cx="520700" cy="381000"/>
        </p:xfrm>
        <a:graphic>
          <a:graphicData uri="http://schemas.openxmlformats.org/presentationml/2006/ole">
            <mc:AlternateContent xmlns:mc="http://schemas.openxmlformats.org/markup-compatibility/2006">
              <mc:Choice xmlns:v="urn:schemas-microsoft-com:vml" Requires="v">
                <p:oleObj r:id="rId2" imgW="152400" imgH="165100" progId="Equation.3">
                  <p:embed/>
                </p:oleObj>
              </mc:Choice>
              <mc:Fallback>
                <p:oleObj r:id="rId2" imgW="152400" imgH="165100" progId="Equation.3">
                  <p:embed/>
                  <p:pic>
                    <p:nvPicPr>
                      <p:cNvPr id="0" name="图片 3086"/>
                      <p:cNvPicPr/>
                      <p:nvPr/>
                    </p:nvPicPr>
                    <p:blipFill>
                      <a:blip r:embed="rId3"/>
                      <a:stretch>
                        <a:fillRect/>
                      </a:stretch>
                    </p:blipFill>
                    <p:spPr>
                      <a:xfrm>
                        <a:off x="1517650" y="2967038"/>
                        <a:ext cx="520700" cy="381000"/>
                      </a:xfrm>
                      <a:prstGeom prst="rect">
                        <a:avLst/>
                      </a:prstGeom>
                      <a:noFill/>
                      <a:ln w="38100">
                        <a:noFill/>
                        <a:miter/>
                      </a:ln>
                    </p:spPr>
                  </p:pic>
                </p:oleObj>
              </mc:Fallback>
            </mc:AlternateContent>
          </a:graphicData>
        </a:graphic>
      </p:graphicFrame>
      <p:graphicFrame>
        <p:nvGraphicFramePr>
          <p:cNvPr id="38920" name="Object 7"/>
          <p:cNvGraphicFramePr>
            <a:graphicFrameLocks noChangeAspect="1"/>
          </p:cNvGraphicFramePr>
          <p:nvPr/>
        </p:nvGraphicFramePr>
        <p:xfrm>
          <a:off x="787400" y="1735138"/>
          <a:ext cx="504825" cy="398462"/>
        </p:xfrm>
        <a:graphic>
          <a:graphicData uri="http://schemas.openxmlformats.org/presentationml/2006/ole">
            <mc:AlternateContent xmlns:mc="http://schemas.openxmlformats.org/markup-compatibility/2006">
              <mc:Choice xmlns:v="urn:schemas-microsoft-com:vml" Requires="v">
                <p:oleObj r:id="rId4" imgW="152400" imgH="165100" progId="Equation.3">
                  <p:embed/>
                </p:oleObj>
              </mc:Choice>
              <mc:Fallback>
                <p:oleObj r:id="rId4" imgW="152400" imgH="165100" progId="Equation.3">
                  <p:embed/>
                  <p:pic>
                    <p:nvPicPr>
                      <p:cNvPr id="0" name="图片 3081"/>
                      <p:cNvPicPr/>
                      <p:nvPr/>
                    </p:nvPicPr>
                    <p:blipFill>
                      <a:blip r:embed="rId5"/>
                      <a:stretch>
                        <a:fillRect/>
                      </a:stretch>
                    </p:blipFill>
                    <p:spPr>
                      <a:xfrm>
                        <a:off x="787400" y="1735138"/>
                        <a:ext cx="504825" cy="398462"/>
                      </a:xfrm>
                      <a:prstGeom prst="rect">
                        <a:avLst/>
                      </a:prstGeom>
                      <a:noFill/>
                      <a:ln w="38100">
                        <a:noFill/>
                        <a:miter/>
                      </a:ln>
                    </p:spPr>
                  </p:pic>
                </p:oleObj>
              </mc:Fallback>
            </mc:AlternateContent>
          </a:graphicData>
        </a:graphic>
      </p:graphicFrame>
      <p:graphicFrame>
        <p:nvGraphicFramePr>
          <p:cNvPr id="38921" name="Object 8"/>
          <p:cNvGraphicFramePr>
            <a:graphicFrameLocks noChangeAspect="1"/>
          </p:cNvGraphicFramePr>
          <p:nvPr/>
        </p:nvGraphicFramePr>
        <p:xfrm>
          <a:off x="1535113" y="1809750"/>
          <a:ext cx="287337" cy="339725"/>
        </p:xfrm>
        <a:graphic>
          <a:graphicData uri="http://schemas.openxmlformats.org/presentationml/2006/ole">
            <mc:AlternateContent xmlns:mc="http://schemas.openxmlformats.org/markup-compatibility/2006">
              <mc:Choice xmlns:v="urn:schemas-microsoft-com:vml" Requires="v">
                <p:oleObj r:id="rId6" imgW="127000" imgH="152400" progId="Equation.DSMT4">
                  <p:embed/>
                </p:oleObj>
              </mc:Choice>
              <mc:Fallback>
                <p:oleObj r:id="rId6" imgW="127000" imgH="152400" progId="Equation.DSMT4">
                  <p:embed/>
                  <p:pic>
                    <p:nvPicPr>
                      <p:cNvPr id="0" name="图片 3079"/>
                      <p:cNvPicPr/>
                      <p:nvPr/>
                    </p:nvPicPr>
                    <p:blipFill>
                      <a:blip r:embed="rId7"/>
                      <a:stretch>
                        <a:fillRect/>
                      </a:stretch>
                    </p:blipFill>
                    <p:spPr>
                      <a:xfrm>
                        <a:off x="1535113" y="1809750"/>
                        <a:ext cx="287337" cy="339725"/>
                      </a:xfrm>
                      <a:prstGeom prst="rect">
                        <a:avLst/>
                      </a:prstGeom>
                      <a:noFill/>
                      <a:ln w="38100">
                        <a:noFill/>
                        <a:miter/>
                      </a:ln>
                    </p:spPr>
                  </p:pic>
                </p:oleObj>
              </mc:Fallback>
            </mc:AlternateContent>
          </a:graphicData>
        </a:graphic>
      </p:graphicFrame>
      <p:graphicFrame>
        <p:nvGraphicFramePr>
          <p:cNvPr id="38922" name="Object 9"/>
          <p:cNvGraphicFramePr>
            <a:graphicFrameLocks noChangeAspect="1"/>
          </p:cNvGraphicFramePr>
          <p:nvPr/>
        </p:nvGraphicFramePr>
        <p:xfrm>
          <a:off x="800100" y="2992438"/>
          <a:ext cx="287338" cy="339725"/>
        </p:xfrm>
        <a:graphic>
          <a:graphicData uri="http://schemas.openxmlformats.org/presentationml/2006/ole">
            <mc:AlternateContent xmlns:mc="http://schemas.openxmlformats.org/markup-compatibility/2006">
              <mc:Choice xmlns:v="urn:schemas-microsoft-com:vml" Requires="v">
                <p:oleObj r:id="rId8" imgW="127000" imgH="152400" progId="Equation.DSMT4">
                  <p:embed/>
                </p:oleObj>
              </mc:Choice>
              <mc:Fallback>
                <p:oleObj r:id="rId8" imgW="127000" imgH="152400" progId="Equation.DSMT4">
                  <p:embed/>
                  <p:pic>
                    <p:nvPicPr>
                      <p:cNvPr id="0" name="图片 3078"/>
                      <p:cNvPicPr/>
                      <p:nvPr/>
                    </p:nvPicPr>
                    <p:blipFill>
                      <a:blip r:embed="rId7"/>
                      <a:stretch>
                        <a:fillRect/>
                      </a:stretch>
                    </p:blipFill>
                    <p:spPr>
                      <a:xfrm>
                        <a:off x="800100" y="2992438"/>
                        <a:ext cx="287338" cy="339725"/>
                      </a:xfrm>
                      <a:prstGeom prst="rect">
                        <a:avLst/>
                      </a:prstGeom>
                      <a:noFill/>
                      <a:ln w="38100">
                        <a:noFill/>
                        <a:miter/>
                      </a:ln>
                    </p:spPr>
                  </p:pic>
                </p:oleObj>
              </mc:Fallback>
            </mc:AlternateContent>
          </a:graphicData>
        </a:graphic>
      </p:graphicFrame>
      <p:graphicFrame>
        <p:nvGraphicFramePr>
          <p:cNvPr id="38923" name="Object 10"/>
          <p:cNvGraphicFramePr>
            <a:graphicFrameLocks noChangeAspect="1"/>
          </p:cNvGraphicFramePr>
          <p:nvPr/>
        </p:nvGraphicFramePr>
        <p:xfrm>
          <a:off x="914400" y="4197350"/>
          <a:ext cx="287338" cy="339725"/>
        </p:xfrm>
        <a:graphic>
          <a:graphicData uri="http://schemas.openxmlformats.org/presentationml/2006/ole">
            <mc:AlternateContent xmlns:mc="http://schemas.openxmlformats.org/markup-compatibility/2006">
              <mc:Choice xmlns:v="urn:schemas-microsoft-com:vml" Requires="v">
                <p:oleObj r:id="rId9" imgW="127000" imgH="152400" progId="Equation.DSMT4">
                  <p:embed/>
                </p:oleObj>
              </mc:Choice>
              <mc:Fallback>
                <p:oleObj r:id="rId9" imgW="127000" imgH="152400" progId="Equation.DSMT4">
                  <p:embed/>
                  <p:pic>
                    <p:nvPicPr>
                      <p:cNvPr id="0" name="图片 3080"/>
                      <p:cNvPicPr/>
                      <p:nvPr/>
                    </p:nvPicPr>
                    <p:blipFill>
                      <a:blip r:embed="rId7"/>
                      <a:stretch>
                        <a:fillRect/>
                      </a:stretch>
                    </p:blipFill>
                    <p:spPr>
                      <a:xfrm>
                        <a:off x="914400" y="4197350"/>
                        <a:ext cx="287338" cy="339725"/>
                      </a:xfrm>
                      <a:prstGeom prst="rect">
                        <a:avLst/>
                      </a:prstGeom>
                      <a:noFill/>
                      <a:ln w="38100">
                        <a:noFill/>
                        <a:miter/>
                      </a:ln>
                    </p:spPr>
                  </p:pic>
                </p:oleObj>
              </mc:Fallback>
            </mc:AlternateContent>
          </a:graphicData>
        </a:graphic>
      </p:graphicFrame>
      <p:graphicFrame>
        <p:nvGraphicFramePr>
          <p:cNvPr id="38924" name="Object 11"/>
          <p:cNvGraphicFramePr>
            <a:graphicFrameLocks noChangeAspect="1"/>
          </p:cNvGraphicFramePr>
          <p:nvPr/>
        </p:nvGraphicFramePr>
        <p:xfrm>
          <a:off x="1700213" y="4195763"/>
          <a:ext cx="287337" cy="339725"/>
        </p:xfrm>
        <a:graphic>
          <a:graphicData uri="http://schemas.openxmlformats.org/presentationml/2006/ole">
            <mc:AlternateContent xmlns:mc="http://schemas.openxmlformats.org/markup-compatibility/2006">
              <mc:Choice xmlns:v="urn:schemas-microsoft-com:vml" Requires="v">
                <p:oleObj r:id="rId10" imgW="127000" imgH="152400" progId="Equation.DSMT4">
                  <p:embed/>
                </p:oleObj>
              </mc:Choice>
              <mc:Fallback>
                <p:oleObj r:id="rId10" imgW="127000" imgH="152400" progId="Equation.DSMT4">
                  <p:embed/>
                  <p:pic>
                    <p:nvPicPr>
                      <p:cNvPr id="0" name="图片 3077"/>
                      <p:cNvPicPr/>
                      <p:nvPr/>
                    </p:nvPicPr>
                    <p:blipFill>
                      <a:blip r:embed="rId7"/>
                      <a:stretch>
                        <a:fillRect/>
                      </a:stretch>
                    </p:blipFill>
                    <p:spPr>
                      <a:xfrm>
                        <a:off x="1700213" y="4195763"/>
                        <a:ext cx="287337" cy="339725"/>
                      </a:xfrm>
                      <a:prstGeom prst="rect">
                        <a:avLst/>
                      </a:prstGeom>
                      <a:noFill/>
                      <a:ln w="38100">
                        <a:noFill/>
                        <a:miter/>
                      </a:ln>
                    </p:spPr>
                  </p:pic>
                </p:oleObj>
              </mc:Fallback>
            </mc:AlternateContent>
          </a:graphicData>
        </a:graphic>
      </p:graphicFrame>
      <p:graphicFrame>
        <p:nvGraphicFramePr>
          <p:cNvPr id="38925" name="Object 12"/>
          <p:cNvGraphicFramePr>
            <a:graphicFrameLocks noChangeAspect="1"/>
          </p:cNvGraphicFramePr>
          <p:nvPr/>
        </p:nvGraphicFramePr>
        <p:xfrm>
          <a:off x="879475" y="5327650"/>
          <a:ext cx="504825" cy="398463"/>
        </p:xfrm>
        <a:graphic>
          <a:graphicData uri="http://schemas.openxmlformats.org/presentationml/2006/ole">
            <mc:AlternateContent xmlns:mc="http://schemas.openxmlformats.org/markup-compatibility/2006">
              <mc:Choice xmlns:v="urn:schemas-microsoft-com:vml" Requires="v">
                <p:oleObj r:id="rId11" imgW="152400" imgH="165100" progId="Equation.3">
                  <p:embed/>
                </p:oleObj>
              </mc:Choice>
              <mc:Fallback>
                <p:oleObj r:id="rId11" imgW="152400" imgH="165100" progId="Equation.3">
                  <p:embed/>
                  <p:pic>
                    <p:nvPicPr>
                      <p:cNvPr id="0" name="图片 3083"/>
                      <p:cNvPicPr/>
                      <p:nvPr/>
                    </p:nvPicPr>
                    <p:blipFill>
                      <a:blip r:embed="rId5"/>
                      <a:stretch>
                        <a:fillRect/>
                      </a:stretch>
                    </p:blipFill>
                    <p:spPr>
                      <a:xfrm>
                        <a:off x="879475" y="5327650"/>
                        <a:ext cx="504825" cy="398463"/>
                      </a:xfrm>
                      <a:prstGeom prst="rect">
                        <a:avLst/>
                      </a:prstGeom>
                      <a:noFill/>
                      <a:ln w="38100">
                        <a:noFill/>
                        <a:miter/>
                      </a:ln>
                    </p:spPr>
                  </p:pic>
                </p:oleObj>
              </mc:Fallback>
            </mc:AlternateContent>
          </a:graphicData>
        </a:graphic>
      </p:graphicFrame>
      <p:graphicFrame>
        <p:nvGraphicFramePr>
          <p:cNvPr id="38926" name="Object 13"/>
          <p:cNvGraphicFramePr>
            <a:graphicFrameLocks noChangeAspect="1"/>
          </p:cNvGraphicFramePr>
          <p:nvPr/>
        </p:nvGraphicFramePr>
        <p:xfrm>
          <a:off x="1749425" y="5341938"/>
          <a:ext cx="504825" cy="398462"/>
        </p:xfrm>
        <a:graphic>
          <a:graphicData uri="http://schemas.openxmlformats.org/presentationml/2006/ole">
            <mc:AlternateContent xmlns:mc="http://schemas.openxmlformats.org/markup-compatibility/2006">
              <mc:Choice xmlns:v="urn:schemas-microsoft-com:vml" Requires="v">
                <p:oleObj r:id="rId12" imgW="152400" imgH="165100" progId="Equation.3">
                  <p:embed/>
                </p:oleObj>
              </mc:Choice>
              <mc:Fallback>
                <p:oleObj r:id="rId12" imgW="152400" imgH="165100" progId="Equation.3">
                  <p:embed/>
                  <p:pic>
                    <p:nvPicPr>
                      <p:cNvPr id="0" name="图片 3084"/>
                      <p:cNvPicPr/>
                      <p:nvPr/>
                    </p:nvPicPr>
                    <p:blipFill>
                      <a:blip r:embed="rId5"/>
                      <a:stretch>
                        <a:fillRect/>
                      </a:stretch>
                    </p:blipFill>
                    <p:spPr>
                      <a:xfrm>
                        <a:off x="1749425" y="5341938"/>
                        <a:ext cx="504825" cy="398462"/>
                      </a:xfrm>
                      <a:prstGeom prst="rect">
                        <a:avLst/>
                      </a:prstGeom>
                      <a:noFill/>
                      <a:ln w="38100">
                        <a:noFill/>
                        <a:miter/>
                      </a:ln>
                    </p:spPr>
                  </p:pic>
                </p:oleObj>
              </mc:Fallback>
            </mc:AlternateContent>
          </a:graphicData>
        </a:graphic>
      </p:graphicFrame>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35</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39939" name="Rectangle 2"/>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49" charset="-122"/>
              </a:rPr>
              <a:t>2.2.3  </a:t>
            </a:r>
            <a:r>
              <a:rPr lang="zh-CN" altLang="en-US" sz="3600" dirty="0">
                <a:solidFill>
                  <a:schemeClr val="bg1"/>
                </a:solidFill>
                <a:latin typeface="Times New Roman" panose="02020603050405020304" pitchFamily="18" charset="0"/>
                <a:ea typeface="黑体" panose="02010609060101010101" pitchFamily="49" charset="-122"/>
              </a:rPr>
              <a:t>谓词公式</a:t>
            </a:r>
          </a:p>
        </p:txBody>
      </p:sp>
      <p:sp>
        <p:nvSpPr>
          <p:cNvPr id="39940" name="Rectangle 3"/>
          <p:cNvSpPr/>
          <p:nvPr/>
        </p:nvSpPr>
        <p:spPr>
          <a:xfrm>
            <a:off x="250825" y="908050"/>
            <a:ext cx="8642350" cy="1960563"/>
          </a:xfrm>
          <a:prstGeom prst="rect">
            <a:avLst/>
          </a:prstGeom>
          <a:noFill/>
          <a:ln w="9525">
            <a:noFill/>
          </a:ln>
        </p:spPr>
        <p:txBody>
          <a:bodyPr/>
          <a:lstStyle/>
          <a:p>
            <a:pPr marL="469900" indent="-469900" eaLnBrk="1" hangingPunct="1">
              <a:lnSpc>
                <a:spcPct val="120000"/>
              </a:lnSpc>
              <a:spcBef>
                <a:spcPct val="20000"/>
              </a:spcBef>
              <a:buClr>
                <a:schemeClr val="accent2"/>
              </a:buClr>
              <a:buFont typeface="Wingdings" panose="05000000000000000000" pitchFamily="2" charset="2"/>
            </a:pPr>
            <a:r>
              <a:rPr lang="zh-CN" altLang="en-US" sz="2800" b="1" dirty="0">
                <a:latin typeface="宋体" panose="02010600030101010101" pitchFamily="2" charset="-122"/>
              </a:rPr>
              <a:t>全称量词和存在量词出现的次序将影响命题的意思。</a:t>
            </a:r>
          </a:p>
          <a:p>
            <a:pPr marL="469900" indent="-469900" eaLnBrk="1" hangingPunct="1">
              <a:lnSpc>
                <a:spcPct val="120000"/>
              </a:lnSpc>
              <a:spcBef>
                <a:spcPct val="20000"/>
              </a:spcBef>
              <a:buClr>
                <a:schemeClr val="accent2"/>
              </a:buClr>
              <a:buFont typeface="Wingdings" panose="05000000000000000000" pitchFamily="2" charset="2"/>
            </a:pPr>
            <a:r>
              <a:rPr lang="zh-CN" altLang="en-US" sz="2800" b="1" dirty="0">
                <a:latin typeface="宋体" panose="02010600030101010101" pitchFamily="2" charset="-122"/>
              </a:rPr>
              <a:t>例如：</a:t>
            </a:r>
          </a:p>
        </p:txBody>
      </p:sp>
      <p:sp>
        <p:nvSpPr>
          <p:cNvPr id="39941" name="Text Box 4"/>
          <p:cNvSpPr txBox="1"/>
          <p:nvPr/>
        </p:nvSpPr>
        <p:spPr>
          <a:xfrm>
            <a:off x="407988" y="2293938"/>
            <a:ext cx="8112125" cy="2284412"/>
          </a:xfrm>
          <a:prstGeom prst="rect">
            <a:avLst/>
          </a:prstGeom>
          <a:solidFill>
            <a:srgbClr val="FFFFFF"/>
          </a:solidFill>
          <a:ln w="9525" cap="flat" cmpd="sng">
            <a:solidFill>
              <a:srgbClr val="808080"/>
            </a:solidFill>
            <a:prstDash val="solid"/>
            <a:miter/>
            <a:headEnd type="none" w="med" len="med"/>
            <a:tailEnd type="none" w="med" len="med"/>
          </a:ln>
        </p:spPr>
        <p:txBody>
          <a:bodyPr>
            <a:spAutoFit/>
          </a:bodyPr>
          <a:lstStyle/>
          <a:p>
            <a:pPr algn="just" eaLnBrk="1" hangingPunct="1">
              <a:spcBef>
                <a:spcPct val="50000"/>
              </a:spcBef>
              <a:buClr>
                <a:schemeClr val="accent2"/>
              </a:buClr>
              <a:buFont typeface="Wingdings" panose="05000000000000000000" pitchFamily="2" charset="2"/>
              <a:buChar char="§"/>
            </a:pPr>
            <a:r>
              <a:rPr lang="en-US" altLang="zh-CN" sz="2600" b="1" dirty="0">
                <a:latin typeface="Times New Roman" panose="02020603050405020304" pitchFamily="18" charset="0"/>
              </a:rPr>
              <a:t>  (     </a:t>
            </a:r>
            <a:r>
              <a:rPr lang="en-US" altLang="zh-CN" sz="2600" b="1" i="1" dirty="0">
                <a:latin typeface="Times New Roman" panose="02020603050405020304" pitchFamily="18" charset="0"/>
              </a:rPr>
              <a:t>x</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y</a:t>
            </a:r>
            <a:r>
              <a:rPr lang="en-US" altLang="zh-CN" sz="2600" b="1" dirty="0">
                <a:latin typeface="Times New Roman" panose="02020603050405020304" pitchFamily="18" charset="0"/>
              </a:rPr>
              <a:t>)(</a:t>
            </a:r>
            <a:r>
              <a:rPr lang="en-US" altLang="zh-CN" sz="2600" b="1" i="1" dirty="0">
                <a:latin typeface="Times New Roman" panose="02020603050405020304" pitchFamily="18" charset="0"/>
              </a:rPr>
              <a:t>Employee</a:t>
            </a:r>
            <a:r>
              <a:rPr lang="en-US" altLang="zh-CN" sz="2600" b="1" dirty="0">
                <a:latin typeface="Times New Roman" panose="02020603050405020304" pitchFamily="18" charset="0"/>
              </a:rPr>
              <a:t>(</a:t>
            </a:r>
            <a:r>
              <a:rPr lang="en-US" altLang="zh-CN" sz="2600" b="1" i="1" dirty="0">
                <a:latin typeface="Times New Roman" panose="02020603050405020304" pitchFamily="18" charset="0"/>
              </a:rPr>
              <a:t>x</a:t>
            </a:r>
            <a:r>
              <a:rPr lang="en-US" altLang="zh-CN" sz="2600" b="1" dirty="0">
                <a:latin typeface="Times New Roman" panose="02020603050405020304" pitchFamily="18" charset="0"/>
              </a:rPr>
              <a:t>) </a:t>
            </a:r>
            <a:r>
              <a:rPr lang="en-US" altLang="zh-CN" b="1" dirty="0">
                <a:latin typeface="Arial" panose="020B0604020202020204" pitchFamily="34" charset="0"/>
              </a:rPr>
              <a:t>→</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Manage</a:t>
            </a:r>
            <a:r>
              <a:rPr lang="en-US" altLang="zh-CN" sz="2600" b="1" dirty="0">
                <a:latin typeface="Times New Roman" panose="02020603050405020304" pitchFamily="18" charset="0"/>
              </a:rPr>
              <a:t>r(</a:t>
            </a:r>
            <a:r>
              <a:rPr lang="en-US" altLang="zh-CN" sz="2600" b="1" i="1" dirty="0">
                <a:latin typeface="Times New Roman" panose="02020603050405020304" pitchFamily="18" charset="0"/>
              </a:rPr>
              <a:t>y</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x</a:t>
            </a:r>
            <a:r>
              <a:rPr lang="en-US" altLang="zh-CN" sz="2600" b="1" dirty="0">
                <a:latin typeface="Times New Roman" panose="02020603050405020304" pitchFamily="18" charset="0"/>
              </a:rPr>
              <a:t>)) :</a:t>
            </a:r>
          </a:p>
          <a:p>
            <a:pPr algn="just" eaLnBrk="1" hangingPunct="1">
              <a:spcBef>
                <a:spcPct val="50000"/>
              </a:spcBef>
            </a:pPr>
            <a:r>
              <a:rPr lang="en-US" altLang="zh-CN" sz="2600" dirty="0">
                <a:latin typeface="Times New Roman" panose="02020603050405020304" pitchFamily="18" charset="0"/>
              </a:rPr>
              <a:t>             “</a:t>
            </a:r>
            <a:r>
              <a:rPr lang="zh-CN" altLang="en-US" sz="2600" dirty="0">
                <a:latin typeface="Times New Roman" panose="02020603050405020304" pitchFamily="18" charset="0"/>
              </a:rPr>
              <a:t>每个雇员都有一个经理。” </a:t>
            </a:r>
          </a:p>
          <a:p>
            <a:pPr algn="just" eaLnBrk="1" hangingPunct="1">
              <a:spcBef>
                <a:spcPct val="50000"/>
              </a:spcBef>
              <a:buClr>
                <a:schemeClr val="accent2"/>
              </a:buClr>
              <a:buFont typeface="Wingdings" panose="05000000000000000000" pitchFamily="2" charset="2"/>
              <a:buChar char="§"/>
            </a:pPr>
            <a:r>
              <a:rPr lang="zh-CN" altLang="en-US" sz="2600" b="1" dirty="0">
                <a:latin typeface="Times New Roman" panose="02020603050405020304" pitchFamily="18" charset="0"/>
              </a:rPr>
              <a:t>  </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y</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x</a:t>
            </a:r>
            <a:r>
              <a:rPr lang="en-US" altLang="zh-CN" sz="2600" b="1" dirty="0">
                <a:latin typeface="Times New Roman" panose="02020603050405020304" pitchFamily="18" charset="0"/>
              </a:rPr>
              <a:t>)(</a:t>
            </a:r>
            <a:r>
              <a:rPr lang="en-US" altLang="zh-CN" sz="2600" b="1" i="1" dirty="0">
                <a:latin typeface="Times New Roman" panose="02020603050405020304" pitchFamily="18" charset="0"/>
              </a:rPr>
              <a:t>Employee</a:t>
            </a:r>
            <a:r>
              <a:rPr lang="en-US" altLang="zh-CN" sz="2600" b="1" dirty="0">
                <a:latin typeface="Times New Roman" panose="02020603050405020304" pitchFamily="18" charset="0"/>
              </a:rPr>
              <a:t>(</a:t>
            </a:r>
            <a:r>
              <a:rPr lang="en-US" altLang="zh-CN" sz="2600" b="1" i="1" dirty="0">
                <a:latin typeface="Times New Roman" panose="02020603050405020304" pitchFamily="18" charset="0"/>
              </a:rPr>
              <a:t>x</a:t>
            </a:r>
            <a:r>
              <a:rPr lang="en-US" altLang="zh-CN" sz="2600" b="1" dirty="0">
                <a:latin typeface="Times New Roman" panose="02020603050405020304" pitchFamily="18" charset="0"/>
              </a:rPr>
              <a:t>) </a:t>
            </a:r>
            <a:r>
              <a:rPr lang="en-US" altLang="zh-CN" b="1" dirty="0">
                <a:latin typeface="Arial" panose="020B0604020202020204" pitchFamily="34" charset="0"/>
              </a:rPr>
              <a:t>→</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Manager</a:t>
            </a:r>
            <a:r>
              <a:rPr lang="en-US" altLang="zh-CN" sz="2600" b="1" dirty="0">
                <a:latin typeface="Times New Roman" panose="02020603050405020304" pitchFamily="18" charset="0"/>
              </a:rPr>
              <a:t>(</a:t>
            </a:r>
            <a:r>
              <a:rPr lang="en-US" altLang="zh-CN" sz="2600" b="1" i="1" dirty="0">
                <a:latin typeface="Times New Roman" panose="02020603050405020304" pitchFamily="18" charset="0"/>
              </a:rPr>
              <a:t>y</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x</a:t>
            </a:r>
            <a:r>
              <a:rPr lang="en-US" altLang="zh-CN" sz="2600" b="1" dirty="0">
                <a:latin typeface="Times New Roman" panose="02020603050405020304" pitchFamily="18" charset="0"/>
              </a:rPr>
              <a:t>)):</a:t>
            </a:r>
          </a:p>
          <a:p>
            <a:pPr algn="just" eaLnBrk="1" hangingPunct="1">
              <a:spcBef>
                <a:spcPct val="50000"/>
              </a:spcBef>
            </a:pPr>
            <a:r>
              <a:rPr lang="en-US" altLang="zh-CN" sz="2600" dirty="0">
                <a:latin typeface="Times New Roman" panose="02020603050405020304" pitchFamily="18" charset="0"/>
              </a:rPr>
              <a:t>              “</a:t>
            </a:r>
            <a:r>
              <a:rPr lang="zh-CN" altLang="en-US" sz="2600" dirty="0">
                <a:latin typeface="Times New Roman" panose="02020603050405020304" pitchFamily="18" charset="0"/>
              </a:rPr>
              <a:t>有一个人是所有雇员的经理。”</a:t>
            </a:r>
          </a:p>
        </p:txBody>
      </p:sp>
      <p:graphicFrame>
        <p:nvGraphicFramePr>
          <p:cNvPr id="39942" name="Object 5"/>
          <p:cNvGraphicFramePr>
            <a:graphicFrameLocks noChangeAspect="1"/>
          </p:cNvGraphicFramePr>
          <p:nvPr/>
        </p:nvGraphicFramePr>
        <p:xfrm>
          <a:off x="1793875" y="3586163"/>
          <a:ext cx="500063" cy="381000"/>
        </p:xfrm>
        <a:graphic>
          <a:graphicData uri="http://schemas.openxmlformats.org/presentationml/2006/ole">
            <mc:AlternateContent xmlns:mc="http://schemas.openxmlformats.org/markup-compatibility/2006">
              <mc:Choice xmlns:v="urn:schemas-microsoft-com:vml" Requires="v">
                <p:oleObj r:id="rId2" imgW="152400" imgH="165100" progId="Equation.3">
                  <p:embed/>
                </p:oleObj>
              </mc:Choice>
              <mc:Fallback>
                <p:oleObj r:id="rId2" imgW="152400" imgH="165100" progId="Equation.3">
                  <p:embed/>
                  <p:pic>
                    <p:nvPicPr>
                      <p:cNvPr id="0" name="图片 3087"/>
                      <p:cNvPicPr/>
                      <p:nvPr/>
                    </p:nvPicPr>
                    <p:blipFill>
                      <a:blip r:embed="rId3"/>
                      <a:stretch>
                        <a:fillRect/>
                      </a:stretch>
                    </p:blipFill>
                    <p:spPr>
                      <a:xfrm>
                        <a:off x="1793875" y="3586163"/>
                        <a:ext cx="500063" cy="381000"/>
                      </a:xfrm>
                      <a:prstGeom prst="rect">
                        <a:avLst/>
                      </a:prstGeom>
                      <a:noFill/>
                      <a:ln w="38100">
                        <a:noFill/>
                        <a:miter/>
                      </a:ln>
                    </p:spPr>
                  </p:pic>
                </p:oleObj>
              </mc:Fallback>
            </mc:AlternateContent>
          </a:graphicData>
        </a:graphic>
      </p:graphicFrame>
      <p:graphicFrame>
        <p:nvGraphicFramePr>
          <p:cNvPr id="39943" name="Object 6"/>
          <p:cNvGraphicFramePr>
            <a:graphicFrameLocks noChangeAspect="1"/>
          </p:cNvGraphicFramePr>
          <p:nvPr/>
        </p:nvGraphicFramePr>
        <p:xfrm>
          <a:off x="1009650" y="3619500"/>
          <a:ext cx="276225" cy="339725"/>
        </p:xfrm>
        <a:graphic>
          <a:graphicData uri="http://schemas.openxmlformats.org/presentationml/2006/ole">
            <mc:AlternateContent xmlns:mc="http://schemas.openxmlformats.org/markup-compatibility/2006">
              <mc:Choice xmlns:v="urn:schemas-microsoft-com:vml" Requires="v">
                <p:oleObj r:id="rId4" imgW="127000" imgH="152400" progId="Equation.DSMT4">
                  <p:embed/>
                </p:oleObj>
              </mc:Choice>
              <mc:Fallback>
                <p:oleObj r:id="rId4" imgW="127000" imgH="152400" progId="Equation.DSMT4">
                  <p:embed/>
                  <p:pic>
                    <p:nvPicPr>
                      <p:cNvPr id="0" name="图片 3088"/>
                      <p:cNvPicPr/>
                      <p:nvPr/>
                    </p:nvPicPr>
                    <p:blipFill>
                      <a:blip r:embed="rId5"/>
                      <a:stretch>
                        <a:fillRect/>
                      </a:stretch>
                    </p:blipFill>
                    <p:spPr>
                      <a:xfrm>
                        <a:off x="1009650" y="3619500"/>
                        <a:ext cx="276225" cy="339725"/>
                      </a:xfrm>
                      <a:prstGeom prst="rect">
                        <a:avLst/>
                      </a:prstGeom>
                      <a:noFill/>
                      <a:ln w="38100">
                        <a:noFill/>
                        <a:miter/>
                      </a:ln>
                    </p:spPr>
                  </p:pic>
                </p:oleObj>
              </mc:Fallback>
            </mc:AlternateContent>
          </a:graphicData>
        </a:graphic>
      </p:graphicFrame>
      <p:graphicFrame>
        <p:nvGraphicFramePr>
          <p:cNvPr id="39944" name="Object 7"/>
          <p:cNvGraphicFramePr>
            <a:graphicFrameLocks noChangeAspect="1"/>
          </p:cNvGraphicFramePr>
          <p:nvPr/>
        </p:nvGraphicFramePr>
        <p:xfrm>
          <a:off x="1800225" y="2428875"/>
          <a:ext cx="276225" cy="339725"/>
        </p:xfrm>
        <a:graphic>
          <a:graphicData uri="http://schemas.openxmlformats.org/presentationml/2006/ole">
            <mc:AlternateContent xmlns:mc="http://schemas.openxmlformats.org/markup-compatibility/2006">
              <mc:Choice xmlns:v="urn:schemas-microsoft-com:vml" Requires="v">
                <p:oleObj r:id="rId6" imgW="127000" imgH="152400" progId="Equation.DSMT4">
                  <p:embed/>
                </p:oleObj>
              </mc:Choice>
              <mc:Fallback>
                <p:oleObj r:id="rId6" imgW="127000" imgH="152400" progId="Equation.DSMT4">
                  <p:embed/>
                  <p:pic>
                    <p:nvPicPr>
                      <p:cNvPr id="0" name="图片 3085"/>
                      <p:cNvPicPr/>
                      <p:nvPr/>
                    </p:nvPicPr>
                    <p:blipFill>
                      <a:blip r:embed="rId5"/>
                      <a:stretch>
                        <a:fillRect/>
                      </a:stretch>
                    </p:blipFill>
                    <p:spPr>
                      <a:xfrm>
                        <a:off x="1800225" y="2428875"/>
                        <a:ext cx="276225" cy="339725"/>
                      </a:xfrm>
                      <a:prstGeom prst="rect">
                        <a:avLst/>
                      </a:prstGeom>
                      <a:noFill/>
                      <a:ln w="38100">
                        <a:noFill/>
                        <a:miter/>
                      </a:ln>
                    </p:spPr>
                  </p:pic>
                </p:oleObj>
              </mc:Fallback>
            </mc:AlternateContent>
          </a:graphicData>
        </a:graphic>
      </p:graphicFrame>
      <p:grpSp>
        <p:nvGrpSpPr>
          <p:cNvPr id="39945" name="Group 8"/>
          <p:cNvGrpSpPr>
            <a:grpSpLocks noChangeAspect="1"/>
          </p:cNvGrpSpPr>
          <p:nvPr/>
        </p:nvGrpSpPr>
        <p:grpSpPr>
          <a:xfrm>
            <a:off x="971550" y="2365375"/>
            <a:ext cx="484188" cy="441325"/>
            <a:chOff x="612" y="1499"/>
            <a:chExt cx="305" cy="278"/>
          </a:xfrm>
        </p:grpSpPr>
        <p:sp>
          <p:nvSpPr>
            <p:cNvPr id="39946" name="AutoShape 9"/>
            <p:cNvSpPr>
              <a:spLocks noChangeAspect="1" noTextEdit="1"/>
            </p:cNvSpPr>
            <p:nvPr/>
          </p:nvSpPr>
          <p:spPr>
            <a:xfrm>
              <a:off x="612" y="1520"/>
              <a:ext cx="305" cy="251"/>
            </a:xfrm>
            <a:prstGeom prst="rect">
              <a:avLst/>
            </a:prstGeom>
            <a:noFill/>
            <a:ln w="9525">
              <a:noFill/>
            </a:ln>
          </p:spPr>
          <p:txBody>
            <a:bodyPr/>
            <a:lstStyle/>
            <a:p>
              <a:endParaRPr lang="zh-CN" altLang="en-US"/>
            </a:p>
          </p:txBody>
        </p:sp>
        <p:sp>
          <p:nvSpPr>
            <p:cNvPr id="39947" name="Rectangle 10"/>
            <p:cNvSpPr/>
            <p:nvPr/>
          </p:nvSpPr>
          <p:spPr>
            <a:xfrm>
              <a:off x="649" y="1499"/>
              <a:ext cx="165" cy="278"/>
            </a:xfrm>
            <a:prstGeom prst="rect">
              <a:avLst/>
            </a:prstGeom>
            <a:noFill/>
            <a:ln w="9525">
              <a:noFill/>
            </a:ln>
          </p:spPr>
          <p:txBody>
            <a:bodyPr wrap="none" lIns="0" tIns="0" rIns="0" bIns="0">
              <a:spAutoFit/>
            </a:bodyPr>
            <a:lstStyle/>
            <a:p>
              <a:pPr eaLnBrk="1" hangingPunct="1"/>
              <a:r>
                <a:rPr lang="en-US" altLang="zh-CN" sz="2900" dirty="0">
                  <a:solidFill>
                    <a:srgbClr val="000000"/>
                  </a:solidFill>
                  <a:latin typeface="Symbol" panose="05050102010706020507" pitchFamily="18" charset="2"/>
                </a:rPr>
                <a:t>"</a:t>
              </a:r>
              <a:endParaRPr lang="en-US" altLang="zh-CN" dirty="0">
                <a:latin typeface="Arial" panose="020B0604020202020204" pitchFamily="34" charset="0"/>
              </a:endParaRPr>
            </a:p>
          </p:txBody>
        </p:sp>
      </p:gr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36</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40963" name="TextBox 3"/>
          <p:cNvSpPr txBox="1"/>
          <p:nvPr>
            <p:custDataLst>
              <p:tags r:id="rId2"/>
            </p:custDataLst>
          </p:nvPr>
        </p:nvSpPr>
        <p:spPr>
          <a:xfrm>
            <a:off x="914400" y="635000"/>
            <a:ext cx="7315200" cy="2143125"/>
          </a:xfrm>
          <a:prstGeom prst="rect">
            <a:avLst/>
          </a:prstGeom>
          <a:noFill/>
          <a:ln w="9525">
            <a:noFill/>
          </a:ln>
        </p:spPr>
        <p:txBody>
          <a:bodyPr anchor="ctr" anchorCtr="0"/>
          <a:lstStyle/>
          <a:p>
            <a:pPr>
              <a:lnSpc>
                <a:spcPct val="150000"/>
              </a:lnSpc>
            </a:pP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请用谓词表示命题：</a:t>
            </a:r>
            <a:endPar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“所有人都在教室”</a:t>
            </a:r>
          </a:p>
        </p:txBody>
      </p:sp>
      <p:sp>
        <p:nvSpPr>
          <p:cNvPr id="5" name="圆角矩形 4"/>
          <p:cNvSpPr/>
          <p:nvPr>
            <p:custDataLst>
              <p:tags r:id="rId3"/>
            </p:custDataLst>
          </p:nvPr>
        </p:nvSpPr>
        <p:spPr>
          <a:xfrm>
            <a:off x="6172200" y="6215063"/>
            <a:ext cx="1543050" cy="411163"/>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作答</a:t>
            </a:r>
          </a:p>
        </p:txBody>
      </p:sp>
      <p:sp>
        <p:nvSpPr>
          <p:cNvPr id="11" name="矩形 10"/>
          <p:cNvSpPr/>
          <p:nvPr>
            <p:custDataLst>
              <p:tags r:id="rId4"/>
            </p:custDataLst>
          </p:nvPr>
        </p:nvSpPr>
        <p:spPr>
          <a:xfrm>
            <a:off x="0" y="5849938"/>
            <a:ext cx="9144000" cy="365125"/>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anchor="ctr" anchorCtr="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rgbClr val="F84F4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正常使用主观题需</a:t>
            </a:r>
            <a:r>
              <a:rPr kumimoji="0" lang="en-US" altLang="zh-CN" sz="1200" b="0" i="0" u="none" strike="noStrike" kern="1200" cap="none" spc="0" normalizeH="0" baseline="0" noProof="0">
                <a:ln>
                  <a:noFill/>
                </a:ln>
                <a:solidFill>
                  <a:srgbClr val="F84F4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2.0</a:t>
            </a:r>
            <a:r>
              <a:rPr kumimoji="0" lang="zh-CN" altLang="en-US" sz="1200" b="0" i="0" u="none" strike="noStrike" kern="1200" cap="none" spc="0" normalizeH="0" baseline="0" noProof="0">
                <a:ln>
                  <a:noFill/>
                </a:ln>
                <a:solidFill>
                  <a:srgbClr val="F84F4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以上版本雨课堂</a:t>
            </a:r>
          </a:p>
        </p:txBody>
      </p:sp>
      <p:graphicFrame>
        <p:nvGraphicFramePr>
          <p:cNvPr id="13" name="Object 7"/>
          <p:cNvGraphicFramePr>
            <a:graphicFrameLocks noChangeAspect="1"/>
          </p:cNvGraphicFramePr>
          <p:nvPr>
            <p:extLst>
              <p:ext uri="{D42A27DB-BD31-4B8C-83A1-F6EECF244321}">
                <p14:modId xmlns:p14="http://schemas.microsoft.com/office/powerpoint/2010/main" val="4063888623"/>
              </p:ext>
            </p:extLst>
          </p:nvPr>
        </p:nvGraphicFramePr>
        <p:xfrm>
          <a:off x="1906587" y="3664649"/>
          <a:ext cx="504825" cy="398462"/>
        </p:xfrm>
        <a:graphic>
          <a:graphicData uri="http://schemas.openxmlformats.org/presentationml/2006/ole">
            <mc:AlternateContent xmlns:mc="http://schemas.openxmlformats.org/markup-compatibility/2006">
              <mc:Choice xmlns:v="urn:schemas-microsoft-com:vml" Requires="v">
                <p:oleObj name="公式" r:id="rId12" imgW="152280" imgH="164880" progId="Equation.3">
                  <p:embed/>
                </p:oleObj>
              </mc:Choice>
              <mc:Fallback>
                <p:oleObj name="公式" r:id="rId12" imgW="152280" imgH="164880" progId="Equation.3">
                  <p:embed/>
                  <p:pic>
                    <p:nvPicPr>
                      <p:cNvPr id="38920" name="Object 7"/>
                      <p:cNvPicPr/>
                      <p:nvPr/>
                    </p:nvPicPr>
                    <p:blipFill>
                      <a:blip r:embed="rId13"/>
                      <a:stretch>
                        <a:fillRect/>
                      </a:stretch>
                    </p:blipFill>
                    <p:spPr>
                      <a:xfrm>
                        <a:off x="1906587" y="3664649"/>
                        <a:ext cx="504825" cy="398462"/>
                      </a:xfrm>
                      <a:prstGeom prst="rect">
                        <a:avLst/>
                      </a:prstGeom>
                      <a:noFill/>
                      <a:ln w="38100">
                        <a:noFill/>
                        <a:miter/>
                      </a:ln>
                    </p:spPr>
                  </p:pic>
                </p:oleObj>
              </mc:Fallback>
            </mc:AlternateContent>
          </a:graphicData>
        </a:graphic>
      </p:graphicFrame>
      <p:sp>
        <p:nvSpPr>
          <p:cNvPr id="3" name="矩形 2"/>
          <p:cNvSpPr/>
          <p:nvPr/>
        </p:nvSpPr>
        <p:spPr>
          <a:xfrm>
            <a:off x="1676400" y="3558179"/>
            <a:ext cx="2624373" cy="523220"/>
          </a:xfrm>
          <a:prstGeom prst="rect">
            <a:avLst/>
          </a:prstGeom>
        </p:spPr>
        <p:txBody>
          <a:bodyPr wrap="none">
            <a:spAutoFit/>
          </a:bodyPr>
          <a:lstStyle/>
          <a:p>
            <a:r>
              <a:rPr lang="en-US" altLang="zh-CN" sz="2800" b="1" dirty="0">
                <a:latin typeface="Times New Roman" panose="02020603050405020304" pitchFamily="18" charset="0"/>
              </a:rPr>
              <a:t> (   </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 </a:t>
            </a:r>
            <a:r>
              <a:rPr lang="en-US" altLang="zh-CN" sz="2800" b="1" dirty="0" err="1">
                <a:latin typeface="Times New Roman" panose="02020603050405020304" pitchFamily="18" charset="0"/>
              </a:rPr>
              <a:t>Inroom</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a:t>
            </a:r>
            <a:endParaRPr lang="zh-CN" altLang="en-US" sz="2800" dirty="0"/>
          </a:p>
        </p:txBody>
      </p:sp>
      <p:grpSp>
        <p:nvGrpSpPr>
          <p:cNvPr id="40966" name="组合 9"/>
          <p:cNvGrpSpPr/>
          <p:nvPr>
            <p:custDataLst>
              <p:tags r:id="rId5"/>
            </p:custDataLst>
          </p:nvPr>
        </p:nvGrpSpPr>
        <p:grpSpPr>
          <a:xfrm>
            <a:off x="0" y="0"/>
            <a:ext cx="9144000" cy="635000"/>
            <a:chOff x="0" y="0"/>
            <a:chExt cx="9144000" cy="635000"/>
          </a:xfrm>
        </p:grpSpPr>
        <p:sp>
          <p:nvSpPr>
            <p:cNvPr id="6" name="TitleBackground"/>
            <p:cNvSpPr/>
            <p:nvPr>
              <p:custDataLst>
                <p:tags r:id="rId7"/>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sp>
          <p:nvSpPr>
            <p:cNvPr id="7" name="ColorBlock"/>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sp>
          <p:nvSpPr>
            <p:cNvPr id="40970" name="TypeText"/>
            <p:cNvSpPr txBox="1"/>
            <p:nvPr>
              <p:custDataLst>
                <p:tags r:id="rId9"/>
              </p:custDataLst>
            </p:nvPr>
          </p:nvSpPr>
          <p:spPr>
            <a:xfrm>
              <a:off x="254000" y="0"/>
              <a:ext cx="1905000" cy="635000"/>
            </a:xfrm>
            <a:prstGeom prst="rect">
              <a:avLst/>
            </a:prstGeom>
            <a:noFill/>
            <a:ln w="9525">
              <a:noFill/>
            </a:ln>
          </p:spPr>
          <p:txBody>
            <a:bodyPr wrap="none" anchor="ctr" anchorCtr="0"/>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主观题</a:t>
              </a:r>
            </a:p>
          </p:txBody>
        </p:sp>
        <p:sp>
          <p:nvSpPr>
            <p:cNvPr id="40971" name="TipText"/>
            <p:cNvSpPr txBox="1"/>
            <p:nvPr>
              <p:custDataLst>
                <p:tags r:id="rId10"/>
              </p:custDataLst>
            </p:nvPr>
          </p:nvSpPr>
          <p:spPr>
            <a:xfrm>
              <a:off x="1525905" y="109220"/>
              <a:ext cx="2286000" cy="508000"/>
            </a:xfrm>
            <a:prstGeom prst="rect">
              <a:avLst/>
            </a:prstGeom>
            <a:noFill/>
            <a:ln w="9525">
              <a:noFill/>
            </a:ln>
          </p:spPr>
          <p:txBody>
            <a:bodyPr wrap="none" anchor="ctr" anchorCtr="0"/>
            <a:lstStyle/>
            <a:p>
              <a:r>
                <a:rPr lang="en-US" altLang="zh-CN" sz="2000" dirty="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10</a:t>
              </a:r>
              <a:r>
                <a:rPr lang="zh-CN" altLang="en-US" sz="2000" dirty="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p>
          </p:txBody>
        </p:sp>
      </p:grpSp>
      <p:pic>
        <p:nvPicPr>
          <p:cNvPr id="40967" name="图片 2"/>
          <p:cNvPicPr/>
          <p:nvPr>
            <p:custDataLst>
              <p:tags r:id="rId6"/>
            </p:custDataLst>
          </p:nvPr>
        </p:nvPicPr>
        <p:blipFill>
          <a:blip r:embed="rId14"/>
          <a:stretch>
            <a:fillRect/>
          </a:stretch>
        </p:blipFill>
        <p:spPr>
          <a:xfrm>
            <a:off x="7594600" y="63500"/>
            <a:ext cx="1422400" cy="508000"/>
          </a:xfrm>
          <a:prstGeom prst="rect">
            <a:avLst/>
          </a:prstGeom>
          <a:noFill/>
          <a:ln w="9525">
            <a:noFill/>
          </a:ln>
        </p:spPr>
      </p:pic>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37</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41987" name="Rectangle 2"/>
          <p:cNvSpPr>
            <a:spLocks noGrp="1"/>
          </p:cNvSpPr>
          <p:nvPr>
            <p:ph type="title"/>
          </p:nvPr>
        </p:nvSpPr>
        <p:spPr>
          <a:ln/>
        </p:spPr>
        <p:txBody>
          <a:bodyPr vert="horz" wrap="square" lIns="91440" tIns="45720" rIns="91440" bIns="45720" anchor="b" anchorCtr="0"/>
          <a:lstStyle/>
          <a:p>
            <a:pPr eaLnBrk="1" hangingPunct="1"/>
            <a:r>
              <a:rPr lang="en-US" altLang="zh-CN" dirty="0">
                <a:latin typeface="Times New Roman" panose="02020603050405020304" pitchFamily="18" charset="0"/>
              </a:rPr>
              <a:t>2.2.3  </a:t>
            </a:r>
            <a:r>
              <a:rPr lang="zh-CN" altLang="en-US" dirty="0">
                <a:latin typeface="Times New Roman" panose="02020603050405020304" pitchFamily="18" charset="0"/>
              </a:rPr>
              <a:t>谓词公式</a:t>
            </a:r>
          </a:p>
        </p:txBody>
      </p:sp>
      <p:sp>
        <p:nvSpPr>
          <p:cNvPr id="41988" name="Rectangle 3"/>
          <p:cNvSpPr>
            <a:spLocks noGrp="1"/>
          </p:cNvSpPr>
          <p:nvPr>
            <p:ph idx="1"/>
          </p:nvPr>
        </p:nvSpPr>
        <p:spPr>
          <a:xfrm>
            <a:off x="250825" y="908050"/>
            <a:ext cx="8642350" cy="1263650"/>
          </a:xfrm>
          <a:ln/>
        </p:spPr>
        <p:txBody>
          <a:bodyPr vert="horz" wrap="square" lIns="91440" tIns="45720" rIns="91440" bIns="45720" anchor="t" anchorCtr="0"/>
          <a:lstStyle/>
          <a:p>
            <a:pPr eaLnBrk="1" hangingPunct="1">
              <a:buNone/>
            </a:pPr>
            <a:r>
              <a:rPr lang="en-US" altLang="zh-CN" b="1" dirty="0">
                <a:latin typeface="Times New Roman" panose="02020603050405020304" pitchFamily="18" charset="0"/>
              </a:rPr>
              <a:t>3. </a:t>
            </a:r>
            <a:r>
              <a:rPr lang="zh-CN" altLang="en-US" b="1" dirty="0">
                <a:latin typeface="Times New Roman" panose="02020603050405020304" pitchFamily="18" charset="0"/>
              </a:rPr>
              <a:t>谓词公式</a:t>
            </a:r>
          </a:p>
          <a:p>
            <a:pPr eaLnBrk="1" hangingPunct="1"/>
            <a:r>
              <a:rPr lang="zh-CN" altLang="en-US" sz="2600" b="1" dirty="0">
                <a:latin typeface="Times New Roman" panose="02020603050405020304" pitchFamily="18" charset="0"/>
              </a:rPr>
              <a:t>定义</a:t>
            </a:r>
            <a:r>
              <a:rPr lang="en-US" altLang="zh-CN" sz="2600" b="1" dirty="0">
                <a:latin typeface="Times New Roman" panose="02020603050405020304" pitchFamily="18" charset="0"/>
              </a:rPr>
              <a:t>2.2</a:t>
            </a:r>
            <a:r>
              <a:rPr lang="en-US" altLang="zh-CN" sz="2600" dirty="0">
                <a:latin typeface="Times New Roman" panose="02020603050405020304" pitchFamily="18" charset="0"/>
              </a:rPr>
              <a:t>  </a:t>
            </a:r>
            <a:r>
              <a:rPr lang="zh-CN" altLang="en-US" sz="2600" dirty="0">
                <a:latin typeface="Times New Roman" panose="02020603050405020304" pitchFamily="18" charset="0"/>
              </a:rPr>
              <a:t>可按下述规则得到谓词演算的谓词公式：</a:t>
            </a:r>
          </a:p>
        </p:txBody>
      </p:sp>
      <p:sp>
        <p:nvSpPr>
          <p:cNvPr id="41989" name="Rectangle 4"/>
          <p:cNvSpPr/>
          <p:nvPr/>
        </p:nvSpPr>
        <p:spPr>
          <a:xfrm>
            <a:off x="4510088" y="3352800"/>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41990" name="Text Box 5"/>
          <p:cNvSpPr txBox="1"/>
          <p:nvPr/>
        </p:nvSpPr>
        <p:spPr>
          <a:xfrm>
            <a:off x="458788" y="2200275"/>
            <a:ext cx="8272462" cy="2987675"/>
          </a:xfrm>
          <a:prstGeom prst="rect">
            <a:avLst/>
          </a:prstGeom>
          <a:solidFill>
            <a:srgbClr val="FFFFFF"/>
          </a:solidFill>
          <a:ln w="9525" cap="flat" cmpd="sng">
            <a:solidFill>
              <a:srgbClr val="808080"/>
            </a:solidFill>
            <a:prstDash val="solid"/>
            <a:miter/>
            <a:headEnd type="none" w="med" len="med"/>
            <a:tailEnd type="none" w="med" len="med"/>
          </a:ln>
        </p:spPr>
        <p:txBody>
          <a:bodyPr>
            <a:spAutoFit/>
          </a:bodyPr>
          <a:lstStyle/>
          <a:p>
            <a:pPr marL="342900" indent="-342900" algn="just" eaLnBrk="1" hangingPunct="1">
              <a:spcBef>
                <a:spcPct val="20000"/>
              </a:spcBef>
              <a:buNone/>
            </a:pPr>
            <a:r>
              <a:rPr lang="en-US" altLang="zh-CN" sz="2600" dirty="0">
                <a:latin typeface="Times New Roman" panose="02020603050405020304" pitchFamily="18" charset="0"/>
              </a:rPr>
              <a:t>(1)</a:t>
            </a:r>
            <a:r>
              <a:rPr lang="en-US" altLang="zh-CN" sz="2600" dirty="0">
                <a:latin typeface="Times New Roman" panose="02020603050405020304" pitchFamily="18" charset="0"/>
                <a:cs typeface="Times New Roman" panose="02020603050405020304" pitchFamily="18" charset="0"/>
              </a:rPr>
              <a:t> </a:t>
            </a:r>
            <a:r>
              <a:rPr lang="zh-CN" altLang="en-US" sz="2600" dirty="0">
                <a:latin typeface="Times New Roman" panose="02020603050405020304" pitchFamily="18" charset="0"/>
              </a:rPr>
              <a:t>单个谓词是谓词公式，称为原子谓词公式。</a:t>
            </a:r>
          </a:p>
          <a:p>
            <a:pPr marL="342900" indent="-342900" algn="just" eaLnBrk="1" hangingPunct="1">
              <a:spcBef>
                <a:spcPct val="20000"/>
              </a:spcBef>
              <a:buNone/>
            </a:pPr>
            <a:r>
              <a:rPr lang="en-US" altLang="zh-CN" sz="2600" dirty="0">
                <a:latin typeface="Times New Roman" panose="02020603050405020304" pitchFamily="18" charset="0"/>
              </a:rPr>
              <a:t>(2)</a:t>
            </a:r>
            <a:r>
              <a:rPr lang="en-US" altLang="zh-CN" sz="2600" dirty="0">
                <a:latin typeface="Times New Roman" panose="02020603050405020304" pitchFamily="18" charset="0"/>
                <a:cs typeface="Times New Roman" panose="02020603050405020304" pitchFamily="18" charset="0"/>
              </a:rPr>
              <a:t> </a:t>
            </a:r>
            <a:r>
              <a:rPr lang="zh-CN" altLang="en-US" sz="2600" dirty="0">
                <a:latin typeface="Times New Roman" panose="02020603050405020304" pitchFamily="18" charset="0"/>
              </a:rPr>
              <a:t>若</a:t>
            </a:r>
            <a:r>
              <a:rPr lang="en-US" altLang="zh-CN" sz="2600" dirty="0">
                <a:latin typeface="Times New Roman" panose="02020603050405020304" pitchFamily="18" charset="0"/>
              </a:rPr>
              <a:t>A</a:t>
            </a:r>
            <a:r>
              <a:rPr lang="zh-CN" altLang="en-US" sz="2600" dirty="0">
                <a:latin typeface="Times New Roman" panose="02020603050405020304" pitchFamily="18" charset="0"/>
              </a:rPr>
              <a:t>是谓词公式，则</a:t>
            </a:r>
            <a:r>
              <a:rPr lang="en-US" altLang="zh-CN" sz="2600" dirty="0">
                <a:latin typeface="Times New Roman" panose="02020603050405020304" pitchFamily="18" charset="0"/>
              </a:rPr>
              <a:t>﹁A</a:t>
            </a:r>
            <a:r>
              <a:rPr lang="zh-CN" altLang="en-US" sz="2600" dirty="0">
                <a:latin typeface="Times New Roman" panose="02020603050405020304" pitchFamily="18" charset="0"/>
              </a:rPr>
              <a:t>也是谓词公式。 </a:t>
            </a:r>
          </a:p>
          <a:p>
            <a:pPr marL="342900" indent="-342900" algn="just" eaLnBrk="1" hangingPunct="1">
              <a:spcBef>
                <a:spcPct val="20000"/>
              </a:spcBef>
              <a:buNone/>
            </a:pPr>
            <a:r>
              <a:rPr lang="en-US" altLang="zh-CN" sz="2600" dirty="0">
                <a:latin typeface="Times New Roman" panose="02020603050405020304" pitchFamily="18" charset="0"/>
              </a:rPr>
              <a:t>(3)</a:t>
            </a:r>
            <a:r>
              <a:rPr lang="en-US" altLang="zh-CN" sz="2600" dirty="0">
                <a:latin typeface="Times New Roman" panose="02020603050405020304" pitchFamily="18" charset="0"/>
                <a:cs typeface="Times New Roman" panose="02020603050405020304" pitchFamily="18" charset="0"/>
              </a:rPr>
              <a:t> </a:t>
            </a:r>
            <a:r>
              <a:rPr lang="zh-CN" altLang="en-US" sz="2600" dirty="0">
                <a:latin typeface="Times New Roman" panose="02020603050405020304" pitchFamily="18" charset="0"/>
              </a:rPr>
              <a:t>若</a:t>
            </a:r>
            <a:r>
              <a:rPr lang="en-US" altLang="zh-CN" sz="2600" dirty="0">
                <a:latin typeface="Times New Roman" panose="02020603050405020304" pitchFamily="18" charset="0"/>
              </a:rPr>
              <a:t>A</a:t>
            </a:r>
            <a:r>
              <a:rPr lang="zh-CN" altLang="en-US" sz="2600" dirty="0">
                <a:latin typeface="Times New Roman" panose="02020603050405020304" pitchFamily="18" charset="0"/>
              </a:rPr>
              <a:t>，</a:t>
            </a:r>
            <a:r>
              <a:rPr lang="en-US" altLang="zh-CN" sz="2600" dirty="0">
                <a:latin typeface="Times New Roman" panose="02020603050405020304" pitchFamily="18" charset="0"/>
              </a:rPr>
              <a:t>B</a:t>
            </a:r>
            <a:r>
              <a:rPr lang="zh-CN" altLang="en-US" sz="2600" dirty="0">
                <a:latin typeface="Times New Roman" panose="02020603050405020304" pitchFamily="18" charset="0"/>
              </a:rPr>
              <a:t>都是谓词公式，则</a:t>
            </a:r>
            <a:r>
              <a:rPr lang="en-US" altLang="zh-CN" sz="2600" dirty="0">
                <a:latin typeface="Times New Roman" panose="02020603050405020304" pitchFamily="18" charset="0"/>
              </a:rPr>
              <a:t>A∧B</a:t>
            </a:r>
            <a:r>
              <a:rPr lang="zh-CN" altLang="en-US" sz="2600" dirty="0">
                <a:latin typeface="Times New Roman" panose="02020603050405020304" pitchFamily="18" charset="0"/>
              </a:rPr>
              <a:t>，</a:t>
            </a:r>
            <a:r>
              <a:rPr lang="en-US" altLang="zh-CN" sz="2600" dirty="0">
                <a:latin typeface="Times New Roman" panose="02020603050405020304" pitchFamily="18" charset="0"/>
              </a:rPr>
              <a:t>A</a:t>
            </a:r>
            <a:r>
              <a:rPr lang="en-US" altLang="zh-CN" sz="2400" dirty="0">
                <a:latin typeface="宋体" panose="02010600030101010101" pitchFamily="2" charset="-122"/>
              </a:rPr>
              <a:t>∨</a:t>
            </a:r>
            <a:r>
              <a:rPr lang="en-US" altLang="zh-CN" sz="2600" dirty="0">
                <a:latin typeface="Times New Roman" panose="02020603050405020304" pitchFamily="18" charset="0"/>
              </a:rPr>
              <a:t>B</a:t>
            </a:r>
            <a:r>
              <a:rPr lang="zh-CN" altLang="en-US" sz="2600" dirty="0">
                <a:latin typeface="Times New Roman" panose="02020603050405020304" pitchFamily="18" charset="0"/>
              </a:rPr>
              <a:t>，</a:t>
            </a:r>
            <a:r>
              <a:rPr lang="en-US" altLang="zh-CN" sz="2600" dirty="0">
                <a:latin typeface="Times New Roman" panose="02020603050405020304" pitchFamily="18" charset="0"/>
              </a:rPr>
              <a:t>A→B</a:t>
            </a:r>
            <a:r>
              <a:rPr lang="zh-CN" altLang="en-US" sz="2600" dirty="0">
                <a:latin typeface="Times New Roman" panose="02020603050405020304" pitchFamily="18" charset="0"/>
              </a:rPr>
              <a:t>，   </a:t>
            </a:r>
          </a:p>
          <a:p>
            <a:pPr marL="342900" indent="-342900" algn="just" eaLnBrk="1" hangingPunct="1">
              <a:spcBef>
                <a:spcPct val="20000"/>
              </a:spcBef>
              <a:buNone/>
            </a:pPr>
            <a:r>
              <a:rPr lang="zh-CN" altLang="en-US" sz="2600" dirty="0">
                <a:latin typeface="Times New Roman" panose="02020603050405020304" pitchFamily="18" charset="0"/>
              </a:rPr>
              <a:t>      </a:t>
            </a:r>
            <a:r>
              <a:rPr lang="en-US" altLang="zh-CN" sz="2600" dirty="0">
                <a:latin typeface="Times New Roman" panose="02020603050405020304" pitchFamily="18" charset="0"/>
              </a:rPr>
              <a:t>A</a:t>
            </a:r>
            <a:r>
              <a:rPr lang="en-US" altLang="zh-CN" sz="3200" b="1" dirty="0">
                <a:latin typeface="Times New Roman" panose="02020603050405020304" pitchFamily="18" charset="0"/>
                <a:cs typeface="Times New Roman" panose="02020603050405020304" pitchFamily="18" charset="0"/>
                <a:sym typeface="Wingdings 3" panose="05040102010807070707" pitchFamily="18" charset="2"/>
              </a:rPr>
              <a:t></a:t>
            </a:r>
            <a:r>
              <a:rPr lang="en-US" altLang="zh-CN" sz="2600" dirty="0">
                <a:latin typeface="Times New Roman" panose="02020603050405020304" pitchFamily="18" charset="0"/>
              </a:rPr>
              <a:t> B</a:t>
            </a:r>
            <a:r>
              <a:rPr lang="zh-CN" altLang="en-US" sz="2600" dirty="0">
                <a:latin typeface="Times New Roman" panose="02020603050405020304" pitchFamily="18" charset="0"/>
              </a:rPr>
              <a:t>也都是谓词公式。</a:t>
            </a:r>
          </a:p>
          <a:p>
            <a:pPr marL="342900" indent="-342900" algn="just" eaLnBrk="1" hangingPunct="1">
              <a:spcBef>
                <a:spcPct val="20000"/>
              </a:spcBef>
              <a:buAutoNum type="arabicParenBoth" startAt="4"/>
            </a:pPr>
            <a:r>
              <a:rPr lang="zh-CN" altLang="en-US" sz="2600" dirty="0">
                <a:latin typeface="Times New Roman" panose="02020603050405020304" pitchFamily="18" charset="0"/>
              </a:rPr>
              <a:t> 若</a:t>
            </a:r>
            <a:r>
              <a:rPr lang="en-US" altLang="zh-CN" sz="2600" dirty="0">
                <a:latin typeface="Times New Roman" panose="02020603050405020304" pitchFamily="18" charset="0"/>
              </a:rPr>
              <a:t>A</a:t>
            </a:r>
            <a:r>
              <a:rPr lang="zh-CN" altLang="en-US" sz="2600" dirty="0">
                <a:latin typeface="Times New Roman" panose="02020603050405020304" pitchFamily="18" charset="0"/>
              </a:rPr>
              <a:t>是谓词公式，则   </a:t>
            </a:r>
            <a:r>
              <a:rPr lang="en-US" altLang="zh-CN" sz="2600" dirty="0">
                <a:latin typeface="Times New Roman" panose="02020603050405020304" pitchFamily="18" charset="0"/>
              </a:rPr>
              <a:t>(   </a:t>
            </a:r>
            <a:r>
              <a:rPr lang="en-US" altLang="zh-CN" sz="2600" i="1" dirty="0">
                <a:latin typeface="Times New Roman" panose="02020603050405020304" pitchFamily="18" charset="0"/>
              </a:rPr>
              <a:t>x</a:t>
            </a:r>
            <a:r>
              <a:rPr lang="en-US" altLang="zh-CN" sz="2600" dirty="0">
                <a:latin typeface="Times New Roman" panose="02020603050405020304" pitchFamily="18" charset="0"/>
              </a:rPr>
              <a:t>) A</a:t>
            </a:r>
            <a:r>
              <a:rPr lang="zh-CN" altLang="en-US" sz="2600" dirty="0">
                <a:latin typeface="Times New Roman" panose="02020603050405020304" pitchFamily="18" charset="0"/>
              </a:rPr>
              <a:t>，</a:t>
            </a:r>
            <a:r>
              <a:rPr lang="en-US" altLang="zh-CN" sz="2600" dirty="0">
                <a:latin typeface="Times New Roman" panose="02020603050405020304" pitchFamily="18" charset="0"/>
              </a:rPr>
              <a:t>(   </a:t>
            </a:r>
            <a:r>
              <a:rPr lang="en-US" altLang="zh-CN" sz="2600" i="1" dirty="0">
                <a:latin typeface="Times New Roman" panose="02020603050405020304" pitchFamily="18" charset="0"/>
              </a:rPr>
              <a:t>x</a:t>
            </a:r>
            <a:r>
              <a:rPr lang="en-US" altLang="zh-CN" sz="2600" dirty="0">
                <a:latin typeface="Times New Roman" panose="02020603050405020304" pitchFamily="18" charset="0"/>
              </a:rPr>
              <a:t>)A</a:t>
            </a:r>
            <a:r>
              <a:rPr lang="zh-CN" altLang="en-US" sz="2600" dirty="0">
                <a:latin typeface="Times New Roman" panose="02020603050405020304" pitchFamily="18" charset="0"/>
              </a:rPr>
              <a:t>也是谓词公式。</a:t>
            </a:r>
          </a:p>
          <a:p>
            <a:pPr marL="342900" indent="-342900" algn="just" eaLnBrk="1" hangingPunct="1">
              <a:spcBef>
                <a:spcPct val="20000"/>
              </a:spcBef>
              <a:buAutoNum type="arabicParenBoth" startAt="4"/>
            </a:pPr>
            <a:r>
              <a:rPr lang="zh-CN" altLang="en-US" sz="2600" dirty="0">
                <a:latin typeface="Times New Roman" panose="02020603050405020304" pitchFamily="18" charset="0"/>
              </a:rPr>
              <a:t> 有限步应用（</a:t>
            </a:r>
            <a:r>
              <a:rPr lang="en-US" altLang="zh-CN" sz="2600" dirty="0">
                <a:latin typeface="Times New Roman" panose="02020603050405020304" pitchFamily="18" charset="0"/>
              </a:rPr>
              <a:t>1</a:t>
            </a:r>
            <a:r>
              <a:rPr lang="zh-CN" altLang="en-US" sz="2600" dirty="0">
                <a:latin typeface="Times New Roman" panose="02020603050405020304" pitchFamily="18" charset="0"/>
              </a:rPr>
              <a:t>）－（</a:t>
            </a:r>
            <a:r>
              <a:rPr lang="en-US" altLang="zh-CN" sz="2600" dirty="0">
                <a:latin typeface="Times New Roman" panose="02020603050405020304" pitchFamily="18" charset="0"/>
              </a:rPr>
              <a:t>4</a:t>
            </a:r>
            <a:r>
              <a:rPr lang="zh-CN" altLang="en-US" sz="2600" dirty="0">
                <a:latin typeface="Times New Roman" panose="02020603050405020304" pitchFamily="18" charset="0"/>
              </a:rPr>
              <a:t>）生成的公式也是谓词公式。</a:t>
            </a:r>
          </a:p>
        </p:txBody>
      </p:sp>
      <p:graphicFrame>
        <p:nvGraphicFramePr>
          <p:cNvPr id="41991" name="Object 6"/>
          <p:cNvGraphicFramePr>
            <a:graphicFrameLocks noChangeAspect="1"/>
          </p:cNvGraphicFramePr>
          <p:nvPr/>
        </p:nvGraphicFramePr>
        <p:xfrm>
          <a:off x="4254500" y="4341813"/>
          <a:ext cx="288925" cy="314325"/>
        </p:xfrm>
        <a:graphic>
          <a:graphicData uri="http://schemas.openxmlformats.org/presentationml/2006/ole">
            <mc:AlternateContent xmlns:mc="http://schemas.openxmlformats.org/markup-compatibility/2006">
              <mc:Choice xmlns:v="urn:schemas-microsoft-com:vml" Requires="v">
                <p:oleObj r:id="rId2" imgW="152400" imgH="165100" progId="Equation.3">
                  <p:embed/>
                </p:oleObj>
              </mc:Choice>
              <mc:Fallback>
                <p:oleObj r:id="rId2" imgW="152400" imgH="165100" progId="Equation.3">
                  <p:embed/>
                  <p:pic>
                    <p:nvPicPr>
                      <p:cNvPr id="0" name="图片 3106"/>
                      <p:cNvPicPr/>
                      <p:nvPr/>
                    </p:nvPicPr>
                    <p:blipFill>
                      <a:blip r:embed="rId3"/>
                      <a:stretch>
                        <a:fillRect/>
                      </a:stretch>
                    </p:blipFill>
                    <p:spPr>
                      <a:xfrm>
                        <a:off x="4254500" y="4341813"/>
                        <a:ext cx="288925" cy="314325"/>
                      </a:xfrm>
                      <a:prstGeom prst="rect">
                        <a:avLst/>
                      </a:prstGeom>
                      <a:noFill/>
                      <a:ln w="38100">
                        <a:noFill/>
                        <a:miter/>
                      </a:ln>
                    </p:spPr>
                  </p:pic>
                </p:oleObj>
              </mc:Fallback>
            </mc:AlternateContent>
          </a:graphicData>
        </a:graphic>
      </p:graphicFrame>
      <p:graphicFrame>
        <p:nvGraphicFramePr>
          <p:cNvPr id="41992" name="Object 7"/>
          <p:cNvGraphicFramePr>
            <a:graphicFrameLocks noChangeAspect="1"/>
          </p:cNvGraphicFramePr>
          <p:nvPr/>
        </p:nvGraphicFramePr>
        <p:xfrm>
          <a:off x="5519738" y="4333875"/>
          <a:ext cx="258762" cy="311150"/>
        </p:xfrm>
        <a:graphic>
          <a:graphicData uri="http://schemas.openxmlformats.org/presentationml/2006/ole">
            <mc:AlternateContent xmlns:mc="http://schemas.openxmlformats.org/markup-compatibility/2006">
              <mc:Choice xmlns:v="urn:schemas-microsoft-com:vml" Requires="v">
                <p:oleObj r:id="rId4" imgW="127000" imgH="152400" progId="Equation.3">
                  <p:embed/>
                </p:oleObj>
              </mc:Choice>
              <mc:Fallback>
                <p:oleObj r:id="rId4" imgW="127000" imgH="152400" progId="Equation.3">
                  <p:embed/>
                  <p:pic>
                    <p:nvPicPr>
                      <p:cNvPr id="0" name="图片 3107"/>
                      <p:cNvPicPr/>
                      <p:nvPr/>
                    </p:nvPicPr>
                    <p:blipFill>
                      <a:blip r:embed="rId5"/>
                      <a:stretch>
                        <a:fillRect/>
                      </a:stretch>
                    </p:blipFill>
                    <p:spPr>
                      <a:xfrm>
                        <a:off x="5519738" y="4333875"/>
                        <a:ext cx="258762" cy="311150"/>
                      </a:xfrm>
                      <a:prstGeom prst="rect">
                        <a:avLst/>
                      </a:prstGeom>
                      <a:noFill/>
                      <a:ln w="38100">
                        <a:noFill/>
                        <a:miter/>
                      </a:ln>
                    </p:spPr>
                  </p:pic>
                </p:oleObj>
              </mc:Fallback>
            </mc:AlternateContent>
          </a:graphicData>
        </a:graphic>
      </p:graphicFrame>
      <p:grpSp>
        <p:nvGrpSpPr>
          <p:cNvPr id="41993" name="Group 8"/>
          <p:cNvGrpSpPr/>
          <p:nvPr/>
        </p:nvGrpSpPr>
        <p:grpSpPr>
          <a:xfrm>
            <a:off x="449263" y="5438775"/>
            <a:ext cx="8229600" cy="1014413"/>
            <a:chOff x="283" y="3345"/>
            <a:chExt cx="5184" cy="639"/>
          </a:xfrm>
        </p:grpSpPr>
        <p:sp>
          <p:nvSpPr>
            <p:cNvPr id="41994" name="Text Box 9"/>
            <p:cNvSpPr txBox="1"/>
            <p:nvPr/>
          </p:nvSpPr>
          <p:spPr>
            <a:xfrm>
              <a:off x="283" y="3345"/>
              <a:ext cx="5184" cy="639"/>
            </a:xfrm>
            <a:prstGeom prst="rect">
              <a:avLst/>
            </a:prstGeom>
            <a:gradFill rotWithShape="0">
              <a:gsLst>
                <a:gs pos="0">
                  <a:srgbClr val="CCFFCC"/>
                </a:gs>
                <a:gs pos="100000">
                  <a:schemeClr val="bg1"/>
                </a:gs>
              </a:gsLst>
              <a:path path="rect">
                <a:fillToRect l="100000" t="100000"/>
              </a:path>
              <a:tileRect/>
            </a:gradFill>
            <a:ln w="9525" cap="flat" cmpd="sng">
              <a:solidFill>
                <a:srgbClr val="808080"/>
              </a:solidFill>
              <a:prstDash val="solid"/>
              <a:miter/>
              <a:headEnd type="none" w="med" len="med"/>
              <a:tailEnd type="none" w="med" len="med"/>
            </a:ln>
          </p:spPr>
          <p:txBody>
            <a:bodyPr>
              <a:spAutoFit/>
            </a:bodyPr>
            <a:lstStyle/>
            <a:p>
              <a:pPr eaLnBrk="1" hangingPunct="1">
                <a:spcBef>
                  <a:spcPct val="50000"/>
                </a:spcBef>
              </a:pPr>
              <a:r>
                <a:rPr lang="zh-CN" altLang="en-US" sz="2400" dirty="0">
                  <a:latin typeface="宋体" panose="02010600030101010101" pitchFamily="2" charset="-122"/>
                </a:rPr>
                <a:t>连接词的优先级别</a:t>
              </a:r>
              <a:r>
                <a:rPr lang="zh-CN" altLang="en-US" sz="2400" dirty="0">
                  <a:latin typeface="Arial" panose="020B0604020202020204" pitchFamily="34" charset="0"/>
                </a:rPr>
                <a:t>从高到低排列：</a:t>
              </a:r>
            </a:p>
            <a:p>
              <a:pPr eaLnBrk="1" hangingPunct="1">
                <a:spcBef>
                  <a:spcPct val="50000"/>
                </a:spcBef>
              </a:pPr>
              <a:r>
                <a:rPr lang="zh-CN" altLang="en-US" sz="2400" dirty="0">
                  <a:latin typeface="宋体" panose="02010600030101010101" pitchFamily="2" charset="-122"/>
                </a:rPr>
                <a:t>            </a:t>
              </a:r>
              <a:r>
                <a:rPr lang="en-US" altLang="zh-CN" sz="2400" dirty="0">
                  <a:latin typeface="宋体" panose="02010600030101010101" pitchFamily="2" charset="-122"/>
                </a:rPr>
                <a:t>﹁</a:t>
              </a:r>
              <a:r>
                <a:rPr lang="zh-CN" altLang="en-US" sz="2400" dirty="0">
                  <a:latin typeface="宋体" panose="02010600030101010101" pitchFamily="2" charset="-122"/>
                </a:rPr>
                <a:t>，</a:t>
              </a:r>
              <a:r>
                <a:rPr lang="zh-CN" altLang="en-US" sz="2400" dirty="0">
                  <a:latin typeface="Times New Roman" panose="02020603050405020304" pitchFamily="18" charset="0"/>
                  <a:cs typeface="Times New Roman" panose="02020603050405020304" pitchFamily="18" charset="0"/>
                </a:rPr>
                <a:t> </a:t>
              </a:r>
              <a:r>
                <a:rPr lang="zh-CN" altLang="en-US" sz="2400" dirty="0">
                  <a:latin typeface="宋体" panose="02010600030101010101" pitchFamily="2" charset="-122"/>
                </a:rPr>
                <a:t>∧，</a:t>
              </a:r>
              <a:r>
                <a:rPr lang="zh-CN" altLang="en-US" sz="2400" dirty="0">
                  <a:latin typeface="Times New Roman" panose="02020603050405020304" pitchFamily="18" charset="0"/>
                  <a:cs typeface="Times New Roman" panose="02020603050405020304" pitchFamily="18" charset="0"/>
                </a:rPr>
                <a:t> </a:t>
              </a:r>
              <a:r>
                <a:rPr lang="zh-CN" altLang="en-US" sz="2400" dirty="0">
                  <a:latin typeface="宋体" panose="02010600030101010101" pitchFamily="2" charset="-122"/>
                </a:rPr>
                <a:t>∨，</a:t>
              </a:r>
              <a:r>
                <a:rPr lang="zh-CN" altLang="en-US" sz="2400" dirty="0">
                  <a:latin typeface="Times New Roman" panose="02020603050405020304" pitchFamily="18" charset="0"/>
                  <a:cs typeface="Times New Roman" panose="02020603050405020304" pitchFamily="18" charset="0"/>
                </a:rPr>
                <a:t> </a:t>
              </a:r>
              <a:r>
                <a:rPr lang="zh-CN" altLang="en-US" sz="2400" dirty="0">
                  <a:latin typeface="宋体" panose="02010600030101010101" pitchFamily="2" charset="-122"/>
                </a:rPr>
                <a:t>→，</a:t>
              </a:r>
              <a:endParaRPr lang="zh-CN" altLang="en-US" sz="2400" dirty="0">
                <a:latin typeface="Times New Roman" panose="02020603050405020304" pitchFamily="18" charset="0"/>
                <a:ea typeface="Times New Roman" panose="02020603050405020304" pitchFamily="18" charset="0"/>
              </a:endParaRPr>
            </a:p>
          </p:txBody>
        </p:sp>
        <p:graphicFrame>
          <p:nvGraphicFramePr>
            <p:cNvPr id="41995" name="Object 10"/>
            <p:cNvGraphicFramePr>
              <a:graphicFrameLocks noChangeAspect="1"/>
            </p:cNvGraphicFramePr>
            <p:nvPr/>
          </p:nvGraphicFramePr>
          <p:xfrm>
            <a:off x="3154" y="3762"/>
            <a:ext cx="576" cy="174"/>
          </p:xfrm>
          <a:graphic>
            <a:graphicData uri="http://schemas.openxmlformats.org/presentationml/2006/ole">
              <mc:AlternateContent xmlns:mc="http://schemas.openxmlformats.org/markup-compatibility/2006">
                <mc:Choice xmlns:v="urn:schemas-microsoft-com:vml" Requires="v">
                  <p:oleObj r:id="rId6" imgW="203200" imgH="139700" progId="Equation.3">
                    <p:embed/>
                  </p:oleObj>
                </mc:Choice>
                <mc:Fallback>
                  <p:oleObj r:id="rId6" imgW="203200" imgH="139700" progId="Equation.3">
                    <p:embed/>
                    <p:pic>
                      <p:nvPicPr>
                        <p:cNvPr id="0" name="图片 3109"/>
                        <p:cNvPicPr/>
                        <p:nvPr/>
                      </p:nvPicPr>
                      <p:blipFill>
                        <a:blip r:embed="rId7"/>
                        <a:stretch>
                          <a:fillRect/>
                        </a:stretch>
                      </p:blipFill>
                      <p:spPr>
                        <a:xfrm>
                          <a:off x="3154" y="3762"/>
                          <a:ext cx="576" cy="174"/>
                        </a:xfrm>
                        <a:prstGeom prst="rect">
                          <a:avLst/>
                        </a:prstGeom>
                        <a:noFill/>
                        <a:ln w="38100">
                          <a:noFill/>
                          <a:miter/>
                        </a:ln>
                      </p:spPr>
                    </p:pic>
                  </p:oleObj>
                </mc:Fallback>
              </mc:AlternateContent>
            </a:graphicData>
          </a:graphic>
        </p:graphicFrame>
      </p:gr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38</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43011" name="Rectangle 2"/>
          <p:cNvSpPr>
            <a:spLocks noGrp="1"/>
          </p:cNvSpPr>
          <p:nvPr>
            <p:ph type="title"/>
          </p:nvPr>
        </p:nvSpPr>
        <p:spPr>
          <a:ln/>
        </p:spPr>
        <p:txBody>
          <a:bodyPr vert="horz" wrap="square" lIns="91440" tIns="45720" rIns="91440" bIns="45720" anchor="b" anchorCtr="0"/>
          <a:lstStyle/>
          <a:p>
            <a:pPr eaLnBrk="1" hangingPunct="1"/>
            <a:r>
              <a:rPr lang="en-US" altLang="zh-CN" dirty="0">
                <a:latin typeface="Times New Roman" panose="02020603050405020304" pitchFamily="18" charset="0"/>
              </a:rPr>
              <a:t>2.2.3  </a:t>
            </a:r>
            <a:r>
              <a:rPr lang="zh-CN" altLang="en-US" dirty="0">
                <a:latin typeface="Times New Roman" panose="02020603050405020304" pitchFamily="18" charset="0"/>
              </a:rPr>
              <a:t>谓词公式</a:t>
            </a:r>
          </a:p>
        </p:txBody>
      </p:sp>
      <p:sp>
        <p:nvSpPr>
          <p:cNvPr id="43012" name="Rectangle 3"/>
          <p:cNvSpPr>
            <a:spLocks noGrp="1"/>
          </p:cNvSpPr>
          <p:nvPr>
            <p:ph idx="1"/>
          </p:nvPr>
        </p:nvSpPr>
        <p:spPr>
          <a:xfrm>
            <a:off x="250825" y="908050"/>
            <a:ext cx="8642350" cy="2468563"/>
          </a:xfrm>
          <a:ln/>
        </p:spPr>
        <p:txBody>
          <a:bodyPr vert="horz" wrap="square" lIns="91440" tIns="45720" rIns="91440" bIns="45720" anchor="t" anchorCtr="0"/>
          <a:lstStyle/>
          <a:p>
            <a:pPr eaLnBrk="1" hangingPunct="1">
              <a:lnSpc>
                <a:spcPct val="110000"/>
              </a:lnSpc>
              <a:buNone/>
            </a:pPr>
            <a:r>
              <a:rPr lang="en-US" altLang="zh-CN" b="1" dirty="0">
                <a:latin typeface="Times New Roman" panose="02020603050405020304" pitchFamily="18" charset="0"/>
              </a:rPr>
              <a:t>4</a:t>
            </a:r>
            <a:r>
              <a:rPr lang="zh-CN" altLang="en-US" b="1" dirty="0">
                <a:latin typeface="Times New Roman" panose="02020603050405020304" pitchFamily="18" charset="0"/>
              </a:rPr>
              <a:t>．量词的辖域</a:t>
            </a:r>
            <a:r>
              <a:rPr lang="zh-CN" altLang="en-US" sz="2400" b="1" dirty="0">
                <a:latin typeface="宋体" panose="02010600030101010101" pitchFamily="2" charset="-122"/>
              </a:rPr>
              <a:t> </a:t>
            </a:r>
          </a:p>
          <a:p>
            <a:pPr eaLnBrk="1" hangingPunct="1">
              <a:lnSpc>
                <a:spcPct val="110000"/>
              </a:lnSpc>
            </a:pPr>
            <a:r>
              <a:rPr lang="zh-CN" altLang="en-US" sz="2600" dirty="0">
                <a:latin typeface="宋体" panose="02010600030101010101" pitchFamily="2" charset="-122"/>
              </a:rPr>
              <a:t>量词的辖域：位于量词后面的单个谓词或者用括弧括起来的谓词公式。</a:t>
            </a:r>
          </a:p>
          <a:p>
            <a:pPr eaLnBrk="1" hangingPunct="1">
              <a:lnSpc>
                <a:spcPct val="110000"/>
              </a:lnSpc>
            </a:pPr>
            <a:r>
              <a:rPr lang="zh-CN" altLang="en-US" sz="2600" dirty="0">
                <a:latin typeface="宋体" panose="02010600030101010101" pitchFamily="2" charset="-122"/>
              </a:rPr>
              <a:t>约束变元与自由变元：辖域内与量词中同名的变元称为约束变元，不同名的变元称为自由变元。</a:t>
            </a:r>
            <a:r>
              <a:rPr lang="zh-CN" altLang="en-US" sz="2200" dirty="0">
                <a:latin typeface="Times New Roman" panose="02020603050405020304" pitchFamily="18" charset="0"/>
              </a:rPr>
              <a:t> </a:t>
            </a:r>
          </a:p>
        </p:txBody>
      </p:sp>
      <p:sp>
        <p:nvSpPr>
          <p:cNvPr id="43015" name="Text Box 6"/>
          <p:cNvSpPr txBox="1"/>
          <p:nvPr/>
        </p:nvSpPr>
        <p:spPr>
          <a:xfrm>
            <a:off x="530225" y="3532188"/>
            <a:ext cx="8112125" cy="2720975"/>
          </a:xfrm>
          <a:prstGeom prst="rect">
            <a:avLst/>
          </a:prstGeom>
          <a:gradFill rotWithShape="0">
            <a:gsLst>
              <a:gs pos="0">
                <a:srgbClr val="99CCFF"/>
              </a:gs>
              <a:gs pos="100000">
                <a:srgbClr val="FFFFFF"/>
              </a:gs>
            </a:gsLst>
            <a:path path="rect">
              <a:fillToRect l="100000" b="100000"/>
            </a:path>
            <a:tileRect/>
          </a:gradFill>
          <a:ln w="9525" cap="flat" cmpd="sng">
            <a:solidFill>
              <a:srgbClr val="808080"/>
            </a:solidFill>
            <a:prstDash val="solid"/>
            <a:miter/>
            <a:headEnd type="none" w="med" len="med"/>
            <a:tailEnd type="none" w="med" len="med"/>
          </a:ln>
        </p:spPr>
        <p:txBody>
          <a:bodyPr>
            <a:spAutoFit/>
          </a:bodyPr>
          <a:lstStyle/>
          <a:p>
            <a:pPr algn="just" eaLnBrk="1" hangingPunct="1">
              <a:lnSpc>
                <a:spcPct val="120000"/>
              </a:lnSpc>
              <a:spcBef>
                <a:spcPct val="20000"/>
              </a:spcBef>
              <a:buBlip>
                <a:blip r:embed="rId2"/>
              </a:buBlip>
            </a:pPr>
            <a:r>
              <a:rPr lang="en-US" altLang="zh-CN" sz="2600" dirty="0">
                <a:latin typeface="Times New Roman" panose="02020603050405020304" pitchFamily="18" charset="0"/>
              </a:rPr>
              <a:t> </a:t>
            </a:r>
            <a:r>
              <a:rPr lang="zh-CN" altLang="en-US" sz="2600" dirty="0">
                <a:latin typeface="Times New Roman" panose="02020603050405020304" pitchFamily="18" charset="0"/>
              </a:rPr>
              <a:t>例如：</a:t>
            </a:r>
          </a:p>
          <a:p>
            <a:pPr algn="ctr" eaLnBrk="1" hangingPunct="1">
              <a:lnSpc>
                <a:spcPct val="120000"/>
              </a:lnSpc>
              <a:spcBef>
                <a:spcPct val="20000"/>
              </a:spcBef>
              <a:buNone/>
            </a:pPr>
            <a:r>
              <a:rPr lang="zh-CN" altLang="en-US" sz="2600" dirty="0">
                <a:latin typeface="Times New Roman" panose="02020603050405020304" pitchFamily="18" charset="0"/>
              </a:rPr>
              <a:t>   </a:t>
            </a:r>
            <a:r>
              <a:rPr lang="en-US" altLang="zh-CN" sz="2600" dirty="0">
                <a:latin typeface="Times New Roman" panose="02020603050405020304" pitchFamily="18" charset="0"/>
              </a:rPr>
              <a:t>(    </a:t>
            </a:r>
            <a:r>
              <a:rPr lang="en-US" altLang="zh-CN" sz="2600" i="1" dirty="0">
                <a:latin typeface="Times New Roman" panose="02020603050405020304" pitchFamily="18" charset="0"/>
              </a:rPr>
              <a:t>x</a:t>
            </a:r>
            <a:r>
              <a:rPr lang="en-US" altLang="zh-CN" sz="2600" dirty="0">
                <a:latin typeface="Times New Roman" panose="02020603050405020304" pitchFamily="18" charset="0"/>
              </a:rPr>
              <a:t>)(</a:t>
            </a:r>
            <a:r>
              <a:rPr lang="en-US" altLang="zh-CN" sz="2600" i="1" dirty="0">
                <a:latin typeface="Times New Roman" panose="02020603050405020304" pitchFamily="18" charset="0"/>
              </a:rPr>
              <a:t>P</a:t>
            </a:r>
            <a:r>
              <a:rPr lang="en-US" altLang="zh-CN" sz="2600" dirty="0">
                <a:latin typeface="Times New Roman" panose="02020603050405020304" pitchFamily="18" charset="0"/>
              </a:rPr>
              <a:t>(</a:t>
            </a:r>
            <a:r>
              <a:rPr lang="en-US" altLang="zh-CN" sz="2600" i="1" dirty="0">
                <a:latin typeface="Times New Roman" panose="02020603050405020304" pitchFamily="18" charset="0"/>
              </a:rPr>
              <a:t>x</a:t>
            </a:r>
            <a:r>
              <a:rPr lang="en-US" altLang="zh-CN" sz="2600" dirty="0">
                <a:latin typeface="Times New Roman" panose="02020603050405020304" pitchFamily="18" charset="0"/>
              </a:rPr>
              <a:t>, </a:t>
            </a:r>
            <a:r>
              <a:rPr lang="en-US" altLang="zh-CN" sz="2600" i="1" dirty="0">
                <a:latin typeface="Times New Roman" panose="02020603050405020304" pitchFamily="18" charset="0"/>
              </a:rPr>
              <a:t>y</a:t>
            </a:r>
            <a:r>
              <a:rPr lang="en-US" altLang="zh-CN" sz="2600" dirty="0">
                <a:latin typeface="Times New Roman" panose="02020603050405020304" pitchFamily="18" charset="0"/>
              </a:rPr>
              <a:t>) → </a:t>
            </a:r>
            <a:r>
              <a:rPr lang="en-US" altLang="zh-CN" sz="2600" i="1" dirty="0">
                <a:latin typeface="Times New Roman" panose="02020603050405020304" pitchFamily="18" charset="0"/>
              </a:rPr>
              <a:t>Q</a:t>
            </a:r>
            <a:r>
              <a:rPr lang="en-US" altLang="zh-CN" sz="2600" dirty="0">
                <a:latin typeface="Times New Roman" panose="02020603050405020304" pitchFamily="18" charset="0"/>
              </a:rPr>
              <a:t> (</a:t>
            </a:r>
            <a:r>
              <a:rPr lang="en-US" altLang="zh-CN" sz="2600" i="1" dirty="0">
                <a:latin typeface="Times New Roman" panose="02020603050405020304" pitchFamily="18" charset="0"/>
              </a:rPr>
              <a:t>x</a:t>
            </a:r>
            <a:r>
              <a:rPr lang="en-US" altLang="zh-CN" sz="2600" dirty="0">
                <a:latin typeface="Times New Roman" panose="02020603050405020304" pitchFamily="18" charset="0"/>
              </a:rPr>
              <a:t>, </a:t>
            </a:r>
            <a:r>
              <a:rPr lang="en-US" altLang="zh-CN" sz="2600" i="1" dirty="0">
                <a:latin typeface="Times New Roman" panose="02020603050405020304" pitchFamily="18" charset="0"/>
              </a:rPr>
              <a:t>y</a:t>
            </a:r>
            <a:r>
              <a:rPr lang="en-US" altLang="zh-CN" sz="2600" dirty="0">
                <a:latin typeface="Times New Roman" panose="02020603050405020304" pitchFamily="18" charset="0"/>
              </a:rPr>
              <a:t>))∨</a:t>
            </a:r>
            <a:r>
              <a:rPr lang="en-US" altLang="zh-CN" sz="2600" i="1" dirty="0">
                <a:latin typeface="Times New Roman" panose="02020603050405020304" pitchFamily="18" charset="0"/>
              </a:rPr>
              <a:t>R</a:t>
            </a:r>
            <a:r>
              <a:rPr lang="en-US" altLang="zh-CN" sz="2600" dirty="0">
                <a:latin typeface="Times New Roman" panose="02020603050405020304" pitchFamily="18" charset="0"/>
              </a:rPr>
              <a:t>(</a:t>
            </a:r>
            <a:r>
              <a:rPr lang="en-US" altLang="zh-CN" sz="2600" i="1" dirty="0">
                <a:latin typeface="Times New Roman" panose="02020603050405020304" pitchFamily="18" charset="0"/>
              </a:rPr>
              <a:t>x</a:t>
            </a:r>
            <a:r>
              <a:rPr lang="en-US" altLang="zh-CN" sz="2600" dirty="0">
                <a:latin typeface="Times New Roman" panose="02020603050405020304" pitchFamily="18" charset="0"/>
              </a:rPr>
              <a:t>, </a:t>
            </a:r>
            <a:r>
              <a:rPr lang="en-US" altLang="zh-CN" sz="2600" i="1" dirty="0">
                <a:latin typeface="Times New Roman" panose="02020603050405020304" pitchFamily="18" charset="0"/>
              </a:rPr>
              <a:t>y</a:t>
            </a:r>
            <a:r>
              <a:rPr lang="en-US" altLang="zh-CN" sz="2600" dirty="0">
                <a:latin typeface="Times New Roman" panose="02020603050405020304" pitchFamily="18" charset="0"/>
              </a:rPr>
              <a:t>)</a:t>
            </a:r>
          </a:p>
          <a:p>
            <a:pPr algn="just" eaLnBrk="1" hangingPunct="1">
              <a:lnSpc>
                <a:spcPct val="120000"/>
              </a:lnSpc>
              <a:spcBef>
                <a:spcPct val="20000"/>
              </a:spcBef>
              <a:buClr>
                <a:schemeClr val="accent2"/>
              </a:buClr>
              <a:buFont typeface="Wingdings" panose="05000000000000000000" pitchFamily="2" charset="2"/>
              <a:buChar char="§"/>
            </a:pPr>
            <a:r>
              <a:rPr lang="en-US" altLang="zh-CN" sz="2600" dirty="0">
                <a:latin typeface="Times New Roman" panose="02020603050405020304" pitchFamily="18" charset="0"/>
              </a:rPr>
              <a:t> (</a:t>
            </a:r>
            <a:r>
              <a:rPr lang="en-US" altLang="zh-CN" sz="2600" i="1" dirty="0">
                <a:latin typeface="Times New Roman" panose="02020603050405020304" pitchFamily="18" charset="0"/>
              </a:rPr>
              <a:t>P</a:t>
            </a:r>
            <a:r>
              <a:rPr lang="en-US" altLang="zh-CN" sz="2600" dirty="0">
                <a:latin typeface="Times New Roman" panose="02020603050405020304" pitchFamily="18" charset="0"/>
              </a:rPr>
              <a:t>(</a:t>
            </a:r>
            <a:r>
              <a:rPr lang="en-US" altLang="zh-CN" sz="2600" i="1" dirty="0">
                <a:latin typeface="Times New Roman" panose="02020603050405020304" pitchFamily="18" charset="0"/>
              </a:rPr>
              <a:t>x</a:t>
            </a:r>
            <a:r>
              <a:rPr lang="en-US" altLang="zh-CN" sz="2600" dirty="0">
                <a:latin typeface="Times New Roman" panose="02020603050405020304" pitchFamily="18" charset="0"/>
              </a:rPr>
              <a:t>, </a:t>
            </a:r>
            <a:r>
              <a:rPr lang="en-US" altLang="zh-CN" sz="2600" i="1" dirty="0">
                <a:latin typeface="Times New Roman" panose="02020603050405020304" pitchFamily="18" charset="0"/>
              </a:rPr>
              <a:t>y</a:t>
            </a:r>
            <a:r>
              <a:rPr lang="en-US" altLang="zh-CN" sz="2600" dirty="0">
                <a:latin typeface="Times New Roman" panose="02020603050405020304" pitchFamily="18" charset="0"/>
              </a:rPr>
              <a:t>) </a:t>
            </a:r>
            <a:r>
              <a:rPr lang="en-US" altLang="zh-CN" sz="2600" dirty="0">
                <a:latin typeface="宋体" panose="02010600030101010101" pitchFamily="2" charset="-122"/>
              </a:rPr>
              <a:t>→</a:t>
            </a:r>
            <a:r>
              <a:rPr lang="en-US" altLang="zh-CN" sz="2600" dirty="0">
                <a:latin typeface="Times New Roman" panose="02020603050405020304" pitchFamily="18" charset="0"/>
              </a:rPr>
              <a:t> </a:t>
            </a:r>
            <a:r>
              <a:rPr lang="en-US" altLang="zh-CN" sz="2600" i="1" dirty="0">
                <a:latin typeface="Times New Roman" panose="02020603050405020304" pitchFamily="18" charset="0"/>
              </a:rPr>
              <a:t>Q</a:t>
            </a:r>
            <a:r>
              <a:rPr lang="en-US" altLang="zh-CN" sz="2600" dirty="0">
                <a:latin typeface="Times New Roman" panose="02020603050405020304" pitchFamily="18" charset="0"/>
              </a:rPr>
              <a:t> (</a:t>
            </a:r>
            <a:r>
              <a:rPr lang="en-US" altLang="zh-CN" sz="2600" i="1" dirty="0">
                <a:latin typeface="Times New Roman" panose="02020603050405020304" pitchFamily="18" charset="0"/>
              </a:rPr>
              <a:t>x</a:t>
            </a:r>
            <a:r>
              <a:rPr lang="en-US" altLang="zh-CN" sz="2600" dirty="0">
                <a:latin typeface="Times New Roman" panose="02020603050405020304" pitchFamily="18" charset="0"/>
              </a:rPr>
              <a:t>, y)) </a:t>
            </a:r>
            <a:r>
              <a:rPr lang="zh-CN" altLang="en-US" sz="2600" dirty="0">
                <a:latin typeface="宋体" panose="02010600030101010101" pitchFamily="2" charset="-122"/>
              </a:rPr>
              <a:t>：</a:t>
            </a:r>
            <a:r>
              <a:rPr lang="en-US" altLang="zh-CN" sz="2600" dirty="0">
                <a:latin typeface="Times New Roman" panose="02020603050405020304" pitchFamily="18" charset="0"/>
              </a:rPr>
              <a:t>(    </a:t>
            </a:r>
            <a:r>
              <a:rPr lang="en-US" altLang="zh-CN" sz="2600" i="1" dirty="0">
                <a:latin typeface="Times New Roman" panose="02020603050405020304" pitchFamily="18" charset="0"/>
              </a:rPr>
              <a:t>x</a:t>
            </a:r>
            <a:r>
              <a:rPr lang="en-US" altLang="zh-CN" sz="2600" dirty="0">
                <a:latin typeface="Times New Roman" panose="02020603050405020304" pitchFamily="18" charset="0"/>
              </a:rPr>
              <a:t>)</a:t>
            </a:r>
            <a:r>
              <a:rPr lang="zh-CN" altLang="en-US" sz="2600" dirty="0">
                <a:latin typeface="宋体" panose="02010600030101010101" pitchFamily="2" charset="-122"/>
              </a:rPr>
              <a:t>的辖域，辖域内的变元</a:t>
            </a:r>
            <a:r>
              <a:rPr lang="en-US" altLang="zh-CN" sz="2600" i="1" dirty="0">
                <a:latin typeface="Times New Roman" panose="02020603050405020304" pitchFamily="18" charset="0"/>
              </a:rPr>
              <a:t>x</a:t>
            </a:r>
            <a:r>
              <a:rPr lang="zh-CN" altLang="en-US" sz="2600" dirty="0">
                <a:latin typeface="宋体" panose="02010600030101010101" pitchFamily="2" charset="-122"/>
              </a:rPr>
              <a:t>是受（   </a:t>
            </a:r>
            <a:r>
              <a:rPr lang="en-US" altLang="zh-CN" sz="2600" i="1" dirty="0">
                <a:latin typeface="Times New Roman" panose="02020603050405020304" pitchFamily="18" charset="0"/>
              </a:rPr>
              <a:t>x</a:t>
            </a:r>
            <a:r>
              <a:rPr lang="zh-CN" altLang="en-US" sz="2600" dirty="0">
                <a:latin typeface="宋体" panose="02010600030101010101" pitchFamily="2" charset="-122"/>
              </a:rPr>
              <a:t>）约束的变元，</a:t>
            </a:r>
            <a:r>
              <a:rPr lang="en-US" altLang="zh-CN" sz="2600" i="1" dirty="0">
                <a:latin typeface="Times New Roman" panose="02020603050405020304" pitchFamily="18" charset="0"/>
              </a:rPr>
              <a:t>R</a:t>
            </a:r>
            <a:r>
              <a:rPr lang="en-US" altLang="zh-CN" sz="2600" dirty="0">
                <a:latin typeface="Times New Roman" panose="02020603050405020304" pitchFamily="18" charset="0"/>
              </a:rPr>
              <a:t>(</a:t>
            </a:r>
            <a:r>
              <a:rPr lang="en-US" altLang="zh-CN" sz="2600" i="1" dirty="0">
                <a:latin typeface="Times New Roman" panose="02020603050405020304" pitchFamily="18" charset="0"/>
              </a:rPr>
              <a:t>x</a:t>
            </a:r>
            <a:r>
              <a:rPr lang="en-US" altLang="zh-CN" sz="2600" dirty="0">
                <a:latin typeface="Times New Roman" panose="02020603050405020304" pitchFamily="18" charset="0"/>
              </a:rPr>
              <a:t>, </a:t>
            </a:r>
            <a:r>
              <a:rPr lang="en-US" altLang="zh-CN" sz="2600" i="1" dirty="0">
                <a:latin typeface="Times New Roman" panose="02020603050405020304" pitchFamily="18" charset="0"/>
              </a:rPr>
              <a:t>y</a:t>
            </a:r>
            <a:r>
              <a:rPr lang="en-US" altLang="zh-CN" sz="2600" dirty="0">
                <a:latin typeface="Times New Roman" panose="02020603050405020304" pitchFamily="18" charset="0"/>
              </a:rPr>
              <a:t>)</a:t>
            </a:r>
            <a:r>
              <a:rPr lang="zh-CN" altLang="en-US" sz="2600" dirty="0">
                <a:latin typeface="宋体" panose="02010600030101010101" pitchFamily="2" charset="-122"/>
              </a:rPr>
              <a:t>中的</a:t>
            </a:r>
            <a:r>
              <a:rPr lang="en-US" altLang="zh-CN" sz="2600" i="1" dirty="0">
                <a:latin typeface="Times New Roman" panose="02020603050405020304" pitchFamily="18" charset="0"/>
              </a:rPr>
              <a:t>x</a:t>
            </a:r>
            <a:r>
              <a:rPr lang="zh-CN" altLang="en-US" sz="2600" dirty="0">
                <a:latin typeface="宋体" panose="02010600030101010101" pitchFamily="2" charset="-122"/>
              </a:rPr>
              <a:t>是自由变元。</a:t>
            </a:r>
          </a:p>
          <a:p>
            <a:pPr algn="just" eaLnBrk="1" hangingPunct="1">
              <a:lnSpc>
                <a:spcPct val="120000"/>
              </a:lnSpc>
              <a:spcBef>
                <a:spcPct val="20000"/>
              </a:spcBef>
              <a:buClr>
                <a:schemeClr val="accent2"/>
              </a:buClr>
              <a:buFont typeface="Wingdings" panose="05000000000000000000" pitchFamily="2" charset="2"/>
              <a:buChar char="§"/>
            </a:pPr>
            <a:r>
              <a:rPr lang="zh-CN" altLang="en-US" sz="2600" dirty="0">
                <a:latin typeface="宋体" panose="02010600030101010101" pitchFamily="2" charset="-122"/>
              </a:rPr>
              <a:t> 公式中的所有</a:t>
            </a:r>
            <a:r>
              <a:rPr lang="en-US" altLang="zh-CN" sz="2600" i="1" dirty="0">
                <a:latin typeface="Times New Roman" panose="02020603050405020304" pitchFamily="18" charset="0"/>
              </a:rPr>
              <a:t>y</a:t>
            </a:r>
            <a:r>
              <a:rPr lang="zh-CN" altLang="en-US" sz="2600" dirty="0">
                <a:latin typeface="宋体" panose="02010600030101010101" pitchFamily="2" charset="-122"/>
              </a:rPr>
              <a:t>都是自由变元。</a:t>
            </a:r>
            <a:r>
              <a:rPr lang="zh-CN" altLang="en-US" sz="2600" dirty="0">
                <a:latin typeface="Times New Roman" panose="02020603050405020304" pitchFamily="18" charset="0"/>
              </a:rPr>
              <a:t> </a:t>
            </a:r>
          </a:p>
        </p:txBody>
      </p:sp>
      <p:graphicFrame>
        <p:nvGraphicFramePr>
          <p:cNvPr id="43016" name="Object 7"/>
          <p:cNvGraphicFramePr>
            <a:graphicFrameLocks noChangeAspect="1"/>
          </p:cNvGraphicFramePr>
          <p:nvPr/>
        </p:nvGraphicFramePr>
        <p:xfrm>
          <a:off x="2617788" y="4268788"/>
          <a:ext cx="298450" cy="366712"/>
        </p:xfrm>
        <a:graphic>
          <a:graphicData uri="http://schemas.openxmlformats.org/presentationml/2006/ole">
            <mc:AlternateContent xmlns:mc="http://schemas.openxmlformats.org/markup-compatibility/2006">
              <mc:Choice xmlns:v="urn:schemas-microsoft-com:vml" Requires="v">
                <p:oleObj r:id="rId3" imgW="127000" imgH="152400" progId="Equation.DSMT4">
                  <p:embed/>
                </p:oleObj>
              </mc:Choice>
              <mc:Fallback>
                <p:oleObj r:id="rId3" imgW="127000" imgH="152400" progId="Equation.DSMT4">
                  <p:embed/>
                  <p:pic>
                    <p:nvPicPr>
                      <p:cNvPr id="0" name="图片 3108"/>
                      <p:cNvPicPr/>
                      <p:nvPr/>
                    </p:nvPicPr>
                    <p:blipFill>
                      <a:blip r:embed="rId4"/>
                      <a:stretch>
                        <a:fillRect/>
                      </a:stretch>
                    </p:blipFill>
                    <p:spPr>
                      <a:xfrm>
                        <a:off x="2617788" y="4268788"/>
                        <a:ext cx="298450" cy="366712"/>
                      </a:xfrm>
                      <a:prstGeom prst="rect">
                        <a:avLst/>
                      </a:prstGeom>
                      <a:noFill/>
                      <a:ln w="38100">
                        <a:noFill/>
                        <a:miter/>
                      </a:ln>
                    </p:spPr>
                  </p:pic>
                </p:oleObj>
              </mc:Fallback>
            </mc:AlternateContent>
          </a:graphicData>
        </a:graphic>
      </p:graphicFrame>
      <p:graphicFrame>
        <p:nvGraphicFramePr>
          <p:cNvPr id="43017" name="Object 8"/>
          <p:cNvGraphicFramePr>
            <a:graphicFrameLocks noChangeAspect="1"/>
          </p:cNvGraphicFramePr>
          <p:nvPr/>
        </p:nvGraphicFramePr>
        <p:xfrm>
          <a:off x="4179888" y="4810125"/>
          <a:ext cx="298450" cy="366713"/>
        </p:xfrm>
        <a:graphic>
          <a:graphicData uri="http://schemas.openxmlformats.org/presentationml/2006/ole">
            <mc:AlternateContent xmlns:mc="http://schemas.openxmlformats.org/markup-compatibility/2006">
              <mc:Choice xmlns:v="urn:schemas-microsoft-com:vml" Requires="v">
                <p:oleObj r:id="rId5" imgW="127000" imgH="152400" progId="Equation.DSMT4">
                  <p:embed/>
                </p:oleObj>
              </mc:Choice>
              <mc:Fallback>
                <p:oleObj r:id="rId5" imgW="127000" imgH="152400" progId="Equation.DSMT4">
                  <p:embed/>
                  <p:pic>
                    <p:nvPicPr>
                      <p:cNvPr id="0" name="图片 3111"/>
                      <p:cNvPicPr/>
                      <p:nvPr/>
                    </p:nvPicPr>
                    <p:blipFill>
                      <a:blip r:embed="rId4"/>
                      <a:stretch>
                        <a:fillRect/>
                      </a:stretch>
                    </p:blipFill>
                    <p:spPr>
                      <a:xfrm>
                        <a:off x="4179888" y="4810125"/>
                        <a:ext cx="298450" cy="366713"/>
                      </a:xfrm>
                      <a:prstGeom prst="rect">
                        <a:avLst/>
                      </a:prstGeom>
                      <a:noFill/>
                      <a:ln w="38100">
                        <a:noFill/>
                        <a:miter/>
                      </a:ln>
                    </p:spPr>
                  </p:pic>
                </p:oleObj>
              </mc:Fallback>
            </mc:AlternateContent>
          </a:graphicData>
        </a:graphic>
      </p:graphicFrame>
      <p:graphicFrame>
        <p:nvGraphicFramePr>
          <p:cNvPr id="43018" name="Object 9"/>
          <p:cNvGraphicFramePr>
            <a:graphicFrameLocks noChangeAspect="1"/>
          </p:cNvGraphicFramePr>
          <p:nvPr/>
        </p:nvGraphicFramePr>
        <p:xfrm>
          <a:off x="1371600" y="5257800"/>
          <a:ext cx="298450" cy="366713"/>
        </p:xfrm>
        <a:graphic>
          <a:graphicData uri="http://schemas.openxmlformats.org/presentationml/2006/ole">
            <mc:AlternateContent xmlns:mc="http://schemas.openxmlformats.org/markup-compatibility/2006">
              <mc:Choice xmlns:v="urn:schemas-microsoft-com:vml" Requires="v">
                <p:oleObj r:id="rId6" imgW="127000" imgH="152400" progId="Equation.DSMT4">
                  <p:embed/>
                </p:oleObj>
              </mc:Choice>
              <mc:Fallback>
                <p:oleObj r:id="rId6" imgW="127000" imgH="152400" progId="Equation.DSMT4">
                  <p:embed/>
                  <p:pic>
                    <p:nvPicPr>
                      <p:cNvPr id="0" name="图片 3110"/>
                      <p:cNvPicPr/>
                      <p:nvPr/>
                    </p:nvPicPr>
                    <p:blipFill>
                      <a:blip r:embed="rId4"/>
                      <a:stretch>
                        <a:fillRect/>
                      </a:stretch>
                    </p:blipFill>
                    <p:spPr>
                      <a:xfrm>
                        <a:off x="1371600" y="5257800"/>
                        <a:ext cx="298450" cy="366713"/>
                      </a:xfrm>
                      <a:prstGeom prst="rect">
                        <a:avLst/>
                      </a:prstGeom>
                      <a:noFill/>
                      <a:ln w="38100">
                        <a:noFill/>
                        <a:miter/>
                      </a:ln>
                    </p:spPr>
                  </p:pic>
                </p:oleObj>
              </mc:Fallback>
            </mc:AlternateContent>
          </a:graphicData>
        </a:graphic>
      </p:graphicFrame>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39</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44035" name="Rectangle 2"/>
          <p:cNvSpPr>
            <a:spLocks noGrp="1"/>
          </p:cNvSpPr>
          <p:nvPr>
            <p:ph type="title"/>
          </p:nvPr>
        </p:nvSpPr>
        <p:spPr>
          <a:ln/>
        </p:spPr>
        <p:txBody>
          <a:bodyPr vert="horz" wrap="square" lIns="91440" tIns="45720" rIns="91440" bIns="45720" anchor="b" anchorCtr="0"/>
          <a:lstStyle/>
          <a:p>
            <a:pPr eaLnBrk="1" hangingPunct="1"/>
            <a:r>
              <a:rPr lang="en-US" altLang="zh-CN" dirty="0">
                <a:latin typeface="Times New Roman" panose="02020603050405020304" pitchFamily="18" charset="0"/>
              </a:rPr>
              <a:t>2.2.3  </a:t>
            </a:r>
            <a:r>
              <a:rPr lang="zh-CN" altLang="en-US" dirty="0">
                <a:latin typeface="Times New Roman" panose="02020603050405020304" pitchFamily="18" charset="0"/>
              </a:rPr>
              <a:t>谓词公式</a:t>
            </a:r>
          </a:p>
        </p:txBody>
      </p:sp>
      <p:sp>
        <p:nvSpPr>
          <p:cNvPr id="44036" name="Rectangle 5"/>
          <p:cNvSpPr/>
          <p:nvPr/>
        </p:nvSpPr>
        <p:spPr>
          <a:xfrm>
            <a:off x="4510088" y="3352800"/>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13" name="AutoShape 4"/>
          <p:cNvSpPr>
            <a:spLocks noChangeArrowheads="1"/>
          </p:cNvSpPr>
          <p:nvPr/>
        </p:nvSpPr>
        <p:spPr bwMode="gray">
          <a:xfrm>
            <a:off x="447675" y="1092200"/>
            <a:ext cx="8297863" cy="1447800"/>
          </a:xfrm>
          <a:prstGeom prst="roundRect">
            <a:avLst>
              <a:gd name="adj" fmla="val 8014"/>
            </a:avLst>
          </a:prstGeom>
          <a:solidFill>
            <a:srgbClr val="F8F8F8"/>
          </a:solidFill>
          <a:ln w="9525">
            <a:solidFill>
              <a:srgbClr val="58BECC"/>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Verdana" panose="020B0604030504040204" pitchFamily="34" charset="0"/>
              <a:ea typeface="宋体" panose="02010600030101010101" pitchFamily="2" charset="-122"/>
              <a:cs typeface="+mn-cs"/>
            </a:endParaRPr>
          </a:p>
        </p:txBody>
      </p:sp>
      <p:sp>
        <p:nvSpPr>
          <p:cNvPr id="14" name="AutoShape 5"/>
          <p:cNvSpPr>
            <a:spLocks noChangeArrowheads="1"/>
          </p:cNvSpPr>
          <p:nvPr/>
        </p:nvSpPr>
        <p:spPr bwMode="gray">
          <a:xfrm>
            <a:off x="511175" y="1157288"/>
            <a:ext cx="8158163" cy="1306513"/>
          </a:xfrm>
          <a:prstGeom prst="roundRect">
            <a:avLst>
              <a:gd name="adj" fmla="val 7912"/>
            </a:avLst>
          </a:prstGeom>
          <a:gradFill rotWithShape="1">
            <a:gsLst>
              <a:gs pos="0">
                <a:srgbClr val="58BECC">
                  <a:gamma/>
                  <a:tint val="38039"/>
                  <a:invGamma/>
                </a:srgbClr>
              </a:gs>
              <a:gs pos="100000">
                <a:srgbClr val="58BECC">
                  <a:alpha val="50000"/>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Verdana" panose="020B0604030504040204" pitchFamily="34" charset="0"/>
              <a:ea typeface="宋体" panose="02010600030101010101" pitchFamily="2" charset="-122"/>
              <a:cs typeface="+mn-cs"/>
            </a:endParaRPr>
          </a:p>
        </p:txBody>
      </p:sp>
      <p:sp>
        <p:nvSpPr>
          <p:cNvPr id="44039" name="Text Box 13"/>
          <p:cNvSpPr txBox="1"/>
          <p:nvPr/>
        </p:nvSpPr>
        <p:spPr>
          <a:xfrm>
            <a:off x="896938" y="1241425"/>
            <a:ext cx="7543800" cy="993775"/>
          </a:xfrm>
          <a:prstGeom prst="rect">
            <a:avLst/>
          </a:prstGeom>
          <a:noFill/>
          <a:ln w="9525">
            <a:noFill/>
          </a:ln>
        </p:spPr>
        <p:txBody>
          <a:bodyPr>
            <a:spAutoFit/>
          </a:bodyPr>
          <a:lstStyle/>
          <a:p>
            <a:pPr>
              <a:lnSpc>
                <a:spcPct val="130000"/>
              </a:lnSpc>
            </a:pPr>
            <a:r>
              <a:rPr lang="zh-CN" altLang="en-US" sz="2400" dirty="0">
                <a:solidFill>
                  <a:srgbClr val="000000"/>
                </a:solidFill>
                <a:latin typeface="Verdana" panose="020B0604030504040204" pitchFamily="34" charset="0"/>
                <a:ea typeface="楷体_GB2312" pitchFamily="49" charset="-122"/>
              </a:rPr>
              <a:t>用谓词公式既可表示事物的状态、属性和概念等</a:t>
            </a:r>
            <a:r>
              <a:rPr lang="zh-CN" altLang="en-US" sz="2400" b="1" dirty="0">
                <a:solidFill>
                  <a:srgbClr val="FF0000"/>
                </a:solidFill>
                <a:latin typeface="Verdana" panose="020B0604030504040204" pitchFamily="34" charset="0"/>
                <a:ea typeface="楷体_GB2312" pitchFamily="49" charset="-122"/>
              </a:rPr>
              <a:t>事实性知识</a:t>
            </a:r>
            <a:r>
              <a:rPr lang="zh-CN" altLang="en-US" sz="2400" dirty="0">
                <a:solidFill>
                  <a:srgbClr val="000000"/>
                </a:solidFill>
                <a:latin typeface="Verdana" panose="020B0604030504040204" pitchFamily="34" charset="0"/>
                <a:ea typeface="楷体_GB2312" pitchFamily="49" charset="-122"/>
              </a:rPr>
              <a:t>，也可表示事物间具有因果关系的</a:t>
            </a:r>
            <a:r>
              <a:rPr lang="zh-CN" altLang="en-US" sz="2400" b="1" dirty="0">
                <a:solidFill>
                  <a:srgbClr val="FF0000"/>
                </a:solidFill>
                <a:latin typeface="Verdana" panose="020B0604030504040204" pitchFamily="34" charset="0"/>
                <a:ea typeface="楷体_GB2312" pitchFamily="49" charset="-122"/>
              </a:rPr>
              <a:t>规则性知识</a:t>
            </a:r>
            <a:r>
              <a:rPr lang="zh-CN" altLang="en-US" sz="2400" dirty="0">
                <a:solidFill>
                  <a:srgbClr val="000000"/>
                </a:solidFill>
                <a:latin typeface="Verdana" panose="020B0604030504040204" pitchFamily="34" charset="0"/>
                <a:ea typeface="楷体_GB2312" pitchFamily="49" charset="-122"/>
              </a:rPr>
              <a:t>。</a:t>
            </a:r>
            <a:endParaRPr lang="en-US" altLang="zh-CN" sz="2400" dirty="0">
              <a:solidFill>
                <a:srgbClr val="000000"/>
              </a:solidFill>
              <a:latin typeface="Verdana" panose="020B0604030504040204" pitchFamily="34" charset="0"/>
              <a:ea typeface="楷体_GB2312" pitchFamily="49" charset="-122"/>
            </a:endParaRPr>
          </a:p>
        </p:txBody>
      </p:sp>
      <p:grpSp>
        <p:nvGrpSpPr>
          <p:cNvPr id="44040" name="Group 18"/>
          <p:cNvGrpSpPr/>
          <p:nvPr/>
        </p:nvGrpSpPr>
        <p:grpSpPr>
          <a:xfrm>
            <a:off x="592138" y="1397000"/>
            <a:ext cx="152400" cy="152400"/>
            <a:chOff x="2928" y="2208"/>
            <a:chExt cx="262" cy="262"/>
          </a:xfrm>
        </p:grpSpPr>
        <p:sp>
          <p:nvSpPr>
            <p:cNvPr id="17" name="Oval 19"/>
            <p:cNvSpPr>
              <a:spLocks noChangeArrowheads="1"/>
            </p:cNvSpPr>
            <p:nvPr/>
          </p:nvSpPr>
          <p:spPr bwMode="gray">
            <a:xfrm>
              <a:off x="2928" y="2208"/>
              <a:ext cx="262" cy="262"/>
            </a:xfrm>
            <a:prstGeom prst="ellipse">
              <a:avLst/>
            </a:prstGeom>
            <a:gradFill rotWithShape="1">
              <a:gsLst>
                <a:gs pos="0">
                  <a:srgbClr val="223864">
                    <a:gamma/>
                    <a:tint val="28627"/>
                    <a:invGamma/>
                  </a:srgbClr>
                </a:gs>
                <a:gs pos="100000">
                  <a:srgbClr val="223864"/>
                </a:gs>
              </a:gsLst>
              <a:lin ang="2700000" scaled="1"/>
            </a:gradFill>
            <a:ln w="12700">
              <a:solidFill>
                <a:srgbClr val="F8F8F8"/>
              </a:solidFill>
              <a:round/>
            </a:ln>
            <a:effectLst>
              <a:outerShdw dist="35921" dir="2700000" algn="ctr" rotWithShape="0">
                <a:srgbClr val="1C1C1C">
                  <a:alpha val="50000"/>
                </a:srgbClr>
              </a:outerShdw>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Verdana" panose="020B0604030504040204" pitchFamily="34" charset="0"/>
                <a:ea typeface="宋体" panose="02010600030101010101" pitchFamily="2" charset="-122"/>
                <a:cs typeface="+mn-cs"/>
              </a:endParaRPr>
            </a:p>
          </p:txBody>
        </p:sp>
        <p:sp>
          <p:nvSpPr>
            <p:cNvPr id="18" name="Oval 20"/>
            <p:cNvSpPr>
              <a:spLocks noChangeArrowheads="1"/>
            </p:cNvSpPr>
            <p:nvPr/>
          </p:nvSpPr>
          <p:spPr bwMode="gray">
            <a:xfrm>
              <a:off x="2950" y="2230"/>
              <a:ext cx="218" cy="218"/>
            </a:xfrm>
            <a:prstGeom prst="ellipse">
              <a:avLst/>
            </a:prstGeom>
            <a:gradFill rotWithShape="1">
              <a:gsLst>
                <a:gs pos="0">
                  <a:srgbClr val="58BECC"/>
                </a:gs>
                <a:gs pos="100000">
                  <a:srgbClr val="58BECC">
                    <a:gamma/>
                    <a:tint val="63529"/>
                    <a:invGamma/>
                  </a:srgbClr>
                </a:gs>
              </a:gsLst>
              <a:lin ang="2700000" scaled="1"/>
            </a:gradFill>
            <a:ln>
              <a:noFill/>
            </a:ln>
            <a:effectLst/>
            <a:extLst>
              <a:ext uri="{91240B29-F687-4F45-9708-019B960494DF}">
                <a14:hiddenLine xmlns:a14="http://schemas.microsoft.com/office/drawing/2010/main" w="12700">
                  <a:solidFill>
                    <a:srgbClr val="DDDDDD"/>
                  </a:solidFill>
                  <a:round/>
                </a14:hiddenLine>
              </a:ext>
              <a:ext uri="{AF507438-7753-43E0-B8FC-AC1667EBCBE1}">
                <a14:hiddenEffects xmlns:a14="http://schemas.microsoft.com/office/drawing/2010/main">
                  <a:effectLst>
                    <a:outerShdw dist="17961" dir="2700000" algn="ctr" rotWithShape="0">
                      <a:srgbClr val="000000">
                        <a:alpha val="50000"/>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Verdana" panose="020B0604030504040204" pitchFamily="34" charset="0"/>
                <a:ea typeface="宋体" panose="02010600030101010101" pitchFamily="2" charset="-122"/>
                <a:cs typeface="+mn-cs"/>
              </a:endParaRPr>
            </a:p>
          </p:txBody>
        </p:sp>
      </p:grpSp>
      <p:sp>
        <p:nvSpPr>
          <p:cNvPr id="24" name="Rectangle 26"/>
          <p:cNvSpPr>
            <a:spLocks noChangeArrowheads="1"/>
          </p:cNvSpPr>
          <p:nvPr/>
        </p:nvSpPr>
        <p:spPr bwMode="black">
          <a:xfrm>
            <a:off x="511175" y="2914650"/>
            <a:ext cx="8328025" cy="3049588"/>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base" latinLnBrk="0" hangingPunct="0">
              <a:lnSpc>
                <a:spcPct val="13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ea"/>
                <a:ea typeface="+mn-ea"/>
                <a:cs typeface="+mn-cs"/>
              </a:rPr>
              <a:t>用谓词公式表示知识的一般步骤：</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30000"/>
              </a:lnSpc>
              <a:spcBef>
                <a:spcPts val="600"/>
              </a:spcBef>
              <a:spcAft>
                <a:spcPct val="0"/>
              </a:spcAft>
              <a:buClr>
                <a:schemeClr val="accent2"/>
              </a:buClr>
              <a:buSzPct val="95000"/>
              <a:buFont typeface="Wingdings" panose="05000000000000000000" pitchFamily="2" charset="2"/>
              <a:buChar char="p"/>
              <a:defRPr/>
            </a:pPr>
            <a:r>
              <a:rPr kumimoji="0" lang="zh-CN" altLang="en-US" sz="2400" b="0" i="0" u="none" strike="noStrike" kern="1200" cap="none" spc="0" normalizeH="0" baseline="0" noProof="0" dirty="0">
                <a:ln>
                  <a:noFill/>
                </a:ln>
                <a:solidFill>
                  <a:schemeClr val="tx1"/>
                </a:solidFill>
                <a:effectLst/>
                <a:uLnTx/>
                <a:uFillTx/>
                <a:latin typeface="+mn-ea"/>
                <a:ea typeface="+mn-ea"/>
                <a:cs typeface="+mn-cs"/>
              </a:rPr>
              <a:t>定义谓词及个体，确定每个谓词及个体的确切含义。</a:t>
            </a:r>
          </a:p>
          <a:p>
            <a:pPr marL="342900" marR="0" lvl="0" indent="-342900" algn="l" defTabSz="914400" rtl="0" eaLnBrk="0" fontAlgn="base" latinLnBrk="0" hangingPunct="0">
              <a:lnSpc>
                <a:spcPct val="130000"/>
              </a:lnSpc>
              <a:spcBef>
                <a:spcPct val="0"/>
              </a:spcBef>
              <a:spcAft>
                <a:spcPct val="0"/>
              </a:spcAft>
              <a:buClr>
                <a:schemeClr val="accent2"/>
              </a:buClr>
              <a:buSzPct val="95000"/>
              <a:buFont typeface="Wingdings" panose="05000000000000000000" pitchFamily="2" charset="2"/>
              <a:buChar char="p"/>
              <a:defRPr/>
            </a:pPr>
            <a:r>
              <a:rPr kumimoji="0" lang="zh-CN" altLang="en-US" sz="2400" b="0" i="0" u="none" strike="noStrike" kern="1200" cap="none" spc="0" normalizeH="0" baseline="0" noProof="0" dirty="0">
                <a:ln>
                  <a:noFill/>
                </a:ln>
                <a:solidFill>
                  <a:schemeClr val="tx1"/>
                </a:solidFill>
                <a:effectLst/>
                <a:uLnTx/>
                <a:uFillTx/>
                <a:latin typeface="+mn-ea"/>
                <a:ea typeface="+mn-ea"/>
                <a:cs typeface="+mn-cs"/>
              </a:rPr>
              <a:t>根据所要表达的事物或概念，为每个谓词中的变元赋以特定的值。</a:t>
            </a:r>
          </a:p>
          <a:p>
            <a:pPr marL="342900" marR="0" lvl="0" indent="-342900" algn="l" defTabSz="914400" rtl="0" eaLnBrk="0" fontAlgn="base" latinLnBrk="0" hangingPunct="0">
              <a:lnSpc>
                <a:spcPct val="130000"/>
              </a:lnSpc>
              <a:spcBef>
                <a:spcPct val="0"/>
              </a:spcBef>
              <a:spcAft>
                <a:spcPct val="0"/>
              </a:spcAft>
              <a:buClr>
                <a:schemeClr val="accent2"/>
              </a:buClr>
              <a:buSzPct val="95000"/>
              <a:buFont typeface="Wingdings" panose="05000000000000000000" pitchFamily="2" charset="2"/>
              <a:buChar char="p"/>
              <a:defRPr/>
            </a:pPr>
            <a:r>
              <a:rPr kumimoji="0" lang="zh-CN" altLang="en-US" sz="2400" b="0" i="0" u="none" strike="noStrike" kern="1200" cap="none" spc="0" normalizeH="0" baseline="0" noProof="0" dirty="0">
                <a:ln>
                  <a:noFill/>
                </a:ln>
                <a:solidFill>
                  <a:schemeClr val="tx1"/>
                </a:solidFill>
                <a:effectLst/>
                <a:uLnTx/>
                <a:uFillTx/>
                <a:latin typeface="+mn-ea"/>
                <a:ea typeface="+mn-ea"/>
                <a:cs typeface="+mn-cs"/>
              </a:rPr>
              <a:t>根据所要表达的知识的语义，用适当的连接符将各个谓词连接起来形成谓词公式。</a:t>
            </a:r>
            <a:endParaRPr kumimoji="0" lang="en-US" altLang="zh-CN" sz="2400" b="1" i="0" u="none" strike="noStrike" kern="1200" cap="none" spc="0" normalizeH="0" baseline="0" noProof="0" dirty="0">
              <a:ln>
                <a:noFill/>
              </a:ln>
              <a:solidFill>
                <a:schemeClr val="tx1"/>
              </a:solidFill>
              <a:effectLst/>
              <a:uLnTx/>
              <a:uFillTx/>
              <a:latin typeface="Verdana" panose="020B0604030504040204" pitchFamily="34" charset="0"/>
              <a:ea typeface="楷体_GB2312" pitchFamily="49" charset="-122"/>
              <a:cs typeface="+mn-cs"/>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4</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8195" name="Rectangle 2"/>
          <p:cNvSpPr>
            <a:spLocks noGrp="1"/>
          </p:cNvSpPr>
          <p:nvPr>
            <p:ph type="title"/>
          </p:nvPr>
        </p:nvSpPr>
        <p:spPr>
          <a:ln/>
        </p:spPr>
        <p:txBody>
          <a:bodyPr vert="horz" wrap="square" lIns="91440" tIns="45720" rIns="91440" bIns="45720" anchor="b" anchorCtr="0"/>
          <a:lstStyle/>
          <a:p>
            <a:pPr eaLnBrk="1" hangingPunct="1"/>
            <a:r>
              <a:rPr lang="zh-CN" altLang="en-US" dirty="0">
                <a:latin typeface="Times New Roman" panose="02020603050405020304" pitchFamily="18" charset="0"/>
              </a:rPr>
              <a:t>第</a:t>
            </a:r>
            <a:r>
              <a:rPr lang="en-US" altLang="zh-CN" dirty="0">
                <a:latin typeface="Times New Roman" panose="02020603050405020304" pitchFamily="18" charset="0"/>
              </a:rPr>
              <a:t>2</a:t>
            </a:r>
            <a:r>
              <a:rPr lang="zh-CN" altLang="en-US" dirty="0">
                <a:latin typeface="Times New Roman" panose="02020603050405020304" pitchFamily="18" charset="0"/>
              </a:rPr>
              <a:t>章  知识表示</a:t>
            </a:r>
          </a:p>
        </p:txBody>
      </p:sp>
      <p:sp>
        <p:nvSpPr>
          <p:cNvPr id="8196" name="Rectangle 3"/>
          <p:cNvSpPr>
            <a:spLocks noGrp="1"/>
          </p:cNvSpPr>
          <p:nvPr>
            <p:ph idx="1"/>
          </p:nvPr>
        </p:nvSpPr>
        <p:spPr>
          <a:xfrm>
            <a:off x="511175" y="922338"/>
            <a:ext cx="8382000" cy="5400675"/>
          </a:xfrm>
          <a:ln/>
        </p:spPr>
        <p:txBody>
          <a:bodyPr vert="horz" wrap="square" lIns="91440" tIns="45720" rIns="91440" bIns="45720" anchor="t" anchorCtr="0"/>
          <a:lstStyle/>
          <a:p>
            <a:pPr eaLnBrk="1" hangingPunct="1">
              <a:lnSpc>
                <a:spcPct val="160000"/>
              </a:lnSpc>
              <a:buClr>
                <a:srgbClr val="0000FF"/>
              </a:buClr>
              <a:buSzPct val="150000"/>
              <a:buFont typeface="Wingdings" panose="05000000000000000000" pitchFamily="2" charset="2"/>
              <a:buChar char="ü"/>
            </a:pPr>
            <a:r>
              <a:rPr lang="en-US" altLang="zh-CN" b="1" dirty="0">
                <a:solidFill>
                  <a:srgbClr val="0000FF"/>
                </a:solidFill>
                <a:latin typeface="Times New Roman" panose="02020603050405020304" pitchFamily="18" charset="0"/>
              </a:rPr>
              <a:t>2.1  </a:t>
            </a:r>
            <a:r>
              <a:rPr lang="zh-CN" altLang="en-US" b="1" dirty="0">
                <a:solidFill>
                  <a:srgbClr val="0000FF"/>
                </a:solidFill>
                <a:latin typeface="Times New Roman" panose="02020603050405020304" pitchFamily="18" charset="0"/>
              </a:rPr>
              <a:t>知识与知识表示的概念</a:t>
            </a:r>
            <a:r>
              <a:rPr lang="zh-CN" altLang="en-US" b="1" dirty="0">
                <a:latin typeface="Times New Roman" panose="02020603050405020304" pitchFamily="18" charset="0"/>
              </a:rPr>
              <a:t> </a:t>
            </a:r>
          </a:p>
          <a:p>
            <a:pPr eaLnBrk="1" hangingPunct="1">
              <a:lnSpc>
                <a:spcPct val="160000"/>
              </a:lnSpc>
              <a:buFont typeface="Wingdings" panose="05000000000000000000" pitchFamily="2" charset="2"/>
              <a:buChar char="o"/>
            </a:pPr>
            <a:r>
              <a:rPr lang="en-US" altLang="zh-CN" b="1" dirty="0">
                <a:latin typeface="Times New Roman" panose="02020603050405020304" pitchFamily="18" charset="0"/>
              </a:rPr>
              <a:t>2.2  </a:t>
            </a:r>
            <a:r>
              <a:rPr lang="zh-CN" altLang="en-US" b="1" dirty="0">
                <a:latin typeface="Times New Roman" panose="02020603050405020304" pitchFamily="18" charset="0"/>
              </a:rPr>
              <a:t>一阶谓词逻辑表示法 </a:t>
            </a:r>
          </a:p>
          <a:p>
            <a:pPr eaLnBrk="1" hangingPunct="1">
              <a:lnSpc>
                <a:spcPct val="160000"/>
              </a:lnSpc>
              <a:buFont typeface="Wingdings" panose="05000000000000000000" pitchFamily="2" charset="2"/>
              <a:buChar char="o"/>
            </a:pPr>
            <a:r>
              <a:rPr lang="en-US" altLang="zh-CN" b="1" dirty="0">
                <a:latin typeface="Times New Roman" panose="02020603050405020304" pitchFamily="18" charset="0"/>
              </a:rPr>
              <a:t>2.3  </a:t>
            </a:r>
            <a:r>
              <a:rPr lang="zh-CN" altLang="en-US" b="1" dirty="0">
                <a:latin typeface="Times New Roman" panose="02020603050405020304" pitchFamily="18" charset="0"/>
              </a:rPr>
              <a:t>产生式表示法 </a:t>
            </a:r>
          </a:p>
          <a:p>
            <a:pPr eaLnBrk="1" hangingPunct="1">
              <a:lnSpc>
                <a:spcPct val="160000"/>
              </a:lnSpc>
              <a:buFont typeface="Wingdings" panose="05000000000000000000" pitchFamily="2" charset="2"/>
              <a:buChar char="o"/>
            </a:pPr>
            <a:r>
              <a:rPr lang="en-US" altLang="zh-CN" b="1" dirty="0">
                <a:latin typeface="Times New Roman" panose="02020603050405020304" pitchFamily="18" charset="0"/>
              </a:rPr>
              <a:t>2.4  </a:t>
            </a:r>
            <a:r>
              <a:rPr lang="zh-CN" altLang="en-US" b="1" dirty="0">
                <a:latin typeface="Times New Roman" panose="02020603050405020304" pitchFamily="18" charset="0"/>
              </a:rPr>
              <a:t>框架表示法 </a:t>
            </a:r>
            <a:endParaRPr lang="en-US" altLang="zh-CN" b="1" dirty="0">
              <a:latin typeface="Times New Roman" panose="02020603050405020304" pitchFamily="18" charset="0"/>
            </a:endParaRPr>
          </a:p>
          <a:p>
            <a:pPr eaLnBrk="1" hangingPunct="1">
              <a:lnSpc>
                <a:spcPct val="160000"/>
              </a:lnSpc>
              <a:buFont typeface="Wingdings" panose="05000000000000000000" pitchFamily="2" charset="2"/>
              <a:buChar char="o"/>
            </a:pPr>
            <a:r>
              <a:rPr lang="en-US" altLang="zh-CN" b="1" dirty="0">
                <a:latin typeface="Times New Roman" panose="02020603050405020304" pitchFamily="18" charset="0"/>
              </a:rPr>
              <a:t>2.5  </a:t>
            </a:r>
            <a:r>
              <a:rPr lang="zh-CN" altLang="en-US" b="1" dirty="0">
                <a:latin typeface="Times New Roman" panose="02020603050405020304" pitchFamily="18" charset="0"/>
              </a:rPr>
              <a:t>语义表示法</a:t>
            </a:r>
          </a:p>
          <a:p>
            <a:pPr eaLnBrk="1" hangingPunct="1">
              <a:lnSpc>
                <a:spcPct val="160000"/>
              </a:lnSpc>
              <a:buFont typeface="Wingdings" panose="05000000000000000000" pitchFamily="2" charset="2"/>
              <a:buChar char="o"/>
            </a:pPr>
            <a:r>
              <a:rPr lang="en-US" altLang="zh-CN" b="1" dirty="0">
                <a:latin typeface="Times New Roman" panose="02020603050405020304" pitchFamily="18" charset="0"/>
              </a:rPr>
              <a:t>2.6  </a:t>
            </a:r>
            <a:r>
              <a:rPr lang="zh-CN" altLang="en-US" b="1" dirty="0">
                <a:latin typeface="Times New Roman" panose="02020603050405020304" pitchFamily="18" charset="0"/>
              </a:rPr>
              <a:t>知识图谱</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40</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45059" name="Rectangle 2"/>
          <p:cNvSpPr>
            <a:spLocks noGrp="1"/>
          </p:cNvSpPr>
          <p:nvPr>
            <p:ph type="title"/>
          </p:nvPr>
        </p:nvSpPr>
        <p:spPr>
          <a:ln/>
        </p:spPr>
        <p:txBody>
          <a:bodyPr vert="horz" wrap="square" lIns="91440" tIns="45720" rIns="91440" bIns="45720" anchor="b" anchorCtr="0"/>
          <a:lstStyle/>
          <a:p>
            <a:pPr eaLnBrk="1" hangingPunct="1"/>
            <a:r>
              <a:rPr lang="en-US" altLang="zh-CN" dirty="0">
                <a:latin typeface="Times New Roman" panose="02020603050405020304" pitchFamily="18" charset="0"/>
              </a:rPr>
              <a:t>2.2.3  </a:t>
            </a:r>
            <a:r>
              <a:rPr lang="zh-CN" altLang="en-US" dirty="0">
                <a:latin typeface="Times New Roman" panose="02020603050405020304" pitchFamily="18" charset="0"/>
              </a:rPr>
              <a:t>谓词公式</a:t>
            </a:r>
          </a:p>
        </p:txBody>
      </p:sp>
      <p:sp>
        <p:nvSpPr>
          <p:cNvPr id="45060" name="Rectangle 5"/>
          <p:cNvSpPr/>
          <p:nvPr/>
        </p:nvSpPr>
        <p:spPr>
          <a:xfrm>
            <a:off x="4510088" y="3352800"/>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24" name="Rectangle 26"/>
          <p:cNvSpPr>
            <a:spLocks noChangeArrowheads="1"/>
          </p:cNvSpPr>
          <p:nvPr/>
        </p:nvSpPr>
        <p:spPr bwMode="black">
          <a:xfrm>
            <a:off x="457200" y="1143000"/>
            <a:ext cx="8382000" cy="4845050"/>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base" latinLnBrk="0" hangingPunct="0">
              <a:lnSpc>
                <a:spcPct val="130000"/>
              </a:lnSpc>
              <a:spcBef>
                <a:spcPct val="0"/>
              </a:spcBef>
              <a:spcAft>
                <a:spcPct val="0"/>
              </a:spcAft>
              <a:buClrTx/>
              <a:buSzTx/>
              <a:buFontTx/>
              <a:buNone/>
              <a:defRPr/>
            </a:pPr>
            <a:r>
              <a:rPr kumimoji="0" lang="zh-CN" altLang="en-US" sz="2200" b="1" i="0" u="none" strike="noStrike" kern="1200" cap="none" spc="0" normalizeH="0" baseline="0" noProof="0" dirty="0">
                <a:ln>
                  <a:noFill/>
                </a:ln>
                <a:solidFill>
                  <a:schemeClr val="tx1"/>
                </a:solidFill>
                <a:effectLst/>
                <a:uLnTx/>
                <a:uFillTx/>
                <a:latin typeface="+mn-ea"/>
                <a:ea typeface="+mn-ea"/>
                <a:cs typeface="+mn-cs"/>
              </a:rPr>
              <a:t>例：用谓词逻辑表示下列知识：</a:t>
            </a:r>
          </a:p>
          <a:p>
            <a:pPr marL="0" marR="0" lvl="0" indent="0" algn="l" defTabSz="914400" rtl="0" eaLnBrk="0" fontAlgn="base" latinLnBrk="0" hangingPunct="0">
              <a:lnSpc>
                <a:spcPct val="130000"/>
              </a:lnSpc>
              <a:spcBef>
                <a:spcPct val="0"/>
              </a:spcBef>
              <a:spcAft>
                <a:spcPct val="0"/>
              </a:spcAft>
              <a:buClrTx/>
              <a:buSzTx/>
              <a:buFontTx/>
              <a:buNone/>
              <a:defRPr/>
            </a:pPr>
            <a:r>
              <a:rPr kumimoji="0" lang="zh-CN" altLang="en-US" sz="2200" b="1" i="0" u="none" strike="noStrike" kern="1200" cap="none" spc="0" normalizeH="0" baseline="0" noProof="0" dirty="0">
                <a:ln>
                  <a:noFill/>
                </a:ln>
                <a:solidFill>
                  <a:schemeClr val="tx1"/>
                </a:solidFill>
                <a:effectLst/>
                <a:uLnTx/>
                <a:uFillTx/>
                <a:latin typeface="+mn-ea"/>
                <a:ea typeface="+mn-ea"/>
                <a:cs typeface="+mn-cs"/>
              </a:rPr>
              <a:t>武汉是一个美丽的城市，但她不是一个沿海城市。</a:t>
            </a:r>
          </a:p>
          <a:p>
            <a:pPr marL="0" marR="0" lvl="0" indent="0" algn="l" defTabSz="914400" rtl="0" eaLnBrk="0" fontAlgn="base" latinLnBrk="0" hangingPunct="0">
              <a:lnSpc>
                <a:spcPct val="130000"/>
              </a:lnSpc>
              <a:spcBef>
                <a:spcPct val="0"/>
              </a:spcBef>
              <a:spcAft>
                <a:spcPct val="0"/>
              </a:spcAft>
              <a:buClrTx/>
              <a:buSzTx/>
              <a:buFontTx/>
              <a:buNone/>
              <a:defRPr/>
            </a:pPr>
            <a:r>
              <a:rPr kumimoji="0" lang="zh-CN" altLang="en-US" sz="2200" b="1" i="0" u="none" strike="noStrike" kern="1200" cap="none" spc="0" normalizeH="0" baseline="0" noProof="0" dirty="0">
                <a:ln>
                  <a:noFill/>
                </a:ln>
                <a:solidFill>
                  <a:schemeClr val="tx1"/>
                </a:solidFill>
                <a:effectLst/>
                <a:uLnTx/>
                <a:uFillTx/>
                <a:latin typeface="+mn-ea"/>
                <a:ea typeface="+mn-ea"/>
                <a:cs typeface="+mn-cs"/>
              </a:rPr>
              <a:t>如果马亮是男孩，张红是女孩，则马亮比张红长得高。</a:t>
            </a:r>
            <a:endParaRPr kumimoji="0" lang="en-US" altLang="zh-CN" sz="22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30000"/>
              </a:lnSpc>
              <a:spcBef>
                <a:spcPts val="60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ea"/>
                <a:ea typeface="+mn-ea"/>
                <a:cs typeface="+mn-cs"/>
              </a:rPr>
              <a:t>第一步：定义谓词：</a:t>
            </a:r>
          </a:p>
          <a:p>
            <a:pPr marL="0" marR="0" lvl="0" indent="0" algn="l" defTabSz="914400" rtl="0" eaLnBrk="0" fontAlgn="base" latinLnBrk="0" hangingPunct="0">
              <a:lnSpc>
                <a:spcPct val="130000"/>
              </a:lnSpc>
              <a:spcBef>
                <a:spcPct val="0"/>
              </a:spcBef>
              <a:spcAft>
                <a:spcPct val="0"/>
              </a:spcAft>
              <a:buClrTx/>
              <a:buSzTx/>
              <a:buFontTx/>
              <a:buNone/>
              <a:defRPr/>
            </a:pPr>
            <a:r>
              <a:rPr kumimoji="0" lang="en-US" altLang="zh-CN" sz="2000" b="0" i="0" u="none" strike="noStrike" kern="1200" cap="none" spc="0" normalizeH="0" baseline="0" noProof="0" dirty="0" err="1">
                <a:ln>
                  <a:noFill/>
                </a:ln>
                <a:solidFill>
                  <a:schemeClr val="tx1"/>
                </a:solidFill>
                <a:effectLst/>
                <a:uLnTx/>
                <a:uFillTx/>
                <a:latin typeface="+mn-ea"/>
                <a:ea typeface="+mn-ea"/>
                <a:cs typeface="+mn-cs"/>
              </a:rPr>
              <a:t>BCity</a:t>
            </a:r>
            <a:r>
              <a:rPr kumimoji="0" lang="en-US" altLang="zh-CN" sz="2000" b="0" i="0" u="none" strike="noStrike" kern="1200" cap="none" spc="0" normalizeH="0" baseline="0" noProof="0" dirty="0">
                <a:ln>
                  <a:noFill/>
                </a:ln>
                <a:solidFill>
                  <a:schemeClr val="tx1"/>
                </a:solidFill>
                <a:effectLst/>
                <a:uLnTx/>
                <a:uFillTx/>
                <a:latin typeface="+mn-ea"/>
                <a:ea typeface="+mn-ea"/>
                <a:cs typeface="+mn-cs"/>
              </a:rPr>
              <a:t>(x)</a:t>
            </a:r>
            <a:r>
              <a:rPr kumimoji="0" lang="zh-CN" altLang="en-US" sz="2000" b="0" i="0" u="none" strike="noStrike" kern="1200" cap="none" spc="0" normalizeH="0" baseline="0" noProof="0" dirty="0">
                <a:ln>
                  <a:noFill/>
                </a:ln>
                <a:solidFill>
                  <a:schemeClr val="tx1"/>
                </a:solidFill>
                <a:effectLst/>
                <a:uLnTx/>
                <a:uFillTx/>
                <a:latin typeface="+mn-ea"/>
                <a:ea typeface="+mn-ea"/>
                <a:cs typeface="+mn-cs"/>
              </a:rPr>
              <a:t>：</a:t>
            </a:r>
            <a:r>
              <a:rPr kumimoji="0" lang="en-US" altLang="zh-CN" sz="2000" b="0" i="0" u="none" strike="noStrike" kern="1200" cap="none" spc="0" normalizeH="0" baseline="0" noProof="0" dirty="0">
                <a:ln>
                  <a:noFill/>
                </a:ln>
                <a:solidFill>
                  <a:schemeClr val="tx1"/>
                </a:solidFill>
                <a:effectLst/>
                <a:uLnTx/>
                <a:uFillTx/>
                <a:latin typeface="+mn-ea"/>
                <a:ea typeface="+mn-ea"/>
                <a:cs typeface="+mn-cs"/>
              </a:rPr>
              <a:t>x</a:t>
            </a:r>
            <a:r>
              <a:rPr kumimoji="0" lang="zh-CN" altLang="en-US" sz="2000" b="0" i="0" u="none" strike="noStrike" kern="1200" cap="none" spc="0" normalizeH="0" baseline="0" noProof="0" dirty="0">
                <a:ln>
                  <a:noFill/>
                </a:ln>
                <a:solidFill>
                  <a:schemeClr val="tx1"/>
                </a:solidFill>
                <a:effectLst/>
                <a:uLnTx/>
                <a:uFillTx/>
                <a:latin typeface="+mn-ea"/>
                <a:ea typeface="+mn-ea"/>
                <a:cs typeface="+mn-cs"/>
              </a:rPr>
              <a:t>是一个美丽的城市  </a:t>
            </a:r>
            <a:r>
              <a:rPr kumimoji="0" lang="en-US" altLang="zh-CN" sz="2000" b="0" i="0" u="none" strike="noStrike" kern="1200" cap="none" spc="0" normalizeH="0" baseline="0" noProof="0" dirty="0" err="1">
                <a:ln>
                  <a:noFill/>
                </a:ln>
                <a:solidFill>
                  <a:schemeClr val="tx1"/>
                </a:solidFill>
                <a:effectLst/>
                <a:uLnTx/>
                <a:uFillTx/>
                <a:latin typeface="+mn-ea"/>
                <a:ea typeface="+mn-ea"/>
                <a:cs typeface="+mn-cs"/>
              </a:rPr>
              <a:t>HCity</a:t>
            </a:r>
            <a:r>
              <a:rPr kumimoji="0" lang="en-US" altLang="zh-CN" sz="2000" b="0" i="0" u="none" strike="noStrike" kern="1200" cap="none" spc="0" normalizeH="0" baseline="0" noProof="0" dirty="0">
                <a:ln>
                  <a:noFill/>
                </a:ln>
                <a:solidFill>
                  <a:schemeClr val="tx1"/>
                </a:solidFill>
                <a:effectLst/>
                <a:uLnTx/>
                <a:uFillTx/>
                <a:latin typeface="+mn-ea"/>
                <a:ea typeface="+mn-ea"/>
                <a:cs typeface="+mn-cs"/>
              </a:rPr>
              <a:t>(x)</a:t>
            </a:r>
            <a:r>
              <a:rPr kumimoji="0" lang="zh-CN" altLang="en-US" sz="2000" b="0" i="0" u="none" strike="noStrike" kern="1200" cap="none" spc="0" normalizeH="0" baseline="0" noProof="0" dirty="0">
                <a:ln>
                  <a:noFill/>
                </a:ln>
                <a:solidFill>
                  <a:schemeClr val="tx1"/>
                </a:solidFill>
                <a:effectLst/>
                <a:uLnTx/>
                <a:uFillTx/>
                <a:latin typeface="+mn-ea"/>
                <a:ea typeface="+mn-ea"/>
                <a:cs typeface="+mn-cs"/>
              </a:rPr>
              <a:t>：</a:t>
            </a:r>
            <a:r>
              <a:rPr kumimoji="0" lang="en-US" altLang="zh-CN" sz="2000" b="0" i="0" u="none" strike="noStrike" kern="1200" cap="none" spc="0" normalizeH="0" baseline="0" noProof="0" dirty="0">
                <a:ln>
                  <a:noFill/>
                </a:ln>
                <a:solidFill>
                  <a:schemeClr val="tx1"/>
                </a:solidFill>
                <a:effectLst/>
                <a:uLnTx/>
                <a:uFillTx/>
                <a:latin typeface="+mn-ea"/>
                <a:ea typeface="+mn-ea"/>
                <a:cs typeface="+mn-cs"/>
              </a:rPr>
              <a:t>x</a:t>
            </a:r>
            <a:r>
              <a:rPr kumimoji="0" lang="zh-CN" altLang="en-US" sz="2000" b="0" i="0" u="none" strike="noStrike" kern="1200" cap="none" spc="0" normalizeH="0" baseline="0" noProof="0" dirty="0">
                <a:ln>
                  <a:noFill/>
                </a:ln>
                <a:solidFill>
                  <a:schemeClr val="tx1"/>
                </a:solidFill>
                <a:effectLst/>
                <a:uLnTx/>
                <a:uFillTx/>
                <a:latin typeface="+mn-ea"/>
                <a:ea typeface="+mn-ea"/>
                <a:cs typeface="+mn-cs"/>
              </a:rPr>
              <a:t>是一个沿海城市</a:t>
            </a:r>
          </a:p>
          <a:p>
            <a:pPr marL="0" marR="0" lvl="0" indent="0" algn="l" defTabSz="914400" rtl="0" eaLnBrk="0" fontAlgn="base" latinLnBrk="0" hangingPunct="0">
              <a:lnSpc>
                <a:spcPct val="13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mn-ea"/>
                <a:ea typeface="+mn-ea"/>
                <a:cs typeface="+mn-cs"/>
              </a:rPr>
              <a:t>Boy(x): x</a:t>
            </a:r>
            <a:r>
              <a:rPr kumimoji="0" lang="zh-CN" altLang="en-US" sz="2000" b="0" i="0" u="none" strike="noStrike" kern="1200" cap="none" spc="0" normalizeH="0" baseline="0" noProof="0" dirty="0">
                <a:ln>
                  <a:noFill/>
                </a:ln>
                <a:solidFill>
                  <a:schemeClr val="tx1"/>
                </a:solidFill>
                <a:effectLst/>
                <a:uLnTx/>
                <a:uFillTx/>
                <a:latin typeface="+mn-ea"/>
                <a:ea typeface="+mn-ea"/>
                <a:cs typeface="+mn-cs"/>
              </a:rPr>
              <a:t>是男孩   </a:t>
            </a:r>
            <a:r>
              <a:rPr kumimoji="0" lang="en-US" altLang="zh-CN" sz="2000" b="0" i="0" u="none" strike="noStrike" kern="1200" cap="none" spc="0" normalizeH="0" baseline="0" noProof="0" dirty="0">
                <a:ln>
                  <a:noFill/>
                </a:ln>
                <a:solidFill>
                  <a:schemeClr val="tx1"/>
                </a:solidFill>
                <a:effectLst/>
                <a:uLnTx/>
                <a:uFillTx/>
                <a:latin typeface="+mn-ea"/>
                <a:ea typeface="+mn-ea"/>
                <a:cs typeface="+mn-cs"/>
              </a:rPr>
              <a:t>Girl(x): x</a:t>
            </a:r>
            <a:r>
              <a:rPr kumimoji="0" lang="zh-CN" altLang="en-US" sz="2000" b="0" i="0" u="none" strike="noStrike" kern="1200" cap="none" spc="0" normalizeH="0" baseline="0" noProof="0" dirty="0">
                <a:ln>
                  <a:noFill/>
                </a:ln>
                <a:solidFill>
                  <a:schemeClr val="tx1"/>
                </a:solidFill>
                <a:effectLst/>
                <a:uLnTx/>
                <a:uFillTx/>
                <a:latin typeface="+mn-ea"/>
                <a:ea typeface="+mn-ea"/>
                <a:cs typeface="+mn-cs"/>
              </a:rPr>
              <a:t>是女孩    </a:t>
            </a:r>
            <a:r>
              <a:rPr kumimoji="0" lang="en-US" altLang="zh-CN" sz="2000" b="0" i="0" u="none" strike="noStrike" kern="1200" cap="none" spc="0" normalizeH="0" baseline="0" noProof="0" dirty="0">
                <a:ln>
                  <a:noFill/>
                </a:ln>
                <a:solidFill>
                  <a:schemeClr val="tx1"/>
                </a:solidFill>
                <a:effectLst/>
                <a:uLnTx/>
                <a:uFillTx/>
                <a:latin typeface="+mn-ea"/>
                <a:ea typeface="+mn-ea"/>
                <a:cs typeface="+mn-cs"/>
              </a:rPr>
              <a:t>High(</a:t>
            </a:r>
            <a:r>
              <a:rPr kumimoji="0" lang="en-US" altLang="zh-CN" sz="2000" b="0" i="0" u="none" strike="noStrike" kern="1200" cap="none" spc="0" normalizeH="0" baseline="0" noProof="0" dirty="0" err="1">
                <a:ln>
                  <a:noFill/>
                </a:ln>
                <a:solidFill>
                  <a:schemeClr val="tx1"/>
                </a:solidFill>
                <a:effectLst/>
                <a:uLnTx/>
                <a:uFillTx/>
                <a:latin typeface="+mn-ea"/>
                <a:ea typeface="+mn-ea"/>
                <a:cs typeface="+mn-cs"/>
              </a:rPr>
              <a:t>x,y</a:t>
            </a:r>
            <a:r>
              <a:rPr kumimoji="0" lang="en-US" altLang="zh-CN" sz="2000" b="0" i="0" u="none" strike="noStrike" kern="1200" cap="none" spc="0" normalizeH="0" baseline="0" noProof="0" dirty="0">
                <a:ln>
                  <a:noFill/>
                </a:ln>
                <a:solidFill>
                  <a:schemeClr val="tx1"/>
                </a:solidFill>
                <a:effectLst/>
                <a:uLnTx/>
                <a:uFillTx/>
                <a:latin typeface="+mn-ea"/>
                <a:ea typeface="+mn-ea"/>
                <a:cs typeface="+mn-cs"/>
              </a:rPr>
              <a:t>): x</a:t>
            </a:r>
            <a:r>
              <a:rPr kumimoji="0" lang="zh-CN" altLang="en-US" sz="2000" b="0" i="0" u="none" strike="noStrike" kern="1200" cap="none" spc="0" normalizeH="0" baseline="0" noProof="0" dirty="0">
                <a:ln>
                  <a:noFill/>
                </a:ln>
                <a:solidFill>
                  <a:schemeClr val="tx1"/>
                </a:solidFill>
                <a:effectLst/>
                <a:uLnTx/>
                <a:uFillTx/>
                <a:latin typeface="+mn-ea"/>
                <a:ea typeface="+mn-ea"/>
                <a:cs typeface="+mn-cs"/>
              </a:rPr>
              <a:t>比</a:t>
            </a:r>
            <a:r>
              <a:rPr kumimoji="0" lang="en-US" altLang="zh-CN" sz="2000" b="0" i="0" u="none" strike="noStrike" kern="1200" cap="none" spc="0" normalizeH="0" baseline="0" noProof="0" dirty="0">
                <a:ln>
                  <a:noFill/>
                </a:ln>
                <a:solidFill>
                  <a:schemeClr val="tx1"/>
                </a:solidFill>
                <a:effectLst/>
                <a:uLnTx/>
                <a:uFillTx/>
                <a:latin typeface="+mn-ea"/>
                <a:ea typeface="+mn-ea"/>
                <a:cs typeface="+mn-cs"/>
              </a:rPr>
              <a:t>y</a:t>
            </a:r>
            <a:r>
              <a:rPr kumimoji="0" lang="zh-CN" altLang="en-US" sz="2000" b="0" i="0" u="none" strike="noStrike" kern="1200" cap="none" spc="0" normalizeH="0" baseline="0" noProof="0" dirty="0">
                <a:ln>
                  <a:noFill/>
                </a:ln>
                <a:solidFill>
                  <a:schemeClr val="tx1"/>
                </a:solidFill>
                <a:effectLst/>
                <a:uLnTx/>
                <a:uFillTx/>
                <a:latin typeface="+mn-ea"/>
                <a:ea typeface="+mn-ea"/>
                <a:cs typeface="+mn-cs"/>
              </a:rPr>
              <a:t>长得高</a:t>
            </a:r>
          </a:p>
          <a:p>
            <a:pPr marL="0" marR="0" lvl="0" indent="0" algn="l" defTabSz="914400" rtl="0" eaLnBrk="0" fontAlgn="base" latinLnBrk="0" hangingPunct="0">
              <a:lnSpc>
                <a:spcPct val="130000"/>
              </a:lnSpc>
              <a:spcBef>
                <a:spcPts val="60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ea"/>
                <a:ea typeface="+mn-ea"/>
                <a:cs typeface="+mn-cs"/>
              </a:rPr>
              <a:t>第二步：将个体代入谓词中，得到</a:t>
            </a:r>
          </a:p>
          <a:p>
            <a:pPr marL="0" marR="0" lvl="0" indent="0" algn="l" defTabSz="914400" rtl="0" eaLnBrk="0" fontAlgn="base" latinLnBrk="0" hangingPunct="0">
              <a:lnSpc>
                <a:spcPct val="130000"/>
              </a:lnSpc>
              <a:spcBef>
                <a:spcPct val="0"/>
              </a:spcBef>
              <a:spcAft>
                <a:spcPct val="0"/>
              </a:spcAft>
              <a:buClrTx/>
              <a:buSzTx/>
              <a:buFontTx/>
              <a:buNone/>
              <a:defRPr/>
            </a:pPr>
            <a:r>
              <a:rPr kumimoji="0" lang="en-US" altLang="zh-CN" sz="2000" b="0" i="0" u="none" strike="noStrike" kern="1200" cap="none" spc="0" normalizeH="0" baseline="0" noProof="0" dirty="0" err="1">
                <a:ln>
                  <a:noFill/>
                </a:ln>
                <a:solidFill>
                  <a:schemeClr val="tx1"/>
                </a:solidFill>
                <a:effectLst/>
                <a:uLnTx/>
                <a:uFillTx/>
                <a:latin typeface="+mn-ea"/>
                <a:ea typeface="+mn-ea"/>
                <a:cs typeface="+mn-cs"/>
              </a:rPr>
              <a:t>BCity</a:t>
            </a:r>
            <a:r>
              <a:rPr kumimoji="0" lang="en-US" altLang="zh-CN" sz="2000" b="0" i="0" u="none" strike="noStrike" kern="1200" cap="none" spc="0" normalizeH="0" baseline="0" noProof="0" dirty="0">
                <a:ln>
                  <a:noFill/>
                </a:ln>
                <a:solidFill>
                  <a:schemeClr val="tx1"/>
                </a:solidFill>
                <a:effectLst/>
                <a:uLnTx/>
                <a:uFillTx/>
                <a:latin typeface="+mn-ea"/>
                <a:ea typeface="+mn-ea"/>
                <a:cs typeface="+mn-cs"/>
              </a:rPr>
              <a:t>(</a:t>
            </a:r>
            <a:r>
              <a:rPr kumimoji="0" lang="en-US" altLang="zh-CN" sz="2000" b="0" i="0" u="none" strike="noStrike" kern="1200" cap="none" spc="0" normalizeH="0" baseline="0" noProof="0" dirty="0" err="1">
                <a:ln>
                  <a:noFill/>
                </a:ln>
                <a:solidFill>
                  <a:schemeClr val="tx1"/>
                </a:solidFill>
                <a:effectLst/>
                <a:uLnTx/>
                <a:uFillTx/>
                <a:latin typeface="+mn-ea"/>
                <a:ea typeface="+mn-ea"/>
                <a:cs typeface="+mn-cs"/>
              </a:rPr>
              <a:t>wuhan</a:t>
            </a:r>
            <a:r>
              <a:rPr kumimoji="0" lang="en-US" altLang="zh-CN" sz="2000" b="0" i="0" u="none" strike="noStrike" kern="1200" cap="none" spc="0" normalizeH="0" baseline="0" noProof="0" dirty="0">
                <a:ln>
                  <a:noFill/>
                </a:ln>
                <a:solidFill>
                  <a:schemeClr val="tx1"/>
                </a:solidFill>
                <a:effectLst/>
                <a:uLnTx/>
                <a:uFillTx/>
                <a:latin typeface="+mn-ea"/>
                <a:ea typeface="+mn-ea"/>
                <a:cs typeface="+mn-cs"/>
              </a:rPr>
              <a:t>),</a:t>
            </a:r>
            <a:r>
              <a:rPr kumimoji="0" lang="en-US" altLang="zh-CN" sz="2000" b="0" i="0" u="none" strike="noStrike" kern="1200" cap="none" spc="0" normalizeH="0" baseline="0" noProof="0" dirty="0" err="1">
                <a:ln>
                  <a:noFill/>
                </a:ln>
                <a:solidFill>
                  <a:schemeClr val="tx1"/>
                </a:solidFill>
                <a:effectLst/>
                <a:uLnTx/>
                <a:uFillTx/>
                <a:latin typeface="+mn-ea"/>
                <a:ea typeface="+mn-ea"/>
                <a:cs typeface="+mn-cs"/>
              </a:rPr>
              <a:t>HCity</a:t>
            </a:r>
            <a:r>
              <a:rPr kumimoji="0" lang="en-US" altLang="zh-CN" sz="2000" b="0" i="0" u="none" strike="noStrike" kern="1200" cap="none" spc="0" normalizeH="0" baseline="0" noProof="0" dirty="0">
                <a:ln>
                  <a:noFill/>
                </a:ln>
                <a:solidFill>
                  <a:schemeClr val="tx1"/>
                </a:solidFill>
                <a:effectLst/>
                <a:uLnTx/>
                <a:uFillTx/>
                <a:latin typeface="+mn-ea"/>
                <a:ea typeface="+mn-ea"/>
                <a:cs typeface="+mn-cs"/>
              </a:rPr>
              <a:t>(</a:t>
            </a:r>
            <a:r>
              <a:rPr kumimoji="0" lang="en-US" altLang="zh-CN" sz="2000" b="0" i="0" u="none" strike="noStrike" kern="1200" cap="none" spc="0" normalizeH="0" baseline="0" noProof="0" dirty="0" err="1">
                <a:ln>
                  <a:noFill/>
                </a:ln>
                <a:solidFill>
                  <a:schemeClr val="tx1"/>
                </a:solidFill>
                <a:effectLst/>
                <a:uLnTx/>
                <a:uFillTx/>
                <a:latin typeface="+mn-ea"/>
                <a:ea typeface="+mn-ea"/>
                <a:cs typeface="+mn-cs"/>
              </a:rPr>
              <a:t>wuhan</a:t>
            </a:r>
            <a:r>
              <a:rPr kumimoji="0" lang="en-US" altLang="zh-CN" sz="2000" b="0" i="0" u="none" strike="noStrike" kern="1200" cap="none" spc="0" normalizeH="0" baseline="0" noProof="0" dirty="0">
                <a:ln>
                  <a:noFill/>
                </a:ln>
                <a:solidFill>
                  <a:schemeClr val="tx1"/>
                </a:solidFill>
                <a:effectLst/>
                <a:uLnTx/>
                <a:uFillTx/>
                <a:latin typeface="+mn-ea"/>
                <a:ea typeface="+mn-ea"/>
                <a:cs typeface="+mn-cs"/>
              </a:rPr>
              <a:t>),Boy(mal),Girl(</a:t>
            </a:r>
            <a:r>
              <a:rPr kumimoji="0" lang="en-US" altLang="zh-CN" sz="2000" b="0" i="0" u="none" strike="noStrike" kern="1200" cap="none" spc="0" normalizeH="0" baseline="0" noProof="0" dirty="0" err="1">
                <a:ln>
                  <a:noFill/>
                </a:ln>
                <a:solidFill>
                  <a:schemeClr val="tx1"/>
                </a:solidFill>
                <a:effectLst/>
                <a:uLnTx/>
                <a:uFillTx/>
                <a:latin typeface="+mn-ea"/>
                <a:ea typeface="+mn-ea"/>
                <a:cs typeface="+mn-cs"/>
              </a:rPr>
              <a:t>zhangh</a:t>
            </a:r>
            <a:r>
              <a:rPr kumimoji="0" lang="en-US" altLang="zh-CN" sz="2000" b="0" i="0" u="none" strike="noStrike" kern="1200" cap="none" spc="0" normalizeH="0" baseline="0" noProof="0" dirty="0">
                <a:ln>
                  <a:noFill/>
                </a:ln>
                <a:solidFill>
                  <a:schemeClr val="tx1"/>
                </a:solidFill>
                <a:effectLst/>
                <a:uLnTx/>
                <a:uFillTx/>
                <a:latin typeface="+mn-ea"/>
                <a:ea typeface="+mn-ea"/>
                <a:cs typeface="+mn-cs"/>
              </a:rPr>
              <a:t>),High(</a:t>
            </a:r>
            <a:r>
              <a:rPr kumimoji="0" lang="en-US" altLang="zh-CN" sz="2000" b="0" i="0" u="none" strike="noStrike" kern="1200" cap="none" spc="0" normalizeH="0" baseline="0" noProof="0" dirty="0" err="1">
                <a:ln>
                  <a:noFill/>
                </a:ln>
                <a:solidFill>
                  <a:schemeClr val="tx1"/>
                </a:solidFill>
                <a:effectLst/>
                <a:uLnTx/>
                <a:uFillTx/>
                <a:latin typeface="+mn-ea"/>
                <a:ea typeface="+mn-ea"/>
                <a:cs typeface="+mn-cs"/>
              </a:rPr>
              <a:t>mal,zhangh</a:t>
            </a:r>
            <a:r>
              <a:rPr kumimoji="0" lang="en-US" altLang="zh-CN" sz="2000" b="0" i="0" u="none" strike="noStrike" kern="1200" cap="none" spc="0" normalizeH="0" baseline="0" noProof="0" dirty="0">
                <a:ln>
                  <a:noFill/>
                </a:ln>
                <a:solidFill>
                  <a:schemeClr val="tx1"/>
                </a:solidFill>
                <a:effectLst/>
                <a:uLnTx/>
                <a:uFillTx/>
                <a:latin typeface="+mn-ea"/>
                <a:ea typeface="+mn-ea"/>
                <a:cs typeface="+mn-cs"/>
              </a:rPr>
              <a:t>)</a:t>
            </a:r>
          </a:p>
          <a:p>
            <a:pPr marL="0" marR="0" lvl="0" indent="0" algn="l" defTabSz="914400" rtl="0" eaLnBrk="0" fontAlgn="base" latinLnBrk="0" hangingPunct="0">
              <a:lnSpc>
                <a:spcPct val="130000"/>
              </a:lnSpc>
              <a:spcBef>
                <a:spcPts val="60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ea"/>
                <a:ea typeface="+mn-ea"/>
                <a:cs typeface="+mn-cs"/>
              </a:rPr>
              <a:t>第三步：根据语义，用逻辑连接符连接</a:t>
            </a:r>
          </a:p>
          <a:p>
            <a:pPr marL="0" marR="0" lvl="0" indent="0" algn="l" defTabSz="914400" rtl="0" eaLnBrk="0" fontAlgn="base" latinLnBrk="0" hangingPunct="0">
              <a:lnSpc>
                <a:spcPct val="130000"/>
              </a:lnSpc>
              <a:spcBef>
                <a:spcPct val="0"/>
              </a:spcBef>
              <a:spcAft>
                <a:spcPct val="0"/>
              </a:spcAft>
              <a:buClrTx/>
              <a:buSzTx/>
              <a:buFontTx/>
              <a:buNone/>
              <a:defRPr/>
            </a:pPr>
            <a:r>
              <a:rPr kumimoji="0" lang="en-US" altLang="zh-CN" sz="2000" b="0" i="0" u="none" strike="noStrike" kern="1200" cap="none" spc="0" normalizeH="0" baseline="0" noProof="0" dirty="0" err="1">
                <a:ln>
                  <a:noFill/>
                </a:ln>
                <a:solidFill>
                  <a:schemeClr val="tx1"/>
                </a:solidFill>
                <a:effectLst/>
                <a:uLnTx/>
                <a:uFillTx/>
                <a:latin typeface="+mn-ea"/>
                <a:ea typeface="+mn-ea"/>
                <a:cs typeface="+mn-cs"/>
              </a:rPr>
              <a:t>BCity</a:t>
            </a:r>
            <a:r>
              <a:rPr kumimoji="0" lang="en-US" altLang="zh-CN" sz="2000" b="0" i="0" u="none" strike="noStrike" kern="1200" cap="none" spc="0" normalizeH="0" baseline="0" noProof="0" dirty="0">
                <a:ln>
                  <a:noFill/>
                </a:ln>
                <a:solidFill>
                  <a:schemeClr val="tx1"/>
                </a:solidFill>
                <a:effectLst/>
                <a:uLnTx/>
                <a:uFillTx/>
                <a:latin typeface="+mn-ea"/>
                <a:ea typeface="+mn-ea"/>
                <a:cs typeface="+mn-cs"/>
              </a:rPr>
              <a:t>(</a:t>
            </a:r>
            <a:r>
              <a:rPr kumimoji="0" lang="en-US" altLang="zh-CN" sz="2000" b="0" i="0" u="none" strike="noStrike" kern="1200" cap="none" spc="0" normalizeH="0" baseline="0" noProof="0" dirty="0" err="1">
                <a:ln>
                  <a:noFill/>
                </a:ln>
                <a:solidFill>
                  <a:schemeClr val="tx1"/>
                </a:solidFill>
                <a:effectLst/>
                <a:uLnTx/>
                <a:uFillTx/>
                <a:latin typeface="+mn-ea"/>
                <a:ea typeface="+mn-ea"/>
                <a:cs typeface="+mn-cs"/>
              </a:rPr>
              <a:t>wuhan</a:t>
            </a:r>
            <a:r>
              <a:rPr kumimoji="0" lang="en-US" altLang="zh-CN" sz="2000" b="0" i="0" u="none" strike="noStrike" kern="1200" cap="none" spc="0" normalizeH="0" baseline="0" noProof="0" dirty="0">
                <a:ln>
                  <a:noFill/>
                </a:ln>
                <a:solidFill>
                  <a:schemeClr val="tx1"/>
                </a:solidFill>
                <a:effectLst/>
                <a:uLnTx/>
                <a:uFillTx/>
                <a:latin typeface="+mn-ea"/>
                <a:ea typeface="+mn-ea"/>
                <a:cs typeface="+mn-cs"/>
              </a:rPr>
              <a:t>)∧</a:t>
            </a:r>
            <a:r>
              <a:rPr kumimoji="0" lang="en-US" altLang="zh-CN" sz="2000" b="0" i="0" u="none" strike="noStrike" kern="1200" cap="none" spc="0" normalizeH="0" baseline="0" noProof="0" dirty="0">
                <a:ln>
                  <a:noFill/>
                </a:ln>
                <a:solidFill>
                  <a:schemeClr val="tx1"/>
                </a:solidFill>
                <a:effectLst/>
                <a:uLnTx/>
                <a:uFillTx/>
                <a:latin typeface="+mn-ea"/>
                <a:ea typeface="+mn-ea"/>
                <a:cs typeface="+mn-cs"/>
                <a:sym typeface="Symbol" panose="05050102010706020507"/>
              </a:rPr>
              <a:t></a:t>
            </a:r>
            <a:r>
              <a:rPr kumimoji="0" lang="en-US" altLang="zh-CN" sz="2000" b="0" i="0" u="none" strike="noStrike" kern="1200" cap="none" spc="0" normalizeH="0" baseline="0" noProof="0" dirty="0" err="1">
                <a:ln>
                  <a:noFill/>
                </a:ln>
                <a:solidFill>
                  <a:schemeClr val="tx1"/>
                </a:solidFill>
                <a:effectLst/>
                <a:uLnTx/>
                <a:uFillTx/>
                <a:latin typeface="+mn-ea"/>
                <a:ea typeface="+mn-ea"/>
                <a:cs typeface="+mn-cs"/>
              </a:rPr>
              <a:t>HCity</a:t>
            </a:r>
            <a:r>
              <a:rPr kumimoji="0" lang="en-US" altLang="zh-CN" sz="2000" b="0" i="0" u="none" strike="noStrike" kern="1200" cap="none" spc="0" normalizeH="0" baseline="0" noProof="0" dirty="0">
                <a:ln>
                  <a:noFill/>
                </a:ln>
                <a:solidFill>
                  <a:schemeClr val="tx1"/>
                </a:solidFill>
                <a:effectLst/>
                <a:uLnTx/>
                <a:uFillTx/>
                <a:latin typeface="+mn-ea"/>
                <a:ea typeface="+mn-ea"/>
                <a:cs typeface="+mn-cs"/>
              </a:rPr>
              <a:t>(</a:t>
            </a:r>
            <a:r>
              <a:rPr kumimoji="0" lang="en-US" altLang="zh-CN" sz="2000" b="0" i="0" u="none" strike="noStrike" kern="1200" cap="none" spc="0" normalizeH="0" baseline="0" noProof="0" dirty="0" err="1">
                <a:ln>
                  <a:noFill/>
                </a:ln>
                <a:solidFill>
                  <a:schemeClr val="tx1"/>
                </a:solidFill>
                <a:effectLst/>
                <a:uLnTx/>
                <a:uFillTx/>
                <a:latin typeface="+mn-ea"/>
                <a:ea typeface="+mn-ea"/>
                <a:cs typeface="+mn-cs"/>
              </a:rPr>
              <a:t>wuhan</a:t>
            </a:r>
            <a:r>
              <a:rPr kumimoji="0" lang="en-US" altLang="zh-CN" sz="2000" b="0" i="0" u="none" strike="noStrike" kern="1200" cap="none" spc="0" normalizeH="0" baseline="0" noProof="0" dirty="0">
                <a:ln>
                  <a:noFill/>
                </a:ln>
                <a:solidFill>
                  <a:schemeClr val="tx1"/>
                </a:solidFill>
                <a:effectLst/>
                <a:uLnTx/>
                <a:uFillTx/>
                <a:latin typeface="+mn-ea"/>
                <a:ea typeface="+mn-ea"/>
                <a:cs typeface="+mn-cs"/>
              </a:rPr>
              <a:t>)</a:t>
            </a:r>
          </a:p>
          <a:p>
            <a:pPr marL="0" marR="0" lvl="0" indent="0" algn="l" defTabSz="914400" rtl="0" eaLnBrk="0" fontAlgn="base" latinLnBrk="0" hangingPunct="0">
              <a:lnSpc>
                <a:spcPct val="13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mn-ea"/>
                <a:ea typeface="+mn-ea"/>
                <a:cs typeface="+mn-cs"/>
              </a:rPr>
              <a:t>(Boy(mal)∧Girl(</a:t>
            </a:r>
            <a:r>
              <a:rPr kumimoji="0" lang="en-US" altLang="zh-CN" sz="2000" b="0" i="0" u="none" strike="noStrike" kern="1200" cap="none" spc="0" normalizeH="0" baseline="0" noProof="0" dirty="0" err="1">
                <a:ln>
                  <a:noFill/>
                </a:ln>
                <a:solidFill>
                  <a:schemeClr val="tx1"/>
                </a:solidFill>
                <a:effectLst/>
                <a:uLnTx/>
                <a:uFillTx/>
                <a:latin typeface="+mn-ea"/>
                <a:ea typeface="+mn-ea"/>
                <a:cs typeface="+mn-cs"/>
              </a:rPr>
              <a:t>zhangh</a:t>
            </a:r>
            <a:r>
              <a:rPr kumimoji="0" lang="en-US" altLang="zh-CN" sz="2000" b="0" i="0" u="none" strike="noStrike" kern="1200" cap="none" spc="0" normalizeH="0" baseline="0" noProof="0" dirty="0">
                <a:ln>
                  <a:noFill/>
                </a:ln>
                <a:solidFill>
                  <a:schemeClr val="tx1"/>
                </a:solidFill>
                <a:effectLst/>
                <a:uLnTx/>
                <a:uFillTx/>
                <a:latin typeface="+mn-ea"/>
                <a:ea typeface="+mn-ea"/>
                <a:cs typeface="+mn-cs"/>
              </a:rPr>
              <a:t>))→High(</a:t>
            </a:r>
            <a:r>
              <a:rPr kumimoji="0" lang="en-US" altLang="zh-CN" sz="2000" b="0" i="0" u="none" strike="noStrike" kern="1200" cap="none" spc="0" normalizeH="0" baseline="0" noProof="0" dirty="0" err="1">
                <a:ln>
                  <a:noFill/>
                </a:ln>
                <a:solidFill>
                  <a:schemeClr val="tx1"/>
                </a:solidFill>
                <a:effectLst/>
                <a:uLnTx/>
                <a:uFillTx/>
                <a:latin typeface="+mn-ea"/>
                <a:ea typeface="+mn-ea"/>
                <a:cs typeface="+mn-cs"/>
              </a:rPr>
              <a:t>mal,zhangh</a:t>
            </a:r>
            <a:r>
              <a:rPr kumimoji="0" lang="en-US" altLang="zh-CN" sz="2000" b="0" i="0" u="none" strike="noStrike" kern="1200" cap="none" spc="0" normalizeH="0" baseline="0" noProof="0" dirty="0">
                <a:ln>
                  <a:noFill/>
                </a:ln>
                <a:solidFill>
                  <a:schemeClr val="tx1"/>
                </a:solidFill>
                <a:effectLst/>
                <a:uLnTx/>
                <a:uFillTx/>
                <a:latin typeface="+mn-ea"/>
                <a:ea typeface="+mn-ea"/>
                <a:cs typeface="+mn-cs"/>
              </a:rPr>
              <a:t>)</a:t>
            </a:r>
            <a:endParaRPr kumimoji="0" lang="zh-CN" altLang="en-US" sz="2000" b="0"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custDataLst>
              <p:tags r:id="rId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sp>
        <p:nvSpPr>
          <p:cNvPr id="46082"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41</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46083" name="TextBox 3"/>
          <p:cNvSpPr txBox="1"/>
          <p:nvPr>
            <p:custDataLst>
              <p:tags r:id="rId3"/>
            </p:custDataLst>
          </p:nvPr>
        </p:nvSpPr>
        <p:spPr>
          <a:xfrm>
            <a:off x="914400" y="635000"/>
            <a:ext cx="7315200" cy="2143125"/>
          </a:xfrm>
          <a:prstGeom prst="rect">
            <a:avLst/>
          </a:prstGeom>
          <a:noFill/>
          <a:ln w="9525">
            <a:noFill/>
          </a:ln>
        </p:spPr>
        <p:txBody>
          <a:bodyPr anchor="ctr" anchorCtr="0"/>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下列（）是谓词公式。</a:t>
            </a:r>
          </a:p>
        </p:txBody>
      </p:sp>
      <p:sp>
        <p:nvSpPr>
          <p:cNvPr id="46084" name="TextBox 4"/>
          <p:cNvSpPr txBox="1"/>
          <p:nvPr>
            <p:custDataLst>
              <p:tags r:id="rId4"/>
            </p:custDataLst>
          </p:nvPr>
        </p:nvSpPr>
        <p:spPr>
          <a:xfrm>
            <a:off x="1828800" y="2786063"/>
            <a:ext cx="6400800" cy="642937"/>
          </a:xfrm>
          <a:prstGeom prst="rect">
            <a:avLst/>
          </a:prstGeom>
          <a:noFill/>
          <a:ln w="9525">
            <a:noFill/>
          </a:ln>
        </p:spPr>
        <p:txBody>
          <a:bodyPr anchor="ctr" anchorCtr="0"/>
          <a:lstStyle/>
          <a:p>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P(x)</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6085" name="TextBox 5"/>
          <p:cNvSpPr txBox="1"/>
          <p:nvPr>
            <p:custDataLst>
              <p:tags r:id="rId5"/>
            </p:custDataLst>
          </p:nvPr>
        </p:nvSpPr>
        <p:spPr>
          <a:xfrm>
            <a:off x="1828800" y="3471863"/>
            <a:ext cx="6400800" cy="642937"/>
          </a:xfrm>
          <a:prstGeom prst="rect">
            <a:avLst/>
          </a:prstGeom>
          <a:noFill/>
          <a:ln w="9525">
            <a:noFill/>
          </a:ln>
        </p:spPr>
        <p:txBody>
          <a:bodyPr anchor="ctr" anchorCtr="0"/>
          <a:lstStyle/>
          <a:p>
            <a:r>
              <a:rPr lang="en-US" altLang="zh-CN" sz="2600" dirty="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P(x)</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6086" name="TextBox 6"/>
          <p:cNvSpPr txBox="1"/>
          <p:nvPr>
            <p:custDataLst>
              <p:tags r:id="rId6"/>
            </p:custDataLst>
          </p:nvPr>
        </p:nvSpPr>
        <p:spPr>
          <a:xfrm>
            <a:off x="1828800" y="4157663"/>
            <a:ext cx="6400800" cy="642937"/>
          </a:xfrm>
          <a:prstGeom prst="rect">
            <a:avLst/>
          </a:prstGeom>
          <a:noFill/>
          <a:ln w="9525">
            <a:noFill/>
          </a:ln>
        </p:spPr>
        <p:txBody>
          <a:bodyPr anchor="ctr" anchorCtr="0"/>
          <a:lstStyle/>
          <a:p>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P(x)</a:t>
            </a:r>
            <a:r>
              <a:rPr lang="en-US" altLang="zh-CN" sz="2600" dirty="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Q(x)</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6087" name="TextBox 7"/>
          <p:cNvSpPr txBox="1"/>
          <p:nvPr>
            <p:custDataLst>
              <p:tags r:id="rId7"/>
            </p:custDataLst>
          </p:nvPr>
        </p:nvSpPr>
        <p:spPr>
          <a:xfrm>
            <a:off x="1828800" y="4843463"/>
            <a:ext cx="6400800" cy="642937"/>
          </a:xfrm>
          <a:prstGeom prst="rect">
            <a:avLst/>
          </a:prstGeom>
          <a:noFill/>
          <a:ln w="9525">
            <a:noFill/>
          </a:ln>
        </p:spPr>
        <p:txBody>
          <a:bodyPr anchor="ctr" anchorCtr="0"/>
          <a:lstStyle/>
          <a:p>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P(x)</a:t>
            </a:r>
            <a:r>
              <a:rPr lang="en-US" altLang="zh-CN" sz="2600" dirty="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Q(x)</a:t>
            </a:r>
            <a:r>
              <a:rPr lang="en-US" altLang="zh-CN" sz="2600" dirty="0">
                <a:solidFill>
                  <a:srgbClr val="000000"/>
                </a:solidFill>
                <a:latin typeface="微软雅黑" panose="020B0503020204020204" pitchFamily="34" charset="-122"/>
                <a:ea typeface="微软雅黑" panose="020B0503020204020204" pitchFamily="34" charset="-122"/>
                <a:sym typeface="Symbol" panose="05050102010706020507" pitchFamily="18" charset="2"/>
              </a:rPr>
              <a:t>R(x)</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矩形 8"/>
          <p:cNvSpPr>
            <a:spLocks noChangeAspect="1"/>
          </p:cNvSpPr>
          <p:nvPr>
            <p:custDataLst>
              <p:tags r:id="rId8"/>
            </p:custDataLst>
          </p:nvPr>
        </p:nvSpPr>
        <p:spPr>
          <a:xfrm>
            <a:off x="1114425" y="2850356"/>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A</a:t>
            </a:r>
            <a:endPar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0" name="矩形 9"/>
          <p:cNvSpPr>
            <a:spLocks noChangeAspect="1"/>
          </p:cNvSpPr>
          <p:nvPr>
            <p:custDataLst>
              <p:tags r:id="rId9"/>
            </p:custDataLst>
          </p:nvPr>
        </p:nvSpPr>
        <p:spPr>
          <a:xfrm>
            <a:off x="1114425" y="3536156"/>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B</a:t>
            </a:r>
            <a:endPar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1" name="矩形 10"/>
          <p:cNvSpPr>
            <a:spLocks noChangeAspect="1"/>
          </p:cNvSpPr>
          <p:nvPr>
            <p:custDataLst>
              <p:tags r:id="rId10"/>
            </p:custDataLst>
          </p:nvPr>
        </p:nvSpPr>
        <p:spPr>
          <a:xfrm>
            <a:off x="1114425" y="4221956"/>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C</a:t>
            </a:r>
            <a:endPar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2" name="矩形 11"/>
          <p:cNvSpPr>
            <a:spLocks noChangeAspect="1"/>
          </p:cNvSpPr>
          <p:nvPr>
            <p:custDataLst>
              <p:tags r:id="rId11"/>
            </p:custDataLst>
          </p:nvPr>
        </p:nvSpPr>
        <p:spPr>
          <a:xfrm>
            <a:off x="1114425" y="4907756"/>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D</a:t>
            </a:r>
            <a:endPar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3" name="圆角矩形 12"/>
          <p:cNvSpPr/>
          <p:nvPr>
            <p:custDataLst>
              <p:tags r:id="rId12"/>
            </p:custDataLst>
          </p:nvPr>
        </p:nvSpPr>
        <p:spPr>
          <a:xfrm>
            <a:off x="6172200" y="6215063"/>
            <a:ext cx="1543050" cy="411163"/>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提交</a:t>
            </a:r>
          </a:p>
        </p:txBody>
      </p:sp>
      <p:grpSp>
        <p:nvGrpSpPr>
          <p:cNvPr id="46094" name="组合 23"/>
          <p:cNvGrpSpPr/>
          <p:nvPr/>
        </p:nvGrpSpPr>
        <p:grpSpPr>
          <a:xfrm>
            <a:off x="9537701" y="0"/>
            <a:ext cx="3814763" cy="647700"/>
            <a:chOff x="9537700" y="0"/>
            <a:chExt cx="3815080" cy="647700"/>
          </a:xfrm>
        </p:grpSpPr>
        <p:sp>
          <p:nvSpPr>
            <p:cNvPr id="21" name="RemarkBack"/>
            <p:cNvSpPr/>
            <p:nvPr>
              <p:custDataLst>
                <p:tags r:id="rId25"/>
              </p:custDataLst>
            </p:nvPr>
          </p:nvSpPr>
          <p:spPr>
            <a:xfrm>
              <a:off x="9537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sp>
          <p:nvSpPr>
            <p:cNvPr id="22" name="RemarkBlock"/>
            <p:cNvSpPr/>
            <p:nvPr>
              <p:custDataLst>
                <p:tags r:id="rId26"/>
              </p:custDataLst>
            </p:nvPr>
          </p:nvSpPr>
          <p:spPr>
            <a:xfrm>
              <a:off x="9537700" y="12700"/>
              <a:ext cx="190516"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sp>
          <p:nvSpPr>
            <p:cNvPr id="46109" name="RemarkTitleText"/>
            <p:cNvSpPr txBox="1"/>
            <p:nvPr>
              <p:custDataLst>
                <p:tags r:id="rId27"/>
              </p:custDataLst>
            </p:nvPr>
          </p:nvSpPr>
          <p:spPr>
            <a:xfrm>
              <a:off x="9779000" y="0"/>
              <a:ext cx="1905000" cy="635000"/>
            </a:xfrm>
            <a:prstGeom prst="rect">
              <a:avLst/>
            </a:prstGeom>
            <a:noFill/>
            <a:ln w="9525">
              <a:noFill/>
            </a:ln>
          </p:spPr>
          <p:txBody>
            <a:bodyPr wrap="none" anchor="ctr" anchorCtr="0"/>
            <a:lstStyle/>
            <a:p>
              <a:r>
                <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p>
          </p:txBody>
        </p:sp>
      </p:grpSp>
      <p:sp>
        <p:nvSpPr>
          <p:cNvPr id="46095" name="TextBox 24"/>
          <p:cNvSpPr txBox="1"/>
          <p:nvPr>
            <p:custDataLst>
              <p:tags r:id="rId13"/>
            </p:custDataLst>
          </p:nvPr>
        </p:nvSpPr>
        <p:spPr>
          <a:xfrm>
            <a:off x="9613900" y="6326188"/>
            <a:ext cx="3662363" cy="461962"/>
          </a:xfrm>
          <a:prstGeom prst="rect">
            <a:avLst/>
          </a:prstGeom>
          <a:solidFill>
            <a:srgbClr val="FBFAEF"/>
          </a:solidFill>
          <a:ln w="12700">
            <a:noFill/>
          </a:ln>
        </p:spPr>
        <p:txBody>
          <a:bodyPr anchor="ctr" anchorCtr="0">
            <a:spAutoFit/>
          </a:bodyPr>
          <a:lstStyle/>
          <a:p>
            <a:r>
              <a:rPr lang="zh-CN" altLang="en-US" sz="1200" dirty="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可为此题添加文本、图片、公式等解析，且需将内容全部放在本区域内。正常使用需</a:t>
            </a:r>
            <a:r>
              <a:rPr lang="en-US" altLang="zh-CN" sz="1200" dirty="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3.0</a:t>
            </a:r>
            <a:r>
              <a:rPr lang="zh-CN" altLang="en-US" sz="1200" dirty="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以上版本</a:t>
            </a:r>
          </a:p>
        </p:txBody>
      </p:sp>
      <p:sp>
        <p:nvSpPr>
          <p:cNvPr id="46096" name="TextBox 25"/>
          <p:cNvSpPr txBox="1"/>
          <p:nvPr>
            <p:custDataLst>
              <p:tags r:id="rId14"/>
            </p:custDataLst>
          </p:nvPr>
        </p:nvSpPr>
        <p:spPr>
          <a:xfrm>
            <a:off x="9779001" y="1270000"/>
            <a:ext cx="3332163" cy="400050"/>
          </a:xfrm>
          <a:prstGeom prst="rect">
            <a:avLst/>
          </a:prstGeom>
          <a:noFill/>
          <a:ln w="9525">
            <a:noFill/>
          </a:ln>
        </p:spPr>
        <p:txBody>
          <a:bodyPr>
            <a:spAutoFit/>
          </a:bodyPr>
          <a:lstStyle/>
          <a:p>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B</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C</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D</a:t>
            </a:r>
            <a:endPar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RemarkBack"/>
          <p:cNvSpPr/>
          <p:nvPr>
            <p:custDataLst>
              <p:tags r:id="rId15"/>
            </p:custDataLst>
          </p:nvPr>
        </p:nvSpPr>
        <p:spPr>
          <a:xfrm>
            <a:off x="9537700" y="12700"/>
            <a:ext cx="3814763"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sp>
        <p:nvSpPr>
          <p:cNvPr id="3" name="RemarkBlock"/>
          <p:cNvSpPr/>
          <p:nvPr>
            <p:custDataLst>
              <p:tags r:id="rId16"/>
            </p:custDataLst>
          </p:nvPr>
        </p:nvSpPr>
        <p:spPr>
          <a:xfrm>
            <a:off x="9537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sp>
        <p:nvSpPr>
          <p:cNvPr id="46099" name="RemarkTitleText"/>
          <p:cNvSpPr txBox="1"/>
          <p:nvPr>
            <p:custDataLst>
              <p:tags r:id="rId17"/>
            </p:custDataLst>
          </p:nvPr>
        </p:nvSpPr>
        <p:spPr>
          <a:xfrm>
            <a:off x="9779000" y="0"/>
            <a:ext cx="1905000" cy="635000"/>
          </a:xfrm>
          <a:prstGeom prst="rect">
            <a:avLst/>
          </a:prstGeom>
          <a:noFill/>
          <a:ln w="9525">
            <a:noFill/>
          </a:ln>
        </p:spPr>
        <p:txBody>
          <a:bodyPr wrap="none" anchor="ctr" anchorCtr="0"/>
          <a:lstStyle/>
          <a:p>
            <a:r>
              <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6100" name="组合 17"/>
          <p:cNvGrpSpPr/>
          <p:nvPr>
            <p:custDataLst>
              <p:tags r:id="rId18"/>
            </p:custDataLst>
          </p:nvPr>
        </p:nvGrpSpPr>
        <p:grpSpPr>
          <a:xfrm>
            <a:off x="0" y="0"/>
            <a:ext cx="9144000" cy="635000"/>
            <a:chOff x="0" y="0"/>
            <a:chExt cx="9144000" cy="635000"/>
          </a:xfrm>
        </p:grpSpPr>
        <p:sp>
          <p:nvSpPr>
            <p:cNvPr id="14" name="TitleBackground"/>
            <p:cNvSpPr/>
            <p:nvPr>
              <p:custDataLst>
                <p:tags r:id="rId21"/>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sp>
          <p:nvSpPr>
            <p:cNvPr id="15" name="ColorBlock"/>
            <p:cNvSpPr/>
            <p:nvPr>
              <p:custDataLst>
                <p:tags r:id="rId22"/>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sp>
          <p:nvSpPr>
            <p:cNvPr id="46105" name="TypeText"/>
            <p:cNvSpPr txBox="1"/>
            <p:nvPr>
              <p:custDataLst>
                <p:tags r:id="rId23"/>
              </p:custDataLst>
            </p:nvPr>
          </p:nvSpPr>
          <p:spPr>
            <a:xfrm>
              <a:off x="254000" y="0"/>
              <a:ext cx="1905000" cy="635000"/>
            </a:xfrm>
            <a:prstGeom prst="rect">
              <a:avLst/>
            </a:prstGeom>
            <a:noFill/>
            <a:ln w="9525">
              <a:noFill/>
            </a:ln>
          </p:spPr>
          <p:txBody>
            <a:bodyPr wrap="none" anchor="ctr" anchorCtr="0"/>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多选题</a:t>
              </a:r>
            </a:p>
          </p:txBody>
        </p:sp>
        <p:sp>
          <p:nvSpPr>
            <p:cNvPr id="46106" name="TipText"/>
            <p:cNvSpPr txBox="1"/>
            <p:nvPr>
              <p:custDataLst>
                <p:tags r:id="rId24"/>
              </p:custDataLst>
            </p:nvPr>
          </p:nvSpPr>
          <p:spPr>
            <a:xfrm>
              <a:off x="1525905" y="109220"/>
              <a:ext cx="2286000" cy="508000"/>
            </a:xfrm>
            <a:prstGeom prst="rect">
              <a:avLst/>
            </a:prstGeom>
            <a:noFill/>
            <a:ln w="9525">
              <a:noFill/>
            </a:ln>
          </p:spPr>
          <p:txBody>
            <a:bodyPr wrap="none" anchor="ctr" anchorCtr="0"/>
            <a:lstStyle/>
            <a:p>
              <a:r>
                <a:rPr lang="en-US" altLang="zh-CN" sz="2000" dirty="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dirty="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p>
          </p:txBody>
        </p:sp>
      </p:grpSp>
      <p:pic>
        <p:nvPicPr>
          <p:cNvPr id="46101" name="图片 2"/>
          <p:cNvPicPr/>
          <p:nvPr>
            <p:custDataLst>
              <p:tags r:id="rId19"/>
            </p:custDataLst>
          </p:nvPr>
        </p:nvPicPr>
        <p:blipFill>
          <a:blip r:embed="rId29"/>
          <a:stretch>
            <a:fillRect/>
          </a:stretch>
        </p:blipFill>
        <p:spPr>
          <a:xfrm>
            <a:off x="7594600" y="63500"/>
            <a:ext cx="1422400" cy="508000"/>
          </a:xfrm>
          <a:prstGeom prst="rect">
            <a:avLst/>
          </a:prstGeom>
          <a:noFill/>
          <a:ln w="9525">
            <a:noFill/>
          </a:ln>
        </p:spPr>
      </p:pic>
      <p:sp>
        <p:nvSpPr>
          <p:cNvPr id="7" name="文本框 6">
            <a:extLst>
              <a:ext uri="{FF2B5EF4-FFF2-40B4-BE49-F238E27FC236}">
                <a16:creationId xmlns:a16="http://schemas.microsoft.com/office/drawing/2014/main" id="{80CC2D20-93A7-714C-A3D0-3410A386EED1}"/>
              </a:ext>
            </a:extLst>
          </p:cNvPr>
          <p:cNvSpPr txBox="1"/>
          <p:nvPr>
            <p:custDataLst>
              <p:tags r:id="rId20"/>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42</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47107" name="Rectangle 2"/>
          <p:cNvSpPr>
            <a:spLocks noGrp="1"/>
          </p:cNvSpPr>
          <p:nvPr>
            <p:ph type="title"/>
          </p:nvPr>
        </p:nvSpPr>
        <p:spPr>
          <a:ln/>
        </p:spPr>
        <p:txBody>
          <a:bodyPr vert="horz" wrap="square" lIns="91440" tIns="45720" rIns="91440" bIns="45720" anchor="b" anchorCtr="0"/>
          <a:lstStyle/>
          <a:p>
            <a:pPr eaLnBrk="1" hangingPunct="1"/>
            <a:r>
              <a:rPr lang="en-US" altLang="zh-CN" dirty="0">
                <a:latin typeface="Times New Roman" panose="02020603050405020304" pitchFamily="18" charset="0"/>
              </a:rPr>
              <a:t>2.2.4  </a:t>
            </a:r>
            <a:r>
              <a:rPr lang="zh-CN" altLang="en-US" dirty="0">
                <a:latin typeface="Times New Roman" panose="02020603050405020304" pitchFamily="18" charset="0"/>
              </a:rPr>
              <a:t>谓词公式的性质</a:t>
            </a:r>
          </a:p>
        </p:txBody>
      </p:sp>
      <p:sp>
        <p:nvSpPr>
          <p:cNvPr id="47108" name="Rectangle 3"/>
          <p:cNvSpPr>
            <a:spLocks noGrp="1"/>
          </p:cNvSpPr>
          <p:nvPr>
            <p:ph idx="1"/>
          </p:nvPr>
        </p:nvSpPr>
        <p:spPr>
          <a:xfrm>
            <a:off x="319088" y="965200"/>
            <a:ext cx="8642350" cy="5400675"/>
          </a:xfrm>
          <a:ln/>
        </p:spPr>
        <p:txBody>
          <a:bodyPr vert="horz" wrap="square" lIns="91440" tIns="45720" rIns="91440" bIns="45720" anchor="t" anchorCtr="0"/>
          <a:lstStyle/>
          <a:p>
            <a:pPr marL="0" indent="0" eaLnBrk="1" hangingPunct="1">
              <a:buNone/>
            </a:pPr>
            <a:r>
              <a:rPr lang="en-US" altLang="zh-CN" b="1" dirty="0">
                <a:latin typeface="Times New Roman" panose="02020603050405020304" pitchFamily="18" charset="0"/>
              </a:rPr>
              <a:t>1. </a:t>
            </a:r>
            <a:r>
              <a:rPr lang="zh-CN" altLang="en-US" b="1" dirty="0">
                <a:latin typeface="Times New Roman" panose="02020603050405020304" pitchFamily="18" charset="0"/>
              </a:rPr>
              <a:t>谓词公式的解释</a:t>
            </a:r>
          </a:p>
          <a:p>
            <a:pPr marL="0" indent="0" eaLnBrk="1" hangingPunct="1"/>
            <a:r>
              <a:rPr lang="zh-CN" altLang="en-US" b="1" dirty="0">
                <a:latin typeface="Times New Roman" panose="02020603050405020304" pitchFamily="18" charset="0"/>
              </a:rPr>
              <a:t>  谓词公式在个体域上的解释：</a:t>
            </a:r>
            <a:r>
              <a:rPr lang="zh-CN" altLang="en-US" dirty="0">
                <a:latin typeface="Times New Roman" panose="02020603050405020304" pitchFamily="18" charset="0"/>
              </a:rPr>
              <a:t>个体域中的实体对谓词演算表达式的每个常量、变量、谓词和函数符号的指派。</a:t>
            </a:r>
          </a:p>
          <a:p>
            <a:pPr marL="0" indent="0" algn="just" eaLnBrk="1" hangingPunct="1"/>
            <a:endParaRPr lang="en-US" altLang="zh-CN" b="1" dirty="0">
              <a:latin typeface="Times New Roman" panose="02020603050405020304" pitchFamily="18" charset="0"/>
            </a:endParaRPr>
          </a:p>
        </p:txBody>
      </p:sp>
      <p:sp>
        <p:nvSpPr>
          <p:cNvPr id="230404" name="AutoShape 4"/>
          <p:cNvSpPr/>
          <p:nvPr/>
        </p:nvSpPr>
        <p:spPr>
          <a:xfrm>
            <a:off x="2176463" y="3163888"/>
            <a:ext cx="4021137" cy="1597025"/>
          </a:xfrm>
          <a:prstGeom prst="wedgeRoundRectCallout">
            <a:avLst>
              <a:gd name="adj1" fmla="val -44435"/>
              <a:gd name="adj2" fmla="val -115111"/>
              <a:gd name="adj3" fmla="val 16667"/>
            </a:avLst>
          </a:prstGeom>
          <a:gradFill rotWithShape="0">
            <a:gsLst>
              <a:gs pos="0">
                <a:srgbClr val="CCFFFF"/>
              </a:gs>
              <a:gs pos="100000">
                <a:schemeClr val="bg1"/>
              </a:gs>
            </a:gsLst>
            <a:path path="rect">
              <a:fillToRect l="100000" t="100000"/>
            </a:path>
            <a:tileRect/>
          </a:gradFill>
          <a:ln w="9525" cap="flat" cmpd="sng">
            <a:solidFill>
              <a:srgbClr val="008080"/>
            </a:solidFill>
            <a:prstDash val="solid"/>
            <a:miter/>
            <a:headEnd type="none" w="med" len="med"/>
            <a:tailEnd type="none" w="med" len="med"/>
          </a:ln>
        </p:spPr>
        <p:txBody>
          <a:bodyPr/>
          <a:lstStyle/>
          <a:p>
            <a:pPr algn="just" eaLnBrk="1" hangingPunct="1">
              <a:lnSpc>
                <a:spcPct val="140000"/>
              </a:lnSpc>
            </a:pPr>
            <a:r>
              <a:rPr lang="en-US" altLang="zh-CN" sz="2400" b="1" i="1" dirty="0">
                <a:latin typeface="Times New Roman" panose="02020603050405020304" pitchFamily="18" charset="0"/>
              </a:rPr>
              <a:t>Friends</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george</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x</a:t>
            </a:r>
            <a:r>
              <a:rPr lang="en-US" altLang="zh-CN" sz="2400" b="1" dirty="0">
                <a:latin typeface="Times New Roman" panose="02020603050405020304" pitchFamily="18" charset="0"/>
              </a:rPr>
              <a:t>)</a:t>
            </a:r>
          </a:p>
          <a:p>
            <a:pPr algn="just" eaLnBrk="1" hangingPunct="1"/>
            <a:r>
              <a:rPr lang="en-US" altLang="zh-CN" sz="2400" b="1" i="1" dirty="0">
                <a:latin typeface="Times New Roman" panose="02020603050405020304" pitchFamily="18" charset="0"/>
              </a:rPr>
              <a:t>Friends</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george</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susie</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T</a:t>
            </a:r>
          </a:p>
          <a:p>
            <a:pPr algn="just" eaLnBrk="1" hangingPunct="1"/>
            <a:r>
              <a:rPr lang="en-US" altLang="zh-CN" sz="2400" b="1" i="1" dirty="0">
                <a:latin typeface="Times New Roman" panose="02020603050405020304" pitchFamily="18" charset="0"/>
              </a:rPr>
              <a:t>Friends</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george</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kate</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F</a:t>
            </a:r>
            <a:endParaRPr lang="en-US" altLang="zh-CN" sz="2400" b="1" dirty="0">
              <a:latin typeface="Times New Roman" panose="02020603050405020304" pitchFamily="18" charset="0"/>
            </a:endParaRPr>
          </a:p>
          <a:p>
            <a:pPr algn="just" eaLnBrk="1" hangingPunct="1"/>
            <a:endParaRPr lang="en-US" altLang="zh-CN" dirty="0">
              <a:latin typeface="Arial" panose="020B0604020202020204" pitchFamily="34" charset="0"/>
            </a:endParaRPr>
          </a:p>
        </p:txBody>
      </p:sp>
      <p:sp>
        <p:nvSpPr>
          <p:cNvPr id="230405" name="Rectangle 5"/>
          <p:cNvSpPr/>
          <p:nvPr/>
        </p:nvSpPr>
        <p:spPr>
          <a:xfrm>
            <a:off x="374650" y="4829175"/>
            <a:ext cx="8551863" cy="1117600"/>
          </a:xfrm>
          <a:prstGeom prst="rect">
            <a:avLst/>
          </a:prstGeom>
          <a:noFill/>
          <a:ln w="9525">
            <a:noFill/>
          </a:ln>
        </p:spPr>
        <p:txBody>
          <a:bodyPr>
            <a:spAutoFit/>
          </a:bodyPr>
          <a:lstStyle/>
          <a:p>
            <a:pPr eaLnBrk="1" hangingPunct="1">
              <a:lnSpc>
                <a:spcPct val="120000"/>
              </a:lnSpc>
              <a:spcBef>
                <a:spcPct val="40000"/>
              </a:spcBef>
              <a:buClr>
                <a:schemeClr val="accent2"/>
              </a:buClr>
              <a:buFont typeface="Wingdings" panose="05000000000000000000" pitchFamily="2" charset="2"/>
              <a:buBlip>
                <a:blip r:embed="rId2"/>
              </a:buBlip>
            </a:pPr>
            <a:r>
              <a:rPr lang="en-US" altLang="zh-CN" sz="2800" b="1" dirty="0">
                <a:latin typeface="Times New Roman" panose="02020603050405020304" pitchFamily="18" charset="0"/>
              </a:rPr>
              <a:t> </a:t>
            </a:r>
            <a:r>
              <a:rPr lang="zh-CN" altLang="en-US" sz="2800" b="1" dirty="0">
                <a:latin typeface="Times New Roman" panose="02020603050405020304" pitchFamily="18" charset="0"/>
              </a:rPr>
              <a:t>对于每一个解释，谓词公式都可求出一个真值（</a:t>
            </a:r>
            <a:r>
              <a:rPr lang="en-US" altLang="zh-CN" sz="2800" b="1" i="1" dirty="0">
                <a:latin typeface="Times New Roman" panose="02020603050405020304" pitchFamily="18" charset="0"/>
                <a:cs typeface="Times New Roman" panose="02020603050405020304" pitchFamily="18" charset="0"/>
              </a:rPr>
              <a:t>T</a:t>
            </a:r>
            <a:r>
              <a:rPr lang="zh-CN" altLang="en-US" sz="2800" b="1" dirty="0">
                <a:latin typeface="Times New Roman" panose="02020603050405020304" pitchFamily="18" charset="0"/>
              </a:rPr>
              <a:t>或</a:t>
            </a:r>
            <a:r>
              <a:rPr lang="en-US" altLang="zh-CN" sz="2800" b="1" i="1" dirty="0">
                <a:latin typeface="Times New Roman" panose="02020603050405020304" pitchFamily="18" charset="0"/>
                <a:cs typeface="Times New Roman" panose="02020603050405020304" pitchFamily="18" charset="0"/>
              </a:rPr>
              <a:t>F</a:t>
            </a:r>
            <a:r>
              <a:rPr lang="zh-CN" altLang="en-US" sz="2800" b="1" dirty="0">
                <a:latin typeface="Times New Roman" panose="02020603050405020304"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230404"/>
                                        </p:tgtEl>
                                        <p:attrNameLst>
                                          <p:attrName>style.visibility</p:attrName>
                                        </p:attrNameLst>
                                      </p:cBhvr>
                                      <p:to>
                                        <p:strVal val="visible"/>
                                      </p:to>
                                    </p:set>
                                    <p:anim calcmode="lin" valueType="num">
                                      <p:cBhvr>
                                        <p:cTn id="7" dur="500" fill="hold"/>
                                        <p:tgtEl>
                                          <p:spTgt spid="230404"/>
                                        </p:tgtEl>
                                        <p:attrNameLst>
                                          <p:attrName>ppt_x</p:attrName>
                                        </p:attrNameLst>
                                      </p:cBhvr>
                                      <p:tavLst>
                                        <p:tav tm="0">
                                          <p:val>
                                            <p:strVal val="#ppt_x"/>
                                          </p:val>
                                        </p:tav>
                                        <p:tav tm="100000">
                                          <p:val>
                                            <p:strVal val="#ppt_x"/>
                                          </p:val>
                                        </p:tav>
                                      </p:tavLst>
                                    </p:anim>
                                    <p:anim calcmode="lin" valueType="num">
                                      <p:cBhvr>
                                        <p:cTn id="8" dur="500" fill="hold"/>
                                        <p:tgtEl>
                                          <p:spTgt spid="230404"/>
                                        </p:tgtEl>
                                        <p:attrNameLst>
                                          <p:attrName>ppt_y</p:attrName>
                                        </p:attrNameLst>
                                      </p:cBhvr>
                                      <p:tavLst>
                                        <p:tav tm="0">
                                          <p:val>
                                            <p:strVal val="#ppt_y-#ppt_h/2"/>
                                          </p:val>
                                        </p:tav>
                                        <p:tav tm="100000">
                                          <p:val>
                                            <p:strVal val="#ppt_y"/>
                                          </p:val>
                                        </p:tav>
                                      </p:tavLst>
                                    </p:anim>
                                    <p:anim calcmode="lin" valueType="num">
                                      <p:cBhvr>
                                        <p:cTn id="9" dur="500" fill="hold"/>
                                        <p:tgtEl>
                                          <p:spTgt spid="230404"/>
                                        </p:tgtEl>
                                        <p:attrNameLst>
                                          <p:attrName>ppt_w</p:attrName>
                                        </p:attrNameLst>
                                      </p:cBhvr>
                                      <p:tavLst>
                                        <p:tav tm="0">
                                          <p:val>
                                            <p:strVal val="#ppt_w"/>
                                          </p:val>
                                        </p:tav>
                                        <p:tav tm="100000">
                                          <p:val>
                                            <p:strVal val="#ppt_w"/>
                                          </p:val>
                                        </p:tav>
                                      </p:tavLst>
                                    </p:anim>
                                    <p:anim calcmode="lin" valueType="num">
                                      <p:cBhvr>
                                        <p:cTn id="10" dur="500" fill="hold"/>
                                        <p:tgtEl>
                                          <p:spTgt spid="230404"/>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30405"/>
                                        </p:tgtEl>
                                        <p:attrNameLst>
                                          <p:attrName>style.visibility</p:attrName>
                                        </p:attrNameLst>
                                      </p:cBhvr>
                                      <p:to>
                                        <p:strVal val="visible"/>
                                      </p:to>
                                    </p:set>
                                    <p:anim calcmode="lin" valueType="num">
                                      <p:cBhvr additive="base">
                                        <p:cTn id="15" dur="500" fill="hold"/>
                                        <p:tgtEl>
                                          <p:spTgt spid="230405"/>
                                        </p:tgtEl>
                                        <p:attrNameLst>
                                          <p:attrName>ppt_x</p:attrName>
                                        </p:attrNameLst>
                                      </p:cBhvr>
                                      <p:tavLst>
                                        <p:tav tm="0">
                                          <p:val>
                                            <p:strVal val="#ppt_x"/>
                                          </p:val>
                                        </p:tav>
                                        <p:tav tm="100000">
                                          <p:val>
                                            <p:strVal val="#ppt_x"/>
                                          </p:val>
                                        </p:tav>
                                      </p:tavLst>
                                    </p:anim>
                                    <p:anim calcmode="lin" valueType="num">
                                      <p:cBhvr additive="base">
                                        <p:cTn id="16" dur="500" fill="hold"/>
                                        <p:tgtEl>
                                          <p:spTgt spid="2304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4" grpId="0" animBg="1"/>
      <p:bldP spid="23040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43</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48131" name="Rectangle 2"/>
          <p:cNvSpPr>
            <a:spLocks noGrp="1"/>
          </p:cNvSpPr>
          <p:nvPr>
            <p:ph type="title"/>
          </p:nvPr>
        </p:nvSpPr>
        <p:spPr>
          <a:ln/>
        </p:spPr>
        <p:txBody>
          <a:bodyPr vert="horz" wrap="square" lIns="91440" tIns="45720" rIns="91440" bIns="45720" anchor="b" anchorCtr="0"/>
          <a:lstStyle/>
          <a:p>
            <a:pPr eaLnBrk="1" hangingPunct="1"/>
            <a:r>
              <a:rPr lang="en-US" altLang="zh-CN" dirty="0">
                <a:latin typeface="Times New Roman" panose="02020603050405020304" pitchFamily="18" charset="0"/>
              </a:rPr>
              <a:t>2.2.4  </a:t>
            </a:r>
            <a:r>
              <a:rPr lang="zh-CN" altLang="en-US" dirty="0">
                <a:latin typeface="Times New Roman" panose="02020603050405020304" pitchFamily="18" charset="0"/>
              </a:rPr>
              <a:t>谓词公式的性质</a:t>
            </a:r>
          </a:p>
        </p:txBody>
      </p:sp>
      <p:sp>
        <p:nvSpPr>
          <p:cNvPr id="48132" name="Rectangle 3"/>
          <p:cNvSpPr>
            <a:spLocks noGrp="1"/>
          </p:cNvSpPr>
          <p:nvPr>
            <p:ph idx="1"/>
          </p:nvPr>
        </p:nvSpPr>
        <p:spPr>
          <a:xfrm>
            <a:off x="250825" y="908050"/>
            <a:ext cx="8642350" cy="742950"/>
          </a:xfrm>
          <a:ln/>
        </p:spPr>
        <p:txBody>
          <a:bodyPr vert="horz" wrap="square" lIns="91440" tIns="45720" rIns="91440" bIns="45720" anchor="t" anchorCtr="0"/>
          <a:lstStyle/>
          <a:p>
            <a:pPr marL="571500" indent="-571500" eaLnBrk="1" hangingPunct="1">
              <a:buNone/>
            </a:pPr>
            <a:r>
              <a:rPr lang="en-US" altLang="zh-CN" b="1" dirty="0">
                <a:latin typeface="Times New Roman" panose="02020603050405020304" pitchFamily="18" charset="0"/>
              </a:rPr>
              <a:t> 2.</a:t>
            </a:r>
            <a:r>
              <a:rPr lang="en-US" altLang="zh-CN" b="1" dirty="0"/>
              <a:t> </a:t>
            </a:r>
            <a:r>
              <a:rPr lang="zh-CN" altLang="en-US" b="1" dirty="0"/>
              <a:t>谓词公式的永真性、可满足性、不可满足性   </a:t>
            </a:r>
          </a:p>
          <a:p>
            <a:pPr marL="571500" indent="-571500" eaLnBrk="1" hangingPunct="1">
              <a:buNone/>
            </a:pPr>
            <a:endParaRPr lang="en-US" altLang="zh-CN" b="1" dirty="0"/>
          </a:p>
        </p:txBody>
      </p:sp>
      <p:sp>
        <p:nvSpPr>
          <p:cNvPr id="48133" name="Text Box 4"/>
          <p:cNvSpPr txBox="1"/>
          <p:nvPr/>
        </p:nvSpPr>
        <p:spPr>
          <a:xfrm>
            <a:off x="508000" y="5108575"/>
            <a:ext cx="8374063" cy="366713"/>
          </a:xfrm>
          <a:prstGeom prst="rect">
            <a:avLst/>
          </a:prstGeom>
          <a:noFill/>
          <a:ln w="9525">
            <a:noFill/>
          </a:ln>
        </p:spPr>
        <p:txBody>
          <a:bodyPr>
            <a:spAutoFit/>
          </a:bodyPr>
          <a:lstStyle/>
          <a:p>
            <a:pPr eaLnBrk="1" hangingPunct="1">
              <a:spcBef>
                <a:spcPct val="50000"/>
              </a:spcBef>
            </a:pPr>
            <a:endParaRPr lang="zh-CN" altLang="zh-CN" dirty="0">
              <a:latin typeface="Arial" panose="020B0604020202020204" pitchFamily="34" charset="0"/>
            </a:endParaRPr>
          </a:p>
        </p:txBody>
      </p:sp>
      <p:sp>
        <p:nvSpPr>
          <p:cNvPr id="48134" name="Text Box 5"/>
          <p:cNvSpPr txBox="1"/>
          <p:nvPr/>
        </p:nvSpPr>
        <p:spPr>
          <a:xfrm>
            <a:off x="384175" y="5097463"/>
            <a:ext cx="8461375" cy="1530350"/>
          </a:xfrm>
          <a:prstGeom prst="rect">
            <a:avLst/>
          </a:prstGeom>
          <a:solidFill>
            <a:srgbClr val="FFFFFF"/>
          </a:solidFill>
          <a:ln w="9525" cap="flat" cmpd="sng">
            <a:solidFill>
              <a:srgbClr val="808080"/>
            </a:solidFill>
            <a:prstDash val="solid"/>
            <a:miter/>
            <a:headEnd type="none" w="med" len="med"/>
            <a:tailEnd type="none" w="med" len="med"/>
          </a:ln>
        </p:spPr>
        <p:txBody>
          <a:bodyPr>
            <a:spAutoFit/>
          </a:bodyPr>
          <a:lstStyle/>
          <a:p>
            <a:pPr algn="just" eaLnBrk="1" hangingPunct="1">
              <a:lnSpc>
                <a:spcPct val="120000"/>
              </a:lnSpc>
              <a:spcBef>
                <a:spcPct val="20000"/>
              </a:spcBef>
              <a:buClr>
                <a:schemeClr val="accent2"/>
              </a:buClr>
              <a:buFont typeface="Wingdings" panose="05000000000000000000" pitchFamily="2" charset="2"/>
              <a:buChar char="§"/>
            </a:pPr>
            <a:r>
              <a:rPr lang="en-US" altLang="zh-CN" sz="2600" b="1" dirty="0">
                <a:latin typeface="Arial" panose="020B0604020202020204" pitchFamily="34" charset="0"/>
              </a:rPr>
              <a:t> </a:t>
            </a:r>
            <a:r>
              <a:rPr lang="zh-CN" altLang="en-US" sz="2600" b="1" dirty="0">
                <a:latin typeface="Times New Roman" panose="02020603050405020304" pitchFamily="18" charset="0"/>
              </a:rPr>
              <a:t>定义</a:t>
            </a:r>
            <a:r>
              <a:rPr lang="en-US" altLang="zh-CN" sz="2600" b="1" dirty="0">
                <a:latin typeface="Times New Roman" panose="02020603050405020304" pitchFamily="18" charset="0"/>
              </a:rPr>
              <a:t>2.5  </a:t>
            </a:r>
            <a:r>
              <a:rPr lang="zh-CN" altLang="en-US" sz="2600" b="1" dirty="0">
                <a:latin typeface="Times New Roman" panose="02020603050405020304" pitchFamily="18" charset="0"/>
              </a:rPr>
              <a:t>对于谓词公式</a:t>
            </a:r>
            <a:r>
              <a:rPr lang="en-US" altLang="zh-CN" sz="2600" b="1" i="1" dirty="0">
                <a:latin typeface="Times New Roman" panose="02020603050405020304" pitchFamily="18" charset="0"/>
              </a:rPr>
              <a:t>P</a:t>
            </a:r>
            <a:r>
              <a:rPr lang="zh-CN" altLang="en-US" sz="2600" b="1" dirty="0">
                <a:latin typeface="Times New Roman" panose="02020603050405020304" pitchFamily="18" charset="0"/>
              </a:rPr>
              <a:t>，如果至少存在一个解释使得</a:t>
            </a:r>
            <a:r>
              <a:rPr lang="en-US" altLang="zh-CN" sz="2600" b="1" i="1" dirty="0">
                <a:latin typeface="Times New Roman" panose="02020603050405020304" pitchFamily="18" charset="0"/>
              </a:rPr>
              <a:t>P</a:t>
            </a:r>
            <a:r>
              <a:rPr lang="zh-CN" altLang="en-US" sz="2600" b="1" dirty="0">
                <a:latin typeface="Times New Roman" panose="02020603050405020304" pitchFamily="18" charset="0"/>
              </a:rPr>
              <a:t>在此解释下的真值为</a:t>
            </a:r>
            <a:r>
              <a:rPr lang="en-US" altLang="zh-CN" sz="2600" b="1" i="1" dirty="0">
                <a:latin typeface="Times New Roman" panose="02020603050405020304" pitchFamily="18" charset="0"/>
              </a:rPr>
              <a:t>T</a:t>
            </a:r>
            <a:r>
              <a:rPr lang="zh-CN" altLang="en-US" sz="2600" b="1" dirty="0">
                <a:latin typeface="Times New Roman" panose="02020603050405020304" pitchFamily="18" charset="0"/>
              </a:rPr>
              <a:t>，则称</a:t>
            </a:r>
            <a:r>
              <a:rPr lang="en-US" altLang="zh-CN" sz="2600" b="1" i="1" dirty="0">
                <a:latin typeface="Times New Roman" panose="02020603050405020304" pitchFamily="18" charset="0"/>
              </a:rPr>
              <a:t>P</a:t>
            </a:r>
            <a:r>
              <a:rPr lang="zh-CN" altLang="en-US" sz="2600" b="1" dirty="0">
                <a:latin typeface="Times New Roman" panose="02020603050405020304" pitchFamily="18" charset="0"/>
              </a:rPr>
              <a:t>是可满足的，否则，则称</a:t>
            </a:r>
            <a:r>
              <a:rPr lang="en-US" altLang="zh-CN" sz="2600" b="1" i="1" dirty="0">
                <a:latin typeface="Times New Roman" panose="02020603050405020304" pitchFamily="18" charset="0"/>
              </a:rPr>
              <a:t>P</a:t>
            </a:r>
            <a:r>
              <a:rPr lang="zh-CN" altLang="en-US" sz="2600" b="1" dirty="0">
                <a:latin typeface="Times New Roman" panose="02020603050405020304" pitchFamily="18" charset="0"/>
              </a:rPr>
              <a:t>是不可满足的。</a:t>
            </a:r>
            <a:endParaRPr lang="zh-CN" altLang="en-US" sz="2600" dirty="0">
              <a:latin typeface="Times New Roman" panose="02020603050405020304" pitchFamily="18" charset="0"/>
            </a:endParaRPr>
          </a:p>
        </p:txBody>
      </p:sp>
      <p:sp>
        <p:nvSpPr>
          <p:cNvPr id="48135" name="Text Box 6"/>
          <p:cNvSpPr txBox="1"/>
          <p:nvPr/>
        </p:nvSpPr>
        <p:spPr>
          <a:xfrm>
            <a:off x="369888" y="3357563"/>
            <a:ext cx="8432800" cy="1566862"/>
          </a:xfrm>
          <a:prstGeom prst="rect">
            <a:avLst/>
          </a:prstGeom>
          <a:solidFill>
            <a:srgbClr val="FFFFFF"/>
          </a:solidFill>
          <a:ln w="9525" cap="flat" cmpd="sng">
            <a:solidFill>
              <a:srgbClr val="808080"/>
            </a:solidFill>
            <a:prstDash val="solid"/>
            <a:miter/>
            <a:headEnd type="none" w="med" len="med"/>
            <a:tailEnd type="none" w="med" len="med"/>
          </a:ln>
        </p:spPr>
        <p:txBody>
          <a:bodyPr>
            <a:spAutoFit/>
          </a:bodyPr>
          <a:lstStyle/>
          <a:p>
            <a:pPr algn="just" eaLnBrk="1" hangingPunct="1">
              <a:lnSpc>
                <a:spcPct val="120000"/>
              </a:lnSpc>
              <a:spcBef>
                <a:spcPct val="50000"/>
              </a:spcBef>
              <a:buClr>
                <a:schemeClr val="accent2"/>
              </a:buClr>
              <a:buFont typeface="Wingdings" panose="05000000000000000000" pitchFamily="2" charset="2"/>
              <a:buChar char="§"/>
            </a:pPr>
            <a:r>
              <a:rPr lang="en-US" altLang="zh-CN" sz="2600" b="1" dirty="0">
                <a:latin typeface="Arial" panose="020B0604020202020204" pitchFamily="34" charset="0"/>
              </a:rPr>
              <a:t> </a:t>
            </a:r>
            <a:r>
              <a:rPr lang="zh-CN" altLang="en-US" sz="2600" b="1" dirty="0">
                <a:latin typeface="Times New Roman" panose="02020603050405020304" pitchFamily="18" charset="0"/>
              </a:rPr>
              <a:t>定义</a:t>
            </a:r>
            <a:r>
              <a:rPr lang="en-US" altLang="zh-CN" sz="2600" b="1" dirty="0">
                <a:latin typeface="Times New Roman" panose="02020603050405020304" pitchFamily="18" charset="0"/>
              </a:rPr>
              <a:t>2.4  </a:t>
            </a:r>
            <a:r>
              <a:rPr lang="zh-CN" altLang="en-US" sz="2600" b="1" dirty="0">
                <a:latin typeface="Times New Roman" panose="02020603050405020304" pitchFamily="18" charset="0"/>
              </a:rPr>
              <a:t>如果谓词公式</a:t>
            </a:r>
            <a:r>
              <a:rPr lang="en-US" altLang="zh-CN" sz="2600" b="1" i="1" dirty="0">
                <a:latin typeface="Times New Roman" panose="02020603050405020304" pitchFamily="18" charset="0"/>
              </a:rPr>
              <a:t>P</a:t>
            </a:r>
            <a:r>
              <a:rPr lang="zh-CN" altLang="en-US" sz="2600" b="1" dirty="0">
                <a:latin typeface="Times New Roman" panose="02020603050405020304" pitchFamily="18" charset="0"/>
              </a:rPr>
              <a:t>对个体域</a:t>
            </a:r>
            <a:r>
              <a:rPr lang="en-US" altLang="zh-CN" sz="2600" b="1" i="1" dirty="0">
                <a:latin typeface="Times New Roman" panose="02020603050405020304" pitchFamily="18" charset="0"/>
              </a:rPr>
              <a:t>D</a:t>
            </a:r>
            <a:r>
              <a:rPr lang="zh-CN" altLang="en-US" sz="2600" b="1" dirty="0">
                <a:latin typeface="Times New Roman" panose="02020603050405020304" pitchFamily="18" charset="0"/>
              </a:rPr>
              <a:t>上的任何一个解释都取得真值</a:t>
            </a:r>
            <a:r>
              <a:rPr lang="en-US" altLang="zh-CN" sz="2600" b="1" i="1" dirty="0">
                <a:latin typeface="Times New Roman" panose="02020603050405020304" pitchFamily="18" charset="0"/>
              </a:rPr>
              <a:t>F</a:t>
            </a:r>
            <a:r>
              <a:rPr lang="zh-CN" altLang="en-US" sz="2600" b="1" dirty="0">
                <a:latin typeface="Times New Roman" panose="02020603050405020304" pitchFamily="18" charset="0"/>
              </a:rPr>
              <a:t>，则称</a:t>
            </a:r>
            <a:r>
              <a:rPr lang="en-US" altLang="zh-CN" sz="2600" b="1" i="1" dirty="0">
                <a:latin typeface="Times New Roman" panose="02020603050405020304" pitchFamily="18" charset="0"/>
              </a:rPr>
              <a:t>P</a:t>
            </a:r>
            <a:r>
              <a:rPr lang="zh-CN" altLang="en-US" sz="2600" b="1" dirty="0">
                <a:latin typeface="Times New Roman" panose="02020603050405020304" pitchFamily="18" charset="0"/>
              </a:rPr>
              <a:t>在</a:t>
            </a:r>
            <a:r>
              <a:rPr lang="en-US" altLang="zh-CN" sz="2600" b="1" i="1" dirty="0">
                <a:latin typeface="Times New Roman" panose="02020603050405020304" pitchFamily="18" charset="0"/>
              </a:rPr>
              <a:t>D</a:t>
            </a:r>
            <a:r>
              <a:rPr lang="zh-CN" altLang="en-US" sz="2600" b="1" dirty="0">
                <a:latin typeface="Times New Roman" panose="02020603050405020304" pitchFamily="18" charset="0"/>
              </a:rPr>
              <a:t>上是永假的；如果</a:t>
            </a:r>
            <a:r>
              <a:rPr lang="en-US" altLang="zh-CN" sz="2600" b="1" i="1" dirty="0">
                <a:latin typeface="Times New Roman" panose="02020603050405020304" pitchFamily="18" charset="0"/>
              </a:rPr>
              <a:t>P</a:t>
            </a:r>
            <a:r>
              <a:rPr lang="zh-CN" altLang="en-US" sz="2600" b="1" dirty="0">
                <a:latin typeface="Times New Roman" panose="02020603050405020304" pitchFamily="18" charset="0"/>
              </a:rPr>
              <a:t>在每个非空个体域上均永假，则称</a:t>
            </a:r>
            <a:r>
              <a:rPr lang="en-US" altLang="zh-CN" sz="2600" b="1" i="1" dirty="0">
                <a:latin typeface="Times New Roman" panose="02020603050405020304" pitchFamily="18" charset="0"/>
              </a:rPr>
              <a:t>P</a:t>
            </a:r>
            <a:r>
              <a:rPr lang="zh-CN" altLang="en-US" sz="2600" b="1" dirty="0">
                <a:latin typeface="Times New Roman" panose="02020603050405020304" pitchFamily="18" charset="0"/>
              </a:rPr>
              <a:t>永假</a:t>
            </a:r>
            <a:r>
              <a:rPr lang="zh-CN" altLang="en-US" sz="2800" b="1" dirty="0">
                <a:latin typeface="Times New Roman" panose="02020603050405020304" pitchFamily="18" charset="0"/>
              </a:rPr>
              <a:t>。</a:t>
            </a:r>
          </a:p>
        </p:txBody>
      </p:sp>
      <p:sp>
        <p:nvSpPr>
          <p:cNvPr id="48136" name="Text Box 7"/>
          <p:cNvSpPr txBox="1"/>
          <p:nvPr/>
        </p:nvSpPr>
        <p:spPr>
          <a:xfrm>
            <a:off x="392113" y="1598613"/>
            <a:ext cx="8404225" cy="1566862"/>
          </a:xfrm>
          <a:prstGeom prst="rect">
            <a:avLst/>
          </a:prstGeom>
          <a:solidFill>
            <a:srgbClr val="FFFFFF"/>
          </a:solidFill>
          <a:ln w="9525" cap="flat" cmpd="sng">
            <a:solidFill>
              <a:srgbClr val="808080"/>
            </a:solidFill>
            <a:prstDash val="solid"/>
            <a:miter/>
            <a:headEnd type="none" w="med" len="med"/>
            <a:tailEnd type="none" w="med" len="med"/>
          </a:ln>
        </p:spPr>
        <p:txBody>
          <a:bodyPr>
            <a:spAutoFit/>
          </a:bodyPr>
          <a:lstStyle/>
          <a:p>
            <a:pPr algn="just" eaLnBrk="1" hangingPunct="1">
              <a:lnSpc>
                <a:spcPct val="120000"/>
              </a:lnSpc>
              <a:spcBef>
                <a:spcPct val="50000"/>
              </a:spcBef>
              <a:buClr>
                <a:schemeClr val="accent2"/>
              </a:buClr>
              <a:buFont typeface="Wingdings" panose="05000000000000000000" pitchFamily="2" charset="2"/>
              <a:buChar char="§"/>
            </a:pPr>
            <a:r>
              <a:rPr lang="en-US" altLang="zh-CN" sz="2600" b="1" dirty="0">
                <a:latin typeface="Arial" panose="020B0604020202020204" pitchFamily="34" charset="0"/>
              </a:rPr>
              <a:t> </a:t>
            </a:r>
            <a:r>
              <a:rPr lang="zh-CN" altLang="en-US" sz="2600" b="1" dirty="0">
                <a:latin typeface="Times New Roman" panose="02020603050405020304" pitchFamily="18" charset="0"/>
              </a:rPr>
              <a:t>定义</a:t>
            </a:r>
            <a:r>
              <a:rPr lang="en-US" altLang="zh-CN" sz="2600" b="1" dirty="0">
                <a:latin typeface="Times New Roman" panose="02020603050405020304" pitchFamily="18" charset="0"/>
              </a:rPr>
              <a:t>2.3  </a:t>
            </a:r>
            <a:r>
              <a:rPr lang="zh-CN" altLang="en-US" sz="2600" b="1" dirty="0">
                <a:latin typeface="Times New Roman" panose="02020603050405020304" pitchFamily="18" charset="0"/>
              </a:rPr>
              <a:t>如果谓词公式</a:t>
            </a:r>
            <a:r>
              <a:rPr lang="en-US" altLang="zh-CN" sz="2600" b="1" i="1" dirty="0">
                <a:latin typeface="Times New Roman" panose="02020603050405020304" pitchFamily="18" charset="0"/>
              </a:rPr>
              <a:t>P</a:t>
            </a:r>
            <a:r>
              <a:rPr lang="zh-CN" altLang="en-US" sz="2600" b="1" dirty="0">
                <a:latin typeface="Times New Roman" panose="02020603050405020304" pitchFamily="18" charset="0"/>
              </a:rPr>
              <a:t>对个体域</a:t>
            </a:r>
            <a:r>
              <a:rPr lang="en-US" altLang="zh-CN" sz="2600" b="1" i="1" dirty="0">
                <a:latin typeface="Times New Roman" panose="02020603050405020304" pitchFamily="18" charset="0"/>
              </a:rPr>
              <a:t>D</a:t>
            </a:r>
            <a:r>
              <a:rPr lang="zh-CN" altLang="en-US" sz="2600" b="1" dirty="0">
                <a:latin typeface="Times New Roman" panose="02020603050405020304" pitchFamily="18" charset="0"/>
              </a:rPr>
              <a:t>上的任何一个解释都取得真值</a:t>
            </a:r>
            <a:r>
              <a:rPr lang="en-US" altLang="zh-CN" sz="2600" b="1" i="1" dirty="0">
                <a:latin typeface="Times New Roman" panose="02020603050405020304" pitchFamily="18" charset="0"/>
              </a:rPr>
              <a:t>T</a:t>
            </a:r>
            <a:r>
              <a:rPr lang="zh-CN" altLang="en-US" sz="2600" b="1" dirty="0">
                <a:latin typeface="Times New Roman" panose="02020603050405020304" pitchFamily="18" charset="0"/>
              </a:rPr>
              <a:t>，则称</a:t>
            </a:r>
            <a:r>
              <a:rPr lang="en-US" altLang="zh-CN" sz="2600" b="1" i="1" dirty="0">
                <a:latin typeface="Times New Roman" panose="02020603050405020304" pitchFamily="18" charset="0"/>
              </a:rPr>
              <a:t>P</a:t>
            </a:r>
            <a:r>
              <a:rPr lang="zh-CN" altLang="en-US" sz="2600" b="1" dirty="0">
                <a:latin typeface="Times New Roman" panose="02020603050405020304" pitchFamily="18" charset="0"/>
              </a:rPr>
              <a:t>在</a:t>
            </a:r>
            <a:r>
              <a:rPr lang="en-US" altLang="zh-CN" sz="2600" b="1" i="1" dirty="0">
                <a:latin typeface="Times New Roman" panose="02020603050405020304" pitchFamily="18" charset="0"/>
              </a:rPr>
              <a:t>D</a:t>
            </a:r>
            <a:r>
              <a:rPr lang="zh-CN" altLang="en-US" sz="2600" b="1" dirty="0">
                <a:latin typeface="Times New Roman" panose="02020603050405020304" pitchFamily="18" charset="0"/>
              </a:rPr>
              <a:t>上是永真的；如果</a:t>
            </a:r>
            <a:r>
              <a:rPr lang="en-US" altLang="zh-CN" sz="2600" b="1" i="1" dirty="0">
                <a:latin typeface="Times New Roman" panose="02020603050405020304" pitchFamily="18" charset="0"/>
              </a:rPr>
              <a:t>P</a:t>
            </a:r>
            <a:r>
              <a:rPr lang="zh-CN" altLang="en-US" sz="2600" b="1" dirty="0">
                <a:latin typeface="Times New Roman" panose="02020603050405020304" pitchFamily="18" charset="0"/>
              </a:rPr>
              <a:t>在每个非空个体域上均永真，则称</a:t>
            </a:r>
            <a:r>
              <a:rPr lang="en-US" altLang="zh-CN" sz="2600" b="1" i="1" dirty="0">
                <a:latin typeface="Times New Roman" panose="02020603050405020304" pitchFamily="18" charset="0"/>
              </a:rPr>
              <a:t>P</a:t>
            </a:r>
            <a:r>
              <a:rPr lang="zh-CN" altLang="en-US" sz="2600" b="1" dirty="0">
                <a:latin typeface="Times New Roman" panose="02020603050405020304" pitchFamily="18" charset="0"/>
              </a:rPr>
              <a:t>永真</a:t>
            </a:r>
            <a:r>
              <a:rPr lang="zh-CN" altLang="en-US" sz="2800" b="1" dirty="0">
                <a:latin typeface="Times New Roman" panose="02020603050405020304" pitchFamily="18" charset="0"/>
              </a:rPr>
              <a:t>。</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44</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49155" name="Rectangle 2"/>
          <p:cNvSpPr>
            <a:spLocks noGrp="1"/>
          </p:cNvSpPr>
          <p:nvPr>
            <p:ph type="title"/>
          </p:nvPr>
        </p:nvSpPr>
        <p:spPr>
          <a:ln/>
        </p:spPr>
        <p:txBody>
          <a:bodyPr vert="horz" wrap="square" lIns="91440" tIns="45720" rIns="91440" bIns="45720" anchor="b" anchorCtr="0"/>
          <a:lstStyle/>
          <a:p>
            <a:pPr eaLnBrk="1" hangingPunct="1"/>
            <a:r>
              <a:rPr lang="en-US" altLang="zh-CN" dirty="0">
                <a:latin typeface="Times New Roman" panose="02020603050405020304" pitchFamily="18" charset="0"/>
              </a:rPr>
              <a:t>2.2.4  </a:t>
            </a:r>
            <a:r>
              <a:rPr lang="zh-CN" altLang="en-US" dirty="0">
                <a:latin typeface="Times New Roman" panose="02020603050405020304" pitchFamily="18" charset="0"/>
              </a:rPr>
              <a:t>谓词公式的性质</a:t>
            </a:r>
          </a:p>
        </p:txBody>
      </p:sp>
      <p:sp>
        <p:nvSpPr>
          <p:cNvPr id="49156" name="Rectangle 3"/>
          <p:cNvSpPr>
            <a:spLocks noGrp="1"/>
          </p:cNvSpPr>
          <p:nvPr>
            <p:ph idx="1"/>
          </p:nvPr>
        </p:nvSpPr>
        <p:spPr>
          <a:ln/>
        </p:spPr>
        <p:txBody>
          <a:bodyPr vert="horz" wrap="square" lIns="91440" tIns="45720" rIns="91440" bIns="45720" anchor="t" anchorCtr="0"/>
          <a:lstStyle/>
          <a:p>
            <a:pPr marL="571500" indent="-571500" eaLnBrk="1" hangingPunct="1">
              <a:buNone/>
            </a:pPr>
            <a:r>
              <a:rPr lang="en-US" altLang="zh-CN" b="1" dirty="0">
                <a:latin typeface="Times New Roman" panose="02020603050405020304" pitchFamily="18" charset="0"/>
              </a:rPr>
              <a:t>3. </a:t>
            </a:r>
            <a:r>
              <a:rPr lang="zh-CN" altLang="en-US" b="1" dirty="0">
                <a:latin typeface="Times New Roman" panose="02020603050405020304" pitchFamily="18" charset="0"/>
              </a:rPr>
              <a:t>谓词公式的等价性</a:t>
            </a:r>
            <a:endParaRPr lang="zh-CN" altLang="en-US" b="1" dirty="0"/>
          </a:p>
        </p:txBody>
      </p:sp>
      <p:sp>
        <p:nvSpPr>
          <p:cNvPr id="49157" name="Rectangle 4"/>
          <p:cNvSpPr/>
          <p:nvPr/>
        </p:nvSpPr>
        <p:spPr>
          <a:xfrm>
            <a:off x="0" y="335280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49158" name="Text Box 5"/>
          <p:cNvSpPr txBox="1"/>
          <p:nvPr/>
        </p:nvSpPr>
        <p:spPr>
          <a:xfrm>
            <a:off x="247650" y="1641475"/>
            <a:ext cx="8578850" cy="4633913"/>
          </a:xfrm>
          <a:prstGeom prst="rect">
            <a:avLst/>
          </a:prstGeom>
          <a:solidFill>
            <a:srgbClr val="FFFFFF"/>
          </a:solidFill>
          <a:ln w="9525" cap="flat" cmpd="sng">
            <a:solidFill>
              <a:srgbClr val="808080"/>
            </a:solidFill>
            <a:prstDash val="solid"/>
            <a:miter/>
            <a:headEnd type="none" w="med" len="med"/>
            <a:tailEnd type="none" w="med" len="med"/>
          </a:ln>
        </p:spPr>
        <p:txBody>
          <a:bodyPr>
            <a:spAutoFit/>
          </a:bodyPr>
          <a:lstStyle/>
          <a:p>
            <a:pPr algn="just" eaLnBrk="1" hangingPunct="1">
              <a:lnSpc>
                <a:spcPct val="130000"/>
              </a:lnSpc>
              <a:spcBef>
                <a:spcPct val="50000"/>
              </a:spcBef>
              <a:buClr>
                <a:schemeClr val="accent2"/>
              </a:buClr>
              <a:buFont typeface="Wingdings" panose="05000000000000000000" pitchFamily="2" charset="2"/>
              <a:buChar char="§"/>
            </a:pPr>
            <a:r>
              <a:rPr lang="en-US" altLang="zh-CN" sz="2600" b="1" dirty="0">
                <a:latin typeface="Times New Roman" panose="02020603050405020304" pitchFamily="18" charset="0"/>
              </a:rPr>
              <a:t> </a:t>
            </a:r>
            <a:r>
              <a:rPr lang="zh-CN" altLang="en-US" sz="2800" b="1" dirty="0">
                <a:latin typeface="Times New Roman" panose="02020603050405020304" pitchFamily="18" charset="0"/>
              </a:rPr>
              <a:t>定义</a:t>
            </a:r>
            <a:r>
              <a:rPr lang="en-US" altLang="zh-CN" sz="2800" b="1" dirty="0">
                <a:latin typeface="Times New Roman" panose="02020603050405020304" pitchFamily="18" charset="0"/>
              </a:rPr>
              <a:t>2.6  </a:t>
            </a:r>
            <a:r>
              <a:rPr lang="zh-CN" altLang="en-US" sz="2800" b="1" dirty="0">
                <a:latin typeface="Times New Roman" panose="02020603050405020304" pitchFamily="18" charset="0"/>
              </a:rPr>
              <a:t>设</a:t>
            </a:r>
            <a:r>
              <a:rPr lang="en-US" altLang="zh-CN" sz="2800" b="1" i="1" dirty="0">
                <a:latin typeface="Times New Roman" panose="02020603050405020304" pitchFamily="18" charset="0"/>
              </a:rPr>
              <a:t>P</a:t>
            </a:r>
            <a:r>
              <a:rPr lang="zh-CN" altLang="en-US" sz="2800" b="1" dirty="0">
                <a:latin typeface="Times New Roman" panose="02020603050405020304" pitchFamily="18" charset="0"/>
              </a:rPr>
              <a:t>与</a:t>
            </a:r>
            <a:r>
              <a:rPr lang="en-US" altLang="zh-CN" sz="2800" b="1" i="1" dirty="0">
                <a:latin typeface="Times New Roman" panose="02020603050405020304" pitchFamily="18" charset="0"/>
              </a:rPr>
              <a:t>Q</a:t>
            </a:r>
            <a:r>
              <a:rPr lang="zh-CN" altLang="en-US" sz="2800" b="1" dirty="0">
                <a:latin typeface="Times New Roman" panose="02020603050405020304" pitchFamily="18" charset="0"/>
              </a:rPr>
              <a:t>是两个谓词公式，</a:t>
            </a:r>
            <a:r>
              <a:rPr lang="en-US" altLang="zh-CN" sz="2800" b="1" i="1" dirty="0">
                <a:latin typeface="Times New Roman" panose="02020603050405020304" pitchFamily="18" charset="0"/>
              </a:rPr>
              <a:t>D</a:t>
            </a:r>
            <a:r>
              <a:rPr lang="zh-CN" altLang="en-US" sz="2800" b="1" dirty="0">
                <a:latin typeface="Times New Roman" panose="02020603050405020304" pitchFamily="18" charset="0"/>
              </a:rPr>
              <a:t>是它们共同的个体域，若对</a:t>
            </a:r>
            <a:r>
              <a:rPr lang="en-US" altLang="zh-CN" sz="2800" b="1" i="1" dirty="0">
                <a:latin typeface="Times New Roman" panose="02020603050405020304" pitchFamily="18" charset="0"/>
              </a:rPr>
              <a:t>D</a:t>
            </a:r>
            <a:r>
              <a:rPr lang="zh-CN" altLang="en-US" sz="2800" b="1" dirty="0">
                <a:latin typeface="Times New Roman" panose="02020603050405020304" pitchFamily="18" charset="0"/>
              </a:rPr>
              <a:t>上的任何一个解释，</a:t>
            </a:r>
            <a:r>
              <a:rPr lang="en-US" altLang="zh-CN" sz="2800" b="1" i="1" dirty="0">
                <a:latin typeface="Times New Roman" panose="02020603050405020304" pitchFamily="18" charset="0"/>
              </a:rPr>
              <a:t>P</a:t>
            </a:r>
            <a:r>
              <a:rPr lang="zh-CN" altLang="en-US" sz="2800" b="1" dirty="0">
                <a:latin typeface="Times New Roman" panose="02020603050405020304" pitchFamily="18" charset="0"/>
              </a:rPr>
              <a:t>与</a:t>
            </a:r>
            <a:r>
              <a:rPr lang="en-US" altLang="zh-CN" sz="2800" b="1" i="1" dirty="0">
                <a:latin typeface="Times New Roman" panose="02020603050405020304" pitchFamily="18" charset="0"/>
              </a:rPr>
              <a:t>Q</a:t>
            </a:r>
            <a:r>
              <a:rPr lang="zh-CN" altLang="en-US" sz="2800" b="1" dirty="0">
                <a:latin typeface="Times New Roman" panose="02020603050405020304" pitchFamily="18" charset="0"/>
              </a:rPr>
              <a:t>都有相同的真值，则称公式</a:t>
            </a:r>
            <a:r>
              <a:rPr lang="en-US" altLang="zh-CN" sz="2800" b="1" i="1" dirty="0">
                <a:latin typeface="Times New Roman" panose="02020603050405020304" pitchFamily="18" charset="0"/>
              </a:rPr>
              <a:t>P</a:t>
            </a:r>
            <a:r>
              <a:rPr lang="zh-CN" altLang="en-US" sz="2800" b="1" dirty="0">
                <a:latin typeface="Times New Roman" panose="02020603050405020304" pitchFamily="18" charset="0"/>
              </a:rPr>
              <a:t>和</a:t>
            </a:r>
            <a:r>
              <a:rPr lang="en-US" altLang="zh-CN" sz="2800" b="1" i="1" dirty="0">
                <a:latin typeface="Times New Roman" panose="02020603050405020304" pitchFamily="18" charset="0"/>
              </a:rPr>
              <a:t>Q</a:t>
            </a:r>
            <a:r>
              <a:rPr lang="zh-CN" altLang="en-US" sz="2800" b="1" dirty="0">
                <a:latin typeface="Times New Roman" panose="02020603050405020304" pitchFamily="18" charset="0"/>
              </a:rPr>
              <a:t>在</a:t>
            </a:r>
            <a:r>
              <a:rPr lang="en-US" altLang="zh-CN" sz="2800" b="1" i="1" dirty="0">
                <a:latin typeface="Times New Roman" panose="02020603050405020304" pitchFamily="18" charset="0"/>
              </a:rPr>
              <a:t>D</a:t>
            </a:r>
            <a:r>
              <a:rPr lang="zh-CN" altLang="en-US" sz="2800" b="1" dirty="0">
                <a:latin typeface="Times New Roman" panose="02020603050405020304" pitchFamily="18" charset="0"/>
              </a:rPr>
              <a:t>上是等价的。如果</a:t>
            </a:r>
            <a:r>
              <a:rPr lang="en-US" altLang="zh-CN" sz="2800" b="1" i="1" dirty="0">
                <a:latin typeface="Times New Roman" panose="02020603050405020304" pitchFamily="18" charset="0"/>
              </a:rPr>
              <a:t>D</a:t>
            </a:r>
            <a:r>
              <a:rPr lang="zh-CN" altLang="en-US" sz="2800" b="1" dirty="0">
                <a:latin typeface="Times New Roman" panose="02020603050405020304" pitchFamily="18" charset="0"/>
              </a:rPr>
              <a:t>是任意个体域，则称</a:t>
            </a:r>
            <a:r>
              <a:rPr lang="en-US" altLang="zh-CN" sz="2800" b="1" i="1" dirty="0">
                <a:latin typeface="Times New Roman" panose="02020603050405020304" pitchFamily="18" charset="0"/>
              </a:rPr>
              <a:t>P</a:t>
            </a:r>
            <a:r>
              <a:rPr lang="zh-CN" altLang="en-US" sz="2800" b="1" dirty="0">
                <a:latin typeface="Times New Roman" panose="02020603050405020304" pitchFamily="18" charset="0"/>
              </a:rPr>
              <a:t>和</a:t>
            </a:r>
            <a:r>
              <a:rPr lang="en-US" altLang="zh-CN" sz="2800" b="1" i="1" dirty="0">
                <a:latin typeface="Times New Roman" panose="02020603050405020304" pitchFamily="18" charset="0"/>
              </a:rPr>
              <a:t>Q</a:t>
            </a:r>
            <a:r>
              <a:rPr lang="zh-CN" altLang="en-US" sz="2800" b="1" dirty="0">
                <a:latin typeface="Times New Roman" panose="02020603050405020304" pitchFamily="18" charset="0"/>
              </a:rPr>
              <a:t>是等价的，记为</a:t>
            </a:r>
            <a:r>
              <a:rPr lang="en-US" altLang="zh-CN" sz="2800" b="1" i="1" dirty="0">
                <a:latin typeface="Times New Roman" panose="02020603050405020304" pitchFamily="18" charset="0"/>
              </a:rPr>
              <a:t>P</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Q</a:t>
            </a:r>
            <a:r>
              <a:rPr lang="en-US" altLang="zh-CN" dirty="0">
                <a:latin typeface="Arial" panose="020B0604020202020204" pitchFamily="34" charset="0"/>
              </a:rPr>
              <a:t> </a:t>
            </a:r>
            <a:r>
              <a:rPr lang="zh-CN" altLang="en-US" sz="2800" b="1" dirty="0">
                <a:latin typeface="Times New Roman" panose="02020603050405020304" pitchFamily="18" charset="0"/>
              </a:rPr>
              <a:t>。</a:t>
            </a:r>
          </a:p>
          <a:p>
            <a:pPr algn="just" eaLnBrk="1" hangingPunct="1">
              <a:lnSpc>
                <a:spcPct val="130000"/>
              </a:lnSpc>
              <a:spcBef>
                <a:spcPct val="50000"/>
              </a:spcBef>
              <a:buClr>
                <a:schemeClr val="accent2"/>
              </a:buClr>
              <a:buFont typeface="Wingdings" panose="05000000000000000000" pitchFamily="2" charset="2"/>
              <a:buChar char="§"/>
            </a:pPr>
            <a:r>
              <a:rPr lang="zh-CN" altLang="en-US" sz="2800" b="1" dirty="0">
                <a:latin typeface="宋体" panose="02010600030101010101" pitchFamily="2" charset="-122"/>
              </a:rPr>
              <a:t>（</a:t>
            </a:r>
            <a:r>
              <a:rPr lang="en-US" altLang="zh-CN" sz="2800" b="1" dirty="0">
                <a:latin typeface="Times New Roman" panose="02020603050405020304" pitchFamily="18" charset="0"/>
                <a:cs typeface="Times New Roman" panose="02020603050405020304" pitchFamily="18" charset="0"/>
              </a:rPr>
              <a:t>4</a:t>
            </a:r>
            <a:r>
              <a:rPr lang="zh-CN" altLang="en-US" sz="2800" b="1" dirty="0">
                <a:latin typeface="宋体" panose="02010600030101010101" pitchFamily="2" charset="-122"/>
              </a:rPr>
              <a:t>）德</a:t>
            </a:r>
            <a:r>
              <a:rPr lang="en-US" altLang="zh-CN" sz="2800" b="1" dirty="0">
                <a:latin typeface="Times New Roman" panose="02020603050405020304" pitchFamily="18" charset="0"/>
                <a:cs typeface="Times New Roman" panose="02020603050405020304" pitchFamily="18" charset="0"/>
              </a:rPr>
              <a:t>.</a:t>
            </a:r>
            <a:r>
              <a:rPr lang="zh-CN" altLang="en-US" sz="2800" b="1" dirty="0">
                <a:latin typeface="宋体" panose="02010600030101010101" pitchFamily="2" charset="-122"/>
              </a:rPr>
              <a:t>摩根律</a:t>
            </a:r>
            <a:r>
              <a:rPr lang="en-US" altLang="zh-CN" sz="2800" b="1" dirty="0">
                <a:latin typeface="Times New Roman" panose="02020603050405020304" pitchFamily="18" charset="0"/>
                <a:cs typeface="Times New Roman" panose="02020603050405020304" pitchFamily="18" charset="0"/>
              </a:rPr>
              <a:t>(De. Morgen) </a:t>
            </a:r>
          </a:p>
          <a:p>
            <a:pPr algn="just" eaLnBrk="1" hangingPunct="1">
              <a:lnSpc>
                <a:spcPct val="130000"/>
              </a:lnSpc>
              <a:spcBef>
                <a:spcPct val="50000"/>
              </a:spcBef>
              <a:buClr>
                <a:schemeClr val="accent2"/>
              </a:buClr>
              <a:buFont typeface="Wingdings" panose="05000000000000000000" pitchFamily="2" charset="2"/>
              <a:buChar char="§"/>
            </a:pPr>
            <a:r>
              <a:rPr lang="zh-CN" altLang="en-US" sz="2800" b="1" dirty="0">
                <a:latin typeface="宋体" panose="02010600030101010101" pitchFamily="2" charset="-122"/>
              </a:rPr>
              <a:t>（</a:t>
            </a:r>
            <a:r>
              <a:rPr lang="en-US" altLang="zh-CN" sz="2800" b="1" dirty="0">
                <a:latin typeface="Times New Roman" panose="02020603050405020304" pitchFamily="18" charset="0"/>
              </a:rPr>
              <a:t>8</a:t>
            </a:r>
            <a:r>
              <a:rPr lang="zh-CN" altLang="en-US" sz="2800" b="1" dirty="0">
                <a:latin typeface="宋体" panose="02010600030101010101" pitchFamily="2" charset="-122"/>
              </a:rPr>
              <a:t>）连接词化归律（蕴含、等价等值式）</a:t>
            </a:r>
            <a:r>
              <a:rPr lang="zh-CN" altLang="en-US" sz="2800" b="1" dirty="0">
                <a:latin typeface="Times New Roman" panose="02020603050405020304" pitchFamily="18" charset="0"/>
                <a:cs typeface="Times New Roman" panose="02020603050405020304" pitchFamily="18" charset="0"/>
              </a:rPr>
              <a:t> </a:t>
            </a:r>
          </a:p>
          <a:p>
            <a:pPr algn="just" eaLnBrk="1" hangingPunct="1">
              <a:lnSpc>
                <a:spcPct val="130000"/>
              </a:lnSpc>
              <a:spcBef>
                <a:spcPct val="50000"/>
              </a:spcBef>
              <a:buClr>
                <a:schemeClr val="accent2"/>
              </a:buClr>
              <a:buFont typeface="Wingdings" panose="05000000000000000000" pitchFamily="2" charset="2"/>
              <a:buChar char="§"/>
            </a:pPr>
            <a:r>
              <a:rPr lang="zh-CN" altLang="en-US" sz="2800" b="1" dirty="0">
                <a:latin typeface="宋体" panose="02010600030101010101" pitchFamily="2" charset="-122"/>
              </a:rPr>
              <a:t>（</a:t>
            </a:r>
            <a:r>
              <a:rPr lang="en-US" altLang="zh-CN" sz="2800" b="1" dirty="0">
                <a:latin typeface="Times New Roman" panose="02020603050405020304" pitchFamily="18" charset="0"/>
              </a:rPr>
              <a:t>10</a:t>
            </a:r>
            <a:r>
              <a:rPr lang="zh-CN" altLang="en-US" sz="2800" b="1" dirty="0">
                <a:latin typeface="宋体" panose="02010600030101010101" pitchFamily="2" charset="-122"/>
              </a:rPr>
              <a:t>）量词转换律</a:t>
            </a:r>
            <a:r>
              <a:rPr lang="zh-CN" altLang="en-US" sz="2800" b="1" dirty="0">
                <a:latin typeface="Times New Roman" panose="02020603050405020304" pitchFamily="18" charset="0"/>
                <a:cs typeface="Times New Roman" panose="02020603050405020304" pitchFamily="18" charset="0"/>
              </a:rPr>
              <a:t> </a:t>
            </a:r>
            <a:endParaRPr lang="zh-CN" altLang="en-US" sz="2800" b="1" dirty="0">
              <a:latin typeface="Times New Roman" panose="02020603050405020304" pitchFamily="18" charset="0"/>
              <a:ea typeface="Times New Roman" panose="02020603050405020304" pitchFamily="18" charset="0"/>
            </a:endParaRPr>
          </a:p>
        </p:txBody>
      </p:sp>
      <p:graphicFrame>
        <p:nvGraphicFramePr>
          <p:cNvPr id="49159" name="Object 6"/>
          <p:cNvGraphicFramePr>
            <a:graphicFrameLocks noChangeAspect="1"/>
          </p:cNvGraphicFramePr>
          <p:nvPr/>
        </p:nvGraphicFramePr>
        <p:xfrm>
          <a:off x="5810250" y="3517900"/>
          <a:ext cx="533400" cy="371475"/>
        </p:xfrm>
        <a:graphic>
          <a:graphicData uri="http://schemas.openxmlformats.org/presentationml/2006/ole">
            <mc:AlternateContent xmlns:mc="http://schemas.openxmlformats.org/markup-compatibility/2006">
              <mc:Choice xmlns:v="urn:schemas-microsoft-com:vml" Requires="v">
                <p:oleObj r:id="rId2" imgW="215900" imgH="152400" progId="Equation.3">
                  <p:embed/>
                </p:oleObj>
              </mc:Choice>
              <mc:Fallback>
                <p:oleObj r:id="rId2" imgW="215900" imgH="152400" progId="Equation.3">
                  <p:embed/>
                  <p:pic>
                    <p:nvPicPr>
                      <p:cNvPr id="0" name="图片 3112"/>
                      <p:cNvPicPr/>
                      <p:nvPr/>
                    </p:nvPicPr>
                    <p:blipFill>
                      <a:blip r:embed="rId3"/>
                      <a:stretch>
                        <a:fillRect/>
                      </a:stretch>
                    </p:blipFill>
                    <p:spPr>
                      <a:xfrm>
                        <a:off x="5810250" y="3517900"/>
                        <a:ext cx="533400" cy="371475"/>
                      </a:xfrm>
                      <a:prstGeom prst="rect">
                        <a:avLst/>
                      </a:prstGeom>
                      <a:noFill/>
                      <a:ln w="38100">
                        <a:noFill/>
                        <a:miter/>
                      </a:ln>
                    </p:spPr>
                  </p:pic>
                </p:oleObj>
              </mc:Fallback>
            </mc:AlternateContent>
          </a:graphicData>
        </a:graphic>
      </p:graphicFrame>
      <p:sp>
        <p:nvSpPr>
          <p:cNvPr id="49160" name="Rectangle 7"/>
          <p:cNvSpPr/>
          <p:nvPr/>
        </p:nvSpPr>
        <p:spPr>
          <a:xfrm>
            <a:off x="0" y="335280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2" name="文本框 1"/>
          <p:cNvSpPr txBox="1"/>
          <p:nvPr/>
        </p:nvSpPr>
        <p:spPr>
          <a:xfrm>
            <a:off x="5105400" y="4198620"/>
            <a:ext cx="2521585" cy="521970"/>
          </a:xfrm>
          <a:prstGeom prst="rect">
            <a:avLst/>
          </a:prstGeom>
          <a:noFill/>
        </p:spPr>
        <p:txBody>
          <a:bodyPr wrap="square" rtlCol="0" anchor="t">
            <a:spAutoFit/>
          </a:bodyPr>
          <a:lstStyle/>
          <a:p>
            <a:r>
              <a:rPr lang="en-US" altLang="zh-CN" sz="2800" b="1" dirty="0">
                <a:solidFill>
                  <a:srgbClr val="FF0000"/>
                </a:solidFill>
                <a:latin typeface="Times New Roman" panose="02020603050405020304" pitchFamily="18" charset="0"/>
                <a:sym typeface="+mn-ea"/>
              </a:rPr>
              <a:t>P→Q⇔¬P∨Q</a:t>
            </a:r>
          </a:p>
        </p:txBody>
      </p:sp>
      <p:sp>
        <p:nvSpPr>
          <p:cNvPr id="3" name="文本框 2"/>
          <p:cNvSpPr txBox="1"/>
          <p:nvPr/>
        </p:nvSpPr>
        <p:spPr>
          <a:xfrm>
            <a:off x="3581400" y="5337810"/>
            <a:ext cx="5017135" cy="521970"/>
          </a:xfrm>
          <a:prstGeom prst="rect">
            <a:avLst/>
          </a:prstGeom>
          <a:noFill/>
        </p:spPr>
        <p:txBody>
          <a:bodyPr wrap="square" rtlCol="0" anchor="t">
            <a:spAutoFit/>
          </a:bodyPr>
          <a:lstStyle/>
          <a:p>
            <a:r>
              <a:rPr lang="en-US" altLang="zh-CN" sz="2800" b="1" dirty="0">
                <a:solidFill>
                  <a:srgbClr val="FF0000"/>
                </a:solidFill>
                <a:latin typeface="Times New Roman" panose="02020603050405020304" pitchFamily="18" charset="0"/>
                <a:sym typeface="+mn-ea"/>
              </a:rPr>
              <a:t> P↔Q⇔（P∧Q) ∨ (¬P∧¬Q)</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p:tgtEl>
                                          <p:spTgt spid="3"/>
                                        </p:tgtEl>
                                        <p:attrNameLst>
                                          <p:attrName>ppt_y</p:attrName>
                                        </p:attrNameLst>
                                      </p:cBhvr>
                                      <p:tavLst>
                                        <p:tav tm="0">
                                          <p:val>
                                            <p:strVal val="#ppt_y+#ppt_h*1.125000"/>
                                          </p:val>
                                        </p:tav>
                                        <p:tav tm="100000">
                                          <p:val>
                                            <p:strVal val="#ppt_y"/>
                                          </p:val>
                                        </p:tav>
                                      </p:tavLst>
                                    </p:anim>
                                    <p:animEffect transition="in" filter="wipe(up)">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45</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50179" name="Rectangle 2"/>
          <p:cNvSpPr>
            <a:spLocks noGrp="1"/>
          </p:cNvSpPr>
          <p:nvPr>
            <p:ph type="title"/>
          </p:nvPr>
        </p:nvSpPr>
        <p:spPr>
          <a:ln/>
        </p:spPr>
        <p:txBody>
          <a:bodyPr vert="horz" wrap="square" lIns="91440" tIns="45720" rIns="91440" bIns="45720" anchor="b" anchorCtr="0"/>
          <a:lstStyle/>
          <a:p>
            <a:pPr eaLnBrk="1" hangingPunct="1"/>
            <a:r>
              <a:rPr lang="en-US" altLang="zh-CN" dirty="0">
                <a:latin typeface="Times New Roman" panose="02020603050405020304" pitchFamily="18" charset="0"/>
              </a:rPr>
              <a:t>2.2.4  </a:t>
            </a:r>
            <a:r>
              <a:rPr lang="zh-CN" altLang="en-US" dirty="0">
                <a:latin typeface="Times New Roman" panose="02020603050405020304" pitchFamily="18" charset="0"/>
              </a:rPr>
              <a:t>谓词公式的性质</a:t>
            </a:r>
          </a:p>
        </p:txBody>
      </p:sp>
      <p:sp>
        <p:nvSpPr>
          <p:cNvPr id="50180" name="Rectangle 3"/>
          <p:cNvSpPr>
            <a:spLocks noGrp="1"/>
          </p:cNvSpPr>
          <p:nvPr>
            <p:ph idx="1"/>
          </p:nvPr>
        </p:nvSpPr>
        <p:spPr>
          <a:xfrm>
            <a:off x="265113" y="1008063"/>
            <a:ext cx="8642350" cy="5400675"/>
          </a:xfrm>
          <a:ln/>
        </p:spPr>
        <p:txBody>
          <a:bodyPr vert="horz" wrap="square" lIns="91440" tIns="45720" rIns="91440" bIns="45720" anchor="t" anchorCtr="0"/>
          <a:lstStyle/>
          <a:p>
            <a:pPr marL="571500" indent="-571500" eaLnBrk="1" hangingPunct="1">
              <a:buNone/>
            </a:pPr>
            <a:r>
              <a:rPr lang="en-US" altLang="zh-CN" b="1" dirty="0">
                <a:latin typeface="Times New Roman" panose="02020603050405020304" pitchFamily="18" charset="0"/>
              </a:rPr>
              <a:t>4. </a:t>
            </a:r>
            <a:r>
              <a:rPr lang="zh-CN" altLang="en-US" b="1" dirty="0">
                <a:latin typeface="Times New Roman" panose="02020603050405020304" pitchFamily="18" charset="0"/>
              </a:rPr>
              <a:t>谓词公式</a:t>
            </a:r>
            <a:r>
              <a:rPr lang="zh-CN" altLang="en-US" b="1" dirty="0"/>
              <a:t>的永真蕴含</a:t>
            </a:r>
          </a:p>
        </p:txBody>
      </p:sp>
      <p:sp>
        <p:nvSpPr>
          <p:cNvPr id="50181" name="Rectangle 4"/>
          <p:cNvSpPr/>
          <p:nvPr/>
        </p:nvSpPr>
        <p:spPr>
          <a:xfrm>
            <a:off x="0" y="335280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50182" name="Rectangle 5"/>
          <p:cNvSpPr/>
          <p:nvPr/>
        </p:nvSpPr>
        <p:spPr>
          <a:xfrm>
            <a:off x="0" y="335280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50183" name="Rectangle 6"/>
          <p:cNvSpPr/>
          <p:nvPr/>
        </p:nvSpPr>
        <p:spPr>
          <a:xfrm>
            <a:off x="4476750" y="3352800"/>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50184" name="Text Box 7"/>
          <p:cNvSpPr txBox="1"/>
          <p:nvPr/>
        </p:nvSpPr>
        <p:spPr>
          <a:xfrm>
            <a:off x="334963" y="1841500"/>
            <a:ext cx="8550275" cy="3692525"/>
          </a:xfrm>
          <a:prstGeom prst="rect">
            <a:avLst/>
          </a:prstGeom>
          <a:solidFill>
            <a:srgbClr val="FFFFFF"/>
          </a:solidFill>
          <a:ln w="9525" cap="flat" cmpd="sng">
            <a:solidFill>
              <a:srgbClr val="808080"/>
            </a:solidFill>
            <a:prstDash val="solid"/>
            <a:miter/>
            <a:headEnd type="none" w="med" len="med"/>
            <a:tailEnd type="none" w="med" len="med"/>
          </a:ln>
        </p:spPr>
        <p:txBody>
          <a:bodyPr>
            <a:spAutoFit/>
          </a:bodyPr>
          <a:lstStyle/>
          <a:p>
            <a:pPr algn="just" eaLnBrk="1" hangingPunct="1">
              <a:lnSpc>
                <a:spcPct val="130000"/>
              </a:lnSpc>
              <a:spcBef>
                <a:spcPct val="20000"/>
              </a:spcBef>
              <a:buClr>
                <a:schemeClr val="accent2"/>
              </a:buClr>
              <a:buFont typeface="Wingdings" panose="05000000000000000000" pitchFamily="2" charset="2"/>
              <a:buBlip>
                <a:blip r:embed="rId2"/>
              </a:buBlip>
            </a:pPr>
            <a:r>
              <a:rPr lang="en-US" altLang="zh-CN" sz="2800" b="1" dirty="0">
                <a:latin typeface="Arial" panose="020B0604020202020204" pitchFamily="34" charset="0"/>
              </a:rPr>
              <a:t> </a:t>
            </a:r>
            <a:r>
              <a:rPr lang="zh-CN" altLang="en-US" sz="2800" b="1" dirty="0">
                <a:latin typeface="Times New Roman" panose="02020603050405020304" pitchFamily="18" charset="0"/>
              </a:rPr>
              <a:t>定义</a:t>
            </a:r>
            <a:r>
              <a:rPr lang="en-US" altLang="zh-CN" sz="2800" b="1" dirty="0">
                <a:latin typeface="Times New Roman" panose="02020603050405020304" pitchFamily="18" charset="0"/>
              </a:rPr>
              <a:t>2.7  </a:t>
            </a:r>
            <a:r>
              <a:rPr lang="zh-CN" altLang="en-US" sz="2800" b="1" dirty="0">
                <a:latin typeface="Times New Roman" panose="02020603050405020304" pitchFamily="18" charset="0"/>
              </a:rPr>
              <a:t>对于谓词公式</a:t>
            </a:r>
            <a:r>
              <a:rPr lang="en-US" altLang="zh-CN" sz="2800" b="1" i="1" dirty="0">
                <a:latin typeface="Times New Roman" panose="02020603050405020304" pitchFamily="18" charset="0"/>
              </a:rPr>
              <a:t>P</a:t>
            </a:r>
            <a:r>
              <a:rPr lang="zh-CN" altLang="en-US" sz="2800" b="1" dirty="0">
                <a:latin typeface="Times New Roman" panose="02020603050405020304" pitchFamily="18" charset="0"/>
              </a:rPr>
              <a:t>与</a:t>
            </a:r>
            <a:r>
              <a:rPr lang="en-US" altLang="zh-CN" sz="2800" b="1" i="1" dirty="0">
                <a:latin typeface="Times New Roman" panose="02020603050405020304" pitchFamily="18" charset="0"/>
              </a:rPr>
              <a:t>Q</a:t>
            </a:r>
            <a:r>
              <a:rPr lang="zh-CN" altLang="en-US" sz="2800" b="1" dirty="0">
                <a:latin typeface="Times New Roman" panose="02020603050405020304" pitchFamily="18" charset="0"/>
              </a:rPr>
              <a:t>，如果</a:t>
            </a:r>
            <a:r>
              <a:rPr lang="en-US" altLang="zh-CN" sz="2800" b="1" i="1" dirty="0">
                <a:latin typeface="Times New Roman" panose="02020603050405020304" pitchFamily="18" charset="0"/>
              </a:rPr>
              <a:t>P</a:t>
            </a:r>
            <a:r>
              <a:rPr lang="en-US" altLang="en-US" sz="2400" b="1" dirty="0">
                <a:latin typeface="Arial" panose="020B0604020202020204" pitchFamily="34" charset="0"/>
                <a:sym typeface="Wingdings" panose="05000000000000000000" pitchFamily="2" charset="2"/>
              </a:rPr>
              <a:t>→</a:t>
            </a:r>
            <a:r>
              <a:rPr lang="en-US" altLang="zh-CN" sz="2800" b="1" i="1" dirty="0">
                <a:latin typeface="Times New Roman" panose="02020603050405020304" pitchFamily="18" charset="0"/>
              </a:rPr>
              <a:t>Q</a:t>
            </a:r>
            <a:r>
              <a:rPr lang="zh-CN" altLang="en-US" sz="2800" b="1" dirty="0">
                <a:latin typeface="Times New Roman" panose="02020603050405020304" pitchFamily="18" charset="0"/>
              </a:rPr>
              <a:t>永真，则称公式</a:t>
            </a:r>
            <a:r>
              <a:rPr lang="en-US" altLang="zh-CN" sz="2800" b="1" i="1" dirty="0">
                <a:latin typeface="Times New Roman" panose="02020603050405020304" pitchFamily="18" charset="0"/>
              </a:rPr>
              <a:t>P</a:t>
            </a:r>
            <a:r>
              <a:rPr lang="zh-CN" altLang="en-US" sz="2800" b="1" dirty="0">
                <a:latin typeface="Times New Roman" panose="02020603050405020304" pitchFamily="18" charset="0"/>
              </a:rPr>
              <a:t>永真蕴含</a:t>
            </a:r>
            <a:r>
              <a:rPr lang="en-US" altLang="zh-CN" sz="2800" b="1" i="1" dirty="0">
                <a:latin typeface="Times New Roman" panose="02020603050405020304" pitchFamily="18" charset="0"/>
              </a:rPr>
              <a:t>Q</a:t>
            </a:r>
            <a:r>
              <a:rPr lang="zh-CN" altLang="en-US" sz="2800" b="1" dirty="0">
                <a:latin typeface="Times New Roman" panose="02020603050405020304" pitchFamily="18" charset="0"/>
              </a:rPr>
              <a:t>，且称</a:t>
            </a:r>
            <a:r>
              <a:rPr lang="en-US" altLang="zh-CN" sz="2800" b="1" i="1" dirty="0">
                <a:latin typeface="Times New Roman" panose="02020603050405020304" pitchFamily="18" charset="0"/>
              </a:rPr>
              <a:t>Q</a:t>
            </a:r>
            <a:r>
              <a:rPr lang="zh-CN" altLang="en-US" sz="2800" b="1" dirty="0">
                <a:latin typeface="Times New Roman" panose="02020603050405020304" pitchFamily="18" charset="0"/>
              </a:rPr>
              <a:t>为</a:t>
            </a:r>
            <a:r>
              <a:rPr lang="en-US" altLang="zh-CN" sz="2800" b="1" i="1" dirty="0">
                <a:latin typeface="Times New Roman" panose="02020603050405020304" pitchFamily="18" charset="0"/>
              </a:rPr>
              <a:t>P</a:t>
            </a:r>
            <a:r>
              <a:rPr lang="zh-CN" altLang="en-US" sz="2800" b="1" dirty="0">
                <a:latin typeface="Times New Roman" panose="02020603050405020304" pitchFamily="18" charset="0"/>
              </a:rPr>
              <a:t>的逻辑结论，称</a:t>
            </a:r>
            <a:r>
              <a:rPr lang="en-US" altLang="zh-CN" sz="2800" b="1" i="1" dirty="0">
                <a:latin typeface="Times New Roman" panose="02020603050405020304" pitchFamily="18" charset="0"/>
              </a:rPr>
              <a:t>P</a:t>
            </a:r>
            <a:r>
              <a:rPr lang="zh-CN" altLang="en-US" sz="2800" b="1" dirty="0">
                <a:latin typeface="Times New Roman" panose="02020603050405020304" pitchFamily="18" charset="0"/>
              </a:rPr>
              <a:t>为</a:t>
            </a:r>
            <a:r>
              <a:rPr lang="en-US" altLang="zh-CN" sz="2800" b="1" i="1" dirty="0">
                <a:latin typeface="Times New Roman" panose="02020603050405020304" pitchFamily="18" charset="0"/>
              </a:rPr>
              <a:t>Q</a:t>
            </a:r>
            <a:r>
              <a:rPr lang="zh-CN" altLang="en-US" sz="2800" b="1" dirty="0">
                <a:latin typeface="Times New Roman" panose="02020603050405020304" pitchFamily="18" charset="0"/>
              </a:rPr>
              <a:t>的前提，记为</a:t>
            </a:r>
            <a:r>
              <a:rPr lang="en-US" altLang="zh-CN" sz="2800" b="1" i="1" dirty="0">
                <a:latin typeface="Times New Roman" panose="02020603050405020304" pitchFamily="18" charset="0"/>
              </a:rPr>
              <a:t>P</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Q</a:t>
            </a:r>
            <a:r>
              <a:rPr lang="zh-CN" altLang="en-US" sz="2800" b="1" dirty="0">
                <a:latin typeface="Times New Roman" panose="02020603050405020304" pitchFamily="18" charset="0"/>
              </a:rPr>
              <a:t>。</a:t>
            </a:r>
          </a:p>
          <a:p>
            <a:pPr algn="just" eaLnBrk="1" hangingPunct="1">
              <a:lnSpc>
                <a:spcPct val="130000"/>
              </a:lnSpc>
              <a:spcBef>
                <a:spcPct val="20000"/>
              </a:spcBef>
              <a:buClr>
                <a:schemeClr val="accent2"/>
              </a:buClr>
              <a:buFont typeface="Wingdings" panose="05000000000000000000" pitchFamily="2" charset="2"/>
              <a:buBlip>
                <a:blip r:embed="rId2"/>
              </a:buBlip>
            </a:pPr>
            <a:r>
              <a:rPr lang="zh-CN" altLang="en-US" sz="2800" b="1" dirty="0">
                <a:latin typeface="宋体" panose="02010600030101010101" pitchFamily="2" charset="-122"/>
              </a:rPr>
              <a:t>（</a:t>
            </a:r>
            <a:r>
              <a:rPr lang="en-US" altLang="zh-CN" sz="2800" b="1" dirty="0">
                <a:latin typeface="Times New Roman" panose="02020603050405020304" pitchFamily="18" charset="0"/>
                <a:cs typeface="Times New Roman" panose="02020603050405020304" pitchFamily="18" charset="0"/>
              </a:rPr>
              <a:t>1</a:t>
            </a:r>
            <a:r>
              <a:rPr lang="zh-CN" altLang="en-US" sz="2800" b="1" dirty="0">
                <a:latin typeface="宋体" panose="02010600030101010101" pitchFamily="2" charset="-122"/>
              </a:rPr>
              <a:t>）假言推理</a:t>
            </a:r>
            <a:r>
              <a:rPr lang="zh-CN" altLang="en-US" sz="2800" b="1" dirty="0">
                <a:latin typeface="Arial" panose="020B0604020202020204" pitchFamily="34" charset="0"/>
              </a:rPr>
              <a:t>   </a:t>
            </a:r>
            <a:r>
              <a:rPr lang="zh-CN" altLang="en-US" sz="2800" b="1" i="1" dirty="0">
                <a:latin typeface="Times New Roman" panose="02020603050405020304" pitchFamily="18" charset="0"/>
              </a:rPr>
              <a:t> </a:t>
            </a:r>
            <a:r>
              <a:rPr lang="zh-CN" altLang="en-US" sz="2800" b="1" dirty="0">
                <a:latin typeface="Arial" panose="020B0604020202020204" pitchFamily="34" charset="0"/>
              </a:rPr>
              <a:t> </a:t>
            </a:r>
          </a:p>
          <a:p>
            <a:pPr algn="just" eaLnBrk="1" hangingPunct="1">
              <a:lnSpc>
                <a:spcPct val="130000"/>
              </a:lnSpc>
              <a:spcBef>
                <a:spcPct val="20000"/>
              </a:spcBef>
              <a:buClr>
                <a:schemeClr val="accent2"/>
              </a:buClr>
              <a:buFont typeface="Wingdings" panose="05000000000000000000" pitchFamily="2" charset="2"/>
              <a:buBlip>
                <a:blip r:embed="rId2"/>
              </a:buBlip>
            </a:pPr>
            <a:r>
              <a:rPr lang="zh-CN" altLang="en-US" sz="2800" b="1" dirty="0">
                <a:latin typeface="宋体" panose="02010600030101010101" pitchFamily="2" charset="-122"/>
              </a:rPr>
              <a:t>（</a:t>
            </a:r>
            <a:r>
              <a:rPr lang="en-US" altLang="zh-CN" sz="2800" b="1" dirty="0">
                <a:latin typeface="Times New Roman" panose="02020603050405020304" pitchFamily="18" charset="0"/>
                <a:cs typeface="Times New Roman" panose="02020603050405020304" pitchFamily="18" charset="0"/>
              </a:rPr>
              <a:t>2</a:t>
            </a:r>
            <a:r>
              <a:rPr lang="zh-CN" altLang="en-US" sz="2800" b="1" dirty="0">
                <a:latin typeface="宋体" panose="02010600030101010101" pitchFamily="2" charset="-122"/>
              </a:rPr>
              <a:t>）拒取式推理</a:t>
            </a:r>
            <a:r>
              <a:rPr lang="zh-CN" altLang="en-US" sz="2800" b="1" dirty="0">
                <a:latin typeface="Arial" panose="020B0604020202020204" pitchFamily="34" charset="0"/>
              </a:rPr>
              <a:t> </a:t>
            </a:r>
          </a:p>
          <a:p>
            <a:pPr algn="just" eaLnBrk="1" hangingPunct="1">
              <a:lnSpc>
                <a:spcPct val="130000"/>
              </a:lnSpc>
              <a:spcBef>
                <a:spcPct val="20000"/>
              </a:spcBef>
              <a:buClr>
                <a:schemeClr val="accent2"/>
              </a:buClr>
              <a:buFont typeface="Wingdings" panose="05000000000000000000" pitchFamily="2" charset="2"/>
              <a:buBlip>
                <a:blip r:embed="rId2"/>
              </a:buBlip>
            </a:pPr>
            <a:r>
              <a:rPr lang="zh-CN" altLang="en-US" sz="2800" b="1" dirty="0">
                <a:latin typeface="宋体" panose="02010600030101010101" pitchFamily="2" charset="-122"/>
              </a:rPr>
              <a:t>（</a:t>
            </a:r>
            <a:r>
              <a:rPr lang="en-US" altLang="zh-CN" sz="2800" b="1" dirty="0">
                <a:latin typeface="Times New Roman" panose="02020603050405020304" pitchFamily="18" charset="0"/>
                <a:cs typeface="Times New Roman" panose="02020603050405020304" pitchFamily="18" charset="0"/>
              </a:rPr>
              <a:t>3</a:t>
            </a:r>
            <a:r>
              <a:rPr lang="zh-CN" altLang="en-US" sz="2800" b="1" dirty="0">
                <a:latin typeface="宋体" panose="02010600030101010101" pitchFamily="2" charset="-122"/>
              </a:rPr>
              <a:t>）假言三段论</a:t>
            </a:r>
            <a:r>
              <a:rPr lang="zh-CN" altLang="en-US" sz="2800" b="1" dirty="0">
                <a:latin typeface="Arial" panose="020B0604020202020204" pitchFamily="34" charset="0"/>
              </a:rPr>
              <a:t> </a:t>
            </a:r>
          </a:p>
        </p:txBody>
      </p:sp>
      <p:graphicFrame>
        <p:nvGraphicFramePr>
          <p:cNvPr id="50185" name="Object 8"/>
          <p:cNvGraphicFramePr>
            <a:graphicFrameLocks noChangeAspect="1"/>
          </p:cNvGraphicFramePr>
          <p:nvPr/>
        </p:nvGraphicFramePr>
        <p:xfrm>
          <a:off x="2533650" y="3148013"/>
          <a:ext cx="566738" cy="366712"/>
        </p:xfrm>
        <a:graphic>
          <a:graphicData uri="http://schemas.openxmlformats.org/presentationml/2006/ole">
            <mc:AlternateContent xmlns:mc="http://schemas.openxmlformats.org/markup-compatibility/2006">
              <mc:Choice xmlns:v="urn:schemas-microsoft-com:vml" Requires="v">
                <p:oleObj r:id="rId3" imgW="190500" imgH="152400" progId="Equation.DSMT4">
                  <p:embed/>
                </p:oleObj>
              </mc:Choice>
              <mc:Fallback>
                <p:oleObj r:id="rId3" imgW="190500" imgH="152400" progId="Equation.DSMT4">
                  <p:embed/>
                  <p:pic>
                    <p:nvPicPr>
                      <p:cNvPr id="0" name="图片 3113"/>
                      <p:cNvPicPr/>
                      <p:nvPr/>
                    </p:nvPicPr>
                    <p:blipFill>
                      <a:blip r:embed="rId4"/>
                      <a:stretch>
                        <a:fillRect/>
                      </a:stretch>
                    </p:blipFill>
                    <p:spPr>
                      <a:xfrm>
                        <a:off x="2533650" y="3148013"/>
                        <a:ext cx="566738" cy="366712"/>
                      </a:xfrm>
                      <a:prstGeom prst="rect">
                        <a:avLst/>
                      </a:prstGeom>
                      <a:noFill/>
                      <a:ln w="38100">
                        <a:noFill/>
                        <a:miter/>
                      </a:ln>
                    </p:spPr>
                  </p:pic>
                </p:oleObj>
              </mc:Fallback>
            </mc:AlternateContent>
          </a:graphicData>
        </a:graphic>
      </p:graphicFrame>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46</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51203" name="Rectangle 2"/>
          <p:cNvSpPr>
            <a:spLocks noGrp="1"/>
          </p:cNvSpPr>
          <p:nvPr>
            <p:ph type="title"/>
          </p:nvPr>
        </p:nvSpPr>
        <p:spPr>
          <a:ln/>
        </p:spPr>
        <p:txBody>
          <a:bodyPr vert="horz" wrap="square" lIns="91440" tIns="45720" rIns="91440" bIns="45720" anchor="b" anchorCtr="0"/>
          <a:lstStyle/>
          <a:p>
            <a:pPr eaLnBrk="1" hangingPunct="1"/>
            <a:r>
              <a:rPr lang="en-US" altLang="zh-CN" dirty="0">
                <a:latin typeface="Times New Roman" panose="02020603050405020304" pitchFamily="18" charset="0"/>
              </a:rPr>
              <a:t>2.2.4  </a:t>
            </a:r>
            <a:r>
              <a:rPr lang="zh-CN" altLang="en-US" dirty="0">
                <a:latin typeface="Times New Roman" panose="02020603050405020304" pitchFamily="18" charset="0"/>
              </a:rPr>
              <a:t>谓词公式的性质</a:t>
            </a:r>
          </a:p>
        </p:txBody>
      </p:sp>
      <p:sp>
        <p:nvSpPr>
          <p:cNvPr id="51204" name="Rectangle 3"/>
          <p:cNvSpPr>
            <a:spLocks noGrp="1"/>
          </p:cNvSpPr>
          <p:nvPr>
            <p:ph idx="1"/>
          </p:nvPr>
        </p:nvSpPr>
        <p:spPr>
          <a:xfrm>
            <a:off x="265113" y="1008063"/>
            <a:ext cx="8642350" cy="5400675"/>
          </a:xfrm>
          <a:ln/>
        </p:spPr>
        <p:txBody>
          <a:bodyPr vert="horz" wrap="square" lIns="91440" tIns="45720" rIns="91440" bIns="45720" anchor="t" anchorCtr="0"/>
          <a:lstStyle/>
          <a:p>
            <a:pPr marL="571500" indent="-571500" eaLnBrk="1" hangingPunct="1">
              <a:buNone/>
            </a:pPr>
            <a:r>
              <a:rPr lang="en-US" altLang="zh-CN" b="1" dirty="0">
                <a:latin typeface="Times New Roman" panose="02020603050405020304" pitchFamily="18" charset="0"/>
              </a:rPr>
              <a:t>4. </a:t>
            </a:r>
            <a:r>
              <a:rPr lang="zh-CN" altLang="en-US" b="1" dirty="0">
                <a:latin typeface="Times New Roman" panose="02020603050405020304" pitchFamily="18" charset="0"/>
              </a:rPr>
              <a:t>谓词公式</a:t>
            </a:r>
            <a:r>
              <a:rPr lang="zh-CN" altLang="en-US" b="1" dirty="0"/>
              <a:t>的永真蕴含</a:t>
            </a:r>
          </a:p>
        </p:txBody>
      </p:sp>
      <p:sp>
        <p:nvSpPr>
          <p:cNvPr id="51205" name="Rectangle 4"/>
          <p:cNvSpPr/>
          <p:nvPr/>
        </p:nvSpPr>
        <p:spPr>
          <a:xfrm>
            <a:off x="0" y="335280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51206" name="Rectangle 5"/>
          <p:cNvSpPr/>
          <p:nvPr/>
        </p:nvSpPr>
        <p:spPr>
          <a:xfrm>
            <a:off x="0" y="335280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51207" name="Rectangle 6"/>
          <p:cNvSpPr/>
          <p:nvPr/>
        </p:nvSpPr>
        <p:spPr>
          <a:xfrm>
            <a:off x="4476750" y="3352800"/>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51208" name="Text Box 7"/>
          <p:cNvSpPr txBox="1"/>
          <p:nvPr/>
        </p:nvSpPr>
        <p:spPr>
          <a:xfrm>
            <a:off x="296863" y="1676400"/>
            <a:ext cx="8550275" cy="4672013"/>
          </a:xfrm>
          <a:prstGeom prst="rect">
            <a:avLst/>
          </a:prstGeom>
          <a:solidFill>
            <a:srgbClr val="FFFFFF"/>
          </a:solidFill>
          <a:ln w="9525" cap="flat" cmpd="sng">
            <a:solidFill>
              <a:srgbClr val="808080"/>
            </a:solidFill>
            <a:prstDash val="solid"/>
            <a:miter/>
            <a:headEnd type="none" w="med" len="med"/>
            <a:tailEnd type="none" w="med" len="med"/>
          </a:ln>
        </p:spPr>
        <p:txBody>
          <a:bodyPr>
            <a:spAutoFit/>
          </a:bodyPr>
          <a:lstStyle/>
          <a:p>
            <a:pPr algn="just" eaLnBrk="1" hangingPunct="1">
              <a:lnSpc>
                <a:spcPct val="120000"/>
              </a:lnSpc>
              <a:spcBef>
                <a:spcPct val="20000"/>
              </a:spcBef>
              <a:buClr>
                <a:schemeClr val="accent2"/>
              </a:buClr>
              <a:buFont typeface="Wingdings" panose="05000000000000000000" pitchFamily="2" charset="2"/>
              <a:buBlip>
                <a:blip r:embed="rId2"/>
              </a:buBlip>
            </a:pPr>
            <a:r>
              <a:rPr lang="zh-CN" altLang="en-US" sz="2400" b="1" dirty="0">
                <a:latin typeface="宋体" panose="02010600030101010101" pitchFamily="2" charset="-122"/>
              </a:rPr>
              <a:t>（</a:t>
            </a:r>
            <a:r>
              <a:rPr lang="en-US" altLang="zh-CN" sz="2400" b="1" dirty="0">
                <a:latin typeface="Times New Roman" panose="02020603050405020304" pitchFamily="18" charset="0"/>
                <a:cs typeface="Times New Roman" panose="02020603050405020304" pitchFamily="18" charset="0"/>
              </a:rPr>
              <a:t>1</a:t>
            </a:r>
            <a:r>
              <a:rPr lang="zh-CN" altLang="en-US" sz="2400" b="1" dirty="0">
                <a:latin typeface="宋体" panose="02010600030101010101" pitchFamily="2" charset="-122"/>
              </a:rPr>
              <a:t>）假言推理</a:t>
            </a:r>
            <a:r>
              <a:rPr lang="zh-CN" altLang="en-US" sz="2400" b="1" dirty="0">
                <a:latin typeface="Arial" panose="020B0604020202020204" pitchFamily="34" charset="0"/>
              </a:rPr>
              <a:t> </a:t>
            </a:r>
            <a:endParaRPr lang="en-US" altLang="zh-CN" sz="2400" b="1" dirty="0">
              <a:latin typeface="Arial" panose="020B0604020202020204" pitchFamily="34" charset="0"/>
            </a:endParaRPr>
          </a:p>
          <a:p>
            <a:pPr algn="just" eaLnBrk="1" hangingPunct="1">
              <a:lnSpc>
                <a:spcPct val="120000"/>
              </a:lnSpc>
              <a:spcBef>
                <a:spcPct val="20000"/>
              </a:spcBef>
              <a:buClr>
                <a:schemeClr val="accent2"/>
              </a:buClr>
              <a:buNone/>
            </a:pPr>
            <a:r>
              <a:rPr lang="en-US" altLang="zh-CN" sz="2400" b="1" dirty="0">
                <a:latin typeface="Arial" panose="020B0604020202020204" pitchFamily="34" charset="0"/>
              </a:rPr>
              <a:t>           P</a:t>
            </a:r>
            <a:r>
              <a:rPr lang="zh-CN" altLang="en-US" sz="2400" b="1" dirty="0">
                <a:latin typeface="Arial" panose="020B0604020202020204" pitchFamily="34" charset="0"/>
              </a:rPr>
              <a:t>，</a:t>
            </a:r>
            <a:r>
              <a:rPr lang="en-US" altLang="zh-CN" sz="2400" b="1" dirty="0">
                <a:latin typeface="Arial" panose="020B0604020202020204" pitchFamily="34" charset="0"/>
              </a:rPr>
              <a:t>P→Q       Q</a:t>
            </a:r>
          </a:p>
          <a:p>
            <a:pPr algn="just" eaLnBrk="1" hangingPunct="1">
              <a:lnSpc>
                <a:spcPct val="120000"/>
              </a:lnSpc>
              <a:spcBef>
                <a:spcPct val="20000"/>
              </a:spcBef>
              <a:buClr>
                <a:schemeClr val="accent2"/>
              </a:buClr>
              <a:buNone/>
            </a:pPr>
            <a:r>
              <a:rPr lang="zh-CN" altLang="en-US" sz="2400" b="1" dirty="0">
                <a:latin typeface="Arial" panose="020B0604020202020204" pitchFamily="34" charset="0"/>
              </a:rPr>
              <a:t>  </a:t>
            </a:r>
            <a:r>
              <a:rPr lang="zh-CN" altLang="en-US" sz="2400" b="1" i="1" dirty="0">
                <a:latin typeface="Times New Roman" panose="02020603050405020304" pitchFamily="18" charset="0"/>
              </a:rPr>
              <a:t> </a:t>
            </a:r>
            <a:r>
              <a:rPr lang="zh-CN" altLang="en-US" sz="2400" b="1" dirty="0">
                <a:latin typeface="Arial" panose="020B0604020202020204" pitchFamily="34" charset="0"/>
              </a:rPr>
              <a:t> 由</a:t>
            </a:r>
            <a:r>
              <a:rPr lang="en-US" altLang="zh-CN" sz="2400" b="1" dirty="0">
                <a:latin typeface="Arial" panose="020B0604020202020204" pitchFamily="34" charset="0"/>
              </a:rPr>
              <a:t>P</a:t>
            </a:r>
            <a:r>
              <a:rPr lang="zh-CN" altLang="en-US" sz="2400" b="1" dirty="0">
                <a:latin typeface="Arial" panose="020B0604020202020204" pitchFamily="34" charset="0"/>
              </a:rPr>
              <a:t>为真及</a:t>
            </a:r>
            <a:r>
              <a:rPr lang="en-US" altLang="zh-CN" sz="2400" b="1" dirty="0">
                <a:latin typeface="Arial" panose="020B0604020202020204" pitchFamily="34" charset="0"/>
              </a:rPr>
              <a:t>P→Q</a:t>
            </a:r>
            <a:r>
              <a:rPr lang="zh-CN" altLang="en-US" sz="2400" b="1" dirty="0">
                <a:latin typeface="Arial" panose="020B0604020202020204" pitchFamily="34" charset="0"/>
              </a:rPr>
              <a:t>为真，可推出</a:t>
            </a:r>
            <a:r>
              <a:rPr lang="en-US" altLang="zh-CN" sz="2400" b="1" dirty="0">
                <a:latin typeface="Arial" panose="020B0604020202020204" pitchFamily="34" charset="0"/>
              </a:rPr>
              <a:t>Q</a:t>
            </a:r>
            <a:r>
              <a:rPr lang="zh-CN" altLang="en-US" sz="2400" b="1" dirty="0">
                <a:latin typeface="Arial" panose="020B0604020202020204" pitchFamily="34" charset="0"/>
              </a:rPr>
              <a:t>为真。</a:t>
            </a:r>
          </a:p>
          <a:p>
            <a:pPr algn="just" eaLnBrk="1" hangingPunct="1">
              <a:lnSpc>
                <a:spcPct val="120000"/>
              </a:lnSpc>
              <a:spcBef>
                <a:spcPct val="20000"/>
              </a:spcBef>
              <a:buClr>
                <a:schemeClr val="accent2"/>
              </a:buClr>
              <a:buFont typeface="Wingdings" panose="05000000000000000000" pitchFamily="2" charset="2"/>
              <a:buBlip>
                <a:blip r:embed="rId2"/>
              </a:buBlip>
            </a:pPr>
            <a:r>
              <a:rPr lang="zh-CN" altLang="en-US" sz="2400" b="1" dirty="0">
                <a:latin typeface="宋体" panose="02010600030101010101" pitchFamily="2" charset="-122"/>
              </a:rPr>
              <a:t>（</a:t>
            </a:r>
            <a:r>
              <a:rPr lang="en-US" altLang="zh-CN" sz="2400" b="1" dirty="0">
                <a:latin typeface="Times New Roman" panose="02020603050405020304" pitchFamily="18" charset="0"/>
                <a:cs typeface="Times New Roman" panose="02020603050405020304" pitchFamily="18" charset="0"/>
              </a:rPr>
              <a:t>2</a:t>
            </a:r>
            <a:r>
              <a:rPr lang="zh-CN" altLang="en-US" sz="2400" b="1" dirty="0">
                <a:latin typeface="宋体" panose="02010600030101010101" pitchFamily="2" charset="-122"/>
              </a:rPr>
              <a:t>）拒取式推理</a:t>
            </a:r>
            <a:r>
              <a:rPr lang="zh-CN" altLang="en-US" sz="2400" b="1" dirty="0">
                <a:latin typeface="Arial" panose="020B0604020202020204" pitchFamily="34" charset="0"/>
              </a:rPr>
              <a:t> </a:t>
            </a:r>
            <a:endParaRPr lang="en-US" altLang="zh-CN" sz="2400" b="1" dirty="0">
              <a:latin typeface="Arial" panose="020B0604020202020204" pitchFamily="34" charset="0"/>
            </a:endParaRPr>
          </a:p>
          <a:p>
            <a:pPr algn="just" eaLnBrk="1" hangingPunct="1">
              <a:lnSpc>
                <a:spcPct val="120000"/>
              </a:lnSpc>
              <a:spcBef>
                <a:spcPct val="20000"/>
              </a:spcBef>
              <a:buClr>
                <a:schemeClr val="accent2"/>
              </a:buClr>
              <a:buNone/>
            </a:pPr>
            <a:r>
              <a:rPr lang="en-US" altLang="zh-CN" sz="2400" b="1" dirty="0">
                <a:latin typeface="Arial" panose="020B0604020202020204" pitchFamily="34" charset="0"/>
              </a:rPr>
              <a:t>           ﹁Q</a:t>
            </a:r>
            <a:r>
              <a:rPr lang="zh-CN" altLang="en-US" sz="2400" b="1" dirty="0">
                <a:latin typeface="Arial" panose="020B0604020202020204" pitchFamily="34" charset="0"/>
              </a:rPr>
              <a:t>，</a:t>
            </a:r>
            <a:r>
              <a:rPr lang="en-US" altLang="zh-CN" sz="2400" b="1" dirty="0">
                <a:latin typeface="Arial" panose="020B0604020202020204" pitchFamily="34" charset="0"/>
              </a:rPr>
              <a:t>P→Q       ﹁P</a:t>
            </a:r>
          </a:p>
          <a:p>
            <a:pPr algn="just" eaLnBrk="1" hangingPunct="1">
              <a:lnSpc>
                <a:spcPct val="120000"/>
              </a:lnSpc>
              <a:spcBef>
                <a:spcPct val="20000"/>
              </a:spcBef>
              <a:buClr>
                <a:schemeClr val="accent2"/>
              </a:buClr>
              <a:buNone/>
            </a:pPr>
            <a:r>
              <a:rPr lang="zh-CN" altLang="en-US" sz="2400" b="1" dirty="0">
                <a:latin typeface="Arial" panose="020B0604020202020204" pitchFamily="34" charset="0"/>
              </a:rPr>
              <a:t>   由</a:t>
            </a:r>
            <a:r>
              <a:rPr lang="en-US" altLang="zh-CN" sz="2400" b="1" dirty="0">
                <a:latin typeface="Arial" panose="020B0604020202020204" pitchFamily="34" charset="0"/>
              </a:rPr>
              <a:t>Q</a:t>
            </a:r>
            <a:r>
              <a:rPr lang="zh-CN" altLang="en-US" sz="2400" b="1" dirty="0">
                <a:latin typeface="Arial" panose="020B0604020202020204" pitchFamily="34" charset="0"/>
              </a:rPr>
              <a:t>为假及</a:t>
            </a:r>
            <a:r>
              <a:rPr lang="en-US" altLang="zh-CN" sz="2400" b="1" dirty="0">
                <a:latin typeface="Arial" panose="020B0604020202020204" pitchFamily="34" charset="0"/>
              </a:rPr>
              <a:t>P→Q</a:t>
            </a:r>
            <a:r>
              <a:rPr lang="zh-CN" altLang="en-US" sz="2400" b="1" dirty="0">
                <a:latin typeface="Arial" panose="020B0604020202020204" pitchFamily="34" charset="0"/>
              </a:rPr>
              <a:t>为真，可推出</a:t>
            </a:r>
            <a:r>
              <a:rPr lang="en-US" altLang="zh-CN" sz="2400" b="1" dirty="0">
                <a:latin typeface="Arial" panose="020B0604020202020204" pitchFamily="34" charset="0"/>
              </a:rPr>
              <a:t>P</a:t>
            </a:r>
            <a:r>
              <a:rPr lang="zh-CN" altLang="en-US" sz="2400" b="1" dirty="0">
                <a:latin typeface="Arial" panose="020B0604020202020204" pitchFamily="34" charset="0"/>
              </a:rPr>
              <a:t>为假</a:t>
            </a:r>
          </a:p>
          <a:p>
            <a:pPr algn="just" eaLnBrk="1" hangingPunct="1">
              <a:lnSpc>
                <a:spcPct val="120000"/>
              </a:lnSpc>
              <a:spcBef>
                <a:spcPct val="20000"/>
              </a:spcBef>
              <a:buClr>
                <a:schemeClr val="accent2"/>
              </a:buClr>
              <a:buFont typeface="Wingdings" panose="05000000000000000000" pitchFamily="2" charset="2"/>
              <a:buBlip>
                <a:blip r:embed="rId2"/>
              </a:buBlip>
            </a:pPr>
            <a:r>
              <a:rPr lang="zh-CN" altLang="en-US" sz="2400" b="1" dirty="0">
                <a:latin typeface="宋体" panose="02010600030101010101" pitchFamily="2" charset="-122"/>
              </a:rPr>
              <a:t>（</a:t>
            </a:r>
            <a:r>
              <a:rPr lang="en-US" altLang="zh-CN" sz="2400" b="1" dirty="0">
                <a:latin typeface="Times New Roman" panose="02020603050405020304" pitchFamily="18" charset="0"/>
                <a:cs typeface="Times New Roman" panose="02020603050405020304" pitchFamily="18" charset="0"/>
              </a:rPr>
              <a:t>3</a:t>
            </a:r>
            <a:r>
              <a:rPr lang="zh-CN" altLang="en-US" sz="2400" b="1" dirty="0">
                <a:latin typeface="宋体" panose="02010600030101010101" pitchFamily="2" charset="-122"/>
              </a:rPr>
              <a:t>）假言三段论</a:t>
            </a:r>
            <a:r>
              <a:rPr lang="zh-CN" altLang="en-US" sz="2400" b="1" dirty="0">
                <a:latin typeface="Arial" panose="020B0604020202020204" pitchFamily="34" charset="0"/>
              </a:rPr>
              <a:t> </a:t>
            </a:r>
            <a:endParaRPr lang="en-US" altLang="zh-CN" sz="2400" b="1" dirty="0">
              <a:latin typeface="Arial" panose="020B0604020202020204" pitchFamily="34" charset="0"/>
            </a:endParaRPr>
          </a:p>
          <a:p>
            <a:pPr algn="just" eaLnBrk="1" hangingPunct="1">
              <a:lnSpc>
                <a:spcPct val="120000"/>
              </a:lnSpc>
              <a:spcBef>
                <a:spcPct val="20000"/>
              </a:spcBef>
              <a:buClr>
                <a:schemeClr val="accent2"/>
              </a:buClr>
              <a:buNone/>
            </a:pPr>
            <a:r>
              <a:rPr lang="en-US" altLang="zh-CN" sz="2400" b="1" dirty="0">
                <a:latin typeface="Arial" panose="020B0604020202020204" pitchFamily="34" charset="0"/>
              </a:rPr>
              <a:t>           P→Q</a:t>
            </a:r>
            <a:r>
              <a:rPr lang="zh-CN" altLang="en-US" sz="2400" b="1" dirty="0">
                <a:latin typeface="Arial" panose="020B0604020202020204" pitchFamily="34" charset="0"/>
              </a:rPr>
              <a:t>，</a:t>
            </a:r>
            <a:r>
              <a:rPr lang="en-US" altLang="zh-CN" sz="2400" b="1" dirty="0">
                <a:latin typeface="Arial" panose="020B0604020202020204" pitchFamily="34" charset="0"/>
              </a:rPr>
              <a:t>Q→R        P→R</a:t>
            </a:r>
          </a:p>
          <a:p>
            <a:pPr algn="just" eaLnBrk="1" hangingPunct="1">
              <a:lnSpc>
                <a:spcPct val="120000"/>
              </a:lnSpc>
              <a:spcBef>
                <a:spcPct val="20000"/>
              </a:spcBef>
              <a:buClr>
                <a:schemeClr val="accent2"/>
              </a:buClr>
              <a:buNone/>
            </a:pPr>
            <a:r>
              <a:rPr lang="en-US" altLang="zh-CN" sz="2400" b="1" dirty="0">
                <a:latin typeface="Arial" panose="020B0604020202020204" pitchFamily="34" charset="0"/>
              </a:rPr>
              <a:t>    </a:t>
            </a:r>
            <a:r>
              <a:rPr lang="zh-CN" altLang="en-US" sz="2400" b="1" dirty="0">
                <a:latin typeface="Arial" panose="020B0604020202020204" pitchFamily="34" charset="0"/>
              </a:rPr>
              <a:t>由</a:t>
            </a:r>
            <a:r>
              <a:rPr lang="en-US" altLang="zh-CN" sz="2400" b="1" dirty="0">
                <a:latin typeface="Arial" panose="020B0604020202020204" pitchFamily="34" charset="0"/>
              </a:rPr>
              <a:t>P→Q</a:t>
            </a:r>
            <a:r>
              <a:rPr lang="zh-CN" altLang="en-US" sz="2400" b="1" dirty="0">
                <a:latin typeface="Arial" panose="020B0604020202020204" pitchFamily="34" charset="0"/>
              </a:rPr>
              <a:t>，</a:t>
            </a:r>
            <a:r>
              <a:rPr lang="en-US" altLang="zh-CN" sz="2400" b="1" dirty="0">
                <a:latin typeface="Arial" panose="020B0604020202020204" pitchFamily="34" charset="0"/>
              </a:rPr>
              <a:t>Q→R</a:t>
            </a:r>
            <a:r>
              <a:rPr lang="zh-CN" altLang="en-US" sz="2400" b="1" dirty="0">
                <a:latin typeface="Arial" panose="020B0604020202020204" pitchFamily="34" charset="0"/>
              </a:rPr>
              <a:t>为真，可以推出</a:t>
            </a:r>
            <a:r>
              <a:rPr lang="en-US" altLang="zh-CN" sz="2400" b="1" dirty="0">
                <a:latin typeface="Arial" panose="020B0604020202020204" pitchFamily="34" charset="0"/>
              </a:rPr>
              <a:t>P→R</a:t>
            </a:r>
            <a:r>
              <a:rPr lang="zh-CN" altLang="en-US" sz="2400" b="1" dirty="0">
                <a:latin typeface="Arial" panose="020B0604020202020204" pitchFamily="34" charset="0"/>
              </a:rPr>
              <a:t>为真。</a:t>
            </a:r>
            <a:endParaRPr lang="en-US" altLang="zh-CN" sz="2400" b="1" dirty="0">
              <a:latin typeface="Arial" panose="020B0604020202020204" pitchFamily="34" charset="0"/>
            </a:endParaRPr>
          </a:p>
        </p:txBody>
      </p:sp>
      <p:graphicFrame>
        <p:nvGraphicFramePr>
          <p:cNvPr id="51209" name="Object 8"/>
          <p:cNvGraphicFramePr>
            <a:graphicFrameLocks noChangeAspect="1"/>
          </p:cNvGraphicFramePr>
          <p:nvPr/>
        </p:nvGraphicFramePr>
        <p:xfrm>
          <a:off x="2667000" y="2286000"/>
          <a:ext cx="566738" cy="366713"/>
        </p:xfrm>
        <a:graphic>
          <a:graphicData uri="http://schemas.openxmlformats.org/presentationml/2006/ole">
            <mc:AlternateContent xmlns:mc="http://schemas.openxmlformats.org/markup-compatibility/2006">
              <mc:Choice xmlns:v="urn:schemas-microsoft-com:vml" Requires="v">
                <p:oleObj r:id="rId3" imgW="190500" imgH="152400" progId="Equation.DSMT4">
                  <p:embed/>
                </p:oleObj>
              </mc:Choice>
              <mc:Fallback>
                <p:oleObj r:id="rId3" imgW="190500" imgH="152400" progId="Equation.DSMT4">
                  <p:embed/>
                  <p:pic>
                    <p:nvPicPr>
                      <p:cNvPr id="0" name="图片 3093"/>
                      <p:cNvPicPr/>
                      <p:nvPr/>
                    </p:nvPicPr>
                    <p:blipFill>
                      <a:blip r:embed="rId4"/>
                      <a:stretch>
                        <a:fillRect/>
                      </a:stretch>
                    </p:blipFill>
                    <p:spPr>
                      <a:xfrm>
                        <a:off x="2667000" y="2286000"/>
                        <a:ext cx="566738" cy="366713"/>
                      </a:xfrm>
                      <a:prstGeom prst="rect">
                        <a:avLst/>
                      </a:prstGeom>
                      <a:noFill/>
                      <a:ln w="38100">
                        <a:noFill/>
                        <a:miter/>
                      </a:ln>
                    </p:spPr>
                  </p:pic>
                </p:oleObj>
              </mc:Fallback>
            </mc:AlternateContent>
          </a:graphicData>
        </a:graphic>
      </p:graphicFrame>
      <p:graphicFrame>
        <p:nvGraphicFramePr>
          <p:cNvPr id="51210" name="对象 1"/>
          <p:cNvGraphicFramePr>
            <a:graphicFrameLocks noChangeAspect="1"/>
          </p:cNvGraphicFramePr>
          <p:nvPr/>
        </p:nvGraphicFramePr>
        <p:xfrm>
          <a:off x="3048000" y="3829050"/>
          <a:ext cx="566738" cy="366713"/>
        </p:xfrm>
        <a:graphic>
          <a:graphicData uri="http://schemas.openxmlformats.org/presentationml/2006/ole">
            <mc:AlternateContent xmlns:mc="http://schemas.openxmlformats.org/markup-compatibility/2006">
              <mc:Choice xmlns:v="urn:schemas-microsoft-com:vml" Requires="v">
                <p:oleObj r:id="rId5" imgW="190500" imgH="152400" progId="Equation.DSMT4">
                  <p:embed/>
                </p:oleObj>
              </mc:Choice>
              <mc:Fallback>
                <p:oleObj r:id="rId5" imgW="190500" imgH="152400" progId="Equation.DSMT4">
                  <p:embed/>
                  <p:pic>
                    <p:nvPicPr>
                      <p:cNvPr id="0" name="图片 3094"/>
                      <p:cNvPicPr/>
                      <p:nvPr/>
                    </p:nvPicPr>
                    <p:blipFill>
                      <a:blip r:embed="rId4"/>
                      <a:stretch>
                        <a:fillRect/>
                      </a:stretch>
                    </p:blipFill>
                    <p:spPr>
                      <a:xfrm>
                        <a:off x="3048000" y="3829050"/>
                        <a:ext cx="566738" cy="366713"/>
                      </a:xfrm>
                      <a:prstGeom prst="rect">
                        <a:avLst/>
                      </a:prstGeom>
                      <a:noFill/>
                      <a:ln w="38100">
                        <a:noFill/>
                        <a:miter/>
                      </a:ln>
                    </p:spPr>
                  </p:pic>
                </p:oleObj>
              </mc:Fallback>
            </mc:AlternateContent>
          </a:graphicData>
        </a:graphic>
      </p:graphicFrame>
      <p:graphicFrame>
        <p:nvGraphicFramePr>
          <p:cNvPr id="51211" name="对象 2"/>
          <p:cNvGraphicFramePr>
            <a:graphicFrameLocks noChangeAspect="1"/>
          </p:cNvGraphicFramePr>
          <p:nvPr/>
        </p:nvGraphicFramePr>
        <p:xfrm>
          <a:off x="3276600" y="5334000"/>
          <a:ext cx="566738" cy="366713"/>
        </p:xfrm>
        <a:graphic>
          <a:graphicData uri="http://schemas.openxmlformats.org/presentationml/2006/ole">
            <mc:AlternateContent xmlns:mc="http://schemas.openxmlformats.org/markup-compatibility/2006">
              <mc:Choice xmlns:v="urn:schemas-microsoft-com:vml" Requires="v">
                <p:oleObj r:id="rId6" imgW="190500" imgH="152400" progId="Equation.DSMT4">
                  <p:embed/>
                </p:oleObj>
              </mc:Choice>
              <mc:Fallback>
                <p:oleObj r:id="rId6" imgW="190500" imgH="152400" progId="Equation.DSMT4">
                  <p:embed/>
                  <p:pic>
                    <p:nvPicPr>
                      <p:cNvPr id="0" name="图片 3095"/>
                      <p:cNvPicPr/>
                      <p:nvPr/>
                    </p:nvPicPr>
                    <p:blipFill>
                      <a:blip r:embed="rId4"/>
                      <a:stretch>
                        <a:fillRect/>
                      </a:stretch>
                    </p:blipFill>
                    <p:spPr>
                      <a:xfrm>
                        <a:off x="3276600" y="5334000"/>
                        <a:ext cx="566738" cy="366713"/>
                      </a:xfrm>
                      <a:prstGeom prst="rect">
                        <a:avLst/>
                      </a:prstGeom>
                      <a:noFill/>
                      <a:ln w="38100">
                        <a:noFill/>
                        <a:miter/>
                      </a:ln>
                    </p:spPr>
                  </p:pic>
                </p:oleObj>
              </mc:Fallback>
            </mc:AlternateContent>
          </a:graphicData>
        </a:graphic>
      </p:graphicFrame>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47</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52227" name="Rectangle 2"/>
          <p:cNvSpPr>
            <a:spLocks noGrp="1"/>
          </p:cNvSpPr>
          <p:nvPr>
            <p:ph type="title"/>
          </p:nvPr>
        </p:nvSpPr>
        <p:spPr>
          <a:ln/>
        </p:spPr>
        <p:txBody>
          <a:bodyPr vert="horz" wrap="square" lIns="91440" tIns="45720" rIns="91440" bIns="45720" anchor="b" anchorCtr="0"/>
          <a:lstStyle/>
          <a:p>
            <a:pPr eaLnBrk="1" hangingPunct="1"/>
            <a:r>
              <a:rPr lang="en-US" altLang="zh-CN" dirty="0">
                <a:latin typeface="Times New Roman" panose="02020603050405020304" pitchFamily="18" charset="0"/>
              </a:rPr>
              <a:t>2.2.4  </a:t>
            </a:r>
            <a:r>
              <a:rPr lang="zh-CN" altLang="en-US" dirty="0">
                <a:latin typeface="Times New Roman" panose="02020603050405020304" pitchFamily="18" charset="0"/>
              </a:rPr>
              <a:t>谓词公式的性质</a:t>
            </a:r>
          </a:p>
        </p:txBody>
      </p:sp>
      <p:sp>
        <p:nvSpPr>
          <p:cNvPr id="33796" name="Rectangle 3"/>
          <p:cNvSpPr>
            <a:spLocks noGrp="1" noChangeArrowheads="1"/>
          </p:cNvSpPr>
          <p:nvPr>
            <p:ph idx="1"/>
          </p:nvPr>
        </p:nvSpPr>
        <p:spPr>
          <a:xfrm>
            <a:off x="368300" y="1141413"/>
            <a:ext cx="8264525" cy="5335588"/>
          </a:xfrm>
        </p:spPr>
        <p:txBody>
          <a:bodyPr vert="horz" wrap="square" lIns="91440" tIns="45720" rIns="91440" bIns="45720" numCol="1" anchor="t" anchorCtr="0" compatLnSpc="1"/>
          <a:lstStyle/>
          <a:p>
            <a:pPr marL="571500" marR="0" lvl="0" indent="-57150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Char char="o"/>
              <a:defRPr/>
            </a:pPr>
            <a:r>
              <a:rPr kumimoji="0" lang="zh-CN" altLang="en-US" sz="2800" b="1" i="0" u="none" strike="noStrike" kern="1200" cap="none" spc="0" normalizeH="0" baseline="0" noProof="0" dirty="0">
                <a:ln>
                  <a:noFill/>
                </a:ln>
                <a:solidFill>
                  <a:schemeClr val="tx1"/>
                </a:solidFill>
                <a:effectLst/>
                <a:uLnTx/>
                <a:uFillTx/>
                <a:latin typeface="+mn-lt"/>
                <a:ea typeface="+mn-ea"/>
                <a:cs typeface="+mn-cs"/>
              </a:rPr>
              <a:t>谓词逻辑的其他推理规则</a:t>
            </a:r>
          </a:p>
          <a:p>
            <a:pPr marL="571500" marR="0" lvl="0" indent="-571500" algn="just"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AutoNum type="circleNumDbPlain"/>
              <a:defRPr/>
            </a:pP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 </a:t>
            </a:r>
            <a:r>
              <a:rPr kumimoji="0" lang="en-US" altLang="zh-CN" sz="2800" b="1" i="1"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P</a:t>
            </a: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规则：</a:t>
            </a:r>
            <a:r>
              <a:rPr kumimoji="0" lang="zh-CN"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在推理的任何步骤上都可引入前提。</a:t>
            </a:r>
          </a:p>
          <a:p>
            <a:pPr marL="571500" marR="0" lvl="0" indent="-571500" algn="just"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AutoNum type="circleNumDbPlain"/>
              <a:defRPr/>
            </a:pP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 </a:t>
            </a:r>
            <a:r>
              <a:rPr kumimoji="0" lang="en-US" altLang="zh-CN" sz="2800" b="1" i="1"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T</a:t>
            </a: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规则：</a:t>
            </a:r>
            <a:r>
              <a:rPr kumimoji="0" lang="zh-CN"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在推理过程中，如果前面步骤中有一个或多个公式永真蕴含公式</a:t>
            </a:r>
            <a:r>
              <a:rPr kumimoji="0" lang="en-US" altLang="zh-CN" sz="2800" b="1" i="1"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S</a:t>
            </a:r>
            <a:r>
              <a:rPr kumimoji="0" lang="zh-CN"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，则可把</a:t>
            </a:r>
            <a:r>
              <a:rPr kumimoji="0" lang="en-US" altLang="zh-CN" sz="2800" b="1" i="1"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S</a:t>
            </a:r>
            <a:r>
              <a:rPr kumimoji="0" lang="zh-CN"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引入推理过程中。</a:t>
            </a:r>
          </a:p>
          <a:p>
            <a:pPr marL="571500" marR="0" lvl="0" indent="-571500" algn="just"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AutoNum type="circleNumDbPlain"/>
              <a:defRPr/>
            </a:pP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 </a:t>
            </a:r>
            <a:r>
              <a:rPr kumimoji="0" lang="en-US" altLang="zh-CN" sz="2800" b="1" i="1"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CP</a:t>
            </a: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规则：</a:t>
            </a:r>
            <a:r>
              <a:rPr kumimoji="0" lang="zh-CN"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如果能从任意引入的命题</a:t>
            </a:r>
            <a:r>
              <a:rPr kumimoji="0" lang="en-US" altLang="zh-CN" sz="2800" b="1" i="1"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R</a:t>
            </a:r>
            <a:r>
              <a:rPr kumimoji="0" lang="zh-CN"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和前提集合中推出</a:t>
            </a:r>
            <a:r>
              <a:rPr kumimoji="0" lang="en-US" altLang="zh-CN" sz="2800" b="1" i="1"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S</a:t>
            </a:r>
            <a:r>
              <a:rPr kumimoji="0" lang="zh-CN"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来，则可从前提集合推出</a:t>
            </a:r>
            <a:r>
              <a:rPr kumimoji="0" lang="en-US" altLang="zh-CN" sz="2800" b="1" i="1"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R</a:t>
            </a:r>
            <a:r>
              <a:rPr kumimoji="0"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 </a:t>
            </a:r>
            <a:r>
              <a:rPr kumimoji="0"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a:t>
            </a:r>
            <a:r>
              <a:rPr kumimoji="0"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 </a:t>
            </a:r>
            <a:r>
              <a:rPr kumimoji="0" lang="en-US" altLang="zh-CN" sz="2800" b="1" i="1"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S</a:t>
            </a:r>
            <a:r>
              <a:rPr kumimoji="0" lang="zh-CN"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来。</a:t>
            </a:r>
            <a:endParaRPr kumimoji="0"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endParaRPr>
          </a:p>
          <a:p>
            <a:pPr marL="0" marR="0" lvl="0" indent="0" algn="just" defTabSz="914400" rtl="0" eaLnBrk="1" fontAlgn="base" latinLnBrk="0" hangingPunct="1">
              <a:lnSpc>
                <a:spcPct val="120000"/>
              </a:lnSpc>
              <a:spcBef>
                <a:spcPts val="0"/>
              </a:spcBef>
              <a:spcAft>
                <a:spcPct val="0"/>
              </a:spcAft>
              <a:buClr>
                <a:schemeClr val="accent2"/>
              </a:buClr>
              <a:buSzTx/>
              <a:buFont typeface="Wingdings" panose="05000000000000000000" pitchFamily="2" charset="2"/>
              <a:buNone/>
              <a:defRPr/>
            </a:pPr>
            <a:r>
              <a:rPr kumimoji="0" lang="zh-CN"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               若</a:t>
            </a:r>
            <a:r>
              <a:rPr kumimoji="0"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P</a:t>
            </a:r>
            <a:r>
              <a:rPr kumimoji="0" lang="en-US" altLang="zh-CN" sz="2800" b="0" i="0" u="none" strike="noStrike" kern="1200" cap="none" spc="0" normalizeH="0" baseline="-25000" noProof="0" dirty="0">
                <a:ln>
                  <a:noFill/>
                </a:ln>
                <a:solidFill>
                  <a:schemeClr val="tx1"/>
                </a:solidFill>
                <a:effectLst/>
                <a:uLnTx/>
                <a:uFillTx/>
                <a:latin typeface="Times New Roman" panose="02020603050405020304" pitchFamily="18" charset="0"/>
                <a:ea typeface="+mn-ea"/>
                <a:cs typeface="+mn-cs"/>
              </a:rPr>
              <a:t>1</a:t>
            </a:r>
            <a:r>
              <a:rPr kumimoji="0"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∧P</a:t>
            </a:r>
            <a:r>
              <a:rPr kumimoji="0" lang="en-US" altLang="zh-CN" sz="2800" b="0" i="0" u="none" strike="noStrike" kern="1200" cap="none" spc="0" normalizeH="0" baseline="-25000" noProof="0" dirty="0">
                <a:ln>
                  <a:noFill/>
                </a:ln>
                <a:solidFill>
                  <a:schemeClr val="tx1"/>
                </a:solidFill>
                <a:effectLst/>
                <a:uLnTx/>
                <a:uFillTx/>
                <a:latin typeface="Times New Roman" panose="02020603050405020304" pitchFamily="18" charset="0"/>
                <a:ea typeface="+mn-ea"/>
                <a:cs typeface="+mn-cs"/>
              </a:rPr>
              <a:t>2</a:t>
            </a:r>
            <a:r>
              <a:rPr kumimoji="0"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a:t>
            </a:r>
            <a:r>
              <a:rPr kumimoji="0" lang="en-US" altLang="zh-CN" sz="2800" b="0"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mn-cs"/>
              </a:rPr>
              <a:t>P</a:t>
            </a:r>
            <a:r>
              <a:rPr kumimoji="0" lang="en-US" altLang="zh-CN" sz="2800" b="0" i="0" u="none" strike="noStrike" kern="1200" cap="none" spc="0" normalizeH="0" baseline="-25000" noProof="0" dirty="0" err="1">
                <a:ln>
                  <a:noFill/>
                </a:ln>
                <a:solidFill>
                  <a:schemeClr val="tx1"/>
                </a:solidFill>
                <a:effectLst/>
                <a:uLnTx/>
                <a:uFillTx/>
                <a:latin typeface="Times New Roman" panose="02020603050405020304" pitchFamily="18" charset="0"/>
                <a:ea typeface="+mn-ea"/>
                <a:cs typeface="+mn-cs"/>
              </a:rPr>
              <a:t>n</a:t>
            </a:r>
            <a:r>
              <a:rPr kumimoji="0" lang="en-US" altLang="zh-CN" sz="2800" b="0"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mn-cs"/>
              </a:rPr>
              <a:t>∧A→B</a:t>
            </a:r>
            <a:endParaRPr kumimoji="0"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endParaRPr>
          </a:p>
          <a:p>
            <a:pPr marL="0" marR="0" lvl="0" indent="0" algn="just" defTabSz="914400" rtl="0" eaLnBrk="1" fontAlgn="base" latinLnBrk="0" hangingPunct="1">
              <a:lnSpc>
                <a:spcPct val="120000"/>
              </a:lnSpc>
              <a:spcBef>
                <a:spcPts val="0"/>
              </a:spcBef>
              <a:spcAft>
                <a:spcPct val="0"/>
              </a:spcAft>
              <a:buClr>
                <a:schemeClr val="accent2"/>
              </a:buClr>
              <a:buSzTx/>
              <a:buFont typeface="Wingdings" panose="05000000000000000000" pitchFamily="2" charset="2"/>
              <a:buNone/>
              <a:defRPr/>
            </a:pPr>
            <a:r>
              <a:rPr kumimoji="0" lang="zh-CN"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                则</a:t>
            </a:r>
            <a:r>
              <a:rPr kumimoji="0"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P</a:t>
            </a:r>
            <a:r>
              <a:rPr kumimoji="0" lang="en-US" altLang="zh-CN" sz="2800" b="0" i="0" u="none" strike="noStrike" kern="1200" cap="none" spc="0" normalizeH="0" baseline="-25000" noProof="0" dirty="0">
                <a:ln>
                  <a:noFill/>
                </a:ln>
                <a:solidFill>
                  <a:schemeClr val="tx1"/>
                </a:solidFill>
                <a:effectLst/>
                <a:uLnTx/>
                <a:uFillTx/>
                <a:latin typeface="Times New Roman" panose="02020603050405020304" pitchFamily="18" charset="0"/>
                <a:ea typeface="+mn-ea"/>
                <a:cs typeface="+mn-cs"/>
              </a:rPr>
              <a:t>1</a:t>
            </a:r>
            <a:r>
              <a:rPr kumimoji="0"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∧P</a:t>
            </a:r>
            <a:r>
              <a:rPr kumimoji="0" lang="en-US" altLang="zh-CN" sz="2800" b="0" i="0" u="none" strike="noStrike" kern="1200" cap="none" spc="0" normalizeH="0" baseline="-25000" noProof="0" dirty="0">
                <a:ln>
                  <a:noFill/>
                </a:ln>
                <a:solidFill>
                  <a:schemeClr val="tx1"/>
                </a:solidFill>
                <a:effectLst/>
                <a:uLnTx/>
                <a:uFillTx/>
                <a:latin typeface="Times New Roman" panose="02020603050405020304" pitchFamily="18" charset="0"/>
                <a:ea typeface="+mn-ea"/>
                <a:cs typeface="+mn-cs"/>
              </a:rPr>
              <a:t>2</a:t>
            </a:r>
            <a:r>
              <a:rPr kumimoji="0"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a:t>
            </a:r>
            <a:r>
              <a:rPr kumimoji="0" lang="en-US" altLang="zh-CN" sz="2800" b="0"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mn-cs"/>
              </a:rPr>
              <a:t>P</a:t>
            </a:r>
            <a:r>
              <a:rPr kumimoji="0" lang="en-US" altLang="zh-CN" sz="2800" b="0" i="0" u="none" strike="noStrike" kern="1200" cap="none" spc="0" normalizeH="0" baseline="-25000" noProof="0" dirty="0" err="1">
                <a:ln>
                  <a:noFill/>
                </a:ln>
                <a:solidFill>
                  <a:schemeClr val="tx1"/>
                </a:solidFill>
                <a:effectLst/>
                <a:uLnTx/>
                <a:uFillTx/>
                <a:latin typeface="Times New Roman" panose="02020603050405020304" pitchFamily="18" charset="0"/>
                <a:ea typeface="+mn-ea"/>
                <a:cs typeface="+mn-cs"/>
              </a:rPr>
              <a:t>n</a:t>
            </a:r>
            <a:r>
              <a:rPr kumimoji="0"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→(A→B)</a:t>
            </a:r>
            <a:endParaRPr kumimoji="0" lang="zh-CN"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endParaRPr>
          </a:p>
        </p:txBody>
      </p:sp>
      <p:sp>
        <p:nvSpPr>
          <p:cNvPr id="52229" name="Rectangle 4"/>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52230" name="Rectangle 5"/>
          <p:cNvSpPr/>
          <p:nvPr/>
        </p:nvSpPr>
        <p:spPr>
          <a:xfrm>
            <a:off x="0" y="3328988"/>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52231" name="Rectangle 6"/>
          <p:cNvSpPr/>
          <p:nvPr/>
        </p:nvSpPr>
        <p:spPr>
          <a:xfrm>
            <a:off x="0" y="3328988"/>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52232" name="Rectangle 7"/>
          <p:cNvSpPr/>
          <p:nvPr/>
        </p:nvSpPr>
        <p:spPr>
          <a:xfrm>
            <a:off x="0" y="3319463"/>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52233" name="Rectangle 8"/>
          <p:cNvSpPr/>
          <p:nvPr/>
        </p:nvSpPr>
        <p:spPr>
          <a:xfrm>
            <a:off x="0" y="3319463"/>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52234" name="Rectangle 9"/>
          <p:cNvSpPr/>
          <p:nvPr/>
        </p:nvSpPr>
        <p:spPr>
          <a:xfrm>
            <a:off x="0" y="331470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52235" name="Rectangle 10"/>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48</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53251" name="Rectangle 2"/>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49" charset="-122"/>
              </a:rPr>
              <a:t>2.2.4  </a:t>
            </a:r>
            <a:r>
              <a:rPr lang="zh-CN" altLang="en-US" sz="3600" dirty="0">
                <a:solidFill>
                  <a:schemeClr val="bg1"/>
                </a:solidFill>
                <a:latin typeface="Times New Roman" panose="02020603050405020304" pitchFamily="18" charset="0"/>
                <a:ea typeface="黑体" panose="02010609060101010101" pitchFamily="49" charset="-122"/>
              </a:rPr>
              <a:t>谓词公式的性质</a:t>
            </a:r>
          </a:p>
        </p:txBody>
      </p:sp>
      <p:sp>
        <p:nvSpPr>
          <p:cNvPr id="53252" name="Rectangle 3"/>
          <p:cNvSpPr/>
          <p:nvPr/>
        </p:nvSpPr>
        <p:spPr>
          <a:xfrm>
            <a:off x="250825" y="1120775"/>
            <a:ext cx="8642350" cy="2163763"/>
          </a:xfrm>
          <a:prstGeom prst="rect">
            <a:avLst/>
          </a:prstGeom>
          <a:gradFill rotWithShape="0">
            <a:gsLst>
              <a:gs pos="0">
                <a:srgbClr val="CCFFFF"/>
              </a:gs>
              <a:gs pos="100000">
                <a:schemeClr val="bg1"/>
              </a:gs>
            </a:gsLst>
            <a:path path="rect">
              <a:fillToRect l="100000" t="100000"/>
            </a:path>
            <a:tileRect/>
          </a:gradFill>
          <a:ln w="9525" cap="flat" cmpd="sng">
            <a:solidFill>
              <a:srgbClr val="808080"/>
            </a:solidFill>
            <a:prstDash val="solid"/>
            <a:miter/>
            <a:headEnd type="none" w="med" len="med"/>
            <a:tailEnd type="none" w="med" len="med"/>
          </a:ln>
        </p:spPr>
        <p:txBody>
          <a:bodyPr/>
          <a:lstStyle/>
          <a:p>
            <a:pPr algn="just" eaLnBrk="1" hangingPunct="1">
              <a:lnSpc>
                <a:spcPct val="120000"/>
              </a:lnSpc>
              <a:spcBef>
                <a:spcPct val="20000"/>
              </a:spcBef>
              <a:buClr>
                <a:srgbClr val="0000FF"/>
              </a:buClr>
              <a:buFont typeface="Wingdings" panose="05000000000000000000" pitchFamily="2" charset="2"/>
              <a:buChar char="§"/>
            </a:pPr>
            <a:r>
              <a:rPr lang="en-US" altLang="zh-CN" sz="2800" b="1" dirty="0">
                <a:latin typeface="宋体" panose="02010600030101010101" pitchFamily="2" charset="-122"/>
              </a:rPr>
              <a:t> </a:t>
            </a:r>
            <a:r>
              <a:rPr lang="zh-CN" altLang="en-US" sz="2800" b="1" dirty="0">
                <a:latin typeface="宋体" panose="02010600030101010101" pitchFamily="2" charset="-122"/>
              </a:rPr>
              <a:t>所有的人都是会死的，</a:t>
            </a:r>
            <a:endParaRPr lang="zh-CN" altLang="en-US" sz="2800" b="1" dirty="0">
              <a:latin typeface="Times New Roman" panose="02020603050405020304" pitchFamily="18" charset="0"/>
              <a:cs typeface="Times New Roman" panose="02020603050405020304" pitchFamily="18" charset="0"/>
            </a:endParaRPr>
          </a:p>
          <a:p>
            <a:pPr algn="just" eaLnBrk="1" hangingPunct="1">
              <a:lnSpc>
                <a:spcPct val="120000"/>
              </a:lnSpc>
              <a:spcBef>
                <a:spcPct val="20000"/>
              </a:spcBef>
              <a:buClr>
                <a:srgbClr val="0000FF"/>
              </a:buClr>
              <a:buFont typeface="Wingdings" panose="05000000000000000000" pitchFamily="2" charset="2"/>
              <a:buChar char="§"/>
            </a:pPr>
            <a:r>
              <a:rPr lang="zh-CN" altLang="en-US" sz="2800" b="1" dirty="0">
                <a:latin typeface="宋体" panose="02010600030101010101" pitchFamily="2" charset="-122"/>
              </a:rPr>
              <a:t> 因为诸葛亮是人，</a:t>
            </a:r>
            <a:r>
              <a:rPr lang="zh-CN" altLang="en-US" sz="2800" dirty="0">
                <a:latin typeface="宋体" panose="02010600030101010101" pitchFamily="2" charset="-122"/>
              </a:rPr>
              <a:t>      </a:t>
            </a:r>
            <a:r>
              <a:rPr lang="en-US" altLang="zh-CN" sz="2800" i="1" dirty="0">
                <a:latin typeface="Times New Roman" panose="02020603050405020304" pitchFamily="18" charset="0"/>
                <a:cs typeface="Times New Roman" panose="02020603050405020304" pitchFamily="18" charset="0"/>
              </a:rPr>
              <a:t>Human</a:t>
            </a:r>
            <a:r>
              <a:rPr lang="zh-CN" altLang="en-US" sz="2800" dirty="0">
                <a:latin typeface="宋体" panose="02010600030101010101" pitchFamily="2" charset="-122"/>
              </a:rPr>
              <a:t>（</a:t>
            </a:r>
            <a:r>
              <a:rPr lang="en-US" altLang="zh-CN" sz="2800" i="1" dirty="0">
                <a:latin typeface="Times New Roman" panose="02020603050405020304" pitchFamily="18" charset="0"/>
                <a:cs typeface="Times New Roman" panose="02020603050405020304" pitchFamily="18" charset="0"/>
              </a:rPr>
              <a:t>Zhugeliang</a:t>
            </a:r>
            <a:r>
              <a:rPr lang="zh-CN" altLang="en-US" sz="2800" dirty="0">
                <a:latin typeface="宋体" panose="02010600030101010101" pitchFamily="2" charset="-122"/>
              </a:rPr>
              <a:t>）</a:t>
            </a:r>
            <a:endParaRPr lang="zh-CN" altLang="en-US" sz="2800" dirty="0">
              <a:latin typeface="Times New Roman" panose="02020603050405020304" pitchFamily="18" charset="0"/>
              <a:cs typeface="Times New Roman" panose="02020603050405020304" pitchFamily="18" charset="0"/>
            </a:endParaRPr>
          </a:p>
          <a:p>
            <a:pPr eaLnBrk="1" hangingPunct="1">
              <a:lnSpc>
                <a:spcPct val="120000"/>
              </a:lnSpc>
              <a:spcBef>
                <a:spcPct val="20000"/>
              </a:spcBef>
              <a:buClr>
                <a:srgbClr val="0000FF"/>
              </a:buClr>
              <a:buFont typeface="Wingdings" panose="05000000000000000000" pitchFamily="2" charset="2"/>
              <a:buChar char="§"/>
            </a:pPr>
            <a:r>
              <a:rPr lang="zh-CN" altLang="en-US" sz="2800" dirty="0">
                <a:latin typeface="宋体" panose="02010600030101010101" pitchFamily="2" charset="-122"/>
              </a:rPr>
              <a:t> </a:t>
            </a:r>
            <a:r>
              <a:rPr lang="zh-CN" altLang="en-US" sz="2800" b="1" dirty="0">
                <a:latin typeface="宋体" panose="02010600030101010101" pitchFamily="2" charset="-122"/>
              </a:rPr>
              <a:t>所以诸葛亮是会死的。</a:t>
            </a:r>
            <a:r>
              <a:rPr lang="zh-CN" altLang="en-US" sz="2800" dirty="0">
                <a:latin typeface="宋体" panose="02010600030101010101" pitchFamily="2" charset="-122"/>
              </a:rPr>
              <a:t>  </a:t>
            </a:r>
            <a:r>
              <a:rPr lang="en-US" altLang="zh-CN" sz="2800" i="1" dirty="0">
                <a:latin typeface="Times New Roman" panose="02020603050405020304" pitchFamily="18" charset="0"/>
                <a:cs typeface="Times New Roman" panose="02020603050405020304" pitchFamily="18" charset="0"/>
              </a:rPr>
              <a:t>Die</a:t>
            </a:r>
            <a:r>
              <a:rPr lang="zh-CN" altLang="en-US" sz="2800" dirty="0">
                <a:latin typeface="宋体" panose="02010600030101010101" pitchFamily="2" charset="-122"/>
              </a:rPr>
              <a:t>（</a:t>
            </a:r>
            <a:r>
              <a:rPr lang="en-US" altLang="zh-CN" sz="2800" i="1" dirty="0">
                <a:latin typeface="Times New Roman" panose="02020603050405020304" pitchFamily="18" charset="0"/>
                <a:cs typeface="Times New Roman" panose="02020603050405020304" pitchFamily="18" charset="0"/>
              </a:rPr>
              <a:t>Zhugeliang</a:t>
            </a:r>
            <a:r>
              <a:rPr lang="zh-CN" altLang="en-US" sz="2800" dirty="0">
                <a:latin typeface="宋体" panose="02010600030101010101" pitchFamily="2" charset="-122"/>
              </a:rPr>
              <a:t>）</a:t>
            </a:r>
            <a:r>
              <a:rPr lang="zh-CN" altLang="en-US" sz="2800" dirty="0">
                <a:latin typeface="Arial" panose="020B0604020202020204" pitchFamily="34" charset="0"/>
              </a:rPr>
              <a:t> </a:t>
            </a:r>
          </a:p>
        </p:txBody>
      </p:sp>
      <p:sp>
        <p:nvSpPr>
          <p:cNvPr id="53253" name="Text Box 4"/>
          <p:cNvSpPr txBox="1"/>
          <p:nvPr/>
        </p:nvSpPr>
        <p:spPr>
          <a:xfrm>
            <a:off x="276225" y="3730625"/>
            <a:ext cx="8605838" cy="2046288"/>
          </a:xfrm>
          <a:prstGeom prst="rect">
            <a:avLst/>
          </a:prstGeom>
          <a:gradFill rotWithShape="0">
            <a:gsLst>
              <a:gs pos="0">
                <a:srgbClr val="CCFFCC"/>
              </a:gs>
              <a:gs pos="100000">
                <a:schemeClr val="bg1"/>
              </a:gs>
            </a:gsLst>
            <a:path path="rect">
              <a:fillToRect l="100000" t="100000"/>
            </a:path>
            <a:tileRect/>
          </a:gradFill>
          <a:ln w="9525" cap="flat" cmpd="sng">
            <a:solidFill>
              <a:srgbClr val="008000"/>
            </a:solidFill>
            <a:prstDash val="solid"/>
            <a:miter/>
            <a:headEnd type="none" w="med" len="med"/>
            <a:tailEnd type="none" w="med" len="med"/>
          </a:ln>
        </p:spPr>
        <p:txBody>
          <a:bodyPr>
            <a:spAutoFit/>
          </a:bodyPr>
          <a:lstStyle/>
          <a:p>
            <a:pPr algn="just" eaLnBrk="1" hangingPunct="1">
              <a:lnSpc>
                <a:spcPct val="130000"/>
              </a:lnSpc>
              <a:spcBef>
                <a:spcPct val="50000"/>
              </a:spcBef>
              <a:buClr>
                <a:schemeClr val="accent2"/>
              </a:buClr>
              <a:buFont typeface="Wingdings" panose="05000000000000000000" pitchFamily="2" charset="2"/>
              <a:buChar char="§"/>
            </a:pPr>
            <a:r>
              <a:rPr lang="en-US" altLang="zh-CN" sz="2600" b="1" dirty="0">
                <a:latin typeface="Times New Roman" panose="02020603050405020304" pitchFamily="18" charset="0"/>
                <a:cs typeface="Times New Roman" panose="02020603050405020304" pitchFamily="18" charset="0"/>
              </a:rPr>
              <a:t>  { 1 }                                                                   </a:t>
            </a:r>
            <a:r>
              <a:rPr lang="en-US" altLang="zh-CN" sz="2600" b="1" i="1" dirty="0">
                <a:solidFill>
                  <a:schemeClr val="accent2"/>
                </a:solidFill>
                <a:latin typeface="Times New Roman" panose="02020603050405020304" pitchFamily="18" charset="0"/>
                <a:cs typeface="Times New Roman" panose="02020603050405020304" pitchFamily="18" charset="0"/>
              </a:rPr>
              <a:t>P</a:t>
            </a:r>
            <a:r>
              <a:rPr lang="zh-CN" altLang="en-US" sz="2600" b="1" dirty="0">
                <a:solidFill>
                  <a:schemeClr val="accent2"/>
                </a:solidFill>
                <a:latin typeface="宋体" panose="02010600030101010101" pitchFamily="2" charset="-122"/>
              </a:rPr>
              <a:t>规则</a:t>
            </a:r>
            <a:endParaRPr lang="zh-CN" altLang="en-US" sz="2600" b="1" dirty="0">
              <a:solidFill>
                <a:schemeClr val="accent2"/>
              </a:solidFill>
              <a:latin typeface="Times New Roman" panose="02020603050405020304" pitchFamily="18" charset="0"/>
              <a:cs typeface="Times New Roman" panose="02020603050405020304" pitchFamily="18" charset="0"/>
            </a:endParaRPr>
          </a:p>
          <a:p>
            <a:pPr algn="just" eaLnBrk="1" hangingPunct="1">
              <a:lnSpc>
                <a:spcPct val="130000"/>
              </a:lnSpc>
              <a:spcBef>
                <a:spcPct val="50000"/>
              </a:spcBef>
              <a:buClr>
                <a:schemeClr val="accent2"/>
              </a:buClr>
              <a:buFont typeface="Wingdings" panose="05000000000000000000" pitchFamily="2" charset="2"/>
              <a:buChar char="§"/>
            </a:pPr>
            <a:r>
              <a:rPr lang="zh-CN" altLang="en-US" sz="2600" b="1" dirty="0">
                <a:latin typeface="Times New Roman" panose="02020603050405020304" pitchFamily="18" charset="0"/>
                <a:cs typeface="Times New Roman" panose="02020603050405020304" pitchFamily="18" charset="0"/>
              </a:rPr>
              <a:t>  </a:t>
            </a:r>
            <a:r>
              <a:rPr lang="en-US" altLang="zh-CN" sz="2600" b="1" dirty="0">
                <a:latin typeface="Times New Roman" panose="02020603050405020304" pitchFamily="18" charset="0"/>
                <a:cs typeface="Times New Roman" panose="02020603050405020304" pitchFamily="18" charset="0"/>
              </a:rPr>
              <a:t>{ 2 }          </a:t>
            </a:r>
            <a:r>
              <a:rPr lang="en-US" altLang="zh-CN" sz="2600" b="1" i="1" dirty="0">
                <a:latin typeface="Times New Roman" panose="02020603050405020304" pitchFamily="18" charset="0"/>
                <a:cs typeface="Times New Roman" panose="02020603050405020304" pitchFamily="18" charset="0"/>
              </a:rPr>
              <a:t>Human</a:t>
            </a:r>
            <a:r>
              <a:rPr lang="zh-CN" altLang="en-US" sz="2600" b="1" dirty="0">
                <a:latin typeface="宋体" panose="02010600030101010101" pitchFamily="2" charset="-122"/>
              </a:rPr>
              <a:t>（</a:t>
            </a:r>
            <a:r>
              <a:rPr lang="en-US" altLang="zh-CN" sz="2600" b="1" i="1" dirty="0">
                <a:latin typeface="Times New Roman" panose="02020603050405020304" pitchFamily="18" charset="0"/>
                <a:cs typeface="Times New Roman" panose="02020603050405020304" pitchFamily="18" charset="0"/>
              </a:rPr>
              <a:t>Zhugeliang</a:t>
            </a:r>
            <a:r>
              <a:rPr lang="zh-CN" altLang="en-US" sz="2600" b="1" dirty="0">
                <a:latin typeface="宋体" panose="02010600030101010101" pitchFamily="2" charset="-122"/>
              </a:rPr>
              <a:t>）</a:t>
            </a:r>
            <a:r>
              <a:rPr lang="zh-CN" altLang="en-US" sz="2600" b="1" dirty="0">
                <a:latin typeface="Times New Roman" panose="02020603050405020304" pitchFamily="18" charset="0"/>
                <a:cs typeface="Times New Roman" panose="02020603050405020304" pitchFamily="18" charset="0"/>
              </a:rPr>
              <a:t>                 </a:t>
            </a:r>
            <a:r>
              <a:rPr lang="en-US" altLang="zh-CN" sz="2600" b="1" i="1" dirty="0">
                <a:solidFill>
                  <a:schemeClr val="accent2"/>
                </a:solidFill>
                <a:latin typeface="Times New Roman" panose="02020603050405020304" pitchFamily="18" charset="0"/>
                <a:cs typeface="Times New Roman" panose="02020603050405020304" pitchFamily="18" charset="0"/>
              </a:rPr>
              <a:t>P</a:t>
            </a:r>
            <a:r>
              <a:rPr lang="zh-CN" altLang="en-US" sz="2600" b="1" dirty="0">
                <a:solidFill>
                  <a:schemeClr val="accent2"/>
                </a:solidFill>
                <a:latin typeface="宋体" panose="02010600030101010101" pitchFamily="2" charset="-122"/>
              </a:rPr>
              <a:t>规则</a:t>
            </a:r>
            <a:endParaRPr lang="zh-CN" altLang="en-US" sz="2600" b="1" dirty="0">
              <a:solidFill>
                <a:schemeClr val="accent2"/>
              </a:solidFill>
              <a:latin typeface="Times New Roman" panose="02020603050405020304" pitchFamily="18" charset="0"/>
              <a:cs typeface="Times New Roman" panose="02020603050405020304" pitchFamily="18" charset="0"/>
            </a:endParaRPr>
          </a:p>
          <a:p>
            <a:pPr eaLnBrk="1" hangingPunct="1">
              <a:lnSpc>
                <a:spcPct val="130000"/>
              </a:lnSpc>
              <a:spcBef>
                <a:spcPct val="50000"/>
              </a:spcBef>
              <a:buClr>
                <a:schemeClr val="accent2"/>
              </a:buClr>
              <a:buFont typeface="Wingdings" panose="05000000000000000000" pitchFamily="2" charset="2"/>
              <a:buChar char="§"/>
            </a:pPr>
            <a:r>
              <a:rPr lang="zh-CN" altLang="en-US" sz="2600" b="1" dirty="0">
                <a:latin typeface="Times New Roman" panose="02020603050405020304" pitchFamily="18" charset="0"/>
                <a:cs typeface="Times New Roman" panose="02020603050405020304" pitchFamily="18" charset="0"/>
              </a:rPr>
              <a:t>  </a:t>
            </a:r>
            <a:r>
              <a:rPr lang="en-US" altLang="zh-CN" sz="2600" b="1" dirty="0">
                <a:latin typeface="Times New Roman" panose="02020603050405020304" pitchFamily="18" charset="0"/>
                <a:cs typeface="Times New Roman" panose="02020603050405020304" pitchFamily="18" charset="0"/>
              </a:rPr>
              <a:t>{ 1, 2 }        </a:t>
            </a:r>
            <a:r>
              <a:rPr lang="en-US" altLang="zh-CN" sz="2600" b="1" i="1" dirty="0">
                <a:latin typeface="Times New Roman" panose="02020603050405020304" pitchFamily="18" charset="0"/>
                <a:cs typeface="Times New Roman" panose="02020603050405020304" pitchFamily="18" charset="0"/>
              </a:rPr>
              <a:t>Die</a:t>
            </a:r>
            <a:r>
              <a:rPr lang="zh-CN" altLang="en-US" sz="2600" b="1" dirty="0">
                <a:latin typeface="宋体" panose="02010600030101010101" pitchFamily="2" charset="-122"/>
              </a:rPr>
              <a:t>（</a:t>
            </a:r>
            <a:r>
              <a:rPr lang="en-US" altLang="zh-CN" sz="2600" b="1" dirty="0">
                <a:latin typeface="Times New Roman" panose="02020603050405020304" pitchFamily="18" charset="0"/>
                <a:cs typeface="Times New Roman" panose="02020603050405020304" pitchFamily="18" charset="0"/>
              </a:rPr>
              <a:t>Zhugeliang</a:t>
            </a:r>
            <a:r>
              <a:rPr lang="zh-CN" altLang="en-US" sz="2600" b="1" dirty="0">
                <a:latin typeface="宋体" panose="02010600030101010101" pitchFamily="2" charset="-122"/>
              </a:rPr>
              <a:t>）</a:t>
            </a:r>
            <a:r>
              <a:rPr lang="zh-CN" altLang="en-US" sz="2600" b="1" dirty="0">
                <a:latin typeface="Times New Roman" panose="02020603050405020304" pitchFamily="18" charset="0"/>
                <a:cs typeface="Times New Roman" panose="02020603050405020304" pitchFamily="18" charset="0"/>
              </a:rPr>
              <a:t>                      </a:t>
            </a:r>
            <a:r>
              <a:rPr lang="en-US" altLang="zh-CN" sz="2600" b="1" i="1" dirty="0">
                <a:solidFill>
                  <a:schemeClr val="accent2"/>
                </a:solidFill>
                <a:latin typeface="Times New Roman" panose="02020603050405020304" pitchFamily="18" charset="0"/>
                <a:cs typeface="Times New Roman" panose="02020603050405020304" pitchFamily="18" charset="0"/>
              </a:rPr>
              <a:t>T</a:t>
            </a:r>
            <a:r>
              <a:rPr lang="zh-CN" altLang="en-US" sz="2600" b="1" dirty="0">
                <a:solidFill>
                  <a:schemeClr val="accent2"/>
                </a:solidFill>
                <a:latin typeface="宋体" panose="02010600030101010101" pitchFamily="2" charset="-122"/>
              </a:rPr>
              <a:t>规则</a:t>
            </a:r>
            <a:r>
              <a:rPr lang="zh-CN" altLang="en-US" sz="2600" b="1" dirty="0">
                <a:latin typeface="Arial" panose="020B0604020202020204" pitchFamily="34" charset="0"/>
              </a:rPr>
              <a:t> </a:t>
            </a:r>
          </a:p>
        </p:txBody>
      </p:sp>
      <p:grpSp>
        <p:nvGrpSpPr>
          <p:cNvPr id="235525" name="Group 5"/>
          <p:cNvGrpSpPr/>
          <p:nvPr/>
        </p:nvGrpSpPr>
        <p:grpSpPr>
          <a:xfrm>
            <a:off x="3681413" y="2297113"/>
            <a:ext cx="4514850" cy="1476375"/>
            <a:chOff x="2319" y="1447"/>
            <a:chExt cx="2844" cy="930"/>
          </a:xfrm>
        </p:grpSpPr>
        <p:sp>
          <p:nvSpPr>
            <p:cNvPr id="53257" name="AutoShape 6"/>
            <p:cNvSpPr/>
            <p:nvPr/>
          </p:nvSpPr>
          <p:spPr>
            <a:xfrm>
              <a:off x="2319" y="1447"/>
              <a:ext cx="2844" cy="930"/>
            </a:xfrm>
            <a:prstGeom prst="cloudCallout">
              <a:avLst>
                <a:gd name="adj1" fmla="val 34847"/>
                <a:gd name="adj2" fmla="val 153977"/>
              </a:avLst>
            </a:prstGeom>
            <a:gradFill rotWithShape="0">
              <a:gsLst>
                <a:gs pos="0">
                  <a:srgbClr val="99CCFF"/>
                </a:gs>
                <a:gs pos="50000">
                  <a:srgbClr val="FFFFFF"/>
                </a:gs>
                <a:gs pos="100000">
                  <a:srgbClr val="99CCFF"/>
                </a:gs>
              </a:gsLst>
              <a:lin ang="5400000" scaled="1"/>
              <a:tileRect/>
            </a:gradFill>
            <a:ln w="9525" cap="flat" cmpd="sng">
              <a:solidFill>
                <a:schemeClr val="tx1"/>
              </a:solidFill>
              <a:prstDash val="solid"/>
              <a:headEnd type="none" w="med" len="med"/>
              <a:tailEnd type="none" w="med" len="med"/>
            </a:ln>
          </p:spPr>
          <p:txBody>
            <a:bodyPr/>
            <a:lstStyle/>
            <a:p>
              <a:pPr algn="ctr" eaLnBrk="1" hangingPunct="1"/>
              <a:endParaRPr lang="zh-CN" altLang="zh-CN" dirty="0">
                <a:latin typeface="Arial" panose="020B0604020202020204" pitchFamily="34" charset="0"/>
              </a:endParaRPr>
            </a:p>
          </p:txBody>
        </p:sp>
        <p:graphicFrame>
          <p:nvGraphicFramePr>
            <p:cNvPr id="53258" name="Object 7"/>
            <p:cNvGraphicFramePr>
              <a:graphicFrameLocks noChangeAspect="1"/>
            </p:cNvGraphicFramePr>
            <p:nvPr/>
          </p:nvGraphicFramePr>
          <p:xfrm>
            <a:off x="2684" y="1761"/>
            <a:ext cx="1868" cy="304"/>
          </p:xfrm>
          <a:graphic>
            <a:graphicData uri="http://schemas.openxmlformats.org/presentationml/2006/ole">
              <mc:AlternateContent xmlns:mc="http://schemas.openxmlformats.org/markup-compatibility/2006">
                <mc:Choice xmlns:v="urn:schemas-microsoft-com:vml" Requires="v">
                  <p:oleObj r:id="rId2" imgW="1244600" imgH="203200" progId="Equation.3">
                    <p:embed/>
                  </p:oleObj>
                </mc:Choice>
                <mc:Fallback>
                  <p:oleObj r:id="rId2" imgW="1244600" imgH="203200" progId="Equation.3">
                    <p:embed/>
                    <p:pic>
                      <p:nvPicPr>
                        <p:cNvPr id="0" name="图片 3097"/>
                        <p:cNvPicPr/>
                        <p:nvPr/>
                      </p:nvPicPr>
                      <p:blipFill>
                        <a:blip r:embed="rId3"/>
                        <a:stretch>
                          <a:fillRect/>
                        </a:stretch>
                      </p:blipFill>
                      <p:spPr>
                        <a:xfrm>
                          <a:off x="2684" y="1761"/>
                          <a:ext cx="1868" cy="304"/>
                        </a:xfrm>
                        <a:prstGeom prst="rect">
                          <a:avLst/>
                        </a:prstGeom>
                        <a:noFill/>
                        <a:ln w="38100">
                          <a:noFill/>
                          <a:miter/>
                        </a:ln>
                      </p:spPr>
                    </p:pic>
                  </p:oleObj>
                </mc:Fallback>
              </mc:AlternateContent>
            </a:graphicData>
          </a:graphic>
        </p:graphicFrame>
      </p:grpSp>
      <p:graphicFrame>
        <p:nvGraphicFramePr>
          <p:cNvPr id="53255" name="Object 8"/>
          <p:cNvGraphicFramePr>
            <a:graphicFrameLocks noChangeAspect="1"/>
          </p:cNvGraphicFramePr>
          <p:nvPr/>
        </p:nvGraphicFramePr>
        <p:xfrm>
          <a:off x="4521200" y="1293813"/>
          <a:ext cx="3505200" cy="449262"/>
        </p:xfrm>
        <a:graphic>
          <a:graphicData uri="http://schemas.openxmlformats.org/presentationml/2006/ole">
            <mc:AlternateContent xmlns:mc="http://schemas.openxmlformats.org/markup-compatibility/2006">
              <mc:Choice xmlns:v="urn:schemas-microsoft-com:vml" Requires="v">
                <p:oleObj r:id="rId4" imgW="1586865" imgH="203200" progId="Equation.3">
                  <p:embed/>
                </p:oleObj>
              </mc:Choice>
              <mc:Fallback>
                <p:oleObj r:id="rId4" imgW="1586865" imgH="203200" progId="Equation.3">
                  <p:embed/>
                  <p:pic>
                    <p:nvPicPr>
                      <p:cNvPr id="0" name="图片 3098"/>
                      <p:cNvPicPr/>
                      <p:nvPr/>
                    </p:nvPicPr>
                    <p:blipFill>
                      <a:blip r:embed="rId5"/>
                      <a:stretch>
                        <a:fillRect/>
                      </a:stretch>
                    </p:blipFill>
                    <p:spPr>
                      <a:xfrm>
                        <a:off x="4521200" y="1293813"/>
                        <a:ext cx="3505200" cy="449262"/>
                      </a:xfrm>
                      <a:prstGeom prst="rect">
                        <a:avLst/>
                      </a:prstGeom>
                      <a:noFill/>
                      <a:ln w="38100">
                        <a:noFill/>
                        <a:miter/>
                      </a:ln>
                    </p:spPr>
                  </p:pic>
                </p:oleObj>
              </mc:Fallback>
            </mc:AlternateContent>
          </a:graphicData>
        </a:graphic>
      </p:graphicFrame>
      <p:graphicFrame>
        <p:nvGraphicFramePr>
          <p:cNvPr id="53256" name="Object 9"/>
          <p:cNvGraphicFramePr>
            <a:graphicFrameLocks noChangeAspect="1"/>
          </p:cNvGraphicFramePr>
          <p:nvPr/>
        </p:nvGraphicFramePr>
        <p:xfrm>
          <a:off x="1830388" y="3924300"/>
          <a:ext cx="3592512" cy="460375"/>
        </p:xfrm>
        <a:graphic>
          <a:graphicData uri="http://schemas.openxmlformats.org/presentationml/2006/ole">
            <mc:AlternateContent xmlns:mc="http://schemas.openxmlformats.org/markup-compatibility/2006">
              <mc:Choice xmlns:v="urn:schemas-microsoft-com:vml" Requires="v">
                <p:oleObj r:id="rId6" imgW="1586865" imgH="203200" progId="Equation.3">
                  <p:embed/>
                </p:oleObj>
              </mc:Choice>
              <mc:Fallback>
                <p:oleObj r:id="rId6" imgW="1586865" imgH="203200" progId="Equation.3">
                  <p:embed/>
                  <p:pic>
                    <p:nvPicPr>
                      <p:cNvPr id="0" name="图片 3096"/>
                      <p:cNvPicPr/>
                      <p:nvPr/>
                    </p:nvPicPr>
                    <p:blipFill>
                      <a:blip r:embed="rId5"/>
                      <a:stretch>
                        <a:fillRect/>
                      </a:stretch>
                    </p:blipFill>
                    <p:spPr>
                      <a:xfrm>
                        <a:off x="1830388" y="3924300"/>
                        <a:ext cx="3592512" cy="460375"/>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5525"/>
                                        </p:tgtEl>
                                        <p:attrNameLst>
                                          <p:attrName>style.visibility</p:attrName>
                                        </p:attrNameLst>
                                      </p:cBhvr>
                                      <p:to>
                                        <p:strVal val="visible"/>
                                      </p:to>
                                    </p:set>
                                    <p:anim calcmode="lin" valueType="num">
                                      <p:cBhvr additive="base">
                                        <p:cTn id="7" dur="500" fill="hold"/>
                                        <p:tgtEl>
                                          <p:spTgt spid="235525"/>
                                        </p:tgtEl>
                                        <p:attrNameLst>
                                          <p:attrName>ppt_x</p:attrName>
                                        </p:attrNameLst>
                                      </p:cBhvr>
                                      <p:tavLst>
                                        <p:tav tm="0">
                                          <p:val>
                                            <p:strVal val="#ppt_x"/>
                                          </p:val>
                                        </p:tav>
                                        <p:tav tm="100000">
                                          <p:val>
                                            <p:strVal val="#ppt_x"/>
                                          </p:val>
                                        </p:tav>
                                      </p:tavLst>
                                    </p:anim>
                                    <p:anim calcmode="lin" valueType="num">
                                      <p:cBhvr additive="base">
                                        <p:cTn id="8" dur="500" fill="hold"/>
                                        <p:tgtEl>
                                          <p:spTgt spid="2355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49</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55299" name="TextBox 5"/>
          <p:cNvSpPr txBox="1"/>
          <p:nvPr>
            <p:custDataLst>
              <p:tags r:id="rId2"/>
            </p:custDataLst>
          </p:nvPr>
        </p:nvSpPr>
        <p:spPr>
          <a:xfrm>
            <a:off x="914400" y="635000"/>
            <a:ext cx="7620000" cy="2143125"/>
          </a:xfrm>
          <a:prstGeom prst="rect">
            <a:avLst/>
          </a:prstGeom>
          <a:noFill/>
          <a:ln w="9525">
            <a:noFill/>
          </a:ln>
        </p:spPr>
        <p:txBody>
          <a:bodyPr anchor="ctr" anchorCtr="0"/>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假言推理（</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a:t>
            </a:r>
            <a:r>
              <a:rPr lang="en-US" altLang="zh-CN" sz="2600" dirty="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B</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600" dirty="0">
                <a:solidFill>
                  <a:srgbClr val="000000"/>
                </a:solidFill>
                <a:latin typeface="微软雅黑" panose="020B0503020204020204" pitchFamily="34" charset="-122"/>
                <a:ea typeface="微软雅黑" panose="020B0503020204020204" pitchFamily="34" charset="-122"/>
                <a:sym typeface="Symbol" panose="05050102010706020507" pitchFamily="18" charset="2"/>
              </a:rPr>
              <a:t> </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a:t>
            </a:r>
            <a:r>
              <a:rPr lang="en-US" altLang="zh-CN" sz="2600" dirty="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2600" dirty="0">
                <a:solidFill>
                  <a:srgbClr val="639EF4"/>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600" dirty="0">
                <a:solidFill>
                  <a:srgbClr val="639EF4"/>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600" dirty="0">
                <a:solidFill>
                  <a:srgbClr val="639EF4"/>
                </a:solidFill>
                <a:latin typeface="微软雅黑" panose="020B0503020204020204" pitchFamily="34" charset="-122"/>
                <a:ea typeface="微软雅黑" panose="020B0503020204020204" pitchFamily="34" charset="-122"/>
                <a:sym typeface="微软雅黑" panose="020B0503020204020204" pitchFamily="34" charset="-122"/>
              </a:rPr>
              <a:t>填空</a:t>
            </a:r>
            <a:r>
              <a:rPr lang="en-US" altLang="zh-CN" sz="2600" dirty="0">
                <a:solidFill>
                  <a:srgbClr val="639EF4"/>
                </a:solidFill>
                <a:latin typeface="微软雅黑" panose="020B0503020204020204" pitchFamily="34" charset="-122"/>
                <a:ea typeface="微软雅黑" panose="020B0503020204020204" pitchFamily="34" charset="-122"/>
                <a:sym typeface="微软雅黑" panose="020B0503020204020204" pitchFamily="34" charset="-122"/>
              </a:rPr>
              <a:t>1]</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假言三段论（</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a:t>
            </a:r>
            <a:r>
              <a:rPr lang="en-US" altLang="zh-CN" sz="2600" dirty="0">
                <a:solidFill>
                  <a:srgbClr val="000000"/>
                </a:solidFill>
                <a:latin typeface="微软雅黑" panose="020B0503020204020204" pitchFamily="34" charset="-122"/>
                <a:ea typeface="微软雅黑" panose="020B0503020204020204" pitchFamily="34" charset="-122"/>
                <a:sym typeface="Symbol" panose="05050102010706020507" pitchFamily="18" charset="2"/>
              </a:rPr>
              <a:t>  </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B</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600" dirty="0">
                <a:solidFill>
                  <a:srgbClr val="000000"/>
                </a:solidFill>
                <a:latin typeface="微软雅黑" panose="020B0503020204020204" pitchFamily="34" charset="-122"/>
                <a:ea typeface="微软雅黑" panose="020B0503020204020204" pitchFamily="34" charset="-122"/>
                <a:sym typeface="Symbol" panose="05050102010706020507" pitchFamily="18" charset="2"/>
              </a:rPr>
              <a:t>  </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B</a:t>
            </a:r>
            <a:r>
              <a:rPr lang="en-US" altLang="zh-CN" sz="2600" dirty="0">
                <a:solidFill>
                  <a:srgbClr val="000000"/>
                </a:solidFill>
                <a:latin typeface="微软雅黑" panose="020B0503020204020204" pitchFamily="34" charset="-122"/>
                <a:ea typeface="微软雅黑" panose="020B0503020204020204" pitchFamily="34" charset="-122"/>
                <a:sym typeface="Symbol" panose="05050102010706020507" pitchFamily="18" charset="2"/>
              </a:rPr>
              <a:t>  </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C</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600" dirty="0">
                <a:solidFill>
                  <a:srgbClr val="000000"/>
                </a:solidFill>
                <a:latin typeface="微软雅黑" panose="020B0503020204020204" pitchFamily="34" charset="-122"/>
                <a:ea typeface="微软雅黑" panose="020B0503020204020204" pitchFamily="34" charset="-122"/>
                <a:sym typeface="Symbol" panose="05050102010706020507" pitchFamily="18" charset="2"/>
              </a:rPr>
              <a:t> </a:t>
            </a:r>
            <a:r>
              <a:rPr lang="zh-CN" altLang="en-US" sz="2600" dirty="0">
                <a:solidFill>
                  <a:srgbClr val="639EF4"/>
                </a:solidFill>
                <a:latin typeface="微软雅黑" panose="020B0503020204020204" pitchFamily="34" charset="-122"/>
                <a:ea typeface="微软雅黑" panose="020B0503020204020204" pitchFamily="34" charset="-122"/>
                <a:sym typeface="Symbol" panose="05050102010706020507" pitchFamily="18" charset="2"/>
              </a:rPr>
              <a:t> </a:t>
            </a:r>
            <a:r>
              <a:rPr lang="en-US" altLang="zh-CN" sz="2600" dirty="0">
                <a:solidFill>
                  <a:srgbClr val="639EF4"/>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2600" dirty="0">
                <a:solidFill>
                  <a:srgbClr val="639EF4"/>
                </a:solidFill>
                <a:latin typeface="微软雅黑" panose="020B0503020204020204" pitchFamily="34" charset="-122"/>
                <a:ea typeface="微软雅黑" panose="020B0503020204020204" pitchFamily="34" charset="-122"/>
                <a:sym typeface="Symbol" panose="05050102010706020507" pitchFamily="18" charset="2"/>
              </a:rPr>
              <a:t>填空</a:t>
            </a:r>
            <a:r>
              <a:rPr lang="en-US" altLang="zh-CN" sz="2600" dirty="0">
                <a:solidFill>
                  <a:srgbClr val="639EF4"/>
                </a:solidFill>
                <a:latin typeface="微软雅黑" panose="020B0503020204020204" pitchFamily="34" charset="-122"/>
                <a:ea typeface="微软雅黑" panose="020B0503020204020204" pitchFamily="34" charset="-122"/>
                <a:sym typeface="Symbol" panose="05050102010706020507" pitchFamily="18" charset="2"/>
              </a:rPr>
              <a:t>2]</a:t>
            </a:r>
            <a:r>
              <a:rPr lang="en-US" altLang="zh-CN" sz="2600" dirty="0">
                <a:solidFill>
                  <a:srgbClr val="000000"/>
                </a:solidFill>
                <a:latin typeface="微软雅黑" panose="020B0503020204020204" pitchFamily="34" charset="-122"/>
                <a:ea typeface="微软雅黑" panose="020B0503020204020204" pitchFamily="34" charset="-122"/>
                <a:sym typeface="Symbol" panose="05050102010706020507" pitchFamily="18" charset="2"/>
              </a:rPr>
              <a:t> </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p>
        </p:txBody>
      </p:sp>
      <p:sp>
        <p:nvSpPr>
          <p:cNvPr id="7" name="圆角矩形 6"/>
          <p:cNvSpPr/>
          <p:nvPr>
            <p:custDataLst>
              <p:tags r:id="rId3"/>
            </p:custDataLst>
          </p:nvPr>
        </p:nvSpPr>
        <p:spPr>
          <a:xfrm>
            <a:off x="6172200" y="6215063"/>
            <a:ext cx="1543050" cy="411163"/>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作答</a:t>
            </a:r>
          </a:p>
        </p:txBody>
      </p:sp>
      <p:sp>
        <p:nvSpPr>
          <p:cNvPr id="13" name="矩形 12"/>
          <p:cNvSpPr/>
          <p:nvPr>
            <p:custDataLst>
              <p:tags r:id="rId4"/>
            </p:custDataLst>
          </p:nvPr>
        </p:nvSpPr>
        <p:spPr>
          <a:xfrm>
            <a:off x="0" y="5849938"/>
            <a:ext cx="9144000" cy="365125"/>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anchor="ctr" anchorCtr="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rgbClr val="F84F4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正常使用填空题需</a:t>
            </a:r>
            <a:r>
              <a:rPr kumimoji="0" lang="en-US" altLang="zh-CN" sz="1200" b="0" i="0" u="none" strike="noStrike" kern="1200" cap="none" spc="0" normalizeH="0" baseline="0" noProof="0">
                <a:ln>
                  <a:noFill/>
                </a:ln>
                <a:solidFill>
                  <a:srgbClr val="F84F4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3.0</a:t>
            </a:r>
            <a:r>
              <a:rPr kumimoji="0" lang="zh-CN" altLang="en-US" sz="1200" b="0" i="0" u="none" strike="noStrike" kern="1200" cap="none" spc="0" normalizeH="0" baseline="0" noProof="0">
                <a:ln>
                  <a:noFill/>
                </a:ln>
                <a:solidFill>
                  <a:srgbClr val="F84F4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以上版本雨课堂</a:t>
            </a:r>
          </a:p>
        </p:txBody>
      </p:sp>
      <p:sp>
        <p:nvSpPr>
          <p:cNvPr id="2" name="矩形 1"/>
          <p:cNvSpPr/>
          <p:nvPr/>
        </p:nvSpPr>
        <p:spPr>
          <a:xfrm>
            <a:off x="3993957" y="3182779"/>
            <a:ext cx="1168910" cy="892552"/>
          </a:xfrm>
          <a:prstGeom prst="rect">
            <a:avLst/>
          </a:prstGeom>
        </p:spPr>
        <p:txBody>
          <a:bodyPr wrap="none">
            <a:spAutoFit/>
          </a:bodyPr>
          <a:lstStyle/>
          <a:p>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B</a:t>
            </a:r>
          </a:p>
          <a:p>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a:t>
            </a:r>
            <a:r>
              <a:rPr lang="en-US" altLang="zh-CN" sz="2600" dirty="0">
                <a:solidFill>
                  <a:srgbClr val="000000"/>
                </a:solidFill>
                <a:latin typeface="微软雅黑" panose="020B0503020204020204" pitchFamily="34" charset="-122"/>
                <a:ea typeface="微软雅黑" panose="020B0503020204020204" pitchFamily="34" charset="-122"/>
                <a:sym typeface="Symbol" panose="05050102010706020507" pitchFamily="18" charset="2"/>
              </a:rPr>
              <a:t>  </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C</a:t>
            </a:r>
            <a:endParaRPr lang="zh-CN" altLang="en-US" dirty="0"/>
          </a:p>
        </p:txBody>
      </p:sp>
      <p:grpSp>
        <p:nvGrpSpPr>
          <p:cNvPr id="55302" name="组合 11"/>
          <p:cNvGrpSpPr/>
          <p:nvPr>
            <p:custDataLst>
              <p:tags r:id="rId5"/>
            </p:custDataLst>
          </p:nvPr>
        </p:nvGrpSpPr>
        <p:grpSpPr>
          <a:xfrm>
            <a:off x="0" y="0"/>
            <a:ext cx="9144000" cy="635000"/>
            <a:chOff x="0" y="0"/>
            <a:chExt cx="9144000" cy="635000"/>
          </a:xfrm>
        </p:grpSpPr>
        <p:sp>
          <p:nvSpPr>
            <p:cNvPr id="8" name="TitleBackground"/>
            <p:cNvSpPr/>
            <p:nvPr>
              <p:custDataLst>
                <p:tags r:id="rId7"/>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sp>
          <p:nvSpPr>
            <p:cNvPr id="9" name="ColorBlock"/>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sp>
          <p:nvSpPr>
            <p:cNvPr id="55306" name="TypeText"/>
            <p:cNvSpPr txBox="1"/>
            <p:nvPr>
              <p:custDataLst>
                <p:tags r:id="rId9"/>
              </p:custDataLst>
            </p:nvPr>
          </p:nvSpPr>
          <p:spPr>
            <a:xfrm>
              <a:off x="254000" y="0"/>
              <a:ext cx="1905000" cy="635000"/>
            </a:xfrm>
            <a:prstGeom prst="rect">
              <a:avLst/>
            </a:prstGeom>
            <a:noFill/>
            <a:ln w="9525">
              <a:noFill/>
            </a:ln>
          </p:spPr>
          <p:txBody>
            <a:bodyPr wrap="none" anchor="ctr" anchorCtr="0"/>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填空题</a:t>
              </a:r>
            </a:p>
          </p:txBody>
        </p:sp>
        <p:sp>
          <p:nvSpPr>
            <p:cNvPr id="55307" name="TipText"/>
            <p:cNvSpPr txBox="1"/>
            <p:nvPr>
              <p:custDataLst>
                <p:tags r:id="rId10"/>
              </p:custDataLst>
            </p:nvPr>
          </p:nvSpPr>
          <p:spPr>
            <a:xfrm>
              <a:off x="1525905" y="109220"/>
              <a:ext cx="2286000" cy="508000"/>
            </a:xfrm>
            <a:prstGeom prst="rect">
              <a:avLst/>
            </a:prstGeom>
            <a:noFill/>
            <a:ln w="9525">
              <a:noFill/>
            </a:ln>
          </p:spPr>
          <p:txBody>
            <a:bodyPr wrap="none" anchor="ctr" anchorCtr="0"/>
            <a:lstStyle/>
            <a:p>
              <a:r>
                <a:rPr lang="en-US" altLang="zh-CN" sz="2000" dirty="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000" dirty="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p>
          </p:txBody>
        </p:sp>
      </p:grpSp>
      <p:pic>
        <p:nvPicPr>
          <p:cNvPr id="55303" name="图片 4"/>
          <p:cNvPicPr/>
          <p:nvPr>
            <p:custDataLst>
              <p:tags r:id="rId6"/>
            </p:custDataLst>
          </p:nvPr>
        </p:nvPicPr>
        <p:blipFill>
          <a:blip r:embed="rId12"/>
          <a:stretch>
            <a:fillRect/>
          </a:stretch>
        </p:blipFill>
        <p:spPr>
          <a:xfrm>
            <a:off x="7594600" y="63500"/>
            <a:ext cx="1422400" cy="508000"/>
          </a:xfrm>
          <a:prstGeom prst="rect">
            <a:avLst/>
          </a:prstGeom>
          <a:noFill/>
          <a:ln w="9525">
            <a:noFill/>
          </a:ln>
        </p:spPr>
      </p:pic>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5</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9219" name="Rectangle 2"/>
          <p:cNvSpPr>
            <a:spLocks noGrp="1"/>
          </p:cNvSpPr>
          <p:nvPr>
            <p:ph type="title"/>
          </p:nvPr>
        </p:nvSpPr>
        <p:spPr>
          <a:ln/>
        </p:spPr>
        <p:txBody>
          <a:bodyPr vert="horz" wrap="square" lIns="91440" tIns="45720" rIns="91440" bIns="45720" anchor="b" anchorCtr="0"/>
          <a:lstStyle/>
          <a:p>
            <a:pPr eaLnBrk="1" hangingPunct="1"/>
            <a:r>
              <a:rPr lang="en-US" altLang="zh-CN" dirty="0">
                <a:latin typeface="Times New Roman" panose="02020603050405020304" pitchFamily="18" charset="0"/>
              </a:rPr>
              <a:t>2.1.1  </a:t>
            </a:r>
            <a:r>
              <a:rPr lang="zh-CN" altLang="en-US" dirty="0">
                <a:latin typeface="Times New Roman" panose="02020603050405020304" pitchFamily="18" charset="0"/>
              </a:rPr>
              <a:t>知识的概念</a:t>
            </a:r>
          </a:p>
        </p:txBody>
      </p:sp>
      <p:sp>
        <p:nvSpPr>
          <p:cNvPr id="210947" name="Rectangle 3"/>
          <p:cNvSpPr>
            <a:spLocks noGrp="1" noChangeArrowheads="1"/>
          </p:cNvSpPr>
          <p:nvPr>
            <p:ph idx="1"/>
          </p:nvPr>
        </p:nvSpPr>
        <p:spPr/>
        <p:txBody>
          <a:bodyPr vert="horz" wrap="square" lIns="91440" tIns="45720" rIns="91440" bIns="45720" numCol="1" anchor="t" anchorCtr="0" compatLnSpc="1"/>
          <a:lstStyle/>
          <a:p>
            <a:pPr marL="469900" marR="0" lvl="0" indent="-46990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Char char="o"/>
              <a:defRPr/>
            </a:pPr>
            <a:r>
              <a:rPr kumimoji="0" lang="zh-CN" altLang="en-US" sz="2600" b="1" i="0" u="none" strike="noStrike" kern="1200" cap="none" spc="0" normalizeH="0" baseline="0" noProof="0" dirty="0">
                <a:ln>
                  <a:noFill/>
                </a:ln>
                <a:solidFill>
                  <a:schemeClr val="tx1"/>
                </a:solidFill>
                <a:effectLst/>
                <a:uLnTx/>
                <a:uFillTx/>
                <a:latin typeface="+mn-lt"/>
                <a:ea typeface="+mn-ea"/>
                <a:cs typeface="+mn-cs"/>
              </a:rPr>
              <a:t>什么是知识</a:t>
            </a:r>
            <a:endParaRPr kumimoji="0" lang="en-US" altLang="zh-CN" sz="2600" b="1" i="0" u="none" strike="noStrike" kern="1200" cap="none" spc="0" normalizeH="0" baseline="0" noProof="0" dirty="0">
              <a:ln>
                <a:noFill/>
              </a:ln>
              <a:solidFill>
                <a:schemeClr val="tx1"/>
              </a:solidFill>
              <a:effectLst/>
              <a:uLnTx/>
              <a:uFillTx/>
              <a:latin typeface="+mn-lt"/>
              <a:ea typeface="+mn-ea"/>
              <a:cs typeface="+mn-cs"/>
            </a:endParaRPr>
          </a:p>
          <a:p>
            <a:pPr marL="914400" marR="0" lvl="1" indent="-457200" algn="l" defTabSz="914400" rtl="0" eaLnBrk="1" fontAlgn="base" latinLnBrk="0" hangingPunct="1">
              <a:lnSpc>
                <a:spcPct val="130000"/>
              </a:lnSpc>
              <a:spcBef>
                <a:spcPct val="20000"/>
              </a:spcBef>
              <a:spcAft>
                <a:spcPct val="0"/>
              </a:spcAft>
              <a:buClr>
                <a:schemeClr val="accent2"/>
              </a:buClr>
              <a:buSzPct val="70000"/>
              <a:buFont typeface="Wingdings" panose="05000000000000000000" pitchFamily="2" charset="2"/>
              <a:buChar char="Ø"/>
              <a:defRPr/>
            </a:pPr>
            <a:r>
              <a:rPr kumimoji="0" lang="zh-CN" altLang="en-US" sz="2400" b="0" i="0" u="none" strike="noStrike" kern="1200" cap="none" spc="0" normalizeH="0" baseline="0" noProof="0" dirty="0">
                <a:ln>
                  <a:noFill/>
                </a:ln>
                <a:solidFill>
                  <a:schemeClr val="tx1"/>
                </a:solidFill>
                <a:effectLst/>
                <a:uLnTx/>
                <a:uFillTx/>
                <a:latin typeface="+mn-ea"/>
                <a:ea typeface="+mn-ea"/>
                <a:cs typeface="+mn-cs"/>
              </a:rPr>
              <a:t>费根鲍姆（</a:t>
            </a:r>
            <a:r>
              <a:rPr kumimoji="0" lang="en-US" altLang="zh-CN" sz="2400" b="0" i="0" u="none" strike="noStrike" kern="1200" cap="none" spc="0" normalizeH="0" baseline="0" noProof="0" dirty="0" err="1">
                <a:ln>
                  <a:noFill/>
                </a:ln>
                <a:solidFill>
                  <a:schemeClr val="tx1"/>
                </a:solidFill>
                <a:effectLst/>
                <a:uLnTx/>
                <a:uFillTx/>
                <a:latin typeface="+mn-ea"/>
                <a:ea typeface="+mn-ea"/>
                <a:cs typeface="+mn-cs"/>
              </a:rPr>
              <a:t>Feigenbaum</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p>
          <a:p>
            <a:pPr marL="1257300" marR="0" lvl="2" indent="-342900" algn="l" defTabSz="914400" rtl="0" eaLnBrk="1" fontAlgn="base" latinLnBrk="0" hangingPunct="1">
              <a:lnSpc>
                <a:spcPct val="130000"/>
              </a:lnSpc>
              <a:spcBef>
                <a:spcPct val="20000"/>
              </a:spcBef>
              <a:spcAft>
                <a:spcPct val="0"/>
              </a:spcAft>
              <a:buClr>
                <a:schemeClr val="accent2"/>
              </a:buClr>
              <a:buSzPct val="70000"/>
              <a:buFont typeface="Wingdings" panose="05000000000000000000" pitchFamily="2" charset="2"/>
              <a:buChar char="ü"/>
              <a:defRPr/>
            </a:pPr>
            <a:r>
              <a:rPr kumimoji="0" lang="zh-CN" altLang="en-US" sz="2400" b="0" i="0" u="none" strike="noStrike" kern="1200" cap="none" spc="0" normalizeH="0" baseline="0" noProof="0" dirty="0">
                <a:ln>
                  <a:noFill/>
                </a:ln>
                <a:solidFill>
                  <a:schemeClr val="tx1"/>
                </a:solidFill>
                <a:effectLst/>
                <a:uLnTx/>
                <a:uFillTx/>
                <a:latin typeface="+mn-ea"/>
                <a:ea typeface="+mn-ea"/>
                <a:cs typeface="+mn-cs"/>
              </a:rPr>
              <a:t>知识是经过裁剪，塑造，解释，选择和转换了的信息。</a:t>
            </a:r>
          </a:p>
          <a:p>
            <a:pPr marL="914400" marR="0" lvl="1" indent="-457200" algn="l" defTabSz="914400" rtl="0" eaLnBrk="1" fontAlgn="base" latinLnBrk="0" hangingPunct="1">
              <a:lnSpc>
                <a:spcPct val="130000"/>
              </a:lnSpc>
              <a:spcBef>
                <a:spcPct val="20000"/>
              </a:spcBef>
              <a:spcAft>
                <a:spcPct val="0"/>
              </a:spcAft>
              <a:buClr>
                <a:schemeClr val="accent2"/>
              </a:buClr>
              <a:buSzPct val="70000"/>
              <a:buFont typeface="Wingdings" panose="05000000000000000000" pitchFamily="2" charset="2"/>
              <a:buChar char="Ø"/>
              <a:defRPr/>
            </a:pPr>
            <a:r>
              <a:rPr kumimoji="0" lang="zh-CN" altLang="en-US" sz="2400" b="0" i="0" u="none" strike="noStrike" kern="1200" cap="none" spc="0" normalizeH="0" baseline="0" noProof="0" dirty="0">
                <a:ln>
                  <a:noFill/>
                </a:ln>
                <a:solidFill>
                  <a:schemeClr val="tx1"/>
                </a:solidFill>
                <a:effectLst/>
                <a:uLnTx/>
                <a:uFillTx/>
                <a:latin typeface="+mn-ea"/>
                <a:ea typeface="+mn-ea"/>
                <a:cs typeface="+mn-cs"/>
              </a:rPr>
              <a:t>伯恩斯坦（</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Bernstein</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p>
          <a:p>
            <a:pPr marL="1257300" marR="0" lvl="2" indent="-342900" algn="l" defTabSz="914400" rtl="0" eaLnBrk="1" fontAlgn="base" latinLnBrk="0" hangingPunct="1">
              <a:lnSpc>
                <a:spcPct val="130000"/>
              </a:lnSpc>
              <a:spcBef>
                <a:spcPct val="20000"/>
              </a:spcBef>
              <a:spcAft>
                <a:spcPct val="0"/>
              </a:spcAft>
              <a:buClr>
                <a:schemeClr val="accent2"/>
              </a:buClr>
              <a:buSzPct val="70000"/>
              <a:buFont typeface="Wingdings" panose="05000000000000000000" pitchFamily="2" charset="2"/>
              <a:buChar char="ü"/>
              <a:defRPr/>
            </a:pPr>
            <a:r>
              <a:rPr kumimoji="0" lang="zh-CN" altLang="en-US" sz="2400" b="0" i="0" u="none" strike="noStrike" kern="1200" cap="none" spc="0" normalizeH="0" baseline="0" noProof="0" dirty="0">
                <a:ln>
                  <a:noFill/>
                </a:ln>
                <a:solidFill>
                  <a:schemeClr val="tx1"/>
                </a:solidFill>
                <a:effectLst/>
                <a:uLnTx/>
                <a:uFillTx/>
                <a:latin typeface="+mn-ea"/>
                <a:ea typeface="+mn-ea"/>
                <a:cs typeface="+mn-cs"/>
              </a:rPr>
              <a:t>知识是由特定领域的描述，关系和过程组成。</a:t>
            </a:r>
          </a:p>
          <a:p>
            <a:pPr marL="914400" marR="0" lvl="1" indent="-457200" algn="l" defTabSz="914400" rtl="0" eaLnBrk="1" fontAlgn="base" latinLnBrk="0" hangingPunct="1">
              <a:lnSpc>
                <a:spcPct val="130000"/>
              </a:lnSpc>
              <a:spcBef>
                <a:spcPct val="20000"/>
              </a:spcBef>
              <a:spcAft>
                <a:spcPct val="0"/>
              </a:spcAft>
              <a:buClr>
                <a:schemeClr val="accent2"/>
              </a:buClr>
              <a:buSzPct val="70000"/>
              <a:buFont typeface="Wingdings" panose="05000000000000000000" pitchFamily="2" charset="2"/>
              <a:buChar char="Ø"/>
              <a:defRPr/>
            </a:pPr>
            <a:r>
              <a:rPr kumimoji="0" lang="zh-CN" altLang="en-US" sz="2400" b="0" i="0" u="none" strike="noStrike" kern="1200" cap="none" spc="0" normalizeH="0" baseline="0" noProof="0" dirty="0">
                <a:ln>
                  <a:noFill/>
                </a:ln>
                <a:solidFill>
                  <a:schemeClr val="tx1"/>
                </a:solidFill>
                <a:effectLst/>
                <a:uLnTx/>
                <a:uFillTx/>
                <a:latin typeface="+mn-ea"/>
                <a:ea typeface="+mn-ea"/>
                <a:cs typeface="+mn-cs"/>
              </a:rPr>
              <a:t>海叶斯</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罗斯（</a:t>
            </a:r>
            <a:r>
              <a:rPr kumimoji="0" lang="en-US" altLang="zh-CN" sz="2400" b="0" i="0" u="none" strike="noStrike" kern="1200" cap="none" spc="0" normalizeH="0" baseline="0" noProof="0" dirty="0" err="1">
                <a:ln>
                  <a:noFill/>
                </a:ln>
                <a:solidFill>
                  <a:schemeClr val="tx1"/>
                </a:solidFill>
                <a:effectLst/>
                <a:uLnTx/>
                <a:uFillTx/>
                <a:latin typeface="+mn-ea"/>
                <a:ea typeface="+mn-ea"/>
                <a:cs typeface="+mn-cs"/>
              </a:rPr>
              <a:t>Heyes</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-Roth</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p>
          <a:p>
            <a:pPr marL="1257300" marR="0" lvl="2" indent="-342900" algn="l" defTabSz="914400" rtl="0" eaLnBrk="1" fontAlgn="base" latinLnBrk="0" hangingPunct="1">
              <a:lnSpc>
                <a:spcPct val="130000"/>
              </a:lnSpc>
              <a:spcBef>
                <a:spcPct val="20000"/>
              </a:spcBef>
              <a:spcAft>
                <a:spcPct val="0"/>
              </a:spcAft>
              <a:buClr>
                <a:schemeClr val="accent2"/>
              </a:buClr>
              <a:buSzPct val="70000"/>
              <a:buFont typeface="Wingdings" panose="05000000000000000000" pitchFamily="2" charset="2"/>
              <a:buChar char="ü"/>
              <a:defRPr/>
            </a:pPr>
            <a:r>
              <a:rPr kumimoji="0" lang="zh-CN" altLang="en-US" sz="2400" b="0" i="0" u="none" strike="noStrike" kern="1200" cap="none" spc="0" normalizeH="0" baseline="0" noProof="0" dirty="0">
                <a:ln>
                  <a:noFill/>
                </a:ln>
                <a:solidFill>
                  <a:schemeClr val="tx1"/>
                </a:solidFill>
                <a:effectLst/>
                <a:uLnTx/>
                <a:uFillTx/>
                <a:latin typeface="+mn-ea"/>
                <a:ea typeface="+mn-ea"/>
                <a:cs typeface="+mn-cs"/>
              </a:rPr>
              <a:t>知识</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事实</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信念</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启发式。</a:t>
            </a:r>
          </a:p>
          <a:p>
            <a:pPr marL="0" marR="0" lvl="0" indent="0" algn="l" defTabSz="914400" rtl="0" eaLnBrk="1" fontAlgn="base" latinLnBrk="0" hangingPunct="1">
              <a:lnSpc>
                <a:spcPct val="130000"/>
              </a:lnSpc>
              <a:spcBef>
                <a:spcPct val="40000"/>
              </a:spcBef>
              <a:spcAft>
                <a:spcPct val="0"/>
              </a:spcAft>
              <a:buClr>
                <a:schemeClr val="accent2"/>
              </a:buClr>
              <a:buSzTx/>
              <a:buFont typeface="Wingdings" panose="05000000000000000000" pitchFamily="2" charset="2"/>
              <a:buNone/>
              <a:defRPr/>
            </a:pPr>
            <a:endParaRPr kumimoji="0" lang="zh-CN" altLang="en-US" sz="2400" b="0"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10947">
                                            <p:txEl>
                                              <p:pRg st="0" end="0"/>
                                            </p:txEl>
                                          </p:spTgt>
                                        </p:tgtEl>
                                        <p:attrNameLst>
                                          <p:attrName>style.visibility</p:attrName>
                                        </p:attrNameLst>
                                      </p:cBhvr>
                                      <p:to>
                                        <p:strVal val="visible"/>
                                      </p:to>
                                    </p:set>
                                    <p:anim calcmode="lin" valueType="num">
                                      <p:cBhvr additive="base">
                                        <p:cTn id="7" dur="500" fill="hold"/>
                                        <p:tgtEl>
                                          <p:spTgt spid="2109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1094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10947">
                                            <p:txEl>
                                              <p:pRg st="1" end="1"/>
                                            </p:txEl>
                                          </p:spTgt>
                                        </p:tgtEl>
                                        <p:attrNameLst>
                                          <p:attrName>style.visibility</p:attrName>
                                        </p:attrNameLst>
                                      </p:cBhvr>
                                      <p:to>
                                        <p:strVal val="visible"/>
                                      </p:to>
                                    </p:set>
                                    <p:anim calcmode="lin" valueType="num">
                                      <p:cBhvr additive="base">
                                        <p:cTn id="11" dur="500" fill="hold"/>
                                        <p:tgtEl>
                                          <p:spTgt spid="210947">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10947">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10947">
                                            <p:txEl>
                                              <p:pRg st="2" end="2"/>
                                            </p:txEl>
                                          </p:spTgt>
                                        </p:tgtEl>
                                        <p:attrNameLst>
                                          <p:attrName>style.visibility</p:attrName>
                                        </p:attrNameLst>
                                      </p:cBhvr>
                                      <p:to>
                                        <p:strVal val="visible"/>
                                      </p:to>
                                    </p:set>
                                    <p:anim calcmode="lin" valueType="num">
                                      <p:cBhvr additive="base">
                                        <p:cTn id="15" dur="500" fill="hold"/>
                                        <p:tgtEl>
                                          <p:spTgt spid="210947">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10947">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10947">
                                            <p:txEl>
                                              <p:pRg st="3" end="3"/>
                                            </p:txEl>
                                          </p:spTgt>
                                        </p:tgtEl>
                                        <p:attrNameLst>
                                          <p:attrName>style.visibility</p:attrName>
                                        </p:attrNameLst>
                                      </p:cBhvr>
                                      <p:to>
                                        <p:strVal val="visible"/>
                                      </p:to>
                                    </p:set>
                                    <p:anim calcmode="lin" valueType="num">
                                      <p:cBhvr additive="base">
                                        <p:cTn id="19" dur="500" fill="hold"/>
                                        <p:tgtEl>
                                          <p:spTgt spid="210947">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10947">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10947">
                                            <p:txEl>
                                              <p:pRg st="4" end="4"/>
                                            </p:txEl>
                                          </p:spTgt>
                                        </p:tgtEl>
                                        <p:attrNameLst>
                                          <p:attrName>style.visibility</p:attrName>
                                        </p:attrNameLst>
                                      </p:cBhvr>
                                      <p:to>
                                        <p:strVal val="visible"/>
                                      </p:to>
                                    </p:set>
                                    <p:anim calcmode="lin" valueType="num">
                                      <p:cBhvr additive="base">
                                        <p:cTn id="23" dur="500" fill="hold"/>
                                        <p:tgtEl>
                                          <p:spTgt spid="210947">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10947">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210947">
                                            <p:txEl>
                                              <p:pRg st="5" end="5"/>
                                            </p:txEl>
                                          </p:spTgt>
                                        </p:tgtEl>
                                        <p:attrNameLst>
                                          <p:attrName>style.visibility</p:attrName>
                                        </p:attrNameLst>
                                      </p:cBhvr>
                                      <p:to>
                                        <p:strVal val="visible"/>
                                      </p:to>
                                    </p:set>
                                    <p:anim calcmode="lin" valueType="num">
                                      <p:cBhvr additive="base">
                                        <p:cTn id="27" dur="500" fill="hold"/>
                                        <p:tgtEl>
                                          <p:spTgt spid="210947">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10947">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210947">
                                            <p:txEl>
                                              <p:pRg st="6" end="6"/>
                                            </p:txEl>
                                          </p:spTgt>
                                        </p:tgtEl>
                                        <p:attrNameLst>
                                          <p:attrName>style.visibility</p:attrName>
                                        </p:attrNameLst>
                                      </p:cBhvr>
                                      <p:to>
                                        <p:strVal val="visible"/>
                                      </p:to>
                                    </p:set>
                                    <p:anim calcmode="lin" valueType="num">
                                      <p:cBhvr additive="base">
                                        <p:cTn id="31" dur="500" fill="hold"/>
                                        <p:tgtEl>
                                          <p:spTgt spid="210947">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10947">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7" grpId="0" build="p" advAuto="100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50</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56323" name="Rectangle 2"/>
          <p:cNvSpPr>
            <a:spLocks noGrp="1"/>
          </p:cNvSpPr>
          <p:nvPr>
            <p:ph type="title"/>
          </p:nvPr>
        </p:nvSpPr>
        <p:spPr>
          <a:ln/>
        </p:spPr>
        <p:txBody>
          <a:bodyPr vert="horz" wrap="square" lIns="91440" tIns="45720" rIns="91440" bIns="45720" anchor="b" anchorCtr="0"/>
          <a:lstStyle/>
          <a:p>
            <a:pPr eaLnBrk="1" hangingPunct="1"/>
            <a:r>
              <a:rPr lang="en-US" altLang="zh-CN" dirty="0">
                <a:latin typeface="Times New Roman" panose="02020603050405020304" pitchFamily="18" charset="0"/>
              </a:rPr>
              <a:t>2.2.5  </a:t>
            </a:r>
            <a:r>
              <a:rPr lang="zh-CN" altLang="en-US" dirty="0">
                <a:latin typeface="Times New Roman" panose="02020603050405020304" pitchFamily="18" charset="0"/>
              </a:rPr>
              <a:t>一阶谓词逻辑知识表示方法</a:t>
            </a:r>
          </a:p>
        </p:txBody>
      </p:sp>
      <p:sp>
        <p:nvSpPr>
          <p:cNvPr id="56324" name="Rectangle 3"/>
          <p:cNvSpPr>
            <a:spLocks noGrp="1"/>
          </p:cNvSpPr>
          <p:nvPr>
            <p:ph idx="1"/>
          </p:nvPr>
        </p:nvSpPr>
        <p:spPr>
          <a:xfrm>
            <a:off x="354013" y="1219200"/>
            <a:ext cx="8535987" cy="4273550"/>
          </a:xfrm>
          <a:gradFill rotWithShape="0">
            <a:gsLst>
              <a:gs pos="0">
                <a:srgbClr val="CCFFFF">
                  <a:alpha val="100000"/>
                </a:srgbClr>
              </a:gs>
              <a:gs pos="100000">
                <a:schemeClr val="bg1">
                  <a:alpha val="100000"/>
                </a:schemeClr>
              </a:gs>
            </a:gsLst>
            <a:path path="rect">
              <a:fillToRect l="100000" t="100000"/>
            </a:path>
            <a:tileRect/>
          </a:gradFill>
          <a:ln>
            <a:solidFill>
              <a:srgbClr val="808080">
                <a:alpha val="100000"/>
              </a:srgbClr>
            </a:solidFill>
            <a:miter lim="800000"/>
          </a:ln>
        </p:spPr>
        <p:txBody>
          <a:bodyPr vert="horz" wrap="square" lIns="91440" tIns="45720" rIns="91440" bIns="45720" anchor="t" anchorCtr="0"/>
          <a:lstStyle/>
          <a:p>
            <a:pPr marL="571500" indent="-571500" eaLnBrk="1" hangingPunct="1">
              <a:lnSpc>
                <a:spcPct val="130000"/>
              </a:lnSpc>
              <a:spcBef>
                <a:spcPct val="0"/>
              </a:spcBef>
            </a:pPr>
            <a:r>
              <a:rPr lang="zh-CN" altLang="en-US" sz="2400" dirty="0">
                <a:latin typeface="Times New Roman" panose="02020603050405020304" pitchFamily="18" charset="0"/>
              </a:rPr>
              <a:t>一阶谓词逻辑是一种形式语言。其根本目的在于：</a:t>
            </a:r>
          </a:p>
          <a:p>
            <a:pPr marL="781050" lvl="1" indent="-342900" eaLnBrk="1" hangingPunct="1">
              <a:lnSpc>
                <a:spcPct val="130000"/>
              </a:lnSpc>
              <a:spcBef>
                <a:spcPct val="0"/>
              </a:spcBef>
              <a:buFont typeface="Wingdings" panose="05000000000000000000" pitchFamily="2" charset="2"/>
              <a:buChar char="l"/>
            </a:pPr>
            <a:r>
              <a:rPr lang="zh-CN" altLang="en-US" sz="2200" dirty="0">
                <a:solidFill>
                  <a:schemeClr val="tx1"/>
                </a:solidFill>
                <a:latin typeface="Times New Roman" panose="02020603050405020304" pitchFamily="18" charset="0"/>
              </a:rPr>
              <a:t>把数学中的逻辑论证进行符号化，使人们能够采用数学演绎的方式，证明一个新的语句</a:t>
            </a:r>
            <a:r>
              <a:rPr lang="en-US" altLang="zh-CN" sz="2200" dirty="0">
                <a:solidFill>
                  <a:schemeClr val="tx1"/>
                </a:solidFill>
                <a:latin typeface="Times New Roman" panose="02020603050405020304" pitchFamily="18" charset="0"/>
              </a:rPr>
              <a:t>(</a:t>
            </a:r>
            <a:r>
              <a:rPr lang="zh-CN" altLang="en-US" sz="2200" dirty="0">
                <a:solidFill>
                  <a:schemeClr val="tx1"/>
                </a:solidFill>
                <a:latin typeface="Times New Roman" panose="02020603050405020304" pitchFamily="18" charset="0"/>
              </a:rPr>
              <a:t>或断言</a:t>
            </a:r>
            <a:r>
              <a:rPr lang="en-US" altLang="zh-CN" sz="2200" dirty="0">
                <a:solidFill>
                  <a:schemeClr val="tx1"/>
                </a:solidFill>
                <a:latin typeface="Times New Roman" panose="02020603050405020304" pitchFamily="18" charset="0"/>
              </a:rPr>
              <a:t>)</a:t>
            </a:r>
            <a:r>
              <a:rPr lang="zh-CN" altLang="en-US" sz="2200" dirty="0">
                <a:solidFill>
                  <a:schemeClr val="tx1"/>
                </a:solidFill>
                <a:latin typeface="Times New Roman" panose="02020603050405020304" pitchFamily="18" charset="0"/>
              </a:rPr>
              <a:t>是从哪些已知的正确语句推导出来的，从而也就证明这个新语句是正确的。 </a:t>
            </a:r>
          </a:p>
          <a:p>
            <a:pPr marL="571500" indent="-571500" eaLnBrk="1" hangingPunct="1">
              <a:lnSpc>
                <a:spcPct val="130000"/>
              </a:lnSpc>
              <a:spcBef>
                <a:spcPct val="0"/>
              </a:spcBef>
            </a:pPr>
            <a:r>
              <a:rPr lang="zh-CN" altLang="en-US" sz="2400" dirty="0">
                <a:latin typeface="Times New Roman" panose="02020603050405020304" pitchFamily="18" charset="0"/>
              </a:rPr>
              <a:t>逻辑表示法的主要特点是它建立在某种形式逻辑的基础上。</a:t>
            </a:r>
          </a:p>
          <a:p>
            <a:pPr marL="571500" indent="-571500" eaLnBrk="1" hangingPunct="1">
              <a:lnSpc>
                <a:spcPct val="130000"/>
              </a:lnSpc>
              <a:spcBef>
                <a:spcPct val="0"/>
              </a:spcBef>
            </a:pPr>
            <a:r>
              <a:rPr lang="zh-CN" altLang="en-US" sz="2400" dirty="0">
                <a:latin typeface="Times New Roman" panose="02020603050405020304" pitchFamily="18" charset="0"/>
              </a:rPr>
              <a:t>广义逻辑表示法包括：</a:t>
            </a:r>
          </a:p>
          <a:p>
            <a:pPr marL="781050" lvl="1" indent="-342900" eaLnBrk="1" hangingPunct="1">
              <a:lnSpc>
                <a:spcPct val="130000"/>
              </a:lnSpc>
              <a:spcBef>
                <a:spcPct val="0"/>
              </a:spcBef>
              <a:buFont typeface="Wingdings" panose="05000000000000000000" pitchFamily="2" charset="2"/>
              <a:buChar char="l"/>
            </a:pPr>
            <a:r>
              <a:rPr lang="zh-CN" altLang="en-US" sz="2200" dirty="0">
                <a:solidFill>
                  <a:schemeClr val="tx1"/>
                </a:solidFill>
                <a:latin typeface="Times New Roman" panose="02020603050405020304" pitchFamily="18" charset="0"/>
              </a:rPr>
              <a:t>模糊逻辑表示一些非精确的知识</a:t>
            </a:r>
          </a:p>
          <a:p>
            <a:pPr marL="781050" lvl="1" indent="-342900" eaLnBrk="1" hangingPunct="1">
              <a:lnSpc>
                <a:spcPct val="130000"/>
              </a:lnSpc>
              <a:spcBef>
                <a:spcPct val="0"/>
              </a:spcBef>
              <a:buFont typeface="Wingdings" panose="05000000000000000000" pitchFamily="2" charset="2"/>
              <a:buChar char="l"/>
            </a:pPr>
            <a:r>
              <a:rPr lang="zh-CN" altLang="en-US" sz="2200" dirty="0">
                <a:solidFill>
                  <a:schemeClr val="tx1"/>
                </a:solidFill>
                <a:latin typeface="Times New Roman" panose="02020603050405020304" pitchFamily="18" charset="0"/>
              </a:rPr>
              <a:t>非单调逻辑表示一些常识</a:t>
            </a:r>
          </a:p>
          <a:p>
            <a:pPr marL="781050" lvl="1" indent="-342900" eaLnBrk="1" hangingPunct="1">
              <a:lnSpc>
                <a:spcPct val="130000"/>
              </a:lnSpc>
              <a:spcBef>
                <a:spcPct val="0"/>
              </a:spcBef>
              <a:buFont typeface="Wingdings" panose="05000000000000000000" pitchFamily="2" charset="2"/>
              <a:buChar char="l"/>
            </a:pPr>
            <a:r>
              <a:rPr lang="zh-CN" altLang="en-US" sz="2200" dirty="0">
                <a:solidFill>
                  <a:schemeClr val="tx1"/>
                </a:solidFill>
                <a:latin typeface="Times New Roman" panose="02020603050405020304" pitchFamily="18" charset="0"/>
              </a:rPr>
              <a:t>次协调逻辑表示一些相对矛盾的知识 </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51</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57347" name="Rectangle 2"/>
          <p:cNvSpPr>
            <a:spLocks noGrp="1"/>
          </p:cNvSpPr>
          <p:nvPr>
            <p:ph type="title"/>
          </p:nvPr>
        </p:nvSpPr>
        <p:spPr>
          <a:ln/>
        </p:spPr>
        <p:txBody>
          <a:bodyPr vert="horz" wrap="square" lIns="91440" tIns="45720" rIns="91440" bIns="45720" anchor="b" anchorCtr="0"/>
          <a:lstStyle/>
          <a:p>
            <a:pPr eaLnBrk="1" hangingPunct="1"/>
            <a:r>
              <a:rPr lang="en-US" altLang="zh-CN" dirty="0">
                <a:latin typeface="Times New Roman" panose="02020603050405020304" pitchFamily="18" charset="0"/>
              </a:rPr>
              <a:t>2.2.5  </a:t>
            </a:r>
            <a:r>
              <a:rPr lang="zh-CN" altLang="en-US" dirty="0">
                <a:latin typeface="Times New Roman" panose="02020603050405020304" pitchFamily="18" charset="0"/>
              </a:rPr>
              <a:t>一阶谓词逻辑知识表示方法</a:t>
            </a:r>
          </a:p>
        </p:txBody>
      </p:sp>
      <p:sp>
        <p:nvSpPr>
          <p:cNvPr id="57348" name="Rectangle 3"/>
          <p:cNvSpPr>
            <a:spLocks noGrp="1"/>
          </p:cNvSpPr>
          <p:nvPr>
            <p:ph idx="1"/>
          </p:nvPr>
        </p:nvSpPr>
        <p:spPr>
          <a:xfrm>
            <a:off x="684213" y="1524000"/>
            <a:ext cx="7773987" cy="1752600"/>
          </a:xfrm>
          <a:gradFill rotWithShape="0">
            <a:gsLst>
              <a:gs pos="0">
                <a:srgbClr val="CCFFFF">
                  <a:alpha val="100000"/>
                </a:srgbClr>
              </a:gs>
              <a:gs pos="100000">
                <a:schemeClr val="bg1">
                  <a:alpha val="100000"/>
                </a:schemeClr>
              </a:gs>
            </a:gsLst>
            <a:path path="rect">
              <a:fillToRect l="100000" t="100000"/>
            </a:path>
            <a:tileRect/>
          </a:gradFill>
          <a:ln>
            <a:solidFill>
              <a:srgbClr val="808080">
                <a:alpha val="100000"/>
              </a:srgbClr>
            </a:solidFill>
            <a:miter lim="800000"/>
          </a:ln>
        </p:spPr>
        <p:txBody>
          <a:bodyPr vert="horz" wrap="square" lIns="91440" tIns="45720" rIns="91440" bIns="45720" anchor="t" anchorCtr="0"/>
          <a:lstStyle/>
          <a:p>
            <a:pPr marL="571500" indent="-571500" eaLnBrk="1" hangingPunct="1">
              <a:lnSpc>
                <a:spcPct val="130000"/>
              </a:lnSpc>
              <a:spcBef>
                <a:spcPct val="0"/>
              </a:spcBef>
            </a:pPr>
            <a:r>
              <a:rPr lang="zh-CN" altLang="en-US" sz="2400" dirty="0">
                <a:latin typeface="Times New Roman" panose="02020603050405020304" pitchFamily="18" charset="0"/>
              </a:rPr>
              <a:t>用谓词公式表示知识时，需要首先定义谓词，指出每个谓词的确切语义，然后再用连接词把有关的谓词连接起来，形成一个谓词公式表达一个完整的意义。</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52</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58371" name="Rectangle 2"/>
          <p:cNvSpPr>
            <a:spLocks noGrp="1"/>
          </p:cNvSpPr>
          <p:nvPr>
            <p:ph type="title"/>
          </p:nvPr>
        </p:nvSpPr>
        <p:spPr>
          <a:ln/>
        </p:spPr>
        <p:txBody>
          <a:bodyPr vert="horz" wrap="square" lIns="91440" tIns="45720" rIns="91440" bIns="45720" anchor="b" anchorCtr="0"/>
          <a:lstStyle/>
          <a:p>
            <a:pPr eaLnBrk="1" hangingPunct="1"/>
            <a:r>
              <a:rPr lang="en-US" altLang="zh-CN" dirty="0">
                <a:latin typeface="Times New Roman" panose="02020603050405020304" pitchFamily="18" charset="0"/>
              </a:rPr>
              <a:t>2.2.5  </a:t>
            </a:r>
            <a:r>
              <a:rPr lang="zh-CN" altLang="en-US" dirty="0">
                <a:latin typeface="Times New Roman" panose="02020603050405020304" pitchFamily="18" charset="0"/>
              </a:rPr>
              <a:t>一阶谓词逻辑知识表示方法</a:t>
            </a:r>
          </a:p>
        </p:txBody>
      </p:sp>
      <p:sp>
        <p:nvSpPr>
          <p:cNvPr id="58372" name="Rectangle 3"/>
          <p:cNvSpPr>
            <a:spLocks noGrp="1"/>
          </p:cNvSpPr>
          <p:nvPr>
            <p:ph idx="1"/>
          </p:nvPr>
        </p:nvSpPr>
        <p:spPr>
          <a:xfrm>
            <a:off x="379413" y="908050"/>
            <a:ext cx="8337550" cy="2527300"/>
          </a:xfrm>
          <a:gradFill rotWithShape="0">
            <a:gsLst>
              <a:gs pos="0">
                <a:srgbClr val="CCFFFF">
                  <a:alpha val="100000"/>
                </a:srgbClr>
              </a:gs>
              <a:gs pos="100000">
                <a:schemeClr val="bg1">
                  <a:alpha val="100000"/>
                </a:schemeClr>
              </a:gs>
            </a:gsLst>
            <a:path path="rect">
              <a:fillToRect l="100000" t="100000"/>
            </a:path>
            <a:tileRect/>
          </a:gradFill>
          <a:ln>
            <a:solidFill>
              <a:srgbClr val="808080">
                <a:alpha val="100000"/>
              </a:srgbClr>
            </a:solidFill>
            <a:miter lim="800000"/>
          </a:ln>
        </p:spPr>
        <p:txBody>
          <a:bodyPr vert="horz" wrap="square" lIns="91440" tIns="45720" rIns="91440" bIns="45720" anchor="t" anchorCtr="0"/>
          <a:lstStyle/>
          <a:p>
            <a:pPr marL="571500" indent="-571500" eaLnBrk="1" hangingPunct="1">
              <a:spcBef>
                <a:spcPct val="30000"/>
              </a:spcBef>
            </a:pPr>
            <a:r>
              <a:rPr lang="zh-CN" altLang="en-US" sz="2600" b="1" dirty="0">
                <a:latin typeface="Times New Roman" panose="02020603050405020304" pitchFamily="18" charset="0"/>
              </a:rPr>
              <a:t>谓词公式表示知识的步骤：</a:t>
            </a:r>
          </a:p>
          <a:p>
            <a:pPr marL="967105" lvl="1" indent="-495935" eaLnBrk="1" hangingPunct="1">
              <a:lnSpc>
                <a:spcPct val="120000"/>
              </a:lnSpc>
              <a:spcBef>
                <a:spcPct val="30000"/>
              </a:spcBef>
              <a:buNone/>
            </a:pPr>
            <a:r>
              <a:rPr lang="zh-CN" altLang="en-US" b="1" dirty="0">
                <a:solidFill>
                  <a:schemeClr val="tx1"/>
                </a:solidFill>
                <a:latin typeface="Times New Roman" panose="02020603050405020304" pitchFamily="18" charset="0"/>
              </a:rPr>
              <a:t>（</a:t>
            </a:r>
            <a:r>
              <a:rPr lang="en-US" altLang="zh-CN" b="1" dirty="0">
                <a:solidFill>
                  <a:schemeClr val="tx1"/>
                </a:solidFill>
                <a:latin typeface="Times New Roman" panose="02020603050405020304" pitchFamily="18" charset="0"/>
              </a:rPr>
              <a:t>1</a:t>
            </a:r>
            <a:r>
              <a:rPr lang="zh-CN" altLang="en-US" b="1" dirty="0">
                <a:solidFill>
                  <a:schemeClr val="tx1"/>
                </a:solidFill>
                <a:latin typeface="Times New Roman" panose="02020603050405020304" pitchFamily="18" charset="0"/>
              </a:rPr>
              <a:t>）定义谓词及个体。</a:t>
            </a:r>
          </a:p>
          <a:p>
            <a:pPr marL="967105" lvl="1" indent="-495935" eaLnBrk="1" hangingPunct="1">
              <a:lnSpc>
                <a:spcPct val="120000"/>
              </a:lnSpc>
              <a:spcBef>
                <a:spcPct val="30000"/>
              </a:spcBef>
              <a:buNone/>
            </a:pPr>
            <a:r>
              <a:rPr lang="zh-CN" altLang="en-US" b="1" dirty="0">
                <a:solidFill>
                  <a:schemeClr val="tx1"/>
                </a:solidFill>
                <a:latin typeface="Times New Roman" panose="02020603050405020304" pitchFamily="18" charset="0"/>
              </a:rPr>
              <a:t>（</a:t>
            </a:r>
            <a:r>
              <a:rPr lang="en-US" altLang="zh-CN" b="1" dirty="0">
                <a:solidFill>
                  <a:schemeClr val="tx1"/>
                </a:solidFill>
                <a:latin typeface="Times New Roman" panose="02020603050405020304" pitchFamily="18" charset="0"/>
              </a:rPr>
              <a:t>2</a:t>
            </a:r>
            <a:r>
              <a:rPr lang="zh-CN" altLang="en-US" b="1" dirty="0">
                <a:solidFill>
                  <a:schemeClr val="tx1"/>
                </a:solidFill>
                <a:latin typeface="Times New Roman" panose="02020603050405020304" pitchFamily="18" charset="0"/>
              </a:rPr>
              <a:t>）变元赋值。</a:t>
            </a:r>
          </a:p>
          <a:p>
            <a:pPr marL="967105" lvl="1" indent="-495935" eaLnBrk="1" hangingPunct="1">
              <a:lnSpc>
                <a:spcPct val="120000"/>
              </a:lnSpc>
              <a:spcBef>
                <a:spcPct val="30000"/>
              </a:spcBef>
              <a:buNone/>
            </a:pPr>
            <a:r>
              <a:rPr lang="zh-CN" altLang="en-US" b="1" dirty="0">
                <a:solidFill>
                  <a:schemeClr val="tx1"/>
                </a:solidFill>
                <a:latin typeface="Times New Roman" panose="02020603050405020304" pitchFamily="18" charset="0"/>
              </a:rPr>
              <a:t>（</a:t>
            </a:r>
            <a:r>
              <a:rPr lang="en-US" altLang="zh-CN" b="1" dirty="0">
                <a:solidFill>
                  <a:schemeClr val="tx1"/>
                </a:solidFill>
                <a:latin typeface="Times New Roman" panose="02020603050405020304" pitchFamily="18" charset="0"/>
              </a:rPr>
              <a:t>3</a:t>
            </a:r>
            <a:r>
              <a:rPr lang="zh-CN" altLang="en-US" b="1" dirty="0">
                <a:solidFill>
                  <a:schemeClr val="tx1"/>
                </a:solidFill>
                <a:latin typeface="Times New Roman" panose="02020603050405020304" pitchFamily="18" charset="0"/>
              </a:rPr>
              <a:t>）用连接词连接各个谓词，形成谓词公式</a:t>
            </a:r>
            <a:r>
              <a:rPr lang="zh-CN" altLang="en-US" sz="2800" b="1" dirty="0">
                <a:solidFill>
                  <a:schemeClr val="tx1"/>
                </a:solidFill>
                <a:latin typeface="Times New Roman" panose="02020603050405020304" pitchFamily="18" charset="0"/>
              </a:rPr>
              <a:t>。</a:t>
            </a:r>
          </a:p>
        </p:txBody>
      </p:sp>
      <p:sp>
        <p:nvSpPr>
          <p:cNvPr id="58373" name="Rectangle 4"/>
          <p:cNvSpPr/>
          <p:nvPr/>
        </p:nvSpPr>
        <p:spPr>
          <a:xfrm>
            <a:off x="346075" y="3667125"/>
            <a:ext cx="8412163" cy="2803525"/>
          </a:xfrm>
          <a:prstGeom prst="rect">
            <a:avLst/>
          </a:prstGeom>
          <a:solidFill>
            <a:srgbClr val="FFFFFF"/>
          </a:solidFill>
          <a:ln w="9525" cap="flat" cmpd="sng">
            <a:solidFill>
              <a:srgbClr val="808080"/>
            </a:solidFill>
            <a:prstDash val="solid"/>
            <a:miter/>
            <a:headEnd type="none" w="med" len="med"/>
            <a:tailEnd type="none" w="med" len="med"/>
          </a:ln>
        </p:spPr>
        <p:txBody>
          <a:bodyPr>
            <a:spAutoFit/>
          </a:bodyPr>
          <a:lstStyle/>
          <a:p>
            <a:pPr eaLnBrk="1" hangingPunct="1">
              <a:lnSpc>
                <a:spcPct val="120000"/>
              </a:lnSpc>
              <a:buClr>
                <a:schemeClr val="accent2"/>
              </a:buClr>
              <a:buFont typeface="Wingdings" panose="05000000000000000000" pitchFamily="2" charset="2"/>
              <a:buChar char="§"/>
            </a:pP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rPr>
              <a:t>例</a:t>
            </a:r>
            <a:r>
              <a:rPr lang="zh-CN" altLang="en-US" sz="2400" b="1" dirty="0">
                <a:latin typeface="Times New Roman" panose="02020603050405020304" pitchFamily="18" charset="0"/>
                <a:cs typeface="Times New Roman" panose="02020603050405020304" pitchFamily="18" charset="0"/>
              </a:rPr>
              <a:t>如： </a:t>
            </a:r>
            <a:r>
              <a:rPr lang="zh-CN" altLang="en-US" sz="2400" b="1" dirty="0">
                <a:latin typeface="Times New Roman" panose="02020603050405020304" pitchFamily="18" charset="0"/>
              </a:rPr>
              <a:t>用一阶谓词逻辑表示下列关系数据库。</a:t>
            </a:r>
            <a:endParaRPr lang="zh-CN" altLang="en-US" sz="2400" b="1" dirty="0">
              <a:latin typeface="Times New Roman" panose="02020603050405020304" pitchFamily="18" charset="0"/>
              <a:cs typeface="Times New Roman" panose="02020603050405020304" pitchFamily="18" charset="0"/>
            </a:endParaRPr>
          </a:p>
          <a:p>
            <a:pPr lvl="2" eaLnBrk="1" hangingPunct="1">
              <a:lnSpc>
                <a:spcPct val="120000"/>
              </a:lnSpc>
              <a:spcBef>
                <a:spcPct val="20000"/>
              </a:spcBef>
              <a:buClr>
                <a:schemeClr val="accent2"/>
              </a:buClr>
              <a:buFont typeface="Wingdings" panose="05000000000000000000" pitchFamily="2" charset="2"/>
            </a:pPr>
            <a:r>
              <a:rPr lang="zh-CN" altLang="en-US" sz="2400" b="1" dirty="0">
                <a:latin typeface="Times New Roman" panose="02020603050405020304" pitchFamily="18" charset="0"/>
              </a:rPr>
              <a:t>住户</a:t>
            </a:r>
            <a:r>
              <a:rPr lang="zh-CN" altLang="en-US"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rPr>
              <a:t>房间</a:t>
            </a:r>
            <a:r>
              <a:rPr lang="zh-CN" altLang="en-US"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rPr>
              <a:t>电话号码</a:t>
            </a:r>
            <a:r>
              <a:rPr lang="zh-CN" altLang="en-US"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rPr>
              <a:t>房间</a:t>
            </a:r>
            <a:endParaRPr lang="zh-CN" altLang="en-US" sz="2400" b="1" dirty="0">
              <a:latin typeface="Times New Roman" panose="02020603050405020304" pitchFamily="18" charset="0"/>
              <a:cs typeface="Times New Roman" panose="02020603050405020304" pitchFamily="18" charset="0"/>
            </a:endParaRPr>
          </a:p>
          <a:p>
            <a:pPr lvl="2" eaLnBrk="1" hangingPunct="1">
              <a:lnSpc>
                <a:spcPct val="120000"/>
              </a:lnSpc>
              <a:buClr>
                <a:schemeClr val="accent2"/>
              </a:buClr>
              <a:buFont typeface="Wingdings" panose="05000000000000000000" pitchFamily="2" charset="2"/>
            </a:pPr>
            <a:r>
              <a:rPr lang="en-US" altLang="zh-CN" sz="2400" b="1" dirty="0">
                <a:solidFill>
                  <a:srgbClr val="0000FF"/>
                </a:solidFill>
                <a:latin typeface="Times New Roman" panose="02020603050405020304" pitchFamily="18" charset="0"/>
                <a:cs typeface="Times New Roman" panose="02020603050405020304" pitchFamily="18" charset="0"/>
              </a:rPr>
              <a:t>Zhang            201                    491                 201</a:t>
            </a:r>
          </a:p>
          <a:p>
            <a:pPr lvl="2" eaLnBrk="1" hangingPunct="1">
              <a:lnSpc>
                <a:spcPct val="120000"/>
              </a:lnSpc>
              <a:buClr>
                <a:schemeClr val="accent2"/>
              </a:buClr>
              <a:buFont typeface="Wingdings" panose="05000000000000000000" pitchFamily="2" charset="2"/>
            </a:pPr>
            <a:r>
              <a:rPr lang="en-US" altLang="zh-CN" sz="2400" b="1" dirty="0">
                <a:solidFill>
                  <a:srgbClr val="0000FF"/>
                </a:solidFill>
                <a:latin typeface="Times New Roman" panose="02020603050405020304" pitchFamily="18" charset="0"/>
                <a:cs typeface="Times New Roman" panose="02020603050405020304" pitchFamily="18" charset="0"/>
              </a:rPr>
              <a:t>Li                   201                    492                 201</a:t>
            </a:r>
          </a:p>
          <a:p>
            <a:pPr lvl="2" eaLnBrk="1" hangingPunct="1">
              <a:lnSpc>
                <a:spcPct val="120000"/>
              </a:lnSpc>
              <a:buClr>
                <a:schemeClr val="accent2"/>
              </a:buClr>
              <a:buFont typeface="Wingdings" panose="05000000000000000000" pitchFamily="2" charset="2"/>
            </a:pPr>
            <a:r>
              <a:rPr lang="en-US" altLang="zh-CN" sz="2400" b="1" dirty="0">
                <a:solidFill>
                  <a:srgbClr val="0000FF"/>
                </a:solidFill>
                <a:latin typeface="Times New Roman" panose="02020603050405020304" pitchFamily="18" charset="0"/>
                <a:cs typeface="Times New Roman" panose="02020603050405020304" pitchFamily="18" charset="0"/>
              </a:rPr>
              <a:t>Wang             202                    451                 202</a:t>
            </a:r>
          </a:p>
          <a:p>
            <a:pPr lvl="2" eaLnBrk="1" hangingPunct="1">
              <a:lnSpc>
                <a:spcPct val="120000"/>
              </a:lnSpc>
              <a:buClr>
                <a:schemeClr val="accent2"/>
              </a:buClr>
              <a:buFont typeface="Wingdings" panose="05000000000000000000" pitchFamily="2" charset="2"/>
            </a:pPr>
            <a:r>
              <a:rPr lang="en-US" altLang="zh-CN" sz="2400" b="1" dirty="0">
                <a:solidFill>
                  <a:srgbClr val="0000FF"/>
                </a:solidFill>
                <a:latin typeface="Times New Roman" panose="02020603050405020304" pitchFamily="18" charset="0"/>
                <a:cs typeface="Times New Roman" panose="02020603050405020304" pitchFamily="18" charset="0"/>
              </a:rPr>
              <a:t>Zhao              203                    451                 203</a:t>
            </a:r>
            <a:endParaRPr lang="en-US" altLang="zh-CN" sz="2400" b="1" dirty="0">
              <a:solidFill>
                <a:srgbClr val="0000FF"/>
              </a:solidFill>
              <a:latin typeface="Times New Roman" panose="02020603050405020304" pitchFamily="18" charset="0"/>
              <a:ea typeface="Times New Roman" panose="02020603050405020304" pitchFamily="18" charset="0"/>
            </a:endParaRPr>
          </a:p>
        </p:txBody>
      </p:sp>
      <p:sp>
        <p:nvSpPr>
          <p:cNvPr id="58374" name="Line 5"/>
          <p:cNvSpPr/>
          <p:nvPr/>
        </p:nvSpPr>
        <p:spPr>
          <a:xfrm>
            <a:off x="4267200" y="4368800"/>
            <a:ext cx="0" cy="1944688"/>
          </a:xfrm>
          <a:prstGeom prst="line">
            <a:avLst/>
          </a:prstGeom>
          <a:ln w="25400" cap="flat" cmpd="sng">
            <a:solidFill>
              <a:schemeClr val="accent2"/>
            </a:solidFill>
            <a:prstDash val="dash"/>
            <a:headEnd type="none" w="med" len="med"/>
            <a:tailEnd type="none" w="med" len="med"/>
          </a:ln>
        </p:spPr>
      </p:sp>
      <p:sp>
        <p:nvSpPr>
          <p:cNvPr id="237574" name="AutoShape 6"/>
          <p:cNvSpPr/>
          <p:nvPr/>
        </p:nvSpPr>
        <p:spPr>
          <a:xfrm>
            <a:off x="1185863" y="4919663"/>
            <a:ext cx="2744787" cy="885825"/>
          </a:xfrm>
          <a:prstGeom prst="cloudCallout">
            <a:avLst>
              <a:gd name="adj1" fmla="val -9514"/>
              <a:gd name="adj2" fmla="val -96597"/>
            </a:avLst>
          </a:prstGeom>
          <a:solidFill>
            <a:srgbClr val="CCFFFF"/>
          </a:solidFill>
          <a:ln w="9525" cap="flat" cmpd="sng">
            <a:solidFill>
              <a:schemeClr val="tx1"/>
            </a:solidFill>
            <a:prstDash val="solid"/>
            <a:headEnd type="none" w="med" len="med"/>
            <a:tailEnd type="none" w="med" len="med"/>
          </a:ln>
        </p:spPr>
        <p:txBody>
          <a:bodyPr/>
          <a:lstStyle/>
          <a:p>
            <a:pPr algn="ctr" eaLnBrk="1" hangingPunct="1"/>
            <a:r>
              <a:rPr lang="en-US" altLang="zh-CN" sz="2400" b="1" i="1" dirty="0">
                <a:latin typeface="Times New Roman" panose="02020603050405020304" pitchFamily="18" charset="0"/>
              </a:rPr>
              <a:t>Occupant</a:t>
            </a:r>
          </a:p>
        </p:txBody>
      </p:sp>
      <p:sp>
        <p:nvSpPr>
          <p:cNvPr id="237575" name="AutoShape 7"/>
          <p:cNvSpPr/>
          <p:nvPr/>
        </p:nvSpPr>
        <p:spPr>
          <a:xfrm>
            <a:off x="5389563" y="4868863"/>
            <a:ext cx="2933700" cy="885825"/>
          </a:xfrm>
          <a:prstGeom prst="cloudCallout">
            <a:avLst>
              <a:gd name="adj1" fmla="val -20509"/>
              <a:gd name="adj2" fmla="val -84944"/>
            </a:avLst>
          </a:prstGeom>
          <a:solidFill>
            <a:srgbClr val="CCFFFF"/>
          </a:solidFill>
          <a:ln w="9525" cap="flat" cmpd="sng">
            <a:solidFill>
              <a:schemeClr val="tx1"/>
            </a:solidFill>
            <a:prstDash val="solid"/>
            <a:headEnd type="none" w="med" len="med"/>
            <a:tailEnd type="none" w="med" len="med"/>
          </a:ln>
        </p:spPr>
        <p:txBody>
          <a:bodyPr/>
          <a:lstStyle/>
          <a:p>
            <a:pPr algn="ctr" eaLnBrk="1" hangingPunct="1"/>
            <a:r>
              <a:rPr lang="en-US" altLang="zh-CN" sz="2400" b="1" i="1" dirty="0">
                <a:latin typeface="Times New Roman" panose="02020603050405020304" pitchFamily="18" charset="0"/>
              </a:rPr>
              <a:t>Telephone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237574"/>
                                        </p:tgtEl>
                                        <p:attrNameLst>
                                          <p:attrName>style.visibility</p:attrName>
                                        </p:attrNameLst>
                                      </p:cBhvr>
                                      <p:to>
                                        <p:strVal val="visible"/>
                                      </p:to>
                                    </p:set>
                                    <p:anim calcmode="lin" valueType="num">
                                      <p:cBhvr>
                                        <p:cTn id="7" dur="500" fill="hold"/>
                                        <p:tgtEl>
                                          <p:spTgt spid="237574"/>
                                        </p:tgtEl>
                                        <p:attrNameLst>
                                          <p:attrName>ppt_x</p:attrName>
                                        </p:attrNameLst>
                                      </p:cBhvr>
                                      <p:tavLst>
                                        <p:tav tm="0">
                                          <p:val>
                                            <p:strVal val="#ppt_x"/>
                                          </p:val>
                                        </p:tav>
                                        <p:tav tm="100000">
                                          <p:val>
                                            <p:strVal val="#ppt_x"/>
                                          </p:val>
                                        </p:tav>
                                      </p:tavLst>
                                    </p:anim>
                                    <p:anim calcmode="lin" valueType="num">
                                      <p:cBhvr>
                                        <p:cTn id="8" dur="500" fill="hold"/>
                                        <p:tgtEl>
                                          <p:spTgt spid="237574"/>
                                        </p:tgtEl>
                                        <p:attrNameLst>
                                          <p:attrName>ppt_y</p:attrName>
                                        </p:attrNameLst>
                                      </p:cBhvr>
                                      <p:tavLst>
                                        <p:tav tm="0">
                                          <p:val>
                                            <p:strVal val="#ppt_y-#ppt_h/2"/>
                                          </p:val>
                                        </p:tav>
                                        <p:tav tm="100000">
                                          <p:val>
                                            <p:strVal val="#ppt_y"/>
                                          </p:val>
                                        </p:tav>
                                      </p:tavLst>
                                    </p:anim>
                                    <p:anim calcmode="lin" valueType="num">
                                      <p:cBhvr>
                                        <p:cTn id="9" dur="500" fill="hold"/>
                                        <p:tgtEl>
                                          <p:spTgt spid="237574"/>
                                        </p:tgtEl>
                                        <p:attrNameLst>
                                          <p:attrName>ppt_w</p:attrName>
                                        </p:attrNameLst>
                                      </p:cBhvr>
                                      <p:tavLst>
                                        <p:tav tm="0">
                                          <p:val>
                                            <p:strVal val="#ppt_w"/>
                                          </p:val>
                                        </p:tav>
                                        <p:tav tm="100000">
                                          <p:val>
                                            <p:strVal val="#ppt_w"/>
                                          </p:val>
                                        </p:tav>
                                      </p:tavLst>
                                    </p:anim>
                                    <p:anim calcmode="lin" valueType="num">
                                      <p:cBhvr>
                                        <p:cTn id="10" dur="500" fill="hold"/>
                                        <p:tgtEl>
                                          <p:spTgt spid="237574"/>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237574"/>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7" presetClass="entr" presetSubtype="1" fill="hold" grpId="0" nodeType="clickEffect">
                                  <p:stCondLst>
                                    <p:cond delay="0"/>
                                  </p:stCondLst>
                                  <p:childTnLst>
                                    <p:set>
                                      <p:cBhvr>
                                        <p:cTn id="14" dur="1" fill="hold">
                                          <p:stCondLst>
                                            <p:cond delay="0"/>
                                          </p:stCondLst>
                                        </p:cTn>
                                        <p:tgtEl>
                                          <p:spTgt spid="237575"/>
                                        </p:tgtEl>
                                        <p:attrNameLst>
                                          <p:attrName>style.visibility</p:attrName>
                                        </p:attrNameLst>
                                      </p:cBhvr>
                                      <p:to>
                                        <p:strVal val="visible"/>
                                      </p:to>
                                    </p:set>
                                    <p:anim calcmode="lin" valueType="num">
                                      <p:cBhvr>
                                        <p:cTn id="15" dur="500" fill="hold"/>
                                        <p:tgtEl>
                                          <p:spTgt spid="237575"/>
                                        </p:tgtEl>
                                        <p:attrNameLst>
                                          <p:attrName>ppt_x</p:attrName>
                                        </p:attrNameLst>
                                      </p:cBhvr>
                                      <p:tavLst>
                                        <p:tav tm="0">
                                          <p:val>
                                            <p:strVal val="#ppt_x"/>
                                          </p:val>
                                        </p:tav>
                                        <p:tav tm="100000">
                                          <p:val>
                                            <p:strVal val="#ppt_x"/>
                                          </p:val>
                                        </p:tav>
                                      </p:tavLst>
                                    </p:anim>
                                    <p:anim calcmode="lin" valueType="num">
                                      <p:cBhvr>
                                        <p:cTn id="16" dur="500" fill="hold"/>
                                        <p:tgtEl>
                                          <p:spTgt spid="237575"/>
                                        </p:tgtEl>
                                        <p:attrNameLst>
                                          <p:attrName>ppt_y</p:attrName>
                                        </p:attrNameLst>
                                      </p:cBhvr>
                                      <p:tavLst>
                                        <p:tav tm="0">
                                          <p:val>
                                            <p:strVal val="#ppt_y-#ppt_h/2"/>
                                          </p:val>
                                        </p:tav>
                                        <p:tav tm="100000">
                                          <p:val>
                                            <p:strVal val="#ppt_y"/>
                                          </p:val>
                                        </p:tav>
                                      </p:tavLst>
                                    </p:anim>
                                    <p:anim calcmode="lin" valueType="num">
                                      <p:cBhvr>
                                        <p:cTn id="17" dur="500" fill="hold"/>
                                        <p:tgtEl>
                                          <p:spTgt spid="237575"/>
                                        </p:tgtEl>
                                        <p:attrNameLst>
                                          <p:attrName>ppt_w</p:attrName>
                                        </p:attrNameLst>
                                      </p:cBhvr>
                                      <p:tavLst>
                                        <p:tav tm="0">
                                          <p:val>
                                            <p:strVal val="#ppt_w"/>
                                          </p:val>
                                        </p:tav>
                                        <p:tav tm="100000">
                                          <p:val>
                                            <p:strVal val="#ppt_w"/>
                                          </p:val>
                                        </p:tav>
                                      </p:tavLst>
                                    </p:anim>
                                    <p:anim calcmode="lin" valueType="num">
                                      <p:cBhvr>
                                        <p:cTn id="18" dur="500" fill="hold"/>
                                        <p:tgtEl>
                                          <p:spTgt spid="237575"/>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23757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4" grpId="0" animBg="1"/>
      <p:bldP spid="23757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53</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59395" name="Rectangle 2"/>
          <p:cNvSpPr>
            <a:spLocks noGrp="1"/>
          </p:cNvSpPr>
          <p:nvPr>
            <p:ph type="title"/>
          </p:nvPr>
        </p:nvSpPr>
        <p:spPr>
          <a:ln/>
        </p:spPr>
        <p:txBody>
          <a:bodyPr vert="horz" wrap="square" lIns="91440" tIns="45720" rIns="91440" bIns="45720" anchor="b" anchorCtr="0"/>
          <a:lstStyle/>
          <a:p>
            <a:pPr eaLnBrk="1" hangingPunct="1"/>
            <a:endParaRPr lang="zh-CN" altLang="zh-CN" dirty="0">
              <a:latin typeface="Times New Roman" panose="02020603050405020304" pitchFamily="18" charset="0"/>
            </a:endParaRPr>
          </a:p>
        </p:txBody>
      </p:sp>
      <p:sp>
        <p:nvSpPr>
          <p:cNvPr id="238595" name="Rectangle 3"/>
          <p:cNvSpPr>
            <a:spLocks noGrp="1"/>
          </p:cNvSpPr>
          <p:nvPr>
            <p:ph idx="1"/>
          </p:nvPr>
        </p:nvSpPr>
        <p:spPr>
          <a:xfrm>
            <a:off x="250825" y="1022350"/>
            <a:ext cx="8642350" cy="5400675"/>
          </a:xfrm>
          <a:ln/>
        </p:spPr>
        <p:txBody>
          <a:bodyPr vert="horz" wrap="square" lIns="91440" tIns="45720" rIns="91440" bIns="45720" anchor="t" anchorCtr="0"/>
          <a:lstStyle/>
          <a:p>
            <a:pPr algn="just" eaLnBrk="1" hangingPunct="1">
              <a:lnSpc>
                <a:spcPct val="110000"/>
              </a:lnSpc>
              <a:spcBef>
                <a:spcPct val="30000"/>
              </a:spcBef>
              <a:buFont typeface="Wingdings" panose="05000000000000000000" pitchFamily="2" charset="2"/>
              <a:buChar char="§"/>
            </a:pPr>
            <a:r>
              <a:rPr lang="zh-CN" altLang="en-US" sz="2900" b="1" dirty="0">
                <a:solidFill>
                  <a:srgbClr val="0000FF"/>
                </a:solidFill>
                <a:latin typeface="Times New Roman" panose="02020603050405020304" pitchFamily="18" charset="0"/>
              </a:rPr>
              <a:t>用一阶谓词表示：</a:t>
            </a:r>
            <a:endParaRPr lang="zh-CN" altLang="en-US" sz="2900" b="1" dirty="0">
              <a:solidFill>
                <a:srgbClr val="0000FF"/>
              </a:solidFill>
              <a:latin typeface="Times New Roman" panose="02020603050405020304" pitchFamily="18" charset="0"/>
              <a:cs typeface="Times New Roman" panose="02020603050405020304" pitchFamily="18" charset="0"/>
            </a:endParaRPr>
          </a:p>
          <a:p>
            <a:pPr algn="just" eaLnBrk="1" hangingPunct="1">
              <a:lnSpc>
                <a:spcPct val="110000"/>
              </a:lnSpc>
              <a:spcBef>
                <a:spcPct val="30000"/>
              </a:spcBef>
              <a:buNone/>
            </a:pPr>
            <a:r>
              <a:rPr lang="zh-CN" altLang="en-US"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Occupant</a:t>
            </a:r>
            <a:r>
              <a:rPr lang="zh-CN" altLang="en-US" dirty="0">
                <a:latin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Zhang </a:t>
            </a:r>
            <a:r>
              <a:rPr lang="zh-CN" altLang="en-US" dirty="0">
                <a:latin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201</a:t>
            </a:r>
            <a:r>
              <a:rPr lang="zh-CN" altLang="en-US" dirty="0">
                <a:latin typeface="Times New Roman" panose="02020603050405020304" pitchFamily="18" charset="0"/>
              </a:rPr>
              <a:t>）</a:t>
            </a:r>
          </a:p>
          <a:p>
            <a:pPr algn="just" eaLnBrk="1" hangingPunct="1">
              <a:lnSpc>
                <a:spcPct val="110000"/>
              </a:lnSpc>
              <a:spcBef>
                <a:spcPct val="30000"/>
              </a:spcBef>
              <a:buNone/>
            </a:pPr>
            <a:r>
              <a:rPr lang="zh-CN" altLang="en-US"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Occupant</a:t>
            </a:r>
            <a:r>
              <a:rPr lang="zh-CN" altLang="en-US" dirty="0">
                <a:latin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Li</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201</a:t>
            </a:r>
            <a:r>
              <a:rPr lang="zh-CN" altLang="en-US" dirty="0">
                <a:latin typeface="Times New Roman" panose="02020603050405020304" pitchFamily="18" charset="0"/>
              </a:rPr>
              <a:t>）</a:t>
            </a:r>
          </a:p>
          <a:p>
            <a:pPr algn="just" eaLnBrk="1" hangingPunct="1">
              <a:lnSpc>
                <a:spcPct val="110000"/>
              </a:lnSpc>
              <a:spcBef>
                <a:spcPct val="30000"/>
              </a:spcBef>
              <a:buNone/>
            </a:pPr>
            <a:r>
              <a:rPr lang="zh-CN" altLang="en-US" dirty="0">
                <a:latin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Occupant</a:t>
            </a:r>
            <a:r>
              <a:rPr lang="zh-CN" altLang="en-US" dirty="0">
                <a:latin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Wang</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202</a:t>
            </a:r>
            <a:r>
              <a:rPr lang="zh-CN" altLang="en-US" dirty="0">
                <a:latin typeface="Times New Roman" panose="02020603050405020304" pitchFamily="18" charset="0"/>
              </a:rPr>
              <a:t>）</a:t>
            </a:r>
          </a:p>
          <a:p>
            <a:pPr algn="just" eaLnBrk="1" hangingPunct="1">
              <a:lnSpc>
                <a:spcPct val="110000"/>
              </a:lnSpc>
              <a:spcBef>
                <a:spcPct val="30000"/>
              </a:spcBef>
              <a:buNone/>
            </a:pPr>
            <a:r>
              <a:rPr lang="zh-CN" altLang="en-US"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Occupant</a:t>
            </a:r>
            <a:r>
              <a:rPr lang="zh-CN" altLang="en-US" dirty="0">
                <a:latin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Zhao</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203</a:t>
            </a:r>
            <a:r>
              <a:rPr lang="zh-CN" altLang="en-US" dirty="0">
                <a:latin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algn="just" eaLnBrk="1" hangingPunct="1">
              <a:lnSpc>
                <a:spcPct val="110000"/>
              </a:lnSpc>
              <a:spcBef>
                <a:spcPct val="30000"/>
              </a:spcBef>
              <a:buNone/>
            </a:pPr>
            <a:r>
              <a:rPr lang="zh-CN" altLang="en-US"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Telephone</a:t>
            </a:r>
            <a:r>
              <a:rPr lang="zh-CN" altLang="en-US" dirty="0">
                <a:latin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491</a:t>
            </a:r>
            <a:r>
              <a:rPr lang="zh-CN" altLang="en-US" dirty="0">
                <a:latin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201</a:t>
            </a:r>
            <a:r>
              <a:rPr lang="zh-CN" altLang="en-US" dirty="0">
                <a:latin typeface="Times New Roman" panose="02020603050405020304" pitchFamily="18" charset="0"/>
              </a:rPr>
              <a:t>）</a:t>
            </a:r>
          </a:p>
          <a:p>
            <a:pPr algn="just" eaLnBrk="1" hangingPunct="1">
              <a:lnSpc>
                <a:spcPct val="110000"/>
              </a:lnSpc>
              <a:spcBef>
                <a:spcPct val="30000"/>
              </a:spcBef>
              <a:buNone/>
            </a:pPr>
            <a:r>
              <a:rPr lang="zh-CN" altLang="en-US" dirty="0">
                <a:latin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Telephone</a:t>
            </a:r>
            <a:r>
              <a:rPr lang="zh-CN" altLang="en-US" dirty="0">
                <a:latin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492</a:t>
            </a:r>
            <a:r>
              <a:rPr lang="zh-CN" altLang="en-US" dirty="0">
                <a:latin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201</a:t>
            </a:r>
            <a:r>
              <a:rPr lang="zh-CN" altLang="en-US" dirty="0">
                <a:latin typeface="Times New Roman" panose="02020603050405020304" pitchFamily="18" charset="0"/>
              </a:rPr>
              <a:t>）</a:t>
            </a:r>
          </a:p>
          <a:p>
            <a:pPr algn="just" eaLnBrk="1" hangingPunct="1">
              <a:lnSpc>
                <a:spcPct val="110000"/>
              </a:lnSpc>
              <a:spcBef>
                <a:spcPct val="30000"/>
              </a:spcBef>
              <a:buNone/>
            </a:pPr>
            <a:r>
              <a:rPr lang="zh-CN" altLang="en-US"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Telephone</a:t>
            </a:r>
            <a:r>
              <a:rPr lang="zh-CN" altLang="en-US" dirty="0">
                <a:latin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451</a:t>
            </a:r>
            <a:r>
              <a:rPr lang="zh-CN" altLang="en-US" dirty="0">
                <a:latin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202</a:t>
            </a:r>
            <a:r>
              <a:rPr lang="zh-CN" altLang="en-US" dirty="0">
                <a:latin typeface="Times New Roman" panose="02020603050405020304" pitchFamily="18" charset="0"/>
              </a:rPr>
              <a:t>）</a:t>
            </a:r>
          </a:p>
          <a:p>
            <a:pPr algn="just" eaLnBrk="1" hangingPunct="1">
              <a:lnSpc>
                <a:spcPct val="110000"/>
              </a:lnSpc>
              <a:spcBef>
                <a:spcPct val="30000"/>
              </a:spcBef>
              <a:buNone/>
            </a:pPr>
            <a:r>
              <a:rPr lang="zh-CN" altLang="en-US"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Telephone</a:t>
            </a:r>
            <a:r>
              <a:rPr lang="zh-CN" altLang="en-US" dirty="0">
                <a:latin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451</a:t>
            </a:r>
            <a:r>
              <a:rPr lang="zh-CN" altLang="en-US" dirty="0">
                <a:latin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203</a:t>
            </a:r>
            <a:r>
              <a:rPr lang="zh-CN" altLang="en-US" dirty="0">
                <a:latin typeface="Times New Roman" panose="02020603050405020304" pitchFamily="18" charset="0"/>
              </a:rPr>
              <a:t>）</a:t>
            </a:r>
          </a:p>
        </p:txBody>
      </p:sp>
      <p:sp>
        <p:nvSpPr>
          <p:cNvPr id="59397" name="Rectangle 4"/>
          <p:cNvSpPr/>
          <p:nvPr/>
        </p:nvSpPr>
        <p:spPr>
          <a:xfrm>
            <a:off x="0" y="15240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49" charset="-122"/>
              </a:rPr>
              <a:t>2.2.5  </a:t>
            </a:r>
            <a:r>
              <a:rPr lang="zh-CN" altLang="en-US" sz="3600" dirty="0">
                <a:solidFill>
                  <a:schemeClr val="bg1"/>
                </a:solidFill>
                <a:latin typeface="Times New Roman" panose="02020603050405020304" pitchFamily="18" charset="0"/>
                <a:ea typeface="黑体" panose="02010609060101010101" pitchFamily="49" charset="-122"/>
              </a:rPr>
              <a:t>一阶谓词逻辑知识表示方法</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38595">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238595">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238595">
                                            <p:txEl>
                                              <p:pRg st="2" end="2"/>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238595">
                                            <p:txEl>
                                              <p:pRg st="3" end="3"/>
                                            </p:txEl>
                                          </p:spTgt>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238595">
                                            <p:txEl>
                                              <p:pRg st="4" end="4"/>
                                            </p:txEl>
                                          </p:spTgt>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238595">
                                            <p:txEl>
                                              <p:pRg st="5" end="5"/>
                                            </p:txEl>
                                          </p:spTgt>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238595">
                                            <p:txEl>
                                              <p:pRg st="6" end="6"/>
                                            </p:txEl>
                                          </p:spTgt>
                                        </p:tgtEl>
                                        <p:attrNameLst>
                                          <p:attrName>style.visibility</p:attrName>
                                        </p:attrNameLst>
                                      </p:cBhvr>
                                      <p:to>
                                        <p:strVal val="visible"/>
                                      </p:to>
                                    </p:set>
                                  </p:childTnLst>
                                </p:cTn>
                              </p:par>
                            </p:childTnLst>
                          </p:cTn>
                        </p:par>
                        <p:par>
                          <p:cTn id="25" fill="hold">
                            <p:stCondLst>
                              <p:cond delay="3500"/>
                            </p:stCondLst>
                            <p:childTnLst>
                              <p:par>
                                <p:cTn id="26" presetID="1" presetClass="entr" presetSubtype="0" fill="hold" grpId="0" nodeType="afterEffect">
                                  <p:stCondLst>
                                    <p:cond delay="0"/>
                                  </p:stCondLst>
                                  <p:childTnLst>
                                    <p:set>
                                      <p:cBhvr>
                                        <p:cTn id="27" dur="1" fill="hold">
                                          <p:stCondLst>
                                            <p:cond delay="499"/>
                                          </p:stCondLst>
                                        </p:cTn>
                                        <p:tgtEl>
                                          <p:spTgt spid="238595">
                                            <p:txEl>
                                              <p:pRg st="7" end="7"/>
                                            </p:txEl>
                                          </p:spTgt>
                                        </p:tgtEl>
                                        <p:attrNameLst>
                                          <p:attrName>style.visibility</p:attrName>
                                        </p:attrNameLst>
                                      </p:cBhvr>
                                      <p:to>
                                        <p:strVal val="visible"/>
                                      </p:to>
                                    </p:set>
                                  </p:childTnLst>
                                </p:cTn>
                              </p:par>
                            </p:childTnLst>
                          </p:cTn>
                        </p:par>
                        <p:par>
                          <p:cTn id="28" fill="hold">
                            <p:stCondLst>
                              <p:cond delay="4000"/>
                            </p:stCondLst>
                            <p:childTnLst>
                              <p:par>
                                <p:cTn id="29" presetID="1" presetClass="entr" presetSubtype="0" fill="hold" grpId="0" nodeType="afterEffect">
                                  <p:stCondLst>
                                    <p:cond delay="0"/>
                                  </p:stCondLst>
                                  <p:childTnLst>
                                    <p:set>
                                      <p:cBhvr>
                                        <p:cTn id="30" dur="1" fill="hold">
                                          <p:stCondLst>
                                            <p:cond delay="499"/>
                                          </p:stCondLst>
                                        </p:cTn>
                                        <p:tgtEl>
                                          <p:spTgt spid="2385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5" grpId="0" build="p" advAuto="100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54</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60419" name="Rectangle 2"/>
          <p:cNvSpPr>
            <a:spLocks noGrp="1"/>
          </p:cNvSpPr>
          <p:nvPr>
            <p:ph type="title"/>
          </p:nvPr>
        </p:nvSpPr>
        <p:spPr>
          <a:ln/>
        </p:spPr>
        <p:txBody>
          <a:bodyPr vert="horz" wrap="square" lIns="91440" tIns="45720" rIns="91440" bIns="45720" anchor="b" anchorCtr="0"/>
          <a:lstStyle/>
          <a:p>
            <a:pPr eaLnBrk="1" hangingPunct="1"/>
            <a:r>
              <a:rPr lang="en-US" altLang="zh-CN" dirty="0">
                <a:latin typeface="Times New Roman" panose="02020603050405020304" pitchFamily="18" charset="0"/>
              </a:rPr>
              <a:t>2.2.6  </a:t>
            </a:r>
            <a:r>
              <a:rPr lang="zh-CN" altLang="en-US" dirty="0">
                <a:latin typeface="Times New Roman" panose="02020603050405020304" pitchFamily="18" charset="0"/>
              </a:rPr>
              <a:t>一阶谓词逻辑表示法的特点</a:t>
            </a:r>
          </a:p>
        </p:txBody>
      </p:sp>
      <p:sp>
        <p:nvSpPr>
          <p:cNvPr id="60420" name="Rectangle 3"/>
          <p:cNvSpPr>
            <a:spLocks noGrp="1"/>
          </p:cNvSpPr>
          <p:nvPr>
            <p:ph idx="1"/>
          </p:nvPr>
        </p:nvSpPr>
        <p:spPr>
          <a:xfrm>
            <a:off x="128588" y="908050"/>
            <a:ext cx="4192587" cy="2686050"/>
          </a:xfrm>
          <a:gradFill rotWithShape="0">
            <a:gsLst>
              <a:gs pos="0">
                <a:srgbClr val="CCFFCC">
                  <a:alpha val="100000"/>
                </a:srgbClr>
              </a:gs>
              <a:gs pos="100000">
                <a:schemeClr val="bg1">
                  <a:alpha val="100000"/>
                </a:schemeClr>
              </a:gs>
            </a:gsLst>
            <a:path path="rect">
              <a:fillToRect l="100000" t="100000"/>
            </a:path>
            <a:tileRect/>
          </a:gradFill>
          <a:ln>
            <a:solidFill>
              <a:srgbClr val="969696">
                <a:alpha val="100000"/>
              </a:srgbClr>
            </a:solidFill>
            <a:miter lim="800000"/>
          </a:ln>
        </p:spPr>
        <p:txBody>
          <a:bodyPr vert="horz" wrap="square" lIns="91440" tIns="45720" rIns="91440" bIns="45720" anchor="t" anchorCtr="0"/>
          <a:lstStyle/>
          <a:p>
            <a:pPr marL="495300" indent="-495300" eaLnBrk="1" hangingPunct="1">
              <a:lnSpc>
                <a:spcPct val="110000"/>
              </a:lnSpc>
              <a:spcBef>
                <a:spcPct val="50000"/>
              </a:spcBef>
              <a:buClr>
                <a:schemeClr val="accent2"/>
              </a:buClr>
              <a:buSzTx/>
              <a:buFont typeface="Wingdings" panose="05000000000000000000" pitchFamily="2" charset="2"/>
            </a:pPr>
            <a:r>
              <a:rPr lang="zh-CN" altLang="en-US" sz="2600" b="1" dirty="0">
                <a:solidFill>
                  <a:srgbClr val="0000FF"/>
                </a:solidFill>
                <a:latin typeface="Times New Roman" panose="02020603050405020304" pitchFamily="18" charset="0"/>
              </a:rPr>
              <a:t>优点：</a:t>
            </a:r>
          </a:p>
          <a:p>
            <a:pPr lvl="1" eaLnBrk="1" hangingPunct="1">
              <a:lnSpc>
                <a:spcPct val="120000"/>
              </a:lnSpc>
              <a:buClr>
                <a:schemeClr val="accent2"/>
              </a:buClr>
              <a:buFont typeface="Wingdings" panose="05000000000000000000" pitchFamily="2" charset="2"/>
              <a:buAutoNum type="circleNumDbPlain"/>
            </a:pPr>
            <a:r>
              <a:rPr lang="zh-CN" altLang="en-US" sz="2500" b="1" dirty="0">
                <a:solidFill>
                  <a:schemeClr val="tx1"/>
                </a:solidFill>
                <a:latin typeface="Times New Roman" panose="02020603050405020304" pitchFamily="18" charset="0"/>
              </a:rPr>
              <a:t> 自然性</a:t>
            </a:r>
          </a:p>
          <a:p>
            <a:pPr lvl="1" eaLnBrk="1" hangingPunct="1">
              <a:lnSpc>
                <a:spcPct val="120000"/>
              </a:lnSpc>
              <a:buClr>
                <a:schemeClr val="accent2"/>
              </a:buClr>
              <a:buFont typeface="Wingdings" panose="05000000000000000000" pitchFamily="2" charset="2"/>
              <a:buAutoNum type="circleNumDbPlain"/>
            </a:pPr>
            <a:r>
              <a:rPr lang="zh-CN" altLang="en-US" sz="2500" b="1" dirty="0">
                <a:solidFill>
                  <a:schemeClr val="tx1"/>
                </a:solidFill>
                <a:latin typeface="Times New Roman" panose="02020603050405020304" pitchFamily="18" charset="0"/>
              </a:rPr>
              <a:t> 精确性</a:t>
            </a:r>
          </a:p>
          <a:p>
            <a:pPr lvl="1" eaLnBrk="1" hangingPunct="1">
              <a:lnSpc>
                <a:spcPct val="120000"/>
              </a:lnSpc>
              <a:buClr>
                <a:schemeClr val="accent2"/>
              </a:buClr>
              <a:buFont typeface="Wingdings" panose="05000000000000000000" pitchFamily="2" charset="2"/>
              <a:buAutoNum type="circleNumDbPlain"/>
            </a:pPr>
            <a:r>
              <a:rPr lang="zh-CN" altLang="en-US" sz="2500" b="1" dirty="0">
                <a:solidFill>
                  <a:schemeClr val="tx1"/>
                </a:solidFill>
                <a:latin typeface="Times New Roman" panose="02020603050405020304" pitchFamily="18" charset="0"/>
              </a:rPr>
              <a:t> 严密性</a:t>
            </a:r>
          </a:p>
          <a:p>
            <a:pPr lvl="1" eaLnBrk="1" hangingPunct="1">
              <a:lnSpc>
                <a:spcPct val="120000"/>
              </a:lnSpc>
              <a:buClr>
                <a:schemeClr val="accent2"/>
              </a:buClr>
              <a:buFont typeface="Wingdings" panose="05000000000000000000" pitchFamily="2" charset="2"/>
              <a:buAutoNum type="circleNumDbPlain"/>
            </a:pPr>
            <a:r>
              <a:rPr lang="zh-CN" altLang="en-US" sz="2500" b="1" dirty="0">
                <a:solidFill>
                  <a:schemeClr val="tx1"/>
                </a:solidFill>
                <a:latin typeface="Times New Roman" panose="02020603050405020304" pitchFamily="18" charset="0"/>
              </a:rPr>
              <a:t> 容易实现</a:t>
            </a:r>
          </a:p>
        </p:txBody>
      </p:sp>
      <p:sp>
        <p:nvSpPr>
          <p:cNvPr id="60421" name="Text Box 4"/>
          <p:cNvSpPr txBox="1"/>
          <p:nvPr/>
        </p:nvSpPr>
        <p:spPr>
          <a:xfrm>
            <a:off x="128588" y="3792538"/>
            <a:ext cx="8915400" cy="2720975"/>
          </a:xfrm>
          <a:prstGeom prst="rect">
            <a:avLst/>
          </a:prstGeom>
          <a:gradFill rotWithShape="0">
            <a:gsLst>
              <a:gs pos="0">
                <a:srgbClr val="FFFF99"/>
              </a:gs>
              <a:gs pos="100000">
                <a:srgbClr val="FFFFFF"/>
              </a:gs>
            </a:gsLst>
            <a:path path="rect">
              <a:fillToRect l="100000" t="100000"/>
            </a:path>
            <a:tileRect/>
          </a:gradFill>
          <a:ln w="9525" cap="flat" cmpd="sng">
            <a:solidFill>
              <a:srgbClr val="808080"/>
            </a:solidFill>
            <a:prstDash val="solid"/>
            <a:miter/>
            <a:headEnd type="none" w="med" len="med"/>
            <a:tailEnd type="none" w="med" len="med"/>
          </a:ln>
        </p:spPr>
        <p:txBody>
          <a:bodyPr>
            <a:spAutoFit/>
          </a:bodyPr>
          <a:lstStyle/>
          <a:p>
            <a:pPr marL="342900" indent="-342900" eaLnBrk="1" hangingPunct="1">
              <a:spcBef>
                <a:spcPct val="50000"/>
              </a:spcBef>
              <a:buClr>
                <a:schemeClr val="accent2"/>
              </a:buClr>
              <a:buFont typeface="Wingdings" panose="05000000000000000000" pitchFamily="2" charset="2"/>
              <a:buChar char="q"/>
            </a:pPr>
            <a:r>
              <a:rPr lang="en-US" altLang="zh-CN" sz="2600" b="1" dirty="0">
                <a:latin typeface="宋体" panose="02010600030101010101" pitchFamily="2" charset="-122"/>
              </a:rPr>
              <a:t> </a:t>
            </a:r>
            <a:r>
              <a:rPr lang="zh-CN" altLang="en-US" sz="2600" b="1" dirty="0">
                <a:latin typeface="宋体" panose="02010600030101010101" pitchFamily="2" charset="-122"/>
              </a:rPr>
              <a:t>应用：</a:t>
            </a:r>
          </a:p>
          <a:p>
            <a:pPr marL="342900" indent="-342900" eaLnBrk="1" hangingPunct="1">
              <a:spcBef>
                <a:spcPct val="40000"/>
              </a:spcBef>
              <a:buClr>
                <a:schemeClr val="tx1"/>
              </a:buClr>
              <a:buFont typeface="Wingdings" panose="05000000000000000000" pitchFamily="2" charset="2"/>
            </a:pPr>
            <a:r>
              <a:rPr lang="zh-CN" altLang="en-US" sz="2600" b="1" dirty="0">
                <a:latin typeface="Times New Roman" panose="02020603050405020304" pitchFamily="18" charset="0"/>
              </a:rPr>
              <a:t>（</a:t>
            </a:r>
            <a:r>
              <a:rPr lang="en-US" altLang="zh-CN" sz="2600" b="1" dirty="0">
                <a:latin typeface="Times New Roman" panose="02020603050405020304" pitchFamily="18" charset="0"/>
              </a:rPr>
              <a:t>1</a:t>
            </a:r>
            <a:r>
              <a:rPr lang="zh-CN" altLang="en-US" sz="2600" b="1" dirty="0">
                <a:latin typeface="Times New Roman" panose="02020603050405020304" pitchFamily="18" charset="0"/>
              </a:rPr>
              <a:t>）自动问答系统（</a:t>
            </a:r>
            <a:r>
              <a:rPr lang="en-US" altLang="zh-CN" sz="2600" b="1" dirty="0">
                <a:latin typeface="Times New Roman" panose="02020603050405020304" pitchFamily="18" charset="0"/>
              </a:rPr>
              <a:t>Green</a:t>
            </a:r>
            <a:r>
              <a:rPr lang="zh-CN" altLang="en-US" sz="2600" b="1" dirty="0">
                <a:latin typeface="Times New Roman" panose="02020603050405020304" pitchFamily="18" charset="0"/>
              </a:rPr>
              <a:t>等人研制的</a:t>
            </a:r>
            <a:r>
              <a:rPr lang="en-US" altLang="zh-CN" sz="2600" b="1" dirty="0">
                <a:latin typeface="Times New Roman" panose="02020603050405020304" pitchFamily="18" charset="0"/>
              </a:rPr>
              <a:t>QA3</a:t>
            </a:r>
            <a:r>
              <a:rPr lang="zh-CN" altLang="en-US" sz="2600" b="1" dirty="0">
                <a:latin typeface="Times New Roman" panose="02020603050405020304" pitchFamily="18" charset="0"/>
              </a:rPr>
              <a:t>系统）</a:t>
            </a:r>
          </a:p>
          <a:p>
            <a:pPr marL="342900" indent="-342900" eaLnBrk="1" hangingPunct="1">
              <a:spcBef>
                <a:spcPct val="40000"/>
              </a:spcBef>
              <a:buClr>
                <a:schemeClr val="tx1"/>
              </a:buClr>
              <a:buFont typeface="Wingdings" panose="05000000000000000000" pitchFamily="2" charset="2"/>
            </a:pPr>
            <a:r>
              <a:rPr lang="zh-CN" altLang="en-US" sz="2600" b="1" dirty="0">
                <a:latin typeface="Times New Roman" panose="02020603050405020304" pitchFamily="18" charset="0"/>
              </a:rPr>
              <a:t>（</a:t>
            </a:r>
            <a:r>
              <a:rPr lang="en-US" altLang="zh-CN" sz="2600" b="1" dirty="0">
                <a:latin typeface="Times New Roman" panose="02020603050405020304" pitchFamily="18" charset="0"/>
              </a:rPr>
              <a:t>2</a:t>
            </a:r>
            <a:r>
              <a:rPr lang="zh-CN" altLang="en-US" sz="2600" b="1" dirty="0">
                <a:latin typeface="Times New Roman" panose="02020603050405020304" pitchFamily="18" charset="0"/>
              </a:rPr>
              <a:t>）机器人行动规划系统（</a:t>
            </a:r>
            <a:r>
              <a:rPr lang="en-US" altLang="zh-CN" sz="2600" b="1" dirty="0">
                <a:latin typeface="Times New Roman" panose="02020603050405020304" pitchFamily="18" charset="0"/>
              </a:rPr>
              <a:t>Fikes</a:t>
            </a:r>
            <a:r>
              <a:rPr lang="zh-CN" altLang="en-US" sz="2600" b="1" dirty="0">
                <a:latin typeface="Times New Roman" panose="02020603050405020304" pitchFamily="18" charset="0"/>
              </a:rPr>
              <a:t>等人研制的</a:t>
            </a:r>
            <a:r>
              <a:rPr lang="en-US" altLang="zh-CN" sz="2600" b="1" dirty="0">
                <a:latin typeface="Times New Roman" panose="02020603050405020304" pitchFamily="18" charset="0"/>
              </a:rPr>
              <a:t>STRIPS</a:t>
            </a:r>
            <a:r>
              <a:rPr lang="zh-CN" altLang="en-US" sz="2600" b="1" dirty="0">
                <a:latin typeface="Times New Roman" panose="02020603050405020304" pitchFamily="18" charset="0"/>
              </a:rPr>
              <a:t>系统）</a:t>
            </a:r>
          </a:p>
          <a:p>
            <a:pPr marL="342900" indent="-342900" eaLnBrk="1" hangingPunct="1">
              <a:spcBef>
                <a:spcPct val="40000"/>
              </a:spcBef>
              <a:buClr>
                <a:schemeClr val="tx1"/>
              </a:buClr>
              <a:buFont typeface="Wingdings" panose="05000000000000000000" pitchFamily="2" charset="2"/>
            </a:pPr>
            <a:r>
              <a:rPr lang="zh-CN" altLang="en-US" sz="2600" b="1" dirty="0">
                <a:latin typeface="Times New Roman" panose="02020603050405020304" pitchFamily="18" charset="0"/>
              </a:rPr>
              <a:t>（</a:t>
            </a:r>
            <a:r>
              <a:rPr lang="en-US" altLang="zh-CN" sz="2600" b="1" dirty="0">
                <a:latin typeface="Times New Roman" panose="02020603050405020304" pitchFamily="18" charset="0"/>
              </a:rPr>
              <a:t>3</a:t>
            </a:r>
            <a:r>
              <a:rPr lang="zh-CN" altLang="en-US" sz="2600" b="1" dirty="0">
                <a:latin typeface="Times New Roman" panose="02020603050405020304" pitchFamily="18" charset="0"/>
              </a:rPr>
              <a:t>）机器博弈系统（</a:t>
            </a:r>
            <a:r>
              <a:rPr lang="en-US" altLang="zh-CN" sz="2600" b="1" dirty="0">
                <a:latin typeface="Times New Roman" panose="02020603050405020304" pitchFamily="18" charset="0"/>
              </a:rPr>
              <a:t>Filman</a:t>
            </a:r>
            <a:r>
              <a:rPr lang="zh-CN" altLang="en-US" sz="2600" b="1" dirty="0">
                <a:latin typeface="Times New Roman" panose="02020603050405020304" pitchFamily="18" charset="0"/>
              </a:rPr>
              <a:t>等人研制的</a:t>
            </a:r>
            <a:r>
              <a:rPr lang="en-US" altLang="zh-CN" sz="2600" b="1" dirty="0">
                <a:latin typeface="Times New Roman" panose="02020603050405020304" pitchFamily="18" charset="0"/>
              </a:rPr>
              <a:t>FOL</a:t>
            </a:r>
            <a:r>
              <a:rPr lang="zh-CN" altLang="en-US" sz="2600" b="1" dirty="0">
                <a:latin typeface="Times New Roman" panose="02020603050405020304" pitchFamily="18" charset="0"/>
              </a:rPr>
              <a:t>系统）</a:t>
            </a:r>
          </a:p>
          <a:p>
            <a:pPr marL="342900" indent="-342900" eaLnBrk="1" hangingPunct="1">
              <a:spcBef>
                <a:spcPct val="40000"/>
              </a:spcBef>
              <a:buClr>
                <a:schemeClr val="tx1"/>
              </a:buClr>
              <a:buFont typeface="Wingdings" panose="05000000000000000000" pitchFamily="2" charset="2"/>
            </a:pPr>
            <a:r>
              <a:rPr lang="zh-CN" altLang="en-US" sz="2600" b="1" dirty="0">
                <a:latin typeface="Times New Roman" panose="02020603050405020304" pitchFamily="18" charset="0"/>
              </a:rPr>
              <a:t>（</a:t>
            </a:r>
            <a:r>
              <a:rPr lang="en-US" altLang="zh-CN" sz="2600" b="1" dirty="0">
                <a:latin typeface="Times New Roman" panose="02020603050405020304" pitchFamily="18" charset="0"/>
              </a:rPr>
              <a:t>4</a:t>
            </a:r>
            <a:r>
              <a:rPr lang="zh-CN" altLang="en-US" sz="2600" b="1" dirty="0">
                <a:latin typeface="Times New Roman" panose="02020603050405020304" pitchFamily="18" charset="0"/>
              </a:rPr>
              <a:t>）问题求解系统（</a:t>
            </a:r>
            <a:r>
              <a:rPr lang="en-US" altLang="zh-CN" sz="2600" b="1" dirty="0">
                <a:latin typeface="Times New Roman" panose="02020603050405020304" pitchFamily="18" charset="0"/>
              </a:rPr>
              <a:t>Kowalski</a:t>
            </a:r>
            <a:r>
              <a:rPr lang="zh-CN" altLang="en-US" sz="2600" b="1" dirty="0">
                <a:latin typeface="Times New Roman" panose="02020603050405020304" pitchFamily="18" charset="0"/>
              </a:rPr>
              <a:t>等设计的</a:t>
            </a:r>
            <a:r>
              <a:rPr lang="en-US" altLang="zh-CN" sz="2600" b="1" dirty="0">
                <a:latin typeface="Times New Roman" panose="02020603050405020304" pitchFamily="18" charset="0"/>
              </a:rPr>
              <a:t>PS</a:t>
            </a:r>
            <a:r>
              <a:rPr lang="zh-CN" altLang="en-US" sz="2600" b="1" dirty="0">
                <a:latin typeface="Times New Roman" panose="02020603050405020304" pitchFamily="18" charset="0"/>
              </a:rPr>
              <a:t>系统）</a:t>
            </a:r>
          </a:p>
        </p:txBody>
      </p:sp>
      <p:sp>
        <p:nvSpPr>
          <p:cNvPr id="60422" name="Rectangle 5"/>
          <p:cNvSpPr/>
          <p:nvPr/>
        </p:nvSpPr>
        <p:spPr>
          <a:xfrm>
            <a:off x="4518025" y="908050"/>
            <a:ext cx="4525963" cy="2701925"/>
          </a:xfrm>
          <a:prstGeom prst="rect">
            <a:avLst/>
          </a:prstGeom>
          <a:gradFill rotWithShape="0">
            <a:gsLst>
              <a:gs pos="0">
                <a:srgbClr val="CCFFFF"/>
              </a:gs>
              <a:gs pos="100000">
                <a:schemeClr val="bg1"/>
              </a:gs>
            </a:gsLst>
            <a:path path="rect">
              <a:fillToRect l="100000" t="100000"/>
            </a:path>
            <a:tileRect/>
          </a:gradFill>
          <a:ln w="9525" cap="flat" cmpd="sng">
            <a:solidFill>
              <a:srgbClr val="808080"/>
            </a:solidFill>
            <a:prstDash val="solid"/>
            <a:miter/>
            <a:headEnd type="none" w="med" len="med"/>
            <a:tailEnd type="none" w="med" len="med"/>
          </a:ln>
        </p:spPr>
        <p:txBody>
          <a:bodyPr/>
          <a:lstStyle/>
          <a:p>
            <a:pPr marL="457200" indent="-457200" eaLnBrk="1" hangingPunct="1">
              <a:lnSpc>
                <a:spcPct val="120000"/>
              </a:lnSpc>
              <a:spcBef>
                <a:spcPct val="20000"/>
              </a:spcBef>
              <a:buClr>
                <a:schemeClr val="accent2"/>
              </a:buClr>
              <a:buFont typeface="Wingdings" panose="05000000000000000000" pitchFamily="2" charset="2"/>
              <a:buBlip>
                <a:blip r:embed="rId2"/>
              </a:buBlip>
            </a:pPr>
            <a:r>
              <a:rPr lang="en-US" altLang="zh-CN" sz="2600" dirty="0">
                <a:latin typeface="Arial" panose="020B0604020202020204" pitchFamily="34" charset="0"/>
              </a:rPr>
              <a:t> </a:t>
            </a:r>
            <a:r>
              <a:rPr lang="zh-CN" altLang="en-US" sz="2600" b="1" dirty="0">
                <a:solidFill>
                  <a:srgbClr val="0000FF"/>
                </a:solidFill>
                <a:latin typeface="Arial" panose="020B0604020202020204" pitchFamily="34" charset="0"/>
              </a:rPr>
              <a:t>局限性：</a:t>
            </a:r>
          </a:p>
          <a:p>
            <a:pPr marL="860425" lvl="1" indent="-419100" eaLnBrk="1" hangingPunct="1">
              <a:lnSpc>
                <a:spcPct val="120000"/>
              </a:lnSpc>
              <a:spcBef>
                <a:spcPct val="40000"/>
              </a:spcBef>
              <a:buClr>
                <a:schemeClr val="accent2"/>
              </a:buClr>
              <a:buFont typeface="Wingdings" panose="05000000000000000000" pitchFamily="2" charset="2"/>
              <a:buAutoNum type="circleNumDbPlain"/>
            </a:pPr>
            <a:r>
              <a:rPr lang="zh-CN" altLang="en-US" sz="2400" b="1" dirty="0">
                <a:latin typeface="Arial" panose="020B0604020202020204" pitchFamily="34" charset="0"/>
              </a:rPr>
              <a:t> 不能表示不确定的知识</a:t>
            </a:r>
          </a:p>
          <a:p>
            <a:pPr marL="860425" lvl="1" indent="-419100" eaLnBrk="1" hangingPunct="1">
              <a:lnSpc>
                <a:spcPct val="120000"/>
              </a:lnSpc>
              <a:spcBef>
                <a:spcPct val="40000"/>
              </a:spcBef>
              <a:buClr>
                <a:schemeClr val="accent2"/>
              </a:buClr>
              <a:buFont typeface="Wingdings" panose="05000000000000000000" pitchFamily="2" charset="2"/>
              <a:buAutoNum type="circleNumDbPlain"/>
            </a:pPr>
            <a:r>
              <a:rPr lang="zh-CN" altLang="en-US" sz="2400" b="1" dirty="0">
                <a:latin typeface="Arial" panose="020B0604020202020204" pitchFamily="34" charset="0"/>
              </a:rPr>
              <a:t> 组合爆炸</a:t>
            </a:r>
            <a:endParaRPr lang="zh-CN" altLang="en-US" sz="2400" dirty="0">
              <a:latin typeface="Arial" panose="020B0604020202020204" pitchFamily="34" charset="0"/>
            </a:endParaRPr>
          </a:p>
          <a:p>
            <a:pPr marL="860425" lvl="1" indent="-419100" eaLnBrk="1" hangingPunct="1">
              <a:lnSpc>
                <a:spcPct val="120000"/>
              </a:lnSpc>
              <a:spcBef>
                <a:spcPct val="40000"/>
              </a:spcBef>
              <a:buClr>
                <a:schemeClr val="accent2"/>
              </a:buClr>
              <a:buFont typeface="Wingdings" panose="05000000000000000000" pitchFamily="2" charset="2"/>
              <a:buAutoNum type="circleNumDbPlain"/>
            </a:pPr>
            <a:r>
              <a:rPr lang="zh-CN" altLang="en-US" sz="2400" b="1" dirty="0">
                <a:latin typeface="Arial" panose="020B0604020202020204" pitchFamily="34" charset="0"/>
              </a:rPr>
              <a:t> 效率低</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55</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61443" name="TextBox 3"/>
          <p:cNvSpPr txBox="1"/>
          <p:nvPr>
            <p:custDataLst>
              <p:tags r:id="rId2"/>
            </p:custDataLst>
          </p:nvPr>
        </p:nvSpPr>
        <p:spPr>
          <a:xfrm>
            <a:off x="609600" y="12701"/>
            <a:ext cx="7315200" cy="4013200"/>
          </a:xfrm>
          <a:prstGeom prst="rect">
            <a:avLst/>
          </a:prstGeom>
          <a:noFill/>
          <a:ln w="9525">
            <a:noFill/>
          </a:ln>
        </p:spPr>
        <p:txBody>
          <a:bodyPr anchor="ctr" anchorCtr="0"/>
          <a:lstStyle/>
          <a:p>
            <a:pPr>
              <a:lnSpc>
                <a:spcPct val="150000"/>
              </a:lnSpc>
            </a:pP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请用相应的谓词公式表示：</a:t>
            </a:r>
          </a:p>
          <a:p>
            <a:pPr>
              <a:lnSpc>
                <a:spcPct val="150000"/>
              </a:lnSpc>
            </a:pP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，有的人喜欢梅花，有的人喜欢菊花，有的人既喜欢梅花又喜欢菊花。  </a:t>
            </a:r>
            <a:endPar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，不是每个计算机系的学生都喜欢在计算机上编程序。 </a:t>
            </a:r>
            <a:endPar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圆角矩形 4"/>
          <p:cNvSpPr/>
          <p:nvPr>
            <p:custDataLst>
              <p:tags r:id="rId3"/>
            </p:custDataLst>
          </p:nvPr>
        </p:nvSpPr>
        <p:spPr>
          <a:xfrm>
            <a:off x="6172200" y="6215063"/>
            <a:ext cx="1543050" cy="411163"/>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作答</a:t>
            </a:r>
          </a:p>
        </p:txBody>
      </p:sp>
      <p:sp>
        <p:nvSpPr>
          <p:cNvPr id="11" name="矩形 10"/>
          <p:cNvSpPr/>
          <p:nvPr>
            <p:custDataLst>
              <p:tags r:id="rId4"/>
            </p:custDataLst>
          </p:nvPr>
        </p:nvSpPr>
        <p:spPr>
          <a:xfrm>
            <a:off x="0" y="5849938"/>
            <a:ext cx="9144000" cy="365125"/>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anchor="ctr" anchorCtr="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rgbClr val="F84F4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正常使用主观题需</a:t>
            </a:r>
            <a:r>
              <a:rPr kumimoji="0" lang="en-US" altLang="zh-CN" sz="1200" b="0" i="0" u="none" strike="noStrike" kern="1200" cap="none" spc="0" normalizeH="0" baseline="0" noProof="0">
                <a:ln>
                  <a:noFill/>
                </a:ln>
                <a:solidFill>
                  <a:srgbClr val="F84F4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2.0</a:t>
            </a:r>
            <a:r>
              <a:rPr kumimoji="0" lang="zh-CN" altLang="en-US" sz="1200" b="0" i="0" u="none" strike="noStrike" kern="1200" cap="none" spc="0" normalizeH="0" baseline="0" noProof="0">
                <a:ln>
                  <a:noFill/>
                </a:ln>
                <a:solidFill>
                  <a:srgbClr val="F84F4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以上版本雨课堂</a:t>
            </a:r>
          </a:p>
        </p:txBody>
      </p:sp>
      <p:sp>
        <p:nvSpPr>
          <p:cNvPr id="12" name="矩形 11"/>
          <p:cNvSpPr/>
          <p:nvPr>
            <p:custDataLst>
              <p:tags r:id="rId5"/>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sp>
        <p:nvSpPr>
          <p:cNvPr id="61447" name="TextBox 16"/>
          <p:cNvSpPr txBox="1"/>
          <p:nvPr>
            <p:custDataLst>
              <p:tags r:id="rId6"/>
            </p:custDataLst>
          </p:nvPr>
        </p:nvSpPr>
        <p:spPr>
          <a:xfrm>
            <a:off x="9613900" y="6326188"/>
            <a:ext cx="3662363" cy="461962"/>
          </a:xfrm>
          <a:prstGeom prst="rect">
            <a:avLst/>
          </a:prstGeom>
          <a:solidFill>
            <a:srgbClr val="FBFAEF"/>
          </a:solidFill>
          <a:ln w="12700">
            <a:noFill/>
          </a:ln>
        </p:spPr>
        <p:txBody>
          <a:bodyPr anchor="ctr" anchorCtr="0">
            <a:spAutoFit/>
          </a:bodyPr>
          <a:lstStyle/>
          <a:p>
            <a:r>
              <a:rPr lang="zh-CN" altLang="en-US" sz="1200" dirty="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可为此题添加文本、图片、公式等解析，且需将内容全部放在本区域内。正常使用需</a:t>
            </a:r>
            <a:r>
              <a:rPr lang="en-US" altLang="zh-CN" sz="1200" dirty="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3.0</a:t>
            </a:r>
            <a:r>
              <a:rPr lang="zh-CN" altLang="en-US" sz="1200" dirty="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以上版本</a:t>
            </a:r>
          </a:p>
        </p:txBody>
      </p:sp>
      <p:sp>
        <p:nvSpPr>
          <p:cNvPr id="61448" name="TextBox 17"/>
          <p:cNvSpPr txBox="1"/>
          <p:nvPr>
            <p:custDataLst>
              <p:tags r:id="rId7"/>
            </p:custDataLst>
          </p:nvPr>
        </p:nvSpPr>
        <p:spPr>
          <a:xfrm>
            <a:off x="9779001" y="1270000"/>
            <a:ext cx="3332163" cy="4708525"/>
          </a:xfrm>
          <a:prstGeom prst="rect">
            <a:avLst/>
          </a:prstGeom>
          <a:noFill/>
          <a:ln w="9525">
            <a:noFill/>
          </a:ln>
        </p:spPr>
        <p:txBody>
          <a:bodyPr>
            <a:spAutoFit/>
          </a:bodyPr>
          <a:lstStyle/>
          <a:p>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P(x)</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x</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是人 </a:t>
            </a:r>
            <a:endPar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L(x,y)</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x</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喜欢</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y</a:t>
            </a:r>
          </a:p>
          <a:p>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将知识用谓词表示为： </a:t>
            </a:r>
          </a:p>
          <a:p>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dirty="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x )(P(x)→L(x, </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梅花</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)∨L(x, </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菊花</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)∨L(x, </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梅花</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)∧L(x, </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菊花</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p>
          <a:p>
            <a:endPar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S(x)</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x</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是计算机系学生</a:t>
            </a:r>
            <a:endPar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L(x, pragramming)</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x</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喜欢编程序 </a:t>
            </a:r>
            <a:endPar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U(x,computer)</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x</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使用计算机</a:t>
            </a:r>
            <a:endPar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nl-NL"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nl-NL" altLang="zh-CN" sz="2000" dirty="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lang="nl-NL"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x) (S(x)→L(x, pragramming)∧U(x,computer)) </a:t>
            </a:r>
            <a:endPar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61449" name="组合 15"/>
          <p:cNvGrpSpPr/>
          <p:nvPr/>
        </p:nvGrpSpPr>
        <p:grpSpPr>
          <a:xfrm>
            <a:off x="9537701" y="0"/>
            <a:ext cx="3814763" cy="647700"/>
            <a:chOff x="9537700" y="0"/>
            <a:chExt cx="3815080" cy="647700"/>
          </a:xfrm>
        </p:grpSpPr>
        <p:sp>
          <p:nvSpPr>
            <p:cNvPr id="13" name="RemarkBack"/>
            <p:cNvSpPr/>
            <p:nvPr>
              <p:custDataLst>
                <p:tags r:id="rId17"/>
              </p:custDataLst>
            </p:nvPr>
          </p:nvSpPr>
          <p:spPr>
            <a:xfrm>
              <a:off x="9537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sp>
          <p:nvSpPr>
            <p:cNvPr id="14" name="RemarkBlock"/>
            <p:cNvSpPr/>
            <p:nvPr>
              <p:custDataLst>
                <p:tags r:id="rId18"/>
              </p:custDataLst>
            </p:nvPr>
          </p:nvSpPr>
          <p:spPr>
            <a:xfrm>
              <a:off x="9537700" y="12700"/>
              <a:ext cx="190516"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sp>
          <p:nvSpPr>
            <p:cNvPr id="61461" name="RemarkTitleText"/>
            <p:cNvSpPr txBox="1"/>
            <p:nvPr>
              <p:custDataLst>
                <p:tags r:id="rId19"/>
              </p:custDataLst>
            </p:nvPr>
          </p:nvSpPr>
          <p:spPr>
            <a:xfrm>
              <a:off x="9779000" y="0"/>
              <a:ext cx="1905000" cy="635000"/>
            </a:xfrm>
            <a:prstGeom prst="rect">
              <a:avLst/>
            </a:prstGeom>
            <a:noFill/>
            <a:ln w="9525">
              <a:noFill/>
            </a:ln>
          </p:spPr>
          <p:txBody>
            <a:bodyPr wrap="none" anchor="ctr" anchorCtr="0"/>
            <a:lstStyle/>
            <a:p>
              <a:r>
                <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p>
          </p:txBody>
        </p:sp>
      </p:grpSp>
      <p:sp>
        <p:nvSpPr>
          <p:cNvPr id="2" name="RemarkBack"/>
          <p:cNvSpPr/>
          <p:nvPr>
            <p:custDataLst>
              <p:tags r:id="rId8"/>
            </p:custDataLst>
          </p:nvPr>
        </p:nvSpPr>
        <p:spPr>
          <a:xfrm>
            <a:off x="9537700" y="12700"/>
            <a:ext cx="3814763"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sp>
        <p:nvSpPr>
          <p:cNvPr id="3" name="RemarkBlock"/>
          <p:cNvSpPr/>
          <p:nvPr>
            <p:custDataLst>
              <p:tags r:id="rId9"/>
            </p:custDataLst>
          </p:nvPr>
        </p:nvSpPr>
        <p:spPr>
          <a:xfrm>
            <a:off x="9537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sp>
        <p:nvSpPr>
          <p:cNvPr id="61452" name="RemarkTitleText"/>
          <p:cNvSpPr txBox="1"/>
          <p:nvPr>
            <p:custDataLst>
              <p:tags r:id="rId10"/>
            </p:custDataLst>
          </p:nvPr>
        </p:nvSpPr>
        <p:spPr>
          <a:xfrm>
            <a:off x="9779000" y="0"/>
            <a:ext cx="1905000" cy="635000"/>
          </a:xfrm>
          <a:prstGeom prst="rect">
            <a:avLst/>
          </a:prstGeom>
          <a:noFill/>
          <a:ln w="9525">
            <a:noFill/>
          </a:ln>
        </p:spPr>
        <p:txBody>
          <a:bodyPr wrap="none" anchor="ctr" anchorCtr="0"/>
          <a:lstStyle/>
          <a:p>
            <a:r>
              <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矩形 3"/>
          <p:cNvSpPr/>
          <p:nvPr/>
        </p:nvSpPr>
        <p:spPr>
          <a:xfrm>
            <a:off x="647700" y="3408676"/>
            <a:ext cx="8077200" cy="3046988"/>
          </a:xfrm>
          <a:prstGeom prst="rect">
            <a:avLst/>
          </a:prstGeom>
        </p:spPr>
        <p:txBody>
          <a:bodyPr wrap="square">
            <a:spAutoFit/>
          </a:bodyPr>
          <a:lstStyle/>
          <a:p>
            <a:pPr lvl="0"/>
            <a:r>
              <a:rPr lang="en-US" altLang="zh-CN" sz="24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4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4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P(x)</a:t>
            </a:r>
            <a:r>
              <a:rPr lang="zh-CN" altLang="en-US" sz="24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4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x</a:t>
            </a:r>
            <a:r>
              <a:rPr lang="zh-CN" altLang="en-US" sz="24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是人 </a:t>
            </a:r>
            <a:endParaRPr lang="en-US" altLang="zh-CN" sz="24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a:p>
            <a:pPr lvl="0"/>
            <a:r>
              <a:rPr lang="en-US" altLang="zh-CN" sz="24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L(</a:t>
            </a:r>
            <a:r>
              <a:rPr lang="en-US" altLang="zh-CN" sz="2400" dirty="0" err="1">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x,y</a:t>
            </a:r>
            <a:r>
              <a:rPr lang="en-US" altLang="zh-CN" sz="24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4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4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x</a:t>
            </a:r>
            <a:r>
              <a:rPr lang="zh-CN" altLang="en-US" sz="24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喜欢</a:t>
            </a:r>
            <a:r>
              <a:rPr lang="en-US" altLang="zh-CN" sz="24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y</a:t>
            </a:r>
          </a:p>
          <a:p>
            <a:pPr lvl="0"/>
            <a:r>
              <a:rPr lang="zh-CN" altLang="en-US" sz="24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将知识用谓词表示为： </a:t>
            </a:r>
          </a:p>
          <a:p>
            <a:pPr lvl="0"/>
            <a:r>
              <a:rPr lang="en-US" altLang="zh-CN" sz="24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400" dirty="0">
                <a:solidFill>
                  <a:srgbClr val="0000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x )(P(x)→L(x, </a:t>
            </a:r>
            <a:r>
              <a:rPr lang="zh-CN" altLang="en-US" sz="24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梅花</a:t>
            </a:r>
            <a:r>
              <a:rPr lang="en-US" altLang="zh-CN" sz="24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)∨L(x, </a:t>
            </a:r>
            <a:r>
              <a:rPr lang="zh-CN" altLang="en-US" sz="24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菊花</a:t>
            </a:r>
            <a:r>
              <a:rPr lang="en-US" altLang="zh-CN" sz="24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)∨L(x, </a:t>
            </a:r>
            <a:r>
              <a:rPr lang="zh-CN" altLang="en-US" sz="24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梅花</a:t>
            </a:r>
            <a:r>
              <a:rPr lang="en-US" altLang="zh-CN" sz="24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)∧L(x, </a:t>
            </a:r>
            <a:r>
              <a:rPr lang="zh-CN" altLang="en-US" sz="24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菊花</a:t>
            </a:r>
            <a:r>
              <a:rPr lang="en-US" altLang="zh-CN" sz="24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)) </a:t>
            </a:r>
          </a:p>
          <a:p>
            <a:pPr lvl="0"/>
            <a:r>
              <a:rPr lang="en-US" altLang="zh-CN" sz="24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4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4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S(x)</a:t>
            </a:r>
            <a:r>
              <a:rPr lang="zh-CN" altLang="en-US" sz="24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4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x</a:t>
            </a:r>
            <a:r>
              <a:rPr lang="zh-CN" altLang="en-US" sz="24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是计算机系学生</a:t>
            </a:r>
            <a:endParaRPr lang="en-US" altLang="zh-CN" sz="24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a:p>
            <a:pPr lvl="0"/>
            <a:r>
              <a:rPr lang="en-US" altLang="zh-CN" sz="24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L(x, </a:t>
            </a:r>
            <a:r>
              <a:rPr lang="en-US" altLang="zh-CN" sz="2400" dirty="0" err="1">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pragramming</a:t>
            </a:r>
            <a:r>
              <a:rPr lang="en-US" altLang="zh-CN" sz="24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4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4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x</a:t>
            </a:r>
            <a:r>
              <a:rPr lang="zh-CN" altLang="en-US" sz="24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喜欢编程序 </a:t>
            </a:r>
            <a:endParaRPr lang="en-US" altLang="zh-CN" sz="24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a:p>
            <a:pPr lvl="0"/>
            <a:r>
              <a:rPr lang="en-US" altLang="zh-CN" sz="24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U(</a:t>
            </a:r>
            <a:r>
              <a:rPr lang="en-US" altLang="zh-CN" sz="2400" dirty="0" err="1">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x,computer</a:t>
            </a:r>
            <a:r>
              <a:rPr lang="en-US" altLang="zh-CN" sz="24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4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4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x</a:t>
            </a:r>
            <a:r>
              <a:rPr lang="zh-CN" altLang="en-US" sz="24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使用计算机</a:t>
            </a:r>
            <a:endParaRPr lang="en-US" altLang="zh-CN" sz="24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a:p>
            <a:pPr lvl="0"/>
            <a:r>
              <a:rPr lang="nl-NL" altLang="zh-CN" sz="24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¬ (</a:t>
            </a:r>
            <a:r>
              <a:rPr lang="nl-NL" altLang="zh-CN" sz="2400" dirty="0">
                <a:solidFill>
                  <a:srgbClr val="0000FF"/>
                </a:solidFill>
                <a:latin typeface="微软雅黑" panose="020B0503020204020204" pitchFamily="34" charset="-122"/>
                <a:ea typeface="微软雅黑" panose="020B0503020204020204" pitchFamily="34" charset="-122"/>
                <a:sym typeface="Symbol" panose="05050102010706020507" pitchFamily="18" charset="2"/>
              </a:rPr>
              <a:t></a:t>
            </a:r>
            <a:r>
              <a:rPr lang="nl-NL" altLang="zh-CN" sz="24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x) (S(x)→L(x, pragramming)∧U(x,computer))</a:t>
            </a:r>
            <a:r>
              <a:rPr lang="nl-NL" altLang="zh-CN"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endParaRPr lang="zh-CN" altLang="en-US"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61453" name="组合 9"/>
          <p:cNvGrpSpPr/>
          <p:nvPr>
            <p:custDataLst>
              <p:tags r:id="rId11"/>
            </p:custDataLst>
          </p:nvPr>
        </p:nvGrpSpPr>
        <p:grpSpPr>
          <a:xfrm>
            <a:off x="0" y="0"/>
            <a:ext cx="9144000" cy="635000"/>
            <a:chOff x="0" y="0"/>
            <a:chExt cx="9144000" cy="635000"/>
          </a:xfrm>
        </p:grpSpPr>
        <p:sp>
          <p:nvSpPr>
            <p:cNvPr id="6" name="TitleBackground"/>
            <p:cNvSpPr/>
            <p:nvPr>
              <p:custDataLst>
                <p:tags r:id="rId13"/>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sp>
          <p:nvSpPr>
            <p:cNvPr id="7" name="ColorBlock"/>
            <p:cNvSpPr/>
            <p:nvPr>
              <p:custDataLst>
                <p:tags r:id="rId14"/>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sp>
          <p:nvSpPr>
            <p:cNvPr id="61457" name="TypeText"/>
            <p:cNvSpPr txBox="1"/>
            <p:nvPr>
              <p:custDataLst>
                <p:tags r:id="rId15"/>
              </p:custDataLst>
            </p:nvPr>
          </p:nvSpPr>
          <p:spPr>
            <a:xfrm>
              <a:off x="254000" y="0"/>
              <a:ext cx="1905000" cy="635000"/>
            </a:xfrm>
            <a:prstGeom prst="rect">
              <a:avLst/>
            </a:prstGeom>
            <a:noFill/>
            <a:ln w="9525">
              <a:noFill/>
            </a:ln>
          </p:spPr>
          <p:txBody>
            <a:bodyPr wrap="none" anchor="ctr" anchorCtr="0"/>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主观题</a:t>
              </a:r>
            </a:p>
          </p:txBody>
        </p:sp>
        <p:sp>
          <p:nvSpPr>
            <p:cNvPr id="61458" name="TipText"/>
            <p:cNvSpPr txBox="1"/>
            <p:nvPr>
              <p:custDataLst>
                <p:tags r:id="rId16"/>
              </p:custDataLst>
            </p:nvPr>
          </p:nvSpPr>
          <p:spPr>
            <a:xfrm>
              <a:off x="1525905" y="109220"/>
              <a:ext cx="2286000" cy="508000"/>
            </a:xfrm>
            <a:prstGeom prst="rect">
              <a:avLst/>
            </a:prstGeom>
            <a:noFill/>
            <a:ln w="9525">
              <a:noFill/>
            </a:ln>
          </p:spPr>
          <p:txBody>
            <a:bodyPr wrap="none" anchor="ctr" anchorCtr="0"/>
            <a:lstStyle/>
            <a:p>
              <a:r>
                <a:rPr lang="en-US" altLang="zh-CN" sz="2000" dirty="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10</a:t>
              </a:r>
              <a:r>
                <a:rPr lang="zh-CN" altLang="en-US" sz="2000" dirty="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p>
          </p:txBody>
        </p:sp>
      </p:grpSp>
      <p:pic>
        <p:nvPicPr>
          <p:cNvPr id="61454" name="图片 2"/>
          <p:cNvPicPr/>
          <p:nvPr>
            <p:custDataLst>
              <p:tags r:id="rId12"/>
            </p:custDataLst>
          </p:nvPr>
        </p:nvPicPr>
        <p:blipFill>
          <a:blip r:embed="rId21"/>
          <a:stretch>
            <a:fillRect/>
          </a:stretch>
        </p:blipFill>
        <p:spPr>
          <a:xfrm>
            <a:off x="7594600" y="63500"/>
            <a:ext cx="1422400" cy="508000"/>
          </a:xfrm>
          <a:prstGeom prst="rect">
            <a:avLst/>
          </a:prstGeom>
          <a:noFill/>
          <a:ln w="9525">
            <a:noFill/>
          </a:ln>
        </p:spPr>
      </p:pic>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56</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62467" name="Rectangle 2"/>
          <p:cNvSpPr>
            <a:spLocks noGrp="1"/>
          </p:cNvSpPr>
          <p:nvPr>
            <p:ph type="title"/>
          </p:nvPr>
        </p:nvSpPr>
        <p:spPr>
          <a:ln/>
        </p:spPr>
        <p:txBody>
          <a:bodyPr vert="horz" wrap="square" lIns="91440" tIns="45720" rIns="91440" bIns="45720" anchor="b" anchorCtr="0"/>
          <a:lstStyle/>
          <a:p>
            <a:pPr eaLnBrk="1" hangingPunct="1"/>
            <a:r>
              <a:rPr lang="zh-CN" altLang="en-US" dirty="0">
                <a:latin typeface="Times New Roman" panose="02020603050405020304" pitchFamily="18" charset="0"/>
              </a:rPr>
              <a:t>第</a:t>
            </a:r>
            <a:r>
              <a:rPr lang="en-US" altLang="zh-CN" dirty="0">
                <a:latin typeface="Times New Roman" panose="02020603050405020304" pitchFamily="18" charset="0"/>
              </a:rPr>
              <a:t>2</a:t>
            </a:r>
            <a:r>
              <a:rPr lang="zh-CN" altLang="en-US" dirty="0">
                <a:latin typeface="Times New Roman" panose="02020603050405020304" pitchFamily="18" charset="0"/>
              </a:rPr>
              <a:t>章  知识表示</a:t>
            </a:r>
          </a:p>
        </p:txBody>
      </p:sp>
      <p:sp>
        <p:nvSpPr>
          <p:cNvPr id="62468" name="Rectangle 3"/>
          <p:cNvSpPr>
            <a:spLocks noGrp="1"/>
          </p:cNvSpPr>
          <p:nvPr>
            <p:ph idx="1"/>
          </p:nvPr>
        </p:nvSpPr>
        <p:spPr>
          <a:xfrm>
            <a:off x="454025" y="922338"/>
            <a:ext cx="8439150" cy="5400675"/>
          </a:xfrm>
          <a:ln/>
        </p:spPr>
        <p:txBody>
          <a:bodyPr vert="horz" wrap="square" lIns="91440" tIns="45720" rIns="91440" bIns="45720" anchor="t" anchorCtr="0"/>
          <a:lstStyle/>
          <a:p>
            <a:pPr eaLnBrk="1" hangingPunct="1">
              <a:lnSpc>
                <a:spcPct val="160000"/>
              </a:lnSpc>
            </a:pPr>
            <a:r>
              <a:rPr lang="en-US" altLang="zh-CN" b="1" dirty="0">
                <a:latin typeface="Times New Roman" panose="02020603050405020304" pitchFamily="18" charset="0"/>
              </a:rPr>
              <a:t>2.1  </a:t>
            </a:r>
            <a:r>
              <a:rPr lang="zh-CN" altLang="en-US" b="1" dirty="0">
                <a:latin typeface="Times New Roman" panose="02020603050405020304" pitchFamily="18" charset="0"/>
              </a:rPr>
              <a:t>知识与知识表示的概念 </a:t>
            </a:r>
          </a:p>
          <a:p>
            <a:pPr eaLnBrk="1" hangingPunct="1">
              <a:lnSpc>
                <a:spcPct val="160000"/>
              </a:lnSpc>
            </a:pPr>
            <a:r>
              <a:rPr lang="en-US" altLang="zh-CN" b="1" dirty="0">
                <a:latin typeface="Times New Roman" panose="02020603050405020304" pitchFamily="18" charset="0"/>
              </a:rPr>
              <a:t>2.2  </a:t>
            </a:r>
            <a:r>
              <a:rPr lang="zh-CN" altLang="en-US" b="1" dirty="0">
                <a:latin typeface="Times New Roman" panose="02020603050405020304" pitchFamily="18" charset="0"/>
              </a:rPr>
              <a:t>一阶谓词逻辑表示法 </a:t>
            </a:r>
          </a:p>
          <a:p>
            <a:pPr eaLnBrk="1" hangingPunct="1">
              <a:lnSpc>
                <a:spcPct val="160000"/>
              </a:lnSpc>
              <a:buClr>
                <a:srgbClr val="0000FF"/>
              </a:buClr>
              <a:buSzPct val="150000"/>
              <a:buFont typeface="Wingdings" panose="05000000000000000000" pitchFamily="2" charset="2"/>
              <a:buChar char="ü"/>
            </a:pPr>
            <a:r>
              <a:rPr lang="en-US" altLang="zh-CN" b="1" dirty="0">
                <a:solidFill>
                  <a:srgbClr val="0000FF"/>
                </a:solidFill>
                <a:latin typeface="Times New Roman" panose="02020603050405020304" pitchFamily="18" charset="0"/>
              </a:rPr>
              <a:t>2.3  </a:t>
            </a:r>
            <a:r>
              <a:rPr lang="zh-CN" altLang="en-US" b="1" dirty="0">
                <a:solidFill>
                  <a:srgbClr val="0000FF"/>
                </a:solidFill>
                <a:latin typeface="Times New Roman" panose="02020603050405020304" pitchFamily="18" charset="0"/>
              </a:rPr>
              <a:t>产生式表示法</a:t>
            </a:r>
            <a:r>
              <a:rPr lang="zh-CN" altLang="en-US" b="1" dirty="0">
                <a:latin typeface="Times New Roman" panose="02020603050405020304" pitchFamily="18" charset="0"/>
              </a:rPr>
              <a:t> </a:t>
            </a:r>
          </a:p>
          <a:p>
            <a:pPr eaLnBrk="1" hangingPunct="1">
              <a:lnSpc>
                <a:spcPct val="160000"/>
              </a:lnSpc>
            </a:pPr>
            <a:r>
              <a:rPr lang="en-US" altLang="zh-CN" b="1" dirty="0">
                <a:latin typeface="Times New Roman" panose="02020603050405020304" pitchFamily="18" charset="0"/>
              </a:rPr>
              <a:t>2.4  </a:t>
            </a:r>
            <a:r>
              <a:rPr lang="zh-CN" altLang="en-US" b="1" dirty="0">
                <a:latin typeface="Times New Roman" panose="02020603050405020304" pitchFamily="18" charset="0"/>
              </a:rPr>
              <a:t>框架表示法 </a:t>
            </a:r>
            <a:endParaRPr lang="en-US" altLang="zh-CN" b="1" dirty="0">
              <a:latin typeface="Times New Roman" panose="02020603050405020304" pitchFamily="18" charset="0"/>
            </a:endParaRPr>
          </a:p>
          <a:p>
            <a:pPr eaLnBrk="1" hangingPunct="1">
              <a:lnSpc>
                <a:spcPct val="160000"/>
              </a:lnSpc>
            </a:pPr>
            <a:r>
              <a:rPr lang="en-US" altLang="zh-CN" b="1" dirty="0">
                <a:latin typeface="Times New Roman" panose="02020603050405020304" pitchFamily="18" charset="0"/>
              </a:rPr>
              <a:t>2.5  </a:t>
            </a:r>
            <a:r>
              <a:rPr lang="zh-CN" altLang="en-US" b="1" dirty="0">
                <a:latin typeface="Times New Roman" panose="02020603050405020304" pitchFamily="18" charset="0"/>
              </a:rPr>
              <a:t>语义表示法</a:t>
            </a:r>
          </a:p>
          <a:p>
            <a:pPr eaLnBrk="1" hangingPunct="1">
              <a:lnSpc>
                <a:spcPct val="160000"/>
              </a:lnSpc>
            </a:pPr>
            <a:r>
              <a:rPr lang="en-US" altLang="zh-CN" b="1" dirty="0">
                <a:latin typeface="Times New Roman" panose="02020603050405020304" pitchFamily="18" charset="0"/>
              </a:rPr>
              <a:t>2.6  </a:t>
            </a:r>
            <a:r>
              <a:rPr lang="zh-CN" altLang="en-US" b="1" dirty="0">
                <a:latin typeface="Times New Roman" panose="02020603050405020304" pitchFamily="18" charset="0"/>
              </a:rPr>
              <a:t>知识图谱</a:t>
            </a:r>
            <a:endParaRPr lang="en-US" altLang="zh-CN" b="1" dirty="0">
              <a:latin typeface="Times New Roman" panose="02020603050405020304" pitchFamily="18" charset="0"/>
            </a:endParaRP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57</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63491" name="Rectangle 2"/>
          <p:cNvSpPr>
            <a:spLocks noGrp="1"/>
          </p:cNvSpPr>
          <p:nvPr>
            <p:ph type="title"/>
          </p:nvPr>
        </p:nvSpPr>
        <p:spPr>
          <a:ln/>
        </p:spPr>
        <p:txBody>
          <a:bodyPr vert="horz" wrap="square" lIns="91440" tIns="45720" rIns="91440" bIns="45720" anchor="b" anchorCtr="0"/>
          <a:lstStyle/>
          <a:p>
            <a:pPr eaLnBrk="1" hangingPunct="1"/>
            <a:r>
              <a:rPr lang="en-US" altLang="zh-CN" dirty="0">
                <a:latin typeface="Times New Roman" panose="02020603050405020304" pitchFamily="18" charset="0"/>
              </a:rPr>
              <a:t> 2.3  </a:t>
            </a:r>
            <a:r>
              <a:rPr lang="zh-CN" altLang="en-US" dirty="0">
                <a:latin typeface="Times New Roman" panose="02020603050405020304" pitchFamily="18" charset="0"/>
              </a:rPr>
              <a:t>产生式表示法</a:t>
            </a:r>
          </a:p>
        </p:txBody>
      </p:sp>
      <p:sp>
        <p:nvSpPr>
          <p:cNvPr id="63492" name="Rectangle 3"/>
          <p:cNvSpPr>
            <a:spLocks noGrp="1"/>
          </p:cNvSpPr>
          <p:nvPr>
            <p:ph idx="1"/>
          </p:nvPr>
        </p:nvSpPr>
        <p:spPr>
          <a:xfrm>
            <a:off x="482600" y="993775"/>
            <a:ext cx="8439150" cy="5400675"/>
          </a:xfrm>
          <a:ln/>
        </p:spPr>
        <p:txBody>
          <a:bodyPr vert="horz" wrap="square" lIns="91440" tIns="45720" rIns="91440" bIns="45720" anchor="t" anchorCtr="0"/>
          <a:lstStyle/>
          <a:p>
            <a:pPr eaLnBrk="1" hangingPunct="1">
              <a:lnSpc>
                <a:spcPct val="140000"/>
              </a:lnSpc>
              <a:buFontTx/>
              <a:buBlip>
                <a:blip r:embed="rId3"/>
              </a:buBlip>
            </a:pPr>
            <a:r>
              <a:rPr lang="en-US" altLang="zh-CN" b="1" dirty="0">
                <a:latin typeface="Times New Roman" panose="02020603050405020304" pitchFamily="18" charset="0"/>
              </a:rPr>
              <a:t>2.3.1  </a:t>
            </a:r>
            <a:r>
              <a:rPr lang="zh-CN" altLang="en-US" b="1" dirty="0">
                <a:latin typeface="Times New Roman" panose="02020603050405020304" pitchFamily="18" charset="0"/>
              </a:rPr>
              <a:t>产生式</a:t>
            </a:r>
          </a:p>
          <a:p>
            <a:pPr eaLnBrk="1" hangingPunct="1">
              <a:lnSpc>
                <a:spcPct val="140000"/>
              </a:lnSpc>
              <a:buFontTx/>
              <a:buBlip>
                <a:blip r:embed="rId3"/>
              </a:buBlip>
            </a:pPr>
            <a:r>
              <a:rPr lang="en-US" altLang="zh-CN" b="1" dirty="0">
                <a:latin typeface="Times New Roman" panose="02020603050405020304" pitchFamily="18" charset="0"/>
              </a:rPr>
              <a:t>2.3.2  </a:t>
            </a:r>
            <a:r>
              <a:rPr lang="zh-CN" altLang="en-US" b="1" dirty="0">
                <a:latin typeface="Times New Roman" panose="02020603050405020304" pitchFamily="18" charset="0"/>
              </a:rPr>
              <a:t>产生式系统</a:t>
            </a:r>
          </a:p>
          <a:p>
            <a:pPr eaLnBrk="1" hangingPunct="1">
              <a:lnSpc>
                <a:spcPct val="140000"/>
              </a:lnSpc>
              <a:buFontTx/>
              <a:buBlip>
                <a:blip r:embed="rId3"/>
              </a:buBlip>
            </a:pPr>
            <a:r>
              <a:rPr lang="en-US" altLang="zh-CN" b="1" dirty="0">
                <a:latin typeface="Times New Roman" panose="02020603050405020304" pitchFamily="18" charset="0"/>
              </a:rPr>
              <a:t>2.3.3  </a:t>
            </a:r>
            <a:r>
              <a:rPr lang="zh-CN" altLang="en-US" b="1" dirty="0">
                <a:latin typeface="Times New Roman" panose="02020603050405020304" pitchFamily="18" charset="0"/>
              </a:rPr>
              <a:t>产生式系统</a:t>
            </a:r>
            <a:r>
              <a:rPr lang="en-US" altLang="zh-CN" b="1" dirty="0">
                <a:latin typeface="Times New Roman" panose="02020603050405020304" pitchFamily="18" charset="0"/>
              </a:rPr>
              <a:t>——</a:t>
            </a:r>
            <a:r>
              <a:rPr lang="zh-CN" altLang="en-US" b="1" dirty="0">
                <a:latin typeface="Times New Roman" panose="02020603050405020304" pitchFamily="18" charset="0"/>
              </a:rPr>
              <a:t>动物识别系统</a:t>
            </a:r>
          </a:p>
          <a:p>
            <a:pPr eaLnBrk="1" hangingPunct="1">
              <a:lnSpc>
                <a:spcPct val="140000"/>
              </a:lnSpc>
              <a:buFontTx/>
              <a:buBlip>
                <a:blip r:embed="rId3"/>
              </a:buBlip>
            </a:pPr>
            <a:r>
              <a:rPr lang="en-US" altLang="zh-CN" b="1" dirty="0">
                <a:latin typeface="Times New Roman" panose="02020603050405020304" pitchFamily="18" charset="0"/>
              </a:rPr>
              <a:t>2.3.4  </a:t>
            </a:r>
            <a:r>
              <a:rPr lang="zh-CN" altLang="en-US" b="1" dirty="0">
                <a:latin typeface="Times New Roman" panose="02020603050405020304" pitchFamily="18" charset="0"/>
              </a:rPr>
              <a:t>产生式表示法的特点</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58</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64515" name="Rectangle 2"/>
          <p:cNvSpPr>
            <a:spLocks noGrp="1"/>
          </p:cNvSpPr>
          <p:nvPr>
            <p:ph type="title"/>
          </p:nvPr>
        </p:nvSpPr>
        <p:spPr>
          <a:ln/>
        </p:spPr>
        <p:txBody>
          <a:bodyPr vert="horz" wrap="square" lIns="91440" tIns="45720" rIns="91440" bIns="45720" anchor="b" anchorCtr="0"/>
          <a:lstStyle/>
          <a:p>
            <a:pPr eaLnBrk="1" hangingPunct="1"/>
            <a:r>
              <a:rPr lang="en-US" altLang="zh-CN" dirty="0">
                <a:latin typeface="Times New Roman" panose="02020603050405020304" pitchFamily="18" charset="0"/>
              </a:rPr>
              <a:t> 2.3.1  </a:t>
            </a:r>
            <a:r>
              <a:rPr lang="zh-CN" altLang="en-US" dirty="0">
                <a:latin typeface="Times New Roman" panose="02020603050405020304" pitchFamily="18" charset="0"/>
              </a:rPr>
              <a:t>产生式</a:t>
            </a:r>
          </a:p>
        </p:txBody>
      </p:sp>
      <p:sp>
        <p:nvSpPr>
          <p:cNvPr id="47108" name="Rectangle 3"/>
          <p:cNvSpPr>
            <a:spLocks noGrp="1" noChangeArrowheads="1"/>
          </p:cNvSpPr>
          <p:nvPr>
            <p:ph idx="1"/>
          </p:nvPr>
        </p:nvSpPr>
        <p:spPr>
          <a:xfrm>
            <a:off x="304800" y="1271588"/>
            <a:ext cx="8205788" cy="5205413"/>
          </a:xfrm>
        </p:spPr>
        <p:txBody>
          <a:bodyPr vert="horz" wrap="square" lIns="91440" tIns="45720" rIns="91440" bIns="45720" numCol="1" anchor="t" anchorCtr="0" compatLnSpc="1"/>
          <a:lstStyle/>
          <a:p>
            <a:pPr marL="571500" marR="0" lvl="0" indent="-571500" algn="just" defTabSz="914400" rtl="0" eaLnBrk="1" fontAlgn="base" latinLnBrk="0" hangingPunct="1">
              <a:lnSpc>
                <a:spcPct val="130000"/>
              </a:lnSpc>
              <a:spcBef>
                <a:spcPct val="40000"/>
              </a:spcBef>
              <a:spcAft>
                <a:spcPct val="0"/>
              </a:spcAft>
              <a:buClr>
                <a:schemeClr val="accent2"/>
              </a:buClr>
              <a:buSzTx/>
              <a:buFont typeface="Wingdings" panose="05000000000000000000" pitchFamily="2" charset="2"/>
              <a:buChar char="o"/>
              <a:defRPr/>
            </a:pPr>
            <a:r>
              <a:rPr kumimoji="0" lang="en-US" altLang="zh-CN" sz="22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a:t>
            </a:r>
            <a:r>
              <a:rPr kumimoji="0" lang="zh-CN" altLang="en-US" sz="2200" b="1"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产生式</a:t>
            </a:r>
            <a:r>
              <a:rPr kumimoji="0" lang="zh-CN" altLang="en-US" sz="22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a:t>
            </a:r>
            <a:r>
              <a:rPr kumimoji="0" lang="zh-CN" altLang="en-US" sz="2200" b="1"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a:t>
            </a:r>
            <a:r>
              <a:rPr kumimoji="0" lang="en-US" altLang="zh-CN" sz="22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1943</a:t>
            </a:r>
            <a:r>
              <a:rPr kumimoji="0" lang="zh-CN" altLang="en-US" sz="2200" b="1"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年，美国数学家波斯特（</a:t>
            </a:r>
            <a:r>
              <a:rPr kumimoji="0" lang="en-US" altLang="zh-CN" sz="22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E. Post</a:t>
            </a:r>
            <a:r>
              <a:rPr kumimoji="0" lang="zh-CN" altLang="en-US" sz="2200" b="1"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）首先提出。</a:t>
            </a:r>
            <a:r>
              <a:rPr kumimoji="0" lang="zh-CN" altLang="en-US" sz="2200" b="1" i="0" u="none" strike="noStrike" kern="1200" cap="none" spc="0" normalizeH="0" baseline="0" noProof="0" dirty="0">
                <a:ln>
                  <a:noFill/>
                </a:ln>
                <a:solidFill>
                  <a:schemeClr val="tx1"/>
                </a:solidFill>
                <a:effectLst/>
                <a:uLnTx/>
                <a:uFillTx/>
                <a:latin typeface="+mn-lt"/>
                <a:ea typeface="+mn-ea"/>
                <a:cs typeface="+mn-cs"/>
              </a:rPr>
              <a:t> </a:t>
            </a:r>
          </a:p>
          <a:p>
            <a:pPr marL="571500" marR="0" lvl="0" indent="-571500" algn="just" defTabSz="914400" rtl="0" eaLnBrk="1" fontAlgn="base" latinLnBrk="0" hangingPunct="1">
              <a:lnSpc>
                <a:spcPct val="130000"/>
              </a:lnSpc>
              <a:spcBef>
                <a:spcPts val="0"/>
              </a:spcBef>
              <a:spcAft>
                <a:spcPts val="0"/>
              </a:spcAft>
              <a:buClr>
                <a:schemeClr val="accent2"/>
              </a:buClr>
              <a:buSzTx/>
              <a:buFont typeface="Wingdings" panose="05000000000000000000" pitchFamily="2" charset="2"/>
              <a:buChar char="o"/>
              <a:defRPr/>
            </a:pPr>
            <a:r>
              <a:rPr kumimoji="0" lang="en-US" altLang="zh-CN" sz="22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1972</a:t>
            </a:r>
            <a:r>
              <a:rPr kumimoji="0" lang="zh-CN" altLang="en-US" sz="2200" b="1"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年，纽厄尔和西蒙在研究人类的认知模型中开发了基于规则的产生式系统。</a:t>
            </a:r>
          </a:p>
          <a:p>
            <a:pPr marL="571500" marR="0" lvl="0" indent="-571500" algn="just" defTabSz="914400" rtl="0" eaLnBrk="1" fontAlgn="base" latinLnBrk="0" hangingPunct="1">
              <a:lnSpc>
                <a:spcPct val="130000"/>
              </a:lnSpc>
              <a:spcBef>
                <a:spcPts val="0"/>
              </a:spcBef>
              <a:spcAft>
                <a:spcPct val="0"/>
              </a:spcAft>
              <a:buClr>
                <a:schemeClr val="accent2"/>
              </a:buClr>
              <a:buSzTx/>
              <a:buFont typeface="Wingdings" panose="05000000000000000000" pitchFamily="2" charset="2"/>
              <a:buChar char="o"/>
              <a:defRPr/>
            </a:pPr>
            <a:r>
              <a:rPr kumimoji="0" lang="zh-CN" altLang="en-US" sz="2200" b="1" i="0" u="none" strike="noStrike" kern="1200" cap="none" spc="0" normalizeH="0" baseline="0" noProof="0" dirty="0">
                <a:ln>
                  <a:noFill/>
                </a:ln>
                <a:solidFill>
                  <a:schemeClr val="tx1"/>
                </a:solidFill>
                <a:effectLst/>
                <a:uLnTx/>
                <a:uFillTx/>
                <a:latin typeface="+mn-lt"/>
                <a:ea typeface="+mn-ea"/>
                <a:cs typeface="+mn-cs"/>
              </a:rPr>
              <a:t>产生式通常用于表示</a:t>
            </a:r>
            <a:r>
              <a:rPr kumimoji="0" lang="zh-CN" altLang="en-US" sz="2200" b="1" i="0" u="none" strike="noStrike" kern="1200" cap="none" spc="0" normalizeH="0" baseline="0" noProof="0" dirty="0">
                <a:ln>
                  <a:noFill/>
                </a:ln>
                <a:solidFill>
                  <a:srgbClr val="FF0000"/>
                </a:solidFill>
                <a:effectLst/>
                <a:uLnTx/>
                <a:uFillTx/>
                <a:latin typeface="+mn-lt"/>
                <a:ea typeface="+mn-ea"/>
                <a:cs typeface="+mn-cs"/>
              </a:rPr>
              <a:t>事实</a:t>
            </a:r>
            <a:r>
              <a:rPr kumimoji="0" lang="zh-CN" altLang="en-US" sz="2200" b="1" i="0" u="none" strike="noStrike" kern="1200" cap="none" spc="0" normalizeH="0" baseline="0" noProof="0" dirty="0">
                <a:ln>
                  <a:noFill/>
                </a:ln>
                <a:solidFill>
                  <a:schemeClr val="tx1"/>
                </a:solidFill>
                <a:effectLst/>
                <a:uLnTx/>
                <a:uFillTx/>
                <a:latin typeface="+mn-lt"/>
                <a:ea typeface="+mn-ea"/>
                <a:cs typeface="+mn-cs"/>
              </a:rPr>
              <a:t>、</a:t>
            </a:r>
            <a:r>
              <a:rPr kumimoji="0" lang="zh-CN" altLang="en-US" sz="2200" b="1" i="0" u="none" strike="noStrike" kern="1200" cap="none" spc="0" normalizeH="0" baseline="0" noProof="0" dirty="0">
                <a:ln>
                  <a:noFill/>
                </a:ln>
                <a:solidFill>
                  <a:srgbClr val="FF0000"/>
                </a:solidFill>
                <a:effectLst/>
                <a:uLnTx/>
                <a:uFillTx/>
                <a:latin typeface="+mn-lt"/>
                <a:ea typeface="+mn-ea"/>
                <a:cs typeface="+mn-cs"/>
              </a:rPr>
              <a:t>规则</a:t>
            </a:r>
            <a:r>
              <a:rPr kumimoji="0" lang="zh-CN" altLang="en-US" sz="2200" b="1" i="0" u="none" strike="noStrike" kern="1200" cap="none" spc="0" normalizeH="0" baseline="0" noProof="0" dirty="0">
                <a:ln>
                  <a:noFill/>
                </a:ln>
                <a:solidFill>
                  <a:schemeClr val="tx1"/>
                </a:solidFill>
                <a:effectLst/>
                <a:uLnTx/>
                <a:uFillTx/>
                <a:latin typeface="+mn-lt"/>
                <a:ea typeface="+mn-ea"/>
                <a:cs typeface="+mn-cs"/>
              </a:rPr>
              <a:t>以及它们的不确定性度量，适合于表示</a:t>
            </a:r>
            <a:r>
              <a:rPr kumimoji="0" lang="zh-CN" altLang="en-US" sz="2200" b="1" i="0" u="none" strike="noStrike" kern="1200" cap="none" spc="0" normalizeH="0" baseline="0" noProof="0" dirty="0">
                <a:ln>
                  <a:noFill/>
                </a:ln>
                <a:solidFill>
                  <a:srgbClr val="FF0000"/>
                </a:solidFill>
                <a:effectLst/>
                <a:uLnTx/>
                <a:uFillTx/>
                <a:latin typeface="+mn-lt"/>
                <a:ea typeface="+mn-ea"/>
                <a:cs typeface="+mn-cs"/>
              </a:rPr>
              <a:t>事实性知识</a:t>
            </a:r>
            <a:r>
              <a:rPr kumimoji="0" lang="zh-CN" altLang="en-US" sz="2200" b="1" i="0" u="none" strike="noStrike" kern="1200" cap="none" spc="0" normalizeH="0" baseline="0" noProof="0" dirty="0">
                <a:ln>
                  <a:noFill/>
                </a:ln>
                <a:solidFill>
                  <a:schemeClr val="tx1"/>
                </a:solidFill>
                <a:effectLst/>
                <a:uLnTx/>
                <a:uFillTx/>
                <a:latin typeface="+mn-lt"/>
                <a:ea typeface="+mn-ea"/>
                <a:cs typeface="+mn-cs"/>
              </a:rPr>
              <a:t>和</a:t>
            </a:r>
            <a:r>
              <a:rPr kumimoji="0" lang="zh-CN" altLang="en-US" sz="2200" b="1" i="0" u="none" strike="noStrike" kern="1200" cap="none" spc="0" normalizeH="0" baseline="0" noProof="0" dirty="0">
                <a:ln>
                  <a:noFill/>
                </a:ln>
                <a:solidFill>
                  <a:srgbClr val="FF0000"/>
                </a:solidFill>
                <a:effectLst/>
                <a:uLnTx/>
                <a:uFillTx/>
                <a:latin typeface="+mn-lt"/>
                <a:ea typeface="+mn-ea"/>
                <a:cs typeface="+mn-cs"/>
              </a:rPr>
              <a:t>规则性知识</a:t>
            </a:r>
            <a:r>
              <a:rPr kumimoji="0" lang="zh-CN" altLang="en-US" sz="2200" b="1" i="0" u="none" strike="noStrike" kern="1200" cap="none" spc="0" normalizeH="0" baseline="0" noProof="0" dirty="0">
                <a:ln>
                  <a:noFill/>
                </a:ln>
                <a:solidFill>
                  <a:schemeClr val="tx1"/>
                </a:solidFill>
                <a:effectLst/>
                <a:uLnTx/>
                <a:uFillTx/>
                <a:latin typeface="+mn-lt"/>
                <a:ea typeface="+mn-ea"/>
                <a:cs typeface="+mn-cs"/>
              </a:rPr>
              <a:t>。</a:t>
            </a:r>
            <a:endParaRPr kumimoji="0" lang="en-US" altLang="zh-CN" sz="2200" b="1" i="0" u="none" strike="noStrike" kern="1200" cap="none" spc="0" normalizeH="0" baseline="0" noProof="0" dirty="0">
              <a:ln>
                <a:noFill/>
              </a:ln>
              <a:solidFill>
                <a:schemeClr val="tx1"/>
              </a:solidFill>
              <a:effectLst/>
              <a:uLnTx/>
              <a:uFillTx/>
              <a:latin typeface="+mn-lt"/>
              <a:ea typeface="+mn-ea"/>
              <a:cs typeface="+mn-cs"/>
            </a:endParaRPr>
          </a:p>
          <a:p>
            <a:pPr marL="571500" marR="0" lvl="0" indent="-571500" algn="just" defTabSz="914400" rtl="0" eaLnBrk="1" fontAlgn="base" latinLnBrk="0" hangingPunct="1">
              <a:lnSpc>
                <a:spcPct val="130000"/>
              </a:lnSpc>
              <a:spcBef>
                <a:spcPts val="0"/>
              </a:spcBef>
              <a:spcAft>
                <a:spcPct val="0"/>
              </a:spcAft>
              <a:buClr>
                <a:schemeClr val="accent2"/>
              </a:buClr>
              <a:buSzTx/>
              <a:buFont typeface="Wingdings" panose="05000000000000000000" pitchFamily="2" charset="2"/>
              <a:buChar char="o"/>
              <a:defRPr/>
            </a:pPr>
            <a:r>
              <a:rPr kumimoji="0" lang="zh-CN" altLang="en-US" sz="2200" b="1" i="0" u="none" strike="noStrike" kern="1200" cap="none" spc="0" normalizeH="0" baseline="0" noProof="0" dirty="0">
                <a:ln>
                  <a:noFill/>
                </a:ln>
                <a:solidFill>
                  <a:schemeClr val="tx1"/>
                </a:solidFill>
                <a:effectLst/>
                <a:uLnTx/>
                <a:uFillTx/>
                <a:latin typeface="+mn-lt"/>
                <a:ea typeface="+mn-ea"/>
                <a:cs typeface="+mn-cs"/>
              </a:rPr>
              <a:t>产生式通常用于表示具有因果关系的知识。</a:t>
            </a:r>
            <a:endParaRPr kumimoji="0" lang="en-US" altLang="zh-CN" sz="2200" b="1"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914400" rtl="0" eaLnBrk="1" fontAlgn="base" latinLnBrk="0" hangingPunct="1">
              <a:lnSpc>
                <a:spcPct val="130000"/>
              </a:lnSpc>
              <a:spcBef>
                <a:spcPts val="0"/>
              </a:spcBef>
              <a:spcAft>
                <a:spcPct val="0"/>
              </a:spcAft>
              <a:buClr>
                <a:schemeClr val="accent2"/>
              </a:buClr>
              <a:buSzTx/>
              <a:buFont typeface="Wingdings" panose="05000000000000000000" pitchFamily="2" charset="2"/>
              <a:buNone/>
              <a:defRPr/>
            </a:pPr>
            <a:r>
              <a:rPr kumimoji="0" lang="en-US" altLang="zh-CN" sz="2200" b="1" i="0" u="none" strike="noStrike" kern="1200" cap="none" spc="0" normalizeH="0" baseline="0" noProof="0" dirty="0">
                <a:ln>
                  <a:noFill/>
                </a:ln>
                <a:solidFill>
                  <a:schemeClr val="tx1"/>
                </a:solidFill>
                <a:effectLst/>
                <a:uLnTx/>
                <a:uFillTx/>
                <a:latin typeface="+mn-lt"/>
                <a:ea typeface="+mn-ea"/>
                <a:cs typeface="+mn-cs"/>
              </a:rPr>
              <a:t>       </a:t>
            </a:r>
            <a:r>
              <a:rPr kumimoji="0" lang="zh-CN" altLang="en-US" sz="2200" b="1" i="0" u="none" strike="noStrike" kern="1200" cap="none" spc="0" normalizeH="0" baseline="0" noProof="0" dirty="0">
                <a:ln>
                  <a:noFill/>
                </a:ln>
                <a:solidFill>
                  <a:schemeClr val="tx1"/>
                </a:solidFill>
                <a:effectLst/>
                <a:uLnTx/>
                <a:uFillTx/>
                <a:latin typeface="+mn-lt"/>
                <a:ea typeface="+mn-ea"/>
                <a:cs typeface="+mn-cs"/>
              </a:rPr>
              <a:t>例如：</a:t>
            </a:r>
          </a:p>
          <a:p>
            <a:pPr marL="835025" marR="0" lvl="2" indent="0" algn="just" defTabSz="914400" rtl="0" eaLnBrk="1" fontAlgn="base" latinLnBrk="0" hangingPunct="1">
              <a:lnSpc>
                <a:spcPct val="130000"/>
              </a:lnSpc>
              <a:spcBef>
                <a:spcPts val="0"/>
              </a:spcBef>
              <a:spcAft>
                <a:spcPct val="0"/>
              </a:spcAft>
              <a:buClr>
                <a:schemeClr val="accent2"/>
              </a:buClr>
              <a:buSzTx/>
              <a:buFont typeface="Wingdings" panose="05000000000000000000" pitchFamily="2" charset="2"/>
              <a:buNone/>
              <a:defRPr/>
            </a:pPr>
            <a:r>
              <a:rPr kumimoji="0" lang="zh-CN" altLang="en-US" sz="2200" b="1" i="0" u="none" strike="noStrike" kern="1200" cap="none" spc="0" normalizeH="0" baseline="0" noProof="0" dirty="0">
                <a:ln>
                  <a:noFill/>
                </a:ln>
                <a:solidFill>
                  <a:schemeClr val="tx1"/>
                </a:solidFill>
                <a:effectLst/>
                <a:uLnTx/>
                <a:uFillTx/>
                <a:latin typeface="+mn-lt"/>
                <a:ea typeface="+mn-ea"/>
                <a:cs typeface="+mn-cs"/>
              </a:rPr>
              <a:t>烫手→缩手</a:t>
            </a:r>
          </a:p>
          <a:p>
            <a:pPr marL="835025" marR="0" lvl="2" indent="0" algn="just" defTabSz="914400" rtl="0" eaLnBrk="1" fontAlgn="base" latinLnBrk="0" hangingPunct="1">
              <a:lnSpc>
                <a:spcPct val="130000"/>
              </a:lnSpc>
              <a:spcBef>
                <a:spcPts val="0"/>
              </a:spcBef>
              <a:spcAft>
                <a:spcPct val="0"/>
              </a:spcAft>
              <a:buClr>
                <a:schemeClr val="accent2"/>
              </a:buClr>
              <a:buSzTx/>
              <a:buFont typeface="Wingdings" panose="05000000000000000000" pitchFamily="2" charset="2"/>
              <a:buNone/>
              <a:defRPr/>
            </a:pPr>
            <a:r>
              <a:rPr kumimoji="0" lang="zh-CN" altLang="en-US" sz="2200" b="1" i="0" u="none" strike="noStrike" kern="1200" cap="none" spc="0" normalizeH="0" baseline="0" noProof="0" dirty="0">
                <a:ln>
                  <a:noFill/>
                </a:ln>
                <a:solidFill>
                  <a:schemeClr val="tx1"/>
                </a:solidFill>
                <a:effectLst/>
                <a:uLnTx/>
                <a:uFillTx/>
                <a:latin typeface="+mn-lt"/>
                <a:ea typeface="+mn-ea"/>
                <a:cs typeface="+mn-cs"/>
              </a:rPr>
              <a:t>下雨→地面湿</a:t>
            </a:r>
          </a:p>
          <a:p>
            <a:pPr marL="835025" marR="0" lvl="2" indent="0" algn="just" defTabSz="914400" rtl="0" eaLnBrk="1" fontAlgn="base" latinLnBrk="0" hangingPunct="1">
              <a:lnSpc>
                <a:spcPct val="130000"/>
              </a:lnSpc>
              <a:spcBef>
                <a:spcPts val="0"/>
              </a:spcBef>
              <a:spcAft>
                <a:spcPct val="0"/>
              </a:spcAft>
              <a:buClr>
                <a:schemeClr val="accent2"/>
              </a:buClr>
              <a:buSzTx/>
              <a:buFont typeface="Wingdings" panose="05000000000000000000" pitchFamily="2" charset="2"/>
              <a:buNone/>
              <a:defRPr/>
            </a:pPr>
            <a:r>
              <a:rPr kumimoji="0" lang="zh-CN" altLang="en-US" sz="2200" b="1" i="0" u="none" strike="noStrike" kern="1200" cap="none" spc="0" normalizeH="0" baseline="0" noProof="0" dirty="0">
                <a:ln>
                  <a:noFill/>
                </a:ln>
                <a:solidFill>
                  <a:schemeClr val="tx1"/>
                </a:solidFill>
                <a:effectLst/>
                <a:uLnTx/>
                <a:uFillTx/>
                <a:latin typeface="+mn-lt"/>
                <a:ea typeface="+mn-ea"/>
                <a:cs typeface="+mn-cs"/>
              </a:rPr>
              <a:t>下雨∧甲未打伞→甲被淋湿</a:t>
            </a:r>
          </a:p>
          <a:p>
            <a:pPr marL="835025" marR="0" lvl="2" indent="0" algn="just" defTabSz="914400" rtl="0" eaLnBrk="1" fontAlgn="base" latinLnBrk="0" hangingPunct="1">
              <a:lnSpc>
                <a:spcPct val="130000"/>
              </a:lnSpc>
              <a:spcBef>
                <a:spcPts val="0"/>
              </a:spcBef>
              <a:spcAft>
                <a:spcPct val="0"/>
              </a:spcAft>
              <a:buClr>
                <a:schemeClr val="accent2"/>
              </a:buClr>
              <a:buSzTx/>
              <a:buFont typeface="Wingdings" panose="05000000000000000000" pitchFamily="2" charset="2"/>
              <a:buNone/>
              <a:defRPr/>
            </a:pPr>
            <a:r>
              <a:rPr kumimoji="0" lang="zh-CN" altLang="en-US" sz="2200" b="1" i="0" u="none" strike="noStrike" kern="1200" cap="none" spc="0" normalizeH="0" baseline="0" noProof="0" dirty="0">
                <a:ln>
                  <a:noFill/>
                </a:ln>
                <a:solidFill>
                  <a:schemeClr val="tx1"/>
                </a:solidFill>
                <a:effectLst/>
                <a:uLnTx/>
                <a:uFillTx/>
                <a:latin typeface="+mn-lt"/>
                <a:ea typeface="+mn-ea"/>
                <a:cs typeface="+mn-cs"/>
              </a:rPr>
              <a:t> 所有人都会死∧甲是人→甲会死</a:t>
            </a:r>
          </a:p>
          <a:p>
            <a:pPr marL="0" marR="0" lvl="0" indent="0" algn="just"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defRPr/>
            </a:pPr>
            <a:endParaRPr kumimoji="0" lang="zh-CN" altLang="en-US" sz="2800" b="1" i="0" u="none" strike="noStrike" kern="1200" cap="none" spc="0" normalizeH="0" baseline="0" noProof="0" dirty="0">
              <a:ln>
                <a:noFill/>
              </a:ln>
              <a:solidFill>
                <a:schemeClr val="tx1"/>
              </a:solidFill>
              <a:effectLst/>
              <a:uLnTx/>
              <a:uFillTx/>
              <a:latin typeface="+mn-lt"/>
              <a:ea typeface="+mn-ea"/>
              <a:cs typeface="+mn-cs"/>
            </a:endParaRPr>
          </a:p>
        </p:txBody>
      </p:sp>
      <p:sp>
        <p:nvSpPr>
          <p:cNvPr id="64517" name="Rectangle 4"/>
          <p:cNvSpPr/>
          <p:nvPr/>
        </p:nvSpPr>
        <p:spPr>
          <a:xfrm>
            <a:off x="0" y="3328988"/>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64518" name="Rectangle 5"/>
          <p:cNvSpPr/>
          <p:nvPr/>
        </p:nvSpPr>
        <p:spPr>
          <a:xfrm>
            <a:off x="0" y="3328988"/>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59</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65539" name="Rectangle 2"/>
          <p:cNvSpPr>
            <a:spLocks noGrp="1"/>
          </p:cNvSpPr>
          <p:nvPr>
            <p:ph type="title"/>
          </p:nvPr>
        </p:nvSpPr>
        <p:spPr>
          <a:ln/>
        </p:spPr>
        <p:txBody>
          <a:bodyPr vert="horz" wrap="square" lIns="91440" tIns="45720" rIns="91440" bIns="45720" anchor="b" anchorCtr="0"/>
          <a:lstStyle/>
          <a:p>
            <a:pPr eaLnBrk="1" hangingPunct="1"/>
            <a:r>
              <a:rPr lang="en-US" altLang="zh-CN" dirty="0">
                <a:latin typeface="Times New Roman" panose="02020603050405020304" pitchFamily="18" charset="0"/>
              </a:rPr>
              <a:t>2.3.1  </a:t>
            </a:r>
            <a:r>
              <a:rPr lang="zh-CN" altLang="en-US" dirty="0">
                <a:latin typeface="Times New Roman" panose="02020603050405020304" pitchFamily="18" charset="0"/>
              </a:rPr>
              <a:t>产生式</a:t>
            </a:r>
          </a:p>
        </p:txBody>
      </p:sp>
      <p:sp>
        <p:nvSpPr>
          <p:cNvPr id="65540" name="Rectangle 3"/>
          <p:cNvSpPr/>
          <p:nvPr/>
        </p:nvSpPr>
        <p:spPr>
          <a:xfrm>
            <a:off x="295275" y="942975"/>
            <a:ext cx="5259388" cy="519113"/>
          </a:xfrm>
          <a:prstGeom prst="rect">
            <a:avLst/>
          </a:prstGeom>
          <a:noFill/>
          <a:ln w="9525">
            <a:noFill/>
          </a:ln>
        </p:spPr>
        <p:txBody>
          <a:bodyPr wrap="none">
            <a:spAutoFit/>
          </a:bodyPr>
          <a:lstStyle/>
          <a:p>
            <a:pPr marL="342900" indent="-342900" eaLnBrk="1" hangingPunct="1">
              <a:spcBef>
                <a:spcPct val="20000"/>
              </a:spcBef>
              <a:buClr>
                <a:schemeClr val="tx1"/>
              </a:buClr>
              <a:buFont typeface="Wingdings" panose="05000000000000000000" pitchFamily="2" charset="2"/>
              <a:buAutoNum type="arabicPeriod"/>
            </a:pPr>
            <a:r>
              <a:rPr lang="en-US" altLang="zh-CN" sz="2800" b="1" dirty="0">
                <a:latin typeface="Times New Roman" panose="02020603050405020304" pitchFamily="18" charset="0"/>
              </a:rPr>
              <a:t> </a:t>
            </a:r>
            <a:r>
              <a:rPr lang="zh-CN" altLang="en-US" sz="2800" b="1" dirty="0">
                <a:latin typeface="Arial" panose="020B0604020202020204" pitchFamily="34" charset="0"/>
              </a:rPr>
              <a:t>确定性</a:t>
            </a:r>
            <a:r>
              <a:rPr lang="zh-CN" altLang="en-US" sz="2800" b="1" dirty="0">
                <a:solidFill>
                  <a:srgbClr val="FF0000"/>
                </a:solidFill>
                <a:latin typeface="Arial" panose="020B0604020202020204" pitchFamily="34" charset="0"/>
              </a:rPr>
              <a:t>规则知识</a:t>
            </a:r>
            <a:r>
              <a:rPr lang="zh-CN" altLang="en-US" sz="2800" b="1" dirty="0">
                <a:latin typeface="Arial" panose="020B0604020202020204" pitchFamily="34" charset="0"/>
              </a:rPr>
              <a:t>的产生式表示</a:t>
            </a:r>
          </a:p>
        </p:txBody>
      </p:sp>
      <p:sp>
        <p:nvSpPr>
          <p:cNvPr id="65541" name="Rectangle 4"/>
          <p:cNvSpPr/>
          <p:nvPr/>
        </p:nvSpPr>
        <p:spPr>
          <a:xfrm>
            <a:off x="315913" y="3871913"/>
            <a:ext cx="5702300" cy="527050"/>
          </a:xfrm>
          <a:prstGeom prst="rect">
            <a:avLst/>
          </a:prstGeom>
          <a:noFill/>
          <a:ln w="9525">
            <a:noFill/>
          </a:ln>
        </p:spPr>
        <p:txBody>
          <a:bodyPr wrap="none">
            <a:spAutoFit/>
          </a:bodyPr>
          <a:lstStyle/>
          <a:p>
            <a:pPr marL="342900" indent="-342900" eaLnBrk="1" hangingPunct="1">
              <a:lnSpc>
                <a:spcPct val="110000"/>
              </a:lnSpc>
              <a:spcBef>
                <a:spcPct val="20000"/>
              </a:spcBef>
              <a:buClr>
                <a:schemeClr val="tx1"/>
              </a:buClr>
              <a:buFont typeface="Wingdings" panose="05000000000000000000" pitchFamily="2" charset="2"/>
            </a:pPr>
            <a:r>
              <a:rPr lang="en-US" altLang="zh-CN" sz="2800" b="1" dirty="0">
                <a:latin typeface="Times New Roman" panose="02020603050405020304" pitchFamily="18" charset="0"/>
              </a:rPr>
              <a:t>2.</a:t>
            </a:r>
            <a:r>
              <a:rPr lang="en-US" altLang="zh-CN" sz="2800" b="1" dirty="0">
                <a:latin typeface="Arial" panose="020B0604020202020204" pitchFamily="34" charset="0"/>
              </a:rPr>
              <a:t>  </a:t>
            </a:r>
            <a:r>
              <a:rPr lang="zh-CN" altLang="en-US" sz="2800" b="1" dirty="0">
                <a:latin typeface="Arial" panose="020B0604020202020204" pitchFamily="34" charset="0"/>
              </a:rPr>
              <a:t>不确定性</a:t>
            </a:r>
            <a:r>
              <a:rPr lang="zh-CN" altLang="en-US" sz="2800" b="1" dirty="0">
                <a:solidFill>
                  <a:srgbClr val="FF0000"/>
                </a:solidFill>
                <a:latin typeface="Arial" panose="020B0604020202020204" pitchFamily="34" charset="0"/>
              </a:rPr>
              <a:t>规则知识</a:t>
            </a:r>
            <a:r>
              <a:rPr lang="zh-CN" altLang="en-US" sz="2800" b="1" dirty="0">
                <a:latin typeface="Arial" panose="020B0604020202020204" pitchFamily="34" charset="0"/>
              </a:rPr>
              <a:t>的产生式表示</a:t>
            </a:r>
          </a:p>
        </p:txBody>
      </p:sp>
      <p:grpSp>
        <p:nvGrpSpPr>
          <p:cNvPr id="65542" name="Group 5"/>
          <p:cNvGrpSpPr/>
          <p:nvPr/>
        </p:nvGrpSpPr>
        <p:grpSpPr>
          <a:xfrm>
            <a:off x="280988" y="1585913"/>
            <a:ext cx="8561387" cy="2085975"/>
            <a:chOff x="177" y="999"/>
            <a:chExt cx="5393" cy="1314"/>
          </a:xfrm>
        </p:grpSpPr>
        <p:sp>
          <p:nvSpPr>
            <p:cNvPr id="65545" name="Rectangle 6"/>
            <p:cNvSpPr/>
            <p:nvPr/>
          </p:nvSpPr>
          <p:spPr>
            <a:xfrm>
              <a:off x="177" y="999"/>
              <a:ext cx="5393" cy="1314"/>
            </a:xfrm>
            <a:prstGeom prst="rect">
              <a:avLst/>
            </a:prstGeom>
            <a:gradFill rotWithShape="0">
              <a:gsLst>
                <a:gs pos="0">
                  <a:srgbClr val="CCFFFF"/>
                </a:gs>
                <a:gs pos="100000">
                  <a:srgbClr val="FFFFFF"/>
                </a:gs>
              </a:gsLst>
              <a:path path="rect">
                <a:fillToRect l="100000" b="100000"/>
              </a:path>
              <a:tileRect/>
            </a:gradFill>
            <a:ln w="9525" cap="flat" cmpd="sng">
              <a:solidFill>
                <a:srgbClr val="808080"/>
              </a:solidFill>
              <a:prstDash val="solid"/>
              <a:miter/>
              <a:headEnd type="none" w="med" len="med"/>
              <a:tailEnd type="none" w="med" len="med"/>
            </a:ln>
          </p:spPr>
          <p:txBody>
            <a:bodyPr>
              <a:spAutoFit/>
            </a:bodyPr>
            <a:lstStyle/>
            <a:p>
              <a:pPr eaLnBrk="1" hangingPunct="1">
                <a:lnSpc>
                  <a:spcPct val="110000"/>
                </a:lnSpc>
                <a:spcBef>
                  <a:spcPct val="20000"/>
                </a:spcBef>
                <a:buClr>
                  <a:schemeClr val="accent2"/>
                </a:buClr>
                <a:buFont typeface="Wingdings" panose="05000000000000000000" pitchFamily="2" charset="2"/>
                <a:buChar char="§"/>
              </a:pPr>
              <a:r>
                <a:rPr lang="en-US" altLang="zh-CN" sz="2600" dirty="0">
                  <a:latin typeface="Arial" panose="020B0604020202020204" pitchFamily="34" charset="0"/>
                </a:rPr>
                <a:t> </a:t>
              </a:r>
              <a:r>
                <a:rPr lang="zh-CN" altLang="en-US" sz="2600" dirty="0">
                  <a:latin typeface="Arial" panose="020B0604020202020204" pitchFamily="34" charset="0"/>
                </a:rPr>
                <a:t>基本形式：  </a:t>
              </a:r>
              <a:r>
                <a:rPr lang="en-US" altLang="zh-CN" sz="2600" dirty="0">
                  <a:latin typeface="Times New Roman" panose="02020603050405020304" pitchFamily="18" charset="0"/>
                </a:rPr>
                <a:t>IF    </a:t>
              </a:r>
              <a:r>
                <a:rPr lang="en-US" altLang="zh-CN" sz="2600" i="1" dirty="0">
                  <a:latin typeface="Times New Roman" panose="02020603050405020304" pitchFamily="18" charset="0"/>
                </a:rPr>
                <a:t>P</a:t>
              </a:r>
              <a:r>
                <a:rPr lang="en-US" altLang="zh-CN" sz="2600" dirty="0">
                  <a:latin typeface="Times New Roman" panose="02020603050405020304" pitchFamily="18" charset="0"/>
                </a:rPr>
                <a:t>    THEN   </a:t>
              </a:r>
              <a:r>
                <a:rPr lang="en-US" altLang="zh-CN" sz="2600" i="1" dirty="0">
                  <a:latin typeface="Times New Roman" panose="02020603050405020304" pitchFamily="18" charset="0"/>
                </a:rPr>
                <a:t> Q</a:t>
              </a:r>
            </a:p>
            <a:p>
              <a:pPr algn="just" eaLnBrk="1" hangingPunct="1">
                <a:lnSpc>
                  <a:spcPct val="110000"/>
                </a:lnSpc>
                <a:spcBef>
                  <a:spcPct val="20000"/>
                </a:spcBef>
                <a:buClr>
                  <a:schemeClr val="accent2"/>
                </a:buClr>
                <a:buFont typeface="Wingdings" panose="05000000000000000000" pitchFamily="2" charset="2"/>
              </a:pPr>
              <a:r>
                <a:rPr lang="en-US" altLang="zh-CN" sz="2600" dirty="0">
                  <a:latin typeface="Arial" panose="020B0604020202020204" pitchFamily="34" charset="0"/>
                </a:rPr>
                <a:t>         </a:t>
              </a:r>
              <a:r>
                <a:rPr lang="zh-CN" altLang="en-US" sz="2600" dirty="0">
                  <a:latin typeface="Arial" panose="020B0604020202020204" pitchFamily="34" charset="0"/>
                </a:rPr>
                <a:t>或者：</a:t>
              </a:r>
            </a:p>
            <a:p>
              <a:pPr algn="just" eaLnBrk="1" hangingPunct="1">
                <a:lnSpc>
                  <a:spcPct val="110000"/>
                </a:lnSpc>
                <a:spcBef>
                  <a:spcPct val="20000"/>
                </a:spcBef>
                <a:buClr>
                  <a:schemeClr val="accent2"/>
                </a:buClr>
                <a:buFont typeface="Wingdings" panose="05000000000000000000" pitchFamily="2" charset="2"/>
                <a:buChar char="§"/>
              </a:pPr>
              <a:r>
                <a:rPr lang="zh-CN" altLang="en-US" sz="2600" dirty="0">
                  <a:latin typeface="宋体" panose="02010600030101010101" pitchFamily="2" charset="-122"/>
                </a:rPr>
                <a:t> 例如：</a:t>
              </a:r>
              <a:endParaRPr lang="zh-CN" altLang="en-US" sz="2600" dirty="0">
                <a:latin typeface="Times New Roman" panose="02020603050405020304" pitchFamily="18" charset="0"/>
                <a:cs typeface="Times New Roman" panose="02020603050405020304" pitchFamily="18" charset="0"/>
              </a:endParaRPr>
            </a:p>
            <a:p>
              <a:pPr algn="just" eaLnBrk="1" hangingPunct="1">
                <a:lnSpc>
                  <a:spcPct val="110000"/>
                </a:lnSpc>
                <a:spcBef>
                  <a:spcPct val="20000"/>
                </a:spcBef>
                <a:buClr>
                  <a:schemeClr val="accent2"/>
                </a:buClr>
                <a:buFont typeface="Wingdings" panose="05000000000000000000" pitchFamily="2" charset="2"/>
              </a:pPr>
              <a:r>
                <a:rPr lang="zh-CN" altLang="en-US" sz="2600" dirty="0">
                  <a:latin typeface="Times New Roman" panose="02020603050405020304" pitchFamily="18" charset="0"/>
                  <a:cs typeface="Times New Roman" panose="02020603050405020304" pitchFamily="18" charset="0"/>
                </a:rPr>
                <a:t>     </a:t>
              </a:r>
              <a:r>
                <a:rPr lang="en-US" altLang="zh-CN" sz="2600" i="1" dirty="0">
                  <a:latin typeface="Times New Roman" panose="02020603050405020304" pitchFamily="18" charset="0"/>
                  <a:cs typeface="Times New Roman" panose="02020603050405020304" pitchFamily="18" charset="0"/>
                </a:rPr>
                <a:t>r</a:t>
              </a:r>
              <a:r>
                <a:rPr lang="en-US" altLang="zh-CN" sz="2600" baseline="-30000" dirty="0">
                  <a:latin typeface="Times New Roman" panose="02020603050405020304" pitchFamily="18" charset="0"/>
                  <a:cs typeface="Times New Roman" panose="02020603050405020304" pitchFamily="18" charset="0"/>
                </a:rPr>
                <a:t>4</a:t>
              </a:r>
              <a:r>
                <a:rPr lang="zh-CN" altLang="en-US" sz="2600" dirty="0">
                  <a:latin typeface="宋体" panose="02010600030101010101" pitchFamily="2" charset="-122"/>
                </a:rPr>
                <a:t>：</a:t>
              </a:r>
              <a:r>
                <a:rPr lang="en-US" altLang="zh-CN" sz="2600" dirty="0">
                  <a:latin typeface="Times New Roman" panose="02020603050405020304" pitchFamily="18" charset="0"/>
                  <a:cs typeface="Times New Roman" panose="02020603050405020304" pitchFamily="18" charset="0"/>
                </a:rPr>
                <a:t>IF   </a:t>
              </a:r>
              <a:r>
                <a:rPr lang="zh-CN" altLang="en-US" sz="2600" dirty="0">
                  <a:latin typeface="宋体" panose="02010600030101010101" pitchFamily="2" charset="-122"/>
                </a:rPr>
                <a:t>动物会飞</a:t>
              </a: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AND    </a:t>
              </a:r>
              <a:r>
                <a:rPr lang="zh-CN" altLang="en-US" sz="2600" dirty="0">
                  <a:latin typeface="宋体" panose="02010600030101010101" pitchFamily="2" charset="-122"/>
                </a:rPr>
                <a:t>会下蛋</a:t>
              </a: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THEN   </a:t>
              </a:r>
              <a:r>
                <a:rPr lang="zh-CN" altLang="en-US" sz="2600" dirty="0">
                  <a:latin typeface="宋体" panose="02010600030101010101" pitchFamily="2" charset="-122"/>
                </a:rPr>
                <a:t>该动物是鸟</a:t>
              </a:r>
            </a:p>
          </p:txBody>
        </p:sp>
        <p:graphicFrame>
          <p:nvGraphicFramePr>
            <p:cNvPr id="65546" name="Object 7"/>
            <p:cNvGraphicFramePr>
              <a:graphicFrameLocks noChangeAspect="1"/>
            </p:cNvGraphicFramePr>
            <p:nvPr/>
          </p:nvGraphicFramePr>
          <p:xfrm>
            <a:off x="1478" y="1379"/>
            <a:ext cx="850" cy="316"/>
          </p:xfrm>
          <a:graphic>
            <a:graphicData uri="http://schemas.openxmlformats.org/presentationml/2006/ole">
              <mc:AlternateContent xmlns:mc="http://schemas.openxmlformats.org/markup-compatibility/2006">
                <mc:Choice xmlns:v="urn:schemas-microsoft-com:vml" Requires="v">
                  <p:oleObj r:id="rId2" imgW="482600" imgH="203200" progId="Equation.3">
                    <p:embed/>
                  </p:oleObj>
                </mc:Choice>
                <mc:Fallback>
                  <p:oleObj r:id="rId2" imgW="482600" imgH="203200" progId="Equation.3">
                    <p:embed/>
                    <p:pic>
                      <p:nvPicPr>
                        <p:cNvPr id="0" name="图片 3115"/>
                        <p:cNvPicPr/>
                        <p:nvPr/>
                      </p:nvPicPr>
                      <p:blipFill>
                        <a:blip r:embed="rId3"/>
                        <a:stretch>
                          <a:fillRect/>
                        </a:stretch>
                      </p:blipFill>
                      <p:spPr>
                        <a:xfrm>
                          <a:off x="1478" y="1379"/>
                          <a:ext cx="850" cy="316"/>
                        </a:xfrm>
                        <a:prstGeom prst="rect">
                          <a:avLst/>
                        </a:prstGeom>
                        <a:noFill/>
                        <a:ln w="38100">
                          <a:noFill/>
                          <a:miter/>
                        </a:ln>
                      </p:spPr>
                    </p:pic>
                  </p:oleObj>
                </mc:Fallback>
              </mc:AlternateContent>
            </a:graphicData>
          </a:graphic>
        </p:graphicFrame>
      </p:grpSp>
      <p:sp>
        <p:nvSpPr>
          <p:cNvPr id="65543" name="Rectangle 8"/>
          <p:cNvSpPr>
            <a:spLocks noGrp="1"/>
          </p:cNvSpPr>
          <p:nvPr>
            <p:ph idx="1"/>
          </p:nvPr>
        </p:nvSpPr>
        <p:spPr>
          <a:xfrm>
            <a:off x="250825" y="4579938"/>
            <a:ext cx="8642350" cy="1979612"/>
          </a:xfrm>
          <a:gradFill rotWithShape="0">
            <a:gsLst>
              <a:gs pos="0">
                <a:srgbClr val="CCFFCC">
                  <a:alpha val="100000"/>
                </a:srgbClr>
              </a:gs>
              <a:gs pos="100000">
                <a:schemeClr val="bg1">
                  <a:alpha val="100000"/>
                </a:schemeClr>
              </a:gs>
            </a:gsLst>
            <a:path path="rect">
              <a:fillToRect l="100000" t="100000"/>
            </a:path>
            <a:tileRect/>
          </a:gradFill>
          <a:ln>
            <a:solidFill>
              <a:srgbClr val="808080">
                <a:alpha val="100000"/>
              </a:srgbClr>
            </a:solidFill>
            <a:miter lim="800000"/>
          </a:ln>
        </p:spPr>
        <p:txBody>
          <a:bodyPr vert="horz" wrap="square" lIns="91440" tIns="45720" rIns="91440" bIns="45720" anchor="t" anchorCtr="0"/>
          <a:lstStyle/>
          <a:p>
            <a:pPr marL="193675" indent="-193675" eaLnBrk="1" hangingPunct="1">
              <a:buFont typeface="Wingdings" panose="05000000000000000000" pitchFamily="2" charset="2"/>
              <a:buChar char="§"/>
            </a:pPr>
            <a:r>
              <a:rPr lang="en-US" altLang="zh-CN" sz="2600" dirty="0"/>
              <a:t> </a:t>
            </a:r>
            <a:r>
              <a:rPr lang="zh-CN" altLang="en-US" sz="2600" dirty="0"/>
              <a:t>基本形式：  </a:t>
            </a:r>
            <a:r>
              <a:rPr lang="en-US" altLang="zh-CN" sz="2600" dirty="0">
                <a:latin typeface="Times New Roman" panose="02020603050405020304" pitchFamily="18" charset="0"/>
              </a:rPr>
              <a:t>IF    </a:t>
            </a:r>
            <a:r>
              <a:rPr lang="en-US" altLang="zh-CN" sz="2600" i="1" dirty="0">
                <a:latin typeface="Times New Roman" panose="02020603050405020304" pitchFamily="18" charset="0"/>
              </a:rPr>
              <a:t>P</a:t>
            </a:r>
            <a:r>
              <a:rPr lang="en-US" altLang="zh-CN" sz="2600" dirty="0">
                <a:latin typeface="Times New Roman" panose="02020603050405020304" pitchFamily="18" charset="0"/>
              </a:rPr>
              <a:t>    THEN    </a:t>
            </a:r>
            <a:r>
              <a:rPr lang="en-US" altLang="zh-CN" sz="2600" i="1" dirty="0">
                <a:latin typeface="Times New Roman" panose="02020603050405020304" pitchFamily="18" charset="0"/>
              </a:rPr>
              <a:t>Q</a:t>
            </a:r>
            <a:r>
              <a:rPr lang="en-US" altLang="zh-CN" sz="2600" dirty="0"/>
              <a:t> </a:t>
            </a:r>
            <a:r>
              <a:rPr lang="zh-CN" altLang="en-US" sz="2600" dirty="0"/>
              <a:t>（置信度） </a:t>
            </a:r>
          </a:p>
          <a:p>
            <a:pPr marL="193675" indent="-193675" eaLnBrk="1" hangingPunct="1">
              <a:buNone/>
            </a:pPr>
            <a:r>
              <a:rPr lang="zh-CN" altLang="en-US" sz="2600" dirty="0"/>
              <a:t>          或者：                     （置信度</a:t>
            </a:r>
            <a:r>
              <a:rPr lang="zh-CN" altLang="en-US" b="1" dirty="0"/>
              <a:t>）</a:t>
            </a:r>
          </a:p>
          <a:p>
            <a:pPr marL="193675" indent="-193675" eaLnBrk="1" hangingPunct="1">
              <a:buNone/>
            </a:pPr>
            <a:r>
              <a:rPr lang="zh-CN" altLang="en-US" b="1" dirty="0"/>
              <a:t>   </a:t>
            </a:r>
            <a:r>
              <a:rPr lang="zh-CN" altLang="en-US" b="1" dirty="0">
                <a:latin typeface="Times New Roman" panose="02020603050405020304" pitchFamily="18" charset="0"/>
              </a:rPr>
              <a:t>例如： </a:t>
            </a:r>
            <a:r>
              <a:rPr lang="en-US" altLang="zh-CN" b="1" dirty="0">
                <a:latin typeface="Times New Roman" panose="02020603050405020304" pitchFamily="18" charset="0"/>
              </a:rPr>
              <a:t>IF   </a:t>
            </a:r>
            <a:r>
              <a:rPr lang="zh-CN" altLang="en-US" b="1" dirty="0">
                <a:latin typeface="Times New Roman" panose="02020603050405020304" pitchFamily="18" charset="0"/>
              </a:rPr>
              <a:t>发烧    </a:t>
            </a:r>
            <a:r>
              <a:rPr lang="en-US" altLang="zh-CN" b="1" dirty="0">
                <a:latin typeface="Times New Roman" panose="02020603050405020304" pitchFamily="18" charset="0"/>
              </a:rPr>
              <a:t>THEN    </a:t>
            </a:r>
            <a:r>
              <a:rPr lang="zh-CN" altLang="en-US" b="1" dirty="0">
                <a:latin typeface="Times New Roman" panose="02020603050405020304" pitchFamily="18" charset="0"/>
              </a:rPr>
              <a:t>感冒   （</a:t>
            </a:r>
            <a:r>
              <a:rPr lang="en-US" altLang="zh-CN" b="1" dirty="0">
                <a:latin typeface="Times New Roman" panose="02020603050405020304" pitchFamily="18" charset="0"/>
              </a:rPr>
              <a:t>0.6</a:t>
            </a:r>
            <a:r>
              <a:rPr lang="zh-CN" altLang="en-US" b="1" dirty="0">
                <a:latin typeface="Times New Roman" panose="02020603050405020304" pitchFamily="18" charset="0"/>
              </a:rPr>
              <a:t>）</a:t>
            </a:r>
          </a:p>
        </p:txBody>
      </p:sp>
      <p:graphicFrame>
        <p:nvGraphicFramePr>
          <p:cNvPr id="65544" name="Object 9"/>
          <p:cNvGraphicFramePr>
            <a:graphicFrameLocks noChangeAspect="1"/>
          </p:cNvGraphicFramePr>
          <p:nvPr/>
        </p:nvGraphicFramePr>
        <p:xfrm>
          <a:off x="2598738" y="5275263"/>
          <a:ext cx="1101725" cy="450850"/>
        </p:xfrm>
        <a:graphic>
          <a:graphicData uri="http://schemas.openxmlformats.org/presentationml/2006/ole">
            <mc:AlternateContent xmlns:mc="http://schemas.openxmlformats.org/markup-compatibility/2006">
              <mc:Choice xmlns:v="urn:schemas-microsoft-com:vml" Requires="v">
                <p:oleObj r:id="rId4" imgW="482600" imgH="203200" progId="Equation.3">
                  <p:embed/>
                </p:oleObj>
              </mc:Choice>
              <mc:Fallback>
                <p:oleObj r:id="rId4" imgW="482600" imgH="203200" progId="Equation.3">
                  <p:embed/>
                  <p:pic>
                    <p:nvPicPr>
                      <p:cNvPr id="0" name="图片 3114"/>
                      <p:cNvPicPr/>
                      <p:nvPr/>
                    </p:nvPicPr>
                    <p:blipFill>
                      <a:blip r:embed="rId5"/>
                      <a:stretch>
                        <a:fillRect/>
                      </a:stretch>
                    </p:blipFill>
                    <p:spPr>
                      <a:xfrm>
                        <a:off x="2598738" y="5275263"/>
                        <a:ext cx="1101725" cy="450850"/>
                      </a:xfrm>
                      <a:prstGeom prst="rect">
                        <a:avLst/>
                      </a:prstGeom>
                      <a:noFill/>
                      <a:ln w="38100">
                        <a:noFill/>
                        <a:miter/>
                      </a:ln>
                    </p:spPr>
                  </p:pic>
                </p:oleObj>
              </mc:Fallback>
            </mc:AlternateContent>
          </a:graphicData>
        </a:graphic>
      </p:graphicFrame>
      <p:sp>
        <p:nvSpPr>
          <p:cNvPr id="4" name="线形标注 1 3"/>
          <p:cNvSpPr/>
          <p:nvPr/>
        </p:nvSpPr>
        <p:spPr>
          <a:xfrm>
            <a:off x="3117279" y="1658019"/>
            <a:ext cx="1674812" cy="465137"/>
          </a:xfrm>
          <a:prstGeom prst="borderCallout1">
            <a:avLst/>
          </a:prstGeom>
          <a:solidFill>
            <a:srgbClr val="F9D6D4"/>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rPr>
              <a:t>前提，指出该产生式是否可用的条件</a:t>
            </a:r>
          </a:p>
        </p:txBody>
      </p:sp>
      <p:sp>
        <p:nvSpPr>
          <p:cNvPr id="15" name="线形标注 1 14"/>
          <p:cNvSpPr/>
          <p:nvPr/>
        </p:nvSpPr>
        <p:spPr>
          <a:xfrm>
            <a:off x="4191000" y="2029494"/>
            <a:ext cx="1674812" cy="465137"/>
          </a:xfrm>
          <a:prstGeom prst="borderCallout1">
            <a:avLst/>
          </a:prstGeom>
          <a:solidFill>
            <a:srgbClr val="D0F0FE"/>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rPr>
              <a:t>得出的结论或操作</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6</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0243" name="Rectangle 2"/>
          <p:cNvSpPr>
            <a:spLocks noGrp="1"/>
          </p:cNvSpPr>
          <p:nvPr>
            <p:ph type="title"/>
          </p:nvPr>
        </p:nvSpPr>
        <p:spPr>
          <a:ln/>
        </p:spPr>
        <p:txBody>
          <a:bodyPr vert="horz" wrap="square" lIns="91440" tIns="45720" rIns="91440" bIns="45720" anchor="b" anchorCtr="0"/>
          <a:lstStyle/>
          <a:p>
            <a:pPr eaLnBrk="1" hangingPunct="1"/>
            <a:r>
              <a:rPr lang="en-US" altLang="zh-CN" dirty="0">
                <a:latin typeface="Times New Roman" panose="02020603050405020304" pitchFamily="18" charset="0"/>
              </a:rPr>
              <a:t>2.1.1  </a:t>
            </a:r>
            <a:r>
              <a:rPr lang="zh-CN" altLang="en-US" dirty="0">
                <a:latin typeface="Times New Roman" panose="02020603050405020304" pitchFamily="18" charset="0"/>
              </a:rPr>
              <a:t>知识的概念</a:t>
            </a:r>
          </a:p>
        </p:txBody>
      </p:sp>
      <p:sp>
        <p:nvSpPr>
          <p:cNvPr id="210947" name="Rectangle 3"/>
          <p:cNvSpPr>
            <a:spLocks noGrp="1"/>
          </p:cNvSpPr>
          <p:nvPr>
            <p:ph idx="1"/>
          </p:nvPr>
        </p:nvSpPr>
        <p:spPr>
          <a:ln/>
        </p:spPr>
        <p:txBody>
          <a:bodyPr vert="horz" wrap="square" lIns="91440" tIns="45720" rIns="91440" bIns="45720" anchor="t" anchorCtr="0"/>
          <a:lstStyle/>
          <a:p>
            <a:pPr eaLnBrk="1" hangingPunct="1"/>
            <a:r>
              <a:rPr lang="zh-CN" altLang="en-US" sz="2600" b="1" dirty="0"/>
              <a:t>知识：在长期的生活及社会实践中、在科学研究及实验中积累起来的对客观世界的认识与经验。</a:t>
            </a:r>
          </a:p>
          <a:p>
            <a:pPr eaLnBrk="1" hangingPunct="1"/>
            <a:r>
              <a:rPr lang="zh-CN" altLang="en-US" sz="2600" b="1" dirty="0"/>
              <a:t>知识：把有关</a:t>
            </a:r>
            <a:r>
              <a:rPr lang="zh-CN" altLang="en-US" sz="2600" b="1" dirty="0">
                <a:solidFill>
                  <a:schemeClr val="accent2"/>
                </a:solidFill>
              </a:rPr>
              <a:t>信息关联</a:t>
            </a:r>
            <a:r>
              <a:rPr lang="zh-CN" altLang="en-US" sz="2600" b="1" dirty="0"/>
              <a:t>在一起所形成的信息结构。 </a:t>
            </a:r>
          </a:p>
          <a:p>
            <a:pPr eaLnBrk="1" hangingPunct="1"/>
            <a:r>
              <a:rPr lang="zh-CN" altLang="en-US" sz="2600" b="1" dirty="0"/>
              <a:t>知识反映了客观世界中事物之间的关系，不同事物或者相同事物间的不同关系形成了不同的知识。</a:t>
            </a:r>
          </a:p>
          <a:p>
            <a:pPr eaLnBrk="1" hangingPunct="1">
              <a:buNone/>
            </a:pPr>
            <a:r>
              <a:rPr lang="zh-CN" altLang="en-US" sz="2600" b="1" dirty="0"/>
              <a:t>     </a:t>
            </a:r>
            <a:endParaRPr lang="zh-CN" altLang="en-US" b="1" dirty="0"/>
          </a:p>
        </p:txBody>
      </p:sp>
      <p:sp>
        <p:nvSpPr>
          <p:cNvPr id="210948" name="AutoShape 4"/>
          <p:cNvSpPr/>
          <p:nvPr/>
        </p:nvSpPr>
        <p:spPr>
          <a:xfrm>
            <a:off x="3546475" y="2890838"/>
            <a:ext cx="5407025" cy="1219200"/>
          </a:xfrm>
          <a:prstGeom prst="accentCallout2">
            <a:avLst>
              <a:gd name="adj1" fmla="val 9375"/>
              <a:gd name="adj2" fmla="val -1407"/>
              <a:gd name="adj3" fmla="val 9375"/>
              <a:gd name="adj4" fmla="val -3463"/>
              <a:gd name="adj5" fmla="val -22264"/>
              <a:gd name="adj6" fmla="val -5606"/>
            </a:avLst>
          </a:prstGeom>
          <a:gradFill rotWithShape="0">
            <a:gsLst>
              <a:gs pos="0">
                <a:schemeClr val="bg1"/>
              </a:gs>
              <a:gs pos="100000">
                <a:schemeClr val="accent1"/>
              </a:gs>
            </a:gsLst>
            <a:path path="shape">
              <a:fillToRect l="50000" t="50000" r="50000" b="50000"/>
            </a:path>
            <a:tileRect/>
          </a:gradFill>
          <a:ln w="9525" cap="flat" cmpd="sng">
            <a:solidFill>
              <a:schemeClr val="accent2"/>
            </a:solidFill>
            <a:prstDash val="solid"/>
            <a:miter/>
            <a:headEnd type="none" w="med" len="med"/>
            <a:tailEnd type="none" w="med" len="med"/>
          </a:ln>
        </p:spPr>
        <p:txBody>
          <a:bodyPr/>
          <a:lstStyle/>
          <a:p>
            <a:pPr eaLnBrk="1" hangingPunct="1"/>
            <a:r>
              <a:rPr lang="zh-CN" altLang="en-US" sz="2400" b="1" dirty="0">
                <a:latin typeface="Arial" panose="020B0604020202020204" pitchFamily="34" charset="0"/>
              </a:rPr>
              <a:t>信息关联形式：</a:t>
            </a:r>
            <a:r>
              <a:rPr lang="zh-CN" altLang="en-US" sz="2400" b="1" dirty="0">
                <a:latin typeface="Times New Roman" panose="02020603050405020304" pitchFamily="18" charset="0"/>
              </a:rPr>
              <a:t>“</a:t>
            </a:r>
            <a:r>
              <a:rPr lang="zh-CN" altLang="en-US" sz="2400" b="1" dirty="0">
                <a:latin typeface="宋体" panose="02010600030101010101" pitchFamily="2" charset="-122"/>
              </a:rPr>
              <a:t>如果</a:t>
            </a:r>
            <a:r>
              <a:rPr lang="en-US" altLang="zh-CN" sz="2800" baseline="5000" dirty="0">
                <a:latin typeface="宋体" panose="02010600030101010101" pitchFamily="2" charset="-122"/>
              </a:rPr>
              <a:t>……</a:t>
            </a:r>
            <a:r>
              <a:rPr lang="zh-CN" altLang="en-US" b="1" dirty="0">
                <a:latin typeface="Arial" panose="020B0604020202020204" pitchFamily="34" charset="0"/>
              </a:rPr>
              <a:t>，</a:t>
            </a:r>
            <a:r>
              <a:rPr lang="zh-CN" altLang="en-US" sz="2400" b="1" dirty="0">
                <a:latin typeface="宋体" panose="02010600030101010101" pitchFamily="2" charset="-122"/>
              </a:rPr>
              <a:t>则</a:t>
            </a:r>
            <a:r>
              <a:rPr lang="en-US" altLang="zh-CN" sz="2800" baseline="5000" dirty="0">
                <a:latin typeface="宋体" panose="02010600030101010101" pitchFamily="2" charset="-122"/>
              </a:rPr>
              <a:t>……</a:t>
            </a:r>
            <a:r>
              <a:rPr lang="en-US" altLang="zh-CN" sz="2400" b="1" dirty="0">
                <a:latin typeface="Times New Roman" panose="02020603050405020304" pitchFamily="18" charset="0"/>
              </a:rPr>
              <a:t>”</a:t>
            </a:r>
            <a:r>
              <a:rPr lang="en-US" altLang="zh-CN" sz="2400" b="1" dirty="0">
                <a:latin typeface="Arial" panose="020B0604020202020204" pitchFamily="34" charset="0"/>
              </a:rPr>
              <a:t> </a:t>
            </a:r>
          </a:p>
          <a:p>
            <a:pPr eaLnBrk="1" hangingPunct="1"/>
            <a:endParaRPr lang="en-US" altLang="zh-CN" sz="2400" b="1" dirty="0">
              <a:latin typeface="Arial" panose="020B0604020202020204" pitchFamily="34" charset="0"/>
            </a:endParaRPr>
          </a:p>
          <a:p>
            <a:pPr eaLnBrk="1" hangingPunct="1"/>
            <a:r>
              <a:rPr lang="zh-CN" altLang="en-US" sz="2400" b="1" dirty="0">
                <a:solidFill>
                  <a:schemeClr val="accent2"/>
                </a:solidFill>
                <a:latin typeface="宋体" panose="02010600030101010101" pitchFamily="2" charset="-122"/>
              </a:rPr>
              <a:t>如果大雁向南飞，则冬天就要来临了。</a:t>
            </a:r>
          </a:p>
          <a:p>
            <a:pPr algn="ctr" eaLnBrk="1" hangingPunct="1"/>
            <a:r>
              <a:rPr lang="zh-CN" altLang="en-US" dirty="0">
                <a:latin typeface="Arial" panose="020B0604020202020204" pitchFamily="34" charset="0"/>
              </a:rPr>
              <a:t> </a:t>
            </a:r>
          </a:p>
        </p:txBody>
      </p:sp>
      <p:sp>
        <p:nvSpPr>
          <p:cNvPr id="210949" name="Text Box 5"/>
          <p:cNvSpPr txBox="1"/>
          <p:nvPr/>
        </p:nvSpPr>
        <p:spPr>
          <a:xfrm>
            <a:off x="7239000" y="5524500"/>
            <a:ext cx="1905000" cy="519113"/>
          </a:xfrm>
          <a:prstGeom prst="rect">
            <a:avLst/>
          </a:prstGeom>
          <a:noFill/>
          <a:ln w="9525">
            <a:noFill/>
          </a:ln>
        </p:spPr>
        <p:txBody>
          <a:bodyPr>
            <a:spAutoFit/>
          </a:bodyPr>
          <a:lstStyle/>
          <a:p>
            <a:pPr eaLnBrk="1" hangingPunct="1">
              <a:spcBef>
                <a:spcPct val="50000"/>
              </a:spcBef>
            </a:pPr>
            <a:r>
              <a:rPr lang="en-US" altLang="zh-CN" sz="2800" b="1" dirty="0">
                <a:latin typeface="Times New Roman" panose="02020603050405020304" pitchFamily="18" charset="0"/>
              </a:rPr>
              <a:t>——</a:t>
            </a:r>
            <a:r>
              <a:rPr lang="en-US" altLang="zh-CN" sz="2800" b="1" dirty="0">
                <a:latin typeface="宋体" panose="02010600030101010101" pitchFamily="2" charset="-122"/>
              </a:rPr>
              <a:t> </a:t>
            </a:r>
            <a:r>
              <a:rPr lang="zh-CN" altLang="en-US" sz="2800" b="1" dirty="0">
                <a:solidFill>
                  <a:schemeClr val="accent2"/>
                </a:solidFill>
                <a:latin typeface="宋体" panose="02010600030101010101" pitchFamily="2" charset="-122"/>
              </a:rPr>
              <a:t>规则</a:t>
            </a:r>
          </a:p>
        </p:txBody>
      </p:sp>
      <p:sp>
        <p:nvSpPr>
          <p:cNvPr id="210950" name="Rectangle 6"/>
          <p:cNvSpPr/>
          <p:nvPr/>
        </p:nvSpPr>
        <p:spPr>
          <a:xfrm>
            <a:off x="3429000" y="4686300"/>
            <a:ext cx="2252663" cy="604838"/>
          </a:xfrm>
          <a:prstGeom prst="rect">
            <a:avLst/>
          </a:prstGeom>
          <a:noFill/>
          <a:ln w="9525">
            <a:noFill/>
          </a:ln>
        </p:spPr>
        <p:txBody>
          <a:bodyPr>
            <a:spAutoFit/>
          </a:bodyPr>
          <a:lstStyle/>
          <a:p>
            <a:pPr eaLnBrk="1" hangingPunct="1">
              <a:lnSpc>
                <a:spcPct val="120000"/>
              </a:lnSpc>
              <a:spcBef>
                <a:spcPct val="40000"/>
              </a:spcBef>
              <a:buClr>
                <a:schemeClr val="accent2"/>
              </a:buClr>
              <a:buFont typeface="Wingdings" panose="05000000000000000000" pitchFamily="2" charset="2"/>
            </a:pPr>
            <a:r>
              <a:rPr lang="en-US" altLang="zh-CN" sz="2800" b="1" dirty="0">
                <a:latin typeface="Arial" panose="020B0604020202020204" pitchFamily="34" charset="0"/>
              </a:rPr>
              <a:t>——   </a:t>
            </a:r>
            <a:r>
              <a:rPr lang="zh-CN" altLang="en-US" sz="2800" b="1" dirty="0">
                <a:solidFill>
                  <a:schemeClr val="accent2"/>
                </a:solidFill>
                <a:latin typeface="Arial" panose="020B0604020202020204" pitchFamily="34" charset="0"/>
              </a:rPr>
              <a:t>事实</a:t>
            </a:r>
          </a:p>
        </p:txBody>
      </p:sp>
      <p:sp>
        <p:nvSpPr>
          <p:cNvPr id="210951" name="Rectangle 7"/>
          <p:cNvSpPr/>
          <p:nvPr/>
        </p:nvSpPr>
        <p:spPr>
          <a:xfrm>
            <a:off x="493713" y="4038600"/>
            <a:ext cx="7086600" cy="2109788"/>
          </a:xfrm>
          <a:prstGeom prst="rect">
            <a:avLst/>
          </a:prstGeom>
          <a:noFill/>
          <a:ln w="9525">
            <a:noFill/>
          </a:ln>
        </p:spPr>
        <p:txBody>
          <a:bodyPr>
            <a:spAutoFit/>
          </a:bodyPr>
          <a:lstStyle/>
          <a:p>
            <a:pPr eaLnBrk="1" hangingPunct="1">
              <a:lnSpc>
                <a:spcPct val="120000"/>
              </a:lnSpc>
              <a:spcBef>
                <a:spcPct val="50000"/>
              </a:spcBef>
              <a:buClr>
                <a:schemeClr val="accent2"/>
              </a:buClr>
              <a:buFont typeface="Wingdings" panose="05000000000000000000" pitchFamily="2" charset="2"/>
            </a:pPr>
            <a:r>
              <a:rPr lang="zh-CN" altLang="en-US" sz="2800" b="1" dirty="0">
                <a:latin typeface="Arial" panose="020B0604020202020204" pitchFamily="34" charset="0"/>
              </a:rPr>
              <a:t>例如：</a:t>
            </a:r>
          </a:p>
          <a:p>
            <a:pPr eaLnBrk="1" hangingPunct="1">
              <a:lnSpc>
                <a:spcPct val="120000"/>
              </a:lnSpc>
              <a:spcBef>
                <a:spcPct val="50000"/>
              </a:spcBef>
              <a:buClr>
                <a:schemeClr val="accent2"/>
              </a:buClr>
              <a:buFont typeface="Wingdings" panose="05000000000000000000" pitchFamily="2" charset="2"/>
            </a:pPr>
            <a:r>
              <a:rPr lang="zh-CN" altLang="en-US" sz="2800" b="1" dirty="0">
                <a:latin typeface="Arial" panose="020B0604020202020204" pitchFamily="34" charset="0"/>
              </a:rPr>
              <a:t> </a:t>
            </a:r>
            <a:r>
              <a:rPr lang="zh-CN" altLang="en-US" sz="2800" b="1" dirty="0">
                <a:latin typeface="Times New Roman" panose="02020603050405020304" pitchFamily="18" charset="0"/>
              </a:rPr>
              <a:t>“</a:t>
            </a:r>
            <a:r>
              <a:rPr lang="zh-CN" altLang="en-US" sz="2800" b="1" dirty="0">
                <a:solidFill>
                  <a:schemeClr val="folHlink"/>
                </a:solidFill>
                <a:latin typeface="宋体" panose="02010600030101010101" pitchFamily="2" charset="-122"/>
              </a:rPr>
              <a:t>雪是白色的</a:t>
            </a:r>
            <a:r>
              <a:rPr lang="zh-CN" altLang="en-US" sz="2800" b="1" dirty="0">
                <a:latin typeface="Times New Roman" panose="02020603050405020304" pitchFamily="18" charset="0"/>
              </a:rPr>
              <a:t>”</a:t>
            </a:r>
            <a:r>
              <a:rPr lang="zh-CN" altLang="en-US" sz="2800" b="1" dirty="0">
                <a:latin typeface="Arial" panose="020B0604020202020204" pitchFamily="34" charset="0"/>
              </a:rPr>
              <a:t>。</a:t>
            </a:r>
          </a:p>
          <a:p>
            <a:pPr eaLnBrk="1" hangingPunct="1">
              <a:lnSpc>
                <a:spcPct val="120000"/>
              </a:lnSpc>
              <a:spcBef>
                <a:spcPct val="50000"/>
              </a:spcBef>
              <a:buClr>
                <a:schemeClr val="accent2"/>
              </a:buClr>
              <a:buFont typeface="Wingdings" panose="05000000000000000000" pitchFamily="2" charset="2"/>
            </a:pPr>
            <a:r>
              <a:rPr lang="zh-CN" altLang="en-US" sz="2800" b="1" dirty="0">
                <a:latin typeface="Arial" panose="020B0604020202020204" pitchFamily="34" charset="0"/>
              </a:rPr>
              <a:t> </a:t>
            </a:r>
            <a:r>
              <a:rPr lang="zh-CN" altLang="en-US" sz="2800" b="1" dirty="0">
                <a:latin typeface="Times New Roman" panose="02020603050405020304" pitchFamily="18" charset="0"/>
              </a:rPr>
              <a:t>“</a:t>
            </a:r>
            <a:r>
              <a:rPr lang="zh-CN" altLang="en-US" sz="2800" b="1" dirty="0">
                <a:solidFill>
                  <a:schemeClr val="folHlink"/>
                </a:solidFill>
                <a:latin typeface="宋体" panose="02010600030101010101" pitchFamily="2" charset="-122"/>
              </a:rPr>
              <a:t>如果头痛且流涕，则有可能患了感冒</a:t>
            </a:r>
            <a:r>
              <a:rPr lang="zh-CN" altLang="en-US" sz="2800" b="1" dirty="0">
                <a:latin typeface="Times New Roman" panose="02020603050405020304" pitchFamily="18" charset="0"/>
              </a:rPr>
              <a:t>”</a:t>
            </a:r>
            <a:r>
              <a:rPr lang="zh-CN" altLang="en-US" sz="3000" b="1" dirty="0">
                <a:latin typeface="Arial" panose="020B0604020202020204" pitchFamily="34"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10947">
                                            <p:txEl>
                                              <p:pRg st="0" end="0"/>
                                            </p:txEl>
                                          </p:spTgt>
                                        </p:tgtEl>
                                        <p:attrNameLst>
                                          <p:attrName>style.visibility</p:attrName>
                                        </p:attrNameLst>
                                      </p:cBhvr>
                                      <p:to>
                                        <p:strVal val="visible"/>
                                      </p:to>
                                    </p:set>
                                    <p:anim calcmode="lin" valueType="num">
                                      <p:cBhvr additive="base">
                                        <p:cTn id="7" dur="500" fill="hold"/>
                                        <p:tgtEl>
                                          <p:spTgt spid="2109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10947">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10947">
                                            <p:txEl>
                                              <p:pRg st="1" end="1"/>
                                            </p:txEl>
                                          </p:spTgt>
                                        </p:tgtEl>
                                        <p:attrNameLst>
                                          <p:attrName>style.visibility</p:attrName>
                                        </p:attrNameLst>
                                      </p:cBhvr>
                                      <p:to>
                                        <p:strVal val="visible"/>
                                      </p:to>
                                    </p:set>
                                    <p:anim calcmode="lin" valueType="num">
                                      <p:cBhvr additive="base">
                                        <p:cTn id="12" dur="500" fill="hold"/>
                                        <p:tgtEl>
                                          <p:spTgt spid="210947">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210947">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210947">
                                            <p:txEl>
                                              <p:pRg st="2" end="2"/>
                                            </p:txEl>
                                          </p:spTgt>
                                        </p:tgtEl>
                                        <p:attrNameLst>
                                          <p:attrName>style.visibility</p:attrName>
                                        </p:attrNameLst>
                                      </p:cBhvr>
                                      <p:to>
                                        <p:strVal val="visible"/>
                                      </p:to>
                                    </p:set>
                                    <p:anim calcmode="lin" valueType="num">
                                      <p:cBhvr additive="base">
                                        <p:cTn id="17" dur="500" fill="hold"/>
                                        <p:tgtEl>
                                          <p:spTgt spid="210947">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10947">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210947">
                                            <p:txEl>
                                              <p:pRg st="3" end="3"/>
                                            </p:txEl>
                                          </p:spTgt>
                                        </p:tgtEl>
                                        <p:attrNameLst>
                                          <p:attrName>style.visibility</p:attrName>
                                        </p:attrNameLst>
                                      </p:cBhvr>
                                      <p:to>
                                        <p:strVal val="visible"/>
                                      </p:to>
                                    </p:set>
                                    <p:anim calcmode="lin" valueType="num">
                                      <p:cBhvr additive="base">
                                        <p:cTn id="22" dur="500" fill="hold"/>
                                        <p:tgtEl>
                                          <p:spTgt spid="210947">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21094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7" presetClass="entr" presetSubtype="1" fill="hold" grpId="0" nodeType="clickEffect">
                                  <p:stCondLst>
                                    <p:cond delay="0"/>
                                  </p:stCondLst>
                                  <p:childTnLst>
                                    <p:set>
                                      <p:cBhvr>
                                        <p:cTn id="27" dur="1" fill="hold">
                                          <p:stCondLst>
                                            <p:cond delay="0"/>
                                          </p:stCondLst>
                                        </p:cTn>
                                        <p:tgtEl>
                                          <p:spTgt spid="210948"/>
                                        </p:tgtEl>
                                        <p:attrNameLst>
                                          <p:attrName>style.visibility</p:attrName>
                                        </p:attrNameLst>
                                      </p:cBhvr>
                                      <p:to>
                                        <p:strVal val="visible"/>
                                      </p:to>
                                    </p:set>
                                    <p:anim calcmode="lin" valueType="num">
                                      <p:cBhvr>
                                        <p:cTn id="28" dur="500" fill="hold"/>
                                        <p:tgtEl>
                                          <p:spTgt spid="210948"/>
                                        </p:tgtEl>
                                        <p:attrNameLst>
                                          <p:attrName>ppt_x</p:attrName>
                                        </p:attrNameLst>
                                      </p:cBhvr>
                                      <p:tavLst>
                                        <p:tav tm="0">
                                          <p:val>
                                            <p:strVal val="#ppt_x"/>
                                          </p:val>
                                        </p:tav>
                                        <p:tav tm="100000">
                                          <p:val>
                                            <p:strVal val="#ppt_x"/>
                                          </p:val>
                                        </p:tav>
                                      </p:tavLst>
                                    </p:anim>
                                    <p:anim calcmode="lin" valueType="num">
                                      <p:cBhvr>
                                        <p:cTn id="29" dur="500" fill="hold"/>
                                        <p:tgtEl>
                                          <p:spTgt spid="210948"/>
                                        </p:tgtEl>
                                        <p:attrNameLst>
                                          <p:attrName>ppt_y</p:attrName>
                                        </p:attrNameLst>
                                      </p:cBhvr>
                                      <p:tavLst>
                                        <p:tav tm="0">
                                          <p:val>
                                            <p:strVal val="#ppt_y-#ppt_h/2"/>
                                          </p:val>
                                        </p:tav>
                                        <p:tav tm="100000">
                                          <p:val>
                                            <p:strVal val="#ppt_y"/>
                                          </p:val>
                                        </p:tav>
                                      </p:tavLst>
                                    </p:anim>
                                    <p:anim calcmode="lin" valueType="num">
                                      <p:cBhvr>
                                        <p:cTn id="30" dur="500" fill="hold"/>
                                        <p:tgtEl>
                                          <p:spTgt spid="210948"/>
                                        </p:tgtEl>
                                        <p:attrNameLst>
                                          <p:attrName>ppt_w</p:attrName>
                                        </p:attrNameLst>
                                      </p:cBhvr>
                                      <p:tavLst>
                                        <p:tav tm="0">
                                          <p:val>
                                            <p:strVal val="#ppt_w"/>
                                          </p:val>
                                        </p:tav>
                                        <p:tav tm="100000">
                                          <p:val>
                                            <p:strVal val="#ppt_w"/>
                                          </p:val>
                                        </p:tav>
                                      </p:tavLst>
                                    </p:anim>
                                    <p:anim calcmode="lin" valueType="num">
                                      <p:cBhvr>
                                        <p:cTn id="31" dur="500" fill="hold"/>
                                        <p:tgtEl>
                                          <p:spTgt spid="210948"/>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210948"/>
                                        </p:tgtEl>
                                        <p:attrNameLst>
                                          <p:attrName>style.visibility</p:attrName>
                                        </p:attrNameLst>
                                      </p:cBhvr>
                                      <p:to>
                                        <p:strVal val="hidden"/>
                                      </p:to>
                                    </p:set>
                                  </p:sub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210951"/>
                                        </p:tgtEl>
                                        <p:attrNameLst>
                                          <p:attrName>style.visibility</p:attrName>
                                        </p:attrNameLst>
                                      </p:cBhvr>
                                      <p:to>
                                        <p:strVal val="visible"/>
                                      </p:to>
                                    </p:set>
                                    <p:anim calcmode="lin" valueType="num">
                                      <p:cBhvr additive="base">
                                        <p:cTn id="36" dur="500" fill="hold"/>
                                        <p:tgtEl>
                                          <p:spTgt spid="210951"/>
                                        </p:tgtEl>
                                        <p:attrNameLst>
                                          <p:attrName>ppt_x</p:attrName>
                                        </p:attrNameLst>
                                      </p:cBhvr>
                                      <p:tavLst>
                                        <p:tav tm="0">
                                          <p:val>
                                            <p:strVal val="0-#ppt_w/2"/>
                                          </p:val>
                                        </p:tav>
                                        <p:tav tm="100000">
                                          <p:val>
                                            <p:strVal val="#ppt_x"/>
                                          </p:val>
                                        </p:tav>
                                      </p:tavLst>
                                    </p:anim>
                                    <p:anim calcmode="lin" valueType="num">
                                      <p:cBhvr additive="base">
                                        <p:cTn id="37" dur="500" fill="hold"/>
                                        <p:tgtEl>
                                          <p:spTgt spid="210951"/>
                                        </p:tgtEl>
                                        <p:attrNameLst>
                                          <p:attrName>ppt_y</p:attrName>
                                        </p:attrNameLst>
                                      </p:cBhvr>
                                      <p:tavLst>
                                        <p:tav tm="0">
                                          <p:val>
                                            <p:strVal val="#ppt_y"/>
                                          </p:val>
                                        </p:tav>
                                        <p:tav tm="100000">
                                          <p:val>
                                            <p:strVal val="#ppt_y"/>
                                          </p:val>
                                        </p:tav>
                                      </p:tavLst>
                                    </p:anim>
                                  </p:childTnLst>
                                </p:cTn>
                              </p:par>
                            </p:childTnLst>
                          </p:cTn>
                        </p:par>
                        <p:par>
                          <p:cTn id="38" fill="hold">
                            <p:stCondLst>
                              <p:cond delay="500"/>
                            </p:stCondLst>
                            <p:childTnLst>
                              <p:par>
                                <p:cTn id="39" presetID="1" presetClass="entr" presetSubtype="0" fill="hold" grpId="0" nodeType="afterEffect">
                                  <p:stCondLst>
                                    <p:cond delay="0"/>
                                  </p:stCondLst>
                                  <p:childTnLst>
                                    <p:set>
                                      <p:cBhvr>
                                        <p:cTn id="40" dur="1" fill="hold">
                                          <p:stCondLst>
                                            <p:cond delay="499"/>
                                          </p:stCondLst>
                                        </p:cTn>
                                        <p:tgtEl>
                                          <p:spTgt spid="210950"/>
                                        </p:tgtEl>
                                        <p:attrNameLst>
                                          <p:attrName>style.visibility</p:attrName>
                                        </p:attrNameLst>
                                      </p:cBhvr>
                                      <p:to>
                                        <p:strVal val="visible"/>
                                      </p:to>
                                    </p:set>
                                  </p:childTnLst>
                                </p:cTn>
                              </p:par>
                            </p:childTnLst>
                          </p:cTn>
                        </p:par>
                        <p:par>
                          <p:cTn id="41" fill="hold">
                            <p:stCondLst>
                              <p:cond delay="1000"/>
                            </p:stCondLst>
                            <p:childTnLst>
                              <p:par>
                                <p:cTn id="42" presetID="1" presetClass="entr" presetSubtype="0" fill="hold" grpId="0" nodeType="afterEffect">
                                  <p:stCondLst>
                                    <p:cond delay="0"/>
                                  </p:stCondLst>
                                  <p:childTnLst>
                                    <p:set>
                                      <p:cBhvr>
                                        <p:cTn id="43" dur="1" fill="hold">
                                          <p:stCondLst>
                                            <p:cond delay="499"/>
                                          </p:stCondLst>
                                        </p:cTn>
                                        <p:tgtEl>
                                          <p:spTgt spid="2109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7" grpId="0" build="p" advAuto="1000"/>
      <p:bldP spid="210948" grpId="0" animBg="1"/>
      <p:bldP spid="210949" grpId="0"/>
      <p:bldP spid="210950" grpId="0"/>
      <p:bldP spid="210951"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6"/>
          <p:cNvSpPr/>
          <p:nvPr/>
        </p:nvSpPr>
        <p:spPr>
          <a:xfrm>
            <a:off x="685800" y="1968499"/>
            <a:ext cx="8023225" cy="1652588"/>
          </a:xfrm>
          <a:prstGeom prst="rect">
            <a:avLst/>
          </a:prstGeom>
          <a:gradFill rotWithShape="0">
            <a:gsLst>
              <a:gs pos="0">
                <a:srgbClr val="CCFFFF"/>
              </a:gs>
              <a:gs pos="100000">
                <a:srgbClr val="FFFFFF"/>
              </a:gs>
            </a:gsLst>
            <a:path path="rect">
              <a:fillToRect l="100000" b="100000"/>
            </a:path>
            <a:tileRect/>
          </a:gradFill>
          <a:ln w="9525" cap="flat" cmpd="sng">
            <a:solidFill>
              <a:srgbClr val="808080"/>
            </a:solidFill>
            <a:prstDash val="solid"/>
            <a:miter/>
            <a:headEnd type="none" w="med" len="med"/>
            <a:tailEnd type="none" w="med" len="med"/>
          </a:ln>
        </p:spPr>
        <p:txBody>
          <a:bodyPr>
            <a:spAutoFit/>
          </a:bodyPr>
          <a:lstStyle/>
          <a:p>
            <a:pPr eaLnBrk="1" hangingPunct="1">
              <a:lnSpc>
                <a:spcPct val="130000"/>
              </a:lnSpc>
              <a:buClr>
                <a:schemeClr val="accent2"/>
              </a:buClr>
            </a:pPr>
            <a:r>
              <a:rPr lang="zh-CN" altLang="en-US" sz="2600" dirty="0">
                <a:latin typeface="宋体" panose="02010600030101010101" pitchFamily="2" charset="-122"/>
              </a:rPr>
              <a:t>  其中，</a:t>
            </a:r>
            <a:r>
              <a:rPr lang="en-US" altLang="zh-CN" sz="2600" dirty="0">
                <a:latin typeface="宋体" panose="02010600030101010101" pitchFamily="2" charset="-122"/>
              </a:rPr>
              <a:t>P</a:t>
            </a:r>
            <a:r>
              <a:rPr lang="zh-CN" altLang="en-US" sz="2600" dirty="0">
                <a:latin typeface="宋体" panose="02010600030101010101" pitchFamily="2" charset="-122"/>
              </a:rPr>
              <a:t>是前件，用于指出该产生式是否可用的条件。</a:t>
            </a:r>
            <a:r>
              <a:rPr lang="en-US" altLang="zh-CN" sz="2600" dirty="0">
                <a:latin typeface="宋体" panose="02010600030101010101" pitchFamily="2" charset="-122"/>
              </a:rPr>
              <a:t>Q</a:t>
            </a:r>
            <a:r>
              <a:rPr lang="zh-CN" altLang="en-US" sz="2600" dirty="0">
                <a:latin typeface="宋体" panose="02010600030101010101" pitchFamily="2" charset="-122"/>
              </a:rPr>
              <a:t>是一组结论或者操作，用于指出当前提</a:t>
            </a:r>
            <a:r>
              <a:rPr lang="en-US" altLang="zh-CN" sz="2600" dirty="0">
                <a:latin typeface="宋体" panose="02010600030101010101" pitchFamily="2" charset="-122"/>
              </a:rPr>
              <a:t>P</a:t>
            </a:r>
            <a:r>
              <a:rPr lang="zh-CN" altLang="en-US" sz="2600" dirty="0">
                <a:latin typeface="宋体" panose="02010600030101010101" pitchFamily="2" charset="-122"/>
              </a:rPr>
              <a:t>满足时，应该得出的结论或者应该执行的操作。</a:t>
            </a:r>
          </a:p>
        </p:txBody>
      </p:sp>
      <p:sp>
        <p:nvSpPr>
          <p:cNvPr id="6656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60</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66563" name="Rectangle 2"/>
          <p:cNvSpPr>
            <a:spLocks noGrp="1"/>
          </p:cNvSpPr>
          <p:nvPr>
            <p:ph type="title"/>
          </p:nvPr>
        </p:nvSpPr>
        <p:spPr>
          <a:ln/>
        </p:spPr>
        <p:txBody>
          <a:bodyPr vert="horz" wrap="square" lIns="91440" tIns="45720" rIns="91440" bIns="45720" anchor="b" anchorCtr="0"/>
          <a:lstStyle/>
          <a:p>
            <a:pPr eaLnBrk="1" hangingPunct="1"/>
            <a:r>
              <a:rPr lang="en-US" altLang="zh-CN" dirty="0">
                <a:latin typeface="Times New Roman" panose="02020603050405020304" pitchFamily="18" charset="0"/>
              </a:rPr>
              <a:t>2.3.1  </a:t>
            </a:r>
            <a:r>
              <a:rPr lang="zh-CN" altLang="en-US" dirty="0">
                <a:latin typeface="Times New Roman" panose="02020603050405020304" pitchFamily="18" charset="0"/>
              </a:rPr>
              <a:t>产生式</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6564">
                                            <p:txEl>
                                              <p:charRg st="4294967295" end="4294967295"/>
                                            </p:txEl>
                                          </p:spTgt>
                                        </p:tgtEl>
                                        <p:attrNameLst>
                                          <p:attrName>style.visibility</p:attrName>
                                        </p:attrNameLst>
                                      </p:cBhvr>
                                    </p:set>
                                    <p:anim calcmode="lin" valueType="num">
                                      <p:cBhvr>
                                        <p:cTn id="7" dur="500" fill="hold"/>
                                        <p:tgtEl>
                                          <p:spTgt spid="66564">
                                            <p:txEl>
                                              <p:charRg st="4294967295" end="4294967295"/>
                                            </p:txEl>
                                          </p:spTgt>
                                        </p:tgtEl>
                                        <p:attrNameLst>
                                          <p:attrName>ppt_x</p:attrName>
                                        </p:attrNameLst>
                                      </p:cBhvr>
                                      <p:tavLst>
                                        <p:tav tm="0">
                                          <p:val>
                                            <p:strVal val="0-#ppt_w/2"/>
                                          </p:val>
                                        </p:tav>
                                        <p:tav tm="100000">
                                          <p:val>
                                            <p:strVal val="#ppt_x"/>
                                          </p:val>
                                        </p:tav>
                                      </p:tavLst>
                                    </p:anim>
                                    <p:anim calcmode="lin" valueType="num">
                                      <p:cBhvr>
                                        <p:cTn id="8" dur="500" fill="hold"/>
                                        <p:tgtEl>
                                          <p:spTgt spid="66564">
                                            <p:txEl>
                                              <p:charRg st="4294967295" end="429496729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656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4" grpId="0" animBg="1" advAuto="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61</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67587" name="Rectangle 2"/>
          <p:cNvSpPr>
            <a:spLocks noGrp="1"/>
          </p:cNvSpPr>
          <p:nvPr>
            <p:ph type="title"/>
          </p:nvPr>
        </p:nvSpPr>
        <p:spPr>
          <a:xfrm>
            <a:off x="0" y="0"/>
            <a:ext cx="9144000" cy="793750"/>
          </a:xfrm>
          <a:ln/>
        </p:spPr>
        <p:txBody>
          <a:bodyPr vert="horz" wrap="square" lIns="91440" tIns="45720" rIns="91440" bIns="45720" anchor="b" anchorCtr="0"/>
          <a:lstStyle/>
          <a:p>
            <a:pPr eaLnBrk="1" hangingPunct="1"/>
            <a:r>
              <a:rPr lang="en-US" altLang="zh-CN" dirty="0">
                <a:latin typeface="Times New Roman" panose="02020603050405020304" pitchFamily="18" charset="0"/>
              </a:rPr>
              <a:t>2.3.1  </a:t>
            </a:r>
            <a:r>
              <a:rPr lang="zh-CN" altLang="en-US" dirty="0">
                <a:latin typeface="Times New Roman" panose="02020603050405020304" pitchFamily="18" charset="0"/>
              </a:rPr>
              <a:t>产生式</a:t>
            </a:r>
          </a:p>
        </p:txBody>
      </p:sp>
      <p:sp>
        <p:nvSpPr>
          <p:cNvPr id="67588" name="Rectangle 3"/>
          <p:cNvSpPr/>
          <p:nvPr/>
        </p:nvSpPr>
        <p:spPr>
          <a:xfrm>
            <a:off x="323850" y="955675"/>
            <a:ext cx="6469063" cy="519113"/>
          </a:xfrm>
          <a:prstGeom prst="rect">
            <a:avLst/>
          </a:prstGeom>
          <a:noFill/>
          <a:ln w="9525">
            <a:noFill/>
          </a:ln>
        </p:spPr>
        <p:txBody>
          <a:bodyPr>
            <a:spAutoFit/>
          </a:bodyPr>
          <a:lstStyle/>
          <a:p>
            <a:pPr marL="342900" indent="-342900" eaLnBrk="1" hangingPunct="1">
              <a:spcBef>
                <a:spcPct val="20000"/>
              </a:spcBef>
              <a:buClr>
                <a:schemeClr val="tx1"/>
              </a:buClr>
              <a:buFont typeface="Wingdings" panose="05000000000000000000" pitchFamily="2" charset="2"/>
            </a:pPr>
            <a:r>
              <a:rPr lang="en-US" altLang="zh-CN" sz="2800" b="1" dirty="0">
                <a:latin typeface="Times New Roman" panose="02020603050405020304" pitchFamily="18" charset="0"/>
              </a:rPr>
              <a:t>3.  </a:t>
            </a:r>
            <a:r>
              <a:rPr lang="zh-CN" altLang="en-US" sz="2800" b="1" dirty="0">
                <a:latin typeface="Times New Roman" panose="02020603050405020304" pitchFamily="18" charset="0"/>
              </a:rPr>
              <a:t>确定性</a:t>
            </a:r>
            <a:r>
              <a:rPr lang="zh-CN" altLang="en-US" sz="2800" b="1" dirty="0">
                <a:solidFill>
                  <a:srgbClr val="FF0000"/>
                </a:solidFill>
                <a:latin typeface="Times New Roman" panose="02020603050405020304" pitchFamily="18" charset="0"/>
              </a:rPr>
              <a:t>事实性知识</a:t>
            </a:r>
            <a:r>
              <a:rPr lang="zh-CN" altLang="en-US" sz="2800" b="1" dirty="0">
                <a:latin typeface="Times New Roman" panose="02020603050405020304" pitchFamily="18" charset="0"/>
              </a:rPr>
              <a:t>的产生式表示</a:t>
            </a:r>
          </a:p>
        </p:txBody>
      </p:sp>
      <p:sp>
        <p:nvSpPr>
          <p:cNvPr id="67589" name="Rectangle 4"/>
          <p:cNvSpPr/>
          <p:nvPr/>
        </p:nvSpPr>
        <p:spPr>
          <a:xfrm>
            <a:off x="344488" y="3730625"/>
            <a:ext cx="6534150" cy="527050"/>
          </a:xfrm>
          <a:prstGeom prst="rect">
            <a:avLst/>
          </a:prstGeom>
          <a:noFill/>
          <a:ln w="9525">
            <a:noFill/>
          </a:ln>
        </p:spPr>
        <p:txBody>
          <a:bodyPr>
            <a:spAutoFit/>
          </a:bodyPr>
          <a:lstStyle/>
          <a:p>
            <a:pPr marL="342900" indent="-342900" eaLnBrk="1" hangingPunct="1">
              <a:lnSpc>
                <a:spcPct val="110000"/>
              </a:lnSpc>
              <a:spcBef>
                <a:spcPct val="20000"/>
              </a:spcBef>
              <a:buClr>
                <a:schemeClr val="tx1"/>
              </a:buClr>
              <a:buFont typeface="Wingdings" panose="05000000000000000000" pitchFamily="2" charset="2"/>
            </a:pPr>
            <a:r>
              <a:rPr lang="en-US" altLang="zh-CN" sz="2800" b="1" dirty="0">
                <a:latin typeface="Times New Roman" panose="02020603050405020304" pitchFamily="18" charset="0"/>
              </a:rPr>
              <a:t>4.  </a:t>
            </a:r>
            <a:r>
              <a:rPr lang="zh-CN" altLang="en-US" sz="2800" b="1" dirty="0">
                <a:latin typeface="Times New Roman" panose="02020603050405020304" pitchFamily="18" charset="0"/>
              </a:rPr>
              <a:t>不确定性</a:t>
            </a:r>
            <a:r>
              <a:rPr lang="zh-CN" altLang="en-US" sz="2800" b="1" dirty="0">
                <a:solidFill>
                  <a:srgbClr val="FF0000"/>
                </a:solidFill>
                <a:latin typeface="Times New Roman" panose="02020603050405020304" pitchFamily="18" charset="0"/>
              </a:rPr>
              <a:t>事实性知识</a:t>
            </a:r>
            <a:r>
              <a:rPr lang="zh-CN" altLang="en-US" sz="2800" b="1" dirty="0">
                <a:latin typeface="Times New Roman" panose="02020603050405020304" pitchFamily="18" charset="0"/>
              </a:rPr>
              <a:t>的产生式表示</a:t>
            </a:r>
          </a:p>
        </p:txBody>
      </p:sp>
      <p:sp>
        <p:nvSpPr>
          <p:cNvPr id="67590" name="Rectangle 5"/>
          <p:cNvSpPr/>
          <p:nvPr/>
        </p:nvSpPr>
        <p:spPr>
          <a:xfrm>
            <a:off x="309563" y="1557338"/>
            <a:ext cx="8377237" cy="2165350"/>
          </a:xfrm>
          <a:prstGeom prst="rect">
            <a:avLst/>
          </a:prstGeom>
          <a:gradFill rotWithShape="0">
            <a:gsLst>
              <a:gs pos="0">
                <a:srgbClr val="CCFFFF"/>
              </a:gs>
              <a:gs pos="100000">
                <a:srgbClr val="FFFFFF"/>
              </a:gs>
            </a:gsLst>
            <a:path path="rect">
              <a:fillToRect l="100000" b="100000"/>
            </a:path>
            <a:tileRect/>
          </a:gradFill>
          <a:ln w="9525" cap="flat" cmpd="sng">
            <a:solidFill>
              <a:srgbClr val="808080"/>
            </a:solidFill>
            <a:prstDash val="solid"/>
            <a:miter/>
            <a:headEnd type="none" w="med" len="med"/>
            <a:tailEnd type="none" w="med" len="med"/>
          </a:ln>
        </p:spPr>
        <p:txBody>
          <a:bodyPr>
            <a:spAutoFit/>
          </a:bodyPr>
          <a:lstStyle/>
          <a:p>
            <a:pPr eaLnBrk="1" hangingPunct="1">
              <a:lnSpc>
                <a:spcPct val="120000"/>
              </a:lnSpc>
              <a:spcBef>
                <a:spcPct val="20000"/>
              </a:spcBef>
              <a:buClr>
                <a:schemeClr val="accent2"/>
              </a:buClr>
              <a:buFont typeface="Wingdings" panose="05000000000000000000" pitchFamily="2" charset="2"/>
              <a:buChar char="§"/>
            </a:pPr>
            <a:r>
              <a:rPr lang="en-US" altLang="zh-CN" sz="2400" b="1" dirty="0">
                <a:latin typeface="Arial" panose="020B0604020202020204" pitchFamily="34" charset="0"/>
              </a:rPr>
              <a:t>  </a:t>
            </a:r>
            <a:r>
              <a:rPr lang="zh-CN" altLang="en-US" sz="2600" dirty="0">
                <a:latin typeface="Times New Roman" panose="02020603050405020304" pitchFamily="18" charset="0"/>
              </a:rPr>
              <a:t>三元组表示：</a:t>
            </a:r>
            <a:r>
              <a:rPr lang="zh-CN" altLang="en-US" sz="2600" b="1" dirty="0">
                <a:latin typeface="Times New Roman" panose="02020603050405020304" pitchFamily="18" charset="0"/>
              </a:rPr>
              <a:t>（对象，属性，值）</a:t>
            </a:r>
          </a:p>
          <a:p>
            <a:pPr eaLnBrk="1" hangingPunct="1">
              <a:lnSpc>
                <a:spcPct val="120000"/>
              </a:lnSpc>
              <a:spcBef>
                <a:spcPct val="20000"/>
              </a:spcBef>
              <a:buClr>
                <a:schemeClr val="accent2"/>
              </a:buClr>
              <a:buFont typeface="Wingdings" panose="05000000000000000000" pitchFamily="2" charset="2"/>
            </a:pPr>
            <a:r>
              <a:rPr lang="zh-CN" altLang="en-US" sz="2600" b="1" dirty="0">
                <a:latin typeface="Times New Roman" panose="02020603050405020304" pitchFamily="18" charset="0"/>
              </a:rPr>
              <a:t>                </a:t>
            </a:r>
            <a:r>
              <a:rPr lang="zh-CN" altLang="en-US" sz="2600" dirty="0">
                <a:latin typeface="Times New Roman" panose="02020603050405020304" pitchFamily="18" charset="0"/>
              </a:rPr>
              <a:t>或者：</a:t>
            </a:r>
            <a:r>
              <a:rPr lang="zh-CN" altLang="en-US" sz="2600" b="1" dirty="0">
                <a:latin typeface="Times New Roman" panose="02020603050405020304" pitchFamily="18" charset="0"/>
              </a:rPr>
              <a:t>（关系，对象</a:t>
            </a:r>
            <a:r>
              <a:rPr lang="en-US" altLang="zh-CN" sz="2600" b="1" dirty="0">
                <a:latin typeface="Times New Roman" panose="02020603050405020304" pitchFamily="18" charset="0"/>
              </a:rPr>
              <a:t>1</a:t>
            </a:r>
            <a:r>
              <a:rPr lang="zh-CN" altLang="en-US" sz="2600" b="1" dirty="0">
                <a:latin typeface="Times New Roman" panose="02020603050405020304" pitchFamily="18" charset="0"/>
              </a:rPr>
              <a:t>，对象</a:t>
            </a:r>
            <a:r>
              <a:rPr lang="en-US" altLang="zh-CN" sz="2600" b="1" dirty="0">
                <a:latin typeface="Times New Roman" panose="02020603050405020304" pitchFamily="18" charset="0"/>
              </a:rPr>
              <a:t>2</a:t>
            </a:r>
            <a:r>
              <a:rPr lang="zh-CN" altLang="en-US" sz="2600" b="1" dirty="0">
                <a:latin typeface="Times New Roman" panose="02020603050405020304" pitchFamily="18" charset="0"/>
              </a:rPr>
              <a:t>） </a:t>
            </a:r>
          </a:p>
          <a:p>
            <a:pPr algn="just" eaLnBrk="1" hangingPunct="1">
              <a:lnSpc>
                <a:spcPct val="110000"/>
              </a:lnSpc>
              <a:spcBef>
                <a:spcPct val="20000"/>
              </a:spcBef>
              <a:buClr>
                <a:schemeClr val="accent2"/>
              </a:buClr>
              <a:buFont typeface="Wingdings" panose="05000000000000000000" pitchFamily="2" charset="2"/>
              <a:buChar char="§"/>
            </a:pPr>
            <a:r>
              <a:rPr lang="zh-CN" altLang="en-US" sz="2600" dirty="0">
                <a:latin typeface="Times New Roman" panose="02020603050405020304" pitchFamily="18" charset="0"/>
              </a:rPr>
              <a:t> 例：  老李年龄是</a:t>
            </a:r>
            <a:r>
              <a:rPr lang="en-US" altLang="zh-CN" sz="2600" dirty="0">
                <a:latin typeface="Times New Roman" panose="02020603050405020304" pitchFamily="18" charset="0"/>
              </a:rPr>
              <a:t>40</a:t>
            </a:r>
            <a:r>
              <a:rPr lang="zh-CN" altLang="en-US" sz="2600" dirty="0">
                <a:latin typeface="Times New Roman" panose="02020603050405020304" pitchFamily="18" charset="0"/>
              </a:rPr>
              <a:t>岁：    （</a:t>
            </a:r>
            <a:r>
              <a:rPr lang="en-US" altLang="zh-CN" sz="2600" i="1" dirty="0">
                <a:latin typeface="Times New Roman" panose="02020603050405020304" pitchFamily="18" charset="0"/>
              </a:rPr>
              <a:t>Li</a:t>
            </a:r>
            <a:r>
              <a:rPr lang="zh-CN" altLang="en-US" sz="2600" dirty="0">
                <a:latin typeface="Times New Roman" panose="02020603050405020304" pitchFamily="18" charset="0"/>
              </a:rPr>
              <a:t>，</a:t>
            </a:r>
            <a:r>
              <a:rPr lang="en-US" altLang="zh-CN" sz="2600" i="1" dirty="0">
                <a:latin typeface="Times New Roman" panose="02020603050405020304" pitchFamily="18" charset="0"/>
              </a:rPr>
              <a:t>age</a:t>
            </a:r>
            <a:r>
              <a:rPr lang="zh-CN" altLang="en-US" sz="2600" dirty="0">
                <a:latin typeface="Times New Roman" panose="02020603050405020304" pitchFamily="18" charset="0"/>
              </a:rPr>
              <a:t>，</a:t>
            </a:r>
            <a:r>
              <a:rPr lang="en-US" altLang="zh-CN" sz="2600" dirty="0">
                <a:latin typeface="Times New Roman" panose="02020603050405020304" pitchFamily="18" charset="0"/>
              </a:rPr>
              <a:t>40</a:t>
            </a:r>
            <a:r>
              <a:rPr lang="zh-CN" altLang="en-US" sz="2600" dirty="0">
                <a:latin typeface="Times New Roman" panose="02020603050405020304" pitchFamily="18" charset="0"/>
              </a:rPr>
              <a:t>） </a:t>
            </a:r>
            <a:r>
              <a:rPr lang="zh-CN" altLang="en-US" sz="2600" dirty="0">
                <a:latin typeface="Times New Roman" panose="02020603050405020304" pitchFamily="18" charset="0"/>
                <a:cs typeface="Times New Roman" panose="02020603050405020304" pitchFamily="18" charset="0"/>
              </a:rPr>
              <a:t>     </a:t>
            </a:r>
          </a:p>
          <a:p>
            <a:pPr algn="just" eaLnBrk="1" hangingPunct="1">
              <a:lnSpc>
                <a:spcPct val="110000"/>
              </a:lnSpc>
              <a:spcBef>
                <a:spcPct val="20000"/>
              </a:spcBef>
              <a:buClr>
                <a:schemeClr val="accent2"/>
              </a:buClr>
              <a:buFont typeface="Wingdings" panose="05000000000000000000" pitchFamily="2" charset="2"/>
            </a:pPr>
            <a:r>
              <a:rPr lang="zh-CN" altLang="en-US" sz="2600" dirty="0">
                <a:latin typeface="Times New Roman" panose="02020603050405020304" pitchFamily="18" charset="0"/>
              </a:rPr>
              <a:t>             老李和老王是朋友：（</a:t>
            </a:r>
            <a:r>
              <a:rPr lang="en-US" altLang="zh-CN" sz="2600" i="1" dirty="0">
                <a:latin typeface="Times New Roman" panose="02020603050405020304" pitchFamily="18" charset="0"/>
              </a:rPr>
              <a:t>friend</a:t>
            </a:r>
            <a:r>
              <a:rPr lang="zh-CN" altLang="en-US" sz="2600" dirty="0">
                <a:latin typeface="Times New Roman" panose="02020603050405020304" pitchFamily="18" charset="0"/>
              </a:rPr>
              <a:t>，</a:t>
            </a:r>
            <a:r>
              <a:rPr lang="en-US" altLang="zh-CN" sz="2600" i="1" dirty="0">
                <a:latin typeface="Times New Roman" panose="02020603050405020304" pitchFamily="18" charset="0"/>
              </a:rPr>
              <a:t>Li</a:t>
            </a:r>
            <a:r>
              <a:rPr lang="zh-CN" altLang="en-US" sz="2600" dirty="0">
                <a:latin typeface="Times New Roman" panose="02020603050405020304" pitchFamily="18" charset="0"/>
              </a:rPr>
              <a:t>，</a:t>
            </a:r>
            <a:r>
              <a:rPr lang="en-US" altLang="zh-CN" sz="2600" i="1" dirty="0">
                <a:latin typeface="Times New Roman" panose="02020603050405020304" pitchFamily="18" charset="0"/>
              </a:rPr>
              <a:t>Wang</a:t>
            </a:r>
            <a:r>
              <a:rPr lang="zh-CN" altLang="en-US" sz="2600" dirty="0">
                <a:latin typeface="Times New Roman" panose="02020603050405020304" pitchFamily="18" charset="0"/>
              </a:rPr>
              <a:t>）</a:t>
            </a:r>
          </a:p>
        </p:txBody>
      </p:sp>
      <p:sp>
        <p:nvSpPr>
          <p:cNvPr id="67591" name="Rectangle 6"/>
          <p:cNvSpPr>
            <a:spLocks noGrp="1"/>
          </p:cNvSpPr>
          <p:nvPr>
            <p:ph idx="1"/>
          </p:nvPr>
        </p:nvSpPr>
        <p:spPr>
          <a:xfrm>
            <a:off x="279400" y="4365625"/>
            <a:ext cx="8559800" cy="2263775"/>
          </a:xfrm>
          <a:gradFill rotWithShape="0">
            <a:gsLst>
              <a:gs pos="0">
                <a:srgbClr val="CCFFCC">
                  <a:alpha val="100000"/>
                </a:srgbClr>
              </a:gs>
              <a:gs pos="100000">
                <a:schemeClr val="bg1">
                  <a:alpha val="100000"/>
                </a:schemeClr>
              </a:gs>
            </a:gsLst>
            <a:path path="rect">
              <a:fillToRect l="100000" t="100000"/>
            </a:path>
            <a:tileRect/>
          </a:gradFill>
          <a:ln>
            <a:solidFill>
              <a:srgbClr val="808080">
                <a:alpha val="100000"/>
              </a:srgbClr>
            </a:solidFill>
            <a:miter lim="800000"/>
          </a:ln>
        </p:spPr>
        <p:txBody>
          <a:bodyPr vert="horz" wrap="square" lIns="91440" tIns="45720" rIns="91440" bIns="45720" anchor="t" anchorCtr="0"/>
          <a:lstStyle/>
          <a:p>
            <a:pPr marL="0" indent="0" eaLnBrk="1" hangingPunct="1">
              <a:lnSpc>
                <a:spcPct val="110000"/>
              </a:lnSpc>
              <a:buFont typeface="Wingdings" panose="05000000000000000000" pitchFamily="2" charset="2"/>
              <a:buChar char="§"/>
            </a:pPr>
            <a:r>
              <a:rPr lang="en-US" altLang="zh-CN" sz="2600" dirty="0">
                <a:latin typeface="宋体" panose="02010600030101010101" pitchFamily="2" charset="-122"/>
              </a:rPr>
              <a:t> </a:t>
            </a:r>
            <a:r>
              <a:rPr lang="zh-CN" altLang="en-US" sz="2600" dirty="0">
                <a:latin typeface="Times New Roman" panose="02020603050405020304" pitchFamily="18" charset="0"/>
              </a:rPr>
              <a:t>四元组表示：</a:t>
            </a:r>
            <a:r>
              <a:rPr lang="zh-CN" altLang="en-US" sz="2600" b="1" dirty="0">
                <a:latin typeface="Times New Roman" panose="02020603050405020304" pitchFamily="18" charset="0"/>
              </a:rPr>
              <a:t>（对象，属性，值，置信度）</a:t>
            </a:r>
            <a:r>
              <a:rPr lang="zh-CN" altLang="en-US" sz="2600" dirty="0">
                <a:latin typeface="Times New Roman" panose="02020603050405020304" pitchFamily="18" charset="0"/>
              </a:rPr>
              <a:t> </a:t>
            </a:r>
          </a:p>
          <a:p>
            <a:pPr marL="0" indent="0" eaLnBrk="1" hangingPunct="1">
              <a:lnSpc>
                <a:spcPct val="110000"/>
              </a:lnSpc>
              <a:buNone/>
            </a:pPr>
            <a:r>
              <a:rPr lang="zh-CN" altLang="en-US" sz="2600" dirty="0">
                <a:latin typeface="Times New Roman" panose="02020603050405020304" pitchFamily="18" charset="0"/>
              </a:rPr>
              <a:t>               或者： </a:t>
            </a:r>
            <a:r>
              <a:rPr lang="zh-CN" altLang="en-US" sz="2600" b="1" dirty="0">
                <a:latin typeface="Times New Roman" panose="02020603050405020304" pitchFamily="18" charset="0"/>
              </a:rPr>
              <a:t>（关系，对象</a:t>
            </a:r>
            <a:r>
              <a:rPr lang="en-US" altLang="zh-CN" sz="2600" b="1" dirty="0">
                <a:latin typeface="Times New Roman" panose="02020603050405020304" pitchFamily="18" charset="0"/>
                <a:cs typeface="Times New Roman" panose="02020603050405020304" pitchFamily="18" charset="0"/>
              </a:rPr>
              <a:t>1</a:t>
            </a:r>
            <a:r>
              <a:rPr lang="zh-CN" altLang="en-US" sz="2600" b="1" dirty="0">
                <a:latin typeface="Times New Roman" panose="02020603050405020304" pitchFamily="18" charset="0"/>
              </a:rPr>
              <a:t>，对象</a:t>
            </a:r>
            <a:r>
              <a:rPr lang="en-US" altLang="zh-CN" sz="2600" b="1" dirty="0">
                <a:latin typeface="Times New Roman" panose="02020603050405020304" pitchFamily="18" charset="0"/>
                <a:cs typeface="Times New Roman" panose="02020603050405020304" pitchFamily="18" charset="0"/>
              </a:rPr>
              <a:t>2</a:t>
            </a:r>
            <a:r>
              <a:rPr lang="zh-CN" altLang="en-US" sz="2600" b="1" dirty="0">
                <a:latin typeface="Times New Roman" panose="02020603050405020304" pitchFamily="18" charset="0"/>
              </a:rPr>
              <a:t>，置信度）</a:t>
            </a:r>
          </a:p>
          <a:p>
            <a:pPr marL="0" indent="0" algn="just" eaLnBrk="1" hangingPunct="1">
              <a:lnSpc>
                <a:spcPct val="110000"/>
              </a:lnSpc>
              <a:buFont typeface="Wingdings" panose="05000000000000000000" pitchFamily="2" charset="2"/>
              <a:buChar char="§"/>
            </a:pPr>
            <a:r>
              <a:rPr lang="zh-CN" altLang="en-US" sz="2600" dirty="0">
                <a:latin typeface="Times New Roman" panose="02020603050405020304" pitchFamily="18" charset="0"/>
              </a:rPr>
              <a:t>例：老李年龄很可能是</a:t>
            </a:r>
            <a:r>
              <a:rPr lang="en-US" altLang="zh-CN" sz="2600" dirty="0">
                <a:latin typeface="Times New Roman" panose="02020603050405020304" pitchFamily="18" charset="0"/>
                <a:cs typeface="Times New Roman" panose="02020603050405020304" pitchFamily="18" charset="0"/>
              </a:rPr>
              <a:t>40</a:t>
            </a:r>
            <a:r>
              <a:rPr lang="zh-CN" altLang="en-US" sz="2600" dirty="0">
                <a:latin typeface="Times New Roman" panose="02020603050405020304" pitchFamily="18" charset="0"/>
              </a:rPr>
              <a:t>岁：</a:t>
            </a:r>
            <a:r>
              <a:rPr lang="zh-CN" altLang="en-US" sz="2600" dirty="0">
                <a:latin typeface="Times New Roman" panose="02020603050405020304" pitchFamily="18" charset="0"/>
                <a:sym typeface="Wingdings" panose="05000000000000000000" pitchFamily="2" charset="2"/>
              </a:rPr>
              <a:t>（</a:t>
            </a:r>
            <a:r>
              <a:rPr lang="en-US" altLang="zh-CN" sz="2600" i="1" dirty="0">
                <a:latin typeface="Times New Roman" panose="02020603050405020304" pitchFamily="18" charset="0"/>
                <a:cs typeface="Times New Roman" panose="02020603050405020304" pitchFamily="18" charset="0"/>
              </a:rPr>
              <a:t>Li</a:t>
            </a:r>
            <a:r>
              <a:rPr lang="zh-CN" altLang="en-US" sz="2600" dirty="0">
                <a:latin typeface="Times New Roman" panose="02020603050405020304" pitchFamily="18" charset="0"/>
              </a:rPr>
              <a:t>，</a:t>
            </a:r>
            <a:r>
              <a:rPr lang="en-US" altLang="zh-CN" sz="2600" i="1" dirty="0">
                <a:latin typeface="Times New Roman" panose="02020603050405020304" pitchFamily="18" charset="0"/>
                <a:cs typeface="Times New Roman" panose="02020603050405020304" pitchFamily="18" charset="0"/>
              </a:rPr>
              <a:t>age</a:t>
            </a:r>
            <a:r>
              <a:rPr lang="zh-CN" altLang="en-US" sz="2600" dirty="0">
                <a:latin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40</a:t>
            </a:r>
            <a:r>
              <a:rPr lang="zh-CN" altLang="en-US" sz="2600" dirty="0">
                <a:latin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0.8</a:t>
            </a:r>
            <a:r>
              <a:rPr lang="zh-CN" altLang="en-US" sz="2600" dirty="0">
                <a:latin typeface="Times New Roman" panose="02020603050405020304" pitchFamily="18" charset="0"/>
              </a:rPr>
              <a:t>）</a:t>
            </a:r>
          </a:p>
          <a:p>
            <a:pPr marL="0" indent="0" algn="just" eaLnBrk="1" hangingPunct="1">
              <a:lnSpc>
                <a:spcPct val="110000"/>
              </a:lnSpc>
              <a:buNone/>
            </a:pPr>
            <a:r>
              <a:rPr lang="zh-CN" altLang="en-US" sz="2600" dirty="0">
                <a:latin typeface="Times New Roman" panose="02020603050405020304" pitchFamily="18" charset="0"/>
              </a:rPr>
              <a:t>  老李和老王不大可能是朋友：（</a:t>
            </a:r>
            <a:r>
              <a:rPr lang="en-US" altLang="zh-CN" sz="2600" i="1" dirty="0">
                <a:latin typeface="Times New Roman" panose="02020603050405020304" pitchFamily="18" charset="0"/>
              </a:rPr>
              <a:t>friend</a:t>
            </a:r>
            <a:r>
              <a:rPr lang="zh-CN" altLang="en-US" sz="2600" dirty="0">
                <a:latin typeface="Times New Roman" panose="02020603050405020304" pitchFamily="18" charset="0"/>
              </a:rPr>
              <a:t>，</a:t>
            </a:r>
            <a:r>
              <a:rPr lang="en-US" altLang="zh-CN" sz="2600" i="1" dirty="0">
                <a:latin typeface="Times New Roman" panose="02020603050405020304" pitchFamily="18" charset="0"/>
              </a:rPr>
              <a:t>Li</a:t>
            </a:r>
            <a:r>
              <a:rPr lang="zh-CN" altLang="en-US" sz="2600" dirty="0">
                <a:latin typeface="Times New Roman" panose="02020603050405020304" pitchFamily="18" charset="0"/>
              </a:rPr>
              <a:t>，</a:t>
            </a:r>
            <a:r>
              <a:rPr lang="en-US" altLang="zh-CN" sz="2600" i="1" dirty="0">
                <a:latin typeface="Times New Roman" panose="02020603050405020304" pitchFamily="18" charset="0"/>
              </a:rPr>
              <a:t>Wang</a:t>
            </a:r>
            <a:r>
              <a:rPr lang="zh-CN" altLang="en-US" sz="2600" dirty="0">
                <a:latin typeface="Times New Roman" panose="02020603050405020304" pitchFamily="18" charset="0"/>
              </a:rPr>
              <a:t>，</a:t>
            </a:r>
            <a:r>
              <a:rPr lang="en-US" altLang="zh-CN" sz="2600" dirty="0">
                <a:latin typeface="Times New Roman" panose="02020603050405020304" pitchFamily="18" charset="0"/>
              </a:rPr>
              <a:t>0.1</a:t>
            </a:r>
            <a:r>
              <a:rPr lang="zh-CN" altLang="en-US" sz="2600" dirty="0">
                <a:latin typeface="Times New Roman" panose="02020603050405020304" pitchFamily="18" charset="0"/>
              </a:rPr>
              <a:t>）</a:t>
            </a:r>
            <a:endParaRPr lang="zh-CN" altLang="en-US" sz="2600" b="1" dirty="0">
              <a:latin typeface="Times New Roman" panose="02020603050405020304" pitchFamily="18" charset="0"/>
            </a:endParaRP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62</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68611" name="Rectangle 2"/>
          <p:cNvSpPr>
            <a:spLocks noGrp="1"/>
          </p:cNvSpPr>
          <p:nvPr>
            <p:ph type="title"/>
          </p:nvPr>
        </p:nvSpPr>
        <p:spPr>
          <a:ln/>
        </p:spPr>
        <p:txBody>
          <a:bodyPr vert="horz" wrap="square" lIns="91440" tIns="45720" rIns="91440" bIns="45720" anchor="b" anchorCtr="0"/>
          <a:lstStyle/>
          <a:p>
            <a:pPr eaLnBrk="1" hangingPunct="1"/>
            <a:r>
              <a:rPr lang="en-US" altLang="zh-CN" dirty="0">
                <a:latin typeface="Times New Roman" panose="02020603050405020304" pitchFamily="18" charset="0"/>
              </a:rPr>
              <a:t>2.3.1  </a:t>
            </a:r>
            <a:r>
              <a:rPr lang="zh-CN" altLang="en-US" dirty="0">
                <a:latin typeface="Times New Roman" panose="02020603050405020304" pitchFamily="18" charset="0"/>
              </a:rPr>
              <a:t>产生式</a:t>
            </a:r>
          </a:p>
        </p:txBody>
      </p:sp>
      <p:sp>
        <p:nvSpPr>
          <p:cNvPr id="46084" name="Rectangle 3"/>
          <p:cNvSpPr>
            <a:spLocks noGrp="1" noChangeArrowheads="1"/>
          </p:cNvSpPr>
          <p:nvPr>
            <p:ph idx="1"/>
          </p:nvPr>
        </p:nvSpPr>
        <p:spPr>
          <a:xfrm>
            <a:off x="762000" y="1371600"/>
            <a:ext cx="7696200" cy="2776538"/>
          </a:xfrm>
        </p:spPr>
        <p:txBody>
          <a:bodyPr vert="horz" wrap="square" lIns="91440" tIns="45720" rIns="91440" bIns="45720" numCol="1" anchor="t" anchorCtr="0" compatLnSpc="1"/>
          <a:lstStyle/>
          <a:p>
            <a:pPr marL="0" marR="0" lvl="0" indent="0" algn="just" defTabSz="914400" rtl="0" eaLnBrk="1" fontAlgn="base" latinLnBrk="0" hangingPunct="1">
              <a:lnSpc>
                <a:spcPct val="130000"/>
              </a:lnSpc>
              <a:spcBef>
                <a:spcPct val="40000"/>
              </a:spcBef>
              <a:spcAft>
                <a:spcPct val="0"/>
              </a:spcAft>
              <a:buClr>
                <a:schemeClr val="accent2"/>
              </a:buClr>
              <a:buSzTx/>
              <a:buFont typeface="Wingdings" panose="05000000000000000000" pitchFamily="2" charset="2"/>
              <a:buNone/>
              <a:defRPr/>
            </a:pPr>
            <a:r>
              <a:rPr kumimoji="0" lang="zh-CN" altLang="en-US" sz="2800" b="1" i="0" u="none" strike="noStrike" kern="1200" cap="none" spc="0" normalizeH="0" baseline="0" noProof="0" dirty="0">
                <a:ln>
                  <a:noFill/>
                </a:ln>
                <a:solidFill>
                  <a:schemeClr val="tx1"/>
                </a:solidFill>
                <a:effectLst/>
                <a:uLnTx/>
                <a:uFillTx/>
                <a:latin typeface="+mn-lt"/>
                <a:ea typeface="+mn-ea"/>
                <a:cs typeface="+mn-cs"/>
              </a:rPr>
              <a:t>      产生式又称为规则或产生式规则；产生式的“前提”有时又称为“条件”、“前提条件”、“前件”、“左件”等；其“结论”部分有时称为“后件”或“右部”等。今后将不加区分使用这些术语。</a:t>
            </a:r>
          </a:p>
          <a:p>
            <a:pPr marL="495300" marR="0" lvl="0" indent="-495300" algn="just" defTabSz="914400" rtl="0" eaLnBrk="1" fontAlgn="base" latinLnBrk="0" hangingPunct="1">
              <a:lnSpc>
                <a:spcPct val="120000"/>
              </a:lnSpc>
              <a:spcBef>
                <a:spcPct val="50000"/>
              </a:spcBef>
              <a:spcAft>
                <a:spcPct val="0"/>
              </a:spcAft>
              <a:buClr>
                <a:schemeClr val="accent2"/>
              </a:buClr>
              <a:buSzTx/>
              <a:buFont typeface="Wingdings" panose="05000000000000000000" pitchFamily="2" charset="2"/>
              <a:buNone/>
              <a:defRPr/>
            </a:pPr>
            <a:endParaRPr kumimoji="0" lang="zh-CN" altLang="en-US" sz="2800" b="1" i="0" u="none" strike="noStrike" kern="1200" cap="none" spc="0" normalizeH="0" baseline="0" noProof="0" dirty="0">
              <a:ln>
                <a:noFill/>
              </a:ln>
              <a:solidFill>
                <a:schemeClr val="tx1"/>
              </a:solidFill>
              <a:effectLst/>
              <a:uLnTx/>
              <a:uFillTx/>
              <a:latin typeface="宋体" panose="02010600030101010101" pitchFamily="2" charset="-122"/>
              <a:ea typeface="+mn-ea"/>
              <a:cs typeface="+mn-cs"/>
            </a:endParaRP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63</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69635" name="Rectangle 2"/>
          <p:cNvSpPr>
            <a:spLocks noGrp="1"/>
          </p:cNvSpPr>
          <p:nvPr>
            <p:ph type="title"/>
          </p:nvPr>
        </p:nvSpPr>
        <p:spPr>
          <a:ln/>
        </p:spPr>
        <p:txBody>
          <a:bodyPr vert="horz" wrap="square" lIns="91440" tIns="45720" rIns="91440" bIns="45720" anchor="b" anchorCtr="0"/>
          <a:lstStyle/>
          <a:p>
            <a:pPr eaLnBrk="1" hangingPunct="1"/>
            <a:r>
              <a:rPr lang="en-US" altLang="zh-CN" dirty="0">
                <a:latin typeface="Times New Roman" panose="02020603050405020304" pitchFamily="18" charset="0"/>
              </a:rPr>
              <a:t>2.3.1  </a:t>
            </a:r>
            <a:r>
              <a:rPr lang="zh-CN" altLang="en-US" dirty="0">
                <a:latin typeface="Times New Roman" panose="02020603050405020304" pitchFamily="18" charset="0"/>
              </a:rPr>
              <a:t>产生式</a:t>
            </a:r>
          </a:p>
        </p:txBody>
      </p:sp>
      <p:sp>
        <p:nvSpPr>
          <p:cNvPr id="69636" name="Rectangle 3"/>
          <p:cNvSpPr>
            <a:spLocks noGrp="1"/>
          </p:cNvSpPr>
          <p:nvPr>
            <p:ph idx="1"/>
          </p:nvPr>
        </p:nvSpPr>
        <p:spPr>
          <a:xfrm>
            <a:off x="381000" y="1219200"/>
            <a:ext cx="8312150" cy="4986338"/>
          </a:xfrm>
          <a:ln/>
        </p:spPr>
        <p:txBody>
          <a:bodyPr vert="horz" wrap="square" lIns="91440" tIns="45720" rIns="91440" bIns="45720" anchor="t" anchorCtr="0"/>
          <a:lstStyle/>
          <a:p>
            <a:pPr marL="495300" indent="-495300" algn="just" eaLnBrk="1" hangingPunct="1">
              <a:lnSpc>
                <a:spcPct val="130000"/>
              </a:lnSpc>
            </a:pPr>
            <a:r>
              <a:rPr lang="zh-CN" altLang="en-US" sz="2400" b="1" dirty="0"/>
              <a:t>产生式与谓词逻辑中的蕴含式的区别：</a:t>
            </a:r>
          </a:p>
          <a:p>
            <a:pPr marL="495300" indent="-495300" algn="just" eaLnBrk="1" hangingPunct="1">
              <a:lnSpc>
                <a:spcPct val="130000"/>
              </a:lnSpc>
              <a:spcBef>
                <a:spcPct val="50000"/>
              </a:spcBef>
              <a:buNone/>
            </a:pPr>
            <a:r>
              <a:rPr lang="zh-CN" altLang="en-US" sz="2400" b="1" dirty="0">
                <a:latin typeface="宋体" panose="02010600030101010101" pitchFamily="2" charset="-122"/>
              </a:rPr>
              <a:t>（</a:t>
            </a:r>
            <a:r>
              <a:rPr lang="en-US" altLang="zh-CN" sz="2400" b="1" dirty="0">
                <a:latin typeface="Times New Roman" panose="02020603050405020304" pitchFamily="18" charset="0"/>
                <a:cs typeface="Times New Roman" panose="02020603050405020304" pitchFamily="18" charset="0"/>
              </a:rPr>
              <a:t>1</a:t>
            </a:r>
            <a:r>
              <a:rPr lang="zh-CN" altLang="en-US" sz="2400" b="1" dirty="0">
                <a:latin typeface="宋体" panose="02010600030101010101" pitchFamily="2" charset="-122"/>
              </a:rPr>
              <a:t>）除逻辑蕴含外，产生式还包括各种操作、规则、变换、算子、函数等。例如，</a:t>
            </a:r>
            <a:r>
              <a:rPr lang="zh-CN" altLang="en-US" sz="2400" b="1" dirty="0">
                <a:latin typeface="Times New Roman" panose="02020603050405020304" pitchFamily="18" charset="0"/>
              </a:rPr>
              <a:t>“</a:t>
            </a:r>
            <a:r>
              <a:rPr lang="zh-CN" altLang="en-US" sz="2400" b="1" dirty="0">
                <a:latin typeface="宋体" panose="02010600030101010101" pitchFamily="2" charset="-122"/>
              </a:rPr>
              <a:t>如果炉温超过上限，则立即关闭风门</a:t>
            </a:r>
            <a:r>
              <a:rPr lang="zh-CN" altLang="en-US" sz="2400" b="1" dirty="0">
                <a:latin typeface="Times New Roman" panose="02020603050405020304" pitchFamily="18" charset="0"/>
              </a:rPr>
              <a:t>”</a:t>
            </a:r>
            <a:r>
              <a:rPr lang="zh-CN" altLang="en-US" sz="2400" b="1" dirty="0">
                <a:latin typeface="宋体" panose="02010600030101010101" pitchFamily="2" charset="-122"/>
              </a:rPr>
              <a:t>是一个产生式，但不是蕴含式。</a:t>
            </a:r>
          </a:p>
          <a:p>
            <a:pPr marL="495300" indent="-495300" algn="just" eaLnBrk="1" hangingPunct="1">
              <a:lnSpc>
                <a:spcPct val="130000"/>
              </a:lnSpc>
              <a:spcBef>
                <a:spcPct val="50000"/>
              </a:spcBef>
              <a:buNone/>
            </a:pPr>
            <a:r>
              <a:rPr lang="zh-CN" altLang="en-US" sz="2400" b="1" dirty="0">
                <a:latin typeface="宋体" panose="02010600030101010101" pitchFamily="2" charset="-122"/>
              </a:rPr>
              <a:t>（</a:t>
            </a:r>
            <a:r>
              <a:rPr lang="en-US" altLang="zh-CN" sz="2400" b="1" dirty="0">
                <a:latin typeface="Times New Roman" panose="02020603050405020304" pitchFamily="18" charset="0"/>
                <a:cs typeface="Times New Roman" panose="02020603050405020304" pitchFamily="18" charset="0"/>
              </a:rPr>
              <a:t>2</a:t>
            </a:r>
            <a:r>
              <a:rPr lang="zh-CN" altLang="en-US" sz="2400" b="1" dirty="0">
                <a:latin typeface="宋体" panose="02010600030101010101" pitchFamily="2" charset="-122"/>
              </a:rPr>
              <a:t>）蕴含式只能表示精确知识，而产生式不仅可以表示精确的知识，还可以表示不精确知识。蕴含式的匹配总要求是精确的。产生式匹配可以是精确的，也可以是不精确的，只要按某种算法求出的相似度落在预先指定的范围内就认为是可匹配的。</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64</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70659" name="Rectangle 2"/>
          <p:cNvSpPr>
            <a:spLocks noGrp="1"/>
          </p:cNvSpPr>
          <p:nvPr>
            <p:ph type="title"/>
          </p:nvPr>
        </p:nvSpPr>
        <p:spPr>
          <a:ln/>
        </p:spPr>
        <p:txBody>
          <a:bodyPr vert="horz" wrap="square" lIns="91440" tIns="45720" rIns="91440" bIns="45720" anchor="b" anchorCtr="0"/>
          <a:lstStyle/>
          <a:p>
            <a:pPr eaLnBrk="1" hangingPunct="1"/>
            <a:r>
              <a:rPr lang="en-US" altLang="zh-CN" dirty="0">
                <a:latin typeface="Times New Roman" panose="02020603050405020304" pitchFamily="18" charset="0"/>
              </a:rPr>
              <a:t>2.3.1  </a:t>
            </a:r>
            <a:r>
              <a:rPr lang="zh-CN" altLang="en-US" dirty="0">
                <a:latin typeface="Times New Roman" panose="02020603050405020304" pitchFamily="18" charset="0"/>
              </a:rPr>
              <a:t>产生式</a:t>
            </a:r>
          </a:p>
        </p:txBody>
      </p:sp>
      <p:sp>
        <p:nvSpPr>
          <p:cNvPr id="70660" name="Rectangle 3"/>
          <p:cNvSpPr>
            <a:spLocks noGrp="1"/>
          </p:cNvSpPr>
          <p:nvPr>
            <p:ph idx="1"/>
          </p:nvPr>
        </p:nvSpPr>
        <p:spPr>
          <a:ln/>
        </p:spPr>
        <p:txBody>
          <a:bodyPr vert="horz" wrap="square" lIns="91440" tIns="45720" rIns="91440" bIns="45720" anchor="t" anchorCtr="0"/>
          <a:lstStyle/>
          <a:p>
            <a:pPr algn="just" eaLnBrk="1" hangingPunct="1"/>
            <a:r>
              <a:rPr lang="zh-CN" altLang="en-US" b="1" dirty="0">
                <a:latin typeface="宋体" panose="02010600030101010101" pitchFamily="2" charset="-122"/>
              </a:rPr>
              <a:t>产生式的形式描述及语义</a:t>
            </a:r>
            <a:r>
              <a:rPr lang="en-US" altLang="zh-CN" dirty="0">
                <a:latin typeface="Times New Roman" panose="02020603050405020304" pitchFamily="18" charset="0"/>
              </a:rPr>
              <a:t>——</a:t>
            </a:r>
            <a:r>
              <a:rPr lang="zh-CN" altLang="en-US" b="1" dirty="0">
                <a:latin typeface="宋体" panose="02010600030101010101" pitchFamily="2" charset="-122"/>
              </a:rPr>
              <a:t>巴科斯范式</a:t>
            </a:r>
            <a:r>
              <a:rPr lang="en-US" altLang="zh-CN" dirty="0">
                <a:latin typeface="Times New Roman" panose="02020603050405020304" pitchFamily="18" charset="0"/>
                <a:cs typeface="Times New Roman" panose="02020603050405020304" pitchFamily="18" charset="0"/>
              </a:rPr>
              <a:t>BNF</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backus normal form</a:t>
            </a:r>
            <a:r>
              <a:rPr lang="zh-CN" altLang="en-US" dirty="0">
                <a:latin typeface="Times New Roman" panose="02020603050405020304" pitchFamily="18" charset="0"/>
                <a:cs typeface="Times New Roman" panose="02020603050405020304" pitchFamily="18" charset="0"/>
              </a:rPr>
              <a:t>）</a:t>
            </a:r>
            <a:endParaRPr lang="zh-CN" altLang="en-US" dirty="0"/>
          </a:p>
        </p:txBody>
      </p:sp>
      <p:sp>
        <p:nvSpPr>
          <p:cNvPr id="70661" name="Text Box 4"/>
          <p:cNvSpPr txBox="1"/>
          <p:nvPr/>
        </p:nvSpPr>
        <p:spPr>
          <a:xfrm>
            <a:off x="304800" y="2170113"/>
            <a:ext cx="8610600" cy="2768600"/>
          </a:xfrm>
          <a:prstGeom prst="rect">
            <a:avLst/>
          </a:prstGeom>
          <a:solidFill>
            <a:srgbClr val="FFFFFF"/>
          </a:solidFill>
          <a:ln w="9525" cap="flat" cmpd="sng">
            <a:solidFill>
              <a:srgbClr val="808080"/>
            </a:solidFill>
            <a:prstDash val="solid"/>
            <a:miter/>
            <a:headEnd type="none" w="med" len="med"/>
            <a:tailEnd type="none" w="med" len="med"/>
          </a:ln>
        </p:spPr>
        <p:txBody>
          <a:bodyPr>
            <a:spAutoFit/>
          </a:bodyPr>
          <a:lstStyle/>
          <a:p>
            <a:pPr algn="just" eaLnBrk="1" hangingPunct="1">
              <a:spcBef>
                <a:spcPct val="20000"/>
              </a:spcBef>
            </a:pPr>
            <a:r>
              <a:rPr lang="en-US" altLang="zh-CN" sz="2400" b="1" dirty="0">
                <a:latin typeface="宋体" panose="02010600030101010101" pitchFamily="2" charset="-122"/>
              </a:rPr>
              <a:t>&lt;</a:t>
            </a:r>
            <a:r>
              <a:rPr lang="zh-CN" altLang="en-US" sz="2400" b="1" dirty="0">
                <a:latin typeface="宋体" panose="02010600030101010101" pitchFamily="2" charset="-122"/>
              </a:rPr>
              <a:t>产生式</a:t>
            </a:r>
            <a:r>
              <a:rPr lang="en-US" altLang="zh-CN" sz="2400" b="1" dirty="0">
                <a:latin typeface="Times New Roman" panose="02020603050405020304" pitchFamily="18" charset="0"/>
              </a:rPr>
              <a:t>&gt;::</a:t>
            </a:r>
            <a:r>
              <a:rPr lang="en-US" altLang="zh-CN"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rPr>
              <a:t>&lt;</a:t>
            </a:r>
            <a:r>
              <a:rPr lang="zh-CN" altLang="en-US" sz="2400" b="1" dirty="0">
                <a:latin typeface="Times New Roman" panose="02020603050405020304" pitchFamily="18" charset="0"/>
              </a:rPr>
              <a:t>前提</a:t>
            </a:r>
            <a:r>
              <a:rPr lang="en-US" altLang="zh-CN" sz="2400" b="1" dirty="0">
                <a:latin typeface="Times New Roman" panose="02020603050405020304" pitchFamily="18" charset="0"/>
              </a:rPr>
              <a:t>&gt;        &lt;</a:t>
            </a:r>
            <a:r>
              <a:rPr lang="zh-CN" altLang="en-US" sz="2400" b="1" dirty="0">
                <a:latin typeface="Times New Roman" panose="02020603050405020304" pitchFamily="18" charset="0"/>
              </a:rPr>
              <a:t>结论</a:t>
            </a:r>
            <a:r>
              <a:rPr lang="en-US" altLang="zh-CN" sz="2400" b="1" dirty="0">
                <a:latin typeface="Times New Roman" panose="02020603050405020304" pitchFamily="18" charset="0"/>
              </a:rPr>
              <a:t>&gt;</a:t>
            </a:r>
            <a:endParaRPr lang="en-US" altLang="zh-CN" sz="2400" b="1" dirty="0">
              <a:latin typeface="Times New Roman" panose="02020603050405020304" pitchFamily="18" charset="0"/>
              <a:cs typeface="Times New Roman" panose="02020603050405020304" pitchFamily="18" charset="0"/>
            </a:endParaRPr>
          </a:p>
          <a:p>
            <a:pPr algn="just" eaLnBrk="1" hangingPunct="1">
              <a:spcBef>
                <a:spcPct val="20000"/>
              </a:spcBef>
            </a:pPr>
            <a:r>
              <a:rPr lang="en-US" altLang="zh-CN" sz="2400" b="1" dirty="0">
                <a:latin typeface="Times New Roman" panose="02020603050405020304" pitchFamily="18" charset="0"/>
              </a:rPr>
              <a:t>&lt;</a:t>
            </a:r>
            <a:r>
              <a:rPr lang="zh-CN" altLang="en-US" sz="2400" b="1" dirty="0">
                <a:latin typeface="Times New Roman" panose="02020603050405020304" pitchFamily="18" charset="0"/>
              </a:rPr>
              <a:t>前 提</a:t>
            </a:r>
            <a:r>
              <a:rPr lang="en-US" altLang="zh-CN" sz="2400" b="1" dirty="0">
                <a:latin typeface="Times New Roman" panose="02020603050405020304" pitchFamily="18" charset="0"/>
              </a:rPr>
              <a:t>&gt;::</a:t>
            </a:r>
            <a:r>
              <a:rPr lang="en-US" altLang="zh-CN"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rPr>
              <a:t>&lt;</a:t>
            </a:r>
            <a:r>
              <a:rPr lang="zh-CN" altLang="en-US" sz="2400" b="1" dirty="0">
                <a:latin typeface="Times New Roman" panose="02020603050405020304" pitchFamily="18" charset="0"/>
              </a:rPr>
              <a:t>简单条件</a:t>
            </a:r>
            <a:r>
              <a:rPr lang="en-US" altLang="zh-CN" sz="2400" b="1" dirty="0">
                <a:latin typeface="Times New Roman" panose="02020603050405020304" pitchFamily="18" charset="0"/>
              </a:rPr>
              <a:t>&gt;|&lt;</a:t>
            </a:r>
            <a:r>
              <a:rPr lang="zh-CN" altLang="en-US" sz="2400" b="1" dirty="0">
                <a:latin typeface="Times New Roman" panose="02020603050405020304" pitchFamily="18" charset="0"/>
              </a:rPr>
              <a:t>复合条件</a:t>
            </a:r>
            <a:r>
              <a:rPr lang="en-US" altLang="zh-CN" sz="2400" b="1" dirty="0">
                <a:latin typeface="Times New Roman" panose="02020603050405020304" pitchFamily="18" charset="0"/>
              </a:rPr>
              <a:t>&gt;</a:t>
            </a:r>
            <a:endParaRPr lang="en-US" altLang="zh-CN" sz="2400" b="1" dirty="0">
              <a:latin typeface="Times New Roman" panose="02020603050405020304" pitchFamily="18" charset="0"/>
              <a:cs typeface="Times New Roman" panose="02020603050405020304" pitchFamily="18" charset="0"/>
            </a:endParaRPr>
          </a:p>
          <a:p>
            <a:pPr algn="just" eaLnBrk="1" hangingPunct="1">
              <a:spcBef>
                <a:spcPct val="20000"/>
              </a:spcBef>
            </a:pPr>
            <a:r>
              <a:rPr lang="en-US" altLang="zh-CN" sz="2400" b="1" dirty="0">
                <a:latin typeface="Times New Roman" panose="02020603050405020304" pitchFamily="18" charset="0"/>
              </a:rPr>
              <a:t>&lt;</a:t>
            </a:r>
            <a:r>
              <a:rPr lang="zh-CN" altLang="en-US" sz="2400" b="1" dirty="0">
                <a:latin typeface="Times New Roman" panose="02020603050405020304" pitchFamily="18" charset="0"/>
              </a:rPr>
              <a:t>结 论</a:t>
            </a:r>
            <a:r>
              <a:rPr lang="en-US" altLang="zh-CN" sz="2400" b="1" dirty="0">
                <a:latin typeface="Times New Roman" panose="02020603050405020304" pitchFamily="18" charset="0"/>
              </a:rPr>
              <a:t>&gt;::</a:t>
            </a:r>
            <a:r>
              <a:rPr lang="en-US" altLang="zh-CN"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rPr>
              <a:t>&lt;</a:t>
            </a:r>
            <a:r>
              <a:rPr lang="zh-CN" altLang="en-US" sz="2400" b="1" dirty="0">
                <a:latin typeface="Times New Roman" panose="02020603050405020304" pitchFamily="18" charset="0"/>
              </a:rPr>
              <a:t>事实</a:t>
            </a:r>
            <a:r>
              <a:rPr lang="en-US" altLang="zh-CN" sz="2400" b="1" dirty="0">
                <a:latin typeface="Times New Roman" panose="02020603050405020304" pitchFamily="18" charset="0"/>
              </a:rPr>
              <a:t>&gt;|&lt;</a:t>
            </a:r>
            <a:r>
              <a:rPr lang="zh-CN" altLang="en-US" sz="2400" b="1" dirty="0">
                <a:latin typeface="Times New Roman" panose="02020603050405020304" pitchFamily="18" charset="0"/>
              </a:rPr>
              <a:t>操作</a:t>
            </a:r>
            <a:r>
              <a:rPr lang="en-US" altLang="zh-CN" sz="2400" b="1" dirty="0">
                <a:latin typeface="Times New Roman" panose="02020603050405020304" pitchFamily="18" charset="0"/>
              </a:rPr>
              <a:t>&gt;</a:t>
            </a:r>
            <a:endParaRPr lang="en-US" altLang="zh-CN" sz="2400" b="1" dirty="0">
              <a:latin typeface="Times New Roman" panose="02020603050405020304" pitchFamily="18" charset="0"/>
              <a:cs typeface="Times New Roman" panose="02020603050405020304" pitchFamily="18" charset="0"/>
            </a:endParaRPr>
          </a:p>
          <a:p>
            <a:pPr algn="just" eaLnBrk="1" hangingPunct="1">
              <a:spcBef>
                <a:spcPct val="20000"/>
              </a:spcBef>
            </a:pPr>
            <a:r>
              <a:rPr lang="en-US" altLang="zh-CN" sz="2400" b="1" dirty="0">
                <a:latin typeface="Times New Roman" panose="02020603050405020304" pitchFamily="18" charset="0"/>
              </a:rPr>
              <a:t>&lt;</a:t>
            </a:r>
            <a:r>
              <a:rPr lang="zh-CN" altLang="en-US" sz="2400" b="1" dirty="0">
                <a:latin typeface="Times New Roman" panose="02020603050405020304" pitchFamily="18" charset="0"/>
              </a:rPr>
              <a:t>复合条件</a:t>
            </a:r>
            <a:r>
              <a:rPr lang="en-US" altLang="zh-CN" sz="2400" b="1" dirty="0">
                <a:latin typeface="Times New Roman" panose="02020603050405020304" pitchFamily="18" charset="0"/>
              </a:rPr>
              <a:t>&gt;::</a:t>
            </a:r>
            <a:r>
              <a:rPr lang="en-US" altLang="zh-CN"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rPr>
              <a:t>&lt;</a:t>
            </a:r>
            <a:r>
              <a:rPr lang="zh-CN" altLang="en-US" sz="2400" b="1" dirty="0">
                <a:latin typeface="Times New Roman" panose="02020603050405020304" pitchFamily="18" charset="0"/>
              </a:rPr>
              <a:t>简单条件</a:t>
            </a:r>
            <a:r>
              <a:rPr lang="en-US" altLang="zh-CN" sz="2400" b="1" dirty="0">
                <a:latin typeface="Times New Roman" panose="02020603050405020304" pitchFamily="18" charset="0"/>
              </a:rPr>
              <a:t>&gt;AND&lt;</a:t>
            </a:r>
            <a:r>
              <a:rPr lang="zh-CN" altLang="en-US" sz="2400" b="1" dirty="0">
                <a:latin typeface="Times New Roman" panose="02020603050405020304" pitchFamily="18" charset="0"/>
              </a:rPr>
              <a:t>简单条件</a:t>
            </a:r>
            <a:r>
              <a:rPr lang="en-US" altLang="zh-CN" sz="2400" b="1" dirty="0">
                <a:latin typeface="Times New Roman" panose="02020603050405020304" pitchFamily="18" charset="0"/>
              </a:rPr>
              <a:t>&gt;[AND&lt;</a:t>
            </a:r>
            <a:r>
              <a:rPr lang="zh-CN" altLang="en-US" sz="2400" b="1" dirty="0">
                <a:latin typeface="Times New Roman" panose="02020603050405020304" pitchFamily="18" charset="0"/>
              </a:rPr>
              <a:t>简单条件</a:t>
            </a:r>
            <a:r>
              <a:rPr lang="en-US" altLang="zh-CN" sz="2400" b="1" dirty="0">
                <a:latin typeface="Times New Roman" panose="02020603050405020304" pitchFamily="18" charset="0"/>
              </a:rPr>
              <a:t>&gt;</a:t>
            </a:r>
            <a:r>
              <a:rPr lang="en-US" altLang="zh-CN" sz="2400" b="1" baseline="22000" dirty="0">
                <a:latin typeface="Times New Roman" panose="02020603050405020304" pitchFamily="18" charset="0"/>
              </a:rPr>
              <a:t>…</a:t>
            </a:r>
            <a:endParaRPr lang="en-US" altLang="zh-CN" sz="2400" b="1" baseline="22000" dirty="0">
              <a:latin typeface="Times New Roman" panose="02020603050405020304" pitchFamily="18" charset="0"/>
              <a:cs typeface="Times New Roman" panose="02020603050405020304" pitchFamily="18" charset="0"/>
            </a:endParaRPr>
          </a:p>
          <a:p>
            <a:pPr algn="just" eaLnBrk="1" hangingPunct="1">
              <a:spcBef>
                <a:spcPct val="20000"/>
              </a:spcBef>
            </a:pPr>
            <a:r>
              <a:rPr lang="en-US" altLang="zh-CN" sz="2400" b="1" dirty="0">
                <a:latin typeface="Times New Roman" panose="02020603050405020304" pitchFamily="18" charset="0"/>
              </a:rPr>
              <a:t>                          |&lt;</a:t>
            </a:r>
            <a:r>
              <a:rPr lang="zh-CN" altLang="en-US" sz="2400" b="1" dirty="0">
                <a:latin typeface="Times New Roman" panose="02020603050405020304" pitchFamily="18" charset="0"/>
              </a:rPr>
              <a:t>简单条件</a:t>
            </a:r>
            <a:r>
              <a:rPr lang="en-US" altLang="zh-CN" sz="2400" b="1" dirty="0">
                <a:latin typeface="Times New Roman" panose="02020603050405020304" pitchFamily="18" charset="0"/>
              </a:rPr>
              <a:t>&gt;OR&lt;</a:t>
            </a:r>
            <a:r>
              <a:rPr lang="zh-CN" altLang="en-US" sz="2400" b="1" dirty="0">
                <a:latin typeface="Times New Roman" panose="02020603050405020304" pitchFamily="18" charset="0"/>
              </a:rPr>
              <a:t>简单条件</a:t>
            </a:r>
            <a:r>
              <a:rPr lang="en-US" altLang="zh-CN" sz="2400" b="1" dirty="0">
                <a:latin typeface="Times New Roman" panose="02020603050405020304" pitchFamily="18" charset="0"/>
              </a:rPr>
              <a:t>&gt;[OR&lt;</a:t>
            </a:r>
            <a:r>
              <a:rPr lang="zh-CN" altLang="en-US" sz="2400" b="1" dirty="0">
                <a:latin typeface="Times New Roman" panose="02020603050405020304" pitchFamily="18" charset="0"/>
              </a:rPr>
              <a:t>简单条件</a:t>
            </a:r>
            <a:r>
              <a:rPr lang="en-US" altLang="zh-CN" sz="2400" b="1" dirty="0">
                <a:latin typeface="Times New Roman" panose="02020603050405020304" pitchFamily="18" charset="0"/>
              </a:rPr>
              <a:t>&gt;</a:t>
            </a:r>
            <a:r>
              <a:rPr lang="en-US" altLang="zh-CN" sz="2400" b="1" baseline="22000" dirty="0">
                <a:latin typeface="Times New Roman" panose="02020603050405020304" pitchFamily="18" charset="0"/>
              </a:rPr>
              <a:t>…</a:t>
            </a:r>
          </a:p>
          <a:p>
            <a:pPr algn="just" eaLnBrk="1" hangingPunct="1">
              <a:spcBef>
                <a:spcPct val="20000"/>
              </a:spcBef>
            </a:pPr>
            <a:r>
              <a:rPr lang="en-US" altLang="zh-CN" sz="2400" b="1" dirty="0">
                <a:latin typeface="Times New Roman" panose="02020603050405020304" pitchFamily="18" charset="0"/>
              </a:rPr>
              <a:t>&lt;</a:t>
            </a:r>
            <a:r>
              <a:rPr lang="zh-CN" altLang="en-US" sz="2400" b="1" dirty="0">
                <a:latin typeface="Times New Roman" panose="02020603050405020304" pitchFamily="18" charset="0"/>
              </a:rPr>
              <a:t>操  作</a:t>
            </a:r>
            <a:r>
              <a:rPr lang="en-US" altLang="zh-CN" sz="2400" b="1" dirty="0">
                <a:latin typeface="Times New Roman" panose="02020603050405020304" pitchFamily="18" charset="0"/>
              </a:rPr>
              <a:t>&gt;::</a:t>
            </a:r>
            <a:r>
              <a:rPr lang="en-US" altLang="zh-CN"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rPr>
              <a:t>&lt;</a:t>
            </a:r>
            <a:r>
              <a:rPr lang="zh-CN" altLang="en-US" sz="2400" b="1" dirty="0">
                <a:latin typeface="Times New Roman" panose="02020603050405020304" pitchFamily="18" charset="0"/>
              </a:rPr>
              <a:t>操作名</a:t>
            </a:r>
            <a:r>
              <a:rPr lang="en-US" altLang="zh-CN" sz="2400" b="1" dirty="0">
                <a:latin typeface="Times New Roman" panose="02020603050405020304" pitchFamily="18" charset="0"/>
              </a:rPr>
              <a:t>&gt;[(&lt;</a:t>
            </a:r>
            <a:r>
              <a:rPr lang="zh-CN" altLang="en-US" sz="2400" b="1" dirty="0">
                <a:latin typeface="Times New Roman" panose="02020603050405020304" pitchFamily="18" charset="0"/>
              </a:rPr>
              <a:t>变元</a:t>
            </a:r>
            <a:r>
              <a:rPr lang="en-US" altLang="zh-CN" sz="2400" b="1" dirty="0">
                <a:latin typeface="Times New Roman" panose="02020603050405020304" pitchFamily="18" charset="0"/>
              </a:rPr>
              <a:t>&gt;</a:t>
            </a:r>
            <a:r>
              <a:rPr lang="zh-CN" altLang="en-US" sz="2400" b="1" dirty="0">
                <a:latin typeface="Times New Roman" panose="02020603050405020304" pitchFamily="18" charset="0"/>
              </a:rPr>
              <a:t>，</a:t>
            </a:r>
            <a:r>
              <a:rPr lang="en-US" altLang="zh-CN" sz="2400" b="1" baseline="22000" dirty="0">
                <a:latin typeface="Times New Roman" panose="02020603050405020304" pitchFamily="18" charset="0"/>
              </a:rPr>
              <a:t>…</a:t>
            </a:r>
            <a:r>
              <a:rPr lang="en-US" altLang="zh-CN" sz="2400" b="1" dirty="0">
                <a:latin typeface="Times New Roman" panose="02020603050405020304" pitchFamily="18" charset="0"/>
              </a:rPr>
              <a:t>)]</a:t>
            </a:r>
          </a:p>
        </p:txBody>
      </p:sp>
      <p:sp>
        <p:nvSpPr>
          <p:cNvPr id="70662" name="Text Box 5"/>
          <p:cNvSpPr txBox="1"/>
          <p:nvPr/>
        </p:nvSpPr>
        <p:spPr>
          <a:xfrm>
            <a:off x="373063" y="5210175"/>
            <a:ext cx="8542337" cy="979488"/>
          </a:xfrm>
          <a:prstGeom prst="rect">
            <a:avLst/>
          </a:prstGeom>
          <a:noFill/>
          <a:ln w="9525">
            <a:noFill/>
          </a:ln>
        </p:spPr>
        <p:txBody>
          <a:bodyPr>
            <a:spAutoFit/>
          </a:bodyPr>
          <a:lstStyle/>
          <a:p>
            <a:pPr eaLnBrk="1" hangingPunct="1">
              <a:lnSpc>
                <a:spcPct val="120000"/>
              </a:lnSpc>
            </a:pPr>
            <a:r>
              <a:rPr lang="zh-CN" altLang="en-US" sz="2400" b="1" dirty="0">
                <a:solidFill>
                  <a:srgbClr val="0000FF"/>
                </a:solidFill>
                <a:latin typeface="宋体" panose="02010600030101010101" pitchFamily="2" charset="-122"/>
              </a:rPr>
              <a:t>符号</a:t>
            </a:r>
            <a:r>
              <a:rPr lang="zh-CN" altLang="en-US" sz="2400" b="1" dirty="0">
                <a:solidFill>
                  <a:srgbClr val="0000FF"/>
                </a:solidFill>
                <a:latin typeface="Times New Roman" panose="02020603050405020304" pitchFamily="18" charset="0"/>
              </a:rPr>
              <a:t>“</a:t>
            </a:r>
            <a:r>
              <a:rPr lang="en-US" altLang="zh-CN" sz="2400" b="1" dirty="0">
                <a:solidFill>
                  <a:srgbClr val="0000FF"/>
                </a:solidFill>
                <a:latin typeface="宋体" panose="02010600030101010101" pitchFamily="2" charset="-122"/>
              </a:rPr>
              <a:t>::</a:t>
            </a:r>
            <a:r>
              <a:rPr lang="en-US" altLang="zh-CN" sz="2400" b="1" dirty="0">
                <a:solidFill>
                  <a:srgbClr val="0000FF"/>
                </a:solidFill>
                <a:latin typeface="Times New Roman" panose="02020603050405020304" pitchFamily="18" charset="0"/>
                <a:cs typeface="Times New Roman" panose="02020603050405020304" pitchFamily="18" charset="0"/>
              </a:rPr>
              <a:t>=</a:t>
            </a:r>
            <a:r>
              <a:rPr lang="en-US" altLang="zh-CN" sz="2400" b="1" dirty="0">
                <a:solidFill>
                  <a:srgbClr val="0000FF"/>
                </a:solidFill>
                <a:latin typeface="Times New Roman" panose="02020603050405020304" pitchFamily="18" charset="0"/>
              </a:rPr>
              <a:t>”</a:t>
            </a:r>
            <a:r>
              <a:rPr lang="zh-CN" altLang="en-US" sz="2400" b="1" dirty="0">
                <a:solidFill>
                  <a:srgbClr val="0000FF"/>
                </a:solidFill>
                <a:latin typeface="宋体" panose="02010600030101010101" pitchFamily="2" charset="-122"/>
              </a:rPr>
              <a:t>表示</a:t>
            </a:r>
            <a:r>
              <a:rPr lang="zh-CN" altLang="en-US" sz="2400" b="1" dirty="0">
                <a:solidFill>
                  <a:srgbClr val="0000FF"/>
                </a:solidFill>
                <a:latin typeface="Times New Roman" panose="02020603050405020304" pitchFamily="18" charset="0"/>
              </a:rPr>
              <a:t>“</a:t>
            </a:r>
            <a:r>
              <a:rPr lang="zh-CN" altLang="en-US" sz="2400" b="1" dirty="0">
                <a:solidFill>
                  <a:srgbClr val="0000FF"/>
                </a:solidFill>
                <a:latin typeface="宋体" panose="02010600030101010101" pitchFamily="2" charset="-122"/>
              </a:rPr>
              <a:t>定义为</a:t>
            </a:r>
            <a:r>
              <a:rPr lang="zh-CN" altLang="en-US" sz="2400" b="1" dirty="0">
                <a:solidFill>
                  <a:srgbClr val="0000FF"/>
                </a:solidFill>
                <a:latin typeface="Times New Roman" panose="02020603050405020304" pitchFamily="18" charset="0"/>
              </a:rPr>
              <a:t>”</a:t>
            </a:r>
            <a:r>
              <a:rPr lang="zh-CN" altLang="en-US" sz="2400" b="1" dirty="0">
                <a:solidFill>
                  <a:srgbClr val="0000FF"/>
                </a:solidFill>
                <a:latin typeface="宋体" panose="02010600030101010101" pitchFamily="2" charset="-122"/>
              </a:rPr>
              <a:t>；符号</a:t>
            </a:r>
            <a:r>
              <a:rPr lang="zh-CN" altLang="en-US" sz="2400" b="1" dirty="0">
                <a:solidFill>
                  <a:srgbClr val="0000FF"/>
                </a:solidFill>
                <a:latin typeface="Times New Roman" panose="02020603050405020304" pitchFamily="18" charset="0"/>
              </a:rPr>
              <a:t>“</a:t>
            </a:r>
            <a:r>
              <a:rPr lang="en-US" altLang="zh-CN" sz="2400" b="1" dirty="0">
                <a:solidFill>
                  <a:srgbClr val="0000FF"/>
                </a:solidFill>
                <a:latin typeface="宋体" panose="02010600030101010101" pitchFamily="2" charset="-122"/>
              </a:rPr>
              <a:t>|</a:t>
            </a:r>
            <a:r>
              <a:rPr lang="en-US" altLang="zh-CN" sz="2400" b="1" dirty="0">
                <a:solidFill>
                  <a:srgbClr val="0000FF"/>
                </a:solidFill>
                <a:latin typeface="Times New Roman" panose="02020603050405020304" pitchFamily="18" charset="0"/>
              </a:rPr>
              <a:t>”</a:t>
            </a:r>
            <a:r>
              <a:rPr lang="zh-CN" altLang="en-US" sz="2400" b="1" dirty="0">
                <a:solidFill>
                  <a:srgbClr val="0000FF"/>
                </a:solidFill>
                <a:latin typeface="宋体" panose="02010600030101010101" pitchFamily="2" charset="-122"/>
              </a:rPr>
              <a:t>表示</a:t>
            </a:r>
            <a:r>
              <a:rPr lang="zh-CN" altLang="en-US" sz="2400" b="1" dirty="0">
                <a:solidFill>
                  <a:srgbClr val="0000FF"/>
                </a:solidFill>
                <a:latin typeface="Times New Roman" panose="02020603050405020304" pitchFamily="18" charset="0"/>
              </a:rPr>
              <a:t>“</a:t>
            </a:r>
            <a:r>
              <a:rPr lang="zh-CN" altLang="en-US" sz="2400" b="1" dirty="0">
                <a:solidFill>
                  <a:srgbClr val="0000FF"/>
                </a:solidFill>
                <a:latin typeface="宋体" panose="02010600030101010101" pitchFamily="2" charset="-122"/>
              </a:rPr>
              <a:t>或者是</a:t>
            </a:r>
            <a:r>
              <a:rPr lang="zh-CN" altLang="en-US" sz="2400" b="1" dirty="0">
                <a:solidFill>
                  <a:srgbClr val="0000FF"/>
                </a:solidFill>
                <a:latin typeface="Times New Roman" panose="02020603050405020304" pitchFamily="18" charset="0"/>
              </a:rPr>
              <a:t>”</a:t>
            </a:r>
            <a:r>
              <a:rPr lang="zh-CN" altLang="en-US" sz="2400" b="1" dirty="0">
                <a:solidFill>
                  <a:srgbClr val="0000FF"/>
                </a:solidFill>
                <a:latin typeface="宋体" panose="02010600030101010101" pitchFamily="2" charset="-122"/>
              </a:rPr>
              <a:t>；符号</a:t>
            </a:r>
            <a:r>
              <a:rPr lang="zh-CN" altLang="en-US" sz="2400" b="1" dirty="0">
                <a:solidFill>
                  <a:srgbClr val="0000FF"/>
                </a:solidFill>
                <a:latin typeface="Times New Roman" panose="02020603050405020304" pitchFamily="18" charset="0"/>
              </a:rPr>
              <a:t>“</a:t>
            </a:r>
            <a:r>
              <a:rPr lang="en-US" altLang="zh-CN" sz="2400" b="1" dirty="0">
                <a:solidFill>
                  <a:srgbClr val="0000FF"/>
                </a:solidFill>
                <a:latin typeface="宋体" panose="02010600030101010101" pitchFamily="2" charset="-122"/>
              </a:rPr>
              <a:t>[ ]</a:t>
            </a:r>
            <a:r>
              <a:rPr lang="en-US" altLang="zh-CN" sz="2400" b="1" dirty="0">
                <a:solidFill>
                  <a:srgbClr val="0000FF"/>
                </a:solidFill>
                <a:latin typeface="Times New Roman" panose="02020603050405020304" pitchFamily="18" charset="0"/>
              </a:rPr>
              <a:t>”</a:t>
            </a:r>
            <a:r>
              <a:rPr lang="zh-CN" altLang="en-US" sz="2400" b="1" dirty="0">
                <a:solidFill>
                  <a:srgbClr val="0000FF"/>
                </a:solidFill>
                <a:latin typeface="宋体" panose="02010600030101010101" pitchFamily="2" charset="-122"/>
              </a:rPr>
              <a:t>表示</a:t>
            </a:r>
            <a:r>
              <a:rPr lang="zh-CN" altLang="en-US" sz="2400" b="1" dirty="0">
                <a:solidFill>
                  <a:srgbClr val="0000FF"/>
                </a:solidFill>
                <a:latin typeface="Times New Roman" panose="02020603050405020304" pitchFamily="18" charset="0"/>
              </a:rPr>
              <a:t>“</a:t>
            </a:r>
            <a:r>
              <a:rPr lang="zh-CN" altLang="en-US" sz="2400" b="1" dirty="0">
                <a:solidFill>
                  <a:srgbClr val="0000FF"/>
                </a:solidFill>
                <a:latin typeface="宋体" panose="02010600030101010101" pitchFamily="2" charset="-122"/>
              </a:rPr>
              <a:t>可缺省</a:t>
            </a:r>
            <a:r>
              <a:rPr lang="zh-CN" altLang="en-US" sz="2400" b="1" dirty="0">
                <a:solidFill>
                  <a:srgbClr val="0000FF"/>
                </a:solidFill>
                <a:latin typeface="Times New Roman" panose="02020603050405020304" pitchFamily="18" charset="0"/>
              </a:rPr>
              <a:t>”</a:t>
            </a:r>
            <a:r>
              <a:rPr lang="zh-CN" altLang="en-US" sz="2400" b="1" dirty="0">
                <a:solidFill>
                  <a:srgbClr val="0000FF"/>
                </a:solidFill>
                <a:latin typeface="宋体" panose="02010600030101010101" pitchFamily="2" charset="-122"/>
              </a:rPr>
              <a:t>。</a:t>
            </a:r>
            <a:r>
              <a:rPr lang="zh-CN" altLang="en-US" sz="2400" dirty="0">
                <a:solidFill>
                  <a:srgbClr val="0000FF"/>
                </a:solidFill>
                <a:latin typeface="Arial" panose="020B0604020202020204" pitchFamily="34" charset="0"/>
              </a:rPr>
              <a:t> </a:t>
            </a:r>
          </a:p>
        </p:txBody>
      </p:sp>
      <p:graphicFrame>
        <p:nvGraphicFramePr>
          <p:cNvPr id="70663" name="Object 6"/>
          <p:cNvGraphicFramePr>
            <a:graphicFrameLocks noChangeAspect="1"/>
          </p:cNvGraphicFramePr>
          <p:nvPr/>
        </p:nvGraphicFramePr>
        <p:xfrm>
          <a:off x="2971800" y="2286000"/>
          <a:ext cx="434975" cy="311150"/>
        </p:xfrm>
        <a:graphic>
          <a:graphicData uri="http://schemas.openxmlformats.org/presentationml/2006/ole">
            <mc:AlternateContent xmlns:mc="http://schemas.openxmlformats.org/markup-compatibility/2006">
              <mc:Choice xmlns:v="urn:schemas-microsoft-com:vml" Requires="v">
                <p:oleObj r:id="rId2" imgW="190500" imgH="139700" progId="Equation.3">
                  <p:embed/>
                </p:oleObj>
              </mc:Choice>
              <mc:Fallback>
                <p:oleObj r:id="rId2" imgW="190500" imgH="139700" progId="Equation.3">
                  <p:embed/>
                  <p:pic>
                    <p:nvPicPr>
                      <p:cNvPr id="0" name="图片 3116"/>
                      <p:cNvPicPr/>
                      <p:nvPr/>
                    </p:nvPicPr>
                    <p:blipFill>
                      <a:blip r:embed="rId3"/>
                      <a:stretch>
                        <a:fillRect/>
                      </a:stretch>
                    </p:blipFill>
                    <p:spPr>
                      <a:xfrm>
                        <a:off x="2971800" y="2286000"/>
                        <a:ext cx="434975" cy="311150"/>
                      </a:xfrm>
                      <a:prstGeom prst="rect">
                        <a:avLst/>
                      </a:prstGeom>
                      <a:noFill/>
                      <a:ln w="38100">
                        <a:noFill/>
                        <a:miter/>
                      </a:ln>
                    </p:spPr>
                  </p:pic>
                </p:oleObj>
              </mc:Fallback>
            </mc:AlternateContent>
          </a:graphicData>
        </a:graphic>
      </p:graphicFrame>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65</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71683" name="TextBox 5"/>
          <p:cNvSpPr txBox="1"/>
          <p:nvPr>
            <p:custDataLst>
              <p:tags r:id="rId2"/>
            </p:custDataLst>
          </p:nvPr>
        </p:nvSpPr>
        <p:spPr>
          <a:xfrm>
            <a:off x="914400" y="635000"/>
            <a:ext cx="7315200" cy="2143125"/>
          </a:xfrm>
          <a:prstGeom prst="rect">
            <a:avLst/>
          </a:prstGeom>
          <a:noFill/>
          <a:ln w="9525">
            <a:noFill/>
          </a:ln>
        </p:spPr>
        <p:txBody>
          <a:bodyPr anchor="ctr" anchorCtr="0"/>
          <a:lstStyle/>
          <a:p>
            <a:pPr>
              <a:lnSpc>
                <a:spcPct val="150000"/>
              </a:lnSpc>
            </a:pP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确定性规则知识产生式基本形式是什么？它与谓词逻辑中蕴含式有什么共同处和不同处？</a:t>
            </a:r>
          </a:p>
        </p:txBody>
      </p:sp>
      <p:sp>
        <p:nvSpPr>
          <p:cNvPr id="7" name="圆角矩形 6"/>
          <p:cNvSpPr/>
          <p:nvPr>
            <p:custDataLst>
              <p:tags r:id="rId3"/>
            </p:custDataLst>
          </p:nvPr>
        </p:nvSpPr>
        <p:spPr>
          <a:xfrm>
            <a:off x="6172200" y="6215063"/>
            <a:ext cx="1543050" cy="411163"/>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作答</a:t>
            </a:r>
          </a:p>
        </p:txBody>
      </p:sp>
      <p:sp>
        <p:nvSpPr>
          <p:cNvPr id="13" name="矩形 12"/>
          <p:cNvSpPr/>
          <p:nvPr>
            <p:custDataLst>
              <p:tags r:id="rId4"/>
            </p:custDataLst>
          </p:nvPr>
        </p:nvSpPr>
        <p:spPr>
          <a:xfrm>
            <a:off x="0" y="5849938"/>
            <a:ext cx="9144000" cy="365125"/>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anchor="ctr" anchorCtr="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rgbClr val="F84F4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正常使用主观题需</a:t>
            </a:r>
            <a:r>
              <a:rPr kumimoji="0" lang="en-US" altLang="zh-CN" sz="1200" b="0" i="0" u="none" strike="noStrike" kern="1200" cap="none" spc="0" normalizeH="0" baseline="0" noProof="0">
                <a:ln>
                  <a:noFill/>
                </a:ln>
                <a:solidFill>
                  <a:srgbClr val="F84F4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2.0</a:t>
            </a:r>
            <a:r>
              <a:rPr kumimoji="0" lang="zh-CN" altLang="en-US" sz="1200" b="0" i="0" u="none" strike="noStrike" kern="1200" cap="none" spc="0" normalizeH="0" baseline="0" noProof="0">
                <a:ln>
                  <a:noFill/>
                </a:ln>
                <a:solidFill>
                  <a:srgbClr val="F84F4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以上版本雨课堂</a:t>
            </a:r>
          </a:p>
        </p:txBody>
      </p:sp>
      <p:sp>
        <p:nvSpPr>
          <p:cNvPr id="14" name="矩形 13"/>
          <p:cNvSpPr/>
          <p:nvPr>
            <p:custDataLst>
              <p:tags r:id="rId5"/>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sp>
        <p:nvSpPr>
          <p:cNvPr id="71687" name="TextBox 18"/>
          <p:cNvSpPr txBox="1"/>
          <p:nvPr>
            <p:custDataLst>
              <p:tags r:id="rId6"/>
            </p:custDataLst>
          </p:nvPr>
        </p:nvSpPr>
        <p:spPr>
          <a:xfrm>
            <a:off x="9613900" y="6326188"/>
            <a:ext cx="3662363" cy="461962"/>
          </a:xfrm>
          <a:prstGeom prst="rect">
            <a:avLst/>
          </a:prstGeom>
          <a:solidFill>
            <a:srgbClr val="FBFAEF"/>
          </a:solidFill>
          <a:ln w="12700">
            <a:noFill/>
          </a:ln>
        </p:spPr>
        <p:txBody>
          <a:bodyPr anchor="ctr" anchorCtr="0">
            <a:spAutoFit/>
          </a:bodyPr>
          <a:lstStyle/>
          <a:p>
            <a:r>
              <a:rPr lang="zh-CN" altLang="en-US" sz="1200" dirty="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可为此题添加文本、图片、公式等解析，且需将内容全部放在本区域内。正常使用需</a:t>
            </a:r>
            <a:r>
              <a:rPr lang="en-US" altLang="zh-CN" sz="1200" dirty="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3.0</a:t>
            </a:r>
            <a:r>
              <a:rPr lang="zh-CN" altLang="en-US" sz="1200" dirty="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以上版本</a:t>
            </a:r>
          </a:p>
        </p:txBody>
      </p:sp>
      <p:sp>
        <p:nvSpPr>
          <p:cNvPr id="71688" name="TextBox 19"/>
          <p:cNvSpPr txBox="1"/>
          <p:nvPr>
            <p:custDataLst>
              <p:tags r:id="rId7"/>
            </p:custDataLst>
          </p:nvPr>
        </p:nvSpPr>
        <p:spPr>
          <a:xfrm>
            <a:off x="9779001" y="1270000"/>
            <a:ext cx="3332163" cy="3786188"/>
          </a:xfrm>
          <a:prstGeom prst="rect">
            <a:avLst/>
          </a:prstGeom>
          <a:noFill/>
          <a:ln w="9525">
            <a:noFill/>
          </a:ln>
        </p:spPr>
        <p:txBody>
          <a:bodyPr>
            <a:spAutoFit/>
          </a:bodyPr>
          <a:lstStyle/>
          <a:p>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基本形式：  </a:t>
            </a:r>
            <a:endPar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IF    P    THEN    Q</a:t>
            </a:r>
          </a:p>
          <a:p>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共同处：表示事实性知识和规则性知识。</a:t>
            </a:r>
            <a:endPar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不同处：</a:t>
            </a:r>
            <a:endPar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，产生式还包括各种操作、规则、变换、算子、函数等。</a:t>
            </a:r>
            <a:endPar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，产生式不仅可以表示精确的知识，还可以表示不精确知识。</a:t>
            </a:r>
            <a:endPar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71689" name="组合 17"/>
          <p:cNvGrpSpPr/>
          <p:nvPr/>
        </p:nvGrpSpPr>
        <p:grpSpPr>
          <a:xfrm>
            <a:off x="9537701" y="0"/>
            <a:ext cx="3814763" cy="647700"/>
            <a:chOff x="9537700" y="0"/>
            <a:chExt cx="3815080" cy="647700"/>
          </a:xfrm>
        </p:grpSpPr>
        <p:sp>
          <p:nvSpPr>
            <p:cNvPr id="15" name="RemarkBack"/>
            <p:cNvSpPr/>
            <p:nvPr>
              <p:custDataLst>
                <p:tags r:id="rId17"/>
              </p:custDataLst>
            </p:nvPr>
          </p:nvSpPr>
          <p:spPr>
            <a:xfrm>
              <a:off x="9537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sp>
          <p:nvSpPr>
            <p:cNvPr id="16" name="RemarkBlock"/>
            <p:cNvSpPr/>
            <p:nvPr>
              <p:custDataLst>
                <p:tags r:id="rId18"/>
              </p:custDataLst>
            </p:nvPr>
          </p:nvSpPr>
          <p:spPr>
            <a:xfrm>
              <a:off x="9537700" y="12700"/>
              <a:ext cx="190516"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sp>
          <p:nvSpPr>
            <p:cNvPr id="71701" name="RemarkTitleText"/>
            <p:cNvSpPr txBox="1"/>
            <p:nvPr>
              <p:custDataLst>
                <p:tags r:id="rId19"/>
              </p:custDataLst>
            </p:nvPr>
          </p:nvSpPr>
          <p:spPr>
            <a:xfrm>
              <a:off x="9779000" y="0"/>
              <a:ext cx="1905000" cy="635000"/>
            </a:xfrm>
            <a:prstGeom prst="rect">
              <a:avLst/>
            </a:prstGeom>
            <a:noFill/>
            <a:ln w="9525">
              <a:noFill/>
            </a:ln>
          </p:spPr>
          <p:txBody>
            <a:bodyPr wrap="none" anchor="ctr" anchorCtr="0"/>
            <a:lstStyle/>
            <a:p>
              <a:r>
                <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p>
          </p:txBody>
        </p:sp>
      </p:grpSp>
      <p:sp>
        <p:nvSpPr>
          <p:cNvPr id="2" name="RemarkBack"/>
          <p:cNvSpPr/>
          <p:nvPr>
            <p:custDataLst>
              <p:tags r:id="rId8"/>
            </p:custDataLst>
          </p:nvPr>
        </p:nvSpPr>
        <p:spPr>
          <a:xfrm>
            <a:off x="9537700" y="12700"/>
            <a:ext cx="3814763"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sp>
        <p:nvSpPr>
          <p:cNvPr id="3" name="RemarkBlock"/>
          <p:cNvSpPr/>
          <p:nvPr>
            <p:custDataLst>
              <p:tags r:id="rId9"/>
            </p:custDataLst>
          </p:nvPr>
        </p:nvSpPr>
        <p:spPr>
          <a:xfrm>
            <a:off x="9537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sp>
        <p:nvSpPr>
          <p:cNvPr id="71692" name="RemarkTitleText"/>
          <p:cNvSpPr txBox="1"/>
          <p:nvPr>
            <p:custDataLst>
              <p:tags r:id="rId10"/>
            </p:custDataLst>
          </p:nvPr>
        </p:nvSpPr>
        <p:spPr>
          <a:xfrm>
            <a:off x="9779000" y="0"/>
            <a:ext cx="1905000" cy="635000"/>
          </a:xfrm>
          <a:prstGeom prst="rect">
            <a:avLst/>
          </a:prstGeom>
          <a:noFill/>
          <a:ln w="9525">
            <a:noFill/>
          </a:ln>
        </p:spPr>
        <p:txBody>
          <a:bodyPr wrap="none" anchor="ctr" anchorCtr="0"/>
          <a:lstStyle/>
          <a:p>
            <a:r>
              <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矩形 3"/>
          <p:cNvSpPr/>
          <p:nvPr/>
        </p:nvSpPr>
        <p:spPr>
          <a:xfrm>
            <a:off x="990600" y="3018726"/>
            <a:ext cx="7239000" cy="1938992"/>
          </a:xfrm>
          <a:prstGeom prst="rect">
            <a:avLst/>
          </a:prstGeom>
        </p:spPr>
        <p:txBody>
          <a:bodyPr wrap="square">
            <a:spAutoFit/>
          </a:bodyPr>
          <a:lstStyle/>
          <a:p>
            <a:pPr lvl="0"/>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基本形式：  </a:t>
            </a:r>
            <a:endPar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lvl="0"/>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IF    P    THEN    Q</a:t>
            </a:r>
          </a:p>
          <a:p>
            <a:pPr lvl="0"/>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共同处：表示事实性知识和规则性知识。</a:t>
            </a:r>
            <a:endPar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lvl="0"/>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不同处：</a:t>
            </a:r>
            <a:endPar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lvl="0"/>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，产生式还包括各种操作、规则、变换、算子、函数等。</a:t>
            </a:r>
            <a:endPar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lvl="0"/>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，产生式不仅可以表示精确的知识，还可以表示不精确知识。</a:t>
            </a:r>
            <a:endPar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71693" name="组合 11"/>
          <p:cNvGrpSpPr/>
          <p:nvPr>
            <p:custDataLst>
              <p:tags r:id="rId11"/>
            </p:custDataLst>
          </p:nvPr>
        </p:nvGrpSpPr>
        <p:grpSpPr>
          <a:xfrm>
            <a:off x="0" y="0"/>
            <a:ext cx="9144000" cy="635000"/>
            <a:chOff x="0" y="0"/>
            <a:chExt cx="9144000" cy="635000"/>
          </a:xfrm>
        </p:grpSpPr>
        <p:sp>
          <p:nvSpPr>
            <p:cNvPr id="8" name="TitleBackground"/>
            <p:cNvSpPr/>
            <p:nvPr>
              <p:custDataLst>
                <p:tags r:id="rId13"/>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sp>
          <p:nvSpPr>
            <p:cNvPr id="9" name="ColorBlock"/>
            <p:cNvSpPr/>
            <p:nvPr>
              <p:custDataLst>
                <p:tags r:id="rId14"/>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sp>
          <p:nvSpPr>
            <p:cNvPr id="71697" name="TypeText"/>
            <p:cNvSpPr txBox="1"/>
            <p:nvPr>
              <p:custDataLst>
                <p:tags r:id="rId15"/>
              </p:custDataLst>
            </p:nvPr>
          </p:nvSpPr>
          <p:spPr>
            <a:xfrm>
              <a:off x="254000" y="0"/>
              <a:ext cx="1905000" cy="635000"/>
            </a:xfrm>
            <a:prstGeom prst="rect">
              <a:avLst/>
            </a:prstGeom>
            <a:noFill/>
            <a:ln w="9525">
              <a:noFill/>
            </a:ln>
          </p:spPr>
          <p:txBody>
            <a:bodyPr wrap="none" anchor="ctr" anchorCtr="0"/>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主观题</a:t>
              </a:r>
            </a:p>
          </p:txBody>
        </p:sp>
        <p:sp>
          <p:nvSpPr>
            <p:cNvPr id="71698" name="TipText"/>
            <p:cNvSpPr txBox="1"/>
            <p:nvPr>
              <p:custDataLst>
                <p:tags r:id="rId16"/>
              </p:custDataLst>
            </p:nvPr>
          </p:nvSpPr>
          <p:spPr>
            <a:xfrm>
              <a:off x="1525905" y="109220"/>
              <a:ext cx="2286000" cy="508000"/>
            </a:xfrm>
            <a:prstGeom prst="rect">
              <a:avLst/>
            </a:prstGeom>
            <a:noFill/>
            <a:ln w="9525">
              <a:noFill/>
            </a:ln>
          </p:spPr>
          <p:txBody>
            <a:bodyPr wrap="none" anchor="ctr" anchorCtr="0"/>
            <a:lstStyle/>
            <a:p>
              <a:r>
                <a:rPr lang="en-US" altLang="zh-CN" sz="2000" dirty="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10</a:t>
              </a:r>
              <a:r>
                <a:rPr lang="zh-CN" altLang="en-US" sz="2000" dirty="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p>
          </p:txBody>
        </p:sp>
      </p:grpSp>
      <p:pic>
        <p:nvPicPr>
          <p:cNvPr id="71694" name="图片 4"/>
          <p:cNvPicPr/>
          <p:nvPr>
            <p:custDataLst>
              <p:tags r:id="rId12"/>
            </p:custDataLst>
          </p:nvPr>
        </p:nvPicPr>
        <p:blipFill>
          <a:blip r:embed="rId21"/>
          <a:stretch>
            <a:fillRect/>
          </a:stretch>
        </p:blipFill>
        <p:spPr>
          <a:xfrm>
            <a:off x="7594600" y="63500"/>
            <a:ext cx="1422400" cy="508000"/>
          </a:xfrm>
          <a:prstGeom prst="rect">
            <a:avLst/>
          </a:prstGeom>
          <a:noFill/>
          <a:ln w="9525">
            <a:noFill/>
          </a:ln>
        </p:spPr>
      </p:pic>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66</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72707" name="Rectangle 2"/>
          <p:cNvSpPr>
            <a:spLocks noGrp="1"/>
          </p:cNvSpPr>
          <p:nvPr>
            <p:ph type="title"/>
          </p:nvPr>
        </p:nvSpPr>
        <p:spPr>
          <a:ln/>
        </p:spPr>
        <p:txBody>
          <a:bodyPr vert="horz" wrap="square" lIns="91440" tIns="45720" rIns="91440" bIns="45720" anchor="b" anchorCtr="0"/>
          <a:lstStyle/>
          <a:p>
            <a:pPr eaLnBrk="1" hangingPunct="1"/>
            <a:r>
              <a:rPr lang="en-US" altLang="zh-CN" dirty="0">
                <a:latin typeface="Times New Roman" panose="02020603050405020304" pitchFamily="18" charset="0"/>
              </a:rPr>
              <a:t>2.3.2  </a:t>
            </a:r>
            <a:r>
              <a:rPr lang="zh-CN" altLang="en-US" dirty="0">
                <a:latin typeface="Times New Roman" panose="02020603050405020304" pitchFamily="18" charset="0"/>
              </a:rPr>
              <a:t>产生式系统</a:t>
            </a:r>
          </a:p>
        </p:txBody>
      </p:sp>
      <p:sp>
        <p:nvSpPr>
          <p:cNvPr id="72708" name="AutoShape 3"/>
          <p:cNvSpPr>
            <a:spLocks noChangeAspect="1" noTextEdit="1"/>
          </p:cNvSpPr>
          <p:nvPr/>
        </p:nvSpPr>
        <p:spPr>
          <a:xfrm>
            <a:off x="679450" y="2136775"/>
            <a:ext cx="8115300" cy="4562475"/>
          </a:xfrm>
          <a:prstGeom prst="rect">
            <a:avLst/>
          </a:prstGeom>
          <a:noFill/>
          <a:ln w="9525">
            <a:noFill/>
          </a:ln>
        </p:spPr>
        <p:txBody>
          <a:bodyPr/>
          <a:lstStyle/>
          <a:p>
            <a:endParaRPr lang="zh-CN" altLang="en-US"/>
          </a:p>
        </p:txBody>
      </p:sp>
      <p:sp>
        <p:nvSpPr>
          <p:cNvPr id="72709" name="Rectangle 4"/>
          <p:cNvSpPr/>
          <p:nvPr/>
        </p:nvSpPr>
        <p:spPr>
          <a:xfrm>
            <a:off x="3290888" y="2768600"/>
            <a:ext cx="1841500" cy="571500"/>
          </a:xfrm>
          <a:prstGeom prst="rect">
            <a:avLst/>
          </a:prstGeom>
          <a:noFill/>
          <a:ln w="22225" cap="flat" cmpd="sng">
            <a:solidFill>
              <a:srgbClr val="000000"/>
            </a:solidFill>
            <a:prstDash val="solid"/>
            <a:miter/>
            <a:headEnd type="none" w="med" len="med"/>
            <a:tailEnd type="none" w="med" len="med"/>
          </a:ln>
        </p:spPr>
        <p:txBody>
          <a:bodyPr/>
          <a:lstStyle/>
          <a:p>
            <a:pPr eaLnBrk="1" hangingPunct="1"/>
            <a:endParaRPr lang="zh-CN" altLang="en-US" dirty="0">
              <a:latin typeface="Verdana" panose="020B0604030504040204" pitchFamily="34" charset="0"/>
            </a:endParaRPr>
          </a:p>
        </p:txBody>
      </p:sp>
      <p:sp>
        <p:nvSpPr>
          <p:cNvPr id="72710" name="Rectangle 5"/>
          <p:cNvSpPr/>
          <p:nvPr/>
        </p:nvSpPr>
        <p:spPr>
          <a:xfrm>
            <a:off x="3475038" y="2768600"/>
            <a:ext cx="1474787" cy="685800"/>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72711" name="Rectangle 6"/>
          <p:cNvSpPr/>
          <p:nvPr/>
        </p:nvSpPr>
        <p:spPr>
          <a:xfrm>
            <a:off x="3697288" y="2819400"/>
            <a:ext cx="381000" cy="457200"/>
          </a:xfrm>
          <a:prstGeom prst="rect">
            <a:avLst/>
          </a:prstGeom>
          <a:noFill/>
          <a:ln w="9525">
            <a:noFill/>
          </a:ln>
        </p:spPr>
        <p:txBody>
          <a:bodyPr wrap="none" lIns="0" tIns="0" rIns="0" bIns="0">
            <a:spAutoFit/>
          </a:bodyPr>
          <a:lstStyle/>
          <a:p>
            <a:pPr eaLnBrk="1" hangingPunct="1"/>
            <a:r>
              <a:rPr lang="zh-CN" altLang="en-US" sz="3000" dirty="0">
                <a:solidFill>
                  <a:srgbClr val="000000"/>
                </a:solidFill>
                <a:latin typeface="宋体" panose="02010600030101010101" pitchFamily="2" charset="-122"/>
              </a:rPr>
              <a:t>控</a:t>
            </a:r>
            <a:endParaRPr lang="zh-CN" altLang="en-US" dirty="0">
              <a:latin typeface="Arial" panose="020B0604020202020204" pitchFamily="34" charset="0"/>
            </a:endParaRPr>
          </a:p>
        </p:txBody>
      </p:sp>
      <p:sp>
        <p:nvSpPr>
          <p:cNvPr id="72712" name="Rectangle 7"/>
          <p:cNvSpPr/>
          <p:nvPr/>
        </p:nvSpPr>
        <p:spPr>
          <a:xfrm>
            <a:off x="4340225" y="2806700"/>
            <a:ext cx="381000" cy="457200"/>
          </a:xfrm>
          <a:prstGeom prst="rect">
            <a:avLst/>
          </a:prstGeom>
          <a:noFill/>
          <a:ln w="9525">
            <a:noFill/>
          </a:ln>
        </p:spPr>
        <p:txBody>
          <a:bodyPr wrap="none" lIns="0" tIns="0" rIns="0" bIns="0">
            <a:spAutoFit/>
          </a:bodyPr>
          <a:lstStyle/>
          <a:p>
            <a:pPr eaLnBrk="1" hangingPunct="1"/>
            <a:r>
              <a:rPr lang="zh-CN" altLang="en-US" sz="3000" dirty="0">
                <a:solidFill>
                  <a:srgbClr val="000000"/>
                </a:solidFill>
                <a:latin typeface="宋体" panose="02010600030101010101" pitchFamily="2" charset="-122"/>
              </a:rPr>
              <a:t>制</a:t>
            </a:r>
            <a:endParaRPr lang="zh-CN" altLang="en-US" dirty="0">
              <a:latin typeface="Arial" panose="020B0604020202020204" pitchFamily="34" charset="0"/>
            </a:endParaRPr>
          </a:p>
        </p:txBody>
      </p:sp>
      <p:grpSp>
        <p:nvGrpSpPr>
          <p:cNvPr id="72713" name="Group 8"/>
          <p:cNvGrpSpPr/>
          <p:nvPr/>
        </p:nvGrpSpPr>
        <p:grpSpPr>
          <a:xfrm>
            <a:off x="4090988" y="3333750"/>
            <a:ext cx="241300" cy="942975"/>
            <a:chOff x="2520" y="1419"/>
            <a:chExt cx="152" cy="594"/>
          </a:xfrm>
        </p:grpSpPr>
        <p:sp>
          <p:nvSpPr>
            <p:cNvPr id="72744" name="Line 9"/>
            <p:cNvSpPr/>
            <p:nvPr/>
          </p:nvSpPr>
          <p:spPr>
            <a:xfrm>
              <a:off x="2595" y="1419"/>
              <a:ext cx="1" cy="445"/>
            </a:xfrm>
            <a:prstGeom prst="line">
              <a:avLst/>
            </a:prstGeom>
            <a:ln w="22225" cap="flat" cmpd="sng">
              <a:solidFill>
                <a:srgbClr val="000000"/>
              </a:solidFill>
              <a:prstDash val="solid"/>
              <a:headEnd type="none" w="med" len="med"/>
              <a:tailEnd type="none" w="med" len="med"/>
            </a:ln>
          </p:spPr>
        </p:sp>
        <p:sp>
          <p:nvSpPr>
            <p:cNvPr id="72745" name="Freeform 10"/>
            <p:cNvSpPr/>
            <p:nvPr/>
          </p:nvSpPr>
          <p:spPr>
            <a:xfrm>
              <a:off x="2520" y="1859"/>
              <a:ext cx="152" cy="154"/>
            </a:xfrm>
            <a:custGeom>
              <a:avLst/>
              <a:gdLst/>
              <a:ahLst/>
              <a:cxnLst>
                <a:cxn ang="0">
                  <a:pos x="0" y="0"/>
                </a:cxn>
                <a:cxn ang="0">
                  <a:pos x="75" y="154"/>
                </a:cxn>
                <a:cxn ang="0">
                  <a:pos x="152" y="0"/>
                </a:cxn>
                <a:cxn ang="0">
                  <a:pos x="0" y="0"/>
                </a:cxn>
              </a:cxnLst>
              <a:rect l="0" t="0" r="0" b="0"/>
              <a:pathLst>
                <a:path w="152" h="154">
                  <a:moveTo>
                    <a:pt x="0" y="0"/>
                  </a:moveTo>
                  <a:lnTo>
                    <a:pt x="75" y="154"/>
                  </a:lnTo>
                  <a:lnTo>
                    <a:pt x="152" y="0"/>
                  </a:lnTo>
                  <a:lnTo>
                    <a:pt x="0" y="0"/>
                  </a:lnTo>
                  <a:close/>
                </a:path>
              </a:pathLst>
            </a:custGeom>
            <a:solidFill>
              <a:srgbClr val="000000">
                <a:alpha val="100000"/>
              </a:srgbClr>
            </a:solidFill>
            <a:ln w="9525">
              <a:noFill/>
            </a:ln>
          </p:spPr>
          <p:txBody>
            <a:bodyPr/>
            <a:lstStyle/>
            <a:p>
              <a:endParaRPr lang="zh-CN" altLang="en-US"/>
            </a:p>
          </p:txBody>
        </p:sp>
      </p:grpSp>
      <p:grpSp>
        <p:nvGrpSpPr>
          <p:cNvPr id="72714" name="Group 11"/>
          <p:cNvGrpSpPr/>
          <p:nvPr/>
        </p:nvGrpSpPr>
        <p:grpSpPr>
          <a:xfrm>
            <a:off x="1638300" y="3146425"/>
            <a:ext cx="1652588" cy="1130300"/>
            <a:chOff x="975" y="1301"/>
            <a:chExt cx="1041" cy="712"/>
          </a:xfrm>
        </p:grpSpPr>
        <p:sp>
          <p:nvSpPr>
            <p:cNvPr id="72742" name="Line 12"/>
            <p:cNvSpPr/>
            <p:nvPr/>
          </p:nvSpPr>
          <p:spPr>
            <a:xfrm flipH="1">
              <a:off x="1095" y="1301"/>
              <a:ext cx="921" cy="633"/>
            </a:xfrm>
            <a:prstGeom prst="line">
              <a:avLst/>
            </a:prstGeom>
            <a:ln w="22225" cap="flat" cmpd="sng">
              <a:solidFill>
                <a:srgbClr val="000000"/>
              </a:solidFill>
              <a:prstDash val="solid"/>
              <a:headEnd type="none" w="med" len="med"/>
              <a:tailEnd type="none" w="med" len="med"/>
            </a:ln>
          </p:spPr>
        </p:sp>
        <p:sp>
          <p:nvSpPr>
            <p:cNvPr id="72743" name="Freeform 13"/>
            <p:cNvSpPr/>
            <p:nvPr/>
          </p:nvSpPr>
          <p:spPr>
            <a:xfrm>
              <a:off x="975" y="1864"/>
              <a:ext cx="169" cy="149"/>
            </a:xfrm>
            <a:custGeom>
              <a:avLst/>
              <a:gdLst/>
              <a:ahLst/>
              <a:cxnLst>
                <a:cxn ang="0">
                  <a:pos x="87" y="0"/>
                </a:cxn>
                <a:cxn ang="0">
                  <a:pos x="0" y="149"/>
                </a:cxn>
                <a:cxn ang="0">
                  <a:pos x="169" y="129"/>
                </a:cxn>
                <a:cxn ang="0">
                  <a:pos x="87" y="0"/>
                </a:cxn>
              </a:cxnLst>
              <a:rect l="0" t="0" r="0" b="0"/>
              <a:pathLst>
                <a:path w="169" h="149">
                  <a:moveTo>
                    <a:pt x="87" y="0"/>
                  </a:moveTo>
                  <a:lnTo>
                    <a:pt x="0" y="149"/>
                  </a:lnTo>
                  <a:lnTo>
                    <a:pt x="169" y="129"/>
                  </a:lnTo>
                  <a:lnTo>
                    <a:pt x="87" y="0"/>
                  </a:lnTo>
                  <a:close/>
                </a:path>
              </a:pathLst>
            </a:custGeom>
            <a:solidFill>
              <a:srgbClr val="000000">
                <a:alpha val="100000"/>
              </a:srgbClr>
            </a:solidFill>
            <a:ln w="9525">
              <a:noFill/>
            </a:ln>
          </p:spPr>
          <p:txBody>
            <a:bodyPr/>
            <a:lstStyle/>
            <a:p>
              <a:endParaRPr lang="zh-CN" altLang="en-US"/>
            </a:p>
          </p:txBody>
        </p:sp>
      </p:grpSp>
      <p:grpSp>
        <p:nvGrpSpPr>
          <p:cNvPr id="72715" name="Group 14"/>
          <p:cNvGrpSpPr/>
          <p:nvPr/>
        </p:nvGrpSpPr>
        <p:grpSpPr>
          <a:xfrm>
            <a:off x="5129213" y="3146425"/>
            <a:ext cx="2020887" cy="1130300"/>
            <a:chOff x="3174" y="1301"/>
            <a:chExt cx="1273" cy="712"/>
          </a:xfrm>
        </p:grpSpPr>
        <p:sp>
          <p:nvSpPr>
            <p:cNvPr id="72740" name="Line 15"/>
            <p:cNvSpPr/>
            <p:nvPr/>
          </p:nvSpPr>
          <p:spPr>
            <a:xfrm>
              <a:off x="3174" y="1301"/>
              <a:ext cx="1148" cy="642"/>
            </a:xfrm>
            <a:prstGeom prst="line">
              <a:avLst/>
            </a:prstGeom>
            <a:ln w="22225" cap="flat" cmpd="sng">
              <a:solidFill>
                <a:srgbClr val="000000"/>
              </a:solidFill>
              <a:prstDash val="solid"/>
              <a:headEnd type="none" w="med" len="med"/>
              <a:tailEnd type="none" w="med" len="med"/>
            </a:ln>
          </p:spPr>
        </p:sp>
        <p:sp>
          <p:nvSpPr>
            <p:cNvPr id="72741" name="Freeform 16"/>
            <p:cNvSpPr/>
            <p:nvPr/>
          </p:nvSpPr>
          <p:spPr>
            <a:xfrm>
              <a:off x="4278" y="1869"/>
              <a:ext cx="169" cy="144"/>
            </a:xfrm>
            <a:custGeom>
              <a:avLst/>
              <a:gdLst/>
              <a:ahLst/>
              <a:cxnLst>
                <a:cxn ang="0">
                  <a:pos x="0" y="136"/>
                </a:cxn>
                <a:cxn ang="0">
                  <a:pos x="169" y="144"/>
                </a:cxn>
                <a:cxn ang="0">
                  <a:pos x="75" y="0"/>
                </a:cxn>
                <a:cxn ang="0">
                  <a:pos x="0" y="136"/>
                </a:cxn>
              </a:cxnLst>
              <a:rect l="0" t="0" r="0" b="0"/>
              <a:pathLst>
                <a:path w="169" h="144">
                  <a:moveTo>
                    <a:pt x="0" y="136"/>
                  </a:moveTo>
                  <a:lnTo>
                    <a:pt x="169" y="144"/>
                  </a:lnTo>
                  <a:lnTo>
                    <a:pt x="75" y="0"/>
                  </a:lnTo>
                  <a:lnTo>
                    <a:pt x="0" y="136"/>
                  </a:lnTo>
                  <a:close/>
                </a:path>
              </a:pathLst>
            </a:custGeom>
            <a:solidFill>
              <a:srgbClr val="000000">
                <a:alpha val="100000"/>
              </a:srgbClr>
            </a:solidFill>
            <a:ln w="9525">
              <a:noFill/>
            </a:ln>
          </p:spPr>
          <p:txBody>
            <a:bodyPr/>
            <a:lstStyle/>
            <a:p>
              <a:endParaRPr lang="zh-CN" altLang="en-US"/>
            </a:p>
          </p:txBody>
        </p:sp>
      </p:grpSp>
      <p:sp>
        <p:nvSpPr>
          <p:cNvPr id="72716" name="Rectangle 17"/>
          <p:cNvSpPr/>
          <p:nvPr/>
        </p:nvSpPr>
        <p:spPr>
          <a:xfrm>
            <a:off x="757238" y="4283075"/>
            <a:ext cx="1657350" cy="755650"/>
          </a:xfrm>
          <a:prstGeom prst="rect">
            <a:avLst/>
          </a:prstGeom>
          <a:noFill/>
          <a:ln w="22225" cap="flat" cmpd="sng">
            <a:solidFill>
              <a:srgbClr val="000000"/>
            </a:solidFill>
            <a:prstDash val="solid"/>
            <a:miter/>
            <a:headEnd type="none" w="med" len="med"/>
            <a:tailEnd type="none" w="med" len="med"/>
          </a:ln>
        </p:spPr>
        <p:txBody>
          <a:bodyPr/>
          <a:lstStyle/>
          <a:p>
            <a:pPr eaLnBrk="1" hangingPunct="1"/>
            <a:endParaRPr lang="zh-CN" altLang="en-US" dirty="0">
              <a:latin typeface="Verdana" panose="020B0604030504040204" pitchFamily="34" charset="0"/>
            </a:endParaRPr>
          </a:p>
        </p:txBody>
      </p:sp>
      <p:sp>
        <p:nvSpPr>
          <p:cNvPr id="72717" name="Rectangle 18"/>
          <p:cNvSpPr/>
          <p:nvPr/>
        </p:nvSpPr>
        <p:spPr>
          <a:xfrm>
            <a:off x="719138" y="4321175"/>
            <a:ext cx="1695450" cy="682625"/>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72718" name="Rectangle 19"/>
          <p:cNvSpPr/>
          <p:nvPr/>
        </p:nvSpPr>
        <p:spPr>
          <a:xfrm>
            <a:off x="941388" y="4394200"/>
            <a:ext cx="1143000" cy="457200"/>
          </a:xfrm>
          <a:prstGeom prst="rect">
            <a:avLst/>
          </a:prstGeom>
          <a:noFill/>
          <a:ln w="9525">
            <a:noFill/>
          </a:ln>
        </p:spPr>
        <p:txBody>
          <a:bodyPr wrap="none" lIns="0" tIns="0" rIns="0" bIns="0">
            <a:spAutoFit/>
          </a:bodyPr>
          <a:lstStyle/>
          <a:p>
            <a:pPr eaLnBrk="1" hangingPunct="1"/>
            <a:r>
              <a:rPr lang="zh-CN" altLang="en-US" sz="3000" dirty="0">
                <a:solidFill>
                  <a:srgbClr val="000000"/>
                </a:solidFill>
                <a:latin typeface="宋体" panose="02010600030101010101" pitchFamily="2" charset="-122"/>
              </a:rPr>
              <a:t>规则库</a:t>
            </a:r>
            <a:endParaRPr lang="zh-CN" altLang="en-US" dirty="0">
              <a:latin typeface="Arial" panose="020B0604020202020204" pitchFamily="34" charset="0"/>
            </a:endParaRPr>
          </a:p>
        </p:txBody>
      </p:sp>
      <p:sp>
        <p:nvSpPr>
          <p:cNvPr id="72719" name="Rectangle 20"/>
          <p:cNvSpPr/>
          <p:nvPr/>
        </p:nvSpPr>
        <p:spPr>
          <a:xfrm>
            <a:off x="3330575" y="4267200"/>
            <a:ext cx="1657350" cy="758825"/>
          </a:xfrm>
          <a:prstGeom prst="rect">
            <a:avLst/>
          </a:prstGeom>
          <a:noFill/>
          <a:ln w="22225" cap="flat" cmpd="sng">
            <a:solidFill>
              <a:srgbClr val="000000"/>
            </a:solidFill>
            <a:prstDash val="solid"/>
            <a:miter/>
            <a:headEnd type="none" w="med" len="med"/>
            <a:tailEnd type="none" w="med" len="med"/>
          </a:ln>
        </p:spPr>
        <p:txBody>
          <a:bodyPr/>
          <a:lstStyle/>
          <a:p>
            <a:pPr eaLnBrk="1" hangingPunct="1"/>
            <a:endParaRPr lang="zh-CN" altLang="en-US" dirty="0">
              <a:latin typeface="Verdana" panose="020B0604030504040204" pitchFamily="34" charset="0"/>
            </a:endParaRPr>
          </a:p>
        </p:txBody>
      </p:sp>
      <p:sp>
        <p:nvSpPr>
          <p:cNvPr id="72720" name="Rectangle 21"/>
          <p:cNvSpPr/>
          <p:nvPr/>
        </p:nvSpPr>
        <p:spPr>
          <a:xfrm>
            <a:off x="3290888" y="4333875"/>
            <a:ext cx="1697037" cy="682625"/>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72721" name="Rectangle 22"/>
          <p:cNvSpPr/>
          <p:nvPr/>
        </p:nvSpPr>
        <p:spPr>
          <a:xfrm>
            <a:off x="3598863" y="4406900"/>
            <a:ext cx="1143000" cy="457200"/>
          </a:xfrm>
          <a:prstGeom prst="rect">
            <a:avLst/>
          </a:prstGeom>
          <a:noFill/>
          <a:ln w="9525">
            <a:noFill/>
          </a:ln>
        </p:spPr>
        <p:txBody>
          <a:bodyPr wrap="none" lIns="0" tIns="0" rIns="0" bIns="0">
            <a:spAutoFit/>
          </a:bodyPr>
          <a:lstStyle/>
          <a:p>
            <a:pPr eaLnBrk="1" hangingPunct="1"/>
            <a:r>
              <a:rPr lang="zh-CN" altLang="en-US" sz="3000" dirty="0">
                <a:solidFill>
                  <a:srgbClr val="000000"/>
                </a:solidFill>
                <a:latin typeface="宋体" panose="02010600030101010101" pitchFamily="2" charset="-122"/>
              </a:rPr>
              <a:t>推理机</a:t>
            </a:r>
            <a:endParaRPr lang="zh-CN" altLang="en-US" dirty="0">
              <a:latin typeface="Arial" panose="020B0604020202020204" pitchFamily="34" charset="0"/>
            </a:endParaRPr>
          </a:p>
        </p:txBody>
      </p:sp>
      <p:sp>
        <p:nvSpPr>
          <p:cNvPr id="72722" name="Rectangle 23"/>
          <p:cNvSpPr/>
          <p:nvPr/>
        </p:nvSpPr>
        <p:spPr>
          <a:xfrm>
            <a:off x="5864225" y="4276725"/>
            <a:ext cx="2024063" cy="758825"/>
          </a:xfrm>
          <a:prstGeom prst="rect">
            <a:avLst/>
          </a:prstGeom>
          <a:noFill/>
          <a:ln w="22225" cap="flat" cmpd="sng">
            <a:solidFill>
              <a:srgbClr val="000000"/>
            </a:solidFill>
            <a:prstDash val="solid"/>
            <a:miter/>
            <a:headEnd type="none" w="med" len="med"/>
            <a:tailEnd type="none" w="med" len="med"/>
          </a:ln>
        </p:spPr>
        <p:txBody>
          <a:bodyPr/>
          <a:lstStyle/>
          <a:p>
            <a:pPr eaLnBrk="1" hangingPunct="1"/>
            <a:endParaRPr lang="zh-CN" altLang="en-US" dirty="0">
              <a:latin typeface="Verdana" panose="020B0604030504040204" pitchFamily="34" charset="0"/>
            </a:endParaRPr>
          </a:p>
        </p:txBody>
      </p:sp>
      <p:sp>
        <p:nvSpPr>
          <p:cNvPr id="72723" name="Rectangle 24"/>
          <p:cNvSpPr/>
          <p:nvPr/>
        </p:nvSpPr>
        <p:spPr>
          <a:xfrm>
            <a:off x="5640388" y="3654425"/>
            <a:ext cx="3127375" cy="682625"/>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72724" name="Rectangle 25"/>
          <p:cNvSpPr/>
          <p:nvPr/>
        </p:nvSpPr>
        <p:spPr>
          <a:xfrm>
            <a:off x="5959475" y="4406900"/>
            <a:ext cx="1905000" cy="457200"/>
          </a:xfrm>
          <a:prstGeom prst="rect">
            <a:avLst/>
          </a:prstGeom>
          <a:noFill/>
          <a:ln w="9525">
            <a:noFill/>
          </a:ln>
        </p:spPr>
        <p:txBody>
          <a:bodyPr wrap="none" lIns="0" tIns="0" rIns="0" bIns="0">
            <a:spAutoFit/>
          </a:bodyPr>
          <a:lstStyle/>
          <a:p>
            <a:pPr eaLnBrk="1" hangingPunct="1"/>
            <a:r>
              <a:rPr lang="zh-CN" altLang="en-US" sz="3000" dirty="0">
                <a:solidFill>
                  <a:srgbClr val="000000"/>
                </a:solidFill>
                <a:latin typeface="宋体" panose="02010600030101010101" pitchFamily="2" charset="-122"/>
              </a:rPr>
              <a:t>综合数据库</a:t>
            </a:r>
            <a:endParaRPr lang="zh-CN" altLang="en-US" dirty="0">
              <a:latin typeface="Arial" panose="020B0604020202020204" pitchFamily="34" charset="0"/>
            </a:endParaRPr>
          </a:p>
        </p:txBody>
      </p:sp>
      <p:grpSp>
        <p:nvGrpSpPr>
          <p:cNvPr id="72725" name="Group 26"/>
          <p:cNvGrpSpPr/>
          <p:nvPr/>
        </p:nvGrpSpPr>
        <p:grpSpPr>
          <a:xfrm>
            <a:off x="2416175" y="4530725"/>
            <a:ext cx="917575" cy="247650"/>
            <a:chOff x="1438" y="2173"/>
            <a:chExt cx="578" cy="156"/>
          </a:xfrm>
        </p:grpSpPr>
        <p:sp>
          <p:nvSpPr>
            <p:cNvPr id="72738" name="Line 27"/>
            <p:cNvSpPr/>
            <p:nvPr/>
          </p:nvSpPr>
          <p:spPr>
            <a:xfrm>
              <a:off x="1438" y="2250"/>
              <a:ext cx="434" cy="1"/>
            </a:xfrm>
            <a:prstGeom prst="line">
              <a:avLst/>
            </a:prstGeom>
            <a:ln w="22225" cap="flat" cmpd="sng">
              <a:solidFill>
                <a:srgbClr val="000000"/>
              </a:solidFill>
              <a:prstDash val="solid"/>
              <a:headEnd type="none" w="med" len="med"/>
              <a:tailEnd type="none" w="med" len="med"/>
            </a:ln>
          </p:spPr>
        </p:sp>
        <p:sp>
          <p:nvSpPr>
            <p:cNvPr id="72739" name="Freeform 28"/>
            <p:cNvSpPr/>
            <p:nvPr/>
          </p:nvSpPr>
          <p:spPr>
            <a:xfrm>
              <a:off x="1867" y="2173"/>
              <a:ext cx="149" cy="156"/>
            </a:xfrm>
            <a:custGeom>
              <a:avLst/>
              <a:gdLst/>
              <a:ahLst/>
              <a:cxnLst>
                <a:cxn ang="0">
                  <a:pos x="0" y="156"/>
                </a:cxn>
                <a:cxn ang="0">
                  <a:pos x="149" y="77"/>
                </a:cxn>
                <a:cxn ang="0">
                  <a:pos x="0" y="0"/>
                </a:cxn>
                <a:cxn ang="0">
                  <a:pos x="0" y="156"/>
                </a:cxn>
              </a:cxnLst>
              <a:rect l="0" t="0" r="0" b="0"/>
              <a:pathLst>
                <a:path w="149" h="156">
                  <a:moveTo>
                    <a:pt x="0" y="156"/>
                  </a:moveTo>
                  <a:lnTo>
                    <a:pt x="149" y="77"/>
                  </a:lnTo>
                  <a:lnTo>
                    <a:pt x="0" y="0"/>
                  </a:lnTo>
                  <a:lnTo>
                    <a:pt x="0" y="156"/>
                  </a:lnTo>
                  <a:close/>
                </a:path>
              </a:pathLst>
            </a:custGeom>
            <a:solidFill>
              <a:srgbClr val="000000">
                <a:alpha val="100000"/>
              </a:srgbClr>
            </a:solidFill>
            <a:ln w="9525">
              <a:noFill/>
            </a:ln>
          </p:spPr>
          <p:txBody>
            <a:bodyPr/>
            <a:lstStyle/>
            <a:p>
              <a:endParaRPr lang="zh-CN" altLang="en-US"/>
            </a:p>
          </p:txBody>
        </p:sp>
      </p:grpSp>
      <p:sp>
        <p:nvSpPr>
          <p:cNvPr id="72726" name="Line 29"/>
          <p:cNvSpPr/>
          <p:nvPr/>
        </p:nvSpPr>
        <p:spPr>
          <a:xfrm>
            <a:off x="4210050" y="5029200"/>
            <a:ext cx="1588" cy="565150"/>
          </a:xfrm>
          <a:prstGeom prst="line">
            <a:avLst/>
          </a:prstGeom>
          <a:ln w="22225" cap="flat" cmpd="sng">
            <a:solidFill>
              <a:srgbClr val="000000"/>
            </a:solidFill>
            <a:prstDash val="solid"/>
            <a:headEnd type="none" w="med" len="med"/>
            <a:tailEnd type="none" w="med" len="med"/>
          </a:ln>
        </p:spPr>
      </p:sp>
      <p:sp>
        <p:nvSpPr>
          <p:cNvPr id="72727" name="Line 30"/>
          <p:cNvSpPr/>
          <p:nvPr/>
        </p:nvSpPr>
        <p:spPr>
          <a:xfrm>
            <a:off x="4210050" y="5594350"/>
            <a:ext cx="2573338" cy="3175"/>
          </a:xfrm>
          <a:prstGeom prst="line">
            <a:avLst/>
          </a:prstGeom>
          <a:ln w="22225" cap="flat" cmpd="sng">
            <a:solidFill>
              <a:srgbClr val="000000"/>
            </a:solidFill>
            <a:prstDash val="solid"/>
            <a:headEnd type="none" w="med" len="med"/>
            <a:tailEnd type="none" w="med" len="med"/>
          </a:ln>
        </p:spPr>
      </p:sp>
      <p:grpSp>
        <p:nvGrpSpPr>
          <p:cNvPr id="72728" name="Group 31"/>
          <p:cNvGrpSpPr/>
          <p:nvPr/>
        </p:nvGrpSpPr>
        <p:grpSpPr>
          <a:xfrm>
            <a:off x="6664325" y="5029200"/>
            <a:ext cx="241300" cy="565150"/>
            <a:chOff x="4141" y="2487"/>
            <a:chExt cx="152" cy="356"/>
          </a:xfrm>
        </p:grpSpPr>
        <p:sp>
          <p:nvSpPr>
            <p:cNvPr id="72736" name="Line 32"/>
            <p:cNvSpPr/>
            <p:nvPr/>
          </p:nvSpPr>
          <p:spPr>
            <a:xfrm flipV="1">
              <a:off x="4216" y="2636"/>
              <a:ext cx="1" cy="207"/>
            </a:xfrm>
            <a:prstGeom prst="line">
              <a:avLst/>
            </a:prstGeom>
            <a:ln w="22225" cap="flat" cmpd="sng">
              <a:solidFill>
                <a:srgbClr val="000000"/>
              </a:solidFill>
              <a:prstDash val="solid"/>
              <a:headEnd type="none" w="med" len="med"/>
              <a:tailEnd type="none" w="med" len="med"/>
            </a:ln>
          </p:spPr>
        </p:sp>
        <p:sp>
          <p:nvSpPr>
            <p:cNvPr id="72737" name="Freeform 33"/>
            <p:cNvSpPr/>
            <p:nvPr/>
          </p:nvSpPr>
          <p:spPr>
            <a:xfrm>
              <a:off x="4141" y="2487"/>
              <a:ext cx="152" cy="156"/>
            </a:xfrm>
            <a:custGeom>
              <a:avLst/>
              <a:gdLst/>
              <a:ahLst/>
              <a:cxnLst>
                <a:cxn ang="0">
                  <a:pos x="152" y="156"/>
                </a:cxn>
                <a:cxn ang="0">
                  <a:pos x="75" y="0"/>
                </a:cxn>
                <a:cxn ang="0">
                  <a:pos x="0" y="156"/>
                </a:cxn>
                <a:cxn ang="0">
                  <a:pos x="152" y="156"/>
                </a:cxn>
              </a:cxnLst>
              <a:rect l="0" t="0" r="0" b="0"/>
              <a:pathLst>
                <a:path w="152" h="156">
                  <a:moveTo>
                    <a:pt x="152" y="156"/>
                  </a:moveTo>
                  <a:lnTo>
                    <a:pt x="75" y="0"/>
                  </a:lnTo>
                  <a:lnTo>
                    <a:pt x="0" y="156"/>
                  </a:lnTo>
                  <a:lnTo>
                    <a:pt x="152" y="156"/>
                  </a:lnTo>
                  <a:close/>
                </a:path>
              </a:pathLst>
            </a:custGeom>
            <a:solidFill>
              <a:srgbClr val="000000">
                <a:alpha val="100000"/>
              </a:srgbClr>
            </a:solidFill>
            <a:ln w="9525">
              <a:noFill/>
            </a:ln>
          </p:spPr>
          <p:txBody>
            <a:bodyPr/>
            <a:lstStyle/>
            <a:p>
              <a:endParaRPr lang="zh-CN" altLang="en-US"/>
            </a:p>
          </p:txBody>
        </p:sp>
      </p:grpSp>
      <p:grpSp>
        <p:nvGrpSpPr>
          <p:cNvPr id="72729" name="Group 34"/>
          <p:cNvGrpSpPr/>
          <p:nvPr/>
        </p:nvGrpSpPr>
        <p:grpSpPr>
          <a:xfrm>
            <a:off x="4959350" y="4530725"/>
            <a:ext cx="919163" cy="247650"/>
            <a:chOff x="3058" y="2173"/>
            <a:chExt cx="579" cy="156"/>
          </a:xfrm>
        </p:grpSpPr>
        <p:sp>
          <p:nvSpPr>
            <p:cNvPr id="72734" name="Line 35"/>
            <p:cNvSpPr/>
            <p:nvPr/>
          </p:nvSpPr>
          <p:spPr>
            <a:xfrm flipH="1">
              <a:off x="3203" y="2250"/>
              <a:ext cx="434" cy="1"/>
            </a:xfrm>
            <a:prstGeom prst="line">
              <a:avLst/>
            </a:prstGeom>
            <a:ln w="22225" cap="flat" cmpd="sng">
              <a:solidFill>
                <a:srgbClr val="000000"/>
              </a:solidFill>
              <a:prstDash val="solid"/>
              <a:headEnd type="none" w="med" len="med"/>
              <a:tailEnd type="none" w="med" len="med"/>
            </a:ln>
          </p:spPr>
        </p:sp>
        <p:sp>
          <p:nvSpPr>
            <p:cNvPr id="72735" name="Freeform 36"/>
            <p:cNvSpPr/>
            <p:nvPr/>
          </p:nvSpPr>
          <p:spPr>
            <a:xfrm>
              <a:off x="3058" y="2173"/>
              <a:ext cx="152" cy="156"/>
            </a:xfrm>
            <a:custGeom>
              <a:avLst/>
              <a:gdLst/>
              <a:ahLst/>
              <a:cxnLst>
                <a:cxn ang="0">
                  <a:pos x="152" y="0"/>
                </a:cxn>
                <a:cxn ang="0">
                  <a:pos x="0" y="77"/>
                </a:cxn>
                <a:cxn ang="0">
                  <a:pos x="152" y="156"/>
                </a:cxn>
                <a:cxn ang="0">
                  <a:pos x="152" y="0"/>
                </a:cxn>
              </a:cxnLst>
              <a:rect l="0" t="0" r="0" b="0"/>
              <a:pathLst>
                <a:path w="152" h="156">
                  <a:moveTo>
                    <a:pt x="152" y="0"/>
                  </a:moveTo>
                  <a:lnTo>
                    <a:pt x="0" y="77"/>
                  </a:lnTo>
                  <a:lnTo>
                    <a:pt x="152" y="156"/>
                  </a:lnTo>
                  <a:lnTo>
                    <a:pt x="152" y="0"/>
                  </a:lnTo>
                  <a:close/>
                </a:path>
              </a:pathLst>
            </a:custGeom>
            <a:solidFill>
              <a:srgbClr val="000000">
                <a:alpha val="100000"/>
              </a:srgbClr>
            </a:solidFill>
            <a:ln w="9525">
              <a:noFill/>
            </a:ln>
          </p:spPr>
          <p:txBody>
            <a:bodyPr/>
            <a:lstStyle/>
            <a:p>
              <a:endParaRPr lang="zh-CN" altLang="en-US"/>
            </a:p>
          </p:txBody>
        </p:sp>
      </p:grpSp>
      <p:sp>
        <p:nvSpPr>
          <p:cNvPr id="72730" name="Rectangle 37"/>
          <p:cNvSpPr/>
          <p:nvPr/>
        </p:nvSpPr>
        <p:spPr>
          <a:xfrm>
            <a:off x="679450" y="5537200"/>
            <a:ext cx="447675" cy="1136650"/>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72731" name="Rectangle 43"/>
          <p:cNvSpPr/>
          <p:nvPr/>
        </p:nvSpPr>
        <p:spPr>
          <a:xfrm>
            <a:off x="2881313" y="6064250"/>
            <a:ext cx="3078162" cy="368300"/>
          </a:xfrm>
          <a:prstGeom prst="rect">
            <a:avLst/>
          </a:prstGeom>
          <a:noFill/>
          <a:ln w="9525">
            <a:noFill/>
          </a:ln>
        </p:spPr>
        <p:txBody>
          <a:bodyPr wrap="none" lIns="0" tIns="0" rIns="0" bIns="0">
            <a:spAutoFit/>
          </a:bodyPr>
          <a:lstStyle/>
          <a:p>
            <a:pPr eaLnBrk="1" hangingPunct="1"/>
            <a:r>
              <a:rPr lang="zh-CN" altLang="en-US" sz="2400" dirty="0">
                <a:solidFill>
                  <a:srgbClr val="000000"/>
                </a:solidFill>
                <a:latin typeface="宋体" panose="02010600030101010101" pitchFamily="2" charset="-122"/>
              </a:rPr>
              <a:t>产生式系统的基本结构</a:t>
            </a:r>
            <a:endParaRPr lang="zh-CN" altLang="en-US" sz="2400" dirty="0">
              <a:latin typeface="Arial" panose="020B0604020202020204" pitchFamily="34" charset="0"/>
            </a:endParaRPr>
          </a:p>
        </p:txBody>
      </p:sp>
      <p:sp>
        <p:nvSpPr>
          <p:cNvPr id="72732" name="TextBox 1"/>
          <p:cNvSpPr txBox="1"/>
          <p:nvPr/>
        </p:nvSpPr>
        <p:spPr>
          <a:xfrm>
            <a:off x="407988" y="990600"/>
            <a:ext cx="8077200" cy="1474788"/>
          </a:xfrm>
          <a:prstGeom prst="rect">
            <a:avLst/>
          </a:prstGeom>
          <a:noFill/>
          <a:ln w="9525">
            <a:noFill/>
          </a:ln>
        </p:spPr>
        <p:txBody>
          <a:bodyPr>
            <a:spAutoFit/>
          </a:bodyPr>
          <a:lstStyle/>
          <a:p>
            <a:pPr marL="342900" indent="-342900">
              <a:lnSpc>
                <a:spcPct val="130000"/>
              </a:lnSpc>
              <a:buClr>
                <a:srgbClr val="C00000"/>
              </a:buClr>
              <a:buFont typeface="Wingdings" panose="05000000000000000000" pitchFamily="2" charset="2"/>
              <a:buChar char="p"/>
            </a:pPr>
            <a:r>
              <a:rPr lang="zh-CN" altLang="en-US" sz="2400" b="1" dirty="0">
                <a:latin typeface="Verdana" panose="020B0604030504040204" pitchFamily="34" charset="0"/>
              </a:rPr>
              <a:t>把一组产生式放在一起，让它们互相配合、协同作用，一个产生式生成的结论可以供另一个产生式作为已知事实用，以求得问题的解，这样的系统称为产生式系统。</a:t>
            </a:r>
          </a:p>
        </p:txBody>
      </p:sp>
      <p:sp>
        <p:nvSpPr>
          <p:cNvPr id="3" name="矩形 2"/>
          <p:cNvSpPr/>
          <p:nvPr/>
        </p:nvSpPr>
        <p:spPr>
          <a:xfrm>
            <a:off x="2881313" y="2525713"/>
            <a:ext cx="2652713" cy="2786063"/>
          </a:xfrm>
          <a:prstGeom prst="rect">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67</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73731" name="Rectangle 2"/>
          <p:cNvSpPr>
            <a:spLocks noGrp="1"/>
          </p:cNvSpPr>
          <p:nvPr>
            <p:ph type="title"/>
          </p:nvPr>
        </p:nvSpPr>
        <p:spPr>
          <a:ln/>
        </p:spPr>
        <p:txBody>
          <a:bodyPr vert="horz" wrap="square" lIns="91440" tIns="45720" rIns="91440" bIns="45720" anchor="b" anchorCtr="0"/>
          <a:lstStyle/>
          <a:p>
            <a:pPr eaLnBrk="1" hangingPunct="1"/>
            <a:r>
              <a:rPr lang="en-US" altLang="zh-CN" dirty="0">
                <a:latin typeface="Times New Roman" panose="02020603050405020304" pitchFamily="18" charset="0"/>
              </a:rPr>
              <a:t>2.3.2  </a:t>
            </a:r>
            <a:r>
              <a:rPr lang="zh-CN" altLang="en-US" dirty="0">
                <a:latin typeface="Times New Roman" panose="02020603050405020304" pitchFamily="18" charset="0"/>
              </a:rPr>
              <a:t>产生式系统</a:t>
            </a:r>
          </a:p>
        </p:txBody>
      </p:sp>
      <p:sp>
        <p:nvSpPr>
          <p:cNvPr id="73732" name="Rectangle 3"/>
          <p:cNvSpPr/>
          <p:nvPr/>
        </p:nvSpPr>
        <p:spPr>
          <a:xfrm>
            <a:off x="352425" y="971550"/>
            <a:ext cx="1700213" cy="519113"/>
          </a:xfrm>
          <a:prstGeom prst="rect">
            <a:avLst/>
          </a:prstGeom>
          <a:noFill/>
          <a:ln w="9525">
            <a:noFill/>
          </a:ln>
        </p:spPr>
        <p:txBody>
          <a:bodyPr wrap="none">
            <a:spAutoFit/>
          </a:bodyPr>
          <a:lstStyle/>
          <a:p>
            <a:pPr marL="342900" indent="-342900" eaLnBrk="1" hangingPunct="1">
              <a:spcBef>
                <a:spcPct val="20000"/>
              </a:spcBef>
              <a:buClr>
                <a:schemeClr val="tx1"/>
              </a:buClr>
              <a:buFont typeface="Wingdings" panose="05000000000000000000" pitchFamily="2" charset="2"/>
            </a:pPr>
            <a:r>
              <a:rPr lang="en-US" altLang="zh-CN" sz="2800" b="1" dirty="0">
                <a:latin typeface="Times New Roman" panose="02020603050405020304" pitchFamily="18" charset="0"/>
              </a:rPr>
              <a:t>1.  </a:t>
            </a:r>
            <a:r>
              <a:rPr lang="zh-CN" altLang="en-US" sz="2800" b="1" dirty="0">
                <a:latin typeface="Times New Roman" panose="02020603050405020304" pitchFamily="18" charset="0"/>
              </a:rPr>
              <a:t>规则库</a:t>
            </a:r>
          </a:p>
        </p:txBody>
      </p:sp>
      <p:sp>
        <p:nvSpPr>
          <p:cNvPr id="73733" name="Rectangle 4"/>
          <p:cNvSpPr/>
          <p:nvPr/>
        </p:nvSpPr>
        <p:spPr>
          <a:xfrm>
            <a:off x="358775" y="2457450"/>
            <a:ext cx="2513013" cy="561975"/>
          </a:xfrm>
          <a:prstGeom prst="rect">
            <a:avLst/>
          </a:prstGeom>
          <a:noFill/>
          <a:ln w="9525">
            <a:noFill/>
          </a:ln>
        </p:spPr>
        <p:txBody>
          <a:bodyPr wrap="none">
            <a:spAutoFit/>
          </a:bodyPr>
          <a:lstStyle/>
          <a:p>
            <a:pPr marL="342900" indent="-342900" eaLnBrk="1" hangingPunct="1">
              <a:lnSpc>
                <a:spcPct val="110000"/>
              </a:lnSpc>
              <a:spcBef>
                <a:spcPct val="20000"/>
              </a:spcBef>
              <a:buClr>
                <a:schemeClr val="tx1"/>
              </a:buClr>
              <a:buFont typeface="Wingdings" panose="05000000000000000000" pitchFamily="2" charset="2"/>
            </a:pPr>
            <a:r>
              <a:rPr lang="en-US" altLang="zh-CN" sz="2800" b="1" dirty="0">
                <a:latin typeface="Times New Roman" panose="02020603050405020304" pitchFamily="18" charset="0"/>
              </a:rPr>
              <a:t>2.  </a:t>
            </a:r>
            <a:r>
              <a:rPr lang="zh-CN" altLang="en-US" sz="2800" b="1" dirty="0">
                <a:latin typeface="Times New Roman" panose="02020603050405020304" pitchFamily="18" charset="0"/>
              </a:rPr>
              <a:t>综合数据库</a:t>
            </a:r>
            <a:r>
              <a:rPr lang="zh-CN" altLang="en-US" sz="2800" b="1" dirty="0">
                <a:latin typeface="Arial" panose="020B0604020202020204" pitchFamily="34" charset="0"/>
              </a:rPr>
              <a:t> </a:t>
            </a:r>
          </a:p>
        </p:txBody>
      </p:sp>
      <p:sp>
        <p:nvSpPr>
          <p:cNvPr id="73734" name="Rectangle 5"/>
          <p:cNvSpPr/>
          <p:nvPr/>
        </p:nvSpPr>
        <p:spPr>
          <a:xfrm>
            <a:off x="309563" y="1585913"/>
            <a:ext cx="8377237" cy="577850"/>
          </a:xfrm>
          <a:prstGeom prst="rect">
            <a:avLst/>
          </a:prstGeom>
          <a:gradFill rotWithShape="0">
            <a:gsLst>
              <a:gs pos="0">
                <a:srgbClr val="CCFFFF"/>
              </a:gs>
              <a:gs pos="100000">
                <a:srgbClr val="FFFFFF"/>
              </a:gs>
            </a:gsLst>
            <a:path path="rect">
              <a:fillToRect l="100000" b="100000"/>
            </a:path>
            <a:tileRect/>
          </a:gradFill>
          <a:ln w="9525" cap="flat" cmpd="sng">
            <a:solidFill>
              <a:srgbClr val="808080"/>
            </a:solidFill>
            <a:prstDash val="solid"/>
            <a:miter/>
            <a:headEnd type="none" w="med" len="med"/>
            <a:tailEnd type="none" w="med" len="med"/>
          </a:ln>
        </p:spPr>
        <p:txBody>
          <a:bodyPr>
            <a:spAutoFit/>
          </a:bodyPr>
          <a:lstStyle/>
          <a:p>
            <a:pPr eaLnBrk="1" hangingPunct="1">
              <a:lnSpc>
                <a:spcPct val="120000"/>
              </a:lnSpc>
              <a:spcBef>
                <a:spcPct val="20000"/>
              </a:spcBef>
              <a:buClr>
                <a:schemeClr val="accent2"/>
              </a:buClr>
              <a:buFont typeface="Wingdings" panose="05000000000000000000" pitchFamily="2" charset="2"/>
              <a:buChar char="§"/>
            </a:pPr>
            <a:r>
              <a:rPr lang="en-US" altLang="zh-CN" sz="2600" b="1" dirty="0">
                <a:latin typeface="宋体" panose="02010600030101010101" pitchFamily="2" charset="-122"/>
              </a:rPr>
              <a:t> </a:t>
            </a:r>
            <a:r>
              <a:rPr lang="zh-CN" altLang="en-US" sz="2600" b="1" dirty="0">
                <a:latin typeface="宋体" panose="02010600030101010101" pitchFamily="2" charset="-122"/>
              </a:rPr>
              <a:t>规则库</a:t>
            </a:r>
            <a:r>
              <a:rPr lang="en-US" altLang="zh-CN" sz="2600" b="1" dirty="0">
                <a:latin typeface="宋体" panose="02010600030101010101" pitchFamily="2" charset="-122"/>
              </a:rPr>
              <a:t>: </a:t>
            </a:r>
            <a:r>
              <a:rPr lang="zh-CN" altLang="en-US" sz="2600" dirty="0">
                <a:latin typeface="宋体" panose="02010600030101010101" pitchFamily="2" charset="-122"/>
              </a:rPr>
              <a:t>用于描述相应领域内知识的产生式集合。</a:t>
            </a:r>
            <a:r>
              <a:rPr lang="zh-CN" altLang="en-US" sz="2600" b="1" dirty="0">
                <a:latin typeface="Arial" panose="020B0604020202020204" pitchFamily="34" charset="0"/>
              </a:rPr>
              <a:t> </a:t>
            </a:r>
          </a:p>
        </p:txBody>
      </p:sp>
      <p:sp>
        <p:nvSpPr>
          <p:cNvPr id="73735" name="Rectangle 6"/>
          <p:cNvSpPr>
            <a:spLocks noGrp="1"/>
          </p:cNvSpPr>
          <p:nvPr>
            <p:ph idx="1"/>
          </p:nvPr>
        </p:nvSpPr>
        <p:spPr>
          <a:xfrm>
            <a:off x="307975" y="3151188"/>
            <a:ext cx="8416925" cy="1060450"/>
          </a:xfrm>
          <a:gradFill rotWithShape="0">
            <a:gsLst>
              <a:gs pos="0">
                <a:srgbClr val="CCFFCC">
                  <a:alpha val="100000"/>
                </a:srgbClr>
              </a:gs>
              <a:gs pos="100000">
                <a:schemeClr val="bg1">
                  <a:alpha val="100000"/>
                </a:schemeClr>
              </a:gs>
            </a:gsLst>
            <a:path path="rect">
              <a:fillToRect l="100000" t="100000"/>
            </a:path>
            <a:tileRect/>
          </a:gradFill>
          <a:ln>
            <a:solidFill>
              <a:srgbClr val="808080">
                <a:alpha val="100000"/>
              </a:srgbClr>
            </a:solidFill>
            <a:miter lim="800000"/>
          </a:ln>
        </p:spPr>
        <p:txBody>
          <a:bodyPr vert="horz" wrap="square" lIns="91440" tIns="45720" rIns="91440" bIns="45720" anchor="t" anchorCtr="0"/>
          <a:lstStyle/>
          <a:p>
            <a:pPr marL="0" indent="0" eaLnBrk="1" hangingPunct="1">
              <a:buFont typeface="Wingdings" panose="05000000000000000000" pitchFamily="2" charset="2"/>
              <a:buChar char="§"/>
            </a:pPr>
            <a:r>
              <a:rPr lang="en-US" altLang="zh-CN" sz="2600" dirty="0">
                <a:latin typeface="宋体" panose="02010600030101010101" pitchFamily="2" charset="-122"/>
              </a:rPr>
              <a:t> </a:t>
            </a:r>
            <a:r>
              <a:rPr lang="zh-CN" altLang="en-US" sz="2600" b="1" dirty="0">
                <a:latin typeface="宋体" panose="02010600030101010101" pitchFamily="2" charset="-122"/>
              </a:rPr>
              <a:t>综合数据库</a:t>
            </a:r>
            <a:r>
              <a:rPr lang="en-US" altLang="zh-CN" sz="2600" dirty="0">
                <a:latin typeface="宋体" panose="02010600030101010101" pitchFamily="2" charset="-122"/>
              </a:rPr>
              <a:t>(</a:t>
            </a:r>
            <a:r>
              <a:rPr lang="zh-CN" altLang="en-US" sz="2600" dirty="0">
                <a:latin typeface="宋体" panose="02010600030101010101" pitchFamily="2" charset="-122"/>
              </a:rPr>
              <a:t>事实库、上下文、黑板等</a:t>
            </a:r>
            <a:r>
              <a:rPr lang="en-US" altLang="zh-CN" sz="2600" dirty="0">
                <a:latin typeface="宋体" panose="02010600030101010101" pitchFamily="2" charset="-122"/>
              </a:rPr>
              <a:t>)</a:t>
            </a:r>
            <a:r>
              <a:rPr lang="zh-CN" altLang="en-US" sz="2600" dirty="0">
                <a:latin typeface="宋体" panose="02010600030101010101" pitchFamily="2" charset="-122"/>
              </a:rPr>
              <a:t>：一个用于存放问题求解过程中各种当前信息的数据结构。</a:t>
            </a:r>
            <a:r>
              <a:rPr lang="zh-CN" altLang="en-US" sz="2600" dirty="0"/>
              <a:t> </a:t>
            </a:r>
          </a:p>
        </p:txBody>
      </p:sp>
      <p:sp>
        <p:nvSpPr>
          <p:cNvPr id="73736" name="Rectangle 7"/>
          <p:cNvSpPr/>
          <p:nvPr/>
        </p:nvSpPr>
        <p:spPr>
          <a:xfrm>
            <a:off x="339725" y="4438650"/>
            <a:ext cx="2246313" cy="561975"/>
          </a:xfrm>
          <a:prstGeom prst="rect">
            <a:avLst/>
          </a:prstGeom>
          <a:noFill/>
          <a:ln w="9525">
            <a:noFill/>
          </a:ln>
        </p:spPr>
        <p:txBody>
          <a:bodyPr wrap="none">
            <a:spAutoFit/>
          </a:bodyPr>
          <a:lstStyle/>
          <a:p>
            <a:pPr marL="342900" indent="-342900" eaLnBrk="1" hangingPunct="1">
              <a:lnSpc>
                <a:spcPct val="110000"/>
              </a:lnSpc>
              <a:spcBef>
                <a:spcPct val="20000"/>
              </a:spcBef>
              <a:buClr>
                <a:schemeClr val="tx1"/>
              </a:buClr>
              <a:buFont typeface="Wingdings" panose="05000000000000000000" pitchFamily="2" charset="2"/>
            </a:pPr>
            <a:r>
              <a:rPr lang="en-US" altLang="zh-CN" sz="2800" b="1" dirty="0">
                <a:latin typeface="Times New Roman" panose="02020603050405020304" pitchFamily="18" charset="0"/>
                <a:cs typeface="Times New Roman" panose="02020603050405020304" pitchFamily="18" charset="0"/>
              </a:rPr>
              <a:t>3</a:t>
            </a:r>
            <a:r>
              <a:rPr lang="zh-CN" altLang="en-US" sz="2800" b="1" dirty="0">
                <a:latin typeface="Times New Roman" panose="02020603050405020304" pitchFamily="18" charset="0"/>
              </a:rPr>
              <a:t>．控制系统</a:t>
            </a:r>
            <a:r>
              <a:rPr lang="zh-CN" altLang="en-US" sz="2800" b="1" dirty="0">
                <a:latin typeface="Arial" panose="020B0604020202020204" pitchFamily="34" charset="0"/>
              </a:rPr>
              <a:t> </a:t>
            </a:r>
          </a:p>
        </p:txBody>
      </p:sp>
      <p:sp>
        <p:nvSpPr>
          <p:cNvPr id="73737" name="Rectangle 8"/>
          <p:cNvSpPr/>
          <p:nvPr/>
        </p:nvSpPr>
        <p:spPr>
          <a:xfrm>
            <a:off x="346075" y="5132388"/>
            <a:ext cx="8416925" cy="1060450"/>
          </a:xfrm>
          <a:prstGeom prst="rect">
            <a:avLst/>
          </a:prstGeom>
          <a:gradFill rotWithShape="0">
            <a:gsLst>
              <a:gs pos="0">
                <a:srgbClr val="CCFFCC"/>
              </a:gs>
              <a:gs pos="100000">
                <a:schemeClr val="bg1"/>
              </a:gs>
            </a:gsLst>
            <a:path path="rect">
              <a:fillToRect l="100000" t="100000"/>
            </a:path>
            <a:tileRect/>
          </a:gradFill>
          <a:ln w="9525" cap="flat" cmpd="sng">
            <a:solidFill>
              <a:srgbClr val="808080"/>
            </a:solidFill>
            <a:prstDash val="solid"/>
            <a:miter/>
            <a:headEnd type="none" w="med" len="med"/>
            <a:tailEnd type="none" w="med" len="med"/>
          </a:ln>
        </p:spPr>
        <p:txBody>
          <a:bodyPr/>
          <a:lstStyle/>
          <a:p>
            <a:pPr eaLnBrk="1" hangingPunct="1">
              <a:lnSpc>
                <a:spcPct val="120000"/>
              </a:lnSpc>
              <a:spcBef>
                <a:spcPct val="20000"/>
              </a:spcBef>
              <a:buClr>
                <a:schemeClr val="accent2"/>
              </a:buClr>
              <a:buFont typeface="Wingdings" panose="05000000000000000000" pitchFamily="2" charset="2"/>
              <a:buChar char="§"/>
            </a:pPr>
            <a:r>
              <a:rPr lang="en-US" altLang="zh-CN" sz="2600" dirty="0">
                <a:latin typeface="宋体" panose="02010600030101010101" pitchFamily="2" charset="-122"/>
              </a:rPr>
              <a:t> </a:t>
            </a:r>
            <a:r>
              <a:rPr lang="zh-CN" altLang="en-US" sz="2600" b="1" dirty="0">
                <a:latin typeface="宋体" panose="02010600030101010101" pitchFamily="2" charset="-122"/>
              </a:rPr>
              <a:t>控制系统</a:t>
            </a:r>
            <a:r>
              <a:rPr lang="zh-CN" altLang="en-US" sz="2600" dirty="0">
                <a:latin typeface="宋体" panose="02010600030101010101" pitchFamily="2" charset="-122"/>
              </a:rPr>
              <a:t>（推理机构）：由一组程序组成，负责整个产生式系统的运行，实现对问题的求解。 </a:t>
            </a: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68</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74755" name="Rectangle 2"/>
          <p:cNvSpPr>
            <a:spLocks noGrp="1"/>
          </p:cNvSpPr>
          <p:nvPr>
            <p:ph type="title"/>
          </p:nvPr>
        </p:nvSpPr>
        <p:spPr>
          <a:ln/>
        </p:spPr>
        <p:txBody>
          <a:bodyPr vert="horz" wrap="square" lIns="91440" tIns="45720" rIns="91440" bIns="45720" anchor="b" anchorCtr="0"/>
          <a:lstStyle/>
          <a:p>
            <a:pPr eaLnBrk="1" hangingPunct="1"/>
            <a:r>
              <a:rPr lang="en-US" altLang="zh-CN" dirty="0">
                <a:latin typeface="Times New Roman" panose="02020603050405020304" pitchFamily="18" charset="0"/>
              </a:rPr>
              <a:t>2.3.2  </a:t>
            </a:r>
            <a:r>
              <a:rPr lang="zh-CN" altLang="en-US" dirty="0">
                <a:latin typeface="Times New Roman" panose="02020603050405020304" pitchFamily="18" charset="0"/>
              </a:rPr>
              <a:t>产生式系统</a:t>
            </a:r>
          </a:p>
        </p:txBody>
      </p:sp>
      <p:sp>
        <p:nvSpPr>
          <p:cNvPr id="74756" name="Rectangle 3"/>
          <p:cNvSpPr/>
          <p:nvPr/>
        </p:nvSpPr>
        <p:spPr>
          <a:xfrm>
            <a:off x="196850" y="838200"/>
            <a:ext cx="3317875" cy="561975"/>
          </a:xfrm>
          <a:prstGeom prst="rect">
            <a:avLst/>
          </a:prstGeom>
          <a:noFill/>
          <a:ln w="9525">
            <a:noFill/>
          </a:ln>
        </p:spPr>
        <p:txBody>
          <a:bodyPr wrap="none">
            <a:spAutoFit/>
          </a:bodyPr>
          <a:lstStyle/>
          <a:p>
            <a:pPr marL="342900" indent="-342900" eaLnBrk="1" hangingPunct="1">
              <a:lnSpc>
                <a:spcPct val="110000"/>
              </a:lnSpc>
              <a:spcBef>
                <a:spcPct val="20000"/>
              </a:spcBef>
              <a:buClr>
                <a:schemeClr val="tx1"/>
              </a:buClr>
              <a:buFont typeface="Wingdings" panose="05000000000000000000" pitchFamily="2" charset="2"/>
            </a:pPr>
            <a:r>
              <a:rPr lang="en-US" altLang="zh-CN" sz="2800" b="1" dirty="0">
                <a:latin typeface="Times New Roman" panose="02020603050405020304" pitchFamily="18" charset="0"/>
                <a:cs typeface="Times New Roman" panose="02020603050405020304" pitchFamily="18" charset="0"/>
              </a:rPr>
              <a:t>3</a:t>
            </a:r>
            <a:r>
              <a:rPr lang="zh-CN" altLang="en-US" sz="2800" b="1" dirty="0">
                <a:latin typeface="Times New Roman" panose="02020603050405020304" pitchFamily="18" charset="0"/>
              </a:rPr>
              <a:t>．控制系统（续）</a:t>
            </a:r>
            <a:r>
              <a:rPr lang="zh-CN" altLang="en-US" sz="2800" b="1" dirty="0">
                <a:latin typeface="Arial" panose="020B0604020202020204" pitchFamily="34" charset="0"/>
              </a:rPr>
              <a:t> </a:t>
            </a:r>
          </a:p>
        </p:txBody>
      </p:sp>
      <p:sp>
        <p:nvSpPr>
          <p:cNvPr id="74757" name="Rectangle 4"/>
          <p:cNvSpPr/>
          <p:nvPr/>
        </p:nvSpPr>
        <p:spPr>
          <a:xfrm>
            <a:off x="100013" y="1400175"/>
            <a:ext cx="8936037" cy="5189538"/>
          </a:xfrm>
          <a:prstGeom prst="rect">
            <a:avLst/>
          </a:prstGeom>
          <a:gradFill rotWithShape="0">
            <a:gsLst>
              <a:gs pos="0">
                <a:srgbClr val="CCFFCC"/>
              </a:gs>
              <a:gs pos="100000">
                <a:schemeClr val="bg1"/>
              </a:gs>
            </a:gsLst>
            <a:path path="rect">
              <a:fillToRect l="100000" t="100000"/>
            </a:path>
            <a:tileRect/>
          </a:gradFill>
          <a:ln w="9525" cap="flat" cmpd="sng">
            <a:solidFill>
              <a:srgbClr val="808080"/>
            </a:solidFill>
            <a:prstDash val="solid"/>
            <a:miter/>
            <a:headEnd type="none" w="med" len="med"/>
            <a:tailEnd type="none" w="med" len="med"/>
          </a:ln>
        </p:spPr>
        <p:txBody>
          <a:bodyPr/>
          <a:lstStyle/>
          <a:p>
            <a:pPr eaLnBrk="1" hangingPunct="1">
              <a:lnSpc>
                <a:spcPct val="120000"/>
              </a:lnSpc>
              <a:spcBef>
                <a:spcPct val="20000"/>
              </a:spcBef>
              <a:buClr>
                <a:schemeClr val="accent2"/>
              </a:buClr>
              <a:buFont typeface="Wingdings" panose="05000000000000000000" pitchFamily="2" charset="2"/>
            </a:pPr>
            <a:r>
              <a:rPr lang="zh-CN" altLang="en-US" sz="2500" dirty="0">
                <a:latin typeface="Times New Roman" panose="02020603050405020304" pitchFamily="18" charset="0"/>
              </a:rPr>
              <a:t>控制系统要做以下几项工作： </a:t>
            </a:r>
          </a:p>
          <a:p>
            <a:pPr eaLnBrk="1" hangingPunct="1">
              <a:lnSpc>
                <a:spcPct val="120000"/>
              </a:lnSpc>
              <a:spcBef>
                <a:spcPct val="20000"/>
              </a:spcBef>
              <a:buClr>
                <a:schemeClr val="accent2"/>
              </a:buClr>
              <a:buFont typeface="Wingdings" panose="05000000000000000000" pitchFamily="2" charset="2"/>
            </a:pPr>
            <a:r>
              <a:rPr lang="zh-CN" altLang="en-US" sz="2500" dirty="0">
                <a:latin typeface="Times New Roman" panose="02020603050405020304" pitchFamily="18" charset="0"/>
              </a:rPr>
              <a:t>（</a:t>
            </a:r>
            <a:r>
              <a:rPr lang="en-US" altLang="zh-CN" sz="2500" dirty="0">
                <a:latin typeface="Times New Roman" panose="02020603050405020304" pitchFamily="18" charset="0"/>
              </a:rPr>
              <a:t>1</a:t>
            </a:r>
            <a:r>
              <a:rPr lang="zh-CN" altLang="en-US" sz="2500" dirty="0">
                <a:latin typeface="Times New Roman" panose="02020603050405020304" pitchFamily="18" charset="0"/>
              </a:rPr>
              <a:t>）从规则库中选择与综合数据库中的已知事实进行匹配。 </a:t>
            </a:r>
          </a:p>
          <a:p>
            <a:pPr eaLnBrk="1" hangingPunct="1">
              <a:lnSpc>
                <a:spcPct val="120000"/>
              </a:lnSpc>
              <a:spcBef>
                <a:spcPct val="20000"/>
              </a:spcBef>
              <a:buClr>
                <a:schemeClr val="accent2"/>
              </a:buClr>
              <a:buFont typeface="Wingdings" panose="05000000000000000000" pitchFamily="2" charset="2"/>
            </a:pPr>
            <a:r>
              <a:rPr lang="zh-CN" altLang="en-US" sz="2500" dirty="0">
                <a:latin typeface="Times New Roman" panose="02020603050405020304" pitchFamily="18" charset="0"/>
              </a:rPr>
              <a:t>（</a:t>
            </a:r>
            <a:r>
              <a:rPr lang="en-US" altLang="zh-CN" sz="2500" dirty="0">
                <a:latin typeface="Times New Roman" panose="02020603050405020304" pitchFamily="18" charset="0"/>
              </a:rPr>
              <a:t>2</a:t>
            </a:r>
            <a:r>
              <a:rPr lang="zh-CN" altLang="en-US" sz="2500" dirty="0">
                <a:latin typeface="Times New Roman" panose="02020603050405020304" pitchFamily="18" charset="0"/>
              </a:rPr>
              <a:t>）匹配成功的规则可能不止一条，进行</a:t>
            </a:r>
            <a:r>
              <a:rPr lang="zh-CN" altLang="en-US" sz="2500" dirty="0">
                <a:solidFill>
                  <a:srgbClr val="FF0000"/>
                </a:solidFill>
                <a:latin typeface="Times New Roman" panose="02020603050405020304" pitchFamily="18" charset="0"/>
              </a:rPr>
              <a:t>冲突消解</a:t>
            </a:r>
            <a:r>
              <a:rPr lang="zh-CN" altLang="en-US" sz="2500" dirty="0">
                <a:latin typeface="Times New Roman" panose="02020603050405020304" pitchFamily="18" charset="0"/>
              </a:rPr>
              <a:t>。</a:t>
            </a:r>
          </a:p>
          <a:p>
            <a:pPr eaLnBrk="1" hangingPunct="1">
              <a:lnSpc>
                <a:spcPct val="120000"/>
              </a:lnSpc>
              <a:spcBef>
                <a:spcPct val="20000"/>
              </a:spcBef>
              <a:buClr>
                <a:schemeClr val="accent2"/>
              </a:buClr>
              <a:buFont typeface="Wingdings" panose="05000000000000000000" pitchFamily="2" charset="2"/>
            </a:pPr>
            <a:r>
              <a:rPr lang="zh-CN" altLang="en-US" dirty="0">
                <a:latin typeface="Arial" panose="020B0604020202020204" pitchFamily="34" charset="0"/>
              </a:rPr>
              <a:t>（ </a:t>
            </a:r>
            <a:r>
              <a:rPr lang="en-US" altLang="zh-CN" sz="2500" dirty="0">
                <a:latin typeface="Times New Roman" panose="02020603050405020304" pitchFamily="18" charset="0"/>
              </a:rPr>
              <a:t>3</a:t>
            </a:r>
            <a:r>
              <a:rPr lang="zh-CN" altLang="en-US" sz="2500" dirty="0">
                <a:latin typeface="Times New Roman" panose="02020603050405020304" pitchFamily="18" charset="0"/>
              </a:rPr>
              <a:t>）执行某一规则时，如果其右部是一个或多个结论，则把这些结论加入到综合数据库中：如果其右部是一个或多个操作，则执行这些操作。 </a:t>
            </a:r>
          </a:p>
          <a:p>
            <a:pPr algn="just" eaLnBrk="1" hangingPunct="1">
              <a:lnSpc>
                <a:spcPct val="120000"/>
              </a:lnSpc>
              <a:spcBef>
                <a:spcPct val="20000"/>
              </a:spcBef>
              <a:buClr>
                <a:schemeClr val="accent2"/>
              </a:buClr>
              <a:buFont typeface="Wingdings" panose="05000000000000000000" pitchFamily="2" charset="2"/>
            </a:pPr>
            <a:r>
              <a:rPr lang="zh-CN" altLang="en-US" dirty="0">
                <a:latin typeface="Arial" panose="020B0604020202020204" pitchFamily="34" charset="0"/>
              </a:rPr>
              <a:t>（ </a:t>
            </a:r>
            <a:r>
              <a:rPr lang="en-US" altLang="zh-CN" sz="2500" dirty="0">
                <a:latin typeface="Times New Roman" panose="02020603050405020304" pitchFamily="18" charset="0"/>
              </a:rPr>
              <a:t>4</a:t>
            </a:r>
            <a:r>
              <a:rPr lang="zh-CN" altLang="en-US" sz="2500" dirty="0">
                <a:latin typeface="Times New Roman" panose="02020603050405020304" pitchFamily="18" charset="0"/>
              </a:rPr>
              <a:t>）对于不确定性知识，在执行每一条规则时还要按一定的算法计算结论的不确定性。</a:t>
            </a:r>
          </a:p>
          <a:p>
            <a:pPr algn="just" eaLnBrk="1" hangingPunct="1">
              <a:lnSpc>
                <a:spcPct val="120000"/>
              </a:lnSpc>
              <a:spcBef>
                <a:spcPct val="20000"/>
              </a:spcBef>
              <a:buClr>
                <a:schemeClr val="accent2"/>
              </a:buClr>
              <a:buFont typeface="Wingdings" panose="05000000000000000000" pitchFamily="2" charset="2"/>
            </a:pPr>
            <a:r>
              <a:rPr lang="zh-CN" altLang="en-US" dirty="0">
                <a:latin typeface="Arial" panose="020B0604020202020204" pitchFamily="34" charset="0"/>
              </a:rPr>
              <a:t>（ </a:t>
            </a:r>
            <a:r>
              <a:rPr lang="en-US" altLang="zh-CN" sz="2500" dirty="0">
                <a:latin typeface="Times New Roman" panose="02020603050405020304" pitchFamily="18" charset="0"/>
              </a:rPr>
              <a:t>5</a:t>
            </a:r>
            <a:r>
              <a:rPr lang="zh-CN" altLang="en-US" sz="2500" dirty="0">
                <a:latin typeface="Times New Roman" panose="02020603050405020304" pitchFamily="18" charset="0"/>
              </a:rPr>
              <a:t>）检查综合数据库中是否包含了最终结论，决定是否停止系统的运行。</a:t>
            </a:r>
            <a:r>
              <a:rPr lang="zh-CN" altLang="en-US" sz="2600" dirty="0">
                <a:latin typeface="宋体" panose="02010600030101010101" pitchFamily="2" charset="-122"/>
              </a:rPr>
              <a:t> </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69</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80899" name="TextBox 5"/>
          <p:cNvSpPr txBox="1"/>
          <p:nvPr>
            <p:custDataLst>
              <p:tags r:id="rId2"/>
            </p:custDataLst>
          </p:nvPr>
        </p:nvSpPr>
        <p:spPr>
          <a:xfrm>
            <a:off x="914400" y="635000"/>
            <a:ext cx="7620000" cy="2143125"/>
          </a:xfrm>
          <a:prstGeom prst="rect">
            <a:avLst/>
          </a:prstGeom>
          <a:noFill/>
          <a:ln w="9525">
            <a:noFill/>
          </a:ln>
        </p:spPr>
        <p:txBody>
          <a:bodyPr anchor="ctr" anchorCtr="0"/>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产生式系统由哪几部分组成？</a:t>
            </a:r>
          </a:p>
        </p:txBody>
      </p:sp>
      <p:sp>
        <p:nvSpPr>
          <p:cNvPr id="7" name="圆角矩形 6"/>
          <p:cNvSpPr/>
          <p:nvPr>
            <p:custDataLst>
              <p:tags r:id="rId3"/>
            </p:custDataLst>
          </p:nvPr>
        </p:nvSpPr>
        <p:spPr>
          <a:xfrm>
            <a:off x="6172200" y="6215063"/>
            <a:ext cx="1543050" cy="411163"/>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作答</a:t>
            </a:r>
          </a:p>
        </p:txBody>
      </p:sp>
      <p:sp>
        <p:nvSpPr>
          <p:cNvPr id="13" name="矩形 12"/>
          <p:cNvSpPr/>
          <p:nvPr>
            <p:custDataLst>
              <p:tags r:id="rId4"/>
            </p:custDataLst>
          </p:nvPr>
        </p:nvSpPr>
        <p:spPr>
          <a:xfrm>
            <a:off x="0" y="5849938"/>
            <a:ext cx="9144000" cy="365125"/>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anchor="ctr" anchorCtr="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rgbClr val="F84F4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正常使用主观题需</a:t>
            </a:r>
            <a:r>
              <a:rPr kumimoji="0" lang="en-US" altLang="zh-CN" sz="1200" b="0" i="0" u="none" strike="noStrike" kern="1200" cap="none" spc="0" normalizeH="0" baseline="0" noProof="0">
                <a:ln>
                  <a:noFill/>
                </a:ln>
                <a:solidFill>
                  <a:srgbClr val="F84F4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2.0</a:t>
            </a:r>
            <a:r>
              <a:rPr kumimoji="0" lang="zh-CN" altLang="en-US" sz="1200" b="0" i="0" u="none" strike="noStrike" kern="1200" cap="none" spc="0" normalizeH="0" baseline="0" noProof="0">
                <a:ln>
                  <a:noFill/>
                </a:ln>
                <a:solidFill>
                  <a:srgbClr val="F84F4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以上版本雨课堂</a:t>
            </a:r>
          </a:p>
        </p:txBody>
      </p:sp>
      <p:sp>
        <p:nvSpPr>
          <p:cNvPr id="14" name="矩形 13"/>
          <p:cNvSpPr/>
          <p:nvPr>
            <p:custDataLst>
              <p:tags r:id="rId5"/>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sp>
        <p:nvSpPr>
          <p:cNvPr id="80903" name="TextBox 18"/>
          <p:cNvSpPr txBox="1"/>
          <p:nvPr>
            <p:custDataLst>
              <p:tags r:id="rId6"/>
            </p:custDataLst>
          </p:nvPr>
        </p:nvSpPr>
        <p:spPr>
          <a:xfrm>
            <a:off x="9613900" y="6326188"/>
            <a:ext cx="3662363" cy="461962"/>
          </a:xfrm>
          <a:prstGeom prst="rect">
            <a:avLst/>
          </a:prstGeom>
          <a:solidFill>
            <a:srgbClr val="FBFAEF"/>
          </a:solidFill>
          <a:ln w="12700">
            <a:noFill/>
          </a:ln>
        </p:spPr>
        <p:txBody>
          <a:bodyPr anchor="ctr" anchorCtr="0">
            <a:spAutoFit/>
          </a:bodyPr>
          <a:lstStyle/>
          <a:p>
            <a:r>
              <a:rPr lang="zh-CN" altLang="en-US" sz="1200" dirty="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可为此题添加文本、图片、公式等解析，且需将内容全部放在本区域内。正常使用需</a:t>
            </a:r>
            <a:r>
              <a:rPr lang="en-US" altLang="zh-CN" sz="1200" dirty="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3.0</a:t>
            </a:r>
            <a:r>
              <a:rPr lang="zh-CN" altLang="en-US" sz="1200" dirty="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以上版本</a:t>
            </a:r>
          </a:p>
        </p:txBody>
      </p:sp>
      <p:sp>
        <p:nvSpPr>
          <p:cNvPr id="80904" name="TextBox 19"/>
          <p:cNvSpPr txBox="1"/>
          <p:nvPr>
            <p:custDataLst>
              <p:tags r:id="rId7"/>
            </p:custDataLst>
          </p:nvPr>
        </p:nvSpPr>
        <p:spPr>
          <a:xfrm>
            <a:off x="9728201" y="1284288"/>
            <a:ext cx="3332163" cy="2246312"/>
          </a:xfrm>
          <a:prstGeom prst="rect">
            <a:avLst/>
          </a:prstGeom>
          <a:noFill/>
          <a:ln w="9525">
            <a:noFill/>
          </a:ln>
        </p:spPr>
        <p:txBody>
          <a:bodyPr>
            <a:spAutoFit/>
          </a:bodyPr>
          <a:lstStyle/>
          <a:p>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由三部分组成：规则库、控制系统（推理机）、综合数据库。</a:t>
            </a:r>
            <a:endPar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正向推理：</a:t>
            </a:r>
            <a:endPar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逆向推理：</a:t>
            </a:r>
            <a:endPar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双向推理：</a:t>
            </a:r>
          </a:p>
          <a:p>
            <a:endPar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80905" name="组合 17"/>
          <p:cNvGrpSpPr/>
          <p:nvPr/>
        </p:nvGrpSpPr>
        <p:grpSpPr>
          <a:xfrm>
            <a:off x="9537701" y="0"/>
            <a:ext cx="3814763" cy="647700"/>
            <a:chOff x="9537700" y="0"/>
            <a:chExt cx="3815080" cy="647700"/>
          </a:xfrm>
        </p:grpSpPr>
        <p:sp>
          <p:nvSpPr>
            <p:cNvPr id="15" name="RemarkBack"/>
            <p:cNvSpPr/>
            <p:nvPr>
              <p:custDataLst>
                <p:tags r:id="rId17"/>
              </p:custDataLst>
            </p:nvPr>
          </p:nvSpPr>
          <p:spPr>
            <a:xfrm>
              <a:off x="9537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sp>
          <p:nvSpPr>
            <p:cNvPr id="16" name="RemarkBlock"/>
            <p:cNvSpPr/>
            <p:nvPr>
              <p:custDataLst>
                <p:tags r:id="rId18"/>
              </p:custDataLst>
            </p:nvPr>
          </p:nvSpPr>
          <p:spPr>
            <a:xfrm>
              <a:off x="9537700" y="12700"/>
              <a:ext cx="190516"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sp>
          <p:nvSpPr>
            <p:cNvPr id="80917" name="RemarkTitleText"/>
            <p:cNvSpPr txBox="1"/>
            <p:nvPr>
              <p:custDataLst>
                <p:tags r:id="rId19"/>
              </p:custDataLst>
            </p:nvPr>
          </p:nvSpPr>
          <p:spPr>
            <a:xfrm>
              <a:off x="9779000" y="0"/>
              <a:ext cx="1905000" cy="635000"/>
            </a:xfrm>
            <a:prstGeom prst="rect">
              <a:avLst/>
            </a:prstGeom>
            <a:noFill/>
            <a:ln w="9525">
              <a:noFill/>
            </a:ln>
          </p:spPr>
          <p:txBody>
            <a:bodyPr wrap="none" anchor="ctr" anchorCtr="0"/>
            <a:lstStyle/>
            <a:p>
              <a:r>
                <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p>
          </p:txBody>
        </p:sp>
      </p:grpSp>
      <p:sp>
        <p:nvSpPr>
          <p:cNvPr id="2" name="RemarkBack"/>
          <p:cNvSpPr/>
          <p:nvPr>
            <p:custDataLst>
              <p:tags r:id="rId8"/>
            </p:custDataLst>
          </p:nvPr>
        </p:nvSpPr>
        <p:spPr>
          <a:xfrm>
            <a:off x="9537700" y="12700"/>
            <a:ext cx="3814763"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sp>
        <p:nvSpPr>
          <p:cNvPr id="3" name="RemarkBlock"/>
          <p:cNvSpPr/>
          <p:nvPr>
            <p:custDataLst>
              <p:tags r:id="rId9"/>
            </p:custDataLst>
          </p:nvPr>
        </p:nvSpPr>
        <p:spPr>
          <a:xfrm>
            <a:off x="9537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sp>
        <p:nvSpPr>
          <p:cNvPr id="80908" name="RemarkTitleText"/>
          <p:cNvSpPr txBox="1"/>
          <p:nvPr>
            <p:custDataLst>
              <p:tags r:id="rId10"/>
            </p:custDataLst>
          </p:nvPr>
        </p:nvSpPr>
        <p:spPr>
          <a:xfrm>
            <a:off x="9779000" y="0"/>
            <a:ext cx="1905000" cy="635000"/>
          </a:xfrm>
          <a:prstGeom prst="rect">
            <a:avLst/>
          </a:prstGeom>
          <a:noFill/>
          <a:ln w="9525">
            <a:noFill/>
          </a:ln>
        </p:spPr>
        <p:txBody>
          <a:bodyPr wrap="none" anchor="ctr" anchorCtr="0"/>
          <a:lstStyle/>
          <a:p>
            <a:r>
              <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矩形 3"/>
          <p:cNvSpPr/>
          <p:nvPr/>
        </p:nvSpPr>
        <p:spPr>
          <a:xfrm>
            <a:off x="2026920" y="3143250"/>
            <a:ext cx="6248400" cy="707886"/>
          </a:xfrm>
          <a:prstGeom prst="rect">
            <a:avLst/>
          </a:prstGeom>
        </p:spPr>
        <p:txBody>
          <a:bodyPr wrap="square">
            <a:spAutoFit/>
          </a:bodyPr>
          <a:lstStyle/>
          <a:p>
            <a:pPr lvl="0"/>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由三部分组成：规则库、控制系统（推理机）、综合数据库。</a:t>
            </a:r>
            <a:endPar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80909" name="组合 11"/>
          <p:cNvGrpSpPr/>
          <p:nvPr>
            <p:custDataLst>
              <p:tags r:id="rId11"/>
            </p:custDataLst>
          </p:nvPr>
        </p:nvGrpSpPr>
        <p:grpSpPr>
          <a:xfrm>
            <a:off x="0" y="0"/>
            <a:ext cx="9144000" cy="635000"/>
            <a:chOff x="0" y="0"/>
            <a:chExt cx="9144000" cy="635000"/>
          </a:xfrm>
        </p:grpSpPr>
        <p:sp>
          <p:nvSpPr>
            <p:cNvPr id="8" name="TitleBackground"/>
            <p:cNvSpPr/>
            <p:nvPr>
              <p:custDataLst>
                <p:tags r:id="rId13"/>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sp>
          <p:nvSpPr>
            <p:cNvPr id="9" name="ColorBlock"/>
            <p:cNvSpPr/>
            <p:nvPr>
              <p:custDataLst>
                <p:tags r:id="rId14"/>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sp>
          <p:nvSpPr>
            <p:cNvPr id="80913" name="TypeText"/>
            <p:cNvSpPr txBox="1"/>
            <p:nvPr>
              <p:custDataLst>
                <p:tags r:id="rId15"/>
              </p:custDataLst>
            </p:nvPr>
          </p:nvSpPr>
          <p:spPr>
            <a:xfrm>
              <a:off x="254000" y="0"/>
              <a:ext cx="1905000" cy="635000"/>
            </a:xfrm>
            <a:prstGeom prst="rect">
              <a:avLst/>
            </a:prstGeom>
            <a:noFill/>
            <a:ln w="9525">
              <a:noFill/>
            </a:ln>
          </p:spPr>
          <p:txBody>
            <a:bodyPr wrap="none" anchor="ctr" anchorCtr="0"/>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主观题</a:t>
              </a:r>
            </a:p>
          </p:txBody>
        </p:sp>
        <p:sp>
          <p:nvSpPr>
            <p:cNvPr id="80914" name="TipText"/>
            <p:cNvSpPr txBox="1"/>
            <p:nvPr>
              <p:custDataLst>
                <p:tags r:id="rId16"/>
              </p:custDataLst>
            </p:nvPr>
          </p:nvSpPr>
          <p:spPr>
            <a:xfrm>
              <a:off x="1525905" y="109220"/>
              <a:ext cx="2286000" cy="508000"/>
            </a:xfrm>
            <a:prstGeom prst="rect">
              <a:avLst/>
            </a:prstGeom>
            <a:noFill/>
            <a:ln w="9525">
              <a:noFill/>
            </a:ln>
          </p:spPr>
          <p:txBody>
            <a:bodyPr wrap="none" anchor="ctr" anchorCtr="0"/>
            <a:lstStyle/>
            <a:p>
              <a:r>
                <a:rPr lang="en-US" altLang="zh-CN" sz="2000" dirty="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10</a:t>
              </a:r>
              <a:r>
                <a:rPr lang="zh-CN" altLang="en-US" sz="2000" dirty="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p>
          </p:txBody>
        </p:sp>
      </p:grpSp>
      <p:pic>
        <p:nvPicPr>
          <p:cNvPr id="80910" name="图片 4"/>
          <p:cNvPicPr/>
          <p:nvPr>
            <p:custDataLst>
              <p:tags r:id="rId12"/>
            </p:custDataLst>
          </p:nvPr>
        </p:nvPicPr>
        <p:blipFill>
          <a:blip r:embed="rId21"/>
          <a:stretch>
            <a:fillRect/>
          </a:stretch>
        </p:blipFill>
        <p:spPr>
          <a:xfrm>
            <a:off x="7594600" y="63500"/>
            <a:ext cx="1422400" cy="508000"/>
          </a:xfrm>
          <a:prstGeom prst="rect">
            <a:avLst/>
          </a:prstGeom>
          <a:noFill/>
          <a:ln w="9525">
            <a:noFill/>
          </a:ln>
        </p:spPr>
      </p:pic>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7</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1267" name="Rectangle 2"/>
          <p:cNvSpPr>
            <a:spLocks noGrp="1"/>
          </p:cNvSpPr>
          <p:nvPr>
            <p:ph type="title"/>
          </p:nvPr>
        </p:nvSpPr>
        <p:spPr>
          <a:ln/>
        </p:spPr>
        <p:txBody>
          <a:bodyPr vert="horz" wrap="square" lIns="91440" tIns="45720" rIns="91440" bIns="45720" anchor="b" anchorCtr="0"/>
          <a:lstStyle/>
          <a:p>
            <a:pPr eaLnBrk="1" hangingPunct="1"/>
            <a:r>
              <a:rPr lang="en-US" altLang="zh-CN" dirty="0">
                <a:latin typeface="Times New Roman" panose="02020603050405020304" pitchFamily="18" charset="0"/>
              </a:rPr>
              <a:t>2.1.2 </a:t>
            </a:r>
            <a:r>
              <a:rPr lang="zh-CN" altLang="en-US" dirty="0">
                <a:latin typeface="Times New Roman" panose="02020603050405020304" pitchFamily="18" charset="0"/>
              </a:rPr>
              <a:t>知识的特性</a:t>
            </a:r>
          </a:p>
        </p:txBody>
      </p:sp>
      <p:sp>
        <p:nvSpPr>
          <p:cNvPr id="11268" name="Rectangle 3"/>
          <p:cNvSpPr>
            <a:spLocks noGrp="1"/>
          </p:cNvSpPr>
          <p:nvPr>
            <p:ph idx="1"/>
          </p:nvPr>
        </p:nvSpPr>
        <p:spPr>
          <a:xfrm>
            <a:off x="327025" y="908050"/>
            <a:ext cx="8642350" cy="2139950"/>
          </a:xfrm>
          <a:ln/>
        </p:spPr>
        <p:txBody>
          <a:bodyPr vert="horz" wrap="square" lIns="91440" tIns="45720" rIns="91440" bIns="45720" anchor="t" anchorCtr="0"/>
          <a:lstStyle/>
          <a:p>
            <a:pPr marL="0" indent="0" eaLnBrk="1" hangingPunct="1">
              <a:buNone/>
            </a:pPr>
            <a:r>
              <a:rPr lang="en-US" altLang="zh-CN" b="1" dirty="0">
                <a:solidFill>
                  <a:srgbClr val="0000FF"/>
                </a:solidFill>
              </a:rPr>
              <a:t>  1.</a:t>
            </a:r>
            <a:r>
              <a:rPr lang="zh-CN" altLang="en-US" b="1" dirty="0">
                <a:solidFill>
                  <a:srgbClr val="0000FF"/>
                </a:solidFill>
              </a:rPr>
              <a:t>相对正确性</a:t>
            </a:r>
          </a:p>
          <a:p>
            <a:pPr marL="0" indent="0" eaLnBrk="1" hangingPunct="1"/>
            <a:r>
              <a:rPr lang="zh-CN" altLang="en-US" b="1" dirty="0"/>
              <a:t>     任何知识都是在一定的条件及环境下产生的，在这种条件及环境下才是正确的。</a:t>
            </a:r>
          </a:p>
          <a:p>
            <a:pPr marL="0" indent="0" eaLnBrk="1" hangingPunct="1">
              <a:buFont typeface="Wingdings" panose="05000000000000000000" pitchFamily="2" charset="2"/>
              <a:buChar char="o"/>
            </a:pPr>
            <a:endParaRPr lang="en-US" altLang="zh-CN" sz="3700" b="1" dirty="0">
              <a:latin typeface="Times New Roman" panose="02020603050405020304" pitchFamily="18" charset="0"/>
            </a:endParaRPr>
          </a:p>
        </p:txBody>
      </p:sp>
      <p:sp>
        <p:nvSpPr>
          <p:cNvPr id="211972" name="AutoShape 4"/>
          <p:cNvSpPr/>
          <p:nvPr/>
        </p:nvSpPr>
        <p:spPr>
          <a:xfrm>
            <a:off x="4335463" y="2430463"/>
            <a:ext cx="3238500" cy="1146175"/>
          </a:xfrm>
          <a:prstGeom prst="accentCallout2">
            <a:avLst>
              <a:gd name="adj1" fmla="val 9972"/>
              <a:gd name="adj2" fmla="val -2352"/>
              <a:gd name="adj3" fmla="val 9972"/>
              <a:gd name="adj4" fmla="val -21176"/>
              <a:gd name="adj5" fmla="val -51106"/>
              <a:gd name="adj6" fmla="val -40736"/>
            </a:avLst>
          </a:prstGeom>
          <a:solidFill>
            <a:schemeClr val="accent1"/>
          </a:solidFill>
          <a:ln w="9525" cap="flat" cmpd="sng">
            <a:solidFill>
              <a:schemeClr val="tx1"/>
            </a:solidFill>
            <a:prstDash val="solid"/>
            <a:miter/>
            <a:headEnd type="none" w="med" len="med"/>
            <a:tailEnd type="none" w="med" len="med"/>
          </a:ln>
        </p:spPr>
        <p:txBody>
          <a:bodyPr/>
          <a:lstStyle/>
          <a:p>
            <a:pPr algn="just" eaLnBrk="1" hangingPunct="1"/>
            <a:r>
              <a:rPr lang="en-US" altLang="zh-CN" sz="2800" dirty="0">
                <a:latin typeface="Times New Roman" panose="02020603050405020304" pitchFamily="18" charset="0"/>
                <a:cs typeface="Times New Roman" panose="02020603050405020304" pitchFamily="18" charset="0"/>
              </a:rPr>
              <a:t>1+1=2</a:t>
            </a:r>
            <a:r>
              <a:rPr lang="en-US" altLang="zh-CN" dirty="0">
                <a:latin typeface="Arial" panose="020B0604020202020204" pitchFamily="34" charset="0"/>
              </a:rPr>
              <a:t>  </a:t>
            </a:r>
            <a:r>
              <a:rPr lang="zh-CN" altLang="en-US" sz="2800" dirty="0">
                <a:latin typeface="Times New Roman" panose="02020603050405020304" pitchFamily="18" charset="0"/>
              </a:rPr>
              <a:t>（十进制）</a:t>
            </a:r>
          </a:p>
          <a:p>
            <a:pPr algn="just" eaLnBrk="1" hangingPunct="1"/>
            <a:r>
              <a:rPr lang="en-US" altLang="zh-CN" sz="2800" dirty="0">
                <a:latin typeface="Times New Roman" panose="02020603050405020304" pitchFamily="18" charset="0"/>
                <a:cs typeface="Times New Roman" panose="02020603050405020304" pitchFamily="18" charset="0"/>
              </a:rPr>
              <a:t>1+1=10  </a:t>
            </a:r>
            <a:r>
              <a:rPr lang="en-US" altLang="zh-CN" sz="2800" dirty="0">
                <a:latin typeface="Times New Roman" panose="02020603050405020304" pitchFamily="18" charset="0"/>
              </a:rPr>
              <a:t>(</a:t>
            </a:r>
            <a:r>
              <a:rPr lang="zh-CN" altLang="en-US" sz="2800" dirty="0">
                <a:latin typeface="Times New Roman" panose="02020603050405020304" pitchFamily="18" charset="0"/>
              </a:rPr>
              <a:t>二进制）</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211972"/>
                                        </p:tgtEl>
                                        <p:attrNameLst>
                                          <p:attrName>style.visibility</p:attrName>
                                        </p:attrNameLst>
                                      </p:cBhvr>
                                      <p:to>
                                        <p:strVal val="visible"/>
                                      </p:to>
                                    </p:set>
                                    <p:anim calcmode="lin" valueType="num">
                                      <p:cBhvr>
                                        <p:cTn id="7" dur="500" fill="hold"/>
                                        <p:tgtEl>
                                          <p:spTgt spid="211972"/>
                                        </p:tgtEl>
                                        <p:attrNameLst>
                                          <p:attrName>ppt_x</p:attrName>
                                        </p:attrNameLst>
                                      </p:cBhvr>
                                      <p:tavLst>
                                        <p:tav tm="0">
                                          <p:val>
                                            <p:strVal val="#ppt_x-#ppt_w/2"/>
                                          </p:val>
                                        </p:tav>
                                        <p:tav tm="100000">
                                          <p:val>
                                            <p:strVal val="#ppt_x"/>
                                          </p:val>
                                        </p:tav>
                                      </p:tavLst>
                                    </p:anim>
                                    <p:anim calcmode="lin" valueType="num">
                                      <p:cBhvr>
                                        <p:cTn id="8" dur="500" fill="hold"/>
                                        <p:tgtEl>
                                          <p:spTgt spid="211972"/>
                                        </p:tgtEl>
                                        <p:attrNameLst>
                                          <p:attrName>ppt_y</p:attrName>
                                        </p:attrNameLst>
                                      </p:cBhvr>
                                      <p:tavLst>
                                        <p:tav tm="0">
                                          <p:val>
                                            <p:strVal val="#ppt_y"/>
                                          </p:val>
                                        </p:tav>
                                        <p:tav tm="100000">
                                          <p:val>
                                            <p:strVal val="#ppt_y"/>
                                          </p:val>
                                        </p:tav>
                                      </p:tavLst>
                                    </p:anim>
                                    <p:anim calcmode="lin" valueType="num">
                                      <p:cBhvr>
                                        <p:cTn id="9" dur="500" fill="hold"/>
                                        <p:tgtEl>
                                          <p:spTgt spid="211972"/>
                                        </p:tgtEl>
                                        <p:attrNameLst>
                                          <p:attrName>ppt_w</p:attrName>
                                        </p:attrNameLst>
                                      </p:cBhvr>
                                      <p:tavLst>
                                        <p:tav tm="0">
                                          <p:val>
                                            <p:fltVal val="0"/>
                                          </p:val>
                                        </p:tav>
                                        <p:tav tm="100000">
                                          <p:val>
                                            <p:strVal val="#ppt_w"/>
                                          </p:val>
                                        </p:tav>
                                      </p:tavLst>
                                    </p:anim>
                                    <p:anim calcmode="lin" valueType="num">
                                      <p:cBhvr>
                                        <p:cTn id="10" dur="500" fill="hold"/>
                                        <p:tgtEl>
                                          <p:spTgt spid="211972"/>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21197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2"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70</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81923" name="Rectangle 2"/>
          <p:cNvSpPr/>
          <p:nvPr/>
        </p:nvSpPr>
        <p:spPr>
          <a:xfrm>
            <a:off x="-28575" y="0"/>
            <a:ext cx="9172575" cy="779463"/>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49" charset="-122"/>
              </a:rPr>
              <a:t>2.3.3  </a:t>
            </a:r>
            <a:r>
              <a:rPr lang="zh-CN" altLang="en-US" sz="3600" dirty="0">
                <a:solidFill>
                  <a:schemeClr val="bg1"/>
                </a:solidFill>
                <a:latin typeface="Times New Roman" panose="02020603050405020304" pitchFamily="18" charset="0"/>
                <a:ea typeface="黑体" panose="02010609060101010101" pitchFamily="49" charset="-122"/>
              </a:rPr>
              <a:t>产生式系统的例子</a:t>
            </a:r>
            <a:r>
              <a:rPr lang="en-US" altLang="zh-CN" sz="3600" dirty="0">
                <a:solidFill>
                  <a:schemeClr val="bg1"/>
                </a:solidFill>
                <a:latin typeface="Times New Roman" panose="02020603050405020304" pitchFamily="18" charset="0"/>
                <a:ea typeface="黑体" panose="02010609060101010101" pitchFamily="49" charset="-122"/>
              </a:rPr>
              <a:t>——</a:t>
            </a:r>
            <a:r>
              <a:rPr lang="zh-CN" altLang="en-US" sz="3600" dirty="0">
                <a:solidFill>
                  <a:schemeClr val="bg1"/>
                </a:solidFill>
                <a:latin typeface="Times New Roman" panose="02020603050405020304" pitchFamily="18" charset="0"/>
                <a:ea typeface="黑体" panose="02010609060101010101" pitchFamily="49" charset="-122"/>
              </a:rPr>
              <a:t>动物识别系统</a:t>
            </a:r>
          </a:p>
        </p:txBody>
      </p:sp>
      <p:sp>
        <p:nvSpPr>
          <p:cNvPr id="2" name="矩形 1"/>
          <p:cNvSpPr/>
          <p:nvPr/>
        </p:nvSpPr>
        <p:spPr>
          <a:xfrm>
            <a:off x="152400" y="1062531"/>
            <a:ext cx="8610600" cy="5413790"/>
          </a:xfrm>
          <a:prstGeom prst="rect">
            <a:avLst/>
          </a:prstGeom>
        </p:spPr>
        <p:txBody>
          <a:bodyPr wrap="square">
            <a:spAutoFit/>
          </a:bodyPr>
          <a:lstStyle/>
          <a:p>
            <a:pPr>
              <a:lnSpc>
                <a:spcPct val="130000"/>
              </a:lnSpc>
              <a:defRPr/>
            </a:pPr>
            <a:r>
              <a:rPr lang="zh-CN" altLang="zh-CN" sz="2400" dirty="0">
                <a:latin typeface="+mn-ea"/>
                <a:ea typeface="+mn-ea"/>
              </a:rPr>
              <a:t>产生式求解问题的一般步骤</a:t>
            </a:r>
            <a:r>
              <a:rPr lang="zh-CN" altLang="en-US" sz="2400" dirty="0">
                <a:latin typeface="+mn-ea"/>
                <a:ea typeface="+mn-ea"/>
              </a:rPr>
              <a:t>：</a:t>
            </a:r>
            <a:endParaRPr lang="en-US" altLang="zh-CN" sz="2400" dirty="0">
              <a:latin typeface="+mn-ea"/>
              <a:ea typeface="+mn-ea"/>
            </a:endParaRPr>
          </a:p>
          <a:p>
            <a:pPr>
              <a:lnSpc>
                <a:spcPct val="110000"/>
              </a:lnSpc>
              <a:defRPr/>
            </a:pPr>
            <a:r>
              <a:rPr lang="zh-CN" altLang="zh-CN" sz="2200" dirty="0">
                <a:latin typeface="+mn-ea"/>
                <a:ea typeface="+mn-ea"/>
              </a:rPr>
              <a:t>第一步，初始化综合数据库把问题的初始的已知事实送入综合数据库中。</a:t>
            </a:r>
          </a:p>
          <a:p>
            <a:pPr>
              <a:lnSpc>
                <a:spcPct val="110000"/>
              </a:lnSpc>
              <a:defRPr/>
            </a:pPr>
            <a:r>
              <a:rPr lang="zh-CN" altLang="zh-CN" sz="2200" dirty="0">
                <a:latin typeface="+mn-ea"/>
                <a:ea typeface="+mn-ea"/>
              </a:rPr>
              <a:t>第二步，判断规则库里是否存在尚未使用过的规则。如果有它的前提条件可以与综合数据库中的已知事实相匹配，那么就转到第三步。若不存在可以匹配的事实，就转到第五步。</a:t>
            </a:r>
          </a:p>
          <a:p>
            <a:pPr>
              <a:lnSpc>
                <a:spcPct val="110000"/>
              </a:lnSpc>
              <a:defRPr/>
            </a:pPr>
            <a:r>
              <a:rPr lang="zh-CN" altLang="zh-CN" sz="2200" dirty="0">
                <a:latin typeface="+mn-ea"/>
                <a:ea typeface="+mn-ea"/>
              </a:rPr>
              <a:t>第三步，执行当前选中的规则，并对规则做上标记证明已经使用过了，把该规则执行后得到的结论送入综合数据库中。该规则的结论部分指出的是某些操作</a:t>
            </a:r>
            <a:r>
              <a:rPr lang="zh-CN" altLang="en-US" sz="2200" dirty="0">
                <a:latin typeface="+mn-ea"/>
                <a:ea typeface="+mn-ea"/>
              </a:rPr>
              <a:t>，</a:t>
            </a:r>
            <a:r>
              <a:rPr lang="zh-CN" altLang="zh-CN" sz="2200" dirty="0">
                <a:latin typeface="+mn-ea"/>
                <a:ea typeface="+mn-ea"/>
              </a:rPr>
              <a:t>则执行这些操作。</a:t>
            </a:r>
          </a:p>
          <a:p>
            <a:pPr>
              <a:lnSpc>
                <a:spcPct val="110000"/>
              </a:lnSpc>
              <a:defRPr/>
            </a:pPr>
            <a:r>
              <a:rPr lang="zh-CN" altLang="zh-CN" sz="2200" dirty="0">
                <a:latin typeface="+mn-ea"/>
                <a:ea typeface="+mn-ea"/>
              </a:rPr>
              <a:t>第四步，检查综合数据库中是否已包含了问题的解，若已包含则终止问题的求解过程，否则转至第二步。</a:t>
            </a:r>
          </a:p>
          <a:p>
            <a:pPr>
              <a:lnSpc>
                <a:spcPct val="110000"/>
              </a:lnSpc>
              <a:defRPr/>
            </a:pPr>
            <a:r>
              <a:rPr lang="zh-CN" altLang="zh-CN" sz="2200" dirty="0">
                <a:latin typeface="+mn-ea"/>
                <a:ea typeface="+mn-ea"/>
              </a:rPr>
              <a:t>第五步</a:t>
            </a:r>
            <a:r>
              <a:rPr lang="zh-CN" altLang="en-US" sz="2200" dirty="0">
                <a:latin typeface="+mn-ea"/>
                <a:ea typeface="+mn-ea"/>
              </a:rPr>
              <a:t>，</a:t>
            </a:r>
            <a:r>
              <a:rPr lang="zh-CN" altLang="zh-CN" sz="2200" dirty="0">
                <a:latin typeface="+mn-ea"/>
                <a:ea typeface="+mn-ea"/>
              </a:rPr>
              <a:t>要求用户提供进一步的关于问题的已知事实，若能提供则转至第二步，否则终止问题的求解过程。</a:t>
            </a:r>
            <a:endParaRPr lang="en-US" altLang="zh-CN" sz="2200" dirty="0">
              <a:latin typeface="+mn-ea"/>
              <a:ea typeface="+mn-ea"/>
            </a:endParaRPr>
          </a:p>
          <a:p>
            <a:pPr>
              <a:lnSpc>
                <a:spcPct val="110000"/>
              </a:lnSpc>
              <a:defRPr/>
            </a:pPr>
            <a:r>
              <a:rPr lang="zh-CN" altLang="zh-CN" sz="2200" dirty="0">
                <a:latin typeface="+mn-ea"/>
                <a:ea typeface="+mn-ea"/>
              </a:rPr>
              <a:t>第六步，若规则库中不再有未使用的规则，则终止问题的求解过程。</a:t>
            </a: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71</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81923" name="Rectangle 2"/>
          <p:cNvSpPr/>
          <p:nvPr/>
        </p:nvSpPr>
        <p:spPr>
          <a:xfrm>
            <a:off x="-28575" y="0"/>
            <a:ext cx="9172575" cy="779463"/>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49" charset="-122"/>
              </a:rPr>
              <a:t>2.3.3  </a:t>
            </a:r>
            <a:r>
              <a:rPr lang="zh-CN" altLang="en-US" sz="3600" dirty="0">
                <a:solidFill>
                  <a:schemeClr val="bg1"/>
                </a:solidFill>
                <a:latin typeface="Times New Roman" panose="02020603050405020304" pitchFamily="18" charset="0"/>
                <a:ea typeface="黑体" panose="02010609060101010101" pitchFamily="49" charset="-122"/>
              </a:rPr>
              <a:t>产生式系统的例子</a:t>
            </a:r>
            <a:r>
              <a:rPr lang="en-US" altLang="zh-CN" sz="3600" dirty="0">
                <a:solidFill>
                  <a:schemeClr val="bg1"/>
                </a:solidFill>
                <a:latin typeface="Times New Roman" panose="02020603050405020304" pitchFamily="18" charset="0"/>
                <a:ea typeface="黑体" panose="02010609060101010101" pitchFamily="49" charset="-122"/>
              </a:rPr>
              <a:t>——</a:t>
            </a:r>
            <a:r>
              <a:rPr lang="zh-CN" altLang="en-US" sz="3600" dirty="0">
                <a:solidFill>
                  <a:schemeClr val="bg1"/>
                </a:solidFill>
                <a:latin typeface="Times New Roman" panose="02020603050405020304" pitchFamily="18" charset="0"/>
                <a:ea typeface="黑体" panose="02010609060101010101" pitchFamily="49" charset="-122"/>
              </a:rPr>
              <a:t>动物识别系统</a:t>
            </a:r>
          </a:p>
        </p:txBody>
      </p:sp>
      <p:sp>
        <p:nvSpPr>
          <p:cNvPr id="81924" name="Rectangle 3"/>
          <p:cNvSpPr/>
          <p:nvPr/>
        </p:nvSpPr>
        <p:spPr>
          <a:xfrm>
            <a:off x="236538" y="800100"/>
            <a:ext cx="8642350" cy="5400675"/>
          </a:xfrm>
          <a:prstGeom prst="rect">
            <a:avLst/>
          </a:prstGeom>
          <a:noFill/>
          <a:ln w="9525">
            <a:noFill/>
          </a:ln>
        </p:spPr>
        <p:txBody>
          <a:bodyPr/>
          <a:lstStyle/>
          <a:p>
            <a:pPr marL="469900" indent="-469900" eaLnBrk="1" hangingPunct="1">
              <a:lnSpc>
                <a:spcPct val="120000"/>
              </a:lnSpc>
              <a:spcBef>
                <a:spcPct val="20000"/>
              </a:spcBef>
              <a:buClr>
                <a:schemeClr val="accent2"/>
              </a:buClr>
              <a:buFont typeface="Wingdings" panose="05000000000000000000" pitchFamily="2" charset="2"/>
              <a:buBlip>
                <a:blip r:embed="rId2"/>
              </a:buBlip>
            </a:pPr>
            <a:r>
              <a:rPr lang="zh-CN" altLang="en-US" sz="2600" b="1" dirty="0">
                <a:latin typeface="Times New Roman" panose="02020603050405020304" pitchFamily="18" charset="0"/>
              </a:rPr>
              <a:t>例如：动物识别系统</a:t>
            </a:r>
            <a:r>
              <a:rPr lang="en-US" altLang="zh-CN" sz="2600" b="1" dirty="0">
                <a:latin typeface="Times New Roman" panose="02020603050405020304" pitchFamily="18" charset="0"/>
                <a:ea typeface="黑体" panose="02010609060101010101" pitchFamily="49" charset="-122"/>
              </a:rPr>
              <a:t>——</a:t>
            </a:r>
            <a:r>
              <a:rPr lang="zh-CN" altLang="en-US" sz="2600" b="1" dirty="0">
                <a:latin typeface="Times New Roman" panose="02020603050405020304" pitchFamily="18" charset="0"/>
              </a:rPr>
              <a:t>识别</a:t>
            </a:r>
            <a:r>
              <a:rPr lang="zh-CN" altLang="en-US" sz="2600" b="1" dirty="0">
                <a:solidFill>
                  <a:schemeClr val="accent2"/>
                </a:solidFill>
                <a:latin typeface="Times New Roman" panose="02020603050405020304" pitchFamily="18" charset="0"/>
              </a:rPr>
              <a:t>虎、金钱豹、斑马、长颈鹿、鸵鸟、企鹅、信天翁</a:t>
            </a:r>
            <a:r>
              <a:rPr lang="zh-CN" altLang="en-US" sz="2600" b="1" dirty="0">
                <a:latin typeface="Times New Roman" panose="02020603050405020304" pitchFamily="18" charset="0"/>
              </a:rPr>
              <a:t>等七种动物的产生式系统。</a:t>
            </a:r>
          </a:p>
          <a:p>
            <a:pPr marL="469900" indent="-469900" eaLnBrk="1" hangingPunct="1">
              <a:lnSpc>
                <a:spcPct val="120000"/>
              </a:lnSpc>
              <a:spcBef>
                <a:spcPct val="20000"/>
              </a:spcBef>
              <a:buClr>
                <a:schemeClr val="accent2"/>
              </a:buClr>
              <a:buFont typeface="Wingdings" panose="05000000000000000000" pitchFamily="2" charset="2"/>
              <a:buBlip>
                <a:blip r:embed="rId2"/>
              </a:buBlip>
            </a:pPr>
            <a:endParaRPr lang="en-US" altLang="zh-CN" sz="2600" dirty="0">
              <a:latin typeface="Times New Roman" panose="02020603050405020304" pitchFamily="18" charset="0"/>
            </a:endParaRPr>
          </a:p>
        </p:txBody>
      </p:sp>
      <p:grpSp>
        <p:nvGrpSpPr>
          <p:cNvPr id="81925" name="Group 4"/>
          <p:cNvGrpSpPr/>
          <p:nvPr/>
        </p:nvGrpSpPr>
        <p:grpSpPr>
          <a:xfrm>
            <a:off x="222250" y="1935163"/>
            <a:ext cx="8612188" cy="4619625"/>
            <a:chOff x="189" y="1273"/>
            <a:chExt cx="5425" cy="2910"/>
          </a:xfrm>
        </p:grpSpPr>
        <p:pic>
          <p:nvPicPr>
            <p:cNvPr id="81926" name="Picture 5" descr="animal-4"/>
            <p:cNvPicPr>
              <a:picLocks noChangeAspect="1"/>
            </p:cNvPicPr>
            <p:nvPr/>
          </p:nvPicPr>
          <p:blipFill>
            <a:blip r:embed="rId3"/>
            <a:srcRect t="19098" b="11111"/>
            <a:stretch>
              <a:fillRect/>
            </a:stretch>
          </p:blipFill>
          <p:spPr>
            <a:xfrm>
              <a:off x="4051" y="1294"/>
              <a:ext cx="1563" cy="996"/>
            </a:xfrm>
            <a:prstGeom prst="rect">
              <a:avLst/>
            </a:prstGeom>
            <a:noFill/>
            <a:ln w="9525">
              <a:noFill/>
            </a:ln>
          </p:spPr>
        </p:pic>
        <p:pic>
          <p:nvPicPr>
            <p:cNvPr id="81927" name="Picture 6" descr="u=3462107839,4191927326&amp;gp=1"/>
            <p:cNvPicPr>
              <a:picLocks noChangeAspect="1"/>
            </p:cNvPicPr>
            <p:nvPr/>
          </p:nvPicPr>
          <p:blipFill>
            <a:blip r:embed="rId4"/>
            <a:stretch>
              <a:fillRect/>
            </a:stretch>
          </p:blipFill>
          <p:spPr>
            <a:xfrm>
              <a:off x="3074" y="2867"/>
              <a:ext cx="1268" cy="891"/>
            </a:xfrm>
            <a:prstGeom prst="rect">
              <a:avLst/>
            </a:prstGeom>
            <a:noFill/>
            <a:ln w="9525">
              <a:noFill/>
            </a:ln>
          </p:spPr>
        </p:pic>
        <p:pic>
          <p:nvPicPr>
            <p:cNvPr id="81928" name="Picture 7" descr="u=4288045908,359805928&amp;gp=1"/>
            <p:cNvPicPr>
              <a:picLocks noChangeAspect="1"/>
            </p:cNvPicPr>
            <p:nvPr/>
          </p:nvPicPr>
          <p:blipFill>
            <a:blip r:embed="rId5"/>
            <a:srcRect r="4817"/>
            <a:stretch>
              <a:fillRect/>
            </a:stretch>
          </p:blipFill>
          <p:spPr>
            <a:xfrm>
              <a:off x="1837" y="2586"/>
              <a:ext cx="917" cy="1404"/>
            </a:xfrm>
            <a:prstGeom prst="rect">
              <a:avLst/>
            </a:prstGeom>
            <a:noFill/>
            <a:ln w="9525">
              <a:noFill/>
            </a:ln>
          </p:spPr>
        </p:pic>
        <p:pic>
          <p:nvPicPr>
            <p:cNvPr id="81929" name="Picture 8" descr="wjqb"/>
            <p:cNvPicPr>
              <a:picLocks noChangeAspect="1"/>
            </p:cNvPicPr>
            <p:nvPr/>
          </p:nvPicPr>
          <p:blipFill>
            <a:blip r:embed="rId6"/>
            <a:srcRect l="21556" t="7434" b="14951"/>
            <a:stretch>
              <a:fillRect/>
            </a:stretch>
          </p:blipFill>
          <p:spPr>
            <a:xfrm>
              <a:off x="2148" y="1309"/>
              <a:ext cx="1765" cy="950"/>
            </a:xfrm>
            <a:prstGeom prst="rect">
              <a:avLst/>
            </a:prstGeom>
            <a:noFill/>
            <a:ln w="9525">
              <a:noFill/>
            </a:ln>
          </p:spPr>
        </p:pic>
        <p:pic>
          <p:nvPicPr>
            <p:cNvPr id="81930" name="Picture 9" descr="15_26_5967"/>
            <p:cNvPicPr>
              <a:picLocks noChangeAspect="1"/>
            </p:cNvPicPr>
            <p:nvPr/>
          </p:nvPicPr>
          <p:blipFill>
            <a:blip r:embed="rId7"/>
            <a:srcRect l="28880" t="11406" b="20319"/>
            <a:stretch>
              <a:fillRect/>
            </a:stretch>
          </p:blipFill>
          <p:spPr>
            <a:xfrm>
              <a:off x="212" y="1273"/>
              <a:ext cx="1801" cy="997"/>
            </a:xfrm>
            <a:prstGeom prst="rect">
              <a:avLst/>
            </a:prstGeom>
            <a:noFill/>
            <a:ln w="9525">
              <a:noFill/>
            </a:ln>
          </p:spPr>
        </p:pic>
        <p:pic>
          <p:nvPicPr>
            <p:cNvPr id="81931" name="Picture 10" descr="u=4070326354,3913713856&amp;gp=0"/>
            <p:cNvPicPr>
              <a:picLocks noChangeAspect="1"/>
            </p:cNvPicPr>
            <p:nvPr/>
          </p:nvPicPr>
          <p:blipFill>
            <a:blip r:embed="rId8"/>
            <a:stretch>
              <a:fillRect/>
            </a:stretch>
          </p:blipFill>
          <p:spPr>
            <a:xfrm>
              <a:off x="4541" y="2593"/>
              <a:ext cx="1001" cy="663"/>
            </a:xfrm>
            <a:prstGeom prst="rect">
              <a:avLst/>
            </a:prstGeom>
            <a:noFill/>
            <a:ln w="9525">
              <a:noFill/>
            </a:ln>
          </p:spPr>
        </p:pic>
        <p:pic>
          <p:nvPicPr>
            <p:cNvPr id="81932" name="Picture 11" descr="changjinglu2"/>
            <p:cNvPicPr>
              <a:picLocks noChangeAspect="1"/>
            </p:cNvPicPr>
            <p:nvPr/>
          </p:nvPicPr>
          <p:blipFill>
            <a:blip r:embed="rId9"/>
            <a:srcRect t="2428" b="5933"/>
            <a:stretch>
              <a:fillRect/>
            </a:stretch>
          </p:blipFill>
          <p:spPr>
            <a:xfrm>
              <a:off x="189" y="2374"/>
              <a:ext cx="1297" cy="1809"/>
            </a:xfrm>
            <a:prstGeom prst="rect">
              <a:avLst/>
            </a:prstGeom>
            <a:noFill/>
            <a:ln w="9525">
              <a:noFill/>
            </a:ln>
          </p:spPr>
        </p:pic>
      </p:grpSp>
    </p:spTree>
    <p:extLst>
      <p:ext uri="{BB962C8B-B14F-4D97-AF65-F5344CB8AC3E}">
        <p14:creationId xmlns:p14="http://schemas.microsoft.com/office/powerpoint/2010/main" val="1470417688"/>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72</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82947" name="Rectangle 2"/>
          <p:cNvSpPr>
            <a:spLocks noGrp="1"/>
          </p:cNvSpPr>
          <p:nvPr>
            <p:ph type="title"/>
          </p:nvPr>
        </p:nvSpPr>
        <p:spPr>
          <a:ln/>
        </p:spPr>
        <p:txBody>
          <a:bodyPr vert="horz" wrap="square" lIns="91440" tIns="45720" rIns="91440" bIns="45720" anchor="b" anchorCtr="0"/>
          <a:lstStyle/>
          <a:p>
            <a:pPr eaLnBrk="1" hangingPunct="1"/>
            <a:r>
              <a:rPr lang="en-US" altLang="zh-CN" sz="3600" dirty="0">
                <a:latin typeface="Times New Roman" panose="02020603050405020304" pitchFamily="18" charset="0"/>
              </a:rPr>
              <a:t>2.3.3  </a:t>
            </a:r>
            <a:r>
              <a:rPr lang="zh-CN" altLang="en-US" sz="3600" dirty="0">
                <a:latin typeface="Times New Roman" panose="02020603050405020304" pitchFamily="18" charset="0"/>
              </a:rPr>
              <a:t>产生式系统的例子</a:t>
            </a:r>
            <a:r>
              <a:rPr lang="en-US" altLang="zh-CN" sz="3600" dirty="0">
                <a:latin typeface="Times New Roman" panose="02020603050405020304" pitchFamily="18" charset="0"/>
              </a:rPr>
              <a:t>——</a:t>
            </a:r>
            <a:r>
              <a:rPr lang="zh-CN" altLang="en-US" sz="3600" dirty="0">
                <a:latin typeface="Times New Roman" panose="02020603050405020304" pitchFamily="18" charset="0"/>
              </a:rPr>
              <a:t>动物识别系统</a:t>
            </a:r>
          </a:p>
        </p:txBody>
      </p:sp>
      <p:sp>
        <p:nvSpPr>
          <p:cNvPr id="82948" name="Rectangle 3"/>
          <p:cNvSpPr>
            <a:spLocks noGrp="1"/>
          </p:cNvSpPr>
          <p:nvPr>
            <p:ph idx="1"/>
          </p:nvPr>
        </p:nvSpPr>
        <p:spPr>
          <a:ln/>
        </p:spPr>
        <p:txBody>
          <a:bodyPr vert="horz" wrap="square" lIns="91440" tIns="45720" rIns="91440" bIns="45720" anchor="t" anchorCtr="0"/>
          <a:lstStyle/>
          <a:p>
            <a:pPr eaLnBrk="1" hangingPunct="1"/>
            <a:r>
              <a:rPr lang="zh-CN" altLang="en-US" sz="2600" b="1" dirty="0">
                <a:latin typeface="Times New Roman" panose="02020603050405020304" pitchFamily="18" charset="0"/>
              </a:rPr>
              <a:t>规则库：</a:t>
            </a:r>
          </a:p>
        </p:txBody>
      </p:sp>
      <p:sp>
        <p:nvSpPr>
          <p:cNvPr id="252932" name="Text Box 4"/>
          <p:cNvSpPr txBox="1">
            <a:spLocks noChangeArrowheads="1"/>
          </p:cNvSpPr>
          <p:nvPr/>
        </p:nvSpPr>
        <p:spPr bwMode="auto">
          <a:xfrm>
            <a:off x="501650" y="1589088"/>
            <a:ext cx="8140700" cy="4819650"/>
          </a:xfrm>
          <a:prstGeom prst="rect">
            <a:avLst/>
          </a:prstGeom>
          <a:gradFill rotWithShape="0">
            <a:gsLst>
              <a:gs pos="0">
                <a:srgbClr val="CCFFCC"/>
              </a:gs>
              <a:gs pos="50000">
                <a:schemeClr val="bg1"/>
              </a:gs>
              <a:gs pos="100000">
                <a:srgbClr val="CCFFCC"/>
              </a:gs>
            </a:gsLst>
            <a:lin ang="18900000" scaled="1"/>
          </a:gradFill>
          <a:ln w="9525">
            <a:solidFill>
              <a:srgbClr val="80808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just" defTabSz="914400" eaLnBrk="1" hangingPunct="1">
              <a:lnSpc>
                <a:spcPct val="110000"/>
              </a:lnSpc>
              <a:spcBef>
                <a:spcPct val="20000"/>
              </a:spcBef>
              <a:buClrTx/>
              <a:buSzTx/>
              <a:buFontTx/>
              <a:buNone/>
              <a:defRPr/>
            </a:pPr>
            <a:r>
              <a:rPr kumimoji="0" lang="en-US" altLang="zh-CN" sz="2200" b="1" i="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200" b="1" kern="1200" cap="none" spc="0" normalizeH="0" baseline="-30000" noProof="0" dirty="0">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2200" b="1" kern="1200" cap="none" spc="0" normalizeH="0" baseline="0" noProof="0" dirty="0">
                <a:latin typeface="宋体" panose="02010600030101010101" pitchFamily="2" charset="-122"/>
                <a:ea typeface="宋体" panose="02010600030101010101" pitchFamily="2" charset="-122"/>
                <a:cs typeface="+mn-cs"/>
              </a:rPr>
              <a:t>：</a:t>
            </a:r>
            <a:r>
              <a:rPr kumimoji="0" lang="zh-CN" altLang="en-US" sz="2200" b="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200" b="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IF   </a:t>
            </a:r>
            <a:r>
              <a:rPr kumimoji="0" lang="zh-CN" altLang="en-US" sz="2200" b="1" kern="1200" cap="none" spc="0" normalizeH="0" baseline="0" noProof="0" dirty="0">
                <a:latin typeface="宋体" panose="02010600030101010101" pitchFamily="2" charset="-122"/>
                <a:ea typeface="宋体" panose="02010600030101010101" pitchFamily="2" charset="-122"/>
                <a:cs typeface="+mn-cs"/>
              </a:rPr>
              <a:t>该动物有毛发</a:t>
            </a:r>
            <a:r>
              <a:rPr kumimoji="0" lang="zh-CN" altLang="en-US" sz="2200" b="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200" b="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THEN  </a:t>
            </a:r>
            <a:r>
              <a:rPr kumimoji="0" lang="zh-CN" altLang="en-US" sz="2200" b="1" kern="1200" cap="none" spc="0" normalizeH="0" baseline="0" noProof="0" dirty="0">
                <a:latin typeface="宋体" panose="02010600030101010101" pitchFamily="2" charset="-122"/>
                <a:ea typeface="宋体" panose="02010600030101010101" pitchFamily="2" charset="-122"/>
                <a:cs typeface="+mn-cs"/>
              </a:rPr>
              <a:t>该动物是哺乳动物</a:t>
            </a:r>
            <a:endParaRPr kumimoji="0" lang="zh-CN" altLang="en-US" sz="2200" b="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endParaRPr>
          </a:p>
          <a:p>
            <a:pPr marR="0" algn="just" defTabSz="914400" eaLnBrk="1" hangingPunct="1">
              <a:lnSpc>
                <a:spcPct val="110000"/>
              </a:lnSpc>
              <a:spcBef>
                <a:spcPct val="20000"/>
              </a:spcBef>
              <a:buClrTx/>
              <a:buSzTx/>
              <a:buFontTx/>
              <a:buNone/>
              <a:defRPr/>
            </a:pPr>
            <a:r>
              <a:rPr kumimoji="0" lang="en-US" altLang="zh-CN" sz="2200" b="1" i="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200" b="1" kern="1200" cap="none" spc="0" normalizeH="0" baseline="-30000" noProof="0" dirty="0">
                <a:latin typeface="Times New Roman" panose="02020603050405020304" pitchFamily="18" charset="0"/>
                <a:ea typeface="宋体" panose="02010600030101010101" pitchFamily="2" charset="-122"/>
                <a:cs typeface="Times New Roman" panose="02020603050405020304" pitchFamily="18" charset="0"/>
              </a:rPr>
              <a:t>2</a:t>
            </a:r>
            <a:r>
              <a:rPr kumimoji="0" lang="zh-CN" altLang="en-US" sz="2200" b="1" kern="1200" cap="none" spc="0" normalizeH="0" baseline="0" noProof="0" dirty="0">
                <a:latin typeface="宋体" panose="02010600030101010101" pitchFamily="2" charset="-122"/>
                <a:ea typeface="宋体" panose="02010600030101010101" pitchFamily="2" charset="-122"/>
                <a:cs typeface="+mn-cs"/>
              </a:rPr>
              <a:t>：</a:t>
            </a:r>
            <a:r>
              <a:rPr kumimoji="0" lang="zh-CN" altLang="en-US" sz="2200" b="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200" b="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IF   </a:t>
            </a:r>
            <a:r>
              <a:rPr kumimoji="0" lang="zh-CN" altLang="en-US" sz="2200" b="1" kern="1200" cap="none" spc="0" normalizeH="0" baseline="0" noProof="0" dirty="0">
                <a:latin typeface="宋体" panose="02010600030101010101" pitchFamily="2" charset="-122"/>
                <a:ea typeface="宋体" panose="02010600030101010101" pitchFamily="2" charset="-122"/>
                <a:cs typeface="+mn-cs"/>
              </a:rPr>
              <a:t>该动物有奶</a:t>
            </a:r>
            <a:r>
              <a:rPr kumimoji="0" lang="zh-CN" altLang="en-US" sz="2200" b="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200" b="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THEN  </a:t>
            </a:r>
            <a:r>
              <a:rPr kumimoji="0" lang="zh-CN" altLang="en-US" sz="2200" b="1" kern="1200" cap="none" spc="0" normalizeH="0" baseline="0" noProof="0" dirty="0">
                <a:latin typeface="宋体" panose="02010600030101010101" pitchFamily="2" charset="-122"/>
                <a:ea typeface="宋体" panose="02010600030101010101" pitchFamily="2" charset="-122"/>
                <a:cs typeface="+mn-cs"/>
              </a:rPr>
              <a:t>该动物是哺乳动物</a:t>
            </a:r>
            <a:endParaRPr kumimoji="0" lang="zh-CN" altLang="en-US" sz="2200" b="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endParaRPr>
          </a:p>
          <a:p>
            <a:pPr marR="0" algn="just" defTabSz="914400" eaLnBrk="1" hangingPunct="1">
              <a:lnSpc>
                <a:spcPct val="110000"/>
              </a:lnSpc>
              <a:spcBef>
                <a:spcPct val="20000"/>
              </a:spcBef>
              <a:buClrTx/>
              <a:buSzTx/>
              <a:buFontTx/>
              <a:buNone/>
              <a:defRPr/>
            </a:pPr>
            <a:r>
              <a:rPr kumimoji="0" lang="en-US" altLang="zh-CN" sz="2200" b="1" i="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200" b="1" kern="1200" cap="none" spc="0" normalizeH="0" baseline="-30000" noProof="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3</a:t>
            </a:r>
            <a:r>
              <a:rPr kumimoji="0" lang="zh-CN" altLang="en-US" sz="2200" b="1" kern="1200" cap="none" spc="0" normalizeH="0" baseline="0" noProof="0" dirty="0">
                <a:latin typeface="宋体" panose="02010600030101010101" pitchFamily="2" charset="-122"/>
                <a:ea typeface="宋体" panose="02010600030101010101" pitchFamily="2" charset="-122"/>
                <a:cs typeface="+mn-cs"/>
              </a:rPr>
              <a:t>：</a:t>
            </a:r>
            <a:r>
              <a:rPr kumimoji="0" lang="zh-CN" altLang="en-US" sz="2200" b="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200" b="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IF   </a:t>
            </a:r>
            <a:r>
              <a:rPr kumimoji="0" lang="zh-CN" altLang="en-US" sz="2200" b="1" kern="1200" cap="none" spc="0" normalizeH="0" baseline="0" noProof="0" dirty="0">
                <a:latin typeface="宋体" panose="02010600030101010101" pitchFamily="2" charset="-122"/>
                <a:ea typeface="宋体" panose="02010600030101010101" pitchFamily="2" charset="-122"/>
                <a:cs typeface="+mn-cs"/>
              </a:rPr>
              <a:t>该动物有羽毛</a:t>
            </a:r>
            <a:r>
              <a:rPr kumimoji="0" lang="zh-CN" altLang="en-US" sz="2200" b="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200" b="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THEN  </a:t>
            </a:r>
            <a:r>
              <a:rPr kumimoji="0" lang="zh-CN" altLang="en-US" sz="2200" b="1" kern="1200" cap="none" spc="0" normalizeH="0" baseline="0" noProof="0" dirty="0">
                <a:latin typeface="宋体" panose="02010600030101010101" pitchFamily="2" charset="-122"/>
                <a:ea typeface="宋体" panose="02010600030101010101" pitchFamily="2" charset="-122"/>
                <a:cs typeface="+mn-cs"/>
              </a:rPr>
              <a:t>该动物是</a:t>
            </a:r>
            <a:r>
              <a:rPr kumimoji="0" lang="zh-CN" altLang="en-US" sz="2200" b="1" kern="1200" cap="none" spc="0" normalizeH="0" baseline="0" noProof="0" dirty="0">
                <a:solidFill>
                  <a:srgbClr val="0000FF"/>
                </a:solidFill>
                <a:latin typeface="宋体" panose="02010600030101010101" pitchFamily="2" charset="-122"/>
                <a:ea typeface="宋体" panose="02010600030101010101" pitchFamily="2" charset="-122"/>
                <a:cs typeface="+mn-cs"/>
              </a:rPr>
              <a:t>鸟</a:t>
            </a:r>
            <a:endParaRPr kumimoji="0" lang="zh-CN" altLang="en-US" sz="2200" b="1" kern="1200" cap="none" spc="0" normalizeH="0" baseline="0" noProof="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a:p>
            <a:pPr marR="0" algn="just" defTabSz="914400" eaLnBrk="1" hangingPunct="1">
              <a:lnSpc>
                <a:spcPct val="110000"/>
              </a:lnSpc>
              <a:spcBef>
                <a:spcPct val="20000"/>
              </a:spcBef>
              <a:buClrTx/>
              <a:buSzTx/>
              <a:buFontTx/>
              <a:buNone/>
              <a:defRPr/>
            </a:pPr>
            <a:r>
              <a:rPr kumimoji="0" lang="en-US" altLang="zh-CN" sz="2200" b="1" i="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200" b="1" kern="1200" cap="none" spc="0" normalizeH="0" baseline="-30000" noProof="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4</a:t>
            </a:r>
            <a:r>
              <a:rPr kumimoji="0" lang="zh-CN" altLang="en-US" sz="2200" b="1" kern="1200" cap="none" spc="0" normalizeH="0" baseline="0" noProof="0" dirty="0">
                <a:latin typeface="宋体" panose="02010600030101010101" pitchFamily="2" charset="-122"/>
                <a:ea typeface="宋体" panose="02010600030101010101" pitchFamily="2" charset="-122"/>
                <a:cs typeface="+mn-cs"/>
              </a:rPr>
              <a:t>：</a:t>
            </a:r>
            <a:r>
              <a:rPr kumimoji="0" lang="zh-CN" altLang="en-US" sz="2200" b="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200" b="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IF   </a:t>
            </a:r>
            <a:r>
              <a:rPr kumimoji="0" lang="zh-CN" altLang="en-US" sz="2200" b="1" kern="1200" cap="none" spc="0" normalizeH="0" baseline="0" noProof="0" dirty="0">
                <a:latin typeface="宋体" panose="02010600030101010101" pitchFamily="2" charset="-122"/>
                <a:ea typeface="宋体" panose="02010600030101010101" pitchFamily="2" charset="-122"/>
                <a:cs typeface="+mn-cs"/>
              </a:rPr>
              <a:t>该动物会飞</a:t>
            </a:r>
            <a:r>
              <a:rPr kumimoji="0" lang="zh-CN" altLang="en-US" sz="2200" b="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200" b="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AND  </a:t>
            </a:r>
            <a:r>
              <a:rPr kumimoji="0" lang="zh-CN" altLang="en-US" sz="2200" b="1" kern="1200" cap="none" spc="0" normalizeH="0" baseline="0" noProof="0" dirty="0">
                <a:latin typeface="宋体" panose="02010600030101010101" pitchFamily="2" charset="-122"/>
                <a:ea typeface="宋体" panose="02010600030101010101" pitchFamily="2" charset="-122"/>
                <a:cs typeface="+mn-cs"/>
              </a:rPr>
              <a:t>会下蛋</a:t>
            </a:r>
            <a:r>
              <a:rPr kumimoji="0" lang="zh-CN" altLang="en-US" sz="2200" b="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200" b="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THEN  </a:t>
            </a:r>
            <a:r>
              <a:rPr kumimoji="0" lang="zh-CN" altLang="en-US" sz="2200" b="1" kern="1200" cap="none" spc="0" normalizeH="0" baseline="0" noProof="0" dirty="0">
                <a:latin typeface="宋体" panose="02010600030101010101" pitchFamily="2" charset="-122"/>
                <a:ea typeface="宋体" panose="02010600030101010101" pitchFamily="2" charset="-122"/>
                <a:cs typeface="+mn-cs"/>
              </a:rPr>
              <a:t>该动物是</a:t>
            </a:r>
            <a:r>
              <a:rPr kumimoji="0" lang="zh-CN" altLang="en-US" sz="2200" b="1" kern="1200" cap="none" spc="0" normalizeH="0" baseline="0" noProof="0" dirty="0">
                <a:solidFill>
                  <a:srgbClr val="0000FF"/>
                </a:solidFill>
                <a:latin typeface="宋体" panose="02010600030101010101" pitchFamily="2" charset="-122"/>
                <a:ea typeface="宋体" panose="02010600030101010101" pitchFamily="2" charset="-122"/>
                <a:cs typeface="+mn-cs"/>
              </a:rPr>
              <a:t>鸟</a:t>
            </a:r>
            <a:endParaRPr kumimoji="0" lang="zh-CN" altLang="en-US" sz="2200" b="1" kern="1200" cap="none" spc="0" normalizeH="0" baseline="0" noProof="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a:p>
            <a:pPr marR="0" algn="just" defTabSz="914400" eaLnBrk="1" hangingPunct="1">
              <a:lnSpc>
                <a:spcPct val="110000"/>
              </a:lnSpc>
              <a:spcBef>
                <a:spcPct val="20000"/>
              </a:spcBef>
              <a:buClrTx/>
              <a:buSzTx/>
              <a:buFontTx/>
              <a:buNone/>
              <a:defRPr/>
            </a:pPr>
            <a:r>
              <a:rPr kumimoji="0" lang="en-US" altLang="zh-CN" sz="2200" b="1" i="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200" b="1" kern="1200" cap="none" spc="0" normalizeH="0" baseline="-30000" noProof="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5</a:t>
            </a:r>
            <a:r>
              <a:rPr kumimoji="0" lang="zh-CN" altLang="en-US" sz="2200" b="1" kern="1200" cap="none" spc="0" normalizeH="0" baseline="0" noProof="0" dirty="0">
                <a:latin typeface="宋体" panose="02010600030101010101" pitchFamily="2" charset="-122"/>
                <a:ea typeface="宋体" panose="02010600030101010101" pitchFamily="2" charset="-122"/>
                <a:cs typeface="+mn-cs"/>
              </a:rPr>
              <a:t>：</a:t>
            </a:r>
            <a:r>
              <a:rPr kumimoji="0" lang="zh-CN" altLang="en-US" sz="2200" b="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200" b="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IF   </a:t>
            </a:r>
            <a:r>
              <a:rPr kumimoji="0" lang="zh-CN" altLang="en-US" sz="2200" b="1" kern="1200" cap="none" spc="0" normalizeH="0" baseline="0" noProof="0" dirty="0">
                <a:latin typeface="宋体" panose="02010600030101010101" pitchFamily="2" charset="-122"/>
                <a:ea typeface="宋体" panose="02010600030101010101" pitchFamily="2" charset="-122"/>
                <a:cs typeface="+mn-cs"/>
              </a:rPr>
              <a:t>该动物吃肉</a:t>
            </a:r>
            <a:r>
              <a:rPr kumimoji="0" lang="zh-CN" altLang="en-US" sz="2200" b="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200" b="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THEN  </a:t>
            </a:r>
            <a:r>
              <a:rPr kumimoji="0" lang="zh-CN" altLang="en-US" sz="2200" b="1" kern="1200" cap="none" spc="0" normalizeH="0" baseline="0" noProof="0" dirty="0">
                <a:latin typeface="宋体" panose="02010600030101010101" pitchFamily="2" charset="-122"/>
                <a:ea typeface="宋体" panose="02010600030101010101" pitchFamily="2" charset="-122"/>
                <a:cs typeface="+mn-cs"/>
              </a:rPr>
              <a:t>该动物是</a:t>
            </a:r>
            <a:r>
              <a:rPr kumimoji="0" lang="zh-CN" altLang="en-US" sz="2200" b="1" kern="1200" cap="none" spc="0" normalizeH="0" baseline="0" noProof="0" dirty="0">
                <a:solidFill>
                  <a:schemeClr val="accent2"/>
                </a:solidFill>
                <a:latin typeface="宋体" panose="02010600030101010101" pitchFamily="2" charset="-122"/>
                <a:ea typeface="宋体" panose="02010600030101010101" pitchFamily="2" charset="-122"/>
                <a:cs typeface="+mn-cs"/>
              </a:rPr>
              <a:t>食肉动物</a:t>
            </a:r>
            <a:endParaRPr kumimoji="0" lang="zh-CN" altLang="en-US" sz="2200" b="1" kern="1200" cap="none" spc="0" normalizeH="0" baseline="0" noProof="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endParaRPr>
          </a:p>
          <a:p>
            <a:pPr marR="0" algn="just" defTabSz="914400" eaLnBrk="1" hangingPunct="1">
              <a:lnSpc>
                <a:spcPct val="110000"/>
              </a:lnSpc>
              <a:spcBef>
                <a:spcPct val="20000"/>
              </a:spcBef>
              <a:buClrTx/>
              <a:buSzTx/>
              <a:buFontTx/>
              <a:buNone/>
              <a:defRPr/>
            </a:pPr>
            <a:r>
              <a:rPr kumimoji="0" lang="en-US" altLang="zh-CN" sz="2200" b="1" i="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200" b="1" kern="1200" cap="none" spc="0" normalizeH="0" baseline="-30000" noProof="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6</a:t>
            </a:r>
            <a:r>
              <a:rPr kumimoji="0" lang="zh-CN" altLang="en-US" sz="2200" b="1" kern="1200" cap="none" spc="0" normalizeH="0" baseline="0" noProof="0" dirty="0">
                <a:latin typeface="宋体" panose="02010600030101010101" pitchFamily="2" charset="-122"/>
                <a:ea typeface="宋体" panose="02010600030101010101" pitchFamily="2" charset="-122"/>
                <a:cs typeface="+mn-cs"/>
              </a:rPr>
              <a:t>：</a:t>
            </a:r>
            <a:r>
              <a:rPr kumimoji="0" lang="zh-CN" altLang="en-US" sz="2200" b="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200" b="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IF   </a:t>
            </a:r>
            <a:r>
              <a:rPr kumimoji="0" lang="zh-CN" altLang="en-US" sz="2200" b="1" kern="1200" cap="none" spc="0" normalizeH="0" baseline="0" noProof="0" dirty="0">
                <a:latin typeface="宋体" panose="02010600030101010101" pitchFamily="2" charset="-122"/>
                <a:ea typeface="宋体" panose="02010600030101010101" pitchFamily="2" charset="-122"/>
                <a:cs typeface="+mn-cs"/>
              </a:rPr>
              <a:t>该动物有犬齿</a:t>
            </a:r>
            <a:r>
              <a:rPr kumimoji="0" lang="zh-CN" altLang="en-US" sz="2200" b="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200" b="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AND  </a:t>
            </a:r>
            <a:r>
              <a:rPr kumimoji="0" lang="zh-CN" altLang="en-US" sz="2200" b="1" kern="1200" cap="none" spc="0" normalizeH="0" baseline="0" noProof="0" dirty="0">
                <a:latin typeface="宋体" panose="02010600030101010101" pitchFamily="2" charset="-122"/>
                <a:ea typeface="宋体" panose="02010600030101010101" pitchFamily="2" charset="-122"/>
                <a:cs typeface="+mn-cs"/>
              </a:rPr>
              <a:t>有爪</a:t>
            </a:r>
            <a:r>
              <a:rPr kumimoji="0" lang="zh-CN" altLang="en-US" sz="2200" b="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200" b="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AND  </a:t>
            </a:r>
            <a:r>
              <a:rPr kumimoji="0" lang="zh-CN" altLang="en-US" sz="2200" b="1" kern="1200" cap="none" spc="0" normalizeH="0" baseline="0" noProof="0" dirty="0">
                <a:latin typeface="宋体" panose="02010600030101010101" pitchFamily="2" charset="-122"/>
                <a:ea typeface="宋体" panose="02010600030101010101" pitchFamily="2" charset="-122"/>
                <a:cs typeface="+mn-cs"/>
              </a:rPr>
              <a:t>眼盯前方</a:t>
            </a:r>
            <a:endParaRPr kumimoji="0" lang="zh-CN" altLang="en-US" sz="2200" b="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endParaRPr>
          </a:p>
          <a:p>
            <a:pPr marR="0" algn="just" defTabSz="914400" eaLnBrk="1" hangingPunct="1">
              <a:lnSpc>
                <a:spcPct val="110000"/>
              </a:lnSpc>
              <a:spcBef>
                <a:spcPct val="20000"/>
              </a:spcBef>
              <a:buClrTx/>
              <a:buSzTx/>
              <a:buFontTx/>
              <a:buNone/>
              <a:defRPr/>
            </a:pPr>
            <a:r>
              <a:rPr kumimoji="0" lang="zh-CN" altLang="en-US" sz="2200" b="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200" b="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THEN  </a:t>
            </a:r>
            <a:r>
              <a:rPr kumimoji="0" lang="zh-CN" altLang="en-US" sz="2200" b="1" kern="1200" cap="none" spc="0" normalizeH="0" baseline="0" noProof="0" dirty="0">
                <a:latin typeface="宋体" panose="02010600030101010101" pitchFamily="2" charset="-122"/>
                <a:ea typeface="宋体" panose="02010600030101010101" pitchFamily="2" charset="-122"/>
                <a:cs typeface="+mn-cs"/>
              </a:rPr>
              <a:t>该动物是</a:t>
            </a:r>
            <a:r>
              <a:rPr kumimoji="0" lang="zh-CN" altLang="en-US" sz="2200" b="1" kern="1200" cap="none" spc="0" normalizeH="0" baseline="0" noProof="0" dirty="0">
                <a:solidFill>
                  <a:schemeClr val="accent2"/>
                </a:solidFill>
                <a:latin typeface="宋体" panose="02010600030101010101" pitchFamily="2" charset="-122"/>
                <a:ea typeface="宋体" panose="02010600030101010101" pitchFamily="2" charset="-122"/>
                <a:cs typeface="+mn-cs"/>
              </a:rPr>
              <a:t>食肉动物</a:t>
            </a:r>
          </a:p>
          <a:p>
            <a:pPr marR="0" algn="just" defTabSz="914400" eaLnBrk="1" hangingPunct="1">
              <a:lnSpc>
                <a:spcPct val="110000"/>
              </a:lnSpc>
              <a:spcBef>
                <a:spcPct val="20000"/>
              </a:spcBef>
              <a:buClrTx/>
              <a:buSzTx/>
              <a:buFontTx/>
              <a:buNone/>
              <a:defRPr/>
            </a:pPr>
            <a:r>
              <a:rPr kumimoji="0" lang="en-US" altLang="zh-CN" sz="2200" b="1" i="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200" b="1" kern="1200" cap="none" spc="0" normalizeH="0" baseline="-30000" noProof="0" dirty="0">
                <a:solidFill>
                  <a:srgbClr val="006666"/>
                </a:solidFill>
                <a:latin typeface="Times New Roman" panose="02020603050405020304" pitchFamily="18" charset="0"/>
                <a:ea typeface="宋体" panose="02010600030101010101" pitchFamily="2" charset="-122"/>
                <a:cs typeface="+mn-cs"/>
              </a:rPr>
              <a:t>7</a:t>
            </a:r>
            <a:r>
              <a:rPr kumimoji="0" lang="zh-CN" altLang="en-US" sz="2200" b="1" kern="1200" cap="none" spc="0" normalizeH="0" baseline="0" noProof="0" dirty="0">
                <a:latin typeface="Times New Roman" panose="02020603050405020304" pitchFamily="18" charset="0"/>
                <a:ea typeface="宋体" panose="02010600030101010101" pitchFamily="2" charset="-122"/>
                <a:cs typeface="+mn-cs"/>
              </a:rPr>
              <a:t>： </a:t>
            </a:r>
            <a:r>
              <a:rPr kumimoji="0" lang="en-US" altLang="zh-CN" sz="2200" b="1" kern="1200" cap="none" spc="0" normalizeH="0" baseline="0" noProof="0" dirty="0">
                <a:latin typeface="Times New Roman" panose="02020603050405020304" pitchFamily="18" charset="0"/>
                <a:ea typeface="宋体" panose="02010600030101010101" pitchFamily="2" charset="-122"/>
                <a:cs typeface="+mn-cs"/>
              </a:rPr>
              <a:t>IF   </a:t>
            </a:r>
            <a:r>
              <a:rPr kumimoji="0" lang="zh-CN" altLang="en-US" sz="2200" b="1" kern="1200" cap="none" spc="0" normalizeH="0" baseline="0" noProof="0" dirty="0">
                <a:latin typeface="Times New Roman" panose="02020603050405020304" pitchFamily="18" charset="0"/>
                <a:ea typeface="宋体" panose="02010600030101010101" pitchFamily="2" charset="-122"/>
                <a:cs typeface="+mn-cs"/>
              </a:rPr>
              <a:t>该动物是哺乳动物  </a:t>
            </a:r>
            <a:r>
              <a:rPr kumimoji="0" lang="en-US" altLang="zh-CN" sz="2200" b="1" kern="1200" cap="none" spc="0" normalizeH="0" baseline="0" noProof="0" dirty="0">
                <a:latin typeface="Times New Roman" panose="02020603050405020304" pitchFamily="18" charset="0"/>
                <a:ea typeface="宋体" panose="02010600030101010101" pitchFamily="2" charset="-122"/>
                <a:cs typeface="+mn-cs"/>
              </a:rPr>
              <a:t>AND  </a:t>
            </a:r>
            <a:r>
              <a:rPr kumimoji="0" lang="zh-CN" altLang="en-US" sz="2200" b="1" kern="1200" cap="none" spc="0" normalizeH="0" baseline="0" noProof="0" dirty="0">
                <a:latin typeface="Times New Roman" panose="02020603050405020304" pitchFamily="18" charset="0"/>
                <a:ea typeface="宋体" panose="02010600030101010101" pitchFamily="2" charset="-122"/>
                <a:cs typeface="+mn-cs"/>
              </a:rPr>
              <a:t>有蹄  </a:t>
            </a:r>
          </a:p>
          <a:p>
            <a:pPr marR="0" algn="just" defTabSz="914400" eaLnBrk="1" hangingPunct="1">
              <a:lnSpc>
                <a:spcPct val="110000"/>
              </a:lnSpc>
              <a:spcBef>
                <a:spcPct val="20000"/>
              </a:spcBef>
              <a:buClrTx/>
              <a:buSzTx/>
              <a:buFontTx/>
              <a:buNone/>
              <a:defRPr/>
            </a:pPr>
            <a:r>
              <a:rPr kumimoji="0" lang="zh-CN" altLang="en-US" sz="2200" b="1" kern="1200" cap="none" spc="0" normalizeH="0" baseline="0" noProof="0" dirty="0">
                <a:latin typeface="Times New Roman" panose="02020603050405020304" pitchFamily="18" charset="0"/>
                <a:ea typeface="宋体" panose="02010600030101010101" pitchFamily="2" charset="-122"/>
                <a:cs typeface="+mn-cs"/>
              </a:rPr>
              <a:t>                                    </a:t>
            </a:r>
            <a:r>
              <a:rPr kumimoji="0" lang="en-US" altLang="zh-CN" sz="2200" b="1" kern="1200" cap="none" spc="0" normalizeH="0" baseline="0" noProof="0" dirty="0">
                <a:latin typeface="Times New Roman" panose="02020603050405020304" pitchFamily="18" charset="0"/>
                <a:ea typeface="宋体" panose="02010600030101010101" pitchFamily="2" charset="-122"/>
                <a:cs typeface="+mn-cs"/>
              </a:rPr>
              <a:t>THEN  </a:t>
            </a:r>
            <a:r>
              <a:rPr kumimoji="0" lang="zh-CN" altLang="en-US" sz="2200" b="1" kern="1200" cap="none" spc="0" normalizeH="0" baseline="0" noProof="0" dirty="0">
                <a:latin typeface="Times New Roman" panose="02020603050405020304" pitchFamily="18" charset="0"/>
                <a:ea typeface="宋体" panose="02010600030101010101" pitchFamily="2" charset="-122"/>
                <a:cs typeface="+mn-cs"/>
              </a:rPr>
              <a:t>该动物是</a:t>
            </a:r>
            <a:r>
              <a:rPr kumimoji="0" lang="zh-CN" altLang="en-US" sz="2200" b="1" kern="1200" cap="none" spc="0" normalizeH="0" baseline="0" noProof="0" dirty="0">
                <a:solidFill>
                  <a:srgbClr val="006666"/>
                </a:solidFill>
                <a:latin typeface="Times New Roman" panose="02020603050405020304" pitchFamily="18" charset="0"/>
                <a:ea typeface="宋体" panose="02010600030101010101" pitchFamily="2" charset="-122"/>
                <a:cs typeface="+mn-cs"/>
              </a:rPr>
              <a:t>有蹄类动物</a:t>
            </a:r>
          </a:p>
          <a:p>
            <a:pPr marR="0" algn="just" defTabSz="914400" eaLnBrk="1" hangingPunct="1">
              <a:lnSpc>
                <a:spcPct val="110000"/>
              </a:lnSpc>
              <a:spcBef>
                <a:spcPct val="20000"/>
              </a:spcBef>
              <a:buClrTx/>
              <a:buSzTx/>
              <a:buFontTx/>
              <a:buNone/>
              <a:defRPr/>
            </a:pPr>
            <a:r>
              <a:rPr kumimoji="0" lang="en-US" altLang="zh-CN" sz="2200" b="1" i="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200" b="1" kern="1200" cap="none" spc="0" normalizeH="0" baseline="-30000" noProof="0" dirty="0">
                <a:solidFill>
                  <a:srgbClr val="006666"/>
                </a:solidFill>
                <a:latin typeface="Times New Roman" panose="02020603050405020304" pitchFamily="18" charset="0"/>
                <a:ea typeface="宋体" panose="02010600030101010101" pitchFamily="2" charset="-122"/>
                <a:cs typeface="+mn-cs"/>
              </a:rPr>
              <a:t> 8</a:t>
            </a:r>
            <a:r>
              <a:rPr kumimoji="0" lang="zh-CN" altLang="en-US" sz="2200" b="1" kern="1200" cap="none" spc="0" normalizeH="0" baseline="0" noProof="0" dirty="0">
                <a:latin typeface="Times New Roman" panose="02020603050405020304" pitchFamily="18" charset="0"/>
                <a:ea typeface="宋体" panose="02010600030101010101" pitchFamily="2" charset="-122"/>
                <a:cs typeface="+mn-cs"/>
              </a:rPr>
              <a:t>： </a:t>
            </a:r>
            <a:r>
              <a:rPr kumimoji="0" lang="en-US" altLang="zh-CN" sz="2200" b="1" kern="1200" cap="none" spc="0" normalizeH="0" baseline="0" noProof="0" dirty="0">
                <a:latin typeface="Times New Roman" panose="02020603050405020304" pitchFamily="18" charset="0"/>
                <a:ea typeface="宋体" panose="02010600030101010101" pitchFamily="2" charset="-122"/>
                <a:cs typeface="+mn-cs"/>
              </a:rPr>
              <a:t>IF   </a:t>
            </a:r>
            <a:r>
              <a:rPr kumimoji="0" lang="zh-CN" altLang="en-US" sz="2200" b="1" kern="1200" cap="none" spc="0" normalizeH="0" baseline="0" noProof="0" dirty="0">
                <a:latin typeface="Times New Roman" panose="02020603050405020304" pitchFamily="18" charset="0"/>
                <a:ea typeface="宋体" panose="02010600030101010101" pitchFamily="2" charset="-122"/>
                <a:cs typeface="+mn-cs"/>
              </a:rPr>
              <a:t>该动物是哺乳动物  </a:t>
            </a:r>
            <a:r>
              <a:rPr kumimoji="0" lang="en-US" altLang="zh-CN" sz="2200" b="1" kern="1200" cap="none" spc="0" normalizeH="0" baseline="0" noProof="0" dirty="0">
                <a:latin typeface="Times New Roman" panose="02020603050405020304" pitchFamily="18" charset="0"/>
                <a:ea typeface="宋体" panose="02010600030101010101" pitchFamily="2" charset="-122"/>
                <a:cs typeface="+mn-cs"/>
              </a:rPr>
              <a:t>AND  </a:t>
            </a:r>
            <a:r>
              <a:rPr kumimoji="0" lang="zh-CN" altLang="en-US" sz="2200" b="1" kern="1200" cap="none" spc="0" normalizeH="0" baseline="0" noProof="0" dirty="0">
                <a:latin typeface="Times New Roman" panose="02020603050405020304" pitchFamily="18" charset="0"/>
                <a:ea typeface="宋体" panose="02010600030101010101" pitchFamily="2" charset="-122"/>
                <a:cs typeface="+mn-cs"/>
              </a:rPr>
              <a:t>是反刍动物  </a:t>
            </a:r>
          </a:p>
          <a:p>
            <a:pPr marR="0" algn="just" defTabSz="914400" eaLnBrk="1" hangingPunct="1">
              <a:lnSpc>
                <a:spcPct val="110000"/>
              </a:lnSpc>
              <a:spcBef>
                <a:spcPct val="20000"/>
              </a:spcBef>
              <a:buClrTx/>
              <a:buSzTx/>
              <a:buFontTx/>
              <a:buNone/>
              <a:defRPr/>
            </a:pPr>
            <a:r>
              <a:rPr kumimoji="0" lang="zh-CN" altLang="en-US" sz="2200" b="1" kern="1200" cap="none" spc="0" normalizeH="0" baseline="0" noProof="0" dirty="0">
                <a:latin typeface="Times New Roman" panose="02020603050405020304" pitchFamily="18" charset="0"/>
                <a:ea typeface="宋体" panose="02010600030101010101" pitchFamily="2" charset="-122"/>
                <a:cs typeface="+mn-cs"/>
              </a:rPr>
              <a:t>                                    </a:t>
            </a:r>
            <a:r>
              <a:rPr kumimoji="0" lang="en-US" altLang="zh-CN" sz="2200" b="1" kern="1200" cap="none" spc="0" normalizeH="0" baseline="0" noProof="0" dirty="0">
                <a:latin typeface="Times New Roman" panose="02020603050405020304" pitchFamily="18" charset="0"/>
                <a:ea typeface="宋体" panose="02010600030101010101" pitchFamily="2" charset="-122"/>
                <a:cs typeface="+mn-cs"/>
              </a:rPr>
              <a:t>THEN  </a:t>
            </a:r>
            <a:r>
              <a:rPr kumimoji="0" lang="zh-CN" altLang="en-US" sz="2200" b="1" kern="1200" cap="none" spc="0" normalizeH="0" baseline="0" noProof="0" dirty="0">
                <a:latin typeface="Times New Roman" panose="02020603050405020304" pitchFamily="18" charset="0"/>
                <a:ea typeface="宋体" panose="02010600030101010101" pitchFamily="2" charset="-122"/>
                <a:cs typeface="+mn-cs"/>
              </a:rPr>
              <a:t>该动物是</a:t>
            </a:r>
            <a:r>
              <a:rPr kumimoji="0" lang="zh-CN" altLang="en-US" sz="2200" b="1" kern="1200" cap="none" spc="0" normalizeH="0" baseline="0" noProof="0" dirty="0">
                <a:solidFill>
                  <a:srgbClr val="006666"/>
                </a:solidFill>
                <a:latin typeface="Times New Roman" panose="02020603050405020304" pitchFamily="18" charset="0"/>
                <a:ea typeface="宋体" panose="02010600030101010101" pitchFamily="2" charset="-122"/>
                <a:cs typeface="+mn-cs"/>
              </a:rPr>
              <a:t>有蹄类动物</a:t>
            </a:r>
            <a:endParaRPr kumimoji="0" lang="zh-CN" altLang="en-US" sz="2200" b="1" kern="1200" cap="none" spc="0" normalizeH="0" baseline="0" noProof="0" dirty="0">
              <a:solidFill>
                <a:srgbClr val="006666"/>
              </a:solidFill>
              <a:latin typeface="Arial" panose="020B0604020202020204" pitchFamily="34" charset="0"/>
              <a:ea typeface="宋体" panose="02010600030101010101" pitchFamily="2" charset="-122"/>
              <a:cs typeface="+mn-cs"/>
            </a:endParaRP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73</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83971" name="Rectangle 2"/>
          <p:cNvSpPr>
            <a:spLocks noGrp="1"/>
          </p:cNvSpPr>
          <p:nvPr>
            <p:ph type="title"/>
          </p:nvPr>
        </p:nvSpPr>
        <p:spPr>
          <a:ln/>
        </p:spPr>
        <p:txBody>
          <a:bodyPr vert="horz" wrap="square" lIns="91440" tIns="45720" rIns="91440" bIns="45720" anchor="b" anchorCtr="0"/>
          <a:lstStyle/>
          <a:p>
            <a:pPr eaLnBrk="1" hangingPunct="1"/>
            <a:r>
              <a:rPr lang="en-US" altLang="zh-CN" sz="3600" dirty="0">
                <a:latin typeface="Times New Roman" panose="02020603050405020304" pitchFamily="18" charset="0"/>
              </a:rPr>
              <a:t>2.3.3  </a:t>
            </a:r>
            <a:r>
              <a:rPr lang="zh-CN" altLang="en-US" sz="3600" dirty="0">
                <a:latin typeface="Times New Roman" panose="02020603050405020304" pitchFamily="18" charset="0"/>
              </a:rPr>
              <a:t>产生式系统的例子</a:t>
            </a:r>
            <a:r>
              <a:rPr lang="en-US" altLang="zh-CN" sz="3600" dirty="0">
                <a:latin typeface="Times New Roman" panose="02020603050405020304" pitchFamily="18" charset="0"/>
              </a:rPr>
              <a:t>——</a:t>
            </a:r>
            <a:r>
              <a:rPr lang="zh-CN" altLang="en-US" sz="3600" dirty="0">
                <a:latin typeface="Times New Roman" panose="02020603050405020304" pitchFamily="18" charset="0"/>
              </a:rPr>
              <a:t>动物识别系统</a:t>
            </a:r>
          </a:p>
        </p:txBody>
      </p:sp>
      <p:sp>
        <p:nvSpPr>
          <p:cNvPr id="253955" name="Text Box 3"/>
          <p:cNvSpPr txBox="1">
            <a:spLocks noChangeArrowheads="1"/>
          </p:cNvSpPr>
          <p:nvPr/>
        </p:nvSpPr>
        <p:spPr bwMode="auto">
          <a:xfrm>
            <a:off x="349250" y="923925"/>
            <a:ext cx="8547100" cy="5689600"/>
          </a:xfrm>
          <a:prstGeom prst="rect">
            <a:avLst/>
          </a:prstGeom>
          <a:gradFill rotWithShape="0">
            <a:gsLst>
              <a:gs pos="0">
                <a:srgbClr val="CCFFCC"/>
              </a:gs>
              <a:gs pos="50000">
                <a:schemeClr val="bg1"/>
              </a:gs>
              <a:gs pos="100000">
                <a:srgbClr val="CCFFCC"/>
              </a:gs>
            </a:gsLst>
            <a:lin ang="18900000" scaled="1"/>
          </a:gradFill>
          <a:ln w="9525">
            <a:solidFill>
              <a:srgbClr val="80808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just" defTabSz="914400" eaLnBrk="1" hangingPunct="1">
              <a:lnSpc>
                <a:spcPct val="110000"/>
              </a:lnSpc>
              <a:spcBef>
                <a:spcPct val="20000"/>
              </a:spcBef>
              <a:buClrTx/>
              <a:buSzTx/>
              <a:buFontTx/>
              <a:buNone/>
              <a:defRPr/>
            </a:pPr>
            <a:r>
              <a:rPr kumimoji="0" lang="en-US" altLang="zh-CN" sz="2200" b="1" i="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200" b="1" kern="1200" cap="none" spc="0" normalizeH="0" baseline="-30000" noProof="0" dirty="0">
                <a:solidFill>
                  <a:schemeClr val="accent2"/>
                </a:solidFill>
                <a:latin typeface="Times New Roman" panose="02020603050405020304" pitchFamily="18" charset="0"/>
                <a:ea typeface="宋体" panose="02010600030101010101" pitchFamily="2" charset="-122"/>
                <a:cs typeface="+mn-cs"/>
              </a:rPr>
              <a:t>9</a:t>
            </a:r>
            <a:r>
              <a:rPr kumimoji="0" lang="zh-CN" altLang="en-US" sz="2200" b="1" kern="1200" cap="none" spc="0" normalizeH="0" baseline="0" noProof="0" dirty="0">
                <a:latin typeface="Times New Roman" panose="02020603050405020304" pitchFamily="18" charset="0"/>
                <a:ea typeface="宋体" panose="02010600030101010101" pitchFamily="2" charset="-122"/>
                <a:cs typeface="+mn-cs"/>
              </a:rPr>
              <a:t>： </a:t>
            </a:r>
            <a:r>
              <a:rPr kumimoji="0" lang="en-US" altLang="zh-CN" sz="2200" b="1" kern="1200" cap="none" spc="0" normalizeH="0" baseline="0" noProof="0" dirty="0">
                <a:latin typeface="Times New Roman" panose="02020603050405020304" pitchFamily="18" charset="0"/>
                <a:ea typeface="宋体" panose="02010600030101010101" pitchFamily="2" charset="-122"/>
                <a:cs typeface="+mn-cs"/>
              </a:rPr>
              <a:t>IF  </a:t>
            </a:r>
            <a:r>
              <a:rPr kumimoji="0" lang="zh-CN" altLang="en-US" sz="2200" b="1" kern="1200" cap="none" spc="0" normalizeH="0" baseline="0" noProof="0" dirty="0">
                <a:latin typeface="Times New Roman" panose="02020603050405020304" pitchFamily="18" charset="0"/>
                <a:ea typeface="宋体" panose="02010600030101010101" pitchFamily="2" charset="-122"/>
                <a:cs typeface="+mn-cs"/>
              </a:rPr>
              <a:t>该动物是哺乳动物   </a:t>
            </a:r>
            <a:r>
              <a:rPr kumimoji="0" lang="en-US" altLang="zh-CN" sz="2200" b="1" kern="1200" cap="none" spc="0" normalizeH="0" baseline="0" noProof="0" dirty="0">
                <a:latin typeface="Times New Roman" panose="02020603050405020304" pitchFamily="18" charset="0"/>
                <a:ea typeface="宋体" panose="02010600030101010101" pitchFamily="2" charset="-122"/>
                <a:cs typeface="+mn-cs"/>
              </a:rPr>
              <a:t>AND  </a:t>
            </a:r>
            <a:r>
              <a:rPr kumimoji="0" lang="zh-CN" altLang="en-US" sz="2200" b="1" kern="1200" cap="none" spc="0" normalizeH="0" baseline="0" noProof="0" dirty="0">
                <a:latin typeface="Times New Roman" panose="02020603050405020304" pitchFamily="18" charset="0"/>
                <a:ea typeface="宋体" panose="02010600030101010101" pitchFamily="2" charset="-122"/>
                <a:cs typeface="+mn-cs"/>
              </a:rPr>
              <a:t>是食肉动物 </a:t>
            </a:r>
            <a:r>
              <a:rPr kumimoji="0" lang="en-US" altLang="zh-CN" sz="2200" b="1" kern="1200" cap="none" spc="0" normalizeH="0" baseline="0" noProof="0" dirty="0">
                <a:latin typeface="Times New Roman" panose="02020603050405020304" pitchFamily="18" charset="0"/>
                <a:ea typeface="宋体" panose="02010600030101010101" pitchFamily="2" charset="-122"/>
                <a:cs typeface="+mn-cs"/>
              </a:rPr>
              <a:t>AND  </a:t>
            </a:r>
            <a:r>
              <a:rPr kumimoji="0" lang="zh-CN" altLang="en-US" sz="2200" b="1" kern="1200" cap="none" spc="0" normalizeH="0" baseline="0" noProof="0" dirty="0">
                <a:latin typeface="Times New Roman" panose="02020603050405020304" pitchFamily="18" charset="0"/>
                <a:ea typeface="宋体" panose="02010600030101010101" pitchFamily="2" charset="-122"/>
                <a:cs typeface="+mn-cs"/>
              </a:rPr>
              <a:t>是黄褐色 </a:t>
            </a:r>
          </a:p>
          <a:p>
            <a:pPr marR="0" algn="just" defTabSz="914400" eaLnBrk="1" hangingPunct="1">
              <a:lnSpc>
                <a:spcPct val="110000"/>
              </a:lnSpc>
              <a:spcBef>
                <a:spcPct val="20000"/>
              </a:spcBef>
              <a:buClrTx/>
              <a:buSzTx/>
              <a:buFontTx/>
              <a:buNone/>
              <a:defRPr/>
            </a:pPr>
            <a:r>
              <a:rPr kumimoji="0" lang="zh-CN" altLang="en-US" sz="2200" b="1" kern="1200" cap="none" spc="0" normalizeH="0" baseline="0" noProof="0" dirty="0">
                <a:latin typeface="Times New Roman" panose="02020603050405020304" pitchFamily="18" charset="0"/>
                <a:ea typeface="宋体" panose="02010600030101010101" pitchFamily="2" charset="-122"/>
                <a:cs typeface="+mn-cs"/>
              </a:rPr>
              <a:t>              </a:t>
            </a:r>
            <a:r>
              <a:rPr kumimoji="0" lang="en-US" altLang="zh-CN" sz="2200" b="1" kern="1200" cap="none" spc="0" normalizeH="0" baseline="0" noProof="0" dirty="0">
                <a:latin typeface="Times New Roman" panose="02020603050405020304" pitchFamily="18" charset="0"/>
                <a:ea typeface="宋体" panose="02010600030101010101" pitchFamily="2" charset="-122"/>
                <a:cs typeface="+mn-cs"/>
              </a:rPr>
              <a:t>AND  </a:t>
            </a:r>
            <a:r>
              <a:rPr kumimoji="0" lang="zh-CN" altLang="en-US" sz="2200" b="1" kern="1200" cap="none" spc="0" normalizeH="0" baseline="0" noProof="0" dirty="0">
                <a:latin typeface="Times New Roman" panose="02020603050405020304" pitchFamily="18" charset="0"/>
                <a:ea typeface="宋体" panose="02010600030101010101" pitchFamily="2" charset="-122"/>
                <a:cs typeface="+mn-cs"/>
              </a:rPr>
              <a:t>身上有暗斑点           </a:t>
            </a:r>
            <a:r>
              <a:rPr kumimoji="0" lang="en-US" altLang="zh-CN" sz="2200" b="1" kern="1200" cap="none" spc="0" normalizeH="0" baseline="0" noProof="0" dirty="0">
                <a:latin typeface="Times New Roman" panose="02020603050405020304" pitchFamily="18" charset="0"/>
                <a:ea typeface="宋体" panose="02010600030101010101" pitchFamily="2" charset="-122"/>
                <a:cs typeface="+mn-cs"/>
              </a:rPr>
              <a:t>THEN  </a:t>
            </a:r>
            <a:r>
              <a:rPr kumimoji="0" lang="zh-CN" altLang="en-US" sz="2200" b="1" kern="1200" cap="none" spc="0" normalizeH="0" baseline="0" noProof="0" dirty="0">
                <a:latin typeface="Times New Roman" panose="02020603050405020304" pitchFamily="18" charset="0"/>
                <a:ea typeface="宋体" panose="02010600030101010101" pitchFamily="2" charset="-122"/>
                <a:cs typeface="+mn-cs"/>
              </a:rPr>
              <a:t>该动物是</a:t>
            </a:r>
            <a:r>
              <a:rPr kumimoji="0" lang="zh-CN" altLang="en-US" sz="2200" b="1" kern="1200" cap="none" spc="0" normalizeH="0" baseline="0" noProof="0" dirty="0">
                <a:solidFill>
                  <a:schemeClr val="accent2"/>
                </a:solidFill>
                <a:latin typeface="Times New Roman" panose="02020603050405020304" pitchFamily="18" charset="0"/>
                <a:ea typeface="宋体" panose="02010600030101010101" pitchFamily="2" charset="-122"/>
                <a:cs typeface="+mn-cs"/>
              </a:rPr>
              <a:t>金钱豹</a:t>
            </a:r>
            <a:r>
              <a:rPr kumimoji="0" lang="zh-CN" altLang="en-US" sz="2200" b="1" kern="1200" cap="none" spc="0" normalizeH="0" baseline="0" noProof="0" dirty="0">
                <a:latin typeface="Times New Roman" panose="02020603050405020304" pitchFamily="18" charset="0"/>
                <a:ea typeface="宋体" panose="02010600030101010101" pitchFamily="2" charset="-122"/>
                <a:cs typeface="+mn-cs"/>
              </a:rPr>
              <a:t>                                     </a:t>
            </a:r>
            <a:endParaRPr kumimoji="0" lang="zh-CN" altLang="en-US" sz="2200" b="1" kern="1200" cap="none" spc="0" normalizeH="0" baseline="0" noProof="0" dirty="0">
              <a:solidFill>
                <a:schemeClr val="accent2"/>
              </a:solidFill>
              <a:latin typeface="Times New Roman" panose="02020603050405020304" pitchFamily="18" charset="0"/>
              <a:ea typeface="宋体" panose="02010600030101010101" pitchFamily="2" charset="-122"/>
              <a:cs typeface="+mn-cs"/>
            </a:endParaRPr>
          </a:p>
          <a:p>
            <a:pPr marR="0" algn="just" defTabSz="914400" eaLnBrk="1" hangingPunct="1">
              <a:lnSpc>
                <a:spcPct val="110000"/>
              </a:lnSpc>
              <a:spcBef>
                <a:spcPct val="20000"/>
              </a:spcBef>
              <a:buClrTx/>
              <a:buSzTx/>
              <a:buFontTx/>
              <a:buNone/>
              <a:defRPr/>
            </a:pPr>
            <a:r>
              <a:rPr kumimoji="0" lang="en-US" altLang="zh-CN" sz="2200" b="1" i="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200" b="1" kern="1200" cap="none" spc="0" normalizeH="0" baseline="-30000" noProof="0" dirty="0">
                <a:solidFill>
                  <a:schemeClr val="accent2"/>
                </a:solidFill>
                <a:latin typeface="Times New Roman" panose="02020603050405020304" pitchFamily="18" charset="0"/>
                <a:ea typeface="宋体" panose="02010600030101010101" pitchFamily="2" charset="-122"/>
                <a:cs typeface="+mn-cs"/>
              </a:rPr>
              <a:t>10</a:t>
            </a:r>
            <a:r>
              <a:rPr kumimoji="0" lang="zh-CN" altLang="en-US" sz="2200" b="1" kern="1200" cap="none" spc="0" normalizeH="0" baseline="0" noProof="0" dirty="0">
                <a:latin typeface="Times New Roman" panose="02020603050405020304" pitchFamily="18" charset="0"/>
                <a:ea typeface="宋体" panose="02010600030101010101" pitchFamily="2" charset="-122"/>
                <a:cs typeface="+mn-cs"/>
              </a:rPr>
              <a:t>：</a:t>
            </a:r>
            <a:r>
              <a:rPr kumimoji="0" lang="en-US" altLang="zh-CN" sz="2200" b="1" kern="1200" cap="none" spc="0" normalizeH="0" baseline="0" noProof="0" dirty="0">
                <a:latin typeface="Times New Roman" panose="02020603050405020304" pitchFamily="18" charset="0"/>
                <a:ea typeface="宋体" panose="02010600030101010101" pitchFamily="2" charset="-122"/>
                <a:cs typeface="+mn-cs"/>
              </a:rPr>
              <a:t>IF  </a:t>
            </a:r>
            <a:r>
              <a:rPr kumimoji="0" lang="zh-CN" altLang="en-US" sz="2200" b="1" kern="1200" cap="none" spc="0" normalizeH="0" baseline="0" noProof="0" dirty="0">
                <a:latin typeface="Times New Roman" panose="02020603050405020304" pitchFamily="18" charset="0"/>
                <a:ea typeface="宋体" panose="02010600030101010101" pitchFamily="2" charset="-122"/>
                <a:cs typeface="+mn-cs"/>
              </a:rPr>
              <a:t>该动物是哺乳动物   </a:t>
            </a:r>
            <a:r>
              <a:rPr kumimoji="0" lang="en-US" altLang="zh-CN" sz="2200" b="1" kern="1200" cap="none" spc="0" normalizeH="0" baseline="0" noProof="0" dirty="0">
                <a:latin typeface="Times New Roman" panose="02020603050405020304" pitchFamily="18" charset="0"/>
                <a:ea typeface="宋体" panose="02010600030101010101" pitchFamily="2" charset="-122"/>
                <a:cs typeface="+mn-cs"/>
              </a:rPr>
              <a:t>AND  </a:t>
            </a:r>
            <a:r>
              <a:rPr kumimoji="0" lang="zh-CN" altLang="en-US" sz="2200" b="1" kern="1200" cap="none" spc="0" normalizeH="0" baseline="0" noProof="0" dirty="0">
                <a:latin typeface="Times New Roman" panose="02020603050405020304" pitchFamily="18" charset="0"/>
                <a:ea typeface="宋体" panose="02010600030101010101" pitchFamily="2" charset="-122"/>
                <a:cs typeface="+mn-cs"/>
              </a:rPr>
              <a:t>是食肉动物  </a:t>
            </a:r>
            <a:r>
              <a:rPr kumimoji="0" lang="en-US" altLang="zh-CN" sz="2200" b="1" kern="1200" cap="none" spc="0" normalizeH="0" baseline="0" noProof="0" dirty="0">
                <a:latin typeface="Times New Roman" panose="02020603050405020304" pitchFamily="18" charset="0"/>
                <a:ea typeface="宋体" panose="02010600030101010101" pitchFamily="2" charset="-122"/>
                <a:cs typeface="+mn-cs"/>
              </a:rPr>
              <a:t>AND  </a:t>
            </a:r>
            <a:r>
              <a:rPr kumimoji="0" lang="zh-CN" altLang="en-US" sz="2200" b="1" kern="1200" cap="none" spc="0" normalizeH="0" baseline="0" noProof="0" dirty="0">
                <a:latin typeface="Times New Roman" panose="02020603050405020304" pitchFamily="18" charset="0"/>
                <a:ea typeface="宋体" panose="02010600030101010101" pitchFamily="2" charset="-122"/>
                <a:cs typeface="+mn-cs"/>
              </a:rPr>
              <a:t>是黄褐色 </a:t>
            </a:r>
          </a:p>
          <a:p>
            <a:pPr marR="0" algn="just" defTabSz="914400" eaLnBrk="1" hangingPunct="1">
              <a:lnSpc>
                <a:spcPct val="110000"/>
              </a:lnSpc>
              <a:spcBef>
                <a:spcPct val="20000"/>
              </a:spcBef>
              <a:buClrTx/>
              <a:buSzTx/>
              <a:buFontTx/>
              <a:buNone/>
              <a:defRPr/>
            </a:pPr>
            <a:r>
              <a:rPr kumimoji="0" lang="zh-CN" altLang="en-US" sz="2200" b="1" kern="1200" cap="none" spc="0" normalizeH="0" baseline="0" noProof="0" dirty="0">
                <a:latin typeface="Times New Roman" panose="02020603050405020304" pitchFamily="18" charset="0"/>
                <a:ea typeface="宋体" panose="02010600030101010101" pitchFamily="2" charset="-122"/>
                <a:cs typeface="+mn-cs"/>
              </a:rPr>
              <a:t>                 </a:t>
            </a:r>
            <a:r>
              <a:rPr kumimoji="0" lang="en-US" altLang="zh-CN" sz="2200" b="1" kern="1200" cap="none" spc="0" normalizeH="0" baseline="0" noProof="0" dirty="0">
                <a:latin typeface="Times New Roman" panose="02020603050405020304" pitchFamily="18" charset="0"/>
                <a:ea typeface="宋体" panose="02010600030101010101" pitchFamily="2" charset="-122"/>
                <a:cs typeface="+mn-cs"/>
              </a:rPr>
              <a:t>AND  </a:t>
            </a:r>
            <a:r>
              <a:rPr kumimoji="0" lang="zh-CN" altLang="en-US" sz="2200" b="1" kern="1200" cap="none" spc="0" normalizeH="0" baseline="0" noProof="0" dirty="0">
                <a:latin typeface="Times New Roman" panose="02020603050405020304" pitchFamily="18" charset="0"/>
                <a:ea typeface="宋体" panose="02010600030101010101" pitchFamily="2" charset="-122"/>
                <a:cs typeface="+mn-cs"/>
              </a:rPr>
              <a:t>身上有黑色条纹     </a:t>
            </a:r>
            <a:r>
              <a:rPr kumimoji="0" lang="en-US" altLang="zh-CN" sz="2200" b="1" kern="1200" cap="none" spc="0" normalizeH="0" baseline="0" noProof="0" dirty="0">
                <a:latin typeface="Times New Roman" panose="02020603050405020304" pitchFamily="18" charset="0"/>
                <a:ea typeface="宋体" panose="02010600030101010101" pitchFamily="2" charset="-122"/>
                <a:cs typeface="+mn-cs"/>
              </a:rPr>
              <a:t>THEN  </a:t>
            </a:r>
            <a:r>
              <a:rPr kumimoji="0" lang="zh-CN" altLang="en-US" sz="2200" b="1" kern="1200" cap="none" spc="0" normalizeH="0" baseline="0" noProof="0" dirty="0">
                <a:latin typeface="Times New Roman" panose="02020603050405020304" pitchFamily="18" charset="0"/>
                <a:ea typeface="宋体" panose="02010600030101010101" pitchFamily="2" charset="-122"/>
                <a:cs typeface="+mn-cs"/>
              </a:rPr>
              <a:t>该动物是</a:t>
            </a:r>
            <a:r>
              <a:rPr kumimoji="0" lang="zh-CN" altLang="en-US" sz="2200" b="1" kern="1200" cap="none" spc="0" normalizeH="0" baseline="0" noProof="0" dirty="0">
                <a:solidFill>
                  <a:schemeClr val="accent2"/>
                </a:solidFill>
                <a:latin typeface="Times New Roman" panose="02020603050405020304" pitchFamily="18" charset="0"/>
                <a:ea typeface="宋体" panose="02010600030101010101" pitchFamily="2" charset="-122"/>
                <a:cs typeface="+mn-cs"/>
              </a:rPr>
              <a:t>虎</a:t>
            </a:r>
            <a:r>
              <a:rPr kumimoji="0" lang="zh-CN" altLang="en-US" sz="2200" b="1" kern="1200" cap="none" spc="0" normalizeH="0" baseline="0" noProof="0" dirty="0">
                <a:latin typeface="Times New Roman" panose="02020603050405020304" pitchFamily="18" charset="0"/>
                <a:ea typeface="宋体" panose="02010600030101010101" pitchFamily="2" charset="-122"/>
                <a:cs typeface="+mn-cs"/>
              </a:rPr>
              <a:t>                                     </a:t>
            </a:r>
            <a:endParaRPr kumimoji="0" lang="zh-CN" altLang="en-US" sz="2200" b="1" kern="1200" cap="none" spc="0" normalizeH="0" baseline="0" noProof="0" dirty="0">
              <a:solidFill>
                <a:schemeClr val="accent2"/>
              </a:solidFill>
              <a:latin typeface="Times New Roman" panose="02020603050405020304" pitchFamily="18" charset="0"/>
              <a:ea typeface="宋体" panose="02010600030101010101" pitchFamily="2" charset="-122"/>
              <a:cs typeface="+mn-cs"/>
            </a:endParaRPr>
          </a:p>
          <a:p>
            <a:pPr marR="0" algn="just" defTabSz="914400" eaLnBrk="1" hangingPunct="1">
              <a:lnSpc>
                <a:spcPct val="110000"/>
              </a:lnSpc>
              <a:spcBef>
                <a:spcPct val="20000"/>
              </a:spcBef>
              <a:buClrTx/>
              <a:buSzTx/>
              <a:buFontTx/>
              <a:buNone/>
              <a:defRPr/>
            </a:pPr>
            <a:r>
              <a:rPr kumimoji="0" lang="en-US" altLang="zh-CN" sz="2200" b="1" i="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200" b="1" kern="1200" cap="none" spc="0" normalizeH="0" baseline="-30000" noProof="0" dirty="0">
                <a:solidFill>
                  <a:srgbClr val="006666"/>
                </a:solidFill>
                <a:latin typeface="Times New Roman" panose="02020603050405020304" pitchFamily="18" charset="0"/>
                <a:ea typeface="宋体" panose="02010600030101010101" pitchFamily="2" charset="-122"/>
                <a:cs typeface="+mn-cs"/>
              </a:rPr>
              <a:t>11</a:t>
            </a:r>
            <a:r>
              <a:rPr kumimoji="0" lang="zh-CN" altLang="en-US" sz="2200" b="1" kern="1200" cap="none" spc="0" normalizeH="0" baseline="0" noProof="0" dirty="0">
                <a:latin typeface="Times New Roman" panose="02020603050405020304" pitchFamily="18" charset="0"/>
                <a:ea typeface="宋体" panose="02010600030101010101" pitchFamily="2" charset="-122"/>
                <a:cs typeface="+mn-cs"/>
              </a:rPr>
              <a:t>： </a:t>
            </a:r>
            <a:r>
              <a:rPr kumimoji="0" lang="en-US" altLang="zh-CN" sz="2200" b="1" kern="1200" cap="none" spc="0" normalizeH="0" baseline="0" noProof="0" dirty="0">
                <a:latin typeface="Times New Roman" panose="02020603050405020304" pitchFamily="18" charset="0"/>
                <a:ea typeface="宋体" panose="02010600030101010101" pitchFamily="2" charset="-122"/>
                <a:cs typeface="+mn-cs"/>
              </a:rPr>
              <a:t>IF  </a:t>
            </a:r>
            <a:r>
              <a:rPr kumimoji="0" lang="zh-CN" altLang="en-US" sz="2200" b="1" kern="1200" cap="none" spc="0" normalizeH="0" baseline="0" noProof="0" dirty="0">
                <a:latin typeface="Times New Roman" panose="02020603050405020304" pitchFamily="18" charset="0"/>
                <a:ea typeface="宋体" panose="02010600030101010101" pitchFamily="2" charset="-122"/>
                <a:cs typeface="+mn-cs"/>
              </a:rPr>
              <a:t>该动物是有蹄类动物   </a:t>
            </a:r>
            <a:r>
              <a:rPr kumimoji="0" lang="en-US" altLang="zh-CN" sz="2200" b="1" kern="1200" cap="none" spc="0" normalizeH="0" baseline="0" noProof="0" dirty="0">
                <a:latin typeface="Times New Roman" panose="02020603050405020304" pitchFamily="18" charset="0"/>
                <a:ea typeface="宋体" panose="02010600030101010101" pitchFamily="2" charset="-122"/>
                <a:cs typeface="+mn-cs"/>
              </a:rPr>
              <a:t>AND  </a:t>
            </a:r>
            <a:r>
              <a:rPr kumimoji="0" lang="zh-CN" altLang="en-US" sz="2200" b="1" kern="1200" cap="none" spc="0" normalizeH="0" baseline="0" noProof="0" dirty="0">
                <a:latin typeface="Times New Roman" panose="02020603050405020304" pitchFamily="18" charset="0"/>
                <a:ea typeface="宋体" panose="02010600030101010101" pitchFamily="2" charset="-122"/>
                <a:cs typeface="+mn-cs"/>
              </a:rPr>
              <a:t>有长脖子  </a:t>
            </a:r>
            <a:r>
              <a:rPr kumimoji="0" lang="en-US" altLang="zh-CN" sz="2200" b="1" kern="1200" cap="none" spc="0" normalizeH="0" baseline="0" noProof="0" dirty="0">
                <a:latin typeface="Times New Roman" panose="02020603050405020304" pitchFamily="18" charset="0"/>
                <a:ea typeface="宋体" panose="02010600030101010101" pitchFamily="2" charset="-122"/>
                <a:cs typeface="+mn-cs"/>
              </a:rPr>
              <a:t>AND  </a:t>
            </a:r>
            <a:r>
              <a:rPr kumimoji="0" lang="zh-CN" altLang="en-US" sz="2200" b="1" kern="1200" cap="none" spc="0" normalizeH="0" baseline="0" noProof="0" dirty="0">
                <a:latin typeface="Times New Roman" panose="02020603050405020304" pitchFamily="18" charset="0"/>
                <a:ea typeface="宋体" panose="02010600030101010101" pitchFamily="2" charset="-122"/>
                <a:cs typeface="+mn-cs"/>
              </a:rPr>
              <a:t>有长腿 </a:t>
            </a:r>
          </a:p>
          <a:p>
            <a:pPr marR="0" algn="just" defTabSz="914400" eaLnBrk="1" hangingPunct="1">
              <a:lnSpc>
                <a:spcPct val="110000"/>
              </a:lnSpc>
              <a:spcBef>
                <a:spcPct val="20000"/>
              </a:spcBef>
              <a:buClrTx/>
              <a:buSzTx/>
              <a:buFontTx/>
              <a:buNone/>
              <a:defRPr/>
            </a:pPr>
            <a:r>
              <a:rPr kumimoji="0" lang="zh-CN" altLang="en-US" sz="2200" b="1" kern="1200" cap="none" spc="0" normalizeH="0" baseline="0" noProof="0" dirty="0">
                <a:latin typeface="Times New Roman" panose="02020603050405020304" pitchFamily="18" charset="0"/>
                <a:ea typeface="宋体" panose="02010600030101010101" pitchFamily="2" charset="-122"/>
                <a:cs typeface="+mn-cs"/>
              </a:rPr>
              <a:t>                    </a:t>
            </a:r>
            <a:r>
              <a:rPr kumimoji="0" lang="en-US" altLang="zh-CN" sz="2200" b="1" kern="1200" cap="none" spc="0" normalizeH="0" baseline="0" noProof="0" dirty="0">
                <a:latin typeface="Times New Roman" panose="02020603050405020304" pitchFamily="18" charset="0"/>
                <a:ea typeface="宋体" panose="02010600030101010101" pitchFamily="2" charset="-122"/>
                <a:cs typeface="+mn-cs"/>
              </a:rPr>
              <a:t>AND  </a:t>
            </a:r>
            <a:r>
              <a:rPr kumimoji="0" lang="zh-CN" altLang="en-US" sz="2200" b="1" kern="1200" cap="none" spc="0" normalizeH="0" baseline="0" noProof="0" dirty="0">
                <a:latin typeface="Times New Roman" panose="02020603050405020304" pitchFamily="18" charset="0"/>
                <a:ea typeface="宋体" panose="02010600030101010101" pitchFamily="2" charset="-122"/>
                <a:cs typeface="+mn-cs"/>
              </a:rPr>
              <a:t>身上有暗斑点      </a:t>
            </a:r>
            <a:r>
              <a:rPr kumimoji="0" lang="en-US" altLang="zh-CN" sz="2200" b="1" kern="1200" cap="none" spc="0" normalizeH="0" baseline="0" noProof="0" dirty="0">
                <a:latin typeface="Times New Roman" panose="02020603050405020304" pitchFamily="18" charset="0"/>
                <a:ea typeface="宋体" panose="02010600030101010101" pitchFamily="2" charset="-122"/>
                <a:cs typeface="+mn-cs"/>
              </a:rPr>
              <a:t>THEN  </a:t>
            </a:r>
            <a:r>
              <a:rPr kumimoji="0" lang="zh-CN" altLang="en-US" sz="2200" b="1" kern="1200" cap="none" spc="0" normalizeH="0" baseline="0" noProof="0" dirty="0">
                <a:latin typeface="Times New Roman" panose="02020603050405020304" pitchFamily="18" charset="0"/>
                <a:ea typeface="宋体" panose="02010600030101010101" pitchFamily="2" charset="-122"/>
                <a:cs typeface="+mn-cs"/>
              </a:rPr>
              <a:t>该动物是</a:t>
            </a:r>
            <a:r>
              <a:rPr kumimoji="0" lang="zh-CN" altLang="en-US" sz="2200" b="1" kern="1200" cap="none" spc="0" normalizeH="0" baseline="0" noProof="0" dirty="0">
                <a:solidFill>
                  <a:srgbClr val="006666"/>
                </a:solidFill>
                <a:latin typeface="Times New Roman" panose="02020603050405020304" pitchFamily="18" charset="0"/>
                <a:ea typeface="宋体" panose="02010600030101010101" pitchFamily="2" charset="-122"/>
                <a:cs typeface="+mn-cs"/>
              </a:rPr>
              <a:t>长颈鹿</a:t>
            </a:r>
            <a:r>
              <a:rPr kumimoji="0" lang="zh-CN" altLang="en-US" sz="2200" b="1" kern="1200" cap="none" spc="0" normalizeH="0" baseline="0" noProof="0" dirty="0">
                <a:latin typeface="Times New Roman" panose="02020603050405020304" pitchFamily="18" charset="0"/>
                <a:ea typeface="宋体" panose="02010600030101010101" pitchFamily="2" charset="-122"/>
                <a:cs typeface="+mn-cs"/>
              </a:rPr>
              <a:t>                                     </a:t>
            </a:r>
            <a:endParaRPr kumimoji="0" lang="zh-CN" altLang="en-US" sz="2200" b="1" kern="1200" cap="none" spc="0" normalizeH="0" baseline="0" noProof="0" dirty="0">
              <a:solidFill>
                <a:srgbClr val="006666"/>
              </a:solidFill>
              <a:latin typeface="Times New Roman" panose="02020603050405020304" pitchFamily="18" charset="0"/>
              <a:ea typeface="宋体" panose="02010600030101010101" pitchFamily="2" charset="-122"/>
              <a:cs typeface="+mn-cs"/>
            </a:endParaRPr>
          </a:p>
          <a:p>
            <a:pPr marR="0" algn="just" defTabSz="914400" eaLnBrk="1" hangingPunct="1">
              <a:lnSpc>
                <a:spcPct val="110000"/>
              </a:lnSpc>
              <a:spcBef>
                <a:spcPct val="20000"/>
              </a:spcBef>
              <a:buClrTx/>
              <a:buSzTx/>
              <a:buFontTx/>
              <a:buNone/>
              <a:defRPr/>
            </a:pPr>
            <a:r>
              <a:rPr kumimoji="0" lang="en-US" altLang="zh-CN" sz="2200" b="1" i="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200" b="1" kern="1200" cap="none" spc="0" normalizeH="0" baseline="-30000" noProof="0" dirty="0">
                <a:solidFill>
                  <a:srgbClr val="006666"/>
                </a:solidFill>
                <a:latin typeface="Times New Roman" panose="02020603050405020304" pitchFamily="18" charset="0"/>
                <a:ea typeface="宋体" panose="02010600030101010101" pitchFamily="2" charset="-122"/>
                <a:cs typeface="+mn-cs"/>
              </a:rPr>
              <a:t> 12</a:t>
            </a:r>
            <a:r>
              <a:rPr kumimoji="0" lang="zh-CN" altLang="en-US" sz="2200" b="1" kern="1200" cap="none" spc="0" normalizeH="0" baseline="0" noProof="0" dirty="0">
                <a:latin typeface="Times New Roman" panose="02020603050405020304" pitchFamily="18" charset="0"/>
                <a:ea typeface="宋体" panose="02010600030101010101" pitchFamily="2" charset="-122"/>
                <a:cs typeface="+mn-cs"/>
              </a:rPr>
              <a:t>：</a:t>
            </a:r>
            <a:r>
              <a:rPr kumimoji="0" lang="en-US" altLang="zh-CN" sz="2200" b="1" kern="1200" cap="none" spc="0" normalizeH="0" baseline="0" noProof="0" dirty="0">
                <a:latin typeface="Times New Roman" panose="02020603050405020304" pitchFamily="18" charset="0"/>
                <a:ea typeface="宋体" panose="02010600030101010101" pitchFamily="2" charset="-122"/>
                <a:cs typeface="+mn-cs"/>
              </a:rPr>
              <a:t>IF  </a:t>
            </a:r>
            <a:r>
              <a:rPr kumimoji="0" lang="zh-CN" altLang="en-US" sz="2200" b="1" kern="1200" cap="none" spc="0" normalizeH="0" baseline="0" noProof="0" dirty="0">
                <a:latin typeface="Times New Roman" panose="02020603050405020304" pitchFamily="18" charset="0"/>
                <a:ea typeface="宋体" panose="02010600030101010101" pitchFamily="2" charset="-122"/>
                <a:cs typeface="+mn-cs"/>
              </a:rPr>
              <a:t>该动物有蹄类动物  </a:t>
            </a:r>
            <a:r>
              <a:rPr kumimoji="0" lang="en-US" altLang="zh-CN" sz="2200" b="1" kern="1200" cap="none" spc="0" normalizeH="0" baseline="0" noProof="0" dirty="0">
                <a:latin typeface="Times New Roman" panose="02020603050405020304" pitchFamily="18" charset="0"/>
                <a:ea typeface="宋体" panose="02010600030101010101" pitchFamily="2" charset="-122"/>
                <a:cs typeface="+mn-cs"/>
              </a:rPr>
              <a:t>AND  </a:t>
            </a:r>
            <a:r>
              <a:rPr kumimoji="0" lang="zh-CN" altLang="en-US" sz="2200" b="1" kern="1200" cap="none" spc="0" normalizeH="0" baseline="0" noProof="0" dirty="0">
                <a:latin typeface="Times New Roman" panose="02020603050405020304" pitchFamily="18" charset="0"/>
                <a:ea typeface="宋体" panose="02010600030101010101" pitchFamily="2" charset="-122"/>
                <a:cs typeface="+mn-cs"/>
              </a:rPr>
              <a:t>身上有黑色条纹  </a:t>
            </a:r>
          </a:p>
          <a:p>
            <a:pPr marR="0" algn="just" defTabSz="914400" eaLnBrk="1" hangingPunct="1">
              <a:lnSpc>
                <a:spcPct val="110000"/>
              </a:lnSpc>
              <a:spcBef>
                <a:spcPct val="20000"/>
              </a:spcBef>
              <a:buClrTx/>
              <a:buSzTx/>
              <a:buFontTx/>
              <a:buNone/>
              <a:defRPr/>
            </a:pPr>
            <a:r>
              <a:rPr kumimoji="0" lang="zh-CN" altLang="en-US" sz="2200" b="1" kern="1200" cap="none" spc="0" normalizeH="0" baseline="0" noProof="0" dirty="0">
                <a:latin typeface="Times New Roman" panose="02020603050405020304" pitchFamily="18" charset="0"/>
                <a:ea typeface="宋体" panose="02010600030101010101" pitchFamily="2" charset="-122"/>
                <a:cs typeface="+mn-cs"/>
              </a:rPr>
              <a:t>                                                            </a:t>
            </a:r>
            <a:r>
              <a:rPr kumimoji="0" lang="en-US" altLang="zh-CN" sz="2200" b="1" kern="1200" cap="none" spc="0" normalizeH="0" baseline="0" noProof="0" dirty="0">
                <a:latin typeface="Times New Roman" panose="02020603050405020304" pitchFamily="18" charset="0"/>
                <a:ea typeface="宋体" panose="02010600030101010101" pitchFamily="2" charset="-122"/>
                <a:cs typeface="+mn-cs"/>
              </a:rPr>
              <a:t>THEN  </a:t>
            </a:r>
            <a:r>
              <a:rPr kumimoji="0" lang="zh-CN" altLang="en-US" sz="2200" b="1" kern="1200" cap="none" spc="0" normalizeH="0" baseline="0" noProof="0" dirty="0">
                <a:latin typeface="Times New Roman" panose="02020603050405020304" pitchFamily="18" charset="0"/>
                <a:ea typeface="宋体" panose="02010600030101010101" pitchFamily="2" charset="-122"/>
                <a:cs typeface="+mn-cs"/>
              </a:rPr>
              <a:t>该动物是</a:t>
            </a:r>
            <a:r>
              <a:rPr kumimoji="0" lang="zh-CN" altLang="en-US" sz="2200" b="1" kern="1200" cap="none" spc="0" normalizeH="0" baseline="0" noProof="0" dirty="0">
                <a:solidFill>
                  <a:srgbClr val="006666"/>
                </a:solidFill>
                <a:latin typeface="Times New Roman" panose="02020603050405020304" pitchFamily="18" charset="0"/>
                <a:ea typeface="宋体" panose="02010600030101010101" pitchFamily="2" charset="-122"/>
                <a:cs typeface="+mn-cs"/>
              </a:rPr>
              <a:t>斑马</a:t>
            </a:r>
          </a:p>
          <a:p>
            <a:pPr marR="0" algn="just" defTabSz="914400" eaLnBrk="1" hangingPunct="1">
              <a:lnSpc>
                <a:spcPct val="110000"/>
              </a:lnSpc>
              <a:spcBef>
                <a:spcPct val="20000"/>
              </a:spcBef>
              <a:buClrTx/>
              <a:buSzTx/>
              <a:buFontTx/>
              <a:buNone/>
              <a:defRPr/>
            </a:pPr>
            <a:r>
              <a:rPr kumimoji="0" lang="en-US" altLang="zh-CN" sz="2200" b="1" i="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200" b="1" kern="1200" cap="none" spc="0" normalizeH="0" baseline="-30000" noProof="0" dirty="0">
                <a:solidFill>
                  <a:srgbClr val="0000FF"/>
                </a:solidFill>
                <a:latin typeface="Times New Roman" panose="02020603050405020304" pitchFamily="18" charset="0"/>
                <a:ea typeface="宋体" panose="02010600030101010101" pitchFamily="2" charset="-122"/>
                <a:cs typeface="+mn-cs"/>
              </a:rPr>
              <a:t>13</a:t>
            </a:r>
            <a:r>
              <a:rPr kumimoji="0" lang="zh-CN" altLang="en-US" sz="2200" b="1" kern="1200" cap="none" spc="0" normalizeH="0" baseline="0" noProof="0" dirty="0">
                <a:latin typeface="Times New Roman" panose="02020603050405020304" pitchFamily="18" charset="0"/>
                <a:ea typeface="宋体" panose="02010600030101010101" pitchFamily="2" charset="-122"/>
                <a:cs typeface="+mn-cs"/>
              </a:rPr>
              <a:t>：</a:t>
            </a:r>
            <a:r>
              <a:rPr kumimoji="0" lang="en-US" altLang="zh-CN" sz="2200" b="1" kern="1200" cap="none" spc="0" normalizeH="0" baseline="0" noProof="0" dirty="0">
                <a:latin typeface="Times New Roman" panose="02020603050405020304" pitchFamily="18" charset="0"/>
                <a:ea typeface="宋体" panose="02010600030101010101" pitchFamily="2" charset="-122"/>
                <a:cs typeface="+mn-cs"/>
              </a:rPr>
              <a:t>IF  </a:t>
            </a:r>
            <a:r>
              <a:rPr kumimoji="0" lang="zh-CN" altLang="en-US" sz="2200" b="1" kern="1200" cap="none" spc="0" normalizeH="0" baseline="0" noProof="0" dirty="0">
                <a:latin typeface="Times New Roman" panose="02020603050405020304" pitchFamily="18" charset="0"/>
                <a:ea typeface="宋体" panose="02010600030101010101" pitchFamily="2" charset="-122"/>
                <a:cs typeface="+mn-cs"/>
              </a:rPr>
              <a:t>该动物是鸟   </a:t>
            </a:r>
            <a:r>
              <a:rPr kumimoji="0" lang="en-US" altLang="zh-CN" sz="2200" b="1" kern="1200" cap="none" spc="0" normalizeH="0" baseline="0" noProof="0" dirty="0">
                <a:latin typeface="Times New Roman" panose="02020603050405020304" pitchFamily="18" charset="0"/>
                <a:ea typeface="宋体" panose="02010600030101010101" pitchFamily="2" charset="-122"/>
                <a:cs typeface="+mn-cs"/>
              </a:rPr>
              <a:t>AND  </a:t>
            </a:r>
            <a:r>
              <a:rPr kumimoji="0" lang="zh-CN" altLang="en-US" sz="2200" b="1" kern="1200" cap="none" spc="0" normalizeH="0" baseline="0" noProof="0" dirty="0">
                <a:latin typeface="Times New Roman" panose="02020603050405020304" pitchFamily="18" charset="0"/>
                <a:ea typeface="宋体" panose="02010600030101010101" pitchFamily="2" charset="-122"/>
                <a:cs typeface="+mn-cs"/>
              </a:rPr>
              <a:t>有长脖子  </a:t>
            </a:r>
            <a:r>
              <a:rPr kumimoji="0" lang="en-US" altLang="zh-CN" sz="2200" b="1" kern="1200" cap="none" spc="0" normalizeH="0" baseline="0" noProof="0" dirty="0">
                <a:latin typeface="Times New Roman" panose="02020603050405020304" pitchFamily="18" charset="0"/>
                <a:ea typeface="宋体" panose="02010600030101010101" pitchFamily="2" charset="-122"/>
                <a:cs typeface="+mn-cs"/>
              </a:rPr>
              <a:t>AND  </a:t>
            </a:r>
            <a:r>
              <a:rPr kumimoji="0" lang="zh-CN" altLang="en-US" sz="2200" b="1" kern="1200" cap="none" spc="0" normalizeH="0" baseline="0" noProof="0" dirty="0">
                <a:latin typeface="Times New Roman" panose="02020603050405020304" pitchFamily="18" charset="0"/>
                <a:ea typeface="宋体" panose="02010600030101010101" pitchFamily="2" charset="-122"/>
                <a:cs typeface="+mn-cs"/>
              </a:rPr>
              <a:t>有长腿 </a:t>
            </a:r>
            <a:r>
              <a:rPr kumimoji="0" lang="en-US" altLang="zh-CN" sz="2200" b="1" kern="1200" cap="none" spc="0" normalizeH="0" baseline="0" noProof="0" dirty="0">
                <a:latin typeface="Times New Roman" panose="02020603050405020304" pitchFamily="18" charset="0"/>
                <a:ea typeface="宋体" panose="02010600030101010101" pitchFamily="2" charset="-122"/>
                <a:cs typeface="+mn-cs"/>
              </a:rPr>
              <a:t>AND  </a:t>
            </a:r>
            <a:r>
              <a:rPr kumimoji="0" lang="zh-CN" altLang="en-US" sz="2200" b="1" kern="1200" cap="none" spc="0" normalizeH="0" baseline="0" noProof="0" dirty="0">
                <a:latin typeface="Times New Roman" panose="02020603050405020304" pitchFamily="18" charset="0"/>
                <a:ea typeface="宋体" panose="02010600030101010101" pitchFamily="2" charset="-122"/>
                <a:cs typeface="+mn-cs"/>
              </a:rPr>
              <a:t>不会飞 </a:t>
            </a:r>
          </a:p>
          <a:p>
            <a:pPr marR="0" algn="just" defTabSz="914400" eaLnBrk="1" hangingPunct="1">
              <a:lnSpc>
                <a:spcPct val="110000"/>
              </a:lnSpc>
              <a:spcBef>
                <a:spcPct val="20000"/>
              </a:spcBef>
              <a:buClrTx/>
              <a:buSzTx/>
              <a:buFontTx/>
              <a:buNone/>
              <a:defRPr/>
            </a:pPr>
            <a:r>
              <a:rPr kumimoji="0" lang="zh-CN" altLang="en-US" sz="2200" b="1" kern="1200" cap="none" spc="0" normalizeH="0" baseline="0" noProof="0" dirty="0">
                <a:latin typeface="Times New Roman" panose="02020603050405020304" pitchFamily="18" charset="0"/>
                <a:ea typeface="宋体" panose="02010600030101010101" pitchFamily="2" charset="-122"/>
                <a:cs typeface="+mn-cs"/>
              </a:rPr>
              <a:t>                   </a:t>
            </a:r>
            <a:r>
              <a:rPr kumimoji="0" lang="en-US" altLang="zh-CN" sz="2200" b="1" kern="1200" cap="none" spc="0" normalizeH="0" baseline="0" noProof="0" dirty="0">
                <a:latin typeface="Times New Roman" panose="02020603050405020304" pitchFamily="18" charset="0"/>
                <a:ea typeface="宋体" panose="02010600030101010101" pitchFamily="2" charset="-122"/>
                <a:cs typeface="+mn-cs"/>
              </a:rPr>
              <a:t>AND  </a:t>
            </a:r>
            <a:r>
              <a:rPr kumimoji="0" lang="zh-CN" altLang="en-US" sz="2200" b="1" kern="1200" cap="none" spc="0" normalizeH="0" baseline="0" noProof="0" dirty="0">
                <a:latin typeface="Times New Roman" panose="02020603050405020304" pitchFamily="18" charset="0"/>
                <a:ea typeface="宋体" panose="02010600030101010101" pitchFamily="2" charset="-122"/>
                <a:cs typeface="+mn-cs"/>
              </a:rPr>
              <a:t>有黑白二色           </a:t>
            </a:r>
            <a:r>
              <a:rPr kumimoji="0" lang="en-US" altLang="zh-CN" sz="2200" b="1" kern="1200" cap="none" spc="0" normalizeH="0" baseline="0" noProof="0" dirty="0">
                <a:latin typeface="Times New Roman" panose="02020603050405020304" pitchFamily="18" charset="0"/>
                <a:ea typeface="宋体" panose="02010600030101010101" pitchFamily="2" charset="-122"/>
                <a:cs typeface="+mn-cs"/>
              </a:rPr>
              <a:t>THEN  </a:t>
            </a:r>
            <a:r>
              <a:rPr kumimoji="0" lang="zh-CN" altLang="en-US" sz="2200" b="1" kern="1200" cap="none" spc="0" normalizeH="0" baseline="0" noProof="0" dirty="0">
                <a:latin typeface="Times New Roman" panose="02020603050405020304" pitchFamily="18" charset="0"/>
                <a:ea typeface="宋体" panose="02010600030101010101" pitchFamily="2" charset="-122"/>
                <a:cs typeface="+mn-cs"/>
              </a:rPr>
              <a:t>该动物是</a:t>
            </a:r>
            <a:r>
              <a:rPr kumimoji="0" lang="zh-CN" altLang="en-US" sz="2200" b="1" kern="1200" cap="none" spc="0" normalizeH="0" baseline="0" noProof="0" dirty="0">
                <a:solidFill>
                  <a:srgbClr val="0000FF"/>
                </a:solidFill>
                <a:latin typeface="Times New Roman" panose="02020603050405020304" pitchFamily="18" charset="0"/>
                <a:ea typeface="宋体" panose="02010600030101010101" pitchFamily="2" charset="-122"/>
                <a:cs typeface="+mn-cs"/>
              </a:rPr>
              <a:t>鸵鸟</a:t>
            </a:r>
            <a:endParaRPr kumimoji="0" lang="zh-CN" altLang="en-US" sz="2200" b="1" kern="1200" cap="none" spc="0" normalizeH="0" baseline="0" noProof="0" dirty="0">
              <a:latin typeface="Times New Roman" panose="02020603050405020304" pitchFamily="18" charset="0"/>
              <a:ea typeface="宋体" panose="02010600030101010101" pitchFamily="2" charset="-122"/>
              <a:cs typeface="+mn-cs"/>
            </a:endParaRPr>
          </a:p>
          <a:p>
            <a:pPr marR="0" algn="just" defTabSz="914400" eaLnBrk="1" hangingPunct="1">
              <a:lnSpc>
                <a:spcPct val="110000"/>
              </a:lnSpc>
              <a:spcBef>
                <a:spcPct val="20000"/>
              </a:spcBef>
              <a:buClrTx/>
              <a:buSzTx/>
              <a:buFontTx/>
              <a:buNone/>
              <a:defRPr/>
            </a:pPr>
            <a:r>
              <a:rPr kumimoji="0" lang="en-US" altLang="zh-CN" sz="2200" b="1" i="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200" b="1" kern="1200" cap="none" spc="0" normalizeH="0" baseline="-30000" noProof="0" dirty="0">
                <a:solidFill>
                  <a:srgbClr val="0000FF"/>
                </a:solidFill>
                <a:latin typeface="Times New Roman" panose="02020603050405020304" pitchFamily="18" charset="0"/>
                <a:ea typeface="宋体" panose="02010600030101010101" pitchFamily="2" charset="-122"/>
                <a:cs typeface="+mn-cs"/>
              </a:rPr>
              <a:t>14</a:t>
            </a:r>
            <a:r>
              <a:rPr kumimoji="0" lang="zh-CN" altLang="en-US" sz="2200" b="1" kern="1200" cap="none" spc="0" normalizeH="0" baseline="0" noProof="0" dirty="0">
                <a:latin typeface="Times New Roman" panose="02020603050405020304" pitchFamily="18" charset="0"/>
                <a:ea typeface="宋体" panose="02010600030101010101" pitchFamily="2" charset="-122"/>
                <a:cs typeface="+mn-cs"/>
              </a:rPr>
              <a:t>： </a:t>
            </a:r>
            <a:r>
              <a:rPr kumimoji="0" lang="en-US" altLang="zh-CN" sz="2200" b="1" kern="1200" cap="none" spc="0" normalizeH="0" baseline="0" noProof="0" dirty="0">
                <a:latin typeface="Times New Roman" panose="02020603050405020304" pitchFamily="18" charset="0"/>
                <a:ea typeface="宋体" panose="02010600030101010101" pitchFamily="2" charset="-122"/>
                <a:cs typeface="+mn-cs"/>
              </a:rPr>
              <a:t>IF  </a:t>
            </a:r>
            <a:r>
              <a:rPr kumimoji="0" lang="zh-CN" altLang="en-US" sz="2200" b="1" kern="1200" cap="none" spc="0" normalizeH="0" baseline="0" noProof="0" dirty="0">
                <a:latin typeface="Times New Roman" panose="02020603050405020304" pitchFamily="18" charset="0"/>
                <a:ea typeface="宋体" panose="02010600030101010101" pitchFamily="2" charset="-122"/>
                <a:cs typeface="+mn-cs"/>
              </a:rPr>
              <a:t>该动物是鸟  </a:t>
            </a:r>
            <a:r>
              <a:rPr kumimoji="0" lang="en-US" altLang="zh-CN" sz="2200" b="1" kern="1200" cap="none" spc="0" normalizeH="0" baseline="0" noProof="0" dirty="0">
                <a:latin typeface="Times New Roman" panose="02020603050405020304" pitchFamily="18" charset="0"/>
                <a:ea typeface="宋体" panose="02010600030101010101" pitchFamily="2" charset="-122"/>
                <a:cs typeface="+mn-cs"/>
              </a:rPr>
              <a:t>AND </a:t>
            </a:r>
            <a:r>
              <a:rPr kumimoji="0" lang="zh-CN" altLang="en-US" sz="2200" b="1" kern="1200" cap="none" spc="0" normalizeH="0" baseline="0" noProof="0" dirty="0">
                <a:latin typeface="Times New Roman" panose="02020603050405020304" pitchFamily="18" charset="0"/>
                <a:ea typeface="宋体" panose="02010600030101010101" pitchFamily="2" charset="-122"/>
                <a:cs typeface="+mn-cs"/>
              </a:rPr>
              <a:t>会游泳 </a:t>
            </a:r>
            <a:r>
              <a:rPr kumimoji="0" lang="en-US" altLang="zh-CN" sz="2200" b="1" kern="1200" cap="none" spc="0" normalizeH="0" baseline="0" noProof="0" dirty="0">
                <a:latin typeface="Times New Roman" panose="02020603050405020304" pitchFamily="18" charset="0"/>
                <a:ea typeface="宋体" panose="02010600030101010101" pitchFamily="2" charset="-122"/>
                <a:cs typeface="+mn-cs"/>
              </a:rPr>
              <a:t>AND </a:t>
            </a:r>
            <a:r>
              <a:rPr kumimoji="0" lang="zh-CN" altLang="en-US" sz="2200" b="1" kern="1200" cap="none" spc="0" normalizeH="0" baseline="0" noProof="0" dirty="0">
                <a:latin typeface="Times New Roman" panose="02020603050405020304" pitchFamily="18" charset="0"/>
                <a:ea typeface="宋体" panose="02010600030101010101" pitchFamily="2" charset="-122"/>
                <a:cs typeface="+mn-cs"/>
              </a:rPr>
              <a:t>不会飞 </a:t>
            </a:r>
          </a:p>
          <a:p>
            <a:pPr marR="0" algn="just" defTabSz="914400" eaLnBrk="1" hangingPunct="1">
              <a:lnSpc>
                <a:spcPct val="110000"/>
              </a:lnSpc>
              <a:spcBef>
                <a:spcPct val="20000"/>
              </a:spcBef>
              <a:buClrTx/>
              <a:buSzTx/>
              <a:buFontTx/>
              <a:buNone/>
              <a:defRPr/>
            </a:pPr>
            <a:r>
              <a:rPr kumimoji="0" lang="zh-CN" altLang="en-US" sz="2200" b="1" kern="1200" cap="none" spc="0" normalizeH="0" baseline="0" noProof="0" dirty="0">
                <a:latin typeface="Times New Roman" panose="02020603050405020304" pitchFamily="18" charset="0"/>
                <a:ea typeface="宋体" panose="02010600030101010101" pitchFamily="2" charset="-122"/>
                <a:cs typeface="+mn-cs"/>
              </a:rPr>
              <a:t>                 </a:t>
            </a:r>
            <a:r>
              <a:rPr kumimoji="0" lang="en-US" altLang="zh-CN" sz="2200" b="1" kern="1200" cap="none" spc="0" normalizeH="0" baseline="0" noProof="0" dirty="0">
                <a:latin typeface="Times New Roman" panose="02020603050405020304" pitchFamily="18" charset="0"/>
                <a:ea typeface="宋体" panose="02010600030101010101" pitchFamily="2" charset="-122"/>
                <a:cs typeface="+mn-cs"/>
              </a:rPr>
              <a:t>AND  </a:t>
            </a:r>
            <a:r>
              <a:rPr kumimoji="0" lang="zh-CN" altLang="en-US" sz="2200" b="1" kern="1200" cap="none" spc="0" normalizeH="0" baseline="0" noProof="0" dirty="0">
                <a:latin typeface="Times New Roman" panose="02020603050405020304" pitchFamily="18" charset="0"/>
                <a:ea typeface="宋体" panose="02010600030101010101" pitchFamily="2" charset="-122"/>
                <a:cs typeface="+mn-cs"/>
              </a:rPr>
              <a:t>有黑白二色             </a:t>
            </a:r>
            <a:r>
              <a:rPr kumimoji="0" lang="en-US" altLang="zh-CN" sz="2200" b="1" kern="1200" cap="none" spc="0" normalizeH="0" baseline="0" noProof="0" dirty="0">
                <a:latin typeface="Times New Roman" panose="02020603050405020304" pitchFamily="18" charset="0"/>
                <a:ea typeface="宋体" panose="02010600030101010101" pitchFamily="2" charset="-122"/>
                <a:cs typeface="+mn-cs"/>
              </a:rPr>
              <a:t>THEN  </a:t>
            </a:r>
            <a:r>
              <a:rPr kumimoji="0" lang="zh-CN" altLang="en-US" sz="2200" b="1" kern="1200" cap="none" spc="0" normalizeH="0" baseline="0" noProof="0" dirty="0">
                <a:latin typeface="Times New Roman" panose="02020603050405020304" pitchFamily="18" charset="0"/>
                <a:ea typeface="宋体" panose="02010600030101010101" pitchFamily="2" charset="-122"/>
                <a:cs typeface="+mn-cs"/>
              </a:rPr>
              <a:t>该动物是</a:t>
            </a:r>
            <a:r>
              <a:rPr kumimoji="0" lang="zh-CN" altLang="en-US" sz="2200" b="1" kern="1200" cap="none" spc="0" normalizeH="0" baseline="0" noProof="0" dirty="0">
                <a:solidFill>
                  <a:srgbClr val="0000FF"/>
                </a:solidFill>
                <a:latin typeface="Times New Roman" panose="02020603050405020304" pitchFamily="18" charset="0"/>
                <a:ea typeface="宋体" panose="02010600030101010101" pitchFamily="2" charset="-122"/>
                <a:cs typeface="+mn-cs"/>
              </a:rPr>
              <a:t>企鹅</a:t>
            </a:r>
            <a:r>
              <a:rPr kumimoji="0" lang="zh-CN" altLang="en-US" sz="2200" b="1" kern="1200" cap="none" spc="0" normalizeH="0" baseline="0" noProof="0" dirty="0">
                <a:latin typeface="Times New Roman" panose="02020603050405020304" pitchFamily="18" charset="0"/>
                <a:ea typeface="宋体" panose="02010600030101010101" pitchFamily="2" charset="-122"/>
                <a:cs typeface="+mn-cs"/>
              </a:rPr>
              <a:t>                         </a:t>
            </a:r>
          </a:p>
          <a:p>
            <a:pPr marR="0" algn="just" defTabSz="914400" eaLnBrk="1" hangingPunct="1">
              <a:lnSpc>
                <a:spcPct val="110000"/>
              </a:lnSpc>
              <a:spcBef>
                <a:spcPct val="20000"/>
              </a:spcBef>
              <a:buClrTx/>
              <a:buSzTx/>
              <a:buFontTx/>
              <a:buNone/>
              <a:defRPr/>
            </a:pPr>
            <a:r>
              <a:rPr kumimoji="0" lang="en-US" altLang="zh-CN" sz="2200" b="1" i="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200" b="1" kern="1200" cap="none" spc="0" normalizeH="0" baseline="-30000" noProof="0" dirty="0">
                <a:solidFill>
                  <a:srgbClr val="0000FF"/>
                </a:solidFill>
                <a:latin typeface="Times New Roman" panose="02020603050405020304" pitchFamily="18" charset="0"/>
                <a:ea typeface="宋体" panose="02010600030101010101" pitchFamily="2" charset="-122"/>
                <a:cs typeface="+mn-cs"/>
              </a:rPr>
              <a:t>15</a:t>
            </a:r>
            <a:r>
              <a:rPr kumimoji="0" lang="zh-CN" altLang="en-US" sz="2200" b="1" kern="1200" cap="none" spc="0" normalizeH="0" baseline="0" noProof="0" dirty="0">
                <a:latin typeface="Times New Roman" panose="02020603050405020304" pitchFamily="18" charset="0"/>
                <a:ea typeface="宋体" panose="02010600030101010101" pitchFamily="2" charset="-122"/>
                <a:cs typeface="+mn-cs"/>
              </a:rPr>
              <a:t>： </a:t>
            </a:r>
            <a:r>
              <a:rPr kumimoji="0" lang="en-US" altLang="zh-CN" sz="2200" b="1" kern="1200" cap="none" spc="0" normalizeH="0" baseline="0" noProof="0" dirty="0">
                <a:latin typeface="Times New Roman" panose="02020603050405020304" pitchFamily="18" charset="0"/>
                <a:ea typeface="宋体" panose="02010600030101010101" pitchFamily="2" charset="-122"/>
                <a:cs typeface="+mn-cs"/>
              </a:rPr>
              <a:t>IF  </a:t>
            </a:r>
            <a:r>
              <a:rPr kumimoji="0" lang="zh-CN" altLang="en-US" sz="2200" b="1" kern="1200" cap="none" spc="0" normalizeH="0" baseline="0" noProof="0" dirty="0">
                <a:latin typeface="Times New Roman" panose="02020603050405020304" pitchFamily="18" charset="0"/>
                <a:ea typeface="宋体" panose="02010600030101010101" pitchFamily="2" charset="-122"/>
                <a:cs typeface="+mn-cs"/>
              </a:rPr>
              <a:t>该动物是鸟   </a:t>
            </a:r>
            <a:r>
              <a:rPr kumimoji="0" lang="en-US" altLang="zh-CN" sz="2200" b="1" kern="1200" cap="none" spc="0" normalizeH="0" baseline="0" noProof="0" dirty="0">
                <a:latin typeface="Times New Roman" panose="02020603050405020304" pitchFamily="18" charset="0"/>
                <a:ea typeface="宋体" panose="02010600030101010101" pitchFamily="2" charset="-122"/>
                <a:cs typeface="+mn-cs"/>
              </a:rPr>
              <a:t>AND  </a:t>
            </a:r>
            <a:r>
              <a:rPr kumimoji="0" lang="zh-CN" altLang="en-US" sz="2200" b="1" kern="1200" cap="none" spc="0" normalizeH="0" baseline="0" noProof="0" dirty="0">
                <a:latin typeface="Times New Roman" panose="02020603050405020304" pitchFamily="18" charset="0"/>
                <a:ea typeface="宋体" panose="02010600030101010101" pitchFamily="2" charset="-122"/>
                <a:cs typeface="+mn-cs"/>
              </a:rPr>
              <a:t>善飞     </a:t>
            </a:r>
            <a:r>
              <a:rPr kumimoji="0" lang="en-US" altLang="zh-CN" sz="2200" b="1" kern="1200" cap="none" spc="0" normalizeH="0" baseline="0" noProof="0" dirty="0">
                <a:latin typeface="Times New Roman" panose="02020603050405020304" pitchFamily="18" charset="0"/>
                <a:ea typeface="宋体" panose="02010600030101010101" pitchFamily="2" charset="-122"/>
                <a:cs typeface="+mn-cs"/>
              </a:rPr>
              <a:t>THEN  </a:t>
            </a:r>
            <a:r>
              <a:rPr kumimoji="0" lang="zh-CN" altLang="en-US" sz="2200" b="1" kern="1200" cap="none" spc="0" normalizeH="0" baseline="0" noProof="0" dirty="0">
                <a:latin typeface="宋体" panose="02010600030101010101" pitchFamily="2" charset="-122"/>
                <a:ea typeface="宋体" panose="02010600030101010101" pitchFamily="2" charset="-122"/>
                <a:cs typeface="+mn-cs"/>
              </a:rPr>
              <a:t>该动物是</a:t>
            </a:r>
            <a:r>
              <a:rPr kumimoji="0" lang="zh-CN" altLang="en-US" sz="2200" b="1" kern="1200" cap="none" spc="0" normalizeH="0" baseline="0" noProof="0" dirty="0">
                <a:solidFill>
                  <a:srgbClr val="0000FF"/>
                </a:solidFill>
                <a:latin typeface="宋体" panose="02010600030101010101" pitchFamily="2" charset="-122"/>
                <a:ea typeface="宋体" panose="02010600030101010101" pitchFamily="2" charset="-122"/>
                <a:cs typeface="+mn-cs"/>
              </a:rPr>
              <a:t>信天翁</a:t>
            </a: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74</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84995" name="Rectangle 2"/>
          <p:cNvSpPr>
            <a:spLocks noGrp="1"/>
          </p:cNvSpPr>
          <p:nvPr>
            <p:ph type="title"/>
          </p:nvPr>
        </p:nvSpPr>
        <p:spPr>
          <a:ln/>
        </p:spPr>
        <p:txBody>
          <a:bodyPr vert="horz" wrap="square" lIns="91440" tIns="45720" rIns="91440" bIns="45720" anchor="b" anchorCtr="0"/>
          <a:lstStyle/>
          <a:p>
            <a:pPr eaLnBrk="1" hangingPunct="1"/>
            <a:r>
              <a:rPr lang="en-US" altLang="zh-CN" sz="3600" dirty="0">
                <a:latin typeface="Times New Roman" panose="02020603050405020304" pitchFamily="18" charset="0"/>
              </a:rPr>
              <a:t>2.3.3  </a:t>
            </a:r>
            <a:r>
              <a:rPr lang="zh-CN" altLang="en-US" sz="3600" dirty="0">
                <a:latin typeface="Times New Roman" panose="02020603050405020304" pitchFamily="18" charset="0"/>
              </a:rPr>
              <a:t>产生式系统的例子</a:t>
            </a:r>
            <a:r>
              <a:rPr lang="en-US" altLang="zh-CN" sz="3600" dirty="0">
                <a:latin typeface="Times New Roman" panose="02020603050405020304" pitchFamily="18" charset="0"/>
              </a:rPr>
              <a:t>——</a:t>
            </a:r>
            <a:r>
              <a:rPr lang="zh-CN" altLang="en-US" sz="3600" dirty="0">
                <a:latin typeface="Times New Roman" panose="02020603050405020304" pitchFamily="18" charset="0"/>
              </a:rPr>
              <a:t>动物识别系统</a:t>
            </a:r>
          </a:p>
        </p:txBody>
      </p:sp>
      <p:sp>
        <p:nvSpPr>
          <p:cNvPr id="84996" name="Rectangle 3"/>
          <p:cNvSpPr>
            <a:spLocks noGrp="1"/>
          </p:cNvSpPr>
          <p:nvPr>
            <p:ph idx="1"/>
          </p:nvPr>
        </p:nvSpPr>
        <p:spPr>
          <a:xfrm>
            <a:off x="250825" y="1022350"/>
            <a:ext cx="8642350" cy="5835650"/>
          </a:xfrm>
          <a:ln/>
        </p:spPr>
        <p:txBody>
          <a:bodyPr vert="horz" wrap="square" lIns="91440" tIns="45720" rIns="91440" bIns="45720" anchor="t" anchorCtr="0"/>
          <a:lstStyle/>
          <a:p>
            <a:pPr marL="190500" indent="-190500" eaLnBrk="1" hangingPunct="1"/>
            <a:r>
              <a:rPr lang="en-US" altLang="zh-CN" dirty="0"/>
              <a:t> </a:t>
            </a:r>
            <a:r>
              <a:rPr lang="zh-CN" altLang="en-US" dirty="0"/>
              <a:t>设已知初始事实存放在</a:t>
            </a:r>
            <a:r>
              <a:rPr lang="zh-CN" altLang="en-US" b="1" dirty="0">
                <a:solidFill>
                  <a:schemeClr val="folHlink"/>
                </a:solidFill>
              </a:rPr>
              <a:t>综合数据库</a:t>
            </a:r>
            <a:r>
              <a:rPr lang="zh-CN" altLang="en-US" dirty="0"/>
              <a:t>中：</a:t>
            </a:r>
          </a:p>
          <a:p>
            <a:pPr marL="190500" indent="-190500" eaLnBrk="1" hangingPunct="1">
              <a:buNone/>
            </a:pPr>
            <a:r>
              <a:rPr lang="zh-CN" altLang="en-US" b="1" dirty="0"/>
              <a:t>     </a:t>
            </a:r>
            <a:r>
              <a:rPr lang="zh-CN" altLang="en-US" b="1" dirty="0">
                <a:solidFill>
                  <a:schemeClr val="accent2"/>
                </a:solidFill>
              </a:rPr>
              <a:t>该动物身上有：暗斑点，长脖子，长腿，奶，蹄</a:t>
            </a:r>
          </a:p>
          <a:p>
            <a:pPr marL="190500" indent="-190500" eaLnBrk="1" hangingPunct="1"/>
            <a:r>
              <a:rPr lang="zh-CN" altLang="en-US" b="1" dirty="0">
                <a:latin typeface="宋体" panose="02010600030101010101" pitchFamily="2" charset="-122"/>
              </a:rPr>
              <a:t> 推理机构的工作过程</a:t>
            </a:r>
            <a:r>
              <a:rPr lang="zh-CN" altLang="en-US" b="1" dirty="0"/>
              <a:t> ：</a:t>
            </a:r>
          </a:p>
          <a:p>
            <a:pPr marL="190500" indent="-190500" eaLnBrk="1" hangingPunct="1">
              <a:buNone/>
            </a:pPr>
            <a:r>
              <a:rPr lang="zh-CN" altLang="en-US" dirty="0">
                <a:latin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1</a:t>
            </a:r>
            <a:r>
              <a:rPr lang="zh-CN" altLang="en-US" dirty="0">
                <a:latin typeface="宋体" panose="02010600030101010101" pitchFamily="2" charset="-122"/>
              </a:rPr>
              <a:t>）从规则库中取出</a:t>
            </a:r>
            <a:r>
              <a:rPr lang="en-US" altLang="zh-CN" i="1" dirty="0">
                <a:latin typeface="Times New Roman" panose="02020603050405020304" pitchFamily="18" charset="0"/>
                <a:cs typeface="Times New Roman" panose="02020603050405020304" pitchFamily="18" charset="0"/>
              </a:rPr>
              <a:t>r</a:t>
            </a:r>
            <a:r>
              <a:rPr lang="en-US" altLang="zh-CN" baseline="-30000" dirty="0">
                <a:latin typeface="Times New Roman" panose="02020603050405020304" pitchFamily="18" charset="0"/>
                <a:cs typeface="Times New Roman" panose="02020603050405020304" pitchFamily="18" charset="0"/>
              </a:rPr>
              <a:t>1</a:t>
            </a:r>
            <a:r>
              <a:rPr lang="zh-CN" altLang="en-US" dirty="0">
                <a:latin typeface="宋体" panose="02010600030101010101" pitchFamily="2" charset="-122"/>
              </a:rPr>
              <a:t>，检查其前提是否可与综合数据库中的已知事实匹配。匹配失败则</a:t>
            </a:r>
            <a:r>
              <a:rPr lang="en-US" altLang="zh-CN" i="1" dirty="0">
                <a:latin typeface="Times New Roman" panose="02020603050405020304" pitchFamily="18" charset="0"/>
                <a:cs typeface="Times New Roman" panose="02020603050405020304" pitchFamily="18" charset="0"/>
              </a:rPr>
              <a:t>r</a:t>
            </a:r>
            <a:r>
              <a:rPr lang="en-US" altLang="zh-CN" baseline="-30000" dirty="0">
                <a:latin typeface="宋体" panose="02010600030101010101" pitchFamily="2" charset="-122"/>
              </a:rPr>
              <a:t>1</a:t>
            </a:r>
            <a:r>
              <a:rPr lang="zh-CN" altLang="en-US" dirty="0">
                <a:latin typeface="宋体" panose="02010600030101010101" pitchFamily="2" charset="-122"/>
              </a:rPr>
              <a:t>不能被用于推理。然后取</a:t>
            </a:r>
            <a:r>
              <a:rPr lang="en-US" altLang="zh-CN" i="1" dirty="0">
                <a:latin typeface="Times New Roman" panose="02020603050405020304" pitchFamily="18" charset="0"/>
                <a:cs typeface="Times New Roman" panose="02020603050405020304" pitchFamily="18" charset="0"/>
              </a:rPr>
              <a:t>r</a:t>
            </a:r>
            <a:r>
              <a:rPr lang="en-US" altLang="zh-CN" baseline="-30000" dirty="0">
                <a:latin typeface="宋体" panose="02010600030101010101" pitchFamily="2" charset="-122"/>
              </a:rPr>
              <a:t>2</a:t>
            </a:r>
            <a:r>
              <a:rPr lang="zh-CN" altLang="en-US" dirty="0">
                <a:latin typeface="宋体" panose="02010600030101010101" pitchFamily="2" charset="-122"/>
              </a:rPr>
              <a:t>进行同样的工作。匹配成功则</a:t>
            </a:r>
            <a:r>
              <a:rPr lang="en-US" altLang="zh-CN" i="1" dirty="0">
                <a:latin typeface="Times New Roman" panose="02020603050405020304" pitchFamily="18" charset="0"/>
                <a:cs typeface="Times New Roman" panose="02020603050405020304" pitchFamily="18" charset="0"/>
              </a:rPr>
              <a:t>r</a:t>
            </a:r>
            <a:r>
              <a:rPr lang="en-US" altLang="zh-CN" baseline="-30000" dirty="0">
                <a:latin typeface="宋体" panose="02010600030101010101" pitchFamily="2" charset="-122"/>
              </a:rPr>
              <a:t>2</a:t>
            </a:r>
            <a:r>
              <a:rPr lang="zh-CN" altLang="en-US" dirty="0">
                <a:latin typeface="宋体" panose="02010600030101010101" pitchFamily="2" charset="-122"/>
              </a:rPr>
              <a:t>被执行。</a:t>
            </a:r>
          </a:p>
          <a:p>
            <a:pPr marL="190500" indent="-190500" eaLnBrk="1" hangingPunct="1">
              <a:buClr>
                <a:srgbClr val="0000FF"/>
              </a:buClr>
              <a:buFont typeface="Wingdings" panose="05000000000000000000" pitchFamily="2" charset="2"/>
              <a:buChar char="§"/>
            </a:pPr>
            <a:r>
              <a:rPr lang="zh-CN" altLang="en-US" b="1" dirty="0">
                <a:solidFill>
                  <a:schemeClr val="folHlink"/>
                </a:solidFill>
                <a:latin typeface="宋体" panose="02010600030101010101" pitchFamily="2" charset="-122"/>
              </a:rPr>
              <a:t> 综合数据库</a:t>
            </a:r>
            <a:r>
              <a:rPr lang="zh-CN" altLang="en-US" b="1" dirty="0">
                <a:latin typeface="宋体" panose="02010600030101010101" pitchFamily="2" charset="-122"/>
              </a:rPr>
              <a:t> ：</a:t>
            </a:r>
          </a:p>
          <a:p>
            <a:pPr marL="190500" indent="-190500" eaLnBrk="1" hangingPunct="1">
              <a:buNone/>
            </a:pPr>
            <a:r>
              <a:rPr lang="zh-CN" altLang="en-US" b="1" dirty="0">
                <a:latin typeface="宋体" panose="02010600030101010101" pitchFamily="2" charset="-122"/>
              </a:rPr>
              <a:t> </a:t>
            </a:r>
            <a:r>
              <a:rPr lang="zh-CN" altLang="en-US" b="1" dirty="0">
                <a:solidFill>
                  <a:schemeClr val="accent2"/>
                </a:solidFill>
                <a:latin typeface="宋体" panose="02010600030101010101" pitchFamily="2" charset="-122"/>
              </a:rPr>
              <a:t>该动物身上有：暗斑点，长脖子，长腿，奶，蹄，哺乳动物</a:t>
            </a:r>
            <a:r>
              <a:rPr lang="zh-CN" altLang="en-US" b="1" dirty="0">
                <a:latin typeface="宋体" panose="02010600030101010101" pitchFamily="2" charset="-122"/>
              </a:rPr>
              <a:t>  </a:t>
            </a:r>
            <a:r>
              <a:rPr lang="zh-CN" altLang="en-US" b="1" dirty="0"/>
              <a:t> </a:t>
            </a:r>
          </a:p>
        </p:txBody>
      </p:sp>
      <p:sp>
        <p:nvSpPr>
          <p:cNvPr id="2" name="矩形 1"/>
          <p:cNvSpPr/>
          <p:nvPr/>
        </p:nvSpPr>
        <p:spPr>
          <a:xfrm>
            <a:off x="2667000" y="4648200"/>
            <a:ext cx="6585839" cy="434350"/>
          </a:xfrm>
          <a:prstGeom prst="rect">
            <a:avLst/>
          </a:prstGeom>
        </p:spPr>
        <p:txBody>
          <a:bodyPr wrap="square">
            <a:spAutoFit/>
          </a:bodyPr>
          <a:lstStyle/>
          <a:p>
            <a:pPr lvl="0" algn="just" eaLnBrk="1" hangingPunct="1">
              <a:lnSpc>
                <a:spcPct val="110000"/>
              </a:lnSpc>
              <a:spcBef>
                <a:spcPct val="20000"/>
              </a:spcBef>
              <a:defRPr/>
            </a:pPr>
            <a:r>
              <a:rPr lang="en-US" altLang="zh-CN" sz="2200" b="1" i="1" dirty="0">
                <a:solidFill>
                  <a:srgbClr val="0000FF"/>
                </a:solidFill>
                <a:latin typeface="Times New Roman" panose="02020603050405020304" pitchFamily="18" charset="0"/>
                <a:cs typeface="Times New Roman" panose="02020603050405020304" pitchFamily="18" charset="0"/>
              </a:rPr>
              <a:t>r</a:t>
            </a:r>
            <a:r>
              <a:rPr lang="en-US" altLang="zh-CN" sz="2200" b="1" baseline="-30000" dirty="0">
                <a:solidFill>
                  <a:srgbClr val="0000FF"/>
                </a:solidFill>
                <a:latin typeface="Times New Roman" panose="02020603050405020304" pitchFamily="18" charset="0"/>
                <a:cs typeface="Times New Roman" panose="02020603050405020304" pitchFamily="18" charset="0"/>
              </a:rPr>
              <a:t>2</a:t>
            </a:r>
            <a:r>
              <a:rPr lang="zh-CN" altLang="en-US" sz="2200" b="1" dirty="0">
                <a:solidFill>
                  <a:srgbClr val="0000FF"/>
                </a:solidFill>
                <a:latin typeface="宋体" panose="02010600030101010101" pitchFamily="2" charset="-122"/>
              </a:rPr>
              <a:t>：</a:t>
            </a:r>
            <a:r>
              <a:rPr lang="zh-CN" altLang="en-US" sz="2200" b="1" dirty="0">
                <a:solidFill>
                  <a:srgbClr val="0000FF"/>
                </a:solidFill>
                <a:latin typeface="Times New Roman" panose="02020603050405020304" pitchFamily="18" charset="0"/>
                <a:cs typeface="Times New Roman" panose="02020603050405020304" pitchFamily="18" charset="0"/>
              </a:rPr>
              <a:t> </a:t>
            </a:r>
            <a:r>
              <a:rPr lang="en-US" altLang="zh-CN" sz="2200" b="1" dirty="0">
                <a:solidFill>
                  <a:srgbClr val="0000FF"/>
                </a:solidFill>
                <a:latin typeface="Times New Roman" panose="02020603050405020304" pitchFamily="18" charset="0"/>
                <a:cs typeface="Times New Roman" panose="02020603050405020304" pitchFamily="18" charset="0"/>
              </a:rPr>
              <a:t>IF   </a:t>
            </a:r>
            <a:r>
              <a:rPr lang="zh-CN" altLang="en-US" sz="2200" b="1" dirty="0">
                <a:solidFill>
                  <a:srgbClr val="0000FF"/>
                </a:solidFill>
                <a:latin typeface="宋体" panose="02010600030101010101" pitchFamily="2" charset="-122"/>
              </a:rPr>
              <a:t>该动物有奶</a:t>
            </a:r>
            <a:r>
              <a:rPr lang="zh-CN" altLang="en-US" sz="2200" b="1" dirty="0">
                <a:solidFill>
                  <a:srgbClr val="0000FF"/>
                </a:solidFill>
                <a:latin typeface="Times New Roman" panose="02020603050405020304" pitchFamily="18" charset="0"/>
                <a:cs typeface="Times New Roman" panose="02020603050405020304" pitchFamily="18" charset="0"/>
              </a:rPr>
              <a:t>        </a:t>
            </a:r>
            <a:r>
              <a:rPr lang="en-US" altLang="zh-CN" sz="2200" b="1" dirty="0">
                <a:solidFill>
                  <a:srgbClr val="0000FF"/>
                </a:solidFill>
                <a:latin typeface="Times New Roman" panose="02020603050405020304" pitchFamily="18" charset="0"/>
                <a:cs typeface="Times New Roman" panose="02020603050405020304" pitchFamily="18" charset="0"/>
              </a:rPr>
              <a:t>THEN  </a:t>
            </a:r>
            <a:r>
              <a:rPr lang="zh-CN" altLang="en-US" sz="2200" b="1" dirty="0">
                <a:solidFill>
                  <a:srgbClr val="0000FF"/>
                </a:solidFill>
                <a:latin typeface="宋体" panose="02010600030101010101" pitchFamily="2" charset="-122"/>
              </a:rPr>
              <a:t>该动物是哺乳动物</a:t>
            </a:r>
            <a:endParaRPr lang="zh-CN" altLang="en-US" sz="2200" b="1" dirty="0">
              <a:solidFill>
                <a:srgbClr val="0000FF"/>
              </a:solidFill>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75</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86019" name="Rectangle 2"/>
          <p:cNvSpPr>
            <a:spLocks noGrp="1"/>
          </p:cNvSpPr>
          <p:nvPr>
            <p:ph type="title"/>
          </p:nvPr>
        </p:nvSpPr>
        <p:spPr>
          <a:ln/>
        </p:spPr>
        <p:txBody>
          <a:bodyPr vert="horz" wrap="square" lIns="91440" tIns="45720" rIns="91440" bIns="45720" anchor="b" anchorCtr="0"/>
          <a:lstStyle/>
          <a:p>
            <a:pPr eaLnBrk="1" hangingPunct="1"/>
            <a:r>
              <a:rPr lang="en-US" altLang="zh-CN" sz="3600" dirty="0">
                <a:latin typeface="Times New Roman" panose="02020603050405020304" pitchFamily="18" charset="0"/>
              </a:rPr>
              <a:t>2.3.3  </a:t>
            </a:r>
            <a:r>
              <a:rPr lang="zh-CN" altLang="en-US" sz="3600" dirty="0">
                <a:latin typeface="Times New Roman" panose="02020603050405020304" pitchFamily="18" charset="0"/>
              </a:rPr>
              <a:t>产生式系统的例子</a:t>
            </a:r>
            <a:r>
              <a:rPr lang="en-US" altLang="zh-CN" sz="3600" dirty="0">
                <a:latin typeface="Times New Roman" panose="02020603050405020304" pitchFamily="18" charset="0"/>
              </a:rPr>
              <a:t>——</a:t>
            </a:r>
            <a:r>
              <a:rPr lang="zh-CN" altLang="en-US" sz="3600" dirty="0">
                <a:latin typeface="Times New Roman" panose="02020603050405020304" pitchFamily="18" charset="0"/>
              </a:rPr>
              <a:t>动物识别系统</a:t>
            </a:r>
          </a:p>
        </p:txBody>
      </p:sp>
      <p:sp>
        <p:nvSpPr>
          <p:cNvPr id="86020" name="Rectangle 3"/>
          <p:cNvSpPr>
            <a:spLocks noGrp="1"/>
          </p:cNvSpPr>
          <p:nvPr>
            <p:ph idx="1"/>
          </p:nvPr>
        </p:nvSpPr>
        <p:spPr>
          <a:xfrm>
            <a:off x="250825" y="1733550"/>
            <a:ext cx="8642350" cy="4210050"/>
          </a:xfrm>
          <a:ln/>
        </p:spPr>
        <p:txBody>
          <a:bodyPr vert="horz" wrap="square" lIns="91440" tIns="45720" rIns="91440" bIns="45720" anchor="t" anchorCtr="0"/>
          <a:lstStyle/>
          <a:p>
            <a:pPr marL="190500" indent="-190500" eaLnBrk="1" hangingPunct="1">
              <a:buNone/>
            </a:pPr>
            <a:r>
              <a:rPr lang="zh-CN" altLang="en-US" dirty="0">
                <a:latin typeface="Times New Roman" panose="02020603050405020304" pitchFamily="18" charset="0"/>
              </a:rPr>
              <a:t>（</a:t>
            </a:r>
            <a:r>
              <a:rPr lang="en-US" altLang="zh-CN" dirty="0">
                <a:latin typeface="Times New Roman" panose="02020603050405020304" pitchFamily="18" charset="0"/>
              </a:rPr>
              <a:t>2</a:t>
            </a:r>
            <a:r>
              <a:rPr lang="zh-CN" altLang="en-US" dirty="0">
                <a:latin typeface="Times New Roman" panose="02020603050405020304" pitchFamily="18" charset="0"/>
              </a:rPr>
              <a:t>）分别用</a:t>
            </a:r>
            <a:r>
              <a:rPr lang="en-US" altLang="zh-CN" i="1" dirty="0">
                <a:latin typeface="Times New Roman" panose="02020603050405020304" pitchFamily="18" charset="0"/>
              </a:rPr>
              <a:t>r</a:t>
            </a:r>
            <a:r>
              <a:rPr lang="en-US" altLang="zh-CN" baseline="-30000" dirty="0">
                <a:latin typeface="Times New Roman" panose="02020603050405020304" pitchFamily="18" charset="0"/>
              </a:rPr>
              <a:t>3</a:t>
            </a:r>
            <a:r>
              <a:rPr lang="zh-CN" altLang="en-US" dirty="0">
                <a:latin typeface="Times New Roman" panose="02020603050405020304" pitchFamily="18" charset="0"/>
              </a:rPr>
              <a:t>，</a:t>
            </a:r>
            <a:r>
              <a:rPr lang="en-US" altLang="zh-CN" i="1" dirty="0">
                <a:latin typeface="Times New Roman" panose="02020603050405020304" pitchFamily="18" charset="0"/>
              </a:rPr>
              <a:t>r</a:t>
            </a:r>
            <a:r>
              <a:rPr lang="en-US" altLang="zh-CN" baseline="-30000" dirty="0">
                <a:latin typeface="Times New Roman" panose="02020603050405020304" pitchFamily="18" charset="0"/>
              </a:rPr>
              <a:t>4</a:t>
            </a:r>
            <a:r>
              <a:rPr lang="zh-CN" altLang="en-US" dirty="0">
                <a:latin typeface="Times New Roman" panose="02020603050405020304" pitchFamily="18" charset="0"/>
              </a:rPr>
              <a:t>，</a:t>
            </a:r>
            <a:r>
              <a:rPr lang="en-US" altLang="zh-CN" i="1" dirty="0">
                <a:latin typeface="Times New Roman" panose="02020603050405020304" pitchFamily="18" charset="0"/>
              </a:rPr>
              <a:t>r</a:t>
            </a:r>
            <a:r>
              <a:rPr lang="en-US" altLang="zh-CN" baseline="-30000" dirty="0">
                <a:latin typeface="Times New Roman" panose="02020603050405020304" pitchFamily="18" charset="0"/>
              </a:rPr>
              <a:t>5</a:t>
            </a:r>
            <a:r>
              <a:rPr lang="zh-CN" altLang="en-US" dirty="0">
                <a:latin typeface="Times New Roman" panose="02020603050405020304" pitchFamily="18" charset="0"/>
              </a:rPr>
              <a:t>，</a:t>
            </a:r>
            <a:r>
              <a:rPr lang="en-US" altLang="zh-CN" i="1" dirty="0">
                <a:latin typeface="Times New Roman" panose="02020603050405020304" pitchFamily="18" charset="0"/>
              </a:rPr>
              <a:t>r</a:t>
            </a:r>
            <a:r>
              <a:rPr lang="en-US" altLang="zh-CN" baseline="-30000" dirty="0">
                <a:latin typeface="Times New Roman" panose="02020603050405020304" pitchFamily="18" charset="0"/>
              </a:rPr>
              <a:t>6</a:t>
            </a:r>
            <a:r>
              <a:rPr lang="zh-CN" altLang="en-US" dirty="0">
                <a:latin typeface="Times New Roman" panose="02020603050405020304" pitchFamily="18" charset="0"/>
              </a:rPr>
              <a:t>综合数据库中的已知事实进行匹配，均不成功。 </a:t>
            </a:r>
            <a:r>
              <a:rPr lang="en-US" altLang="zh-CN" i="1" dirty="0">
                <a:latin typeface="Times New Roman" panose="02020603050405020304" pitchFamily="18" charset="0"/>
              </a:rPr>
              <a:t>r</a:t>
            </a:r>
            <a:r>
              <a:rPr lang="en-US" altLang="zh-CN" baseline="-30000" dirty="0">
                <a:latin typeface="Times New Roman" panose="02020603050405020304" pitchFamily="18" charset="0"/>
              </a:rPr>
              <a:t>7</a:t>
            </a:r>
            <a:r>
              <a:rPr lang="zh-CN" altLang="en-US" dirty="0">
                <a:latin typeface="Times New Roman" panose="02020603050405020304" pitchFamily="18" charset="0"/>
              </a:rPr>
              <a:t>匹配成功，执行</a:t>
            </a:r>
            <a:r>
              <a:rPr lang="en-US" altLang="zh-CN" i="1" dirty="0">
                <a:latin typeface="Times New Roman" panose="02020603050405020304" pitchFamily="18" charset="0"/>
              </a:rPr>
              <a:t>r</a:t>
            </a:r>
            <a:r>
              <a:rPr lang="en-US" altLang="zh-CN" baseline="-30000" dirty="0">
                <a:latin typeface="Times New Roman" panose="02020603050405020304" pitchFamily="18" charset="0"/>
              </a:rPr>
              <a:t>7</a:t>
            </a:r>
            <a:r>
              <a:rPr lang="en-US" altLang="zh-CN" dirty="0">
                <a:latin typeface="Times New Roman" panose="02020603050405020304" pitchFamily="18" charset="0"/>
              </a:rPr>
              <a:t> </a:t>
            </a:r>
            <a:r>
              <a:rPr lang="zh-CN" altLang="en-US" dirty="0">
                <a:latin typeface="Times New Roman" panose="02020603050405020304" pitchFamily="18" charset="0"/>
              </a:rPr>
              <a:t>。</a:t>
            </a:r>
          </a:p>
          <a:p>
            <a:pPr marL="190500" indent="-190500" eaLnBrk="1" hangingPunct="1">
              <a:buClr>
                <a:srgbClr val="0000FF"/>
              </a:buClr>
              <a:buFont typeface="Wingdings" panose="05000000000000000000" pitchFamily="2" charset="2"/>
              <a:buChar char="§"/>
            </a:pPr>
            <a:r>
              <a:rPr lang="zh-CN" altLang="en-US" b="1" dirty="0">
                <a:latin typeface="Times New Roman" panose="02020603050405020304" pitchFamily="18" charset="0"/>
              </a:rPr>
              <a:t> </a:t>
            </a:r>
            <a:r>
              <a:rPr lang="zh-CN" altLang="en-US" b="1" dirty="0">
                <a:solidFill>
                  <a:schemeClr val="folHlink"/>
                </a:solidFill>
                <a:latin typeface="Times New Roman" panose="02020603050405020304" pitchFamily="18" charset="0"/>
              </a:rPr>
              <a:t>综合数据库：</a:t>
            </a:r>
          </a:p>
          <a:p>
            <a:pPr marL="190500" indent="-190500" eaLnBrk="1" hangingPunct="1">
              <a:buNone/>
            </a:pPr>
            <a:r>
              <a:rPr lang="zh-CN" altLang="en-US" b="1" dirty="0">
                <a:solidFill>
                  <a:schemeClr val="folHlink"/>
                </a:solidFill>
                <a:latin typeface="Times New Roman" panose="02020603050405020304" pitchFamily="18" charset="0"/>
              </a:rPr>
              <a:t> </a:t>
            </a:r>
            <a:r>
              <a:rPr lang="zh-CN" altLang="en-US" b="1" dirty="0">
                <a:solidFill>
                  <a:schemeClr val="accent2"/>
                </a:solidFill>
                <a:latin typeface="Times New Roman" panose="02020603050405020304" pitchFamily="18" charset="0"/>
              </a:rPr>
              <a:t>该动物身上有：暗斑点，长脖子，长腿，奶，蹄，哺乳动物，有蹄类动物</a:t>
            </a:r>
            <a:endParaRPr lang="zh-CN" altLang="en-US" b="1" dirty="0">
              <a:solidFill>
                <a:schemeClr val="folHlink"/>
              </a:solidFill>
              <a:latin typeface="Times New Roman" panose="02020603050405020304" pitchFamily="18" charset="0"/>
            </a:endParaRPr>
          </a:p>
          <a:p>
            <a:pPr marL="190500" indent="-190500" eaLnBrk="1" hangingPunct="1">
              <a:buNone/>
            </a:pPr>
            <a:r>
              <a:rPr lang="zh-CN" altLang="en-US" dirty="0">
                <a:latin typeface="Times New Roman" panose="02020603050405020304" pitchFamily="18" charset="0"/>
              </a:rPr>
              <a:t>（</a:t>
            </a:r>
            <a:r>
              <a:rPr lang="en-US" altLang="zh-CN" dirty="0">
                <a:latin typeface="Times New Roman" panose="02020603050405020304" pitchFamily="18" charset="0"/>
              </a:rPr>
              <a:t>3</a:t>
            </a:r>
            <a:r>
              <a:rPr lang="zh-CN" altLang="en-US" dirty="0">
                <a:latin typeface="Times New Roman" panose="02020603050405020304" pitchFamily="18" charset="0"/>
              </a:rPr>
              <a:t>）</a:t>
            </a:r>
            <a:r>
              <a:rPr lang="en-US" altLang="zh-CN" i="1" dirty="0">
                <a:latin typeface="Times New Roman" panose="02020603050405020304" pitchFamily="18" charset="0"/>
              </a:rPr>
              <a:t>r</a:t>
            </a:r>
            <a:r>
              <a:rPr lang="en-US" altLang="zh-CN" baseline="-30000" dirty="0">
                <a:latin typeface="Times New Roman" panose="02020603050405020304" pitchFamily="18" charset="0"/>
              </a:rPr>
              <a:t>11</a:t>
            </a:r>
            <a:r>
              <a:rPr lang="zh-CN" altLang="en-US" dirty="0">
                <a:latin typeface="Times New Roman" panose="02020603050405020304" pitchFamily="18" charset="0"/>
              </a:rPr>
              <a:t>匹配成功，并推出 “该动物是长颈鹿” 。</a:t>
            </a:r>
            <a:r>
              <a:rPr lang="zh-CN" altLang="en-US" b="1" dirty="0">
                <a:solidFill>
                  <a:schemeClr val="folHlink"/>
                </a:solidFill>
                <a:latin typeface="Times New Roman" panose="02020603050405020304" pitchFamily="18" charset="0"/>
              </a:rPr>
              <a:t> </a:t>
            </a:r>
            <a:r>
              <a:rPr lang="zh-CN" altLang="en-US" b="1" dirty="0">
                <a:latin typeface="Times New Roman" panose="02020603050405020304" pitchFamily="18" charset="0"/>
              </a:rPr>
              <a:t>  </a:t>
            </a:r>
          </a:p>
        </p:txBody>
      </p:sp>
      <p:sp>
        <p:nvSpPr>
          <p:cNvPr id="86021" name="Rectangle 4"/>
          <p:cNvSpPr/>
          <p:nvPr/>
        </p:nvSpPr>
        <p:spPr>
          <a:xfrm>
            <a:off x="398463" y="1087438"/>
            <a:ext cx="4287837" cy="519112"/>
          </a:xfrm>
          <a:prstGeom prst="rect">
            <a:avLst/>
          </a:prstGeom>
          <a:noFill/>
          <a:ln w="9525">
            <a:noFill/>
          </a:ln>
        </p:spPr>
        <p:txBody>
          <a:bodyPr wrap="none">
            <a:spAutoFit/>
          </a:bodyPr>
          <a:lstStyle/>
          <a:p>
            <a:pPr eaLnBrk="1" hangingPunct="1">
              <a:buBlip>
                <a:blip r:embed="rId2"/>
              </a:buBlip>
            </a:pPr>
            <a:r>
              <a:rPr lang="en-US" altLang="zh-CN" sz="2800" b="1" dirty="0">
                <a:latin typeface="宋体" panose="02010600030101010101" pitchFamily="2" charset="-122"/>
              </a:rPr>
              <a:t> </a:t>
            </a:r>
            <a:r>
              <a:rPr lang="zh-CN" altLang="en-US" sz="2800" b="1" dirty="0">
                <a:latin typeface="宋体" panose="02010600030101010101" pitchFamily="2" charset="-122"/>
              </a:rPr>
              <a:t>推理机构的工作过程</a:t>
            </a:r>
            <a:r>
              <a:rPr lang="zh-CN" altLang="en-US" sz="2800" b="1" dirty="0">
                <a:latin typeface="Arial" panose="020B0604020202020204" pitchFamily="34" charset="0"/>
              </a:rPr>
              <a:t> ：</a:t>
            </a:r>
          </a:p>
        </p:txBody>
      </p:sp>
      <p:sp>
        <p:nvSpPr>
          <p:cNvPr id="2" name="矩形 1"/>
          <p:cNvSpPr/>
          <p:nvPr/>
        </p:nvSpPr>
        <p:spPr>
          <a:xfrm>
            <a:off x="2536285" y="2716224"/>
            <a:ext cx="6531515" cy="904863"/>
          </a:xfrm>
          <a:prstGeom prst="rect">
            <a:avLst/>
          </a:prstGeom>
        </p:spPr>
        <p:txBody>
          <a:bodyPr wrap="square">
            <a:spAutoFit/>
          </a:bodyPr>
          <a:lstStyle/>
          <a:p>
            <a:pPr lvl="0" algn="just" eaLnBrk="1" hangingPunct="1">
              <a:lnSpc>
                <a:spcPct val="110000"/>
              </a:lnSpc>
              <a:spcBef>
                <a:spcPct val="20000"/>
              </a:spcBef>
              <a:defRPr/>
            </a:pPr>
            <a:r>
              <a:rPr lang="en-US" altLang="zh-CN" sz="2200" b="1" i="1" dirty="0">
                <a:solidFill>
                  <a:srgbClr val="0000FF"/>
                </a:solidFill>
                <a:latin typeface="Times New Roman" panose="02020603050405020304" pitchFamily="18" charset="0"/>
                <a:cs typeface="Times New Roman" panose="02020603050405020304" pitchFamily="18" charset="0"/>
              </a:rPr>
              <a:t>r</a:t>
            </a:r>
            <a:r>
              <a:rPr lang="en-US" altLang="zh-CN" sz="2200" b="1" baseline="-30000" dirty="0">
                <a:solidFill>
                  <a:srgbClr val="0000FF"/>
                </a:solidFill>
                <a:latin typeface="Times New Roman" panose="02020603050405020304" pitchFamily="18" charset="0"/>
              </a:rPr>
              <a:t>7</a:t>
            </a:r>
            <a:r>
              <a:rPr lang="zh-CN" altLang="en-US" sz="2200" b="1" dirty="0">
                <a:solidFill>
                  <a:srgbClr val="0000FF"/>
                </a:solidFill>
                <a:latin typeface="Times New Roman" panose="02020603050405020304" pitchFamily="18" charset="0"/>
              </a:rPr>
              <a:t>： </a:t>
            </a:r>
            <a:r>
              <a:rPr lang="en-US" altLang="zh-CN" sz="2200" b="1" dirty="0">
                <a:solidFill>
                  <a:srgbClr val="0000FF"/>
                </a:solidFill>
                <a:latin typeface="Times New Roman" panose="02020603050405020304" pitchFamily="18" charset="0"/>
              </a:rPr>
              <a:t>IF   </a:t>
            </a:r>
            <a:r>
              <a:rPr lang="zh-CN" altLang="en-US" sz="2200" b="1" dirty="0">
                <a:solidFill>
                  <a:srgbClr val="0000FF"/>
                </a:solidFill>
                <a:latin typeface="Times New Roman" panose="02020603050405020304" pitchFamily="18" charset="0"/>
              </a:rPr>
              <a:t>该动物是哺乳动物  </a:t>
            </a:r>
            <a:r>
              <a:rPr lang="en-US" altLang="zh-CN" sz="2200" b="1" dirty="0">
                <a:solidFill>
                  <a:srgbClr val="0000FF"/>
                </a:solidFill>
                <a:latin typeface="Times New Roman" panose="02020603050405020304" pitchFamily="18" charset="0"/>
              </a:rPr>
              <a:t>AND  </a:t>
            </a:r>
            <a:r>
              <a:rPr lang="zh-CN" altLang="en-US" sz="2200" b="1" dirty="0">
                <a:solidFill>
                  <a:srgbClr val="0000FF"/>
                </a:solidFill>
                <a:latin typeface="Times New Roman" panose="02020603050405020304" pitchFamily="18" charset="0"/>
              </a:rPr>
              <a:t>有蹄  </a:t>
            </a:r>
          </a:p>
          <a:p>
            <a:pPr lvl="0" algn="just" eaLnBrk="1" hangingPunct="1">
              <a:lnSpc>
                <a:spcPct val="110000"/>
              </a:lnSpc>
              <a:spcBef>
                <a:spcPct val="20000"/>
              </a:spcBef>
              <a:defRPr/>
            </a:pPr>
            <a:r>
              <a:rPr lang="zh-CN" altLang="en-US" sz="2200" b="1" dirty="0">
                <a:solidFill>
                  <a:srgbClr val="0000FF"/>
                </a:solidFill>
                <a:latin typeface="Times New Roman" panose="02020603050405020304" pitchFamily="18" charset="0"/>
              </a:rPr>
              <a:t>                                    </a:t>
            </a:r>
            <a:r>
              <a:rPr lang="en-US" altLang="zh-CN" sz="2200" b="1" dirty="0">
                <a:solidFill>
                  <a:srgbClr val="0000FF"/>
                </a:solidFill>
                <a:latin typeface="Times New Roman" panose="02020603050405020304" pitchFamily="18" charset="0"/>
              </a:rPr>
              <a:t>THEN  </a:t>
            </a:r>
            <a:r>
              <a:rPr lang="zh-CN" altLang="en-US" sz="2200" b="1" dirty="0">
                <a:solidFill>
                  <a:srgbClr val="0000FF"/>
                </a:solidFill>
                <a:latin typeface="Times New Roman" panose="02020603050405020304" pitchFamily="18" charset="0"/>
              </a:rPr>
              <a:t>该动物是有蹄类动物</a:t>
            </a:r>
          </a:p>
        </p:txBody>
      </p:sp>
      <p:sp>
        <p:nvSpPr>
          <p:cNvPr id="3" name="矩形 2"/>
          <p:cNvSpPr/>
          <p:nvPr/>
        </p:nvSpPr>
        <p:spPr>
          <a:xfrm>
            <a:off x="1158240" y="5618168"/>
            <a:ext cx="7772400" cy="904863"/>
          </a:xfrm>
          <a:prstGeom prst="rect">
            <a:avLst/>
          </a:prstGeom>
        </p:spPr>
        <p:txBody>
          <a:bodyPr wrap="square">
            <a:spAutoFit/>
          </a:bodyPr>
          <a:lstStyle/>
          <a:p>
            <a:pPr lvl="0" algn="just" eaLnBrk="1" hangingPunct="1">
              <a:lnSpc>
                <a:spcPct val="110000"/>
              </a:lnSpc>
              <a:spcBef>
                <a:spcPct val="20000"/>
              </a:spcBef>
              <a:defRPr/>
            </a:pPr>
            <a:r>
              <a:rPr lang="zh-CN" altLang="en-US" sz="2200" b="1" dirty="0">
                <a:solidFill>
                  <a:srgbClr val="0000FF"/>
                </a:solidFill>
                <a:latin typeface="Times New Roman" panose="02020603050405020304" pitchFamily="18" charset="0"/>
              </a:rPr>
              <a:t> </a:t>
            </a:r>
            <a:r>
              <a:rPr lang="en-US" altLang="zh-CN" sz="2200" b="1" dirty="0">
                <a:solidFill>
                  <a:srgbClr val="0000FF"/>
                </a:solidFill>
                <a:latin typeface="Times New Roman" panose="02020603050405020304" pitchFamily="18" charset="0"/>
              </a:rPr>
              <a:t>IF  </a:t>
            </a:r>
            <a:r>
              <a:rPr lang="zh-CN" altLang="en-US" sz="2200" b="1" dirty="0">
                <a:solidFill>
                  <a:srgbClr val="0000FF"/>
                </a:solidFill>
                <a:latin typeface="Times New Roman" panose="02020603050405020304" pitchFamily="18" charset="0"/>
              </a:rPr>
              <a:t>该动物是有蹄类动物   </a:t>
            </a:r>
            <a:r>
              <a:rPr lang="en-US" altLang="zh-CN" sz="2200" b="1" dirty="0">
                <a:solidFill>
                  <a:srgbClr val="0000FF"/>
                </a:solidFill>
                <a:latin typeface="Times New Roman" panose="02020603050405020304" pitchFamily="18" charset="0"/>
              </a:rPr>
              <a:t>AND  </a:t>
            </a:r>
            <a:r>
              <a:rPr lang="zh-CN" altLang="en-US" sz="2200" b="1" dirty="0">
                <a:solidFill>
                  <a:srgbClr val="0000FF"/>
                </a:solidFill>
                <a:latin typeface="Times New Roman" panose="02020603050405020304" pitchFamily="18" charset="0"/>
              </a:rPr>
              <a:t>有长脖子  </a:t>
            </a:r>
            <a:r>
              <a:rPr lang="en-US" altLang="zh-CN" sz="2200" b="1" dirty="0">
                <a:solidFill>
                  <a:srgbClr val="0000FF"/>
                </a:solidFill>
                <a:latin typeface="Times New Roman" panose="02020603050405020304" pitchFamily="18" charset="0"/>
              </a:rPr>
              <a:t>AND  </a:t>
            </a:r>
            <a:r>
              <a:rPr lang="zh-CN" altLang="en-US" sz="2200" b="1" dirty="0">
                <a:solidFill>
                  <a:srgbClr val="0000FF"/>
                </a:solidFill>
                <a:latin typeface="Times New Roman" panose="02020603050405020304" pitchFamily="18" charset="0"/>
              </a:rPr>
              <a:t>有长腿 </a:t>
            </a:r>
          </a:p>
          <a:p>
            <a:pPr lvl="0" algn="just" eaLnBrk="1" hangingPunct="1">
              <a:lnSpc>
                <a:spcPct val="110000"/>
              </a:lnSpc>
              <a:spcBef>
                <a:spcPct val="20000"/>
              </a:spcBef>
              <a:defRPr/>
            </a:pPr>
            <a:r>
              <a:rPr lang="zh-CN" altLang="en-US" sz="2200" b="1" dirty="0">
                <a:solidFill>
                  <a:srgbClr val="0000FF"/>
                </a:solidFill>
                <a:latin typeface="Times New Roman" panose="02020603050405020304" pitchFamily="18" charset="0"/>
              </a:rPr>
              <a:t>                    </a:t>
            </a:r>
            <a:r>
              <a:rPr lang="en-US" altLang="zh-CN" sz="2200" b="1" dirty="0">
                <a:solidFill>
                  <a:srgbClr val="0000FF"/>
                </a:solidFill>
                <a:latin typeface="Times New Roman" panose="02020603050405020304" pitchFamily="18" charset="0"/>
              </a:rPr>
              <a:t>AND  </a:t>
            </a:r>
            <a:r>
              <a:rPr lang="zh-CN" altLang="en-US" sz="2200" b="1" dirty="0">
                <a:solidFill>
                  <a:srgbClr val="0000FF"/>
                </a:solidFill>
                <a:latin typeface="Times New Roman" panose="02020603050405020304" pitchFamily="18" charset="0"/>
              </a:rPr>
              <a:t>身上有暗斑点      </a:t>
            </a:r>
            <a:r>
              <a:rPr lang="en-US" altLang="zh-CN" sz="2200" b="1" dirty="0">
                <a:solidFill>
                  <a:srgbClr val="0000FF"/>
                </a:solidFill>
                <a:latin typeface="Times New Roman" panose="02020603050405020304" pitchFamily="18" charset="0"/>
              </a:rPr>
              <a:t>THEN  </a:t>
            </a:r>
            <a:r>
              <a:rPr lang="zh-CN" altLang="en-US" sz="2200" b="1" dirty="0">
                <a:solidFill>
                  <a:srgbClr val="0000FF"/>
                </a:solidFill>
                <a:latin typeface="Times New Roman" panose="02020603050405020304" pitchFamily="18" charset="0"/>
              </a:rPr>
              <a:t>该动物是长颈鹿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76</a:t>
            </a:fld>
            <a:endParaRPr lang="ja-JP" altLang="en-US" dirty="0">
              <a:solidFill>
                <a:srgbClr val="A50021"/>
              </a:solidFill>
              <a:latin typeface="Arial" panose="020B0604020202020204" pitchFamily="34" charset="0"/>
              <a:ea typeface="MS PGothic" panose="020B0600070205080204" pitchFamily="34" charset="-128"/>
            </a:endParaRPr>
          </a:p>
        </p:txBody>
      </p:sp>
      <p:pic>
        <p:nvPicPr>
          <p:cNvPr id="87043" name="Picture 2" descr="changjinglu2"/>
          <p:cNvPicPr>
            <a:picLocks noChangeAspect="1"/>
          </p:cNvPicPr>
          <p:nvPr/>
        </p:nvPicPr>
        <p:blipFill>
          <a:blip r:embed="rId2"/>
          <a:stretch>
            <a:fillRect/>
          </a:stretch>
        </p:blipFill>
        <p:spPr>
          <a:xfrm>
            <a:off x="284163" y="915988"/>
            <a:ext cx="2713037" cy="4238625"/>
          </a:xfrm>
          <a:prstGeom prst="rect">
            <a:avLst/>
          </a:prstGeom>
          <a:noFill/>
          <a:ln w="9525">
            <a:noFill/>
          </a:ln>
        </p:spPr>
      </p:pic>
      <p:graphicFrame>
        <p:nvGraphicFramePr>
          <p:cNvPr id="87044" name="Object 3"/>
          <p:cNvGraphicFramePr>
            <a:graphicFrameLocks noChangeAspect="1"/>
          </p:cNvGraphicFramePr>
          <p:nvPr/>
        </p:nvGraphicFramePr>
        <p:xfrm>
          <a:off x="242888" y="1050925"/>
          <a:ext cx="8456612" cy="4894263"/>
        </p:xfrm>
        <a:graphic>
          <a:graphicData uri="http://schemas.openxmlformats.org/presentationml/2006/ole">
            <mc:AlternateContent xmlns:mc="http://schemas.openxmlformats.org/markup-compatibility/2006">
              <mc:Choice xmlns:v="urn:schemas-microsoft-com:vml" Requires="v">
                <p:oleObj r:id="rId3" imgW="5492750" imgH="2953385" progId="SmartDraw.2">
                  <p:embed/>
                </p:oleObj>
              </mc:Choice>
              <mc:Fallback>
                <p:oleObj r:id="rId3" imgW="5492750" imgH="2953385" progId="SmartDraw.2">
                  <p:embed/>
                  <p:pic>
                    <p:nvPicPr>
                      <p:cNvPr id="0" name="图片 3117"/>
                      <p:cNvPicPr/>
                      <p:nvPr/>
                    </p:nvPicPr>
                    <p:blipFill>
                      <a:blip r:embed="rId4"/>
                      <a:stretch>
                        <a:fillRect/>
                      </a:stretch>
                    </p:blipFill>
                    <p:spPr>
                      <a:xfrm>
                        <a:off x="242888" y="1050925"/>
                        <a:ext cx="8456612" cy="4894263"/>
                      </a:xfrm>
                      <a:prstGeom prst="rect">
                        <a:avLst/>
                      </a:prstGeom>
                      <a:noFill/>
                      <a:ln w="38100">
                        <a:noFill/>
                        <a:miter/>
                      </a:ln>
                    </p:spPr>
                  </p:pic>
                </p:oleObj>
              </mc:Fallback>
            </mc:AlternateContent>
          </a:graphicData>
        </a:graphic>
      </p:graphicFrame>
      <p:sp>
        <p:nvSpPr>
          <p:cNvPr id="87045" name="Rectangle 4"/>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49" charset="-122"/>
              </a:rPr>
              <a:t>2.3.3  </a:t>
            </a:r>
            <a:r>
              <a:rPr lang="zh-CN" altLang="en-US" sz="3600" dirty="0">
                <a:solidFill>
                  <a:schemeClr val="bg1"/>
                </a:solidFill>
                <a:latin typeface="Times New Roman" panose="02020603050405020304" pitchFamily="18" charset="0"/>
                <a:ea typeface="黑体" panose="02010609060101010101" pitchFamily="49" charset="-122"/>
              </a:rPr>
              <a:t>产生式系统的例子</a:t>
            </a:r>
            <a:r>
              <a:rPr lang="en-US" altLang="zh-CN" sz="3600" dirty="0">
                <a:solidFill>
                  <a:schemeClr val="bg1"/>
                </a:solidFill>
                <a:latin typeface="Times New Roman" panose="02020603050405020304" pitchFamily="18" charset="0"/>
                <a:ea typeface="黑体" panose="02010609060101010101" pitchFamily="49" charset="-122"/>
              </a:rPr>
              <a:t>——</a:t>
            </a:r>
            <a:r>
              <a:rPr lang="zh-CN" altLang="en-US" sz="3600" dirty="0">
                <a:solidFill>
                  <a:schemeClr val="bg1"/>
                </a:solidFill>
                <a:latin typeface="Times New Roman" panose="02020603050405020304" pitchFamily="18" charset="0"/>
                <a:ea typeface="黑体" panose="02010609060101010101" pitchFamily="49" charset="-122"/>
              </a:rPr>
              <a:t>动物识别系统</a:t>
            </a:r>
          </a:p>
        </p:txBody>
      </p:sp>
      <p:sp>
        <p:nvSpPr>
          <p:cNvPr id="257029" name="Rectangle 5"/>
          <p:cNvSpPr/>
          <p:nvPr/>
        </p:nvSpPr>
        <p:spPr>
          <a:xfrm>
            <a:off x="5324475" y="4075113"/>
            <a:ext cx="1727200" cy="552450"/>
          </a:xfrm>
          <a:prstGeom prst="rect">
            <a:avLst/>
          </a:prstGeom>
          <a:noFill/>
          <a:ln w="38100" cap="flat" cmpd="sng">
            <a:solidFill>
              <a:srgbClr val="0000FF"/>
            </a:solidFill>
            <a:prstDash val="solid"/>
            <a:miter/>
            <a:headEnd type="none" w="med" len="med"/>
            <a:tailEnd type="none" w="med" len="med"/>
          </a:ln>
        </p:spPr>
        <p:txBody>
          <a:bodyPr wrap="none" anchor="ctr" anchorCtr="0"/>
          <a:lstStyle/>
          <a:p>
            <a:pPr eaLnBrk="1" hangingPunct="1"/>
            <a:endParaRPr lang="zh-CN" altLang="en-US" dirty="0">
              <a:latin typeface="Verdana" panose="020B0604030504040204" pitchFamily="34" charset="0"/>
            </a:endParaRPr>
          </a:p>
        </p:txBody>
      </p:sp>
      <p:sp>
        <p:nvSpPr>
          <p:cNvPr id="257030" name="Rectangle 6"/>
          <p:cNvSpPr/>
          <p:nvPr/>
        </p:nvSpPr>
        <p:spPr>
          <a:xfrm>
            <a:off x="5765800" y="2725738"/>
            <a:ext cx="1727200" cy="552450"/>
          </a:xfrm>
          <a:prstGeom prst="rect">
            <a:avLst/>
          </a:prstGeom>
          <a:noFill/>
          <a:ln w="38100" cap="flat" cmpd="sng">
            <a:solidFill>
              <a:srgbClr val="0000FF"/>
            </a:solidFill>
            <a:prstDash val="solid"/>
            <a:miter/>
            <a:headEnd type="none" w="med" len="med"/>
            <a:tailEnd type="none" w="med" len="med"/>
          </a:ln>
        </p:spPr>
        <p:txBody>
          <a:bodyPr wrap="none" anchor="ctr" anchorCtr="0"/>
          <a:lstStyle/>
          <a:p>
            <a:pPr eaLnBrk="1" hangingPunct="1"/>
            <a:endParaRPr lang="zh-CN" altLang="en-US" dirty="0">
              <a:latin typeface="Verdana" panose="020B0604030504040204" pitchFamily="34" charset="0"/>
            </a:endParaRPr>
          </a:p>
        </p:txBody>
      </p:sp>
      <p:sp>
        <p:nvSpPr>
          <p:cNvPr id="257031" name="Rectangle 7"/>
          <p:cNvSpPr/>
          <p:nvPr/>
        </p:nvSpPr>
        <p:spPr>
          <a:xfrm>
            <a:off x="3663950" y="1150938"/>
            <a:ext cx="1727200" cy="552450"/>
          </a:xfrm>
          <a:prstGeom prst="rect">
            <a:avLst/>
          </a:prstGeom>
          <a:noFill/>
          <a:ln w="38100" cap="flat" cmpd="sng">
            <a:solidFill>
              <a:srgbClr val="0000FF"/>
            </a:solidFill>
            <a:prstDash val="solid"/>
            <a:miter/>
            <a:headEnd type="none" w="med" len="med"/>
            <a:tailEnd type="none" w="med" len="med"/>
          </a:ln>
        </p:spPr>
        <p:txBody>
          <a:bodyPr wrap="none" anchor="ctr" anchorCtr="0"/>
          <a:lstStyle/>
          <a:p>
            <a:pPr eaLnBrk="1" hangingPunct="1"/>
            <a:endParaRPr lang="zh-CN" altLang="en-US" dirty="0">
              <a:latin typeface="Verdana" panose="020B060403050404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7029"/>
                                        </p:tgtEl>
                                        <p:attrNameLst>
                                          <p:attrName>style.visibility</p:attrName>
                                        </p:attrNameLst>
                                      </p:cBhvr>
                                      <p:to>
                                        <p:strVal val="visible"/>
                                      </p:to>
                                    </p:set>
                                  </p:childTnLst>
                                  <p:subTnLst>
                                    <p:set>
                                      <p:cBhvr override="childStyle">
                                        <p:cTn dur="1" fill="hold" display="0" masterRel="nextClick" afterEffect="1"/>
                                        <p:tgtEl>
                                          <p:spTgt spid="257029"/>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7030"/>
                                        </p:tgtEl>
                                        <p:attrNameLst>
                                          <p:attrName>style.visibility</p:attrName>
                                        </p:attrNameLst>
                                      </p:cBhvr>
                                      <p:to>
                                        <p:strVal val="visible"/>
                                      </p:to>
                                    </p:set>
                                  </p:childTnLst>
                                  <p:subTnLst>
                                    <p:set>
                                      <p:cBhvr override="childStyle">
                                        <p:cTn dur="1" fill="hold" display="0" masterRel="nextClick" afterEffect="1"/>
                                        <p:tgtEl>
                                          <p:spTgt spid="257030"/>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70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9" grpId="0" animBg="1"/>
      <p:bldP spid="257030" grpId="0" animBg="1"/>
      <p:bldP spid="257031"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77</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88067" name="Rectangle 2"/>
          <p:cNvSpPr>
            <a:spLocks noGrp="1"/>
          </p:cNvSpPr>
          <p:nvPr>
            <p:ph type="title"/>
          </p:nvPr>
        </p:nvSpPr>
        <p:spPr>
          <a:ln/>
        </p:spPr>
        <p:txBody>
          <a:bodyPr vert="horz" wrap="square" lIns="91440" tIns="45720" rIns="91440" bIns="45720" anchor="b" anchorCtr="0"/>
          <a:lstStyle/>
          <a:p>
            <a:pPr eaLnBrk="1" hangingPunct="1"/>
            <a:r>
              <a:rPr lang="en-US" altLang="zh-CN" dirty="0">
                <a:latin typeface="Times New Roman" panose="02020603050405020304" pitchFamily="18" charset="0"/>
              </a:rPr>
              <a:t>2.3.4  </a:t>
            </a:r>
            <a:r>
              <a:rPr lang="zh-CN" altLang="en-US" dirty="0">
                <a:latin typeface="Times New Roman" panose="02020603050405020304" pitchFamily="18" charset="0"/>
              </a:rPr>
              <a:t>产生式表示法的特点</a:t>
            </a:r>
          </a:p>
        </p:txBody>
      </p:sp>
      <p:sp>
        <p:nvSpPr>
          <p:cNvPr id="88068" name="Rectangle 3"/>
          <p:cNvSpPr/>
          <p:nvPr/>
        </p:nvSpPr>
        <p:spPr>
          <a:xfrm>
            <a:off x="290513" y="973138"/>
            <a:ext cx="3848100" cy="528637"/>
          </a:xfrm>
          <a:prstGeom prst="rect">
            <a:avLst/>
          </a:prstGeom>
          <a:noFill/>
          <a:ln w="9525">
            <a:noFill/>
          </a:ln>
        </p:spPr>
        <p:txBody>
          <a:bodyPr>
            <a:spAutoFit/>
          </a:bodyPr>
          <a:lstStyle/>
          <a:p>
            <a:pPr marL="342900" indent="-342900" eaLnBrk="1" hangingPunct="1">
              <a:lnSpc>
                <a:spcPct val="110000"/>
              </a:lnSpc>
              <a:spcBef>
                <a:spcPct val="20000"/>
              </a:spcBef>
              <a:buClr>
                <a:schemeClr val="tx1"/>
              </a:buClr>
              <a:buFont typeface="Wingdings" panose="05000000000000000000" pitchFamily="2" charset="2"/>
            </a:pPr>
            <a:r>
              <a:rPr lang="en-US" altLang="zh-CN" sz="2600" b="1" dirty="0">
                <a:latin typeface="Times New Roman" panose="02020603050405020304" pitchFamily="18" charset="0"/>
              </a:rPr>
              <a:t>1. </a:t>
            </a:r>
            <a:r>
              <a:rPr lang="zh-CN" altLang="en-US" sz="2600" b="1" dirty="0">
                <a:latin typeface="Times New Roman" panose="02020603050405020304" pitchFamily="18" charset="0"/>
              </a:rPr>
              <a:t>产生式表示法的优点</a:t>
            </a:r>
          </a:p>
        </p:txBody>
      </p:sp>
      <p:sp>
        <p:nvSpPr>
          <p:cNvPr id="88069" name="Rectangle 4"/>
          <p:cNvSpPr/>
          <p:nvPr/>
        </p:nvSpPr>
        <p:spPr>
          <a:xfrm>
            <a:off x="288925" y="1673225"/>
            <a:ext cx="3895725" cy="2281238"/>
          </a:xfrm>
          <a:prstGeom prst="rect">
            <a:avLst/>
          </a:prstGeom>
          <a:gradFill rotWithShape="0">
            <a:gsLst>
              <a:gs pos="0">
                <a:srgbClr val="CCFFCC"/>
              </a:gs>
              <a:gs pos="100000">
                <a:schemeClr val="bg1"/>
              </a:gs>
            </a:gsLst>
            <a:path path="rect">
              <a:fillToRect l="100000" t="100000"/>
            </a:path>
            <a:tileRect/>
          </a:gradFill>
          <a:ln w="9525" cap="flat" cmpd="sng">
            <a:solidFill>
              <a:srgbClr val="808080"/>
            </a:solidFill>
            <a:prstDash val="solid"/>
            <a:miter/>
            <a:headEnd type="none" w="med" len="med"/>
            <a:tailEnd type="none" w="med" len="med"/>
          </a:ln>
        </p:spPr>
        <p:txBody>
          <a:bodyPr/>
          <a:lstStyle/>
          <a:p>
            <a:pPr marL="101600" eaLnBrk="1" hangingPunct="1">
              <a:lnSpc>
                <a:spcPct val="120000"/>
              </a:lnSpc>
              <a:spcBef>
                <a:spcPct val="20000"/>
              </a:spcBef>
              <a:buClr>
                <a:schemeClr val="accent2"/>
              </a:buClr>
              <a:buFont typeface="Wingdings" panose="05000000000000000000" pitchFamily="2" charset="2"/>
            </a:pPr>
            <a:r>
              <a:rPr lang="zh-CN" altLang="en-US" sz="2500" b="1" dirty="0">
                <a:latin typeface="Times New Roman" panose="02020603050405020304" pitchFamily="18" charset="0"/>
              </a:rPr>
              <a:t>（</a:t>
            </a:r>
            <a:r>
              <a:rPr lang="en-US" altLang="zh-CN" sz="2500" b="1" dirty="0">
                <a:latin typeface="Times New Roman" panose="02020603050405020304" pitchFamily="18" charset="0"/>
              </a:rPr>
              <a:t>1</a:t>
            </a:r>
            <a:r>
              <a:rPr lang="zh-CN" altLang="en-US" sz="2500" b="1" dirty="0">
                <a:latin typeface="Times New Roman" panose="02020603050405020304" pitchFamily="18" charset="0"/>
              </a:rPr>
              <a:t>）自然性 </a:t>
            </a:r>
          </a:p>
          <a:p>
            <a:pPr marL="101600" eaLnBrk="1" hangingPunct="1">
              <a:lnSpc>
                <a:spcPct val="120000"/>
              </a:lnSpc>
              <a:spcBef>
                <a:spcPct val="20000"/>
              </a:spcBef>
              <a:buClr>
                <a:schemeClr val="accent2"/>
              </a:buClr>
              <a:buFont typeface="Wingdings" panose="05000000000000000000" pitchFamily="2" charset="2"/>
            </a:pPr>
            <a:r>
              <a:rPr lang="zh-CN" altLang="en-US" sz="2500" b="1" dirty="0">
                <a:latin typeface="Times New Roman" panose="02020603050405020304" pitchFamily="18" charset="0"/>
                <a:cs typeface="Times New Roman" panose="02020603050405020304" pitchFamily="18" charset="0"/>
              </a:rPr>
              <a:t>（</a:t>
            </a:r>
            <a:r>
              <a:rPr lang="en-US" altLang="zh-CN" sz="2500" b="1" dirty="0">
                <a:latin typeface="Times New Roman" panose="02020603050405020304" pitchFamily="18" charset="0"/>
                <a:cs typeface="Times New Roman" panose="02020603050405020304" pitchFamily="18" charset="0"/>
              </a:rPr>
              <a:t>2</a:t>
            </a:r>
            <a:r>
              <a:rPr lang="zh-CN" altLang="en-US" sz="2500" b="1" dirty="0">
                <a:latin typeface="Times New Roman" panose="02020603050405020304" pitchFamily="18" charset="0"/>
                <a:cs typeface="Times New Roman" panose="02020603050405020304" pitchFamily="18" charset="0"/>
              </a:rPr>
              <a:t>）模块性</a:t>
            </a:r>
            <a:r>
              <a:rPr lang="zh-CN" altLang="en-US" sz="2500" b="1" dirty="0">
                <a:latin typeface="Times New Roman" panose="02020603050405020304" pitchFamily="18" charset="0"/>
              </a:rPr>
              <a:t> </a:t>
            </a:r>
          </a:p>
          <a:p>
            <a:pPr marL="101600" eaLnBrk="1" hangingPunct="1">
              <a:lnSpc>
                <a:spcPct val="120000"/>
              </a:lnSpc>
              <a:spcBef>
                <a:spcPct val="20000"/>
              </a:spcBef>
              <a:buClr>
                <a:schemeClr val="accent2"/>
              </a:buClr>
              <a:buFont typeface="Wingdings" panose="05000000000000000000" pitchFamily="2" charset="2"/>
            </a:pPr>
            <a:r>
              <a:rPr lang="zh-CN" altLang="en-US" sz="2500" b="1" dirty="0">
                <a:latin typeface="Times New Roman" panose="02020603050405020304" pitchFamily="18" charset="0"/>
                <a:cs typeface="Times New Roman" panose="02020603050405020304" pitchFamily="18" charset="0"/>
              </a:rPr>
              <a:t>（</a:t>
            </a:r>
            <a:r>
              <a:rPr lang="en-US" altLang="zh-CN" sz="2500" b="1" dirty="0">
                <a:latin typeface="Times New Roman" panose="02020603050405020304" pitchFamily="18" charset="0"/>
                <a:cs typeface="Times New Roman" panose="02020603050405020304" pitchFamily="18" charset="0"/>
              </a:rPr>
              <a:t>3</a:t>
            </a:r>
            <a:r>
              <a:rPr lang="zh-CN" altLang="en-US" sz="2500" b="1" dirty="0">
                <a:latin typeface="Times New Roman" panose="02020603050405020304" pitchFamily="18" charset="0"/>
                <a:cs typeface="Times New Roman" panose="02020603050405020304" pitchFamily="18" charset="0"/>
              </a:rPr>
              <a:t>）有效性</a:t>
            </a:r>
            <a:r>
              <a:rPr lang="zh-CN" altLang="en-US" sz="2500" b="1" dirty="0">
                <a:latin typeface="Times New Roman" panose="02020603050405020304" pitchFamily="18" charset="0"/>
              </a:rPr>
              <a:t> </a:t>
            </a:r>
          </a:p>
          <a:p>
            <a:pPr marL="101600" eaLnBrk="1" hangingPunct="1">
              <a:lnSpc>
                <a:spcPct val="120000"/>
              </a:lnSpc>
              <a:spcBef>
                <a:spcPct val="20000"/>
              </a:spcBef>
              <a:buClr>
                <a:schemeClr val="accent2"/>
              </a:buClr>
              <a:buFont typeface="Wingdings" panose="05000000000000000000" pitchFamily="2" charset="2"/>
            </a:pPr>
            <a:r>
              <a:rPr lang="zh-CN" altLang="en-US" sz="2500" b="1" dirty="0">
                <a:latin typeface="Times New Roman" panose="02020603050405020304" pitchFamily="18" charset="0"/>
              </a:rPr>
              <a:t>（</a:t>
            </a:r>
            <a:r>
              <a:rPr lang="en-US" altLang="zh-CN" sz="2500" b="1" dirty="0">
                <a:latin typeface="Times New Roman" panose="02020603050405020304" pitchFamily="18" charset="0"/>
              </a:rPr>
              <a:t>4</a:t>
            </a:r>
            <a:r>
              <a:rPr lang="zh-CN" altLang="en-US" sz="2500" b="1" dirty="0">
                <a:latin typeface="Times New Roman" panose="02020603050405020304" pitchFamily="18" charset="0"/>
              </a:rPr>
              <a:t>）清晰性</a:t>
            </a:r>
            <a:r>
              <a:rPr lang="zh-CN" altLang="en-US" sz="2600" dirty="0">
                <a:latin typeface="Times New Roman" panose="02020603050405020304" pitchFamily="18" charset="0"/>
              </a:rPr>
              <a:t> </a:t>
            </a:r>
          </a:p>
        </p:txBody>
      </p:sp>
      <p:sp>
        <p:nvSpPr>
          <p:cNvPr id="88070" name="Rectangle 5"/>
          <p:cNvSpPr/>
          <p:nvPr/>
        </p:nvSpPr>
        <p:spPr>
          <a:xfrm>
            <a:off x="331788" y="4217988"/>
            <a:ext cx="3776662" cy="528637"/>
          </a:xfrm>
          <a:prstGeom prst="rect">
            <a:avLst/>
          </a:prstGeom>
          <a:noFill/>
          <a:ln w="9525">
            <a:noFill/>
          </a:ln>
        </p:spPr>
        <p:txBody>
          <a:bodyPr>
            <a:spAutoFit/>
          </a:bodyPr>
          <a:lstStyle/>
          <a:p>
            <a:pPr marL="342900" indent="-342900" eaLnBrk="1" hangingPunct="1">
              <a:lnSpc>
                <a:spcPct val="110000"/>
              </a:lnSpc>
              <a:spcBef>
                <a:spcPct val="20000"/>
              </a:spcBef>
              <a:buClr>
                <a:schemeClr val="tx1"/>
              </a:buClr>
              <a:buFont typeface="Wingdings" panose="05000000000000000000" pitchFamily="2" charset="2"/>
            </a:pPr>
            <a:r>
              <a:rPr lang="en-US" altLang="zh-CN" sz="2600" b="1" dirty="0">
                <a:latin typeface="Times New Roman" panose="02020603050405020304" pitchFamily="18" charset="0"/>
              </a:rPr>
              <a:t>2. </a:t>
            </a:r>
            <a:r>
              <a:rPr lang="zh-CN" altLang="en-US" sz="2600" b="1" dirty="0">
                <a:latin typeface="Times New Roman" panose="02020603050405020304" pitchFamily="18" charset="0"/>
              </a:rPr>
              <a:t>产生式表示法的缺点</a:t>
            </a:r>
          </a:p>
        </p:txBody>
      </p:sp>
      <p:sp>
        <p:nvSpPr>
          <p:cNvPr id="88071" name="Rectangle 6"/>
          <p:cNvSpPr/>
          <p:nvPr/>
        </p:nvSpPr>
        <p:spPr>
          <a:xfrm>
            <a:off x="330200" y="4902200"/>
            <a:ext cx="3895725" cy="1268413"/>
          </a:xfrm>
          <a:prstGeom prst="rect">
            <a:avLst/>
          </a:prstGeom>
          <a:gradFill rotWithShape="0">
            <a:gsLst>
              <a:gs pos="0">
                <a:srgbClr val="CCFFCC"/>
              </a:gs>
              <a:gs pos="100000">
                <a:schemeClr val="bg1"/>
              </a:gs>
            </a:gsLst>
            <a:path path="rect">
              <a:fillToRect l="100000" t="100000"/>
            </a:path>
            <a:tileRect/>
          </a:gradFill>
          <a:ln w="9525" cap="flat" cmpd="sng">
            <a:solidFill>
              <a:srgbClr val="808080"/>
            </a:solidFill>
            <a:prstDash val="solid"/>
            <a:miter/>
            <a:headEnd type="none" w="med" len="med"/>
            <a:tailEnd type="none" w="med" len="med"/>
          </a:ln>
        </p:spPr>
        <p:txBody>
          <a:bodyPr/>
          <a:lstStyle/>
          <a:p>
            <a:pPr marL="952500" indent="-952500" eaLnBrk="1" hangingPunct="1">
              <a:lnSpc>
                <a:spcPct val="120000"/>
              </a:lnSpc>
              <a:spcBef>
                <a:spcPct val="20000"/>
              </a:spcBef>
              <a:buClr>
                <a:schemeClr val="accent2"/>
              </a:buClr>
              <a:buFont typeface="Wingdings" panose="05000000000000000000" pitchFamily="2" charset="2"/>
            </a:pPr>
            <a:r>
              <a:rPr lang="zh-CN" altLang="en-US" sz="2500" b="1" dirty="0">
                <a:latin typeface="Times New Roman" panose="02020603050405020304" pitchFamily="18" charset="0"/>
              </a:rPr>
              <a:t>（</a:t>
            </a:r>
            <a:r>
              <a:rPr lang="en-US" altLang="zh-CN" sz="2500" b="1" dirty="0">
                <a:latin typeface="Times New Roman" panose="02020603050405020304" pitchFamily="18" charset="0"/>
              </a:rPr>
              <a:t>1</a:t>
            </a:r>
            <a:r>
              <a:rPr lang="zh-CN" altLang="en-US" sz="2500" b="1" dirty="0">
                <a:latin typeface="Times New Roman" panose="02020603050405020304" pitchFamily="18" charset="0"/>
              </a:rPr>
              <a:t>）效率不高 </a:t>
            </a:r>
          </a:p>
          <a:p>
            <a:pPr marL="952500" indent="-952500" eaLnBrk="1" hangingPunct="1">
              <a:lnSpc>
                <a:spcPct val="120000"/>
              </a:lnSpc>
              <a:spcBef>
                <a:spcPct val="20000"/>
              </a:spcBef>
              <a:buClr>
                <a:schemeClr val="accent2"/>
              </a:buClr>
              <a:buFont typeface="Wingdings" panose="05000000000000000000" pitchFamily="2" charset="2"/>
            </a:pPr>
            <a:r>
              <a:rPr lang="zh-CN" altLang="en-US" sz="2500" b="1" dirty="0">
                <a:latin typeface="Times New Roman" panose="02020603050405020304" pitchFamily="18" charset="0"/>
              </a:rPr>
              <a:t>（</a:t>
            </a:r>
            <a:r>
              <a:rPr lang="en-US" altLang="zh-CN" sz="2500" b="1" dirty="0">
                <a:latin typeface="Times New Roman" panose="02020603050405020304" pitchFamily="18" charset="0"/>
              </a:rPr>
              <a:t>2</a:t>
            </a:r>
            <a:r>
              <a:rPr lang="zh-CN" altLang="en-US" sz="2500" b="1" dirty="0">
                <a:latin typeface="Times New Roman" panose="02020603050405020304" pitchFamily="18" charset="0"/>
              </a:rPr>
              <a:t>）不能表达结构性知识</a:t>
            </a:r>
            <a:r>
              <a:rPr lang="zh-CN" altLang="en-US" sz="2500" dirty="0">
                <a:latin typeface="宋体" panose="02010600030101010101" pitchFamily="2" charset="-122"/>
              </a:rPr>
              <a:t> </a:t>
            </a:r>
          </a:p>
        </p:txBody>
      </p:sp>
      <p:sp>
        <p:nvSpPr>
          <p:cNvPr id="88072" name="Line 7"/>
          <p:cNvSpPr/>
          <p:nvPr/>
        </p:nvSpPr>
        <p:spPr>
          <a:xfrm flipH="1">
            <a:off x="4325938" y="1120775"/>
            <a:ext cx="0" cy="5354638"/>
          </a:xfrm>
          <a:prstGeom prst="line">
            <a:avLst/>
          </a:prstGeom>
          <a:ln w="38100" cap="flat" cmpd="dbl">
            <a:solidFill>
              <a:schemeClr val="accent2"/>
            </a:solidFill>
            <a:prstDash val="solid"/>
            <a:headEnd type="none" w="med" len="med"/>
            <a:tailEnd type="none" w="med" len="med"/>
          </a:ln>
        </p:spPr>
      </p:sp>
      <p:sp>
        <p:nvSpPr>
          <p:cNvPr id="88073" name="Rectangle 8"/>
          <p:cNvSpPr/>
          <p:nvPr/>
        </p:nvSpPr>
        <p:spPr>
          <a:xfrm>
            <a:off x="4491038" y="969963"/>
            <a:ext cx="4178300" cy="528637"/>
          </a:xfrm>
          <a:prstGeom prst="rect">
            <a:avLst/>
          </a:prstGeom>
          <a:noFill/>
          <a:ln w="9525">
            <a:noFill/>
          </a:ln>
        </p:spPr>
        <p:txBody>
          <a:bodyPr>
            <a:spAutoFit/>
          </a:bodyPr>
          <a:lstStyle/>
          <a:p>
            <a:pPr marL="342900" indent="-342900" eaLnBrk="1" hangingPunct="1">
              <a:lnSpc>
                <a:spcPct val="110000"/>
              </a:lnSpc>
              <a:spcBef>
                <a:spcPct val="20000"/>
              </a:spcBef>
              <a:buClr>
                <a:schemeClr val="tx1"/>
              </a:buClr>
              <a:buFont typeface="Wingdings" panose="05000000000000000000" pitchFamily="2" charset="2"/>
            </a:pPr>
            <a:r>
              <a:rPr lang="en-US" altLang="zh-CN" sz="2600" b="1" dirty="0">
                <a:latin typeface="Times New Roman" panose="02020603050405020304" pitchFamily="18" charset="0"/>
              </a:rPr>
              <a:t>3. </a:t>
            </a:r>
            <a:r>
              <a:rPr lang="zh-CN" altLang="en-US" sz="2600" b="1" dirty="0">
                <a:latin typeface="Times New Roman" panose="02020603050405020304" pitchFamily="18" charset="0"/>
              </a:rPr>
              <a:t>适合产生式</a:t>
            </a:r>
            <a:r>
              <a:rPr lang="zh-CN" altLang="en-US" sz="2600" b="1" dirty="0">
                <a:latin typeface="Arial" panose="020B0604020202020204" pitchFamily="34" charset="0"/>
              </a:rPr>
              <a:t>表示的知识</a:t>
            </a:r>
          </a:p>
        </p:txBody>
      </p:sp>
      <p:sp>
        <p:nvSpPr>
          <p:cNvPr id="88074" name="Rectangle 9"/>
          <p:cNvSpPr/>
          <p:nvPr/>
        </p:nvSpPr>
        <p:spPr>
          <a:xfrm>
            <a:off x="4465638" y="1616075"/>
            <a:ext cx="4489450" cy="4559300"/>
          </a:xfrm>
          <a:prstGeom prst="rect">
            <a:avLst/>
          </a:prstGeom>
          <a:gradFill rotWithShape="0">
            <a:gsLst>
              <a:gs pos="0">
                <a:srgbClr val="CCFFCC"/>
              </a:gs>
              <a:gs pos="100000">
                <a:schemeClr val="bg1"/>
              </a:gs>
            </a:gsLst>
            <a:path path="rect">
              <a:fillToRect l="100000" t="100000"/>
            </a:path>
            <a:tileRect/>
          </a:gradFill>
          <a:ln w="9525" cap="flat" cmpd="sng">
            <a:solidFill>
              <a:srgbClr val="808080"/>
            </a:solidFill>
            <a:prstDash val="solid"/>
            <a:miter/>
            <a:headEnd type="none" w="med" len="med"/>
            <a:tailEnd type="none" w="med" len="med"/>
          </a:ln>
        </p:spPr>
        <p:txBody>
          <a:bodyPr/>
          <a:lstStyle/>
          <a:p>
            <a:pPr algn="just" eaLnBrk="1" hangingPunct="1">
              <a:lnSpc>
                <a:spcPct val="120000"/>
              </a:lnSpc>
              <a:spcBef>
                <a:spcPct val="30000"/>
              </a:spcBef>
              <a:buClr>
                <a:schemeClr val="accent2"/>
              </a:buClr>
              <a:buFont typeface="Wingdings" panose="05000000000000000000" pitchFamily="2" charset="2"/>
            </a:pPr>
            <a:r>
              <a:rPr lang="zh-CN" altLang="en-US" sz="2500" b="1" dirty="0">
                <a:latin typeface="Times New Roman" panose="02020603050405020304" pitchFamily="18" charset="0"/>
              </a:rPr>
              <a:t>（</a:t>
            </a:r>
            <a:r>
              <a:rPr lang="en-US" altLang="zh-CN" sz="2500" b="1" dirty="0">
                <a:latin typeface="Times New Roman" panose="02020603050405020304" pitchFamily="18" charset="0"/>
              </a:rPr>
              <a:t>1</a:t>
            </a:r>
            <a:r>
              <a:rPr lang="zh-CN" altLang="en-US" sz="2500" b="1" dirty="0">
                <a:latin typeface="Times New Roman" panose="02020603050405020304" pitchFamily="18" charset="0"/>
              </a:rPr>
              <a:t>）领域知识间关系不密切，不存在结构关系。</a:t>
            </a:r>
          </a:p>
          <a:p>
            <a:pPr algn="just" eaLnBrk="1" hangingPunct="1">
              <a:lnSpc>
                <a:spcPct val="120000"/>
              </a:lnSpc>
              <a:spcBef>
                <a:spcPct val="30000"/>
              </a:spcBef>
              <a:buClr>
                <a:schemeClr val="accent2"/>
              </a:buClr>
              <a:buFont typeface="Wingdings" panose="05000000000000000000" pitchFamily="2" charset="2"/>
            </a:pPr>
            <a:r>
              <a:rPr lang="zh-CN" altLang="en-US" sz="2500" b="1" dirty="0">
                <a:latin typeface="Times New Roman" panose="02020603050405020304" pitchFamily="18" charset="0"/>
              </a:rPr>
              <a:t>（</a:t>
            </a:r>
            <a:r>
              <a:rPr lang="en-US" altLang="zh-CN" sz="2500" b="1" dirty="0">
                <a:latin typeface="Times New Roman" panose="02020603050405020304" pitchFamily="18" charset="0"/>
              </a:rPr>
              <a:t>2</a:t>
            </a:r>
            <a:r>
              <a:rPr lang="zh-CN" altLang="en-US" sz="2500" b="1" dirty="0">
                <a:latin typeface="Times New Roman" panose="02020603050405020304" pitchFamily="18" charset="0"/>
              </a:rPr>
              <a:t>）经验性及不确定性的知识，且相关领域中对这些知识没有严格、统一的理论。</a:t>
            </a:r>
          </a:p>
          <a:p>
            <a:pPr algn="just" eaLnBrk="1" hangingPunct="1">
              <a:lnSpc>
                <a:spcPct val="120000"/>
              </a:lnSpc>
              <a:spcBef>
                <a:spcPct val="30000"/>
              </a:spcBef>
              <a:spcAft>
                <a:spcPct val="50000"/>
              </a:spcAft>
              <a:buClr>
                <a:schemeClr val="accent2"/>
              </a:buClr>
              <a:buFont typeface="Wingdings" panose="05000000000000000000" pitchFamily="2" charset="2"/>
            </a:pPr>
            <a:r>
              <a:rPr lang="zh-CN" altLang="en-US" sz="2500" b="1" dirty="0">
                <a:latin typeface="Times New Roman" panose="02020603050405020304" pitchFamily="18" charset="0"/>
              </a:rPr>
              <a:t>（</a:t>
            </a:r>
            <a:r>
              <a:rPr lang="en-US" altLang="zh-CN" sz="2500" b="1" dirty="0">
                <a:latin typeface="Times New Roman" panose="02020603050405020304" pitchFamily="18" charset="0"/>
              </a:rPr>
              <a:t>3</a:t>
            </a:r>
            <a:r>
              <a:rPr lang="zh-CN" altLang="en-US" sz="2500" b="1" dirty="0">
                <a:latin typeface="Times New Roman" panose="02020603050405020304" pitchFamily="18" charset="0"/>
              </a:rPr>
              <a:t>）领域问题的求解过程可被表示为一系列相对独立的操作，且每个操作</a:t>
            </a:r>
            <a:r>
              <a:rPr lang="zh-CN" altLang="en-US" sz="2500" b="1" dirty="0">
                <a:latin typeface="宋体" panose="02010600030101010101" pitchFamily="2" charset="-122"/>
              </a:rPr>
              <a:t>可被表示为一条或多条产生式规则。</a:t>
            </a: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78</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89091" name="Rectangle 2"/>
          <p:cNvSpPr>
            <a:spLocks noGrp="1"/>
          </p:cNvSpPr>
          <p:nvPr>
            <p:ph type="title"/>
          </p:nvPr>
        </p:nvSpPr>
        <p:spPr>
          <a:ln/>
        </p:spPr>
        <p:txBody>
          <a:bodyPr vert="horz" wrap="square" lIns="91440" tIns="45720" rIns="91440" bIns="45720" anchor="b" anchorCtr="0"/>
          <a:lstStyle/>
          <a:p>
            <a:pPr eaLnBrk="1" hangingPunct="1"/>
            <a:r>
              <a:rPr lang="zh-CN" altLang="en-US" dirty="0">
                <a:latin typeface="Times New Roman" panose="02020603050405020304" pitchFamily="18" charset="0"/>
              </a:rPr>
              <a:t>第</a:t>
            </a:r>
            <a:r>
              <a:rPr lang="en-US" altLang="zh-CN" dirty="0">
                <a:latin typeface="Times New Roman" panose="02020603050405020304" pitchFamily="18" charset="0"/>
              </a:rPr>
              <a:t>2</a:t>
            </a:r>
            <a:r>
              <a:rPr lang="zh-CN" altLang="en-US" dirty="0">
                <a:latin typeface="Times New Roman" panose="02020603050405020304" pitchFamily="18" charset="0"/>
              </a:rPr>
              <a:t>章  知识表示</a:t>
            </a:r>
          </a:p>
        </p:txBody>
      </p:sp>
      <p:sp>
        <p:nvSpPr>
          <p:cNvPr id="89092" name="Rectangle 3"/>
          <p:cNvSpPr>
            <a:spLocks noGrp="1"/>
          </p:cNvSpPr>
          <p:nvPr>
            <p:ph idx="1"/>
          </p:nvPr>
        </p:nvSpPr>
        <p:spPr>
          <a:xfrm>
            <a:off x="468313" y="908050"/>
            <a:ext cx="8424862" cy="5400675"/>
          </a:xfrm>
          <a:ln/>
        </p:spPr>
        <p:txBody>
          <a:bodyPr vert="horz" wrap="square" lIns="91440" tIns="45720" rIns="91440" bIns="45720" anchor="t" anchorCtr="0"/>
          <a:lstStyle/>
          <a:p>
            <a:pPr eaLnBrk="1" hangingPunct="1">
              <a:lnSpc>
                <a:spcPct val="160000"/>
              </a:lnSpc>
            </a:pPr>
            <a:r>
              <a:rPr lang="en-US" altLang="zh-CN" b="1" dirty="0">
                <a:latin typeface="Times New Roman" panose="02020603050405020304" pitchFamily="18" charset="0"/>
              </a:rPr>
              <a:t>2.1  </a:t>
            </a:r>
            <a:r>
              <a:rPr lang="zh-CN" altLang="en-US" b="1" dirty="0">
                <a:latin typeface="Times New Roman" panose="02020603050405020304" pitchFamily="18" charset="0"/>
              </a:rPr>
              <a:t>知识与知识表示的概念 </a:t>
            </a:r>
          </a:p>
          <a:p>
            <a:pPr eaLnBrk="1" hangingPunct="1">
              <a:lnSpc>
                <a:spcPct val="160000"/>
              </a:lnSpc>
            </a:pPr>
            <a:r>
              <a:rPr lang="en-US" altLang="zh-CN" b="1" dirty="0">
                <a:latin typeface="Times New Roman" panose="02020603050405020304" pitchFamily="18" charset="0"/>
              </a:rPr>
              <a:t>2.2  </a:t>
            </a:r>
            <a:r>
              <a:rPr lang="zh-CN" altLang="en-US" b="1" dirty="0">
                <a:latin typeface="Times New Roman" panose="02020603050405020304" pitchFamily="18" charset="0"/>
              </a:rPr>
              <a:t>一阶谓词逻辑表示法 </a:t>
            </a:r>
          </a:p>
          <a:p>
            <a:pPr eaLnBrk="1" hangingPunct="1">
              <a:lnSpc>
                <a:spcPct val="160000"/>
              </a:lnSpc>
            </a:pPr>
            <a:r>
              <a:rPr lang="en-US" altLang="zh-CN" b="1" dirty="0">
                <a:latin typeface="Times New Roman" panose="02020603050405020304" pitchFamily="18" charset="0"/>
              </a:rPr>
              <a:t>2.3  </a:t>
            </a:r>
            <a:r>
              <a:rPr lang="zh-CN" altLang="en-US" b="1" dirty="0">
                <a:latin typeface="Times New Roman" panose="02020603050405020304" pitchFamily="18" charset="0"/>
              </a:rPr>
              <a:t>产生式表示法 </a:t>
            </a:r>
          </a:p>
          <a:p>
            <a:pPr eaLnBrk="1" hangingPunct="1">
              <a:lnSpc>
                <a:spcPct val="160000"/>
              </a:lnSpc>
              <a:buClr>
                <a:srgbClr val="0000FF"/>
              </a:buClr>
              <a:buSzPct val="150000"/>
              <a:buFont typeface="Wingdings" panose="05000000000000000000" pitchFamily="2" charset="2"/>
              <a:buChar char="ü"/>
            </a:pPr>
            <a:r>
              <a:rPr lang="en-US" altLang="zh-CN" b="1" dirty="0">
                <a:solidFill>
                  <a:srgbClr val="0000FF"/>
                </a:solidFill>
                <a:latin typeface="Times New Roman" panose="02020603050405020304" pitchFamily="18" charset="0"/>
              </a:rPr>
              <a:t>2.4  </a:t>
            </a:r>
            <a:r>
              <a:rPr lang="zh-CN" altLang="en-US" b="1" dirty="0">
                <a:solidFill>
                  <a:srgbClr val="0000FF"/>
                </a:solidFill>
                <a:latin typeface="Times New Roman" panose="02020603050405020304" pitchFamily="18" charset="0"/>
              </a:rPr>
              <a:t>框架表示法 </a:t>
            </a:r>
            <a:endParaRPr lang="en-US" altLang="zh-CN" b="1" dirty="0">
              <a:solidFill>
                <a:srgbClr val="0000FF"/>
              </a:solidFill>
              <a:latin typeface="Times New Roman" panose="02020603050405020304" pitchFamily="18" charset="0"/>
            </a:endParaRPr>
          </a:p>
          <a:p>
            <a:pPr eaLnBrk="1" hangingPunct="1">
              <a:lnSpc>
                <a:spcPct val="160000"/>
              </a:lnSpc>
              <a:buSzPct val="150000"/>
            </a:pPr>
            <a:r>
              <a:rPr lang="en-US" altLang="zh-CN" b="1" dirty="0">
                <a:latin typeface="Times New Roman" panose="02020603050405020304" pitchFamily="18" charset="0"/>
              </a:rPr>
              <a:t>2.5  </a:t>
            </a:r>
            <a:r>
              <a:rPr lang="zh-CN" altLang="en-US" b="1" dirty="0">
                <a:latin typeface="Times New Roman" panose="02020603050405020304" pitchFamily="18" charset="0"/>
              </a:rPr>
              <a:t>语义表示法</a:t>
            </a:r>
          </a:p>
          <a:p>
            <a:pPr eaLnBrk="1" hangingPunct="1">
              <a:lnSpc>
                <a:spcPct val="160000"/>
              </a:lnSpc>
              <a:buSzPct val="150000"/>
            </a:pPr>
            <a:r>
              <a:rPr lang="en-US" altLang="zh-CN" b="1" dirty="0">
                <a:latin typeface="Times New Roman" panose="02020603050405020304" pitchFamily="18" charset="0"/>
              </a:rPr>
              <a:t>2.6  </a:t>
            </a:r>
            <a:r>
              <a:rPr lang="zh-CN" altLang="en-US" b="1" dirty="0">
                <a:latin typeface="Times New Roman" panose="02020603050405020304" pitchFamily="18" charset="0"/>
              </a:rPr>
              <a:t>知识图谱</a:t>
            </a:r>
            <a:endParaRPr lang="zh-CN" altLang="en-US" b="1" dirty="0">
              <a:solidFill>
                <a:srgbClr val="0000FF"/>
              </a:solidFill>
              <a:latin typeface="Times New Roman" panose="02020603050405020304" pitchFamily="18" charset="0"/>
            </a:endParaRP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79</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90115" name="Rectangle 2"/>
          <p:cNvSpPr>
            <a:spLocks noGrp="1"/>
          </p:cNvSpPr>
          <p:nvPr>
            <p:ph type="title"/>
          </p:nvPr>
        </p:nvSpPr>
        <p:spPr>
          <a:ln/>
        </p:spPr>
        <p:txBody>
          <a:bodyPr vert="horz" wrap="square" lIns="91440" tIns="45720" rIns="91440" bIns="45720" anchor="b" anchorCtr="0"/>
          <a:lstStyle/>
          <a:p>
            <a:pPr eaLnBrk="1" hangingPunct="1"/>
            <a:r>
              <a:rPr lang="en-US" altLang="zh-CN" dirty="0">
                <a:latin typeface="Times New Roman" panose="02020603050405020304" pitchFamily="18" charset="0"/>
              </a:rPr>
              <a:t> 2.4  </a:t>
            </a:r>
            <a:r>
              <a:rPr lang="zh-CN" altLang="en-US" dirty="0">
                <a:latin typeface="Times New Roman" panose="02020603050405020304" pitchFamily="18" charset="0"/>
              </a:rPr>
              <a:t>框架表示法</a:t>
            </a:r>
          </a:p>
        </p:txBody>
      </p:sp>
      <p:sp>
        <p:nvSpPr>
          <p:cNvPr id="90116" name="Rectangle 3"/>
          <p:cNvSpPr>
            <a:spLocks noGrp="1"/>
          </p:cNvSpPr>
          <p:nvPr>
            <p:ph idx="1"/>
          </p:nvPr>
        </p:nvSpPr>
        <p:spPr>
          <a:xfrm>
            <a:off x="304800" y="1066800"/>
            <a:ext cx="8512175" cy="5400675"/>
          </a:xfrm>
          <a:ln/>
        </p:spPr>
        <p:txBody>
          <a:bodyPr vert="horz" wrap="square" lIns="91440" tIns="45720" rIns="91440" bIns="45720" anchor="t" anchorCtr="0"/>
          <a:lstStyle/>
          <a:p>
            <a:pPr eaLnBrk="1" hangingPunct="1">
              <a:lnSpc>
                <a:spcPct val="140000"/>
              </a:lnSpc>
              <a:buFontTx/>
              <a:buBlip>
                <a:blip r:embed="rId3"/>
              </a:buBlip>
            </a:pPr>
            <a:r>
              <a:rPr lang="en-US" altLang="zh-CN" sz="2500" b="1" dirty="0">
                <a:latin typeface="Times New Roman" panose="02020603050405020304" pitchFamily="18" charset="0"/>
                <a:cs typeface="Times New Roman" panose="02020603050405020304" pitchFamily="18" charset="0"/>
              </a:rPr>
              <a:t>1975</a:t>
            </a:r>
            <a:r>
              <a:rPr lang="zh-CN" altLang="en-US" sz="2500" b="1" dirty="0">
                <a:latin typeface="宋体" panose="02010600030101010101" pitchFamily="2" charset="-122"/>
              </a:rPr>
              <a:t>年，美国明斯基提出了框架理论：人们对现实世界中各种事物的认识都是以一种类似于框架的结构存储在记忆中的。</a:t>
            </a:r>
          </a:p>
          <a:p>
            <a:pPr eaLnBrk="1" hangingPunct="1">
              <a:lnSpc>
                <a:spcPct val="140000"/>
              </a:lnSpc>
              <a:buFontTx/>
              <a:buBlip>
                <a:blip r:embed="rId3"/>
              </a:buBlip>
            </a:pPr>
            <a:r>
              <a:rPr lang="zh-CN" altLang="en-US" sz="2500" b="1" dirty="0">
                <a:latin typeface="宋体" panose="02010600030101010101" pitchFamily="2" charset="-122"/>
              </a:rPr>
              <a:t>框架表示法：一种结构化的知识表示方法，已在多种系统中得到应用。</a:t>
            </a:r>
            <a:endParaRPr lang="en-US" altLang="zh-CN" sz="2500" b="1" dirty="0">
              <a:latin typeface="宋体" panose="02010600030101010101" pitchFamily="2" charset="-122"/>
            </a:endParaRPr>
          </a:p>
          <a:p>
            <a:pPr eaLnBrk="1" hangingPunct="1">
              <a:lnSpc>
                <a:spcPct val="140000"/>
              </a:lnSpc>
              <a:buFontTx/>
              <a:buBlip>
                <a:blip r:embed="rId3"/>
              </a:buBlip>
            </a:pPr>
            <a:r>
              <a:rPr lang="zh-CN" altLang="en-US" sz="2500" b="1" dirty="0">
                <a:latin typeface="宋体" panose="02010600030101010101" pitchFamily="2" charset="-122"/>
              </a:rPr>
              <a:t>框架理论的基本观点是：人脑已存储有大量的典型情景，当面临新的情景时，就从记忆中选择一个称作框架的基本知识结构，其具体内容依新的情景而改变，形成对新情景的认识又记忆于人脑中。 </a:t>
            </a:r>
            <a:r>
              <a:rPr lang="zh-CN" altLang="en-US" sz="2500" b="1" dirty="0"/>
              <a:t> </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8</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2291" name="Rectangle 2"/>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800" b="1" dirty="0">
                <a:solidFill>
                  <a:schemeClr val="bg1"/>
                </a:solidFill>
                <a:latin typeface="Times New Roman" panose="02020603050405020304" pitchFamily="18" charset="0"/>
              </a:rPr>
              <a:t>2.1.2 </a:t>
            </a:r>
            <a:r>
              <a:rPr lang="zh-CN" altLang="en-US" sz="3800" b="1" dirty="0">
                <a:solidFill>
                  <a:schemeClr val="bg1"/>
                </a:solidFill>
                <a:latin typeface="Times New Roman" panose="02020603050405020304" pitchFamily="18" charset="0"/>
              </a:rPr>
              <a:t>知识的特性</a:t>
            </a:r>
          </a:p>
        </p:txBody>
      </p:sp>
      <p:sp>
        <p:nvSpPr>
          <p:cNvPr id="212995" name="Rectangle 3"/>
          <p:cNvSpPr/>
          <p:nvPr/>
        </p:nvSpPr>
        <p:spPr>
          <a:xfrm>
            <a:off x="381000" y="1385888"/>
            <a:ext cx="8458200" cy="641350"/>
          </a:xfrm>
          <a:prstGeom prst="rect">
            <a:avLst/>
          </a:prstGeom>
          <a:noFill/>
          <a:ln w="9525">
            <a:noFill/>
          </a:ln>
        </p:spPr>
        <p:txBody>
          <a:bodyPr>
            <a:spAutoFit/>
          </a:bodyPr>
          <a:lstStyle/>
          <a:p>
            <a:pPr marL="342900" indent="-342900" eaLnBrk="1" hangingPunct="1">
              <a:lnSpc>
                <a:spcPct val="120000"/>
              </a:lnSpc>
              <a:spcBef>
                <a:spcPct val="50000"/>
              </a:spcBef>
              <a:buClr>
                <a:schemeClr val="tx1"/>
              </a:buClr>
              <a:buFont typeface="Wingdings" panose="05000000000000000000" pitchFamily="2" charset="2"/>
              <a:buAutoNum type="arabicPeriod" startAt="2"/>
            </a:pPr>
            <a:r>
              <a:rPr lang="en-US" altLang="zh-CN" sz="3000" b="1" dirty="0">
                <a:latin typeface="Arial" panose="020B0604020202020204" pitchFamily="34" charset="0"/>
              </a:rPr>
              <a:t>  </a:t>
            </a:r>
            <a:r>
              <a:rPr lang="zh-CN" altLang="en-US" sz="3000" b="1" dirty="0">
                <a:latin typeface="Arial" panose="020B0604020202020204" pitchFamily="34" charset="0"/>
              </a:rPr>
              <a:t>不确定性</a:t>
            </a:r>
            <a:endParaRPr lang="zh-CN" altLang="en-US" sz="2600" b="1" dirty="0">
              <a:latin typeface="Arial" panose="020B0604020202020204" pitchFamily="34" charset="0"/>
            </a:endParaRPr>
          </a:p>
        </p:txBody>
      </p:sp>
      <p:sp>
        <p:nvSpPr>
          <p:cNvPr id="212996" name="Rectangle 4"/>
          <p:cNvSpPr/>
          <p:nvPr/>
        </p:nvSpPr>
        <p:spPr>
          <a:xfrm>
            <a:off x="0" y="2071688"/>
            <a:ext cx="5486400" cy="2592387"/>
          </a:xfrm>
          <a:prstGeom prst="rect">
            <a:avLst/>
          </a:prstGeom>
          <a:noFill/>
          <a:ln w="9525">
            <a:noFill/>
          </a:ln>
        </p:spPr>
        <p:txBody>
          <a:bodyPr>
            <a:spAutoFit/>
          </a:bodyPr>
          <a:lstStyle/>
          <a:p>
            <a:pPr marL="1257300" lvl="2" indent="-342900" eaLnBrk="1" hangingPunct="1">
              <a:lnSpc>
                <a:spcPct val="120000"/>
              </a:lnSpc>
              <a:spcBef>
                <a:spcPct val="50000"/>
              </a:spcBef>
              <a:buClr>
                <a:schemeClr val="accent2"/>
              </a:buClr>
              <a:buFont typeface="Wingdings" panose="05000000000000000000" pitchFamily="2" charset="2"/>
              <a:buAutoNum type="circleNumDbPlain"/>
            </a:pPr>
            <a:r>
              <a:rPr lang="en-US" altLang="zh-CN" sz="2600" b="1" dirty="0">
                <a:latin typeface="Arial" panose="020B0604020202020204" pitchFamily="34" charset="0"/>
              </a:rPr>
              <a:t> </a:t>
            </a:r>
            <a:r>
              <a:rPr lang="zh-CN" altLang="en-US" sz="2600" b="1" dirty="0">
                <a:latin typeface="Arial" panose="020B0604020202020204" pitchFamily="34" charset="0"/>
              </a:rPr>
              <a:t>随机性引起的不确定性 </a:t>
            </a:r>
          </a:p>
          <a:p>
            <a:pPr marL="1257300" lvl="2" indent="-342900" eaLnBrk="1" hangingPunct="1">
              <a:lnSpc>
                <a:spcPct val="120000"/>
              </a:lnSpc>
              <a:spcBef>
                <a:spcPct val="50000"/>
              </a:spcBef>
              <a:buClr>
                <a:schemeClr val="accent2"/>
              </a:buClr>
              <a:buFont typeface="Wingdings" panose="05000000000000000000" pitchFamily="2" charset="2"/>
              <a:buAutoNum type="circleNumDbPlain"/>
            </a:pPr>
            <a:r>
              <a:rPr lang="zh-CN" altLang="en-US" sz="2600" b="1" dirty="0">
                <a:latin typeface="Arial" panose="020B0604020202020204" pitchFamily="34" charset="0"/>
              </a:rPr>
              <a:t> 模糊性引起的不确定性 </a:t>
            </a:r>
          </a:p>
          <a:p>
            <a:pPr marL="1257300" lvl="2" indent="-342900" eaLnBrk="1" hangingPunct="1">
              <a:lnSpc>
                <a:spcPct val="120000"/>
              </a:lnSpc>
              <a:spcBef>
                <a:spcPct val="50000"/>
              </a:spcBef>
              <a:buClr>
                <a:schemeClr val="accent2"/>
              </a:buClr>
              <a:buFont typeface="Wingdings" panose="05000000000000000000" pitchFamily="2" charset="2"/>
              <a:buAutoNum type="circleNumDbPlain"/>
            </a:pPr>
            <a:r>
              <a:rPr lang="zh-CN" altLang="en-US" sz="2600" b="1" dirty="0">
                <a:latin typeface="Arial" panose="020B0604020202020204" pitchFamily="34" charset="0"/>
              </a:rPr>
              <a:t> 经验引起的不确定性</a:t>
            </a:r>
          </a:p>
          <a:p>
            <a:pPr marL="1257300" lvl="2" indent="-342900" eaLnBrk="1" hangingPunct="1">
              <a:lnSpc>
                <a:spcPct val="120000"/>
              </a:lnSpc>
              <a:spcBef>
                <a:spcPct val="50000"/>
              </a:spcBef>
              <a:buClr>
                <a:schemeClr val="accent2"/>
              </a:buClr>
              <a:buFont typeface="Wingdings" panose="05000000000000000000" pitchFamily="2" charset="2"/>
              <a:buAutoNum type="circleNumDbPlain"/>
            </a:pPr>
            <a:r>
              <a:rPr lang="zh-CN" altLang="en-US" sz="2600" b="1" dirty="0">
                <a:latin typeface="Arial" panose="020B0604020202020204" pitchFamily="34" charset="0"/>
              </a:rPr>
              <a:t> 不完全性引起的不确定性</a:t>
            </a:r>
          </a:p>
        </p:txBody>
      </p:sp>
      <p:sp>
        <p:nvSpPr>
          <p:cNvPr id="212997" name="AutoShape 5"/>
          <p:cNvSpPr/>
          <p:nvPr/>
        </p:nvSpPr>
        <p:spPr>
          <a:xfrm>
            <a:off x="3124200" y="365125"/>
            <a:ext cx="6019800" cy="1524000"/>
          </a:xfrm>
          <a:prstGeom prst="accentCallout2">
            <a:avLst>
              <a:gd name="adj1" fmla="val 7500"/>
              <a:gd name="adj2" fmla="val -1264"/>
              <a:gd name="adj3" fmla="val 7500"/>
              <a:gd name="adj4" fmla="val -6963"/>
              <a:gd name="adj5" fmla="val 90208"/>
              <a:gd name="adj6" fmla="val -12894"/>
            </a:avLst>
          </a:prstGeom>
          <a:solidFill>
            <a:schemeClr val="accent1"/>
          </a:solidFill>
          <a:ln w="9525" cap="flat" cmpd="sng">
            <a:solidFill>
              <a:schemeClr val="tx1"/>
            </a:solidFill>
            <a:prstDash val="solid"/>
            <a:miter/>
            <a:headEnd type="none" w="med" len="med"/>
            <a:tailEnd type="none" w="med" len="med"/>
          </a:ln>
        </p:spPr>
        <p:txBody>
          <a:bodyPr/>
          <a:lstStyle/>
          <a:p>
            <a:pPr eaLnBrk="1" hangingPunct="1">
              <a:lnSpc>
                <a:spcPct val="90000"/>
              </a:lnSpc>
              <a:spcBef>
                <a:spcPct val="20000"/>
              </a:spcBef>
              <a:buClr>
                <a:schemeClr val="accent2"/>
              </a:buClr>
              <a:buFont typeface="Wingdings" panose="05000000000000000000" pitchFamily="2" charset="2"/>
            </a:pPr>
            <a:r>
              <a:rPr lang="zh-CN" altLang="en-US" sz="2600" b="1" dirty="0">
                <a:latin typeface="Arial" panose="020B0604020202020204" pitchFamily="34" charset="0"/>
              </a:rPr>
              <a:t>知识状态：“真”</a:t>
            </a:r>
          </a:p>
          <a:p>
            <a:pPr eaLnBrk="1" hangingPunct="1">
              <a:lnSpc>
                <a:spcPct val="90000"/>
              </a:lnSpc>
              <a:spcBef>
                <a:spcPct val="20000"/>
              </a:spcBef>
              <a:buClr>
                <a:schemeClr val="accent2"/>
              </a:buClr>
              <a:buFont typeface="Wingdings" panose="05000000000000000000" pitchFamily="2" charset="2"/>
            </a:pPr>
            <a:r>
              <a:rPr lang="zh-CN" altLang="en-US" sz="3000" b="1" dirty="0">
                <a:latin typeface="Arial" panose="020B0604020202020204" pitchFamily="34" charset="0"/>
              </a:rPr>
              <a:t>                </a:t>
            </a:r>
            <a:r>
              <a:rPr lang="zh-CN" altLang="en-US" sz="2600" b="1" dirty="0">
                <a:latin typeface="Arial" panose="020B0604020202020204" pitchFamily="34" charset="0"/>
              </a:rPr>
              <a:t>“假”</a:t>
            </a:r>
          </a:p>
          <a:p>
            <a:pPr eaLnBrk="1" hangingPunct="1">
              <a:lnSpc>
                <a:spcPct val="90000"/>
              </a:lnSpc>
              <a:spcBef>
                <a:spcPct val="20000"/>
              </a:spcBef>
              <a:buClr>
                <a:schemeClr val="accent2"/>
              </a:buClr>
              <a:buFont typeface="Wingdings" panose="05000000000000000000" pitchFamily="2" charset="2"/>
            </a:pPr>
            <a:r>
              <a:rPr lang="zh-CN" altLang="en-US" sz="2600" b="1" dirty="0">
                <a:latin typeface="Arial" panose="020B0604020202020204" pitchFamily="34" charset="0"/>
              </a:rPr>
              <a:t>                   </a:t>
            </a:r>
            <a:r>
              <a:rPr lang="zh-CN" altLang="en-US" sz="2600" b="1" dirty="0">
                <a:solidFill>
                  <a:schemeClr val="accent2"/>
                </a:solidFill>
                <a:latin typeface="Arial" panose="020B0604020202020204" pitchFamily="34" charset="0"/>
              </a:rPr>
              <a:t>“真”与“假”之间的中间状态</a:t>
            </a:r>
            <a:r>
              <a:rPr lang="zh-CN" altLang="en-US" sz="3000" b="1" dirty="0">
                <a:latin typeface="Arial" panose="020B0604020202020204" pitchFamily="34" charset="0"/>
              </a:rPr>
              <a:t>  </a:t>
            </a:r>
          </a:p>
          <a:p>
            <a:pPr algn="ctr" eaLnBrk="1" hangingPunct="1"/>
            <a:endParaRPr lang="en-US" altLang="zh-CN" dirty="0">
              <a:latin typeface="Arial" panose="020B0604020202020204" pitchFamily="34" charset="0"/>
            </a:endParaRPr>
          </a:p>
        </p:txBody>
      </p:sp>
      <p:sp>
        <p:nvSpPr>
          <p:cNvPr id="212998" name="AutoShape 6"/>
          <p:cNvSpPr/>
          <p:nvPr/>
        </p:nvSpPr>
        <p:spPr>
          <a:xfrm>
            <a:off x="3581400" y="1309688"/>
            <a:ext cx="5459413" cy="609600"/>
          </a:xfrm>
          <a:prstGeom prst="borderCallout2">
            <a:avLst>
              <a:gd name="adj1" fmla="val 18750"/>
              <a:gd name="adj2" fmla="val -1394"/>
              <a:gd name="adj3" fmla="val 18750"/>
              <a:gd name="adj4" fmla="val -6194"/>
              <a:gd name="adj5" fmla="val 149741"/>
              <a:gd name="adj6" fmla="val -11139"/>
            </a:avLst>
          </a:prstGeom>
          <a:solidFill>
            <a:schemeClr val="bg2"/>
          </a:solidFill>
          <a:ln w="9525" cap="flat" cmpd="sng">
            <a:solidFill>
              <a:schemeClr val="tx1"/>
            </a:solidFill>
            <a:prstDash val="solid"/>
            <a:miter/>
            <a:headEnd type="none" w="med" len="med"/>
            <a:tailEnd type="none" w="med" len="med"/>
          </a:ln>
        </p:spPr>
        <p:txBody>
          <a:bodyPr/>
          <a:lstStyle/>
          <a:p>
            <a:pPr algn="ctr" eaLnBrk="1" hangingPunct="1"/>
            <a:r>
              <a:rPr lang="en-US" altLang="zh-CN" sz="2400" b="1" dirty="0">
                <a:latin typeface="Times New Roman" panose="02020603050405020304" pitchFamily="18" charset="0"/>
              </a:rPr>
              <a:t>“</a:t>
            </a:r>
            <a:r>
              <a:rPr lang="zh-CN" altLang="en-US" sz="2400" b="1" dirty="0">
                <a:latin typeface="宋体" panose="02010600030101010101" pitchFamily="2" charset="-122"/>
              </a:rPr>
              <a:t>如果头痛且流涕，则</a:t>
            </a:r>
            <a:r>
              <a:rPr lang="zh-CN" altLang="en-US" sz="2400" b="1" dirty="0">
                <a:solidFill>
                  <a:schemeClr val="accent2"/>
                </a:solidFill>
                <a:latin typeface="宋体" panose="02010600030101010101" pitchFamily="2" charset="-122"/>
              </a:rPr>
              <a:t>有可能</a:t>
            </a:r>
            <a:r>
              <a:rPr lang="zh-CN" altLang="en-US" sz="2400" b="1" dirty="0">
                <a:latin typeface="宋体" panose="02010600030101010101" pitchFamily="2" charset="-122"/>
              </a:rPr>
              <a:t>患了感冒</a:t>
            </a:r>
            <a:r>
              <a:rPr lang="zh-CN" altLang="en-US" sz="2400" b="1" dirty="0">
                <a:latin typeface="Times New Roman" panose="02020603050405020304" pitchFamily="18" charset="0"/>
              </a:rPr>
              <a:t>”</a:t>
            </a:r>
            <a:r>
              <a:rPr lang="zh-CN" altLang="en-US" b="1" dirty="0">
                <a:latin typeface="Arial" panose="020B0604020202020204" pitchFamily="34" charset="0"/>
              </a:rPr>
              <a:t> </a:t>
            </a:r>
          </a:p>
        </p:txBody>
      </p:sp>
      <p:sp>
        <p:nvSpPr>
          <p:cNvPr id="212999" name="AutoShape 7"/>
          <p:cNvSpPr/>
          <p:nvPr/>
        </p:nvSpPr>
        <p:spPr>
          <a:xfrm>
            <a:off x="6229350" y="2135188"/>
            <a:ext cx="1828800" cy="609600"/>
          </a:xfrm>
          <a:prstGeom prst="borderCallout2">
            <a:avLst>
              <a:gd name="adj1" fmla="val 18750"/>
              <a:gd name="adj2" fmla="val -4167"/>
              <a:gd name="adj3" fmla="val 18750"/>
              <a:gd name="adj4" fmla="val -57639"/>
              <a:gd name="adj5" fmla="val 130731"/>
              <a:gd name="adj6" fmla="val -112847"/>
            </a:avLst>
          </a:prstGeom>
          <a:solidFill>
            <a:schemeClr val="bg2"/>
          </a:solidFill>
          <a:ln w="9525" cap="flat" cmpd="sng">
            <a:solidFill>
              <a:schemeClr val="tx1"/>
            </a:solidFill>
            <a:prstDash val="solid"/>
            <a:miter/>
            <a:headEnd type="none" w="med" len="med"/>
            <a:tailEnd type="none" w="med" len="med"/>
          </a:ln>
        </p:spPr>
        <p:txBody>
          <a:bodyPr/>
          <a:lstStyle/>
          <a:p>
            <a:pPr algn="ctr" eaLnBrk="1" hangingPunct="1"/>
            <a:r>
              <a:rPr lang="zh-CN" altLang="en-US" sz="2600" b="1" dirty="0">
                <a:latin typeface="Arial" panose="020B0604020202020204" pitchFamily="34" charset="0"/>
              </a:rPr>
              <a:t>小李</a:t>
            </a:r>
            <a:r>
              <a:rPr lang="zh-CN" altLang="en-US" sz="2600" b="1" dirty="0">
                <a:solidFill>
                  <a:schemeClr val="accent2"/>
                </a:solidFill>
                <a:latin typeface="Arial" panose="020B0604020202020204" pitchFamily="34" charset="0"/>
              </a:rPr>
              <a:t>很高</a:t>
            </a:r>
          </a:p>
        </p:txBody>
      </p:sp>
      <p:sp>
        <p:nvSpPr>
          <p:cNvPr id="9" name="AutoShape 7"/>
          <p:cNvSpPr/>
          <p:nvPr/>
        </p:nvSpPr>
        <p:spPr>
          <a:xfrm>
            <a:off x="6310313" y="4002088"/>
            <a:ext cx="2730500" cy="492125"/>
          </a:xfrm>
          <a:prstGeom prst="borderCallout2">
            <a:avLst>
              <a:gd name="adj1" fmla="val 52866"/>
              <a:gd name="adj2" fmla="val 1986"/>
              <a:gd name="adj3" fmla="val 24875"/>
              <a:gd name="adj4" fmla="val -54069"/>
              <a:gd name="adj5" fmla="val -36977"/>
              <a:gd name="adj6" fmla="val -79380"/>
            </a:avLst>
          </a:prstGeom>
          <a:solidFill>
            <a:schemeClr val="bg2"/>
          </a:solidFill>
          <a:ln w="9525" cap="flat" cmpd="sng">
            <a:solidFill>
              <a:schemeClr val="tx1"/>
            </a:solidFill>
            <a:prstDash val="solid"/>
            <a:miter/>
            <a:headEnd type="none" w="med" len="med"/>
            <a:tailEnd type="none" w="med" len="med"/>
          </a:ln>
        </p:spPr>
        <p:txBody>
          <a:bodyPr/>
          <a:lstStyle/>
          <a:p>
            <a:pPr algn="ctr" eaLnBrk="1" hangingPunct="1"/>
            <a:r>
              <a:rPr lang="zh-CN" altLang="en-US" sz="2400" dirty="0">
                <a:latin typeface="Arial" panose="020B0604020202020204" pitchFamily="34" charset="0"/>
              </a:rPr>
              <a:t>土干了就给花浇水</a:t>
            </a:r>
            <a:endParaRPr lang="zh-CN" altLang="en-US" sz="2400" dirty="0">
              <a:solidFill>
                <a:schemeClr val="accent2"/>
              </a:solidFill>
              <a:latin typeface="Arial" panose="020B0604020202020204" pitchFamily="34" charset="0"/>
            </a:endParaRPr>
          </a:p>
        </p:txBody>
      </p:sp>
      <p:sp>
        <p:nvSpPr>
          <p:cNvPr id="10" name="AutoShape 7"/>
          <p:cNvSpPr/>
          <p:nvPr/>
        </p:nvSpPr>
        <p:spPr>
          <a:xfrm>
            <a:off x="5749925" y="5211763"/>
            <a:ext cx="3089275" cy="538162"/>
          </a:xfrm>
          <a:prstGeom prst="borderCallout2">
            <a:avLst>
              <a:gd name="adj1" fmla="val 40181"/>
              <a:gd name="adj2" fmla="val 102"/>
              <a:gd name="adj3" fmla="val 3444"/>
              <a:gd name="adj4" fmla="val -49190"/>
              <a:gd name="adj5" fmla="val -140190"/>
              <a:gd name="adj6" fmla="val -82343"/>
            </a:avLst>
          </a:prstGeom>
          <a:solidFill>
            <a:schemeClr val="bg2"/>
          </a:solidFill>
          <a:ln w="9525" cap="flat" cmpd="sng">
            <a:solidFill>
              <a:schemeClr val="tx1"/>
            </a:solidFill>
            <a:prstDash val="solid"/>
            <a:miter/>
            <a:headEnd type="none" w="med" len="med"/>
            <a:tailEnd type="none" w="med" len="med"/>
          </a:ln>
        </p:spPr>
        <p:txBody>
          <a:bodyPr/>
          <a:lstStyle/>
          <a:p>
            <a:pPr algn="ctr" eaLnBrk="1" hangingPunct="1"/>
            <a:r>
              <a:rPr lang="zh-CN" altLang="en-US" sz="2400" b="1" dirty="0">
                <a:latin typeface="Arial" panose="020B0604020202020204" pitchFamily="34" charset="0"/>
              </a:rPr>
              <a:t>这种药可能能治感冒</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2995"/>
                                        </p:tgtEl>
                                        <p:attrNameLst>
                                          <p:attrName>style.visibility</p:attrName>
                                        </p:attrNameLst>
                                      </p:cBhvr>
                                      <p:to>
                                        <p:strVal val="visible"/>
                                      </p:to>
                                    </p:set>
                                    <p:anim calcmode="lin" valueType="num">
                                      <p:cBhvr additive="base">
                                        <p:cTn id="7" dur="500" fill="hold"/>
                                        <p:tgtEl>
                                          <p:spTgt spid="212995"/>
                                        </p:tgtEl>
                                        <p:attrNameLst>
                                          <p:attrName>ppt_x</p:attrName>
                                        </p:attrNameLst>
                                      </p:cBhvr>
                                      <p:tavLst>
                                        <p:tav tm="0">
                                          <p:val>
                                            <p:strVal val="0-#ppt_w/2"/>
                                          </p:val>
                                        </p:tav>
                                        <p:tav tm="100000">
                                          <p:val>
                                            <p:strVal val="#ppt_x"/>
                                          </p:val>
                                        </p:tav>
                                      </p:tavLst>
                                    </p:anim>
                                    <p:anim calcmode="lin" valueType="num">
                                      <p:cBhvr additive="base">
                                        <p:cTn id="8" dur="500" fill="hold"/>
                                        <p:tgtEl>
                                          <p:spTgt spid="21299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 fill="hold" grpId="0" nodeType="clickEffect">
                                  <p:stCondLst>
                                    <p:cond delay="0"/>
                                  </p:stCondLst>
                                  <p:childTnLst>
                                    <p:set>
                                      <p:cBhvr>
                                        <p:cTn id="12" dur="1" fill="hold">
                                          <p:stCondLst>
                                            <p:cond delay="0"/>
                                          </p:stCondLst>
                                        </p:cTn>
                                        <p:tgtEl>
                                          <p:spTgt spid="212997"/>
                                        </p:tgtEl>
                                        <p:attrNameLst>
                                          <p:attrName>style.visibility</p:attrName>
                                        </p:attrNameLst>
                                      </p:cBhvr>
                                      <p:to>
                                        <p:strVal val="visible"/>
                                      </p:to>
                                    </p:set>
                                    <p:anim calcmode="lin" valueType="num">
                                      <p:cBhvr>
                                        <p:cTn id="13" dur="500" fill="hold"/>
                                        <p:tgtEl>
                                          <p:spTgt spid="212997"/>
                                        </p:tgtEl>
                                        <p:attrNameLst>
                                          <p:attrName>ppt_x</p:attrName>
                                        </p:attrNameLst>
                                      </p:cBhvr>
                                      <p:tavLst>
                                        <p:tav tm="0">
                                          <p:val>
                                            <p:strVal val="#ppt_x"/>
                                          </p:val>
                                        </p:tav>
                                        <p:tav tm="100000">
                                          <p:val>
                                            <p:strVal val="#ppt_x"/>
                                          </p:val>
                                        </p:tav>
                                      </p:tavLst>
                                    </p:anim>
                                    <p:anim calcmode="lin" valueType="num">
                                      <p:cBhvr>
                                        <p:cTn id="14" dur="500" fill="hold"/>
                                        <p:tgtEl>
                                          <p:spTgt spid="212997"/>
                                        </p:tgtEl>
                                        <p:attrNameLst>
                                          <p:attrName>ppt_y</p:attrName>
                                        </p:attrNameLst>
                                      </p:cBhvr>
                                      <p:tavLst>
                                        <p:tav tm="0">
                                          <p:val>
                                            <p:strVal val="#ppt_y-#ppt_h/2"/>
                                          </p:val>
                                        </p:tav>
                                        <p:tav tm="100000">
                                          <p:val>
                                            <p:strVal val="#ppt_y"/>
                                          </p:val>
                                        </p:tav>
                                      </p:tavLst>
                                    </p:anim>
                                    <p:anim calcmode="lin" valueType="num">
                                      <p:cBhvr>
                                        <p:cTn id="15" dur="500" fill="hold"/>
                                        <p:tgtEl>
                                          <p:spTgt spid="212997"/>
                                        </p:tgtEl>
                                        <p:attrNameLst>
                                          <p:attrName>ppt_w</p:attrName>
                                        </p:attrNameLst>
                                      </p:cBhvr>
                                      <p:tavLst>
                                        <p:tav tm="0">
                                          <p:val>
                                            <p:strVal val="#ppt_w"/>
                                          </p:val>
                                        </p:tav>
                                        <p:tav tm="100000">
                                          <p:val>
                                            <p:strVal val="#ppt_w"/>
                                          </p:val>
                                        </p:tav>
                                      </p:tavLst>
                                    </p:anim>
                                    <p:anim calcmode="lin" valueType="num">
                                      <p:cBhvr>
                                        <p:cTn id="16" dur="500" fill="hold"/>
                                        <p:tgtEl>
                                          <p:spTgt spid="212997"/>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212997"/>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7" presetClass="entr" presetSubtype="1" fill="hold" grpId="0" nodeType="clickEffect">
                                  <p:stCondLst>
                                    <p:cond delay="0"/>
                                  </p:stCondLst>
                                  <p:childTnLst>
                                    <p:set>
                                      <p:cBhvr>
                                        <p:cTn id="20" dur="1" fill="hold">
                                          <p:stCondLst>
                                            <p:cond delay="0"/>
                                          </p:stCondLst>
                                        </p:cTn>
                                        <p:tgtEl>
                                          <p:spTgt spid="212996"/>
                                        </p:tgtEl>
                                        <p:attrNameLst>
                                          <p:attrName>style.visibility</p:attrName>
                                        </p:attrNameLst>
                                      </p:cBhvr>
                                      <p:to>
                                        <p:strVal val="visible"/>
                                      </p:to>
                                    </p:set>
                                    <p:anim calcmode="lin" valueType="num">
                                      <p:cBhvr>
                                        <p:cTn id="21" dur="500" fill="hold"/>
                                        <p:tgtEl>
                                          <p:spTgt spid="212996"/>
                                        </p:tgtEl>
                                        <p:attrNameLst>
                                          <p:attrName>ppt_x</p:attrName>
                                        </p:attrNameLst>
                                      </p:cBhvr>
                                      <p:tavLst>
                                        <p:tav tm="0">
                                          <p:val>
                                            <p:strVal val="#ppt_x"/>
                                          </p:val>
                                        </p:tav>
                                        <p:tav tm="100000">
                                          <p:val>
                                            <p:strVal val="#ppt_x"/>
                                          </p:val>
                                        </p:tav>
                                      </p:tavLst>
                                    </p:anim>
                                    <p:anim calcmode="lin" valueType="num">
                                      <p:cBhvr>
                                        <p:cTn id="22" dur="500" fill="hold"/>
                                        <p:tgtEl>
                                          <p:spTgt spid="212996"/>
                                        </p:tgtEl>
                                        <p:attrNameLst>
                                          <p:attrName>ppt_y</p:attrName>
                                        </p:attrNameLst>
                                      </p:cBhvr>
                                      <p:tavLst>
                                        <p:tav tm="0">
                                          <p:val>
                                            <p:strVal val="#ppt_y-#ppt_h/2"/>
                                          </p:val>
                                        </p:tav>
                                        <p:tav tm="100000">
                                          <p:val>
                                            <p:strVal val="#ppt_y"/>
                                          </p:val>
                                        </p:tav>
                                      </p:tavLst>
                                    </p:anim>
                                    <p:anim calcmode="lin" valueType="num">
                                      <p:cBhvr>
                                        <p:cTn id="23" dur="500" fill="hold"/>
                                        <p:tgtEl>
                                          <p:spTgt spid="212996"/>
                                        </p:tgtEl>
                                        <p:attrNameLst>
                                          <p:attrName>ppt_w</p:attrName>
                                        </p:attrNameLst>
                                      </p:cBhvr>
                                      <p:tavLst>
                                        <p:tav tm="0">
                                          <p:val>
                                            <p:strVal val="#ppt_w"/>
                                          </p:val>
                                        </p:tav>
                                        <p:tav tm="100000">
                                          <p:val>
                                            <p:strVal val="#ppt_w"/>
                                          </p:val>
                                        </p:tav>
                                      </p:tavLst>
                                    </p:anim>
                                    <p:anim calcmode="lin" valueType="num">
                                      <p:cBhvr>
                                        <p:cTn id="24" dur="500" fill="hold"/>
                                        <p:tgtEl>
                                          <p:spTgt spid="212996"/>
                                        </p:tgtEl>
                                        <p:attrNameLst>
                                          <p:attrName>ppt_h</p:attrName>
                                        </p:attrNameLst>
                                      </p:cBhvr>
                                      <p:tavLst>
                                        <p:tav tm="0">
                                          <p:val>
                                            <p:fltVal val="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7" presetClass="entr" presetSubtype="8" fill="hold" grpId="0" nodeType="clickEffect">
                                  <p:stCondLst>
                                    <p:cond delay="0"/>
                                  </p:stCondLst>
                                  <p:childTnLst>
                                    <p:set>
                                      <p:cBhvr>
                                        <p:cTn id="28" dur="1" fill="hold">
                                          <p:stCondLst>
                                            <p:cond delay="0"/>
                                          </p:stCondLst>
                                        </p:cTn>
                                        <p:tgtEl>
                                          <p:spTgt spid="212998"/>
                                        </p:tgtEl>
                                        <p:attrNameLst>
                                          <p:attrName>style.visibility</p:attrName>
                                        </p:attrNameLst>
                                      </p:cBhvr>
                                      <p:to>
                                        <p:strVal val="visible"/>
                                      </p:to>
                                    </p:set>
                                    <p:anim calcmode="lin" valueType="num">
                                      <p:cBhvr>
                                        <p:cTn id="29" dur="500" fill="hold"/>
                                        <p:tgtEl>
                                          <p:spTgt spid="212998"/>
                                        </p:tgtEl>
                                        <p:attrNameLst>
                                          <p:attrName>ppt_x</p:attrName>
                                        </p:attrNameLst>
                                      </p:cBhvr>
                                      <p:tavLst>
                                        <p:tav tm="0">
                                          <p:val>
                                            <p:strVal val="#ppt_x-#ppt_w/2"/>
                                          </p:val>
                                        </p:tav>
                                        <p:tav tm="100000">
                                          <p:val>
                                            <p:strVal val="#ppt_x"/>
                                          </p:val>
                                        </p:tav>
                                      </p:tavLst>
                                    </p:anim>
                                    <p:anim calcmode="lin" valueType="num">
                                      <p:cBhvr>
                                        <p:cTn id="30" dur="500" fill="hold"/>
                                        <p:tgtEl>
                                          <p:spTgt spid="212998"/>
                                        </p:tgtEl>
                                        <p:attrNameLst>
                                          <p:attrName>ppt_y</p:attrName>
                                        </p:attrNameLst>
                                      </p:cBhvr>
                                      <p:tavLst>
                                        <p:tav tm="0">
                                          <p:val>
                                            <p:strVal val="#ppt_y"/>
                                          </p:val>
                                        </p:tav>
                                        <p:tav tm="100000">
                                          <p:val>
                                            <p:strVal val="#ppt_y"/>
                                          </p:val>
                                        </p:tav>
                                      </p:tavLst>
                                    </p:anim>
                                    <p:anim calcmode="lin" valueType="num">
                                      <p:cBhvr>
                                        <p:cTn id="31" dur="500" fill="hold"/>
                                        <p:tgtEl>
                                          <p:spTgt spid="212998"/>
                                        </p:tgtEl>
                                        <p:attrNameLst>
                                          <p:attrName>ppt_w</p:attrName>
                                        </p:attrNameLst>
                                      </p:cBhvr>
                                      <p:tavLst>
                                        <p:tav tm="0">
                                          <p:val>
                                            <p:fltVal val="0"/>
                                          </p:val>
                                        </p:tav>
                                        <p:tav tm="100000">
                                          <p:val>
                                            <p:strVal val="#ppt_w"/>
                                          </p:val>
                                        </p:tav>
                                      </p:tavLst>
                                    </p:anim>
                                    <p:anim calcmode="lin" valueType="num">
                                      <p:cBhvr>
                                        <p:cTn id="32" dur="500" fill="hold"/>
                                        <p:tgtEl>
                                          <p:spTgt spid="212998"/>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212998"/>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212999"/>
                                        </p:tgtEl>
                                        <p:attrNameLst>
                                          <p:attrName>style.visibility</p:attrName>
                                        </p:attrNameLst>
                                      </p:cBhvr>
                                      <p:to>
                                        <p:strVal val="visible"/>
                                      </p:to>
                                    </p:set>
                                    <p:animEffect transition="in" filter="box(in)">
                                      <p:cBhvr>
                                        <p:cTn id="37" dur="500"/>
                                        <p:tgtEl>
                                          <p:spTgt spid="212999"/>
                                        </p:tgtEl>
                                      </p:cBhvr>
                                    </p:animEffect>
                                  </p:childTnLst>
                                  <p:subTnLst>
                                    <p:set>
                                      <p:cBhvr override="childStyle">
                                        <p:cTn dur="1" fill="hold" display="0" masterRel="nextClick" afterEffect="1"/>
                                        <p:tgtEl>
                                          <p:spTgt spid="212999"/>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box(in)">
                                      <p:cBhvr>
                                        <p:cTn id="42"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box(in)">
                                      <p:cBhvr>
                                        <p:cTn id="47"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p:bldP spid="212996" grpId="0"/>
      <p:bldP spid="212997" grpId="0" animBg="1"/>
      <p:bldP spid="212998" grpId="0" animBg="1"/>
      <p:bldP spid="212999" grpId="0" animBg="1"/>
      <p:bldP spid="9" grpId="0" animBg="1"/>
      <p:bldP spid="10"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80</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91139" name="Rectangle 2"/>
          <p:cNvSpPr>
            <a:spLocks noGrp="1"/>
          </p:cNvSpPr>
          <p:nvPr>
            <p:ph type="title"/>
          </p:nvPr>
        </p:nvSpPr>
        <p:spPr>
          <a:ln/>
        </p:spPr>
        <p:txBody>
          <a:bodyPr vert="horz" wrap="square" lIns="91440" tIns="45720" rIns="91440" bIns="45720" anchor="b" anchorCtr="0"/>
          <a:lstStyle/>
          <a:p>
            <a:pPr eaLnBrk="1" hangingPunct="1"/>
            <a:r>
              <a:rPr lang="en-US" altLang="zh-CN" dirty="0">
                <a:latin typeface="Times New Roman" panose="02020603050405020304" pitchFamily="18" charset="0"/>
              </a:rPr>
              <a:t> 2.4  </a:t>
            </a:r>
            <a:r>
              <a:rPr lang="zh-CN" altLang="en-US" dirty="0">
                <a:latin typeface="Times New Roman" panose="02020603050405020304" pitchFamily="18" charset="0"/>
              </a:rPr>
              <a:t>框架表示法</a:t>
            </a:r>
          </a:p>
        </p:txBody>
      </p:sp>
      <p:sp>
        <p:nvSpPr>
          <p:cNvPr id="91140" name="Rectangle 3"/>
          <p:cNvSpPr>
            <a:spLocks noGrp="1"/>
          </p:cNvSpPr>
          <p:nvPr>
            <p:ph idx="1"/>
          </p:nvPr>
        </p:nvSpPr>
        <p:spPr>
          <a:xfrm>
            <a:off x="457200" y="1143000"/>
            <a:ext cx="8382000" cy="5400675"/>
          </a:xfrm>
          <a:ln/>
        </p:spPr>
        <p:txBody>
          <a:bodyPr vert="horz" wrap="square" lIns="91440" tIns="45720" rIns="91440" bIns="45720" anchor="t" anchorCtr="0"/>
          <a:lstStyle/>
          <a:p>
            <a:pPr marL="0" indent="0" eaLnBrk="1" hangingPunct="1">
              <a:lnSpc>
                <a:spcPct val="140000"/>
              </a:lnSpc>
              <a:buNone/>
            </a:pPr>
            <a:r>
              <a:rPr lang="zh-CN" altLang="en-US" sz="2500" b="1" dirty="0"/>
              <a:t>    </a:t>
            </a:r>
            <a:r>
              <a:rPr lang="zh-CN" altLang="en-US" b="1" dirty="0"/>
              <a:t>框架法表示的知识一般是系统的，有层次的，经过整理的并跟随事情的发展而变化的。</a:t>
            </a:r>
            <a:endParaRPr lang="en-US" altLang="zh-CN" b="1" dirty="0"/>
          </a:p>
          <a:p>
            <a:pPr marL="0" indent="0" eaLnBrk="1" hangingPunct="1">
              <a:lnSpc>
                <a:spcPct val="140000"/>
              </a:lnSpc>
              <a:buNone/>
            </a:pPr>
            <a:r>
              <a:rPr lang="zh-CN" altLang="en-US" b="1" dirty="0"/>
              <a:t>例：一个人在走进教室前，对教室里的基本结构，如门、窗、黑板、讲台及课桌和板凳等有一定的预见性，那是因为他在以前的活动中，已建立起有关“教室”这一概念的基本框架，通过对该框架的查找，就很容易得到有关教室的特征。</a:t>
            </a: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81</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92163" name="Rectangle 2"/>
          <p:cNvSpPr>
            <a:spLocks noGrp="1"/>
          </p:cNvSpPr>
          <p:nvPr>
            <p:ph type="title"/>
          </p:nvPr>
        </p:nvSpPr>
        <p:spPr>
          <a:ln/>
        </p:spPr>
        <p:txBody>
          <a:bodyPr vert="horz" wrap="square" lIns="91440" tIns="45720" rIns="91440" bIns="45720" anchor="b" anchorCtr="0"/>
          <a:lstStyle/>
          <a:p>
            <a:pPr eaLnBrk="1" hangingPunct="1"/>
            <a:r>
              <a:rPr lang="en-US" altLang="zh-CN" dirty="0">
                <a:latin typeface="Times New Roman" panose="02020603050405020304" pitchFamily="18" charset="0"/>
              </a:rPr>
              <a:t>2.4.1  </a:t>
            </a:r>
            <a:r>
              <a:rPr lang="zh-CN" altLang="en-US" dirty="0">
                <a:latin typeface="Times New Roman" panose="02020603050405020304" pitchFamily="18" charset="0"/>
              </a:rPr>
              <a:t>框架的一般结构</a:t>
            </a:r>
          </a:p>
        </p:txBody>
      </p:sp>
      <p:sp>
        <p:nvSpPr>
          <p:cNvPr id="92164" name="Rectangle 3"/>
          <p:cNvSpPr>
            <a:spLocks noGrp="1"/>
          </p:cNvSpPr>
          <p:nvPr>
            <p:ph idx="1"/>
          </p:nvPr>
        </p:nvSpPr>
        <p:spPr>
          <a:xfrm>
            <a:off x="250825" y="1093788"/>
            <a:ext cx="8642350" cy="5400675"/>
          </a:xfrm>
          <a:ln/>
        </p:spPr>
        <p:txBody>
          <a:bodyPr vert="horz" wrap="square" lIns="91440" tIns="45720" rIns="91440" bIns="45720" anchor="t" anchorCtr="0"/>
          <a:lstStyle/>
          <a:p>
            <a:pPr eaLnBrk="1" hangingPunct="1"/>
            <a:r>
              <a:rPr lang="zh-CN" altLang="en-US" b="1" dirty="0">
                <a:latin typeface="Times New Roman" panose="02020603050405020304" pitchFamily="18" charset="0"/>
              </a:rPr>
              <a:t>框架</a:t>
            </a:r>
            <a:r>
              <a:rPr lang="zh-CN" altLang="en-US" dirty="0">
                <a:latin typeface="Times New Roman" panose="02020603050405020304" pitchFamily="18" charset="0"/>
              </a:rPr>
              <a:t>（</a:t>
            </a:r>
            <a:r>
              <a:rPr lang="en-US" altLang="zh-CN" dirty="0">
                <a:latin typeface="Times New Roman" panose="02020603050405020304" pitchFamily="18" charset="0"/>
              </a:rPr>
              <a:t>frame</a:t>
            </a:r>
            <a:r>
              <a:rPr lang="zh-CN" altLang="en-US" dirty="0">
                <a:latin typeface="Times New Roman" panose="02020603050405020304" pitchFamily="18" charset="0"/>
              </a:rPr>
              <a:t>）：一种描述所论对象（一个事物、事件或概念）属性的数据结构。</a:t>
            </a:r>
          </a:p>
          <a:p>
            <a:pPr eaLnBrk="1" hangingPunct="1"/>
            <a:r>
              <a:rPr lang="zh-CN" altLang="en-US" dirty="0">
                <a:latin typeface="Times New Roman" panose="02020603050405020304" pitchFamily="18" charset="0"/>
              </a:rPr>
              <a:t>一个框架由若干个被称为“槽”（</a:t>
            </a:r>
            <a:r>
              <a:rPr lang="en-US" altLang="zh-CN" dirty="0">
                <a:latin typeface="Times New Roman" panose="02020603050405020304" pitchFamily="18" charset="0"/>
              </a:rPr>
              <a:t>slot</a:t>
            </a:r>
            <a:r>
              <a:rPr lang="zh-CN" altLang="en-US" dirty="0">
                <a:latin typeface="Times New Roman" panose="02020603050405020304" pitchFamily="18" charset="0"/>
              </a:rPr>
              <a:t>）的结构组成，每一个槽又可根据实际情况划分为若干个“侧面”（</a:t>
            </a:r>
            <a:r>
              <a:rPr lang="en-US" altLang="zh-CN" dirty="0">
                <a:latin typeface="Times New Roman" panose="02020603050405020304" pitchFamily="18" charset="0"/>
              </a:rPr>
              <a:t>faced</a:t>
            </a:r>
            <a:r>
              <a:rPr lang="zh-CN" altLang="en-US" dirty="0">
                <a:latin typeface="Times New Roman" panose="02020603050405020304" pitchFamily="18" charset="0"/>
              </a:rPr>
              <a:t>）。</a:t>
            </a:r>
          </a:p>
          <a:p>
            <a:pPr eaLnBrk="1" hangingPunct="1"/>
            <a:r>
              <a:rPr lang="zh-CN" altLang="en-US" dirty="0"/>
              <a:t>一个槽用于描述所论对象某一方面的属性。</a:t>
            </a:r>
          </a:p>
          <a:p>
            <a:pPr eaLnBrk="1" hangingPunct="1"/>
            <a:r>
              <a:rPr lang="zh-CN" altLang="en-US" dirty="0"/>
              <a:t>一个侧面用于描述相应属性的一个方面。</a:t>
            </a:r>
          </a:p>
          <a:p>
            <a:pPr eaLnBrk="1" hangingPunct="1"/>
            <a:r>
              <a:rPr lang="zh-CN" altLang="en-US" dirty="0"/>
              <a:t>槽和侧面所具有的属性值分别被称为槽值和侧面值。</a:t>
            </a: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82</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93187" name="Rectangle 2"/>
          <p:cNvSpPr>
            <a:spLocks noGrp="1"/>
          </p:cNvSpPr>
          <p:nvPr>
            <p:ph type="title"/>
          </p:nvPr>
        </p:nvSpPr>
        <p:spPr>
          <a:ln/>
        </p:spPr>
        <p:txBody>
          <a:bodyPr vert="horz" wrap="square" lIns="91440" tIns="45720" rIns="91440" bIns="45720" anchor="b" anchorCtr="0"/>
          <a:lstStyle/>
          <a:p>
            <a:pPr eaLnBrk="1" hangingPunct="1"/>
            <a:r>
              <a:rPr lang="en-US" altLang="zh-CN" dirty="0">
                <a:latin typeface="Times New Roman" panose="02020603050405020304" pitchFamily="18" charset="0"/>
              </a:rPr>
              <a:t>2.4.1  </a:t>
            </a:r>
            <a:r>
              <a:rPr lang="zh-CN" altLang="en-US" dirty="0">
                <a:latin typeface="Times New Roman" panose="02020603050405020304" pitchFamily="18" charset="0"/>
              </a:rPr>
              <a:t>框架的一般结构</a:t>
            </a:r>
          </a:p>
        </p:txBody>
      </p:sp>
      <p:sp>
        <p:nvSpPr>
          <p:cNvPr id="93188" name="Rectangle 3"/>
          <p:cNvSpPr>
            <a:spLocks noGrp="1"/>
          </p:cNvSpPr>
          <p:nvPr>
            <p:ph idx="1"/>
          </p:nvPr>
        </p:nvSpPr>
        <p:spPr>
          <a:xfrm>
            <a:off x="263525" y="1016000"/>
            <a:ext cx="8642350" cy="5689600"/>
          </a:xfrm>
          <a:solidFill>
            <a:srgbClr val="FFFFFF">
              <a:alpha val="100000"/>
            </a:srgbClr>
          </a:solidFill>
          <a:ln>
            <a:solidFill>
              <a:srgbClr val="808080">
                <a:alpha val="100000"/>
              </a:srgbClr>
            </a:solidFill>
            <a:miter lim="800000"/>
          </a:ln>
        </p:spPr>
        <p:txBody>
          <a:bodyPr vert="horz" wrap="square" lIns="91440" tIns="45720" rIns="91440" bIns="45720" anchor="t" anchorCtr="0"/>
          <a:lstStyle/>
          <a:p>
            <a:pPr eaLnBrk="1" hangingPunct="1">
              <a:lnSpc>
                <a:spcPct val="110000"/>
              </a:lnSpc>
              <a:buNone/>
            </a:pPr>
            <a:r>
              <a:rPr lang="en-US" altLang="zh-CN" sz="2400" b="1" dirty="0">
                <a:latin typeface="Times New Roman" panose="02020603050405020304" pitchFamily="18" charset="0"/>
              </a:rPr>
              <a:t> &lt;</a:t>
            </a:r>
            <a:r>
              <a:rPr lang="zh-CN" altLang="en-US" sz="2400" b="1" dirty="0">
                <a:solidFill>
                  <a:schemeClr val="accent2"/>
                </a:solidFill>
                <a:latin typeface="Times New Roman" panose="02020603050405020304" pitchFamily="18" charset="0"/>
              </a:rPr>
              <a:t>框架名</a:t>
            </a:r>
            <a:r>
              <a:rPr lang="en-US" altLang="zh-CN" sz="2400" b="1" dirty="0">
                <a:latin typeface="Times New Roman" panose="02020603050405020304" pitchFamily="18" charset="0"/>
              </a:rPr>
              <a:t>&gt;</a:t>
            </a:r>
          </a:p>
          <a:p>
            <a:pPr eaLnBrk="1" hangingPunct="1">
              <a:lnSpc>
                <a:spcPct val="110000"/>
              </a:lnSpc>
              <a:buNone/>
            </a:pPr>
            <a:r>
              <a:rPr lang="zh-CN" altLang="en-US" sz="2400" b="1" dirty="0">
                <a:latin typeface="Times New Roman" panose="02020603050405020304" pitchFamily="18" charset="0"/>
              </a:rPr>
              <a:t>槽名</a:t>
            </a:r>
            <a:r>
              <a:rPr lang="en-US" altLang="zh-CN" sz="2400" b="1" dirty="0">
                <a:latin typeface="Times New Roman" panose="02020603050405020304" pitchFamily="18" charset="0"/>
              </a:rPr>
              <a:t>1</a:t>
            </a:r>
            <a:r>
              <a:rPr lang="zh-CN" altLang="en-US" sz="2400" b="1" dirty="0">
                <a:latin typeface="Times New Roman" panose="02020603050405020304" pitchFamily="18" charset="0"/>
              </a:rPr>
              <a:t>：   </a:t>
            </a:r>
            <a:r>
              <a:rPr lang="zh-CN" altLang="en-US" sz="2400" b="1" dirty="0">
                <a:solidFill>
                  <a:srgbClr val="0000FF"/>
                </a:solidFill>
                <a:latin typeface="Times New Roman" panose="02020603050405020304" pitchFamily="18" charset="0"/>
              </a:rPr>
              <a:t>侧面名</a:t>
            </a:r>
            <a:r>
              <a:rPr lang="en-US" altLang="zh-CN" sz="2400" b="1" baseline="-25000" dirty="0">
                <a:solidFill>
                  <a:srgbClr val="0000FF"/>
                </a:solidFill>
                <a:latin typeface="Times New Roman" panose="02020603050405020304" pitchFamily="18" charset="0"/>
              </a:rPr>
              <a:t>11 </a:t>
            </a:r>
            <a:r>
              <a:rPr lang="en-US" altLang="zh-CN" sz="2400" b="1" dirty="0">
                <a:solidFill>
                  <a:srgbClr val="0000FF"/>
                </a:solidFill>
                <a:latin typeface="Times New Roman" panose="02020603050405020304" pitchFamily="18" charset="0"/>
              </a:rPr>
              <a:t>          </a:t>
            </a:r>
            <a:r>
              <a:rPr lang="zh-CN" altLang="en-US" sz="2400" b="1" dirty="0">
                <a:solidFill>
                  <a:srgbClr val="0000FF"/>
                </a:solidFill>
                <a:latin typeface="Times New Roman" panose="02020603050405020304" pitchFamily="18" charset="0"/>
              </a:rPr>
              <a:t>侧面值</a:t>
            </a:r>
            <a:r>
              <a:rPr lang="en-US" altLang="zh-CN" sz="2400" b="1" baseline="-25000" dirty="0">
                <a:solidFill>
                  <a:srgbClr val="0000FF"/>
                </a:solidFill>
                <a:latin typeface="Times New Roman" panose="02020603050405020304" pitchFamily="18" charset="0"/>
              </a:rPr>
              <a:t>111</a:t>
            </a:r>
            <a:r>
              <a:rPr lang="en-US" altLang="zh-CN" sz="2400" b="1" dirty="0">
                <a:solidFill>
                  <a:srgbClr val="0000FF"/>
                </a:solidFill>
                <a:latin typeface="Times New Roman" panose="02020603050405020304" pitchFamily="18" charset="0"/>
              </a:rPr>
              <a:t> </a:t>
            </a:r>
            <a:r>
              <a:rPr lang="zh-CN" altLang="en-US" sz="2400" b="1" dirty="0">
                <a:solidFill>
                  <a:srgbClr val="0000FF"/>
                </a:solidFill>
                <a:latin typeface="Times New Roman" panose="02020603050405020304" pitchFamily="18" charset="0"/>
              </a:rPr>
              <a:t>，</a:t>
            </a:r>
            <a:r>
              <a:rPr lang="en-US" altLang="zh-CN" sz="4000" b="1" baseline="14000" dirty="0">
                <a:solidFill>
                  <a:srgbClr val="0000FF"/>
                </a:solidFill>
                <a:latin typeface="Times New Roman" panose="02020603050405020304" pitchFamily="18" charset="0"/>
              </a:rPr>
              <a:t>…</a:t>
            </a:r>
            <a:r>
              <a:rPr lang="en-US" altLang="zh-CN" sz="2400" b="1" dirty="0">
                <a:solidFill>
                  <a:srgbClr val="0000FF"/>
                </a:solidFill>
                <a:latin typeface="Times New Roman" panose="02020603050405020304" pitchFamily="18" charset="0"/>
              </a:rPr>
              <a:t> </a:t>
            </a:r>
            <a:r>
              <a:rPr lang="zh-CN" altLang="en-US" sz="2400" b="1" dirty="0">
                <a:solidFill>
                  <a:srgbClr val="0000FF"/>
                </a:solidFill>
                <a:latin typeface="Times New Roman" panose="02020603050405020304" pitchFamily="18" charset="0"/>
              </a:rPr>
              <a:t>，侧面值</a:t>
            </a:r>
            <a:r>
              <a:rPr lang="en-US" altLang="zh-CN" sz="2400" b="1" baseline="-25000" dirty="0">
                <a:solidFill>
                  <a:srgbClr val="0000FF"/>
                </a:solidFill>
                <a:latin typeface="Times New Roman" panose="02020603050405020304" pitchFamily="18" charset="0"/>
              </a:rPr>
              <a:t>11</a:t>
            </a:r>
            <a:r>
              <a:rPr lang="en-US" altLang="zh-CN" sz="2400" b="1" i="1" baseline="-25000" dirty="0">
                <a:solidFill>
                  <a:srgbClr val="0000FF"/>
                </a:solidFill>
                <a:latin typeface="Times New Roman" panose="02020603050405020304" pitchFamily="18" charset="0"/>
              </a:rPr>
              <a:t>P</a:t>
            </a:r>
            <a:r>
              <a:rPr lang="en-US" altLang="zh-CN" sz="2400" b="1" baseline="-25000" dirty="0">
                <a:solidFill>
                  <a:srgbClr val="0000FF"/>
                </a:solidFill>
                <a:latin typeface="Times New Roman" panose="02020603050405020304" pitchFamily="18" charset="0"/>
              </a:rPr>
              <a:t>1</a:t>
            </a:r>
            <a:r>
              <a:rPr lang="en-US" altLang="zh-CN" sz="2400" b="1" baseline="-25000" dirty="0">
                <a:latin typeface="Times New Roman" panose="02020603050405020304" pitchFamily="18" charset="0"/>
              </a:rPr>
              <a:t> </a:t>
            </a:r>
          </a:p>
          <a:p>
            <a:pPr eaLnBrk="1" hangingPunct="1">
              <a:lnSpc>
                <a:spcPct val="110000"/>
              </a:lnSpc>
              <a:buNone/>
            </a:pPr>
            <a:r>
              <a:rPr lang="en-US" altLang="zh-CN" sz="2400" b="1" dirty="0">
                <a:latin typeface="Times New Roman" panose="02020603050405020304" pitchFamily="18" charset="0"/>
              </a:rPr>
              <a:t>   ┊              </a:t>
            </a:r>
            <a:r>
              <a:rPr lang="en-US" altLang="zh-CN" sz="2400" b="1" dirty="0">
                <a:solidFill>
                  <a:srgbClr val="0000FF"/>
                </a:solidFill>
                <a:latin typeface="Times New Roman" panose="02020603050405020304" pitchFamily="18" charset="0"/>
              </a:rPr>
              <a:t>┊</a:t>
            </a:r>
          </a:p>
          <a:p>
            <a:pPr eaLnBrk="1" hangingPunct="1">
              <a:lnSpc>
                <a:spcPct val="110000"/>
              </a:lnSpc>
              <a:buNone/>
            </a:pPr>
            <a:r>
              <a:rPr lang="en-US" altLang="zh-CN" sz="2400" b="1" dirty="0">
                <a:latin typeface="Times New Roman" panose="02020603050405020304" pitchFamily="18" charset="0"/>
              </a:rPr>
              <a:t>                 </a:t>
            </a:r>
            <a:r>
              <a:rPr lang="zh-CN" altLang="en-US" sz="2400" b="1" dirty="0">
                <a:solidFill>
                  <a:srgbClr val="0000FF"/>
                </a:solidFill>
                <a:latin typeface="Times New Roman" panose="02020603050405020304" pitchFamily="18" charset="0"/>
              </a:rPr>
              <a:t>侧面名</a:t>
            </a:r>
            <a:r>
              <a:rPr lang="en-US" altLang="zh-CN" sz="2400" b="1" baseline="-25000" dirty="0">
                <a:solidFill>
                  <a:srgbClr val="0000FF"/>
                </a:solidFill>
                <a:latin typeface="Times New Roman" panose="02020603050405020304" pitchFamily="18" charset="0"/>
              </a:rPr>
              <a:t>1</a:t>
            </a:r>
            <a:r>
              <a:rPr lang="en-US" altLang="zh-CN" sz="2400" b="1" i="1" baseline="-25000" dirty="0">
                <a:solidFill>
                  <a:srgbClr val="0000FF"/>
                </a:solidFill>
                <a:latin typeface="Times New Roman" panose="02020603050405020304" pitchFamily="18" charset="0"/>
              </a:rPr>
              <a:t>m</a:t>
            </a:r>
            <a:r>
              <a:rPr lang="en-US" altLang="zh-CN" sz="2400" b="1" baseline="-25000" dirty="0">
                <a:solidFill>
                  <a:srgbClr val="0000FF"/>
                </a:solidFill>
                <a:latin typeface="Times New Roman" panose="02020603050405020304" pitchFamily="18" charset="0"/>
              </a:rPr>
              <a:t> </a:t>
            </a:r>
            <a:r>
              <a:rPr lang="en-US" altLang="zh-CN" sz="2400" b="1" dirty="0">
                <a:solidFill>
                  <a:srgbClr val="0000FF"/>
                </a:solidFill>
                <a:latin typeface="Times New Roman" panose="02020603050405020304" pitchFamily="18" charset="0"/>
              </a:rPr>
              <a:t>         </a:t>
            </a:r>
            <a:r>
              <a:rPr lang="zh-CN" altLang="en-US" sz="2400" b="1" dirty="0">
                <a:solidFill>
                  <a:srgbClr val="0000FF"/>
                </a:solidFill>
                <a:latin typeface="Times New Roman" panose="02020603050405020304" pitchFamily="18" charset="0"/>
              </a:rPr>
              <a:t>侧面值</a:t>
            </a:r>
            <a:r>
              <a:rPr lang="en-US" altLang="zh-CN" sz="2400" b="1" baseline="-25000" dirty="0">
                <a:solidFill>
                  <a:srgbClr val="0000FF"/>
                </a:solidFill>
                <a:latin typeface="Times New Roman" panose="02020603050405020304" pitchFamily="18" charset="0"/>
              </a:rPr>
              <a:t>1</a:t>
            </a:r>
            <a:r>
              <a:rPr lang="en-US" altLang="zh-CN" sz="2400" b="1" i="1" baseline="-25000" dirty="0">
                <a:solidFill>
                  <a:srgbClr val="0000FF"/>
                </a:solidFill>
                <a:latin typeface="Times New Roman" panose="02020603050405020304" pitchFamily="18" charset="0"/>
              </a:rPr>
              <a:t>m</a:t>
            </a:r>
            <a:r>
              <a:rPr lang="en-US" altLang="zh-CN" sz="2400" b="1" baseline="-25000" dirty="0">
                <a:solidFill>
                  <a:srgbClr val="0000FF"/>
                </a:solidFill>
                <a:latin typeface="Times New Roman" panose="02020603050405020304" pitchFamily="18" charset="0"/>
              </a:rPr>
              <a:t>1</a:t>
            </a:r>
            <a:r>
              <a:rPr lang="en-US" altLang="zh-CN" sz="2400" b="1" dirty="0">
                <a:solidFill>
                  <a:srgbClr val="0000FF"/>
                </a:solidFill>
                <a:latin typeface="Times New Roman" panose="02020603050405020304" pitchFamily="18" charset="0"/>
              </a:rPr>
              <a:t> </a:t>
            </a:r>
            <a:r>
              <a:rPr lang="zh-CN" altLang="en-US" sz="2400" b="1" dirty="0">
                <a:solidFill>
                  <a:srgbClr val="0000FF"/>
                </a:solidFill>
                <a:latin typeface="Times New Roman" panose="02020603050405020304" pitchFamily="18" charset="0"/>
              </a:rPr>
              <a:t>， </a:t>
            </a:r>
            <a:r>
              <a:rPr lang="en-US" altLang="zh-CN" sz="4000" b="1" baseline="14000" dirty="0">
                <a:solidFill>
                  <a:srgbClr val="0000FF"/>
                </a:solidFill>
                <a:latin typeface="Times New Roman" panose="02020603050405020304" pitchFamily="18" charset="0"/>
              </a:rPr>
              <a:t>…</a:t>
            </a:r>
            <a:r>
              <a:rPr lang="en-US" altLang="zh-CN" sz="2400" b="1" dirty="0">
                <a:solidFill>
                  <a:srgbClr val="0000FF"/>
                </a:solidFill>
                <a:latin typeface="Times New Roman" panose="02020603050405020304" pitchFamily="18" charset="0"/>
              </a:rPr>
              <a:t> </a:t>
            </a:r>
            <a:r>
              <a:rPr lang="zh-CN" altLang="en-US" sz="2400" b="1" dirty="0">
                <a:solidFill>
                  <a:srgbClr val="0000FF"/>
                </a:solidFill>
                <a:latin typeface="Times New Roman" panose="02020603050405020304" pitchFamily="18" charset="0"/>
              </a:rPr>
              <a:t>，侧面值</a:t>
            </a:r>
            <a:r>
              <a:rPr lang="en-US" altLang="zh-CN" sz="2400" b="1" baseline="-25000" dirty="0">
                <a:solidFill>
                  <a:srgbClr val="0000FF"/>
                </a:solidFill>
                <a:latin typeface="Times New Roman" panose="02020603050405020304" pitchFamily="18" charset="0"/>
              </a:rPr>
              <a:t>1</a:t>
            </a:r>
            <a:r>
              <a:rPr lang="en-US" altLang="zh-CN" sz="2400" b="1" i="1" baseline="-25000" dirty="0">
                <a:solidFill>
                  <a:srgbClr val="0000FF"/>
                </a:solidFill>
                <a:latin typeface="Times New Roman" panose="02020603050405020304" pitchFamily="18" charset="0"/>
              </a:rPr>
              <a:t>mPm</a:t>
            </a:r>
            <a:r>
              <a:rPr lang="en-US" altLang="zh-CN" sz="2400" b="1" dirty="0">
                <a:latin typeface="Times New Roman" panose="02020603050405020304" pitchFamily="18" charset="0"/>
              </a:rPr>
              <a:t> </a:t>
            </a:r>
          </a:p>
          <a:p>
            <a:pPr eaLnBrk="1" hangingPunct="1">
              <a:lnSpc>
                <a:spcPct val="110000"/>
              </a:lnSpc>
              <a:buNone/>
            </a:pPr>
            <a:r>
              <a:rPr lang="zh-CN" altLang="en-US" sz="2400" b="1" dirty="0">
                <a:latin typeface="Times New Roman" panose="02020603050405020304" pitchFamily="18" charset="0"/>
              </a:rPr>
              <a:t>槽名</a:t>
            </a:r>
            <a:r>
              <a:rPr lang="en-US" altLang="zh-CN" sz="2400" b="1" dirty="0">
                <a:latin typeface="Times New Roman" panose="02020603050405020304" pitchFamily="18" charset="0"/>
              </a:rPr>
              <a:t>n</a:t>
            </a:r>
            <a:r>
              <a:rPr lang="zh-CN" altLang="en-US" sz="2400" b="1" dirty="0">
                <a:latin typeface="Times New Roman" panose="02020603050405020304" pitchFamily="18" charset="0"/>
              </a:rPr>
              <a:t>：  </a:t>
            </a:r>
            <a:r>
              <a:rPr lang="zh-CN" altLang="en-US" sz="2400" b="1" dirty="0">
                <a:solidFill>
                  <a:srgbClr val="0000FF"/>
                </a:solidFill>
                <a:latin typeface="Times New Roman" panose="02020603050405020304" pitchFamily="18" charset="0"/>
              </a:rPr>
              <a:t>侧面名</a:t>
            </a:r>
            <a:r>
              <a:rPr lang="en-US" altLang="zh-CN" sz="2400" b="1" i="1" baseline="-25000" dirty="0">
                <a:solidFill>
                  <a:srgbClr val="0000FF"/>
                </a:solidFill>
                <a:latin typeface="Times New Roman" panose="02020603050405020304" pitchFamily="18" charset="0"/>
              </a:rPr>
              <a:t>n</a:t>
            </a:r>
            <a:r>
              <a:rPr lang="en-US" altLang="zh-CN" sz="2400" b="1" baseline="-25000" dirty="0">
                <a:solidFill>
                  <a:srgbClr val="0000FF"/>
                </a:solidFill>
                <a:latin typeface="Times New Roman" panose="02020603050405020304" pitchFamily="18" charset="0"/>
              </a:rPr>
              <a:t>1</a:t>
            </a:r>
            <a:r>
              <a:rPr lang="en-US" altLang="zh-CN" sz="2400" b="1" dirty="0">
                <a:solidFill>
                  <a:srgbClr val="0000FF"/>
                </a:solidFill>
                <a:latin typeface="Times New Roman" panose="02020603050405020304" pitchFamily="18" charset="0"/>
              </a:rPr>
              <a:t>           </a:t>
            </a:r>
            <a:r>
              <a:rPr lang="zh-CN" altLang="en-US" sz="2400" b="1" dirty="0">
                <a:solidFill>
                  <a:srgbClr val="0000FF"/>
                </a:solidFill>
                <a:latin typeface="Times New Roman" panose="02020603050405020304" pitchFamily="18" charset="0"/>
              </a:rPr>
              <a:t>侧面值</a:t>
            </a:r>
            <a:r>
              <a:rPr lang="en-US" altLang="zh-CN" sz="2400" b="1" i="1" baseline="-25000" dirty="0">
                <a:solidFill>
                  <a:srgbClr val="0000FF"/>
                </a:solidFill>
                <a:latin typeface="Times New Roman" panose="02020603050405020304" pitchFamily="18" charset="0"/>
              </a:rPr>
              <a:t>n</a:t>
            </a:r>
            <a:r>
              <a:rPr lang="en-US" altLang="zh-CN" sz="2400" b="1" baseline="-25000" dirty="0">
                <a:solidFill>
                  <a:srgbClr val="0000FF"/>
                </a:solidFill>
                <a:latin typeface="Times New Roman" panose="02020603050405020304" pitchFamily="18" charset="0"/>
              </a:rPr>
              <a:t>11</a:t>
            </a:r>
            <a:r>
              <a:rPr lang="en-US" altLang="zh-CN" sz="2400" b="1" dirty="0">
                <a:solidFill>
                  <a:srgbClr val="0000FF"/>
                </a:solidFill>
                <a:latin typeface="Times New Roman" panose="02020603050405020304" pitchFamily="18" charset="0"/>
              </a:rPr>
              <a:t> </a:t>
            </a:r>
            <a:r>
              <a:rPr lang="zh-CN" altLang="en-US" sz="2400" b="1" dirty="0">
                <a:solidFill>
                  <a:srgbClr val="0000FF"/>
                </a:solidFill>
                <a:latin typeface="Times New Roman" panose="02020603050405020304" pitchFamily="18" charset="0"/>
              </a:rPr>
              <a:t>， </a:t>
            </a:r>
            <a:r>
              <a:rPr lang="en-US" altLang="zh-CN" sz="4000" b="1" baseline="14000" dirty="0">
                <a:solidFill>
                  <a:srgbClr val="0000FF"/>
                </a:solidFill>
                <a:latin typeface="Times New Roman" panose="02020603050405020304" pitchFamily="18" charset="0"/>
              </a:rPr>
              <a:t>…</a:t>
            </a:r>
            <a:r>
              <a:rPr lang="en-US" altLang="zh-CN" sz="2400" b="1" dirty="0">
                <a:solidFill>
                  <a:srgbClr val="0000FF"/>
                </a:solidFill>
                <a:latin typeface="Times New Roman" panose="02020603050405020304" pitchFamily="18" charset="0"/>
              </a:rPr>
              <a:t> </a:t>
            </a:r>
            <a:r>
              <a:rPr lang="zh-CN" altLang="en-US" sz="2400" b="1" dirty="0">
                <a:solidFill>
                  <a:srgbClr val="0000FF"/>
                </a:solidFill>
                <a:latin typeface="Times New Roman" panose="02020603050405020304" pitchFamily="18" charset="0"/>
              </a:rPr>
              <a:t>，侧面值</a:t>
            </a:r>
            <a:r>
              <a:rPr lang="en-US" altLang="zh-CN" sz="2400" b="1" i="1" baseline="-25000" dirty="0">
                <a:solidFill>
                  <a:srgbClr val="0000FF"/>
                </a:solidFill>
                <a:latin typeface="Times New Roman" panose="02020603050405020304" pitchFamily="18" charset="0"/>
              </a:rPr>
              <a:t>n</a:t>
            </a:r>
            <a:r>
              <a:rPr lang="en-US" altLang="zh-CN" sz="2400" b="1" baseline="-25000" dirty="0">
                <a:solidFill>
                  <a:srgbClr val="0000FF"/>
                </a:solidFill>
                <a:latin typeface="Times New Roman" panose="02020603050405020304" pitchFamily="18" charset="0"/>
              </a:rPr>
              <a:t>1</a:t>
            </a:r>
            <a:r>
              <a:rPr lang="en-US" altLang="zh-CN" sz="2400" b="1" i="1" baseline="-25000" dirty="0">
                <a:solidFill>
                  <a:srgbClr val="0000FF"/>
                </a:solidFill>
                <a:latin typeface="Times New Roman" panose="02020603050405020304" pitchFamily="18" charset="0"/>
              </a:rPr>
              <a:t>P</a:t>
            </a:r>
            <a:r>
              <a:rPr lang="en-US" altLang="zh-CN" sz="2400" b="1" baseline="-25000" dirty="0">
                <a:solidFill>
                  <a:srgbClr val="0000FF"/>
                </a:solidFill>
                <a:latin typeface="Times New Roman" panose="02020603050405020304" pitchFamily="18" charset="0"/>
              </a:rPr>
              <a:t>1</a:t>
            </a:r>
          </a:p>
          <a:p>
            <a:pPr eaLnBrk="1" hangingPunct="1">
              <a:lnSpc>
                <a:spcPct val="110000"/>
              </a:lnSpc>
              <a:buNone/>
            </a:pPr>
            <a:r>
              <a:rPr lang="en-US" altLang="zh-CN" sz="2400" b="1" dirty="0">
                <a:solidFill>
                  <a:srgbClr val="0000FF"/>
                </a:solidFill>
                <a:latin typeface="Times New Roman" panose="02020603050405020304" pitchFamily="18" charset="0"/>
              </a:rPr>
              <a:t>                     ┊</a:t>
            </a:r>
          </a:p>
          <a:p>
            <a:pPr>
              <a:lnSpc>
                <a:spcPct val="110000"/>
              </a:lnSpc>
              <a:buClrTx/>
              <a:buFontTx/>
              <a:buNone/>
            </a:pPr>
            <a:r>
              <a:rPr lang="en-US" altLang="zh-CN" sz="2400" b="1" dirty="0">
                <a:latin typeface="Times New Roman" panose="02020603050405020304" pitchFamily="18" charset="0"/>
              </a:rPr>
              <a:t>                 </a:t>
            </a:r>
            <a:r>
              <a:rPr lang="zh-CN" altLang="en-US" sz="2400" b="1" dirty="0">
                <a:solidFill>
                  <a:srgbClr val="0000FF"/>
                </a:solidFill>
                <a:latin typeface="Times New Roman" panose="02020603050405020304" pitchFamily="18" charset="0"/>
              </a:rPr>
              <a:t>侧面名</a:t>
            </a:r>
            <a:r>
              <a:rPr lang="en-US" altLang="zh-CN" sz="2400" b="1" i="1" baseline="-25000" dirty="0">
                <a:solidFill>
                  <a:srgbClr val="0000FF"/>
                </a:solidFill>
                <a:latin typeface="Times New Roman" panose="02020603050405020304" pitchFamily="18" charset="0"/>
              </a:rPr>
              <a:t>nm</a:t>
            </a:r>
            <a:r>
              <a:rPr lang="en-US" altLang="zh-CN" sz="2400" b="1" dirty="0">
                <a:solidFill>
                  <a:srgbClr val="0000FF"/>
                </a:solidFill>
                <a:latin typeface="Times New Roman" panose="02020603050405020304" pitchFamily="18" charset="0"/>
              </a:rPr>
              <a:t>          </a:t>
            </a:r>
            <a:r>
              <a:rPr lang="zh-CN" altLang="en-US" sz="2400" b="1" dirty="0">
                <a:solidFill>
                  <a:srgbClr val="0000FF"/>
                </a:solidFill>
                <a:latin typeface="Times New Roman" panose="02020603050405020304" pitchFamily="18" charset="0"/>
              </a:rPr>
              <a:t>侧面值</a:t>
            </a:r>
            <a:r>
              <a:rPr lang="en-US" altLang="zh-CN" sz="2400" b="1" i="1" baseline="-25000" dirty="0">
                <a:solidFill>
                  <a:srgbClr val="0000FF"/>
                </a:solidFill>
                <a:latin typeface="Times New Roman" panose="02020603050405020304" pitchFamily="18" charset="0"/>
              </a:rPr>
              <a:t>nm</a:t>
            </a:r>
            <a:r>
              <a:rPr lang="en-US" altLang="zh-CN" sz="2400" b="1" baseline="-25000" dirty="0">
                <a:solidFill>
                  <a:srgbClr val="0000FF"/>
                </a:solidFill>
                <a:latin typeface="Times New Roman" panose="02020603050405020304" pitchFamily="18" charset="0"/>
              </a:rPr>
              <a:t>1</a:t>
            </a:r>
            <a:r>
              <a:rPr lang="en-US" altLang="zh-CN" sz="2400" b="1" dirty="0">
                <a:solidFill>
                  <a:srgbClr val="0000FF"/>
                </a:solidFill>
                <a:latin typeface="Times New Roman" panose="02020603050405020304" pitchFamily="18" charset="0"/>
              </a:rPr>
              <a:t> </a:t>
            </a:r>
            <a:r>
              <a:rPr lang="zh-CN" altLang="en-US" sz="2400" b="1" dirty="0">
                <a:solidFill>
                  <a:srgbClr val="0000FF"/>
                </a:solidFill>
                <a:latin typeface="Times New Roman" panose="02020603050405020304" pitchFamily="18" charset="0"/>
              </a:rPr>
              <a:t>， </a:t>
            </a:r>
            <a:r>
              <a:rPr lang="en-US" altLang="zh-CN" sz="4000" b="1" baseline="14000" dirty="0">
                <a:solidFill>
                  <a:srgbClr val="0000FF"/>
                </a:solidFill>
                <a:latin typeface="Times New Roman" panose="02020603050405020304" pitchFamily="18" charset="0"/>
              </a:rPr>
              <a:t>…</a:t>
            </a:r>
            <a:r>
              <a:rPr lang="en-US" altLang="zh-CN" sz="2400" b="1" dirty="0">
                <a:solidFill>
                  <a:srgbClr val="0000FF"/>
                </a:solidFill>
                <a:latin typeface="Times New Roman" panose="02020603050405020304" pitchFamily="18" charset="0"/>
              </a:rPr>
              <a:t> </a:t>
            </a:r>
            <a:r>
              <a:rPr lang="zh-CN" altLang="en-US" sz="2400" b="1" dirty="0">
                <a:solidFill>
                  <a:srgbClr val="0000FF"/>
                </a:solidFill>
                <a:latin typeface="Times New Roman" panose="02020603050405020304" pitchFamily="18" charset="0"/>
              </a:rPr>
              <a:t>，侧面值</a:t>
            </a:r>
            <a:r>
              <a:rPr lang="en-US" altLang="zh-CN" sz="2400" b="1" i="1" baseline="-25000" dirty="0">
                <a:solidFill>
                  <a:srgbClr val="0000FF"/>
                </a:solidFill>
                <a:latin typeface="Times New Roman" panose="02020603050405020304" pitchFamily="18" charset="0"/>
              </a:rPr>
              <a:t>nmPm</a:t>
            </a:r>
          </a:p>
          <a:p>
            <a:pPr eaLnBrk="1" hangingPunct="1">
              <a:lnSpc>
                <a:spcPct val="110000"/>
              </a:lnSpc>
              <a:buNone/>
            </a:pPr>
            <a:r>
              <a:rPr lang="zh-CN" altLang="en-US" sz="2400" b="1" dirty="0">
                <a:solidFill>
                  <a:schemeClr val="tx2"/>
                </a:solidFill>
                <a:latin typeface="Times New Roman" panose="02020603050405020304" pitchFamily="18" charset="0"/>
              </a:rPr>
              <a:t>约束：   约束条件</a:t>
            </a:r>
            <a:r>
              <a:rPr lang="en-US" altLang="zh-CN" sz="2400" b="1" baseline="-25000" dirty="0">
                <a:solidFill>
                  <a:schemeClr val="tx2"/>
                </a:solidFill>
                <a:latin typeface="Times New Roman" panose="02020603050405020304" pitchFamily="18" charset="0"/>
              </a:rPr>
              <a:t>1</a:t>
            </a:r>
          </a:p>
          <a:p>
            <a:pPr eaLnBrk="1" hangingPunct="1">
              <a:lnSpc>
                <a:spcPct val="110000"/>
              </a:lnSpc>
              <a:buNone/>
            </a:pPr>
            <a:r>
              <a:rPr lang="en-US" altLang="zh-CN" sz="2400" b="1" dirty="0">
                <a:solidFill>
                  <a:schemeClr val="tx2"/>
                </a:solidFill>
                <a:latin typeface="Times New Roman" panose="02020603050405020304" pitchFamily="18" charset="0"/>
              </a:rPr>
              <a:t>                   ┊</a:t>
            </a:r>
          </a:p>
          <a:p>
            <a:pPr eaLnBrk="1" hangingPunct="1">
              <a:lnSpc>
                <a:spcPct val="110000"/>
              </a:lnSpc>
              <a:buNone/>
            </a:pPr>
            <a:r>
              <a:rPr lang="en-US" altLang="zh-CN" sz="2400" b="1" dirty="0">
                <a:solidFill>
                  <a:schemeClr val="tx2"/>
                </a:solidFill>
                <a:latin typeface="Times New Roman" panose="02020603050405020304" pitchFamily="18" charset="0"/>
              </a:rPr>
              <a:t>               </a:t>
            </a:r>
            <a:r>
              <a:rPr lang="zh-CN" altLang="en-US" sz="2400" b="1" dirty="0">
                <a:solidFill>
                  <a:schemeClr val="tx2"/>
                </a:solidFill>
                <a:latin typeface="Times New Roman" panose="02020603050405020304" pitchFamily="18" charset="0"/>
              </a:rPr>
              <a:t>约束条件</a:t>
            </a:r>
            <a:r>
              <a:rPr lang="en-US" altLang="zh-CN" sz="2400" b="1" i="1" baseline="-25000" dirty="0">
                <a:latin typeface="Times New Roman" panose="02020603050405020304" pitchFamily="18" charset="0"/>
              </a:rPr>
              <a:t>n</a:t>
            </a:r>
          </a:p>
          <a:p>
            <a:pPr>
              <a:lnSpc>
                <a:spcPct val="100000"/>
              </a:lnSpc>
              <a:spcBef>
                <a:spcPct val="0"/>
              </a:spcBef>
              <a:buClrTx/>
              <a:buFontTx/>
              <a:buNone/>
            </a:pPr>
            <a:endParaRPr lang="en-US" altLang="zh-CN" sz="2400" b="1" dirty="0">
              <a:solidFill>
                <a:schemeClr val="tx2"/>
              </a:solidFill>
              <a:latin typeface="Times New Roman" panose="02020603050405020304" pitchFamily="18" charset="0"/>
            </a:endParaRPr>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83</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94211" name="Rectangle 2"/>
          <p:cNvSpPr>
            <a:spLocks noGrp="1"/>
          </p:cNvSpPr>
          <p:nvPr>
            <p:ph type="title"/>
          </p:nvPr>
        </p:nvSpPr>
        <p:spPr>
          <a:ln/>
        </p:spPr>
        <p:txBody>
          <a:bodyPr vert="horz" wrap="square" lIns="91440" tIns="45720" rIns="91440" bIns="45720" anchor="b" anchorCtr="0"/>
          <a:lstStyle/>
          <a:p>
            <a:pPr eaLnBrk="1" hangingPunct="1"/>
            <a:r>
              <a:rPr lang="en-US" altLang="zh-CN" dirty="0">
                <a:latin typeface="Times New Roman" panose="02020603050405020304" pitchFamily="18" charset="0"/>
              </a:rPr>
              <a:t>2.4.2  </a:t>
            </a:r>
            <a:r>
              <a:rPr lang="zh-CN" altLang="en-US" dirty="0">
                <a:latin typeface="Times New Roman" panose="02020603050405020304" pitchFamily="18" charset="0"/>
              </a:rPr>
              <a:t>用框架表示知识的例子</a:t>
            </a:r>
          </a:p>
        </p:txBody>
      </p:sp>
      <p:sp>
        <p:nvSpPr>
          <p:cNvPr id="94212" name="Rectangle 3"/>
          <p:cNvSpPr>
            <a:spLocks noGrp="1"/>
          </p:cNvSpPr>
          <p:nvPr>
            <p:ph idx="1"/>
          </p:nvPr>
        </p:nvSpPr>
        <p:spPr>
          <a:xfrm>
            <a:off x="725488" y="1535113"/>
            <a:ext cx="7242175" cy="4981575"/>
          </a:xfrm>
          <a:gradFill rotWithShape="0">
            <a:gsLst>
              <a:gs pos="0">
                <a:schemeClr val="bg1">
                  <a:alpha val="100000"/>
                </a:schemeClr>
              </a:gs>
              <a:gs pos="100000">
                <a:srgbClr val="CCFFFF">
                  <a:alpha val="100000"/>
                </a:srgbClr>
              </a:gs>
            </a:gsLst>
            <a:path path="shape">
              <a:fillToRect l="50000" t="50000" r="50000" b="50000"/>
            </a:path>
            <a:tileRect/>
          </a:gradFill>
          <a:ln>
            <a:solidFill>
              <a:schemeClr val="tx1">
                <a:alpha val="100000"/>
              </a:schemeClr>
            </a:solidFill>
            <a:miter lim="800000"/>
          </a:ln>
        </p:spPr>
        <p:txBody>
          <a:bodyPr vert="horz" wrap="square" lIns="91440" tIns="45720" rIns="91440" bIns="45720" anchor="t" anchorCtr="0"/>
          <a:lstStyle/>
          <a:p>
            <a:pPr eaLnBrk="1" hangingPunct="1">
              <a:lnSpc>
                <a:spcPct val="110000"/>
              </a:lnSpc>
              <a:spcBef>
                <a:spcPct val="0"/>
              </a:spcBef>
              <a:buNone/>
            </a:pPr>
            <a:r>
              <a:rPr lang="en-US" altLang="zh-CN" sz="2200" b="1" dirty="0"/>
              <a:t>  </a:t>
            </a:r>
            <a:r>
              <a:rPr lang="zh-CN" altLang="en-US" sz="2200" b="1" dirty="0"/>
              <a:t>框架名：</a:t>
            </a:r>
            <a:r>
              <a:rPr lang="en-US" altLang="zh-CN" sz="2200" b="1" dirty="0"/>
              <a:t>〈</a:t>
            </a:r>
            <a:r>
              <a:rPr lang="zh-CN" altLang="en-US" sz="2200" b="1" dirty="0"/>
              <a:t>教师</a:t>
            </a:r>
            <a:r>
              <a:rPr lang="en-US" altLang="zh-CN" sz="2200" b="1" dirty="0"/>
              <a:t>〉</a:t>
            </a:r>
          </a:p>
          <a:p>
            <a:pPr eaLnBrk="1" hangingPunct="1">
              <a:lnSpc>
                <a:spcPct val="110000"/>
              </a:lnSpc>
              <a:spcBef>
                <a:spcPct val="0"/>
              </a:spcBef>
              <a:buNone/>
            </a:pPr>
            <a:r>
              <a:rPr lang="en-US" altLang="zh-CN" sz="2200" b="1" dirty="0"/>
              <a:t>      </a:t>
            </a:r>
            <a:r>
              <a:rPr lang="zh-CN" altLang="en-US" sz="2200" b="1" dirty="0"/>
              <a:t>姓名：单位（姓、名）</a:t>
            </a:r>
          </a:p>
          <a:p>
            <a:pPr eaLnBrk="1" hangingPunct="1">
              <a:lnSpc>
                <a:spcPct val="110000"/>
              </a:lnSpc>
              <a:spcBef>
                <a:spcPct val="0"/>
              </a:spcBef>
              <a:buNone/>
            </a:pPr>
            <a:r>
              <a:rPr lang="zh-CN" altLang="en-US" sz="2200" b="1" dirty="0"/>
              <a:t>      年龄：单位（岁）</a:t>
            </a:r>
          </a:p>
          <a:p>
            <a:pPr eaLnBrk="1" hangingPunct="1">
              <a:lnSpc>
                <a:spcPct val="110000"/>
              </a:lnSpc>
              <a:spcBef>
                <a:spcPct val="0"/>
              </a:spcBef>
              <a:buNone/>
            </a:pPr>
            <a:r>
              <a:rPr lang="zh-CN" altLang="en-US" sz="2200" b="1" dirty="0"/>
              <a:t>      性别：范围（男、女）</a:t>
            </a:r>
          </a:p>
          <a:p>
            <a:pPr eaLnBrk="1" hangingPunct="1">
              <a:lnSpc>
                <a:spcPct val="110000"/>
              </a:lnSpc>
              <a:spcBef>
                <a:spcPct val="0"/>
              </a:spcBef>
              <a:buNone/>
            </a:pPr>
            <a:r>
              <a:rPr lang="zh-CN" altLang="en-US" sz="2200" b="1" dirty="0"/>
              <a:t>                 缺省：男</a:t>
            </a:r>
          </a:p>
          <a:p>
            <a:pPr eaLnBrk="1" hangingPunct="1">
              <a:lnSpc>
                <a:spcPct val="110000"/>
              </a:lnSpc>
              <a:spcBef>
                <a:spcPct val="0"/>
              </a:spcBef>
              <a:buNone/>
            </a:pPr>
            <a:r>
              <a:rPr lang="zh-CN" altLang="en-US" sz="2200" b="1" dirty="0"/>
              <a:t>      职称：范围（教授，副教授，讲师，助教）</a:t>
            </a:r>
          </a:p>
          <a:p>
            <a:pPr eaLnBrk="1" hangingPunct="1">
              <a:lnSpc>
                <a:spcPct val="110000"/>
              </a:lnSpc>
              <a:spcBef>
                <a:spcPct val="0"/>
              </a:spcBef>
              <a:buNone/>
            </a:pPr>
            <a:r>
              <a:rPr lang="zh-CN" altLang="en-US" sz="2200" b="1" dirty="0"/>
              <a:t>                     缺省：讲师</a:t>
            </a:r>
          </a:p>
          <a:p>
            <a:pPr eaLnBrk="1" hangingPunct="1">
              <a:lnSpc>
                <a:spcPct val="110000"/>
              </a:lnSpc>
              <a:spcBef>
                <a:spcPct val="0"/>
              </a:spcBef>
              <a:buNone/>
            </a:pPr>
            <a:r>
              <a:rPr lang="zh-CN" altLang="en-US" sz="2200" b="1" dirty="0"/>
              <a:t>      部门：单位（系，教研室）</a:t>
            </a:r>
          </a:p>
          <a:p>
            <a:pPr eaLnBrk="1" hangingPunct="1">
              <a:lnSpc>
                <a:spcPct val="110000"/>
              </a:lnSpc>
              <a:spcBef>
                <a:spcPct val="0"/>
              </a:spcBef>
              <a:buNone/>
            </a:pPr>
            <a:r>
              <a:rPr lang="zh-CN" altLang="en-US" sz="2200" b="1" dirty="0"/>
              <a:t>      住址：</a:t>
            </a:r>
            <a:r>
              <a:rPr lang="en-US" altLang="zh-CN" sz="2200" b="1" dirty="0"/>
              <a:t>〈</a:t>
            </a:r>
            <a:r>
              <a:rPr lang="zh-CN" altLang="en-US" sz="2200" b="1" dirty="0"/>
              <a:t>住址框架</a:t>
            </a:r>
            <a:r>
              <a:rPr lang="en-US" altLang="zh-CN" sz="2200" b="1" dirty="0"/>
              <a:t>〉</a:t>
            </a:r>
          </a:p>
          <a:p>
            <a:pPr eaLnBrk="1" hangingPunct="1">
              <a:lnSpc>
                <a:spcPct val="110000"/>
              </a:lnSpc>
              <a:spcBef>
                <a:spcPct val="0"/>
              </a:spcBef>
              <a:buNone/>
            </a:pPr>
            <a:r>
              <a:rPr lang="en-US" altLang="zh-CN" sz="2200" b="1" dirty="0"/>
              <a:t>      </a:t>
            </a:r>
            <a:r>
              <a:rPr lang="zh-CN" altLang="en-US" sz="2200" b="1" dirty="0"/>
              <a:t>工资：</a:t>
            </a:r>
            <a:r>
              <a:rPr lang="en-US" altLang="zh-CN" sz="2200" b="1" dirty="0"/>
              <a:t>〈</a:t>
            </a:r>
            <a:r>
              <a:rPr lang="zh-CN" altLang="en-US" sz="2200" b="1" dirty="0"/>
              <a:t>工资框架</a:t>
            </a:r>
            <a:r>
              <a:rPr lang="en-US" altLang="zh-CN" sz="2200" b="1" dirty="0"/>
              <a:t>〉</a:t>
            </a:r>
          </a:p>
          <a:p>
            <a:pPr eaLnBrk="1" hangingPunct="1">
              <a:lnSpc>
                <a:spcPct val="110000"/>
              </a:lnSpc>
              <a:spcBef>
                <a:spcPct val="0"/>
              </a:spcBef>
              <a:buNone/>
            </a:pPr>
            <a:r>
              <a:rPr lang="en-US" altLang="zh-CN" sz="2200" b="1" dirty="0"/>
              <a:t>      </a:t>
            </a:r>
            <a:r>
              <a:rPr lang="zh-CN" altLang="en-US" sz="2200" b="1" dirty="0"/>
              <a:t>开始工作时间：单位（年、月）</a:t>
            </a:r>
          </a:p>
          <a:p>
            <a:pPr eaLnBrk="1" hangingPunct="1">
              <a:lnSpc>
                <a:spcPct val="110000"/>
              </a:lnSpc>
              <a:spcBef>
                <a:spcPct val="0"/>
              </a:spcBef>
              <a:buNone/>
            </a:pPr>
            <a:r>
              <a:rPr lang="zh-CN" altLang="en-US" sz="2200" b="1" dirty="0"/>
              <a:t>      截止时间：单位（年、月）</a:t>
            </a:r>
          </a:p>
          <a:p>
            <a:pPr eaLnBrk="1" hangingPunct="1">
              <a:lnSpc>
                <a:spcPct val="110000"/>
              </a:lnSpc>
              <a:spcBef>
                <a:spcPct val="0"/>
              </a:spcBef>
              <a:buNone/>
            </a:pPr>
            <a:r>
              <a:rPr lang="zh-CN" altLang="en-US" sz="2200" b="1" dirty="0"/>
              <a:t>                        缺省：现在 </a:t>
            </a:r>
          </a:p>
        </p:txBody>
      </p:sp>
      <p:sp>
        <p:nvSpPr>
          <p:cNvPr id="94213" name="Rectangle 4"/>
          <p:cNvSpPr/>
          <p:nvPr/>
        </p:nvSpPr>
        <p:spPr>
          <a:xfrm>
            <a:off x="292100" y="922338"/>
            <a:ext cx="3316288" cy="561975"/>
          </a:xfrm>
          <a:prstGeom prst="rect">
            <a:avLst/>
          </a:prstGeom>
          <a:noFill/>
          <a:ln w="9525">
            <a:noFill/>
          </a:ln>
        </p:spPr>
        <p:txBody>
          <a:bodyPr>
            <a:spAutoFit/>
          </a:bodyPr>
          <a:lstStyle/>
          <a:p>
            <a:pPr eaLnBrk="1" hangingPunct="1">
              <a:lnSpc>
                <a:spcPct val="110000"/>
              </a:lnSpc>
              <a:spcBef>
                <a:spcPct val="20000"/>
              </a:spcBef>
              <a:buClr>
                <a:schemeClr val="accent2"/>
              </a:buClr>
              <a:buFont typeface="Wingdings" panose="05000000000000000000" pitchFamily="2" charset="2"/>
              <a:buBlip>
                <a:blip r:embed="rId2"/>
              </a:buBlip>
            </a:pPr>
            <a:r>
              <a:rPr lang="en-US" altLang="zh-CN" sz="2800" b="1" dirty="0">
                <a:latin typeface="Arial" panose="020B0604020202020204" pitchFamily="34" charset="0"/>
              </a:rPr>
              <a:t>  </a:t>
            </a:r>
            <a:r>
              <a:rPr lang="zh-CN" altLang="en-US" sz="2800" b="1" dirty="0">
                <a:latin typeface="Times New Roman" panose="02020603050405020304" pitchFamily="18" charset="0"/>
              </a:rPr>
              <a:t>例</a:t>
            </a:r>
            <a:r>
              <a:rPr lang="en-US" altLang="zh-CN" sz="2800" b="1" dirty="0">
                <a:latin typeface="Times New Roman" panose="02020603050405020304" pitchFamily="18" charset="0"/>
              </a:rPr>
              <a:t>1</a:t>
            </a:r>
            <a:r>
              <a:rPr lang="en-US" altLang="zh-CN" sz="2800" b="1" dirty="0">
                <a:latin typeface="Arial" panose="020B0604020202020204" pitchFamily="34" charset="0"/>
              </a:rPr>
              <a:t>  </a:t>
            </a:r>
            <a:r>
              <a:rPr lang="zh-CN" altLang="en-US" sz="2800" b="1" dirty="0">
                <a:latin typeface="Arial" panose="020B0604020202020204" pitchFamily="34" charset="0"/>
              </a:rPr>
              <a:t>教师框架</a:t>
            </a:r>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84</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95235" name="Rectangle 2"/>
          <p:cNvSpPr>
            <a:spLocks noGrp="1"/>
          </p:cNvSpPr>
          <p:nvPr>
            <p:ph type="title"/>
          </p:nvPr>
        </p:nvSpPr>
        <p:spPr>
          <a:ln/>
        </p:spPr>
        <p:txBody>
          <a:bodyPr vert="horz" wrap="square" lIns="91440" tIns="45720" rIns="91440" bIns="45720" anchor="b" anchorCtr="0"/>
          <a:lstStyle/>
          <a:p>
            <a:pPr eaLnBrk="1" hangingPunct="1"/>
            <a:r>
              <a:rPr lang="en-US" altLang="zh-CN" dirty="0">
                <a:latin typeface="Times New Roman" panose="02020603050405020304" pitchFamily="18" charset="0"/>
              </a:rPr>
              <a:t>2.4.2  </a:t>
            </a:r>
            <a:r>
              <a:rPr lang="zh-CN" altLang="en-US" dirty="0">
                <a:latin typeface="Times New Roman" panose="02020603050405020304" pitchFamily="18" charset="0"/>
              </a:rPr>
              <a:t>用框架表示知识的例子</a:t>
            </a:r>
          </a:p>
        </p:txBody>
      </p:sp>
      <p:sp>
        <p:nvSpPr>
          <p:cNvPr id="95236" name="Rectangle 3"/>
          <p:cNvSpPr>
            <a:spLocks noGrp="1"/>
          </p:cNvSpPr>
          <p:nvPr>
            <p:ph idx="1"/>
          </p:nvPr>
        </p:nvSpPr>
        <p:spPr>
          <a:xfrm>
            <a:off x="1600200" y="2343150"/>
            <a:ext cx="6096000" cy="4286250"/>
          </a:xfrm>
          <a:gradFill rotWithShape="0">
            <a:gsLst>
              <a:gs pos="0">
                <a:schemeClr val="bg1">
                  <a:alpha val="100000"/>
                </a:schemeClr>
              </a:gs>
              <a:gs pos="100000">
                <a:srgbClr val="CCFFFF">
                  <a:alpha val="100000"/>
                </a:srgbClr>
              </a:gs>
            </a:gsLst>
            <a:path path="shape">
              <a:fillToRect l="50000" t="50000" r="50000" b="50000"/>
            </a:path>
            <a:tileRect/>
          </a:gradFill>
          <a:ln>
            <a:solidFill>
              <a:schemeClr val="tx1">
                <a:alpha val="100000"/>
              </a:schemeClr>
            </a:solidFill>
            <a:miter lim="800000"/>
          </a:ln>
        </p:spPr>
        <p:txBody>
          <a:bodyPr vert="horz" wrap="square" lIns="91440" tIns="45720" rIns="91440" bIns="45720" anchor="t" anchorCtr="0"/>
          <a:lstStyle/>
          <a:p>
            <a:pPr eaLnBrk="1" hangingPunct="1">
              <a:lnSpc>
                <a:spcPct val="90000"/>
              </a:lnSpc>
              <a:buNone/>
            </a:pPr>
            <a:r>
              <a:rPr lang="en-US" altLang="zh-CN" sz="2200" b="1" dirty="0"/>
              <a:t>    </a:t>
            </a:r>
            <a:r>
              <a:rPr lang="zh-CN" altLang="en-US" sz="2200" b="1" dirty="0">
                <a:latin typeface="Times New Roman" panose="02020603050405020304" pitchFamily="18" charset="0"/>
              </a:rPr>
              <a:t>框架名：</a:t>
            </a:r>
            <a:r>
              <a:rPr lang="en-US" altLang="zh-CN" sz="2200" b="1" dirty="0">
                <a:latin typeface="Times New Roman" panose="02020603050405020304" pitchFamily="18" charset="0"/>
              </a:rPr>
              <a:t>〈</a:t>
            </a:r>
            <a:r>
              <a:rPr lang="zh-CN" altLang="en-US" sz="2200" b="1" dirty="0">
                <a:latin typeface="Times New Roman" panose="02020603050405020304" pitchFamily="18" charset="0"/>
              </a:rPr>
              <a:t>教师</a:t>
            </a:r>
            <a:r>
              <a:rPr lang="en-US" altLang="zh-CN" sz="2200" b="1" dirty="0">
                <a:latin typeface="Times New Roman" panose="02020603050405020304" pitchFamily="18" charset="0"/>
              </a:rPr>
              <a:t>-1〉</a:t>
            </a:r>
          </a:p>
          <a:p>
            <a:pPr eaLnBrk="1" hangingPunct="1">
              <a:lnSpc>
                <a:spcPct val="90000"/>
              </a:lnSpc>
              <a:buNone/>
            </a:pPr>
            <a:r>
              <a:rPr lang="en-US" altLang="zh-CN" sz="2200" b="1" dirty="0">
                <a:latin typeface="Times New Roman" panose="02020603050405020304" pitchFamily="18" charset="0"/>
              </a:rPr>
              <a:t>               </a:t>
            </a:r>
            <a:r>
              <a:rPr lang="zh-CN" altLang="en-US" sz="2200" b="1" dirty="0">
                <a:latin typeface="Times New Roman" panose="02020603050405020304" pitchFamily="18" charset="0"/>
              </a:rPr>
              <a:t>姓名：夏冰</a:t>
            </a:r>
          </a:p>
          <a:p>
            <a:pPr eaLnBrk="1" hangingPunct="1">
              <a:lnSpc>
                <a:spcPct val="90000"/>
              </a:lnSpc>
              <a:buNone/>
            </a:pPr>
            <a:r>
              <a:rPr lang="zh-CN" altLang="en-US" sz="2200" b="1" dirty="0">
                <a:latin typeface="Times New Roman" panose="02020603050405020304" pitchFamily="18" charset="0"/>
              </a:rPr>
              <a:t>               年龄：</a:t>
            </a:r>
            <a:r>
              <a:rPr lang="en-US" altLang="zh-CN" sz="2200" b="1" dirty="0">
                <a:latin typeface="Times New Roman" panose="02020603050405020304" pitchFamily="18" charset="0"/>
              </a:rPr>
              <a:t>36</a:t>
            </a:r>
          </a:p>
          <a:p>
            <a:pPr eaLnBrk="1" hangingPunct="1">
              <a:lnSpc>
                <a:spcPct val="90000"/>
              </a:lnSpc>
              <a:buNone/>
            </a:pPr>
            <a:r>
              <a:rPr lang="en-US" altLang="zh-CN" sz="2200" b="1" dirty="0">
                <a:latin typeface="Times New Roman" panose="02020603050405020304" pitchFamily="18" charset="0"/>
              </a:rPr>
              <a:t>               </a:t>
            </a:r>
            <a:r>
              <a:rPr lang="zh-CN" altLang="en-US" sz="2200" b="1" dirty="0">
                <a:latin typeface="Times New Roman" panose="02020603050405020304" pitchFamily="18" charset="0"/>
              </a:rPr>
              <a:t>性别：女</a:t>
            </a:r>
          </a:p>
          <a:p>
            <a:pPr eaLnBrk="1" hangingPunct="1">
              <a:lnSpc>
                <a:spcPct val="90000"/>
              </a:lnSpc>
              <a:buNone/>
            </a:pPr>
            <a:r>
              <a:rPr lang="zh-CN" altLang="en-US" sz="2200" b="1" dirty="0">
                <a:latin typeface="Times New Roman" panose="02020603050405020304" pitchFamily="18" charset="0"/>
              </a:rPr>
              <a:t>               职称：副教授</a:t>
            </a:r>
          </a:p>
          <a:p>
            <a:pPr eaLnBrk="1" hangingPunct="1">
              <a:lnSpc>
                <a:spcPct val="90000"/>
              </a:lnSpc>
              <a:buNone/>
            </a:pPr>
            <a:r>
              <a:rPr lang="zh-CN" altLang="en-US" sz="2200" b="1" dirty="0">
                <a:latin typeface="Times New Roman" panose="02020603050405020304" pitchFamily="18" charset="0"/>
              </a:rPr>
              <a:t>               部门：计算机系软件教研室</a:t>
            </a:r>
          </a:p>
          <a:p>
            <a:pPr eaLnBrk="1" hangingPunct="1">
              <a:lnSpc>
                <a:spcPct val="90000"/>
              </a:lnSpc>
              <a:buNone/>
            </a:pPr>
            <a:r>
              <a:rPr lang="zh-CN" altLang="en-US" sz="2200" b="1" dirty="0">
                <a:latin typeface="Times New Roman" panose="02020603050405020304" pitchFamily="18" charset="0"/>
              </a:rPr>
              <a:t>               住址：</a:t>
            </a:r>
            <a:r>
              <a:rPr lang="en-US" altLang="zh-CN" sz="2200" b="1" dirty="0">
                <a:latin typeface="Times New Roman" panose="02020603050405020304" pitchFamily="18" charset="0"/>
              </a:rPr>
              <a:t>〈adr-1〉</a:t>
            </a:r>
          </a:p>
          <a:p>
            <a:pPr eaLnBrk="1" hangingPunct="1">
              <a:lnSpc>
                <a:spcPct val="90000"/>
              </a:lnSpc>
              <a:buNone/>
            </a:pPr>
            <a:r>
              <a:rPr lang="en-US" altLang="zh-CN" sz="2200" b="1" dirty="0">
                <a:latin typeface="Times New Roman" panose="02020603050405020304" pitchFamily="18" charset="0"/>
              </a:rPr>
              <a:t>               </a:t>
            </a:r>
            <a:r>
              <a:rPr lang="zh-CN" altLang="en-US" sz="2200" b="1" dirty="0">
                <a:latin typeface="Times New Roman" panose="02020603050405020304" pitchFamily="18" charset="0"/>
              </a:rPr>
              <a:t>工资：</a:t>
            </a:r>
            <a:r>
              <a:rPr lang="en-US" altLang="zh-CN" sz="2200" b="1" dirty="0">
                <a:latin typeface="Times New Roman" panose="02020603050405020304" pitchFamily="18" charset="0"/>
              </a:rPr>
              <a:t>〈sal-1〉</a:t>
            </a:r>
          </a:p>
          <a:p>
            <a:pPr eaLnBrk="1" hangingPunct="1">
              <a:lnSpc>
                <a:spcPct val="90000"/>
              </a:lnSpc>
              <a:buNone/>
            </a:pPr>
            <a:r>
              <a:rPr lang="en-US" altLang="zh-CN" sz="2200" b="1" dirty="0">
                <a:latin typeface="Times New Roman" panose="02020603050405020304" pitchFamily="18" charset="0"/>
              </a:rPr>
              <a:t>               </a:t>
            </a:r>
            <a:r>
              <a:rPr lang="zh-CN" altLang="en-US" sz="2200" b="1" dirty="0">
                <a:latin typeface="Times New Roman" panose="02020603050405020304" pitchFamily="18" charset="0"/>
              </a:rPr>
              <a:t>开始工作时间：</a:t>
            </a:r>
            <a:r>
              <a:rPr lang="en-US" altLang="zh-CN" sz="2200" b="1" dirty="0">
                <a:latin typeface="Times New Roman" panose="02020603050405020304" pitchFamily="18" charset="0"/>
              </a:rPr>
              <a:t>1988</a:t>
            </a:r>
            <a:r>
              <a:rPr lang="zh-CN" altLang="en-US" sz="2200" b="1" dirty="0">
                <a:latin typeface="Times New Roman" panose="02020603050405020304" pitchFamily="18" charset="0"/>
              </a:rPr>
              <a:t>，</a:t>
            </a:r>
            <a:r>
              <a:rPr lang="en-US" altLang="zh-CN" sz="2200" b="1" dirty="0">
                <a:latin typeface="Times New Roman" panose="02020603050405020304" pitchFamily="18" charset="0"/>
              </a:rPr>
              <a:t>9</a:t>
            </a:r>
          </a:p>
          <a:p>
            <a:pPr eaLnBrk="1" hangingPunct="1">
              <a:lnSpc>
                <a:spcPct val="90000"/>
              </a:lnSpc>
              <a:spcAft>
                <a:spcPct val="40000"/>
              </a:spcAft>
              <a:buNone/>
            </a:pPr>
            <a:r>
              <a:rPr lang="en-US" altLang="zh-CN" sz="2200" b="1" dirty="0">
                <a:latin typeface="Times New Roman" panose="02020603050405020304" pitchFamily="18" charset="0"/>
              </a:rPr>
              <a:t>               </a:t>
            </a:r>
            <a:r>
              <a:rPr lang="zh-CN" altLang="en-US" sz="2200" b="1" dirty="0">
                <a:latin typeface="Times New Roman" panose="02020603050405020304" pitchFamily="18" charset="0"/>
              </a:rPr>
              <a:t>截止时间：</a:t>
            </a:r>
            <a:r>
              <a:rPr lang="en-US" altLang="zh-CN" sz="2200" b="1" dirty="0">
                <a:latin typeface="Times New Roman" panose="02020603050405020304" pitchFamily="18" charset="0"/>
              </a:rPr>
              <a:t>1996</a:t>
            </a:r>
            <a:r>
              <a:rPr lang="zh-CN" altLang="en-US" sz="2200" b="1" dirty="0">
                <a:latin typeface="Times New Roman" panose="02020603050405020304" pitchFamily="18" charset="0"/>
              </a:rPr>
              <a:t>，</a:t>
            </a:r>
            <a:r>
              <a:rPr lang="en-US" altLang="zh-CN" sz="2200" b="1" dirty="0">
                <a:latin typeface="Times New Roman" panose="02020603050405020304" pitchFamily="18" charset="0"/>
              </a:rPr>
              <a:t>7</a:t>
            </a:r>
          </a:p>
        </p:txBody>
      </p:sp>
      <p:sp>
        <p:nvSpPr>
          <p:cNvPr id="95237" name="Rectangle 4"/>
          <p:cNvSpPr/>
          <p:nvPr/>
        </p:nvSpPr>
        <p:spPr>
          <a:xfrm>
            <a:off x="292100" y="922338"/>
            <a:ext cx="3316288" cy="561975"/>
          </a:xfrm>
          <a:prstGeom prst="rect">
            <a:avLst/>
          </a:prstGeom>
          <a:noFill/>
          <a:ln w="9525">
            <a:noFill/>
          </a:ln>
        </p:spPr>
        <p:txBody>
          <a:bodyPr>
            <a:spAutoFit/>
          </a:bodyPr>
          <a:lstStyle/>
          <a:p>
            <a:pPr eaLnBrk="1" hangingPunct="1">
              <a:lnSpc>
                <a:spcPct val="110000"/>
              </a:lnSpc>
              <a:spcBef>
                <a:spcPct val="20000"/>
              </a:spcBef>
              <a:buClr>
                <a:schemeClr val="accent2"/>
              </a:buClr>
              <a:buFont typeface="Wingdings" panose="05000000000000000000" pitchFamily="2" charset="2"/>
              <a:buBlip>
                <a:blip r:embed="rId2"/>
              </a:buBlip>
            </a:pPr>
            <a:r>
              <a:rPr lang="en-US" altLang="zh-CN" sz="2800" b="1" dirty="0">
                <a:latin typeface="Arial" panose="020B0604020202020204" pitchFamily="34" charset="0"/>
              </a:rPr>
              <a:t>  </a:t>
            </a:r>
            <a:r>
              <a:rPr lang="zh-CN" altLang="en-US" sz="2800" b="1" dirty="0">
                <a:latin typeface="Times New Roman" panose="02020603050405020304" pitchFamily="18" charset="0"/>
              </a:rPr>
              <a:t>例</a:t>
            </a:r>
            <a:r>
              <a:rPr lang="en-US" altLang="zh-CN" sz="2800" b="1" dirty="0">
                <a:latin typeface="Times New Roman" panose="02020603050405020304" pitchFamily="18" charset="0"/>
              </a:rPr>
              <a:t>2</a:t>
            </a:r>
            <a:r>
              <a:rPr lang="en-US" altLang="zh-CN" sz="2800" b="1" dirty="0">
                <a:latin typeface="Arial" panose="020B0604020202020204" pitchFamily="34" charset="0"/>
              </a:rPr>
              <a:t>  </a:t>
            </a:r>
            <a:r>
              <a:rPr lang="zh-CN" altLang="en-US" sz="2800" b="1" dirty="0">
                <a:latin typeface="Arial" panose="020B0604020202020204" pitchFamily="34" charset="0"/>
              </a:rPr>
              <a:t>教师框架</a:t>
            </a:r>
          </a:p>
        </p:txBody>
      </p:sp>
      <p:sp>
        <p:nvSpPr>
          <p:cNvPr id="95238" name="Text Box 5"/>
          <p:cNvSpPr txBox="1"/>
          <p:nvPr/>
        </p:nvSpPr>
        <p:spPr>
          <a:xfrm>
            <a:off x="495300" y="1447800"/>
            <a:ext cx="8191500" cy="895350"/>
          </a:xfrm>
          <a:prstGeom prst="rect">
            <a:avLst/>
          </a:prstGeom>
          <a:solidFill>
            <a:srgbClr val="FFFFFF"/>
          </a:solidFill>
          <a:ln w="9525" cap="flat" cmpd="sng">
            <a:solidFill>
              <a:srgbClr val="808080"/>
            </a:solidFill>
            <a:prstDash val="solid"/>
            <a:miter/>
            <a:headEnd type="none" w="med" len="med"/>
            <a:tailEnd type="none" w="med" len="med"/>
          </a:ln>
        </p:spPr>
        <p:txBody>
          <a:bodyPr>
            <a:spAutoFit/>
          </a:bodyPr>
          <a:lstStyle/>
          <a:p>
            <a:pPr eaLnBrk="1" hangingPunct="1">
              <a:spcBef>
                <a:spcPct val="50000"/>
              </a:spcBef>
            </a:pPr>
            <a:r>
              <a:rPr lang="zh-CN" altLang="en-US" sz="2600" dirty="0">
                <a:latin typeface="Arial" panose="020B0604020202020204" pitchFamily="34" charset="0"/>
              </a:rPr>
              <a:t>当把具体的信息填入槽或侧面后，就得到了相应框架的一个</a:t>
            </a:r>
            <a:r>
              <a:rPr lang="zh-CN" altLang="en-US" sz="2600" b="1" dirty="0">
                <a:latin typeface="Arial" panose="020B0604020202020204" pitchFamily="34" charset="0"/>
              </a:rPr>
              <a:t>事例框架。</a:t>
            </a: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85</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97283" name="Rectangle 2"/>
          <p:cNvSpPr>
            <a:spLocks noGrp="1"/>
          </p:cNvSpPr>
          <p:nvPr>
            <p:ph type="title"/>
          </p:nvPr>
        </p:nvSpPr>
        <p:spPr>
          <a:ln/>
        </p:spPr>
        <p:txBody>
          <a:bodyPr vert="horz" wrap="square" lIns="91440" tIns="45720" rIns="91440" bIns="45720" anchor="b" anchorCtr="0"/>
          <a:lstStyle/>
          <a:p>
            <a:pPr eaLnBrk="1" hangingPunct="1"/>
            <a:r>
              <a:rPr lang="en-US" altLang="zh-CN" dirty="0">
                <a:latin typeface="Times New Roman" panose="02020603050405020304" pitchFamily="18" charset="0"/>
              </a:rPr>
              <a:t>2.4.2  </a:t>
            </a:r>
            <a:r>
              <a:rPr lang="zh-CN" altLang="en-US" dirty="0">
                <a:latin typeface="Times New Roman" panose="02020603050405020304" pitchFamily="18" charset="0"/>
              </a:rPr>
              <a:t>用框架表示知识的例子</a:t>
            </a:r>
          </a:p>
        </p:txBody>
      </p:sp>
      <p:sp>
        <p:nvSpPr>
          <p:cNvPr id="97284" name="Rectangle 3"/>
          <p:cNvSpPr>
            <a:spLocks noGrp="1"/>
          </p:cNvSpPr>
          <p:nvPr>
            <p:ph idx="1"/>
          </p:nvPr>
        </p:nvSpPr>
        <p:spPr>
          <a:xfrm>
            <a:off x="1604963" y="1420813"/>
            <a:ext cx="5819775" cy="5056187"/>
          </a:xfrm>
          <a:gradFill rotWithShape="0">
            <a:gsLst>
              <a:gs pos="0">
                <a:schemeClr val="bg1">
                  <a:alpha val="100000"/>
                </a:schemeClr>
              </a:gs>
              <a:gs pos="100000">
                <a:srgbClr val="CCFFCC">
                  <a:alpha val="100000"/>
                </a:srgbClr>
              </a:gs>
            </a:gsLst>
            <a:lin ang="0" scaled="1"/>
            <a:tileRect/>
          </a:gradFill>
          <a:ln>
            <a:solidFill>
              <a:schemeClr val="tx1">
                <a:alpha val="100000"/>
              </a:schemeClr>
            </a:solidFill>
            <a:miter lim="800000"/>
          </a:ln>
        </p:spPr>
        <p:txBody>
          <a:bodyPr vert="horz" wrap="square" lIns="91440" tIns="45720" rIns="91440" bIns="45720" anchor="t" anchorCtr="0"/>
          <a:lstStyle/>
          <a:p>
            <a:pPr eaLnBrk="1" hangingPunct="1">
              <a:lnSpc>
                <a:spcPct val="90000"/>
              </a:lnSpc>
              <a:buNone/>
            </a:pPr>
            <a:r>
              <a:rPr lang="zh-CN" altLang="en-US" sz="1800" b="1" dirty="0"/>
              <a:t>框架名：</a:t>
            </a:r>
            <a:r>
              <a:rPr lang="en-US" altLang="zh-CN" sz="1800" b="1" dirty="0"/>
              <a:t>〈</a:t>
            </a:r>
            <a:r>
              <a:rPr lang="zh-CN" altLang="en-US" sz="1800" b="1" dirty="0"/>
              <a:t>教室</a:t>
            </a:r>
            <a:r>
              <a:rPr lang="en-US" altLang="zh-CN" sz="1800" b="1" dirty="0"/>
              <a:t>〉</a:t>
            </a:r>
          </a:p>
          <a:p>
            <a:pPr eaLnBrk="1" hangingPunct="1">
              <a:lnSpc>
                <a:spcPct val="90000"/>
              </a:lnSpc>
              <a:buNone/>
            </a:pPr>
            <a:r>
              <a:rPr lang="en-US" altLang="zh-CN" sz="1800" b="1" dirty="0"/>
              <a:t>           </a:t>
            </a:r>
            <a:r>
              <a:rPr lang="zh-CN" altLang="en-US" sz="1800" b="1" dirty="0"/>
              <a:t>墙数：</a:t>
            </a:r>
          </a:p>
          <a:p>
            <a:pPr eaLnBrk="1" hangingPunct="1">
              <a:lnSpc>
                <a:spcPct val="90000"/>
              </a:lnSpc>
              <a:buNone/>
            </a:pPr>
            <a:r>
              <a:rPr lang="zh-CN" altLang="en-US" sz="1800" b="1" dirty="0"/>
              <a:t>           窗数：</a:t>
            </a:r>
          </a:p>
          <a:p>
            <a:pPr eaLnBrk="1" hangingPunct="1">
              <a:lnSpc>
                <a:spcPct val="90000"/>
              </a:lnSpc>
              <a:buNone/>
            </a:pPr>
            <a:r>
              <a:rPr lang="zh-CN" altLang="en-US" sz="1800" b="1" dirty="0"/>
              <a:t>           门数：</a:t>
            </a:r>
          </a:p>
          <a:p>
            <a:pPr eaLnBrk="1" hangingPunct="1">
              <a:lnSpc>
                <a:spcPct val="90000"/>
              </a:lnSpc>
              <a:buNone/>
            </a:pPr>
            <a:r>
              <a:rPr lang="zh-CN" altLang="en-US" sz="1800" b="1" dirty="0"/>
              <a:t>           座位数：</a:t>
            </a:r>
          </a:p>
          <a:p>
            <a:pPr eaLnBrk="1" hangingPunct="1">
              <a:lnSpc>
                <a:spcPct val="90000"/>
              </a:lnSpc>
              <a:buNone/>
            </a:pPr>
            <a:r>
              <a:rPr lang="zh-CN" altLang="en-US" sz="1800" b="1" dirty="0"/>
              <a:t>           前墙：</a:t>
            </a:r>
            <a:r>
              <a:rPr lang="en-US" altLang="zh-CN" sz="1800" b="1" dirty="0"/>
              <a:t>〈</a:t>
            </a:r>
            <a:r>
              <a:rPr lang="zh-CN" altLang="en-US" sz="1800" b="1" dirty="0"/>
              <a:t>墙框架</a:t>
            </a:r>
            <a:r>
              <a:rPr lang="en-US" altLang="zh-CN" sz="1800" b="1" dirty="0"/>
              <a:t>〉</a:t>
            </a:r>
          </a:p>
          <a:p>
            <a:pPr eaLnBrk="1" hangingPunct="1">
              <a:lnSpc>
                <a:spcPct val="90000"/>
              </a:lnSpc>
              <a:buNone/>
            </a:pPr>
            <a:r>
              <a:rPr lang="en-US" altLang="zh-CN" sz="1800" b="1" dirty="0"/>
              <a:t>           </a:t>
            </a:r>
            <a:r>
              <a:rPr lang="zh-CN" altLang="en-US" sz="1800" b="1" dirty="0"/>
              <a:t>后墙：</a:t>
            </a:r>
            <a:r>
              <a:rPr lang="en-US" altLang="zh-CN" sz="1800" b="1" dirty="0"/>
              <a:t>〈</a:t>
            </a:r>
            <a:r>
              <a:rPr lang="zh-CN" altLang="en-US" sz="1800" b="1" dirty="0"/>
              <a:t>墙框架</a:t>
            </a:r>
            <a:r>
              <a:rPr lang="en-US" altLang="zh-CN" sz="1800" b="1" dirty="0"/>
              <a:t>〉</a:t>
            </a:r>
          </a:p>
          <a:p>
            <a:pPr eaLnBrk="1" hangingPunct="1">
              <a:lnSpc>
                <a:spcPct val="90000"/>
              </a:lnSpc>
              <a:buNone/>
            </a:pPr>
            <a:r>
              <a:rPr lang="en-US" altLang="zh-CN" sz="1800" b="1" dirty="0"/>
              <a:t>           </a:t>
            </a:r>
            <a:r>
              <a:rPr lang="zh-CN" altLang="en-US" sz="1800" b="1" dirty="0"/>
              <a:t>左墙：</a:t>
            </a:r>
            <a:r>
              <a:rPr lang="en-US" altLang="zh-CN" sz="1800" b="1" dirty="0"/>
              <a:t>〈</a:t>
            </a:r>
            <a:r>
              <a:rPr lang="zh-CN" altLang="en-US" sz="1800" b="1" dirty="0"/>
              <a:t>墙框架</a:t>
            </a:r>
            <a:r>
              <a:rPr lang="en-US" altLang="zh-CN" sz="1800" b="1" dirty="0"/>
              <a:t>〉</a:t>
            </a:r>
          </a:p>
          <a:p>
            <a:pPr eaLnBrk="1" hangingPunct="1">
              <a:lnSpc>
                <a:spcPct val="90000"/>
              </a:lnSpc>
              <a:buNone/>
            </a:pPr>
            <a:r>
              <a:rPr lang="en-US" altLang="zh-CN" sz="1800" b="1" dirty="0"/>
              <a:t>           </a:t>
            </a:r>
            <a:r>
              <a:rPr lang="zh-CN" altLang="en-US" sz="1800" b="1" dirty="0"/>
              <a:t>右墙：</a:t>
            </a:r>
            <a:r>
              <a:rPr lang="en-US" altLang="zh-CN" sz="1800" b="1" dirty="0"/>
              <a:t>〈</a:t>
            </a:r>
            <a:r>
              <a:rPr lang="zh-CN" altLang="en-US" sz="1800" b="1" dirty="0"/>
              <a:t>墙框架</a:t>
            </a:r>
            <a:r>
              <a:rPr lang="en-US" altLang="zh-CN" sz="1800" b="1" dirty="0"/>
              <a:t>〉</a:t>
            </a:r>
          </a:p>
          <a:p>
            <a:pPr eaLnBrk="1" hangingPunct="1">
              <a:lnSpc>
                <a:spcPct val="90000"/>
              </a:lnSpc>
              <a:buNone/>
            </a:pPr>
            <a:r>
              <a:rPr lang="en-US" altLang="zh-CN" sz="1800" b="1" dirty="0"/>
              <a:t>           </a:t>
            </a:r>
            <a:r>
              <a:rPr lang="zh-CN" altLang="en-US" sz="1800" b="1" dirty="0"/>
              <a:t>门：</a:t>
            </a:r>
            <a:r>
              <a:rPr lang="en-US" altLang="zh-CN" sz="1800" b="1" dirty="0"/>
              <a:t>〈</a:t>
            </a:r>
            <a:r>
              <a:rPr lang="zh-CN" altLang="en-US" sz="1800" b="1" dirty="0"/>
              <a:t>门框架</a:t>
            </a:r>
            <a:r>
              <a:rPr lang="en-US" altLang="zh-CN" sz="1800" b="1" dirty="0"/>
              <a:t>〉</a:t>
            </a:r>
          </a:p>
          <a:p>
            <a:pPr eaLnBrk="1" hangingPunct="1">
              <a:lnSpc>
                <a:spcPct val="90000"/>
              </a:lnSpc>
              <a:buNone/>
            </a:pPr>
            <a:r>
              <a:rPr lang="en-US" altLang="zh-CN" sz="1800" b="1" dirty="0"/>
              <a:t>           </a:t>
            </a:r>
            <a:r>
              <a:rPr lang="zh-CN" altLang="en-US" sz="1800" b="1" dirty="0"/>
              <a:t>窗：</a:t>
            </a:r>
            <a:r>
              <a:rPr lang="en-US" altLang="zh-CN" sz="1800" b="1" dirty="0"/>
              <a:t>〈</a:t>
            </a:r>
            <a:r>
              <a:rPr lang="zh-CN" altLang="en-US" sz="1800" b="1" dirty="0"/>
              <a:t>窗框架</a:t>
            </a:r>
            <a:r>
              <a:rPr lang="en-US" altLang="zh-CN" sz="1800" b="1" dirty="0"/>
              <a:t>〉</a:t>
            </a:r>
          </a:p>
          <a:p>
            <a:pPr eaLnBrk="1" hangingPunct="1">
              <a:lnSpc>
                <a:spcPct val="90000"/>
              </a:lnSpc>
              <a:buNone/>
            </a:pPr>
            <a:r>
              <a:rPr lang="en-US" altLang="zh-CN" sz="1800" b="1" dirty="0"/>
              <a:t>           </a:t>
            </a:r>
            <a:r>
              <a:rPr lang="zh-CN" altLang="en-US" sz="1800" b="1" dirty="0"/>
              <a:t>黑板：</a:t>
            </a:r>
            <a:r>
              <a:rPr lang="en-US" altLang="zh-CN" sz="1800" b="1" dirty="0"/>
              <a:t>〈</a:t>
            </a:r>
            <a:r>
              <a:rPr lang="zh-CN" altLang="en-US" sz="1800" b="1" dirty="0"/>
              <a:t>黑板框架</a:t>
            </a:r>
            <a:r>
              <a:rPr lang="en-US" altLang="zh-CN" sz="1800" b="1" dirty="0"/>
              <a:t>〉</a:t>
            </a:r>
          </a:p>
          <a:p>
            <a:pPr eaLnBrk="1" hangingPunct="1">
              <a:lnSpc>
                <a:spcPct val="90000"/>
              </a:lnSpc>
              <a:buNone/>
            </a:pPr>
            <a:r>
              <a:rPr lang="en-US" altLang="zh-CN" sz="1800" b="1" dirty="0"/>
              <a:t>           </a:t>
            </a:r>
            <a:r>
              <a:rPr lang="zh-CN" altLang="en-US" sz="1800" b="1" dirty="0"/>
              <a:t>天花板：</a:t>
            </a:r>
            <a:r>
              <a:rPr lang="en-US" altLang="zh-CN" sz="1800" b="1" dirty="0"/>
              <a:t>〈</a:t>
            </a:r>
            <a:r>
              <a:rPr lang="zh-CN" altLang="en-US" sz="1800" b="1" dirty="0"/>
              <a:t>天花板框架</a:t>
            </a:r>
            <a:r>
              <a:rPr lang="en-US" altLang="zh-CN" sz="1800" b="1" dirty="0"/>
              <a:t>〉</a:t>
            </a:r>
          </a:p>
          <a:p>
            <a:pPr eaLnBrk="1" hangingPunct="1">
              <a:lnSpc>
                <a:spcPct val="90000"/>
              </a:lnSpc>
              <a:buNone/>
            </a:pPr>
            <a:r>
              <a:rPr lang="en-US" altLang="zh-CN" sz="1800" b="1" dirty="0"/>
              <a:t>           </a:t>
            </a:r>
            <a:r>
              <a:rPr lang="zh-CN" altLang="en-US" sz="1800" b="1" dirty="0"/>
              <a:t>讲台：</a:t>
            </a:r>
            <a:r>
              <a:rPr lang="en-US" altLang="zh-CN" sz="1800" b="1" dirty="0"/>
              <a:t>〈</a:t>
            </a:r>
            <a:r>
              <a:rPr lang="zh-CN" altLang="en-US" sz="1800" b="1" dirty="0"/>
              <a:t>讲台框架</a:t>
            </a:r>
            <a:r>
              <a:rPr lang="en-US" altLang="zh-CN" sz="1800" b="1" dirty="0"/>
              <a:t>〉</a:t>
            </a:r>
          </a:p>
        </p:txBody>
      </p:sp>
      <p:sp>
        <p:nvSpPr>
          <p:cNvPr id="97285" name="Rectangle 4"/>
          <p:cNvSpPr/>
          <p:nvPr/>
        </p:nvSpPr>
        <p:spPr>
          <a:xfrm>
            <a:off x="431800" y="858838"/>
            <a:ext cx="3316288" cy="528637"/>
          </a:xfrm>
          <a:prstGeom prst="rect">
            <a:avLst/>
          </a:prstGeom>
          <a:noFill/>
          <a:ln w="9525">
            <a:noFill/>
          </a:ln>
        </p:spPr>
        <p:txBody>
          <a:bodyPr>
            <a:spAutoFit/>
          </a:bodyPr>
          <a:lstStyle/>
          <a:p>
            <a:pPr eaLnBrk="1" hangingPunct="1">
              <a:lnSpc>
                <a:spcPct val="110000"/>
              </a:lnSpc>
              <a:spcBef>
                <a:spcPct val="20000"/>
              </a:spcBef>
              <a:buClr>
                <a:schemeClr val="accent2"/>
              </a:buClr>
              <a:buFont typeface="Wingdings" panose="05000000000000000000" pitchFamily="2" charset="2"/>
              <a:buBlip>
                <a:blip r:embed="rId2"/>
              </a:buBlip>
            </a:pPr>
            <a:r>
              <a:rPr lang="en-US" altLang="zh-CN" sz="2600" b="1" dirty="0">
                <a:latin typeface="Arial" panose="020B0604020202020204" pitchFamily="34" charset="0"/>
              </a:rPr>
              <a:t>   </a:t>
            </a:r>
            <a:r>
              <a:rPr lang="zh-CN" altLang="en-US" sz="2600" b="1" dirty="0">
                <a:latin typeface="Times New Roman" panose="02020603050405020304" pitchFamily="18" charset="0"/>
              </a:rPr>
              <a:t>例</a:t>
            </a:r>
            <a:r>
              <a:rPr lang="en-US" altLang="zh-CN" sz="2600" b="1" dirty="0">
                <a:latin typeface="Times New Roman" panose="02020603050405020304" pitchFamily="18" charset="0"/>
              </a:rPr>
              <a:t>3</a:t>
            </a:r>
            <a:r>
              <a:rPr lang="en-US" altLang="zh-CN" sz="2600" b="1" dirty="0">
                <a:latin typeface="Arial" panose="020B0604020202020204" pitchFamily="34" charset="0"/>
              </a:rPr>
              <a:t>  </a:t>
            </a:r>
            <a:r>
              <a:rPr lang="zh-CN" altLang="en-US" sz="2600" b="1" dirty="0">
                <a:latin typeface="Arial" panose="020B0604020202020204" pitchFamily="34" charset="0"/>
              </a:rPr>
              <a:t>教室框架</a:t>
            </a: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86</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98307" name="Rectangle 2"/>
          <p:cNvSpPr>
            <a:spLocks noGrp="1"/>
          </p:cNvSpPr>
          <p:nvPr>
            <p:ph type="title"/>
          </p:nvPr>
        </p:nvSpPr>
        <p:spPr>
          <a:ln/>
        </p:spPr>
        <p:txBody>
          <a:bodyPr vert="horz" wrap="square" lIns="91440" tIns="45720" rIns="91440" bIns="45720" anchor="b" anchorCtr="0"/>
          <a:lstStyle/>
          <a:p>
            <a:pPr eaLnBrk="1" hangingPunct="1"/>
            <a:r>
              <a:rPr lang="en-US" altLang="zh-CN" dirty="0">
                <a:latin typeface="Times New Roman" panose="02020603050405020304" pitchFamily="18" charset="0"/>
              </a:rPr>
              <a:t>2.4.2  </a:t>
            </a:r>
            <a:r>
              <a:rPr lang="zh-CN" altLang="en-US" dirty="0">
                <a:latin typeface="Times New Roman" panose="02020603050405020304" pitchFamily="18" charset="0"/>
              </a:rPr>
              <a:t>用框架表示知识的例子</a:t>
            </a:r>
          </a:p>
        </p:txBody>
      </p:sp>
      <p:sp>
        <p:nvSpPr>
          <p:cNvPr id="267267" name="Rectangle 3"/>
          <p:cNvSpPr>
            <a:spLocks noGrp="1"/>
          </p:cNvSpPr>
          <p:nvPr>
            <p:ph idx="1"/>
          </p:nvPr>
        </p:nvSpPr>
        <p:spPr>
          <a:xfrm>
            <a:off x="250825" y="971550"/>
            <a:ext cx="8439150" cy="5400675"/>
          </a:xfrm>
          <a:ln/>
        </p:spPr>
        <p:txBody>
          <a:bodyPr vert="horz" wrap="square" lIns="91440" tIns="45720" rIns="91440" bIns="45720" anchor="t" anchorCtr="0"/>
          <a:lstStyle/>
          <a:p>
            <a:pPr algn="just" eaLnBrk="1" hangingPunct="1"/>
            <a:r>
              <a:rPr lang="zh-CN" altLang="en-US" sz="2600" b="1" dirty="0">
                <a:latin typeface="Times New Roman" panose="02020603050405020304" pitchFamily="18" charset="0"/>
              </a:rPr>
              <a:t>例</a:t>
            </a:r>
            <a:r>
              <a:rPr lang="en-US" altLang="zh-CN" sz="2600" b="1" dirty="0">
                <a:latin typeface="Times New Roman" panose="02020603050405020304" pitchFamily="18" charset="0"/>
              </a:rPr>
              <a:t>4 </a:t>
            </a:r>
            <a:r>
              <a:rPr lang="zh-CN" altLang="en-US" sz="2600" b="1" dirty="0">
                <a:latin typeface="Times New Roman" panose="02020603050405020304" pitchFamily="18" charset="0"/>
              </a:rPr>
              <a:t>将下列一则地震消息用框架表示：“某年某月某日，某地发生</a:t>
            </a:r>
            <a:r>
              <a:rPr lang="en-US" altLang="zh-CN" sz="2600" b="1" dirty="0">
                <a:latin typeface="Times New Roman" panose="02020603050405020304" pitchFamily="18" charset="0"/>
              </a:rPr>
              <a:t>6.0</a:t>
            </a:r>
            <a:r>
              <a:rPr lang="zh-CN" altLang="en-US" sz="2600" b="1" dirty="0">
                <a:latin typeface="Times New Roman" panose="02020603050405020304" pitchFamily="18" charset="0"/>
              </a:rPr>
              <a:t>级地震，若以膨胀注水孕震模式为标准，则三项地震前兆中的波速比为</a:t>
            </a:r>
            <a:r>
              <a:rPr lang="en-US" altLang="zh-CN" sz="2600" b="1" dirty="0">
                <a:latin typeface="Times New Roman" panose="02020603050405020304" pitchFamily="18" charset="0"/>
              </a:rPr>
              <a:t>0.45</a:t>
            </a:r>
            <a:r>
              <a:rPr lang="zh-CN" altLang="en-US" sz="2600" b="1" dirty="0">
                <a:latin typeface="Times New Roman" panose="02020603050405020304" pitchFamily="18" charset="0"/>
              </a:rPr>
              <a:t>，水氡含量为</a:t>
            </a:r>
            <a:r>
              <a:rPr lang="en-US" altLang="zh-CN" sz="2600" b="1" dirty="0">
                <a:latin typeface="Times New Roman" panose="02020603050405020304" pitchFamily="18" charset="0"/>
              </a:rPr>
              <a:t>0.43</a:t>
            </a:r>
            <a:r>
              <a:rPr lang="zh-CN" altLang="en-US" sz="2600" b="1" dirty="0">
                <a:latin typeface="Times New Roman" panose="02020603050405020304" pitchFamily="18" charset="0"/>
              </a:rPr>
              <a:t>，地形改变为</a:t>
            </a:r>
            <a:r>
              <a:rPr lang="en-US" altLang="zh-CN" sz="2600" b="1" dirty="0">
                <a:latin typeface="Times New Roman" panose="02020603050405020304" pitchFamily="18" charset="0"/>
              </a:rPr>
              <a:t>0.60</a:t>
            </a:r>
            <a:r>
              <a:rPr lang="zh-CN" altLang="en-US" sz="2600" b="1" dirty="0">
                <a:latin typeface="Times New Roman" panose="02020603050405020304" pitchFamily="18" charset="0"/>
              </a:rPr>
              <a:t>。”</a:t>
            </a:r>
          </a:p>
          <a:p>
            <a:pPr algn="just" eaLnBrk="1" hangingPunct="1">
              <a:spcBef>
                <a:spcPct val="0"/>
              </a:spcBef>
            </a:pPr>
            <a:r>
              <a:rPr lang="zh-CN" altLang="en-US" sz="2600" b="1" dirty="0"/>
              <a:t>解：地震消息用框架如下图所示。</a:t>
            </a:r>
          </a:p>
        </p:txBody>
      </p:sp>
      <p:sp>
        <p:nvSpPr>
          <p:cNvPr id="267268" name="Rectangle 4"/>
          <p:cNvSpPr/>
          <p:nvPr/>
        </p:nvSpPr>
        <p:spPr>
          <a:xfrm>
            <a:off x="1447800" y="3436938"/>
            <a:ext cx="5180013" cy="3152775"/>
          </a:xfrm>
          <a:prstGeom prst="rect">
            <a:avLst/>
          </a:prstGeom>
          <a:gradFill rotWithShape="0">
            <a:gsLst>
              <a:gs pos="0">
                <a:schemeClr val="bg1"/>
              </a:gs>
              <a:gs pos="100000">
                <a:srgbClr val="CCFFFF"/>
              </a:gs>
            </a:gsLst>
            <a:path path="shape">
              <a:fillToRect l="50000" t="50000" r="50000" b="50000"/>
            </a:path>
            <a:tileRect/>
          </a:gradFill>
          <a:ln w="9525" cap="flat" cmpd="sng">
            <a:solidFill>
              <a:schemeClr val="tx1"/>
            </a:solidFill>
            <a:prstDash val="solid"/>
            <a:miter/>
            <a:headEnd type="none" w="med" len="med"/>
            <a:tailEnd type="none" w="med" len="med"/>
          </a:ln>
        </p:spPr>
        <p:txBody>
          <a:bodyPr/>
          <a:lstStyle/>
          <a:p>
            <a:pPr marL="469900" indent="-469900" eaLnBrk="1" hangingPunct="1">
              <a:lnSpc>
                <a:spcPct val="110000"/>
              </a:lnSpc>
              <a:buClr>
                <a:schemeClr val="accent2"/>
              </a:buClr>
              <a:buFont typeface="Wingdings" panose="05000000000000000000" pitchFamily="2" charset="2"/>
            </a:pPr>
            <a:r>
              <a:rPr lang="en-US" altLang="zh-CN" sz="2600" b="1" dirty="0">
                <a:latin typeface="Arial" panose="020B0604020202020204" pitchFamily="34" charset="0"/>
              </a:rPr>
              <a:t>  </a:t>
            </a:r>
            <a:r>
              <a:rPr lang="zh-CN" altLang="en-US" sz="2600" b="1" dirty="0">
                <a:latin typeface="Times New Roman" panose="02020603050405020304" pitchFamily="18" charset="0"/>
              </a:rPr>
              <a:t>框架名：</a:t>
            </a:r>
            <a:r>
              <a:rPr lang="en-US" altLang="zh-CN" sz="2600" b="1" dirty="0">
                <a:latin typeface="Times New Roman" panose="02020603050405020304" pitchFamily="18" charset="0"/>
              </a:rPr>
              <a:t>〈</a:t>
            </a:r>
            <a:r>
              <a:rPr lang="zh-CN" altLang="en-US" sz="2600" b="1" dirty="0">
                <a:latin typeface="Times New Roman" panose="02020603050405020304" pitchFamily="18" charset="0"/>
              </a:rPr>
              <a:t>地震</a:t>
            </a:r>
            <a:r>
              <a:rPr lang="en-US" altLang="zh-CN" sz="2600" b="1" dirty="0">
                <a:latin typeface="Times New Roman" panose="02020603050405020304" pitchFamily="18" charset="0"/>
              </a:rPr>
              <a:t>〉</a:t>
            </a:r>
          </a:p>
          <a:p>
            <a:pPr marL="469900" indent="-469900" eaLnBrk="1" hangingPunct="1">
              <a:lnSpc>
                <a:spcPct val="110000"/>
              </a:lnSpc>
              <a:buClr>
                <a:schemeClr val="accent2"/>
              </a:buClr>
              <a:buFont typeface="Wingdings" panose="05000000000000000000" pitchFamily="2" charset="2"/>
            </a:pPr>
            <a:r>
              <a:rPr lang="en-US" altLang="zh-CN" sz="2600" b="1" dirty="0">
                <a:latin typeface="Times New Roman" panose="02020603050405020304" pitchFamily="18" charset="0"/>
              </a:rPr>
              <a:t>      </a:t>
            </a:r>
            <a:r>
              <a:rPr lang="zh-CN" altLang="en-US" sz="2600" b="1" dirty="0">
                <a:latin typeface="Times New Roman" panose="02020603050405020304" pitchFamily="18" charset="0"/>
              </a:rPr>
              <a:t>地       点：某地</a:t>
            </a:r>
          </a:p>
          <a:p>
            <a:pPr marL="469900" indent="-469900" eaLnBrk="1" hangingPunct="1">
              <a:lnSpc>
                <a:spcPct val="110000"/>
              </a:lnSpc>
              <a:buClr>
                <a:schemeClr val="accent2"/>
              </a:buClr>
              <a:buFont typeface="Wingdings" panose="05000000000000000000" pitchFamily="2" charset="2"/>
            </a:pPr>
            <a:r>
              <a:rPr lang="zh-CN" altLang="en-US" sz="2600" b="1" dirty="0">
                <a:latin typeface="Times New Roman" panose="02020603050405020304" pitchFamily="18" charset="0"/>
              </a:rPr>
              <a:t>      日       期：某年某月某日</a:t>
            </a:r>
          </a:p>
          <a:p>
            <a:pPr marL="469900" indent="-469900" eaLnBrk="1" hangingPunct="1">
              <a:lnSpc>
                <a:spcPct val="110000"/>
              </a:lnSpc>
              <a:buClr>
                <a:schemeClr val="accent2"/>
              </a:buClr>
              <a:buFont typeface="Wingdings" panose="05000000000000000000" pitchFamily="2" charset="2"/>
            </a:pPr>
            <a:r>
              <a:rPr lang="zh-CN" altLang="en-US" sz="2600" b="1" dirty="0">
                <a:latin typeface="Times New Roman" panose="02020603050405020304" pitchFamily="18" charset="0"/>
              </a:rPr>
              <a:t>      震       级：</a:t>
            </a:r>
            <a:r>
              <a:rPr lang="en-US" altLang="zh-CN" sz="2600" b="1" dirty="0">
                <a:latin typeface="Times New Roman" panose="02020603050405020304" pitchFamily="18" charset="0"/>
              </a:rPr>
              <a:t>6.0</a:t>
            </a:r>
          </a:p>
          <a:p>
            <a:pPr marL="469900" indent="-469900" eaLnBrk="1" hangingPunct="1">
              <a:lnSpc>
                <a:spcPct val="110000"/>
              </a:lnSpc>
              <a:buClr>
                <a:schemeClr val="accent2"/>
              </a:buClr>
              <a:buFont typeface="Wingdings" panose="05000000000000000000" pitchFamily="2" charset="2"/>
            </a:pPr>
            <a:r>
              <a:rPr lang="en-US" altLang="zh-CN" sz="2600" b="1" dirty="0">
                <a:latin typeface="Times New Roman" panose="02020603050405020304" pitchFamily="18" charset="0"/>
              </a:rPr>
              <a:t>      </a:t>
            </a:r>
            <a:r>
              <a:rPr lang="zh-CN" altLang="en-US" sz="2600" b="1" dirty="0">
                <a:latin typeface="Times New Roman" panose="02020603050405020304" pitchFamily="18" charset="0"/>
              </a:rPr>
              <a:t>波  速  比：</a:t>
            </a:r>
            <a:r>
              <a:rPr lang="en-US" altLang="zh-CN" sz="2600" b="1" dirty="0">
                <a:latin typeface="Times New Roman" panose="02020603050405020304" pitchFamily="18" charset="0"/>
              </a:rPr>
              <a:t>0.45</a:t>
            </a:r>
          </a:p>
          <a:p>
            <a:pPr marL="469900" indent="-469900" eaLnBrk="1" hangingPunct="1">
              <a:lnSpc>
                <a:spcPct val="110000"/>
              </a:lnSpc>
              <a:buClr>
                <a:schemeClr val="accent2"/>
              </a:buClr>
              <a:buFont typeface="Wingdings" panose="05000000000000000000" pitchFamily="2" charset="2"/>
            </a:pPr>
            <a:r>
              <a:rPr lang="en-US" altLang="zh-CN" sz="2600" b="1" dirty="0">
                <a:latin typeface="Times New Roman" panose="02020603050405020304" pitchFamily="18" charset="0"/>
              </a:rPr>
              <a:t>      </a:t>
            </a:r>
            <a:r>
              <a:rPr lang="zh-CN" altLang="en-US" sz="2600" b="1" dirty="0">
                <a:latin typeface="Times New Roman" panose="02020603050405020304" pitchFamily="18" charset="0"/>
              </a:rPr>
              <a:t>水氡含量：</a:t>
            </a:r>
            <a:r>
              <a:rPr lang="en-US" altLang="zh-CN" sz="2600" b="1" dirty="0">
                <a:latin typeface="Times New Roman" panose="02020603050405020304" pitchFamily="18" charset="0"/>
              </a:rPr>
              <a:t>0.43</a:t>
            </a:r>
          </a:p>
          <a:p>
            <a:pPr marL="469900" indent="-469900" eaLnBrk="1" hangingPunct="1">
              <a:lnSpc>
                <a:spcPct val="110000"/>
              </a:lnSpc>
              <a:buClr>
                <a:schemeClr val="accent2"/>
              </a:buClr>
              <a:buFont typeface="Wingdings" panose="05000000000000000000" pitchFamily="2" charset="2"/>
            </a:pPr>
            <a:r>
              <a:rPr lang="en-US" altLang="zh-CN" sz="2600" b="1" dirty="0">
                <a:latin typeface="Times New Roman" panose="02020603050405020304" pitchFamily="18" charset="0"/>
              </a:rPr>
              <a:t>      </a:t>
            </a:r>
            <a:r>
              <a:rPr lang="zh-CN" altLang="en-US" sz="2600" b="1" dirty="0">
                <a:latin typeface="Times New Roman" panose="02020603050405020304" pitchFamily="18" charset="0"/>
              </a:rPr>
              <a:t>地形改变：</a:t>
            </a:r>
            <a:r>
              <a:rPr lang="en-US" altLang="zh-CN" sz="2600" b="1" dirty="0">
                <a:latin typeface="Times New Roman" panose="02020603050405020304" pitchFamily="18" charset="0"/>
              </a:rPr>
              <a:t>0.60</a:t>
            </a:r>
            <a:r>
              <a:rPr lang="en-US" altLang="zh-CN" sz="2600" b="1" dirty="0">
                <a:latin typeface="Arial" panose="020B0604020202020204" pitchFamily="34" charset="0"/>
              </a:rPr>
              <a:t>      </a:t>
            </a:r>
          </a:p>
        </p:txBody>
      </p:sp>
      <p:grpSp>
        <p:nvGrpSpPr>
          <p:cNvPr id="98317" name="组合 98316">
            <a:extLst>
              <a:ext uri="{FF2B5EF4-FFF2-40B4-BE49-F238E27FC236}">
                <a16:creationId xmlns:a16="http://schemas.microsoft.com/office/drawing/2014/main" id="{261A2AFC-ED00-2996-A8C4-38AE95F2898B}"/>
              </a:ext>
            </a:extLst>
          </p:cNvPr>
          <p:cNvGrpSpPr/>
          <p:nvPr/>
        </p:nvGrpSpPr>
        <p:grpSpPr>
          <a:xfrm>
            <a:off x="4539343" y="989242"/>
            <a:ext cx="4223657" cy="2592157"/>
            <a:chOff x="4953000" y="2286000"/>
            <a:chExt cx="4724400" cy="2819400"/>
          </a:xfrm>
        </p:grpSpPr>
        <p:sp>
          <p:nvSpPr>
            <p:cNvPr id="26" name="矩形 25">
              <a:extLst>
                <a:ext uri="{FF2B5EF4-FFF2-40B4-BE49-F238E27FC236}">
                  <a16:creationId xmlns:a16="http://schemas.microsoft.com/office/drawing/2014/main" id="{8CD71732-D4B7-74BF-A704-6A3FF81F58FF}"/>
                </a:ext>
              </a:extLst>
            </p:cNvPr>
            <p:cNvSpPr/>
            <p:nvPr/>
          </p:nvSpPr>
          <p:spPr>
            <a:xfrm>
              <a:off x="4953000" y="2286000"/>
              <a:ext cx="4724400" cy="2819400"/>
            </a:xfrm>
            <a:prstGeom prst="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Text Box 6">
              <a:extLst>
                <a:ext uri="{FF2B5EF4-FFF2-40B4-BE49-F238E27FC236}">
                  <a16:creationId xmlns:a16="http://schemas.microsoft.com/office/drawing/2014/main" id="{7D2D9A56-06D0-B0D5-DD67-D8FE511AD3C3}"/>
                </a:ext>
              </a:extLst>
            </p:cNvPr>
            <p:cNvSpPr txBox="1">
              <a:spLocks noChangeArrowheads="1"/>
            </p:cNvSpPr>
            <p:nvPr/>
          </p:nvSpPr>
          <p:spPr bwMode="auto">
            <a:xfrm>
              <a:off x="5119688" y="2420938"/>
              <a:ext cx="1096962" cy="419100"/>
            </a:xfrm>
            <a:prstGeom prst="rect">
              <a:avLst/>
            </a:prstGeom>
            <a:solidFill>
              <a:srgbClr val="FFFFFF"/>
            </a:solidFill>
            <a:ln w="9525">
              <a:solidFill>
                <a:srgbClr val="000000"/>
              </a:solidFill>
              <a:miter lim="800000"/>
              <a:headEnd/>
              <a:tailEnd/>
            </a:ln>
          </p:spPr>
          <p:txBody>
            <a:bodyPr/>
            <a:lstStyle/>
            <a:p>
              <a:pPr algn="just" eaLnBrk="1" hangingPunct="1"/>
              <a:r>
                <a:rPr lang="zh-CN" altLang="en-US" sz="1400" dirty="0">
                  <a:solidFill>
                    <a:srgbClr val="000000"/>
                  </a:solidFill>
                  <a:latin typeface="Times New Roman" panose="02020603050405020304" pitchFamily="18" charset="0"/>
                </a:rPr>
                <a:t>地震</a:t>
              </a:r>
              <a:endParaRPr lang="zh-CN" altLang="en-US" sz="1400" dirty="0">
                <a:solidFill>
                  <a:srgbClr val="000000"/>
                </a:solidFill>
                <a:latin typeface="Tahoma" panose="020B0604030504040204" pitchFamily="34" charset="0"/>
              </a:endParaRPr>
            </a:p>
          </p:txBody>
        </p:sp>
        <p:sp>
          <p:nvSpPr>
            <p:cNvPr id="52" name="Text Box 7">
              <a:extLst>
                <a:ext uri="{FF2B5EF4-FFF2-40B4-BE49-F238E27FC236}">
                  <a16:creationId xmlns:a16="http://schemas.microsoft.com/office/drawing/2014/main" id="{6C6980C7-7FB6-898F-849D-4EC42BC9DA73}"/>
                </a:ext>
              </a:extLst>
            </p:cNvPr>
            <p:cNvSpPr txBox="1">
              <a:spLocks noChangeArrowheads="1"/>
            </p:cNvSpPr>
            <p:nvPr/>
          </p:nvSpPr>
          <p:spPr bwMode="auto">
            <a:xfrm>
              <a:off x="7878763" y="2552700"/>
              <a:ext cx="1417637" cy="287338"/>
            </a:xfrm>
            <a:prstGeom prst="rect">
              <a:avLst/>
            </a:prstGeom>
            <a:solidFill>
              <a:srgbClr val="FFFFFF"/>
            </a:solidFill>
            <a:ln w="9525">
              <a:solidFill>
                <a:srgbClr val="000000"/>
              </a:solidFill>
              <a:miter lim="800000"/>
              <a:headEnd/>
              <a:tailEnd/>
            </a:ln>
          </p:spPr>
          <p:txBody>
            <a:bodyPr/>
            <a:lstStyle/>
            <a:p>
              <a:pPr algn="just" eaLnBrk="1" hangingPunct="1"/>
              <a:r>
                <a:rPr lang="zh-CN" altLang="en-US" sz="1400" dirty="0">
                  <a:solidFill>
                    <a:srgbClr val="000000"/>
                  </a:solidFill>
                  <a:latin typeface="宋体" panose="02010600030101010101" pitchFamily="2" charset="-122"/>
                </a:rPr>
                <a:t>某地</a:t>
              </a:r>
              <a:endParaRPr lang="en-US" altLang="zh-CN" sz="1400" dirty="0">
                <a:solidFill>
                  <a:srgbClr val="000000"/>
                </a:solidFill>
                <a:latin typeface="Tahoma" panose="020B0604030504040204" pitchFamily="34" charset="0"/>
              </a:endParaRPr>
            </a:p>
          </p:txBody>
        </p:sp>
        <p:sp>
          <p:nvSpPr>
            <p:cNvPr id="53" name="Text Box 8">
              <a:extLst>
                <a:ext uri="{FF2B5EF4-FFF2-40B4-BE49-F238E27FC236}">
                  <a16:creationId xmlns:a16="http://schemas.microsoft.com/office/drawing/2014/main" id="{204A4B11-D5C7-CF30-73A1-28BC2C1EA768}"/>
                </a:ext>
              </a:extLst>
            </p:cNvPr>
            <p:cNvSpPr txBox="1">
              <a:spLocks noChangeArrowheads="1"/>
            </p:cNvSpPr>
            <p:nvPr/>
          </p:nvSpPr>
          <p:spPr bwMode="auto">
            <a:xfrm>
              <a:off x="7889875" y="2997200"/>
              <a:ext cx="1406525" cy="287338"/>
            </a:xfrm>
            <a:prstGeom prst="rect">
              <a:avLst/>
            </a:prstGeom>
            <a:solidFill>
              <a:srgbClr val="FFFFFF"/>
            </a:solidFill>
            <a:ln w="9525">
              <a:solidFill>
                <a:srgbClr val="000000"/>
              </a:solidFill>
              <a:miter lim="800000"/>
              <a:headEnd/>
              <a:tailEnd/>
            </a:ln>
          </p:spPr>
          <p:txBody>
            <a:bodyPr/>
            <a:lstStyle/>
            <a:p>
              <a:pPr algn="just" eaLnBrk="1" hangingPunct="1"/>
              <a:r>
                <a:rPr lang="zh-CN" altLang="en-US" sz="1400" dirty="0">
                  <a:solidFill>
                    <a:srgbClr val="000000"/>
                  </a:solidFill>
                  <a:latin typeface="Times New Roman" panose="02020603050405020304" pitchFamily="18" charset="0"/>
                </a:rPr>
                <a:t>某年某月某日</a:t>
              </a:r>
              <a:endParaRPr lang="zh-CN" altLang="en-US" sz="1400" dirty="0">
                <a:solidFill>
                  <a:srgbClr val="000000"/>
                </a:solidFill>
                <a:latin typeface="Tahoma" panose="020B0604030504040204" pitchFamily="34" charset="0"/>
              </a:endParaRPr>
            </a:p>
          </p:txBody>
        </p:sp>
        <p:sp>
          <p:nvSpPr>
            <p:cNvPr id="54" name="Text Box 9">
              <a:extLst>
                <a:ext uri="{FF2B5EF4-FFF2-40B4-BE49-F238E27FC236}">
                  <a16:creationId xmlns:a16="http://schemas.microsoft.com/office/drawing/2014/main" id="{D3D7527D-3227-3BBE-8DC0-DF9E5430243E}"/>
                </a:ext>
              </a:extLst>
            </p:cNvPr>
            <p:cNvSpPr txBox="1">
              <a:spLocks noChangeArrowheads="1"/>
            </p:cNvSpPr>
            <p:nvPr/>
          </p:nvSpPr>
          <p:spPr bwMode="auto">
            <a:xfrm>
              <a:off x="7900988" y="3441700"/>
              <a:ext cx="1395412" cy="285750"/>
            </a:xfrm>
            <a:prstGeom prst="rect">
              <a:avLst/>
            </a:prstGeom>
            <a:solidFill>
              <a:srgbClr val="FFFFFF"/>
            </a:solidFill>
            <a:ln w="9525">
              <a:solidFill>
                <a:srgbClr val="000000"/>
              </a:solidFill>
              <a:miter lim="800000"/>
              <a:headEnd/>
              <a:tailEnd/>
            </a:ln>
          </p:spPr>
          <p:txBody>
            <a:bodyPr/>
            <a:lstStyle/>
            <a:p>
              <a:pPr algn="just" eaLnBrk="1" hangingPunct="1"/>
              <a:r>
                <a:rPr lang="en-US" altLang="zh-CN" sz="1400" dirty="0">
                  <a:solidFill>
                    <a:srgbClr val="000000"/>
                  </a:solidFill>
                  <a:latin typeface="Times New Roman" panose="02020603050405020304" pitchFamily="18" charset="0"/>
                  <a:cs typeface="Times New Roman" panose="02020603050405020304" pitchFamily="18" charset="0"/>
                </a:rPr>
                <a:t>6.0</a:t>
              </a:r>
            </a:p>
          </p:txBody>
        </p:sp>
        <p:sp>
          <p:nvSpPr>
            <p:cNvPr id="55" name="Text Box 10">
              <a:extLst>
                <a:ext uri="{FF2B5EF4-FFF2-40B4-BE49-F238E27FC236}">
                  <a16:creationId xmlns:a16="http://schemas.microsoft.com/office/drawing/2014/main" id="{EBB2A38D-B47E-86F2-45B3-A157CE8AE030}"/>
                </a:ext>
              </a:extLst>
            </p:cNvPr>
            <p:cNvSpPr txBox="1">
              <a:spLocks noChangeArrowheads="1"/>
            </p:cNvSpPr>
            <p:nvPr/>
          </p:nvSpPr>
          <p:spPr bwMode="auto">
            <a:xfrm>
              <a:off x="7927975" y="3860800"/>
              <a:ext cx="1368425" cy="287338"/>
            </a:xfrm>
            <a:prstGeom prst="rect">
              <a:avLst/>
            </a:prstGeom>
            <a:solidFill>
              <a:srgbClr val="FFFFFF"/>
            </a:solidFill>
            <a:ln w="9525">
              <a:solidFill>
                <a:srgbClr val="000000"/>
              </a:solidFill>
              <a:miter lim="800000"/>
              <a:headEnd/>
              <a:tailEnd/>
            </a:ln>
          </p:spPr>
          <p:txBody>
            <a:bodyPr/>
            <a:lstStyle/>
            <a:p>
              <a:pPr algn="just" eaLnBrk="1" hangingPunct="1"/>
              <a:r>
                <a:rPr lang="en-US" altLang="zh-CN" sz="1400" dirty="0">
                  <a:solidFill>
                    <a:srgbClr val="000000"/>
                  </a:solidFill>
                  <a:latin typeface="Times New Roman" panose="02020603050405020304" pitchFamily="18" charset="0"/>
                </a:rPr>
                <a:t>0.45</a:t>
              </a:r>
              <a:endParaRPr lang="zh-CN" altLang="en-US" sz="1400" dirty="0">
                <a:solidFill>
                  <a:srgbClr val="000000"/>
                </a:solidFill>
                <a:latin typeface="Tahoma" panose="020B0604030504040204" pitchFamily="34" charset="0"/>
              </a:endParaRPr>
            </a:p>
          </p:txBody>
        </p:sp>
        <p:sp>
          <p:nvSpPr>
            <p:cNvPr id="56" name="Text Box 11">
              <a:extLst>
                <a:ext uri="{FF2B5EF4-FFF2-40B4-BE49-F238E27FC236}">
                  <a16:creationId xmlns:a16="http://schemas.microsoft.com/office/drawing/2014/main" id="{99166BDE-145C-F68A-DC7C-A632DE52B486}"/>
                </a:ext>
              </a:extLst>
            </p:cNvPr>
            <p:cNvSpPr txBox="1">
              <a:spLocks noChangeArrowheads="1"/>
            </p:cNvSpPr>
            <p:nvPr/>
          </p:nvSpPr>
          <p:spPr bwMode="auto">
            <a:xfrm>
              <a:off x="7921625" y="4329113"/>
              <a:ext cx="1374775" cy="285750"/>
            </a:xfrm>
            <a:prstGeom prst="rect">
              <a:avLst/>
            </a:prstGeom>
            <a:solidFill>
              <a:srgbClr val="FFFFFF"/>
            </a:solidFill>
            <a:ln w="9525">
              <a:solidFill>
                <a:srgbClr val="000000"/>
              </a:solidFill>
              <a:miter lim="800000"/>
              <a:headEnd/>
              <a:tailEnd/>
            </a:ln>
          </p:spPr>
          <p:txBody>
            <a:bodyPr/>
            <a:lstStyle/>
            <a:p>
              <a:pPr algn="just" eaLnBrk="1" hangingPunct="1"/>
              <a:r>
                <a:rPr lang="en-US" altLang="zh-CN" sz="1400" dirty="0">
                  <a:solidFill>
                    <a:srgbClr val="000000"/>
                  </a:solidFill>
                  <a:latin typeface="Times New Roman" panose="02020603050405020304" pitchFamily="18" charset="0"/>
                </a:rPr>
                <a:t>0.43</a:t>
              </a:r>
              <a:endParaRPr lang="zh-CN" altLang="en-US" sz="1400" dirty="0">
                <a:solidFill>
                  <a:srgbClr val="000000"/>
                </a:solidFill>
                <a:latin typeface="Tahoma" panose="020B0604030504040204" pitchFamily="34" charset="0"/>
              </a:endParaRPr>
            </a:p>
          </p:txBody>
        </p:sp>
        <p:sp>
          <p:nvSpPr>
            <p:cNvPr id="57" name="Text Box 12">
              <a:extLst>
                <a:ext uri="{FF2B5EF4-FFF2-40B4-BE49-F238E27FC236}">
                  <a16:creationId xmlns:a16="http://schemas.microsoft.com/office/drawing/2014/main" id="{AA41B639-D3BF-E078-FBAE-6A6000D0B67D}"/>
                </a:ext>
              </a:extLst>
            </p:cNvPr>
            <p:cNvSpPr txBox="1">
              <a:spLocks noChangeArrowheads="1"/>
            </p:cNvSpPr>
            <p:nvPr/>
          </p:nvSpPr>
          <p:spPr bwMode="auto">
            <a:xfrm>
              <a:off x="7912100" y="4772025"/>
              <a:ext cx="1384300" cy="287338"/>
            </a:xfrm>
            <a:prstGeom prst="rect">
              <a:avLst/>
            </a:prstGeom>
            <a:solidFill>
              <a:srgbClr val="FFFFFF"/>
            </a:solidFill>
            <a:ln w="9525">
              <a:solidFill>
                <a:srgbClr val="000000"/>
              </a:solidFill>
              <a:miter lim="800000"/>
              <a:headEnd/>
              <a:tailEnd/>
            </a:ln>
          </p:spPr>
          <p:txBody>
            <a:bodyPr/>
            <a:lstStyle/>
            <a:p>
              <a:pPr algn="just" eaLnBrk="1" hangingPunct="1"/>
              <a:r>
                <a:rPr lang="en-US" altLang="zh-CN" sz="1400" dirty="0">
                  <a:solidFill>
                    <a:srgbClr val="000000"/>
                  </a:solidFill>
                  <a:latin typeface="宋体" panose="02010600030101010101" pitchFamily="2" charset="-122"/>
                </a:rPr>
                <a:t>0.60</a:t>
              </a:r>
              <a:endParaRPr lang="zh-CN" altLang="en-US" sz="1400" dirty="0">
                <a:solidFill>
                  <a:srgbClr val="000000"/>
                </a:solidFill>
                <a:latin typeface="Tahoma" panose="020B0604030504040204" pitchFamily="34" charset="0"/>
              </a:endParaRPr>
            </a:p>
          </p:txBody>
        </p:sp>
        <p:sp>
          <p:nvSpPr>
            <p:cNvPr id="58" name="Line 13">
              <a:extLst>
                <a:ext uri="{FF2B5EF4-FFF2-40B4-BE49-F238E27FC236}">
                  <a16:creationId xmlns:a16="http://schemas.microsoft.com/office/drawing/2014/main" id="{1AB7251D-EA72-FE57-94E8-31CC2C4982A1}"/>
                </a:ext>
              </a:extLst>
            </p:cNvPr>
            <p:cNvSpPr>
              <a:spLocks noChangeShapeType="1"/>
            </p:cNvSpPr>
            <p:nvPr/>
          </p:nvSpPr>
          <p:spPr bwMode="auto">
            <a:xfrm>
              <a:off x="6226175" y="2686050"/>
              <a:ext cx="165258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endParaRPr lang="zh-CN" altLang="en-US">
                <a:solidFill>
                  <a:srgbClr val="000000"/>
                </a:solidFill>
                <a:latin typeface="Tahoma" panose="020B0604030504040204" pitchFamily="34" charset="0"/>
              </a:endParaRPr>
            </a:p>
          </p:txBody>
        </p:sp>
        <p:sp>
          <p:nvSpPr>
            <p:cNvPr id="59" name="Line 14">
              <a:extLst>
                <a:ext uri="{FF2B5EF4-FFF2-40B4-BE49-F238E27FC236}">
                  <a16:creationId xmlns:a16="http://schemas.microsoft.com/office/drawing/2014/main" id="{D6104365-CE39-159E-E589-12E4C6B3F6C4}"/>
                </a:ext>
              </a:extLst>
            </p:cNvPr>
            <p:cNvSpPr>
              <a:spLocks noChangeShapeType="1"/>
            </p:cNvSpPr>
            <p:nvPr/>
          </p:nvSpPr>
          <p:spPr bwMode="auto">
            <a:xfrm>
              <a:off x="6099175" y="3162300"/>
              <a:ext cx="177958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endParaRPr lang="zh-CN" altLang="en-US">
                <a:solidFill>
                  <a:srgbClr val="000000"/>
                </a:solidFill>
                <a:latin typeface="Tahoma" panose="020B0604030504040204" pitchFamily="34" charset="0"/>
              </a:endParaRPr>
            </a:p>
          </p:txBody>
        </p:sp>
        <p:sp>
          <p:nvSpPr>
            <p:cNvPr id="60" name="Line 15">
              <a:extLst>
                <a:ext uri="{FF2B5EF4-FFF2-40B4-BE49-F238E27FC236}">
                  <a16:creationId xmlns:a16="http://schemas.microsoft.com/office/drawing/2014/main" id="{7EE502D0-25E4-C910-BB49-89914646E300}"/>
                </a:ext>
              </a:extLst>
            </p:cNvPr>
            <p:cNvSpPr>
              <a:spLocks noChangeShapeType="1"/>
            </p:cNvSpPr>
            <p:nvPr/>
          </p:nvSpPr>
          <p:spPr bwMode="auto">
            <a:xfrm>
              <a:off x="5981700" y="3597275"/>
              <a:ext cx="190817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endParaRPr lang="zh-CN" altLang="en-US">
                <a:solidFill>
                  <a:srgbClr val="000000"/>
                </a:solidFill>
                <a:latin typeface="Tahoma" panose="020B0604030504040204" pitchFamily="34" charset="0"/>
              </a:endParaRPr>
            </a:p>
          </p:txBody>
        </p:sp>
        <p:sp>
          <p:nvSpPr>
            <p:cNvPr id="61" name="Line 16">
              <a:extLst>
                <a:ext uri="{FF2B5EF4-FFF2-40B4-BE49-F238E27FC236}">
                  <a16:creationId xmlns:a16="http://schemas.microsoft.com/office/drawing/2014/main" id="{893B0DD2-095F-BE3B-5B1A-55C54D70EAB7}"/>
                </a:ext>
              </a:extLst>
            </p:cNvPr>
            <p:cNvSpPr>
              <a:spLocks noChangeShapeType="1"/>
            </p:cNvSpPr>
            <p:nvPr/>
          </p:nvSpPr>
          <p:spPr bwMode="auto">
            <a:xfrm>
              <a:off x="5811838" y="4038600"/>
              <a:ext cx="208438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endParaRPr lang="zh-CN" altLang="en-US">
                <a:solidFill>
                  <a:srgbClr val="000000"/>
                </a:solidFill>
                <a:latin typeface="Tahoma" panose="020B0604030504040204" pitchFamily="34" charset="0"/>
              </a:endParaRPr>
            </a:p>
          </p:txBody>
        </p:sp>
        <p:sp>
          <p:nvSpPr>
            <p:cNvPr id="62" name="Line 17">
              <a:extLst>
                <a:ext uri="{FF2B5EF4-FFF2-40B4-BE49-F238E27FC236}">
                  <a16:creationId xmlns:a16="http://schemas.microsoft.com/office/drawing/2014/main" id="{20BB1CBF-EA6E-3925-BDBD-893FE6FD0717}"/>
                </a:ext>
              </a:extLst>
            </p:cNvPr>
            <p:cNvSpPr>
              <a:spLocks noChangeShapeType="1"/>
            </p:cNvSpPr>
            <p:nvPr/>
          </p:nvSpPr>
          <p:spPr bwMode="auto">
            <a:xfrm>
              <a:off x="5621338" y="4460875"/>
              <a:ext cx="229076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endParaRPr lang="zh-CN" altLang="en-US">
                <a:solidFill>
                  <a:srgbClr val="000000"/>
                </a:solidFill>
                <a:latin typeface="Tahoma" panose="020B0604030504040204" pitchFamily="34" charset="0"/>
              </a:endParaRPr>
            </a:p>
          </p:txBody>
        </p:sp>
        <p:sp>
          <p:nvSpPr>
            <p:cNvPr id="63" name="Line 18">
              <a:extLst>
                <a:ext uri="{FF2B5EF4-FFF2-40B4-BE49-F238E27FC236}">
                  <a16:creationId xmlns:a16="http://schemas.microsoft.com/office/drawing/2014/main" id="{4421DAFF-AF48-5CFD-7955-A6D8EB503F8A}"/>
                </a:ext>
              </a:extLst>
            </p:cNvPr>
            <p:cNvSpPr>
              <a:spLocks noChangeShapeType="1"/>
            </p:cNvSpPr>
            <p:nvPr/>
          </p:nvSpPr>
          <p:spPr bwMode="auto">
            <a:xfrm>
              <a:off x="5483225" y="4905375"/>
              <a:ext cx="241776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endParaRPr lang="zh-CN" altLang="en-US">
                <a:solidFill>
                  <a:srgbClr val="000000"/>
                </a:solidFill>
                <a:latin typeface="Tahoma" panose="020B0604030504040204" pitchFamily="34" charset="0"/>
              </a:endParaRPr>
            </a:p>
          </p:txBody>
        </p:sp>
        <p:sp>
          <p:nvSpPr>
            <p:cNvPr id="98304" name="Line 19">
              <a:extLst>
                <a:ext uri="{FF2B5EF4-FFF2-40B4-BE49-F238E27FC236}">
                  <a16:creationId xmlns:a16="http://schemas.microsoft.com/office/drawing/2014/main" id="{982C84BA-E727-B643-4101-938C68B810DB}"/>
                </a:ext>
              </a:extLst>
            </p:cNvPr>
            <p:cNvSpPr>
              <a:spLocks noChangeShapeType="1"/>
            </p:cNvSpPr>
            <p:nvPr/>
          </p:nvSpPr>
          <p:spPr bwMode="auto">
            <a:xfrm flipV="1">
              <a:off x="6099175" y="2828925"/>
              <a:ext cx="0" cy="3333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lang="zh-CN" altLang="en-US">
                <a:solidFill>
                  <a:srgbClr val="000000"/>
                </a:solidFill>
                <a:latin typeface="Tahoma" panose="020B0604030504040204" pitchFamily="34" charset="0"/>
              </a:endParaRPr>
            </a:p>
          </p:txBody>
        </p:sp>
        <p:sp>
          <p:nvSpPr>
            <p:cNvPr id="98305" name="Line 20">
              <a:extLst>
                <a:ext uri="{FF2B5EF4-FFF2-40B4-BE49-F238E27FC236}">
                  <a16:creationId xmlns:a16="http://schemas.microsoft.com/office/drawing/2014/main" id="{706640BC-231B-F13B-11D9-DB0E128029E4}"/>
                </a:ext>
              </a:extLst>
            </p:cNvPr>
            <p:cNvSpPr>
              <a:spLocks noChangeShapeType="1"/>
            </p:cNvSpPr>
            <p:nvPr/>
          </p:nvSpPr>
          <p:spPr bwMode="auto">
            <a:xfrm flipV="1">
              <a:off x="5980113" y="2832100"/>
              <a:ext cx="0" cy="7715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lang="zh-CN" altLang="en-US">
                <a:solidFill>
                  <a:srgbClr val="000000"/>
                </a:solidFill>
                <a:latin typeface="Tahoma" panose="020B0604030504040204" pitchFamily="34" charset="0"/>
              </a:endParaRPr>
            </a:p>
          </p:txBody>
        </p:sp>
        <p:sp>
          <p:nvSpPr>
            <p:cNvPr id="98308" name="Line 21">
              <a:extLst>
                <a:ext uri="{FF2B5EF4-FFF2-40B4-BE49-F238E27FC236}">
                  <a16:creationId xmlns:a16="http://schemas.microsoft.com/office/drawing/2014/main" id="{DE55812F-DFE7-A56E-CD05-7891565DA1A4}"/>
                </a:ext>
              </a:extLst>
            </p:cNvPr>
            <p:cNvSpPr>
              <a:spLocks noChangeShapeType="1"/>
            </p:cNvSpPr>
            <p:nvPr/>
          </p:nvSpPr>
          <p:spPr bwMode="auto">
            <a:xfrm flipV="1">
              <a:off x="5802313" y="2843213"/>
              <a:ext cx="0" cy="11985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lang="zh-CN" altLang="en-US">
                <a:solidFill>
                  <a:srgbClr val="000000"/>
                </a:solidFill>
                <a:latin typeface="Tahoma" panose="020B0604030504040204" pitchFamily="34" charset="0"/>
              </a:endParaRPr>
            </a:p>
          </p:txBody>
        </p:sp>
        <p:sp>
          <p:nvSpPr>
            <p:cNvPr id="98309" name="Line 22">
              <a:extLst>
                <a:ext uri="{FF2B5EF4-FFF2-40B4-BE49-F238E27FC236}">
                  <a16:creationId xmlns:a16="http://schemas.microsoft.com/office/drawing/2014/main" id="{B7E25C35-1211-C093-9FB5-15D35D88F872}"/>
                </a:ext>
              </a:extLst>
            </p:cNvPr>
            <p:cNvSpPr>
              <a:spLocks noChangeShapeType="1"/>
            </p:cNvSpPr>
            <p:nvPr/>
          </p:nvSpPr>
          <p:spPr bwMode="auto">
            <a:xfrm flipV="1">
              <a:off x="5630863" y="2843213"/>
              <a:ext cx="0" cy="16097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lang="zh-CN" altLang="en-US">
                <a:solidFill>
                  <a:srgbClr val="000000"/>
                </a:solidFill>
                <a:latin typeface="Tahoma" panose="020B0604030504040204" pitchFamily="34" charset="0"/>
              </a:endParaRPr>
            </a:p>
          </p:txBody>
        </p:sp>
        <p:sp>
          <p:nvSpPr>
            <p:cNvPr id="98310" name="Line 23">
              <a:extLst>
                <a:ext uri="{FF2B5EF4-FFF2-40B4-BE49-F238E27FC236}">
                  <a16:creationId xmlns:a16="http://schemas.microsoft.com/office/drawing/2014/main" id="{210F88E2-AAAF-6D82-58E9-FC608C281B9F}"/>
                </a:ext>
              </a:extLst>
            </p:cNvPr>
            <p:cNvSpPr>
              <a:spLocks noChangeShapeType="1"/>
            </p:cNvSpPr>
            <p:nvPr/>
          </p:nvSpPr>
          <p:spPr bwMode="auto">
            <a:xfrm flipV="1">
              <a:off x="5481638" y="2854325"/>
              <a:ext cx="0" cy="20558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lang="zh-CN" altLang="en-US">
                <a:solidFill>
                  <a:srgbClr val="000000"/>
                </a:solidFill>
                <a:latin typeface="Tahoma" panose="020B0604030504040204" pitchFamily="34" charset="0"/>
              </a:endParaRPr>
            </a:p>
          </p:txBody>
        </p:sp>
        <p:sp>
          <p:nvSpPr>
            <p:cNvPr id="98311" name="Text Box 24">
              <a:extLst>
                <a:ext uri="{FF2B5EF4-FFF2-40B4-BE49-F238E27FC236}">
                  <a16:creationId xmlns:a16="http://schemas.microsoft.com/office/drawing/2014/main" id="{8BF448F8-4F5B-635E-403D-2EC86B6EF354}"/>
                </a:ext>
              </a:extLst>
            </p:cNvPr>
            <p:cNvSpPr txBox="1">
              <a:spLocks noChangeArrowheads="1"/>
            </p:cNvSpPr>
            <p:nvPr/>
          </p:nvSpPr>
          <p:spPr bwMode="auto">
            <a:xfrm>
              <a:off x="6415088" y="2881313"/>
              <a:ext cx="76358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1400">
                  <a:solidFill>
                    <a:srgbClr val="000000"/>
                  </a:solidFill>
                  <a:latin typeface="Times New Roman" panose="02020603050405020304" pitchFamily="18" charset="0"/>
                </a:rPr>
                <a:t>时间</a:t>
              </a:r>
              <a:endParaRPr lang="zh-CN" altLang="en-US" sz="1400">
                <a:solidFill>
                  <a:srgbClr val="000000"/>
                </a:solidFill>
                <a:latin typeface="Tahoma" panose="020B0604030504040204" pitchFamily="34" charset="0"/>
              </a:endParaRPr>
            </a:p>
          </p:txBody>
        </p:sp>
        <p:sp>
          <p:nvSpPr>
            <p:cNvPr id="98312" name="Text Box 25">
              <a:extLst>
                <a:ext uri="{FF2B5EF4-FFF2-40B4-BE49-F238E27FC236}">
                  <a16:creationId xmlns:a16="http://schemas.microsoft.com/office/drawing/2014/main" id="{3DBAAB17-D7F9-DFD0-4011-7282F529A60C}"/>
                </a:ext>
              </a:extLst>
            </p:cNvPr>
            <p:cNvSpPr txBox="1">
              <a:spLocks noChangeArrowheads="1"/>
            </p:cNvSpPr>
            <p:nvPr/>
          </p:nvSpPr>
          <p:spPr bwMode="auto">
            <a:xfrm>
              <a:off x="6415088" y="2420938"/>
              <a:ext cx="76358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1400">
                  <a:solidFill>
                    <a:srgbClr val="000000"/>
                  </a:solidFill>
                  <a:latin typeface="Times New Roman" panose="02020603050405020304" pitchFamily="18" charset="0"/>
                </a:rPr>
                <a:t>地点</a:t>
              </a:r>
              <a:endParaRPr lang="zh-CN" altLang="en-US" sz="1400">
                <a:solidFill>
                  <a:srgbClr val="000000"/>
                </a:solidFill>
                <a:latin typeface="Tahoma" panose="020B0604030504040204" pitchFamily="34" charset="0"/>
              </a:endParaRPr>
            </a:p>
          </p:txBody>
        </p:sp>
        <p:sp>
          <p:nvSpPr>
            <p:cNvPr id="98313" name="Text Box 26">
              <a:extLst>
                <a:ext uri="{FF2B5EF4-FFF2-40B4-BE49-F238E27FC236}">
                  <a16:creationId xmlns:a16="http://schemas.microsoft.com/office/drawing/2014/main" id="{16D73775-4D25-52CC-FE3F-C1AA72AE72BC}"/>
                </a:ext>
              </a:extLst>
            </p:cNvPr>
            <p:cNvSpPr txBox="1">
              <a:spLocks noChangeArrowheads="1"/>
            </p:cNvSpPr>
            <p:nvPr/>
          </p:nvSpPr>
          <p:spPr bwMode="auto">
            <a:xfrm>
              <a:off x="6415088" y="3330575"/>
              <a:ext cx="1081087"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1400" dirty="0">
                  <a:solidFill>
                    <a:srgbClr val="000000"/>
                  </a:solidFill>
                  <a:latin typeface="Times New Roman" panose="02020603050405020304" pitchFamily="18" charset="0"/>
                </a:rPr>
                <a:t>震级</a:t>
              </a:r>
              <a:endParaRPr lang="zh-CN" altLang="en-US" sz="1400" dirty="0">
                <a:solidFill>
                  <a:srgbClr val="000000"/>
                </a:solidFill>
                <a:latin typeface="Tahoma" panose="020B0604030504040204" pitchFamily="34" charset="0"/>
              </a:endParaRPr>
            </a:p>
          </p:txBody>
        </p:sp>
        <p:sp>
          <p:nvSpPr>
            <p:cNvPr id="98314" name="Text Box 27">
              <a:extLst>
                <a:ext uri="{FF2B5EF4-FFF2-40B4-BE49-F238E27FC236}">
                  <a16:creationId xmlns:a16="http://schemas.microsoft.com/office/drawing/2014/main" id="{6393DE71-DC22-9238-C409-F7BFE988AFFD}"/>
                </a:ext>
              </a:extLst>
            </p:cNvPr>
            <p:cNvSpPr txBox="1">
              <a:spLocks noChangeArrowheads="1"/>
            </p:cNvSpPr>
            <p:nvPr/>
          </p:nvSpPr>
          <p:spPr bwMode="auto">
            <a:xfrm>
              <a:off x="6415088" y="3773488"/>
              <a:ext cx="1081087"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1400" dirty="0">
                  <a:solidFill>
                    <a:srgbClr val="000000"/>
                  </a:solidFill>
                  <a:latin typeface="Times New Roman" panose="02020603050405020304" pitchFamily="18" charset="0"/>
                </a:rPr>
                <a:t>波速比</a:t>
              </a:r>
              <a:endParaRPr lang="zh-CN" altLang="en-US" sz="1400" dirty="0">
                <a:solidFill>
                  <a:srgbClr val="000000"/>
                </a:solidFill>
                <a:latin typeface="Tahoma" panose="020B0604030504040204" pitchFamily="34" charset="0"/>
              </a:endParaRPr>
            </a:p>
          </p:txBody>
        </p:sp>
        <p:sp>
          <p:nvSpPr>
            <p:cNvPr id="98315" name="Text Box 28">
              <a:extLst>
                <a:ext uri="{FF2B5EF4-FFF2-40B4-BE49-F238E27FC236}">
                  <a16:creationId xmlns:a16="http://schemas.microsoft.com/office/drawing/2014/main" id="{A6F4C969-0717-6FE2-197C-254642B0B571}"/>
                </a:ext>
              </a:extLst>
            </p:cNvPr>
            <p:cNvSpPr txBox="1">
              <a:spLocks noChangeArrowheads="1"/>
            </p:cNvSpPr>
            <p:nvPr/>
          </p:nvSpPr>
          <p:spPr bwMode="auto">
            <a:xfrm>
              <a:off x="6415088" y="4206875"/>
              <a:ext cx="1374774"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1400" dirty="0">
                  <a:solidFill>
                    <a:srgbClr val="000000"/>
                  </a:solidFill>
                  <a:latin typeface="Times New Roman" panose="02020603050405020304" pitchFamily="18" charset="0"/>
                </a:rPr>
                <a:t>水氡含量</a:t>
              </a:r>
              <a:endParaRPr lang="zh-CN" altLang="en-US" sz="1400" dirty="0">
                <a:solidFill>
                  <a:srgbClr val="000000"/>
                </a:solidFill>
                <a:latin typeface="Tahoma" panose="020B0604030504040204" pitchFamily="34" charset="0"/>
              </a:endParaRPr>
            </a:p>
          </p:txBody>
        </p:sp>
        <p:sp>
          <p:nvSpPr>
            <p:cNvPr id="98316" name="Text Box 29">
              <a:extLst>
                <a:ext uri="{FF2B5EF4-FFF2-40B4-BE49-F238E27FC236}">
                  <a16:creationId xmlns:a16="http://schemas.microsoft.com/office/drawing/2014/main" id="{FA13C7EC-DB71-BF53-BD2B-F0C8D257C74B}"/>
                </a:ext>
              </a:extLst>
            </p:cNvPr>
            <p:cNvSpPr txBox="1">
              <a:spLocks noChangeArrowheads="1"/>
            </p:cNvSpPr>
            <p:nvPr/>
          </p:nvSpPr>
          <p:spPr bwMode="auto">
            <a:xfrm>
              <a:off x="6415087" y="4635500"/>
              <a:ext cx="1235271"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1400" dirty="0">
                  <a:solidFill>
                    <a:srgbClr val="000000"/>
                  </a:solidFill>
                  <a:latin typeface="Times New Roman" panose="02020603050405020304" pitchFamily="18" charset="0"/>
                </a:rPr>
                <a:t>地形改变</a:t>
              </a:r>
              <a:endParaRPr lang="zh-CN" altLang="en-US" sz="1400" dirty="0">
                <a:solidFill>
                  <a:srgbClr val="000000"/>
                </a:solidFill>
                <a:latin typeface="Tahoma" panose="020B0604030504040204" pitchFamily="3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7267">
                                            <p:txEl>
                                              <p:pRg st="1" end="1"/>
                                            </p:txEl>
                                          </p:spTgt>
                                        </p:tgtEl>
                                        <p:attrNameLst>
                                          <p:attrName>style.visibility</p:attrName>
                                        </p:attrNameLst>
                                      </p:cBhvr>
                                      <p:to>
                                        <p:strVal val="visible"/>
                                      </p:to>
                                    </p:set>
                                    <p:anim calcmode="lin" valueType="num">
                                      <p:cBhvr additive="base">
                                        <p:cTn id="7" dur="500" fill="hold"/>
                                        <p:tgtEl>
                                          <p:spTgt spid="267267">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67267">
                                            <p:txEl>
                                              <p:pRg st="1" end="1"/>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67268">
                                            <p:bg/>
                                          </p:spTgt>
                                        </p:tgtEl>
                                        <p:attrNameLst>
                                          <p:attrName>style.visibility</p:attrName>
                                        </p:attrNameLst>
                                      </p:cBhvr>
                                      <p:to>
                                        <p:strVal val="visible"/>
                                      </p:to>
                                    </p:set>
                                    <p:anim calcmode="lin" valueType="num">
                                      <p:cBhvr additive="base">
                                        <p:cTn id="12" dur="500" fill="hold"/>
                                        <p:tgtEl>
                                          <p:spTgt spid="267268">
                                            <p:bg/>
                                          </p:spTgt>
                                        </p:tgtEl>
                                        <p:attrNameLst>
                                          <p:attrName>ppt_x</p:attrName>
                                        </p:attrNameLst>
                                      </p:cBhvr>
                                      <p:tavLst>
                                        <p:tav tm="0">
                                          <p:val>
                                            <p:strVal val="#ppt_x"/>
                                          </p:val>
                                        </p:tav>
                                        <p:tav tm="100000">
                                          <p:val>
                                            <p:strVal val="#ppt_x"/>
                                          </p:val>
                                        </p:tav>
                                      </p:tavLst>
                                    </p:anim>
                                    <p:anim calcmode="lin" valueType="num">
                                      <p:cBhvr additive="base">
                                        <p:cTn id="13" dur="500" fill="hold"/>
                                        <p:tgtEl>
                                          <p:spTgt spid="267268">
                                            <p:bg/>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67268">
                                            <p:txEl>
                                              <p:pRg st="0" end="0"/>
                                            </p:txEl>
                                          </p:spTgt>
                                        </p:tgtEl>
                                        <p:attrNameLst>
                                          <p:attrName>style.visibility</p:attrName>
                                        </p:attrNameLst>
                                      </p:cBhvr>
                                      <p:to>
                                        <p:strVal val="visible"/>
                                      </p:to>
                                    </p:set>
                                    <p:anim calcmode="lin" valueType="num">
                                      <p:cBhvr additive="base">
                                        <p:cTn id="17" dur="500" fill="hold"/>
                                        <p:tgtEl>
                                          <p:spTgt spid="267268">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67268">
                                            <p:txEl>
                                              <p:pRg st="0" end="0"/>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267268">
                                            <p:txEl>
                                              <p:pRg st="1" end="1"/>
                                            </p:txEl>
                                          </p:spTgt>
                                        </p:tgtEl>
                                        <p:attrNameLst>
                                          <p:attrName>style.visibility</p:attrName>
                                        </p:attrNameLst>
                                      </p:cBhvr>
                                      <p:to>
                                        <p:strVal val="visible"/>
                                      </p:to>
                                    </p:set>
                                    <p:anim calcmode="lin" valueType="num">
                                      <p:cBhvr additive="base">
                                        <p:cTn id="22" dur="500" fill="hold"/>
                                        <p:tgtEl>
                                          <p:spTgt spid="267268">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67268">
                                            <p:txEl>
                                              <p:pRg st="1" end="1"/>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267268">
                                            <p:txEl>
                                              <p:pRg st="2" end="2"/>
                                            </p:txEl>
                                          </p:spTgt>
                                        </p:tgtEl>
                                        <p:attrNameLst>
                                          <p:attrName>style.visibility</p:attrName>
                                        </p:attrNameLst>
                                      </p:cBhvr>
                                      <p:to>
                                        <p:strVal val="visible"/>
                                      </p:to>
                                    </p:set>
                                    <p:anim calcmode="lin" valueType="num">
                                      <p:cBhvr additive="base">
                                        <p:cTn id="27" dur="500" fill="hold"/>
                                        <p:tgtEl>
                                          <p:spTgt spid="267268">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67268">
                                            <p:txEl>
                                              <p:pRg st="2" end="2"/>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267268">
                                            <p:txEl>
                                              <p:pRg st="3" end="3"/>
                                            </p:txEl>
                                          </p:spTgt>
                                        </p:tgtEl>
                                        <p:attrNameLst>
                                          <p:attrName>style.visibility</p:attrName>
                                        </p:attrNameLst>
                                      </p:cBhvr>
                                      <p:to>
                                        <p:strVal val="visible"/>
                                      </p:to>
                                    </p:set>
                                    <p:anim calcmode="lin" valueType="num">
                                      <p:cBhvr additive="base">
                                        <p:cTn id="32" dur="500" fill="hold"/>
                                        <p:tgtEl>
                                          <p:spTgt spid="267268">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67268">
                                            <p:txEl>
                                              <p:pRg st="3" end="3"/>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267268">
                                            <p:txEl>
                                              <p:pRg st="4" end="4"/>
                                            </p:txEl>
                                          </p:spTgt>
                                        </p:tgtEl>
                                        <p:attrNameLst>
                                          <p:attrName>style.visibility</p:attrName>
                                        </p:attrNameLst>
                                      </p:cBhvr>
                                      <p:to>
                                        <p:strVal val="visible"/>
                                      </p:to>
                                    </p:set>
                                    <p:anim calcmode="lin" valueType="num">
                                      <p:cBhvr additive="base">
                                        <p:cTn id="37" dur="500" fill="hold"/>
                                        <p:tgtEl>
                                          <p:spTgt spid="267268">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67268">
                                            <p:txEl>
                                              <p:pRg st="4" end="4"/>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267268">
                                            <p:txEl>
                                              <p:pRg st="5" end="5"/>
                                            </p:txEl>
                                          </p:spTgt>
                                        </p:tgtEl>
                                        <p:attrNameLst>
                                          <p:attrName>style.visibility</p:attrName>
                                        </p:attrNameLst>
                                      </p:cBhvr>
                                      <p:to>
                                        <p:strVal val="visible"/>
                                      </p:to>
                                    </p:set>
                                    <p:anim calcmode="lin" valueType="num">
                                      <p:cBhvr additive="base">
                                        <p:cTn id="42" dur="500" fill="hold"/>
                                        <p:tgtEl>
                                          <p:spTgt spid="267268">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267268">
                                            <p:txEl>
                                              <p:pRg st="5" end="5"/>
                                            </p:txEl>
                                          </p:spTgt>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267268">
                                            <p:txEl>
                                              <p:pRg st="6" end="6"/>
                                            </p:txEl>
                                          </p:spTgt>
                                        </p:tgtEl>
                                        <p:attrNameLst>
                                          <p:attrName>style.visibility</p:attrName>
                                        </p:attrNameLst>
                                      </p:cBhvr>
                                      <p:to>
                                        <p:strVal val="visible"/>
                                      </p:to>
                                    </p:set>
                                    <p:anim calcmode="lin" valueType="num">
                                      <p:cBhvr additive="base">
                                        <p:cTn id="47" dur="500" fill="hold"/>
                                        <p:tgtEl>
                                          <p:spTgt spid="267268">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6726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983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7" grpId="0" build="p"/>
      <p:bldP spid="267268" grpId="0" build="allAtOnce"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87</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00355" name="Rectangle 2"/>
          <p:cNvSpPr>
            <a:spLocks noGrp="1"/>
          </p:cNvSpPr>
          <p:nvPr>
            <p:ph type="title"/>
          </p:nvPr>
        </p:nvSpPr>
        <p:spPr>
          <a:ln/>
        </p:spPr>
        <p:txBody>
          <a:bodyPr vert="horz" wrap="square" lIns="91440" tIns="45720" rIns="91440" bIns="45720" anchor="b" anchorCtr="0"/>
          <a:lstStyle/>
          <a:p>
            <a:pPr eaLnBrk="1" hangingPunct="1"/>
            <a:r>
              <a:rPr lang="en-US" altLang="zh-CN" dirty="0">
                <a:latin typeface="Times New Roman" panose="02020603050405020304" pitchFamily="18" charset="0"/>
              </a:rPr>
              <a:t>2.4.2  </a:t>
            </a:r>
            <a:r>
              <a:rPr lang="zh-CN" altLang="en-US" dirty="0">
                <a:latin typeface="Times New Roman" panose="02020603050405020304" pitchFamily="18" charset="0"/>
              </a:rPr>
              <a:t>用框架表示知识的例子</a:t>
            </a:r>
          </a:p>
        </p:txBody>
      </p:sp>
      <p:graphicFrame>
        <p:nvGraphicFramePr>
          <p:cNvPr id="100356" name="Object 3"/>
          <p:cNvGraphicFramePr>
            <a:graphicFrameLocks noGrp="1" noChangeAspect="1"/>
          </p:cNvGraphicFramePr>
          <p:nvPr>
            <p:ph idx="1"/>
          </p:nvPr>
        </p:nvGraphicFramePr>
        <p:xfrm>
          <a:off x="157163" y="908050"/>
          <a:ext cx="8920162" cy="5754688"/>
        </p:xfrm>
        <a:graphic>
          <a:graphicData uri="http://schemas.openxmlformats.org/presentationml/2006/ole">
            <mc:AlternateContent xmlns:mc="http://schemas.openxmlformats.org/markup-compatibility/2006">
              <mc:Choice xmlns:v="urn:schemas-microsoft-com:vml" Requires="v">
                <p:oleObj r:id="rId2" imgW="6924675" imgH="5019675" progId="Paint.Picture">
                  <p:embed/>
                </p:oleObj>
              </mc:Choice>
              <mc:Fallback>
                <p:oleObj r:id="rId2" imgW="6924675" imgH="5019675" progId="Paint.Picture">
                  <p:embed/>
                  <p:pic>
                    <p:nvPicPr>
                      <p:cNvPr id="0" name="图片 3118"/>
                      <p:cNvPicPr/>
                      <p:nvPr/>
                    </p:nvPicPr>
                    <p:blipFill>
                      <a:blip r:embed="rId3"/>
                      <a:srcRect/>
                      <a:stretch>
                        <a:fillRect/>
                      </a:stretch>
                    </p:blipFill>
                    <p:spPr>
                      <a:xfrm>
                        <a:off x="157163" y="908050"/>
                        <a:ext cx="8920162" cy="5754688"/>
                      </a:xfrm>
                      <a:prstGeom prst="rect">
                        <a:avLst/>
                      </a:prstGeom>
                      <a:noFill/>
                      <a:ln w="38100">
                        <a:miter/>
                      </a:ln>
                    </p:spPr>
                  </p:pic>
                </p:oleObj>
              </mc:Fallback>
            </mc:AlternateContent>
          </a:graphicData>
        </a:graphic>
      </p:graphicFrame>
      <p:grpSp>
        <p:nvGrpSpPr>
          <p:cNvPr id="100357" name="Group 4"/>
          <p:cNvGrpSpPr/>
          <p:nvPr/>
        </p:nvGrpSpPr>
        <p:grpSpPr>
          <a:xfrm>
            <a:off x="2846388" y="957263"/>
            <a:ext cx="2960687" cy="2525712"/>
            <a:chOff x="1847" y="603"/>
            <a:chExt cx="1865" cy="1591"/>
          </a:xfrm>
        </p:grpSpPr>
        <p:sp>
          <p:nvSpPr>
            <p:cNvPr id="100358" name="Rectangle 5"/>
            <p:cNvSpPr/>
            <p:nvPr/>
          </p:nvSpPr>
          <p:spPr>
            <a:xfrm>
              <a:off x="1847" y="859"/>
              <a:ext cx="1865" cy="1335"/>
            </a:xfrm>
            <a:prstGeom prst="rect">
              <a:avLst/>
            </a:prstGeom>
            <a:noFill/>
            <a:ln w="25400" cap="flat" cmpd="sng">
              <a:solidFill>
                <a:schemeClr val="accent2"/>
              </a:solidFill>
              <a:prstDash val="solid"/>
              <a:miter/>
              <a:headEnd type="none" w="med" len="med"/>
              <a:tailEnd type="none" w="med" len="med"/>
            </a:ln>
          </p:spPr>
          <p:txBody>
            <a:bodyPr wrap="none" anchor="ctr" anchorCtr="0"/>
            <a:lstStyle/>
            <a:p>
              <a:pPr eaLnBrk="1" hangingPunct="1"/>
              <a:endParaRPr lang="zh-CN" altLang="en-US" dirty="0">
                <a:latin typeface="Verdana" panose="020B0604030504040204" pitchFamily="34" charset="0"/>
              </a:endParaRPr>
            </a:p>
          </p:txBody>
        </p:sp>
        <p:sp>
          <p:nvSpPr>
            <p:cNvPr id="100359" name="Rectangle 6"/>
            <p:cNvSpPr/>
            <p:nvPr/>
          </p:nvSpPr>
          <p:spPr>
            <a:xfrm>
              <a:off x="1847" y="603"/>
              <a:ext cx="777" cy="247"/>
            </a:xfrm>
            <a:prstGeom prst="rect">
              <a:avLst/>
            </a:prstGeom>
            <a:noFill/>
            <a:ln w="25400" cap="flat" cmpd="sng">
              <a:solidFill>
                <a:schemeClr val="accent2"/>
              </a:solidFill>
              <a:prstDash val="solid"/>
              <a:miter/>
              <a:headEnd type="none" w="med" len="med"/>
              <a:tailEnd type="none" w="med" len="med"/>
            </a:ln>
          </p:spPr>
          <p:txBody>
            <a:bodyPr wrap="none" anchor="ctr" anchorCtr="0"/>
            <a:lstStyle/>
            <a:p>
              <a:pPr eaLnBrk="1" hangingPunct="1"/>
              <a:endParaRPr lang="zh-CN" altLang="en-US" dirty="0">
                <a:latin typeface="Verdana" panose="020B0604030504040204" pitchFamily="34" charset="0"/>
              </a:endParaRPr>
            </a:p>
          </p:txBody>
        </p:sp>
      </p:gr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88</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01379" name="TextBox 3"/>
          <p:cNvSpPr txBox="1"/>
          <p:nvPr>
            <p:custDataLst>
              <p:tags r:id="rId2"/>
            </p:custDataLst>
          </p:nvPr>
        </p:nvSpPr>
        <p:spPr>
          <a:xfrm>
            <a:off x="914400" y="1066800"/>
            <a:ext cx="7315200" cy="4648200"/>
          </a:xfrm>
          <a:prstGeom prst="rect">
            <a:avLst/>
          </a:prstGeom>
          <a:noFill/>
          <a:ln w="9525">
            <a:noFill/>
          </a:ln>
        </p:spPr>
        <p:txBody>
          <a:bodyPr anchor="ctr" anchorCtr="0"/>
          <a:lstStyle/>
          <a:p>
            <a:pPr>
              <a:lnSpc>
                <a:spcPct val="150000"/>
              </a:lnSpc>
            </a:pP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框架的一般表示形式是什么？</a:t>
            </a:r>
          </a:p>
          <a:p>
            <a:pPr>
              <a:lnSpc>
                <a:spcPct val="150000"/>
              </a:lnSpc>
            </a:pPr>
            <a:endPar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试实现一个“大学教师”的框架，大学教师类属于教师，包括以下属性：学历（学士、硕士、博士）、专业（计算机、电子、自动化、</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）、职称（助教、讲师、副教授、教授）</a:t>
            </a:r>
          </a:p>
        </p:txBody>
      </p:sp>
      <p:sp>
        <p:nvSpPr>
          <p:cNvPr id="5" name="圆角矩形 4"/>
          <p:cNvSpPr/>
          <p:nvPr>
            <p:custDataLst>
              <p:tags r:id="rId3"/>
            </p:custDataLst>
          </p:nvPr>
        </p:nvSpPr>
        <p:spPr>
          <a:xfrm>
            <a:off x="6172200" y="6215063"/>
            <a:ext cx="1543050" cy="411163"/>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作答</a:t>
            </a:r>
          </a:p>
        </p:txBody>
      </p:sp>
      <p:sp>
        <p:nvSpPr>
          <p:cNvPr id="11" name="矩形 10"/>
          <p:cNvSpPr/>
          <p:nvPr>
            <p:custDataLst>
              <p:tags r:id="rId4"/>
            </p:custDataLst>
          </p:nvPr>
        </p:nvSpPr>
        <p:spPr>
          <a:xfrm>
            <a:off x="0" y="5849938"/>
            <a:ext cx="9144000" cy="365125"/>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anchor="ctr" anchorCtr="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rgbClr val="F84F4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正常使用主观题需</a:t>
            </a:r>
            <a:r>
              <a:rPr kumimoji="0" lang="en-US" altLang="zh-CN" sz="1200" b="0" i="0" u="none" strike="noStrike" kern="1200" cap="none" spc="0" normalizeH="0" baseline="0" noProof="0">
                <a:ln>
                  <a:noFill/>
                </a:ln>
                <a:solidFill>
                  <a:srgbClr val="F84F4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2.0</a:t>
            </a:r>
            <a:r>
              <a:rPr kumimoji="0" lang="zh-CN" altLang="en-US" sz="1200" b="0" i="0" u="none" strike="noStrike" kern="1200" cap="none" spc="0" normalizeH="0" baseline="0" noProof="0">
                <a:ln>
                  <a:noFill/>
                </a:ln>
                <a:solidFill>
                  <a:srgbClr val="F84F4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以上版本雨课堂</a:t>
            </a:r>
          </a:p>
        </p:txBody>
      </p:sp>
      <p:sp>
        <p:nvSpPr>
          <p:cNvPr id="12" name="矩形 11"/>
          <p:cNvSpPr/>
          <p:nvPr>
            <p:custDataLst>
              <p:tags r:id="rId5"/>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sp>
        <p:nvSpPr>
          <p:cNvPr id="101383" name="TextBox 16"/>
          <p:cNvSpPr txBox="1"/>
          <p:nvPr>
            <p:custDataLst>
              <p:tags r:id="rId6"/>
            </p:custDataLst>
          </p:nvPr>
        </p:nvSpPr>
        <p:spPr>
          <a:xfrm>
            <a:off x="9613900" y="6326188"/>
            <a:ext cx="3662363" cy="461962"/>
          </a:xfrm>
          <a:prstGeom prst="rect">
            <a:avLst/>
          </a:prstGeom>
          <a:solidFill>
            <a:srgbClr val="FBFAEF"/>
          </a:solidFill>
          <a:ln w="12700">
            <a:noFill/>
          </a:ln>
        </p:spPr>
        <p:txBody>
          <a:bodyPr anchor="ctr" anchorCtr="0">
            <a:spAutoFit/>
          </a:bodyPr>
          <a:lstStyle/>
          <a:p>
            <a:r>
              <a:rPr lang="zh-CN" altLang="en-US" sz="1200" dirty="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可为此题添加文本、图片、公式等解析，且需将内容全部放在本区域内。正常使用需</a:t>
            </a:r>
            <a:r>
              <a:rPr lang="en-US" altLang="zh-CN" sz="1200" dirty="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3.0</a:t>
            </a:r>
            <a:r>
              <a:rPr lang="zh-CN" altLang="en-US" sz="1200" dirty="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以上版本</a:t>
            </a:r>
          </a:p>
        </p:txBody>
      </p:sp>
      <p:sp>
        <p:nvSpPr>
          <p:cNvPr id="101384" name="TextBox 17"/>
          <p:cNvSpPr txBox="1"/>
          <p:nvPr>
            <p:custDataLst>
              <p:tags r:id="rId7"/>
            </p:custDataLst>
          </p:nvPr>
        </p:nvSpPr>
        <p:spPr>
          <a:xfrm>
            <a:off x="9779001" y="1270000"/>
            <a:ext cx="3332163" cy="2246313"/>
          </a:xfrm>
          <a:prstGeom prst="rect">
            <a:avLst/>
          </a:prstGeom>
          <a:noFill/>
          <a:ln w="9525">
            <a:noFill/>
          </a:ln>
        </p:spPr>
        <p:txBody>
          <a:bodyPr>
            <a:spAutoFit/>
          </a:bodyPr>
          <a:lstStyle/>
          <a:p>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框架名：</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&lt;</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大学教师</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&gt;                                        </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类属：</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&lt;</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教师</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&gt; </a:t>
            </a:r>
          </a:p>
          <a:p>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学历：</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学士、硕士、博士</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p>
          <a:p>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专业：（计算机、电子、自动化、</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p>
          <a:p>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职称：（助教、讲师、副教授、教授） </a:t>
            </a:r>
          </a:p>
        </p:txBody>
      </p:sp>
      <p:grpSp>
        <p:nvGrpSpPr>
          <p:cNvPr id="101385" name="组合 15"/>
          <p:cNvGrpSpPr/>
          <p:nvPr/>
        </p:nvGrpSpPr>
        <p:grpSpPr>
          <a:xfrm>
            <a:off x="9537701" y="0"/>
            <a:ext cx="3814763" cy="647700"/>
            <a:chOff x="9537700" y="0"/>
            <a:chExt cx="3815080" cy="647700"/>
          </a:xfrm>
        </p:grpSpPr>
        <p:sp>
          <p:nvSpPr>
            <p:cNvPr id="13" name="RemarkBack"/>
            <p:cNvSpPr/>
            <p:nvPr>
              <p:custDataLst>
                <p:tags r:id="rId17"/>
              </p:custDataLst>
            </p:nvPr>
          </p:nvSpPr>
          <p:spPr>
            <a:xfrm>
              <a:off x="9537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sp>
          <p:nvSpPr>
            <p:cNvPr id="14" name="RemarkBlock"/>
            <p:cNvSpPr/>
            <p:nvPr>
              <p:custDataLst>
                <p:tags r:id="rId18"/>
              </p:custDataLst>
            </p:nvPr>
          </p:nvSpPr>
          <p:spPr>
            <a:xfrm>
              <a:off x="9537700" y="12700"/>
              <a:ext cx="190516"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sp>
          <p:nvSpPr>
            <p:cNvPr id="101397" name="RemarkTitleText"/>
            <p:cNvSpPr txBox="1"/>
            <p:nvPr>
              <p:custDataLst>
                <p:tags r:id="rId19"/>
              </p:custDataLst>
            </p:nvPr>
          </p:nvSpPr>
          <p:spPr>
            <a:xfrm>
              <a:off x="9779000" y="0"/>
              <a:ext cx="1905000" cy="635000"/>
            </a:xfrm>
            <a:prstGeom prst="rect">
              <a:avLst/>
            </a:prstGeom>
            <a:noFill/>
            <a:ln w="9525">
              <a:noFill/>
            </a:ln>
          </p:spPr>
          <p:txBody>
            <a:bodyPr wrap="none" anchor="ctr" anchorCtr="0"/>
            <a:lstStyle/>
            <a:p>
              <a:r>
                <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p>
          </p:txBody>
        </p:sp>
      </p:grpSp>
      <p:sp>
        <p:nvSpPr>
          <p:cNvPr id="2" name="RemarkBack"/>
          <p:cNvSpPr/>
          <p:nvPr>
            <p:custDataLst>
              <p:tags r:id="rId8"/>
            </p:custDataLst>
          </p:nvPr>
        </p:nvSpPr>
        <p:spPr>
          <a:xfrm>
            <a:off x="9537700" y="12700"/>
            <a:ext cx="3814763"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sp>
        <p:nvSpPr>
          <p:cNvPr id="3" name="RemarkBlock"/>
          <p:cNvSpPr/>
          <p:nvPr>
            <p:custDataLst>
              <p:tags r:id="rId9"/>
            </p:custDataLst>
          </p:nvPr>
        </p:nvSpPr>
        <p:spPr>
          <a:xfrm>
            <a:off x="9537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sp>
        <p:nvSpPr>
          <p:cNvPr id="101388" name="RemarkTitleText"/>
          <p:cNvSpPr txBox="1"/>
          <p:nvPr>
            <p:custDataLst>
              <p:tags r:id="rId10"/>
            </p:custDataLst>
          </p:nvPr>
        </p:nvSpPr>
        <p:spPr>
          <a:xfrm>
            <a:off x="9779000" y="0"/>
            <a:ext cx="1905000" cy="635000"/>
          </a:xfrm>
          <a:prstGeom prst="rect">
            <a:avLst/>
          </a:prstGeom>
          <a:noFill/>
          <a:ln w="9525">
            <a:noFill/>
          </a:ln>
        </p:spPr>
        <p:txBody>
          <a:bodyPr wrap="none" anchor="ctr" anchorCtr="0"/>
          <a:lstStyle/>
          <a:p>
            <a:r>
              <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7" name="图片 16">
            <a:extLst>
              <a:ext uri="{FF2B5EF4-FFF2-40B4-BE49-F238E27FC236}">
                <a16:creationId xmlns:a16="http://schemas.microsoft.com/office/drawing/2014/main" id="{2337B027-A027-4129-3400-1467CD1BA492}"/>
              </a:ext>
            </a:extLst>
          </p:cNvPr>
          <p:cNvPicPr>
            <a:picLocks noChangeAspect="1"/>
          </p:cNvPicPr>
          <p:nvPr/>
        </p:nvPicPr>
        <p:blipFill>
          <a:blip r:embed="rId21"/>
          <a:stretch>
            <a:fillRect/>
          </a:stretch>
        </p:blipFill>
        <p:spPr>
          <a:xfrm>
            <a:off x="2590800" y="698500"/>
            <a:ext cx="5416031" cy="2192396"/>
          </a:xfrm>
          <a:prstGeom prst="rect">
            <a:avLst/>
          </a:prstGeom>
        </p:spPr>
      </p:pic>
      <p:grpSp>
        <p:nvGrpSpPr>
          <p:cNvPr id="101389" name="组合 9"/>
          <p:cNvGrpSpPr/>
          <p:nvPr>
            <p:custDataLst>
              <p:tags r:id="rId11"/>
            </p:custDataLst>
          </p:nvPr>
        </p:nvGrpSpPr>
        <p:grpSpPr>
          <a:xfrm>
            <a:off x="0" y="0"/>
            <a:ext cx="9144000" cy="635000"/>
            <a:chOff x="0" y="0"/>
            <a:chExt cx="9144000" cy="635000"/>
          </a:xfrm>
        </p:grpSpPr>
        <p:sp>
          <p:nvSpPr>
            <p:cNvPr id="6" name="TitleBackground"/>
            <p:cNvSpPr/>
            <p:nvPr>
              <p:custDataLst>
                <p:tags r:id="rId13"/>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sp>
          <p:nvSpPr>
            <p:cNvPr id="7" name="ColorBlock"/>
            <p:cNvSpPr/>
            <p:nvPr>
              <p:custDataLst>
                <p:tags r:id="rId14"/>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sp>
          <p:nvSpPr>
            <p:cNvPr id="101393" name="TypeText"/>
            <p:cNvSpPr txBox="1"/>
            <p:nvPr>
              <p:custDataLst>
                <p:tags r:id="rId15"/>
              </p:custDataLst>
            </p:nvPr>
          </p:nvSpPr>
          <p:spPr>
            <a:xfrm>
              <a:off x="254000" y="0"/>
              <a:ext cx="1905000" cy="635000"/>
            </a:xfrm>
            <a:prstGeom prst="rect">
              <a:avLst/>
            </a:prstGeom>
            <a:noFill/>
            <a:ln w="9525">
              <a:noFill/>
            </a:ln>
          </p:spPr>
          <p:txBody>
            <a:bodyPr wrap="none" anchor="ctr" anchorCtr="0"/>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主观题</a:t>
              </a:r>
            </a:p>
          </p:txBody>
        </p:sp>
        <p:sp>
          <p:nvSpPr>
            <p:cNvPr id="101394" name="TipText"/>
            <p:cNvSpPr txBox="1"/>
            <p:nvPr>
              <p:custDataLst>
                <p:tags r:id="rId16"/>
              </p:custDataLst>
            </p:nvPr>
          </p:nvSpPr>
          <p:spPr>
            <a:xfrm>
              <a:off x="1525905" y="109220"/>
              <a:ext cx="2286000" cy="508000"/>
            </a:xfrm>
            <a:prstGeom prst="rect">
              <a:avLst/>
            </a:prstGeom>
            <a:noFill/>
            <a:ln w="9525">
              <a:noFill/>
            </a:ln>
          </p:spPr>
          <p:txBody>
            <a:bodyPr wrap="none" anchor="ctr" anchorCtr="0"/>
            <a:lstStyle/>
            <a:p>
              <a:r>
                <a:rPr lang="en-US" altLang="zh-CN" sz="2000" dirty="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10</a:t>
              </a:r>
              <a:r>
                <a:rPr lang="zh-CN" altLang="en-US" sz="2000" dirty="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p>
          </p:txBody>
        </p:sp>
      </p:grpSp>
      <p:pic>
        <p:nvPicPr>
          <p:cNvPr id="101390" name="图片 2"/>
          <p:cNvPicPr/>
          <p:nvPr>
            <p:custDataLst>
              <p:tags r:id="rId12"/>
            </p:custDataLst>
          </p:nvPr>
        </p:nvPicPr>
        <p:blipFill>
          <a:blip r:embed="rId22"/>
          <a:stretch>
            <a:fillRect/>
          </a:stretch>
        </p:blipFill>
        <p:spPr>
          <a:xfrm>
            <a:off x="7594600" y="63500"/>
            <a:ext cx="1422400" cy="508000"/>
          </a:xfrm>
          <a:prstGeom prst="rect">
            <a:avLst/>
          </a:prstGeom>
          <a:noFill/>
          <a:ln w="9525">
            <a:noFill/>
          </a:ln>
        </p:spPr>
      </p:pic>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89</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02403" name="Rectangle 2"/>
          <p:cNvSpPr>
            <a:spLocks noGrp="1"/>
          </p:cNvSpPr>
          <p:nvPr>
            <p:ph type="title"/>
          </p:nvPr>
        </p:nvSpPr>
        <p:spPr>
          <a:ln/>
        </p:spPr>
        <p:txBody>
          <a:bodyPr vert="horz" wrap="square" lIns="91440" tIns="45720" rIns="91440" bIns="45720" anchor="b" anchorCtr="0"/>
          <a:lstStyle/>
          <a:p>
            <a:pPr eaLnBrk="1" hangingPunct="1"/>
            <a:r>
              <a:rPr lang="en-US" altLang="zh-CN" dirty="0">
                <a:latin typeface="Times New Roman" panose="02020603050405020304" pitchFamily="18" charset="0"/>
              </a:rPr>
              <a:t>2.4.3  </a:t>
            </a:r>
            <a:r>
              <a:rPr lang="zh-CN" altLang="en-US" dirty="0">
                <a:latin typeface="Times New Roman" panose="02020603050405020304" pitchFamily="18" charset="0"/>
              </a:rPr>
              <a:t>框架表示下的推理</a:t>
            </a:r>
          </a:p>
        </p:txBody>
      </p:sp>
      <p:sp>
        <p:nvSpPr>
          <p:cNvPr id="9" name="Text Box 18"/>
          <p:cNvSpPr txBox="1">
            <a:spLocks noChangeArrowheads="1"/>
          </p:cNvSpPr>
          <p:nvPr/>
        </p:nvSpPr>
        <p:spPr bwMode="white">
          <a:xfrm>
            <a:off x="401638" y="990600"/>
            <a:ext cx="8305800" cy="547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anose="020B0604020202020204" pitchFamily="34" charset="0"/>
              </a:defRPr>
            </a:lvl1pPr>
            <a:lvl2pPr marL="742950" indent="-28575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marL="457200" marR="0" lvl="0" indent="-457200" algn="l" defTabSz="914400" rtl="0" eaLnBrk="0" fontAlgn="base" latinLnBrk="0" hangingPunct="0">
              <a:lnSpc>
                <a:spcPct val="100000"/>
              </a:lnSpc>
              <a:spcBef>
                <a:spcPct val="50000"/>
              </a:spcBef>
              <a:spcAft>
                <a:spcPct val="0"/>
              </a:spcAft>
              <a:buClr>
                <a:srgbClr val="C00000"/>
              </a:buClr>
              <a:buSzPct val="95000"/>
              <a:buFont typeface="Wingdings" panose="05000000000000000000" pitchFamily="2" charset="2"/>
              <a:buChar char="p"/>
              <a:defRPr/>
            </a:pPr>
            <a:r>
              <a:rPr kumimoji="0" lang="zh-CN" altLang="en-US" sz="2800" b="1" i="0" u="none" strike="noStrike" kern="1200" cap="none" spc="0" normalizeH="0" baseline="0" noProof="0" dirty="0">
                <a:ln>
                  <a:noFill/>
                </a:ln>
                <a:solidFill>
                  <a:schemeClr val="tx1"/>
                </a:solidFill>
                <a:effectLst/>
                <a:uLnTx/>
                <a:uFillTx/>
                <a:latin typeface="+mn-ea"/>
                <a:ea typeface="+mn-ea"/>
                <a:cs typeface="+mn-cs"/>
              </a:rPr>
              <a:t>在用框架表示知识的系统中，求解问题主要通过匹配与添槽实现。</a:t>
            </a:r>
          </a:p>
          <a:p>
            <a:pPr marL="914400" marR="0" lvl="1" indent="-457200" algn="l" defTabSz="914400" rtl="0" eaLnBrk="0" fontAlgn="base" latinLnBrk="0" hangingPunct="0">
              <a:lnSpc>
                <a:spcPct val="100000"/>
              </a:lnSpc>
              <a:spcBef>
                <a:spcPct val="50000"/>
              </a:spcBef>
              <a:spcAft>
                <a:spcPct val="0"/>
              </a:spcAft>
              <a:buClr>
                <a:srgbClr val="C00000"/>
              </a:buClr>
              <a:buSzPct val="90000"/>
              <a:buFont typeface="Wingdings" panose="05000000000000000000" pitchFamily="2" charset="2"/>
              <a:buChar char="ü"/>
              <a:defRPr/>
            </a:pPr>
            <a:r>
              <a:rPr kumimoji="0" lang="zh-CN" altLang="en-US" sz="2800" b="1" i="0" u="none" strike="noStrike" kern="1200" cap="none" spc="0" normalizeH="0" baseline="0" noProof="0" dirty="0">
                <a:ln>
                  <a:noFill/>
                </a:ln>
                <a:solidFill>
                  <a:schemeClr val="tx1"/>
                </a:solidFill>
                <a:effectLst/>
                <a:uLnTx/>
                <a:uFillTx/>
                <a:latin typeface="+mn-ea"/>
                <a:ea typeface="+mn-ea"/>
                <a:cs typeface="+mn-cs"/>
              </a:rPr>
              <a:t>首先把这个问题用一个框架表示出来；</a:t>
            </a:r>
          </a:p>
          <a:p>
            <a:pPr marL="901700" marR="0" lvl="1" indent="-457200" algn="l" defTabSz="914400" rtl="0" eaLnBrk="0" fontAlgn="base" latinLnBrk="0" hangingPunct="0">
              <a:lnSpc>
                <a:spcPct val="100000"/>
              </a:lnSpc>
              <a:spcBef>
                <a:spcPct val="50000"/>
              </a:spcBef>
              <a:spcAft>
                <a:spcPct val="0"/>
              </a:spcAft>
              <a:buClr>
                <a:srgbClr val="C00000"/>
              </a:buClr>
              <a:buSzPct val="90000"/>
              <a:buFont typeface="Wingdings" panose="05000000000000000000" pitchFamily="2" charset="2"/>
              <a:buChar char="ü"/>
              <a:defRPr/>
            </a:pPr>
            <a:r>
              <a:rPr kumimoji="0" lang="zh-CN" altLang="en-US" sz="2800" b="1" i="0" u="none" strike="noStrike" kern="1200" cap="none" spc="0" normalizeH="0" baseline="0" noProof="0" dirty="0">
                <a:ln>
                  <a:noFill/>
                </a:ln>
                <a:solidFill>
                  <a:schemeClr val="tx1"/>
                </a:solidFill>
                <a:effectLst/>
                <a:uLnTx/>
                <a:uFillTx/>
                <a:latin typeface="+mn-ea"/>
                <a:ea typeface="+mn-ea"/>
                <a:cs typeface="+mn-cs"/>
              </a:rPr>
              <a:t>然后与知识库中已有的框架进行匹配，找出一个或者多个可匹配的预选框架作为初步假设；</a:t>
            </a:r>
          </a:p>
          <a:p>
            <a:pPr marL="914400" marR="0" lvl="1" indent="-457200" algn="l" defTabSz="914400" rtl="0" eaLnBrk="0" fontAlgn="base" latinLnBrk="0" hangingPunct="0">
              <a:lnSpc>
                <a:spcPct val="100000"/>
              </a:lnSpc>
              <a:spcBef>
                <a:spcPct val="50000"/>
              </a:spcBef>
              <a:spcAft>
                <a:spcPct val="0"/>
              </a:spcAft>
              <a:buClr>
                <a:srgbClr val="C00000"/>
              </a:buClr>
              <a:buSzPct val="90000"/>
              <a:buFont typeface="Wingdings" panose="05000000000000000000" pitchFamily="2" charset="2"/>
              <a:buChar char="ü"/>
              <a:defRPr/>
            </a:pPr>
            <a:r>
              <a:rPr kumimoji="0" lang="zh-CN" altLang="en-US" sz="2800" b="1" i="0" u="none" strike="noStrike" kern="1200" cap="none" spc="0" normalizeH="0" baseline="0" noProof="0" dirty="0">
                <a:ln>
                  <a:noFill/>
                </a:ln>
                <a:solidFill>
                  <a:schemeClr val="tx1"/>
                </a:solidFill>
                <a:effectLst/>
                <a:uLnTx/>
                <a:uFillTx/>
                <a:latin typeface="+mn-ea"/>
                <a:ea typeface="+mn-ea"/>
                <a:cs typeface="+mn-cs"/>
              </a:rPr>
              <a:t>在初步假设的引导下收集进一步的信息；</a:t>
            </a:r>
          </a:p>
          <a:p>
            <a:pPr marL="901700" marR="0" lvl="1" indent="-457200" algn="l" defTabSz="914400" rtl="0" eaLnBrk="0" fontAlgn="base" latinLnBrk="0" hangingPunct="0">
              <a:lnSpc>
                <a:spcPct val="100000"/>
              </a:lnSpc>
              <a:spcBef>
                <a:spcPct val="50000"/>
              </a:spcBef>
              <a:spcAft>
                <a:spcPct val="0"/>
              </a:spcAft>
              <a:buClr>
                <a:srgbClr val="C00000"/>
              </a:buClr>
              <a:buSzPct val="90000"/>
              <a:buFont typeface="Wingdings" panose="05000000000000000000" pitchFamily="2" charset="2"/>
              <a:buChar char="ü"/>
              <a:defRPr/>
            </a:pPr>
            <a:r>
              <a:rPr kumimoji="0" lang="zh-CN" altLang="en-US" sz="2800" b="1" i="0" u="none" strike="noStrike" kern="1200" cap="none" spc="0" normalizeH="0" baseline="0" noProof="0" dirty="0">
                <a:ln>
                  <a:noFill/>
                </a:ln>
                <a:solidFill>
                  <a:schemeClr val="tx1"/>
                </a:solidFill>
                <a:effectLst/>
                <a:uLnTx/>
                <a:uFillTx/>
                <a:latin typeface="+mn-ea"/>
                <a:ea typeface="+mn-ea"/>
                <a:cs typeface="+mn-cs"/>
              </a:rPr>
              <a:t>最后用某种评价方法对预选框架进行评价，决定是否接受。</a:t>
            </a:r>
          </a:p>
          <a:p>
            <a:pPr marL="457200" marR="0" lvl="0" indent="-457200" algn="l" defTabSz="914400" rtl="0" eaLnBrk="0" fontAlgn="base" latinLnBrk="0" hangingPunct="0">
              <a:lnSpc>
                <a:spcPct val="100000"/>
              </a:lnSpc>
              <a:spcBef>
                <a:spcPct val="50000"/>
              </a:spcBef>
              <a:spcAft>
                <a:spcPct val="0"/>
              </a:spcAft>
              <a:buClr>
                <a:srgbClr val="C00000"/>
              </a:buClr>
              <a:buSzPct val="95000"/>
              <a:buFont typeface="Wingdings" panose="05000000000000000000" pitchFamily="2" charset="2"/>
              <a:buChar char="p"/>
              <a:defRPr/>
            </a:pPr>
            <a:r>
              <a:rPr kumimoji="0" lang="zh-CN" altLang="en-US" sz="2800" b="1" i="0" u="none" strike="noStrike" kern="1200" cap="none" spc="0" normalizeH="0" baseline="0" noProof="0" dirty="0">
                <a:ln>
                  <a:noFill/>
                </a:ln>
                <a:solidFill>
                  <a:schemeClr val="tx1"/>
                </a:solidFill>
                <a:effectLst/>
                <a:uLnTx/>
                <a:uFillTx/>
                <a:latin typeface="+mn-ea"/>
                <a:ea typeface="+mn-ea"/>
                <a:cs typeface="+mn-cs"/>
              </a:rPr>
              <a:t>框架的匹配是通过对相应槽的槽名及槽值逐个进行比较实现的。</a:t>
            </a:r>
          </a:p>
        </p:txBody>
      </p:sp>
      <p:sp>
        <p:nvSpPr>
          <p:cNvPr id="2" name="对话气泡: 椭圆形 1">
            <a:extLst>
              <a:ext uri="{FF2B5EF4-FFF2-40B4-BE49-F238E27FC236}">
                <a16:creationId xmlns:a16="http://schemas.microsoft.com/office/drawing/2014/main" id="{7B203F21-65F9-77D6-DC8D-9B70F392C591}"/>
              </a:ext>
            </a:extLst>
          </p:cNvPr>
          <p:cNvSpPr/>
          <p:nvPr/>
        </p:nvSpPr>
        <p:spPr>
          <a:xfrm>
            <a:off x="2057400" y="765175"/>
            <a:ext cx="1676400" cy="685800"/>
          </a:xfrm>
          <a:prstGeom prst="wedgeEllipseCallou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默认推理</a:t>
            </a:r>
          </a:p>
        </p:txBody>
      </p:sp>
      <p:sp>
        <p:nvSpPr>
          <p:cNvPr id="3" name="对话气泡: 椭圆形 2">
            <a:extLst>
              <a:ext uri="{FF2B5EF4-FFF2-40B4-BE49-F238E27FC236}">
                <a16:creationId xmlns:a16="http://schemas.microsoft.com/office/drawing/2014/main" id="{229F0153-92EE-0BDB-CB70-BB7AB1CC0AC5}"/>
              </a:ext>
            </a:extLst>
          </p:cNvPr>
          <p:cNvSpPr/>
          <p:nvPr/>
        </p:nvSpPr>
        <p:spPr>
          <a:xfrm>
            <a:off x="304800" y="762907"/>
            <a:ext cx="1676400" cy="685800"/>
          </a:xfrm>
          <a:prstGeom prst="wedgeEllipseCallout">
            <a:avLst>
              <a:gd name="adj1" fmla="val 7738"/>
              <a:gd name="adj2" fmla="val 60913"/>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相容匹配</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9</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3315" name="Rectangle 2"/>
          <p:cNvSpPr>
            <a:spLocks noGrp="1"/>
          </p:cNvSpPr>
          <p:nvPr>
            <p:ph type="title"/>
          </p:nvPr>
        </p:nvSpPr>
        <p:spPr>
          <a:ln/>
        </p:spPr>
        <p:txBody>
          <a:bodyPr vert="horz" wrap="square" lIns="91440" tIns="45720" rIns="91440" bIns="45720" anchor="b" anchorCtr="0"/>
          <a:lstStyle/>
          <a:p>
            <a:pPr eaLnBrk="1" hangingPunct="1"/>
            <a:r>
              <a:rPr lang="en-US" altLang="zh-CN" dirty="0">
                <a:latin typeface="Times New Roman" panose="02020603050405020304" pitchFamily="18" charset="0"/>
              </a:rPr>
              <a:t>2.1.2  </a:t>
            </a:r>
            <a:r>
              <a:rPr lang="zh-CN" altLang="en-US" dirty="0">
                <a:latin typeface="Times New Roman" panose="02020603050405020304" pitchFamily="18" charset="0"/>
              </a:rPr>
              <a:t>知识的特性</a:t>
            </a:r>
          </a:p>
        </p:txBody>
      </p:sp>
      <p:sp>
        <p:nvSpPr>
          <p:cNvPr id="13316" name="Rectangle 3"/>
          <p:cNvSpPr>
            <a:spLocks noGrp="1"/>
          </p:cNvSpPr>
          <p:nvPr>
            <p:ph idx="1"/>
          </p:nvPr>
        </p:nvSpPr>
        <p:spPr>
          <a:xfrm>
            <a:off x="496888" y="1082675"/>
            <a:ext cx="8191500" cy="4340225"/>
          </a:xfrm>
          <a:ln/>
        </p:spPr>
        <p:txBody>
          <a:bodyPr vert="horz" wrap="square" lIns="91440" tIns="45720" rIns="91440" bIns="45720" anchor="t" anchorCtr="0"/>
          <a:lstStyle/>
          <a:p>
            <a:pPr marL="193675" indent="-193675" eaLnBrk="1" hangingPunct="1">
              <a:buClr>
                <a:schemeClr val="tx1"/>
              </a:buClr>
              <a:buFont typeface="Wingdings" panose="05000000000000000000" pitchFamily="2" charset="2"/>
              <a:buAutoNum type="arabicPeriod" startAt="3"/>
            </a:pPr>
            <a:r>
              <a:rPr lang="en-US" altLang="zh-CN" b="1" dirty="0">
                <a:latin typeface="Times New Roman" panose="02020603050405020304" pitchFamily="18" charset="0"/>
              </a:rPr>
              <a:t>  </a:t>
            </a:r>
            <a:r>
              <a:rPr lang="zh-CN" altLang="en-US" b="1" dirty="0">
                <a:latin typeface="Times New Roman" panose="02020603050405020304" pitchFamily="18" charset="0"/>
              </a:rPr>
              <a:t>可表示性与可利用性</a:t>
            </a:r>
          </a:p>
          <a:p>
            <a:pPr marL="193675" indent="-193675" algn="just" eaLnBrk="1" hangingPunct="1">
              <a:lnSpc>
                <a:spcPct val="130000"/>
              </a:lnSpc>
              <a:spcBef>
                <a:spcPct val="50000"/>
              </a:spcBef>
              <a:buFont typeface="Wingdings" panose="05000000000000000000" pitchFamily="2" charset="2"/>
              <a:buChar char="§"/>
            </a:pPr>
            <a:r>
              <a:rPr lang="zh-CN" altLang="en-US" sz="2600" b="1" dirty="0"/>
              <a:t> 知识的可表示性</a:t>
            </a:r>
            <a:r>
              <a:rPr lang="en-US" altLang="zh-CN" sz="2600" b="1" dirty="0"/>
              <a:t>: </a:t>
            </a:r>
            <a:r>
              <a:rPr lang="zh-CN" altLang="en-US" sz="2600" b="1" dirty="0"/>
              <a:t>知识可以用适当形式表示出来，如用语言、文字、图形、神经网络等。</a:t>
            </a:r>
          </a:p>
          <a:p>
            <a:pPr marL="193675" indent="-193675" algn="just" eaLnBrk="1" hangingPunct="1">
              <a:lnSpc>
                <a:spcPct val="130000"/>
              </a:lnSpc>
              <a:spcBef>
                <a:spcPct val="50000"/>
              </a:spcBef>
              <a:buFont typeface="Wingdings" panose="05000000000000000000" pitchFamily="2" charset="2"/>
              <a:buChar char="§"/>
            </a:pPr>
            <a:r>
              <a:rPr lang="zh-CN" altLang="en-US" sz="2600" b="1" dirty="0"/>
              <a:t> 知识的可利用性</a:t>
            </a:r>
            <a:r>
              <a:rPr lang="en-US" altLang="zh-CN" sz="2600" b="1" dirty="0"/>
              <a:t>: </a:t>
            </a:r>
            <a:r>
              <a:rPr lang="zh-CN" altLang="en-US" sz="2600" b="1" dirty="0"/>
              <a:t>知识可以被利用。</a:t>
            </a:r>
            <a:r>
              <a:rPr lang="zh-CN" altLang="en-US" b="1" dirty="0"/>
              <a:t> </a:t>
            </a:r>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90</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03427" name="Rectangle 2"/>
          <p:cNvSpPr>
            <a:spLocks noGrp="1"/>
          </p:cNvSpPr>
          <p:nvPr>
            <p:ph type="title"/>
          </p:nvPr>
        </p:nvSpPr>
        <p:spPr>
          <a:ln/>
        </p:spPr>
        <p:txBody>
          <a:bodyPr vert="horz" wrap="square" lIns="91440" tIns="45720" rIns="91440" bIns="45720" anchor="b" anchorCtr="0"/>
          <a:lstStyle/>
          <a:p>
            <a:pPr eaLnBrk="1" hangingPunct="1"/>
            <a:r>
              <a:rPr lang="en-US" altLang="zh-CN" dirty="0">
                <a:latin typeface="Times New Roman" panose="02020603050405020304" pitchFamily="18" charset="0"/>
              </a:rPr>
              <a:t>2.4.4  </a:t>
            </a:r>
            <a:r>
              <a:rPr lang="zh-CN" altLang="en-US" dirty="0">
                <a:latin typeface="Times New Roman" panose="02020603050405020304" pitchFamily="18" charset="0"/>
              </a:rPr>
              <a:t>框架表示法的特点</a:t>
            </a:r>
          </a:p>
        </p:txBody>
      </p:sp>
      <p:sp>
        <p:nvSpPr>
          <p:cNvPr id="103428" name="Rectangle 3"/>
          <p:cNvSpPr>
            <a:spLocks noGrp="1"/>
          </p:cNvSpPr>
          <p:nvPr>
            <p:ph idx="1"/>
          </p:nvPr>
        </p:nvSpPr>
        <p:spPr>
          <a:xfrm>
            <a:off x="250825" y="996950"/>
            <a:ext cx="8642350" cy="5400675"/>
          </a:xfrm>
          <a:ln/>
        </p:spPr>
        <p:txBody>
          <a:bodyPr vert="horz" wrap="square" lIns="91440" tIns="45720" rIns="91440" bIns="45720" anchor="t" anchorCtr="0"/>
          <a:lstStyle/>
          <a:p>
            <a:pPr marL="381000" indent="-381000" algn="just" eaLnBrk="1" hangingPunct="1">
              <a:buNone/>
            </a:pPr>
            <a:r>
              <a:rPr lang="zh-CN" altLang="en-US" b="1" dirty="0">
                <a:latin typeface="Times New Roman" panose="02020603050405020304" pitchFamily="18" charset="0"/>
              </a:rPr>
              <a:t>（</a:t>
            </a:r>
            <a:r>
              <a:rPr lang="en-US" altLang="zh-CN" b="1" dirty="0">
                <a:latin typeface="Times New Roman" panose="02020603050405020304" pitchFamily="18" charset="0"/>
              </a:rPr>
              <a:t>1</a:t>
            </a:r>
            <a:r>
              <a:rPr lang="zh-CN" altLang="en-US" b="1" dirty="0">
                <a:latin typeface="Times New Roman" panose="02020603050405020304" pitchFamily="18" charset="0"/>
              </a:rPr>
              <a:t>） 结构性 </a:t>
            </a:r>
          </a:p>
          <a:p>
            <a:pPr marL="381000" indent="-381000" algn="just" eaLnBrk="1" hangingPunct="1">
              <a:buNone/>
            </a:pPr>
            <a:r>
              <a:rPr lang="zh-CN" altLang="en-US" sz="2600" b="1" dirty="0">
                <a:latin typeface="Times New Roman" panose="02020603050405020304" pitchFamily="18" charset="0"/>
              </a:rPr>
              <a:t>          便于表达结构性知识，能够将知识的内部结构关系及知识间的联系表示出来。</a:t>
            </a:r>
            <a:r>
              <a:rPr lang="zh-CN" altLang="en-US" sz="3000" b="1" dirty="0">
                <a:latin typeface="Times New Roman" panose="02020603050405020304" pitchFamily="18" charset="0"/>
              </a:rPr>
              <a:t> </a:t>
            </a:r>
          </a:p>
          <a:p>
            <a:pPr marL="381000" indent="-381000" algn="just" eaLnBrk="1" hangingPunct="1">
              <a:buNone/>
            </a:pPr>
            <a:r>
              <a:rPr lang="zh-CN" altLang="en-US" b="1" dirty="0">
                <a:latin typeface="Times New Roman" panose="02020603050405020304" pitchFamily="18" charset="0"/>
              </a:rPr>
              <a:t>（</a:t>
            </a:r>
            <a:r>
              <a:rPr lang="en-US" altLang="zh-CN" b="1" dirty="0">
                <a:latin typeface="Times New Roman" panose="02020603050405020304" pitchFamily="18" charset="0"/>
              </a:rPr>
              <a:t>2</a:t>
            </a:r>
            <a:r>
              <a:rPr lang="zh-CN" altLang="en-US" b="1" dirty="0">
                <a:latin typeface="Times New Roman" panose="02020603050405020304" pitchFamily="18" charset="0"/>
              </a:rPr>
              <a:t>）继承性 </a:t>
            </a:r>
          </a:p>
          <a:p>
            <a:pPr marL="381000" indent="-381000" algn="just" eaLnBrk="1" hangingPunct="1">
              <a:buNone/>
            </a:pPr>
            <a:r>
              <a:rPr lang="zh-CN" altLang="en-US" sz="2600" b="1" dirty="0">
                <a:latin typeface="Times New Roman" panose="02020603050405020304" pitchFamily="18" charset="0"/>
              </a:rPr>
              <a:t>          框架网络中，下层框架可以继承上层框架的槽值，也可以进行补充和修改。</a:t>
            </a:r>
            <a:r>
              <a:rPr lang="zh-CN" altLang="en-US" sz="3000" b="1" dirty="0">
                <a:latin typeface="Times New Roman" panose="02020603050405020304" pitchFamily="18" charset="0"/>
              </a:rPr>
              <a:t>  </a:t>
            </a:r>
          </a:p>
          <a:p>
            <a:pPr marL="381000" indent="-381000" algn="just" eaLnBrk="1" hangingPunct="1">
              <a:buNone/>
            </a:pPr>
            <a:r>
              <a:rPr lang="zh-CN" altLang="en-US" b="1" dirty="0">
                <a:latin typeface="Times New Roman" panose="02020603050405020304" pitchFamily="18" charset="0"/>
              </a:rPr>
              <a:t>（</a:t>
            </a:r>
            <a:r>
              <a:rPr lang="en-US" altLang="zh-CN" b="1" dirty="0">
                <a:latin typeface="Times New Roman" panose="02020603050405020304" pitchFamily="18" charset="0"/>
              </a:rPr>
              <a:t>3</a:t>
            </a:r>
            <a:r>
              <a:rPr lang="zh-CN" altLang="en-US" b="1" dirty="0">
                <a:latin typeface="Times New Roman" panose="02020603050405020304" pitchFamily="18" charset="0"/>
              </a:rPr>
              <a:t>）自然性 </a:t>
            </a:r>
          </a:p>
          <a:p>
            <a:pPr marL="381000" indent="-381000" algn="just" eaLnBrk="1" hangingPunct="1">
              <a:buNone/>
            </a:pPr>
            <a:r>
              <a:rPr lang="zh-CN" altLang="en-US" sz="3200" b="1" dirty="0">
                <a:latin typeface="Times New Roman" panose="02020603050405020304" pitchFamily="18" charset="0"/>
              </a:rPr>
              <a:t>        </a:t>
            </a:r>
            <a:r>
              <a:rPr lang="zh-CN" altLang="en-US" sz="2600" b="1" dirty="0">
                <a:latin typeface="Times New Roman" panose="02020603050405020304" pitchFamily="18" charset="0"/>
              </a:rPr>
              <a:t>框架表示法与人在观察事物</a:t>
            </a:r>
            <a:r>
              <a:rPr lang="zh-CN" altLang="en-US" sz="2600" b="1" dirty="0"/>
              <a:t>时的思维活动是一致的。</a:t>
            </a:r>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91</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04451" name="Rectangle 2"/>
          <p:cNvSpPr>
            <a:spLocks noGrp="1"/>
          </p:cNvSpPr>
          <p:nvPr>
            <p:ph type="title"/>
          </p:nvPr>
        </p:nvSpPr>
        <p:spPr>
          <a:ln/>
        </p:spPr>
        <p:txBody>
          <a:bodyPr vert="horz" wrap="square" lIns="91440" tIns="45720" rIns="91440" bIns="45720" anchor="b" anchorCtr="0"/>
          <a:lstStyle/>
          <a:p>
            <a:pPr eaLnBrk="1" hangingPunct="1"/>
            <a:r>
              <a:rPr lang="en-US" altLang="zh-CN" dirty="0">
                <a:latin typeface="Times New Roman" panose="02020603050405020304" pitchFamily="18" charset="0"/>
              </a:rPr>
              <a:t>2.4.4  </a:t>
            </a:r>
            <a:r>
              <a:rPr lang="zh-CN" altLang="en-US" dirty="0">
                <a:latin typeface="Times New Roman" panose="02020603050405020304" pitchFamily="18" charset="0"/>
              </a:rPr>
              <a:t>框架表示法的特点</a:t>
            </a:r>
          </a:p>
        </p:txBody>
      </p:sp>
      <p:sp>
        <p:nvSpPr>
          <p:cNvPr id="103428" name="Rectangle 3"/>
          <p:cNvSpPr>
            <a:spLocks noGrp="1" noChangeArrowheads="1"/>
          </p:cNvSpPr>
          <p:nvPr>
            <p:ph idx="1"/>
          </p:nvPr>
        </p:nvSpPr>
        <p:spPr>
          <a:xfrm>
            <a:off x="381000" y="990600"/>
            <a:ext cx="8305800" cy="5638800"/>
          </a:xfrm>
        </p:spPr>
        <p:txBody>
          <a:bodyPr vert="horz" wrap="square" lIns="91440" tIns="45720" rIns="91440" bIns="45720" numCol="1" anchor="t" anchorCtr="0" compatLnSpc="1"/>
          <a:lstStyle/>
          <a:p>
            <a:pPr marL="381000" marR="0" lvl="0" indent="-381000" algn="just"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defRPr/>
            </a:pPr>
            <a:r>
              <a:rPr kumimoji="0" lang="zh-CN" altLang="en-US" sz="2600" b="1" i="0" u="none" strike="noStrike" kern="1200" cap="none" spc="0" normalizeH="0" baseline="0" noProof="0" dirty="0">
                <a:ln>
                  <a:noFill/>
                </a:ln>
                <a:solidFill>
                  <a:schemeClr val="tx1"/>
                </a:solidFill>
                <a:effectLst/>
                <a:uLnTx/>
                <a:uFillTx/>
                <a:latin typeface="+mn-lt"/>
                <a:ea typeface="+mn-ea"/>
                <a:cs typeface="+mn-cs"/>
              </a:rPr>
              <a:t>框架系统的表达能力</a:t>
            </a:r>
            <a:endParaRPr kumimoji="0" lang="en-US" altLang="zh-CN" sz="2600" b="1"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50000"/>
              </a:lnSpc>
              <a:spcBef>
                <a:spcPct val="40000"/>
              </a:spcBef>
              <a:spcAft>
                <a:spcPct val="0"/>
              </a:spcAft>
              <a:buClr>
                <a:schemeClr val="accent2"/>
              </a:buClr>
              <a:buSzTx/>
              <a:buFont typeface="Wingdings" panose="05000000000000000000" pitchFamily="2" charset="2"/>
              <a:buNone/>
              <a:defRPr/>
            </a:pPr>
            <a:r>
              <a:rPr kumimoji="0" lang="zh-CN" altLang="en-US" sz="2600" b="1" i="0" u="none" strike="noStrike" kern="1200" cap="none" spc="0" normalizeH="0" baseline="0" noProof="0" dirty="0">
                <a:ln>
                  <a:noFill/>
                </a:ln>
                <a:solidFill>
                  <a:schemeClr val="tx1"/>
                </a:solidFill>
                <a:effectLst/>
                <a:uLnTx/>
                <a:uFillTx/>
                <a:latin typeface="+mn-lt"/>
                <a:ea typeface="+mn-ea"/>
                <a:cs typeface="+mn-cs"/>
              </a:rPr>
              <a:t>      框架表示法适用于表达结构性的知识。概念、对象等知识最适于用框架表示。框架还可以表示行为（动作），有些过程性事件或情节也可以用框架网络来表示。</a:t>
            </a:r>
            <a:endParaRPr kumimoji="0" lang="en-US" altLang="zh-CN" sz="2600" b="1"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50000"/>
              </a:lnSpc>
              <a:spcBef>
                <a:spcPct val="40000"/>
              </a:spcBef>
              <a:spcAft>
                <a:spcPct val="0"/>
              </a:spcAft>
              <a:buClr>
                <a:schemeClr val="accent2"/>
              </a:buClr>
              <a:buSzTx/>
              <a:buFont typeface="Wingdings" panose="05000000000000000000" pitchFamily="2" charset="2"/>
              <a:buNone/>
              <a:defRPr/>
            </a:pPr>
            <a:r>
              <a:rPr kumimoji="0" lang="en-US" altLang="zh-CN" sz="2600" b="1" i="0" u="none" strike="noStrike" kern="1200" cap="none" spc="0" normalizeH="0" baseline="0" noProof="0" dirty="0">
                <a:ln>
                  <a:noFill/>
                </a:ln>
                <a:solidFill>
                  <a:schemeClr val="tx1"/>
                </a:solidFill>
                <a:effectLst/>
                <a:uLnTx/>
                <a:uFillTx/>
                <a:latin typeface="+mn-lt"/>
                <a:ea typeface="+mn-ea"/>
                <a:cs typeface="+mn-cs"/>
              </a:rPr>
              <a:t>      </a:t>
            </a:r>
            <a:r>
              <a:rPr kumimoji="0" lang="zh-CN" altLang="en-US" sz="2600" b="1" i="0" u="none" strike="noStrike" kern="1200" cap="none" spc="0" normalizeH="0" baseline="0" noProof="0" dirty="0">
                <a:ln>
                  <a:noFill/>
                </a:ln>
                <a:solidFill>
                  <a:schemeClr val="tx1"/>
                </a:solidFill>
                <a:effectLst/>
                <a:uLnTx/>
                <a:uFillTx/>
                <a:latin typeface="+mn-lt"/>
                <a:ea typeface="+mn-ea"/>
                <a:cs typeface="+mn-cs"/>
              </a:rPr>
              <a:t>不足之处：缺乏形式论，没有明确的推理机制保证问题求解的可行性。同时，如果框架系统中各个数据结构不一致，会影响系统的清晰性，造成推理的困难。</a:t>
            </a:r>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92</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05475" name="TextBox 5"/>
          <p:cNvSpPr txBox="1"/>
          <p:nvPr>
            <p:custDataLst>
              <p:tags r:id="rId2"/>
            </p:custDataLst>
          </p:nvPr>
        </p:nvSpPr>
        <p:spPr>
          <a:xfrm>
            <a:off x="914400" y="635000"/>
            <a:ext cx="7315200" cy="2143125"/>
          </a:xfrm>
          <a:prstGeom prst="rect">
            <a:avLst/>
          </a:prstGeom>
          <a:noFill/>
          <a:ln w="9525">
            <a:noFill/>
          </a:ln>
        </p:spPr>
        <p:txBody>
          <a:bodyPr anchor="ctr" anchorCtr="0"/>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假设有以下一段天气预报：“北京地区今天白天晴，偏北风</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级，最高气温</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12º</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，最低气温</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-2º</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，降水概率</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15%</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。”请用框架表示这一知识。</a:t>
            </a:r>
          </a:p>
        </p:txBody>
      </p:sp>
      <p:sp>
        <p:nvSpPr>
          <p:cNvPr id="7" name="圆角矩形 6"/>
          <p:cNvSpPr/>
          <p:nvPr>
            <p:custDataLst>
              <p:tags r:id="rId3"/>
            </p:custDataLst>
          </p:nvPr>
        </p:nvSpPr>
        <p:spPr>
          <a:xfrm>
            <a:off x="6172200" y="6215063"/>
            <a:ext cx="1543050" cy="411163"/>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作答</a:t>
            </a:r>
          </a:p>
        </p:txBody>
      </p:sp>
      <p:sp>
        <p:nvSpPr>
          <p:cNvPr id="13" name="矩形 12"/>
          <p:cNvSpPr/>
          <p:nvPr>
            <p:custDataLst>
              <p:tags r:id="rId4"/>
            </p:custDataLst>
          </p:nvPr>
        </p:nvSpPr>
        <p:spPr>
          <a:xfrm>
            <a:off x="0" y="5849938"/>
            <a:ext cx="9144000" cy="365125"/>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anchor="ctr" anchorCtr="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rgbClr val="F84F4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正常使用主观题需</a:t>
            </a:r>
            <a:r>
              <a:rPr kumimoji="0" lang="en-US" altLang="zh-CN" sz="1200" b="0" i="0" u="none" strike="noStrike" kern="1200" cap="none" spc="0" normalizeH="0" baseline="0" noProof="0">
                <a:ln>
                  <a:noFill/>
                </a:ln>
                <a:solidFill>
                  <a:srgbClr val="F84F4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2.0</a:t>
            </a:r>
            <a:r>
              <a:rPr kumimoji="0" lang="zh-CN" altLang="en-US" sz="1200" b="0" i="0" u="none" strike="noStrike" kern="1200" cap="none" spc="0" normalizeH="0" baseline="0" noProof="0">
                <a:ln>
                  <a:noFill/>
                </a:ln>
                <a:solidFill>
                  <a:srgbClr val="F84F4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以上版本雨课堂</a:t>
            </a:r>
          </a:p>
        </p:txBody>
      </p:sp>
      <p:sp>
        <p:nvSpPr>
          <p:cNvPr id="14" name="矩形 13"/>
          <p:cNvSpPr/>
          <p:nvPr>
            <p:custDataLst>
              <p:tags r:id="rId5"/>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sp>
        <p:nvSpPr>
          <p:cNvPr id="105479" name="TextBox 18"/>
          <p:cNvSpPr txBox="1"/>
          <p:nvPr>
            <p:custDataLst>
              <p:tags r:id="rId6"/>
            </p:custDataLst>
          </p:nvPr>
        </p:nvSpPr>
        <p:spPr>
          <a:xfrm>
            <a:off x="9613900" y="6326188"/>
            <a:ext cx="3662363" cy="461962"/>
          </a:xfrm>
          <a:prstGeom prst="rect">
            <a:avLst/>
          </a:prstGeom>
          <a:solidFill>
            <a:srgbClr val="FBFAEF"/>
          </a:solidFill>
          <a:ln w="12700">
            <a:noFill/>
          </a:ln>
        </p:spPr>
        <p:txBody>
          <a:bodyPr anchor="ctr" anchorCtr="0">
            <a:spAutoFit/>
          </a:bodyPr>
          <a:lstStyle/>
          <a:p>
            <a:r>
              <a:rPr lang="zh-CN" altLang="en-US" sz="1200" dirty="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可为此题添加文本、图片、公式等解析，且需将内容全部放在本区域内。正常使用需</a:t>
            </a:r>
            <a:r>
              <a:rPr lang="en-US" altLang="zh-CN" sz="1200" dirty="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3.0</a:t>
            </a:r>
            <a:r>
              <a:rPr lang="zh-CN" altLang="en-US" sz="1200" dirty="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以上版本</a:t>
            </a:r>
          </a:p>
        </p:txBody>
      </p:sp>
      <p:pic>
        <p:nvPicPr>
          <p:cNvPr id="105480" name="Picture 2"/>
          <p:cNvPicPr>
            <a:picLocks noChangeAspect="1"/>
          </p:cNvPicPr>
          <p:nvPr/>
        </p:nvPicPr>
        <p:blipFill>
          <a:blip r:embed="rId20"/>
          <a:stretch>
            <a:fillRect/>
          </a:stretch>
        </p:blipFill>
        <p:spPr>
          <a:xfrm>
            <a:off x="10012364" y="1600200"/>
            <a:ext cx="2867025" cy="3409950"/>
          </a:xfrm>
          <a:prstGeom prst="rect">
            <a:avLst/>
          </a:prstGeom>
          <a:noFill/>
          <a:ln w="9525">
            <a:noFill/>
          </a:ln>
        </p:spPr>
      </p:pic>
      <p:grpSp>
        <p:nvGrpSpPr>
          <p:cNvPr id="105481" name="组合 17"/>
          <p:cNvGrpSpPr/>
          <p:nvPr/>
        </p:nvGrpSpPr>
        <p:grpSpPr>
          <a:xfrm>
            <a:off x="9537701" y="0"/>
            <a:ext cx="3814763" cy="647700"/>
            <a:chOff x="9537700" y="0"/>
            <a:chExt cx="3815080" cy="647700"/>
          </a:xfrm>
        </p:grpSpPr>
        <p:sp>
          <p:nvSpPr>
            <p:cNvPr id="15" name="RemarkBack"/>
            <p:cNvSpPr/>
            <p:nvPr>
              <p:custDataLst>
                <p:tags r:id="rId16"/>
              </p:custDataLst>
            </p:nvPr>
          </p:nvSpPr>
          <p:spPr>
            <a:xfrm>
              <a:off x="9537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sp>
          <p:nvSpPr>
            <p:cNvPr id="16" name="RemarkBlock"/>
            <p:cNvSpPr/>
            <p:nvPr>
              <p:custDataLst>
                <p:tags r:id="rId17"/>
              </p:custDataLst>
            </p:nvPr>
          </p:nvSpPr>
          <p:spPr>
            <a:xfrm>
              <a:off x="9537700" y="12700"/>
              <a:ext cx="190516"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sp>
          <p:nvSpPr>
            <p:cNvPr id="105493" name="RemarkTitleText"/>
            <p:cNvSpPr txBox="1"/>
            <p:nvPr>
              <p:custDataLst>
                <p:tags r:id="rId18"/>
              </p:custDataLst>
            </p:nvPr>
          </p:nvSpPr>
          <p:spPr>
            <a:xfrm>
              <a:off x="9779000" y="0"/>
              <a:ext cx="1905000" cy="635000"/>
            </a:xfrm>
            <a:prstGeom prst="rect">
              <a:avLst/>
            </a:prstGeom>
            <a:noFill/>
            <a:ln w="9525">
              <a:noFill/>
            </a:ln>
          </p:spPr>
          <p:txBody>
            <a:bodyPr wrap="none" anchor="ctr" anchorCtr="0"/>
            <a:lstStyle/>
            <a:p>
              <a:r>
                <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p>
          </p:txBody>
        </p:sp>
      </p:grpSp>
      <p:sp>
        <p:nvSpPr>
          <p:cNvPr id="2" name="RemarkBack"/>
          <p:cNvSpPr/>
          <p:nvPr>
            <p:custDataLst>
              <p:tags r:id="rId7"/>
            </p:custDataLst>
          </p:nvPr>
        </p:nvSpPr>
        <p:spPr>
          <a:xfrm>
            <a:off x="9537700" y="12700"/>
            <a:ext cx="3814763"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sp>
        <p:nvSpPr>
          <p:cNvPr id="3" name="RemarkBlock"/>
          <p:cNvSpPr/>
          <p:nvPr>
            <p:custDataLst>
              <p:tags r:id="rId8"/>
            </p:custDataLst>
          </p:nvPr>
        </p:nvSpPr>
        <p:spPr>
          <a:xfrm>
            <a:off x="9537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sp>
        <p:nvSpPr>
          <p:cNvPr id="105484" name="RemarkTitleText"/>
          <p:cNvSpPr txBox="1"/>
          <p:nvPr>
            <p:custDataLst>
              <p:tags r:id="rId9"/>
            </p:custDataLst>
          </p:nvPr>
        </p:nvSpPr>
        <p:spPr>
          <a:xfrm>
            <a:off x="9779000" y="0"/>
            <a:ext cx="1905000" cy="635000"/>
          </a:xfrm>
          <a:prstGeom prst="rect">
            <a:avLst/>
          </a:prstGeom>
          <a:noFill/>
          <a:ln w="9525">
            <a:noFill/>
          </a:ln>
        </p:spPr>
        <p:txBody>
          <a:bodyPr wrap="none" anchor="ctr" anchorCtr="0"/>
          <a:lstStyle/>
          <a:p>
            <a:r>
              <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22" name="Picture 2"/>
          <p:cNvPicPr>
            <a:picLocks noChangeAspect="1"/>
          </p:cNvPicPr>
          <p:nvPr/>
        </p:nvPicPr>
        <p:blipFill>
          <a:blip r:embed="rId20"/>
          <a:stretch>
            <a:fillRect/>
          </a:stretch>
        </p:blipFill>
        <p:spPr>
          <a:xfrm>
            <a:off x="1981200" y="2410016"/>
            <a:ext cx="2867025" cy="3409950"/>
          </a:xfrm>
          <a:prstGeom prst="rect">
            <a:avLst/>
          </a:prstGeom>
          <a:noFill/>
          <a:ln w="9525">
            <a:noFill/>
          </a:ln>
        </p:spPr>
      </p:pic>
      <p:grpSp>
        <p:nvGrpSpPr>
          <p:cNvPr id="105485" name="组合 11"/>
          <p:cNvGrpSpPr/>
          <p:nvPr>
            <p:custDataLst>
              <p:tags r:id="rId10"/>
            </p:custDataLst>
          </p:nvPr>
        </p:nvGrpSpPr>
        <p:grpSpPr>
          <a:xfrm>
            <a:off x="0" y="0"/>
            <a:ext cx="9144000" cy="635000"/>
            <a:chOff x="0" y="0"/>
            <a:chExt cx="9144000" cy="635000"/>
          </a:xfrm>
        </p:grpSpPr>
        <p:sp>
          <p:nvSpPr>
            <p:cNvPr id="8" name="TitleBackground"/>
            <p:cNvSpPr/>
            <p:nvPr>
              <p:custDataLst>
                <p:tags r:id="rId12"/>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sp>
          <p:nvSpPr>
            <p:cNvPr id="9" name="ColorBlock"/>
            <p:cNvSpPr/>
            <p:nvPr>
              <p:custDataLst>
                <p:tags r:id="rId13"/>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sp>
          <p:nvSpPr>
            <p:cNvPr id="105489" name="TypeText"/>
            <p:cNvSpPr txBox="1"/>
            <p:nvPr>
              <p:custDataLst>
                <p:tags r:id="rId14"/>
              </p:custDataLst>
            </p:nvPr>
          </p:nvSpPr>
          <p:spPr>
            <a:xfrm>
              <a:off x="254000" y="0"/>
              <a:ext cx="1905000" cy="635000"/>
            </a:xfrm>
            <a:prstGeom prst="rect">
              <a:avLst/>
            </a:prstGeom>
            <a:noFill/>
            <a:ln w="9525">
              <a:noFill/>
            </a:ln>
          </p:spPr>
          <p:txBody>
            <a:bodyPr wrap="none" anchor="ctr" anchorCtr="0"/>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主观题</a:t>
              </a:r>
            </a:p>
          </p:txBody>
        </p:sp>
        <p:sp>
          <p:nvSpPr>
            <p:cNvPr id="105490" name="TipText"/>
            <p:cNvSpPr txBox="1"/>
            <p:nvPr>
              <p:custDataLst>
                <p:tags r:id="rId15"/>
              </p:custDataLst>
            </p:nvPr>
          </p:nvSpPr>
          <p:spPr>
            <a:xfrm>
              <a:off x="1525905" y="109220"/>
              <a:ext cx="2286000" cy="508000"/>
            </a:xfrm>
            <a:prstGeom prst="rect">
              <a:avLst/>
            </a:prstGeom>
            <a:noFill/>
            <a:ln w="9525">
              <a:noFill/>
            </a:ln>
          </p:spPr>
          <p:txBody>
            <a:bodyPr wrap="none" anchor="ctr" anchorCtr="0"/>
            <a:lstStyle/>
            <a:p>
              <a:r>
                <a:rPr lang="en-US" altLang="zh-CN" sz="2000" dirty="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10</a:t>
              </a:r>
              <a:r>
                <a:rPr lang="zh-CN" altLang="en-US" sz="2000" dirty="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p>
          </p:txBody>
        </p:sp>
      </p:grpSp>
      <p:pic>
        <p:nvPicPr>
          <p:cNvPr id="105486" name="图片 4"/>
          <p:cNvPicPr/>
          <p:nvPr>
            <p:custDataLst>
              <p:tags r:id="rId11"/>
            </p:custDataLst>
          </p:nvPr>
        </p:nvPicPr>
        <p:blipFill>
          <a:blip r:embed="rId21"/>
          <a:stretch>
            <a:fillRect/>
          </a:stretch>
        </p:blipFill>
        <p:spPr>
          <a:xfrm>
            <a:off x="7594600" y="63500"/>
            <a:ext cx="1422400" cy="508000"/>
          </a:xfrm>
          <a:prstGeom prst="rect">
            <a:avLst/>
          </a:prstGeom>
          <a:noFill/>
          <a:ln w="9525">
            <a:noFill/>
          </a:ln>
        </p:spPr>
      </p:pic>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93</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06499" name="Rectangle 2"/>
          <p:cNvSpPr>
            <a:spLocks noGrp="1"/>
          </p:cNvSpPr>
          <p:nvPr>
            <p:ph type="title"/>
          </p:nvPr>
        </p:nvSpPr>
        <p:spPr>
          <a:ln/>
        </p:spPr>
        <p:txBody>
          <a:bodyPr vert="horz" wrap="square" lIns="91440" tIns="45720" rIns="91440" bIns="45720" anchor="b" anchorCtr="0"/>
          <a:lstStyle/>
          <a:p>
            <a:pPr eaLnBrk="1" hangingPunct="1"/>
            <a:r>
              <a:rPr lang="zh-CN" altLang="en-US" dirty="0">
                <a:latin typeface="Times New Roman" panose="02020603050405020304" pitchFamily="18" charset="0"/>
              </a:rPr>
              <a:t>第</a:t>
            </a:r>
            <a:r>
              <a:rPr lang="en-US" altLang="zh-CN" dirty="0">
                <a:latin typeface="Times New Roman" panose="02020603050405020304" pitchFamily="18" charset="0"/>
              </a:rPr>
              <a:t>2</a:t>
            </a:r>
            <a:r>
              <a:rPr lang="zh-CN" altLang="en-US" dirty="0">
                <a:latin typeface="Times New Roman" panose="02020603050405020304" pitchFamily="18" charset="0"/>
              </a:rPr>
              <a:t>章  知识表示</a:t>
            </a:r>
          </a:p>
        </p:txBody>
      </p:sp>
      <p:sp>
        <p:nvSpPr>
          <p:cNvPr id="106500" name="Rectangle 3"/>
          <p:cNvSpPr>
            <a:spLocks noGrp="1"/>
          </p:cNvSpPr>
          <p:nvPr>
            <p:ph idx="1"/>
          </p:nvPr>
        </p:nvSpPr>
        <p:spPr>
          <a:xfrm>
            <a:off x="468313" y="908050"/>
            <a:ext cx="8424862" cy="5400675"/>
          </a:xfrm>
          <a:ln/>
        </p:spPr>
        <p:txBody>
          <a:bodyPr vert="horz" wrap="square" lIns="91440" tIns="45720" rIns="91440" bIns="45720" anchor="t" anchorCtr="0"/>
          <a:lstStyle/>
          <a:p>
            <a:pPr eaLnBrk="1" hangingPunct="1">
              <a:lnSpc>
                <a:spcPct val="160000"/>
              </a:lnSpc>
            </a:pPr>
            <a:r>
              <a:rPr lang="en-US" altLang="zh-CN" b="1" dirty="0">
                <a:latin typeface="Times New Roman" panose="02020603050405020304" pitchFamily="18" charset="0"/>
              </a:rPr>
              <a:t>2.1  </a:t>
            </a:r>
            <a:r>
              <a:rPr lang="zh-CN" altLang="en-US" b="1" dirty="0">
                <a:latin typeface="Times New Roman" panose="02020603050405020304" pitchFamily="18" charset="0"/>
              </a:rPr>
              <a:t>知识与知识表示的概念 </a:t>
            </a:r>
          </a:p>
          <a:p>
            <a:pPr eaLnBrk="1" hangingPunct="1">
              <a:lnSpc>
                <a:spcPct val="160000"/>
              </a:lnSpc>
            </a:pPr>
            <a:r>
              <a:rPr lang="en-US" altLang="zh-CN" b="1" dirty="0">
                <a:latin typeface="Times New Roman" panose="02020603050405020304" pitchFamily="18" charset="0"/>
              </a:rPr>
              <a:t>2.2  </a:t>
            </a:r>
            <a:r>
              <a:rPr lang="zh-CN" altLang="en-US" b="1" dirty="0">
                <a:latin typeface="Times New Roman" panose="02020603050405020304" pitchFamily="18" charset="0"/>
              </a:rPr>
              <a:t>一阶谓词逻辑表示法 </a:t>
            </a:r>
          </a:p>
          <a:p>
            <a:pPr eaLnBrk="1" hangingPunct="1">
              <a:lnSpc>
                <a:spcPct val="160000"/>
              </a:lnSpc>
            </a:pPr>
            <a:r>
              <a:rPr lang="en-US" altLang="zh-CN" b="1" dirty="0">
                <a:latin typeface="Times New Roman" panose="02020603050405020304" pitchFamily="18" charset="0"/>
              </a:rPr>
              <a:t>2.3  </a:t>
            </a:r>
            <a:r>
              <a:rPr lang="zh-CN" altLang="en-US" b="1" dirty="0">
                <a:latin typeface="Times New Roman" panose="02020603050405020304" pitchFamily="18" charset="0"/>
              </a:rPr>
              <a:t>产生式表示法 </a:t>
            </a:r>
          </a:p>
          <a:p>
            <a:pPr eaLnBrk="1" hangingPunct="1">
              <a:lnSpc>
                <a:spcPct val="160000"/>
              </a:lnSpc>
              <a:buSzPct val="150000"/>
            </a:pPr>
            <a:r>
              <a:rPr lang="en-US" altLang="zh-CN" b="1" dirty="0">
                <a:latin typeface="Times New Roman" panose="02020603050405020304" pitchFamily="18" charset="0"/>
              </a:rPr>
              <a:t>2.4  </a:t>
            </a:r>
            <a:r>
              <a:rPr lang="zh-CN" altLang="en-US" b="1" dirty="0">
                <a:latin typeface="Times New Roman" panose="02020603050405020304" pitchFamily="18" charset="0"/>
              </a:rPr>
              <a:t>框架表示法 </a:t>
            </a:r>
            <a:endParaRPr lang="en-US" altLang="zh-CN" b="1" dirty="0">
              <a:latin typeface="Times New Roman" panose="02020603050405020304" pitchFamily="18" charset="0"/>
            </a:endParaRPr>
          </a:p>
          <a:p>
            <a:pPr eaLnBrk="1" hangingPunct="1">
              <a:lnSpc>
                <a:spcPct val="160000"/>
              </a:lnSpc>
              <a:buClr>
                <a:srgbClr val="0000FF"/>
              </a:buClr>
              <a:buSzPct val="150000"/>
              <a:buFont typeface="Wingdings" panose="05000000000000000000" pitchFamily="2" charset="2"/>
              <a:buChar char="ü"/>
            </a:pPr>
            <a:r>
              <a:rPr lang="en-US" altLang="zh-CN" b="1" dirty="0">
                <a:solidFill>
                  <a:srgbClr val="0000FF"/>
                </a:solidFill>
                <a:latin typeface="Times New Roman" panose="02020603050405020304" pitchFamily="18" charset="0"/>
              </a:rPr>
              <a:t>2.5  </a:t>
            </a:r>
            <a:r>
              <a:rPr lang="zh-CN" altLang="en-US" b="1" dirty="0">
                <a:solidFill>
                  <a:srgbClr val="0000FF"/>
                </a:solidFill>
                <a:latin typeface="Times New Roman" panose="02020603050405020304" pitchFamily="18" charset="0"/>
              </a:rPr>
              <a:t>语义表示法</a:t>
            </a:r>
          </a:p>
          <a:p>
            <a:pPr eaLnBrk="1" hangingPunct="1">
              <a:lnSpc>
                <a:spcPct val="160000"/>
              </a:lnSpc>
              <a:buSzPct val="150000"/>
            </a:pPr>
            <a:r>
              <a:rPr lang="en-US" altLang="zh-CN" b="1" dirty="0">
                <a:latin typeface="Times New Roman" panose="02020603050405020304" pitchFamily="18" charset="0"/>
              </a:rPr>
              <a:t>2.6  </a:t>
            </a:r>
            <a:r>
              <a:rPr lang="zh-CN" altLang="en-US" b="1" dirty="0">
                <a:latin typeface="Times New Roman" panose="02020603050405020304" pitchFamily="18" charset="0"/>
              </a:rPr>
              <a:t>知识图谱</a:t>
            </a:r>
            <a:endParaRPr lang="zh-CN" altLang="en-US" b="1" dirty="0">
              <a:solidFill>
                <a:srgbClr val="0000FF"/>
              </a:solidFill>
              <a:latin typeface="Times New Roman" panose="02020603050405020304" pitchFamily="18" charset="0"/>
            </a:endParaRPr>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94</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86019" name="Rectangle 2"/>
          <p:cNvSpPr>
            <a:spLocks noGrp="1" noChangeArrowheads="1"/>
          </p:cNvSpPr>
          <p:nvPr>
            <p:ph type="title"/>
          </p:nvPr>
        </p:nvSpPr>
        <p:spPr/>
        <p:txBody>
          <a:bodyPr vert="horz"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8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mj-cs"/>
              </a:rPr>
              <a:t>2.5.2  </a:t>
            </a:r>
            <a:r>
              <a:rPr kumimoji="0" lang="zh-CN" altLang="en-US" sz="3800" b="1" i="0" u="none" strike="noStrike" kern="1200" cap="none" spc="0" normalizeH="0" baseline="0" noProof="0" dirty="0">
                <a:ln>
                  <a:noFill/>
                </a:ln>
                <a:solidFill>
                  <a:schemeClr val="bg1"/>
                </a:solidFill>
                <a:effectLst/>
                <a:uLnTx/>
                <a:uFillTx/>
                <a:latin typeface="+mj-ea"/>
                <a:ea typeface="+mj-ea"/>
                <a:cs typeface="+mj-cs"/>
              </a:rPr>
              <a:t>语义网络</a:t>
            </a:r>
          </a:p>
        </p:txBody>
      </p:sp>
      <p:sp>
        <p:nvSpPr>
          <p:cNvPr id="86020" name="Rectangle 3"/>
          <p:cNvSpPr>
            <a:spLocks noGrp="1" noChangeArrowheads="1"/>
          </p:cNvSpPr>
          <p:nvPr>
            <p:ph idx="1"/>
          </p:nvPr>
        </p:nvSpPr>
        <p:spPr>
          <a:xfrm>
            <a:off x="533400" y="1219200"/>
            <a:ext cx="7924800" cy="5105400"/>
          </a:xfrm>
        </p:spPr>
        <p:txBody>
          <a:bodyPr vert="horz" wrap="square" lIns="91440" tIns="45720" rIns="91440" bIns="45720" numCol="1" anchor="t" anchorCtr="0" compatLnSpc="1"/>
          <a:lstStyle/>
          <a:p>
            <a:pPr marL="469900" marR="0" lvl="0" indent="-469900" algn="just" defTabSz="914400" rtl="0" eaLnBrk="1" fontAlgn="base" latinLnBrk="0" hangingPunct="1">
              <a:lnSpc>
                <a:spcPct val="130000"/>
              </a:lnSpc>
              <a:spcBef>
                <a:spcPts val="600"/>
              </a:spcBef>
              <a:spcAft>
                <a:spcPct val="0"/>
              </a:spcAft>
              <a:buClr>
                <a:schemeClr val="accent2"/>
              </a:buClr>
              <a:buSzTx/>
              <a:buFont typeface="Wingdings" panose="05000000000000000000" pitchFamily="2" charset="2"/>
              <a:buChar char="p"/>
              <a:defRPr/>
            </a:pPr>
            <a:r>
              <a:rPr kumimoji="0" lang="zh-CN" altLang="en-US" sz="2600" b="1" i="0" u="none" strike="noStrike" kern="1200" cap="none" spc="0" normalizeH="0" baseline="0" noProof="0" dirty="0">
                <a:ln>
                  <a:noFill/>
                </a:ln>
                <a:solidFill>
                  <a:schemeClr val="tx1"/>
                </a:solidFill>
                <a:effectLst/>
                <a:uLnTx/>
                <a:uFillTx/>
                <a:latin typeface="+mn-ea"/>
                <a:ea typeface="+mn-ea"/>
                <a:cs typeface="+mn-cs"/>
              </a:rPr>
              <a:t>语义网络是奎廉</a:t>
            </a:r>
            <a:r>
              <a:rPr kumimoji="0" lang="en-US" altLang="zh-CN" sz="2600" b="1" i="0" u="none" strike="noStrike" kern="1200" cap="none" spc="0" normalizeH="0" baseline="0" noProof="0" dirty="0">
                <a:ln>
                  <a:noFill/>
                </a:ln>
                <a:solidFill>
                  <a:schemeClr val="tx1"/>
                </a:solidFill>
                <a:effectLst/>
                <a:uLnTx/>
                <a:uFillTx/>
                <a:latin typeface="+mn-ea"/>
                <a:ea typeface="+mn-ea"/>
                <a:cs typeface="+mn-cs"/>
              </a:rPr>
              <a:t>(</a:t>
            </a:r>
            <a:r>
              <a:rPr kumimoji="0" lang="en-US" altLang="zh-CN" sz="2600" b="1" i="0" u="none" strike="noStrike" kern="1200" cap="none" spc="0" normalizeH="0" baseline="0" noProof="0" dirty="0" err="1">
                <a:ln>
                  <a:noFill/>
                </a:ln>
                <a:solidFill>
                  <a:schemeClr val="tx1"/>
                </a:solidFill>
                <a:effectLst/>
                <a:uLnTx/>
                <a:uFillTx/>
                <a:latin typeface="+mn-ea"/>
                <a:ea typeface="+mn-ea"/>
                <a:cs typeface="+mn-cs"/>
              </a:rPr>
              <a:t>J.R.Quillian</a:t>
            </a:r>
            <a:r>
              <a:rPr kumimoji="0" lang="en-US" altLang="zh-CN" sz="2600" b="1" i="0" u="none" strike="noStrike" kern="1200" cap="none" spc="0" normalizeH="0" baseline="0" noProof="0" dirty="0">
                <a:ln>
                  <a:noFill/>
                </a:ln>
                <a:solidFill>
                  <a:schemeClr val="tx1"/>
                </a:solidFill>
                <a:effectLst/>
                <a:uLnTx/>
                <a:uFillTx/>
                <a:latin typeface="+mn-ea"/>
                <a:ea typeface="+mn-ea"/>
                <a:cs typeface="+mn-cs"/>
              </a:rPr>
              <a:t>)</a:t>
            </a:r>
            <a:r>
              <a:rPr kumimoji="0" lang="zh-CN" altLang="en-US" sz="2600" b="1" i="0" u="none" strike="noStrike" kern="1200" cap="none" spc="0" normalizeH="0" baseline="0" noProof="0" dirty="0">
                <a:ln>
                  <a:noFill/>
                </a:ln>
                <a:solidFill>
                  <a:schemeClr val="tx1"/>
                </a:solidFill>
                <a:effectLst/>
                <a:uLnTx/>
                <a:uFillTx/>
                <a:latin typeface="+mn-ea"/>
                <a:ea typeface="+mn-ea"/>
                <a:cs typeface="+mn-cs"/>
              </a:rPr>
              <a:t>于</a:t>
            </a:r>
            <a:r>
              <a:rPr kumimoji="0" lang="en-US" altLang="zh-CN" sz="2600" b="1" i="0" u="none" strike="noStrike" kern="1200" cap="none" spc="0" normalizeH="0" baseline="0" noProof="0" dirty="0">
                <a:ln>
                  <a:noFill/>
                </a:ln>
                <a:solidFill>
                  <a:schemeClr val="tx1"/>
                </a:solidFill>
                <a:effectLst/>
                <a:uLnTx/>
                <a:uFillTx/>
                <a:latin typeface="+mn-ea"/>
                <a:ea typeface="+mn-ea"/>
                <a:cs typeface="+mn-cs"/>
              </a:rPr>
              <a:t>1968</a:t>
            </a:r>
            <a:r>
              <a:rPr kumimoji="0" lang="zh-CN" altLang="en-US" sz="2600" b="1" i="0" u="none" strike="noStrike" kern="1200" cap="none" spc="0" normalizeH="0" baseline="0" noProof="0" dirty="0">
                <a:ln>
                  <a:noFill/>
                </a:ln>
                <a:solidFill>
                  <a:schemeClr val="tx1"/>
                </a:solidFill>
                <a:effectLst/>
                <a:uLnTx/>
                <a:uFillTx/>
                <a:latin typeface="+mn-ea"/>
                <a:ea typeface="+mn-ea"/>
                <a:cs typeface="+mn-cs"/>
              </a:rPr>
              <a:t>年在他的博士论文中作为人类联想记忆的一个显式心理学模型最先提出的。</a:t>
            </a:r>
          </a:p>
          <a:p>
            <a:pPr marL="469900" marR="0" lvl="0" indent="-469900" algn="just" defTabSz="914400" rtl="0" eaLnBrk="1" fontAlgn="base" latinLnBrk="0" hangingPunct="1">
              <a:lnSpc>
                <a:spcPct val="130000"/>
              </a:lnSpc>
              <a:spcBef>
                <a:spcPts val="600"/>
              </a:spcBef>
              <a:spcAft>
                <a:spcPct val="0"/>
              </a:spcAft>
              <a:buClr>
                <a:schemeClr val="accent2"/>
              </a:buClr>
              <a:buSzTx/>
              <a:buFont typeface="Wingdings" panose="05000000000000000000" pitchFamily="2" charset="2"/>
              <a:buChar char="p"/>
              <a:defRPr/>
            </a:pPr>
            <a:r>
              <a:rPr kumimoji="0" lang="zh-CN" altLang="en-US" sz="2600" b="1" i="0" u="none" strike="noStrike" kern="1200" cap="none" spc="0" normalizeH="0" baseline="0" noProof="0" dirty="0">
                <a:ln>
                  <a:noFill/>
                </a:ln>
                <a:solidFill>
                  <a:schemeClr val="tx1"/>
                </a:solidFill>
                <a:effectLst/>
                <a:uLnTx/>
                <a:uFillTx/>
                <a:latin typeface="+mn-ea"/>
                <a:ea typeface="+mn-ea"/>
                <a:cs typeface="+mn-cs"/>
              </a:rPr>
              <a:t>随后在他设计的可教式语言理解器</a:t>
            </a:r>
            <a:r>
              <a:rPr kumimoji="0" lang="en-US" altLang="zh-CN" sz="2600" b="1" i="0" u="none" strike="noStrike" kern="1200" cap="none" spc="0" normalizeH="0" baseline="0" noProof="0" dirty="0">
                <a:ln>
                  <a:noFill/>
                </a:ln>
                <a:solidFill>
                  <a:schemeClr val="tx1"/>
                </a:solidFill>
                <a:effectLst/>
                <a:uLnTx/>
                <a:uFillTx/>
                <a:latin typeface="+mn-ea"/>
                <a:ea typeface="+mn-ea"/>
                <a:cs typeface="+mn-cs"/>
              </a:rPr>
              <a:t>TLC(Teachable Language </a:t>
            </a:r>
            <a:r>
              <a:rPr kumimoji="0" lang="en-US" altLang="zh-CN" sz="2600" b="1" i="0" u="none" strike="noStrike" kern="1200" cap="none" spc="0" normalizeH="0" baseline="0" noProof="0" dirty="0" err="1">
                <a:ln>
                  <a:noFill/>
                </a:ln>
                <a:solidFill>
                  <a:schemeClr val="tx1"/>
                </a:solidFill>
                <a:effectLst/>
                <a:uLnTx/>
                <a:uFillTx/>
                <a:latin typeface="+mn-ea"/>
                <a:ea typeface="+mn-ea"/>
                <a:cs typeface="+mn-cs"/>
              </a:rPr>
              <a:t>Comprehenden</a:t>
            </a:r>
            <a:r>
              <a:rPr kumimoji="0" lang="en-US" altLang="zh-CN" sz="2600" b="1" i="0" u="none" strike="noStrike" kern="1200" cap="none" spc="0" normalizeH="0" baseline="0" noProof="0" dirty="0">
                <a:ln>
                  <a:noFill/>
                </a:ln>
                <a:solidFill>
                  <a:schemeClr val="tx1"/>
                </a:solidFill>
                <a:effectLst/>
                <a:uLnTx/>
                <a:uFillTx/>
                <a:latin typeface="+mn-ea"/>
                <a:ea typeface="+mn-ea"/>
                <a:cs typeface="+mn-cs"/>
              </a:rPr>
              <a:t>)</a:t>
            </a:r>
            <a:r>
              <a:rPr kumimoji="0" lang="zh-CN" altLang="en-US" sz="2600" b="1" i="0" u="none" strike="noStrike" kern="1200" cap="none" spc="0" normalizeH="0" baseline="0" noProof="0" dirty="0">
                <a:ln>
                  <a:noFill/>
                </a:ln>
                <a:solidFill>
                  <a:schemeClr val="tx1"/>
                </a:solidFill>
                <a:effectLst/>
                <a:uLnTx/>
                <a:uFillTx/>
                <a:latin typeface="+mn-ea"/>
                <a:ea typeface="+mn-ea"/>
                <a:cs typeface="+mn-cs"/>
              </a:rPr>
              <a:t>中用作知识表示。</a:t>
            </a:r>
          </a:p>
          <a:p>
            <a:pPr marL="469900" marR="0" lvl="0" indent="-469900" algn="just" defTabSz="914400" rtl="0" eaLnBrk="1" fontAlgn="base" latinLnBrk="0" hangingPunct="1">
              <a:lnSpc>
                <a:spcPct val="130000"/>
              </a:lnSpc>
              <a:spcBef>
                <a:spcPts val="600"/>
              </a:spcBef>
              <a:spcAft>
                <a:spcPct val="0"/>
              </a:spcAft>
              <a:buClr>
                <a:schemeClr val="accent2"/>
              </a:buClr>
              <a:buSzTx/>
              <a:buFont typeface="Wingdings" panose="05000000000000000000" pitchFamily="2" charset="2"/>
              <a:buChar char="p"/>
              <a:defRPr/>
            </a:pPr>
            <a:r>
              <a:rPr kumimoji="0" lang="en-US" altLang="zh-CN" sz="2600" b="1" i="0" u="none" strike="noStrike" kern="1200" cap="none" spc="0" normalizeH="0" baseline="0" noProof="0" dirty="0">
                <a:ln>
                  <a:noFill/>
                </a:ln>
                <a:solidFill>
                  <a:schemeClr val="tx1"/>
                </a:solidFill>
                <a:effectLst/>
                <a:uLnTx/>
                <a:uFillTx/>
                <a:latin typeface="+mn-ea"/>
                <a:ea typeface="+mn-ea"/>
                <a:cs typeface="+mn-cs"/>
              </a:rPr>
              <a:t>1972</a:t>
            </a:r>
            <a:r>
              <a:rPr kumimoji="0" lang="zh-CN" altLang="en-US" sz="2600" b="1" i="0" u="none" strike="noStrike" kern="1200" cap="none" spc="0" normalizeH="0" baseline="0" noProof="0" dirty="0">
                <a:ln>
                  <a:noFill/>
                </a:ln>
                <a:solidFill>
                  <a:schemeClr val="tx1"/>
                </a:solidFill>
                <a:effectLst/>
                <a:uLnTx/>
                <a:uFillTx/>
                <a:latin typeface="+mn-ea"/>
                <a:ea typeface="+mn-ea"/>
                <a:cs typeface="+mn-cs"/>
              </a:rPr>
              <a:t>年西蒙将其用于自然语言理解系统。</a:t>
            </a:r>
          </a:p>
          <a:p>
            <a:pPr marL="469900" marR="0" lvl="0" indent="-469900" algn="just" defTabSz="914400" rtl="0" eaLnBrk="1" fontAlgn="base" latinLnBrk="0" hangingPunct="1">
              <a:lnSpc>
                <a:spcPct val="130000"/>
              </a:lnSpc>
              <a:spcBef>
                <a:spcPts val="600"/>
              </a:spcBef>
              <a:spcAft>
                <a:spcPct val="0"/>
              </a:spcAft>
              <a:buClr>
                <a:schemeClr val="accent2"/>
              </a:buClr>
              <a:buSzTx/>
              <a:buFont typeface="Wingdings" panose="05000000000000000000" pitchFamily="2" charset="2"/>
              <a:buChar char="p"/>
              <a:defRPr/>
            </a:pPr>
            <a:r>
              <a:rPr kumimoji="0" lang="zh-CN" altLang="en-US" sz="2600" b="1" i="0" u="none" strike="noStrike" kern="1200" cap="none" spc="0" normalizeH="0" baseline="0" noProof="0" dirty="0">
                <a:ln>
                  <a:noFill/>
                </a:ln>
                <a:solidFill>
                  <a:schemeClr val="tx1"/>
                </a:solidFill>
                <a:effectLst/>
                <a:uLnTx/>
                <a:uFillTx/>
                <a:latin typeface="+mn-ea"/>
                <a:ea typeface="+mn-ea"/>
                <a:cs typeface="+mn-cs"/>
              </a:rPr>
              <a:t>目前语义网络已经广泛地应用于人工智能的许多领域中，是一种表达能力强而且灵活的知识表示方法。</a:t>
            </a:r>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95</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86019" name="Rectangle 2"/>
          <p:cNvSpPr>
            <a:spLocks noGrp="1" noChangeArrowheads="1"/>
          </p:cNvSpPr>
          <p:nvPr>
            <p:ph type="title"/>
          </p:nvPr>
        </p:nvSpPr>
        <p:spPr/>
        <p:txBody>
          <a:bodyPr vert="horz"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8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mj-cs"/>
              </a:rPr>
              <a:t>2.5.2  </a:t>
            </a:r>
            <a:r>
              <a:rPr kumimoji="0" lang="zh-CN" altLang="en-US" sz="3800" b="1" i="0" u="none" strike="noStrike" kern="1200" cap="none" spc="0" normalizeH="0" baseline="0" noProof="0" dirty="0">
                <a:ln>
                  <a:noFill/>
                </a:ln>
                <a:solidFill>
                  <a:schemeClr val="bg1"/>
                </a:solidFill>
                <a:effectLst/>
                <a:uLnTx/>
                <a:uFillTx/>
                <a:latin typeface="+mj-ea"/>
                <a:ea typeface="+mj-ea"/>
                <a:cs typeface="+mj-cs"/>
              </a:rPr>
              <a:t>语义网络</a:t>
            </a:r>
          </a:p>
        </p:txBody>
      </p:sp>
      <p:sp>
        <p:nvSpPr>
          <p:cNvPr id="86020" name="Rectangle 3"/>
          <p:cNvSpPr>
            <a:spLocks noGrp="1" noChangeArrowheads="1"/>
          </p:cNvSpPr>
          <p:nvPr>
            <p:ph idx="1"/>
          </p:nvPr>
        </p:nvSpPr>
        <p:spPr>
          <a:xfrm>
            <a:off x="533400" y="1143000"/>
            <a:ext cx="7924800" cy="685800"/>
          </a:xfrm>
        </p:spPr>
        <p:txBody>
          <a:bodyPr vert="horz" wrap="square" lIns="91440" tIns="45720" rIns="91440" bIns="45720" numCol="1" anchor="t" anchorCtr="0" compatLnSpc="1"/>
          <a:lstStyle/>
          <a:p>
            <a:pPr marL="0" marR="0" lvl="0" indent="0" algn="just" defTabSz="914400" rtl="0" eaLnBrk="1" fontAlgn="base" latinLnBrk="0" hangingPunct="1">
              <a:lnSpc>
                <a:spcPct val="130000"/>
              </a:lnSpc>
              <a:spcBef>
                <a:spcPts val="600"/>
              </a:spcBef>
              <a:spcAft>
                <a:spcPct val="0"/>
              </a:spcAft>
              <a:buClr>
                <a:schemeClr val="accent2"/>
              </a:buClr>
              <a:buSzTx/>
              <a:buFont typeface="Wingdings" panose="05000000000000000000" pitchFamily="2" charset="2"/>
              <a:buNone/>
              <a:defRPr/>
            </a:pPr>
            <a:r>
              <a:rPr kumimoji="0" lang="zh-CN" altLang="en-US" sz="28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语义网络的结构</a:t>
            </a:r>
            <a:endParaRPr kumimoji="0" lang="zh-CN" altLang="en-US" sz="2000" b="1" i="0" u="none" strike="noStrike" kern="1200" cap="none" spc="0" normalizeH="0" baseline="0" noProof="0" dirty="0">
              <a:ln>
                <a:noFill/>
              </a:ln>
              <a:solidFill>
                <a:schemeClr val="tx1"/>
              </a:solidFill>
              <a:effectLst/>
              <a:uLnTx/>
              <a:uFillTx/>
              <a:latin typeface="+mn-ea"/>
              <a:ea typeface="+mn-ea"/>
              <a:cs typeface="+mn-cs"/>
            </a:endParaRPr>
          </a:p>
        </p:txBody>
      </p:sp>
      <p:sp>
        <p:nvSpPr>
          <p:cNvPr id="110597" name="矩形 1"/>
          <p:cNvSpPr/>
          <p:nvPr/>
        </p:nvSpPr>
        <p:spPr>
          <a:xfrm>
            <a:off x="533400" y="3352800"/>
            <a:ext cx="8305800" cy="2770188"/>
          </a:xfrm>
          <a:prstGeom prst="rect">
            <a:avLst/>
          </a:prstGeom>
          <a:noFill/>
          <a:ln w="9525">
            <a:noFill/>
          </a:ln>
        </p:spPr>
        <p:txBody>
          <a:bodyPr>
            <a:spAutoFit/>
          </a:bodyPr>
          <a:lstStyle/>
          <a:p>
            <a:pPr marL="342900" indent="-342900">
              <a:lnSpc>
                <a:spcPct val="130000"/>
              </a:lnSpc>
              <a:spcBef>
                <a:spcPts val="600"/>
              </a:spcBef>
              <a:buClr>
                <a:srgbClr val="C00000"/>
              </a:buClr>
              <a:buSzPct val="95000"/>
              <a:buFont typeface="Wingdings" panose="05000000000000000000" pitchFamily="2" charset="2"/>
              <a:buChar char="p"/>
            </a:pPr>
            <a:r>
              <a:rPr lang="zh-CN" altLang="en-US" sz="2600" b="1" dirty="0">
                <a:latin typeface="Verdana" panose="020B0604030504040204" pitchFamily="34" charset="0"/>
              </a:rPr>
              <a:t>语义网络是通过概念及其语义关系来表达知识的一种网络图。</a:t>
            </a:r>
          </a:p>
          <a:p>
            <a:pPr marL="342900" indent="-342900">
              <a:lnSpc>
                <a:spcPct val="130000"/>
              </a:lnSpc>
              <a:spcBef>
                <a:spcPts val="600"/>
              </a:spcBef>
              <a:buClr>
                <a:srgbClr val="C00000"/>
              </a:buClr>
              <a:buSzPct val="95000"/>
              <a:buFont typeface="Wingdings" panose="05000000000000000000" pitchFamily="2" charset="2"/>
              <a:buChar char="p"/>
            </a:pPr>
            <a:r>
              <a:rPr lang="zh-CN" altLang="en-US" sz="2600" b="1" dirty="0">
                <a:latin typeface="Verdana" panose="020B0604030504040204" pitchFamily="34" charset="0"/>
              </a:rPr>
              <a:t>从图论的观点看，它就是一个“带标识的有向图”。有向图的节点表示各种事物、概念、情况、属性、状态动作等等。弧表示各种语义联系，也称为联想弧。</a:t>
            </a:r>
          </a:p>
        </p:txBody>
      </p:sp>
      <p:pic>
        <p:nvPicPr>
          <p:cNvPr id="110598" name="Picture 7"/>
          <p:cNvPicPr>
            <a:picLocks noChangeAspect="1"/>
          </p:cNvPicPr>
          <p:nvPr/>
        </p:nvPicPr>
        <p:blipFill>
          <a:blip r:embed="rId2"/>
          <a:stretch>
            <a:fillRect/>
          </a:stretch>
        </p:blipFill>
        <p:spPr>
          <a:xfrm>
            <a:off x="4419600" y="1798638"/>
            <a:ext cx="3363913" cy="1289050"/>
          </a:xfrm>
          <a:prstGeom prst="rect">
            <a:avLst/>
          </a:prstGeom>
          <a:noFill/>
          <a:ln w="9525">
            <a:noFill/>
          </a:ln>
        </p:spPr>
      </p:pic>
      <p:pic>
        <p:nvPicPr>
          <p:cNvPr id="110599" name="Picture 8"/>
          <p:cNvPicPr>
            <a:picLocks noChangeAspect="1"/>
          </p:cNvPicPr>
          <p:nvPr/>
        </p:nvPicPr>
        <p:blipFill>
          <a:blip r:embed="rId3"/>
          <a:stretch>
            <a:fillRect/>
          </a:stretch>
        </p:blipFill>
        <p:spPr>
          <a:xfrm>
            <a:off x="1219200" y="2063750"/>
            <a:ext cx="2511425" cy="1004888"/>
          </a:xfrm>
          <a:prstGeom prst="rect">
            <a:avLst/>
          </a:prstGeom>
          <a:noFill/>
          <a:ln w="9525">
            <a:noFill/>
          </a:ln>
        </p:spPr>
      </p:pic>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96</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86019" name="Rectangle 2"/>
          <p:cNvSpPr>
            <a:spLocks noGrp="1" noChangeArrowheads="1"/>
          </p:cNvSpPr>
          <p:nvPr>
            <p:ph type="title"/>
          </p:nvPr>
        </p:nvSpPr>
        <p:spPr/>
        <p:txBody>
          <a:bodyPr vert="horz"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8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mj-cs"/>
              </a:rPr>
              <a:t>2.5.2  </a:t>
            </a:r>
            <a:r>
              <a:rPr kumimoji="0" lang="zh-CN" altLang="en-US" sz="3800" b="1" i="0" u="none" strike="noStrike" kern="1200" cap="none" spc="0" normalizeH="0" baseline="0" noProof="0" dirty="0">
                <a:ln>
                  <a:noFill/>
                </a:ln>
                <a:solidFill>
                  <a:schemeClr val="bg1"/>
                </a:solidFill>
                <a:effectLst/>
                <a:uLnTx/>
                <a:uFillTx/>
                <a:latin typeface="+mj-ea"/>
                <a:ea typeface="+mj-ea"/>
                <a:cs typeface="+mj-cs"/>
              </a:rPr>
              <a:t>语义网络</a:t>
            </a:r>
          </a:p>
        </p:txBody>
      </p:sp>
      <p:sp>
        <p:nvSpPr>
          <p:cNvPr id="86020" name="Rectangle 3"/>
          <p:cNvSpPr>
            <a:spLocks noGrp="1" noChangeArrowheads="1"/>
          </p:cNvSpPr>
          <p:nvPr>
            <p:ph idx="1"/>
          </p:nvPr>
        </p:nvSpPr>
        <p:spPr>
          <a:xfrm>
            <a:off x="533400" y="1143000"/>
            <a:ext cx="7924800" cy="685800"/>
          </a:xfrm>
        </p:spPr>
        <p:txBody>
          <a:bodyPr vert="horz" wrap="square" lIns="91440" tIns="45720" rIns="91440" bIns="45720" numCol="1" anchor="t" anchorCtr="0" compatLnSpc="1"/>
          <a:lstStyle/>
          <a:p>
            <a:pPr marL="0" marR="0" lvl="0" indent="0" algn="just" defTabSz="914400" rtl="0" eaLnBrk="1" fontAlgn="base" latinLnBrk="0" hangingPunct="1">
              <a:lnSpc>
                <a:spcPct val="130000"/>
              </a:lnSpc>
              <a:spcBef>
                <a:spcPts val="600"/>
              </a:spcBef>
              <a:spcAft>
                <a:spcPct val="0"/>
              </a:spcAft>
              <a:buClr>
                <a:schemeClr val="accent2"/>
              </a:buClr>
              <a:buSzTx/>
              <a:buFont typeface="Wingdings" panose="05000000000000000000" pitchFamily="2" charset="2"/>
              <a:buNone/>
              <a:defRPr/>
            </a:pPr>
            <a:r>
              <a:rPr kumimoji="0" lang="zh-CN" altLang="en-US" sz="28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语义网络的例子</a:t>
            </a:r>
            <a:endParaRPr kumimoji="0" lang="en-US" altLang="zh-CN" sz="25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0" algn="just" defTabSz="914400" rtl="0" eaLnBrk="1" fontAlgn="base" latinLnBrk="0" hangingPunct="1">
              <a:lnSpc>
                <a:spcPct val="130000"/>
              </a:lnSpc>
              <a:spcBef>
                <a:spcPts val="600"/>
              </a:spcBef>
              <a:spcAft>
                <a:spcPct val="0"/>
              </a:spcAft>
              <a:buClr>
                <a:schemeClr val="accent2"/>
              </a:buClr>
              <a:buSzTx/>
              <a:buFont typeface="Wingdings" panose="05000000000000000000" pitchFamily="2" charset="2"/>
              <a:buNone/>
              <a:defRPr/>
            </a:pPr>
            <a:endParaRPr kumimoji="0" lang="en-US" altLang="zh-CN" sz="2500" b="0" i="0" u="none" strike="noStrike" kern="1200" cap="none" spc="0" normalizeH="0" baseline="0" noProof="0" dirty="0">
              <a:ln>
                <a:noFill/>
              </a:ln>
              <a:solidFill>
                <a:schemeClr val="tx1"/>
              </a:solidFill>
              <a:effectLst/>
              <a:uLnTx/>
              <a:uFillTx/>
              <a:latin typeface="+mn-ea"/>
              <a:ea typeface="+mn-ea"/>
              <a:cs typeface="+mn-cs"/>
            </a:endParaRPr>
          </a:p>
          <a:p>
            <a:pPr marL="0" marR="0" lvl="0" indent="0" algn="just" defTabSz="914400" rtl="0" eaLnBrk="1" fontAlgn="base" latinLnBrk="0" hangingPunct="1">
              <a:lnSpc>
                <a:spcPct val="130000"/>
              </a:lnSpc>
              <a:spcBef>
                <a:spcPts val="600"/>
              </a:spcBef>
              <a:spcAft>
                <a:spcPct val="0"/>
              </a:spcAft>
              <a:buClr>
                <a:schemeClr val="accent2"/>
              </a:buClr>
              <a:buSzTx/>
              <a:buFont typeface="Wingdings" panose="05000000000000000000" pitchFamily="2" charset="2"/>
              <a:buNone/>
              <a:defRPr/>
            </a:pPr>
            <a:endParaRPr kumimoji="0" lang="zh-CN" altLang="en-US" sz="2500" b="0" i="0" u="none" strike="noStrike" kern="1200" cap="none" spc="0" normalizeH="0" baseline="0" noProof="0" dirty="0">
              <a:ln>
                <a:noFill/>
              </a:ln>
              <a:solidFill>
                <a:schemeClr val="tx1"/>
              </a:solidFill>
              <a:effectLst/>
              <a:uLnTx/>
              <a:uFillTx/>
              <a:latin typeface="+mn-ea"/>
              <a:ea typeface="+mn-ea"/>
              <a:cs typeface="+mn-cs"/>
            </a:endParaRPr>
          </a:p>
          <a:p>
            <a:pPr marL="0" marR="0" lvl="0" indent="0" algn="just" defTabSz="914400" rtl="0" eaLnBrk="1" fontAlgn="base" latinLnBrk="0" hangingPunct="1">
              <a:lnSpc>
                <a:spcPct val="130000"/>
              </a:lnSpc>
              <a:spcBef>
                <a:spcPts val="0"/>
              </a:spcBef>
              <a:spcAft>
                <a:spcPct val="0"/>
              </a:spcAft>
              <a:buClr>
                <a:schemeClr val="accent2"/>
              </a:buClr>
              <a:buSzTx/>
              <a:buFont typeface="Wingdings" panose="05000000000000000000" pitchFamily="2" charset="2"/>
              <a:buNone/>
              <a:defRPr/>
            </a:pPr>
            <a:endParaRPr kumimoji="0" lang="zh-CN" altLang="en-US" sz="2000" b="1" i="0" u="none" strike="noStrike" kern="1200" cap="none" spc="0" normalizeH="0" baseline="0" noProof="0" dirty="0">
              <a:ln>
                <a:noFill/>
              </a:ln>
              <a:solidFill>
                <a:schemeClr val="tx1"/>
              </a:solidFill>
              <a:effectLst/>
              <a:uLnTx/>
              <a:uFillTx/>
              <a:latin typeface="+mn-ea"/>
              <a:ea typeface="+mn-ea"/>
              <a:cs typeface="+mn-cs"/>
            </a:endParaRPr>
          </a:p>
        </p:txBody>
      </p:sp>
      <p:pic>
        <p:nvPicPr>
          <p:cNvPr id="111621" name="Picture 2"/>
          <p:cNvPicPr>
            <a:picLocks noChangeAspect="1"/>
          </p:cNvPicPr>
          <p:nvPr/>
        </p:nvPicPr>
        <p:blipFill>
          <a:blip r:embed="rId2"/>
          <a:stretch>
            <a:fillRect/>
          </a:stretch>
        </p:blipFill>
        <p:spPr>
          <a:xfrm>
            <a:off x="2057400" y="1905000"/>
            <a:ext cx="4476750" cy="1143000"/>
          </a:xfrm>
          <a:prstGeom prst="rect">
            <a:avLst/>
          </a:prstGeom>
          <a:noFill/>
          <a:ln w="9525">
            <a:noFill/>
          </a:ln>
        </p:spPr>
      </p:pic>
      <p:pic>
        <p:nvPicPr>
          <p:cNvPr id="111622" name="Picture 3"/>
          <p:cNvPicPr>
            <a:picLocks noChangeAspect="1"/>
          </p:cNvPicPr>
          <p:nvPr/>
        </p:nvPicPr>
        <p:blipFill>
          <a:blip r:embed="rId3"/>
          <a:stretch>
            <a:fillRect/>
          </a:stretch>
        </p:blipFill>
        <p:spPr>
          <a:xfrm>
            <a:off x="533400" y="3810000"/>
            <a:ext cx="8202613" cy="2362200"/>
          </a:xfrm>
          <a:prstGeom prst="rect">
            <a:avLst/>
          </a:prstGeom>
          <a:noFill/>
          <a:ln w="9525">
            <a:noFill/>
          </a:ln>
        </p:spPr>
      </p:pic>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97</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86019" name="Rectangle 2"/>
          <p:cNvSpPr>
            <a:spLocks noGrp="1" noChangeArrowheads="1"/>
          </p:cNvSpPr>
          <p:nvPr>
            <p:ph type="title"/>
          </p:nvPr>
        </p:nvSpPr>
        <p:spPr/>
        <p:txBody>
          <a:bodyPr vert="horz"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8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mj-cs"/>
              </a:rPr>
              <a:t>2.5.2  </a:t>
            </a:r>
            <a:r>
              <a:rPr kumimoji="0" lang="zh-CN" altLang="en-US" sz="3800" b="1" i="0" u="none" strike="noStrike" kern="1200" cap="none" spc="0" normalizeH="0" baseline="0" noProof="0" dirty="0">
                <a:ln>
                  <a:noFill/>
                </a:ln>
                <a:solidFill>
                  <a:schemeClr val="bg1"/>
                </a:solidFill>
                <a:effectLst/>
                <a:uLnTx/>
                <a:uFillTx/>
                <a:latin typeface="+mj-ea"/>
                <a:ea typeface="+mj-ea"/>
                <a:cs typeface="+mj-cs"/>
              </a:rPr>
              <a:t>语义网络</a:t>
            </a:r>
          </a:p>
        </p:txBody>
      </p:sp>
      <p:sp>
        <p:nvSpPr>
          <p:cNvPr id="86020" name="Rectangle 3"/>
          <p:cNvSpPr>
            <a:spLocks noGrp="1" noChangeArrowheads="1"/>
          </p:cNvSpPr>
          <p:nvPr>
            <p:ph idx="1"/>
          </p:nvPr>
        </p:nvSpPr>
        <p:spPr>
          <a:xfrm>
            <a:off x="304800" y="990600"/>
            <a:ext cx="7924800" cy="685800"/>
          </a:xfrm>
        </p:spPr>
        <p:txBody>
          <a:bodyPr vert="horz" wrap="square" lIns="91440" tIns="45720" rIns="91440" bIns="45720" numCol="1" anchor="t" anchorCtr="0" compatLnSpc="1"/>
          <a:lstStyle/>
          <a:p>
            <a:pPr marL="0" marR="0" lvl="0" indent="0" algn="just" defTabSz="914400" rtl="0" eaLnBrk="1" fontAlgn="base" latinLnBrk="0" hangingPunct="1">
              <a:lnSpc>
                <a:spcPct val="130000"/>
              </a:lnSpc>
              <a:spcBef>
                <a:spcPts val="600"/>
              </a:spcBef>
              <a:spcAft>
                <a:spcPct val="0"/>
              </a:spcAft>
              <a:buClr>
                <a:schemeClr val="accent2"/>
              </a:buClr>
              <a:buSzTx/>
              <a:buFont typeface="Wingdings" panose="05000000000000000000" pitchFamily="2" charset="2"/>
              <a:buNone/>
              <a:defRPr/>
            </a:pPr>
            <a:r>
              <a:rPr kumimoji="0" lang="zh-CN" altLang="en-US" sz="28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语义网络基本语义联系</a:t>
            </a:r>
            <a:endParaRPr kumimoji="0" lang="zh-CN" altLang="en-US" sz="2000" b="1" i="0" u="none" strike="noStrike" kern="1200" cap="none" spc="0" normalizeH="0" baseline="0" noProof="0" dirty="0">
              <a:ln>
                <a:noFill/>
              </a:ln>
              <a:solidFill>
                <a:schemeClr val="tx1"/>
              </a:solidFill>
              <a:effectLst/>
              <a:uLnTx/>
              <a:uFillTx/>
              <a:latin typeface="+mn-ea"/>
              <a:ea typeface="+mn-ea"/>
              <a:cs typeface="+mn-cs"/>
            </a:endParaRPr>
          </a:p>
        </p:txBody>
      </p:sp>
      <p:sp>
        <p:nvSpPr>
          <p:cNvPr id="94214" name="矩形 1"/>
          <p:cNvSpPr>
            <a:spLocks noChangeArrowheads="1"/>
          </p:cNvSpPr>
          <p:nvPr/>
        </p:nvSpPr>
        <p:spPr bwMode="auto">
          <a:xfrm>
            <a:off x="304800" y="1752600"/>
            <a:ext cx="8686800" cy="435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30000"/>
              </a:lnSpc>
              <a:spcBef>
                <a:spcPts val="600"/>
              </a:spcBef>
              <a:spcAft>
                <a:spcPct val="0"/>
              </a:spcAft>
              <a:buClr>
                <a:srgbClr val="C00000"/>
              </a:buClr>
              <a:buSzPct val="95000"/>
              <a:buFontTx/>
              <a:buNone/>
              <a:defRPr/>
            </a:pPr>
            <a:r>
              <a:rPr kumimoji="0" lang="zh-CN" altLang="en-US" sz="26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类属关系</a:t>
            </a:r>
            <a:endParaRPr kumimoji="0" lang="en-US" altLang="zh-CN" sz="26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0" fontAlgn="base" latinLnBrk="0" hangingPunct="0">
              <a:lnSpc>
                <a:spcPct val="130000"/>
              </a:lnSpc>
              <a:spcBef>
                <a:spcPts val="600"/>
              </a:spcBef>
              <a:spcAft>
                <a:spcPct val="0"/>
              </a:spcAft>
              <a:buClr>
                <a:srgbClr val="C00000"/>
              </a:buClr>
              <a:buSzPct val="95000"/>
              <a:buFontTx/>
              <a:buNone/>
              <a:defRPr/>
            </a:pPr>
            <a:r>
              <a:rPr kumimoji="0" lang="zh-CN" altLang="en-US" sz="2400" b="0" i="0" u="none" strike="noStrike" kern="1200" cap="none" spc="0" normalizeH="0" baseline="0" noProof="0" dirty="0">
                <a:ln>
                  <a:noFill/>
                </a:ln>
                <a:solidFill>
                  <a:schemeClr val="tx1"/>
                </a:solidFill>
                <a:effectLst/>
                <a:uLnTx/>
                <a:uFillTx/>
                <a:latin typeface="Verdana" panose="020B0604030504040204" pitchFamily="34" charset="0"/>
                <a:ea typeface="宋体" panose="02010600030101010101" pitchFamily="2" charset="-122"/>
                <a:cs typeface="+mn-cs"/>
              </a:rPr>
              <a:t>    </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类属关系是指具体有共同属性的不同事物间的分类关系、成员关系或实例关系，它体现的是“具体与抽象”、“个体与集体”的层次分类。</a:t>
            </a:r>
          </a:p>
          <a:p>
            <a:pPr marL="0" marR="0" lvl="0" indent="0" algn="l" defTabSz="914400" rtl="0" eaLnBrk="0" fontAlgn="base" latinLnBrk="0" hangingPunct="0">
              <a:lnSpc>
                <a:spcPct val="130000"/>
              </a:lnSpc>
              <a:spcBef>
                <a:spcPts val="600"/>
              </a:spcBef>
              <a:spcAft>
                <a:spcPct val="0"/>
              </a:spcAft>
              <a:buClr>
                <a:srgbClr val="C00000"/>
              </a:buClr>
              <a:buSzPct val="95000"/>
              <a:buFontTx/>
              <a:buNone/>
              <a:defRPr/>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常用的类属关系有：</a:t>
            </a:r>
          </a:p>
          <a:p>
            <a:pPr marL="342900" marR="0" lvl="0" indent="-342900" algn="l" defTabSz="914400" rtl="0" eaLnBrk="0" fontAlgn="base" latinLnBrk="0" hangingPunct="0">
              <a:lnSpc>
                <a:spcPct val="130000"/>
              </a:lnSpc>
              <a:spcBef>
                <a:spcPts val="600"/>
              </a:spcBef>
              <a:spcAft>
                <a:spcPct val="0"/>
              </a:spcAft>
              <a:buClr>
                <a:srgbClr val="C00000"/>
              </a:buClr>
              <a:buSzPct val="95000"/>
              <a:buFont typeface="Wingdings" panose="05000000000000000000" pitchFamily="2" charset="2"/>
              <a:buChar char="Ø"/>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AKO(A-Kind-of):</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表示一个事物是另一个事物的一种类型。</a:t>
            </a:r>
          </a:p>
          <a:p>
            <a:pPr marL="342900" marR="0" lvl="0" indent="-342900" algn="l" defTabSz="914400" rtl="0" eaLnBrk="0" fontAlgn="base" latinLnBrk="0" hangingPunct="0">
              <a:lnSpc>
                <a:spcPct val="130000"/>
              </a:lnSpc>
              <a:spcBef>
                <a:spcPts val="600"/>
              </a:spcBef>
              <a:spcAft>
                <a:spcPct val="0"/>
              </a:spcAft>
              <a:buClr>
                <a:srgbClr val="C00000"/>
              </a:buClr>
              <a:buSzPct val="95000"/>
              <a:buFont typeface="Wingdings" panose="05000000000000000000" pitchFamily="2" charset="2"/>
              <a:buChar char="Ø"/>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AMO(A-Member-of):</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表示一个事物是另一个事物的成员。</a:t>
            </a:r>
          </a:p>
          <a:p>
            <a:pPr marL="342900" marR="0" lvl="0" indent="-342900" algn="l" defTabSz="914400" rtl="0" eaLnBrk="0" fontAlgn="base" latinLnBrk="0" hangingPunct="0">
              <a:lnSpc>
                <a:spcPct val="130000"/>
              </a:lnSpc>
              <a:spcBef>
                <a:spcPts val="600"/>
              </a:spcBef>
              <a:spcAft>
                <a:spcPct val="0"/>
              </a:spcAft>
              <a:buClr>
                <a:srgbClr val="C00000"/>
              </a:buClr>
              <a:buSzPct val="95000"/>
              <a:buFont typeface="Wingdings" panose="05000000000000000000" pitchFamily="2" charset="2"/>
              <a:buChar char="Ø"/>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ISA(Is-a):</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表示一个事物是另一个事物的实例。</a:t>
            </a:r>
            <a:endParaRPr kumimoji="0" lang="en-US" altLang="zh-CN" sz="2600" b="1"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98</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86019" name="Rectangle 2"/>
          <p:cNvSpPr>
            <a:spLocks noGrp="1" noChangeArrowheads="1"/>
          </p:cNvSpPr>
          <p:nvPr>
            <p:ph type="title"/>
          </p:nvPr>
        </p:nvSpPr>
        <p:spPr/>
        <p:txBody>
          <a:bodyPr vert="horz"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8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mj-cs"/>
              </a:rPr>
              <a:t>2.5.2  </a:t>
            </a:r>
            <a:r>
              <a:rPr kumimoji="0" lang="zh-CN" altLang="en-US" sz="3800" b="1" i="0" u="none" strike="noStrike" kern="1200" cap="none" spc="0" normalizeH="0" baseline="0" noProof="0" dirty="0">
                <a:ln>
                  <a:noFill/>
                </a:ln>
                <a:solidFill>
                  <a:schemeClr val="bg1"/>
                </a:solidFill>
                <a:effectLst/>
                <a:uLnTx/>
                <a:uFillTx/>
                <a:latin typeface="+mj-ea"/>
                <a:ea typeface="+mj-ea"/>
                <a:cs typeface="+mj-cs"/>
              </a:rPr>
              <a:t>语义网络</a:t>
            </a:r>
          </a:p>
        </p:txBody>
      </p:sp>
      <p:sp>
        <p:nvSpPr>
          <p:cNvPr id="86020" name="Rectangle 3"/>
          <p:cNvSpPr>
            <a:spLocks noGrp="1" noChangeArrowheads="1"/>
          </p:cNvSpPr>
          <p:nvPr>
            <p:ph idx="1"/>
          </p:nvPr>
        </p:nvSpPr>
        <p:spPr>
          <a:xfrm>
            <a:off x="304800" y="990600"/>
            <a:ext cx="7924800" cy="685800"/>
          </a:xfrm>
        </p:spPr>
        <p:txBody>
          <a:bodyPr vert="horz" wrap="square" lIns="91440" tIns="45720" rIns="91440" bIns="45720" numCol="1" anchor="t" anchorCtr="0" compatLnSpc="1"/>
          <a:lstStyle/>
          <a:p>
            <a:pPr marL="0" marR="0" lvl="0" indent="0" algn="just" defTabSz="914400" rtl="0" eaLnBrk="1" fontAlgn="base" latinLnBrk="0" hangingPunct="1">
              <a:lnSpc>
                <a:spcPct val="130000"/>
              </a:lnSpc>
              <a:spcBef>
                <a:spcPts val="600"/>
              </a:spcBef>
              <a:spcAft>
                <a:spcPct val="0"/>
              </a:spcAft>
              <a:buClr>
                <a:schemeClr val="accent2"/>
              </a:buClr>
              <a:buSzTx/>
              <a:buFont typeface="Wingdings" panose="05000000000000000000" pitchFamily="2" charset="2"/>
              <a:buNone/>
              <a:defRPr/>
            </a:pPr>
            <a:r>
              <a:rPr kumimoji="0" lang="zh-CN" altLang="en-US" sz="28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语义网络基本语义联系</a:t>
            </a:r>
            <a:endParaRPr kumimoji="0" lang="zh-CN" altLang="en-US" sz="2000" b="1" i="0" u="none" strike="noStrike" kern="1200" cap="none" spc="0" normalizeH="0" baseline="0" noProof="0" dirty="0">
              <a:ln>
                <a:noFill/>
              </a:ln>
              <a:solidFill>
                <a:schemeClr val="tx1"/>
              </a:solidFill>
              <a:effectLst/>
              <a:uLnTx/>
              <a:uFillTx/>
              <a:latin typeface="+mn-ea"/>
              <a:ea typeface="+mn-ea"/>
              <a:cs typeface="+mn-cs"/>
            </a:endParaRPr>
          </a:p>
        </p:txBody>
      </p:sp>
      <p:sp>
        <p:nvSpPr>
          <p:cNvPr id="94214" name="矩形 1"/>
          <p:cNvSpPr>
            <a:spLocks noChangeArrowheads="1"/>
          </p:cNvSpPr>
          <p:nvPr/>
        </p:nvSpPr>
        <p:spPr bwMode="auto">
          <a:xfrm>
            <a:off x="304800" y="1752600"/>
            <a:ext cx="8686800" cy="435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30000"/>
              </a:lnSpc>
              <a:spcBef>
                <a:spcPts val="600"/>
              </a:spcBef>
              <a:spcAft>
                <a:spcPct val="0"/>
              </a:spcAft>
              <a:buClr>
                <a:srgbClr val="C00000"/>
              </a:buClr>
              <a:buSzPct val="95000"/>
              <a:buFontTx/>
              <a:buNone/>
              <a:defRPr/>
            </a:pPr>
            <a:r>
              <a:rPr kumimoji="0" lang="zh-CN" altLang="en-US" sz="26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包含关系</a:t>
            </a:r>
            <a:endParaRPr kumimoji="0" lang="en-US" altLang="zh-CN" sz="26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0" fontAlgn="base" latinLnBrk="0" hangingPunct="0">
              <a:lnSpc>
                <a:spcPct val="130000"/>
              </a:lnSpc>
              <a:spcBef>
                <a:spcPts val="600"/>
              </a:spcBef>
              <a:spcAft>
                <a:spcPct val="0"/>
              </a:spcAft>
              <a:buClr>
                <a:srgbClr val="C00000"/>
              </a:buClr>
              <a:buSzPct val="95000"/>
              <a:buFontTx/>
              <a:buNone/>
              <a:defRPr/>
            </a:pPr>
            <a:r>
              <a:rPr kumimoji="0" lang="zh-CN" altLang="en-US" sz="2400" b="0" i="0" u="none" strike="noStrike" kern="1200" cap="none" spc="0" normalizeH="0" baseline="0" noProof="0" dirty="0">
                <a:ln>
                  <a:noFill/>
                </a:ln>
                <a:solidFill>
                  <a:schemeClr val="tx1"/>
                </a:solidFill>
                <a:effectLst/>
                <a:uLnTx/>
                <a:uFillTx/>
                <a:latin typeface="Verdana" panose="020B0604030504040204" pitchFamily="34" charset="0"/>
                <a:ea typeface="宋体" panose="02010600030101010101" pitchFamily="2" charset="-122"/>
                <a:cs typeface="+mn-cs"/>
              </a:rPr>
              <a:t>    </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包含关系也称为聚类关系，是指具有组织或结构特征的“部分与整体”之间的关系，它和类属关系的最主要的区别就是包含关系一般不具备属性的继承性。</a:t>
            </a:r>
          </a:p>
          <a:p>
            <a:pPr marL="0" marR="0" lvl="0" indent="0" algn="l" defTabSz="914400" rtl="0" eaLnBrk="0" fontAlgn="base" latinLnBrk="0" hangingPunct="0">
              <a:lnSpc>
                <a:spcPct val="130000"/>
              </a:lnSpc>
              <a:spcBef>
                <a:spcPts val="600"/>
              </a:spcBef>
              <a:spcAft>
                <a:spcPct val="0"/>
              </a:spcAft>
              <a:buClr>
                <a:srgbClr val="C00000"/>
              </a:buClr>
              <a:buSzPct val="95000"/>
              <a:buFontTx/>
              <a:buNone/>
              <a:defRPr/>
            </a:pPr>
            <a:r>
              <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常用的包含关系的有：</a:t>
            </a:r>
          </a:p>
          <a:p>
            <a:pPr marL="342900" marR="0" lvl="0" indent="-342900" algn="l" defTabSz="914400" rtl="0" eaLnBrk="0" fontAlgn="base" latinLnBrk="0" hangingPunct="0">
              <a:lnSpc>
                <a:spcPct val="130000"/>
              </a:lnSpc>
              <a:spcBef>
                <a:spcPts val="600"/>
              </a:spcBef>
              <a:spcAft>
                <a:spcPct val="0"/>
              </a:spcAft>
              <a:buClr>
                <a:srgbClr val="C00000"/>
              </a:buClr>
              <a:buSzPct val="95000"/>
              <a:buFont typeface="Wingdings" panose="05000000000000000000" pitchFamily="2" charset="2"/>
              <a:buChar char="ü"/>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Part_of:</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表示一个事物是另一个事物的一部分，或说是部分与整体的关系。用它连接的上下层节点的属性很可能是很不相同的，即</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Part_of</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联系不具备属性的继承性。</a:t>
            </a:r>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99</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86019" name="Rectangle 2"/>
          <p:cNvSpPr>
            <a:spLocks noGrp="1" noChangeArrowheads="1"/>
          </p:cNvSpPr>
          <p:nvPr>
            <p:ph type="title"/>
          </p:nvPr>
        </p:nvSpPr>
        <p:spPr/>
        <p:txBody>
          <a:bodyPr vert="horz" wrap="square" lIns="91440" tIns="45720" rIns="91440" bIns="45720" numCol="1" anchor="b" anchorCtr="0" compatLnSpc="1"/>
          <a:lstStyle/>
          <a:p>
            <a:pPr marL="0" marR="0" lvl="0" indent="176530" algn="l" defTabSz="914400" rtl="0" eaLnBrk="1" fontAlgn="base" latinLnBrk="0" hangingPunct="1">
              <a:lnSpc>
                <a:spcPct val="100000"/>
              </a:lnSpc>
              <a:spcBef>
                <a:spcPct val="0"/>
              </a:spcBef>
              <a:spcAft>
                <a:spcPct val="0"/>
              </a:spcAft>
              <a:buClrTx/>
              <a:buSzTx/>
              <a:buFontTx/>
              <a:buNone/>
              <a:defRPr/>
            </a:pPr>
            <a:r>
              <a:rPr kumimoji="0" lang="en-US" altLang="zh-CN" sz="38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mj-cs"/>
              </a:rPr>
              <a:t>2.5.2  </a:t>
            </a:r>
            <a:r>
              <a:rPr kumimoji="0" lang="zh-CN" altLang="en-US" sz="3800" b="1" i="0" u="none" strike="noStrike" kern="1200" cap="none" spc="0" normalizeH="0" baseline="0" noProof="0" dirty="0">
                <a:ln>
                  <a:noFill/>
                </a:ln>
                <a:solidFill>
                  <a:schemeClr val="bg1"/>
                </a:solidFill>
                <a:effectLst/>
                <a:uLnTx/>
                <a:uFillTx/>
                <a:latin typeface="+mj-ea"/>
                <a:ea typeface="+mj-ea"/>
                <a:cs typeface="+mj-cs"/>
              </a:rPr>
              <a:t>语义网络</a:t>
            </a:r>
          </a:p>
        </p:txBody>
      </p:sp>
      <p:sp>
        <p:nvSpPr>
          <p:cNvPr id="86020" name="Rectangle 3"/>
          <p:cNvSpPr>
            <a:spLocks noGrp="1" noChangeArrowheads="1"/>
          </p:cNvSpPr>
          <p:nvPr>
            <p:ph idx="1"/>
          </p:nvPr>
        </p:nvSpPr>
        <p:spPr>
          <a:xfrm>
            <a:off x="304800" y="990600"/>
            <a:ext cx="7924800" cy="685800"/>
          </a:xfrm>
        </p:spPr>
        <p:txBody>
          <a:bodyPr vert="horz" wrap="square" lIns="91440" tIns="45720" rIns="91440" bIns="45720" numCol="1" anchor="t" anchorCtr="0" compatLnSpc="1"/>
          <a:lstStyle/>
          <a:p>
            <a:pPr marL="0" marR="0" lvl="0" indent="0" algn="just" defTabSz="914400" rtl="0" eaLnBrk="1" fontAlgn="base" latinLnBrk="0" hangingPunct="1">
              <a:lnSpc>
                <a:spcPct val="130000"/>
              </a:lnSpc>
              <a:spcBef>
                <a:spcPts val="600"/>
              </a:spcBef>
              <a:spcAft>
                <a:spcPct val="0"/>
              </a:spcAft>
              <a:buClr>
                <a:schemeClr val="accent2"/>
              </a:buClr>
              <a:buSzTx/>
              <a:buFont typeface="Wingdings" panose="05000000000000000000" pitchFamily="2" charset="2"/>
              <a:buNone/>
              <a:defRPr/>
            </a:pPr>
            <a:r>
              <a:rPr kumimoji="0" lang="zh-CN" altLang="en-US" sz="28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语义网络基本语义联系</a:t>
            </a:r>
            <a:endParaRPr kumimoji="0" lang="zh-CN" altLang="en-US" sz="2000" b="1" i="0" u="none" strike="noStrike" kern="1200" cap="none" spc="0" normalizeH="0" baseline="0" noProof="0" dirty="0">
              <a:ln>
                <a:noFill/>
              </a:ln>
              <a:solidFill>
                <a:schemeClr val="tx1"/>
              </a:solidFill>
              <a:effectLst/>
              <a:uLnTx/>
              <a:uFillTx/>
              <a:latin typeface="+mn-ea"/>
              <a:ea typeface="+mn-ea"/>
              <a:cs typeface="+mn-cs"/>
            </a:endParaRPr>
          </a:p>
        </p:txBody>
      </p:sp>
      <p:sp>
        <p:nvSpPr>
          <p:cNvPr id="94214" name="矩形 1"/>
          <p:cNvSpPr>
            <a:spLocks noChangeArrowheads="1"/>
          </p:cNvSpPr>
          <p:nvPr/>
        </p:nvSpPr>
        <p:spPr bwMode="auto">
          <a:xfrm>
            <a:off x="533400" y="1798638"/>
            <a:ext cx="8001000" cy="284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0" fontAlgn="base" latinLnBrk="0" hangingPunct="0">
              <a:lnSpc>
                <a:spcPct val="130000"/>
              </a:lnSpc>
              <a:spcBef>
                <a:spcPts val="600"/>
              </a:spcBef>
              <a:spcAft>
                <a:spcPct val="0"/>
              </a:spcAft>
              <a:buClr>
                <a:srgbClr val="C00000"/>
              </a:buClr>
              <a:buSzPct val="95000"/>
              <a:buFontTx/>
              <a:buNone/>
              <a:defRPr/>
            </a:pPr>
            <a:r>
              <a:rPr kumimoji="0" lang="zh-CN" altLang="en-US" sz="26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属性关系</a:t>
            </a:r>
            <a:endParaRPr kumimoji="0" lang="en-US" altLang="zh-CN" sz="26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0" fontAlgn="base" latinLnBrk="0" hangingPunct="0">
              <a:lnSpc>
                <a:spcPct val="130000"/>
              </a:lnSpc>
              <a:spcBef>
                <a:spcPts val="600"/>
              </a:spcBef>
              <a:spcAft>
                <a:spcPct val="0"/>
              </a:spcAft>
              <a:buClr>
                <a:srgbClr val="C00000"/>
              </a:buClr>
              <a:buSzPct val="95000"/>
              <a:buFontTx/>
              <a:buNone/>
              <a:defRPr/>
            </a:pPr>
            <a:r>
              <a:rPr kumimoji="0" lang="zh-CN" altLang="en-US" sz="2400" b="0" i="0" u="none" strike="noStrike" kern="1200" cap="none" spc="0" normalizeH="0" baseline="0" noProof="0" dirty="0">
                <a:ln>
                  <a:noFill/>
                </a:ln>
                <a:solidFill>
                  <a:schemeClr val="tx1"/>
                </a:solidFill>
                <a:effectLst/>
                <a:uLnTx/>
                <a:uFillTx/>
                <a:latin typeface="Verdana" panose="020B0604030504040204" pitchFamily="34" charset="0"/>
                <a:ea typeface="宋体" panose="02010600030101010101" pitchFamily="2" charset="-122"/>
                <a:cs typeface="+mn-cs"/>
              </a:rPr>
              <a:t>    </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属性关系是指事物和其属性之间的关系。</a:t>
            </a:r>
          </a:p>
          <a:p>
            <a:pPr marL="0" marR="0" lvl="0" indent="0" algn="l" defTabSz="914400" rtl="0" eaLnBrk="0" fontAlgn="base" latinLnBrk="0" hangingPunct="0">
              <a:lnSpc>
                <a:spcPct val="130000"/>
              </a:lnSpc>
              <a:spcBef>
                <a:spcPts val="600"/>
              </a:spcBef>
              <a:spcAft>
                <a:spcPct val="0"/>
              </a:spcAft>
              <a:buClr>
                <a:srgbClr val="C00000"/>
              </a:buClr>
              <a:buSzPct val="95000"/>
              <a:buFontTx/>
              <a:buNone/>
              <a:defRPr/>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常用的属性的关系有：</a:t>
            </a:r>
          </a:p>
          <a:p>
            <a:pPr marL="342900" marR="0" lvl="0" indent="-342900" algn="l" defTabSz="914400" rtl="0" eaLnBrk="0" fontAlgn="base" latinLnBrk="0" hangingPunct="0">
              <a:lnSpc>
                <a:spcPct val="130000"/>
              </a:lnSpc>
              <a:spcBef>
                <a:spcPts val="600"/>
              </a:spcBef>
              <a:spcAft>
                <a:spcPct val="0"/>
              </a:spcAft>
              <a:buClr>
                <a:srgbClr val="C00000"/>
              </a:buClr>
              <a:buSzPct val="95000"/>
              <a:buFont typeface="Wingdings" panose="05000000000000000000" pitchFamily="2" charset="2"/>
              <a:buChar char="ü"/>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Have</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：表示一个结点具有另一个结点所描述性。</a:t>
            </a:r>
          </a:p>
          <a:p>
            <a:pPr marL="342900" marR="0" lvl="0" indent="-342900" algn="l" defTabSz="914400" rtl="0" eaLnBrk="0" fontAlgn="base" latinLnBrk="0" hangingPunct="0">
              <a:lnSpc>
                <a:spcPct val="130000"/>
              </a:lnSpc>
              <a:spcBef>
                <a:spcPts val="600"/>
              </a:spcBef>
              <a:spcAft>
                <a:spcPct val="0"/>
              </a:spcAft>
              <a:buClr>
                <a:srgbClr val="C00000"/>
              </a:buClr>
              <a:buSzPct val="95000"/>
              <a:buFont typeface="Wingdings" panose="05000000000000000000" pitchFamily="2" charset="2"/>
              <a:buChar char="ü"/>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Can</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：表示一个结点能做另一个结点的事情。</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KSO_WPP_MARK_KEY" val="b317c8ee-9070-4cb7-9ba9-26db8c047f52"/>
  <p:tag name="COMMONDATA" val="eyJoZGlkIjoiMDE5MTIzOTMxYjk4NGIyNzg1YmQ3YjQxN2NlNWRhOGEifQ=="/>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0.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01.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02.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03.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0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0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6.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HASREMARK" val="True"/>
  <p:tag name="PROBLEMVOICEALLOWED" val="False"/>
  <p:tag name="PROBLEMREMARK" val="基本形式：  &#10;     IF    P    THEN    Q&#10;共同处：表示事实性知识和规则性知识。&#10;不同处：&#10;1，产生式还包括各种操作、规则、变换、算子、函数等。&#10;2，产生式不仅可以表示精确的知识，还可以表示不精确知识。&#10;"/>
</p:tagLst>
</file>

<file path=ppt/tags/tag11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1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19.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0.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21.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22.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2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2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2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2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1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3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3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35.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HASREMARK" val="True"/>
  <p:tag name="PROBLEMVOICEALLOWED" val="False"/>
  <p:tag name="PROBLEMREMARK" val="由三部分组成：规则库、控制系统（推理机）、综合数据库。&#10;正向推理：&#10;逆向推理：&#10;双向推理：&#10;"/>
</p:tagLst>
</file>

<file path=ppt/tags/tag13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3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38.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39.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40.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41.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4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4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4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4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5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5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54.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HASREMARK" val="True"/>
  <p:tag name="PROBLEMVOICEALLOWED" val="False"/>
  <p:tag name="PROBLEMREMARK" val="框架名：&lt;大学教师&gt;                                        类属：&lt;教师&gt; &#10;学历：(学士、硕士、博士) &#10;专业：（计算机、电子、自动化、…..） &#10;职称：（助教、讲师、副教授、教授） "/>
</p:tagLst>
</file>

<file path=ppt/tags/tag15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5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57.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58.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59.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6.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60.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6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6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6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6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6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7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7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73.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HASREMARK" val="True"/>
  <p:tag name="PROBLEMVOICEALLOWED" val="False"/>
</p:tagLst>
</file>

<file path=ppt/tags/tag17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7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76.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77.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78.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7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8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8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8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8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8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91.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HASREMARK" val="True"/>
  <p:tag name="PROBLEMVOICEALLOWED" val="False"/>
</p:tagLst>
</file>

<file path=ppt/tags/tag19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9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94.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95.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96.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9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9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9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20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0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0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xml><?xml version="1.0" encoding="utf-8"?>
<p:tagLst xmlns:a="http://schemas.openxmlformats.org/drawingml/2006/main" xmlns:r="http://schemas.openxmlformats.org/officeDocument/2006/relationships" xmlns:p="http://schemas.openxmlformats.org/presentationml/2006/main">
  <p:tag name="RAINPROBLEMTYPE" val="Polling"/>
  <p:tag name="RAINPROBLEM" val="Polling"/>
  <p:tag name="ANONYMOUSPOLLING" val="False"/>
  <p:tag name="PROBLEMSCORE" val="0.0"/>
</p:tagLst>
</file>

<file path=ppt/tags/tag2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9.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Polling"/>
</p:tagLst>
</file>

<file path=ppt/tags/tag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31.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Polling"/>
</p:tagLst>
</file>

<file path=ppt/tags/tag32.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Polling"/>
</p:tagLst>
</file>

<file path=ppt/tags/tag3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Polling"/>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Polling"/>
</p:tagLst>
</file>

<file path=ppt/tags/tag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xml><?xml version="1.0" encoding="utf-8"?>
<p:tagLst xmlns:a="http://schemas.openxmlformats.org/drawingml/2006/main" xmlns:r="http://schemas.openxmlformats.org/officeDocument/2006/relationships" xmlns:p="http://schemas.openxmlformats.org/presentationml/2006/main">
  <p:tag name="RAINPROBLEMTYPE" val="ProblemTypeMarker"/>
  <p:tag name="RAINPROBLEM" val="PollingAnswer"/>
</p:tagLst>
</file>

<file path=ppt/tags/tag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40.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4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43.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4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50.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5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53.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5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5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0.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 name="PROBLEMHASREMARK" val="True"/>
  <p:tag name="PROBLEMREMARK" val="A，B，C，D"/>
</p:tagLst>
</file>

<file path=ppt/tags/tag61.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6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6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6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6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7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7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72.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73.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7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79.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7.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BLANK" val="[{&quot;num&quot;:1,&quot;caseSensitive&quot;:false,&quot;fuzzyMatch&quot;:false,&quot;Score&quot;:1.0,&quot;answers&quot;:[&quot;B&quot;]},{&quot;num&quot;:2,&quot;caseSensitive&quot;:false,&quot;fuzzyMatch&quot;:false,&quot;Score&quot;:1.0,&quot;answers&quot;:[&quot;A-&gt;C&quot;]}]"/>
  <p:tag name="PROBLEMSCORE" val="2.0"/>
</p:tagLst>
</file>

<file path=ppt/tags/tag8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0.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9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9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7.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HASREMARK" val="True"/>
  <p:tag name="PROBLEMVOICEALLOWED" val="False"/>
  <p:tag name="PROBLEMREMARK" val="1，P(x)：x是人 &#10;L(x,y)：x喜欢y&#10;将知识用谓词表示为： &#10;(x )(P(x)→L(x, 梅花)∨L(x, 菊花)∨L(x, 梅花)∧L(x, 菊花)) &#10;&#10;2，S(x)：x是计算机系学生&#10;L(x, pragramming)：x喜欢编程序 &#10;U(x,computer)：x使用计算机&#10;¬ (x) (S(x)→L(x, pragramming)∧U(x,computer)) "/>
</p:tagLst>
</file>

<file path=ppt/tags/tag9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9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heme/theme1.xml><?xml version="1.0" encoding="utf-8"?>
<a:theme xmlns:a="http://schemas.openxmlformats.org/drawingml/2006/main" name="wasedaSample5">
  <a:themeElements>
    <a:clrScheme name="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wasedaSample5">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wasedaSample5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wasedaSample5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wasedaSample5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wasedaSample5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wasedaSample5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wasedaSample5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wasedaSample5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wasedaSample5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wasedaSample5">
  <a:themeElements>
    <a:clrScheme name="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wasedaSample5">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wasedaSample5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wasedaSample5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wasedaSample5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wasedaSample5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wasedaSample5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wasedaSample5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wasedaSample5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wasedaSample5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wasedaSample5">
  <a:themeElements>
    <a:clrScheme name="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wasedaSample5">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wasedaSample5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wasedaSample5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wasedaSample5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wasedaSample5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wasedaSample5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wasedaSample5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wasedaSample5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wasedaSample5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wasedaSample5">
  <a:themeElements>
    <a:clrScheme name="1_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wasedaSample5">
      <a:majorFont>
        <a:latin typeface="黑体"/>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wasedaSample5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wasedaSample5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wasedaSample5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wasedaSample5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wasedaSample5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wasedaSample5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wasedaSample5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wasedaSample5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3315</TotalTime>
  <Words>11853</Words>
  <Application>Microsoft Office PowerPoint</Application>
  <PresentationFormat>全屏显示(4:3)</PresentationFormat>
  <Paragraphs>1253</Paragraphs>
  <Slides>131</Slides>
  <Notes>4</Notes>
  <HiddenSlides>0</HiddenSlides>
  <MMClips>0</MMClips>
  <ScaleCrop>false</ScaleCrop>
  <HeadingPairs>
    <vt:vector size="8" baseType="variant">
      <vt:variant>
        <vt:lpstr>已用的字体</vt:lpstr>
      </vt:variant>
      <vt:variant>
        <vt:i4>11</vt:i4>
      </vt:variant>
      <vt:variant>
        <vt:lpstr>主题</vt:lpstr>
      </vt:variant>
      <vt:variant>
        <vt:i4>4</vt:i4>
      </vt:variant>
      <vt:variant>
        <vt:lpstr>嵌入 OLE 服务器</vt:lpstr>
      </vt:variant>
      <vt:variant>
        <vt:i4>6</vt:i4>
      </vt:variant>
      <vt:variant>
        <vt:lpstr>幻灯片标题</vt:lpstr>
      </vt:variant>
      <vt:variant>
        <vt:i4>131</vt:i4>
      </vt:variant>
    </vt:vector>
  </HeadingPairs>
  <TitlesOfParts>
    <vt:vector size="152" baseType="lpstr">
      <vt:lpstr>仿宋_GB2312</vt:lpstr>
      <vt:lpstr>黑体</vt:lpstr>
      <vt:lpstr>宋体</vt:lpstr>
      <vt:lpstr>微软雅黑</vt:lpstr>
      <vt:lpstr>微软雅黑</vt:lpstr>
      <vt:lpstr>Arial</vt:lpstr>
      <vt:lpstr>Symbol</vt:lpstr>
      <vt:lpstr>Tahoma</vt:lpstr>
      <vt:lpstr>Times New Roman</vt:lpstr>
      <vt:lpstr>Verdana</vt:lpstr>
      <vt:lpstr>Wingdings</vt:lpstr>
      <vt:lpstr>wasedaSample5</vt:lpstr>
      <vt:lpstr>1_wasedaSample5</vt:lpstr>
      <vt:lpstr>2_wasedaSample5</vt:lpstr>
      <vt:lpstr>3_wasedaSample5</vt:lpstr>
      <vt:lpstr>Equation</vt:lpstr>
      <vt:lpstr>Paintbrush Picture</vt:lpstr>
      <vt:lpstr>Microsoft Equation 3.0</vt:lpstr>
      <vt:lpstr>MathType 6.0 Equation</vt:lpstr>
      <vt:lpstr>公式</vt:lpstr>
      <vt:lpstr>SmartDraw.2</vt:lpstr>
      <vt:lpstr>第 2 章   知识表示  </vt:lpstr>
      <vt:lpstr>PowerPoint 演示文稿</vt:lpstr>
      <vt:lpstr>第2章  知识表示</vt:lpstr>
      <vt:lpstr>第2章  知识表示</vt:lpstr>
      <vt:lpstr>2.1.1  知识的概念</vt:lpstr>
      <vt:lpstr>2.1.1  知识的概念</vt:lpstr>
      <vt:lpstr>2.1.2 知识的特性</vt:lpstr>
      <vt:lpstr>PowerPoint 演示文稿</vt:lpstr>
      <vt:lpstr>2.1.2  知识的特性</vt:lpstr>
      <vt:lpstr>PowerPoint 演示文稿</vt:lpstr>
      <vt:lpstr>2.1.3  知识的表示</vt:lpstr>
      <vt:lpstr>2.1.4  知识表示分类</vt:lpstr>
      <vt:lpstr>2.1.4  知识表示分类</vt:lpstr>
      <vt:lpstr>2.1.4  知识表示分类</vt:lpstr>
      <vt:lpstr>2.1.4  知识表示分类</vt:lpstr>
      <vt:lpstr>PowerPoint 演示文稿</vt:lpstr>
      <vt:lpstr>第2章  知识表示</vt:lpstr>
      <vt:lpstr>PowerPoint 演示文稿</vt:lpstr>
      <vt:lpstr>PowerPoint 演示文稿</vt:lpstr>
      <vt:lpstr> 2.2  一阶谓词逻辑表示法</vt:lpstr>
      <vt:lpstr>2.2.1  命题</vt:lpstr>
      <vt:lpstr>PowerPoint 演示文稿</vt:lpstr>
      <vt:lpstr> 2.2.2  谓词</vt:lpstr>
      <vt:lpstr> 2.2.2  谓词</vt:lpstr>
      <vt:lpstr> 2.2.2  谓词</vt:lpstr>
      <vt:lpstr> 2.2.2  谓词</vt:lpstr>
      <vt:lpstr> 2.2.2  谓词</vt:lpstr>
      <vt:lpstr>PowerPoint 演示文稿</vt:lpstr>
      <vt:lpstr>2.2.3  谓词公式</vt:lpstr>
      <vt:lpstr>2.2.3  谓词公式</vt:lpstr>
      <vt:lpstr>2.2.3  谓词公式</vt:lpstr>
      <vt:lpstr>2.2.3  谓词公式</vt:lpstr>
      <vt:lpstr>2.2.3  谓词公式</vt:lpstr>
      <vt:lpstr>2.2.3  谓词公式</vt:lpstr>
      <vt:lpstr>PowerPoint 演示文稿</vt:lpstr>
      <vt:lpstr>PowerPoint 演示文稿</vt:lpstr>
      <vt:lpstr>2.2.3  谓词公式</vt:lpstr>
      <vt:lpstr>2.2.3  谓词公式</vt:lpstr>
      <vt:lpstr>2.2.3  谓词公式</vt:lpstr>
      <vt:lpstr>2.2.3  谓词公式</vt:lpstr>
      <vt:lpstr>PowerPoint 演示文稿</vt:lpstr>
      <vt:lpstr>2.2.4  谓词公式的性质</vt:lpstr>
      <vt:lpstr>2.2.4  谓词公式的性质</vt:lpstr>
      <vt:lpstr>2.2.4  谓词公式的性质</vt:lpstr>
      <vt:lpstr>2.2.4  谓词公式的性质</vt:lpstr>
      <vt:lpstr>2.2.4  谓词公式的性质</vt:lpstr>
      <vt:lpstr>2.2.4  谓词公式的性质</vt:lpstr>
      <vt:lpstr>PowerPoint 演示文稿</vt:lpstr>
      <vt:lpstr>PowerPoint 演示文稿</vt:lpstr>
      <vt:lpstr>2.2.5  一阶谓词逻辑知识表示方法</vt:lpstr>
      <vt:lpstr>2.2.5  一阶谓词逻辑知识表示方法</vt:lpstr>
      <vt:lpstr>2.2.5  一阶谓词逻辑知识表示方法</vt:lpstr>
      <vt:lpstr>PowerPoint 演示文稿</vt:lpstr>
      <vt:lpstr>2.2.6  一阶谓词逻辑表示法的特点</vt:lpstr>
      <vt:lpstr>PowerPoint 演示文稿</vt:lpstr>
      <vt:lpstr>第2章  知识表示</vt:lpstr>
      <vt:lpstr> 2.3  产生式表示法</vt:lpstr>
      <vt:lpstr> 2.3.1  产生式</vt:lpstr>
      <vt:lpstr>2.3.1  产生式</vt:lpstr>
      <vt:lpstr>2.3.1  产生式</vt:lpstr>
      <vt:lpstr>2.3.1  产生式</vt:lpstr>
      <vt:lpstr>2.3.1  产生式</vt:lpstr>
      <vt:lpstr>2.3.1  产生式</vt:lpstr>
      <vt:lpstr>2.3.1  产生式</vt:lpstr>
      <vt:lpstr>PowerPoint 演示文稿</vt:lpstr>
      <vt:lpstr>2.3.2  产生式系统</vt:lpstr>
      <vt:lpstr>2.3.2  产生式系统</vt:lpstr>
      <vt:lpstr>2.3.2  产生式系统</vt:lpstr>
      <vt:lpstr>PowerPoint 演示文稿</vt:lpstr>
      <vt:lpstr>PowerPoint 演示文稿</vt:lpstr>
      <vt:lpstr>PowerPoint 演示文稿</vt:lpstr>
      <vt:lpstr>2.3.3  产生式系统的例子——动物识别系统</vt:lpstr>
      <vt:lpstr>2.3.3  产生式系统的例子——动物识别系统</vt:lpstr>
      <vt:lpstr>2.3.3  产生式系统的例子——动物识别系统</vt:lpstr>
      <vt:lpstr>2.3.3  产生式系统的例子——动物识别系统</vt:lpstr>
      <vt:lpstr>PowerPoint 演示文稿</vt:lpstr>
      <vt:lpstr>2.3.4  产生式表示法的特点</vt:lpstr>
      <vt:lpstr>第2章  知识表示</vt:lpstr>
      <vt:lpstr> 2.4  框架表示法</vt:lpstr>
      <vt:lpstr> 2.4  框架表示法</vt:lpstr>
      <vt:lpstr>2.4.1  框架的一般结构</vt:lpstr>
      <vt:lpstr>2.4.1  框架的一般结构</vt:lpstr>
      <vt:lpstr>2.4.2  用框架表示知识的例子</vt:lpstr>
      <vt:lpstr>2.4.2  用框架表示知识的例子</vt:lpstr>
      <vt:lpstr>2.4.2  用框架表示知识的例子</vt:lpstr>
      <vt:lpstr>2.4.2  用框架表示知识的例子</vt:lpstr>
      <vt:lpstr>2.4.2  用框架表示知识的例子</vt:lpstr>
      <vt:lpstr>PowerPoint 演示文稿</vt:lpstr>
      <vt:lpstr>2.4.3  框架表示下的推理</vt:lpstr>
      <vt:lpstr>2.4.4  框架表示法的特点</vt:lpstr>
      <vt:lpstr>2.4.4  框架表示法的特点</vt:lpstr>
      <vt:lpstr>PowerPoint 演示文稿</vt:lpstr>
      <vt:lpstr>第2章  知识表示</vt:lpstr>
      <vt:lpstr>2.5.2  语义网络</vt:lpstr>
      <vt:lpstr>2.5.2  语义网络</vt:lpstr>
      <vt:lpstr>2.5.2  语义网络</vt:lpstr>
      <vt:lpstr>2.5.2  语义网络</vt:lpstr>
      <vt:lpstr>2.5.2  语义网络</vt:lpstr>
      <vt:lpstr>2.5.2  语义网络</vt:lpstr>
      <vt:lpstr>2.5.2  语义网络</vt:lpstr>
      <vt:lpstr>2.5.2  语义网络</vt:lpstr>
      <vt:lpstr>2.5.2  语义网络</vt:lpstr>
      <vt:lpstr>2.5.2  语义网络</vt:lpstr>
      <vt:lpstr>2.5.2  语义网络</vt:lpstr>
      <vt:lpstr>2.5.2  语义网络</vt:lpstr>
      <vt:lpstr>2.5.2  语义网络</vt:lpstr>
      <vt:lpstr>2.5.2  语义网络</vt:lpstr>
      <vt:lpstr>2.5.2  语义网络</vt:lpstr>
      <vt:lpstr>2.5.2  语义网络</vt:lpstr>
      <vt:lpstr>2.5.2  语义网络</vt:lpstr>
      <vt:lpstr>2.5.2  语义网络</vt:lpstr>
      <vt:lpstr>PowerPoint 演示文稿</vt:lpstr>
      <vt:lpstr>语义网络与框架表示法</vt:lpstr>
      <vt:lpstr>语义网络与框架表示法</vt:lpstr>
      <vt:lpstr>语义网络与框架表示法</vt:lpstr>
      <vt:lpstr>语义网络与框架表示法</vt:lpstr>
      <vt:lpstr>语义网络与框架表示法</vt:lpstr>
      <vt:lpstr>语义网络与框架表示法</vt:lpstr>
      <vt:lpstr>语义网络与框架表示法</vt:lpstr>
      <vt:lpstr>语义网络与框架表示法</vt:lpstr>
      <vt:lpstr>语义网络与框架表示法</vt:lpstr>
      <vt:lpstr>语义网络与框架表示法</vt:lpstr>
      <vt:lpstr>第2章  知识表示</vt:lpstr>
      <vt:lpstr>2.6  知识图谱</vt:lpstr>
      <vt:lpstr>2.5.2知识图谱的定义</vt:lpstr>
      <vt:lpstr>2.5.3 知识图谱的表示</vt:lpstr>
      <vt:lpstr>2.5.4知识图谱的架构</vt:lpstr>
      <vt:lpstr>2.5.4 知识图谱的架构</vt:lpstr>
      <vt:lpstr>2.5.5 知识图谱的构建</vt:lpstr>
      <vt:lpstr>2.5.6 知识图谱的典型应用</vt:lpstr>
      <vt:lpstr>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DFDS</dc:creator>
  <cp:lastModifiedBy>xiao pu</cp:lastModifiedBy>
  <cp:revision>734</cp:revision>
  <dcterms:created xsi:type="dcterms:W3CDTF">2023-08-21T02:46:27Z</dcterms:created>
  <dcterms:modified xsi:type="dcterms:W3CDTF">2024-10-11T03:25:24Z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ICV">
    <vt:lpwstr>D0B71570018C486FAA591AF43221D18A_12</vt:lpwstr>
  </property>
  <property fmtid="{D5CDD505-2E9C-101B-9397-08002B2CF9AE}" pid="4" name="KSOProductBuildVer">
    <vt:lpwstr>2052-11.1.0.14309</vt:lpwstr>
  </property>
</Properties>
</file>