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83" r:id="rId2"/>
  </p:sldMasterIdLst>
  <p:notesMasterIdLst>
    <p:notesMasterId r:id="rId41"/>
  </p:notesMasterIdLst>
  <p:handoutMasterIdLst>
    <p:handoutMasterId r:id="rId42"/>
  </p:handoutMasterIdLst>
  <p:sldIdLst>
    <p:sldId id="303" r:id="rId3"/>
    <p:sldId id="304" r:id="rId4"/>
    <p:sldId id="267" r:id="rId5"/>
    <p:sldId id="324" r:id="rId6"/>
    <p:sldId id="415" r:id="rId7"/>
    <p:sldId id="414" r:id="rId8"/>
    <p:sldId id="327" r:id="rId9"/>
    <p:sldId id="328" r:id="rId10"/>
    <p:sldId id="340" r:id="rId11"/>
    <p:sldId id="338" r:id="rId12"/>
    <p:sldId id="329" r:id="rId13"/>
    <p:sldId id="339" r:id="rId14"/>
    <p:sldId id="341" r:id="rId15"/>
    <p:sldId id="343" r:id="rId16"/>
    <p:sldId id="344" r:id="rId17"/>
    <p:sldId id="346" r:id="rId18"/>
    <p:sldId id="289" r:id="rId19"/>
    <p:sldId id="395" r:id="rId20"/>
    <p:sldId id="380" r:id="rId21"/>
    <p:sldId id="365" r:id="rId22"/>
    <p:sldId id="382" r:id="rId23"/>
    <p:sldId id="379" r:id="rId24"/>
    <p:sldId id="362" r:id="rId25"/>
    <p:sldId id="361" r:id="rId26"/>
    <p:sldId id="363" r:id="rId27"/>
    <p:sldId id="325" r:id="rId28"/>
    <p:sldId id="347" r:id="rId29"/>
    <p:sldId id="348" r:id="rId30"/>
    <p:sldId id="358" r:id="rId31"/>
    <p:sldId id="350" r:id="rId32"/>
    <p:sldId id="359" r:id="rId33"/>
    <p:sldId id="364" r:id="rId34"/>
    <p:sldId id="376" r:id="rId35"/>
    <p:sldId id="375" r:id="rId36"/>
    <p:sldId id="378" r:id="rId37"/>
    <p:sldId id="417" r:id="rId38"/>
    <p:sldId id="416" r:id="rId39"/>
    <p:sldId id="356" r:id="rId40"/>
  </p:sldIdLst>
  <p:sldSz cx="9144000" cy="5143500" type="screen16x9"/>
  <p:notesSz cx="6858000" cy="9144000"/>
  <p:custDataLst>
    <p:tags r:id="rId43"/>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65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F79"/>
    <a:srgbClr val="1D499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312"/>
  </p:normalViewPr>
  <p:slideViewPr>
    <p:cSldViewPr showGuides="1">
      <p:cViewPr>
        <p:scale>
          <a:sx n="150" d="100"/>
          <a:sy n="150" d="100"/>
        </p:scale>
        <p:origin x="2100" y="1036"/>
      </p:cViewPr>
      <p:guideLst>
        <p:guide orient="horz" pos="1652"/>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56983A73-7E71-49D8-92D0-115430B01572}"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t>3/6/2025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C59D3AA0-304A-4342-893E-85B1BA856FF3}" type="slidenum">
              <a:rPr kumimoji="0" 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F59718BD-2D04-41BB-9FDA-B3B143C371A6}"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t>3/6/2025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4D8A3554-0430-45DB-BDFE-3C446509E54A}" type="slidenum">
              <a:rPr kumimoji="0" lang="en-US" sz="1200" b="0" i="0" u="none" strike="noStrike" kern="1200" cap="none" spc="0" normalizeH="0" baseline="0" noProof="0" smtClean="0">
                <a:ln>
                  <a:noFill/>
                </a:ln>
                <a:solidFill>
                  <a:schemeClr val="tx1"/>
                </a:solidFill>
                <a:effectLst/>
                <a:uLnTx/>
                <a:uFillTx/>
                <a:latin typeface="+mn-lt"/>
                <a:ea typeface="+mn-ea"/>
                <a:cs typeface="+mn-cs"/>
              </a:r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a:solidFill>
              <a:srgbClr val="000000"/>
            </a:solidFill>
            <a:miter/>
          </a:ln>
        </p:spPr>
      </p:sp>
      <p:sp>
        <p:nvSpPr>
          <p:cNvPr id="38915"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389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a:solidFill>
              <a:srgbClr val="000000"/>
            </a:solidFill>
            <a:miter/>
          </a:ln>
        </p:spPr>
      </p:sp>
      <p:sp>
        <p:nvSpPr>
          <p:cNvPr id="60419"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604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13</a:t>
            </a:fld>
            <a:endParaRPr lang="en-US" altLang="zh-CN"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a:solidFill>
              <a:srgbClr val="000000"/>
            </a:solidFill>
            <a:miter/>
          </a:ln>
        </p:spPr>
      </p:sp>
      <p:sp>
        <p:nvSpPr>
          <p:cNvPr id="64515"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645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14</a:t>
            </a:fld>
            <a:endParaRPr lang="en-US" altLang="zh-CN"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a:solidFill>
              <a:srgbClr val="000000"/>
            </a:solidFill>
            <a:miter/>
          </a:ln>
        </p:spPr>
      </p:sp>
      <p:sp>
        <p:nvSpPr>
          <p:cNvPr id="6656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665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15</a:t>
            </a:fld>
            <a:endParaRPr lang="en-US" altLang="zh-CN"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solidFill>
            <a:miter/>
          </a:ln>
        </p:spPr>
      </p:sp>
      <p:sp>
        <p:nvSpPr>
          <p:cNvPr id="68611"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a:solidFill>
              <a:srgbClr val="000000"/>
            </a:solidFill>
            <a:miter/>
          </a:ln>
        </p:spPr>
      </p:sp>
      <p:sp>
        <p:nvSpPr>
          <p:cNvPr id="47107"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a:solidFill>
              <a:srgbClr val="000000"/>
            </a:solidFill>
            <a:miter/>
          </a:ln>
        </p:spPr>
      </p:sp>
      <p:sp>
        <p:nvSpPr>
          <p:cNvPr id="91139"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911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20</a:t>
            </a:fld>
            <a:endParaRPr lang="en-US" altLang="zh-CN" sz="1200" dirty="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a:solidFill>
              <a:srgbClr val="000000"/>
            </a:solidFill>
            <a:miter/>
          </a:ln>
        </p:spPr>
      </p:sp>
      <p:sp>
        <p:nvSpPr>
          <p:cNvPr id="84995"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849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23</a:t>
            </a:fld>
            <a:endParaRPr lang="en-US" altLang="zh-CN" sz="1200" dirty="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a:solidFill>
              <a:srgbClr val="000000"/>
            </a:solidFill>
            <a:miter/>
          </a:ln>
        </p:spPr>
      </p:sp>
      <p:sp>
        <p:nvSpPr>
          <p:cNvPr id="49155"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26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a:solidFill>
              <a:srgbClr val="000000"/>
            </a:solidFill>
            <a:miter/>
          </a:ln>
        </p:spPr>
      </p:sp>
      <p:sp>
        <p:nvSpPr>
          <p:cNvPr id="72707"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727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27</a:t>
            </a:fld>
            <a:endParaRPr lang="en-US" altLang="zh-CN" sz="1200" dirty="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a:solidFill>
              <a:srgbClr val="000000"/>
            </a:solidFill>
            <a:miter/>
          </a:ln>
        </p:spPr>
      </p:sp>
      <p:sp>
        <p:nvSpPr>
          <p:cNvPr id="74755"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747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28</a:t>
            </a:fld>
            <a:endParaRPr lang="en-US" altLang="zh-CN"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a:solidFill>
              <a:srgbClr val="000000"/>
            </a:solidFill>
            <a:miter/>
          </a:ln>
        </p:spPr>
      </p:sp>
      <p:sp>
        <p:nvSpPr>
          <p:cNvPr id="40963"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a:solidFill>
              <a:srgbClr val="000000"/>
            </a:solidFill>
            <a:miter/>
          </a:ln>
        </p:spPr>
      </p:sp>
      <p:sp>
        <p:nvSpPr>
          <p:cNvPr id="78851"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788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29</a:t>
            </a:fld>
            <a:endParaRPr lang="en-US" altLang="zh-CN" sz="1200" dirty="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a:solidFill>
              <a:srgbClr val="000000"/>
            </a:solidFill>
            <a:miter/>
          </a:ln>
        </p:spPr>
      </p:sp>
      <p:sp>
        <p:nvSpPr>
          <p:cNvPr id="80899"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809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30</a:t>
            </a:fld>
            <a:endParaRPr lang="en-US" altLang="zh-CN" sz="1200" dirty="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a:solidFill>
              <a:srgbClr val="000000"/>
            </a:solidFill>
            <a:miter/>
          </a:ln>
        </p:spPr>
      </p:sp>
      <p:sp>
        <p:nvSpPr>
          <p:cNvPr id="82947"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829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31</a:t>
            </a:fld>
            <a:endParaRPr lang="en-US" altLang="zh-CN" sz="1200" dirty="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a:solidFill>
              <a:srgbClr val="000000"/>
            </a:solidFill>
            <a:miter/>
          </a:ln>
        </p:spPr>
      </p:sp>
      <p:sp>
        <p:nvSpPr>
          <p:cNvPr id="89091"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890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a:solidFill>
              <a:srgbClr val="000000"/>
            </a:solidFill>
            <a:miter/>
          </a:ln>
        </p:spPr>
      </p:sp>
      <p:sp>
        <p:nvSpPr>
          <p:cNvPr id="93187"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35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a:solidFill>
              <a:srgbClr val="000000"/>
            </a:solidFill>
            <a:miter/>
          </a:ln>
        </p:spPr>
      </p:sp>
      <p:sp>
        <p:nvSpPr>
          <p:cNvPr id="93187"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36</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869858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a:solidFill>
              <a:srgbClr val="000000"/>
            </a:solidFill>
            <a:miter/>
          </a:ln>
        </p:spPr>
      </p:sp>
      <p:sp>
        <p:nvSpPr>
          <p:cNvPr id="43011"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30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3</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a:solidFill>
              <a:srgbClr val="000000"/>
            </a:solidFill>
            <a:miter/>
          </a:ln>
        </p:spPr>
      </p:sp>
      <p:sp>
        <p:nvSpPr>
          <p:cNvPr id="45059"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4</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a:solidFill>
              <a:srgbClr val="000000"/>
            </a:solidFill>
            <a:miter/>
          </a:ln>
        </p:spPr>
      </p:sp>
      <p:sp>
        <p:nvSpPr>
          <p:cNvPr id="47107"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71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a:solidFill>
              <a:srgbClr val="000000"/>
            </a:solidFill>
            <a:miter/>
          </a:ln>
        </p:spPr>
      </p:sp>
      <p:sp>
        <p:nvSpPr>
          <p:cNvPr id="45059"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450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solidFill>
            <a:miter/>
          </a:ln>
        </p:spPr>
      </p:sp>
      <p:sp>
        <p:nvSpPr>
          <p:cNvPr id="51203" name="备注占位符 2"/>
          <p:cNvSpPr>
            <a:spLocks noGrp="1"/>
          </p:cNvSpPr>
          <p:nvPr>
            <p:ph type="body" idx="1"/>
          </p:nvPr>
        </p:nvSpPr>
        <p:spPr>
          <a:noFill/>
          <a:ln>
            <a:noFill/>
          </a:ln>
        </p:spPr>
        <p:txBody>
          <a:bodyPr wrap="square" lIns="91440" tIns="45720" rIns="91440" bIns="45720" anchor="t" anchorCtr="0"/>
          <a:lstStyle/>
          <a:p>
            <a:pPr lvl="0">
              <a:spcBef>
                <a:spcPct val="0"/>
              </a:spcBef>
            </a:pPr>
            <a:endParaRPr lang="zh-CN" altLang="en-US" dirty="0">
              <a:ea typeface="宋体" panose="02010600030101010101" pitchFamily="2" charset="-122"/>
            </a:endParaRPr>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a:solidFill>
              <a:srgbClr val="000000"/>
            </a:solidFill>
            <a:miter/>
          </a:ln>
        </p:spPr>
      </p:sp>
      <p:sp>
        <p:nvSpPr>
          <p:cNvPr id="5632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56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8</a:t>
            </a:fld>
            <a:endParaRPr lang="en-US" altLang="zh-CN" sz="1200" dirty="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a:solidFill>
              <a:srgbClr val="000000"/>
            </a:solidFill>
            <a:miter/>
          </a:ln>
        </p:spPr>
      </p:sp>
      <p:sp>
        <p:nvSpPr>
          <p:cNvPr id="58371"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US" altLang="zh-CN" dirty="0"/>
          </a:p>
        </p:txBody>
      </p:sp>
      <p:sp>
        <p:nvSpPr>
          <p:cNvPr id="583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altLang="zh-CN" sz="1200" dirty="0">
                <a:latin typeface="Calibri" panose="020F0502020204030204" pitchFamily="34" charset="0"/>
              </a:rPr>
              <a:t>11</a:t>
            </a:fld>
            <a:endParaRPr lang="en-US" altLang="zh-CN"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FAF4AA5-1B32-4B1D-9466-74C2062FAF79}" type="slidenum">
              <a:rPr kumimoji="0" lang="uk-UA" sz="1350" b="0" i="0" u="none" strike="noStrike" kern="1200" cap="none" spc="0" normalizeH="0" baseline="0" noProof="0" smtClean="0">
                <a:ln>
                  <a:noFill/>
                </a:ln>
                <a:solidFill>
                  <a:schemeClr val="bg1"/>
                </a:solidFill>
                <a:effectLst/>
                <a:uLnTx/>
                <a:uFillTx/>
                <a:latin typeface="+mn-lt"/>
                <a:ea typeface="+mn-ea"/>
                <a:cs typeface="+mn-cs"/>
              </a:rPr>
              <a:t>‹#›</a:t>
            </a:fld>
            <a:endParaRPr kumimoji="0" lang="uk-UA"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FAF4AA5-1B32-4B1D-9466-74C2062FAF79}" type="slidenum">
              <a:rPr kumimoji="0" lang="uk-UA" sz="1350" b="0" i="0" u="none" strike="noStrike" kern="1200" cap="none" spc="0" normalizeH="0" baseline="0" noProof="0" smtClean="0">
                <a:ln>
                  <a:noFill/>
                </a:ln>
                <a:solidFill>
                  <a:schemeClr val="bg1"/>
                </a:solidFill>
                <a:effectLst/>
                <a:uLnTx/>
                <a:uFillTx/>
                <a:latin typeface="+mn-lt"/>
                <a:ea typeface="+mn-ea"/>
                <a:cs typeface="+mn-cs"/>
              </a:rPr>
              <a:t>‹#›</a:t>
            </a:fld>
            <a:endParaRPr kumimoji="0" lang="uk-UA" sz="135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FAF4AA5-1B32-4B1D-9466-74C2062FAF79}" type="slidenum">
              <a:rPr kumimoji="0" lang="uk-UA" sz="1350" b="0" i="0" u="none" strike="noStrike" kern="1200" cap="none" spc="0" normalizeH="0" baseline="0" noProof="0" smtClean="0">
                <a:ln>
                  <a:noFill/>
                </a:ln>
                <a:solidFill>
                  <a:schemeClr val="bg1"/>
                </a:solidFill>
                <a:effectLst/>
                <a:uLnTx/>
                <a:uFillTx/>
                <a:latin typeface="+mn-lt"/>
                <a:ea typeface="+mn-ea"/>
                <a:cs typeface="+mn-cs"/>
              </a:rPr>
              <a:t>‹#›</a:t>
            </a:fld>
            <a:endParaRPr kumimoji="0" lang="uk-UA"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EFAF4AA5-1B32-4B1D-9466-74C2062FAF79}" type="slidenum">
              <a:rPr kumimoji="0" lang="uk-UA" sz="1350" b="0" i="0" u="none" strike="noStrike" kern="1200" cap="none" spc="0" normalizeH="0" baseline="0" noProof="0" smtClean="0">
                <a:ln>
                  <a:noFill/>
                </a:ln>
                <a:solidFill>
                  <a:schemeClr val="bg1"/>
                </a:solidFill>
                <a:effectLst/>
                <a:uLnTx/>
                <a:uFillTx/>
                <a:latin typeface="+mn-lt"/>
                <a:ea typeface="+mn-ea"/>
                <a:cs typeface="+mn-cs"/>
              </a:rPr>
              <a:t>‹#›</a:t>
            </a:fld>
            <a:endParaRPr kumimoji="0" lang="uk-UA" sz="1350" b="0" i="0" u="none" strike="noStrike" kern="1200" cap="none" spc="0" normalizeH="0" baseline="0" noProof="0">
              <a:ln>
                <a:noFill/>
              </a:ln>
              <a:solidFill>
                <a:schemeClr val="bg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5_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2.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vert="horz" lIns="68580" tIns="34290" rIns="68580" bIns="34290" rtlCol="0" anchor="ctr"/>
          <a:lstStyle/>
          <a:p>
            <a:pPr lvl="0" algn="ctr" eaLnBrk="1" hangingPunct="1">
              <a:buNone/>
            </a:pPr>
            <a:fld id="{9A0DB2DC-4C9A-4742-B13C-FB6460FD3503}" type="slidenum">
              <a:rPr lang="en-US" altLang="zh-CN" sz="1200" dirty="0">
                <a:solidFill>
                  <a:schemeClr val="bg1"/>
                </a:solidFill>
                <a:latin typeface="Impact" panose="020B0806030902050204" pitchFamily="34" charset="0"/>
                <a:cs typeface="Impact" panose="020B0806030902050204" pitchFamily="34" charset="0"/>
              </a:rPr>
              <a:t>‹#›</a:t>
            </a:fld>
            <a:endParaRPr lang="en-US" altLang="zh-CN" sz="1200" dirty="0">
              <a:solidFill>
                <a:schemeClr val="bg1"/>
              </a:solidFill>
              <a:latin typeface="Impact" panose="020B0806030902050204" pitchFamily="34" charset="0"/>
              <a:ea typeface="Impact" panose="020B0806030902050204" pitchFamily="34" charset="0"/>
              <a:cs typeface="Impact" panose="020B0806030902050204" pitchFamily="34" charset="0"/>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a:lstStyle>
            <a:lvl1pPr algn="ctr">
              <a:defRPr sz="135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5DE872C3-2ED1-43FB-B3C4-BA6F078D7CD3}" type="slidenum">
              <a:rPr kumimoji="0" lang="en-US" sz="1350" b="0" i="0" u="none" strike="noStrike" kern="1200" cap="none" spc="0" normalizeH="0" baseline="0" noProof="0" smtClean="0">
                <a:ln>
                  <a:noFill/>
                </a:ln>
                <a:solidFill>
                  <a:schemeClr val="bg1"/>
                </a:solidFill>
                <a:effectLst/>
                <a:uLnTx/>
                <a:uFillTx/>
                <a:latin typeface="+mn-lt"/>
                <a:ea typeface="+mn-ea"/>
                <a:cs typeface="+mn-cs"/>
              </a:rPr>
              <a:t>‹#›</a:t>
            </a:fld>
            <a:endParaRPr kumimoji="0" lang="en-US" sz="135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vert="horz" wrap="square" lIns="68580" tIns="34290" rIns="68580" bIns="34290" numCol="1" anchor="t" anchorCtr="0" compatLnSpc="1"/>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vert="horz" lIns="68580" tIns="34290" rIns="68580" bIns="34290" rtlCol="0" anchor="ctr"/>
          <a:lstStyle/>
          <a:p>
            <a:pPr lvl="0" algn="ctr" eaLnBrk="1" hangingPunct="1">
              <a:buNone/>
            </a:pPr>
            <a:fld id="{9A0DB2DC-4C9A-4742-B13C-FB6460FD3503}" type="slidenum">
              <a:rPr lang="en-US" altLang="zh-CN" sz="1200" dirty="0">
                <a:solidFill>
                  <a:schemeClr val="bg1"/>
                </a:solidFill>
                <a:latin typeface="Impact" panose="020B0806030902050204" pitchFamily="34" charset="0"/>
                <a:cs typeface="Impact" panose="020B0806030902050204" pitchFamily="34" charset="0"/>
              </a:rPr>
              <a:t>‹#›</a:t>
            </a:fld>
            <a:endParaRPr lang="en-US" altLang="zh-CN" sz="1200" dirty="0">
              <a:solidFill>
                <a:schemeClr val="bg1"/>
              </a:solidFill>
              <a:latin typeface="Impact" panose="020B0806030902050204" pitchFamily="34" charset="0"/>
              <a:ea typeface="Impact" panose="020B0806030902050204" pitchFamily="34" charset="0"/>
              <a:cs typeface="Impact" panose="020B0806030902050204" pitchFamily="34" charset="0"/>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3.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32.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8" Type="http://schemas.openxmlformats.org/officeDocument/2006/relationships/tags" Target="../tags/tag13.xml"/><Relationship Id="rId3" Type="http://schemas.openxmlformats.org/officeDocument/2006/relationships/tags" Target="../tags/tag8.xml"/><Relationship Id="rId7" Type="http://schemas.openxmlformats.org/officeDocument/2006/relationships/tags" Target="../tags/tag1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3.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tags" Target="../tags/tag15.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2.xml"/><Relationship Id="rId2" Type="http://schemas.openxmlformats.org/officeDocument/2006/relationships/tags" Target="../tags/tag17.xml"/><Relationship Id="rId1" Type="http://schemas.openxmlformats.org/officeDocument/2006/relationships/tags" Target="../tags/tag16.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3.png"/><Relationship Id="rId5" Type="http://schemas.openxmlformats.org/officeDocument/2006/relationships/notesSlide" Target="../notesSlides/notesSlide24.xml"/><Relationship Id="rId4"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刘  洋</a:t>
            </a:r>
            <a:endPar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endParaRPr>
          </a:p>
        </p:txBody>
      </p:sp>
      <p:sp>
        <p:nvSpPr>
          <p:cNvPr id="10" name="Shape 45"/>
          <p:cNvSpPr/>
          <p:nvPr/>
        </p:nvSpPr>
        <p:spPr>
          <a:xfrm>
            <a:off x="609600" y="2878138"/>
            <a:ext cx="7850188" cy="684213"/>
          </a:xfrm>
          <a:prstGeom prst="rect">
            <a:avLst/>
          </a:prstGeom>
          <a:noFill/>
          <a:ln w="12700">
            <a:noFill/>
            <a:miter lim="400000"/>
          </a:ln>
        </p:spPr>
        <p:txBody>
          <a:bodyPr wrap="square" lIns="34290" tIns="34290" rIns="34290" bIns="34290">
            <a:spAutoFit/>
          </a:bodyPr>
          <a:lstStyle/>
          <a:p>
            <a:pPr algn="ctr" eaLnBrk="1" hangingPunct="1">
              <a:buNone/>
            </a:pPr>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890838" y="3741738"/>
            <a:ext cx="3159125" cy="429895"/>
          </a:xfrm>
          <a:prstGeom prst="rect">
            <a:avLst/>
          </a:prstGeom>
          <a:noFill/>
        </p:spPr>
        <p:txBody>
          <a:bodyPr wrap="square" rtlCol="0">
            <a:spAutoFit/>
          </a:bodyPr>
          <a:lstStyle/>
          <a:p>
            <a:pPr marR="0" algn="ctr" defTabSz="914400" eaLnBrk="1" fontAlgn="auto" hangingPunct="1">
              <a:spcBef>
                <a:spcPts val="0"/>
              </a:spcBef>
              <a:spcAft>
                <a:spcPts val="0"/>
              </a:spcAft>
              <a:buClrTx/>
              <a:buSzTx/>
              <a:buFontTx/>
              <a:buNone/>
              <a:defRPr/>
            </a:pPr>
            <a:r>
              <a:rPr kumimoji="0" lang="zh-CN" altLang="en-US" sz="2200" kern="1200" cap="none" spc="0" normalizeH="0" baseline="0" noProof="0" dirty="0">
                <a:solidFill>
                  <a:schemeClr val="bg2">
                    <a:lumMod val="10000"/>
                  </a:schemeClr>
                </a:solidFill>
                <a:latin typeface="华文楷体" panose="02010600040101010101" pitchFamily="2" charset="-122"/>
                <a:ea typeface="华文楷体" panose="02010600040101010101" pitchFamily="2" charset="-122"/>
                <a:cs typeface="+mn-cs"/>
              </a:rPr>
              <a:t>第一章 操作系统引论</a:t>
            </a:r>
            <a:endParaRPr kumimoji="0" lang="en-US" sz="2200" kern="1200" cap="none" spc="0" normalizeH="0" baseline="0" noProof="0" dirty="0">
              <a:solidFill>
                <a:schemeClr val="bg2">
                  <a:lumMod val="10000"/>
                </a:schemeClr>
              </a:solidFill>
              <a:latin typeface="华文楷体" panose="02010600040101010101" pitchFamily="2" charset="-122"/>
              <a:ea typeface="华文楷体" panose="02010600040101010101"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05200" y="324621"/>
            <a:ext cx="2209800" cy="1141730"/>
          </a:xfrm>
          <a:prstGeom prst="rect">
            <a:avLst/>
          </a:prstGeom>
        </p:spPr>
      </p:pic>
      <p:grpSp>
        <p:nvGrpSpPr>
          <p:cNvPr id="37898" name="组合 7"/>
          <p:cNvGrpSpPr/>
          <p:nvPr/>
        </p:nvGrpSpPr>
        <p:grpSpPr>
          <a:xfrm>
            <a:off x="0" y="1466850"/>
            <a:ext cx="9144000" cy="1524000"/>
            <a:chOff x="0" y="1719107"/>
            <a:chExt cx="9144000" cy="1524000"/>
          </a:xfrm>
        </p:grpSpPr>
        <p:pic>
          <p:nvPicPr>
            <p:cNvPr id="37903"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7904"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1-5"/>
          <p:cNvPicPr>
            <a:picLocks noChangeAspect="1"/>
          </p:cNvPicPr>
          <p:nvPr/>
        </p:nvPicPr>
        <p:blipFill>
          <a:blip r:embed="rId2"/>
          <a:stretch>
            <a:fillRect/>
          </a:stretch>
        </p:blipFill>
        <p:spPr>
          <a:xfrm>
            <a:off x="1371600" y="3289247"/>
            <a:ext cx="6477000" cy="1716140"/>
          </a:xfrm>
          <a:prstGeom prst="rect">
            <a:avLst/>
          </a:prstGeom>
          <a:noFill/>
          <a:ln w="9525">
            <a:noFill/>
          </a:ln>
        </p:spPr>
      </p:pic>
      <p:sp>
        <p:nvSpPr>
          <p:cNvPr id="4" name="文本框 2"/>
          <p:cNvSpPr txBox="1"/>
          <p:nvPr/>
        </p:nvSpPr>
        <p:spPr>
          <a:xfrm>
            <a:off x="914400" y="144463"/>
            <a:ext cx="3219450" cy="377016"/>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单道批处理系统的处理过程</a:t>
            </a:r>
          </a:p>
        </p:txBody>
      </p:sp>
      <p:pic>
        <p:nvPicPr>
          <p:cNvPr id="5" name="Picture 4" descr="1-4"/>
          <p:cNvPicPr>
            <a:picLocks noChangeAspect="1"/>
          </p:cNvPicPr>
          <p:nvPr/>
        </p:nvPicPr>
        <p:blipFill>
          <a:blip r:embed="rId3"/>
          <a:stretch>
            <a:fillRect/>
          </a:stretch>
        </p:blipFill>
        <p:spPr>
          <a:xfrm>
            <a:off x="2819400" y="685800"/>
            <a:ext cx="2741041" cy="21526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57350" name="组合 19"/>
            <p:cNvGrpSpPr/>
            <p:nvPr/>
          </p:nvGrpSpPr>
          <p:grpSpPr>
            <a:xfrm>
              <a:off x="5391318" y="2387517"/>
              <a:ext cx="5885000" cy="3636192"/>
              <a:chOff x="5449515" y="1883461"/>
              <a:chExt cx="5885000" cy="3636192"/>
            </a:xfrm>
          </p:grpSpPr>
          <p:sp>
            <p:nvSpPr>
              <p:cNvPr id="57355" name="矩形 3"/>
              <p:cNvSpPr/>
              <p:nvPr/>
            </p:nvSpPr>
            <p:spPr>
              <a:xfrm>
                <a:off x="5665050" y="2124712"/>
                <a:ext cx="5524960" cy="1675275"/>
              </a:xfrm>
              <a:prstGeom prst="rect">
                <a:avLst/>
              </a:prstGeom>
              <a:noFill/>
              <a:ln w="9525">
                <a:noFill/>
              </a:ln>
            </p:spPr>
            <p:txBody>
              <a:bodyPr>
                <a:spAutoFit/>
              </a:bodyPr>
              <a:lstStyle/>
              <a:p>
                <a:pPr algn="just" eaLnBrk="1" hangingPunct="1">
                  <a:lnSpc>
                    <a:spcPct val="114000"/>
                  </a:lnSpc>
                  <a:buNone/>
                </a:pPr>
                <a:r>
                  <a:rPr lang="zh-CN" altLang="en-US" sz="1600" b="1" dirty="0">
                    <a:solidFill>
                      <a:srgbClr val="FF0000"/>
                    </a:solidFill>
                    <a:latin typeface="微软雅黑" panose="020B0503020204020204" pitchFamily="34" charset="-122"/>
                  </a:rPr>
                  <a:t>优点：</a:t>
                </a:r>
                <a:endParaRPr lang="en-US" altLang="zh-CN" sz="1600" b="1" dirty="0">
                  <a:solidFill>
                    <a:srgbClr val="FF0000"/>
                  </a:solidFill>
                  <a:latin typeface="微软雅黑" panose="020B0503020204020204" pitchFamily="34" charset="-122"/>
                </a:endParaRPr>
              </a:p>
              <a:p>
                <a:pPr algn="just" eaLnBrk="1" hangingPunct="1">
                  <a:lnSpc>
                    <a:spcPct val="114000"/>
                  </a:lnSpc>
                  <a:buNone/>
                </a:pPr>
                <a:r>
                  <a:rPr lang="zh-CN" altLang="en-US" sz="1600" dirty="0">
                    <a:solidFill>
                      <a:srgbClr val="FF0000"/>
                    </a:solidFill>
                    <a:latin typeface="微软雅黑" panose="020B0503020204020204" pitchFamily="34" charset="-122"/>
                  </a:rPr>
                  <a:t>减少</a:t>
                </a:r>
                <a:r>
                  <a:rPr lang="zh-CN" altLang="en-US" sz="1600" dirty="0">
                    <a:latin typeface="微软雅黑" panose="020B0503020204020204" pitchFamily="34" charset="-122"/>
                  </a:rPr>
                  <a:t>了</a:t>
                </a:r>
                <a:r>
                  <a:rPr lang="en-US" altLang="zh-CN" sz="1600" dirty="0">
                    <a:latin typeface="微软雅黑" panose="020B0503020204020204" pitchFamily="34" charset="-122"/>
                  </a:rPr>
                  <a:t>CPU</a:t>
                </a:r>
                <a:r>
                  <a:rPr lang="zh-CN" altLang="en-US" sz="1600" dirty="0">
                    <a:latin typeface="微软雅黑" panose="020B0503020204020204" pitchFamily="34" charset="-122"/>
                  </a:rPr>
                  <a:t>的</a:t>
                </a:r>
                <a:r>
                  <a:rPr lang="zh-CN" altLang="en-US" sz="1600" dirty="0">
                    <a:solidFill>
                      <a:srgbClr val="FF0000"/>
                    </a:solidFill>
                    <a:latin typeface="微软雅黑" panose="020B0503020204020204" pitchFamily="34" charset="-122"/>
                  </a:rPr>
                  <a:t>空闲时间</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提高</a:t>
                </a:r>
                <a:r>
                  <a:rPr lang="zh-CN" altLang="en-US" sz="1600" dirty="0">
                    <a:latin typeface="微软雅黑" panose="020B0503020204020204" pitchFamily="34" charset="-122"/>
                  </a:rPr>
                  <a:t>了主机</a:t>
                </a:r>
                <a:r>
                  <a:rPr lang="en-US" altLang="zh-CN" sz="1600" dirty="0">
                    <a:latin typeface="微软雅黑" panose="020B0503020204020204" pitchFamily="34" charset="-122"/>
                  </a:rPr>
                  <a:t>CPU</a:t>
                </a:r>
                <a:r>
                  <a:rPr lang="zh-CN" altLang="en-US" sz="1600" dirty="0">
                    <a:latin typeface="微软雅黑" panose="020B0503020204020204" pitchFamily="34" charset="-122"/>
                  </a:rPr>
                  <a:t>和</a:t>
                </a:r>
                <a:r>
                  <a:rPr lang="en-US" altLang="zh-CN" sz="1600" dirty="0">
                    <a:latin typeface="微软雅黑" panose="020B0503020204020204" pitchFamily="34" charset="-122"/>
                  </a:rPr>
                  <a:t>I/O</a:t>
                </a:r>
                <a:r>
                  <a:rPr lang="zh-CN" altLang="en-US" sz="1600" dirty="0">
                    <a:latin typeface="微软雅黑" panose="020B0503020204020204" pitchFamily="34" charset="-122"/>
                  </a:rPr>
                  <a:t>设备的</a:t>
                </a:r>
                <a:r>
                  <a:rPr lang="zh-CN" altLang="en-US" sz="1600" dirty="0">
                    <a:solidFill>
                      <a:srgbClr val="FF0000"/>
                    </a:solidFill>
                    <a:latin typeface="微软雅黑" panose="020B0503020204020204" pitchFamily="34" charset="-122"/>
                  </a:rPr>
                  <a:t>使用效率</a:t>
                </a:r>
                <a:r>
                  <a:rPr lang="zh-CN" altLang="en-US" sz="1600" dirty="0">
                    <a:latin typeface="微软雅黑" panose="020B0503020204020204" pitchFamily="34" charset="-122"/>
                  </a:rPr>
                  <a:t>，</a:t>
                </a:r>
                <a:r>
                  <a:rPr lang="zh-CN" altLang="en-US" sz="1600" dirty="0">
                    <a:solidFill>
                      <a:srgbClr val="FF0000"/>
                    </a:solidFill>
                    <a:latin typeface="微软雅黑" panose="020B0503020204020204" pitchFamily="34" charset="-122"/>
                  </a:rPr>
                  <a:t>提高了吞吐量</a:t>
                </a:r>
                <a:r>
                  <a:rPr lang="zh-CN" altLang="en-US" sz="1600" dirty="0">
                    <a:latin typeface="微软雅黑" panose="020B0503020204020204" pitchFamily="34" charset="-122"/>
                  </a:rPr>
                  <a:t>。</a:t>
                </a:r>
                <a:endParaRPr lang="en-US" altLang="zh-CN" sz="1600" dirty="0">
                  <a:solidFill>
                    <a:srgbClr val="FF0000"/>
                  </a:solidFill>
                  <a:latin typeface="微软雅黑" panose="020B0503020204020204" pitchFamily="34" charset="-122"/>
                </a:endParaRPr>
              </a:p>
              <a:p>
                <a:pPr algn="just" eaLnBrk="1" hangingPunct="1">
                  <a:lnSpc>
                    <a:spcPct val="114000"/>
                  </a:lnSpc>
                  <a:buNone/>
                </a:pPr>
                <a:endParaRPr lang="en-US" altLang="zh-CN" sz="1600" dirty="0">
                  <a:solidFill>
                    <a:srgbClr val="FF0000"/>
                  </a:solidFill>
                  <a:latin typeface="微软雅黑" panose="020B0503020204020204" pitchFamily="34" charset="-122"/>
                </a:endParaRPr>
              </a:p>
              <a:p>
                <a:pPr algn="just" eaLnBrk="1" hangingPunct="1">
                  <a:lnSpc>
                    <a:spcPct val="114000"/>
                  </a:lnSpc>
                  <a:buNone/>
                </a:pPr>
                <a:r>
                  <a:rPr lang="zh-CN" altLang="en-US" sz="1600" b="1" dirty="0">
                    <a:solidFill>
                      <a:srgbClr val="FF0000"/>
                    </a:solidFill>
                    <a:latin typeface="微软雅黑" panose="020B0503020204020204" pitchFamily="34" charset="-122"/>
                  </a:rPr>
                  <a:t>缺点：</a:t>
                </a:r>
                <a:endParaRPr lang="en-US" altLang="zh-CN" sz="1600" b="1" dirty="0">
                  <a:latin typeface="微软雅黑" panose="020B0503020204020204" pitchFamily="34" charset="-122"/>
                </a:endParaRPr>
              </a:p>
              <a:p>
                <a:pPr algn="just" eaLnBrk="1" hangingPunct="1">
                  <a:lnSpc>
                    <a:spcPct val="114000"/>
                  </a:lnSpc>
                  <a:buNone/>
                </a:pPr>
                <a:r>
                  <a:rPr lang="en-US" altLang="zh-CN" sz="1600" dirty="0">
                    <a:latin typeface="微软雅黑" panose="020B0503020204020204" pitchFamily="34" charset="-122"/>
                  </a:rPr>
                  <a:t>CPU</a:t>
                </a:r>
                <a:r>
                  <a:rPr lang="zh-CN" altLang="en-US" sz="1600" dirty="0">
                    <a:latin typeface="微软雅黑" panose="020B0503020204020204" pitchFamily="34" charset="-122"/>
                  </a:rPr>
                  <a:t>和</a:t>
                </a:r>
                <a:r>
                  <a:rPr lang="en-US" altLang="zh-CN" sz="1600" dirty="0">
                    <a:latin typeface="微软雅黑" panose="020B0503020204020204" pitchFamily="34" charset="-122"/>
                  </a:rPr>
                  <a:t>I/O</a:t>
                </a:r>
                <a:r>
                  <a:rPr lang="zh-CN" altLang="en-US" sz="1600" dirty="0">
                    <a:latin typeface="微软雅黑" panose="020B0503020204020204" pitchFamily="34" charset="-122"/>
                  </a:rPr>
                  <a:t>设备使用忙闲不均。</a:t>
                </a:r>
              </a:p>
              <a:p>
                <a:pPr algn="just" eaLnBrk="1" hangingPunct="1">
                  <a:lnSpc>
                    <a:spcPct val="114000"/>
                  </a:lnSpc>
                  <a:buNone/>
                </a:pPr>
                <a:endParaRPr lang="zh-CN" altLang="en-US" sz="1600" dirty="0">
                  <a:latin typeface="微软雅黑" panose="020B0503020204020204" pitchFamily="34" charset="-122"/>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735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735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735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735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单道批处理</a:t>
            </a:r>
          </a:p>
        </p:txBody>
      </p:sp>
      <p:sp>
        <p:nvSpPr>
          <p:cNvPr id="57348"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7349"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4" descr="1-6"/>
          <p:cNvPicPr>
            <a:picLocks noChangeAspect="1"/>
          </p:cNvPicPr>
          <p:nvPr/>
        </p:nvPicPr>
        <p:blipFill>
          <a:blip r:embed="rId2"/>
          <a:stretch>
            <a:fillRect/>
          </a:stretch>
        </p:blipFill>
        <p:spPr>
          <a:xfrm>
            <a:off x="838200" y="1657350"/>
            <a:ext cx="6769100" cy="3249613"/>
          </a:xfrm>
          <a:prstGeom prst="rect">
            <a:avLst/>
          </a:prstGeom>
          <a:noFill/>
          <a:ln w="9525">
            <a:noFill/>
          </a:ln>
        </p:spPr>
      </p:pic>
      <p:sp>
        <p:nvSpPr>
          <p:cNvPr id="4" name="文本框 2"/>
          <p:cNvSpPr txBox="1"/>
          <p:nvPr/>
        </p:nvSpPr>
        <p:spPr>
          <a:xfrm>
            <a:off x="914400" y="144463"/>
            <a:ext cx="3219450" cy="377016"/>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多道批处理</a:t>
            </a:r>
            <a:r>
              <a:rPr lang="zh-CN" altLang="en-US" sz="2000" b="1" dirty="0">
                <a:solidFill>
                  <a:schemeClr val="bg1">
                    <a:lumMod val="50000"/>
                  </a:schemeClr>
                </a:solidFill>
              </a:rPr>
              <a:t>系统运行情况</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59398" name="组合 19"/>
            <p:cNvGrpSpPr/>
            <p:nvPr/>
          </p:nvGrpSpPr>
          <p:grpSpPr>
            <a:xfrm>
              <a:off x="5391318" y="2387517"/>
              <a:ext cx="5885000" cy="3636192"/>
              <a:chOff x="5449515" y="1883461"/>
              <a:chExt cx="5885000" cy="3636192"/>
            </a:xfrm>
          </p:grpSpPr>
          <p:sp>
            <p:nvSpPr>
              <p:cNvPr id="59403" name="矩形 3"/>
              <p:cNvSpPr/>
              <p:nvPr/>
            </p:nvSpPr>
            <p:spPr>
              <a:xfrm>
                <a:off x="5665050" y="2124712"/>
                <a:ext cx="5524960" cy="3282747"/>
              </a:xfrm>
              <a:prstGeom prst="rect">
                <a:avLst/>
              </a:prstGeom>
              <a:noFill/>
              <a:ln w="9525">
                <a:noFill/>
              </a:ln>
            </p:spPr>
            <p:txBody>
              <a:bodyPr>
                <a:spAutoFit/>
              </a:bodyPr>
              <a:lstStyle/>
              <a:p>
                <a:pPr algn="just" eaLnBrk="1" hangingPunct="1">
                  <a:lnSpc>
                    <a:spcPct val="114000"/>
                  </a:lnSpc>
                  <a:buNone/>
                </a:pPr>
                <a:r>
                  <a:rPr lang="zh-CN" altLang="en-US" sz="1600" b="1" dirty="0">
                    <a:solidFill>
                      <a:srgbClr val="FF0000"/>
                    </a:solidFill>
                    <a:latin typeface="微软雅黑" panose="020B0503020204020204" pitchFamily="34" charset="-122"/>
                  </a:rPr>
                  <a:t>优点：</a:t>
                </a:r>
                <a:endParaRPr lang="en-US" altLang="zh-CN" sz="1600" b="1" dirty="0">
                  <a:solidFill>
                    <a:srgbClr val="FF0000"/>
                  </a:solidFill>
                  <a:latin typeface="微软雅黑" panose="020B0503020204020204" pitchFamily="34" charset="-122"/>
                </a:endParaRPr>
              </a:p>
              <a:p>
                <a:pPr algn="just" eaLnBrk="1" hangingPunct="1">
                  <a:lnSpc>
                    <a:spcPct val="114000"/>
                  </a:lnSpc>
                  <a:buNone/>
                </a:pPr>
                <a:r>
                  <a:rPr lang="zh-CN" altLang="en-US" sz="1600" dirty="0">
                    <a:latin typeface="微软雅黑" panose="020B0503020204020204" pitchFamily="34" charset="-122"/>
                  </a:rPr>
                  <a:t>内存中同时驻留多道程序并发执行，从而有效地提高了资源利用率和系统吞吐量</a:t>
                </a:r>
                <a:endParaRPr lang="en-US" altLang="zh-CN" sz="1600" dirty="0">
                  <a:latin typeface="微软雅黑" panose="020B0503020204020204" pitchFamily="34" charset="-122"/>
                </a:endParaRPr>
              </a:p>
              <a:p>
                <a:pPr algn="just" eaLnBrk="1" hangingPunct="1">
                  <a:lnSpc>
                    <a:spcPct val="114000"/>
                  </a:lnSpc>
                  <a:buNone/>
                </a:pPr>
                <a:r>
                  <a:rPr lang="en-US" altLang="zh-CN" sz="1600" dirty="0">
                    <a:latin typeface="微软雅黑" panose="020B0503020204020204" pitchFamily="34" charset="-122"/>
                  </a:rPr>
                  <a:t>1.</a:t>
                </a:r>
                <a:r>
                  <a:rPr lang="zh-CN" altLang="en-US" sz="1600" dirty="0">
                    <a:latin typeface="微软雅黑" panose="020B0503020204020204" pitchFamily="34" charset="-122"/>
                  </a:rPr>
                  <a:t>资源利用率高</a:t>
                </a:r>
                <a:r>
                  <a:rPr lang="en-US" altLang="zh-CN" sz="1600" dirty="0">
                    <a:latin typeface="微软雅黑" panose="020B0503020204020204" pitchFamily="34" charset="-122"/>
                  </a:rPr>
                  <a:t>:CPU,</a:t>
                </a:r>
                <a:r>
                  <a:rPr lang="zh-CN" altLang="en-US" sz="1600" dirty="0">
                    <a:latin typeface="微软雅黑" panose="020B0503020204020204" pitchFamily="34" charset="-122"/>
                  </a:rPr>
                  <a:t>内存</a:t>
                </a:r>
                <a:r>
                  <a:rPr lang="en-US" altLang="zh-CN" sz="1600" dirty="0">
                    <a:latin typeface="微软雅黑" panose="020B0503020204020204" pitchFamily="34" charset="-122"/>
                  </a:rPr>
                  <a:t>,I/O</a:t>
                </a:r>
                <a:r>
                  <a:rPr lang="zh-CN" altLang="en-US" sz="1600" dirty="0">
                    <a:latin typeface="微软雅黑" panose="020B0503020204020204" pitchFamily="34" charset="-122"/>
                  </a:rPr>
                  <a:t>设备</a:t>
                </a:r>
              </a:p>
              <a:p>
                <a:pPr algn="just" eaLnBrk="1" hangingPunct="1">
                  <a:lnSpc>
                    <a:spcPct val="114000"/>
                  </a:lnSpc>
                  <a:buNone/>
                </a:pPr>
                <a:r>
                  <a:rPr lang="en-US" altLang="zh-CN" sz="1600" dirty="0">
                    <a:latin typeface="微软雅黑" panose="020B0503020204020204" pitchFamily="34" charset="-122"/>
                  </a:rPr>
                  <a:t>2.</a:t>
                </a:r>
                <a:r>
                  <a:rPr lang="zh-CN" altLang="en-US" sz="1600" dirty="0">
                    <a:latin typeface="微软雅黑" panose="020B0503020204020204" pitchFamily="34" charset="-122"/>
                  </a:rPr>
                  <a:t>系统吞吐量大</a:t>
                </a:r>
                <a:endParaRPr lang="en-US" altLang="zh-CN" sz="1600" dirty="0">
                  <a:latin typeface="微软雅黑" panose="020B0503020204020204" pitchFamily="34" charset="-122"/>
                </a:endParaRPr>
              </a:p>
              <a:p>
                <a:pPr algn="just" eaLnBrk="1" hangingPunct="1">
                  <a:lnSpc>
                    <a:spcPct val="114000"/>
                  </a:lnSpc>
                  <a:buNone/>
                </a:pPr>
                <a:endParaRPr lang="en-US" altLang="zh-CN" sz="1600" dirty="0">
                  <a:latin typeface="微软雅黑" panose="020B0503020204020204" pitchFamily="34" charset="-122"/>
                </a:endParaRPr>
              </a:p>
              <a:p>
                <a:pPr algn="just" eaLnBrk="1" hangingPunct="1">
                  <a:lnSpc>
                    <a:spcPct val="114000"/>
                  </a:lnSpc>
                  <a:buNone/>
                </a:pPr>
                <a:r>
                  <a:rPr lang="zh-CN" altLang="en-US" sz="1600" b="1" dirty="0">
                    <a:solidFill>
                      <a:srgbClr val="FF0000"/>
                    </a:solidFill>
                    <a:latin typeface="微软雅黑" panose="020B0503020204020204" pitchFamily="34" charset="-122"/>
                  </a:rPr>
                  <a:t>缺点：</a:t>
                </a:r>
                <a:endParaRPr lang="en-US" altLang="zh-CN" sz="1600" b="1" dirty="0">
                  <a:solidFill>
                    <a:srgbClr val="FF0000"/>
                  </a:solidFill>
                  <a:latin typeface="微软雅黑" panose="020B0503020204020204" pitchFamily="34" charset="-122"/>
                </a:endParaRPr>
              </a:p>
              <a:p>
                <a:pPr algn="just" eaLnBrk="1" hangingPunct="1">
                  <a:lnSpc>
                    <a:spcPct val="114000"/>
                  </a:lnSpc>
                </a:pPr>
                <a:r>
                  <a:rPr lang="en-US" altLang="zh-CN" sz="1600" dirty="0">
                    <a:latin typeface="微软雅黑" panose="020B0503020204020204" pitchFamily="34" charset="-122"/>
                  </a:rPr>
                  <a:t>1.</a:t>
                </a:r>
                <a:r>
                  <a:rPr lang="zh-CN" altLang="en-US" sz="1600" dirty="0">
                    <a:latin typeface="微软雅黑" panose="020B0503020204020204" pitchFamily="34" charset="-122"/>
                  </a:rPr>
                  <a:t>作业平均周转时间长</a:t>
                </a:r>
                <a:endParaRPr lang="en-US" altLang="zh-CN" sz="1600" dirty="0">
                  <a:latin typeface="微软雅黑" panose="020B0503020204020204" pitchFamily="34" charset="-122"/>
                </a:endParaRPr>
              </a:p>
              <a:p>
                <a:pPr algn="just" eaLnBrk="1" hangingPunct="1">
                  <a:lnSpc>
                    <a:spcPct val="114000"/>
                  </a:lnSpc>
                  <a:buNone/>
                </a:pPr>
                <a:r>
                  <a:rPr lang="en-US" altLang="zh-CN" sz="1600" dirty="0">
                    <a:latin typeface="微软雅黑" panose="020B0503020204020204" pitchFamily="34" charset="-122"/>
                  </a:rPr>
                  <a:t>2.</a:t>
                </a:r>
                <a:r>
                  <a:rPr lang="zh-CN" altLang="en-US" sz="1600" dirty="0">
                    <a:latin typeface="微软雅黑" panose="020B0503020204020204" pitchFamily="34" charset="-122"/>
                  </a:rPr>
                  <a:t>无交互能力，用户响应时间长</a:t>
                </a:r>
              </a:p>
              <a:p>
                <a:pPr algn="just" eaLnBrk="1" hangingPunct="1">
                  <a:lnSpc>
                    <a:spcPct val="114000"/>
                  </a:lnSpc>
                  <a:buNone/>
                </a:pPr>
                <a:endParaRPr lang="en-US" altLang="zh-CN" sz="1600" dirty="0">
                  <a:latin typeface="微软雅黑" panose="020B0503020204020204" pitchFamily="34" charset="-122"/>
                </a:endParaRPr>
              </a:p>
              <a:p>
                <a:pPr algn="just" eaLnBrk="1" hangingPunct="1">
                  <a:lnSpc>
                    <a:spcPct val="114000"/>
                  </a:lnSpc>
                  <a:buNone/>
                </a:pPr>
                <a:r>
                  <a:rPr lang="zh-CN" altLang="en-US" sz="1600" dirty="0">
                    <a:latin typeface="微软雅黑" panose="020B0503020204020204" pitchFamily="34" charset="-122"/>
                  </a:rPr>
                  <a:t>待解决问题：</a:t>
                </a:r>
                <a:endParaRPr lang="en-US" altLang="zh-CN" sz="1600" dirty="0">
                  <a:latin typeface="微软雅黑" panose="020B0503020204020204" pitchFamily="34" charset="-122"/>
                </a:endParaRPr>
              </a:p>
              <a:p>
                <a:pPr algn="just" eaLnBrk="1" hangingPunct="1">
                  <a:lnSpc>
                    <a:spcPct val="114000"/>
                  </a:lnSpc>
                  <a:buNone/>
                </a:pPr>
                <a:r>
                  <a:rPr lang="en-US" altLang="zh-CN" sz="1600" dirty="0">
                    <a:latin typeface="微软雅黑" panose="020B0503020204020204" pitchFamily="34" charset="-122"/>
                  </a:rPr>
                  <a:t>(1) </a:t>
                </a:r>
                <a:r>
                  <a:rPr lang="zh-CN" altLang="en-US" sz="1600" dirty="0">
                    <a:latin typeface="微软雅黑" panose="020B0503020204020204" pitchFamily="34" charset="-122"/>
                  </a:rPr>
                  <a:t>处理机争用问题。</a:t>
                </a:r>
                <a:r>
                  <a:rPr lang="en-US" altLang="zh-CN" sz="1600" dirty="0">
                    <a:latin typeface="微软雅黑" panose="020B0503020204020204" pitchFamily="34" charset="-122"/>
                  </a:rPr>
                  <a:t>(2) </a:t>
                </a:r>
                <a:r>
                  <a:rPr lang="zh-CN" altLang="en-US" sz="1600" dirty="0">
                    <a:latin typeface="微软雅黑" panose="020B0503020204020204" pitchFamily="34" charset="-122"/>
                  </a:rPr>
                  <a:t>内存分配和保护问题。</a:t>
                </a:r>
                <a:r>
                  <a:rPr lang="en-US" altLang="zh-CN" sz="1600" dirty="0">
                    <a:latin typeface="微软雅黑" panose="020B0503020204020204" pitchFamily="34" charset="-122"/>
                  </a:rPr>
                  <a:t>(3)  I/O</a:t>
                </a:r>
                <a:r>
                  <a:rPr lang="zh-CN" altLang="en-US" sz="1600" dirty="0">
                    <a:latin typeface="微软雅黑" panose="020B0503020204020204" pitchFamily="34" charset="-122"/>
                  </a:rPr>
                  <a:t>设备分配问题。</a:t>
                </a:r>
                <a:r>
                  <a:rPr lang="en-US" altLang="zh-CN" sz="1600" dirty="0">
                    <a:latin typeface="微软雅黑" panose="020B0503020204020204" pitchFamily="34" charset="-122"/>
                  </a:rPr>
                  <a:t>(4) </a:t>
                </a:r>
                <a:r>
                  <a:rPr lang="zh-CN" altLang="en-US" sz="1600" dirty="0">
                    <a:latin typeface="微软雅黑" panose="020B0503020204020204" pitchFamily="34" charset="-122"/>
                  </a:rPr>
                  <a:t>文件的组织和管理问题。</a:t>
                </a:r>
                <a:r>
                  <a:rPr lang="en-US" altLang="zh-CN" sz="1600" dirty="0">
                    <a:latin typeface="微软雅黑" panose="020B0503020204020204" pitchFamily="34" charset="-122"/>
                  </a:rPr>
                  <a:t>(5) </a:t>
                </a:r>
                <a:r>
                  <a:rPr lang="zh-CN" altLang="en-US" sz="1600" dirty="0">
                    <a:latin typeface="微软雅黑" panose="020B0503020204020204" pitchFamily="34" charset="-122"/>
                  </a:rPr>
                  <a:t>作业管理问题。</a:t>
                </a:r>
                <a:r>
                  <a:rPr lang="en-US" altLang="zh-CN" sz="1600" dirty="0">
                    <a:latin typeface="微软雅黑" panose="020B0503020204020204" pitchFamily="34" charset="-122"/>
                  </a:rPr>
                  <a:t>(6) </a:t>
                </a:r>
                <a:r>
                  <a:rPr lang="zh-CN" altLang="en-US" sz="1600" dirty="0">
                    <a:latin typeface="微软雅黑" panose="020B0503020204020204" pitchFamily="34" charset="-122"/>
                  </a:rPr>
                  <a:t>用户与系统的接口问题。</a:t>
                </a: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939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940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940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940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多道批处理</a:t>
            </a:r>
          </a:p>
        </p:txBody>
      </p:sp>
      <p:sp>
        <p:nvSpPr>
          <p:cNvPr id="5939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939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32594" y="742950"/>
            <a:ext cx="8305800" cy="4026678"/>
            <a:chOff x="5377507" y="2387517"/>
            <a:chExt cx="5898811" cy="3636192"/>
          </a:xfrm>
        </p:grpSpPr>
        <p:grpSp>
          <p:nvGrpSpPr>
            <p:cNvPr id="63494"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570998" y="2124712"/>
                <a:ext cx="5736458" cy="3359594"/>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作业直接进入内存每个作业一次只运行很短的时间分时技术：把</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的响应时间分成若干个大小相等（或不等）的时间单位，称为时间片（如</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100</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毫秒），每个终端用户获得</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（获得一个时间片）后开始运行，当时间片到，该用户程序暂停运行，等待下一次运行。</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lang="zh-CN" altLang="en-US" sz="1600" dirty="0"/>
                  <a:t>解决需求</a:t>
                </a:r>
                <a:r>
                  <a:rPr lang="zh-CN" altLang="en-US" sz="1600" dirty="0">
                    <a:sym typeface="Wingdings" panose="05000000000000000000" pitchFamily="2" charset="2"/>
                  </a:rPr>
                  <a:t>：</a:t>
                </a:r>
                <a:r>
                  <a:rPr lang="en-US" altLang="zh-CN" sz="1600" dirty="0">
                    <a:sym typeface="Wingdings" panose="05000000000000000000" pitchFamily="2" charset="2"/>
                  </a:rPr>
                  <a:t>1. </a:t>
                </a:r>
                <a:r>
                  <a:rPr lang="zh-CN" altLang="en-US" sz="1600" b="1" dirty="0">
                    <a:solidFill>
                      <a:srgbClr val="FF0000"/>
                    </a:solidFill>
                    <a:sym typeface="Wingdings" panose="05000000000000000000" pitchFamily="2" charset="2"/>
                  </a:rPr>
                  <a:t>人机交互</a:t>
                </a:r>
                <a:r>
                  <a:rPr lang="zh-CN" altLang="en-US" sz="1600" b="1" dirty="0">
                    <a:sym typeface="Wingdings" panose="05000000000000000000" pitchFamily="2" charset="2"/>
                  </a:rPr>
                  <a:t>（及时接收，及时处理）</a:t>
                </a:r>
                <a:r>
                  <a:rPr lang="zh-CN" altLang="en-US" sz="1600" dirty="0">
                    <a:sym typeface="Wingdings" panose="05000000000000000000" pitchFamily="2" charset="2"/>
                  </a:rPr>
                  <a:t>； </a:t>
                </a:r>
                <a:r>
                  <a:rPr lang="en-US" altLang="zh-CN" sz="1600" dirty="0">
                    <a:sym typeface="Wingdings" panose="05000000000000000000" pitchFamily="2" charset="2"/>
                  </a:rPr>
                  <a:t>2. </a:t>
                </a:r>
                <a:r>
                  <a:rPr lang="zh-CN" altLang="en-US" sz="1600" b="1" dirty="0">
                    <a:solidFill>
                      <a:srgbClr val="FF0000"/>
                    </a:solidFill>
                    <a:sym typeface="Wingdings" panose="05000000000000000000" pitchFamily="2" charset="2"/>
                  </a:rPr>
                  <a:t>共享主机</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优点：</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当程序正在执行时，允许用户与计算机进行交互作用，大大缩短了系统的响应时间；</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增加了用户调试程序和控制程序运行的灵活性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特征：</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多路性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独立性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及时性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交互性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3495"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3496"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3497"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3498"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4114800" cy="377016"/>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分时系统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(time sharing system)</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63492"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3493"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65542"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65050" y="2124712"/>
                <a:ext cx="5524960" cy="2211099"/>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实时系统能及时响应外部事件请求，在规定时间内完成对该事件的的处理，并控制所有实时任务协调一致的运行。包括硬实时任务和软实时任务。</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实时系统类型：</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工业（武器）控制系统。</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信息查询系统。</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多媒体系统。</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嵌入式系统。 </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554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4343400" cy="684793"/>
          </a:xfrm>
          <a:prstGeom prst="rect">
            <a:avLst/>
          </a:prstGeom>
          <a:noFill/>
        </p:spPr>
        <p:txBody>
          <a:bodyPr wrap="square" lIns="68571" tIns="34285" rIns="68571" bIns="34285" rtlCol="0">
            <a:spAutoFit/>
          </a:bodyPr>
          <a:lstStyle/>
          <a:p>
            <a:pPr eaLnBrk="1" fontAlgn="auto" hangingPunct="1">
              <a:spcBef>
                <a:spcPts val="0"/>
              </a:spcBef>
              <a:spcAft>
                <a:spcPts val="0"/>
              </a:spcAft>
              <a:defRPr/>
            </a:pPr>
            <a:r>
              <a:rPr lang="zh-CN" altLang="en-US" sz="2000" b="1" dirty="0">
                <a:solidFill>
                  <a:schemeClr val="bg1">
                    <a:lumMod val="50000"/>
                  </a:schemeClr>
                </a:solidFill>
              </a:rPr>
              <a:t>实时系统（</a:t>
            </a:r>
            <a:r>
              <a:rPr lang="en-US" altLang="zh-CN" sz="2000" b="1" dirty="0">
                <a:solidFill>
                  <a:schemeClr val="bg1">
                    <a:lumMod val="50000"/>
                  </a:schemeClr>
                </a:solidFill>
              </a:rPr>
              <a:t>real time system</a:t>
            </a:r>
            <a:r>
              <a:rPr lang="zh-CN" altLang="en-US" sz="2000" b="1" dirty="0">
                <a:solidFill>
                  <a:schemeClr val="bg1">
                    <a:lumMod val="50000"/>
                  </a:schemeClr>
                </a:solidFill>
              </a:rPr>
              <a:t>）</a:t>
            </a:r>
          </a:p>
          <a:p>
            <a:pPr marR="0" defTabSz="914400" eaLnBrk="1" fontAlgn="auto" hangingPunct="1">
              <a:spcBef>
                <a:spcPts val="0"/>
              </a:spcBef>
              <a:spcAft>
                <a:spcPts val="0"/>
              </a:spcAft>
              <a:buClrTx/>
              <a:buSzTx/>
              <a:buFontTx/>
              <a:buNone/>
              <a:defRPr/>
            </a:pP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65540"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1"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
          <p:cNvGrpSpPr/>
          <p:nvPr/>
        </p:nvGrpSpPr>
        <p:grpSpPr>
          <a:xfrm>
            <a:off x="2581275" y="1492250"/>
            <a:ext cx="1860550" cy="2216150"/>
            <a:chOff x="1827008" y="2120901"/>
            <a:chExt cx="2298700" cy="2736849"/>
          </a:xfrm>
        </p:grpSpPr>
        <p:sp>
          <p:nvSpPr>
            <p:cNvPr id="10" name="矩形 9"/>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ysClr val="windowText" lastClr="000000"/>
                </a:solidFill>
                <a:effectLst/>
                <a:uLnTx/>
                <a:uFillTx/>
                <a:latin typeface="+mn-lt"/>
                <a:ea typeface="+mn-ea"/>
                <a:cs typeface="+mn-cs"/>
              </a:endParaRPr>
            </a:p>
          </p:txBody>
        </p:sp>
        <p:sp>
          <p:nvSpPr>
            <p:cNvPr id="11" name="矩形 1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ysClr val="windowText" lastClr="000000"/>
                </a:solidFill>
                <a:effectLst/>
                <a:uLnTx/>
                <a:uFillTx/>
                <a:latin typeface="+mn-lt"/>
                <a:ea typeface="+mn-ea"/>
                <a:cs typeface="+mn-cs"/>
              </a:endParaRPr>
            </a:p>
          </p:txBody>
        </p:sp>
      </p:grpSp>
      <p:grpSp>
        <p:nvGrpSpPr>
          <p:cNvPr id="3" name="组合 11"/>
          <p:cNvGrpSpPr/>
          <p:nvPr/>
        </p:nvGrpSpPr>
        <p:grpSpPr>
          <a:xfrm>
            <a:off x="4697413" y="1492250"/>
            <a:ext cx="1860550" cy="2216150"/>
            <a:chOff x="1827008" y="2120901"/>
            <a:chExt cx="2298700" cy="2736849"/>
          </a:xfrm>
        </p:grpSpPr>
        <p:sp>
          <p:nvSpPr>
            <p:cNvPr id="13" name="矩形 12"/>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矩形 13"/>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4" name="组合 14"/>
          <p:cNvGrpSpPr/>
          <p:nvPr/>
        </p:nvGrpSpPr>
        <p:grpSpPr>
          <a:xfrm>
            <a:off x="6811963" y="1492250"/>
            <a:ext cx="1862137" cy="2216150"/>
            <a:chOff x="1827008" y="2120901"/>
            <a:chExt cx="2298700" cy="2736849"/>
          </a:xfrm>
        </p:grpSpPr>
        <p:sp>
          <p:nvSpPr>
            <p:cNvPr id="16" name="矩形 15"/>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矩形 1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lt1"/>
                </a:solidFill>
                <a:effectLst/>
                <a:uLnTx/>
                <a:uFillTx/>
                <a:latin typeface="+mn-lt"/>
                <a:ea typeface="+mn-ea"/>
                <a:cs typeface="+mn-cs"/>
              </a:endParaRPr>
            </a:p>
          </p:txBody>
        </p:sp>
      </p:grpSp>
      <p:grpSp>
        <p:nvGrpSpPr>
          <p:cNvPr id="5" name="组合 17"/>
          <p:cNvGrpSpPr/>
          <p:nvPr/>
        </p:nvGrpSpPr>
        <p:grpSpPr>
          <a:xfrm>
            <a:off x="465138" y="1492250"/>
            <a:ext cx="1862137" cy="2216150"/>
            <a:chOff x="1827008" y="2120901"/>
            <a:chExt cx="2298700" cy="2736849"/>
          </a:xfrm>
        </p:grpSpPr>
        <p:sp>
          <p:nvSpPr>
            <p:cNvPr id="19" name="矩形 18"/>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21" name="文本框 29"/>
          <p:cNvSpPr txBox="1"/>
          <p:nvPr/>
        </p:nvSpPr>
        <p:spPr>
          <a:xfrm>
            <a:off x="533400" y="1512888"/>
            <a:ext cx="1676400" cy="315912"/>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单用户单任务</a:t>
            </a:r>
            <a:endParaRPr lang="en-US" altLang="zh-CN" sz="1600" dirty="0">
              <a:solidFill>
                <a:schemeClr val="bg1"/>
              </a:solidFill>
              <a:latin typeface="微软雅黑" panose="020B0503020204020204" pitchFamily="34" charset="-122"/>
            </a:endParaRPr>
          </a:p>
        </p:txBody>
      </p:sp>
      <p:sp>
        <p:nvSpPr>
          <p:cNvPr id="22" name="文本框 30"/>
          <p:cNvSpPr txBox="1"/>
          <p:nvPr/>
        </p:nvSpPr>
        <p:spPr>
          <a:xfrm>
            <a:off x="4876800" y="1512888"/>
            <a:ext cx="1524000" cy="315912"/>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多用户多任务</a:t>
            </a:r>
            <a:endParaRPr lang="en-US" altLang="zh-CN" sz="1600" dirty="0">
              <a:solidFill>
                <a:schemeClr val="bg1"/>
              </a:solidFill>
              <a:latin typeface="微软雅黑" panose="020B0503020204020204" pitchFamily="34" charset="-122"/>
            </a:endParaRPr>
          </a:p>
        </p:txBody>
      </p:sp>
      <p:sp>
        <p:nvSpPr>
          <p:cNvPr id="23" name="文本框 31"/>
          <p:cNvSpPr txBox="1"/>
          <p:nvPr/>
        </p:nvSpPr>
        <p:spPr>
          <a:xfrm>
            <a:off x="2819400" y="1512888"/>
            <a:ext cx="1447800" cy="315912"/>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单用户多任务</a:t>
            </a:r>
            <a:endParaRPr lang="en-US" altLang="zh-CN" sz="1600" dirty="0">
              <a:solidFill>
                <a:schemeClr val="bg1"/>
              </a:solidFill>
              <a:latin typeface="微软雅黑" panose="020B0503020204020204" pitchFamily="34" charset="-122"/>
            </a:endParaRPr>
          </a:p>
        </p:txBody>
      </p:sp>
      <p:sp>
        <p:nvSpPr>
          <p:cNvPr id="24" name="文本框 32"/>
          <p:cNvSpPr txBox="1"/>
          <p:nvPr/>
        </p:nvSpPr>
        <p:spPr>
          <a:xfrm>
            <a:off x="6934200" y="1512888"/>
            <a:ext cx="1600200" cy="315912"/>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多处理器系统</a:t>
            </a:r>
            <a:endParaRPr lang="en-US" altLang="zh-CN" sz="1600" dirty="0">
              <a:solidFill>
                <a:schemeClr val="bg1"/>
              </a:solidFill>
              <a:latin typeface="微软雅黑" panose="020B0503020204020204" pitchFamily="34" charset="-122"/>
            </a:endParaRPr>
          </a:p>
        </p:txBody>
      </p:sp>
      <p:sp>
        <p:nvSpPr>
          <p:cNvPr id="25" name="文本框 33"/>
          <p:cNvSpPr txBox="1"/>
          <p:nvPr/>
        </p:nvSpPr>
        <p:spPr>
          <a:xfrm>
            <a:off x="685800" y="2019300"/>
            <a:ext cx="1447800" cy="685800"/>
          </a:xfrm>
          <a:prstGeom prst="rect">
            <a:avLst/>
          </a:prstGeom>
          <a:noFill/>
          <a:ln w="9525">
            <a:noFill/>
          </a:ln>
        </p:spPr>
        <p:txBody>
          <a:bodyPr lIns="68571" tIns="34285" rIns="68571" bIns="34285">
            <a:spAutoFit/>
          </a:bodyPr>
          <a:lstStyle/>
          <a:p>
            <a:pPr algn="just" eaLnBrk="1" hangingPunct="1">
              <a:lnSpc>
                <a:spcPct val="114000"/>
              </a:lnSpc>
              <a:buNone/>
            </a:pPr>
            <a:r>
              <a:rPr lang="en-US" altLang="zh-CN" sz="1200" dirty="0">
                <a:latin typeface="微软雅黑" panose="020B0503020204020204" pitchFamily="34" charset="-122"/>
              </a:rPr>
              <a:t>CP/M</a:t>
            </a:r>
          </a:p>
          <a:p>
            <a:pPr algn="just" eaLnBrk="1" hangingPunct="1">
              <a:lnSpc>
                <a:spcPct val="114000"/>
              </a:lnSpc>
              <a:buNone/>
            </a:pPr>
            <a:r>
              <a:rPr lang="en-US" altLang="zh-CN" sz="1200" dirty="0">
                <a:latin typeface="微软雅黑" panose="020B0503020204020204" pitchFamily="34" charset="-122"/>
              </a:rPr>
              <a:t>MS-DOS</a:t>
            </a:r>
          </a:p>
          <a:p>
            <a:pPr algn="just" eaLnBrk="1" hangingPunct="1">
              <a:lnSpc>
                <a:spcPct val="114000"/>
              </a:lnSpc>
              <a:buNone/>
            </a:pPr>
            <a:endParaRPr lang="zh-CN" altLang="en-US" sz="1200" dirty="0">
              <a:latin typeface="微软雅黑" panose="020B0503020204020204" pitchFamily="34" charset="-122"/>
            </a:endParaRPr>
          </a:p>
        </p:txBody>
      </p:sp>
      <p:sp>
        <p:nvSpPr>
          <p:cNvPr id="26" name="文本框 34"/>
          <p:cNvSpPr txBox="1"/>
          <p:nvPr/>
        </p:nvSpPr>
        <p:spPr>
          <a:xfrm>
            <a:off x="2819400" y="2019300"/>
            <a:ext cx="1376363" cy="474663"/>
          </a:xfrm>
          <a:prstGeom prst="rect">
            <a:avLst/>
          </a:prstGeom>
          <a:noFill/>
          <a:ln w="9525">
            <a:noFill/>
          </a:ln>
        </p:spPr>
        <p:txBody>
          <a:bodyPr lIns="68571" tIns="34285" rIns="68571" bIns="34285">
            <a:spAutoFit/>
          </a:bodyPr>
          <a:lstStyle/>
          <a:p>
            <a:pPr algn="just" eaLnBrk="1" hangingPunct="1">
              <a:lnSpc>
                <a:spcPct val="114000"/>
              </a:lnSpc>
              <a:buNone/>
            </a:pPr>
            <a:r>
              <a:rPr lang="en-US" altLang="zh-CN" sz="1200" dirty="0">
                <a:latin typeface="微软雅黑" panose="020B0503020204020204" pitchFamily="34" charset="-122"/>
              </a:rPr>
              <a:t>Windows 1.X 3.X</a:t>
            </a:r>
          </a:p>
          <a:p>
            <a:pPr algn="just" eaLnBrk="1" hangingPunct="1">
              <a:lnSpc>
                <a:spcPct val="114000"/>
              </a:lnSpc>
              <a:buNone/>
            </a:pPr>
            <a:r>
              <a:rPr lang="en-US" altLang="zh-CN" sz="1200" dirty="0">
                <a:latin typeface="微软雅黑" panose="020B0503020204020204" pitchFamily="34" charset="-122"/>
              </a:rPr>
              <a:t>Windows 95/98</a:t>
            </a:r>
            <a:endParaRPr lang="zh-CN" altLang="en-US" sz="1200" dirty="0">
              <a:latin typeface="微软雅黑" panose="020B0503020204020204" pitchFamily="34" charset="-122"/>
            </a:endParaRPr>
          </a:p>
        </p:txBody>
      </p:sp>
      <p:sp>
        <p:nvSpPr>
          <p:cNvPr id="27" name="文本框 35"/>
          <p:cNvSpPr txBox="1"/>
          <p:nvPr/>
        </p:nvSpPr>
        <p:spPr>
          <a:xfrm>
            <a:off x="4876800" y="2038350"/>
            <a:ext cx="1447800" cy="684213"/>
          </a:xfrm>
          <a:prstGeom prst="rect">
            <a:avLst/>
          </a:prstGeom>
          <a:noFill/>
          <a:ln w="9525">
            <a:noFill/>
          </a:ln>
        </p:spPr>
        <p:txBody>
          <a:bodyPr lIns="68571" tIns="34285" rIns="68571" bIns="34285">
            <a:spAutoFit/>
          </a:bodyPr>
          <a:lstStyle/>
          <a:p>
            <a:pPr algn="just" eaLnBrk="1" hangingPunct="1">
              <a:lnSpc>
                <a:spcPct val="114000"/>
              </a:lnSpc>
              <a:buNone/>
            </a:pPr>
            <a:r>
              <a:rPr lang="en-US" altLang="zh-CN" sz="1200" dirty="0">
                <a:latin typeface="微软雅黑" panose="020B0503020204020204" pitchFamily="34" charset="-122"/>
              </a:rPr>
              <a:t>Unix</a:t>
            </a:r>
            <a:r>
              <a:rPr lang="zh-CN" altLang="en-US" sz="1200" dirty="0">
                <a:latin typeface="微软雅黑" panose="020B0503020204020204" pitchFamily="34" charset="-122"/>
              </a:rPr>
              <a:t>、</a:t>
            </a:r>
            <a:r>
              <a:rPr lang="en-US" altLang="zh-CN" sz="1200" dirty="0">
                <a:latin typeface="微软雅黑" panose="020B0503020204020204" pitchFamily="34" charset="-122"/>
              </a:rPr>
              <a:t>Linux</a:t>
            </a:r>
          </a:p>
          <a:p>
            <a:pPr algn="just" eaLnBrk="1" hangingPunct="1">
              <a:lnSpc>
                <a:spcPct val="114000"/>
              </a:lnSpc>
              <a:buNone/>
            </a:pPr>
            <a:r>
              <a:rPr lang="en-US" altLang="zh-CN" sz="1200" dirty="0">
                <a:latin typeface="微软雅黑" panose="020B0503020204020204" pitchFamily="34" charset="-122"/>
              </a:rPr>
              <a:t>Solaris</a:t>
            </a:r>
          </a:p>
          <a:p>
            <a:pPr algn="just" eaLnBrk="1" hangingPunct="1">
              <a:lnSpc>
                <a:spcPct val="114000"/>
              </a:lnSpc>
              <a:buNone/>
            </a:pPr>
            <a:endParaRPr lang="zh-CN" altLang="en-US" sz="1200" dirty="0">
              <a:latin typeface="微软雅黑" panose="020B0503020204020204" pitchFamily="34" charset="-122"/>
            </a:endParaRPr>
          </a:p>
        </p:txBody>
      </p:sp>
      <p:sp>
        <p:nvSpPr>
          <p:cNvPr id="28" name="文本框 36"/>
          <p:cNvSpPr txBox="1"/>
          <p:nvPr/>
        </p:nvSpPr>
        <p:spPr>
          <a:xfrm>
            <a:off x="6811963" y="1914525"/>
            <a:ext cx="1752600" cy="684213"/>
          </a:xfrm>
          <a:prstGeom prst="rect">
            <a:avLst/>
          </a:prstGeom>
          <a:noFill/>
          <a:ln w="9525">
            <a:noFill/>
          </a:ln>
        </p:spPr>
        <p:txBody>
          <a:bodyPr lIns="68571" tIns="34285" rIns="68571" bIns="34285">
            <a:spAutoFit/>
          </a:bodyPr>
          <a:lstStyle/>
          <a:p>
            <a:pPr algn="just" eaLnBrk="1" hangingPunct="1">
              <a:lnSpc>
                <a:spcPct val="114000"/>
              </a:lnSpc>
              <a:buNone/>
            </a:pPr>
            <a:r>
              <a:rPr lang="zh-CN" altLang="en-US" sz="1200" dirty="0">
                <a:latin typeface="微软雅黑" panose="020B0503020204020204" pitchFamily="34" charset="-122"/>
              </a:rPr>
              <a:t>对称多处理器</a:t>
            </a:r>
            <a:r>
              <a:rPr lang="en-US" altLang="zh-CN" sz="1200" dirty="0">
                <a:latin typeface="微软雅黑" panose="020B0503020204020204" pitchFamily="34" charset="-122"/>
              </a:rPr>
              <a:t>Symmetric Multi-Processing</a:t>
            </a:r>
            <a:r>
              <a:rPr lang="zh-CN" altLang="en-US" sz="1200" dirty="0">
                <a:latin typeface="微软雅黑" panose="020B0503020204020204" pitchFamily="34" charset="-122"/>
              </a:rPr>
              <a:t>即</a:t>
            </a:r>
            <a:r>
              <a:rPr lang="en-US" altLang="zh-CN" sz="1200" dirty="0">
                <a:latin typeface="微软雅黑" panose="020B0503020204020204" pitchFamily="34" charset="-122"/>
              </a:rPr>
              <a:t>SMP</a:t>
            </a:r>
          </a:p>
        </p:txBody>
      </p:sp>
      <p:sp>
        <p:nvSpPr>
          <p:cNvPr id="31"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微机操作系统</a:t>
            </a:r>
          </a:p>
        </p:txBody>
      </p:sp>
      <p:pic>
        <p:nvPicPr>
          <p:cNvPr id="67599" name="图片 6"/>
          <p:cNvPicPr>
            <a:picLocks noChangeAspect="1"/>
          </p:cNvPicPr>
          <p:nvPr/>
        </p:nvPicPr>
        <p:blipFill>
          <a:blip r:embed="rId3"/>
          <a:stretch>
            <a:fillRect/>
          </a:stretch>
        </p:blipFill>
        <p:spPr>
          <a:xfrm>
            <a:off x="579438" y="2514600"/>
            <a:ext cx="1660525" cy="1133475"/>
          </a:xfrm>
          <a:prstGeom prst="rect">
            <a:avLst/>
          </a:prstGeom>
          <a:noFill/>
          <a:ln w="9525">
            <a:noFill/>
          </a:ln>
        </p:spPr>
      </p:pic>
      <p:pic>
        <p:nvPicPr>
          <p:cNvPr id="67600" name="图片 8"/>
          <p:cNvPicPr>
            <a:picLocks noChangeAspect="1"/>
          </p:cNvPicPr>
          <p:nvPr/>
        </p:nvPicPr>
        <p:blipFill>
          <a:blip r:embed="rId4"/>
          <a:stretch>
            <a:fillRect/>
          </a:stretch>
        </p:blipFill>
        <p:spPr>
          <a:xfrm>
            <a:off x="2701925" y="2516188"/>
            <a:ext cx="1641475" cy="1131887"/>
          </a:xfrm>
          <a:prstGeom prst="rect">
            <a:avLst/>
          </a:prstGeom>
          <a:noFill/>
          <a:ln w="9525">
            <a:noFill/>
          </a:ln>
        </p:spPr>
      </p:pic>
      <p:pic>
        <p:nvPicPr>
          <p:cNvPr id="67601" name="图片 14"/>
          <p:cNvPicPr>
            <a:picLocks noChangeAspect="1"/>
          </p:cNvPicPr>
          <p:nvPr/>
        </p:nvPicPr>
        <p:blipFill>
          <a:blip r:embed="rId5"/>
          <a:stretch>
            <a:fillRect/>
          </a:stretch>
        </p:blipFill>
        <p:spPr>
          <a:xfrm>
            <a:off x="4756150" y="2540000"/>
            <a:ext cx="1739900" cy="1114425"/>
          </a:xfrm>
          <a:prstGeom prst="rect">
            <a:avLst/>
          </a:prstGeom>
          <a:noFill/>
          <a:ln w="9525">
            <a:noFill/>
          </a:ln>
        </p:spPr>
      </p:pic>
      <p:pic>
        <p:nvPicPr>
          <p:cNvPr id="67602" name="图片 28"/>
          <p:cNvPicPr>
            <a:picLocks noChangeAspect="1"/>
          </p:cNvPicPr>
          <p:nvPr/>
        </p:nvPicPr>
        <p:blipFill>
          <a:blip r:embed="rId6"/>
          <a:stretch>
            <a:fillRect/>
          </a:stretch>
        </p:blipFill>
        <p:spPr>
          <a:xfrm>
            <a:off x="6858000" y="2571750"/>
            <a:ext cx="1739900" cy="1096963"/>
          </a:xfrm>
          <a:prstGeom prst="rect">
            <a:avLst/>
          </a:prstGeom>
          <a:noFill/>
          <a:ln w="9525">
            <a:noFill/>
          </a:ln>
        </p:spPr>
      </p:pic>
      <p:sp>
        <p:nvSpPr>
          <p:cNvPr id="6" name="文本框 5"/>
          <p:cNvSpPr txBox="1"/>
          <p:nvPr/>
        </p:nvSpPr>
        <p:spPr>
          <a:xfrm>
            <a:off x="579755" y="895350"/>
            <a:ext cx="4572000" cy="337185"/>
          </a:xfrm>
          <a:prstGeom prst="rect">
            <a:avLst/>
          </a:prstGeom>
          <a:noFill/>
        </p:spPr>
        <p:txBody>
          <a:bodyPr wrap="square" rtlCol="0" anchor="t">
            <a:spAutoFit/>
          </a:bodyPr>
          <a:lstStyle/>
          <a:p>
            <a:r>
              <a:rPr lang="en-US" altLang="zh-CN" sz="1600" noProof="0" dirty="0">
                <a:ln>
                  <a:noFill/>
                </a:ln>
                <a:effectLst/>
                <a:uLnTx/>
                <a:uFillTx/>
                <a:sym typeface="+mn-ea"/>
              </a:rPr>
              <a:t>OS</a:t>
            </a:r>
            <a:r>
              <a:rPr lang="zh-CN" altLang="en-US" sz="1600" noProof="0" dirty="0">
                <a:ln>
                  <a:noFill/>
                </a:ln>
                <a:effectLst/>
                <a:uLnTx/>
                <a:uFillTx/>
                <a:sym typeface="+mn-ea"/>
              </a:rPr>
              <a:t>按照运行方式分类：</a:t>
            </a: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62"/>
          <p:cNvGrpSpPr/>
          <p:nvPr/>
        </p:nvGrpSpPr>
        <p:grpSpPr>
          <a:xfrm>
            <a:off x="2494980" y="2494885"/>
            <a:ext cx="1242073" cy="1242074"/>
            <a:chOff x="4993868" y="2326868"/>
            <a:chExt cx="2204265" cy="2204265"/>
          </a:xfrm>
          <a:effectLst>
            <a:outerShdw blurRad="292100" dist="114300" dir="2700000" algn="tl" rotWithShape="0">
              <a:prstClr val="black">
                <a:alpha val="25000"/>
              </a:prstClr>
            </a:outerShdw>
          </a:effectLst>
        </p:grpSpPr>
        <p:sp>
          <p:nvSpPr>
            <p:cNvPr id="44" name="任意多边形 60"/>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5" name="椭圆 59"/>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6" name="椭圆 61"/>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7" name="组合 63"/>
          <p:cNvGrpSpPr/>
          <p:nvPr/>
        </p:nvGrpSpPr>
        <p:grpSpPr>
          <a:xfrm>
            <a:off x="3426192" y="1786070"/>
            <a:ext cx="1242073" cy="1242074"/>
            <a:chOff x="4993868" y="2326868"/>
            <a:chExt cx="2204265" cy="2204265"/>
          </a:xfrm>
          <a:effectLst>
            <a:outerShdw blurRad="292100" dist="114300" dir="2700000" algn="tl" rotWithShape="0">
              <a:prstClr val="black">
                <a:alpha val="25000"/>
              </a:prstClr>
            </a:outerShdw>
          </a:effectLst>
        </p:grpSpPr>
        <p:sp>
          <p:nvSpPr>
            <p:cNvPr id="48" name="任意多边形 64"/>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9" name="椭圆 65"/>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0" name="椭圆 66"/>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1" name="组合 71"/>
          <p:cNvGrpSpPr/>
          <p:nvPr/>
        </p:nvGrpSpPr>
        <p:grpSpPr>
          <a:xfrm>
            <a:off x="4401054" y="2494885"/>
            <a:ext cx="1242073" cy="1242074"/>
            <a:chOff x="4993868" y="2326868"/>
            <a:chExt cx="2204265" cy="2204265"/>
          </a:xfrm>
          <a:effectLst>
            <a:outerShdw blurRad="292100" dist="114300" dir="2700000" algn="tl" rotWithShape="0">
              <a:prstClr val="black">
                <a:alpha val="25000"/>
              </a:prstClr>
            </a:outerShdw>
          </a:effectLst>
        </p:grpSpPr>
        <p:sp>
          <p:nvSpPr>
            <p:cNvPr id="52" name="任意多边形 72"/>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椭圆 73"/>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4" name="椭圆 74"/>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5" name="组合 75"/>
          <p:cNvGrpSpPr/>
          <p:nvPr/>
        </p:nvGrpSpPr>
        <p:grpSpPr>
          <a:xfrm>
            <a:off x="5349798" y="1786070"/>
            <a:ext cx="1242073" cy="1242074"/>
            <a:chOff x="4993868" y="2326868"/>
            <a:chExt cx="2204265" cy="2204265"/>
          </a:xfrm>
          <a:effectLst>
            <a:outerShdw blurRad="292100" dist="114300" dir="2700000" algn="tl" rotWithShape="0">
              <a:prstClr val="black">
                <a:alpha val="25000"/>
              </a:prstClr>
            </a:outerShdw>
          </a:effectLst>
        </p:grpSpPr>
        <p:sp>
          <p:nvSpPr>
            <p:cNvPr id="56" name="任意多边形 76"/>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77"/>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8" name="椭圆 78"/>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9" name="组合 80"/>
          <p:cNvGrpSpPr/>
          <p:nvPr/>
        </p:nvGrpSpPr>
        <p:grpSpPr>
          <a:xfrm>
            <a:off x="6224588" y="1390650"/>
            <a:ext cx="2614612" cy="1448179"/>
            <a:chOff x="5947699" y="908862"/>
            <a:chExt cx="3485550" cy="1932360"/>
          </a:xfrm>
        </p:grpSpPr>
        <p:grpSp>
          <p:nvGrpSpPr>
            <p:cNvPr id="46110" name="组合 81"/>
            <p:cNvGrpSpPr/>
            <p:nvPr/>
          </p:nvGrpSpPr>
          <p:grpSpPr>
            <a:xfrm flipV="1">
              <a:off x="5947699" y="1317986"/>
              <a:ext cx="2684915" cy="333365"/>
              <a:chOff x="5272248" y="4626108"/>
              <a:chExt cx="2684915" cy="333365"/>
            </a:xfrm>
          </p:grpSpPr>
          <p:sp>
            <p:nvSpPr>
              <p:cNvPr id="63" name="椭圆 84"/>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4" name="任意多边形 85"/>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61" name="文本框 82"/>
            <p:cNvSpPr txBox="1"/>
            <p:nvPr/>
          </p:nvSpPr>
          <p:spPr>
            <a:xfrm>
              <a:off x="6344232" y="908862"/>
              <a:ext cx="1780467" cy="449918"/>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6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虚拟</a:t>
              </a:r>
            </a:p>
          </p:txBody>
        </p:sp>
        <p:sp>
          <p:nvSpPr>
            <p:cNvPr id="62" name="文本框 83"/>
            <p:cNvSpPr txBox="1"/>
            <p:nvPr/>
          </p:nvSpPr>
          <p:spPr>
            <a:xfrm>
              <a:off x="6290681" y="1331296"/>
              <a:ext cx="3142568" cy="1509926"/>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把一个物理上的实体变为若干个逻辑上的对应物（包括</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时分复用</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和</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空分复用</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a:t>
              </a:r>
              <a:endPar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endParaRPr>
            </a:p>
            <a:p>
              <a:pPr marR="0" indent="216000" defTabSz="914400" eaLnBrk="1" fontAlgn="auto" hangingPunct="1">
                <a:lnSpc>
                  <a:spcPct val="114000"/>
                </a:lnSpc>
                <a:spcBef>
                  <a:spcPts val="0"/>
                </a:spcBef>
                <a:spcAft>
                  <a:spcPts val="0"/>
                </a:spcAft>
                <a:buClrTx/>
                <a:buSzTx/>
                <a:buFontTx/>
                <a:buNone/>
                <a:defRPr/>
              </a:pP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时分复用</a:t>
              </a:r>
              <a:r>
                <a:rPr lang="zh-CN" altLang="en-US" sz="1000" b="1" dirty="0">
                  <a:solidFill>
                    <a:srgbClr val="FF0000"/>
                  </a:solidFill>
                </a:rPr>
                <a:t>：</a:t>
              </a:r>
              <a:r>
                <a:rPr lang="zh-CN" altLang="en-US" sz="1000" dirty="0">
                  <a:solidFill>
                    <a:schemeClr val="tx1">
                      <a:lumMod val="50000"/>
                    </a:schemeClr>
                  </a:solidFill>
                </a:rPr>
                <a:t>虚拟处理机对多用户服务；虚拟设备为多用户服务</a:t>
              </a:r>
              <a:endParaRPr lang="en-US" altLang="zh-CN" sz="1000" dirty="0">
                <a:solidFill>
                  <a:schemeClr val="tx1">
                    <a:lumMod val="50000"/>
                  </a:schemeClr>
                </a:solidFill>
              </a:endParaRPr>
            </a:p>
            <a:p>
              <a:pPr marR="0" indent="216000" defTabSz="914400" eaLnBrk="1" fontAlgn="auto" hangingPunct="1">
                <a:lnSpc>
                  <a:spcPct val="114000"/>
                </a:lnSpc>
                <a:spcBef>
                  <a:spcPts val="0"/>
                </a:spcBef>
                <a:spcAft>
                  <a:spcPts val="0"/>
                </a:spcAft>
                <a:buClrTx/>
                <a:buSzTx/>
                <a:buFontTx/>
                <a:buNone/>
                <a:defRPr/>
              </a:pPr>
              <a:r>
                <a:rPr lang="zh-CN" altLang="en-US" sz="1000" b="1" dirty="0">
                  <a:solidFill>
                    <a:srgbClr val="FF0000"/>
                  </a:solidFill>
                </a:rPr>
                <a:t>空分复用：</a:t>
              </a:r>
              <a:r>
                <a:rPr lang="zh-CN" altLang="en-US" sz="1000" dirty="0">
                  <a:solidFill>
                    <a:schemeClr val="tx1">
                      <a:lumMod val="50000"/>
                    </a:schemeClr>
                  </a:solidFill>
                </a:rPr>
                <a:t>虚拟存储，提高内存利用率，大程序运行在小内存上</a:t>
              </a:r>
            </a:p>
          </p:txBody>
        </p:sp>
      </p:grpSp>
      <p:grpSp>
        <p:nvGrpSpPr>
          <p:cNvPr id="65" name="组合 86"/>
          <p:cNvGrpSpPr/>
          <p:nvPr/>
        </p:nvGrpSpPr>
        <p:grpSpPr>
          <a:xfrm flipV="1">
            <a:off x="5286375" y="3526575"/>
            <a:ext cx="2714625" cy="1123214"/>
            <a:chOff x="5947699" y="223884"/>
            <a:chExt cx="3620006" cy="1497703"/>
          </a:xfrm>
        </p:grpSpPr>
        <p:grpSp>
          <p:nvGrpSpPr>
            <p:cNvPr id="46105" name="组合 87"/>
            <p:cNvGrpSpPr/>
            <p:nvPr/>
          </p:nvGrpSpPr>
          <p:grpSpPr>
            <a:xfrm flipV="1">
              <a:off x="5947699" y="1317986"/>
              <a:ext cx="2684915" cy="333365"/>
              <a:chOff x="5272248" y="4626108"/>
              <a:chExt cx="2684915" cy="333365"/>
            </a:xfrm>
          </p:grpSpPr>
          <p:sp>
            <p:nvSpPr>
              <p:cNvPr id="69" name="椭圆 90"/>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0" name="任意多边形 91"/>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67" name="文本框 88"/>
            <p:cNvSpPr txBox="1"/>
            <p:nvPr/>
          </p:nvSpPr>
          <p:spPr>
            <a:xfrm flipV="1">
              <a:off x="6852147" y="1271982"/>
              <a:ext cx="1780467" cy="449605"/>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6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异步</a:t>
              </a:r>
            </a:p>
          </p:txBody>
        </p:sp>
        <p:sp>
          <p:nvSpPr>
            <p:cNvPr id="68" name="文本框 89"/>
            <p:cNvSpPr txBox="1"/>
            <p:nvPr/>
          </p:nvSpPr>
          <p:spPr>
            <a:xfrm flipV="1">
              <a:off x="6290683" y="223884"/>
              <a:ext cx="3277022" cy="1055006"/>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单处理机环境下，多个进程并发执行，程序的执行不可能一气呵成，</a:t>
              </a:r>
              <a:r>
                <a:rPr lang="zh-CN" altLang="en-US" sz="1000" noProof="0" dirty="0">
                  <a:solidFill>
                    <a:schemeClr val="tx1">
                      <a:lumMod val="50000"/>
                    </a:schemeClr>
                  </a:solidFill>
                  <a:sym typeface="+mn-ea"/>
                </a:rPr>
                <a:t>系统中的多个程序以不可预知的速度向前推进。</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以</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走走停停</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的方式运行。</a:t>
              </a:r>
            </a:p>
          </p:txBody>
        </p:sp>
      </p:grpSp>
      <p:grpSp>
        <p:nvGrpSpPr>
          <p:cNvPr id="71" name="组合 92"/>
          <p:cNvGrpSpPr/>
          <p:nvPr/>
        </p:nvGrpSpPr>
        <p:grpSpPr>
          <a:xfrm flipH="1">
            <a:off x="76200" y="1252538"/>
            <a:ext cx="3713163" cy="1142682"/>
            <a:chOff x="5947699" y="908862"/>
            <a:chExt cx="4342335" cy="1373384"/>
          </a:xfrm>
        </p:grpSpPr>
        <p:grpSp>
          <p:nvGrpSpPr>
            <p:cNvPr id="46100" name="组合 93"/>
            <p:cNvGrpSpPr/>
            <p:nvPr/>
          </p:nvGrpSpPr>
          <p:grpSpPr>
            <a:xfrm flipV="1">
              <a:off x="5947699" y="1317986"/>
              <a:ext cx="2684915" cy="333365"/>
              <a:chOff x="5272248" y="4626108"/>
              <a:chExt cx="2684915" cy="333365"/>
            </a:xfrm>
          </p:grpSpPr>
          <p:sp>
            <p:nvSpPr>
              <p:cNvPr id="75" name="椭圆 96"/>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6" name="任意多边形 9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3" name="文本框 94"/>
            <p:cNvSpPr txBox="1"/>
            <p:nvPr/>
          </p:nvSpPr>
          <p:spPr>
            <a:xfrm>
              <a:off x="6317474" y="908862"/>
              <a:ext cx="2117088" cy="405261"/>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6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共享</a:t>
              </a:r>
              <a:r>
                <a:rPr kumimoji="0" lang="zh-CN" altLang="en-US" sz="16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（资源的复用）</a:t>
              </a:r>
              <a:endParaRPr kumimoji="0" lang="en-US" altLang="zh-CN" sz="16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endParaRPr>
            </a:p>
          </p:txBody>
        </p:sp>
        <p:sp>
          <p:nvSpPr>
            <p:cNvPr id="74" name="文本框 95"/>
            <p:cNvSpPr txBox="1"/>
            <p:nvPr/>
          </p:nvSpPr>
          <p:spPr>
            <a:xfrm>
              <a:off x="6290683" y="1331295"/>
              <a:ext cx="3999351" cy="950951"/>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系统中的软硬件资源供内存中多个并发执行的进程共同使用（包括</a:t>
              </a:r>
              <a:r>
                <a:rPr kumimoji="0" lang="zh-CN" altLang="en-US" sz="1000" b="1"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互斥共享</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（如打印机，某些变量，队列等一段时间只允许一个进程访问的资源）和</a:t>
              </a:r>
              <a:r>
                <a:rPr kumimoji="0" lang="zh-CN" altLang="en-US" sz="1000" b="1"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同时访问</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（如可重入代码，磁盘等）。</a:t>
              </a:r>
            </a:p>
          </p:txBody>
        </p:sp>
      </p:grpSp>
      <p:grpSp>
        <p:nvGrpSpPr>
          <p:cNvPr id="77" name="组合 104"/>
          <p:cNvGrpSpPr/>
          <p:nvPr/>
        </p:nvGrpSpPr>
        <p:grpSpPr>
          <a:xfrm flipH="1" flipV="1">
            <a:off x="76200" y="3499033"/>
            <a:ext cx="2803525" cy="1068205"/>
            <a:chOff x="5947699" y="324842"/>
            <a:chExt cx="3433909" cy="1384011"/>
          </a:xfrm>
        </p:grpSpPr>
        <p:grpSp>
          <p:nvGrpSpPr>
            <p:cNvPr id="46095" name="组合 105"/>
            <p:cNvGrpSpPr/>
            <p:nvPr/>
          </p:nvGrpSpPr>
          <p:grpSpPr>
            <a:xfrm flipV="1">
              <a:off x="5947699" y="1317986"/>
              <a:ext cx="2684915" cy="333365"/>
              <a:chOff x="5272248" y="4626108"/>
              <a:chExt cx="2684915" cy="333365"/>
            </a:xfrm>
          </p:grpSpPr>
          <p:sp>
            <p:nvSpPr>
              <p:cNvPr id="81" name="椭圆 108"/>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任意多边形 109"/>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9" name="文本框 106"/>
            <p:cNvSpPr txBox="1"/>
            <p:nvPr/>
          </p:nvSpPr>
          <p:spPr>
            <a:xfrm flipV="1">
              <a:off x="6852146" y="1271982"/>
              <a:ext cx="1780467" cy="436871"/>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6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并发</a:t>
              </a:r>
              <a:endParaRPr kumimoji="0" lang="en-US" altLang="zh-CN" sz="14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80" name="文本框 107"/>
            <p:cNvSpPr txBox="1"/>
            <p:nvPr/>
          </p:nvSpPr>
          <p:spPr>
            <a:xfrm flipV="1">
              <a:off x="5947700" y="324842"/>
              <a:ext cx="3433908" cy="1010917"/>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b="1"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并发：</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两个或多个事件在同一时间间隔内发生，</a:t>
              </a:r>
              <a:r>
                <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Concurrence</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a:t>
              </a:r>
              <a:endPar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14000"/>
                </a:lnSpc>
                <a:spcBef>
                  <a:spcPts val="0"/>
                </a:spcBef>
                <a:spcAft>
                  <a:spcPts val="0"/>
                </a:spcAft>
                <a:buClrTx/>
                <a:buSzTx/>
                <a:buFontTx/>
                <a:buNone/>
                <a:defRPr/>
              </a:pPr>
              <a:r>
                <a:rPr kumimoji="0" lang="zh-CN" altLang="en-US" sz="1000" b="1"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并行：</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指两个或多个事件在同一时刻发生，</a:t>
              </a:r>
              <a:r>
                <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Parallelism</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a:t>
              </a:r>
            </a:p>
          </p:txBody>
        </p:sp>
      </p:grpSp>
      <p:sp>
        <p:nvSpPr>
          <p:cNvPr id="94" name="文本框 122"/>
          <p:cNvSpPr txBox="1"/>
          <p:nvPr/>
        </p:nvSpPr>
        <p:spPr>
          <a:xfrm>
            <a:off x="2736850" y="2855913"/>
            <a:ext cx="749300"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01</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5" name="文本框 125"/>
          <p:cNvSpPr txBox="1"/>
          <p:nvPr/>
        </p:nvSpPr>
        <p:spPr>
          <a:xfrm>
            <a:off x="3673475" y="2125663"/>
            <a:ext cx="750888"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02</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6" name="文本框 128"/>
          <p:cNvSpPr txBox="1"/>
          <p:nvPr/>
        </p:nvSpPr>
        <p:spPr>
          <a:xfrm>
            <a:off x="5603875" y="2170113"/>
            <a:ext cx="749300"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04</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7" name="文本框 131"/>
          <p:cNvSpPr txBox="1"/>
          <p:nvPr/>
        </p:nvSpPr>
        <p:spPr>
          <a:xfrm>
            <a:off x="4646613" y="2832100"/>
            <a:ext cx="750887" cy="554038"/>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03</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83"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操作系统的基础特征</a:t>
            </a: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204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4826" y="1967517"/>
            <a:ext cx="8134350" cy="2633276"/>
            <a:chOff x="673100" y="1525790"/>
            <a:chExt cx="10845800" cy="3511035"/>
          </a:xfrm>
        </p:grpSpPr>
        <p:sp>
          <p:nvSpPr>
            <p:cNvPr id="58" name="ïsḷîde"/>
            <p:cNvSpPr/>
            <p:nvPr/>
          </p:nvSpPr>
          <p:spPr bwMode="auto">
            <a:xfrm>
              <a:off x="673100"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59" name="îSḷïḋe"/>
            <p:cNvSpPr/>
            <p:nvPr/>
          </p:nvSpPr>
          <p:spPr bwMode="auto">
            <a:xfrm>
              <a:off x="2727477" y="2982961"/>
              <a:ext cx="2628292" cy="1311179"/>
            </a:xfrm>
            <a:prstGeom prst="hexagon">
              <a:avLst/>
            </a:prstGeom>
            <a:solidFill>
              <a:schemeClr val="bg1">
                <a:lumMod val="95000"/>
              </a:schemeClr>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0" name="íšļíḍè"/>
            <p:cNvSpPr/>
            <p:nvPr/>
          </p:nvSpPr>
          <p:spPr bwMode="auto">
            <a:xfrm>
              <a:off x="4781854"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1" name="îṧḷíḋé"/>
            <p:cNvSpPr/>
            <p:nvPr/>
          </p:nvSpPr>
          <p:spPr bwMode="auto">
            <a:xfrm>
              <a:off x="6836231" y="2982961"/>
              <a:ext cx="2628292" cy="1311179"/>
            </a:xfrm>
            <a:prstGeom prst="hexagon">
              <a:avLst/>
            </a:prstGeom>
            <a:solidFill>
              <a:schemeClr val="bg1">
                <a:lumMod val="95000"/>
              </a:schemeClr>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2" name="íṣlíḍè"/>
            <p:cNvSpPr/>
            <p:nvPr/>
          </p:nvSpPr>
          <p:spPr bwMode="auto">
            <a:xfrm>
              <a:off x="8890608"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3" name="îṧlîḍe"/>
            <p:cNvSpPr/>
            <p:nvPr/>
          </p:nvSpPr>
          <p:spPr bwMode="auto">
            <a:xfrm>
              <a:off x="7866670" y="3365703"/>
              <a:ext cx="567414" cy="54569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a:lstStyle/>
            <a:p>
              <a:endParaRPr lang="zh-CN" altLang="en-US" sz="100"/>
            </a:p>
          </p:txBody>
        </p:sp>
        <p:sp>
          <p:nvSpPr>
            <p:cNvPr id="64" name="iṥḷíďe"/>
            <p:cNvSpPr/>
            <p:nvPr/>
          </p:nvSpPr>
          <p:spPr bwMode="auto">
            <a:xfrm>
              <a:off x="3757917" y="3365618"/>
              <a:ext cx="567412" cy="545864"/>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a:lstStyle/>
            <a:p>
              <a:endParaRPr lang="zh-CN" altLang="en-US" sz="100"/>
            </a:p>
          </p:txBody>
        </p:sp>
        <p:sp>
          <p:nvSpPr>
            <p:cNvPr id="65" name="iṥḻíḓê"/>
            <p:cNvSpPr/>
            <p:nvPr/>
          </p:nvSpPr>
          <p:spPr bwMode="auto">
            <a:xfrm>
              <a:off x="1703540" y="3355375"/>
              <a:ext cx="567412" cy="56635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68580" tIns="34290" rIns="68580" bIns="34290">
              <a:normAutofit/>
            </a:bodyPr>
            <a:lstStyle/>
            <a:p>
              <a:endParaRPr lang="zh-CN" altLang="en-US" sz="100"/>
            </a:p>
          </p:txBody>
        </p:sp>
        <p:sp>
          <p:nvSpPr>
            <p:cNvPr id="66" name="îsḻiḋè"/>
            <p:cNvSpPr/>
            <p:nvPr/>
          </p:nvSpPr>
          <p:spPr bwMode="auto">
            <a:xfrm>
              <a:off x="9921048" y="3390890"/>
              <a:ext cx="567412" cy="495320"/>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txBody>
            <a:bodyPr/>
            <a:lstStyle/>
            <a:p>
              <a:endParaRPr lang="zh-CN" altLang="en-US" sz="100"/>
            </a:p>
          </p:txBody>
        </p:sp>
        <p:sp>
          <p:nvSpPr>
            <p:cNvPr id="67" name="îṥḷiḋè"/>
            <p:cNvSpPr/>
            <p:nvPr/>
          </p:nvSpPr>
          <p:spPr bwMode="auto">
            <a:xfrm>
              <a:off x="5778268" y="3381375"/>
              <a:ext cx="635464" cy="514350"/>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1350"/>
            </a:p>
          </p:txBody>
        </p:sp>
        <p:grpSp>
          <p:nvGrpSpPr>
            <p:cNvPr id="68" name="ïsḻîde"/>
            <p:cNvGrpSpPr/>
            <p:nvPr/>
          </p:nvGrpSpPr>
          <p:grpSpPr>
            <a:xfrm>
              <a:off x="2235411" y="1525790"/>
              <a:ext cx="3313754" cy="1556648"/>
              <a:chOff x="2235411" y="1809109"/>
              <a:chExt cx="3313754" cy="1556648"/>
            </a:xfrm>
          </p:grpSpPr>
          <p:sp>
            <p:nvSpPr>
              <p:cNvPr id="81" name="ï$ļidè"/>
              <p:cNvSpPr txBox="1"/>
              <p:nvPr/>
            </p:nvSpPr>
            <p:spPr>
              <a:xfrm>
                <a:off x="2468588" y="2314705"/>
                <a:ext cx="2847399" cy="1051052"/>
              </a:xfrm>
              <a:prstGeom prst="rect">
                <a:avLst/>
              </a:prstGeom>
              <a:noFill/>
            </p:spPr>
            <p:txBody>
              <a:bodyPr wrap="square" lIns="68580" tIns="34290" rIns="68580" bIns="34290">
                <a:normAutofit fontScale="90000"/>
              </a:bodyPr>
              <a:lstStyle/>
              <a:p>
                <a:pPr marL="342900" indent="-342900" algn="ctr">
                  <a:lnSpc>
                    <a:spcPct val="120000"/>
                  </a:lnSpc>
                  <a:buClr>
                    <a:srgbClr val="FF0000"/>
                  </a:buClr>
                  <a:buFont typeface="Wingdings" panose="05000000000000000000" pitchFamily="2" charset="2"/>
                  <a:buChar char="Ø"/>
                </a:pPr>
                <a:r>
                  <a:rPr lang="zh-CN" altLang="en-US" sz="1800" dirty="0"/>
                  <a:t>定位</a:t>
                </a:r>
                <a:r>
                  <a:rPr lang="en-US" altLang="zh-CN" sz="1800" dirty="0"/>
                  <a:t>OS</a:t>
                </a:r>
                <a:r>
                  <a:rPr lang="zh-CN" altLang="en-US" sz="1800" dirty="0"/>
                  <a:t>内核并将其加载到内存中。</a:t>
                </a:r>
              </a:p>
            </p:txBody>
          </p:sp>
          <p:sp>
            <p:nvSpPr>
              <p:cNvPr id="82" name="ïṧļíḋê"/>
              <p:cNvSpPr txBox="1"/>
              <p:nvPr/>
            </p:nvSpPr>
            <p:spPr>
              <a:xfrm>
                <a:off x="2235411" y="1809109"/>
                <a:ext cx="3313754" cy="393389"/>
              </a:xfrm>
              <a:prstGeom prst="rect">
                <a:avLst/>
              </a:prstGeom>
              <a:noFill/>
            </p:spPr>
            <p:txBody>
              <a:bodyPr wrap="square" lIns="68580" tIns="34290" rIns="68580" bIns="34290">
                <a:noAutofit/>
              </a:bodyPr>
              <a:lstStyle/>
              <a:p>
                <a:pPr algn="ctr"/>
                <a:r>
                  <a:rPr lang="zh-CN" altLang="en-US" sz="1800" b="1" dirty="0"/>
                  <a:t>引导程序：位于固件</a:t>
                </a:r>
              </a:p>
            </p:txBody>
          </p:sp>
        </p:grpSp>
        <p:sp>
          <p:nvSpPr>
            <p:cNvPr id="80" name="îşḷíḓè"/>
            <p:cNvSpPr txBox="1"/>
            <p:nvPr/>
          </p:nvSpPr>
          <p:spPr>
            <a:xfrm>
              <a:off x="6807139" y="1823780"/>
              <a:ext cx="2847400" cy="1051052"/>
            </a:xfrm>
            <a:prstGeom prst="rect">
              <a:avLst/>
            </a:prstGeom>
            <a:noFill/>
          </p:spPr>
          <p:txBody>
            <a:bodyPr wrap="square" lIns="68580" tIns="34290" rIns="68580" bIns="34290">
              <a:normAutofit/>
            </a:bodyPr>
            <a:lstStyle/>
            <a:p>
              <a:pPr algn="ctr"/>
              <a:r>
                <a:rPr lang="zh-CN" altLang="en-US" sz="1800" b="1" dirty="0"/>
                <a:t>事件：硬件中断或软件中断引起</a:t>
              </a:r>
            </a:p>
          </p:txBody>
        </p:sp>
        <p:sp>
          <p:nvSpPr>
            <p:cNvPr id="78" name="íşľiḍé"/>
            <p:cNvSpPr txBox="1"/>
            <p:nvPr/>
          </p:nvSpPr>
          <p:spPr>
            <a:xfrm>
              <a:off x="9009316" y="4643436"/>
              <a:ext cx="2390876" cy="393389"/>
            </a:xfrm>
            <a:prstGeom prst="rect">
              <a:avLst/>
            </a:prstGeom>
            <a:noFill/>
          </p:spPr>
          <p:txBody>
            <a:bodyPr wrap="square" lIns="68580" tIns="34290" rIns="68580" bIns="34290">
              <a:noAutofit/>
            </a:bodyPr>
            <a:lstStyle/>
            <a:p>
              <a:pPr algn="ctr"/>
              <a:r>
                <a:rPr lang="zh-CN" altLang="en-US" sz="1800" b="1" dirty="0"/>
                <a:t>程序：位于外存</a:t>
              </a:r>
            </a:p>
          </p:txBody>
        </p:sp>
        <p:sp>
          <p:nvSpPr>
            <p:cNvPr id="76" name="í$ḻiḍê"/>
            <p:cNvSpPr txBox="1"/>
            <p:nvPr/>
          </p:nvSpPr>
          <p:spPr>
            <a:xfrm>
              <a:off x="4470572" y="4642525"/>
              <a:ext cx="3414813" cy="393389"/>
            </a:xfrm>
            <a:prstGeom prst="rect">
              <a:avLst/>
            </a:prstGeom>
            <a:noFill/>
          </p:spPr>
          <p:txBody>
            <a:bodyPr wrap="square" lIns="68580" tIns="34290" rIns="68580" bIns="34290">
              <a:noAutofit/>
            </a:bodyPr>
            <a:lstStyle/>
            <a:p>
              <a:pPr algn="ctr"/>
              <a:r>
                <a:rPr lang="zh-CN" altLang="en-US" sz="1800" b="1" dirty="0"/>
                <a:t>执行程序：位于内存</a:t>
              </a:r>
            </a:p>
          </p:txBody>
        </p:sp>
        <p:sp>
          <p:nvSpPr>
            <p:cNvPr id="74" name="îṥľíḑé"/>
            <p:cNvSpPr txBox="1"/>
            <p:nvPr/>
          </p:nvSpPr>
          <p:spPr>
            <a:xfrm>
              <a:off x="791800" y="4641678"/>
              <a:ext cx="2390876" cy="393389"/>
            </a:xfrm>
            <a:prstGeom prst="rect">
              <a:avLst/>
            </a:prstGeom>
            <a:noFill/>
          </p:spPr>
          <p:txBody>
            <a:bodyPr wrap="square" lIns="68580" tIns="34290" rIns="68580" bIns="34290">
              <a:noAutofit/>
            </a:bodyPr>
            <a:lstStyle/>
            <a:p>
              <a:pPr algn="ctr"/>
              <a:r>
                <a:rPr lang="zh-CN" altLang="en-US" sz="1800" b="1" dirty="0"/>
                <a:t>指令：</a:t>
              </a:r>
              <a:r>
                <a:rPr lang="en-US" altLang="zh-CN" sz="1800" b="1" dirty="0"/>
                <a:t>CPU</a:t>
              </a:r>
              <a:r>
                <a:rPr lang="zh-CN" altLang="en-US" sz="1800" b="1" dirty="0"/>
                <a:t>执行</a:t>
              </a:r>
            </a:p>
          </p:txBody>
        </p:sp>
      </p:grpSp>
      <p:sp>
        <p:nvSpPr>
          <p:cNvPr id="3" name="文本框 2"/>
          <p:cNvSpPr txBox="1"/>
          <p:nvPr>
            <p:custDataLst>
              <p:tags r:id="rId2"/>
            </p:custDataLst>
          </p:nvPr>
        </p:nvSpPr>
        <p:spPr>
          <a:xfrm>
            <a:off x="914400" y="144463"/>
            <a:ext cx="60198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1.4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操作系统的运行环境</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745490" y="590550"/>
            <a:ext cx="7840345" cy="922020"/>
          </a:xfrm>
          <a:prstGeom prst="rect">
            <a:avLst/>
          </a:prstGeom>
          <a:noFill/>
        </p:spPr>
        <p:txBody>
          <a:bodyPr wrap="square" rtlCol="0" anchor="t">
            <a:spAutoFit/>
          </a:bodyPr>
          <a:lstStyle/>
          <a:p>
            <a:r>
              <a:rPr lang="en-US" altLang="zh-CN" sz="1800" dirty="0">
                <a:sym typeface="+mn-ea"/>
              </a:rPr>
              <a:t>OS</a:t>
            </a:r>
            <a:r>
              <a:rPr lang="zh-CN" altLang="en-US" sz="1800" dirty="0">
                <a:sym typeface="+mn-ea"/>
              </a:rPr>
              <a:t>划分为几个层次，将不同的功能放在不同层次中，将与硬件紧密相关的模块、设备驱动程序、运行频率高的模块、公共模块的基本操作安排在紧靠硬件的软件层中，紧靠内存，称</a:t>
            </a:r>
            <a:r>
              <a:rPr lang="en-US" altLang="zh-CN" sz="1800" b="1" dirty="0">
                <a:solidFill>
                  <a:srgbClr val="FF0000"/>
                </a:solidFill>
                <a:sym typeface="+mn-ea"/>
              </a:rPr>
              <a:t>OS</a:t>
            </a:r>
            <a:r>
              <a:rPr lang="zh-CN" altLang="en-US" sz="1800" b="1" dirty="0">
                <a:solidFill>
                  <a:srgbClr val="FF0000"/>
                </a:solidFill>
                <a:sym typeface="+mn-ea"/>
              </a:rPr>
              <a:t>内核</a:t>
            </a:r>
            <a:r>
              <a:rPr lang="zh-CN" altLang="en-US" sz="1800" dirty="0">
                <a:sym typeface="+mn-ea"/>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šḻîḋè"/>
          <p:cNvSpPr/>
          <p:nvPr/>
        </p:nvSpPr>
        <p:spPr>
          <a:xfrm>
            <a:off x="1609567" y="1411518"/>
            <a:ext cx="6204689" cy="1593244"/>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t>中断处理</a:t>
            </a:r>
          </a:p>
          <a:p>
            <a:pPr marL="342900" indent="-342900">
              <a:lnSpc>
                <a:spcPct val="120000"/>
              </a:lnSpc>
              <a:buClr>
                <a:srgbClr val="FF0000"/>
              </a:buClr>
              <a:buFont typeface="Wingdings" panose="05000000000000000000" pitchFamily="2" charset="2"/>
              <a:buChar char="Ø"/>
            </a:pPr>
            <a:r>
              <a:rPr lang="zh-CN" altLang="en-US" sz="1650" dirty="0"/>
              <a:t>时钟管理</a:t>
            </a:r>
          </a:p>
          <a:p>
            <a:pPr marL="342900" indent="-342900">
              <a:lnSpc>
                <a:spcPct val="120000"/>
              </a:lnSpc>
              <a:buClr>
                <a:srgbClr val="FF0000"/>
              </a:buClr>
              <a:buFont typeface="Wingdings" panose="05000000000000000000" pitchFamily="2" charset="2"/>
              <a:buChar char="Ø"/>
            </a:pPr>
            <a:r>
              <a:rPr lang="zh-CN" altLang="en-US" sz="1650" dirty="0"/>
              <a:t>原语操作</a:t>
            </a:r>
            <a:endParaRPr lang="en-US" altLang="zh-CN" sz="1650" dirty="0"/>
          </a:p>
          <a:p>
            <a:pPr marL="800100" lvl="1" indent="-342900">
              <a:lnSpc>
                <a:spcPct val="120000"/>
              </a:lnSpc>
              <a:buClr>
                <a:srgbClr val="FF0000"/>
              </a:buClr>
              <a:buFont typeface="Wingdings" panose="05000000000000000000" pitchFamily="2" charset="2"/>
              <a:buChar char="p"/>
            </a:pPr>
            <a:r>
              <a:rPr lang="zh-CN" altLang="en-US" sz="1650" dirty="0"/>
              <a:t>由若干条指令组成，用于完成一定功能。</a:t>
            </a:r>
          </a:p>
          <a:p>
            <a:pPr marL="800100" lvl="1" indent="-342900">
              <a:lnSpc>
                <a:spcPct val="120000"/>
              </a:lnSpc>
              <a:buClr>
                <a:srgbClr val="FF0000"/>
              </a:buClr>
              <a:buFont typeface="Wingdings" panose="05000000000000000000" pitchFamily="2" charset="2"/>
              <a:buChar char="p"/>
            </a:pPr>
            <a:r>
              <a:rPr lang="zh-CN" altLang="en-US" sz="1650" dirty="0"/>
              <a:t>原子操作：要么不做，要么全做，不可分割。</a:t>
            </a:r>
          </a:p>
        </p:txBody>
      </p:sp>
      <p:sp>
        <p:nvSpPr>
          <p:cNvPr id="22" name="i$lîďê"/>
          <p:cNvSpPr/>
          <p:nvPr/>
        </p:nvSpPr>
        <p:spPr>
          <a:xfrm>
            <a:off x="1651293" y="1073174"/>
            <a:ext cx="2772038" cy="294658"/>
          </a:xfrm>
          <a:prstGeom prst="rect">
            <a:avLst/>
          </a:prstGeom>
          <a:noFill/>
          <a:ln>
            <a:noFill/>
          </a:ln>
        </p:spPr>
        <p:txBody>
          <a:bodyPr wrap="square" lIns="68580" tIns="34290" rIns="68580" bIns="34290" anchor="ctr" anchorCtr="0">
            <a:noAutofit/>
          </a:bodyPr>
          <a:lstStyle/>
          <a:p>
            <a:r>
              <a:rPr lang="zh-CN" altLang="en-US" sz="1800" dirty="0"/>
              <a:t>支撑功能</a:t>
            </a:r>
          </a:p>
        </p:txBody>
      </p:sp>
      <p:sp>
        <p:nvSpPr>
          <p:cNvPr id="23" name="î$ļíḋè"/>
          <p:cNvSpPr/>
          <p:nvPr/>
        </p:nvSpPr>
        <p:spPr>
          <a:xfrm>
            <a:off x="1651293" y="3517525"/>
            <a:ext cx="3989654" cy="481369"/>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t>进程管理、存储器管理、设备管理</a:t>
            </a:r>
          </a:p>
        </p:txBody>
      </p:sp>
      <p:sp>
        <p:nvSpPr>
          <p:cNvPr id="24" name="ïṧḷïḋè"/>
          <p:cNvSpPr/>
          <p:nvPr/>
        </p:nvSpPr>
        <p:spPr>
          <a:xfrm>
            <a:off x="1651295" y="3177221"/>
            <a:ext cx="2772038" cy="311327"/>
          </a:xfrm>
          <a:prstGeom prst="rect">
            <a:avLst/>
          </a:prstGeom>
          <a:noFill/>
          <a:ln>
            <a:noFill/>
          </a:ln>
        </p:spPr>
        <p:txBody>
          <a:bodyPr wrap="square" lIns="68580" tIns="34290" rIns="68580" bIns="34290" anchor="ctr" anchorCtr="0">
            <a:noAutofit/>
          </a:bodyPr>
          <a:lstStyle/>
          <a:p>
            <a:r>
              <a:rPr lang="zh-CN" altLang="en-US" sz="1800" dirty="0"/>
              <a:t>资源管理功能</a:t>
            </a:r>
          </a:p>
        </p:txBody>
      </p:sp>
      <p:sp>
        <p:nvSpPr>
          <p:cNvPr id="28" name="íṥḻîḓe"/>
          <p:cNvSpPr/>
          <p:nvPr/>
        </p:nvSpPr>
        <p:spPr>
          <a:xfrm>
            <a:off x="1138667" y="3144247"/>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9" name="îşļiḓè"/>
          <p:cNvSpPr/>
          <p:nvPr/>
        </p:nvSpPr>
        <p:spPr>
          <a:xfrm>
            <a:off x="1138667" y="1036417"/>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31" name="íSlíḋe"/>
          <p:cNvSpPr/>
          <p:nvPr/>
        </p:nvSpPr>
        <p:spPr>
          <a:xfrm>
            <a:off x="1281357" y="1202930"/>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32" name="ïśḷïḓe"/>
          <p:cNvSpPr/>
          <p:nvPr/>
        </p:nvSpPr>
        <p:spPr>
          <a:xfrm>
            <a:off x="1303061" y="3286342"/>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3" name="文本框 2"/>
          <p:cNvSpPr txBox="1"/>
          <p:nvPr>
            <p:custDataLst>
              <p:tags r:id="rId1"/>
            </p:custDataLst>
          </p:nvPr>
        </p:nvSpPr>
        <p:spPr>
          <a:xfrm>
            <a:off x="914400" y="144463"/>
            <a:ext cx="60198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1.4.2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操作系统内核</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609600" y="1417638"/>
            <a:ext cx="1428750" cy="2754312"/>
            <a:chOff x="609600" y="1417644"/>
            <a:chExt cx="1429394" cy="2754306"/>
          </a:xfrm>
        </p:grpSpPr>
        <p:sp>
          <p:nvSpPr>
            <p:cNvPr id="22" name="Pentagon 78"/>
            <p:cNvSpPr/>
            <p:nvPr/>
          </p:nvSpPr>
          <p:spPr>
            <a:xfrm rot="5400000">
              <a:off x="42537" y="1984707"/>
              <a:ext cx="2484276" cy="1350150"/>
            </a:xfrm>
            <a:prstGeom prst="homePlate">
              <a:avLst>
                <a:gd name="adj" fmla="val 3176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3" name="Oval 76"/>
            <p:cNvSpPr/>
            <p:nvPr/>
          </p:nvSpPr>
          <p:spPr>
            <a:xfrm>
              <a:off x="609600"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TextBox 79"/>
            <p:cNvSpPr txBox="1"/>
            <p:nvPr/>
          </p:nvSpPr>
          <p:spPr>
            <a:xfrm>
              <a:off x="819485" y="2884885"/>
              <a:ext cx="930383" cy="83869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en-US" altLang="zh-CN" sz="5000" b="1" kern="1200" cap="none" spc="0" normalizeH="0" baseline="0" noProof="0" dirty="0">
                  <a:solidFill>
                    <a:schemeClr val="accent5"/>
                  </a:solidFill>
                  <a:latin typeface="+mn-lt"/>
                  <a:ea typeface="+mn-ea"/>
                  <a:cs typeface="+mn-cs"/>
                </a:rPr>
                <a:t>01</a:t>
              </a:r>
              <a:endParaRPr kumimoji="0" lang="en-US" sz="5000" b="1" kern="1200" cap="none" spc="0" normalizeH="0" baseline="0" noProof="0" dirty="0">
                <a:solidFill>
                  <a:schemeClr val="accent5"/>
                </a:solidFill>
                <a:latin typeface="+mn-lt"/>
                <a:ea typeface="+mn-ea"/>
                <a:cs typeface="+mn-cs"/>
              </a:endParaRPr>
            </a:p>
          </p:txBody>
        </p:sp>
        <p:sp>
          <p:nvSpPr>
            <p:cNvPr id="25" name="TextBox 80"/>
            <p:cNvSpPr txBox="1"/>
            <p:nvPr/>
          </p:nvSpPr>
          <p:spPr>
            <a:xfrm>
              <a:off x="1010239" y="3543106"/>
              <a:ext cx="548868" cy="31547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zh-CN" altLang="en-US" sz="1600" kern="1200" cap="small" spc="0" normalizeH="0" baseline="0" noProof="0" dirty="0">
                  <a:latin typeface="微软雅黑" panose="020B0503020204020204" pitchFamily="34" charset="-122"/>
                  <a:ea typeface="微软雅黑" panose="020B0503020204020204" pitchFamily="34" charset="-122"/>
                  <a:cs typeface="+mn-cs"/>
                </a:rPr>
                <a:t>概念</a:t>
              </a:r>
              <a:endParaRPr kumimoji="0" lang="en-US" sz="1600" kern="1200" cap="small" spc="0" normalizeH="0" baseline="0" noProof="0" dirty="0">
                <a:latin typeface="微软雅黑" panose="020B0503020204020204" pitchFamily="34" charset="-122"/>
                <a:ea typeface="微软雅黑" panose="020B0503020204020204" pitchFamily="34" charset="-122"/>
                <a:cs typeface="+mn-cs"/>
              </a:endParaRPr>
            </a:p>
          </p:txBody>
        </p:sp>
        <p:grpSp>
          <p:nvGrpSpPr>
            <p:cNvPr id="39987" name="组合 30"/>
            <p:cNvGrpSpPr/>
            <p:nvPr/>
          </p:nvGrpSpPr>
          <p:grpSpPr>
            <a:xfrm>
              <a:off x="673710" y="1504948"/>
              <a:ext cx="1365284" cy="1150443"/>
              <a:chOff x="3676450" y="2474637"/>
              <a:chExt cx="1820379" cy="1533920"/>
            </a:xfrm>
          </p:grpSpPr>
          <p:sp>
            <p:nvSpPr>
              <p:cNvPr id="39988" name="矩形 47"/>
              <p:cNvSpPr/>
              <p:nvPr/>
            </p:nvSpPr>
            <p:spPr>
              <a:xfrm>
                <a:off x="3692570" y="2982638"/>
                <a:ext cx="1711816" cy="1025919"/>
              </a:xfrm>
              <a:prstGeom prst="rect">
                <a:avLst/>
              </a:prstGeom>
              <a:noFill/>
              <a:ln w="9525">
                <a:noFill/>
              </a:ln>
            </p:spPr>
            <p:txBody>
              <a:bodyPr>
                <a:spAutoFit/>
              </a:bodyPr>
              <a:lstStyle/>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用户观点</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系统观点</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进程观点</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虚拟机观点</a:t>
                </a:r>
              </a:p>
            </p:txBody>
          </p:sp>
          <p:sp>
            <p:nvSpPr>
              <p:cNvPr id="39989" name="文本框 48"/>
              <p:cNvSpPr/>
              <p:nvPr/>
            </p:nvSpPr>
            <p:spPr>
              <a:xfrm>
                <a:off x="3676450" y="2474637"/>
                <a:ext cx="1820379" cy="492441"/>
              </a:xfrm>
              <a:prstGeom prst="rect">
                <a:avLst/>
              </a:prstGeom>
              <a:noFill/>
              <a:ln w="9525">
                <a:noFill/>
              </a:ln>
            </p:spPr>
            <p:txBody>
              <a:bodyPr>
                <a:spAutoFit/>
              </a:bodyPr>
              <a:lstStyle/>
              <a:p>
                <a:pPr eaLnBrk="1" hangingPunct="1">
                  <a:buNone/>
                </a:pPr>
                <a:r>
                  <a:rPr lang="zh-CN" altLang="en-US" b="1" dirty="0">
                    <a:solidFill>
                      <a:schemeClr val="bg1"/>
                    </a:solidFill>
                    <a:latin typeface="微软雅黑" panose="020B0503020204020204" pitchFamily="34" charset="-122"/>
                    <a:sym typeface="宋体" panose="02010600030101010101" pitchFamily="2" charset="-122"/>
                  </a:rPr>
                  <a:t>概念</a:t>
                </a:r>
              </a:p>
            </p:txBody>
          </p:sp>
        </p:grpSp>
      </p:grpSp>
      <p:grpSp>
        <p:nvGrpSpPr>
          <p:cNvPr id="29" name="Group 28"/>
          <p:cNvGrpSpPr/>
          <p:nvPr/>
        </p:nvGrpSpPr>
        <p:grpSpPr>
          <a:xfrm>
            <a:off x="2200275" y="1417638"/>
            <a:ext cx="1449388" cy="2754312"/>
            <a:chOff x="2200925" y="1417644"/>
            <a:chExt cx="1448125" cy="2754306"/>
          </a:xfrm>
        </p:grpSpPr>
        <p:sp>
          <p:nvSpPr>
            <p:cNvPr id="30" name="Pentagon 143"/>
            <p:cNvSpPr/>
            <p:nvPr/>
          </p:nvSpPr>
          <p:spPr>
            <a:xfrm rot="5400000">
              <a:off x="1633862" y="1984707"/>
              <a:ext cx="2484276" cy="1350150"/>
            </a:xfrm>
            <a:prstGeom prst="homePlate">
              <a:avLst>
                <a:gd name="adj" fmla="val 3176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1" name="Oval 147"/>
            <p:cNvSpPr/>
            <p:nvPr/>
          </p:nvSpPr>
          <p:spPr>
            <a:xfrm>
              <a:off x="2200925"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TextBox 145"/>
            <p:cNvSpPr txBox="1"/>
            <p:nvPr/>
          </p:nvSpPr>
          <p:spPr>
            <a:xfrm>
              <a:off x="2410808" y="2884885"/>
              <a:ext cx="930383" cy="83869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en-US" altLang="zh-CN" sz="5000" b="1" kern="1200" cap="none" spc="0" normalizeH="0" baseline="0" noProof="0" dirty="0">
                  <a:solidFill>
                    <a:schemeClr val="accent5"/>
                  </a:solidFill>
                  <a:latin typeface="+mn-lt"/>
                  <a:ea typeface="+mn-ea"/>
                  <a:cs typeface="+mn-cs"/>
                </a:rPr>
                <a:t>02</a:t>
              </a:r>
              <a:endParaRPr kumimoji="0" lang="en-US" sz="5000" b="1" kern="1200" cap="none" spc="0" normalizeH="0" baseline="0" noProof="0" dirty="0">
                <a:solidFill>
                  <a:schemeClr val="accent5"/>
                </a:solidFill>
                <a:latin typeface="+mn-lt"/>
                <a:ea typeface="+mn-ea"/>
                <a:cs typeface="+mn-cs"/>
              </a:endParaRPr>
            </a:p>
          </p:txBody>
        </p:sp>
        <p:sp>
          <p:nvSpPr>
            <p:cNvPr id="33" name="TextBox 146"/>
            <p:cNvSpPr txBox="1"/>
            <p:nvPr/>
          </p:nvSpPr>
          <p:spPr>
            <a:xfrm>
              <a:off x="2601563" y="3543106"/>
              <a:ext cx="548868" cy="31547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zh-CN" altLang="en-US" sz="1600" kern="1200" cap="small" spc="0" normalizeH="0" baseline="0" noProof="0" dirty="0">
                  <a:latin typeface="微软雅黑" panose="020B0503020204020204" pitchFamily="34" charset="-122"/>
                  <a:ea typeface="微软雅黑" panose="020B0503020204020204" pitchFamily="34" charset="-122"/>
                  <a:cs typeface="+mn-cs"/>
                </a:rPr>
                <a:t>特征</a:t>
              </a:r>
              <a:endParaRPr kumimoji="0" lang="en-US" sz="1600" kern="1200" cap="small" spc="0" normalizeH="0" baseline="0" noProof="0" dirty="0">
                <a:latin typeface="微软雅黑" panose="020B0503020204020204" pitchFamily="34" charset="-122"/>
                <a:ea typeface="微软雅黑" panose="020B0503020204020204" pitchFamily="34" charset="-122"/>
                <a:cs typeface="+mn-cs"/>
              </a:endParaRPr>
            </a:p>
          </p:txBody>
        </p:sp>
        <p:grpSp>
          <p:nvGrpSpPr>
            <p:cNvPr id="39978" name="组合 33"/>
            <p:cNvGrpSpPr/>
            <p:nvPr/>
          </p:nvGrpSpPr>
          <p:grpSpPr>
            <a:xfrm>
              <a:off x="2270083" y="1504950"/>
              <a:ext cx="1378967" cy="1150441"/>
              <a:chOff x="3658206" y="2474636"/>
              <a:chExt cx="1838623" cy="1533918"/>
            </a:xfrm>
          </p:grpSpPr>
          <p:sp>
            <p:nvSpPr>
              <p:cNvPr id="39979" name="矩形 47"/>
              <p:cNvSpPr/>
              <p:nvPr/>
            </p:nvSpPr>
            <p:spPr>
              <a:xfrm>
                <a:off x="3658206" y="2982635"/>
                <a:ext cx="1711816" cy="1025919"/>
              </a:xfrm>
              <a:prstGeom prst="rect">
                <a:avLst/>
              </a:prstGeom>
              <a:noFill/>
              <a:ln w="9525">
                <a:noFill/>
              </a:ln>
            </p:spPr>
            <p:txBody>
              <a:bodyPr>
                <a:spAutoFit/>
              </a:bodyPr>
              <a:lstStyle/>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并发</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共享</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虚拟</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异步</a:t>
                </a:r>
              </a:p>
            </p:txBody>
          </p:sp>
          <p:sp>
            <p:nvSpPr>
              <p:cNvPr id="39980" name="文本框 48"/>
              <p:cNvSpPr/>
              <p:nvPr/>
            </p:nvSpPr>
            <p:spPr>
              <a:xfrm>
                <a:off x="3676450" y="2474636"/>
                <a:ext cx="1820379" cy="492442"/>
              </a:xfrm>
              <a:prstGeom prst="rect">
                <a:avLst/>
              </a:prstGeom>
              <a:noFill/>
              <a:ln w="9525">
                <a:noFill/>
              </a:ln>
            </p:spPr>
            <p:txBody>
              <a:bodyPr>
                <a:spAutoFit/>
              </a:bodyPr>
              <a:lstStyle/>
              <a:p>
                <a:pPr eaLnBrk="1" hangingPunct="1">
                  <a:buNone/>
                </a:pPr>
                <a:r>
                  <a:rPr lang="zh-CN" altLang="en-US" b="1" dirty="0">
                    <a:solidFill>
                      <a:schemeClr val="bg1"/>
                    </a:solidFill>
                    <a:latin typeface="微软雅黑" panose="020B0503020204020204" pitchFamily="34" charset="-122"/>
                    <a:sym typeface="宋体" panose="02010600030101010101" pitchFamily="2" charset="-122"/>
                  </a:rPr>
                  <a:t>特征</a:t>
                </a:r>
              </a:p>
            </p:txBody>
          </p:sp>
        </p:grpSp>
      </p:grpSp>
      <p:grpSp>
        <p:nvGrpSpPr>
          <p:cNvPr id="39" name="Group 38"/>
          <p:cNvGrpSpPr/>
          <p:nvPr/>
        </p:nvGrpSpPr>
        <p:grpSpPr>
          <a:xfrm>
            <a:off x="3792538" y="1417638"/>
            <a:ext cx="1382712" cy="2754312"/>
            <a:chOff x="3792249" y="1417644"/>
            <a:chExt cx="1383035" cy="2754306"/>
          </a:xfrm>
        </p:grpSpPr>
        <p:sp>
          <p:nvSpPr>
            <p:cNvPr id="42" name="Pentagon 150"/>
            <p:cNvSpPr/>
            <p:nvPr/>
          </p:nvSpPr>
          <p:spPr>
            <a:xfrm rot="5400000">
              <a:off x="3225186" y="1984707"/>
              <a:ext cx="2484276" cy="1350150"/>
            </a:xfrm>
            <a:prstGeom prst="homePlate">
              <a:avLst>
                <a:gd name="adj" fmla="val 3176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3" name="Oval 154"/>
            <p:cNvSpPr/>
            <p:nvPr/>
          </p:nvSpPr>
          <p:spPr>
            <a:xfrm>
              <a:off x="3792249"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TextBox 152"/>
            <p:cNvSpPr txBox="1"/>
            <p:nvPr/>
          </p:nvSpPr>
          <p:spPr>
            <a:xfrm>
              <a:off x="4002133" y="2884885"/>
              <a:ext cx="930383" cy="83869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en-US" altLang="zh-CN" sz="5000" b="1" kern="1200" cap="none" spc="0" normalizeH="0" baseline="0" noProof="0" dirty="0">
                  <a:solidFill>
                    <a:schemeClr val="accent5"/>
                  </a:solidFill>
                  <a:latin typeface="+mn-lt"/>
                  <a:ea typeface="+mn-ea"/>
                  <a:cs typeface="+mn-cs"/>
                </a:rPr>
                <a:t>03</a:t>
              </a:r>
              <a:endParaRPr kumimoji="0" lang="en-US" sz="5000" b="1" kern="1200" cap="none" spc="0" normalizeH="0" baseline="0" noProof="0" dirty="0">
                <a:solidFill>
                  <a:schemeClr val="accent5"/>
                </a:solidFill>
                <a:latin typeface="+mn-lt"/>
                <a:ea typeface="+mn-ea"/>
                <a:cs typeface="+mn-cs"/>
              </a:endParaRPr>
            </a:p>
          </p:txBody>
        </p:sp>
        <p:sp>
          <p:nvSpPr>
            <p:cNvPr id="45" name="TextBox 153"/>
            <p:cNvSpPr txBox="1"/>
            <p:nvPr/>
          </p:nvSpPr>
          <p:spPr>
            <a:xfrm>
              <a:off x="4192889" y="3543106"/>
              <a:ext cx="548868" cy="31547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zh-CN" altLang="en-US" sz="1600" kern="1200" cap="small" spc="0" normalizeH="0" baseline="0" noProof="0" dirty="0">
                  <a:latin typeface="微软雅黑" panose="020B0503020204020204" pitchFamily="34" charset="-122"/>
                  <a:ea typeface="微软雅黑" panose="020B0503020204020204" pitchFamily="34" charset="-122"/>
                  <a:cs typeface="+mn-cs"/>
                </a:rPr>
                <a:t>功能</a:t>
              </a:r>
              <a:endParaRPr kumimoji="0" lang="en-US" sz="1600" kern="1200" cap="small" spc="0" normalizeH="0" baseline="0" noProof="0" dirty="0">
                <a:latin typeface="微软雅黑" panose="020B0503020204020204" pitchFamily="34" charset="-122"/>
                <a:ea typeface="微软雅黑" panose="020B0503020204020204" pitchFamily="34" charset="-122"/>
                <a:cs typeface="+mn-cs"/>
              </a:endParaRPr>
            </a:p>
          </p:txBody>
        </p:sp>
        <p:grpSp>
          <p:nvGrpSpPr>
            <p:cNvPr id="39969" name="组合 37"/>
            <p:cNvGrpSpPr/>
            <p:nvPr/>
          </p:nvGrpSpPr>
          <p:grpSpPr>
            <a:xfrm>
              <a:off x="3810000" y="1504951"/>
              <a:ext cx="1365284" cy="1488997"/>
              <a:chOff x="3564687" y="2474635"/>
              <a:chExt cx="1820379" cy="1985323"/>
            </a:xfrm>
          </p:grpSpPr>
          <p:sp>
            <p:nvSpPr>
              <p:cNvPr id="39970" name="矩形 47"/>
              <p:cNvSpPr/>
              <p:nvPr/>
            </p:nvSpPr>
            <p:spPr>
              <a:xfrm>
                <a:off x="3658206" y="2982634"/>
                <a:ext cx="1711816" cy="1477324"/>
              </a:xfrm>
              <a:prstGeom prst="rect">
                <a:avLst/>
              </a:prstGeom>
              <a:noFill/>
              <a:ln w="9525">
                <a:noFill/>
              </a:ln>
            </p:spPr>
            <p:txBody>
              <a:bodyPr>
                <a:spAutoFit/>
              </a:bodyPr>
              <a:lstStyle/>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处理机管理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存储器管理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设备管理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文件管理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人机接口</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endParaRPr lang="en-US" altLang="zh-CN" sz="1100" dirty="0">
                  <a:solidFill>
                    <a:schemeClr val="bg1"/>
                  </a:solidFill>
                  <a:latin typeface="Arial Unicode MS" panose="020B0604020202020204" charset="-122"/>
                  <a:ea typeface="Arial Unicode MS" panose="020B0604020202020204" charset="-122"/>
                  <a:sym typeface="Calibri" panose="020F0502020204030204" pitchFamily="34" charset="0"/>
                </a:endParaRPr>
              </a:p>
            </p:txBody>
          </p:sp>
          <p:sp>
            <p:nvSpPr>
              <p:cNvPr id="39971" name="文本框 48"/>
              <p:cNvSpPr/>
              <p:nvPr/>
            </p:nvSpPr>
            <p:spPr>
              <a:xfrm>
                <a:off x="3564687" y="2474635"/>
                <a:ext cx="1820379" cy="492441"/>
              </a:xfrm>
              <a:prstGeom prst="rect">
                <a:avLst/>
              </a:prstGeom>
              <a:noFill/>
              <a:ln w="9525">
                <a:noFill/>
              </a:ln>
            </p:spPr>
            <p:txBody>
              <a:bodyPr>
                <a:spAutoFit/>
              </a:bodyPr>
              <a:lstStyle/>
              <a:p>
                <a:pPr eaLnBrk="1" hangingPunct="1">
                  <a:buNone/>
                </a:pPr>
                <a:r>
                  <a:rPr lang="zh-CN" altLang="en-US" b="1" dirty="0">
                    <a:solidFill>
                      <a:schemeClr val="bg1"/>
                    </a:solidFill>
                    <a:latin typeface="微软雅黑" panose="020B0503020204020204" pitchFamily="34" charset="-122"/>
                    <a:sym typeface="宋体" panose="02010600030101010101" pitchFamily="2" charset="-122"/>
                  </a:rPr>
                  <a:t>功能</a:t>
                </a:r>
              </a:p>
            </p:txBody>
          </p:sp>
        </p:grpSp>
      </p:grpSp>
      <p:grpSp>
        <p:nvGrpSpPr>
          <p:cNvPr id="53" name="Group 52"/>
          <p:cNvGrpSpPr/>
          <p:nvPr/>
        </p:nvGrpSpPr>
        <p:grpSpPr>
          <a:xfrm>
            <a:off x="5383213" y="1417638"/>
            <a:ext cx="1398587" cy="2754312"/>
            <a:chOff x="5383575" y="1417644"/>
            <a:chExt cx="1398225" cy="2754306"/>
          </a:xfrm>
        </p:grpSpPr>
        <p:grpSp>
          <p:nvGrpSpPr>
            <p:cNvPr id="39953" name="Group 40"/>
            <p:cNvGrpSpPr/>
            <p:nvPr/>
          </p:nvGrpSpPr>
          <p:grpSpPr>
            <a:xfrm>
              <a:off x="5383575" y="1417644"/>
              <a:ext cx="1350150" cy="2754306"/>
              <a:chOff x="5383575" y="1417644"/>
              <a:chExt cx="1350150" cy="2754306"/>
            </a:xfrm>
          </p:grpSpPr>
          <p:sp>
            <p:nvSpPr>
              <p:cNvPr id="68" name="Pentagon 157"/>
              <p:cNvSpPr/>
              <p:nvPr/>
            </p:nvSpPr>
            <p:spPr>
              <a:xfrm rot="5400000">
                <a:off x="4816512" y="1984707"/>
                <a:ext cx="2484276" cy="1350150"/>
              </a:xfrm>
              <a:prstGeom prst="homePlate">
                <a:avLst>
                  <a:gd name="adj" fmla="val 3176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9" name="Oval 161"/>
              <p:cNvSpPr/>
              <p:nvPr/>
            </p:nvSpPr>
            <p:spPr>
              <a:xfrm>
                <a:off x="5383575"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0" name="TextBox 159"/>
              <p:cNvSpPr txBox="1"/>
              <p:nvPr/>
            </p:nvSpPr>
            <p:spPr>
              <a:xfrm>
                <a:off x="5593459" y="2884885"/>
                <a:ext cx="930383" cy="83869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en-US" altLang="zh-CN" sz="5000" b="1" kern="1200" cap="none" spc="0" normalizeH="0" baseline="0" noProof="0" dirty="0">
                    <a:solidFill>
                      <a:schemeClr val="accent5"/>
                    </a:solidFill>
                    <a:latin typeface="+mn-lt"/>
                    <a:ea typeface="+mn-ea"/>
                    <a:cs typeface="+mn-cs"/>
                  </a:rPr>
                  <a:t>04</a:t>
                </a:r>
                <a:endParaRPr kumimoji="0" lang="en-US" sz="5000" b="1" kern="1200" cap="none" spc="0" normalizeH="0" baseline="0" noProof="0" dirty="0">
                  <a:solidFill>
                    <a:schemeClr val="accent5"/>
                  </a:solidFill>
                  <a:latin typeface="+mn-lt"/>
                  <a:ea typeface="+mn-ea"/>
                  <a:cs typeface="+mn-cs"/>
                </a:endParaRPr>
              </a:p>
            </p:txBody>
          </p:sp>
          <p:sp>
            <p:nvSpPr>
              <p:cNvPr id="71" name="TextBox 160"/>
              <p:cNvSpPr txBox="1"/>
              <p:nvPr/>
            </p:nvSpPr>
            <p:spPr>
              <a:xfrm>
                <a:off x="5476437" y="3543106"/>
                <a:ext cx="1164421" cy="31547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zh-CN" altLang="en-US" sz="1600" kern="1200" cap="small" spc="0" normalizeH="0" baseline="0" noProof="0" dirty="0">
                    <a:latin typeface="微软雅黑" panose="020B0503020204020204" pitchFamily="34" charset="-122"/>
                    <a:ea typeface="微软雅黑" panose="020B0503020204020204" pitchFamily="34" charset="-122"/>
                    <a:cs typeface="+mn-cs"/>
                  </a:rPr>
                  <a:t>发展与分类</a:t>
                </a:r>
                <a:endParaRPr kumimoji="0" lang="en-US" sz="1600" kern="1200" cap="small" spc="0" normalizeH="0" baseline="0" noProof="0" dirty="0">
                  <a:latin typeface="微软雅黑" panose="020B0503020204020204" pitchFamily="34" charset="-122"/>
                  <a:ea typeface="微软雅黑" panose="020B0503020204020204" pitchFamily="34" charset="-122"/>
                  <a:cs typeface="+mn-cs"/>
                </a:endParaRPr>
              </a:p>
            </p:txBody>
          </p:sp>
        </p:grpSp>
        <p:grpSp>
          <p:nvGrpSpPr>
            <p:cNvPr id="39954" name="组合 40"/>
            <p:cNvGrpSpPr/>
            <p:nvPr/>
          </p:nvGrpSpPr>
          <p:grpSpPr>
            <a:xfrm>
              <a:off x="5416516" y="1504949"/>
              <a:ext cx="1365284" cy="1319719"/>
              <a:chOff x="3559968" y="2474636"/>
              <a:chExt cx="1820379" cy="1759622"/>
            </a:xfrm>
          </p:grpSpPr>
          <p:sp>
            <p:nvSpPr>
              <p:cNvPr id="39955" name="矩形 47"/>
              <p:cNvSpPr/>
              <p:nvPr/>
            </p:nvSpPr>
            <p:spPr>
              <a:xfrm>
                <a:off x="3658205" y="2982635"/>
                <a:ext cx="1711816" cy="1251623"/>
              </a:xfrm>
              <a:prstGeom prst="rect">
                <a:avLst/>
              </a:prstGeom>
              <a:noFill/>
              <a:ln w="9525">
                <a:noFill/>
              </a:ln>
            </p:spPr>
            <p:txBody>
              <a:bodyPr>
                <a:spAutoFit/>
              </a:bodyPr>
              <a:lstStyle/>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人工操作</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单道批处理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多道批处理</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分时系统</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实时系统</a:t>
                </a:r>
              </a:p>
            </p:txBody>
          </p:sp>
          <p:sp>
            <p:nvSpPr>
              <p:cNvPr id="39956" name="文本框 48"/>
              <p:cNvSpPr/>
              <p:nvPr/>
            </p:nvSpPr>
            <p:spPr>
              <a:xfrm>
                <a:off x="3559968" y="2474636"/>
                <a:ext cx="1820379" cy="492442"/>
              </a:xfrm>
              <a:prstGeom prst="rect">
                <a:avLst/>
              </a:prstGeom>
              <a:noFill/>
              <a:ln w="9525">
                <a:noFill/>
              </a:ln>
            </p:spPr>
            <p:txBody>
              <a:bodyPr>
                <a:spAutoFit/>
              </a:bodyPr>
              <a:lstStyle/>
              <a:p>
                <a:pPr eaLnBrk="1" hangingPunct="1">
                  <a:buNone/>
                </a:pPr>
                <a:r>
                  <a:rPr lang="zh-CN" altLang="en-US" b="1" dirty="0">
                    <a:solidFill>
                      <a:schemeClr val="bg1"/>
                    </a:solidFill>
                    <a:latin typeface="微软雅黑" panose="020B0503020204020204" pitchFamily="34" charset="-122"/>
                    <a:sym typeface="宋体" panose="02010600030101010101" pitchFamily="2" charset="-122"/>
                  </a:rPr>
                  <a:t>发展与分类</a:t>
                </a:r>
              </a:p>
            </p:txBody>
          </p:sp>
        </p:grpSp>
      </p:grpSp>
      <p:grpSp>
        <p:nvGrpSpPr>
          <p:cNvPr id="72" name="Group 71"/>
          <p:cNvGrpSpPr/>
          <p:nvPr/>
        </p:nvGrpSpPr>
        <p:grpSpPr>
          <a:xfrm>
            <a:off x="7045325" y="1417638"/>
            <a:ext cx="1390650" cy="2754312"/>
            <a:chOff x="6934200" y="1417644"/>
            <a:chExt cx="1390481" cy="2754306"/>
          </a:xfrm>
        </p:grpSpPr>
        <p:sp>
          <p:nvSpPr>
            <p:cNvPr id="73" name="Pentagon 157"/>
            <p:cNvSpPr/>
            <p:nvPr/>
          </p:nvSpPr>
          <p:spPr>
            <a:xfrm rot="5400000">
              <a:off x="6367137" y="1984707"/>
              <a:ext cx="2484276" cy="1350150"/>
            </a:xfrm>
            <a:prstGeom prst="homePlate">
              <a:avLst>
                <a:gd name="adj" fmla="val 31766"/>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4" name="Oval 161"/>
            <p:cNvSpPr/>
            <p:nvPr/>
          </p:nvSpPr>
          <p:spPr>
            <a:xfrm>
              <a:off x="6934200" y="2821800"/>
              <a:ext cx="1350150" cy="135015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5" name="TextBox 159"/>
            <p:cNvSpPr txBox="1"/>
            <p:nvPr/>
          </p:nvSpPr>
          <p:spPr>
            <a:xfrm>
              <a:off x="7144084" y="2884885"/>
              <a:ext cx="930383" cy="83869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en-US" altLang="zh-CN" sz="5000" b="1" kern="1200" cap="none" spc="0" normalizeH="0" baseline="0" noProof="0" dirty="0">
                  <a:solidFill>
                    <a:schemeClr val="accent5"/>
                  </a:solidFill>
                  <a:latin typeface="+mn-lt"/>
                  <a:ea typeface="+mn-ea"/>
                  <a:cs typeface="+mn-cs"/>
                </a:rPr>
                <a:t>05</a:t>
              </a:r>
              <a:endParaRPr kumimoji="0" lang="en-US" sz="5000" b="1" kern="1200" cap="none" spc="0" normalizeH="0" baseline="0" noProof="0" dirty="0">
                <a:solidFill>
                  <a:schemeClr val="accent5"/>
                </a:solidFill>
                <a:latin typeface="+mn-lt"/>
                <a:ea typeface="+mn-ea"/>
                <a:cs typeface="+mn-cs"/>
              </a:endParaRPr>
            </a:p>
          </p:txBody>
        </p:sp>
        <p:sp>
          <p:nvSpPr>
            <p:cNvPr id="76" name="TextBox 160"/>
            <p:cNvSpPr txBox="1"/>
            <p:nvPr/>
          </p:nvSpPr>
          <p:spPr>
            <a:xfrm>
              <a:off x="7129654" y="3543106"/>
              <a:ext cx="959237" cy="315471"/>
            </a:xfrm>
            <a:prstGeom prst="rect">
              <a:avLst/>
            </a:prstGeom>
            <a:noFill/>
          </p:spPr>
          <p:txBody>
            <a:bodyPr wrap="none" lIns="68580" tIns="34290" rIns="68580" bIns="34290" rtlCol="0">
              <a:spAutoFit/>
            </a:bodyPr>
            <a:lstStyle/>
            <a:p>
              <a:pPr marR="0" algn="ctr" defTabSz="914400" eaLnBrk="1" fontAlgn="auto" hangingPunct="1">
                <a:spcBef>
                  <a:spcPts val="0"/>
                </a:spcBef>
                <a:spcAft>
                  <a:spcPts val="0"/>
                </a:spcAft>
                <a:buClrTx/>
                <a:buSzTx/>
                <a:buFontTx/>
                <a:buNone/>
                <a:defRPr/>
              </a:pPr>
              <a:r>
                <a:rPr kumimoji="0" lang="zh-CN" altLang="en-US" sz="1600" kern="1200" cap="small" spc="0" normalizeH="0" baseline="0" noProof="0" dirty="0">
                  <a:latin typeface="微软雅黑" panose="020B0503020204020204" pitchFamily="34" charset="-122"/>
                  <a:ea typeface="微软雅黑" panose="020B0503020204020204" pitchFamily="34" charset="-122"/>
                  <a:cs typeface="+mn-cs"/>
                </a:rPr>
                <a:t>运行环境</a:t>
              </a:r>
              <a:endParaRPr kumimoji="0" lang="en-US" sz="1600" kern="1200" cap="small" spc="0" normalizeH="0" baseline="0" noProof="0" dirty="0">
                <a:latin typeface="微软雅黑" panose="020B0503020204020204" pitchFamily="34" charset="-122"/>
                <a:ea typeface="微软雅黑" panose="020B0503020204020204" pitchFamily="34" charset="-122"/>
                <a:cs typeface="+mn-cs"/>
              </a:endParaRPr>
            </a:p>
          </p:txBody>
        </p:sp>
        <p:grpSp>
          <p:nvGrpSpPr>
            <p:cNvPr id="39950" name="组合 40"/>
            <p:cNvGrpSpPr/>
            <p:nvPr/>
          </p:nvGrpSpPr>
          <p:grpSpPr>
            <a:xfrm>
              <a:off x="6934200" y="1504950"/>
              <a:ext cx="1390481" cy="1150441"/>
              <a:chOff x="3516047" y="2474636"/>
              <a:chExt cx="1853975" cy="1533918"/>
            </a:xfrm>
          </p:grpSpPr>
          <p:sp>
            <p:nvSpPr>
              <p:cNvPr id="39951" name="矩形 47"/>
              <p:cNvSpPr/>
              <p:nvPr/>
            </p:nvSpPr>
            <p:spPr>
              <a:xfrm>
                <a:off x="3658206" y="2982635"/>
                <a:ext cx="1711816" cy="1025919"/>
              </a:xfrm>
              <a:prstGeom prst="rect">
                <a:avLst/>
              </a:prstGeom>
              <a:noFill/>
              <a:ln w="9525">
                <a:noFill/>
              </a:ln>
            </p:spPr>
            <p:txBody>
              <a:bodyPr>
                <a:spAutoFit/>
              </a:bodyPr>
              <a:lstStyle/>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内核态与用户态</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中断、异常</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系统调用</a:t>
                </a:r>
                <a:endParaRPr lang="en-US" altLang="zh-CN" sz="1100" dirty="0">
                  <a:solidFill>
                    <a:schemeClr val="bg1"/>
                  </a:solidFill>
                  <a:latin typeface="微软雅黑" panose="020B0503020204020204" pitchFamily="34" charset="-122"/>
                  <a:ea typeface="Arial Unicode MS" panose="020B0604020202020204" charset="-122"/>
                  <a:sym typeface="Calibri" panose="020F0502020204030204" pitchFamily="34" charset="0"/>
                </a:endParaRPr>
              </a:p>
              <a:p>
                <a:pPr eaLnBrk="1" hangingPunct="1">
                  <a:buNone/>
                </a:pPr>
                <a:r>
                  <a:rPr lang="zh-CN" altLang="en-US" sz="1100" dirty="0">
                    <a:solidFill>
                      <a:schemeClr val="bg1"/>
                    </a:solidFill>
                    <a:latin typeface="微软雅黑" panose="020B0503020204020204" pitchFamily="34" charset="-122"/>
                    <a:ea typeface="Arial Unicode MS" panose="020B0604020202020204" charset="-122"/>
                    <a:sym typeface="Calibri" panose="020F0502020204030204" pitchFamily="34" charset="0"/>
                  </a:rPr>
                  <a:t>操作系统结构</a:t>
                </a:r>
              </a:p>
            </p:txBody>
          </p:sp>
          <p:sp>
            <p:nvSpPr>
              <p:cNvPr id="39952" name="文本框 48"/>
              <p:cNvSpPr/>
              <p:nvPr/>
            </p:nvSpPr>
            <p:spPr>
              <a:xfrm>
                <a:off x="3516047" y="2474636"/>
                <a:ext cx="1820379" cy="492442"/>
              </a:xfrm>
              <a:prstGeom prst="rect">
                <a:avLst/>
              </a:prstGeom>
              <a:noFill/>
              <a:ln w="9525">
                <a:noFill/>
              </a:ln>
            </p:spPr>
            <p:txBody>
              <a:bodyPr>
                <a:spAutoFit/>
              </a:bodyPr>
              <a:lstStyle/>
              <a:p>
                <a:pPr eaLnBrk="1" hangingPunct="1">
                  <a:buNone/>
                </a:pPr>
                <a:r>
                  <a:rPr lang="zh-CN" altLang="en-US" b="1" dirty="0">
                    <a:solidFill>
                      <a:schemeClr val="bg1"/>
                    </a:solidFill>
                    <a:latin typeface="微软雅黑" panose="020B0503020204020204" pitchFamily="34" charset="-122"/>
                    <a:sym typeface="宋体" panose="02010600030101010101" pitchFamily="2" charset="-122"/>
                  </a:rPr>
                  <a:t>运行环境</a:t>
                </a:r>
              </a:p>
            </p:txBody>
          </p:sp>
        </p:grpSp>
      </p:grpSp>
      <p:sp>
        <p:nvSpPr>
          <p:cNvPr id="80" name="矩形 10"/>
          <p:cNvSpPr/>
          <p:nvPr/>
        </p:nvSpPr>
        <p:spPr>
          <a:xfrm>
            <a:off x="785813" y="142875"/>
            <a:ext cx="4356100" cy="431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5"/>
                </a:solidFill>
                <a:effectLst/>
                <a:uLnTx/>
                <a:uFillTx/>
                <a:latin typeface="微软雅黑" panose="020B0503020204020204" pitchFamily="34" charset="-122"/>
                <a:ea typeface="微软雅黑" panose="020B0503020204020204" pitchFamily="34" charset="-122"/>
                <a:cs typeface="+mn-cs"/>
              </a:rPr>
              <a:t>第一章 操作系统概述</a:t>
            </a:r>
            <a:endParaRPr kumimoji="0" lang="zh-CN" altLang="en-US" sz="1800" b="1" i="0" u="none" strike="noStrike" kern="1200" cap="none" spc="0" normalizeH="0" baseline="0" noProof="0" dirty="0">
              <a:ln>
                <a:noFill/>
              </a:ln>
              <a:solidFill>
                <a:schemeClr val="accent5"/>
              </a:solidFill>
              <a:effectLst/>
              <a:uLnTx/>
              <a:uFillTx/>
              <a:latin typeface="+mn-lt"/>
              <a:ea typeface="+mn-ea"/>
              <a:cs typeface="+mn-c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4068327"/>
            <a:chOff x="5377507" y="2387517"/>
            <a:chExt cx="5898811" cy="3882272"/>
          </a:xfrm>
        </p:grpSpPr>
        <p:grpSp>
          <p:nvGrpSpPr>
            <p:cNvPr id="90118" name="组合 19"/>
            <p:cNvGrpSpPr/>
            <p:nvPr/>
          </p:nvGrpSpPr>
          <p:grpSpPr>
            <a:xfrm>
              <a:off x="5391318" y="2387517"/>
              <a:ext cx="5885000" cy="3882272"/>
              <a:chOff x="5449515" y="1883461"/>
              <a:chExt cx="5885000" cy="3882272"/>
            </a:xfrm>
          </p:grpSpPr>
          <p:sp>
            <p:nvSpPr>
              <p:cNvPr id="32" name="矩形 3"/>
              <p:cNvSpPr>
                <a:spLocks noChangeArrowheads="1"/>
              </p:cNvSpPr>
              <p:nvPr/>
            </p:nvSpPr>
            <p:spPr bwMode="auto">
              <a:xfrm>
                <a:off x="5697167" y="1935461"/>
                <a:ext cx="5524960" cy="3830272"/>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多数计算机系统将</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执行状态分为</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用户态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目态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内核态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管态、核心态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的状态属于程序状态字</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PSW</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的一位。</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特点：</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当一个应用程序执行自己的代码时，处于用户态，只能访问分配给其的内存，不能读写其他进程的私有存储空间</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程序的用户空间</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以及操作系统的内核空间。</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在内核态下可以执行指令系统的全集，操作系统在内核态下运行。</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操作系统采用虚拟内存管理方式，将内部存储器映射为高地址段内核空间和低地址段用户空间两个部分。分别对应内核态和用户态。</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32</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位系统</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1G+3G</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的划分。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两态的转换，出现中断或陷入。</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保护（所有</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指令都是特权指令，必须通过系统调用）、内存保护（基址寄存器和界限寄存器，用户态每个地址都要经过硬件检查）、</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保护（需防止用户程序陷入死循环或者不调用系统服务且不将控制权返回到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，通过设置定时器中断保障控制器返给</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9011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9012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9012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9012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510540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1.4.3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用户态和内核态</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	</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9011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9011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 y="1733550"/>
            <a:ext cx="7999095" cy="3002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ïşľîďè"/>
          <p:cNvSpPr/>
          <p:nvPr/>
        </p:nvSpPr>
        <p:spPr>
          <a:xfrm>
            <a:off x="1191" y="857250"/>
            <a:ext cx="3502241" cy="3752850"/>
          </a:xfrm>
          <a:prstGeom prst="rect">
            <a:avLst/>
          </a:prstGeom>
          <a:blipFill>
            <a:blip r:embed="rId3"/>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defTabSz="914400"/>
            <a:endParaRPr lang="zh-CN" altLang="en-US" sz="1500" b="1" dirty="0">
              <a:solidFill>
                <a:schemeClr val="bg1"/>
              </a:solidFill>
            </a:endParaRPr>
          </a:p>
        </p:txBody>
      </p:sp>
      <p:sp>
        <p:nvSpPr>
          <p:cNvPr id="10" name="îŝļiḋe"/>
          <p:cNvSpPr/>
          <p:nvPr/>
        </p:nvSpPr>
        <p:spPr>
          <a:xfrm>
            <a:off x="3010721" y="857250"/>
            <a:ext cx="492711" cy="3752850"/>
          </a:xfrm>
          <a:prstGeom prst="rect">
            <a:avLst/>
          </a:prstGeom>
          <a:solidFill>
            <a:schemeClr val="accent1">
              <a:alpha val="7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defTabSz="914400"/>
            <a:endParaRPr lang="zh-CN" altLang="en-US" sz="1500" b="1" dirty="0">
              <a:solidFill>
                <a:schemeClr val="bg1"/>
              </a:solidFill>
            </a:endParaRPr>
          </a:p>
        </p:txBody>
      </p:sp>
      <p:grpSp>
        <p:nvGrpSpPr>
          <p:cNvPr id="11" name="í$1iďè"/>
          <p:cNvGrpSpPr/>
          <p:nvPr/>
        </p:nvGrpSpPr>
        <p:grpSpPr>
          <a:xfrm>
            <a:off x="3137297" y="1205488"/>
            <a:ext cx="5536429" cy="1276916"/>
            <a:chOff x="4136995" y="1337039"/>
            <a:chExt cx="7381905" cy="1702554"/>
          </a:xfrm>
        </p:grpSpPr>
        <p:sp>
          <p:nvSpPr>
            <p:cNvPr id="37"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sp>
          <p:nvSpPr>
            <p:cNvPr id="39" name="ïSḻiḍé"/>
            <p:cNvSpPr txBox="1"/>
            <p:nvPr/>
          </p:nvSpPr>
          <p:spPr>
            <a:xfrm>
              <a:off x="4882719" y="1337039"/>
              <a:ext cx="6636181" cy="1702554"/>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b="1" dirty="0">
                  <a:solidFill>
                    <a:srgbClr val="FF0000"/>
                  </a:solidFill>
                  <a:latin typeface="+mj-ea"/>
                  <a:ea typeface="+mj-ea"/>
                </a:rPr>
                <a:t>特权指令：在内核态下运行的指令</a:t>
              </a:r>
              <a:endParaRPr lang="en-US" altLang="zh-CN" b="1" dirty="0">
                <a:solidFill>
                  <a:srgbClr val="FF0000"/>
                </a:solidFill>
                <a:latin typeface="+mj-ea"/>
                <a:ea typeface="+mj-ea"/>
              </a:endParaRPr>
            </a:p>
            <a:p>
              <a:pPr marL="342900" indent="-342900" algn="just">
                <a:lnSpc>
                  <a:spcPct val="130000"/>
                </a:lnSpc>
                <a:buFont typeface="Wingdings" panose="05000000000000000000" pitchFamily="2" charset="2"/>
                <a:buChar char="Ø"/>
              </a:pPr>
              <a:r>
                <a:rPr lang="zh-CN" altLang="en-US" dirty="0">
                  <a:latin typeface="+mj-ea"/>
                  <a:ea typeface="+mj-ea"/>
                </a:rPr>
                <a:t>不仅能访问用户空间，还能访问系统空间。</a:t>
              </a:r>
            </a:p>
            <a:p>
              <a:pPr marL="342900" indent="-342900" algn="just">
                <a:lnSpc>
                  <a:spcPct val="130000"/>
                </a:lnSpc>
                <a:buFont typeface="Wingdings" panose="05000000000000000000" pitchFamily="2" charset="2"/>
                <a:buChar char="Ø"/>
              </a:pPr>
              <a:r>
                <a:rPr lang="zh-CN" altLang="en-US" dirty="0">
                  <a:latin typeface="+mj-ea"/>
                  <a:ea typeface="+mj-ea"/>
                </a:rPr>
                <a:t>如启动外部设备、设置系统时钟、管中断、切换执行状态、</a:t>
              </a:r>
              <a:r>
                <a:rPr lang="en-US" altLang="zh-CN" dirty="0">
                  <a:latin typeface="+mj-ea"/>
                  <a:ea typeface="+mj-ea"/>
                </a:rPr>
                <a:t>I/O</a:t>
              </a:r>
              <a:r>
                <a:rPr lang="zh-CN" altLang="en-US" dirty="0">
                  <a:latin typeface="+mj-ea"/>
                  <a:ea typeface="+mj-ea"/>
                </a:rPr>
                <a:t>指令。</a:t>
              </a:r>
            </a:p>
          </p:txBody>
        </p:sp>
      </p:grpSp>
      <p:grpSp>
        <p:nvGrpSpPr>
          <p:cNvPr id="12" name="išḷîḓé"/>
          <p:cNvGrpSpPr/>
          <p:nvPr/>
        </p:nvGrpSpPr>
        <p:grpSpPr>
          <a:xfrm>
            <a:off x="3137297" y="2850108"/>
            <a:ext cx="5792144" cy="1322712"/>
            <a:chOff x="4136995" y="3233565"/>
            <a:chExt cx="7722859" cy="1763616"/>
          </a:xfrm>
        </p:grpSpPr>
        <p:sp>
          <p:nvSpPr>
            <p:cNvPr id="33" name="íśľïḋé"/>
            <p:cNvSpPr/>
            <p:nvPr/>
          </p:nvSpPr>
          <p:spPr>
            <a:xfrm>
              <a:off x="4136995" y="3450237"/>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sp>
          <p:nvSpPr>
            <p:cNvPr id="35" name="îŝľîḓè"/>
            <p:cNvSpPr txBox="1"/>
            <p:nvPr/>
          </p:nvSpPr>
          <p:spPr>
            <a:xfrm>
              <a:off x="4882718" y="3233565"/>
              <a:ext cx="6977136" cy="1763616"/>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b="1" dirty="0"/>
                <a:t>非特权指令：在用户态下运行的指令</a:t>
              </a:r>
              <a:endParaRPr lang="en-US" altLang="zh-CN" b="1" dirty="0"/>
            </a:p>
            <a:p>
              <a:pPr marL="342900" indent="-342900">
                <a:lnSpc>
                  <a:spcPct val="130000"/>
                </a:lnSpc>
                <a:buFont typeface="Wingdings" panose="05000000000000000000" pitchFamily="2" charset="2"/>
                <a:buChar char="Ø"/>
              </a:pPr>
              <a:r>
                <a:rPr lang="zh-CN" altLang="en-US" dirty="0"/>
                <a:t>应用程序所使用的都是非特权指令。</a:t>
              </a:r>
            </a:p>
            <a:p>
              <a:pPr marL="342900" indent="-342900">
                <a:lnSpc>
                  <a:spcPct val="130000"/>
                </a:lnSpc>
                <a:buFont typeface="Wingdings" panose="05000000000000000000" pitchFamily="2" charset="2"/>
                <a:buChar char="Ø"/>
              </a:pPr>
              <a:r>
                <a:rPr lang="zh-CN" altLang="en-US" dirty="0"/>
                <a:t>防止应用程序的运行异常对系统造成破坏。</a:t>
              </a:r>
            </a:p>
            <a:p>
              <a:pPr marL="342900" indent="-342900">
                <a:lnSpc>
                  <a:spcPct val="130000"/>
                </a:lnSpc>
                <a:buFont typeface="Wingdings" panose="05000000000000000000" pitchFamily="2" charset="2"/>
                <a:buChar char="Ø"/>
              </a:pPr>
              <a:r>
                <a:rPr lang="zh-CN" altLang="en-US" dirty="0"/>
                <a:t>仅能访问用户空间。</a:t>
              </a:r>
            </a:p>
          </p:txBody>
        </p:sp>
      </p:grpSp>
      <p:sp>
        <p:nvSpPr>
          <p:cNvPr id="3" name="文本框 2"/>
          <p:cNvSpPr txBox="1"/>
          <p:nvPr>
            <p:custDataLst>
              <p:tags r:id="rId1"/>
            </p:custDataLst>
          </p:nvPr>
        </p:nvSpPr>
        <p:spPr>
          <a:xfrm>
            <a:off x="914400" y="144463"/>
            <a:ext cx="60198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操作系统的运行环境：操作系统内核</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2041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2444" y="1283738"/>
            <a:ext cx="8136732" cy="3000615"/>
            <a:chOff x="669924" y="2239685"/>
            <a:chExt cx="10848976" cy="4000820"/>
          </a:xfrm>
        </p:grpSpPr>
        <p:sp>
          <p:nvSpPr>
            <p:cNvPr id="58" name="ïsḷîde"/>
            <p:cNvSpPr/>
            <p:nvPr/>
          </p:nvSpPr>
          <p:spPr bwMode="auto">
            <a:xfrm>
              <a:off x="673100"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59" name="îSḷïḋe"/>
            <p:cNvSpPr/>
            <p:nvPr/>
          </p:nvSpPr>
          <p:spPr bwMode="auto">
            <a:xfrm>
              <a:off x="2727477" y="2982961"/>
              <a:ext cx="2628292" cy="1311179"/>
            </a:xfrm>
            <a:prstGeom prst="hexagon">
              <a:avLst/>
            </a:prstGeom>
            <a:solidFill>
              <a:schemeClr val="bg1">
                <a:lumMod val="95000"/>
              </a:schemeClr>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0" name="íšļíḍè"/>
            <p:cNvSpPr/>
            <p:nvPr/>
          </p:nvSpPr>
          <p:spPr bwMode="auto">
            <a:xfrm>
              <a:off x="4781854"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1" name="îṧḷíḋé"/>
            <p:cNvSpPr/>
            <p:nvPr/>
          </p:nvSpPr>
          <p:spPr bwMode="auto">
            <a:xfrm>
              <a:off x="6836231" y="2982961"/>
              <a:ext cx="2628292" cy="1311179"/>
            </a:xfrm>
            <a:prstGeom prst="hexagon">
              <a:avLst/>
            </a:prstGeom>
            <a:solidFill>
              <a:schemeClr val="bg1">
                <a:lumMod val="95000"/>
              </a:schemeClr>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2" name="íṣlíḍè"/>
            <p:cNvSpPr/>
            <p:nvPr/>
          </p:nvSpPr>
          <p:spPr bwMode="auto">
            <a:xfrm>
              <a:off x="8890608" y="2982961"/>
              <a:ext cx="2628292" cy="1311179"/>
            </a:xfrm>
            <a:prstGeom prst="hexagon">
              <a:avLst/>
            </a:prstGeom>
            <a:solidFill>
              <a:schemeClr val="accent1"/>
            </a:solidFill>
            <a:ln w="19050">
              <a:noFill/>
              <a:round/>
            </a:ln>
          </p:spPr>
          <p:txBody>
            <a:bodyPr wrap="square" lIns="68580" tIns="34290" rIns="68580" bIns="34290" anchor="ctr">
              <a:normAutofit/>
            </a:bodyPr>
            <a:lstStyle/>
            <a:p>
              <a:pPr algn="ctr"/>
              <a:endParaRPr lang="en-US" altLang="zh-CN" sz="2400" dirty="0">
                <a:solidFill>
                  <a:schemeClr val="bg1">
                    <a:lumMod val="100000"/>
                  </a:schemeClr>
                </a:solidFill>
                <a:latin typeface="Impact" panose="020B0806030902050204" pitchFamily="34" charset="0"/>
              </a:endParaRPr>
            </a:p>
          </p:txBody>
        </p:sp>
        <p:sp>
          <p:nvSpPr>
            <p:cNvPr id="63" name="îṧlîḍe"/>
            <p:cNvSpPr/>
            <p:nvPr/>
          </p:nvSpPr>
          <p:spPr bwMode="auto">
            <a:xfrm>
              <a:off x="7866670" y="3365703"/>
              <a:ext cx="567414" cy="545694"/>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tx1">
                <a:lumMod val="50000"/>
                <a:lumOff val="50000"/>
              </a:schemeClr>
            </a:solidFill>
            <a:ln>
              <a:noFill/>
            </a:ln>
          </p:spPr>
          <p:txBody>
            <a:bodyPr/>
            <a:lstStyle/>
            <a:p>
              <a:endParaRPr lang="zh-CN" altLang="en-US" sz="100"/>
            </a:p>
          </p:txBody>
        </p:sp>
        <p:sp>
          <p:nvSpPr>
            <p:cNvPr id="64" name="iṥḷíďe"/>
            <p:cNvSpPr/>
            <p:nvPr/>
          </p:nvSpPr>
          <p:spPr bwMode="auto">
            <a:xfrm>
              <a:off x="3757917" y="3365618"/>
              <a:ext cx="567412" cy="545864"/>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tx1">
                <a:lumMod val="50000"/>
                <a:lumOff val="50000"/>
              </a:schemeClr>
            </a:solidFill>
            <a:ln>
              <a:noFill/>
            </a:ln>
          </p:spPr>
          <p:txBody>
            <a:bodyPr/>
            <a:lstStyle/>
            <a:p>
              <a:endParaRPr lang="zh-CN" altLang="en-US" sz="100"/>
            </a:p>
          </p:txBody>
        </p:sp>
        <p:sp>
          <p:nvSpPr>
            <p:cNvPr id="65" name="iṥḻíḓê"/>
            <p:cNvSpPr/>
            <p:nvPr/>
          </p:nvSpPr>
          <p:spPr bwMode="auto">
            <a:xfrm>
              <a:off x="1703540" y="3355375"/>
              <a:ext cx="567412" cy="566350"/>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68580" tIns="34290" rIns="68580" bIns="34290">
              <a:normAutofit/>
            </a:bodyPr>
            <a:lstStyle/>
            <a:p>
              <a:endParaRPr lang="zh-CN" altLang="en-US" sz="100"/>
            </a:p>
          </p:txBody>
        </p:sp>
        <p:sp>
          <p:nvSpPr>
            <p:cNvPr id="66" name="îsḻiḋè"/>
            <p:cNvSpPr/>
            <p:nvPr/>
          </p:nvSpPr>
          <p:spPr bwMode="auto">
            <a:xfrm>
              <a:off x="9921048" y="3390890"/>
              <a:ext cx="567412" cy="495320"/>
            </a:xfrm>
            <a:custGeom>
              <a:avLst/>
              <a:gdLst>
                <a:gd name="connsiteX0" fmla="*/ 424975 w 608697"/>
                <a:gd name="connsiteY0" fmla="*/ 168488 h 531358"/>
                <a:gd name="connsiteX1" fmla="*/ 387604 w 608697"/>
                <a:gd name="connsiteY1" fmla="*/ 205806 h 531358"/>
                <a:gd name="connsiteX2" fmla="*/ 424975 w 608697"/>
                <a:gd name="connsiteY2" fmla="*/ 243124 h 531358"/>
                <a:gd name="connsiteX3" fmla="*/ 462346 w 608697"/>
                <a:gd name="connsiteY3" fmla="*/ 205806 h 531358"/>
                <a:gd name="connsiteX4" fmla="*/ 424975 w 608697"/>
                <a:gd name="connsiteY4" fmla="*/ 168488 h 531358"/>
                <a:gd name="connsiteX5" fmla="*/ 287947 w 608697"/>
                <a:gd name="connsiteY5" fmla="*/ 168488 h 531358"/>
                <a:gd name="connsiteX6" fmla="*/ 250576 w 608697"/>
                <a:gd name="connsiteY6" fmla="*/ 205806 h 531358"/>
                <a:gd name="connsiteX7" fmla="*/ 287947 w 608697"/>
                <a:gd name="connsiteY7" fmla="*/ 243124 h 531358"/>
                <a:gd name="connsiteX8" fmla="*/ 325318 w 608697"/>
                <a:gd name="connsiteY8" fmla="*/ 205806 h 531358"/>
                <a:gd name="connsiteX9" fmla="*/ 287947 w 608697"/>
                <a:gd name="connsiteY9" fmla="*/ 168488 h 531358"/>
                <a:gd name="connsiteX10" fmla="*/ 102356 w 608697"/>
                <a:gd name="connsiteY10" fmla="*/ 121231 h 531358"/>
                <a:gd name="connsiteX11" fmla="*/ 98850 w 608697"/>
                <a:gd name="connsiteY11" fmla="*/ 127711 h 531358"/>
                <a:gd name="connsiteX12" fmla="*/ 76842 w 608697"/>
                <a:gd name="connsiteY12" fmla="*/ 217990 h 531358"/>
                <a:gd name="connsiteX13" fmla="*/ 98850 w 608697"/>
                <a:gd name="connsiteY13" fmla="*/ 308194 h 531358"/>
                <a:gd name="connsiteX14" fmla="*/ 157488 w 608697"/>
                <a:gd name="connsiteY14" fmla="*/ 380223 h 531358"/>
                <a:gd name="connsiteX15" fmla="*/ 344668 w 608697"/>
                <a:gd name="connsiteY15" fmla="*/ 444729 h 531358"/>
                <a:gd name="connsiteX16" fmla="*/ 370257 w 608697"/>
                <a:gd name="connsiteY16" fmla="*/ 443687 h 531358"/>
                <a:gd name="connsiteX17" fmla="*/ 236717 w 608697"/>
                <a:gd name="connsiteY17" fmla="*/ 477876 h 531358"/>
                <a:gd name="connsiteX18" fmla="*/ 198072 w 608697"/>
                <a:gd name="connsiteY18" fmla="*/ 475344 h 531358"/>
                <a:gd name="connsiteX19" fmla="*/ 82437 w 608697"/>
                <a:gd name="connsiteY19" fmla="*/ 531284 h 531358"/>
                <a:gd name="connsiteX20" fmla="*/ 81542 w 608697"/>
                <a:gd name="connsiteY20" fmla="*/ 531358 h 531358"/>
                <a:gd name="connsiteX21" fmla="*/ 75051 w 608697"/>
                <a:gd name="connsiteY21" fmla="*/ 527857 h 531358"/>
                <a:gd name="connsiteX22" fmla="*/ 74753 w 608697"/>
                <a:gd name="connsiteY22" fmla="*/ 519738 h 531358"/>
                <a:gd name="connsiteX23" fmla="*/ 88778 w 608697"/>
                <a:gd name="connsiteY23" fmla="*/ 435046 h 531358"/>
                <a:gd name="connsiteX24" fmla="*/ 0 w 608697"/>
                <a:gd name="connsiteY24" fmla="*/ 282198 h 531358"/>
                <a:gd name="connsiteX25" fmla="*/ 102356 w 608697"/>
                <a:gd name="connsiteY25" fmla="*/ 121231 h 531358"/>
                <a:gd name="connsiteX26" fmla="*/ 356424 w 608697"/>
                <a:gd name="connsiteY26" fmla="*/ 0 h 531358"/>
                <a:gd name="connsiteX27" fmla="*/ 608697 w 608697"/>
                <a:gd name="connsiteY27" fmla="*/ 211244 h 531358"/>
                <a:gd name="connsiteX28" fmla="*/ 518290 w 608697"/>
                <a:gd name="connsiteY28" fmla="*/ 373401 h 531358"/>
                <a:gd name="connsiteX29" fmla="*/ 531941 w 608697"/>
                <a:gd name="connsiteY29" fmla="*/ 441109 h 531358"/>
                <a:gd name="connsiteX30" fmla="*/ 531120 w 608697"/>
                <a:gd name="connsiteY30" fmla="*/ 465391 h 531358"/>
                <a:gd name="connsiteX31" fmla="*/ 511577 w 608697"/>
                <a:gd name="connsiteY31" fmla="*/ 475894 h 531358"/>
                <a:gd name="connsiteX32" fmla="*/ 509041 w 608697"/>
                <a:gd name="connsiteY32" fmla="*/ 475745 h 531358"/>
                <a:gd name="connsiteX33" fmla="*/ 391408 w 608697"/>
                <a:gd name="connsiteY33" fmla="*/ 420476 h 531358"/>
                <a:gd name="connsiteX34" fmla="*/ 356424 w 608697"/>
                <a:gd name="connsiteY34" fmla="*/ 422487 h 531358"/>
                <a:gd name="connsiteX35" fmla="*/ 104225 w 608697"/>
                <a:gd name="connsiteY35" fmla="*/ 211244 h 531358"/>
                <a:gd name="connsiteX36" fmla="*/ 356424 w 608697"/>
                <a:gd name="connsiteY36" fmla="*/ 0 h 531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8697" h="531358">
                  <a:moveTo>
                    <a:pt x="424975" y="168488"/>
                  </a:moveTo>
                  <a:cubicBezTo>
                    <a:pt x="404312" y="168488"/>
                    <a:pt x="387604" y="185248"/>
                    <a:pt x="387604" y="205806"/>
                  </a:cubicBezTo>
                  <a:cubicBezTo>
                    <a:pt x="387604" y="226439"/>
                    <a:pt x="404312" y="243124"/>
                    <a:pt x="424975" y="243124"/>
                  </a:cubicBezTo>
                  <a:cubicBezTo>
                    <a:pt x="445562" y="243124"/>
                    <a:pt x="462346" y="226439"/>
                    <a:pt x="462346" y="205806"/>
                  </a:cubicBezTo>
                  <a:cubicBezTo>
                    <a:pt x="462346" y="185248"/>
                    <a:pt x="445637" y="168488"/>
                    <a:pt x="424975" y="168488"/>
                  </a:cubicBezTo>
                  <a:close/>
                  <a:moveTo>
                    <a:pt x="287947" y="168488"/>
                  </a:moveTo>
                  <a:cubicBezTo>
                    <a:pt x="267285" y="168488"/>
                    <a:pt x="250576" y="185248"/>
                    <a:pt x="250576" y="205806"/>
                  </a:cubicBezTo>
                  <a:cubicBezTo>
                    <a:pt x="250576" y="226439"/>
                    <a:pt x="267285" y="243124"/>
                    <a:pt x="287947" y="243124"/>
                  </a:cubicBezTo>
                  <a:cubicBezTo>
                    <a:pt x="308610" y="243124"/>
                    <a:pt x="325318" y="226439"/>
                    <a:pt x="325318" y="205806"/>
                  </a:cubicBezTo>
                  <a:cubicBezTo>
                    <a:pt x="325318" y="185248"/>
                    <a:pt x="308610" y="168488"/>
                    <a:pt x="287947" y="168488"/>
                  </a:cubicBezTo>
                  <a:close/>
                  <a:moveTo>
                    <a:pt x="102356" y="121231"/>
                  </a:moveTo>
                  <a:cubicBezTo>
                    <a:pt x="101162" y="123317"/>
                    <a:pt x="99969" y="125477"/>
                    <a:pt x="98850" y="127711"/>
                  </a:cubicBezTo>
                  <a:cubicBezTo>
                    <a:pt x="84227" y="156240"/>
                    <a:pt x="76842" y="186631"/>
                    <a:pt x="76842" y="217990"/>
                  </a:cubicBezTo>
                  <a:cubicBezTo>
                    <a:pt x="76842" y="249275"/>
                    <a:pt x="84227" y="279666"/>
                    <a:pt x="98850" y="308194"/>
                  </a:cubicBezTo>
                  <a:cubicBezTo>
                    <a:pt x="112726" y="335308"/>
                    <a:pt x="132496" y="359516"/>
                    <a:pt x="157488" y="380223"/>
                  </a:cubicBezTo>
                  <a:cubicBezTo>
                    <a:pt x="207845" y="421787"/>
                    <a:pt x="274317" y="444729"/>
                    <a:pt x="344668" y="444729"/>
                  </a:cubicBezTo>
                  <a:cubicBezTo>
                    <a:pt x="353173" y="444729"/>
                    <a:pt x="361752" y="444357"/>
                    <a:pt x="370257" y="443687"/>
                  </a:cubicBezTo>
                  <a:cubicBezTo>
                    <a:pt x="332209" y="465288"/>
                    <a:pt x="286254" y="477876"/>
                    <a:pt x="236717" y="477876"/>
                  </a:cubicBezTo>
                  <a:cubicBezTo>
                    <a:pt x="223736" y="477876"/>
                    <a:pt x="210755" y="477057"/>
                    <a:pt x="198072" y="475344"/>
                  </a:cubicBezTo>
                  <a:cubicBezTo>
                    <a:pt x="160397" y="499478"/>
                    <a:pt x="110637" y="528155"/>
                    <a:pt x="82437" y="531284"/>
                  </a:cubicBezTo>
                  <a:cubicBezTo>
                    <a:pt x="82138" y="531358"/>
                    <a:pt x="81840" y="531358"/>
                    <a:pt x="81542" y="531358"/>
                  </a:cubicBezTo>
                  <a:cubicBezTo>
                    <a:pt x="78930" y="531358"/>
                    <a:pt x="76469" y="530017"/>
                    <a:pt x="75051" y="527857"/>
                  </a:cubicBezTo>
                  <a:cubicBezTo>
                    <a:pt x="73410" y="525399"/>
                    <a:pt x="73335" y="522271"/>
                    <a:pt x="74753" y="519738"/>
                  </a:cubicBezTo>
                  <a:cubicBezTo>
                    <a:pt x="75051" y="519291"/>
                    <a:pt x="99223" y="476014"/>
                    <a:pt x="88778" y="435046"/>
                  </a:cubicBezTo>
                  <a:cubicBezTo>
                    <a:pt x="32303" y="397653"/>
                    <a:pt x="0" y="342160"/>
                    <a:pt x="0" y="282198"/>
                  </a:cubicBezTo>
                  <a:cubicBezTo>
                    <a:pt x="0" y="215532"/>
                    <a:pt x="40584" y="156538"/>
                    <a:pt x="102356" y="121231"/>
                  </a:cubicBezTo>
                  <a:close/>
                  <a:moveTo>
                    <a:pt x="356424" y="0"/>
                  </a:moveTo>
                  <a:cubicBezTo>
                    <a:pt x="495540" y="0"/>
                    <a:pt x="608697" y="94747"/>
                    <a:pt x="608697" y="211244"/>
                  </a:cubicBezTo>
                  <a:cubicBezTo>
                    <a:pt x="608697" y="274408"/>
                    <a:pt x="575802" y="333178"/>
                    <a:pt x="518290" y="373401"/>
                  </a:cubicBezTo>
                  <a:cubicBezTo>
                    <a:pt x="512845" y="406324"/>
                    <a:pt x="531717" y="440811"/>
                    <a:pt x="531941" y="441109"/>
                  </a:cubicBezTo>
                  <a:cubicBezTo>
                    <a:pt x="536267" y="448781"/>
                    <a:pt x="535969" y="458092"/>
                    <a:pt x="531120" y="465391"/>
                  </a:cubicBezTo>
                  <a:cubicBezTo>
                    <a:pt x="526794" y="472021"/>
                    <a:pt x="519484" y="475894"/>
                    <a:pt x="511577" y="475894"/>
                  </a:cubicBezTo>
                  <a:cubicBezTo>
                    <a:pt x="510756" y="475894"/>
                    <a:pt x="509936" y="475894"/>
                    <a:pt x="509041" y="475745"/>
                  </a:cubicBezTo>
                  <a:cubicBezTo>
                    <a:pt x="484574" y="473064"/>
                    <a:pt x="444966" y="454442"/>
                    <a:pt x="391408" y="420476"/>
                  </a:cubicBezTo>
                  <a:cubicBezTo>
                    <a:pt x="379920" y="421817"/>
                    <a:pt x="368135" y="422487"/>
                    <a:pt x="356424" y="422487"/>
                  </a:cubicBezTo>
                  <a:cubicBezTo>
                    <a:pt x="217382" y="422487"/>
                    <a:pt x="104225" y="327741"/>
                    <a:pt x="104225" y="211244"/>
                  </a:cubicBezTo>
                  <a:cubicBezTo>
                    <a:pt x="104225" y="94747"/>
                    <a:pt x="217382" y="0"/>
                    <a:pt x="356424" y="0"/>
                  </a:cubicBezTo>
                  <a:close/>
                </a:path>
              </a:pathLst>
            </a:custGeom>
            <a:solidFill>
              <a:schemeClr val="bg1"/>
            </a:solidFill>
            <a:ln>
              <a:noFill/>
            </a:ln>
          </p:spPr>
          <p:txBody>
            <a:bodyPr/>
            <a:lstStyle/>
            <a:p>
              <a:endParaRPr lang="zh-CN" altLang="en-US" sz="100"/>
            </a:p>
          </p:txBody>
        </p:sp>
        <p:sp>
          <p:nvSpPr>
            <p:cNvPr id="67" name="îṥḷiḋè"/>
            <p:cNvSpPr/>
            <p:nvPr/>
          </p:nvSpPr>
          <p:spPr bwMode="auto">
            <a:xfrm>
              <a:off x="5778268" y="3381375"/>
              <a:ext cx="635464" cy="514350"/>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chemeClr val="bg1"/>
            </a:solidFill>
            <a:ln>
              <a:noFill/>
            </a:ln>
          </p:spPr>
          <p:txBody>
            <a:bodyPr vert="horz" wrap="square" lIns="68580" tIns="34290" rIns="68580" bIns="34290" numCol="1" anchor="t" anchorCtr="0" compatLnSpc="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sz="1350"/>
            </a:p>
          </p:txBody>
        </p:sp>
        <p:grpSp>
          <p:nvGrpSpPr>
            <p:cNvPr id="68" name="ïsḻîde"/>
            <p:cNvGrpSpPr/>
            <p:nvPr/>
          </p:nvGrpSpPr>
          <p:grpSpPr>
            <a:xfrm>
              <a:off x="669924" y="4676797"/>
              <a:ext cx="3313754" cy="1563708"/>
              <a:chOff x="669924" y="4960116"/>
              <a:chExt cx="3313754" cy="1563708"/>
            </a:xfrm>
          </p:grpSpPr>
          <p:sp>
            <p:nvSpPr>
              <p:cNvPr id="81" name="ï$ļidè"/>
              <p:cNvSpPr txBox="1"/>
              <p:nvPr/>
            </p:nvSpPr>
            <p:spPr>
              <a:xfrm>
                <a:off x="903101" y="5472772"/>
                <a:ext cx="2847399" cy="1051052"/>
              </a:xfrm>
              <a:prstGeom prst="rect">
                <a:avLst/>
              </a:prstGeom>
              <a:noFill/>
            </p:spPr>
            <p:txBody>
              <a:bodyPr wrap="square" lIns="68580" tIns="34290" rIns="68580" bIns="34290">
                <a:normAutofit fontScale="90000"/>
              </a:bodyPr>
              <a:lstStyle/>
              <a:p>
                <a:pPr marL="342900" indent="-342900" algn="ctr">
                  <a:lnSpc>
                    <a:spcPct val="120000"/>
                  </a:lnSpc>
                  <a:buClr>
                    <a:srgbClr val="FF0000"/>
                  </a:buClr>
                  <a:buFont typeface="Wingdings" panose="05000000000000000000" pitchFamily="2" charset="2"/>
                  <a:buChar char="Ø"/>
                </a:pPr>
                <a:r>
                  <a:rPr lang="zh-CN" altLang="en-US" sz="1800" dirty="0"/>
                  <a:t>定位</a:t>
                </a:r>
                <a:r>
                  <a:rPr lang="en-US" altLang="zh-CN" sz="1800" dirty="0"/>
                  <a:t>OS</a:t>
                </a:r>
                <a:r>
                  <a:rPr lang="zh-CN" altLang="en-US" sz="1800" dirty="0"/>
                  <a:t>内核并将其加载到内存中。</a:t>
                </a:r>
              </a:p>
            </p:txBody>
          </p:sp>
          <p:sp>
            <p:nvSpPr>
              <p:cNvPr id="82" name="ïṧļíḋê"/>
              <p:cNvSpPr txBox="1"/>
              <p:nvPr/>
            </p:nvSpPr>
            <p:spPr>
              <a:xfrm>
                <a:off x="669924" y="4960116"/>
                <a:ext cx="3313754" cy="393389"/>
              </a:xfrm>
              <a:prstGeom prst="rect">
                <a:avLst/>
              </a:prstGeom>
              <a:noFill/>
            </p:spPr>
            <p:txBody>
              <a:bodyPr wrap="square" lIns="68580" tIns="34290" rIns="68580" bIns="34290">
                <a:noAutofit/>
              </a:bodyPr>
              <a:lstStyle/>
              <a:p>
                <a:pPr algn="ctr"/>
                <a:r>
                  <a:rPr lang="zh-CN" altLang="en-US" sz="1800" b="1" dirty="0"/>
                  <a:t>引导程序：位于固件</a:t>
                </a:r>
              </a:p>
            </p:txBody>
          </p:sp>
        </p:grpSp>
        <p:sp>
          <p:nvSpPr>
            <p:cNvPr id="80" name="îşḷíḓè"/>
            <p:cNvSpPr txBox="1"/>
            <p:nvPr/>
          </p:nvSpPr>
          <p:spPr>
            <a:xfrm>
              <a:off x="4572211" y="4667925"/>
              <a:ext cx="3585633" cy="1050713"/>
            </a:xfrm>
            <a:prstGeom prst="rect">
              <a:avLst/>
            </a:prstGeom>
            <a:noFill/>
          </p:spPr>
          <p:txBody>
            <a:bodyPr wrap="square" lIns="68580" tIns="34290" rIns="68580" bIns="34290">
              <a:normAutofit/>
            </a:bodyPr>
            <a:lstStyle/>
            <a:p>
              <a:pPr algn="ctr"/>
              <a:r>
                <a:rPr lang="zh-CN" altLang="en-US" sz="1800" b="1" dirty="0">
                  <a:solidFill>
                    <a:srgbClr val="FF0000"/>
                  </a:solidFill>
                </a:rPr>
                <a:t>现代</a:t>
              </a:r>
              <a:r>
                <a:rPr lang="en-US" altLang="zh-CN" sz="1800" b="1" dirty="0">
                  <a:solidFill>
                    <a:srgbClr val="FF0000"/>
                  </a:solidFill>
                </a:rPr>
                <a:t>OS</a:t>
              </a:r>
              <a:r>
                <a:rPr lang="zh-CN" altLang="en-US" sz="1800" b="1" dirty="0">
                  <a:solidFill>
                    <a:srgbClr val="FF0000"/>
                  </a:solidFill>
                </a:rPr>
                <a:t>是由中断驱动的</a:t>
              </a:r>
            </a:p>
          </p:txBody>
        </p:sp>
        <p:sp>
          <p:nvSpPr>
            <p:cNvPr id="78" name="íşľiḍé"/>
            <p:cNvSpPr txBox="1"/>
            <p:nvPr/>
          </p:nvSpPr>
          <p:spPr>
            <a:xfrm>
              <a:off x="9009316" y="4643436"/>
              <a:ext cx="2390876" cy="393389"/>
            </a:xfrm>
            <a:prstGeom prst="rect">
              <a:avLst/>
            </a:prstGeom>
            <a:noFill/>
          </p:spPr>
          <p:txBody>
            <a:bodyPr wrap="square" lIns="68580" tIns="34290" rIns="68580" bIns="34290">
              <a:noAutofit/>
            </a:bodyPr>
            <a:lstStyle/>
            <a:p>
              <a:pPr algn="ctr"/>
              <a:r>
                <a:rPr lang="zh-CN" altLang="en-US" sz="1800" b="1" dirty="0"/>
                <a:t>程序：位于外存</a:t>
              </a:r>
            </a:p>
          </p:txBody>
        </p:sp>
        <p:sp>
          <p:nvSpPr>
            <p:cNvPr id="76" name="í$ḻiḍê"/>
            <p:cNvSpPr txBox="1"/>
            <p:nvPr/>
          </p:nvSpPr>
          <p:spPr>
            <a:xfrm>
              <a:off x="6485639" y="2239685"/>
              <a:ext cx="3414813" cy="393389"/>
            </a:xfrm>
            <a:prstGeom prst="rect">
              <a:avLst/>
            </a:prstGeom>
            <a:noFill/>
          </p:spPr>
          <p:txBody>
            <a:bodyPr wrap="square" lIns="68580" tIns="34290" rIns="68580" bIns="34290">
              <a:noAutofit/>
            </a:bodyPr>
            <a:lstStyle/>
            <a:p>
              <a:pPr algn="ctr"/>
              <a:r>
                <a:rPr lang="zh-CN" altLang="en-US" sz="1800" b="1" dirty="0"/>
                <a:t>执行程序：位于内存</a:t>
              </a:r>
            </a:p>
          </p:txBody>
        </p:sp>
        <p:sp>
          <p:nvSpPr>
            <p:cNvPr id="74" name="îṥľíḑé"/>
            <p:cNvSpPr txBox="1"/>
            <p:nvPr/>
          </p:nvSpPr>
          <p:spPr>
            <a:xfrm>
              <a:off x="2788240" y="2239685"/>
              <a:ext cx="2390876" cy="393389"/>
            </a:xfrm>
            <a:prstGeom prst="rect">
              <a:avLst/>
            </a:prstGeom>
            <a:noFill/>
          </p:spPr>
          <p:txBody>
            <a:bodyPr wrap="square" lIns="68580" tIns="34290" rIns="68580" bIns="34290">
              <a:noAutofit/>
            </a:bodyPr>
            <a:lstStyle/>
            <a:p>
              <a:pPr algn="ctr"/>
              <a:r>
                <a:rPr lang="zh-CN" altLang="en-US" sz="1800" b="1" dirty="0"/>
                <a:t>指令：</a:t>
              </a:r>
              <a:r>
                <a:rPr lang="en-US" altLang="zh-CN" sz="1800" b="1" dirty="0"/>
                <a:t>CPU</a:t>
              </a:r>
              <a:r>
                <a:rPr lang="zh-CN" altLang="en-US" sz="1800" b="1" dirty="0"/>
                <a:t>执行</a:t>
              </a:r>
            </a:p>
          </p:txBody>
        </p:sp>
      </p:grpSp>
      <p:sp>
        <p:nvSpPr>
          <p:cNvPr id="3" name="文本框 2"/>
          <p:cNvSpPr txBox="1"/>
          <p:nvPr>
            <p:custDataLst>
              <p:tags r:id="rId2"/>
            </p:custDataLst>
          </p:nvPr>
        </p:nvSpPr>
        <p:spPr>
          <a:xfrm>
            <a:off x="914400" y="144463"/>
            <a:ext cx="60198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中断与异常</a:t>
            </a:r>
            <a:endPar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grpSp>
        <p:nvGrpSpPr>
          <p:cNvPr id="12" name="Group 5"/>
          <p:cNvGrpSpPr/>
          <p:nvPr/>
        </p:nvGrpSpPr>
        <p:grpSpPr bwMode="auto">
          <a:xfrm>
            <a:off x="3352762" y="3638651"/>
            <a:ext cx="2972991" cy="1218098"/>
            <a:chOff x="1152" y="1839"/>
            <a:chExt cx="2857" cy="1209"/>
          </a:xfrm>
        </p:grpSpPr>
        <p:sp>
          <p:nvSpPr>
            <p:cNvPr id="13" name="Oval 6"/>
            <p:cNvSpPr>
              <a:spLocks noChangeArrowheads="1"/>
            </p:cNvSpPr>
            <p:nvPr>
              <p:custDataLst>
                <p:tags r:id="rId3"/>
              </p:custDataLst>
            </p:nvPr>
          </p:nvSpPr>
          <p:spPr bwMode="auto">
            <a:xfrm>
              <a:off x="1152" y="2256"/>
              <a:ext cx="873" cy="720"/>
            </a:xfrm>
            <a:prstGeom prst="ellipse">
              <a:avLst/>
            </a:prstGeom>
            <a:solidFill>
              <a:srgbClr val="FFFF00"/>
            </a:solidFill>
            <a:ln w="9525">
              <a:solidFill>
                <a:schemeClr val="tx1"/>
              </a:solidFill>
              <a:rou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panose="05000000000000000000" pitchFamily="2" charset="2"/>
                <a:buChar char="Ø"/>
                <a:defRPr sz="22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350" b="1">
                  <a:latin typeface="Arial" panose="020B0604020202020204" pitchFamily="34" charset="0"/>
                </a:rPr>
                <a:t>内核态</a:t>
              </a:r>
              <a:endParaRPr lang="en-US" altLang="zh-CN" sz="1350" b="1">
                <a:latin typeface="Arial" panose="020B0604020202020204" pitchFamily="34" charset="0"/>
              </a:endParaRPr>
            </a:p>
          </p:txBody>
        </p:sp>
        <p:sp>
          <p:nvSpPr>
            <p:cNvPr id="14" name="Oval 7"/>
            <p:cNvSpPr>
              <a:spLocks noChangeArrowheads="1"/>
            </p:cNvSpPr>
            <p:nvPr>
              <p:custDataLst>
                <p:tags r:id="rId4"/>
              </p:custDataLst>
            </p:nvPr>
          </p:nvSpPr>
          <p:spPr bwMode="auto">
            <a:xfrm>
              <a:off x="3163" y="2256"/>
              <a:ext cx="846" cy="720"/>
            </a:xfrm>
            <a:prstGeom prst="ellipse">
              <a:avLst/>
            </a:prstGeom>
            <a:solidFill>
              <a:srgbClr val="FFFF00"/>
            </a:solidFill>
            <a:ln w="9525">
              <a:solidFill>
                <a:schemeClr val="tx1"/>
              </a:solidFill>
              <a:rou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panose="05000000000000000000" pitchFamily="2" charset="2"/>
                <a:buChar char="Ø"/>
                <a:defRPr sz="22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0"/>
                </a:spcBef>
                <a:buClrTx/>
                <a:buSzTx/>
                <a:buFontTx/>
                <a:buNone/>
              </a:pPr>
              <a:r>
                <a:rPr lang="zh-CN" altLang="en-US" sz="1350" b="1">
                  <a:latin typeface="Arial" panose="020B0604020202020204" pitchFamily="34" charset="0"/>
                </a:rPr>
                <a:t>用户态</a:t>
              </a:r>
              <a:endParaRPr lang="en-US" altLang="zh-CN" sz="1350" b="1">
                <a:latin typeface="Arial" panose="020B0604020202020204" pitchFamily="34" charset="0"/>
              </a:endParaRPr>
            </a:p>
          </p:txBody>
        </p:sp>
        <p:cxnSp>
          <p:nvCxnSpPr>
            <p:cNvPr id="15" name="AutoShape 8"/>
            <p:cNvCxnSpPr>
              <a:cxnSpLocks noChangeShapeType="1"/>
              <a:stCxn id="14" idx="0"/>
              <a:endCxn id="13" idx="0"/>
            </p:cNvCxnSpPr>
            <p:nvPr>
              <p:custDataLst>
                <p:tags r:id="rId5"/>
              </p:custDataLst>
            </p:nvPr>
          </p:nvCxnSpPr>
          <p:spPr bwMode="auto">
            <a:xfrm rot="16200000" flipV="1">
              <a:off x="2587" y="1257"/>
              <a:ext cx="9" cy="1998"/>
            </a:xfrm>
            <a:prstGeom prst="curvedConnector3">
              <a:avLst>
                <a:gd name="adj1" fmla="val 180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16" name="AutoShape 9"/>
            <p:cNvCxnSpPr>
              <a:cxnSpLocks noChangeShapeType="1"/>
              <a:stCxn id="13" idx="4"/>
              <a:endCxn id="14" idx="4"/>
            </p:cNvCxnSpPr>
            <p:nvPr>
              <p:custDataLst>
                <p:tags r:id="rId6"/>
              </p:custDataLst>
            </p:nvPr>
          </p:nvCxnSpPr>
          <p:spPr bwMode="auto">
            <a:xfrm rot="16200000" flipH="1">
              <a:off x="2587" y="1977"/>
              <a:ext cx="9" cy="1998"/>
            </a:xfrm>
            <a:prstGeom prst="curvedConnector3">
              <a:avLst>
                <a:gd name="adj1" fmla="val 1800000"/>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18" name="Text Box 10"/>
            <p:cNvSpPr txBox="1">
              <a:spLocks noChangeArrowheads="1"/>
            </p:cNvSpPr>
            <p:nvPr>
              <p:custDataLst>
                <p:tags r:id="rId7"/>
              </p:custDataLst>
            </p:nvPr>
          </p:nvSpPr>
          <p:spPr bwMode="auto">
            <a:xfrm>
              <a:off x="2340" y="1839"/>
              <a:ext cx="508"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panose="05000000000000000000" pitchFamily="2" charset="2"/>
                <a:buChar char="Ø"/>
                <a:defRPr sz="22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50000"/>
                </a:spcBef>
                <a:buClrTx/>
                <a:buSzTx/>
                <a:buFontTx/>
                <a:buNone/>
              </a:pPr>
              <a:r>
                <a:rPr lang="zh-CN" altLang="en-US" sz="1350" b="1">
                  <a:latin typeface="Arial" panose="020B0604020202020204" pitchFamily="34" charset="0"/>
                </a:rPr>
                <a:t>中断</a:t>
              </a:r>
            </a:p>
          </p:txBody>
        </p:sp>
        <p:sp>
          <p:nvSpPr>
            <p:cNvPr id="19" name="Text Box 11"/>
            <p:cNvSpPr txBox="1">
              <a:spLocks noChangeArrowheads="1"/>
            </p:cNvSpPr>
            <p:nvPr>
              <p:custDataLst>
                <p:tags r:id="rId8"/>
              </p:custDataLst>
            </p:nvPr>
          </p:nvSpPr>
          <p:spPr bwMode="auto">
            <a:xfrm>
              <a:off x="2008" y="2751"/>
              <a:ext cx="1172"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ea typeface="宋体" panose="02010600030101010101" pitchFamily="2" charset="-122"/>
                </a:defRPr>
              </a:lvl1pPr>
              <a:lvl2pPr marL="742950" indent="-285750">
                <a:spcBef>
                  <a:spcPts val="375"/>
                </a:spcBef>
                <a:buClr>
                  <a:schemeClr val="accent2"/>
                </a:buClr>
                <a:buSzPct val="85000"/>
                <a:buFont typeface="Wingdings" panose="05000000000000000000" pitchFamily="2" charset="2"/>
                <a:buChar char="Ø"/>
                <a:defRPr sz="2200">
                  <a:solidFill>
                    <a:schemeClr val="tx1"/>
                  </a:solidFill>
                  <a:latin typeface="Perpetua" panose="02020502060401020303" pitchFamily="18" charset="0"/>
                  <a:ea typeface="宋体" panose="02010600030101010101" pitchFamily="2" charset="-122"/>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ea typeface="宋体" panose="02010600030101010101" pitchFamily="2" charset="-122"/>
                </a:defRPr>
              </a:lvl4pPr>
              <a:lvl5pPr marL="2057400" indent="-228600">
                <a:spcBef>
                  <a:spcPts val="375"/>
                </a:spcBef>
                <a:buClr>
                  <a:srgbClr val="A28E6A"/>
                </a:buClr>
                <a:buChar char="o"/>
                <a:defRPr sz="2000">
                  <a:solidFill>
                    <a:schemeClr val="tx1"/>
                  </a:solidFill>
                  <a:latin typeface="Perpetua" panose="02020502060401020303" pitchFamily="18" charset="0"/>
                  <a:ea typeface="宋体" panose="02010600030101010101" pitchFamily="2" charset="-122"/>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ea typeface="宋体" panose="02010600030101010101" pitchFamily="2" charset="-122"/>
                </a:defRPr>
              </a:lvl9pPr>
            </a:lstStyle>
            <a:p>
              <a:pPr algn="ctr" eaLnBrk="1" hangingPunct="1">
                <a:spcBef>
                  <a:spcPct val="50000"/>
                </a:spcBef>
                <a:buClrTx/>
                <a:buSzTx/>
                <a:buFontTx/>
                <a:buNone/>
              </a:pPr>
              <a:r>
                <a:rPr lang="zh-CN" altLang="en-US" sz="1350" b="1" dirty="0">
                  <a:latin typeface="Arial" panose="020B0604020202020204" pitchFamily="34" charset="0"/>
                </a:rPr>
                <a:t>设置用户模式</a:t>
              </a:r>
              <a:endParaRPr lang="en-US" altLang="zh-CN" sz="1350" b="1" dirty="0">
                <a:latin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453"/>
            <a:chOff x="5377507" y="2387517"/>
            <a:chExt cx="5898811" cy="3636192"/>
          </a:xfrm>
        </p:grpSpPr>
        <p:grpSp>
          <p:nvGrpSpPr>
            <p:cNvPr id="83974"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97167" y="1935461"/>
                <a:ext cx="5524960" cy="3295816"/>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中断是多道程序并发执行得以实现的基础，没有中断，就不可能实现多道程序并发执行，因为进程之间的切换是通过中断来完成的。另一方面，中断也是设备管理的基础，为了提高处理机的利用率和实现</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设备并行执行，也必需有中断的支持。中断</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异常</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陷入机制是操作系统由用户态转为内核态的唯一途径，是操作系统的驱动力。</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中断（硬中断）：</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中断是</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设备发来信号的一种相应。典型的有如服务请求，任务完成提醒等。比如熟知的时钟中断，硬盘读写服务请求中断等</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I/O</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中断。</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异常（软中断）：</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执行指令引起的异常：缺页、越权、越级、溢出、非法指令。断点为故障发生的地方。</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陷入（软中断）：</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陷入是</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执行到程序预设的软中断命令引起的中断，</a:t>
                </a:r>
                <a:r>
                  <a:rPr lang="zh-CN" altLang="en-US" sz="1600" noProof="0" dirty="0">
                    <a:ln>
                      <a:noFill/>
                    </a:ln>
                    <a:effectLst/>
                    <a:uLnTx/>
                    <a:uFillTx/>
                    <a:sym typeface="+mn-ea"/>
                  </a:rPr>
                  <a:t>常应用是在调试中</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3975"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3976"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3977"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3978"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24840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操作系统的运行环境：中断、异常和陷入</a:t>
            </a:r>
          </a:p>
        </p:txBody>
      </p:sp>
      <p:sp>
        <p:nvSpPr>
          <p:cNvPr id="83972"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3973"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p:cNvPicPr>
          <p:nvPr>
            <p:custDataLst>
              <p:tags r:id="rId1"/>
            </p:custDataLst>
          </p:nvPr>
        </p:nvPicPr>
        <p:blipFill>
          <a:blip r:embed="rId3"/>
          <a:stretch>
            <a:fillRect/>
          </a:stretch>
        </p:blipFill>
        <p:spPr>
          <a:xfrm>
            <a:off x="373063" y="895350"/>
            <a:ext cx="8396287" cy="4121150"/>
          </a:xfrm>
          <a:prstGeom prst="rect">
            <a:avLst/>
          </a:prstGeom>
          <a:noFill/>
          <a:ln w="9525">
            <a:noFill/>
          </a:ln>
        </p:spPr>
      </p:pic>
      <p:sp>
        <p:nvSpPr>
          <p:cNvPr id="3" name="文本框 2"/>
          <p:cNvSpPr txBox="1"/>
          <p:nvPr/>
        </p:nvSpPr>
        <p:spPr>
          <a:xfrm>
            <a:off x="914400" y="144463"/>
            <a:ext cx="601980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操作系统的运行环境：中断、异常和陷入处理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图片 3"/>
          <p:cNvPicPr>
            <a:picLocks noChangeAspect="1"/>
          </p:cNvPicPr>
          <p:nvPr/>
        </p:nvPicPr>
        <p:blipFill>
          <a:blip r:embed="rId2"/>
          <a:stretch>
            <a:fillRect/>
          </a:stretch>
        </p:blipFill>
        <p:spPr>
          <a:xfrm>
            <a:off x="2705100" y="971550"/>
            <a:ext cx="3733800" cy="3817938"/>
          </a:xfrm>
          <a:prstGeom prst="rect">
            <a:avLst/>
          </a:prstGeom>
          <a:noFill/>
          <a:ln w="9525">
            <a:noFill/>
          </a:ln>
        </p:spPr>
      </p:pic>
      <p:sp>
        <p:nvSpPr>
          <p:cNvPr id="6" name="文本框 5"/>
          <p:cNvSpPr txBox="1"/>
          <p:nvPr/>
        </p:nvSpPr>
        <p:spPr>
          <a:xfrm>
            <a:off x="914400" y="144463"/>
            <a:ext cx="60198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操作系统的运行环境：中断处理机制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7"/>
          <p:cNvGrpSpPr/>
          <p:nvPr/>
        </p:nvGrpSpPr>
        <p:grpSpPr>
          <a:xfrm>
            <a:off x="465138" y="960438"/>
            <a:ext cx="1862137" cy="3060700"/>
            <a:chOff x="1827008" y="2120901"/>
            <a:chExt cx="2298700" cy="2736849"/>
          </a:xfrm>
        </p:grpSpPr>
        <p:sp>
          <p:nvSpPr>
            <p:cNvPr id="19" name="矩形 18"/>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矩形 19"/>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21" name="文本框 29"/>
          <p:cNvSpPr txBox="1"/>
          <p:nvPr/>
        </p:nvSpPr>
        <p:spPr>
          <a:xfrm>
            <a:off x="533400" y="1049338"/>
            <a:ext cx="1676400" cy="314325"/>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处理器管理</a:t>
            </a:r>
            <a:endParaRPr lang="en-US" altLang="zh-CN" sz="1600" dirty="0">
              <a:solidFill>
                <a:schemeClr val="bg1"/>
              </a:solidFill>
              <a:latin typeface="微软雅黑" panose="020B0503020204020204" pitchFamily="34" charset="-122"/>
            </a:endParaRPr>
          </a:p>
        </p:txBody>
      </p:sp>
      <p:sp>
        <p:nvSpPr>
          <p:cNvPr id="23" name="文本框 31"/>
          <p:cNvSpPr txBox="1"/>
          <p:nvPr/>
        </p:nvSpPr>
        <p:spPr>
          <a:xfrm>
            <a:off x="2819400" y="981075"/>
            <a:ext cx="1447800" cy="314325"/>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点击添加标题</a:t>
            </a:r>
            <a:endParaRPr lang="en-US" altLang="zh-CN" sz="1600" dirty="0">
              <a:solidFill>
                <a:schemeClr val="bg1"/>
              </a:solidFill>
              <a:latin typeface="微软雅黑" panose="020B0503020204020204" pitchFamily="34" charset="-122"/>
            </a:endParaRPr>
          </a:p>
        </p:txBody>
      </p:sp>
      <p:sp>
        <p:nvSpPr>
          <p:cNvPr id="25" name="文本框 33"/>
          <p:cNvSpPr txBox="1"/>
          <p:nvPr/>
        </p:nvSpPr>
        <p:spPr>
          <a:xfrm>
            <a:off x="533400" y="1487488"/>
            <a:ext cx="1676400" cy="2368550"/>
          </a:xfrm>
          <a:prstGeom prst="rect">
            <a:avLst/>
          </a:prstGeom>
          <a:noFill/>
          <a:ln w="9525">
            <a:noFill/>
          </a:ln>
        </p:spPr>
        <p:txBody>
          <a:bodyPr lIns="68571" tIns="34285" rIns="68571" bIns="34285">
            <a:spAutoFit/>
          </a:bodyPr>
          <a:lstStyle/>
          <a:p>
            <a:pPr eaLnBrk="1" hangingPunct="1">
              <a:lnSpc>
                <a:spcPct val="114000"/>
              </a:lnSpc>
              <a:buNone/>
            </a:pPr>
            <a:r>
              <a:rPr lang="zh-CN" altLang="en-US" sz="1200" dirty="0">
                <a:latin typeface="微软雅黑" panose="020B0503020204020204" pitchFamily="34" charset="-122"/>
              </a:rPr>
              <a:t>处理器管理对处理器的分配和和运行（以进程为单位）实施有效的管理，包括</a:t>
            </a:r>
            <a:r>
              <a:rPr lang="zh-CN" altLang="en-US" sz="1200" b="1" dirty="0">
                <a:solidFill>
                  <a:srgbClr val="FF0000"/>
                </a:solidFill>
                <a:latin typeface="微软雅黑" panose="020B0503020204020204" pitchFamily="34" charset="-122"/>
              </a:rPr>
              <a:t>进程控制</a:t>
            </a:r>
            <a:r>
              <a:rPr lang="zh-CN" altLang="en-US" sz="1200" dirty="0">
                <a:latin typeface="微软雅黑" panose="020B0503020204020204" pitchFamily="34" charset="-122"/>
              </a:rPr>
              <a:t>（负责进程的创建，撤销以及状态转换），</a:t>
            </a:r>
            <a:r>
              <a:rPr lang="zh-CN" altLang="en-US" sz="1200" b="1" dirty="0">
                <a:solidFill>
                  <a:srgbClr val="FF0000"/>
                </a:solidFill>
                <a:latin typeface="微软雅黑" panose="020B0503020204020204" pitchFamily="34" charset="-122"/>
              </a:rPr>
              <a:t>进程同步</a:t>
            </a:r>
            <a:r>
              <a:rPr lang="zh-CN" altLang="en-US" sz="1200" dirty="0">
                <a:latin typeface="微软雅黑" panose="020B0503020204020204" pitchFamily="34" charset="-122"/>
              </a:rPr>
              <a:t>（对并发执行的进程进行协调），</a:t>
            </a:r>
            <a:r>
              <a:rPr lang="zh-CN" altLang="en-US" sz="1200" b="1" dirty="0">
                <a:solidFill>
                  <a:srgbClr val="FF0000"/>
                </a:solidFill>
                <a:latin typeface="微软雅黑" panose="020B0503020204020204" pitchFamily="34" charset="-122"/>
              </a:rPr>
              <a:t>进程通信</a:t>
            </a:r>
            <a:r>
              <a:rPr lang="zh-CN" altLang="en-US" sz="1200" dirty="0">
                <a:latin typeface="微软雅黑" panose="020B0503020204020204" pitchFamily="34" charset="-122"/>
              </a:rPr>
              <a:t>（负责进程间的信息交流），</a:t>
            </a:r>
            <a:r>
              <a:rPr lang="zh-CN" altLang="en-US" sz="1200" b="1" dirty="0">
                <a:solidFill>
                  <a:srgbClr val="FF0000"/>
                </a:solidFill>
                <a:latin typeface="微软雅黑" panose="020B0503020204020204" pitchFamily="34" charset="-122"/>
              </a:rPr>
              <a:t>进程调度</a:t>
            </a:r>
            <a:r>
              <a:rPr lang="zh-CN" altLang="en-US" sz="1200" dirty="0">
                <a:latin typeface="微软雅黑" panose="020B0503020204020204" pitchFamily="34" charset="-122"/>
              </a:rPr>
              <a:t>（按一定算法进行处理器分配）</a:t>
            </a:r>
          </a:p>
        </p:txBody>
      </p:sp>
      <p:sp>
        <p:nvSpPr>
          <p:cNvPr id="31"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1.5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操作系统功能</a:t>
            </a:r>
          </a:p>
        </p:txBody>
      </p:sp>
      <p:grpSp>
        <p:nvGrpSpPr>
          <p:cNvPr id="29" name="组合 17"/>
          <p:cNvGrpSpPr/>
          <p:nvPr/>
        </p:nvGrpSpPr>
        <p:grpSpPr>
          <a:xfrm>
            <a:off x="2597150" y="981075"/>
            <a:ext cx="1860550" cy="3060700"/>
            <a:chOff x="1827008" y="2120901"/>
            <a:chExt cx="2298700" cy="2736849"/>
          </a:xfrm>
        </p:grpSpPr>
        <p:sp>
          <p:nvSpPr>
            <p:cNvPr id="30" name="矩形 29"/>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32" name="矩形 31"/>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33" name="文本框 29"/>
          <p:cNvSpPr txBox="1"/>
          <p:nvPr/>
        </p:nvSpPr>
        <p:spPr>
          <a:xfrm>
            <a:off x="2665413" y="1069975"/>
            <a:ext cx="1676400" cy="315913"/>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存储器管理</a:t>
            </a:r>
            <a:endParaRPr lang="en-US" altLang="zh-CN" sz="1600" dirty="0">
              <a:solidFill>
                <a:schemeClr val="bg1"/>
              </a:solidFill>
              <a:latin typeface="微软雅黑" panose="020B0503020204020204" pitchFamily="34" charset="-122"/>
            </a:endParaRPr>
          </a:p>
        </p:txBody>
      </p:sp>
      <p:sp>
        <p:nvSpPr>
          <p:cNvPr id="34" name="文本框 33"/>
          <p:cNvSpPr txBox="1"/>
          <p:nvPr/>
        </p:nvSpPr>
        <p:spPr>
          <a:xfrm>
            <a:off x="2665413" y="1508125"/>
            <a:ext cx="1676400" cy="2380615"/>
          </a:xfrm>
          <a:prstGeom prst="rect">
            <a:avLst/>
          </a:prstGeom>
          <a:noFill/>
          <a:ln w="9525">
            <a:noFill/>
          </a:ln>
        </p:spPr>
        <p:txBody>
          <a:bodyPr lIns="68571" tIns="34285" rIns="68571" bIns="34285">
            <a:spAutoFit/>
          </a:bodyPr>
          <a:lstStyle/>
          <a:p>
            <a:pPr eaLnBrk="1" hangingPunct="1">
              <a:lnSpc>
                <a:spcPct val="114000"/>
              </a:lnSpc>
              <a:buNone/>
            </a:pPr>
            <a:r>
              <a:rPr lang="zh-CN" altLang="en-US" sz="1200" dirty="0">
                <a:latin typeface="微软雅黑" panose="020B0503020204020204" pitchFamily="34" charset="-122"/>
              </a:rPr>
              <a:t>对内存进行分配，保护和扩充，包括</a:t>
            </a:r>
            <a:r>
              <a:rPr lang="zh-CN" altLang="en-US" sz="1200" b="1" dirty="0">
                <a:solidFill>
                  <a:srgbClr val="FF0000"/>
                </a:solidFill>
                <a:latin typeface="微软雅黑" panose="020B0503020204020204" pitchFamily="34" charset="-122"/>
              </a:rPr>
              <a:t>内存分配</a:t>
            </a:r>
            <a:r>
              <a:rPr lang="zh-CN" altLang="en-US" sz="1200" dirty="0">
                <a:latin typeface="微软雅黑" panose="020B0503020204020204" pitchFamily="34" charset="-122"/>
              </a:rPr>
              <a:t>（按一定策略为每道程序分配内存），</a:t>
            </a:r>
            <a:r>
              <a:rPr lang="zh-CN" altLang="en-US" sz="1200" b="1" dirty="0">
                <a:solidFill>
                  <a:srgbClr val="FF0000"/>
                </a:solidFill>
                <a:latin typeface="微软雅黑" panose="020B0503020204020204" pitchFamily="34" charset="-122"/>
              </a:rPr>
              <a:t>内存保护</a:t>
            </a:r>
            <a:r>
              <a:rPr lang="zh-CN" altLang="en-US" sz="1200" dirty="0">
                <a:latin typeface="微软雅黑" panose="020B0503020204020204" pitchFamily="34" charset="-122"/>
              </a:rPr>
              <a:t>（保证各程序在自己的内存区域内运行而不相互干扰），</a:t>
            </a:r>
            <a:r>
              <a:rPr lang="zh-CN" altLang="en-US" sz="1200" b="1" dirty="0">
                <a:solidFill>
                  <a:srgbClr val="FF0000"/>
                </a:solidFill>
                <a:latin typeface="微软雅黑" panose="020B0503020204020204" pitchFamily="34" charset="-122"/>
              </a:rPr>
              <a:t>内存扩充</a:t>
            </a:r>
            <a:r>
              <a:rPr lang="zh-CN" altLang="en-US" sz="1200" dirty="0">
                <a:latin typeface="微软雅黑" panose="020B0503020204020204" pitchFamily="34" charset="-122"/>
              </a:rPr>
              <a:t>（为允许大型作业或多作业的运行，必须借助虚拟存储技术去获得增加内存的效果） </a:t>
            </a:r>
          </a:p>
        </p:txBody>
      </p:sp>
      <p:sp>
        <p:nvSpPr>
          <p:cNvPr id="38" name="文本框 31"/>
          <p:cNvSpPr txBox="1"/>
          <p:nvPr/>
        </p:nvSpPr>
        <p:spPr>
          <a:xfrm>
            <a:off x="4973638" y="960438"/>
            <a:ext cx="1447800" cy="314325"/>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点击添加标题</a:t>
            </a:r>
            <a:endParaRPr lang="en-US" altLang="zh-CN" sz="1600" dirty="0">
              <a:solidFill>
                <a:schemeClr val="bg1"/>
              </a:solidFill>
              <a:latin typeface="微软雅黑" panose="020B0503020204020204" pitchFamily="34" charset="-122"/>
            </a:endParaRPr>
          </a:p>
        </p:txBody>
      </p:sp>
      <p:grpSp>
        <p:nvGrpSpPr>
          <p:cNvPr id="39" name="组合 17"/>
          <p:cNvGrpSpPr/>
          <p:nvPr/>
        </p:nvGrpSpPr>
        <p:grpSpPr>
          <a:xfrm>
            <a:off x="4751388" y="960438"/>
            <a:ext cx="1862137" cy="3060700"/>
            <a:chOff x="1827008" y="2120901"/>
            <a:chExt cx="2298700" cy="2736849"/>
          </a:xfrm>
        </p:grpSpPr>
        <p:sp>
          <p:nvSpPr>
            <p:cNvPr id="40" name="矩形 39"/>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1" name="矩形 40"/>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42" name="文本框 29"/>
          <p:cNvSpPr txBox="1"/>
          <p:nvPr/>
        </p:nvSpPr>
        <p:spPr>
          <a:xfrm>
            <a:off x="4819650" y="1049338"/>
            <a:ext cx="1676400" cy="314325"/>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设备管理</a:t>
            </a:r>
            <a:endParaRPr lang="en-US" altLang="zh-CN" sz="1600" dirty="0">
              <a:solidFill>
                <a:schemeClr val="bg1"/>
              </a:solidFill>
              <a:latin typeface="微软雅黑" panose="020B0503020204020204" pitchFamily="34" charset="-122"/>
            </a:endParaRPr>
          </a:p>
        </p:txBody>
      </p:sp>
      <p:sp>
        <p:nvSpPr>
          <p:cNvPr id="43" name="文本框 42"/>
          <p:cNvSpPr txBox="1"/>
          <p:nvPr/>
        </p:nvSpPr>
        <p:spPr>
          <a:xfrm>
            <a:off x="4819650" y="1487488"/>
            <a:ext cx="1676400" cy="2157412"/>
          </a:xfrm>
          <a:prstGeom prst="rect">
            <a:avLst/>
          </a:prstGeom>
          <a:noFill/>
          <a:ln w="9525">
            <a:noFill/>
          </a:ln>
        </p:spPr>
        <p:txBody>
          <a:bodyPr lIns="68571" tIns="34285" rIns="68571" bIns="34285">
            <a:spAutoFit/>
          </a:bodyPr>
          <a:lstStyle/>
          <a:p>
            <a:pPr eaLnBrk="1" hangingPunct="1">
              <a:lnSpc>
                <a:spcPct val="114000"/>
              </a:lnSpc>
              <a:buNone/>
            </a:pPr>
            <a:r>
              <a:rPr lang="zh-CN" altLang="en-US" sz="1200" dirty="0">
                <a:latin typeface="微软雅黑" panose="020B0503020204020204" pitchFamily="34" charset="-122"/>
              </a:rPr>
              <a:t>对计算机系统内的所有设备进行管理。包括</a:t>
            </a:r>
            <a:r>
              <a:rPr lang="zh-CN" altLang="en-US" sz="1200" b="1" dirty="0">
                <a:solidFill>
                  <a:srgbClr val="FF0000"/>
                </a:solidFill>
                <a:latin typeface="微软雅黑" panose="020B0503020204020204" pitchFamily="34" charset="-122"/>
              </a:rPr>
              <a:t>设备分配</a:t>
            </a:r>
            <a:r>
              <a:rPr lang="zh-CN" altLang="en-US" sz="1200" dirty="0">
                <a:latin typeface="微软雅黑" panose="020B0503020204020204" pitchFamily="34" charset="-122"/>
              </a:rPr>
              <a:t>（根据一定的设备分配原则对设备进行分配），</a:t>
            </a:r>
            <a:r>
              <a:rPr lang="zh-CN" altLang="en-US" sz="1200" b="1" dirty="0">
                <a:solidFill>
                  <a:srgbClr val="FF0000"/>
                </a:solidFill>
                <a:latin typeface="微软雅黑" panose="020B0503020204020204" pitchFamily="34" charset="-122"/>
              </a:rPr>
              <a:t>设备传输控制</a:t>
            </a:r>
            <a:r>
              <a:rPr lang="zh-CN" altLang="en-US" sz="1200" dirty="0">
                <a:latin typeface="微软雅黑" panose="020B0503020204020204" pitchFamily="34" charset="-122"/>
              </a:rPr>
              <a:t>（实现物理的输入输出操作），</a:t>
            </a:r>
            <a:r>
              <a:rPr lang="zh-CN" altLang="en-US" sz="1200" b="1" dirty="0">
                <a:solidFill>
                  <a:srgbClr val="FF0000"/>
                </a:solidFill>
                <a:latin typeface="微软雅黑" panose="020B0503020204020204" pitchFamily="34" charset="-122"/>
              </a:rPr>
              <a:t>设备独立性</a:t>
            </a:r>
            <a:r>
              <a:rPr lang="zh-CN" altLang="en-US" sz="1200" dirty="0">
                <a:latin typeface="微软雅黑" panose="020B0503020204020204" pitchFamily="34" charset="-122"/>
              </a:rPr>
              <a:t>（用户程序中的设备与实际使用的物理设备无关</a:t>
            </a:r>
            <a:r>
              <a:rPr lang="en-US" altLang="zh-CN" sz="1200" dirty="0">
                <a:latin typeface="微软雅黑" panose="020B0503020204020204" pitchFamily="34" charset="-122"/>
              </a:rPr>
              <a:t>) </a:t>
            </a:r>
            <a:r>
              <a:rPr lang="zh-CN" altLang="en-US" sz="1200" dirty="0">
                <a:latin typeface="微软雅黑" panose="020B0503020204020204" pitchFamily="34" charset="-122"/>
              </a:rPr>
              <a:t> </a:t>
            </a:r>
          </a:p>
        </p:txBody>
      </p:sp>
      <p:sp>
        <p:nvSpPr>
          <p:cNvPr id="44" name="文本框 31"/>
          <p:cNvSpPr txBox="1"/>
          <p:nvPr/>
        </p:nvSpPr>
        <p:spPr>
          <a:xfrm>
            <a:off x="7094538" y="981075"/>
            <a:ext cx="1447800" cy="314325"/>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点击添加标题</a:t>
            </a:r>
            <a:endParaRPr lang="en-US" altLang="zh-CN" sz="1600" dirty="0">
              <a:solidFill>
                <a:schemeClr val="bg1"/>
              </a:solidFill>
              <a:latin typeface="微软雅黑" panose="020B0503020204020204" pitchFamily="34" charset="-122"/>
            </a:endParaRPr>
          </a:p>
        </p:txBody>
      </p:sp>
      <p:grpSp>
        <p:nvGrpSpPr>
          <p:cNvPr id="45" name="组合 17"/>
          <p:cNvGrpSpPr/>
          <p:nvPr/>
        </p:nvGrpSpPr>
        <p:grpSpPr>
          <a:xfrm>
            <a:off x="6872288" y="981075"/>
            <a:ext cx="1862137" cy="3060700"/>
            <a:chOff x="1827008" y="2120901"/>
            <a:chExt cx="2298700" cy="2736849"/>
          </a:xfrm>
        </p:grpSpPr>
        <p:sp>
          <p:nvSpPr>
            <p:cNvPr id="46" name="矩形 45"/>
            <p:cNvSpPr/>
            <p:nvPr/>
          </p:nvSpPr>
          <p:spPr>
            <a:xfrm>
              <a:off x="1827008" y="2120901"/>
              <a:ext cx="2298700" cy="444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sp>
          <p:nvSpPr>
            <p:cNvPr id="47" name="矩形 46"/>
            <p:cNvSpPr/>
            <p:nvPr/>
          </p:nvSpPr>
          <p:spPr>
            <a:xfrm>
              <a:off x="1827008" y="2565400"/>
              <a:ext cx="2298700" cy="22923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bg1"/>
                </a:solidFill>
                <a:effectLst/>
                <a:uLnTx/>
                <a:uFillTx/>
                <a:latin typeface="+mn-lt"/>
                <a:ea typeface="+mn-ea"/>
                <a:cs typeface="+mn-cs"/>
              </a:endParaRPr>
            </a:p>
          </p:txBody>
        </p:sp>
      </p:grpSp>
      <p:sp>
        <p:nvSpPr>
          <p:cNvPr id="48" name="文本框 29"/>
          <p:cNvSpPr txBox="1"/>
          <p:nvPr/>
        </p:nvSpPr>
        <p:spPr>
          <a:xfrm>
            <a:off x="6940550" y="1069975"/>
            <a:ext cx="1676400" cy="315913"/>
          </a:xfrm>
          <a:prstGeom prst="rect">
            <a:avLst/>
          </a:prstGeom>
          <a:noFill/>
          <a:ln w="9525">
            <a:noFill/>
          </a:ln>
        </p:spPr>
        <p:txBody>
          <a:bodyPr lIns="68571" tIns="34285" rIns="68571" bIns="34285">
            <a:spAutoFit/>
          </a:bodyPr>
          <a:lstStyle/>
          <a:p>
            <a:pPr algn="ctr" eaLnBrk="1" hangingPunct="1">
              <a:buNone/>
            </a:pPr>
            <a:r>
              <a:rPr lang="zh-CN" altLang="en-US" sz="1600" dirty="0">
                <a:solidFill>
                  <a:schemeClr val="bg1"/>
                </a:solidFill>
                <a:latin typeface="微软雅黑" panose="020B0503020204020204" pitchFamily="34" charset="-122"/>
              </a:rPr>
              <a:t>文件管理</a:t>
            </a:r>
            <a:endParaRPr lang="en-US" altLang="zh-CN" sz="1600" dirty="0">
              <a:solidFill>
                <a:schemeClr val="bg1"/>
              </a:solidFill>
              <a:latin typeface="微软雅黑" panose="020B0503020204020204" pitchFamily="34" charset="-122"/>
            </a:endParaRPr>
          </a:p>
        </p:txBody>
      </p:sp>
      <p:sp>
        <p:nvSpPr>
          <p:cNvPr id="49" name="文本框 48"/>
          <p:cNvSpPr txBox="1"/>
          <p:nvPr/>
        </p:nvSpPr>
        <p:spPr>
          <a:xfrm>
            <a:off x="6940550" y="1508125"/>
            <a:ext cx="1676400" cy="2159000"/>
          </a:xfrm>
          <a:prstGeom prst="rect">
            <a:avLst/>
          </a:prstGeom>
          <a:noFill/>
          <a:ln w="9525">
            <a:noFill/>
          </a:ln>
        </p:spPr>
        <p:txBody>
          <a:bodyPr lIns="68571" tIns="34285" rIns="68571" bIns="34285">
            <a:spAutoFit/>
          </a:bodyPr>
          <a:lstStyle/>
          <a:p>
            <a:pPr eaLnBrk="1" hangingPunct="1">
              <a:lnSpc>
                <a:spcPct val="114000"/>
              </a:lnSpc>
              <a:buNone/>
            </a:pPr>
            <a:r>
              <a:rPr lang="zh-CN" altLang="en-US" sz="1200" dirty="0">
                <a:latin typeface="微软雅黑" panose="020B0503020204020204" pitchFamily="34" charset="-122"/>
              </a:rPr>
              <a:t>操作系统中负责信息管理的部分称为文件系统，文件管理的主要任务包括</a:t>
            </a:r>
            <a:r>
              <a:rPr lang="zh-CN" altLang="en-US" sz="1200" b="1" dirty="0">
                <a:solidFill>
                  <a:srgbClr val="FF0000"/>
                </a:solidFill>
                <a:latin typeface="微软雅黑" panose="020B0503020204020204" pitchFamily="34" charset="-122"/>
              </a:rPr>
              <a:t>文件存储空间的管理</a:t>
            </a:r>
            <a:r>
              <a:rPr lang="zh-CN" altLang="en-US" sz="1200" dirty="0">
                <a:latin typeface="微软雅黑" panose="020B0503020204020204" pitchFamily="34" charset="-122"/>
              </a:rPr>
              <a:t>（存储空间的分配与回收），</a:t>
            </a:r>
            <a:r>
              <a:rPr lang="zh-CN" altLang="en-US" sz="1200" b="1" dirty="0">
                <a:solidFill>
                  <a:srgbClr val="FF0000"/>
                </a:solidFill>
                <a:latin typeface="微软雅黑" panose="020B0503020204020204" pitchFamily="34" charset="-122"/>
              </a:rPr>
              <a:t>目录管理</a:t>
            </a:r>
            <a:r>
              <a:rPr lang="zh-CN" altLang="en-US" sz="1200" dirty="0">
                <a:latin typeface="微软雅黑" panose="020B0503020204020204" pitchFamily="34" charset="-122"/>
              </a:rPr>
              <a:t>（提供按名存取的功能），</a:t>
            </a:r>
            <a:r>
              <a:rPr lang="zh-CN" altLang="en-US" sz="1200" b="1" dirty="0">
                <a:solidFill>
                  <a:srgbClr val="FF0000"/>
                </a:solidFill>
                <a:latin typeface="微软雅黑" panose="020B0503020204020204" pitchFamily="34" charset="-122"/>
              </a:rPr>
              <a:t>文件操作管理</a:t>
            </a:r>
            <a:r>
              <a:rPr lang="zh-CN" altLang="en-US" sz="1200" dirty="0">
                <a:latin typeface="微软雅黑" panose="020B0503020204020204" pitchFamily="34" charset="-122"/>
              </a:rPr>
              <a:t>（负责完成数据的读写），文件保护  </a:t>
            </a:r>
          </a:p>
        </p:txBody>
      </p:sp>
      <p:sp>
        <p:nvSpPr>
          <p:cNvPr id="6" name="文本框 5"/>
          <p:cNvSpPr txBox="1"/>
          <p:nvPr/>
        </p:nvSpPr>
        <p:spPr>
          <a:xfrm>
            <a:off x="379413" y="4162425"/>
            <a:ext cx="8267700" cy="585788"/>
          </a:xfrm>
          <a:prstGeom prst="rect">
            <a:avLst/>
          </a:prstGeom>
          <a:noFill/>
          <a:ln w="9525">
            <a:noFill/>
          </a:ln>
        </p:spPr>
        <p:txBody>
          <a:bodyPr>
            <a:spAutoFit/>
          </a:bodyPr>
          <a:lstStyle/>
          <a:p>
            <a:pPr eaLnBrk="1" hangingPunct="1">
              <a:buNone/>
            </a:pPr>
            <a:r>
              <a:rPr lang="zh-CN" altLang="en-US" sz="2000" dirty="0">
                <a:latin typeface="微软雅黑" panose="020B0503020204020204" pitchFamily="34" charset="-122"/>
              </a:rPr>
              <a:t>用户接口：</a:t>
            </a:r>
            <a:r>
              <a:rPr lang="zh-CN" altLang="en-US" sz="1200" dirty="0">
                <a:latin typeface="微软雅黑" panose="020B0503020204020204" pitchFamily="34" charset="-122"/>
              </a:rPr>
              <a:t>方便用户使用操作系统，包括</a:t>
            </a:r>
            <a:r>
              <a:rPr lang="zh-CN" altLang="en-US" sz="1200" b="1" dirty="0">
                <a:latin typeface="微软雅黑" panose="020B0503020204020204" pitchFamily="34" charset="-122"/>
              </a:rPr>
              <a:t>命令接口</a:t>
            </a:r>
            <a:r>
              <a:rPr lang="zh-CN" altLang="en-US" sz="1200" dirty="0">
                <a:latin typeface="微软雅黑" panose="020B0503020204020204" pitchFamily="34" charset="-122"/>
              </a:rPr>
              <a:t>（包括联机命令接口和脱机命令接口），</a:t>
            </a:r>
            <a:r>
              <a:rPr lang="zh-CN" altLang="en-US" sz="1200" b="1" dirty="0">
                <a:latin typeface="微软雅黑" panose="020B0503020204020204" pitchFamily="34" charset="-122"/>
              </a:rPr>
              <a:t>程序接口</a:t>
            </a:r>
            <a:r>
              <a:rPr lang="zh-CN" altLang="en-US" sz="1200" dirty="0">
                <a:latin typeface="微软雅黑" panose="020B0503020204020204" pitchFamily="34" charset="-122"/>
              </a:rPr>
              <a:t>（也称系统调用），</a:t>
            </a:r>
            <a:r>
              <a:rPr lang="zh-CN" altLang="en-US" sz="1200" b="1" dirty="0">
                <a:latin typeface="微软雅黑" panose="020B0503020204020204" pitchFamily="34" charset="-122"/>
              </a:rPr>
              <a:t>图形接口</a:t>
            </a:r>
            <a:r>
              <a:rPr lang="zh-CN" altLang="en-US" sz="1200" dirty="0">
                <a:latin typeface="微软雅黑" panose="020B0503020204020204" pitchFamily="34" charset="-122"/>
              </a:rPr>
              <a:t>。</a:t>
            </a: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71686"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65050" y="2124712"/>
                <a:ext cx="5524960" cy="1958695"/>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简单结构操作系统：</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只关注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的功能和效率，接口和功能层没有划分清楚。</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成为一组过程的集合，每个过程可以随意调用其他过程</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也称为整体系统结构。</a:t>
                </a: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优点：简单</a:t>
                </a: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缺点：不适应大型系统，容易出错，容易中毒（未分 </a:t>
                </a:r>
                <a:r>
                  <a:rPr lang="zh-CN" altLang="en-US" sz="1600" dirty="0"/>
                  <a:t>用户态、内核态</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168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168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168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169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780"/>
            <a:ext cx="4724400" cy="571500"/>
          </a:xfrm>
          <a:prstGeom prst="rect">
            <a:avLst/>
          </a:prstGeom>
          <a:noFill/>
        </p:spPr>
        <p:txBody>
          <a:bodyPr wrap="square" lIns="68571" tIns="34285" rIns="68571" bIns="34285" rtlCol="0">
            <a:no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1.6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操作系统的结构：无结构操作系统</a:t>
            </a:r>
          </a:p>
        </p:txBody>
      </p:sp>
      <p:sp>
        <p:nvSpPr>
          <p:cNvPr id="7168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1685"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73735"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39367" y="1965890"/>
                <a:ext cx="5524960" cy="1958695"/>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模块化操作系统：</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基于“分解”和“模块化”的原则来控制大型软件的复杂度。</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模块</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接口法中，关键问题是模块的划分和规定好模块之间的接口。模块过小</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模块间联系过多（高耦合）；模块过大</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-&gt;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模块内部复杂度提高，内部高耦合。需权衡内聚性和耦合性。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(3) </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优点是：正确性、可理解性和可维护性较好；</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具有可适应性；开发效率高。</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3736"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3737"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3738"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3739"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780"/>
            <a:ext cx="4822825"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en-US" altLang="zh-CN" sz="2000" b="1" noProof="0" dirty="0">
                <a:solidFill>
                  <a:schemeClr val="bg1">
                    <a:lumMod val="50000"/>
                  </a:schemeClr>
                </a:solidFill>
                <a:sym typeface="+mn-ea"/>
              </a:rPr>
              <a:t>1.6 </a:t>
            </a:r>
            <a:r>
              <a:rPr lang="zh-CN" altLang="en-US" sz="2000" b="1" noProof="0" dirty="0">
                <a:solidFill>
                  <a:schemeClr val="bg1">
                    <a:lumMod val="50000"/>
                  </a:schemeClr>
                </a:solidFill>
                <a:sym typeface="+mn-ea"/>
              </a:rPr>
              <a:t>操作系统结构：</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模块化操作系统</a:t>
            </a:r>
          </a:p>
        </p:txBody>
      </p:sp>
      <p:sp>
        <p:nvSpPr>
          <p:cNvPr id="73732"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3733"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pic>
        <p:nvPicPr>
          <p:cNvPr id="13" name="Picture 4" descr="1-7"/>
          <p:cNvPicPr>
            <a:picLocks noChangeAspect="1"/>
          </p:cNvPicPr>
          <p:nvPr/>
        </p:nvPicPr>
        <p:blipFill>
          <a:blip r:embed="rId3"/>
          <a:stretch>
            <a:fillRect/>
          </a:stretch>
        </p:blipFill>
        <p:spPr>
          <a:xfrm>
            <a:off x="1905000" y="2949575"/>
            <a:ext cx="4876800" cy="1773238"/>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xit" presetSubtype="0" fill="hold" nodeType="clickEffect">
                                  <p:stCondLst>
                                    <p:cond delay="0"/>
                                  </p:stCondLst>
                                  <p:childTnLst>
                                    <p:animEffect transition="out" filter="fade">
                                      <p:cBhvr>
                                        <p:cTn id="28" dur="1000"/>
                                        <p:tgtEl>
                                          <p:spTgt spid="13"/>
                                        </p:tgtEl>
                                      </p:cBhvr>
                                    </p:animEffect>
                                    <p:anim calcmode="lin" valueType="num">
                                      <p:cBhvr>
                                        <p:cTn id="29" dur="1000"/>
                                        <p:tgtEl>
                                          <p:spTgt spid="13"/>
                                        </p:tgtEl>
                                        <p:attrNameLst>
                                          <p:attrName>ppt_x</p:attrName>
                                        </p:attrNameLst>
                                      </p:cBhvr>
                                      <p:tavLst>
                                        <p:tav tm="0">
                                          <p:val>
                                            <p:strVal val="ppt_x"/>
                                          </p:val>
                                        </p:tav>
                                        <p:tav tm="100000">
                                          <p:val>
                                            <p:strVal val="ppt_x"/>
                                          </p:val>
                                        </p:tav>
                                      </p:tavLst>
                                    </p:anim>
                                    <p:anim calcmode="lin" valueType="num">
                                      <p:cBhvr>
                                        <p:cTn id="30" dur="1000"/>
                                        <p:tgtEl>
                                          <p:spTgt spid="13"/>
                                        </p:tgtEl>
                                        <p:attrNameLst>
                                          <p:attrName>ppt_y</p:attrName>
                                        </p:attrNameLst>
                                      </p:cBhvr>
                                      <p:tavLst>
                                        <p:tav tm="0">
                                          <p:val>
                                            <p:strVal val="ppt_y"/>
                                          </p:val>
                                        </p:tav>
                                        <p:tav tm="100000">
                                          <p:val>
                                            <p:strVal val="ppt_y+.1"/>
                                          </p:val>
                                        </p:tav>
                                      </p:tavLst>
                                    </p:anim>
                                    <p:set>
                                      <p:cBhvr>
                                        <p:cTn id="31" dur="1" fill="hold">
                                          <p:stCondLst>
                                            <p:cond delay="9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77837" name="组合 19"/>
            <p:cNvGrpSpPr/>
            <p:nvPr/>
          </p:nvGrpSpPr>
          <p:grpSpPr>
            <a:xfrm>
              <a:off x="5391318" y="2387517"/>
              <a:ext cx="5885000" cy="3636192"/>
              <a:chOff x="5449515" y="1883461"/>
              <a:chExt cx="5885000" cy="3636192"/>
            </a:xfrm>
          </p:grpSpPr>
          <p:sp>
            <p:nvSpPr>
              <p:cNvPr id="77842" name="矩形 3"/>
              <p:cNvSpPr/>
              <p:nvPr/>
            </p:nvSpPr>
            <p:spPr>
              <a:xfrm>
                <a:off x="5663663" y="1983404"/>
                <a:ext cx="5524960" cy="603628"/>
              </a:xfrm>
              <a:prstGeom prst="rect">
                <a:avLst/>
              </a:prstGeom>
              <a:noFill/>
              <a:ln w="9525">
                <a:noFill/>
              </a:ln>
            </p:spPr>
            <p:txBody>
              <a:bodyPr>
                <a:spAutoFit/>
              </a:bodyPr>
              <a:lstStyle/>
              <a:p>
                <a:pPr algn="just" eaLnBrk="1" hangingPunct="1">
                  <a:lnSpc>
                    <a:spcPct val="114000"/>
                  </a:lnSpc>
                  <a:buNone/>
                </a:pPr>
                <a:r>
                  <a:rPr lang="en-US" altLang="zh-CN" sz="1600" b="1" dirty="0">
                    <a:solidFill>
                      <a:srgbClr val="FF0000"/>
                    </a:solidFill>
                    <a:latin typeface="微软雅黑" panose="020B0503020204020204" pitchFamily="34" charset="-122"/>
                  </a:rPr>
                  <a:t>THE </a:t>
                </a:r>
                <a:r>
                  <a:rPr lang="zh-CN" altLang="en-US" sz="1600" b="1" dirty="0">
                    <a:solidFill>
                      <a:srgbClr val="FF0000"/>
                    </a:solidFill>
                    <a:latin typeface="微软雅黑" panose="020B0503020204020204" pitchFamily="34" charset="-122"/>
                  </a:rPr>
                  <a:t>操作系统（</a:t>
                </a:r>
                <a:r>
                  <a:rPr lang="en-US" altLang="zh-CN" sz="1600" b="1" dirty="0">
                    <a:solidFill>
                      <a:srgbClr val="FF0000"/>
                    </a:solidFill>
                    <a:latin typeface="微软雅黑" panose="020B0503020204020204" pitchFamily="34" charset="-122"/>
                  </a:rPr>
                  <a:t>Dijkstra</a:t>
                </a:r>
                <a:r>
                  <a:rPr lang="zh-CN" altLang="en-US" sz="1600" b="1" dirty="0">
                    <a:solidFill>
                      <a:srgbClr val="FF0000"/>
                    </a:solidFill>
                    <a:latin typeface="微软雅黑" panose="020B0503020204020204" pitchFamily="34" charset="-122"/>
                  </a:rPr>
                  <a:t>开发）：</a:t>
                </a:r>
                <a:endParaRPr lang="en-US" altLang="zh-CN" sz="1600" b="1" dirty="0">
                  <a:solidFill>
                    <a:srgbClr val="FF0000"/>
                  </a:solidFill>
                  <a:latin typeface="微软雅黑" panose="020B0503020204020204" pitchFamily="34" charset="-122"/>
                </a:endParaRPr>
              </a:p>
              <a:p>
                <a:pPr algn="just" eaLnBrk="1" hangingPunct="1">
                  <a:lnSpc>
                    <a:spcPct val="114000"/>
                  </a:lnSpc>
                  <a:buNone/>
                </a:pPr>
                <a:r>
                  <a:rPr lang="zh-CN" altLang="en-US" sz="1600" dirty="0">
                    <a:latin typeface="微软雅黑" panose="020B0503020204020204" pitchFamily="34" charset="-122"/>
                  </a:rPr>
                  <a:t>结构程序设计之父，最短路径算法、银行家算法、</a:t>
                </a:r>
                <a:r>
                  <a:rPr lang="en-US" altLang="zh-CN" sz="1600" dirty="0">
                    <a:latin typeface="微软雅黑" panose="020B0503020204020204" pitchFamily="34" charset="-122"/>
                  </a:rPr>
                  <a:t>PV</a:t>
                </a:r>
                <a:r>
                  <a:rPr lang="zh-CN" altLang="en-US" sz="1600" dirty="0">
                    <a:latin typeface="微软雅黑" panose="020B0503020204020204" pitchFamily="34" charset="-122"/>
                  </a:rPr>
                  <a:t>操作（哲学家就餐问题）等</a:t>
                </a:r>
                <a:endParaRPr lang="en-US" altLang="zh-CN" sz="1600" dirty="0">
                  <a:latin typeface="微软雅黑" panose="020B0503020204020204" pitchFamily="34" charset="-122"/>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783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783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784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784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780"/>
            <a:ext cx="473202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en-US" altLang="zh-CN" sz="2000" b="1" noProof="0" dirty="0">
                <a:solidFill>
                  <a:schemeClr val="bg1">
                    <a:lumMod val="50000"/>
                  </a:schemeClr>
                </a:solidFill>
                <a:sym typeface="+mn-ea"/>
              </a:rPr>
              <a:t>1.6 </a:t>
            </a:r>
            <a:r>
              <a:rPr lang="zh-CN" altLang="en-US" sz="2000" b="1" noProof="0" dirty="0">
                <a:solidFill>
                  <a:schemeClr val="bg1">
                    <a:lumMod val="50000"/>
                  </a:schemeClr>
                </a:solidFill>
                <a:sym typeface="+mn-ea"/>
              </a:rPr>
              <a:t>操作系统结构：</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分层式结构操作系统</a:t>
            </a:r>
          </a:p>
        </p:txBody>
      </p:sp>
      <p:sp>
        <p:nvSpPr>
          <p:cNvPr id="77828"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7829"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2" name="等腰三角形 1"/>
          <p:cNvSpPr/>
          <p:nvPr/>
        </p:nvSpPr>
        <p:spPr>
          <a:xfrm>
            <a:off x="4057650" y="1771650"/>
            <a:ext cx="3352800" cy="3021013"/>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流程图: 可选过程 2"/>
          <p:cNvSpPr/>
          <p:nvPr/>
        </p:nvSpPr>
        <p:spPr>
          <a:xfrm>
            <a:off x="5614988" y="2000250"/>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5</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用户程序</a:t>
            </a:r>
          </a:p>
        </p:txBody>
      </p:sp>
      <p:sp>
        <p:nvSpPr>
          <p:cNvPr id="15" name="流程图: 可选过程 14"/>
          <p:cNvSpPr/>
          <p:nvPr/>
        </p:nvSpPr>
        <p:spPr>
          <a:xfrm>
            <a:off x="5614988" y="2457450"/>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4</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输入输出缓存</a:t>
            </a:r>
          </a:p>
        </p:txBody>
      </p:sp>
      <p:sp>
        <p:nvSpPr>
          <p:cNvPr id="16" name="流程图: 可选过程 15"/>
          <p:cNvSpPr/>
          <p:nvPr/>
        </p:nvSpPr>
        <p:spPr>
          <a:xfrm>
            <a:off x="5597525" y="2914650"/>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3</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用户控制台设备驱动</a:t>
            </a:r>
          </a:p>
        </p:txBody>
      </p:sp>
      <p:sp>
        <p:nvSpPr>
          <p:cNvPr id="18" name="流程图: 可选过程 17"/>
          <p:cNvSpPr/>
          <p:nvPr/>
        </p:nvSpPr>
        <p:spPr>
          <a:xfrm>
            <a:off x="5597525" y="3371850"/>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2</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内存管理</a:t>
            </a:r>
          </a:p>
        </p:txBody>
      </p:sp>
      <p:sp>
        <p:nvSpPr>
          <p:cNvPr id="19" name="流程图: 可选过程 18"/>
          <p:cNvSpPr/>
          <p:nvPr/>
        </p:nvSpPr>
        <p:spPr>
          <a:xfrm>
            <a:off x="5597525" y="3829050"/>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1</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处理器调度</a:t>
            </a:r>
          </a:p>
        </p:txBody>
      </p:sp>
      <p:sp>
        <p:nvSpPr>
          <p:cNvPr id="20" name="流程图: 可选过程 19"/>
          <p:cNvSpPr/>
          <p:nvPr/>
        </p:nvSpPr>
        <p:spPr>
          <a:xfrm>
            <a:off x="5597525" y="4278313"/>
            <a:ext cx="3071813" cy="381000"/>
          </a:xfrm>
          <a:prstGeom prst="flowChartAlternateProcess">
            <a:avLst/>
          </a:prstGeom>
          <a:solidFill>
            <a:schemeClr val="bg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tx1"/>
                </a:solidFill>
                <a:effectLst/>
                <a:uLnTx/>
                <a:uFillTx/>
                <a:latin typeface="+mn-lt"/>
                <a:ea typeface="+mn-ea"/>
                <a:cs typeface="+mn-cs"/>
              </a:rPr>
              <a:t>Layer 0</a:t>
            </a: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1800" b="0" i="0" u="none" strike="noStrike" kern="1200" cap="none" spc="0" normalizeH="0" baseline="0" noProof="0" dirty="0">
                <a:ln>
                  <a:noFill/>
                </a:ln>
                <a:solidFill>
                  <a:schemeClr val="tx1"/>
                </a:solidFill>
                <a:effectLst/>
                <a:uLnTx/>
                <a:uFillTx/>
                <a:latin typeface="+mn-lt"/>
                <a:ea typeface="+mn-ea"/>
                <a:cs typeface="+mn-cs"/>
              </a:rPr>
              <a:t>硬件</a:t>
            </a:r>
          </a:p>
        </p:txBody>
      </p:sp>
      <p:sp>
        <p:nvSpPr>
          <p:cNvPr id="4" name="文本框 3"/>
          <p:cNvSpPr txBox="1"/>
          <p:nvPr/>
        </p:nvSpPr>
        <p:spPr>
          <a:xfrm>
            <a:off x="609600" y="2054225"/>
            <a:ext cx="4572000" cy="1772285"/>
          </a:xfrm>
          <a:prstGeom prst="rect">
            <a:avLst/>
          </a:prstGeom>
          <a:noFill/>
        </p:spPr>
        <p:txBody>
          <a:bodyPr wrap="square" rtlCol="0" anchor="t">
            <a:spAutoFit/>
          </a:bodyPr>
          <a:lstStyle/>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noProof="0" dirty="0">
                <a:ln>
                  <a:noFill/>
                </a:ln>
                <a:effectLst/>
                <a:uLnTx/>
                <a:uFillTx/>
                <a:sym typeface="+mn-ea"/>
              </a:rPr>
              <a:t>在目标系统</a:t>
            </a:r>
            <a:r>
              <a:rPr lang="en-US" altLang="zh-CN" sz="1600" noProof="0" dirty="0">
                <a:ln>
                  <a:noFill/>
                </a:ln>
                <a:effectLst/>
                <a:uLnTx/>
                <a:uFillTx/>
                <a:sym typeface="+mn-ea"/>
              </a:rPr>
              <a:t>An</a:t>
            </a:r>
            <a:r>
              <a:rPr lang="zh-CN" altLang="en-US" sz="1600" noProof="0" dirty="0">
                <a:ln>
                  <a:noFill/>
                </a:ln>
                <a:effectLst/>
                <a:uLnTx/>
                <a:uFillTx/>
                <a:sym typeface="+mn-ea"/>
              </a:rPr>
              <a:t>和裸机</a:t>
            </a:r>
            <a:r>
              <a:rPr lang="en-US" altLang="zh-CN" sz="1600" noProof="0" dirty="0">
                <a:ln>
                  <a:noFill/>
                </a:ln>
                <a:effectLst/>
                <a:uLnTx/>
                <a:uFillTx/>
                <a:sym typeface="+mn-ea"/>
              </a:rPr>
              <a:t>A0</a:t>
            </a:r>
            <a:r>
              <a:rPr lang="zh-CN" altLang="en-US" sz="1600" noProof="0" dirty="0">
                <a:ln>
                  <a:noFill/>
                </a:ln>
                <a:effectLst/>
                <a:uLnTx/>
                <a:uFillTx/>
                <a:sym typeface="+mn-ea"/>
              </a:rPr>
              <a:t>之间自底向上铺设若干层次的软件</a:t>
            </a:r>
            <a:r>
              <a:rPr lang="en-US" altLang="zh-CN" sz="1600" noProof="0" dirty="0">
                <a:ln>
                  <a:noFill/>
                </a:ln>
                <a:effectLst/>
                <a:uLnTx/>
                <a:uFillTx/>
                <a:sym typeface="+mn-ea"/>
              </a:rPr>
              <a:t>Ai</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lang="en-US" altLang="zh-CN" sz="1600" noProof="0" dirty="0">
                <a:ln>
                  <a:noFill/>
                </a:ln>
                <a:effectLst/>
                <a:uLnTx/>
                <a:uFillTx/>
                <a:sym typeface="+mn-ea"/>
              </a:rPr>
              <a:t>(2) </a:t>
            </a:r>
            <a:r>
              <a:rPr lang="zh-CN" altLang="en-US" sz="1600" noProof="0" dirty="0">
                <a:ln>
                  <a:noFill/>
                </a:ln>
                <a:effectLst/>
                <a:uLnTx/>
                <a:uFillTx/>
                <a:sym typeface="+mn-ea"/>
              </a:rPr>
              <a:t>每一层的设计都建立在上一层可靠的基础上，</a:t>
            </a:r>
          </a:p>
          <a:p>
            <a:pPr marL="0" marR="0" lvl="0" indent="0" algn="just" defTabSz="914400" rtl="0" eaLnBrk="1" fontAlgn="auto" latinLnBrk="0" hangingPunct="1">
              <a:lnSpc>
                <a:spcPct val="114000"/>
              </a:lnSpc>
              <a:spcBef>
                <a:spcPts val="0"/>
              </a:spcBef>
              <a:spcAft>
                <a:spcPts val="0"/>
              </a:spcAft>
              <a:buClrTx/>
              <a:buSzTx/>
              <a:buFontTx/>
              <a:buNone/>
              <a:defRPr/>
            </a:pPr>
            <a:r>
              <a:rPr lang="zh-CN" altLang="en-US" sz="1600" noProof="0" dirty="0">
                <a:ln>
                  <a:noFill/>
                </a:ln>
                <a:effectLst/>
                <a:uLnTx/>
                <a:uFillTx/>
                <a:sym typeface="+mn-ea"/>
              </a:rPr>
              <a:t>每一层仅能使用其底层提供的功能和服务</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lang="en-US" altLang="zh-CN" sz="1600" noProof="0" dirty="0">
                <a:ln>
                  <a:noFill/>
                </a:ln>
                <a:effectLst/>
                <a:uLnTx/>
                <a:uFillTx/>
                <a:sym typeface="+mn-ea"/>
              </a:rPr>
              <a:t>(3) </a:t>
            </a:r>
            <a:r>
              <a:rPr lang="zh-CN" altLang="en-US" sz="1600" noProof="0" dirty="0">
                <a:ln>
                  <a:noFill/>
                </a:ln>
                <a:effectLst/>
                <a:uLnTx/>
                <a:uFillTx/>
                <a:sym typeface="+mn-ea"/>
              </a:rPr>
              <a:t>优点：易保证正确性和可扩充性</a:t>
            </a:r>
          </a:p>
          <a:p>
            <a:pPr marL="0" marR="0" lvl="0" indent="0" algn="just" defTabSz="914400" rtl="0" eaLnBrk="1" fontAlgn="auto" latinLnBrk="0" hangingPunct="1">
              <a:lnSpc>
                <a:spcPct val="114000"/>
              </a:lnSpc>
              <a:spcBef>
                <a:spcPts val="0"/>
              </a:spcBef>
              <a:spcAft>
                <a:spcPts val="0"/>
              </a:spcAft>
              <a:buClrTx/>
              <a:buSzTx/>
              <a:buFontTx/>
              <a:buNone/>
              <a:defRPr/>
            </a:pPr>
            <a:r>
              <a:rPr lang="en-US" altLang="zh-CN" sz="1600" noProof="0" dirty="0">
                <a:ln>
                  <a:noFill/>
                </a:ln>
                <a:effectLst/>
                <a:uLnTx/>
                <a:uFillTx/>
                <a:sym typeface="+mn-ea"/>
              </a:rPr>
              <a:t>     </a:t>
            </a:r>
            <a:r>
              <a:rPr lang="zh-CN" altLang="en-US" sz="1600" noProof="0" dirty="0">
                <a:ln>
                  <a:noFill/>
                </a:ln>
                <a:effectLst/>
                <a:uLnTx/>
                <a:uFillTx/>
                <a:sym typeface="+mn-ea"/>
              </a:rPr>
              <a:t>缺点：分层单向依赖，系统通讯效率较低</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par>
                          <p:cTn id="23" fill="hold">
                            <p:stCondLst>
                              <p:cond delay="2450"/>
                            </p:stCondLst>
                            <p:childTnLst>
                              <p:par>
                                <p:cTn id="24" presetID="14" presetClass="entr" presetSubtype="1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randombar(horizontal)">
                                      <p:cBhvr>
                                        <p:cTn id="26" dur="500"/>
                                        <p:tgtEl>
                                          <p:spTgt spid="3"/>
                                        </p:tgtEl>
                                      </p:cBhvr>
                                    </p:animEffect>
                                  </p:childTnLst>
                                </p:cTn>
                              </p:par>
                            </p:childTnLst>
                          </p:cTn>
                        </p:par>
                        <p:par>
                          <p:cTn id="27" fill="hold">
                            <p:stCondLst>
                              <p:cond delay="2950"/>
                            </p:stCondLst>
                            <p:childTnLst>
                              <p:par>
                                <p:cTn id="28" presetID="14" presetClass="entr" presetSubtype="1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par>
                          <p:cTn id="31" fill="hold">
                            <p:stCondLst>
                              <p:cond delay="3450"/>
                            </p:stCondLst>
                            <p:childTnLst>
                              <p:par>
                                <p:cTn id="32" presetID="14" presetClass="entr" presetSubtype="1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par>
                          <p:cTn id="35" fill="hold">
                            <p:stCondLst>
                              <p:cond delay="3950"/>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4450"/>
                            </p:stCondLst>
                            <p:childTnLst>
                              <p:par>
                                <p:cTn id="40" presetID="14" presetClass="entr" presetSubtype="1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randombar(horizontal)">
                                      <p:cBhvr>
                                        <p:cTn id="42" dur="500"/>
                                        <p:tgtEl>
                                          <p:spTgt spid="19"/>
                                        </p:tgtEl>
                                      </p:cBhvr>
                                    </p:animEffect>
                                  </p:childTnLst>
                                </p:cTn>
                              </p:par>
                            </p:childTnLst>
                          </p:cTn>
                        </p:par>
                        <p:par>
                          <p:cTn id="43" fill="hold">
                            <p:stCondLst>
                              <p:cond delay="4950"/>
                            </p:stCondLst>
                            <p:childTnLst>
                              <p:par>
                                <p:cTn id="44" presetID="14" presetClass="entr" presetSubtype="10"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horizontal)">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bldLvl="0" animBg="1"/>
      <p:bldP spid="3" grpId="0" bldLvl="0" animBg="1"/>
      <p:bldP spid="15" grpId="0" bldLvl="0" animBg="1"/>
      <p:bldP spid="16" grpId="0" bldLvl="0" animBg="1"/>
      <p:bldP spid="18" grpId="0" bldLvl="0" animBg="1"/>
      <p:bldP spid="19" grpId="0" bldLvl="0" animBg="1"/>
      <p:bldP spid="2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思维导图</a:t>
            </a:r>
          </a:p>
        </p:txBody>
      </p:sp>
      <p:pic>
        <p:nvPicPr>
          <p:cNvPr id="41987" name="图片 20"/>
          <p:cNvPicPr>
            <a:picLocks noChangeAspect="1"/>
          </p:cNvPicPr>
          <p:nvPr/>
        </p:nvPicPr>
        <p:blipFill>
          <a:blip r:embed="rId3"/>
          <a:stretch>
            <a:fillRect/>
          </a:stretch>
        </p:blipFill>
        <p:spPr>
          <a:xfrm>
            <a:off x="596900" y="0"/>
            <a:ext cx="7950200" cy="5143500"/>
          </a:xfrm>
          <a:prstGeom prst="rect">
            <a:avLst/>
          </a:prstGeom>
          <a:noFill/>
          <a:ln w="9525">
            <a:noFill/>
          </a:ln>
        </p:spPr>
      </p:pic>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376555" y="590550"/>
            <a:ext cx="8321040" cy="3888740"/>
            <a:chOff x="5377507" y="2242083"/>
            <a:chExt cx="5898811" cy="3636192"/>
          </a:xfrm>
        </p:grpSpPr>
        <p:grpSp>
          <p:nvGrpSpPr>
            <p:cNvPr id="79879" name="组合 19"/>
            <p:cNvGrpSpPr/>
            <p:nvPr/>
          </p:nvGrpSpPr>
          <p:grpSpPr>
            <a:xfrm>
              <a:off x="5391318" y="2242083"/>
              <a:ext cx="5885000" cy="3636192"/>
              <a:chOff x="5449515" y="1738027"/>
              <a:chExt cx="5885000" cy="3636192"/>
            </a:xfrm>
          </p:grpSpPr>
          <p:sp>
            <p:nvSpPr>
              <p:cNvPr id="32" name="矩形 3"/>
              <p:cNvSpPr>
                <a:spLocks noChangeArrowheads="1"/>
              </p:cNvSpPr>
              <p:nvPr/>
            </p:nvSpPr>
            <p:spPr bwMode="auto">
              <a:xfrm>
                <a:off x="5665050" y="1833844"/>
                <a:ext cx="5524960" cy="3216277"/>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微内核</a:t>
                </a:r>
                <a:r>
                  <a:rPr kumimoji="0" lang="en-US" altLang="zh-CN" sz="1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(Kernel)</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是指精心设计的、能实现现代</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最基本核心功能的小型内核。</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基本特点</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noProof="0" dirty="0">
                    <a:ln>
                      <a:noFill/>
                    </a:ln>
                    <a:effectLst/>
                    <a:uLnTx/>
                    <a:uFillTx/>
                    <a:sym typeface="+mn-ea"/>
                  </a:rPr>
                  <a:t>足够</a:t>
                </a:r>
                <a:r>
                  <a:rPr lang="zh-CN" altLang="en-US" sz="1600" b="1" noProof="0" dirty="0">
                    <a:ln>
                      <a:noFill/>
                    </a:ln>
                    <a:solidFill>
                      <a:srgbClr val="FF0000"/>
                    </a:solidFill>
                    <a:effectLst/>
                    <a:uLnTx/>
                    <a:uFillTx/>
                    <a:sym typeface="+mn-ea"/>
                  </a:rPr>
                  <a:t>小</a:t>
                </a:r>
                <a:r>
                  <a:rPr lang="zh-CN" altLang="en-US" sz="1600" noProof="0" dirty="0">
                    <a:ln>
                      <a:noFill/>
                    </a:ln>
                    <a:effectLst/>
                    <a:uLnTx/>
                    <a:uFillTx/>
                    <a:sym typeface="+mn-ea"/>
                  </a:rPr>
                  <a:t>的内核：微内核是将操作系统中最基本的功能放入内核，通常包含有：① 与硬件处理紧密相关的部分；② 一些较基本的功能；③ 客户和服务器之间的通信。</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dirty="0">
                    <a:sym typeface="+mn-ea"/>
                  </a:rPr>
                  <a:t>基于</a:t>
                </a:r>
                <a:r>
                  <a:rPr lang="zh-CN" altLang="en-US" sz="1600" b="1" dirty="0">
                    <a:solidFill>
                      <a:srgbClr val="FF0000"/>
                    </a:solidFill>
                    <a:sym typeface="+mn-ea"/>
                  </a:rPr>
                  <a:t>客户</a:t>
                </a:r>
                <a:r>
                  <a:rPr lang="en-US" altLang="zh-CN" sz="1600" b="1" dirty="0">
                    <a:solidFill>
                      <a:srgbClr val="FF0000"/>
                    </a:solidFill>
                    <a:sym typeface="+mn-ea"/>
                  </a:rPr>
                  <a:t>/</a:t>
                </a:r>
                <a:r>
                  <a:rPr lang="zh-CN" altLang="en-US" sz="1600" b="1" dirty="0">
                    <a:solidFill>
                      <a:srgbClr val="FF0000"/>
                    </a:solidFill>
                    <a:sym typeface="+mn-ea"/>
                  </a:rPr>
                  <a:t>服务器</a:t>
                </a:r>
                <a:r>
                  <a:rPr lang="zh-CN" altLang="en-US" sz="1600" dirty="0">
                    <a:sym typeface="+mn-ea"/>
                  </a:rPr>
                  <a:t>模式：</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单机微内核把操作系统的绝大部分功能都放在微内核外面的一组服务器</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进程</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中实现</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dirty="0">
                    <a:sym typeface="+mn-ea"/>
                  </a:rPr>
                  <a:t>应用</a:t>
                </a:r>
                <a:r>
                  <a:rPr lang="en-US" altLang="zh-CN" sz="1600" dirty="0">
                    <a:sym typeface="+mn-ea"/>
                  </a:rPr>
                  <a:t>“</a:t>
                </a:r>
                <a:r>
                  <a:rPr lang="zh-CN" altLang="en-US" sz="1600" b="1" dirty="0">
                    <a:solidFill>
                      <a:srgbClr val="FF0000"/>
                    </a:solidFill>
                    <a:sym typeface="+mn-ea"/>
                  </a:rPr>
                  <a:t>策略与机制分离</a:t>
                </a:r>
                <a:r>
                  <a:rPr lang="zh-CN" altLang="en-US" sz="1600" dirty="0">
                    <a:sym typeface="+mn-ea"/>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机制，是指实现某一功能的具体执行机构。策略，是在机制的基础上借助于某些参数和算法来实现该功能的优化，或达到某功能目标。</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dirty="0">
                    <a:sym typeface="+mn-ea"/>
                  </a:rPr>
                  <a:t>采用</a:t>
                </a:r>
                <a:r>
                  <a:rPr lang="zh-CN" altLang="en-US" sz="1600" b="1" dirty="0">
                    <a:solidFill>
                      <a:srgbClr val="FF0000"/>
                    </a:solidFill>
                    <a:sym typeface="+mn-ea"/>
                  </a:rPr>
                  <a:t>面向对象</a:t>
                </a:r>
                <a:r>
                  <a:rPr lang="zh-CN" altLang="en-US" sz="1600" dirty="0">
                    <a:sym typeface="+mn-ea"/>
                  </a:rPr>
                  <a:t>技术：</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面向对象技术被广泛应用，利用“对象”、“封装”和“继承”等概念来确保操作系统的“正确性”、“可靠性”、“易修改性”、“易扩展性”等</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738027"/>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9880"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9881"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9882"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9883"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780"/>
            <a:ext cx="5180965"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en-US" altLang="zh-CN" sz="2000" b="1" noProof="0" dirty="0">
                <a:solidFill>
                  <a:schemeClr val="bg1">
                    <a:lumMod val="50000"/>
                  </a:schemeClr>
                </a:solidFill>
                <a:sym typeface="+mn-ea"/>
              </a:rPr>
              <a:t>1.6 </a:t>
            </a:r>
            <a:r>
              <a:rPr lang="zh-CN" altLang="en-US" sz="2000" b="1" noProof="0" dirty="0">
                <a:solidFill>
                  <a:schemeClr val="bg1">
                    <a:lumMod val="50000"/>
                  </a:schemeClr>
                </a:solidFill>
                <a:sym typeface="+mn-ea"/>
              </a:rPr>
              <a:t>操作系统结构：</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微内核操作系统</a:t>
            </a:r>
          </a:p>
        </p:txBody>
      </p:sp>
      <p:sp>
        <p:nvSpPr>
          <p:cNvPr id="79876"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79877"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pic>
        <p:nvPicPr>
          <p:cNvPr id="13" name="Picture 4" descr="1-11"/>
          <p:cNvPicPr>
            <a:picLocks noChangeAspect="1"/>
          </p:cNvPicPr>
          <p:nvPr>
            <p:custDataLst>
              <p:tags r:id="rId1"/>
            </p:custDataLst>
          </p:nvPr>
        </p:nvPicPr>
        <p:blipFill>
          <a:blip r:embed="rId4"/>
          <a:stretch>
            <a:fillRect/>
          </a:stretch>
        </p:blipFill>
        <p:spPr>
          <a:xfrm>
            <a:off x="2438400" y="3630108"/>
            <a:ext cx="4845685" cy="1260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Scale>
                                      <p:cBhvr>
                                        <p:cTn id="7"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6"/>
                                        </p:tgtEl>
                                        <p:attrNameLst>
                                          <p:attrName>ppt_x</p:attrName>
                                          <p:attrName>ppt_y</p:attrName>
                                        </p:attrNameLst>
                                      </p:cBhvr>
                                    </p:animMotion>
                                    <p:animEffect transition="in" filter="fade">
                                      <p:cBhvr>
                                        <p:cTn id="9" dur="1000"/>
                                        <p:tgtEl>
                                          <p:spTgt spid="26"/>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1"/>
            <a:chOff x="5377507" y="2387517"/>
            <a:chExt cx="5898811" cy="3636192"/>
          </a:xfrm>
        </p:grpSpPr>
        <p:grpSp>
          <p:nvGrpSpPr>
            <p:cNvPr id="81927"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734701" y="1973836"/>
                <a:ext cx="5524960" cy="3282746"/>
              </a:xfrm>
              <a:prstGeom prst="rect">
                <a:avLst/>
              </a:prstGeom>
              <a:noFill/>
              <a:ln w="9525">
                <a:noFill/>
                <a:prstDash val="dash"/>
                <a:miter lim="800000"/>
              </a:ln>
            </p:spPr>
            <p:txBody>
              <a:bodyPr wrap="square">
                <a:spAutoFit/>
              </a:bodyPr>
              <a:lstStyle/>
              <a:p>
                <a:pPr algn="just" eaLnBrk="1" fontAlgn="auto" hangingPunct="1">
                  <a:lnSpc>
                    <a:spcPct val="114000"/>
                  </a:lnSpc>
                  <a:spcBef>
                    <a:spcPts val="0"/>
                  </a:spcBef>
                  <a:spcAft>
                    <a:spcPts val="0"/>
                  </a:spcAft>
                  <a:defRPr/>
                </a:pPr>
                <a:r>
                  <a:rPr lang="zh-CN" altLang="en-US" sz="1600" b="1" dirty="0">
                    <a:solidFill>
                      <a:srgbClr val="FF0000"/>
                    </a:solidFill>
                  </a:rPr>
                  <a:t>功能</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dirty="0"/>
                  <a:t>进程（线程）管理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低级存储器管理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lang="zh-CN" altLang="en-US" sz="1600" dirty="0"/>
                  <a:t>中断和陷入处理</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优点：</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提高了系统的可扩展性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增强了系统的可靠性</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可移植性强</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提供了对分布式系统的支持</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融入了面向对象技术：</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缺点：</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运行效率有所降低，完成一次</a:t>
                </a: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请求需要多次交互和上下文切换。</a:t>
                </a: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1928"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1929"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1930"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1931"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780"/>
            <a:ext cx="4168775"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en-US" altLang="zh-CN" sz="2000" b="1" noProof="0" dirty="0">
                <a:solidFill>
                  <a:schemeClr val="bg1">
                    <a:lumMod val="50000"/>
                  </a:schemeClr>
                </a:solidFill>
                <a:sym typeface="+mn-ea"/>
              </a:rPr>
              <a:t>1.6 </a:t>
            </a:r>
            <a:r>
              <a:rPr lang="zh-CN" altLang="en-US" sz="2000" b="1" noProof="0" dirty="0">
                <a:solidFill>
                  <a:schemeClr val="bg1">
                    <a:lumMod val="50000"/>
                  </a:schemeClr>
                </a:solidFill>
                <a:sym typeface="+mn-ea"/>
              </a:rPr>
              <a:t>操作系统结构：</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微内核操作系统</a:t>
            </a:r>
          </a:p>
        </p:txBody>
      </p:sp>
      <p:sp>
        <p:nvSpPr>
          <p:cNvPr id="81924"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1925"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pic>
        <p:nvPicPr>
          <p:cNvPr id="14" name="Picture 4" descr="1-12"/>
          <p:cNvPicPr>
            <a:picLocks noChangeAspect="1"/>
          </p:cNvPicPr>
          <p:nvPr/>
        </p:nvPicPr>
        <p:blipFill>
          <a:blip r:embed="rId3"/>
          <a:stretch>
            <a:fillRect/>
          </a:stretch>
        </p:blipFill>
        <p:spPr>
          <a:xfrm>
            <a:off x="4495800" y="1385888"/>
            <a:ext cx="4205288" cy="3295650"/>
          </a:xfrm>
          <a:prstGeom prst="rect">
            <a:avLst/>
          </a:prstGeom>
          <a:noFill/>
          <a:ln w="9525">
            <a:noFill/>
          </a:ln>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453"/>
            <a:chOff x="5377507" y="2387517"/>
            <a:chExt cx="5898811" cy="3636192"/>
          </a:xfrm>
        </p:grpSpPr>
        <p:grpSp>
          <p:nvGrpSpPr>
            <p:cNvPr id="88070"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97167" y="1935461"/>
                <a:ext cx="5524960" cy="3563045"/>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系统调用</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是用户程序请求</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OS</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内核完成某种特定功能的一种过程调用。</a:t>
                </a:r>
                <a:r>
                  <a:rPr lang="zh-CN" altLang="en-US" sz="1600" b="1" noProof="0" dirty="0">
                    <a:ln>
                      <a:noFill/>
                    </a:ln>
                    <a:effectLst/>
                    <a:uLnTx/>
                    <a:uFillTx/>
                    <a:sym typeface="+mn-ea"/>
                  </a:rPr>
                  <a:t>程序接口</a:t>
                </a:r>
                <a:r>
                  <a:rPr lang="en-US" altLang="zh-CN" sz="1600" noProof="0" dirty="0">
                    <a:ln>
                      <a:noFill/>
                    </a:ln>
                    <a:effectLst/>
                    <a:uLnTx/>
                    <a:uFillTx/>
                    <a:sym typeface="+mn-ea"/>
                  </a:rPr>
                  <a:t>(Application Programming Interface</a:t>
                </a:r>
                <a:r>
                  <a:rPr lang="zh-CN" altLang="en-US" sz="1600" noProof="0" dirty="0">
                    <a:ln>
                      <a:noFill/>
                    </a:ln>
                    <a:effectLst/>
                    <a:uLnTx/>
                    <a:uFillTx/>
                    <a:sym typeface="+mn-ea"/>
                  </a:rPr>
                  <a:t>，</a:t>
                </a:r>
                <a:r>
                  <a:rPr lang="en-US" altLang="zh-CN" sz="1600" noProof="0" dirty="0">
                    <a:ln>
                      <a:noFill/>
                    </a:ln>
                    <a:effectLst/>
                    <a:uLnTx/>
                    <a:uFillTx/>
                    <a:sym typeface="+mn-ea"/>
                  </a:rPr>
                  <a:t>API)</a:t>
                </a:r>
                <a:r>
                  <a:rPr lang="zh-CN" altLang="en-US" sz="1600" noProof="0" dirty="0">
                    <a:ln>
                      <a:noFill/>
                    </a:ln>
                    <a:effectLst/>
                    <a:uLnTx/>
                    <a:uFillTx/>
                    <a:sym typeface="+mn-ea"/>
                  </a:rPr>
                  <a:t>是</a:t>
                </a:r>
                <a:r>
                  <a:rPr lang="en-US" altLang="zh-CN" sz="1600" noProof="0" dirty="0">
                    <a:ln>
                      <a:noFill/>
                    </a:ln>
                    <a:effectLst/>
                    <a:uLnTx/>
                    <a:uFillTx/>
                    <a:sym typeface="+mn-ea"/>
                  </a:rPr>
                  <a:t>OS</a:t>
                </a:r>
                <a:r>
                  <a:rPr lang="zh-CN" altLang="en-US" sz="1600" noProof="0" dirty="0">
                    <a:ln>
                      <a:noFill/>
                    </a:ln>
                    <a:effectLst/>
                    <a:uLnTx/>
                    <a:uFillTx/>
                    <a:sym typeface="+mn-ea"/>
                  </a:rPr>
                  <a:t>为用户程序设置来获得</a:t>
                </a:r>
                <a:r>
                  <a:rPr lang="en-US" altLang="zh-CN" sz="1600" noProof="0" dirty="0">
                    <a:ln>
                      <a:noFill/>
                    </a:ln>
                    <a:effectLst/>
                    <a:uLnTx/>
                    <a:uFillTx/>
                    <a:sym typeface="+mn-ea"/>
                  </a:rPr>
                  <a:t>OS</a:t>
                </a:r>
                <a:r>
                  <a:rPr lang="zh-CN" altLang="en-US" sz="1600" noProof="0" dirty="0">
                    <a:ln>
                      <a:noFill/>
                    </a:ln>
                    <a:effectLst/>
                    <a:uLnTx/>
                    <a:uFillTx/>
                    <a:sym typeface="+mn-ea"/>
                  </a:rPr>
                  <a:t>服务的途径，由所有的系统调用构成。</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陷入机制：</a:t>
                </a:r>
                <a:endParaRPr kumimoji="0" lang="en-US" altLang="zh-CN"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当用户使用系统调用时，</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产生</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一条调用的</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指令</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在执行到该指令时发生陷入，发出有关的信号给</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陷入处理</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机构。</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处理机构在收到了</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CPU</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发来的信号后，启动相关的处理程序去</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完成</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该系统</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调用</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所要求的功能；</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在处理系统调用之前，陷入处理机构还需</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保存</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处理机</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现场</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（程序状态字、系统调用号、用户栈指针、通用寄存器、用户定义的参数等）。</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系统调用处理结束后，要</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恢复</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处理机</a:t>
                </a:r>
                <a:r>
                  <a:rPr kumimoji="0" lang="zh-CN" altLang="en-US" sz="1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现场</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，从而用户程序可以继续执行。</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14000"/>
                  </a:lnSpc>
                  <a:spcBef>
                    <a:spcPts val="0"/>
                  </a:spcBef>
                  <a:spcAft>
                    <a:spcPts val="0"/>
                  </a:spcAft>
                  <a:buClrTx/>
                  <a:buSzTx/>
                  <a:buFontTx/>
                  <a:buAutoNum type="arabicParenBoth"/>
                  <a:defRPr/>
                </a:pP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807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807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807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807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46482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1.7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系统调用</a:t>
            </a:r>
          </a:p>
        </p:txBody>
      </p:sp>
      <p:sp>
        <p:nvSpPr>
          <p:cNvPr id="88068" name="等腰三角形 23"/>
          <p:cNvSpPr/>
          <p:nvPr/>
        </p:nvSpPr>
        <p:spPr>
          <a:xfrm rot="5400000">
            <a:off x="446088" y="1186498"/>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88069"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20420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0984" y="953302"/>
            <a:ext cx="8930615" cy="3866988"/>
            <a:chOff x="81312" y="1271069"/>
            <a:chExt cx="11907487" cy="5155984"/>
          </a:xfrm>
        </p:grpSpPr>
        <p:sp>
          <p:nvSpPr>
            <p:cNvPr id="17" name="iśḷíḑe"/>
            <p:cNvSpPr/>
            <p:nvPr/>
          </p:nvSpPr>
          <p:spPr>
            <a:xfrm>
              <a:off x="3262313" y="4730620"/>
              <a:ext cx="723900" cy="723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87500"/>
            </a:bodyPr>
            <a:lstStyle/>
            <a:p>
              <a:pPr algn="ctr" defTabSz="1218565">
                <a:defRPr/>
              </a:pPr>
              <a:r>
                <a:rPr lang="en-US" altLang="zh-CN" sz="1725" b="1" kern="0" dirty="0">
                  <a:solidFill>
                    <a:prstClr val="white"/>
                  </a:solidFill>
                </a:rPr>
                <a:t>01</a:t>
              </a:r>
              <a:endParaRPr lang="zh-CN" altLang="en-US" sz="1725" b="1" kern="0" dirty="0">
                <a:solidFill>
                  <a:prstClr val="white"/>
                </a:solidFill>
              </a:endParaRPr>
            </a:p>
          </p:txBody>
        </p:sp>
        <p:sp>
          <p:nvSpPr>
            <p:cNvPr id="18" name="ïś1ïḑè"/>
            <p:cNvSpPr/>
            <p:nvPr/>
          </p:nvSpPr>
          <p:spPr>
            <a:xfrm>
              <a:off x="4243388" y="3225670"/>
              <a:ext cx="723900" cy="7239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87500"/>
            </a:bodyPr>
            <a:lstStyle/>
            <a:p>
              <a:pPr algn="ctr" defTabSz="1218565">
                <a:defRPr/>
              </a:pPr>
              <a:r>
                <a:rPr lang="en-US" altLang="zh-CN" sz="1725" b="1" kern="0" dirty="0">
                  <a:solidFill>
                    <a:prstClr val="white"/>
                  </a:solidFill>
                </a:rPr>
                <a:t>02</a:t>
              </a:r>
              <a:endParaRPr lang="zh-CN" altLang="en-US" sz="1725" b="1" kern="0" dirty="0">
                <a:solidFill>
                  <a:prstClr val="white"/>
                </a:solidFill>
              </a:endParaRPr>
            </a:p>
          </p:txBody>
        </p:sp>
        <p:cxnSp>
          <p:nvCxnSpPr>
            <p:cNvPr id="19" name="直接箭头连接符 18"/>
            <p:cNvCxnSpPr>
              <a:endCxn id="17" idx="6"/>
            </p:cNvCxnSpPr>
            <p:nvPr/>
          </p:nvCxnSpPr>
          <p:spPr>
            <a:xfrm flipH="1" flipV="1">
              <a:off x="3986213" y="5092570"/>
              <a:ext cx="1528762" cy="462953"/>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22" idx="1"/>
              <a:endCxn id="18" idx="5"/>
            </p:cNvCxnSpPr>
            <p:nvPr/>
          </p:nvCxnSpPr>
          <p:spPr>
            <a:xfrm flipH="1" flipV="1">
              <a:off x="4861275" y="3843557"/>
              <a:ext cx="823878" cy="1301119"/>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ïṥlîďe"/>
            <p:cNvSpPr/>
            <p:nvPr/>
          </p:nvSpPr>
          <p:spPr>
            <a:xfrm>
              <a:off x="5514975" y="4974498"/>
              <a:ext cx="1162050" cy="1162050"/>
            </a:xfrm>
            <a:prstGeom prst="donut">
              <a:avLst/>
            </a:prstGeom>
            <a:pattFill prst="pct5">
              <a:fgClr>
                <a:srgbClr val="E4E6EA"/>
              </a:fgClr>
              <a:bgClr>
                <a:srgbClr val="ADB5BF"/>
              </a:bgClr>
            </a:pattFill>
            <a:ln w="12700" cap="flat" cmpd="sng" algn="ctr">
              <a:noFill/>
              <a:prstDash val="solid"/>
              <a:miter lim="800000"/>
            </a:ln>
            <a:effectLst/>
            <a:extLst>
              <a:ext uri="{91240B29-F687-4F45-9708-019B960494DF}">
                <a14:hiddenLine xmlns:a14="http://schemas.microsoft.com/office/drawing/2010/main" w="12700">
                  <a:solidFill>
                    <a:srgbClr val="D1DADD"/>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defTabSz="914400"/>
              <a:r>
                <a:rPr lang="en-US" altLang="zh-CN" sz="1050" b="1" dirty="0">
                  <a:solidFill>
                    <a:schemeClr val="tx1"/>
                  </a:solidFill>
                </a:rPr>
                <a:t>Text</a:t>
              </a:r>
              <a:endParaRPr lang="zh-CN" altLang="en-US" sz="1050" b="1" dirty="0">
                <a:solidFill>
                  <a:schemeClr val="tx1"/>
                </a:solidFill>
              </a:endParaRPr>
            </a:p>
          </p:txBody>
        </p:sp>
        <p:sp>
          <p:nvSpPr>
            <p:cNvPr id="23" name="ïṧľîdê"/>
            <p:cNvSpPr/>
            <p:nvPr/>
          </p:nvSpPr>
          <p:spPr>
            <a:xfrm>
              <a:off x="5734050" y="2361349"/>
              <a:ext cx="723900" cy="723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87500"/>
            </a:bodyPr>
            <a:lstStyle/>
            <a:p>
              <a:pPr algn="ctr" defTabSz="1218565"/>
              <a:r>
                <a:rPr lang="en-US" altLang="zh-CN" sz="1725" b="1" kern="0" dirty="0">
                  <a:solidFill>
                    <a:prstClr val="white"/>
                  </a:solidFill>
                </a:rPr>
                <a:t>03</a:t>
              </a:r>
              <a:endParaRPr lang="zh-CN" altLang="en-US" sz="1725" b="1" kern="0" dirty="0">
                <a:solidFill>
                  <a:prstClr val="white"/>
                </a:solidFill>
              </a:endParaRPr>
            </a:p>
          </p:txBody>
        </p:sp>
        <p:cxnSp>
          <p:nvCxnSpPr>
            <p:cNvPr id="24" name="直接箭头连接符 23"/>
            <p:cNvCxnSpPr>
              <a:stCxn id="22" idx="0"/>
              <a:endCxn id="23" idx="4"/>
            </p:cNvCxnSpPr>
            <p:nvPr/>
          </p:nvCxnSpPr>
          <p:spPr>
            <a:xfrm flipV="1">
              <a:off x="6096000" y="3085249"/>
              <a:ext cx="0" cy="1889249"/>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ï$1ïdé"/>
            <p:cNvSpPr/>
            <p:nvPr/>
          </p:nvSpPr>
          <p:spPr>
            <a:xfrm>
              <a:off x="7224712" y="3225670"/>
              <a:ext cx="723900" cy="7239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87500"/>
            </a:bodyPr>
            <a:lstStyle/>
            <a:p>
              <a:pPr algn="ctr" defTabSz="1218565">
                <a:defRPr/>
              </a:pPr>
              <a:r>
                <a:rPr lang="en-US" altLang="zh-CN" sz="1725" b="1" kern="0" dirty="0">
                  <a:solidFill>
                    <a:prstClr val="white"/>
                  </a:solidFill>
                </a:rPr>
                <a:t>04</a:t>
              </a:r>
              <a:endParaRPr lang="zh-CN" altLang="en-US" sz="1725" b="1" kern="0" dirty="0">
                <a:solidFill>
                  <a:prstClr val="white"/>
                </a:solidFill>
              </a:endParaRPr>
            </a:p>
          </p:txBody>
        </p:sp>
        <p:sp>
          <p:nvSpPr>
            <p:cNvPr id="26" name="îṥ1ïḍé"/>
            <p:cNvSpPr/>
            <p:nvPr/>
          </p:nvSpPr>
          <p:spPr>
            <a:xfrm>
              <a:off x="8205787" y="4730620"/>
              <a:ext cx="723900" cy="723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rmAutofit fontScale="87500"/>
            </a:bodyPr>
            <a:lstStyle/>
            <a:p>
              <a:pPr algn="ctr" defTabSz="1218565"/>
              <a:r>
                <a:rPr lang="en-US" altLang="zh-CN" sz="1725" b="1" kern="0" dirty="0">
                  <a:solidFill>
                    <a:prstClr val="white"/>
                  </a:solidFill>
                </a:rPr>
                <a:t>05</a:t>
              </a:r>
              <a:endParaRPr lang="zh-CN" altLang="en-US" sz="1725" b="1" kern="0" dirty="0">
                <a:solidFill>
                  <a:prstClr val="white"/>
                </a:solidFill>
              </a:endParaRPr>
            </a:p>
          </p:txBody>
        </p:sp>
        <p:cxnSp>
          <p:nvCxnSpPr>
            <p:cNvPr id="27" name="直接箭头连接符 26"/>
            <p:cNvCxnSpPr>
              <a:stCxn id="22" idx="7"/>
              <a:endCxn id="25" idx="3"/>
            </p:cNvCxnSpPr>
            <p:nvPr/>
          </p:nvCxnSpPr>
          <p:spPr>
            <a:xfrm flipV="1">
              <a:off x="6506847" y="3843557"/>
              <a:ext cx="823878" cy="1301119"/>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26" idx="2"/>
            </p:cNvCxnSpPr>
            <p:nvPr/>
          </p:nvCxnSpPr>
          <p:spPr>
            <a:xfrm flipV="1">
              <a:off x="6677025" y="5092570"/>
              <a:ext cx="1528762" cy="462953"/>
            </a:xfrm>
            <a:prstGeom prst="straightConnector1">
              <a:avLst/>
            </a:prstGeom>
            <a:ln w="31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işľïdé"/>
            <p:cNvSpPr/>
            <p:nvPr/>
          </p:nvSpPr>
          <p:spPr bwMode="auto">
            <a:xfrm>
              <a:off x="81312" y="5032941"/>
              <a:ext cx="3251200" cy="126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p>
              <a:pPr algn="r">
                <a:lnSpc>
                  <a:spcPct val="120000"/>
                </a:lnSpc>
              </a:pPr>
              <a:r>
                <a:rPr lang="zh-CN" altLang="en-US" sz="1500" dirty="0"/>
                <a:t>创建和终止进程、</a:t>
              </a:r>
              <a:endParaRPr lang="en-US" altLang="zh-CN" sz="1500" dirty="0"/>
            </a:p>
            <a:p>
              <a:pPr algn="r">
                <a:lnSpc>
                  <a:spcPct val="120000"/>
                </a:lnSpc>
              </a:pPr>
              <a:r>
                <a:rPr lang="zh-CN" altLang="en-US" sz="1500" dirty="0"/>
                <a:t>获得和设置进程属性、等待某事件出现的系统调用</a:t>
              </a:r>
            </a:p>
          </p:txBody>
        </p:sp>
        <p:sp>
          <p:nvSpPr>
            <p:cNvPr id="30" name="ïṧ1îḋê"/>
            <p:cNvSpPr txBox="1"/>
            <p:nvPr/>
          </p:nvSpPr>
          <p:spPr bwMode="auto">
            <a:xfrm>
              <a:off x="708025" y="4494116"/>
              <a:ext cx="25066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r"/>
              <a:r>
                <a:rPr lang="zh-CN" altLang="en-US" sz="1800" b="1" dirty="0">
                  <a:solidFill>
                    <a:srgbClr val="0000FF"/>
                  </a:solidFill>
                </a:rPr>
                <a:t>进程</a:t>
              </a:r>
              <a:r>
                <a:rPr lang="zh-CN" altLang="en-US" sz="1800" b="1" dirty="0">
                  <a:solidFill>
                    <a:srgbClr val="FF0000"/>
                  </a:solidFill>
                </a:rPr>
                <a:t>控制</a:t>
              </a:r>
              <a:r>
                <a:rPr lang="zh-CN" altLang="en-US" sz="1800" b="1" dirty="0">
                  <a:solidFill>
                    <a:srgbClr val="0000FF"/>
                  </a:solidFill>
                </a:rPr>
                <a:t>类</a:t>
              </a:r>
              <a:endParaRPr lang="en-US" altLang="zh-CN" sz="1800" b="1" dirty="0">
                <a:solidFill>
                  <a:srgbClr val="0000FF"/>
                </a:solidFill>
              </a:endParaRPr>
            </a:p>
          </p:txBody>
        </p:sp>
        <p:sp>
          <p:nvSpPr>
            <p:cNvPr id="31" name="ïśľïdè"/>
            <p:cNvSpPr/>
            <p:nvPr/>
          </p:nvSpPr>
          <p:spPr bwMode="auto">
            <a:xfrm>
              <a:off x="1117600" y="3346116"/>
              <a:ext cx="3041108" cy="60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p>
              <a:pPr algn="r">
                <a:lnSpc>
                  <a:spcPct val="120000"/>
                </a:lnSpc>
              </a:pPr>
              <a:r>
                <a:rPr lang="zh-CN" altLang="en-US" sz="1500" dirty="0"/>
                <a:t>进程之间通信的系统调用</a:t>
              </a:r>
            </a:p>
          </p:txBody>
        </p:sp>
        <p:sp>
          <p:nvSpPr>
            <p:cNvPr id="32" name="ïṥlïḍè"/>
            <p:cNvSpPr txBox="1"/>
            <p:nvPr/>
          </p:nvSpPr>
          <p:spPr bwMode="auto">
            <a:xfrm>
              <a:off x="1676399" y="2877701"/>
              <a:ext cx="25066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r"/>
              <a:r>
                <a:rPr lang="zh-CN" altLang="en-US" sz="1800" b="1" dirty="0">
                  <a:solidFill>
                    <a:srgbClr val="0000FF"/>
                  </a:solidFill>
                </a:rPr>
                <a:t>进程</a:t>
              </a:r>
              <a:r>
                <a:rPr lang="zh-CN" altLang="en-US" sz="1800" b="1" dirty="0">
                  <a:solidFill>
                    <a:srgbClr val="FF0000"/>
                  </a:solidFill>
                </a:rPr>
                <a:t>通信</a:t>
              </a:r>
              <a:r>
                <a:rPr lang="zh-CN" altLang="en-US" sz="1800" b="1" dirty="0">
                  <a:solidFill>
                    <a:srgbClr val="0000FF"/>
                  </a:solidFill>
                </a:rPr>
                <a:t>类</a:t>
              </a:r>
            </a:p>
          </p:txBody>
        </p:sp>
        <p:grpSp>
          <p:nvGrpSpPr>
            <p:cNvPr id="33" name="íśļïdè"/>
            <p:cNvGrpSpPr/>
            <p:nvPr/>
          </p:nvGrpSpPr>
          <p:grpSpPr>
            <a:xfrm>
              <a:off x="2929730" y="1271069"/>
              <a:ext cx="7328078" cy="1032538"/>
              <a:chOff x="-915120" y="4518964"/>
              <a:chExt cx="6403890" cy="1032538"/>
            </a:xfrm>
          </p:grpSpPr>
          <p:sp>
            <p:nvSpPr>
              <p:cNvPr id="38" name="iṧlîḋe"/>
              <p:cNvSpPr/>
              <p:nvPr/>
            </p:nvSpPr>
            <p:spPr bwMode="auto">
              <a:xfrm>
                <a:off x="-915120" y="4990880"/>
                <a:ext cx="6403890" cy="56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p>
                <a:pPr algn="ctr">
                  <a:lnSpc>
                    <a:spcPct val="140000"/>
                  </a:lnSpc>
                </a:pPr>
                <a:r>
                  <a:rPr lang="zh-CN" altLang="en-US" sz="1500" dirty="0"/>
                  <a:t>打开和关闭文件、创建和删除文件、读写文件的系统调用。</a:t>
                </a:r>
              </a:p>
            </p:txBody>
          </p:sp>
          <p:sp>
            <p:nvSpPr>
              <p:cNvPr id="39" name="íš1îḑê"/>
              <p:cNvSpPr txBox="1"/>
              <p:nvPr/>
            </p:nvSpPr>
            <p:spPr bwMode="auto">
              <a:xfrm>
                <a:off x="676104" y="4518964"/>
                <a:ext cx="2287617"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ctr"/>
                <a:r>
                  <a:rPr lang="zh-CN" altLang="en-US" sz="1800" b="1" dirty="0">
                    <a:solidFill>
                      <a:srgbClr val="FF0000"/>
                    </a:solidFill>
                  </a:rPr>
                  <a:t>文件</a:t>
                </a:r>
                <a:r>
                  <a:rPr lang="zh-CN" altLang="en-US" sz="1800" b="1" dirty="0">
                    <a:solidFill>
                      <a:srgbClr val="0000FF"/>
                    </a:solidFill>
                  </a:rPr>
                  <a:t>操纵类</a:t>
                </a:r>
              </a:p>
            </p:txBody>
          </p:sp>
        </p:grpSp>
        <p:sp>
          <p:nvSpPr>
            <p:cNvPr id="34" name="ïşḷïḓè"/>
            <p:cNvSpPr/>
            <p:nvPr/>
          </p:nvSpPr>
          <p:spPr bwMode="auto">
            <a:xfrm>
              <a:off x="8008938" y="2955287"/>
              <a:ext cx="3475038" cy="112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p>
              <a:pPr>
                <a:lnSpc>
                  <a:spcPct val="130000"/>
                </a:lnSpc>
              </a:pPr>
              <a:r>
                <a:rPr lang="zh-CN" altLang="en-US" sz="1500" dirty="0"/>
                <a:t>申请设备、释放设备、设备</a:t>
              </a:r>
              <a:r>
                <a:rPr lang="en-US" altLang="zh-CN" sz="1500" dirty="0"/>
                <a:t>I/O</a:t>
              </a:r>
              <a:r>
                <a:rPr lang="zh-CN" altLang="en-US" sz="1500" dirty="0"/>
                <a:t>重定向、获得和设置设备属性等系统调用</a:t>
              </a:r>
            </a:p>
          </p:txBody>
        </p:sp>
        <p:sp>
          <p:nvSpPr>
            <p:cNvPr id="35" name="ïṡḻiḋê"/>
            <p:cNvSpPr txBox="1"/>
            <p:nvPr/>
          </p:nvSpPr>
          <p:spPr bwMode="auto">
            <a:xfrm>
              <a:off x="7245565" y="2483364"/>
              <a:ext cx="24939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r>
                <a:rPr lang="zh-CN" altLang="en-US" sz="1800" b="1" dirty="0">
                  <a:solidFill>
                    <a:srgbClr val="FF0000"/>
                  </a:solidFill>
                </a:rPr>
                <a:t>设备</a:t>
              </a:r>
              <a:r>
                <a:rPr lang="zh-CN" altLang="en-US" sz="1800" b="1" dirty="0">
                  <a:solidFill>
                    <a:srgbClr val="0000FF"/>
                  </a:solidFill>
                </a:rPr>
                <a:t>管理类</a:t>
              </a:r>
            </a:p>
          </p:txBody>
        </p:sp>
        <p:sp>
          <p:nvSpPr>
            <p:cNvPr id="36" name="iŝľîdê"/>
            <p:cNvSpPr/>
            <p:nvPr/>
          </p:nvSpPr>
          <p:spPr bwMode="auto">
            <a:xfrm>
              <a:off x="8919584" y="4802217"/>
              <a:ext cx="3069215" cy="1624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p>
              <a:pPr>
                <a:lnSpc>
                  <a:spcPct val="120000"/>
                </a:lnSpc>
              </a:pPr>
              <a:r>
                <a:rPr lang="zh-CN" altLang="en-US" sz="1500" dirty="0"/>
                <a:t>获得包括有关系统和文件的时间信息、</a:t>
              </a:r>
              <a:r>
                <a:rPr lang="en-US" altLang="zh-CN" sz="1500" dirty="0"/>
                <a:t>OS</a:t>
              </a:r>
              <a:r>
                <a:rPr lang="zh-CN" altLang="en-US" sz="1500" dirty="0"/>
                <a:t>版本、当前用户、空闲内存、</a:t>
              </a:r>
              <a:endParaRPr lang="en-US" altLang="zh-CN" sz="1500" dirty="0"/>
            </a:p>
            <a:p>
              <a:pPr>
                <a:lnSpc>
                  <a:spcPct val="120000"/>
                </a:lnSpc>
              </a:pPr>
              <a:r>
                <a:rPr lang="zh-CN" altLang="en-US" sz="1500" dirty="0"/>
                <a:t>磁盘等</a:t>
              </a:r>
            </a:p>
          </p:txBody>
        </p:sp>
        <p:sp>
          <p:nvSpPr>
            <p:cNvPr id="37" name="ísļiḓè"/>
            <p:cNvSpPr txBox="1"/>
            <p:nvPr/>
          </p:nvSpPr>
          <p:spPr bwMode="auto">
            <a:xfrm>
              <a:off x="8859487" y="4389337"/>
              <a:ext cx="2493963" cy="41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r>
                <a:rPr lang="zh-CN" altLang="en-US" sz="1800" b="1" dirty="0">
                  <a:solidFill>
                    <a:srgbClr val="FF0000"/>
                  </a:solidFill>
                </a:rPr>
                <a:t>信息维护</a:t>
              </a:r>
              <a:r>
                <a:rPr lang="zh-CN" altLang="en-US" sz="1800" b="1" dirty="0">
                  <a:solidFill>
                    <a:srgbClr val="0000FF"/>
                  </a:solidFill>
                </a:rPr>
                <a:t>类</a:t>
              </a:r>
            </a:p>
          </p:txBody>
        </p:sp>
      </p:grpSp>
      <p:sp>
        <p:nvSpPr>
          <p:cNvPr id="2" name="文本框 2"/>
          <p:cNvSpPr txBox="1"/>
          <p:nvPr>
            <p:custDataLst>
              <p:tags r:id="rId2"/>
            </p:custDataLst>
          </p:nvPr>
        </p:nvSpPr>
        <p:spPr>
          <a:xfrm>
            <a:off x="914400" y="144463"/>
            <a:ext cx="46482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1.7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系统调用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íšḻîḋè"/>
          <p:cNvSpPr/>
          <p:nvPr/>
        </p:nvSpPr>
        <p:spPr>
          <a:xfrm>
            <a:off x="1541952" y="2286698"/>
            <a:ext cx="5383661" cy="747041"/>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t>应用程序请求</a:t>
            </a:r>
            <a:r>
              <a:rPr lang="en-US" altLang="zh-CN" sz="1650" dirty="0"/>
              <a:t>OS</a:t>
            </a:r>
            <a:r>
              <a:rPr lang="zh-CN" altLang="en-US" sz="1650" dirty="0"/>
              <a:t>内核完成某功能时的一种过程调用；</a:t>
            </a:r>
          </a:p>
          <a:p>
            <a:pPr marL="342900" indent="-342900">
              <a:lnSpc>
                <a:spcPct val="120000"/>
              </a:lnSpc>
              <a:buClr>
                <a:srgbClr val="FF0000"/>
              </a:buClr>
              <a:buFont typeface="Wingdings" panose="05000000000000000000" pitchFamily="2" charset="2"/>
              <a:buChar char="Ø"/>
            </a:pPr>
            <a:r>
              <a:rPr lang="zh-CN" altLang="en-US" sz="1650" dirty="0"/>
              <a:t>用户与内核的接口。</a:t>
            </a:r>
          </a:p>
        </p:txBody>
      </p:sp>
      <p:sp>
        <p:nvSpPr>
          <p:cNvPr id="5" name="i$lîďê"/>
          <p:cNvSpPr/>
          <p:nvPr/>
        </p:nvSpPr>
        <p:spPr>
          <a:xfrm>
            <a:off x="1583679" y="1889071"/>
            <a:ext cx="2772038" cy="294658"/>
          </a:xfrm>
          <a:prstGeom prst="rect">
            <a:avLst/>
          </a:prstGeom>
          <a:noFill/>
          <a:ln>
            <a:noFill/>
          </a:ln>
        </p:spPr>
        <p:txBody>
          <a:bodyPr wrap="square" lIns="68580" tIns="34290" rIns="68580" bIns="34290" anchor="ctr" anchorCtr="0">
            <a:noAutofit/>
          </a:bodyPr>
          <a:lstStyle/>
          <a:p>
            <a:r>
              <a:rPr lang="zh-CN" altLang="en-US" sz="1800" dirty="0"/>
              <a:t>系统调用</a:t>
            </a:r>
            <a:r>
              <a:rPr lang="zh-CN" altLang="en-US" sz="1800" dirty="0">
                <a:solidFill>
                  <a:srgbClr val="FF0000"/>
                </a:solidFill>
              </a:rPr>
              <a:t>概念：</a:t>
            </a:r>
          </a:p>
        </p:txBody>
      </p:sp>
      <p:sp>
        <p:nvSpPr>
          <p:cNvPr id="6" name="î$ļíḋè"/>
          <p:cNvSpPr/>
          <p:nvPr/>
        </p:nvSpPr>
        <p:spPr>
          <a:xfrm>
            <a:off x="1583681" y="3474867"/>
            <a:ext cx="4094519" cy="392978"/>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t>运行在不同的系统状态</a:t>
            </a:r>
          </a:p>
          <a:p>
            <a:pPr marL="342900" indent="-342900">
              <a:lnSpc>
                <a:spcPct val="120000"/>
              </a:lnSpc>
              <a:buClr>
                <a:srgbClr val="FF0000"/>
              </a:buClr>
              <a:buFont typeface="Wingdings" panose="05000000000000000000" pitchFamily="2" charset="2"/>
              <a:buChar char="Ø"/>
            </a:pPr>
            <a:r>
              <a:rPr lang="zh-CN" altLang="en-US" sz="1650" dirty="0"/>
              <a:t>状态的转换</a:t>
            </a:r>
          </a:p>
          <a:p>
            <a:pPr marL="342900" indent="-342900">
              <a:lnSpc>
                <a:spcPct val="120000"/>
              </a:lnSpc>
              <a:buClr>
                <a:srgbClr val="FF0000"/>
              </a:buClr>
              <a:buFont typeface="Wingdings" panose="05000000000000000000" pitchFamily="2" charset="2"/>
              <a:buChar char="Ø"/>
            </a:pPr>
            <a:r>
              <a:rPr lang="zh-CN" altLang="en-US" sz="1650" dirty="0"/>
              <a:t>返回问题</a:t>
            </a:r>
          </a:p>
          <a:p>
            <a:pPr marL="342900" indent="-342900">
              <a:lnSpc>
                <a:spcPct val="120000"/>
              </a:lnSpc>
              <a:buClr>
                <a:srgbClr val="FF0000"/>
              </a:buClr>
              <a:buFont typeface="Wingdings" panose="05000000000000000000" pitchFamily="2" charset="2"/>
              <a:buChar char="Ø"/>
            </a:pPr>
            <a:r>
              <a:rPr lang="zh-CN" altLang="en-US" sz="1650" dirty="0"/>
              <a:t>嵌套调用</a:t>
            </a:r>
          </a:p>
        </p:txBody>
      </p:sp>
      <p:sp>
        <p:nvSpPr>
          <p:cNvPr id="7" name="ïṧḷïḋè"/>
          <p:cNvSpPr/>
          <p:nvPr/>
        </p:nvSpPr>
        <p:spPr>
          <a:xfrm>
            <a:off x="1583681" y="3090286"/>
            <a:ext cx="2772038" cy="311327"/>
          </a:xfrm>
          <a:prstGeom prst="rect">
            <a:avLst/>
          </a:prstGeom>
          <a:noFill/>
          <a:ln>
            <a:noFill/>
          </a:ln>
        </p:spPr>
        <p:txBody>
          <a:bodyPr wrap="square" lIns="68580" tIns="34290" rIns="68580" bIns="34290" anchor="ctr" anchorCtr="0">
            <a:noAutofit/>
          </a:bodyPr>
          <a:lstStyle/>
          <a:p>
            <a:r>
              <a:rPr lang="zh-CN" altLang="en-US" sz="1800" dirty="0"/>
              <a:t>与一般过程调用的区别：</a:t>
            </a:r>
          </a:p>
        </p:txBody>
      </p:sp>
      <p:sp>
        <p:nvSpPr>
          <p:cNvPr id="8" name="îs1iďé"/>
          <p:cNvSpPr/>
          <p:nvPr/>
        </p:nvSpPr>
        <p:spPr>
          <a:xfrm>
            <a:off x="1597973" y="1353271"/>
            <a:ext cx="7283426" cy="452060"/>
          </a:xfrm>
          <a:prstGeom prst="rect">
            <a:avLst/>
          </a:prstGeom>
          <a:noFill/>
          <a:ln>
            <a:noFill/>
          </a:ln>
        </p:spPr>
        <p:txBody>
          <a:bodyPr wrap="square" lIns="68580" tIns="34290" rIns="68580" bIns="34290" anchor="t" anchorCtr="0">
            <a:norm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1650" dirty="0"/>
              <a:t>使应用程序可以通过它间接调用</a:t>
            </a:r>
            <a:r>
              <a:rPr lang="en-US" altLang="zh-CN" sz="1650" dirty="0"/>
              <a:t>OS</a:t>
            </a:r>
            <a:r>
              <a:rPr lang="zh-CN" altLang="en-US" sz="1650" dirty="0"/>
              <a:t>内核中的相关过程，取得相应的服务。</a:t>
            </a:r>
          </a:p>
        </p:txBody>
      </p:sp>
      <p:sp>
        <p:nvSpPr>
          <p:cNvPr id="9" name="íšḻíḑê"/>
          <p:cNvSpPr/>
          <p:nvPr/>
        </p:nvSpPr>
        <p:spPr>
          <a:xfrm>
            <a:off x="1583680" y="953553"/>
            <a:ext cx="5448185" cy="304310"/>
          </a:xfrm>
          <a:prstGeom prst="rect">
            <a:avLst/>
          </a:prstGeom>
          <a:noFill/>
          <a:ln>
            <a:noFill/>
          </a:ln>
        </p:spPr>
        <p:txBody>
          <a:bodyPr wrap="square" lIns="68580" tIns="34290" rIns="68580" bIns="34290" anchor="ctr" anchorCtr="0">
            <a:noAutofit/>
          </a:bodyPr>
          <a:lstStyle/>
          <a:p>
            <a:r>
              <a:rPr lang="zh-CN" altLang="en-US" sz="1800" dirty="0"/>
              <a:t>系统调用目的：</a:t>
            </a:r>
          </a:p>
        </p:txBody>
      </p:sp>
      <p:sp>
        <p:nvSpPr>
          <p:cNvPr id="10" name="îSļiḓè"/>
          <p:cNvSpPr/>
          <p:nvPr/>
        </p:nvSpPr>
        <p:spPr>
          <a:xfrm>
            <a:off x="1071053" y="943382"/>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11" name="íṥḻîḓe"/>
          <p:cNvSpPr/>
          <p:nvPr/>
        </p:nvSpPr>
        <p:spPr>
          <a:xfrm>
            <a:off x="1071053" y="3028334"/>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12" name="îşļiḓè"/>
          <p:cNvSpPr/>
          <p:nvPr/>
        </p:nvSpPr>
        <p:spPr>
          <a:xfrm>
            <a:off x="1071053" y="181367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13" name="îṡḷíďe"/>
          <p:cNvSpPr/>
          <p:nvPr/>
        </p:nvSpPr>
        <p:spPr>
          <a:xfrm>
            <a:off x="1213744" y="1090485"/>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14" name="íSlíḋe"/>
          <p:cNvSpPr/>
          <p:nvPr/>
        </p:nvSpPr>
        <p:spPr>
          <a:xfrm>
            <a:off x="1213743" y="1980189"/>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15" name="ïśḷïḓe"/>
          <p:cNvSpPr/>
          <p:nvPr/>
        </p:nvSpPr>
        <p:spPr>
          <a:xfrm>
            <a:off x="1235447" y="3170429"/>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17" name="文本框 2"/>
          <p:cNvSpPr txBox="1"/>
          <p:nvPr>
            <p:custDataLst>
              <p:tags r:id="rId1"/>
            </p:custDataLst>
          </p:nvPr>
        </p:nvSpPr>
        <p:spPr>
          <a:xfrm>
            <a:off x="914400" y="144463"/>
            <a:ext cx="464820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1.7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系统调用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zh-CN" altLang="en-US" sz="2000" b="1" noProof="0" dirty="0">
                <a:solidFill>
                  <a:schemeClr val="bg1">
                    <a:lumMod val="50000"/>
                  </a:schemeClr>
                </a:solidFill>
                <a:sym typeface="+mn-ea"/>
              </a:rPr>
              <a:t>学而时习之（第1章总结）</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graphicFrame>
        <p:nvGraphicFramePr>
          <p:cNvPr id="12" name="表格 11"/>
          <p:cNvGraphicFramePr/>
          <p:nvPr>
            <p:custDataLst>
              <p:tags r:id="rId1"/>
            </p:custDataLst>
          </p:nvPr>
        </p:nvGraphicFramePr>
        <p:xfrm>
          <a:off x="380450" y="1130857"/>
          <a:ext cx="2955290" cy="3764280"/>
        </p:xfrm>
        <a:graphic>
          <a:graphicData uri="http://schemas.openxmlformats.org/drawingml/2006/table">
            <a:tbl>
              <a:tblPr firstRow="1" bandRow="1">
                <a:tableStyleId>{69012ECD-51FC-41F1-AA8D-1B2483CD663E}</a:tableStyleId>
              </a:tblPr>
              <a:tblGrid>
                <a:gridCol w="864870">
                  <a:extLst>
                    <a:ext uri="{9D8B030D-6E8A-4147-A177-3AD203B41FA5}">
                      <a16:colId xmlns:a16="http://schemas.microsoft.com/office/drawing/2014/main" val="20000"/>
                    </a:ext>
                  </a:extLst>
                </a:gridCol>
                <a:gridCol w="2090420">
                  <a:extLst>
                    <a:ext uri="{9D8B030D-6E8A-4147-A177-3AD203B41FA5}">
                      <a16:colId xmlns:a16="http://schemas.microsoft.com/office/drawing/2014/main" val="20001"/>
                    </a:ext>
                  </a:extLst>
                </a:gridCol>
              </a:tblGrid>
              <a:tr h="313690">
                <a:tc>
                  <a:txBody>
                    <a:bodyPr/>
                    <a:lstStyle/>
                    <a:p>
                      <a:pPr marL="71755" indent="0" algn="ctr">
                        <a:lnSpc>
                          <a:spcPct val="100000"/>
                        </a:lnSpc>
                        <a:spcBef>
                          <a:spcPts val="300"/>
                        </a:spcBef>
                        <a:spcAft>
                          <a:spcPts val="300"/>
                        </a:spcAft>
                        <a:buNone/>
                      </a:pPr>
                      <a:r>
                        <a:rPr lang="en-US" sz="1500" dirty="0"/>
                        <a:t>第1章</a:t>
                      </a:r>
                      <a:endParaRPr lang="en-US" altLang="en-US" sz="1500" dirty="0"/>
                    </a:p>
                  </a:txBody>
                  <a:tcPr marL="74053" marR="74053" marT="0" marB="0" anchor="ctr"/>
                </a:tc>
                <a:tc>
                  <a:txBody>
                    <a:bodyPr/>
                    <a:lstStyle/>
                    <a:p>
                      <a:pPr marL="71755" indent="0" algn="l">
                        <a:lnSpc>
                          <a:spcPct val="100000"/>
                        </a:lnSpc>
                        <a:spcBef>
                          <a:spcPts val="300"/>
                        </a:spcBef>
                        <a:spcAft>
                          <a:spcPts val="300"/>
                        </a:spcAft>
                        <a:buNone/>
                      </a:pPr>
                      <a:r>
                        <a:rPr lang="en-US" sz="1500" dirty="0" err="1"/>
                        <a:t>操作系统引论</a:t>
                      </a:r>
                      <a:endParaRPr lang="en-US" altLang="en-US" sz="1500" dirty="0" err="1"/>
                    </a:p>
                  </a:txBody>
                  <a:tcPr marL="74053" marR="74053" marT="0" marB="0" anchor="ctr"/>
                </a:tc>
                <a:extLst>
                  <a:ext uri="{0D108BD9-81ED-4DB2-BD59-A6C34878D82A}">
                    <a16:rowId xmlns:a16="http://schemas.microsoft.com/office/drawing/2014/main" val="10000"/>
                  </a:ext>
                </a:extLst>
              </a:tr>
              <a:tr h="313690">
                <a:tc>
                  <a:txBody>
                    <a:bodyPr/>
                    <a:lstStyle/>
                    <a:p>
                      <a:pPr marL="71755" indent="0" algn="ctr">
                        <a:lnSpc>
                          <a:spcPct val="100000"/>
                        </a:lnSpc>
                        <a:spcBef>
                          <a:spcPts val="300"/>
                        </a:spcBef>
                        <a:spcAft>
                          <a:spcPts val="300"/>
                        </a:spcAft>
                        <a:buNone/>
                      </a:pPr>
                      <a:r>
                        <a:rPr lang="en-US" sz="1500"/>
                        <a:t>第2章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dirty="0" err="1"/>
                        <a:t>进程的描述与控制</a:t>
                      </a:r>
                      <a:endParaRPr lang="en-US" altLang="en-US" sz="1500" dirty="0" err="1"/>
                    </a:p>
                  </a:txBody>
                  <a:tcPr marL="74053" marR="74053" marT="0" marB="0" anchor="ctr"/>
                </a:tc>
                <a:extLst>
                  <a:ext uri="{0D108BD9-81ED-4DB2-BD59-A6C34878D82A}">
                    <a16:rowId xmlns:a16="http://schemas.microsoft.com/office/drawing/2014/main" val="10001"/>
                  </a:ext>
                </a:extLst>
              </a:tr>
              <a:tr h="313690">
                <a:tc>
                  <a:txBody>
                    <a:bodyPr/>
                    <a:lstStyle/>
                    <a:p>
                      <a:pPr marL="71755" indent="0" algn="ctr">
                        <a:lnSpc>
                          <a:spcPct val="100000"/>
                        </a:lnSpc>
                        <a:spcBef>
                          <a:spcPts val="300"/>
                        </a:spcBef>
                        <a:spcAft>
                          <a:spcPts val="300"/>
                        </a:spcAft>
                        <a:buNone/>
                      </a:pPr>
                      <a:r>
                        <a:rPr lang="en-US" sz="1500" dirty="0"/>
                        <a:t>第3章</a:t>
                      </a:r>
                      <a:endParaRPr lang="en-US" altLang="en-US" sz="1500" dirty="0"/>
                    </a:p>
                  </a:txBody>
                  <a:tcPr marL="74053" marR="74053" marT="0" marB="0" anchor="ctr"/>
                </a:tc>
                <a:tc>
                  <a:txBody>
                    <a:bodyPr/>
                    <a:lstStyle/>
                    <a:p>
                      <a:pPr marL="71755" indent="0" algn="l">
                        <a:lnSpc>
                          <a:spcPct val="100000"/>
                        </a:lnSpc>
                        <a:spcBef>
                          <a:spcPts val="300"/>
                        </a:spcBef>
                        <a:spcAft>
                          <a:spcPts val="300"/>
                        </a:spcAft>
                        <a:buNone/>
                      </a:pPr>
                      <a:r>
                        <a:rPr lang="en-US" sz="1500" dirty="0" err="1"/>
                        <a:t>处理机调度与死锁</a:t>
                      </a:r>
                      <a:endParaRPr lang="en-US" altLang="en-US" sz="1500" dirty="0" err="1"/>
                    </a:p>
                  </a:txBody>
                  <a:tcPr marL="74053" marR="74053" marT="0" marB="0" anchor="ctr"/>
                </a:tc>
                <a:extLst>
                  <a:ext uri="{0D108BD9-81ED-4DB2-BD59-A6C34878D82A}">
                    <a16:rowId xmlns:a16="http://schemas.microsoft.com/office/drawing/2014/main" val="10002"/>
                  </a:ext>
                </a:extLst>
              </a:tr>
              <a:tr h="313690">
                <a:tc>
                  <a:txBody>
                    <a:bodyPr/>
                    <a:lstStyle/>
                    <a:p>
                      <a:pPr marL="71755" indent="0" algn="ctr">
                        <a:lnSpc>
                          <a:spcPct val="100000"/>
                        </a:lnSpc>
                        <a:spcBef>
                          <a:spcPts val="300"/>
                        </a:spcBef>
                        <a:spcAft>
                          <a:spcPts val="300"/>
                        </a:spcAft>
                        <a:buNone/>
                      </a:pPr>
                      <a:r>
                        <a:rPr lang="en-US" sz="1500" dirty="0"/>
                        <a:t>第4章</a:t>
                      </a:r>
                      <a:endParaRPr lang="en-US" altLang="en-US" sz="1500" dirty="0"/>
                    </a:p>
                  </a:txBody>
                  <a:tcPr marL="74053" marR="74053" marT="0" marB="0" anchor="ctr"/>
                </a:tc>
                <a:tc>
                  <a:txBody>
                    <a:bodyPr/>
                    <a:lstStyle/>
                    <a:p>
                      <a:pPr marL="71755" indent="0" algn="l">
                        <a:lnSpc>
                          <a:spcPct val="100000"/>
                        </a:lnSpc>
                        <a:spcBef>
                          <a:spcPts val="300"/>
                        </a:spcBef>
                        <a:spcAft>
                          <a:spcPts val="300"/>
                        </a:spcAft>
                        <a:buNone/>
                      </a:pPr>
                      <a:r>
                        <a:rPr lang="en-US" sz="1500"/>
                        <a:t>进程同步</a:t>
                      </a:r>
                      <a:endParaRPr lang="en-US" altLang="en-US" sz="1500"/>
                    </a:p>
                  </a:txBody>
                  <a:tcPr marL="74053" marR="74053" marT="0" marB="0" anchor="ctr"/>
                </a:tc>
                <a:extLst>
                  <a:ext uri="{0D108BD9-81ED-4DB2-BD59-A6C34878D82A}">
                    <a16:rowId xmlns:a16="http://schemas.microsoft.com/office/drawing/2014/main" val="10003"/>
                  </a:ext>
                </a:extLst>
              </a:tr>
              <a:tr h="313690">
                <a:tc>
                  <a:txBody>
                    <a:bodyPr/>
                    <a:lstStyle/>
                    <a:p>
                      <a:pPr marL="71755" indent="0" algn="ctr">
                        <a:lnSpc>
                          <a:spcPct val="100000"/>
                        </a:lnSpc>
                        <a:spcBef>
                          <a:spcPts val="300"/>
                        </a:spcBef>
                        <a:spcAft>
                          <a:spcPts val="300"/>
                        </a:spcAft>
                        <a:buNone/>
                      </a:pPr>
                      <a:r>
                        <a:rPr lang="en-US" sz="1500"/>
                        <a:t>第5章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a:t>存储器管理</a:t>
                      </a:r>
                      <a:endParaRPr lang="en-US" altLang="en-US" sz="1500"/>
                    </a:p>
                  </a:txBody>
                  <a:tcPr marL="74053" marR="74053" marT="0" marB="0" anchor="ctr"/>
                </a:tc>
                <a:extLst>
                  <a:ext uri="{0D108BD9-81ED-4DB2-BD59-A6C34878D82A}">
                    <a16:rowId xmlns:a16="http://schemas.microsoft.com/office/drawing/2014/main" val="10004"/>
                  </a:ext>
                </a:extLst>
              </a:tr>
              <a:tr h="313690">
                <a:tc>
                  <a:txBody>
                    <a:bodyPr/>
                    <a:lstStyle/>
                    <a:p>
                      <a:pPr marL="71755" indent="0" algn="ctr">
                        <a:lnSpc>
                          <a:spcPct val="100000"/>
                        </a:lnSpc>
                        <a:spcBef>
                          <a:spcPts val="300"/>
                        </a:spcBef>
                        <a:spcAft>
                          <a:spcPts val="300"/>
                        </a:spcAft>
                        <a:buNone/>
                      </a:pPr>
                      <a:r>
                        <a:rPr lang="en-US" sz="1500" dirty="0"/>
                        <a:t>第6章</a:t>
                      </a:r>
                      <a:endParaRPr lang="en-US" altLang="en-US" sz="1500" dirty="0"/>
                    </a:p>
                  </a:txBody>
                  <a:tcPr marL="74053" marR="74053" marT="0" marB="0" anchor="ctr"/>
                </a:tc>
                <a:tc>
                  <a:txBody>
                    <a:bodyPr/>
                    <a:lstStyle/>
                    <a:p>
                      <a:pPr marL="71755" indent="0" algn="l">
                        <a:lnSpc>
                          <a:spcPct val="100000"/>
                        </a:lnSpc>
                        <a:spcBef>
                          <a:spcPts val="300"/>
                        </a:spcBef>
                        <a:spcAft>
                          <a:spcPts val="300"/>
                        </a:spcAft>
                        <a:buNone/>
                      </a:pPr>
                      <a:r>
                        <a:rPr lang="en-US" sz="1500"/>
                        <a:t>虚拟存储器</a:t>
                      </a:r>
                      <a:endParaRPr lang="en-US" altLang="en-US" sz="1500"/>
                    </a:p>
                  </a:txBody>
                  <a:tcPr marL="74053" marR="74053" marT="0" marB="0" anchor="ctr"/>
                </a:tc>
                <a:extLst>
                  <a:ext uri="{0D108BD9-81ED-4DB2-BD59-A6C34878D82A}">
                    <a16:rowId xmlns:a16="http://schemas.microsoft.com/office/drawing/2014/main" val="10005"/>
                  </a:ext>
                </a:extLst>
              </a:tr>
              <a:tr h="313690">
                <a:tc>
                  <a:txBody>
                    <a:bodyPr/>
                    <a:lstStyle/>
                    <a:p>
                      <a:pPr marL="71755" indent="0" algn="ctr">
                        <a:lnSpc>
                          <a:spcPct val="100000"/>
                        </a:lnSpc>
                        <a:spcBef>
                          <a:spcPts val="300"/>
                        </a:spcBef>
                        <a:spcAft>
                          <a:spcPts val="300"/>
                        </a:spcAft>
                        <a:buNone/>
                      </a:pPr>
                      <a:r>
                        <a:rPr lang="en-US" sz="1500"/>
                        <a:t>第7章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dirty="0" err="1"/>
                        <a:t>输入</a:t>
                      </a:r>
                      <a:r>
                        <a:rPr lang="en-US" sz="1500" dirty="0"/>
                        <a:t>/</a:t>
                      </a:r>
                      <a:r>
                        <a:rPr lang="en-US" sz="1500" dirty="0" err="1"/>
                        <a:t>输出系统</a:t>
                      </a:r>
                      <a:endParaRPr lang="en-US" altLang="en-US" sz="1500" dirty="0" err="1"/>
                    </a:p>
                  </a:txBody>
                  <a:tcPr marL="74053" marR="74053" marT="0" marB="0" anchor="ctr"/>
                </a:tc>
                <a:extLst>
                  <a:ext uri="{0D108BD9-81ED-4DB2-BD59-A6C34878D82A}">
                    <a16:rowId xmlns:a16="http://schemas.microsoft.com/office/drawing/2014/main" val="10006"/>
                  </a:ext>
                </a:extLst>
              </a:tr>
              <a:tr h="313690">
                <a:tc>
                  <a:txBody>
                    <a:bodyPr/>
                    <a:lstStyle/>
                    <a:p>
                      <a:pPr marL="71755" indent="0" algn="ctr">
                        <a:lnSpc>
                          <a:spcPct val="100000"/>
                        </a:lnSpc>
                        <a:spcBef>
                          <a:spcPts val="300"/>
                        </a:spcBef>
                        <a:spcAft>
                          <a:spcPts val="300"/>
                        </a:spcAft>
                        <a:buNone/>
                      </a:pPr>
                      <a:r>
                        <a:rPr lang="en-US" sz="1500"/>
                        <a:t>第8章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dirty="0" err="1"/>
                        <a:t>文件管理</a:t>
                      </a:r>
                      <a:endParaRPr lang="en-US" altLang="en-US" sz="1500" dirty="0"/>
                    </a:p>
                  </a:txBody>
                  <a:tcPr marL="74053" marR="74053" marT="0" marB="0" anchor="ctr"/>
                </a:tc>
                <a:extLst>
                  <a:ext uri="{0D108BD9-81ED-4DB2-BD59-A6C34878D82A}">
                    <a16:rowId xmlns:a16="http://schemas.microsoft.com/office/drawing/2014/main" val="10007"/>
                  </a:ext>
                </a:extLst>
              </a:tr>
              <a:tr h="313690">
                <a:tc>
                  <a:txBody>
                    <a:bodyPr/>
                    <a:lstStyle/>
                    <a:p>
                      <a:pPr marL="71755" indent="0" algn="ctr">
                        <a:lnSpc>
                          <a:spcPct val="100000"/>
                        </a:lnSpc>
                        <a:spcBef>
                          <a:spcPts val="300"/>
                        </a:spcBef>
                        <a:spcAft>
                          <a:spcPts val="300"/>
                        </a:spcAft>
                        <a:buNone/>
                      </a:pPr>
                      <a:r>
                        <a:rPr lang="en-US" sz="1500"/>
                        <a:t>第9章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a:t>磁盘存储器管理</a:t>
                      </a:r>
                      <a:endParaRPr lang="en-US" altLang="en-US" sz="1500"/>
                    </a:p>
                  </a:txBody>
                  <a:tcPr marL="74053" marR="74053" marT="0" marB="0" anchor="ctr"/>
                </a:tc>
                <a:extLst>
                  <a:ext uri="{0D108BD9-81ED-4DB2-BD59-A6C34878D82A}">
                    <a16:rowId xmlns:a16="http://schemas.microsoft.com/office/drawing/2014/main" val="10008"/>
                  </a:ext>
                </a:extLst>
              </a:tr>
              <a:tr h="313690">
                <a:tc>
                  <a:txBody>
                    <a:bodyPr/>
                    <a:lstStyle/>
                    <a:p>
                      <a:pPr marL="71755" indent="0" algn="ctr">
                        <a:lnSpc>
                          <a:spcPct val="100000"/>
                        </a:lnSpc>
                        <a:spcBef>
                          <a:spcPts val="300"/>
                        </a:spcBef>
                        <a:spcAft>
                          <a:spcPts val="300"/>
                        </a:spcAft>
                        <a:buNone/>
                      </a:pPr>
                      <a:r>
                        <a:rPr lang="en-US" sz="1500"/>
                        <a:t>第10章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dirty="0" err="1"/>
                        <a:t>多处理机操作系统</a:t>
                      </a:r>
                      <a:endParaRPr lang="en-US" altLang="en-US" sz="1500" dirty="0" err="1"/>
                    </a:p>
                  </a:txBody>
                  <a:tcPr marL="74053" marR="74053" marT="0" marB="0" anchor="ctr"/>
                </a:tc>
                <a:extLst>
                  <a:ext uri="{0D108BD9-81ED-4DB2-BD59-A6C34878D82A}">
                    <a16:rowId xmlns:a16="http://schemas.microsoft.com/office/drawing/2014/main" val="10009"/>
                  </a:ext>
                </a:extLst>
              </a:tr>
              <a:tr h="313690">
                <a:tc>
                  <a:txBody>
                    <a:bodyPr/>
                    <a:lstStyle/>
                    <a:p>
                      <a:pPr marL="71755" indent="0" algn="ctr">
                        <a:lnSpc>
                          <a:spcPct val="100000"/>
                        </a:lnSpc>
                        <a:spcBef>
                          <a:spcPts val="300"/>
                        </a:spcBef>
                        <a:spcAft>
                          <a:spcPts val="300"/>
                        </a:spcAft>
                        <a:buNone/>
                      </a:pPr>
                      <a:r>
                        <a:rPr lang="en-US" sz="1500"/>
                        <a:t>第11章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a:t>虚拟化和云计算</a:t>
                      </a:r>
                      <a:endParaRPr lang="en-US" altLang="en-US" sz="1500"/>
                    </a:p>
                  </a:txBody>
                  <a:tcPr marL="74053" marR="74053" marT="0" marB="0" anchor="ctr"/>
                </a:tc>
                <a:extLst>
                  <a:ext uri="{0D108BD9-81ED-4DB2-BD59-A6C34878D82A}">
                    <a16:rowId xmlns:a16="http://schemas.microsoft.com/office/drawing/2014/main" val="10010"/>
                  </a:ext>
                </a:extLst>
              </a:tr>
              <a:tr h="313690">
                <a:tc>
                  <a:txBody>
                    <a:bodyPr/>
                    <a:lstStyle/>
                    <a:p>
                      <a:pPr marL="71755" indent="0" algn="ctr">
                        <a:lnSpc>
                          <a:spcPct val="100000"/>
                        </a:lnSpc>
                        <a:spcBef>
                          <a:spcPts val="300"/>
                        </a:spcBef>
                        <a:spcAft>
                          <a:spcPts val="300"/>
                        </a:spcAft>
                        <a:buNone/>
                      </a:pPr>
                      <a:r>
                        <a:rPr lang="en-US" sz="1500"/>
                        <a:t>第12章</a:t>
                      </a:r>
                      <a:endParaRPr lang="en-US" altLang="en-US" sz="1500"/>
                    </a:p>
                  </a:txBody>
                  <a:tcPr marL="74053" marR="74053" marT="0" marB="0" anchor="ctr"/>
                </a:tc>
                <a:tc>
                  <a:txBody>
                    <a:bodyPr/>
                    <a:lstStyle/>
                    <a:p>
                      <a:pPr marL="71755" indent="0" algn="l">
                        <a:lnSpc>
                          <a:spcPct val="100000"/>
                        </a:lnSpc>
                        <a:spcBef>
                          <a:spcPts val="300"/>
                        </a:spcBef>
                        <a:spcAft>
                          <a:spcPts val="300"/>
                        </a:spcAft>
                        <a:buNone/>
                      </a:pPr>
                      <a:r>
                        <a:rPr lang="en-US" sz="1500" dirty="0" err="1"/>
                        <a:t>保护和安全</a:t>
                      </a:r>
                      <a:endParaRPr lang="en-US" altLang="en-US" sz="1500" dirty="0" err="1"/>
                    </a:p>
                  </a:txBody>
                  <a:tcPr marL="74053" marR="74053" marT="0" marB="0" anchor="ctr"/>
                </a:tc>
                <a:extLst>
                  <a:ext uri="{0D108BD9-81ED-4DB2-BD59-A6C34878D82A}">
                    <a16:rowId xmlns:a16="http://schemas.microsoft.com/office/drawing/2014/main" val="10011"/>
                  </a:ext>
                </a:extLst>
              </a:tr>
            </a:tbl>
          </a:graphicData>
        </a:graphic>
      </p:graphicFrame>
      <p:pic>
        <p:nvPicPr>
          <p:cNvPr id="2" name="图片 1" descr="第1章 知识导图"/>
          <p:cNvPicPr>
            <a:picLocks noChangeAspect="1"/>
          </p:cNvPicPr>
          <p:nvPr>
            <p:custDataLst>
              <p:tags r:id="rId2"/>
            </p:custDataLst>
          </p:nvPr>
        </p:nvPicPr>
        <p:blipFill>
          <a:blip r:embed="rId6"/>
          <a:stretch>
            <a:fillRect/>
          </a:stretch>
        </p:blipFill>
        <p:spPr>
          <a:xfrm>
            <a:off x="3363754" y="846773"/>
            <a:ext cx="5399723" cy="4142423"/>
          </a:xfrm>
          <a:prstGeom prst="rect">
            <a:avLst/>
          </a:prstGeom>
        </p:spPr>
      </p:pic>
      <p:sp>
        <p:nvSpPr>
          <p:cNvPr id="3" name="前凸带形 3"/>
          <p:cNvSpPr/>
          <p:nvPr>
            <p:custDataLst>
              <p:tags r:id="rId3"/>
            </p:custDataLst>
          </p:nvPr>
        </p:nvSpPr>
        <p:spPr>
          <a:xfrm>
            <a:off x="3962207" y="144600"/>
            <a:ext cx="1877468" cy="417972"/>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mn-ea"/>
              </a:rPr>
              <a:t>本章学习结束</a:t>
            </a: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zh-CN" altLang="en-US" sz="2000" b="1" noProof="0" dirty="0">
                <a:solidFill>
                  <a:schemeClr val="bg1">
                    <a:lumMod val="50000"/>
                  </a:schemeClr>
                </a:solidFill>
                <a:sym typeface="+mn-ea"/>
              </a:rPr>
              <a:t>学而时习之（第1章总结）</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03384B39-4043-2711-BCF3-283985ECD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71550"/>
            <a:ext cx="9144000" cy="3650572"/>
          </a:xfrm>
          <a:prstGeom prst="rect">
            <a:avLst/>
          </a:prstGeom>
        </p:spPr>
      </p:pic>
    </p:spTree>
    <p:extLst>
      <p:ext uri="{BB962C8B-B14F-4D97-AF65-F5344CB8AC3E}">
        <p14:creationId xmlns:p14="http://schemas.microsoft.com/office/powerpoint/2010/main" val="2291302391"/>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3">
            <a:extLst>
              <a:ext uri="{FF2B5EF4-FFF2-40B4-BE49-F238E27FC236}">
                <a16:creationId xmlns:a16="http://schemas.microsoft.com/office/drawing/2014/main" id="{F771895E-874B-52A7-8D23-49884CA9F3A9}"/>
              </a:ext>
            </a:extLst>
          </p:cNvPr>
          <p:cNvCxnSpPr/>
          <p:nvPr/>
        </p:nvCxnSpPr>
        <p:spPr>
          <a:xfrm>
            <a:off x="1562100" y="4476750"/>
            <a:ext cx="6019800" cy="0"/>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432A826-71A1-ED4C-5BF9-3B4D808528CE}"/>
              </a:ext>
            </a:extLst>
          </p:cNvPr>
          <p:cNvCxnSpPr/>
          <p:nvPr/>
        </p:nvCxnSpPr>
        <p:spPr>
          <a:xfrm flipV="1">
            <a:off x="1562100" y="2038350"/>
            <a:ext cx="0" cy="2438400"/>
          </a:xfrm>
          <a:prstGeom prst="line">
            <a:avLst/>
          </a:prstGeom>
          <a:ln w="381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B8B1B4EB-E28D-01C5-1AFB-87604AF6C3E0}"/>
              </a:ext>
            </a:extLst>
          </p:cNvPr>
          <p:cNvSpPr txBox="1"/>
          <p:nvPr/>
        </p:nvSpPr>
        <p:spPr>
          <a:xfrm>
            <a:off x="952500" y="2190750"/>
            <a:ext cx="492443" cy="400110"/>
          </a:xfrm>
          <a:prstGeom prst="rect">
            <a:avLst/>
          </a:prstGeom>
          <a:noFill/>
        </p:spPr>
        <p:txBody>
          <a:bodyPr wrap="none" rtlCol="0">
            <a:spAutoFit/>
          </a:bodyPr>
          <a:lstStyle/>
          <a:p>
            <a:r>
              <a:rPr lang="en-US" altLang="zh-CN" sz="2000" dirty="0"/>
              <a:t>P1</a:t>
            </a:r>
            <a:endParaRPr lang="zh-CN" altLang="en-US" sz="2000" dirty="0"/>
          </a:p>
        </p:txBody>
      </p:sp>
      <p:sp>
        <p:nvSpPr>
          <p:cNvPr id="8" name="文本框 7">
            <a:extLst>
              <a:ext uri="{FF2B5EF4-FFF2-40B4-BE49-F238E27FC236}">
                <a16:creationId xmlns:a16="http://schemas.microsoft.com/office/drawing/2014/main" id="{548A8042-C77C-685D-ADCF-7A4EF4E4E9A3}"/>
              </a:ext>
            </a:extLst>
          </p:cNvPr>
          <p:cNvSpPr txBox="1"/>
          <p:nvPr/>
        </p:nvSpPr>
        <p:spPr>
          <a:xfrm>
            <a:off x="952499" y="2724150"/>
            <a:ext cx="492443" cy="400110"/>
          </a:xfrm>
          <a:prstGeom prst="rect">
            <a:avLst/>
          </a:prstGeom>
          <a:noFill/>
        </p:spPr>
        <p:txBody>
          <a:bodyPr wrap="none" rtlCol="0">
            <a:spAutoFit/>
          </a:bodyPr>
          <a:lstStyle/>
          <a:p>
            <a:r>
              <a:rPr lang="en-US" altLang="zh-CN" sz="2000" dirty="0"/>
              <a:t>P2</a:t>
            </a:r>
            <a:endParaRPr lang="zh-CN" altLang="en-US" sz="2000" dirty="0"/>
          </a:p>
        </p:txBody>
      </p:sp>
      <p:sp>
        <p:nvSpPr>
          <p:cNvPr id="9" name="文本框 8">
            <a:extLst>
              <a:ext uri="{FF2B5EF4-FFF2-40B4-BE49-F238E27FC236}">
                <a16:creationId xmlns:a16="http://schemas.microsoft.com/office/drawing/2014/main" id="{BD7ECADE-8147-45F1-B886-6476AE88F8C7}"/>
              </a:ext>
            </a:extLst>
          </p:cNvPr>
          <p:cNvSpPr txBox="1"/>
          <p:nvPr/>
        </p:nvSpPr>
        <p:spPr>
          <a:xfrm>
            <a:off x="910019" y="3343186"/>
            <a:ext cx="577402" cy="400110"/>
          </a:xfrm>
          <a:prstGeom prst="rect">
            <a:avLst/>
          </a:prstGeom>
          <a:noFill/>
        </p:spPr>
        <p:txBody>
          <a:bodyPr wrap="none" rtlCol="0">
            <a:spAutoFit/>
          </a:bodyPr>
          <a:lstStyle/>
          <a:p>
            <a:r>
              <a:rPr lang="en-US" altLang="zh-CN" sz="2000" dirty="0"/>
              <a:t>I/O</a:t>
            </a:r>
            <a:endParaRPr lang="zh-CN" altLang="en-US" sz="2000" dirty="0"/>
          </a:p>
        </p:txBody>
      </p:sp>
      <p:cxnSp>
        <p:nvCxnSpPr>
          <p:cNvPr id="11" name="直接连接符 10">
            <a:extLst>
              <a:ext uri="{FF2B5EF4-FFF2-40B4-BE49-F238E27FC236}">
                <a16:creationId xmlns:a16="http://schemas.microsoft.com/office/drawing/2014/main" id="{29125FAB-9803-5511-3263-D7E7C7EB9A32}"/>
              </a:ext>
            </a:extLst>
          </p:cNvPr>
          <p:cNvCxnSpPr/>
          <p:nvPr/>
        </p:nvCxnSpPr>
        <p:spPr>
          <a:xfrm>
            <a:off x="1562100" y="2419350"/>
            <a:ext cx="1104900" cy="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76A7842-A323-1954-C1EA-EAFA9FFAB0C0}"/>
              </a:ext>
            </a:extLst>
          </p:cNvPr>
          <p:cNvCxnSpPr/>
          <p:nvPr/>
        </p:nvCxnSpPr>
        <p:spPr>
          <a:xfrm flipV="1">
            <a:off x="2675728" y="2038350"/>
            <a:ext cx="0" cy="243840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E661F24-A7C5-F3BA-BED9-7D6BF49BE59F}"/>
              </a:ext>
            </a:extLst>
          </p:cNvPr>
          <p:cNvCxnSpPr>
            <a:cxnSpLocks/>
          </p:cNvCxnSpPr>
          <p:nvPr/>
        </p:nvCxnSpPr>
        <p:spPr>
          <a:xfrm>
            <a:off x="2675728" y="2876550"/>
            <a:ext cx="1896272" cy="0"/>
          </a:xfrm>
          <a:prstGeom prst="line">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04D49E7-2CF8-D7B1-9C61-BE3E9CD5517D}"/>
              </a:ext>
            </a:extLst>
          </p:cNvPr>
          <p:cNvCxnSpPr>
            <a:cxnSpLocks/>
          </p:cNvCxnSpPr>
          <p:nvPr/>
        </p:nvCxnSpPr>
        <p:spPr>
          <a:xfrm flipV="1">
            <a:off x="2667000" y="3477075"/>
            <a:ext cx="914400" cy="9075"/>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43FB31D-914F-5D68-4007-B26328BF11B3}"/>
              </a:ext>
            </a:extLst>
          </p:cNvPr>
          <p:cNvCxnSpPr/>
          <p:nvPr/>
        </p:nvCxnSpPr>
        <p:spPr>
          <a:xfrm flipV="1">
            <a:off x="4557175" y="2038350"/>
            <a:ext cx="0" cy="243840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A2F246F-33FE-8A1D-C80C-84733D1A9100}"/>
              </a:ext>
            </a:extLst>
          </p:cNvPr>
          <p:cNvSpPr txBox="1"/>
          <p:nvPr/>
        </p:nvSpPr>
        <p:spPr>
          <a:xfrm>
            <a:off x="2403527" y="4533839"/>
            <a:ext cx="486030" cy="400110"/>
          </a:xfrm>
          <a:prstGeom prst="rect">
            <a:avLst/>
          </a:prstGeom>
          <a:noFill/>
        </p:spPr>
        <p:txBody>
          <a:bodyPr wrap="none" rtlCol="0">
            <a:spAutoFit/>
          </a:bodyPr>
          <a:lstStyle/>
          <a:p>
            <a:r>
              <a:rPr lang="en-US" altLang="zh-CN" sz="2000" dirty="0"/>
              <a:t>60</a:t>
            </a:r>
            <a:endParaRPr lang="zh-CN" altLang="en-US" sz="2000" dirty="0"/>
          </a:p>
        </p:txBody>
      </p:sp>
      <p:sp>
        <p:nvSpPr>
          <p:cNvPr id="20" name="文本框 19">
            <a:extLst>
              <a:ext uri="{FF2B5EF4-FFF2-40B4-BE49-F238E27FC236}">
                <a16:creationId xmlns:a16="http://schemas.microsoft.com/office/drawing/2014/main" id="{444A5210-02E2-C938-1F33-DC6FC0DFC10A}"/>
              </a:ext>
            </a:extLst>
          </p:cNvPr>
          <p:cNvSpPr txBox="1"/>
          <p:nvPr/>
        </p:nvSpPr>
        <p:spPr>
          <a:xfrm>
            <a:off x="4226023" y="4519577"/>
            <a:ext cx="636713" cy="400110"/>
          </a:xfrm>
          <a:prstGeom prst="rect">
            <a:avLst/>
          </a:prstGeom>
          <a:noFill/>
        </p:spPr>
        <p:txBody>
          <a:bodyPr wrap="none" rtlCol="0">
            <a:spAutoFit/>
          </a:bodyPr>
          <a:lstStyle/>
          <a:p>
            <a:r>
              <a:rPr lang="en-US" altLang="zh-CN" sz="2000" dirty="0"/>
              <a:t>180</a:t>
            </a:r>
            <a:endParaRPr lang="zh-CN" altLang="en-US" sz="2000" dirty="0"/>
          </a:p>
        </p:txBody>
      </p:sp>
      <p:cxnSp>
        <p:nvCxnSpPr>
          <p:cNvPr id="21" name="直接连接符 20">
            <a:extLst>
              <a:ext uri="{FF2B5EF4-FFF2-40B4-BE49-F238E27FC236}">
                <a16:creationId xmlns:a16="http://schemas.microsoft.com/office/drawing/2014/main" id="{B3BD06DC-9139-4661-5508-BD3332AE017C}"/>
              </a:ext>
            </a:extLst>
          </p:cNvPr>
          <p:cNvCxnSpPr>
            <a:cxnSpLocks/>
          </p:cNvCxnSpPr>
          <p:nvPr/>
        </p:nvCxnSpPr>
        <p:spPr>
          <a:xfrm>
            <a:off x="4557174" y="3477075"/>
            <a:ext cx="700626" cy="0"/>
          </a:xfrm>
          <a:prstGeom prst="lin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33DE42BE-B252-3198-5A89-C417E6965522}"/>
              </a:ext>
            </a:extLst>
          </p:cNvPr>
          <p:cNvCxnSpPr>
            <a:cxnSpLocks/>
          </p:cNvCxnSpPr>
          <p:nvPr/>
        </p:nvCxnSpPr>
        <p:spPr>
          <a:xfrm>
            <a:off x="4557174" y="2419350"/>
            <a:ext cx="319626" cy="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5B8838F-E383-AEB1-88C5-4C2DC6D89AD6}"/>
              </a:ext>
            </a:extLst>
          </p:cNvPr>
          <p:cNvCxnSpPr/>
          <p:nvPr/>
        </p:nvCxnSpPr>
        <p:spPr>
          <a:xfrm flipV="1">
            <a:off x="5257800" y="2038350"/>
            <a:ext cx="0" cy="243840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7095CAE8-42FA-897A-B5A8-495DFE21DCFE}"/>
              </a:ext>
            </a:extLst>
          </p:cNvPr>
          <p:cNvCxnSpPr>
            <a:cxnSpLocks/>
          </p:cNvCxnSpPr>
          <p:nvPr/>
        </p:nvCxnSpPr>
        <p:spPr>
          <a:xfrm>
            <a:off x="5257800" y="2879667"/>
            <a:ext cx="762000" cy="0"/>
          </a:xfrm>
          <a:prstGeom prst="line">
            <a:avLst/>
          </a:prstGeom>
          <a:ln w="38100">
            <a:solidFill>
              <a:srgbClr val="00B0F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8742E98E-8715-00F6-5F28-4BE5CEB68AAC}"/>
              </a:ext>
            </a:extLst>
          </p:cNvPr>
          <p:cNvCxnSpPr/>
          <p:nvPr/>
        </p:nvCxnSpPr>
        <p:spPr>
          <a:xfrm flipV="1">
            <a:off x="6030052" y="2038350"/>
            <a:ext cx="0" cy="2438400"/>
          </a:xfrm>
          <a:prstGeom prst="line">
            <a:avLst/>
          </a:prstGeom>
          <a:ln w="38100">
            <a:solidFill>
              <a:schemeClr val="tx1">
                <a:lumMod val="60000"/>
                <a:lumOff val="4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FE022A28-65DF-5830-DE00-AF4609F3DD5D}"/>
              </a:ext>
            </a:extLst>
          </p:cNvPr>
          <p:cNvSpPr txBox="1"/>
          <p:nvPr/>
        </p:nvSpPr>
        <p:spPr>
          <a:xfrm>
            <a:off x="4953000" y="4501367"/>
            <a:ext cx="636713" cy="400110"/>
          </a:xfrm>
          <a:prstGeom prst="rect">
            <a:avLst/>
          </a:prstGeom>
          <a:noFill/>
        </p:spPr>
        <p:txBody>
          <a:bodyPr wrap="none" rtlCol="0">
            <a:spAutoFit/>
          </a:bodyPr>
          <a:lstStyle/>
          <a:p>
            <a:r>
              <a:rPr lang="en-US" altLang="zh-CN" sz="2000" dirty="0"/>
              <a:t>220</a:t>
            </a:r>
            <a:endParaRPr lang="zh-CN" altLang="en-US" sz="2000" dirty="0"/>
          </a:p>
        </p:txBody>
      </p:sp>
      <p:sp>
        <p:nvSpPr>
          <p:cNvPr id="32" name="文本框 31">
            <a:extLst>
              <a:ext uri="{FF2B5EF4-FFF2-40B4-BE49-F238E27FC236}">
                <a16:creationId xmlns:a16="http://schemas.microsoft.com/office/drawing/2014/main" id="{02F84838-850D-D2F5-3E6E-7BE6AA40AC52}"/>
              </a:ext>
            </a:extLst>
          </p:cNvPr>
          <p:cNvSpPr txBox="1"/>
          <p:nvPr/>
        </p:nvSpPr>
        <p:spPr>
          <a:xfrm>
            <a:off x="5657919" y="4494790"/>
            <a:ext cx="995785" cy="400110"/>
          </a:xfrm>
          <a:prstGeom prst="rect">
            <a:avLst/>
          </a:prstGeom>
          <a:noFill/>
        </p:spPr>
        <p:txBody>
          <a:bodyPr wrap="none" rtlCol="0">
            <a:spAutoFit/>
          </a:bodyPr>
          <a:lstStyle/>
          <a:p>
            <a:r>
              <a:rPr lang="en-US" altLang="zh-CN" sz="2000" dirty="0"/>
              <a:t>260ms</a:t>
            </a:r>
            <a:endParaRPr lang="zh-CN" altLang="en-US" sz="2000" dirty="0"/>
          </a:p>
        </p:txBody>
      </p:sp>
      <p:sp>
        <p:nvSpPr>
          <p:cNvPr id="33" name="文本框 32">
            <a:extLst>
              <a:ext uri="{FF2B5EF4-FFF2-40B4-BE49-F238E27FC236}">
                <a16:creationId xmlns:a16="http://schemas.microsoft.com/office/drawing/2014/main" id="{3D9781BD-C3BB-8409-2D3B-0A4117455F3A}"/>
              </a:ext>
            </a:extLst>
          </p:cNvPr>
          <p:cNvSpPr txBox="1"/>
          <p:nvPr/>
        </p:nvSpPr>
        <p:spPr>
          <a:xfrm>
            <a:off x="2893446" y="3133695"/>
            <a:ext cx="800219" cy="400110"/>
          </a:xfrm>
          <a:prstGeom prst="rect">
            <a:avLst/>
          </a:prstGeom>
          <a:noFill/>
        </p:spPr>
        <p:txBody>
          <a:bodyPr wrap="none" rtlCol="0">
            <a:spAutoFit/>
          </a:bodyPr>
          <a:lstStyle/>
          <a:p>
            <a:r>
              <a:rPr lang="en-US" altLang="zh-CN" sz="2000" dirty="0"/>
              <a:t>P1 io</a:t>
            </a:r>
            <a:endParaRPr lang="zh-CN" altLang="en-US" sz="2000" dirty="0"/>
          </a:p>
        </p:txBody>
      </p:sp>
      <p:sp>
        <p:nvSpPr>
          <p:cNvPr id="34" name="文本框 33">
            <a:extLst>
              <a:ext uri="{FF2B5EF4-FFF2-40B4-BE49-F238E27FC236}">
                <a16:creationId xmlns:a16="http://schemas.microsoft.com/office/drawing/2014/main" id="{C17F3ED3-A4E9-DCD7-DC53-7AA130F96324}"/>
              </a:ext>
            </a:extLst>
          </p:cNvPr>
          <p:cNvSpPr txBox="1"/>
          <p:nvPr/>
        </p:nvSpPr>
        <p:spPr>
          <a:xfrm>
            <a:off x="4507377" y="3096802"/>
            <a:ext cx="800219" cy="400110"/>
          </a:xfrm>
          <a:prstGeom prst="rect">
            <a:avLst/>
          </a:prstGeom>
          <a:noFill/>
        </p:spPr>
        <p:txBody>
          <a:bodyPr wrap="none" rtlCol="0">
            <a:spAutoFit/>
          </a:bodyPr>
          <a:lstStyle/>
          <a:p>
            <a:r>
              <a:rPr lang="en-US" altLang="zh-CN" sz="2000" dirty="0"/>
              <a:t>P2 io</a:t>
            </a:r>
            <a:endParaRPr lang="zh-CN" altLang="en-US" sz="2000" dirty="0"/>
          </a:p>
        </p:txBody>
      </p:sp>
      <p:sp>
        <p:nvSpPr>
          <p:cNvPr id="35" name="文本框 34">
            <a:extLst>
              <a:ext uri="{FF2B5EF4-FFF2-40B4-BE49-F238E27FC236}">
                <a16:creationId xmlns:a16="http://schemas.microsoft.com/office/drawing/2014/main" id="{2F6BA602-6229-3918-BA59-6FCBF4252B7C}"/>
              </a:ext>
            </a:extLst>
          </p:cNvPr>
          <p:cNvSpPr txBox="1"/>
          <p:nvPr/>
        </p:nvSpPr>
        <p:spPr>
          <a:xfrm>
            <a:off x="812268" y="612406"/>
            <a:ext cx="7289175" cy="1477328"/>
          </a:xfrm>
          <a:prstGeom prst="rect">
            <a:avLst/>
          </a:prstGeom>
          <a:noFill/>
        </p:spPr>
        <p:txBody>
          <a:bodyPr wrap="none" rtlCol="0">
            <a:spAutoFit/>
          </a:bodyPr>
          <a:lstStyle/>
          <a:p>
            <a:r>
              <a:rPr lang="zh-CN" altLang="en-US" dirty="0"/>
              <a:t>一、考研真题：一个多道批处理系统中，有</a:t>
            </a:r>
            <a:r>
              <a:rPr lang="en-US" altLang="zh-CN" dirty="0"/>
              <a:t>P1</a:t>
            </a:r>
            <a:r>
              <a:rPr lang="zh-CN" altLang="en-US" dirty="0"/>
              <a:t>、</a:t>
            </a:r>
            <a:r>
              <a:rPr lang="en-US" altLang="zh-CN" dirty="0"/>
              <a:t>P2</a:t>
            </a:r>
            <a:r>
              <a:rPr lang="zh-CN" altLang="en-US" dirty="0"/>
              <a:t>两个作业，</a:t>
            </a:r>
            <a:r>
              <a:rPr lang="en-US" altLang="zh-CN" dirty="0"/>
              <a:t>P2</a:t>
            </a:r>
            <a:r>
              <a:rPr lang="zh-CN" altLang="en-US" dirty="0"/>
              <a:t>比</a:t>
            </a:r>
            <a:r>
              <a:rPr lang="en-US" altLang="zh-CN" dirty="0"/>
              <a:t>P1</a:t>
            </a:r>
          </a:p>
          <a:p>
            <a:r>
              <a:rPr lang="zh-CN" altLang="en-US" dirty="0"/>
              <a:t>晚</a:t>
            </a:r>
            <a:r>
              <a:rPr lang="en-US" altLang="zh-CN" dirty="0"/>
              <a:t>5ms</a:t>
            </a:r>
            <a:r>
              <a:rPr lang="zh-CN" altLang="en-US" dirty="0"/>
              <a:t>到达，他们的计算</a:t>
            </a:r>
            <a:r>
              <a:rPr lang="en-US" altLang="zh-CN" dirty="0"/>
              <a:t>I/O</a:t>
            </a:r>
            <a:r>
              <a:rPr lang="zh-CN" altLang="en-US" dirty="0"/>
              <a:t>操作如下：</a:t>
            </a:r>
            <a:endParaRPr lang="en-US" altLang="zh-CN" dirty="0"/>
          </a:p>
          <a:p>
            <a:r>
              <a:rPr lang="en-US" altLang="zh-CN" dirty="0"/>
              <a:t>P1</a:t>
            </a:r>
            <a:r>
              <a:rPr lang="zh-CN" altLang="en-US" dirty="0"/>
              <a:t>：计算</a:t>
            </a:r>
            <a:r>
              <a:rPr lang="en-US" altLang="zh-CN" dirty="0"/>
              <a:t>60ms</a:t>
            </a:r>
            <a:r>
              <a:rPr lang="zh-CN" altLang="en-US" dirty="0"/>
              <a:t>，</a:t>
            </a:r>
            <a:r>
              <a:rPr lang="en-US" altLang="zh-CN" dirty="0"/>
              <a:t>I/O</a:t>
            </a:r>
            <a:r>
              <a:rPr lang="zh-CN" altLang="en-US" dirty="0"/>
              <a:t>操作</a:t>
            </a:r>
            <a:r>
              <a:rPr lang="en-US" altLang="zh-CN" dirty="0"/>
              <a:t>80ms</a:t>
            </a:r>
            <a:r>
              <a:rPr lang="zh-CN" altLang="en-US" dirty="0"/>
              <a:t>，计算</a:t>
            </a:r>
            <a:r>
              <a:rPr lang="en-US" altLang="zh-CN" dirty="0"/>
              <a:t>20ms</a:t>
            </a:r>
          </a:p>
          <a:p>
            <a:r>
              <a:rPr lang="en-US" altLang="zh-CN" dirty="0"/>
              <a:t>P2</a:t>
            </a:r>
            <a:r>
              <a:rPr lang="zh-CN" altLang="en-US" dirty="0"/>
              <a:t>：计算</a:t>
            </a:r>
            <a:r>
              <a:rPr lang="en-US" altLang="zh-CN" dirty="0"/>
              <a:t>120ms</a:t>
            </a:r>
            <a:r>
              <a:rPr lang="zh-CN" altLang="en-US" dirty="0"/>
              <a:t>，</a:t>
            </a:r>
            <a:r>
              <a:rPr lang="en-US" altLang="zh-CN" dirty="0"/>
              <a:t>I/O</a:t>
            </a:r>
            <a:r>
              <a:rPr lang="zh-CN" altLang="en-US" dirty="0"/>
              <a:t>操作</a:t>
            </a:r>
            <a:r>
              <a:rPr lang="en-US" altLang="zh-CN" dirty="0"/>
              <a:t>40ms</a:t>
            </a:r>
            <a:r>
              <a:rPr lang="zh-CN" altLang="en-US" dirty="0"/>
              <a:t>，计算</a:t>
            </a:r>
            <a:r>
              <a:rPr lang="en-US" altLang="zh-CN" dirty="0"/>
              <a:t>40ms</a:t>
            </a:r>
          </a:p>
          <a:p>
            <a:r>
              <a:rPr lang="zh-CN" altLang="en-US" dirty="0"/>
              <a:t>不考虑调度和切换事件，计算完成两个作业所需要时间</a:t>
            </a:r>
          </a:p>
        </p:txBody>
      </p:sp>
    </p:spTree>
    <p:extLst>
      <p:ext uri="{BB962C8B-B14F-4D97-AF65-F5344CB8AC3E}">
        <p14:creationId xmlns:p14="http://schemas.microsoft.com/office/powerpoint/2010/main" val="2944131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1260BED-377C-777B-1BC7-EEBD385A8086}"/>
              </a:ext>
            </a:extLst>
          </p:cNvPr>
          <p:cNvPicPr>
            <a:picLocks noChangeAspect="1"/>
          </p:cNvPicPr>
          <p:nvPr/>
        </p:nvPicPr>
        <p:blipFill rotWithShape="1">
          <a:blip r:embed="rId2">
            <a:extLst>
              <a:ext uri="{28A0092B-C50C-407E-A947-70E740481C1C}">
                <a14:useLocalDpi xmlns:a14="http://schemas.microsoft.com/office/drawing/2010/main" val="0"/>
              </a:ext>
            </a:extLst>
          </a:blip>
          <a:srcRect r="1016"/>
          <a:stretch/>
        </p:blipFill>
        <p:spPr>
          <a:xfrm>
            <a:off x="1295400" y="2419350"/>
            <a:ext cx="5943599" cy="2209800"/>
          </a:xfrm>
          <a:prstGeom prst="rect">
            <a:avLst/>
          </a:prstGeom>
        </p:spPr>
      </p:pic>
      <p:sp>
        <p:nvSpPr>
          <p:cNvPr id="8" name="文本框 7">
            <a:extLst>
              <a:ext uri="{FF2B5EF4-FFF2-40B4-BE49-F238E27FC236}">
                <a16:creationId xmlns:a16="http://schemas.microsoft.com/office/drawing/2014/main" id="{F4303479-3498-76F2-2F45-D965A3100C2D}"/>
              </a:ext>
            </a:extLst>
          </p:cNvPr>
          <p:cNvSpPr txBox="1"/>
          <p:nvPr/>
        </p:nvSpPr>
        <p:spPr>
          <a:xfrm>
            <a:off x="990600" y="742950"/>
            <a:ext cx="7467600" cy="1477328"/>
          </a:xfrm>
          <a:prstGeom prst="rect">
            <a:avLst/>
          </a:prstGeom>
          <a:noFill/>
        </p:spPr>
        <p:txBody>
          <a:bodyPr wrap="square">
            <a:spAutoFit/>
          </a:bodyPr>
          <a:lstStyle/>
          <a:p>
            <a:pPr algn="l"/>
            <a:r>
              <a:rPr lang="zh-CN" altLang="en-US" b="1" i="0" dirty="0">
                <a:solidFill>
                  <a:srgbClr val="4F4F4F"/>
                </a:solidFill>
                <a:effectLst/>
                <a:latin typeface="PingFang SC"/>
              </a:rPr>
              <a:t>二、若某计算问题的执行情况如图所示。请回答以下问题。</a:t>
            </a:r>
          </a:p>
          <a:p>
            <a:pPr algn="l"/>
            <a:r>
              <a:rPr lang="en-US" altLang="zh-CN" b="1" i="0" dirty="0">
                <a:solidFill>
                  <a:srgbClr val="4F4F4F"/>
                </a:solidFill>
                <a:effectLst/>
                <a:latin typeface="PingFang SC"/>
              </a:rPr>
              <a:t>(1) </a:t>
            </a:r>
            <a:r>
              <a:rPr lang="zh-CN" altLang="en-US" b="1" i="0" dirty="0">
                <a:solidFill>
                  <a:srgbClr val="4F4F4F"/>
                </a:solidFill>
                <a:effectLst/>
                <a:latin typeface="PingFang SC"/>
              </a:rPr>
              <a:t>叙述该计算问题中处理机、输入机和打印机是如何协同工作的。</a:t>
            </a:r>
          </a:p>
          <a:p>
            <a:pPr algn="l"/>
            <a:r>
              <a:rPr lang="en-US" altLang="zh-CN" b="1" i="0" dirty="0">
                <a:solidFill>
                  <a:srgbClr val="4F4F4F"/>
                </a:solidFill>
                <a:effectLst/>
                <a:latin typeface="PingFang SC"/>
              </a:rPr>
              <a:t>(2) </a:t>
            </a:r>
            <a:r>
              <a:rPr lang="zh-CN" altLang="en-US" b="1" i="0" dirty="0">
                <a:solidFill>
                  <a:srgbClr val="4F4F4F"/>
                </a:solidFill>
                <a:effectLst/>
                <a:latin typeface="PingFang SC"/>
              </a:rPr>
              <a:t>计算图示所示环境下处理机的利用率。</a:t>
            </a:r>
          </a:p>
          <a:p>
            <a:pPr algn="l"/>
            <a:r>
              <a:rPr lang="en-US" altLang="zh-CN" b="1" i="0" dirty="0">
                <a:solidFill>
                  <a:srgbClr val="4F4F4F"/>
                </a:solidFill>
                <a:effectLst/>
                <a:latin typeface="PingFang SC"/>
              </a:rPr>
              <a:t>(3) </a:t>
            </a:r>
            <a:r>
              <a:rPr lang="zh-CN" altLang="en-US" b="1" i="0" dirty="0">
                <a:solidFill>
                  <a:srgbClr val="4F4F4F"/>
                </a:solidFill>
                <a:effectLst/>
                <a:latin typeface="PingFang SC"/>
              </a:rPr>
              <a:t>简述处理机利用率不高的原因。</a:t>
            </a:r>
          </a:p>
          <a:p>
            <a:pPr algn="l"/>
            <a:r>
              <a:rPr lang="en-US" altLang="zh-CN" b="1" i="0" dirty="0">
                <a:solidFill>
                  <a:srgbClr val="4F4F4F"/>
                </a:solidFill>
                <a:effectLst/>
                <a:latin typeface="PingFang SC"/>
              </a:rPr>
              <a:t>(4) </a:t>
            </a:r>
            <a:r>
              <a:rPr lang="zh-CN" altLang="en-US" b="1" i="0" dirty="0">
                <a:solidFill>
                  <a:srgbClr val="4F4F4F"/>
                </a:solidFill>
                <a:effectLst/>
                <a:latin typeface="PingFang SC"/>
              </a:rPr>
              <a:t>请画出能提高处理机利用率的执行方案。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1.1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操作系统概念</a:t>
            </a:r>
          </a:p>
        </p:txBody>
      </p:sp>
      <p:grpSp>
        <p:nvGrpSpPr>
          <p:cNvPr id="2" name="组合 24"/>
          <p:cNvGrpSpPr/>
          <p:nvPr/>
        </p:nvGrpSpPr>
        <p:grpSpPr>
          <a:xfrm>
            <a:off x="419100" y="1047750"/>
            <a:ext cx="8305800" cy="3810000"/>
            <a:chOff x="5377507" y="2387517"/>
            <a:chExt cx="5898811" cy="3636192"/>
          </a:xfrm>
        </p:grpSpPr>
        <p:grpSp>
          <p:nvGrpSpPr>
            <p:cNvPr id="65542" name="组合 19"/>
            <p:cNvGrpSpPr/>
            <p:nvPr/>
          </p:nvGrpSpPr>
          <p:grpSpPr>
            <a:xfrm>
              <a:off x="5391318" y="2387517"/>
              <a:ext cx="5885000" cy="3636192"/>
              <a:chOff x="5449515" y="1883461"/>
              <a:chExt cx="5885000" cy="3636192"/>
            </a:xfrm>
          </p:grpSpPr>
          <p:sp>
            <p:nvSpPr>
              <p:cNvPr id="32" name="矩形 3"/>
              <p:cNvSpPr>
                <a:spLocks noChangeArrowheads="1"/>
              </p:cNvSpPr>
              <p:nvPr/>
            </p:nvSpPr>
            <p:spPr bwMode="auto">
              <a:xfrm>
                <a:off x="5665050" y="2124712"/>
                <a:ext cx="5524960" cy="756328"/>
              </a:xfrm>
              <a:prstGeom prst="rect">
                <a:avLst/>
              </a:prstGeom>
              <a:noFill/>
              <a:ln w="9525">
                <a:noFill/>
                <a:prstDash val="dash"/>
                <a:miter lim="800000"/>
              </a:ln>
            </p:spPr>
            <p:txBody>
              <a:bodyPr wrap="square">
                <a:spAutoFit/>
              </a:bodyPr>
              <a:lstStyle/>
              <a:p>
                <a:pPr marL="0" marR="0" lvl="0" indent="0" algn="just" defTabSz="914400" rtl="0" eaLnBrk="1" fontAlgn="auto" latinLnBrk="0" hangingPunct="1">
                  <a:lnSpc>
                    <a:spcPct val="114000"/>
                  </a:lnSpc>
                  <a:spcBef>
                    <a:spcPts val="0"/>
                  </a:spcBef>
                  <a:spcAft>
                    <a:spcPts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 program that acts as an intermediary between a user of a computer and the computer hardware.</a:t>
                </a: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6554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6554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7" name="文本框 6"/>
          <p:cNvSpPr txBox="1"/>
          <p:nvPr/>
        </p:nvSpPr>
        <p:spPr>
          <a:xfrm>
            <a:off x="879197" y="2554762"/>
            <a:ext cx="7505065" cy="1387688"/>
          </a:xfrm>
          <a:prstGeom prst="rect">
            <a:avLst/>
          </a:prstGeom>
          <a:noFill/>
        </p:spPr>
        <p:txBody>
          <a:bodyPr wrap="square" rtlCol="0">
            <a:spAutoFit/>
          </a:bodyPr>
          <a:lstStyle/>
          <a:p>
            <a:pPr indent="457200">
              <a:lnSpc>
                <a:spcPts val="3500"/>
              </a:lnSpc>
            </a:pPr>
            <a:r>
              <a:rPr lang="zh-CN" altLang="en-US" sz="2000" dirty="0"/>
              <a:t>操作系统是配置在计算机硬件上的</a:t>
            </a:r>
            <a:r>
              <a:rPr lang="zh-CN" altLang="en-US" sz="2000" b="1" dirty="0">
                <a:solidFill>
                  <a:srgbClr val="FF0000"/>
                </a:solidFill>
              </a:rPr>
              <a:t>第一层软件</a:t>
            </a:r>
            <a:r>
              <a:rPr lang="zh-CN" altLang="en-US" sz="2000" dirty="0"/>
              <a:t>，是对硬件系统的首次扩充，其主要作用是</a:t>
            </a:r>
            <a:r>
              <a:rPr lang="zh-CN" altLang="en-US" sz="2000" b="1" dirty="0">
                <a:solidFill>
                  <a:srgbClr val="FF0000"/>
                </a:solidFill>
              </a:rPr>
              <a:t>管理硬件设备</a:t>
            </a:r>
            <a:r>
              <a:rPr lang="zh-CN" altLang="en-US" sz="2000" dirty="0"/>
              <a:t>，</a:t>
            </a:r>
            <a:r>
              <a:rPr lang="zh-CN" altLang="en-US" sz="2000" b="1" dirty="0">
                <a:solidFill>
                  <a:srgbClr val="FF0000"/>
                </a:solidFill>
              </a:rPr>
              <a:t>提高</a:t>
            </a:r>
            <a:r>
              <a:rPr lang="zh-CN" altLang="en-US" sz="2000" dirty="0"/>
              <a:t>它们的</a:t>
            </a:r>
            <a:r>
              <a:rPr lang="zh-CN" altLang="en-US" sz="2000" b="1" dirty="0">
                <a:solidFill>
                  <a:srgbClr val="FF0000"/>
                </a:solidFill>
              </a:rPr>
              <a:t>利用率</a:t>
            </a:r>
            <a:r>
              <a:rPr lang="zh-CN" altLang="en-US" sz="2000" dirty="0"/>
              <a:t>和系统</a:t>
            </a:r>
            <a:r>
              <a:rPr lang="zh-CN" altLang="en-US" sz="2000" b="1" dirty="0">
                <a:solidFill>
                  <a:srgbClr val="FF0000"/>
                </a:solidFill>
              </a:rPr>
              <a:t>吞吐量</a:t>
            </a:r>
            <a:r>
              <a:rPr lang="zh-CN" altLang="en-US" sz="2000" dirty="0"/>
              <a:t>，并为用户和应用程序</a:t>
            </a:r>
            <a:r>
              <a:rPr lang="zh-CN" altLang="en-US" sz="2000" b="1" dirty="0">
                <a:solidFill>
                  <a:srgbClr val="FF0000"/>
                </a:solidFill>
              </a:rPr>
              <a:t>提供</a:t>
            </a:r>
            <a:r>
              <a:rPr lang="zh-CN" altLang="en-US" sz="2000" dirty="0"/>
              <a:t>一个简单的</a:t>
            </a:r>
            <a:r>
              <a:rPr lang="zh-CN" altLang="en-US" sz="2000" b="1" dirty="0">
                <a:solidFill>
                  <a:srgbClr val="FF0000"/>
                </a:solidFill>
              </a:rPr>
              <a:t>接口</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62"/>
          <p:cNvGrpSpPr/>
          <p:nvPr/>
        </p:nvGrpSpPr>
        <p:grpSpPr>
          <a:xfrm>
            <a:off x="2494980" y="2494885"/>
            <a:ext cx="1242073" cy="1242074"/>
            <a:chOff x="4993868" y="2326868"/>
            <a:chExt cx="2204265" cy="2204265"/>
          </a:xfrm>
          <a:effectLst>
            <a:outerShdw blurRad="292100" dist="114300" dir="2700000" algn="tl" rotWithShape="0">
              <a:prstClr val="black">
                <a:alpha val="25000"/>
              </a:prstClr>
            </a:outerShdw>
          </a:effectLst>
        </p:grpSpPr>
        <p:sp>
          <p:nvSpPr>
            <p:cNvPr id="44" name="任意多边形 60"/>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5" name="椭圆 59"/>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6" name="椭圆 61"/>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47" name="组合 63"/>
          <p:cNvGrpSpPr/>
          <p:nvPr/>
        </p:nvGrpSpPr>
        <p:grpSpPr>
          <a:xfrm>
            <a:off x="3426192" y="1786070"/>
            <a:ext cx="1242073" cy="1242074"/>
            <a:chOff x="4993868" y="2326868"/>
            <a:chExt cx="2204265" cy="2204265"/>
          </a:xfrm>
          <a:effectLst>
            <a:outerShdw blurRad="292100" dist="114300" dir="2700000" algn="tl" rotWithShape="0">
              <a:prstClr val="black">
                <a:alpha val="25000"/>
              </a:prstClr>
            </a:outerShdw>
          </a:effectLst>
        </p:grpSpPr>
        <p:sp>
          <p:nvSpPr>
            <p:cNvPr id="48" name="任意多边形 64"/>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49" name="椭圆 65"/>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0" name="椭圆 66"/>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1" name="组合 71"/>
          <p:cNvGrpSpPr/>
          <p:nvPr/>
        </p:nvGrpSpPr>
        <p:grpSpPr>
          <a:xfrm>
            <a:off x="4401054" y="2494885"/>
            <a:ext cx="1242073" cy="1242074"/>
            <a:chOff x="4993868" y="2326868"/>
            <a:chExt cx="2204265" cy="2204265"/>
          </a:xfrm>
          <a:effectLst>
            <a:outerShdw blurRad="292100" dist="114300" dir="2700000" algn="tl" rotWithShape="0">
              <a:prstClr val="black">
                <a:alpha val="25000"/>
              </a:prstClr>
            </a:outerShdw>
          </a:effectLst>
        </p:grpSpPr>
        <p:sp>
          <p:nvSpPr>
            <p:cNvPr id="52" name="任意多边形 72"/>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3" name="椭圆 73"/>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4" name="椭圆 74"/>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5" name="组合 75"/>
          <p:cNvGrpSpPr/>
          <p:nvPr/>
        </p:nvGrpSpPr>
        <p:grpSpPr>
          <a:xfrm>
            <a:off x="5349798" y="1786070"/>
            <a:ext cx="1242073" cy="1242074"/>
            <a:chOff x="4993868" y="2326868"/>
            <a:chExt cx="2204265" cy="2204265"/>
          </a:xfrm>
          <a:effectLst>
            <a:outerShdw blurRad="292100" dist="114300" dir="2700000" algn="tl" rotWithShape="0">
              <a:prstClr val="black">
                <a:alpha val="25000"/>
              </a:prstClr>
            </a:outerShdw>
          </a:effectLst>
        </p:grpSpPr>
        <p:sp>
          <p:nvSpPr>
            <p:cNvPr id="56" name="任意多边形 76"/>
            <p:cNvSpPr/>
            <p:nvPr/>
          </p:nvSpPr>
          <p:spPr>
            <a:xfrm>
              <a:off x="4993868" y="2326868"/>
              <a:ext cx="2204265" cy="2204265"/>
            </a:xfrm>
            <a:custGeom>
              <a:avLst/>
              <a:gdLst>
                <a:gd name="connsiteX0" fmla="*/ 1102132 w 2204265"/>
                <a:gd name="connsiteY0" fmla="*/ 321083 h 2204265"/>
                <a:gd name="connsiteX1" fmla="*/ 311557 w 2204265"/>
                <a:gd name="connsiteY1" fmla="*/ 1111658 h 2204265"/>
                <a:gd name="connsiteX2" fmla="*/ 1102132 w 2204265"/>
                <a:gd name="connsiteY2" fmla="*/ 1902233 h 2204265"/>
                <a:gd name="connsiteX3" fmla="*/ 1892707 w 2204265"/>
                <a:gd name="connsiteY3" fmla="*/ 1111658 h 2204265"/>
                <a:gd name="connsiteX4" fmla="*/ 1102132 w 2204265"/>
                <a:gd name="connsiteY4" fmla="*/ 321083 h 2204265"/>
                <a:gd name="connsiteX5" fmla="*/ 977042 w 2204265"/>
                <a:gd name="connsiteY5" fmla="*/ 0 h 2204265"/>
                <a:gd name="connsiteX6" fmla="*/ 1227224 w 2204265"/>
                <a:gd name="connsiteY6" fmla="*/ 0 h 2204265"/>
                <a:gd name="connsiteX7" fmla="*/ 1276006 w 2204265"/>
                <a:gd name="connsiteY7" fmla="*/ 227584 h 2204265"/>
                <a:gd name="connsiteX8" fmla="*/ 1287791 w 2204265"/>
                <a:gd name="connsiteY8" fmla="*/ 229382 h 2204265"/>
                <a:gd name="connsiteX9" fmla="*/ 1387705 w 2204265"/>
                <a:gd name="connsiteY9" fmla="*/ 259057 h 2204265"/>
                <a:gd name="connsiteX10" fmla="*/ 1544868 w 2204265"/>
                <a:gd name="connsiteY10" fmla="*/ 85113 h 2204265"/>
                <a:gd name="connsiteX11" fmla="*/ 1761531 w 2204265"/>
                <a:gd name="connsiteY11" fmla="*/ 210203 h 2204265"/>
                <a:gd name="connsiteX12" fmla="*/ 1691902 w 2204265"/>
                <a:gd name="connsiteY12" fmla="*/ 425756 h 2204265"/>
                <a:gd name="connsiteX13" fmla="*/ 1705003 w 2204265"/>
                <a:gd name="connsiteY13" fmla="*/ 435309 h 2204265"/>
                <a:gd name="connsiteX14" fmla="*/ 1774668 w 2204265"/>
                <a:gd name="connsiteY14" fmla="*/ 502325 h 2204265"/>
                <a:gd name="connsiteX15" fmla="*/ 1782142 w 2204265"/>
                <a:gd name="connsiteY15" fmla="*/ 511190 h 2204265"/>
                <a:gd name="connsiteX16" fmla="*/ 1994063 w 2204265"/>
                <a:gd name="connsiteY16" fmla="*/ 442735 h 2204265"/>
                <a:gd name="connsiteX17" fmla="*/ 2119154 w 2204265"/>
                <a:gd name="connsiteY17" fmla="*/ 659399 h 2204265"/>
                <a:gd name="connsiteX18" fmla="*/ 1961265 w 2204265"/>
                <a:gd name="connsiteY18" fmla="*/ 802053 h 2204265"/>
                <a:gd name="connsiteX19" fmla="*/ 1974042 w 2204265"/>
                <a:gd name="connsiteY19" fmla="*/ 833752 h 2204265"/>
                <a:gd name="connsiteX20" fmla="*/ 1999140 w 2204265"/>
                <a:gd name="connsiteY20" fmla="*/ 933073 h 2204265"/>
                <a:gd name="connsiteX21" fmla="*/ 2204265 w 2204265"/>
                <a:gd name="connsiteY21" fmla="*/ 977042 h 2204265"/>
                <a:gd name="connsiteX22" fmla="*/ 2204265 w 2204265"/>
                <a:gd name="connsiteY22" fmla="*/ 1227224 h 2204265"/>
                <a:gd name="connsiteX23" fmla="*/ 2012137 w 2204265"/>
                <a:gd name="connsiteY23" fmla="*/ 1268406 h 2204265"/>
                <a:gd name="connsiteX24" fmla="*/ 2004638 w 2204265"/>
                <a:gd name="connsiteY24" fmla="*/ 1317545 h 2204265"/>
                <a:gd name="connsiteX25" fmla="*/ 1985237 w 2204265"/>
                <a:gd name="connsiteY25" fmla="*/ 1394985 h 2204265"/>
                <a:gd name="connsiteX26" fmla="*/ 1977636 w 2204265"/>
                <a:gd name="connsiteY26" fmla="*/ 1417004 h 2204265"/>
                <a:gd name="connsiteX27" fmla="*/ 2119154 w 2204265"/>
                <a:gd name="connsiteY27" fmla="*/ 1544868 h 2204265"/>
                <a:gd name="connsiteX28" fmla="*/ 1994063 w 2204265"/>
                <a:gd name="connsiteY28" fmla="*/ 1761531 h 2204265"/>
                <a:gd name="connsiteX29" fmla="*/ 1820151 w 2204265"/>
                <a:gd name="connsiteY29" fmla="*/ 1705353 h 2204265"/>
                <a:gd name="connsiteX30" fmla="*/ 1798711 w 2204265"/>
                <a:gd name="connsiteY30" fmla="*/ 1734758 h 2204265"/>
                <a:gd name="connsiteX31" fmla="*/ 1731696 w 2204265"/>
                <a:gd name="connsiteY31" fmla="*/ 1804423 h 2204265"/>
                <a:gd name="connsiteX32" fmla="*/ 1706998 w 2204265"/>
                <a:gd name="connsiteY32" fmla="*/ 1825242 h 2204265"/>
                <a:gd name="connsiteX33" fmla="*/ 1761531 w 2204265"/>
                <a:gd name="connsiteY33" fmla="*/ 1994062 h 2204265"/>
                <a:gd name="connsiteX34" fmla="*/ 1544868 w 2204265"/>
                <a:gd name="connsiteY34" fmla="*/ 2119153 h 2204265"/>
                <a:gd name="connsiteX35" fmla="*/ 1429863 w 2204265"/>
                <a:gd name="connsiteY35" fmla="*/ 1991868 h 2204265"/>
                <a:gd name="connsiteX36" fmla="*/ 1400268 w 2204265"/>
                <a:gd name="connsiteY36" fmla="*/ 2003797 h 2204265"/>
                <a:gd name="connsiteX37" fmla="*/ 1262745 w 2204265"/>
                <a:gd name="connsiteY37" fmla="*/ 2038549 h 2204265"/>
                <a:gd name="connsiteX38" fmla="*/ 1227224 w 2204265"/>
                <a:gd name="connsiteY38" fmla="*/ 2204265 h 2204265"/>
                <a:gd name="connsiteX39" fmla="*/ 977042 w 2204265"/>
                <a:gd name="connsiteY39" fmla="*/ 2204265 h 2204265"/>
                <a:gd name="connsiteX40" fmla="*/ 941447 w 2204265"/>
                <a:gd name="connsiteY40" fmla="*/ 2038203 h 2204265"/>
                <a:gd name="connsiteX41" fmla="*/ 916475 w 2204265"/>
                <a:gd name="connsiteY41" fmla="*/ 2034392 h 2204265"/>
                <a:gd name="connsiteX42" fmla="*/ 774169 w 2204265"/>
                <a:gd name="connsiteY42" fmla="*/ 1992127 h 2204265"/>
                <a:gd name="connsiteX43" fmla="*/ 659399 w 2204265"/>
                <a:gd name="connsiteY43" fmla="*/ 2119153 h 2204265"/>
                <a:gd name="connsiteX44" fmla="*/ 442735 w 2204265"/>
                <a:gd name="connsiteY44" fmla="*/ 1994062 h 2204265"/>
                <a:gd name="connsiteX45" fmla="*/ 496981 w 2204265"/>
                <a:gd name="connsiteY45" fmla="*/ 1826130 h 2204265"/>
                <a:gd name="connsiteX46" fmla="*/ 391274 w 2204265"/>
                <a:gd name="connsiteY46" fmla="*/ 1717869 h 2204265"/>
                <a:gd name="connsiteX47" fmla="*/ 382878 w 2204265"/>
                <a:gd name="connsiteY47" fmla="*/ 1705753 h 2204265"/>
                <a:gd name="connsiteX48" fmla="*/ 210204 w 2204265"/>
                <a:gd name="connsiteY48" fmla="*/ 1761531 h 2204265"/>
                <a:gd name="connsiteX49" fmla="*/ 85113 w 2204265"/>
                <a:gd name="connsiteY49" fmla="*/ 1544868 h 2204265"/>
                <a:gd name="connsiteX50" fmla="*/ 226733 w 2204265"/>
                <a:gd name="connsiteY50" fmla="*/ 1416912 h 2204265"/>
                <a:gd name="connsiteX51" fmla="*/ 212821 w 2204265"/>
                <a:gd name="connsiteY51" fmla="*/ 1373126 h 2204265"/>
                <a:gd name="connsiteX52" fmla="*/ 191748 w 2204265"/>
                <a:gd name="connsiteY52" fmla="*/ 1268325 h 2204265"/>
                <a:gd name="connsiteX53" fmla="*/ 0 w 2204265"/>
                <a:gd name="connsiteY53" fmla="*/ 1227224 h 2204265"/>
                <a:gd name="connsiteX54" fmla="*/ 0 w 2204265"/>
                <a:gd name="connsiteY54" fmla="*/ 977042 h 2204265"/>
                <a:gd name="connsiteX55" fmla="*/ 203220 w 2204265"/>
                <a:gd name="connsiteY55" fmla="*/ 933481 h 2204265"/>
                <a:gd name="connsiteX56" fmla="*/ 212821 w 2204265"/>
                <a:gd name="connsiteY56" fmla="*/ 890649 h 2204265"/>
                <a:gd name="connsiteX57" fmla="*/ 243470 w 2204265"/>
                <a:gd name="connsiteY57" fmla="*/ 802476 h 2204265"/>
                <a:gd name="connsiteX58" fmla="*/ 85113 w 2204265"/>
                <a:gd name="connsiteY58" fmla="*/ 659399 h 2204265"/>
                <a:gd name="connsiteX59" fmla="*/ 210204 w 2204265"/>
                <a:gd name="connsiteY59" fmla="*/ 442735 h 2204265"/>
                <a:gd name="connsiteX60" fmla="*/ 423776 w 2204265"/>
                <a:gd name="connsiteY60" fmla="*/ 511723 h 2204265"/>
                <a:gd name="connsiteX61" fmla="*/ 470557 w 2204265"/>
                <a:gd name="connsiteY61" fmla="*/ 461243 h 2204265"/>
                <a:gd name="connsiteX62" fmla="*/ 512656 w 2204265"/>
                <a:gd name="connsiteY62" fmla="*/ 426662 h 2204265"/>
                <a:gd name="connsiteX63" fmla="*/ 442735 w 2204265"/>
                <a:gd name="connsiteY63" fmla="*/ 210203 h 2204265"/>
                <a:gd name="connsiteX64" fmla="*/ 659399 w 2204265"/>
                <a:gd name="connsiteY64" fmla="*/ 85113 h 2204265"/>
                <a:gd name="connsiteX65" fmla="*/ 815299 w 2204265"/>
                <a:gd name="connsiteY65" fmla="*/ 257661 h 2204265"/>
                <a:gd name="connsiteX66" fmla="*/ 916475 w 2204265"/>
                <a:gd name="connsiteY66" fmla="*/ 229382 h 2204265"/>
                <a:gd name="connsiteX67" fmla="*/ 928259 w 2204265"/>
                <a:gd name="connsiteY67" fmla="*/ 227584 h 2204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204265" h="2204265">
                  <a:moveTo>
                    <a:pt x="1102132" y="321083"/>
                  </a:moveTo>
                  <a:cubicBezTo>
                    <a:pt x="665509" y="321083"/>
                    <a:pt x="311557" y="675035"/>
                    <a:pt x="311557" y="1111658"/>
                  </a:cubicBezTo>
                  <a:cubicBezTo>
                    <a:pt x="311557" y="1548281"/>
                    <a:pt x="665509" y="1902233"/>
                    <a:pt x="1102132" y="1902233"/>
                  </a:cubicBezTo>
                  <a:cubicBezTo>
                    <a:pt x="1538755" y="1902233"/>
                    <a:pt x="1892707" y="1548281"/>
                    <a:pt x="1892707" y="1111658"/>
                  </a:cubicBezTo>
                  <a:cubicBezTo>
                    <a:pt x="1892707" y="675035"/>
                    <a:pt x="1538755" y="321083"/>
                    <a:pt x="1102132" y="321083"/>
                  </a:cubicBezTo>
                  <a:close/>
                  <a:moveTo>
                    <a:pt x="977042" y="0"/>
                  </a:moveTo>
                  <a:lnTo>
                    <a:pt x="1227224" y="0"/>
                  </a:lnTo>
                  <a:lnTo>
                    <a:pt x="1276006" y="227584"/>
                  </a:lnTo>
                  <a:lnTo>
                    <a:pt x="1287791" y="229382"/>
                  </a:lnTo>
                  <a:lnTo>
                    <a:pt x="1387705" y="259057"/>
                  </a:lnTo>
                  <a:lnTo>
                    <a:pt x="1544868" y="85113"/>
                  </a:lnTo>
                  <a:lnTo>
                    <a:pt x="1761531" y="210203"/>
                  </a:lnTo>
                  <a:lnTo>
                    <a:pt x="1691902" y="425756"/>
                  </a:lnTo>
                  <a:lnTo>
                    <a:pt x="1705003" y="435309"/>
                  </a:lnTo>
                  <a:cubicBezTo>
                    <a:pt x="1729378" y="456423"/>
                    <a:pt x="1752634" y="478795"/>
                    <a:pt x="1774668" y="502325"/>
                  </a:cubicBezTo>
                  <a:lnTo>
                    <a:pt x="1782142" y="511190"/>
                  </a:lnTo>
                  <a:lnTo>
                    <a:pt x="1994063" y="442735"/>
                  </a:lnTo>
                  <a:lnTo>
                    <a:pt x="2119154" y="659399"/>
                  </a:lnTo>
                  <a:lnTo>
                    <a:pt x="1961265" y="802053"/>
                  </a:lnTo>
                  <a:lnTo>
                    <a:pt x="1974042" y="833752"/>
                  </a:lnTo>
                  <a:lnTo>
                    <a:pt x="1999140" y="933073"/>
                  </a:lnTo>
                  <a:lnTo>
                    <a:pt x="2204265" y="977042"/>
                  </a:lnTo>
                  <a:lnTo>
                    <a:pt x="2204265" y="1227224"/>
                  </a:lnTo>
                  <a:lnTo>
                    <a:pt x="2012137" y="1268406"/>
                  </a:lnTo>
                  <a:lnTo>
                    <a:pt x="2004638" y="1317545"/>
                  </a:lnTo>
                  <a:cubicBezTo>
                    <a:pt x="1999269" y="1343782"/>
                    <a:pt x="1992785" y="1369612"/>
                    <a:pt x="1985237" y="1394985"/>
                  </a:cubicBezTo>
                  <a:lnTo>
                    <a:pt x="1977636" y="1417004"/>
                  </a:lnTo>
                  <a:lnTo>
                    <a:pt x="2119154" y="1544868"/>
                  </a:lnTo>
                  <a:lnTo>
                    <a:pt x="1994063" y="1761531"/>
                  </a:lnTo>
                  <a:lnTo>
                    <a:pt x="1820151" y="1705353"/>
                  </a:lnTo>
                  <a:lnTo>
                    <a:pt x="1798711" y="1734758"/>
                  </a:lnTo>
                  <a:cubicBezTo>
                    <a:pt x="1777597" y="1759133"/>
                    <a:pt x="1755225" y="1782388"/>
                    <a:pt x="1731696" y="1804423"/>
                  </a:cubicBezTo>
                  <a:lnTo>
                    <a:pt x="1706998" y="1825242"/>
                  </a:lnTo>
                  <a:lnTo>
                    <a:pt x="1761531" y="1994062"/>
                  </a:lnTo>
                  <a:lnTo>
                    <a:pt x="1544868" y="2119153"/>
                  </a:lnTo>
                  <a:lnTo>
                    <a:pt x="1429863" y="1991868"/>
                  </a:lnTo>
                  <a:lnTo>
                    <a:pt x="1400268" y="2003797"/>
                  </a:lnTo>
                  <a:lnTo>
                    <a:pt x="1262745" y="2038549"/>
                  </a:lnTo>
                  <a:lnTo>
                    <a:pt x="1227224" y="2204265"/>
                  </a:lnTo>
                  <a:lnTo>
                    <a:pt x="977042" y="2204265"/>
                  </a:lnTo>
                  <a:lnTo>
                    <a:pt x="941447" y="2038203"/>
                  </a:lnTo>
                  <a:lnTo>
                    <a:pt x="916475" y="2034392"/>
                  </a:lnTo>
                  <a:lnTo>
                    <a:pt x="774169" y="1992127"/>
                  </a:lnTo>
                  <a:lnTo>
                    <a:pt x="659399" y="2119153"/>
                  </a:lnTo>
                  <a:lnTo>
                    <a:pt x="442735" y="1994062"/>
                  </a:lnTo>
                  <a:lnTo>
                    <a:pt x="496981" y="1826130"/>
                  </a:lnTo>
                  <a:lnTo>
                    <a:pt x="391274" y="1717869"/>
                  </a:lnTo>
                  <a:lnTo>
                    <a:pt x="382878" y="1705753"/>
                  </a:lnTo>
                  <a:lnTo>
                    <a:pt x="210204" y="1761531"/>
                  </a:lnTo>
                  <a:lnTo>
                    <a:pt x="85113" y="1544868"/>
                  </a:lnTo>
                  <a:lnTo>
                    <a:pt x="226733" y="1416912"/>
                  </a:lnTo>
                  <a:lnTo>
                    <a:pt x="212821" y="1373126"/>
                  </a:lnTo>
                  <a:lnTo>
                    <a:pt x="191748" y="1268325"/>
                  </a:lnTo>
                  <a:lnTo>
                    <a:pt x="0" y="1227224"/>
                  </a:lnTo>
                  <a:lnTo>
                    <a:pt x="0" y="977042"/>
                  </a:lnTo>
                  <a:lnTo>
                    <a:pt x="203220" y="933481"/>
                  </a:lnTo>
                  <a:lnTo>
                    <a:pt x="212821" y="890649"/>
                  </a:lnTo>
                  <a:lnTo>
                    <a:pt x="243470" y="802476"/>
                  </a:lnTo>
                  <a:lnTo>
                    <a:pt x="85113" y="659399"/>
                  </a:lnTo>
                  <a:lnTo>
                    <a:pt x="210204" y="442735"/>
                  </a:lnTo>
                  <a:lnTo>
                    <a:pt x="423776" y="511723"/>
                  </a:lnTo>
                  <a:lnTo>
                    <a:pt x="470557" y="461243"/>
                  </a:lnTo>
                  <a:lnTo>
                    <a:pt x="512656" y="426662"/>
                  </a:lnTo>
                  <a:lnTo>
                    <a:pt x="442735" y="210203"/>
                  </a:lnTo>
                  <a:lnTo>
                    <a:pt x="659399" y="85113"/>
                  </a:lnTo>
                  <a:lnTo>
                    <a:pt x="815299" y="257661"/>
                  </a:lnTo>
                  <a:lnTo>
                    <a:pt x="916475" y="229382"/>
                  </a:lnTo>
                  <a:lnTo>
                    <a:pt x="928259" y="227584"/>
                  </a:lnTo>
                  <a:close/>
                </a:path>
              </a:pathLst>
            </a:cu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7" name="椭圆 77"/>
            <p:cNvSpPr/>
            <p:nvPr/>
          </p:nvSpPr>
          <p:spPr>
            <a:xfrm>
              <a:off x="5305425" y="2638425"/>
              <a:ext cx="1581150" cy="1581150"/>
            </a:xfrm>
            <a:prstGeom prst="ellipse">
              <a:avLst/>
            </a:prstGeom>
            <a:noFill/>
            <a:ln>
              <a:gradFill flip="none" rotWithShape="1">
                <a:gsLst>
                  <a:gs pos="0">
                    <a:schemeClr val="bg1">
                      <a:lumMod val="8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58" name="椭圆 78"/>
            <p:cNvSpPr/>
            <p:nvPr/>
          </p:nvSpPr>
          <p:spPr>
            <a:xfrm>
              <a:off x="5370108" y="2708871"/>
              <a:ext cx="1451783" cy="1451783"/>
            </a:xfrm>
            <a:prstGeom prst="ellipse">
              <a:avLst/>
            </a:prstGeom>
            <a:solidFill>
              <a:schemeClr val="accent5"/>
            </a:solidFill>
            <a:ln w="19050">
              <a:gradFill flip="none" rotWithShape="1">
                <a:gsLst>
                  <a:gs pos="100000">
                    <a:schemeClr val="bg1">
                      <a:lumMod val="85000"/>
                    </a:schemeClr>
                  </a:gs>
                  <a:gs pos="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grpSp>
        <p:nvGrpSpPr>
          <p:cNvPr id="59" name="组合 80"/>
          <p:cNvGrpSpPr/>
          <p:nvPr/>
        </p:nvGrpSpPr>
        <p:grpSpPr>
          <a:xfrm>
            <a:off x="6224588" y="1390650"/>
            <a:ext cx="2614612" cy="1107797"/>
            <a:chOff x="5947699" y="908862"/>
            <a:chExt cx="3485550" cy="1478173"/>
          </a:xfrm>
        </p:grpSpPr>
        <p:grpSp>
          <p:nvGrpSpPr>
            <p:cNvPr id="46110" name="组合 81"/>
            <p:cNvGrpSpPr/>
            <p:nvPr/>
          </p:nvGrpSpPr>
          <p:grpSpPr>
            <a:xfrm flipV="1">
              <a:off x="5947699" y="1317986"/>
              <a:ext cx="2684915" cy="333365"/>
              <a:chOff x="5272248" y="4626108"/>
              <a:chExt cx="2684915" cy="333365"/>
            </a:xfrm>
          </p:grpSpPr>
          <p:sp>
            <p:nvSpPr>
              <p:cNvPr id="63" name="椭圆 84"/>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4" name="任意多边形 85"/>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61" name="文本框 82"/>
            <p:cNvSpPr txBox="1"/>
            <p:nvPr/>
          </p:nvSpPr>
          <p:spPr>
            <a:xfrm>
              <a:off x="6852147" y="908862"/>
              <a:ext cx="1780467" cy="409247"/>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4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开放性</a:t>
              </a:r>
            </a:p>
          </p:txBody>
        </p:sp>
        <p:sp>
          <p:nvSpPr>
            <p:cNvPr id="62" name="文本框 83"/>
            <p:cNvSpPr txBox="1"/>
            <p:nvPr/>
          </p:nvSpPr>
          <p:spPr>
            <a:xfrm>
              <a:off x="6290682" y="1331295"/>
              <a:ext cx="3142567" cy="1055740"/>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开放性是指系统能遵循世界标准规范，特别是遵循开放系统互连(OSI)国际标准。凡遵循国际标准所开发的硬件和软件，均能彼此</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兼容</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，可方便地实现互连</a:t>
              </a:r>
            </a:p>
          </p:txBody>
        </p:sp>
      </p:grpSp>
      <p:grpSp>
        <p:nvGrpSpPr>
          <p:cNvPr id="65" name="组合 86"/>
          <p:cNvGrpSpPr/>
          <p:nvPr/>
        </p:nvGrpSpPr>
        <p:grpSpPr>
          <a:xfrm flipV="1">
            <a:off x="5286375" y="3557053"/>
            <a:ext cx="2790825" cy="677409"/>
            <a:chOff x="5947699" y="777683"/>
            <a:chExt cx="3721620" cy="903262"/>
          </a:xfrm>
        </p:grpSpPr>
        <p:grpSp>
          <p:nvGrpSpPr>
            <p:cNvPr id="46105" name="组合 87"/>
            <p:cNvGrpSpPr/>
            <p:nvPr/>
          </p:nvGrpSpPr>
          <p:grpSpPr>
            <a:xfrm flipV="1">
              <a:off x="5947699" y="1317986"/>
              <a:ext cx="2684915" cy="333365"/>
              <a:chOff x="5272248" y="4626108"/>
              <a:chExt cx="2684915" cy="333365"/>
            </a:xfrm>
          </p:grpSpPr>
          <p:sp>
            <p:nvSpPr>
              <p:cNvPr id="69" name="椭圆 90"/>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0" name="任意多边形 91"/>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67" name="文本框 88"/>
            <p:cNvSpPr txBox="1"/>
            <p:nvPr/>
          </p:nvSpPr>
          <p:spPr>
            <a:xfrm flipV="1">
              <a:off x="6852147" y="1271982"/>
              <a:ext cx="1780467" cy="408963"/>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4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可扩充性</a:t>
              </a:r>
            </a:p>
          </p:txBody>
        </p:sp>
        <p:sp>
          <p:nvSpPr>
            <p:cNvPr id="68" name="文本框 89"/>
            <p:cNvSpPr txBox="1"/>
            <p:nvPr/>
          </p:nvSpPr>
          <p:spPr>
            <a:xfrm flipV="1">
              <a:off x="6290683" y="777683"/>
              <a:ext cx="3378636" cy="573180"/>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为适应计算机硬件、体系结构以及应用发展的要求，</a:t>
              </a:r>
              <a:r>
                <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OS</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必须具有良好的</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可扩充性</a:t>
              </a:r>
            </a:p>
          </p:txBody>
        </p:sp>
      </p:grpSp>
      <p:grpSp>
        <p:nvGrpSpPr>
          <p:cNvPr id="71" name="组合 92"/>
          <p:cNvGrpSpPr/>
          <p:nvPr/>
        </p:nvGrpSpPr>
        <p:grpSpPr>
          <a:xfrm flipH="1">
            <a:off x="1132523" y="1252538"/>
            <a:ext cx="2656840" cy="792479"/>
            <a:chOff x="5947699" y="908862"/>
            <a:chExt cx="3107025" cy="952477"/>
          </a:xfrm>
        </p:grpSpPr>
        <p:grpSp>
          <p:nvGrpSpPr>
            <p:cNvPr id="46100" name="组合 93"/>
            <p:cNvGrpSpPr/>
            <p:nvPr/>
          </p:nvGrpSpPr>
          <p:grpSpPr>
            <a:xfrm flipV="1">
              <a:off x="5947699" y="1317986"/>
              <a:ext cx="2684915" cy="333365"/>
              <a:chOff x="5272248" y="4626108"/>
              <a:chExt cx="2684915" cy="333365"/>
            </a:xfrm>
          </p:grpSpPr>
          <p:sp>
            <p:nvSpPr>
              <p:cNvPr id="75" name="椭圆 96"/>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6" name="任意多边形 97"/>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3" name="文本框 94"/>
            <p:cNvSpPr txBox="1"/>
            <p:nvPr/>
          </p:nvSpPr>
          <p:spPr>
            <a:xfrm>
              <a:off x="6852146" y="908862"/>
              <a:ext cx="2117088" cy="405261"/>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6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有效性</a:t>
              </a:r>
            </a:p>
          </p:txBody>
        </p:sp>
        <p:sp>
          <p:nvSpPr>
            <p:cNvPr id="74" name="文本框 95"/>
            <p:cNvSpPr txBox="1"/>
            <p:nvPr/>
          </p:nvSpPr>
          <p:spPr>
            <a:xfrm>
              <a:off x="6290779" y="1330913"/>
              <a:ext cx="2763945" cy="530426"/>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（1）提高系统资源的</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利用率</a:t>
              </a:r>
              <a:endPar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（2）提高系统的</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吞吐量</a:t>
              </a:r>
              <a:endPar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endParaRPr>
            </a:p>
          </p:txBody>
        </p:sp>
      </p:grpSp>
      <p:grpSp>
        <p:nvGrpSpPr>
          <p:cNvPr id="77" name="组合 104"/>
          <p:cNvGrpSpPr/>
          <p:nvPr/>
        </p:nvGrpSpPr>
        <p:grpSpPr>
          <a:xfrm flipH="1" flipV="1">
            <a:off x="228601" y="3529513"/>
            <a:ext cx="2895600" cy="943248"/>
            <a:chOff x="5648252" y="447250"/>
            <a:chExt cx="3546688" cy="1222112"/>
          </a:xfrm>
        </p:grpSpPr>
        <p:grpSp>
          <p:nvGrpSpPr>
            <p:cNvPr id="46095" name="组合 105"/>
            <p:cNvGrpSpPr/>
            <p:nvPr/>
          </p:nvGrpSpPr>
          <p:grpSpPr>
            <a:xfrm flipV="1">
              <a:off x="5947699" y="1317986"/>
              <a:ext cx="2684915" cy="333365"/>
              <a:chOff x="5272248" y="4626108"/>
              <a:chExt cx="2684915" cy="333365"/>
            </a:xfrm>
          </p:grpSpPr>
          <p:sp>
            <p:nvSpPr>
              <p:cNvPr id="81" name="椭圆 108"/>
              <p:cNvSpPr/>
              <p:nvPr/>
            </p:nvSpPr>
            <p:spPr>
              <a:xfrm>
                <a:off x="5272248" y="4626108"/>
                <a:ext cx="81021" cy="81021"/>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任意多边形 109"/>
              <p:cNvSpPr/>
              <p:nvPr/>
            </p:nvSpPr>
            <p:spPr>
              <a:xfrm>
                <a:off x="5335428" y="4686869"/>
                <a:ext cx="2621735" cy="272604"/>
              </a:xfrm>
              <a:custGeom>
                <a:avLst/>
                <a:gdLst>
                  <a:gd name="connsiteX0" fmla="*/ 0 w 2815771"/>
                  <a:gd name="connsiteY0" fmla="*/ 0 h 638628"/>
                  <a:gd name="connsiteX1" fmla="*/ 725714 w 2815771"/>
                  <a:gd name="connsiteY1" fmla="*/ 638628 h 638628"/>
                  <a:gd name="connsiteX2" fmla="*/ 2815771 w 2815771"/>
                  <a:gd name="connsiteY2" fmla="*/ 638628 h 638628"/>
                  <a:gd name="connsiteX0-1" fmla="*/ 0 w 2815771"/>
                  <a:gd name="connsiteY0-2" fmla="*/ 0 h 649982"/>
                  <a:gd name="connsiteX1-3" fmla="*/ 254183 w 2815771"/>
                  <a:gd name="connsiteY1-4" fmla="*/ 649982 h 649982"/>
                  <a:gd name="connsiteX2-5" fmla="*/ 2815771 w 2815771"/>
                  <a:gd name="connsiteY2-6" fmla="*/ 638628 h 649982"/>
                </a:gdLst>
                <a:ahLst/>
                <a:cxnLst>
                  <a:cxn ang="0">
                    <a:pos x="connsiteX0-1" y="connsiteY0-2"/>
                  </a:cxn>
                  <a:cxn ang="0">
                    <a:pos x="connsiteX1-3" y="connsiteY1-4"/>
                  </a:cxn>
                  <a:cxn ang="0">
                    <a:pos x="connsiteX2-5" y="connsiteY2-6"/>
                  </a:cxn>
                </a:cxnLst>
                <a:rect l="l" t="t" r="r" b="b"/>
                <a:pathLst>
                  <a:path w="2815771" h="649982">
                    <a:moveTo>
                      <a:pt x="0" y="0"/>
                    </a:moveTo>
                    <a:lnTo>
                      <a:pt x="254183" y="649982"/>
                    </a:lnTo>
                    <a:lnTo>
                      <a:pt x="2815771" y="638628"/>
                    </a:lnTo>
                  </a:path>
                </a:pathLst>
              </a:cu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9" name="文本框 106"/>
            <p:cNvSpPr txBox="1"/>
            <p:nvPr/>
          </p:nvSpPr>
          <p:spPr>
            <a:xfrm flipV="1">
              <a:off x="6852146" y="1271982"/>
              <a:ext cx="1780467" cy="397380"/>
            </a:xfrm>
            <a:prstGeom prst="rect">
              <a:avLst/>
            </a:prstGeom>
            <a:noFill/>
          </p:spPr>
          <p:txBody>
            <a:bodyPr wrap="square" rtlCol="0">
              <a:spAutoFit/>
            </a:bodyPr>
            <a:lstStyle/>
            <a:p>
              <a:pPr marR="0" algn="r" defTabSz="914400" eaLnBrk="1" fontAlgn="auto" hangingPunct="1">
                <a:spcBef>
                  <a:spcPts val="0"/>
                </a:spcBef>
                <a:spcAft>
                  <a:spcPts val="0"/>
                </a:spcAft>
                <a:buClrTx/>
                <a:buSzTx/>
                <a:buFontTx/>
                <a:buNone/>
                <a:defRPr/>
              </a:pPr>
              <a:r>
                <a:rPr kumimoji="0" lang="zh-CN" altLang="en-US" sz="14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方便性</a:t>
              </a:r>
            </a:p>
          </p:txBody>
        </p:sp>
        <p:sp>
          <p:nvSpPr>
            <p:cNvPr id="80" name="文本框 107"/>
            <p:cNvSpPr txBox="1"/>
            <p:nvPr/>
          </p:nvSpPr>
          <p:spPr>
            <a:xfrm flipV="1">
              <a:off x="5648252" y="447250"/>
              <a:ext cx="3546688" cy="784245"/>
            </a:xfrm>
            <a:prstGeom prst="rect">
              <a:avLst/>
            </a:prstGeom>
            <a:noFill/>
          </p:spPr>
          <p:txBody>
            <a:bodyPr wrap="square" rtlCol="0">
              <a:spAutoFit/>
            </a:bodyPr>
            <a:lstStyle/>
            <a:p>
              <a:pPr marR="0" defTabSz="914400" eaLnBrk="1" fontAlgn="auto" hangingPunct="1">
                <a:lnSpc>
                  <a:spcPct val="114000"/>
                </a:lnSpc>
                <a:spcBef>
                  <a:spcPts val="0"/>
                </a:spcBef>
                <a:spcAft>
                  <a:spcPts val="0"/>
                </a:spcAft>
                <a:buClrTx/>
                <a:buSzTx/>
                <a:buFontTx/>
                <a:buNone/>
                <a:defRPr/>
              </a:pP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一个未配置</a:t>
              </a:r>
              <a:r>
                <a:rPr kumimoji="0" lang="en-US" altLang="zh-CN"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OS</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的计算机是</a:t>
              </a:r>
              <a:r>
                <a:rPr kumimoji="0" lang="zh-CN" altLang="en-US" sz="1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极难使用</a:t>
              </a:r>
              <a:r>
                <a:rPr kumimoji="0" lang="zh-CN" altLang="en-US" sz="1000" kern="1200" cap="none" spc="0" normalizeH="0" baseline="0" noProof="0" dirty="0">
                  <a:solidFill>
                    <a:schemeClr val="tx1">
                      <a:lumMod val="50000"/>
                    </a:schemeClr>
                  </a:solidFill>
                  <a:latin typeface="微软雅黑" panose="020B0503020204020204" pitchFamily="34" charset="-122"/>
                  <a:ea typeface="微软雅黑" panose="020B0503020204020204" pitchFamily="34" charset="-122"/>
                  <a:cs typeface="+mn-cs"/>
                </a:rPr>
                <a:t>的。微机操作系统中都配置了受到用户广泛欢迎的图形用户界面，提供了大量的供程序员使用的系统调用</a:t>
              </a:r>
            </a:p>
          </p:txBody>
        </p:sp>
      </p:grpSp>
      <p:sp>
        <p:nvSpPr>
          <p:cNvPr id="94" name="文本框 122"/>
          <p:cNvSpPr txBox="1"/>
          <p:nvPr/>
        </p:nvSpPr>
        <p:spPr>
          <a:xfrm>
            <a:off x="2736850" y="2855913"/>
            <a:ext cx="749300"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01</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5" name="文本框 125"/>
          <p:cNvSpPr txBox="1"/>
          <p:nvPr/>
        </p:nvSpPr>
        <p:spPr>
          <a:xfrm>
            <a:off x="3673475" y="2125663"/>
            <a:ext cx="750888"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02</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6" name="文本框 128"/>
          <p:cNvSpPr txBox="1"/>
          <p:nvPr/>
        </p:nvSpPr>
        <p:spPr>
          <a:xfrm>
            <a:off x="5603875" y="2170113"/>
            <a:ext cx="749300" cy="554037"/>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04</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97" name="文本框 131"/>
          <p:cNvSpPr txBox="1"/>
          <p:nvPr/>
        </p:nvSpPr>
        <p:spPr>
          <a:xfrm>
            <a:off x="4646613" y="2832100"/>
            <a:ext cx="750887" cy="554038"/>
          </a:xfrm>
          <a:prstGeom prst="rect">
            <a:avLst/>
          </a:prstGeom>
          <a:noFill/>
          <a:ln w="9525">
            <a:noFill/>
          </a:ln>
        </p:spPr>
        <p:txBody>
          <a:bodyPr>
            <a:spAutoFit/>
          </a:bodyPr>
          <a:lstStyle/>
          <a:p>
            <a:pPr algn="ctr" eaLnBrk="1" hangingPunct="1">
              <a:buNone/>
            </a:pPr>
            <a:r>
              <a:rPr lang="en-US" altLang="zh-CN" sz="3000" dirty="0">
                <a:solidFill>
                  <a:schemeClr val="bg1"/>
                </a:solidFill>
                <a:latin typeface="Impact" panose="020B0806030902050204" pitchFamily="34" charset="0"/>
                <a:ea typeface="宋体" panose="02010600030101010101" pitchFamily="2" charset="-122"/>
              </a:rPr>
              <a:t>03</a:t>
            </a:r>
            <a:endParaRPr lang="zh-CN" altLang="en-US" sz="3000" dirty="0">
              <a:solidFill>
                <a:schemeClr val="bg1"/>
              </a:solidFill>
              <a:latin typeface="Impact" panose="020B0806030902050204" pitchFamily="34" charset="0"/>
              <a:ea typeface="宋体" panose="02010600030101010101" pitchFamily="2" charset="-122"/>
            </a:endParaRPr>
          </a:p>
        </p:txBody>
      </p:sp>
      <p:sp>
        <p:nvSpPr>
          <p:cNvPr id="83" name="文本框 2"/>
          <p:cNvSpPr txBox="1"/>
          <p:nvPr/>
        </p:nvSpPr>
        <p:spPr>
          <a:xfrm>
            <a:off x="914400" y="144463"/>
            <a:ext cx="3429000" cy="377016"/>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en-US" altLang="zh-CN" sz="2000" b="1" dirty="0">
                <a:solidFill>
                  <a:schemeClr val="bg1">
                    <a:lumMod val="50000"/>
                  </a:schemeClr>
                </a:solidFill>
              </a:rPr>
              <a:t>1.1.1</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操作系统的目标</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六边形 4"/>
          <p:cNvSpPr/>
          <p:nvPr/>
        </p:nvSpPr>
        <p:spPr>
          <a:xfrm>
            <a:off x="106363" y="891381"/>
            <a:ext cx="1190625" cy="1025525"/>
          </a:xfrm>
          <a:prstGeom prst="hexagon">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操作系统</a:t>
            </a:r>
          </a:p>
        </p:txBody>
      </p:sp>
      <p:sp>
        <p:nvSpPr>
          <p:cNvPr id="17"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1.1.2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操作系统作用</a:t>
            </a:r>
          </a:p>
        </p:txBody>
      </p:sp>
      <p:grpSp>
        <p:nvGrpSpPr>
          <p:cNvPr id="14" name="组合 13">
            <a:extLst>
              <a:ext uri="{FF2B5EF4-FFF2-40B4-BE49-F238E27FC236}">
                <a16:creationId xmlns:a16="http://schemas.microsoft.com/office/drawing/2014/main" id="{ADEB1F7A-F1F9-CBD4-772C-4B91B511A995}"/>
              </a:ext>
            </a:extLst>
          </p:cNvPr>
          <p:cNvGrpSpPr/>
          <p:nvPr/>
        </p:nvGrpSpPr>
        <p:grpSpPr>
          <a:xfrm>
            <a:off x="1328738" y="750886"/>
            <a:ext cx="4784726" cy="4248151"/>
            <a:chOff x="2032000" y="700087"/>
            <a:chExt cx="4784726" cy="4248151"/>
          </a:xfrm>
        </p:grpSpPr>
        <p:grpSp>
          <p:nvGrpSpPr>
            <p:cNvPr id="2" name="组合 1">
              <a:extLst>
                <a:ext uri="{FF2B5EF4-FFF2-40B4-BE49-F238E27FC236}">
                  <a16:creationId xmlns:a16="http://schemas.microsoft.com/office/drawing/2014/main" id="{80A3895B-2CA2-A073-9B29-097F789E4B52}"/>
                </a:ext>
              </a:extLst>
            </p:cNvPr>
            <p:cNvGrpSpPr/>
            <p:nvPr/>
          </p:nvGrpSpPr>
          <p:grpSpPr>
            <a:xfrm>
              <a:off x="2032000" y="700087"/>
              <a:ext cx="4752975" cy="800101"/>
              <a:chOff x="2660650" y="692150"/>
              <a:chExt cx="4752975" cy="800101"/>
            </a:xfrm>
          </p:grpSpPr>
          <p:sp>
            <p:nvSpPr>
              <p:cNvPr id="3" name="矩形 2"/>
              <p:cNvSpPr/>
              <p:nvPr/>
            </p:nvSpPr>
            <p:spPr>
              <a:xfrm>
                <a:off x="2660650" y="852488"/>
                <a:ext cx="4752975" cy="639763"/>
              </a:xfrm>
              <a:prstGeom prst="rect">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矩形 3"/>
              <p:cNvSpPr/>
              <p:nvPr/>
            </p:nvSpPr>
            <p:spPr>
              <a:xfrm>
                <a:off x="3286125" y="692150"/>
                <a:ext cx="3514725" cy="347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用户观点</a:t>
                </a:r>
              </a:p>
            </p:txBody>
          </p:sp>
          <p:sp>
            <p:nvSpPr>
              <p:cNvPr id="10" name="TextBox 9"/>
              <p:cNvSpPr txBox="1"/>
              <p:nvPr/>
            </p:nvSpPr>
            <p:spPr>
              <a:xfrm>
                <a:off x="2824163" y="1069975"/>
                <a:ext cx="4537075" cy="312738"/>
              </a:xfrm>
              <a:prstGeom prst="rect">
                <a:avLst/>
              </a:prstGeom>
              <a:noFill/>
              <a:ln w="9525">
                <a:noFill/>
              </a:ln>
            </p:spPr>
            <p:txBody>
              <a:bodyPr lIns="68595" tIns="34297" rIns="68595" bIns="34297">
                <a:spAutoFit/>
              </a:bodyPr>
              <a:lstStyle/>
              <a:p>
                <a:pPr algn="just" eaLnBrk="1" hangingPunct="1">
                  <a:lnSpc>
                    <a:spcPct val="150000"/>
                  </a:lnSpc>
                  <a:buNone/>
                </a:pPr>
                <a:r>
                  <a:rPr lang="zh-CN" altLang="en-US" sz="1200" dirty="0">
                    <a:solidFill>
                      <a:schemeClr val="bg1"/>
                    </a:solidFill>
                    <a:latin typeface="微软雅黑" panose="020B0503020204020204" pitchFamily="34" charset="-122"/>
                  </a:rPr>
                  <a:t>用户使用不同类型的计算机的软硬件接口</a:t>
                </a:r>
              </a:p>
            </p:txBody>
          </p:sp>
        </p:grpSp>
        <p:grpSp>
          <p:nvGrpSpPr>
            <p:cNvPr id="13" name="组合 12">
              <a:extLst>
                <a:ext uri="{FF2B5EF4-FFF2-40B4-BE49-F238E27FC236}">
                  <a16:creationId xmlns:a16="http://schemas.microsoft.com/office/drawing/2014/main" id="{6506E502-8B9B-F34E-033D-B68F0A19154E}"/>
                </a:ext>
              </a:extLst>
            </p:cNvPr>
            <p:cNvGrpSpPr/>
            <p:nvPr/>
          </p:nvGrpSpPr>
          <p:grpSpPr>
            <a:xfrm>
              <a:off x="2032000" y="1771650"/>
              <a:ext cx="4752975" cy="800100"/>
              <a:chOff x="2660650" y="1763713"/>
              <a:chExt cx="4752975" cy="800100"/>
            </a:xfrm>
          </p:grpSpPr>
          <p:sp>
            <p:nvSpPr>
              <p:cNvPr id="18" name="矩形 17"/>
              <p:cNvSpPr/>
              <p:nvPr/>
            </p:nvSpPr>
            <p:spPr>
              <a:xfrm>
                <a:off x="2660650" y="1924050"/>
                <a:ext cx="4752975" cy="639763"/>
              </a:xfrm>
              <a:prstGeom prst="rect">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7" name="组合 6">
                <a:extLst>
                  <a:ext uri="{FF2B5EF4-FFF2-40B4-BE49-F238E27FC236}">
                    <a16:creationId xmlns:a16="http://schemas.microsoft.com/office/drawing/2014/main" id="{E5861C7B-5BDA-9F3D-4BD3-96C08B6083E0}"/>
                  </a:ext>
                </a:extLst>
              </p:cNvPr>
              <p:cNvGrpSpPr/>
              <p:nvPr/>
            </p:nvGrpSpPr>
            <p:grpSpPr>
              <a:xfrm>
                <a:off x="2824163" y="1763713"/>
                <a:ext cx="4537075" cy="690562"/>
                <a:chOff x="2824163" y="1763713"/>
                <a:chExt cx="4537075" cy="690562"/>
              </a:xfrm>
            </p:grpSpPr>
            <p:sp>
              <p:nvSpPr>
                <p:cNvPr id="19" name="矩形 18"/>
                <p:cNvSpPr/>
                <p:nvPr/>
              </p:nvSpPr>
              <p:spPr>
                <a:xfrm>
                  <a:off x="3286125" y="1763713"/>
                  <a:ext cx="3514725" cy="347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系统观点</a:t>
                  </a:r>
                </a:p>
              </p:txBody>
            </p:sp>
            <p:sp>
              <p:nvSpPr>
                <p:cNvPr id="20" name="TextBox 9"/>
                <p:cNvSpPr txBox="1"/>
                <p:nvPr/>
              </p:nvSpPr>
              <p:spPr>
                <a:xfrm>
                  <a:off x="2824163" y="2141538"/>
                  <a:ext cx="4537075" cy="312737"/>
                </a:xfrm>
                <a:prstGeom prst="rect">
                  <a:avLst/>
                </a:prstGeom>
                <a:noFill/>
                <a:ln w="9525">
                  <a:noFill/>
                </a:ln>
              </p:spPr>
              <p:txBody>
                <a:bodyPr lIns="68595" tIns="34297" rIns="68595" bIns="34297">
                  <a:spAutoFit/>
                </a:bodyPr>
                <a:lstStyle/>
                <a:p>
                  <a:pPr algn="just" eaLnBrk="1" hangingPunct="1">
                    <a:lnSpc>
                      <a:spcPct val="150000"/>
                    </a:lnSpc>
                    <a:buNone/>
                  </a:pPr>
                  <a:r>
                    <a:rPr lang="zh-CN" altLang="en-US" sz="1200" b="1" dirty="0">
                      <a:solidFill>
                        <a:srgbClr val="FF0000"/>
                      </a:solidFill>
                      <a:latin typeface="微软雅黑" panose="020B0503020204020204" pitchFamily="34" charset="-122"/>
                    </a:rPr>
                    <a:t>管理</a:t>
                  </a:r>
                  <a:r>
                    <a:rPr lang="zh-CN" altLang="en-US" sz="1200" dirty="0">
                      <a:solidFill>
                        <a:schemeClr val="bg1"/>
                      </a:solidFill>
                      <a:latin typeface="微软雅黑" panose="020B0503020204020204" pitchFamily="34" charset="-122"/>
                    </a:rPr>
                    <a:t>和控制计算机</a:t>
                  </a:r>
                  <a:r>
                    <a:rPr lang="zh-CN" altLang="en-US" sz="1200" b="1" dirty="0">
                      <a:solidFill>
                        <a:srgbClr val="FF0000"/>
                      </a:solidFill>
                      <a:latin typeface="微软雅黑" panose="020B0503020204020204" pitchFamily="34" charset="-122"/>
                    </a:rPr>
                    <a:t>硬件与软件资源</a:t>
                  </a:r>
                  <a:r>
                    <a:rPr lang="zh-CN" altLang="en-US" sz="1200" dirty="0">
                      <a:solidFill>
                        <a:schemeClr val="bg1"/>
                      </a:solidFill>
                      <a:latin typeface="微软雅黑" panose="020B0503020204020204" pitchFamily="34" charset="-122"/>
                    </a:rPr>
                    <a:t>的计算机</a:t>
                  </a:r>
                  <a:r>
                    <a:rPr lang="zh-CN" altLang="en-US" sz="1200" b="1" dirty="0">
                      <a:solidFill>
                        <a:srgbClr val="FF0000"/>
                      </a:solidFill>
                      <a:latin typeface="微软雅黑" panose="020B0503020204020204" pitchFamily="34" charset="-122"/>
                    </a:rPr>
                    <a:t>程序</a:t>
                  </a:r>
                </a:p>
              </p:txBody>
            </p:sp>
          </p:grpSp>
        </p:grpSp>
        <p:grpSp>
          <p:nvGrpSpPr>
            <p:cNvPr id="11" name="组合 10">
              <a:extLst>
                <a:ext uri="{FF2B5EF4-FFF2-40B4-BE49-F238E27FC236}">
                  <a16:creationId xmlns:a16="http://schemas.microsoft.com/office/drawing/2014/main" id="{CA799E6C-2C99-0112-C1DB-F458D7137560}"/>
                </a:ext>
              </a:extLst>
            </p:cNvPr>
            <p:cNvGrpSpPr/>
            <p:nvPr/>
          </p:nvGrpSpPr>
          <p:grpSpPr>
            <a:xfrm>
              <a:off x="2032000" y="2797175"/>
              <a:ext cx="4752975" cy="800100"/>
              <a:chOff x="2660650" y="2789238"/>
              <a:chExt cx="4752975" cy="800100"/>
            </a:xfrm>
          </p:grpSpPr>
          <p:sp>
            <p:nvSpPr>
              <p:cNvPr id="21" name="矩形 20"/>
              <p:cNvSpPr/>
              <p:nvPr/>
            </p:nvSpPr>
            <p:spPr>
              <a:xfrm>
                <a:off x="2660650" y="2949575"/>
                <a:ext cx="4752975" cy="639763"/>
              </a:xfrm>
              <a:prstGeom prst="rect">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a:off x="3286125" y="2789238"/>
                <a:ext cx="3514725" cy="347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虚拟机观点</a:t>
                </a:r>
              </a:p>
            </p:txBody>
          </p:sp>
          <p:sp>
            <p:nvSpPr>
              <p:cNvPr id="23" name="TextBox 9"/>
              <p:cNvSpPr txBox="1"/>
              <p:nvPr/>
            </p:nvSpPr>
            <p:spPr>
              <a:xfrm>
                <a:off x="2824163" y="3167063"/>
                <a:ext cx="4537075" cy="314325"/>
              </a:xfrm>
              <a:prstGeom prst="rect">
                <a:avLst/>
              </a:prstGeom>
              <a:noFill/>
              <a:ln w="9525">
                <a:noFill/>
              </a:ln>
            </p:spPr>
            <p:txBody>
              <a:bodyPr lIns="68595" tIns="34297" rIns="68595" bIns="34297">
                <a:spAutoFit/>
              </a:bodyPr>
              <a:lstStyle/>
              <a:p>
                <a:pPr algn="just" eaLnBrk="1" hangingPunct="1">
                  <a:lnSpc>
                    <a:spcPct val="150000"/>
                  </a:lnSpc>
                  <a:buNone/>
                </a:pPr>
                <a:r>
                  <a:rPr lang="zh-CN" altLang="en-US" sz="1200" dirty="0">
                    <a:solidFill>
                      <a:schemeClr val="bg1"/>
                    </a:solidFill>
                    <a:latin typeface="微软雅黑" panose="020B0503020204020204" pitchFamily="34" charset="-122"/>
                  </a:rPr>
                  <a:t>为用户使用计算机提供了许多服务功能和良好的工作环境</a:t>
                </a:r>
              </a:p>
            </p:txBody>
          </p:sp>
        </p:grpSp>
        <p:grpSp>
          <p:nvGrpSpPr>
            <p:cNvPr id="12" name="组合 11">
              <a:extLst>
                <a:ext uri="{FF2B5EF4-FFF2-40B4-BE49-F238E27FC236}">
                  <a16:creationId xmlns:a16="http://schemas.microsoft.com/office/drawing/2014/main" id="{52F5828B-D9F2-2A8D-9C32-F0BFC8C9AC3C}"/>
                </a:ext>
              </a:extLst>
            </p:cNvPr>
            <p:cNvGrpSpPr/>
            <p:nvPr/>
          </p:nvGrpSpPr>
          <p:grpSpPr>
            <a:xfrm>
              <a:off x="2065338" y="3979862"/>
              <a:ext cx="4751388" cy="968376"/>
              <a:chOff x="2693988" y="3971925"/>
              <a:chExt cx="4751388" cy="968376"/>
            </a:xfrm>
          </p:grpSpPr>
          <p:sp>
            <p:nvSpPr>
              <p:cNvPr id="24" name="矩形 23"/>
              <p:cNvSpPr/>
              <p:nvPr/>
            </p:nvSpPr>
            <p:spPr>
              <a:xfrm>
                <a:off x="2693988" y="4132263"/>
                <a:ext cx="4751388" cy="808038"/>
              </a:xfrm>
              <a:prstGeom prst="rect">
                <a:avLst/>
              </a:prstGeom>
              <a:solidFill>
                <a:schemeClr val="accent5"/>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矩形 24"/>
              <p:cNvSpPr/>
              <p:nvPr/>
            </p:nvSpPr>
            <p:spPr>
              <a:xfrm>
                <a:off x="3317875" y="3971925"/>
                <a:ext cx="3514725" cy="34766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进程观点</a:t>
                </a:r>
              </a:p>
            </p:txBody>
          </p:sp>
          <p:sp>
            <p:nvSpPr>
              <p:cNvPr id="26" name="TextBox 9"/>
              <p:cNvSpPr txBox="1"/>
              <p:nvPr/>
            </p:nvSpPr>
            <p:spPr>
              <a:xfrm>
                <a:off x="2855913" y="4349750"/>
                <a:ext cx="4537075" cy="590550"/>
              </a:xfrm>
              <a:prstGeom prst="rect">
                <a:avLst/>
              </a:prstGeom>
              <a:noFill/>
              <a:ln w="9525">
                <a:noFill/>
              </a:ln>
            </p:spPr>
            <p:txBody>
              <a:bodyPr lIns="68595" tIns="34297" rIns="68595" bIns="34297">
                <a:spAutoFit/>
              </a:bodyPr>
              <a:lstStyle/>
              <a:p>
                <a:pPr algn="just" eaLnBrk="1" hangingPunct="1">
                  <a:lnSpc>
                    <a:spcPct val="150000"/>
                  </a:lnSpc>
                  <a:buNone/>
                </a:pPr>
                <a:r>
                  <a:rPr lang="zh-CN" altLang="en-US" sz="1200" dirty="0">
                    <a:solidFill>
                      <a:schemeClr val="bg1"/>
                    </a:solidFill>
                    <a:latin typeface="微软雅黑" panose="020B0503020204020204" pitchFamily="34" charset="-122"/>
                  </a:rPr>
                  <a:t>操作系统由若干个可以独立运行的程序和一个对这些程序进行协调的核心所组成</a:t>
                </a:r>
              </a:p>
            </p:txBody>
          </p:sp>
        </p:grpSp>
      </p:grpSp>
      <p:pic>
        <p:nvPicPr>
          <p:cNvPr id="27" name="Picture 4" descr="1-1"/>
          <p:cNvPicPr>
            <a:picLocks noChangeAspect="1"/>
          </p:cNvPicPr>
          <p:nvPr/>
        </p:nvPicPr>
        <p:blipFill>
          <a:blip r:embed="rId3"/>
          <a:stretch>
            <a:fillRect/>
          </a:stretch>
        </p:blipFill>
        <p:spPr>
          <a:xfrm>
            <a:off x="5681941" y="837007"/>
            <a:ext cx="3355696" cy="1275557"/>
          </a:xfrm>
          <a:prstGeom prst="rect">
            <a:avLst/>
          </a:prstGeom>
          <a:noFill/>
          <a:ln w="9525">
            <a:noFill/>
          </a:ln>
        </p:spPr>
      </p:pic>
      <p:pic>
        <p:nvPicPr>
          <p:cNvPr id="28" name="Picture 4" descr="1-2"/>
          <p:cNvPicPr>
            <a:picLocks noChangeAspect="1"/>
          </p:cNvPicPr>
          <p:nvPr/>
        </p:nvPicPr>
        <p:blipFill>
          <a:blip r:embed="rId4"/>
          <a:stretch>
            <a:fillRect/>
          </a:stretch>
        </p:blipFill>
        <p:spPr>
          <a:xfrm>
            <a:off x="6084187" y="2680109"/>
            <a:ext cx="2831213" cy="2025241"/>
          </a:xfrm>
          <a:prstGeom prst="rect">
            <a:avLst/>
          </a:prstGeom>
          <a:noFill/>
          <a:ln w="9525">
            <a:noFill/>
          </a:ln>
        </p:spPr>
      </p:pic>
      <p:sp>
        <p:nvSpPr>
          <p:cNvPr id="15" name="箭头: 右 14">
            <a:extLst>
              <a:ext uri="{FF2B5EF4-FFF2-40B4-BE49-F238E27FC236}">
                <a16:creationId xmlns:a16="http://schemas.microsoft.com/office/drawing/2014/main" id="{1E2DF4F6-67F9-DA77-EB34-2A5203FD02A1}"/>
              </a:ext>
            </a:extLst>
          </p:cNvPr>
          <p:cNvSpPr/>
          <p:nvPr/>
        </p:nvSpPr>
        <p:spPr>
          <a:xfrm>
            <a:off x="5562600" y="3375024"/>
            <a:ext cx="762000" cy="25917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6E2314B4-8AF8-5295-DCBB-605FD5ECE4D4}"/>
              </a:ext>
            </a:extLst>
          </p:cNvPr>
          <p:cNvSpPr/>
          <p:nvPr/>
        </p:nvSpPr>
        <p:spPr>
          <a:xfrm>
            <a:off x="5345907" y="1110839"/>
            <a:ext cx="762000" cy="259172"/>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C3A0496-244D-FB14-DECD-95E6596C0CA8}"/>
              </a:ext>
            </a:extLst>
          </p:cNvPr>
          <p:cNvSpPr txBox="1"/>
          <p:nvPr/>
        </p:nvSpPr>
        <p:spPr>
          <a:xfrm>
            <a:off x="6858000" y="4705350"/>
            <a:ext cx="1261884" cy="307777"/>
          </a:xfrm>
          <a:prstGeom prst="rect">
            <a:avLst/>
          </a:prstGeom>
          <a:noFill/>
        </p:spPr>
        <p:txBody>
          <a:bodyPr wrap="none" rtlCol="0">
            <a:spAutoFit/>
          </a:bodyPr>
          <a:lstStyle/>
          <a:p>
            <a:r>
              <a:rPr lang="zh-CN" altLang="en-US" sz="1400" dirty="0">
                <a:solidFill>
                  <a:srgbClr val="FF0000"/>
                </a:solidFill>
              </a:rPr>
              <a:t>系统资源抽象</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3235325" y="1335088"/>
            <a:ext cx="2638425" cy="2986087"/>
            <a:chOff x="3222936" y="1295400"/>
            <a:chExt cx="2638658" cy="2985815"/>
          </a:xfrm>
        </p:grpSpPr>
        <p:sp>
          <p:nvSpPr>
            <p:cNvPr id="43" name="Freeform 5"/>
            <p:cNvSpPr/>
            <p:nvPr/>
          </p:nvSpPr>
          <p:spPr bwMode="auto">
            <a:xfrm>
              <a:off x="3222936" y="1295400"/>
              <a:ext cx="2638658" cy="2985815"/>
            </a:xfrm>
            <a:custGeom>
              <a:avLst/>
              <a:gdLst>
                <a:gd name="T0" fmla="*/ 3349 w 3349"/>
                <a:gd name="T1" fmla="*/ 2902 h 3868"/>
                <a:gd name="T2" fmla="*/ 1675 w 3349"/>
                <a:gd name="T3" fmla="*/ 3868 h 3868"/>
                <a:gd name="T4" fmla="*/ 0 w 3349"/>
                <a:gd name="T5" fmla="*/ 2902 h 3868"/>
                <a:gd name="T6" fmla="*/ 0 w 3349"/>
                <a:gd name="T7" fmla="*/ 966 h 3868"/>
                <a:gd name="T8" fmla="*/ 1675 w 3349"/>
                <a:gd name="T9" fmla="*/ 0 h 3868"/>
                <a:gd name="T10" fmla="*/ 3349 w 3349"/>
                <a:gd name="T11" fmla="*/ 966 h 3868"/>
                <a:gd name="T12" fmla="*/ 3349 w 3349"/>
                <a:gd name="T13" fmla="*/ 2902 h 3868"/>
              </a:gdLst>
              <a:ahLst/>
              <a:cxnLst>
                <a:cxn ang="0">
                  <a:pos x="T0" y="T1"/>
                </a:cxn>
                <a:cxn ang="0">
                  <a:pos x="T2" y="T3"/>
                </a:cxn>
                <a:cxn ang="0">
                  <a:pos x="T4" y="T5"/>
                </a:cxn>
                <a:cxn ang="0">
                  <a:pos x="T6" y="T7"/>
                </a:cxn>
                <a:cxn ang="0">
                  <a:pos x="T8" y="T9"/>
                </a:cxn>
                <a:cxn ang="0">
                  <a:pos x="T10" y="T11"/>
                </a:cxn>
                <a:cxn ang="0">
                  <a:pos x="T12" y="T13"/>
                </a:cxn>
              </a:cxnLst>
              <a:rect l="0" t="0" r="r" b="b"/>
              <a:pathLst>
                <a:path w="3349" h="3868">
                  <a:moveTo>
                    <a:pt x="3349" y="2902"/>
                  </a:moveTo>
                  <a:lnTo>
                    <a:pt x="1675" y="3868"/>
                  </a:lnTo>
                  <a:lnTo>
                    <a:pt x="0" y="2902"/>
                  </a:lnTo>
                  <a:lnTo>
                    <a:pt x="0" y="966"/>
                  </a:lnTo>
                  <a:lnTo>
                    <a:pt x="1675" y="0"/>
                  </a:lnTo>
                  <a:lnTo>
                    <a:pt x="3349" y="966"/>
                  </a:lnTo>
                  <a:lnTo>
                    <a:pt x="3349" y="2902"/>
                  </a:lnTo>
                  <a:close/>
                </a:path>
              </a:pathLst>
            </a:custGeom>
            <a:solidFill>
              <a:schemeClr val="accent5"/>
            </a:solidFill>
            <a:ln>
              <a:noFill/>
            </a:ln>
            <a:effectLst>
              <a:innerShdw blurRad="190500" dist="508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44" name="组合 33"/>
            <p:cNvGrpSpPr/>
            <p:nvPr/>
          </p:nvGrpSpPr>
          <p:grpSpPr>
            <a:xfrm>
              <a:off x="4226565" y="2576600"/>
              <a:ext cx="632091" cy="382876"/>
              <a:chOff x="8513763" y="2622551"/>
              <a:chExt cx="765175" cy="473075"/>
            </a:xfrm>
            <a:solidFill>
              <a:schemeClr val="bg1"/>
            </a:solidFill>
          </p:grpSpPr>
          <p:sp>
            <p:nvSpPr>
              <p:cNvPr id="45" name="Freeform 36"/>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6" name="Freeform 37"/>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7" name="Freeform 38"/>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8" name="Freeform 39"/>
              <p:cNvSpPr/>
              <p:nvPr/>
            </p:nvSpPr>
            <p:spPr bwMode="auto">
              <a:xfrm>
                <a:off x="8704263" y="2622551"/>
                <a:ext cx="382587" cy="473075"/>
              </a:xfrm>
              <a:custGeom>
                <a:avLst/>
                <a:gdLst>
                  <a:gd name="T0" fmla="*/ 126 w 132"/>
                  <a:gd name="T1" fmla="*/ 135 h 163"/>
                  <a:gd name="T2" fmla="*/ 89 w 132"/>
                  <a:gd name="T3" fmla="*/ 73 h 163"/>
                  <a:gd name="T4" fmla="*/ 79 w 132"/>
                  <a:gd name="T5" fmla="*/ 73 h 163"/>
                  <a:gd name="T6" fmla="*/ 104 w 132"/>
                  <a:gd name="T7" fmla="*/ 38 h 163"/>
                  <a:gd name="T8" fmla="*/ 66 w 132"/>
                  <a:gd name="T9" fmla="*/ 0 h 163"/>
                  <a:gd name="T10" fmla="*/ 28 w 132"/>
                  <a:gd name="T11" fmla="*/ 38 h 163"/>
                  <a:gd name="T12" fmla="*/ 53 w 132"/>
                  <a:gd name="T13" fmla="*/ 73 h 163"/>
                  <a:gd name="T14" fmla="*/ 43 w 132"/>
                  <a:gd name="T15" fmla="*/ 73 h 163"/>
                  <a:gd name="T16" fmla="*/ 6 w 132"/>
                  <a:gd name="T17" fmla="*/ 135 h 163"/>
                  <a:gd name="T18" fmla="*/ 11 w 132"/>
                  <a:gd name="T19" fmla="*/ 163 h 163"/>
                  <a:gd name="T20" fmla="*/ 56 w 132"/>
                  <a:gd name="T21" fmla="*/ 163 h 163"/>
                  <a:gd name="T22" fmla="*/ 65 w 132"/>
                  <a:gd name="T23" fmla="*/ 86 h 163"/>
                  <a:gd name="T24" fmla="*/ 55 w 132"/>
                  <a:gd name="T25" fmla="*/ 76 h 163"/>
                  <a:gd name="T26" fmla="*/ 77 w 132"/>
                  <a:gd name="T27" fmla="*/ 76 h 163"/>
                  <a:gd name="T28" fmla="*/ 67 w 132"/>
                  <a:gd name="T29" fmla="*/ 86 h 163"/>
                  <a:gd name="T30" fmla="*/ 76 w 132"/>
                  <a:gd name="T31" fmla="*/ 163 h 163"/>
                  <a:gd name="T32" fmla="*/ 121 w 132"/>
                  <a:gd name="T33" fmla="*/ 163 h 163"/>
                  <a:gd name="T34" fmla="*/ 126 w 132"/>
                  <a:gd name="T35" fmla="*/ 135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63">
                    <a:moveTo>
                      <a:pt x="126" y="135"/>
                    </a:moveTo>
                    <a:cubicBezTo>
                      <a:pt x="121" y="123"/>
                      <a:pt x="109" y="73"/>
                      <a:pt x="89" y="73"/>
                    </a:cubicBezTo>
                    <a:cubicBezTo>
                      <a:pt x="79" y="73"/>
                      <a:pt x="79" y="73"/>
                      <a:pt x="79" y="73"/>
                    </a:cubicBezTo>
                    <a:cubicBezTo>
                      <a:pt x="93" y="68"/>
                      <a:pt x="104" y="54"/>
                      <a:pt x="104" y="38"/>
                    </a:cubicBezTo>
                    <a:cubicBezTo>
                      <a:pt x="104" y="17"/>
                      <a:pt x="87" y="0"/>
                      <a:pt x="66" y="0"/>
                    </a:cubicBezTo>
                    <a:cubicBezTo>
                      <a:pt x="45" y="0"/>
                      <a:pt x="28" y="17"/>
                      <a:pt x="28" y="38"/>
                    </a:cubicBezTo>
                    <a:cubicBezTo>
                      <a:pt x="28" y="54"/>
                      <a:pt x="39" y="68"/>
                      <a:pt x="53" y="73"/>
                    </a:cubicBezTo>
                    <a:cubicBezTo>
                      <a:pt x="43" y="73"/>
                      <a:pt x="43" y="73"/>
                      <a:pt x="43" y="73"/>
                    </a:cubicBezTo>
                    <a:cubicBezTo>
                      <a:pt x="23" y="73"/>
                      <a:pt x="11" y="123"/>
                      <a:pt x="6" y="135"/>
                    </a:cubicBezTo>
                    <a:cubicBezTo>
                      <a:pt x="0" y="153"/>
                      <a:pt x="11" y="163"/>
                      <a:pt x="11" y="163"/>
                    </a:cubicBezTo>
                    <a:cubicBezTo>
                      <a:pt x="56" y="163"/>
                      <a:pt x="56" y="163"/>
                      <a:pt x="56" y="163"/>
                    </a:cubicBezTo>
                    <a:cubicBezTo>
                      <a:pt x="65" y="86"/>
                      <a:pt x="65" y="86"/>
                      <a:pt x="65" y="86"/>
                    </a:cubicBezTo>
                    <a:cubicBezTo>
                      <a:pt x="55" y="76"/>
                      <a:pt x="55" y="76"/>
                      <a:pt x="55" y="76"/>
                    </a:cubicBezTo>
                    <a:cubicBezTo>
                      <a:pt x="77" y="76"/>
                      <a:pt x="77" y="76"/>
                      <a:pt x="77" y="76"/>
                    </a:cubicBezTo>
                    <a:cubicBezTo>
                      <a:pt x="67" y="86"/>
                      <a:pt x="67" y="86"/>
                      <a:pt x="67" y="86"/>
                    </a:cubicBezTo>
                    <a:cubicBezTo>
                      <a:pt x="76" y="163"/>
                      <a:pt x="76" y="163"/>
                      <a:pt x="76" y="163"/>
                    </a:cubicBezTo>
                    <a:cubicBezTo>
                      <a:pt x="121" y="163"/>
                      <a:pt x="121" y="163"/>
                      <a:pt x="121" y="163"/>
                    </a:cubicBezTo>
                    <a:cubicBezTo>
                      <a:pt x="121" y="163"/>
                      <a:pt x="132" y="153"/>
                      <a:pt x="12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49" name="Freeform 40"/>
              <p:cNvSpPr/>
              <p:nvPr/>
            </p:nvSpPr>
            <p:spPr bwMode="auto">
              <a:xfrm>
                <a:off x="8513763" y="2709863"/>
                <a:ext cx="242887" cy="385763"/>
              </a:xfrm>
              <a:custGeom>
                <a:avLst/>
                <a:gdLst>
                  <a:gd name="T0" fmla="*/ 68 w 84"/>
                  <a:gd name="T1" fmla="*/ 104 h 133"/>
                  <a:gd name="T2" fmla="*/ 70 w 84"/>
                  <a:gd name="T3" fmla="*/ 96 h 133"/>
                  <a:gd name="T4" fmla="*/ 82 w 84"/>
                  <a:gd name="T5" fmla="*/ 64 h 133"/>
                  <a:gd name="T6" fmla="*/ 72 w 84"/>
                  <a:gd name="T7" fmla="*/ 60 h 133"/>
                  <a:gd name="T8" fmla="*/ 64 w 84"/>
                  <a:gd name="T9" fmla="*/ 60 h 133"/>
                  <a:gd name="T10" fmla="*/ 84 w 84"/>
                  <a:gd name="T11" fmla="*/ 31 h 133"/>
                  <a:gd name="T12" fmla="*/ 54 w 84"/>
                  <a:gd name="T13" fmla="*/ 0 h 133"/>
                  <a:gd name="T14" fmla="*/ 23 w 84"/>
                  <a:gd name="T15" fmla="*/ 31 h 133"/>
                  <a:gd name="T16" fmla="*/ 43 w 84"/>
                  <a:gd name="T17" fmla="*/ 60 h 133"/>
                  <a:gd name="T18" fmla="*/ 35 w 84"/>
                  <a:gd name="T19" fmla="*/ 60 h 133"/>
                  <a:gd name="T20" fmla="*/ 5 w 84"/>
                  <a:gd name="T21" fmla="*/ 110 h 133"/>
                  <a:gd name="T22" fmla="*/ 9 w 84"/>
                  <a:gd name="T23" fmla="*/ 133 h 133"/>
                  <a:gd name="T24" fmla="*/ 45 w 84"/>
                  <a:gd name="T25" fmla="*/ 133 h 133"/>
                  <a:gd name="T26" fmla="*/ 53 w 84"/>
                  <a:gd name="T27" fmla="*/ 70 h 133"/>
                  <a:gd name="T28" fmla="*/ 45 w 84"/>
                  <a:gd name="T29" fmla="*/ 62 h 133"/>
                  <a:gd name="T30" fmla="*/ 62 w 84"/>
                  <a:gd name="T31" fmla="*/ 62 h 133"/>
                  <a:gd name="T32" fmla="*/ 55 w 84"/>
                  <a:gd name="T33" fmla="*/ 70 h 133"/>
                  <a:gd name="T34" fmla="*/ 62 w 84"/>
                  <a:gd name="T35" fmla="*/ 133 h 133"/>
                  <a:gd name="T36" fmla="*/ 71 w 84"/>
                  <a:gd name="T37" fmla="*/ 133 h 133"/>
                  <a:gd name="T38" fmla="*/ 68 w 84"/>
                  <a:gd name="T39" fmla="*/ 104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68" y="104"/>
                    </a:moveTo>
                    <a:cubicBezTo>
                      <a:pt x="68" y="102"/>
                      <a:pt x="69" y="99"/>
                      <a:pt x="70" y="96"/>
                    </a:cubicBezTo>
                    <a:cubicBezTo>
                      <a:pt x="73" y="87"/>
                      <a:pt x="77" y="75"/>
                      <a:pt x="82" y="64"/>
                    </a:cubicBezTo>
                    <a:cubicBezTo>
                      <a:pt x="79" y="61"/>
                      <a:pt x="76" y="60"/>
                      <a:pt x="72" y="60"/>
                    </a:cubicBezTo>
                    <a:cubicBezTo>
                      <a:pt x="64" y="60"/>
                      <a:pt x="64" y="60"/>
                      <a:pt x="64" y="60"/>
                    </a:cubicBezTo>
                    <a:cubicBezTo>
                      <a:pt x="76" y="55"/>
                      <a:pt x="84" y="44"/>
                      <a:pt x="84" y="31"/>
                    </a:cubicBezTo>
                    <a:cubicBezTo>
                      <a:pt x="84" y="14"/>
                      <a:pt x="71" y="0"/>
                      <a:pt x="54" y="0"/>
                    </a:cubicBezTo>
                    <a:cubicBezTo>
                      <a:pt x="37" y="0"/>
                      <a:pt x="23" y="14"/>
                      <a:pt x="23" y="31"/>
                    </a:cubicBezTo>
                    <a:cubicBezTo>
                      <a:pt x="23" y="44"/>
                      <a:pt x="32" y="55"/>
                      <a:pt x="43" y="60"/>
                    </a:cubicBezTo>
                    <a:cubicBezTo>
                      <a:pt x="35" y="60"/>
                      <a:pt x="35" y="60"/>
                      <a:pt x="35" y="60"/>
                    </a:cubicBezTo>
                    <a:cubicBezTo>
                      <a:pt x="19" y="60"/>
                      <a:pt x="9" y="100"/>
                      <a:pt x="5" y="110"/>
                    </a:cubicBezTo>
                    <a:cubicBezTo>
                      <a:pt x="0" y="125"/>
                      <a:pt x="9" y="133"/>
                      <a:pt x="9" y="133"/>
                    </a:cubicBezTo>
                    <a:cubicBezTo>
                      <a:pt x="45" y="133"/>
                      <a:pt x="45" y="133"/>
                      <a:pt x="45" y="133"/>
                    </a:cubicBezTo>
                    <a:cubicBezTo>
                      <a:pt x="53" y="70"/>
                      <a:pt x="53" y="70"/>
                      <a:pt x="53" y="70"/>
                    </a:cubicBezTo>
                    <a:cubicBezTo>
                      <a:pt x="45" y="62"/>
                      <a:pt x="45" y="62"/>
                      <a:pt x="45" y="62"/>
                    </a:cubicBezTo>
                    <a:cubicBezTo>
                      <a:pt x="62" y="62"/>
                      <a:pt x="62" y="62"/>
                      <a:pt x="62" y="62"/>
                    </a:cubicBezTo>
                    <a:cubicBezTo>
                      <a:pt x="55" y="70"/>
                      <a:pt x="55" y="70"/>
                      <a:pt x="55" y="70"/>
                    </a:cubicBezTo>
                    <a:cubicBezTo>
                      <a:pt x="62" y="133"/>
                      <a:pt x="62" y="133"/>
                      <a:pt x="62" y="133"/>
                    </a:cubicBezTo>
                    <a:cubicBezTo>
                      <a:pt x="71" y="133"/>
                      <a:pt x="71" y="133"/>
                      <a:pt x="71" y="133"/>
                    </a:cubicBezTo>
                    <a:cubicBezTo>
                      <a:pt x="67" y="128"/>
                      <a:pt x="62" y="118"/>
                      <a:pt x="68"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0" name="Freeform 41"/>
              <p:cNvSpPr/>
              <p:nvPr/>
            </p:nvSpPr>
            <p:spPr bwMode="auto">
              <a:xfrm>
                <a:off x="9034463" y="2709863"/>
                <a:ext cx="244475" cy="385763"/>
              </a:xfrm>
              <a:custGeom>
                <a:avLst/>
                <a:gdLst>
                  <a:gd name="T0" fmla="*/ 79 w 84"/>
                  <a:gd name="T1" fmla="*/ 110 h 133"/>
                  <a:gd name="T2" fmla="*/ 49 w 84"/>
                  <a:gd name="T3" fmla="*/ 60 h 133"/>
                  <a:gd name="T4" fmla="*/ 41 w 84"/>
                  <a:gd name="T5" fmla="*/ 60 h 133"/>
                  <a:gd name="T6" fmla="*/ 61 w 84"/>
                  <a:gd name="T7" fmla="*/ 31 h 133"/>
                  <a:gd name="T8" fmla="*/ 30 w 84"/>
                  <a:gd name="T9" fmla="*/ 0 h 133"/>
                  <a:gd name="T10" fmla="*/ 0 w 84"/>
                  <a:gd name="T11" fmla="*/ 31 h 133"/>
                  <a:gd name="T12" fmla="*/ 20 w 84"/>
                  <a:gd name="T13" fmla="*/ 60 h 133"/>
                  <a:gd name="T14" fmla="*/ 12 w 84"/>
                  <a:gd name="T15" fmla="*/ 60 h 133"/>
                  <a:gd name="T16" fmla="*/ 2 w 84"/>
                  <a:gd name="T17" fmla="*/ 64 h 133"/>
                  <a:gd name="T18" fmla="*/ 14 w 84"/>
                  <a:gd name="T19" fmla="*/ 96 h 133"/>
                  <a:gd name="T20" fmla="*/ 16 w 84"/>
                  <a:gd name="T21" fmla="*/ 104 h 133"/>
                  <a:gd name="T22" fmla="*/ 13 w 84"/>
                  <a:gd name="T23" fmla="*/ 133 h 133"/>
                  <a:gd name="T24" fmla="*/ 22 w 84"/>
                  <a:gd name="T25" fmla="*/ 133 h 133"/>
                  <a:gd name="T26" fmla="*/ 29 w 84"/>
                  <a:gd name="T27" fmla="*/ 70 h 133"/>
                  <a:gd name="T28" fmla="*/ 22 w 84"/>
                  <a:gd name="T29" fmla="*/ 62 h 133"/>
                  <a:gd name="T30" fmla="*/ 39 w 84"/>
                  <a:gd name="T31" fmla="*/ 62 h 133"/>
                  <a:gd name="T32" fmla="*/ 31 w 84"/>
                  <a:gd name="T33" fmla="*/ 70 h 133"/>
                  <a:gd name="T34" fmla="*/ 39 w 84"/>
                  <a:gd name="T35" fmla="*/ 133 h 133"/>
                  <a:gd name="T36" fmla="*/ 75 w 84"/>
                  <a:gd name="T37" fmla="*/ 133 h 133"/>
                  <a:gd name="T38" fmla="*/ 79 w 84"/>
                  <a:gd name="T39" fmla="*/ 11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133">
                    <a:moveTo>
                      <a:pt x="79" y="110"/>
                    </a:moveTo>
                    <a:cubicBezTo>
                      <a:pt x="75" y="100"/>
                      <a:pt x="65" y="60"/>
                      <a:pt x="49" y="60"/>
                    </a:cubicBezTo>
                    <a:cubicBezTo>
                      <a:pt x="41" y="60"/>
                      <a:pt x="41" y="60"/>
                      <a:pt x="41" y="60"/>
                    </a:cubicBezTo>
                    <a:cubicBezTo>
                      <a:pt x="52" y="55"/>
                      <a:pt x="61" y="44"/>
                      <a:pt x="61" y="31"/>
                    </a:cubicBezTo>
                    <a:cubicBezTo>
                      <a:pt x="61" y="14"/>
                      <a:pt x="47" y="0"/>
                      <a:pt x="30" y="0"/>
                    </a:cubicBezTo>
                    <a:cubicBezTo>
                      <a:pt x="13" y="0"/>
                      <a:pt x="0" y="14"/>
                      <a:pt x="0" y="31"/>
                    </a:cubicBezTo>
                    <a:cubicBezTo>
                      <a:pt x="0" y="44"/>
                      <a:pt x="8" y="55"/>
                      <a:pt x="20" y="60"/>
                    </a:cubicBezTo>
                    <a:cubicBezTo>
                      <a:pt x="12" y="60"/>
                      <a:pt x="12" y="60"/>
                      <a:pt x="12" y="60"/>
                    </a:cubicBezTo>
                    <a:cubicBezTo>
                      <a:pt x="8" y="60"/>
                      <a:pt x="5" y="61"/>
                      <a:pt x="2" y="64"/>
                    </a:cubicBezTo>
                    <a:cubicBezTo>
                      <a:pt x="7" y="75"/>
                      <a:pt x="11" y="87"/>
                      <a:pt x="14" y="96"/>
                    </a:cubicBezTo>
                    <a:cubicBezTo>
                      <a:pt x="15" y="99"/>
                      <a:pt x="16" y="102"/>
                      <a:pt x="16" y="104"/>
                    </a:cubicBezTo>
                    <a:cubicBezTo>
                      <a:pt x="22" y="118"/>
                      <a:pt x="17" y="128"/>
                      <a:pt x="13" y="133"/>
                    </a:cubicBezTo>
                    <a:cubicBezTo>
                      <a:pt x="22" y="133"/>
                      <a:pt x="22" y="133"/>
                      <a:pt x="22" y="133"/>
                    </a:cubicBezTo>
                    <a:cubicBezTo>
                      <a:pt x="29" y="70"/>
                      <a:pt x="29" y="70"/>
                      <a:pt x="29" y="70"/>
                    </a:cubicBezTo>
                    <a:cubicBezTo>
                      <a:pt x="22" y="62"/>
                      <a:pt x="22" y="62"/>
                      <a:pt x="22" y="62"/>
                    </a:cubicBezTo>
                    <a:cubicBezTo>
                      <a:pt x="39" y="62"/>
                      <a:pt x="39" y="62"/>
                      <a:pt x="39" y="62"/>
                    </a:cubicBezTo>
                    <a:cubicBezTo>
                      <a:pt x="31" y="70"/>
                      <a:pt x="31" y="70"/>
                      <a:pt x="31" y="70"/>
                    </a:cubicBezTo>
                    <a:cubicBezTo>
                      <a:pt x="39" y="133"/>
                      <a:pt x="39" y="133"/>
                      <a:pt x="39" y="133"/>
                    </a:cubicBezTo>
                    <a:cubicBezTo>
                      <a:pt x="75" y="133"/>
                      <a:pt x="75" y="133"/>
                      <a:pt x="75" y="133"/>
                    </a:cubicBezTo>
                    <a:cubicBezTo>
                      <a:pt x="75" y="133"/>
                      <a:pt x="84" y="125"/>
                      <a:pt x="79"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grpSp>
      </p:grpSp>
      <p:grpSp>
        <p:nvGrpSpPr>
          <p:cNvPr id="51" name="Group 50"/>
          <p:cNvGrpSpPr/>
          <p:nvPr/>
        </p:nvGrpSpPr>
        <p:grpSpPr>
          <a:xfrm>
            <a:off x="3544888" y="1357313"/>
            <a:ext cx="922337" cy="1042987"/>
            <a:chOff x="3545184" y="1357154"/>
            <a:chExt cx="922624" cy="1043646"/>
          </a:xfrm>
        </p:grpSpPr>
        <p:sp>
          <p:nvSpPr>
            <p:cNvPr id="50229" name="Freeform 14"/>
            <p:cNvSpPr/>
            <p:nvPr/>
          </p:nvSpPr>
          <p:spPr>
            <a:xfrm>
              <a:off x="3600336" y="1388031"/>
              <a:ext cx="406554" cy="178316"/>
            </a:xfrm>
            <a:custGeom>
              <a:avLst/>
              <a:gdLst/>
              <a:ahLst/>
              <a:cxnLst>
                <a:cxn ang="0">
                  <a:pos x="0" y="178316"/>
                </a:cxn>
                <a:cxn ang="0">
                  <a:pos x="313582" y="0"/>
                </a:cxn>
                <a:cxn ang="0">
                  <a:pos x="406554" y="0"/>
                </a:cxn>
                <a:cxn ang="0">
                  <a:pos x="406554" y="178316"/>
                </a:cxn>
                <a:cxn ang="0">
                  <a:pos x="0" y="178316"/>
                </a:cxn>
              </a:cxnLst>
              <a:rect l="0" t="0" r="0" b="0"/>
              <a:pathLst>
                <a:path w="516" h="231">
                  <a:moveTo>
                    <a:pt x="0" y="231"/>
                  </a:moveTo>
                  <a:lnTo>
                    <a:pt x="398" y="0"/>
                  </a:lnTo>
                  <a:lnTo>
                    <a:pt x="516" y="0"/>
                  </a:lnTo>
                  <a:lnTo>
                    <a:pt x="516" y="231"/>
                  </a:lnTo>
                  <a:lnTo>
                    <a:pt x="0" y="231"/>
                  </a:lnTo>
                  <a:close/>
                </a:path>
              </a:pathLst>
            </a:custGeom>
            <a:solidFill>
              <a:srgbClr val="5F6524">
                <a:alpha val="100000"/>
              </a:srgbClr>
            </a:solidFill>
            <a:ln w="9525">
              <a:noFill/>
            </a:ln>
          </p:spPr>
          <p:txBody>
            <a:bodyPr/>
            <a:lstStyle/>
            <a:p>
              <a:endParaRPr lang="zh-CN" altLang="en-US"/>
            </a:p>
          </p:txBody>
        </p:sp>
        <p:sp>
          <p:nvSpPr>
            <p:cNvPr id="53" name="Freeform 15"/>
            <p:cNvSpPr/>
            <p:nvPr/>
          </p:nvSpPr>
          <p:spPr bwMode="auto">
            <a:xfrm>
              <a:off x="3545184" y="1357154"/>
              <a:ext cx="922624" cy="1043646"/>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4" name="Freeform 16"/>
            <p:cNvSpPr/>
            <p:nvPr/>
          </p:nvSpPr>
          <p:spPr bwMode="auto">
            <a:xfrm>
              <a:off x="3600337" y="1388031"/>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232" name="Freeform 25"/>
            <p:cNvSpPr/>
            <p:nvPr/>
          </p:nvSpPr>
          <p:spPr>
            <a:xfrm>
              <a:off x="3840644" y="1549364"/>
              <a:ext cx="40971" cy="147438"/>
            </a:xfrm>
            <a:custGeom>
              <a:avLst/>
              <a:gdLst/>
              <a:ahLst/>
              <a:cxnLst>
                <a:cxn ang="0">
                  <a:pos x="19779" y="147438"/>
                </a:cxn>
                <a:cxn ang="0">
                  <a:pos x="19779" y="33700"/>
                </a:cxn>
                <a:cxn ang="0">
                  <a:pos x="0" y="33700"/>
                </a:cxn>
                <a:cxn ang="0">
                  <a:pos x="0" y="18254"/>
                </a:cxn>
                <a:cxn ang="0">
                  <a:pos x="15541" y="12638"/>
                </a:cxn>
                <a:cxn ang="0">
                  <a:pos x="25430" y="0"/>
                </a:cxn>
                <a:cxn ang="0">
                  <a:pos x="40971" y="0"/>
                </a:cxn>
                <a:cxn ang="0">
                  <a:pos x="40971" y="147438"/>
                </a:cxn>
                <a:cxn ang="0">
                  <a:pos x="19779" y="147438"/>
                </a:cxn>
              </a:cxnLst>
              <a:rect l="0" t="0" r="0" b="0"/>
              <a:pathLst>
                <a:path w="29" h="105">
                  <a:moveTo>
                    <a:pt x="14" y="105"/>
                  </a:moveTo>
                  <a:cubicBezTo>
                    <a:pt x="14" y="24"/>
                    <a:pt x="14" y="24"/>
                    <a:pt x="14" y="24"/>
                  </a:cubicBezTo>
                  <a:cubicBezTo>
                    <a:pt x="0" y="24"/>
                    <a:pt x="0" y="24"/>
                    <a:pt x="0" y="24"/>
                  </a:cubicBezTo>
                  <a:cubicBezTo>
                    <a:pt x="0" y="13"/>
                    <a:pt x="0" y="13"/>
                    <a:pt x="0" y="13"/>
                  </a:cubicBezTo>
                  <a:cubicBezTo>
                    <a:pt x="4" y="13"/>
                    <a:pt x="8" y="11"/>
                    <a:pt x="11" y="9"/>
                  </a:cubicBezTo>
                  <a:cubicBezTo>
                    <a:pt x="15" y="7"/>
                    <a:pt x="17" y="4"/>
                    <a:pt x="18" y="0"/>
                  </a:cubicBezTo>
                  <a:cubicBezTo>
                    <a:pt x="29" y="0"/>
                    <a:pt x="29" y="0"/>
                    <a:pt x="29" y="0"/>
                  </a:cubicBezTo>
                  <a:cubicBezTo>
                    <a:pt x="29" y="105"/>
                    <a:pt x="29" y="105"/>
                    <a:pt x="29" y="105"/>
                  </a:cubicBezTo>
                  <a:lnTo>
                    <a:pt x="14" y="105"/>
                  </a:lnTo>
                  <a:close/>
                </a:path>
              </a:pathLst>
            </a:custGeom>
            <a:solidFill>
              <a:srgbClr val="FFFFFF">
                <a:alpha val="100000"/>
              </a:srgbClr>
            </a:solidFill>
            <a:ln w="9525">
              <a:noFill/>
            </a:ln>
          </p:spPr>
          <p:txBody>
            <a:bodyPr/>
            <a:lstStyle/>
            <a:p>
              <a:endParaRPr lang="zh-CN" altLang="en-US"/>
            </a:p>
          </p:txBody>
        </p:sp>
        <p:grpSp>
          <p:nvGrpSpPr>
            <p:cNvPr id="56" name="组合 41"/>
            <p:cNvGrpSpPr/>
            <p:nvPr/>
          </p:nvGrpSpPr>
          <p:grpSpPr>
            <a:xfrm>
              <a:off x="3823524" y="1816827"/>
              <a:ext cx="366085" cy="301752"/>
              <a:chOff x="5146675" y="766763"/>
              <a:chExt cx="1590676" cy="1338263"/>
            </a:xfrm>
            <a:solidFill>
              <a:srgbClr val="3666D7"/>
            </a:solidFill>
          </p:grpSpPr>
          <p:sp>
            <p:nvSpPr>
              <p:cNvPr id="57" name="Oval 18"/>
              <p:cNvSpPr>
                <a:spLocks noChangeArrowheads="1"/>
              </p:cNvSpPr>
              <p:nvPr/>
            </p:nvSpPr>
            <p:spPr bwMode="auto">
              <a:xfrm>
                <a:off x="5675313" y="766763"/>
                <a:ext cx="533400" cy="534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8" name="Freeform 19"/>
              <p:cNvSpPr/>
              <p:nvPr/>
            </p:nvSpPr>
            <p:spPr bwMode="auto">
              <a:xfrm>
                <a:off x="5511800" y="1344613"/>
                <a:ext cx="860425" cy="760413"/>
              </a:xfrm>
              <a:custGeom>
                <a:avLst/>
                <a:gdLst>
                  <a:gd name="T0" fmla="*/ 201 w 301"/>
                  <a:gd name="T1" fmla="*/ 0 h 266"/>
                  <a:gd name="T2" fmla="*/ 151 w 301"/>
                  <a:gd name="T3" fmla="*/ 67 h 266"/>
                  <a:gd name="T4" fmla="*/ 101 w 301"/>
                  <a:gd name="T5" fmla="*/ 0 h 266"/>
                  <a:gd name="T6" fmla="*/ 0 w 301"/>
                  <a:gd name="T7" fmla="*/ 144 h 266"/>
                  <a:gd name="T8" fmla="*/ 0 w 301"/>
                  <a:gd name="T9" fmla="*/ 235 h 266"/>
                  <a:gd name="T10" fmla="*/ 0 w 301"/>
                  <a:gd name="T11" fmla="*/ 235 h 266"/>
                  <a:gd name="T12" fmla="*/ 151 w 301"/>
                  <a:gd name="T13" fmla="*/ 266 h 266"/>
                  <a:gd name="T14" fmla="*/ 301 w 301"/>
                  <a:gd name="T15" fmla="*/ 235 h 266"/>
                  <a:gd name="T16" fmla="*/ 301 w 301"/>
                  <a:gd name="T17" fmla="*/ 235 h 266"/>
                  <a:gd name="T18" fmla="*/ 301 w 301"/>
                  <a:gd name="T19" fmla="*/ 144 h 266"/>
                  <a:gd name="T20" fmla="*/ 201 w 301"/>
                  <a:gd name="T2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1" h="266">
                    <a:moveTo>
                      <a:pt x="201" y="0"/>
                    </a:moveTo>
                    <a:cubicBezTo>
                      <a:pt x="151" y="67"/>
                      <a:pt x="151" y="67"/>
                      <a:pt x="151" y="67"/>
                    </a:cubicBezTo>
                    <a:cubicBezTo>
                      <a:pt x="101" y="0"/>
                      <a:pt x="101" y="0"/>
                      <a:pt x="101" y="0"/>
                    </a:cubicBezTo>
                    <a:cubicBezTo>
                      <a:pt x="42" y="21"/>
                      <a:pt x="0" y="78"/>
                      <a:pt x="0" y="144"/>
                    </a:cubicBezTo>
                    <a:cubicBezTo>
                      <a:pt x="0" y="235"/>
                      <a:pt x="0" y="235"/>
                      <a:pt x="0" y="235"/>
                    </a:cubicBezTo>
                    <a:cubicBezTo>
                      <a:pt x="0" y="235"/>
                      <a:pt x="0" y="235"/>
                      <a:pt x="0" y="235"/>
                    </a:cubicBezTo>
                    <a:cubicBezTo>
                      <a:pt x="3" y="252"/>
                      <a:pt x="69" y="266"/>
                      <a:pt x="151" y="266"/>
                    </a:cubicBezTo>
                    <a:cubicBezTo>
                      <a:pt x="232" y="266"/>
                      <a:pt x="298" y="252"/>
                      <a:pt x="301" y="235"/>
                    </a:cubicBezTo>
                    <a:cubicBezTo>
                      <a:pt x="301" y="235"/>
                      <a:pt x="301" y="235"/>
                      <a:pt x="301" y="235"/>
                    </a:cubicBezTo>
                    <a:cubicBezTo>
                      <a:pt x="301" y="144"/>
                      <a:pt x="301" y="144"/>
                      <a:pt x="301" y="144"/>
                    </a:cubicBezTo>
                    <a:cubicBezTo>
                      <a:pt x="301" y="78"/>
                      <a:pt x="259" y="21"/>
                      <a:pt x="20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9" name="Freeform 20"/>
              <p:cNvSpPr/>
              <p:nvPr/>
            </p:nvSpPr>
            <p:spPr bwMode="auto">
              <a:xfrm>
                <a:off x="5900738" y="1319213"/>
                <a:ext cx="85725" cy="50800"/>
              </a:xfrm>
              <a:custGeom>
                <a:avLst/>
                <a:gdLst>
                  <a:gd name="T0" fmla="*/ 30 w 30"/>
                  <a:gd name="T1" fmla="*/ 1 h 18"/>
                  <a:gd name="T2" fmla="*/ 15 w 30"/>
                  <a:gd name="T3" fmla="*/ 0 h 18"/>
                  <a:gd name="T4" fmla="*/ 1 w 30"/>
                  <a:gd name="T5" fmla="*/ 1 h 18"/>
                  <a:gd name="T6" fmla="*/ 7 w 30"/>
                  <a:gd name="T7" fmla="*/ 18 h 18"/>
                  <a:gd name="T8" fmla="*/ 24 w 30"/>
                  <a:gd name="T9" fmla="*/ 18 h 18"/>
                  <a:gd name="T10" fmla="*/ 30 w 30"/>
                  <a:gd name="T11" fmla="*/ 1 h 18"/>
                </a:gdLst>
                <a:ahLst/>
                <a:cxnLst>
                  <a:cxn ang="0">
                    <a:pos x="T0" y="T1"/>
                  </a:cxn>
                  <a:cxn ang="0">
                    <a:pos x="T2" y="T3"/>
                  </a:cxn>
                  <a:cxn ang="0">
                    <a:pos x="T4" y="T5"/>
                  </a:cxn>
                  <a:cxn ang="0">
                    <a:pos x="T6" y="T7"/>
                  </a:cxn>
                  <a:cxn ang="0">
                    <a:pos x="T8" y="T9"/>
                  </a:cxn>
                  <a:cxn ang="0">
                    <a:pos x="T10" y="T11"/>
                  </a:cxn>
                </a:cxnLst>
                <a:rect l="0" t="0" r="r" b="b"/>
                <a:pathLst>
                  <a:path w="30" h="18">
                    <a:moveTo>
                      <a:pt x="30" y="1"/>
                    </a:moveTo>
                    <a:cubicBezTo>
                      <a:pt x="25" y="0"/>
                      <a:pt x="20" y="0"/>
                      <a:pt x="15" y="0"/>
                    </a:cubicBezTo>
                    <a:cubicBezTo>
                      <a:pt x="10" y="0"/>
                      <a:pt x="6" y="0"/>
                      <a:pt x="1" y="1"/>
                    </a:cubicBezTo>
                    <a:cubicBezTo>
                      <a:pt x="1" y="1"/>
                      <a:pt x="0" y="11"/>
                      <a:pt x="7" y="18"/>
                    </a:cubicBezTo>
                    <a:cubicBezTo>
                      <a:pt x="7" y="18"/>
                      <a:pt x="18" y="18"/>
                      <a:pt x="24" y="18"/>
                    </a:cubicBezTo>
                    <a:cubicBezTo>
                      <a:pt x="24" y="18"/>
                      <a:pt x="30" y="12"/>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0" name="Freeform 21"/>
              <p:cNvSpPr/>
              <p:nvPr/>
            </p:nvSpPr>
            <p:spPr bwMode="auto">
              <a:xfrm>
                <a:off x="5894388" y="1377951"/>
                <a:ext cx="95250" cy="130175"/>
              </a:xfrm>
              <a:custGeom>
                <a:avLst/>
                <a:gdLst>
                  <a:gd name="T0" fmla="*/ 15 w 60"/>
                  <a:gd name="T1" fmla="*/ 0 h 82"/>
                  <a:gd name="T2" fmla="*/ 47 w 60"/>
                  <a:gd name="T3" fmla="*/ 0 h 82"/>
                  <a:gd name="T4" fmla="*/ 60 w 60"/>
                  <a:gd name="T5" fmla="*/ 47 h 82"/>
                  <a:gd name="T6" fmla="*/ 31 w 60"/>
                  <a:gd name="T7" fmla="*/ 82 h 82"/>
                  <a:gd name="T8" fmla="*/ 0 w 60"/>
                  <a:gd name="T9" fmla="*/ 47 h 82"/>
                  <a:gd name="T10" fmla="*/ 15 w 60"/>
                  <a:gd name="T11" fmla="*/ 0 h 82"/>
                </a:gdLst>
                <a:ahLst/>
                <a:cxnLst>
                  <a:cxn ang="0">
                    <a:pos x="T0" y="T1"/>
                  </a:cxn>
                  <a:cxn ang="0">
                    <a:pos x="T2" y="T3"/>
                  </a:cxn>
                  <a:cxn ang="0">
                    <a:pos x="T4" y="T5"/>
                  </a:cxn>
                  <a:cxn ang="0">
                    <a:pos x="T6" y="T7"/>
                  </a:cxn>
                  <a:cxn ang="0">
                    <a:pos x="T8" y="T9"/>
                  </a:cxn>
                  <a:cxn ang="0">
                    <a:pos x="T10" y="T11"/>
                  </a:cxn>
                </a:cxnLst>
                <a:rect l="0" t="0" r="r" b="b"/>
                <a:pathLst>
                  <a:path w="60" h="82">
                    <a:moveTo>
                      <a:pt x="15" y="0"/>
                    </a:moveTo>
                    <a:lnTo>
                      <a:pt x="47" y="0"/>
                    </a:lnTo>
                    <a:lnTo>
                      <a:pt x="60" y="47"/>
                    </a:lnTo>
                    <a:lnTo>
                      <a:pt x="31" y="82"/>
                    </a:lnTo>
                    <a:lnTo>
                      <a:pt x="0" y="47"/>
                    </a:ln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1" name="Freeform 22"/>
              <p:cNvSpPr/>
              <p:nvPr/>
            </p:nvSpPr>
            <p:spPr bwMode="auto">
              <a:xfrm>
                <a:off x="5432425" y="1427163"/>
                <a:ext cx="71438" cy="96838"/>
              </a:xfrm>
              <a:custGeom>
                <a:avLst/>
                <a:gdLst>
                  <a:gd name="T0" fmla="*/ 23 w 45"/>
                  <a:gd name="T1" fmla="*/ 61 h 61"/>
                  <a:gd name="T2" fmla="*/ 45 w 45"/>
                  <a:gd name="T3" fmla="*/ 34 h 61"/>
                  <a:gd name="T4" fmla="*/ 34 w 45"/>
                  <a:gd name="T5" fmla="*/ 0 h 61"/>
                  <a:gd name="T6" fmla="*/ 11 w 45"/>
                  <a:gd name="T7" fmla="*/ 0 h 61"/>
                  <a:gd name="T8" fmla="*/ 0 w 45"/>
                  <a:gd name="T9" fmla="*/ 34 h 61"/>
                  <a:gd name="T10" fmla="*/ 23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3" y="61"/>
                    </a:moveTo>
                    <a:lnTo>
                      <a:pt x="45" y="34"/>
                    </a:lnTo>
                    <a:lnTo>
                      <a:pt x="34" y="0"/>
                    </a:lnTo>
                    <a:lnTo>
                      <a:pt x="11" y="0"/>
                    </a:lnTo>
                    <a:lnTo>
                      <a:pt x="0" y="34"/>
                    </a:lnTo>
                    <a:lnTo>
                      <a:pt x="23"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2" name="Freeform 23"/>
              <p:cNvSpPr/>
              <p:nvPr/>
            </p:nvSpPr>
            <p:spPr bwMode="auto">
              <a:xfrm>
                <a:off x="5146675" y="1401763"/>
                <a:ext cx="465138" cy="568325"/>
              </a:xfrm>
              <a:custGeom>
                <a:avLst/>
                <a:gdLst>
                  <a:gd name="T0" fmla="*/ 150 w 163"/>
                  <a:gd name="T1" fmla="*/ 0 h 199"/>
                  <a:gd name="T2" fmla="*/ 113 w 163"/>
                  <a:gd name="T3" fmla="*/ 50 h 199"/>
                  <a:gd name="T4" fmla="*/ 75 w 163"/>
                  <a:gd name="T5" fmla="*/ 0 h 199"/>
                  <a:gd name="T6" fmla="*/ 0 w 163"/>
                  <a:gd name="T7" fmla="*/ 108 h 199"/>
                  <a:gd name="T8" fmla="*/ 0 w 163"/>
                  <a:gd name="T9" fmla="*/ 176 h 199"/>
                  <a:gd name="T10" fmla="*/ 0 w 163"/>
                  <a:gd name="T11" fmla="*/ 176 h 199"/>
                  <a:gd name="T12" fmla="*/ 113 w 163"/>
                  <a:gd name="T13" fmla="*/ 199 h 199"/>
                  <a:gd name="T14" fmla="*/ 114 w 163"/>
                  <a:gd name="T15" fmla="*/ 199 h 199"/>
                  <a:gd name="T16" fmla="*/ 114 w 163"/>
                  <a:gd name="T17" fmla="*/ 124 h 199"/>
                  <a:gd name="T18" fmla="*/ 163 w 163"/>
                  <a:gd name="T19" fmla="*/ 6 h 199"/>
                  <a:gd name="T20" fmla="*/ 150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150" y="0"/>
                    </a:moveTo>
                    <a:cubicBezTo>
                      <a:pt x="113" y="50"/>
                      <a:pt x="113" y="50"/>
                      <a:pt x="113" y="50"/>
                    </a:cubicBezTo>
                    <a:cubicBezTo>
                      <a:pt x="75" y="0"/>
                      <a:pt x="75" y="0"/>
                      <a:pt x="75" y="0"/>
                    </a:cubicBezTo>
                    <a:cubicBezTo>
                      <a:pt x="31" y="16"/>
                      <a:pt x="0" y="58"/>
                      <a:pt x="0" y="108"/>
                    </a:cubicBezTo>
                    <a:cubicBezTo>
                      <a:pt x="0" y="176"/>
                      <a:pt x="0" y="176"/>
                      <a:pt x="0" y="176"/>
                    </a:cubicBezTo>
                    <a:cubicBezTo>
                      <a:pt x="0" y="176"/>
                      <a:pt x="0" y="176"/>
                      <a:pt x="0" y="176"/>
                    </a:cubicBezTo>
                    <a:cubicBezTo>
                      <a:pt x="2" y="189"/>
                      <a:pt x="52" y="199"/>
                      <a:pt x="113" y="199"/>
                    </a:cubicBezTo>
                    <a:cubicBezTo>
                      <a:pt x="113" y="199"/>
                      <a:pt x="114" y="199"/>
                      <a:pt x="114" y="199"/>
                    </a:cubicBezTo>
                    <a:cubicBezTo>
                      <a:pt x="114" y="124"/>
                      <a:pt x="114" y="124"/>
                      <a:pt x="114" y="124"/>
                    </a:cubicBezTo>
                    <a:cubicBezTo>
                      <a:pt x="114" y="78"/>
                      <a:pt x="133" y="36"/>
                      <a:pt x="163" y="6"/>
                    </a:cubicBezTo>
                    <a:cubicBezTo>
                      <a:pt x="159" y="3"/>
                      <a:pt x="155" y="2"/>
                      <a:pt x="1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3" name="Freeform 24"/>
              <p:cNvSpPr/>
              <p:nvPr/>
            </p:nvSpPr>
            <p:spPr bwMode="auto">
              <a:xfrm>
                <a:off x="5438775" y="1381126"/>
                <a:ext cx="61913" cy="41275"/>
              </a:xfrm>
              <a:custGeom>
                <a:avLst/>
                <a:gdLst>
                  <a:gd name="T0" fmla="*/ 18 w 22"/>
                  <a:gd name="T1" fmla="*/ 14 h 14"/>
                  <a:gd name="T2" fmla="*/ 22 w 22"/>
                  <a:gd name="T3" fmla="*/ 1 h 14"/>
                  <a:gd name="T4" fmla="*/ 11 w 22"/>
                  <a:gd name="T5" fmla="*/ 0 h 14"/>
                  <a:gd name="T6" fmla="*/ 0 w 22"/>
                  <a:gd name="T7" fmla="*/ 1 h 14"/>
                  <a:gd name="T8" fmla="*/ 5 w 22"/>
                  <a:gd name="T9" fmla="*/ 14 h 14"/>
                  <a:gd name="T10" fmla="*/ 18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8" y="14"/>
                    </a:moveTo>
                    <a:cubicBezTo>
                      <a:pt x="18" y="14"/>
                      <a:pt x="22" y="9"/>
                      <a:pt x="22" y="1"/>
                    </a:cubicBezTo>
                    <a:cubicBezTo>
                      <a:pt x="18" y="0"/>
                      <a:pt x="15" y="0"/>
                      <a:pt x="11" y="0"/>
                    </a:cubicBezTo>
                    <a:cubicBezTo>
                      <a:pt x="7" y="0"/>
                      <a:pt x="4" y="0"/>
                      <a:pt x="0" y="1"/>
                    </a:cubicBezTo>
                    <a:cubicBezTo>
                      <a:pt x="0" y="1"/>
                      <a:pt x="0" y="8"/>
                      <a:pt x="5" y="14"/>
                    </a:cubicBezTo>
                    <a:cubicBezTo>
                      <a:pt x="5" y="14"/>
                      <a:pt x="13" y="14"/>
                      <a:pt x="18"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4" name="Oval 25"/>
              <p:cNvSpPr>
                <a:spLocks noChangeArrowheads="1"/>
              </p:cNvSpPr>
              <p:nvPr/>
            </p:nvSpPr>
            <p:spPr bwMode="auto">
              <a:xfrm>
                <a:off x="5267325" y="966788"/>
                <a:ext cx="401638"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5" name="Freeform 26"/>
              <p:cNvSpPr/>
              <p:nvPr/>
            </p:nvSpPr>
            <p:spPr bwMode="auto">
              <a:xfrm>
                <a:off x="6386513" y="1381126"/>
                <a:ext cx="61913" cy="41275"/>
              </a:xfrm>
              <a:custGeom>
                <a:avLst/>
                <a:gdLst>
                  <a:gd name="T0" fmla="*/ 17 w 22"/>
                  <a:gd name="T1" fmla="*/ 14 h 14"/>
                  <a:gd name="T2" fmla="*/ 22 w 22"/>
                  <a:gd name="T3" fmla="*/ 1 h 14"/>
                  <a:gd name="T4" fmla="*/ 11 w 22"/>
                  <a:gd name="T5" fmla="*/ 0 h 14"/>
                  <a:gd name="T6" fmla="*/ 0 w 22"/>
                  <a:gd name="T7" fmla="*/ 1 h 14"/>
                  <a:gd name="T8" fmla="*/ 5 w 22"/>
                  <a:gd name="T9" fmla="*/ 14 h 14"/>
                  <a:gd name="T10" fmla="*/ 17 w 22"/>
                  <a:gd name="T11" fmla="*/ 14 h 14"/>
                </a:gdLst>
                <a:ahLst/>
                <a:cxnLst>
                  <a:cxn ang="0">
                    <a:pos x="T0" y="T1"/>
                  </a:cxn>
                  <a:cxn ang="0">
                    <a:pos x="T2" y="T3"/>
                  </a:cxn>
                  <a:cxn ang="0">
                    <a:pos x="T4" y="T5"/>
                  </a:cxn>
                  <a:cxn ang="0">
                    <a:pos x="T6" y="T7"/>
                  </a:cxn>
                  <a:cxn ang="0">
                    <a:pos x="T8" y="T9"/>
                  </a:cxn>
                  <a:cxn ang="0">
                    <a:pos x="T10" y="T11"/>
                  </a:cxn>
                </a:cxnLst>
                <a:rect l="0" t="0" r="r" b="b"/>
                <a:pathLst>
                  <a:path w="22" h="14">
                    <a:moveTo>
                      <a:pt x="17" y="14"/>
                    </a:moveTo>
                    <a:cubicBezTo>
                      <a:pt x="17" y="14"/>
                      <a:pt x="22" y="9"/>
                      <a:pt x="22" y="1"/>
                    </a:cubicBezTo>
                    <a:cubicBezTo>
                      <a:pt x="18" y="0"/>
                      <a:pt x="15" y="0"/>
                      <a:pt x="11" y="0"/>
                    </a:cubicBezTo>
                    <a:cubicBezTo>
                      <a:pt x="7" y="0"/>
                      <a:pt x="4" y="0"/>
                      <a:pt x="0" y="1"/>
                    </a:cubicBezTo>
                    <a:cubicBezTo>
                      <a:pt x="0" y="1"/>
                      <a:pt x="0" y="8"/>
                      <a:pt x="5" y="14"/>
                    </a:cubicBezTo>
                    <a:cubicBezTo>
                      <a:pt x="5" y="14"/>
                      <a:pt x="13"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6" name="Freeform 27"/>
              <p:cNvSpPr/>
              <p:nvPr/>
            </p:nvSpPr>
            <p:spPr bwMode="auto">
              <a:xfrm>
                <a:off x="6380163" y="1427163"/>
                <a:ext cx="71438" cy="96838"/>
              </a:xfrm>
              <a:custGeom>
                <a:avLst/>
                <a:gdLst>
                  <a:gd name="T0" fmla="*/ 24 w 45"/>
                  <a:gd name="T1" fmla="*/ 61 h 61"/>
                  <a:gd name="T2" fmla="*/ 45 w 45"/>
                  <a:gd name="T3" fmla="*/ 34 h 61"/>
                  <a:gd name="T4" fmla="*/ 34 w 45"/>
                  <a:gd name="T5" fmla="*/ 0 h 61"/>
                  <a:gd name="T6" fmla="*/ 11 w 45"/>
                  <a:gd name="T7" fmla="*/ 0 h 61"/>
                  <a:gd name="T8" fmla="*/ 0 w 45"/>
                  <a:gd name="T9" fmla="*/ 34 h 61"/>
                  <a:gd name="T10" fmla="*/ 24 w 45"/>
                  <a:gd name="T11" fmla="*/ 61 h 61"/>
                </a:gdLst>
                <a:ahLst/>
                <a:cxnLst>
                  <a:cxn ang="0">
                    <a:pos x="T0" y="T1"/>
                  </a:cxn>
                  <a:cxn ang="0">
                    <a:pos x="T2" y="T3"/>
                  </a:cxn>
                  <a:cxn ang="0">
                    <a:pos x="T4" y="T5"/>
                  </a:cxn>
                  <a:cxn ang="0">
                    <a:pos x="T6" y="T7"/>
                  </a:cxn>
                  <a:cxn ang="0">
                    <a:pos x="T8" y="T9"/>
                  </a:cxn>
                  <a:cxn ang="0">
                    <a:pos x="T10" y="T11"/>
                  </a:cxn>
                </a:cxnLst>
                <a:rect l="0" t="0" r="r" b="b"/>
                <a:pathLst>
                  <a:path w="45" h="61">
                    <a:moveTo>
                      <a:pt x="24" y="61"/>
                    </a:moveTo>
                    <a:lnTo>
                      <a:pt x="45" y="34"/>
                    </a:lnTo>
                    <a:lnTo>
                      <a:pt x="34" y="0"/>
                    </a:lnTo>
                    <a:lnTo>
                      <a:pt x="11" y="0"/>
                    </a:lnTo>
                    <a:lnTo>
                      <a:pt x="0" y="34"/>
                    </a:lnTo>
                    <a:lnTo>
                      <a:pt x="24"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7" name="Oval 28"/>
              <p:cNvSpPr>
                <a:spLocks noChangeArrowheads="1"/>
              </p:cNvSpPr>
              <p:nvPr/>
            </p:nvSpPr>
            <p:spPr bwMode="auto">
              <a:xfrm>
                <a:off x="6215063" y="966788"/>
                <a:ext cx="403225" cy="4032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68" name="Freeform 29"/>
              <p:cNvSpPr/>
              <p:nvPr/>
            </p:nvSpPr>
            <p:spPr bwMode="auto">
              <a:xfrm>
                <a:off x="6272213" y="1401763"/>
                <a:ext cx="465138" cy="568325"/>
              </a:xfrm>
              <a:custGeom>
                <a:avLst/>
                <a:gdLst>
                  <a:gd name="T0" fmla="*/ 88 w 163"/>
                  <a:gd name="T1" fmla="*/ 0 h 199"/>
                  <a:gd name="T2" fmla="*/ 51 w 163"/>
                  <a:gd name="T3" fmla="*/ 50 h 199"/>
                  <a:gd name="T4" fmla="*/ 13 w 163"/>
                  <a:gd name="T5" fmla="*/ 0 h 199"/>
                  <a:gd name="T6" fmla="*/ 0 w 163"/>
                  <a:gd name="T7" fmla="*/ 6 h 199"/>
                  <a:gd name="T8" fmla="*/ 49 w 163"/>
                  <a:gd name="T9" fmla="*/ 124 h 199"/>
                  <a:gd name="T10" fmla="*/ 49 w 163"/>
                  <a:gd name="T11" fmla="*/ 199 h 199"/>
                  <a:gd name="T12" fmla="*/ 51 w 163"/>
                  <a:gd name="T13" fmla="*/ 199 h 199"/>
                  <a:gd name="T14" fmla="*/ 163 w 163"/>
                  <a:gd name="T15" fmla="*/ 176 h 199"/>
                  <a:gd name="T16" fmla="*/ 163 w 163"/>
                  <a:gd name="T17" fmla="*/ 176 h 199"/>
                  <a:gd name="T18" fmla="*/ 163 w 163"/>
                  <a:gd name="T19" fmla="*/ 108 h 199"/>
                  <a:gd name="T20" fmla="*/ 88 w 163"/>
                  <a:gd name="T2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99">
                    <a:moveTo>
                      <a:pt x="88" y="0"/>
                    </a:moveTo>
                    <a:cubicBezTo>
                      <a:pt x="51" y="50"/>
                      <a:pt x="51" y="50"/>
                      <a:pt x="51" y="50"/>
                    </a:cubicBezTo>
                    <a:cubicBezTo>
                      <a:pt x="13" y="0"/>
                      <a:pt x="13" y="0"/>
                      <a:pt x="13" y="0"/>
                    </a:cubicBezTo>
                    <a:cubicBezTo>
                      <a:pt x="9" y="2"/>
                      <a:pt x="4" y="3"/>
                      <a:pt x="0" y="6"/>
                    </a:cubicBezTo>
                    <a:cubicBezTo>
                      <a:pt x="30" y="36"/>
                      <a:pt x="49" y="78"/>
                      <a:pt x="49" y="124"/>
                    </a:cubicBezTo>
                    <a:cubicBezTo>
                      <a:pt x="49" y="199"/>
                      <a:pt x="49" y="199"/>
                      <a:pt x="49" y="199"/>
                    </a:cubicBezTo>
                    <a:cubicBezTo>
                      <a:pt x="50" y="199"/>
                      <a:pt x="50" y="199"/>
                      <a:pt x="51" y="199"/>
                    </a:cubicBezTo>
                    <a:cubicBezTo>
                      <a:pt x="112" y="199"/>
                      <a:pt x="161" y="189"/>
                      <a:pt x="163" y="176"/>
                    </a:cubicBezTo>
                    <a:cubicBezTo>
                      <a:pt x="163" y="176"/>
                      <a:pt x="163" y="176"/>
                      <a:pt x="163" y="176"/>
                    </a:cubicBezTo>
                    <a:cubicBezTo>
                      <a:pt x="163" y="108"/>
                      <a:pt x="163" y="108"/>
                      <a:pt x="163" y="108"/>
                    </a:cubicBezTo>
                    <a:cubicBezTo>
                      <a:pt x="163" y="58"/>
                      <a:pt x="132" y="16"/>
                      <a:pt x="8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69" name="Group 68"/>
          <p:cNvGrpSpPr/>
          <p:nvPr/>
        </p:nvGrpSpPr>
        <p:grpSpPr>
          <a:xfrm>
            <a:off x="3009900" y="2266950"/>
            <a:ext cx="920750" cy="1042988"/>
            <a:chOff x="3010204" y="2266485"/>
            <a:chExt cx="921048" cy="1043646"/>
          </a:xfrm>
        </p:grpSpPr>
        <p:sp>
          <p:nvSpPr>
            <p:cNvPr id="50224" name="Freeform 6"/>
            <p:cNvSpPr/>
            <p:nvPr/>
          </p:nvSpPr>
          <p:spPr>
            <a:xfrm>
              <a:off x="3064568" y="2297362"/>
              <a:ext cx="405766" cy="178316"/>
            </a:xfrm>
            <a:custGeom>
              <a:avLst/>
              <a:gdLst/>
              <a:ahLst/>
              <a:cxnLst>
                <a:cxn ang="0">
                  <a:pos x="0" y="178316"/>
                </a:cxn>
                <a:cxn ang="0">
                  <a:pos x="313582" y="0"/>
                </a:cxn>
                <a:cxn ang="0">
                  <a:pos x="405766" y="0"/>
                </a:cxn>
                <a:cxn ang="0">
                  <a:pos x="405766" y="178316"/>
                </a:cxn>
                <a:cxn ang="0">
                  <a:pos x="0" y="178316"/>
                </a:cxn>
              </a:cxnLst>
              <a:rect l="0" t="0" r="0" b="0"/>
              <a:pathLst>
                <a:path w="515" h="231">
                  <a:moveTo>
                    <a:pt x="0" y="231"/>
                  </a:moveTo>
                  <a:lnTo>
                    <a:pt x="398" y="0"/>
                  </a:lnTo>
                  <a:lnTo>
                    <a:pt x="515" y="0"/>
                  </a:lnTo>
                  <a:lnTo>
                    <a:pt x="515" y="231"/>
                  </a:lnTo>
                  <a:lnTo>
                    <a:pt x="0" y="231"/>
                  </a:lnTo>
                  <a:close/>
                </a:path>
              </a:pathLst>
            </a:custGeom>
            <a:solidFill>
              <a:srgbClr val="3C535B">
                <a:alpha val="100000"/>
              </a:srgbClr>
            </a:solidFill>
            <a:ln w="9525">
              <a:noFill/>
            </a:ln>
          </p:spPr>
          <p:txBody>
            <a:bodyPr/>
            <a:lstStyle/>
            <a:p>
              <a:endParaRPr lang="zh-CN" altLang="en-US"/>
            </a:p>
          </p:txBody>
        </p:sp>
        <p:sp>
          <p:nvSpPr>
            <p:cNvPr id="71" name="Freeform 7"/>
            <p:cNvSpPr/>
            <p:nvPr/>
          </p:nvSpPr>
          <p:spPr bwMode="auto">
            <a:xfrm>
              <a:off x="3010204" y="2266485"/>
              <a:ext cx="921048" cy="1043646"/>
            </a:xfrm>
            <a:custGeom>
              <a:avLst/>
              <a:gdLst>
                <a:gd name="T0" fmla="*/ 0 w 1169"/>
                <a:gd name="T1" fmla="*/ 1014 h 1352"/>
                <a:gd name="T2" fmla="*/ 0 w 1169"/>
                <a:gd name="T3" fmla="*/ 338 h 1352"/>
                <a:gd name="T4" fmla="*/ 584 w 1169"/>
                <a:gd name="T5" fmla="*/ 0 h 1352"/>
                <a:gd name="T6" fmla="*/ 1169 w 1169"/>
                <a:gd name="T7" fmla="*/ 338 h 1352"/>
                <a:gd name="T8" fmla="*/ 1169 w 1169"/>
                <a:gd name="T9" fmla="*/ 1014 h 1352"/>
                <a:gd name="T10" fmla="*/ 584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4" y="0"/>
                  </a:lnTo>
                  <a:lnTo>
                    <a:pt x="1169" y="338"/>
                  </a:lnTo>
                  <a:lnTo>
                    <a:pt x="1169" y="1014"/>
                  </a:lnTo>
                  <a:lnTo>
                    <a:pt x="584"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72" name="Freeform 22"/>
            <p:cNvSpPr/>
            <p:nvPr/>
          </p:nvSpPr>
          <p:spPr bwMode="auto">
            <a:xfrm>
              <a:off x="3064569" y="2297362"/>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0227" name="Freeform 35"/>
            <p:cNvSpPr>
              <a:spLocks noEditPoints="1"/>
            </p:cNvSpPr>
            <p:nvPr/>
          </p:nvSpPr>
          <p:spPr>
            <a:xfrm>
              <a:off x="3278876" y="2457150"/>
              <a:ext cx="67759" cy="150527"/>
            </a:xfrm>
            <a:custGeom>
              <a:avLst/>
              <a:gdLst/>
              <a:ahLst/>
              <a:cxnLst>
                <a:cxn ang="0">
                  <a:pos x="44692" y="37983"/>
                </a:cxn>
                <a:cxn ang="0">
                  <a:pos x="44692" y="33763"/>
                </a:cxn>
                <a:cxn ang="0">
                  <a:pos x="41809" y="25322"/>
                </a:cxn>
                <a:cxn ang="0">
                  <a:pos x="33159" y="21102"/>
                </a:cxn>
                <a:cxn ang="0">
                  <a:pos x="24509" y="25322"/>
                </a:cxn>
                <a:cxn ang="0">
                  <a:pos x="21625" y="33763"/>
                </a:cxn>
                <a:cxn ang="0">
                  <a:pos x="21625" y="63306"/>
                </a:cxn>
                <a:cxn ang="0">
                  <a:pos x="38925" y="56272"/>
                </a:cxn>
                <a:cxn ang="0">
                  <a:pos x="61992" y="67526"/>
                </a:cxn>
                <a:cxn ang="0">
                  <a:pos x="67759" y="91442"/>
                </a:cxn>
                <a:cxn ang="0">
                  <a:pos x="67759" y="116764"/>
                </a:cxn>
                <a:cxn ang="0">
                  <a:pos x="67759" y="116764"/>
                </a:cxn>
                <a:cxn ang="0">
                  <a:pos x="57667" y="140679"/>
                </a:cxn>
                <a:cxn ang="0">
                  <a:pos x="33159" y="150527"/>
                </a:cxn>
                <a:cxn ang="0">
                  <a:pos x="8650" y="139273"/>
                </a:cxn>
                <a:cxn ang="0">
                  <a:pos x="0" y="115357"/>
                </a:cxn>
                <a:cxn ang="0">
                  <a:pos x="0" y="35170"/>
                </a:cxn>
                <a:cxn ang="0">
                  <a:pos x="4325" y="15475"/>
                </a:cxn>
                <a:cxn ang="0">
                  <a:pos x="20184" y="2814"/>
                </a:cxn>
                <a:cxn ang="0">
                  <a:pos x="33159" y="0"/>
                </a:cxn>
                <a:cxn ang="0">
                  <a:pos x="59109" y="9848"/>
                </a:cxn>
                <a:cxn ang="0">
                  <a:pos x="67759" y="35170"/>
                </a:cxn>
                <a:cxn ang="0">
                  <a:pos x="67759" y="37983"/>
                </a:cxn>
                <a:cxn ang="0">
                  <a:pos x="44692" y="37983"/>
                </a:cxn>
                <a:cxn ang="0">
                  <a:pos x="21625" y="113950"/>
                </a:cxn>
                <a:cxn ang="0">
                  <a:pos x="24509" y="123798"/>
                </a:cxn>
                <a:cxn ang="0">
                  <a:pos x="33159" y="128018"/>
                </a:cxn>
                <a:cxn ang="0">
                  <a:pos x="41809" y="123798"/>
                </a:cxn>
                <a:cxn ang="0">
                  <a:pos x="44692" y="113950"/>
                </a:cxn>
                <a:cxn ang="0">
                  <a:pos x="44692" y="87221"/>
                </a:cxn>
                <a:cxn ang="0">
                  <a:pos x="38925" y="77374"/>
                </a:cxn>
                <a:cxn ang="0">
                  <a:pos x="33159" y="74560"/>
                </a:cxn>
                <a:cxn ang="0">
                  <a:pos x="24509" y="78780"/>
                </a:cxn>
                <a:cxn ang="0">
                  <a:pos x="21625" y="87221"/>
                </a:cxn>
                <a:cxn ang="0">
                  <a:pos x="21625" y="113950"/>
                </a:cxn>
              </a:cxnLst>
              <a:rect l="0" t="0" r="0" b="0"/>
              <a:pathLst>
                <a:path w="47" h="107">
                  <a:moveTo>
                    <a:pt x="31" y="27"/>
                  </a:moveTo>
                  <a:cubicBezTo>
                    <a:pt x="31" y="24"/>
                    <a:pt x="31" y="24"/>
                    <a:pt x="31" y="24"/>
                  </a:cubicBezTo>
                  <a:cubicBezTo>
                    <a:pt x="31" y="22"/>
                    <a:pt x="30" y="20"/>
                    <a:pt x="29" y="18"/>
                  </a:cubicBezTo>
                  <a:cubicBezTo>
                    <a:pt x="27" y="16"/>
                    <a:pt x="25" y="15"/>
                    <a:pt x="23" y="15"/>
                  </a:cubicBezTo>
                  <a:cubicBezTo>
                    <a:pt x="20" y="15"/>
                    <a:pt x="18" y="16"/>
                    <a:pt x="17" y="18"/>
                  </a:cubicBezTo>
                  <a:cubicBezTo>
                    <a:pt x="16" y="20"/>
                    <a:pt x="15" y="22"/>
                    <a:pt x="15" y="24"/>
                  </a:cubicBezTo>
                  <a:cubicBezTo>
                    <a:pt x="15" y="45"/>
                    <a:pt x="15" y="45"/>
                    <a:pt x="15" y="45"/>
                  </a:cubicBezTo>
                  <a:cubicBezTo>
                    <a:pt x="19" y="42"/>
                    <a:pt x="23" y="40"/>
                    <a:pt x="27" y="40"/>
                  </a:cubicBezTo>
                  <a:cubicBezTo>
                    <a:pt x="34" y="40"/>
                    <a:pt x="39" y="43"/>
                    <a:pt x="43" y="48"/>
                  </a:cubicBezTo>
                  <a:cubicBezTo>
                    <a:pt x="46" y="52"/>
                    <a:pt x="47" y="58"/>
                    <a:pt x="47" y="65"/>
                  </a:cubicBezTo>
                  <a:cubicBezTo>
                    <a:pt x="47" y="83"/>
                    <a:pt x="47" y="83"/>
                    <a:pt x="47" y="83"/>
                  </a:cubicBezTo>
                  <a:cubicBezTo>
                    <a:pt x="47" y="83"/>
                    <a:pt x="47" y="83"/>
                    <a:pt x="47" y="83"/>
                  </a:cubicBezTo>
                  <a:cubicBezTo>
                    <a:pt x="47" y="90"/>
                    <a:pt x="44" y="95"/>
                    <a:pt x="40" y="100"/>
                  </a:cubicBezTo>
                  <a:cubicBezTo>
                    <a:pt x="35" y="104"/>
                    <a:pt x="30" y="107"/>
                    <a:pt x="23" y="107"/>
                  </a:cubicBezTo>
                  <a:cubicBezTo>
                    <a:pt x="16" y="107"/>
                    <a:pt x="11" y="104"/>
                    <a:pt x="6" y="99"/>
                  </a:cubicBezTo>
                  <a:cubicBezTo>
                    <a:pt x="2" y="94"/>
                    <a:pt x="0" y="89"/>
                    <a:pt x="0" y="82"/>
                  </a:cubicBezTo>
                  <a:cubicBezTo>
                    <a:pt x="0" y="25"/>
                    <a:pt x="0" y="25"/>
                    <a:pt x="0" y="25"/>
                  </a:cubicBezTo>
                  <a:cubicBezTo>
                    <a:pt x="0" y="20"/>
                    <a:pt x="1" y="15"/>
                    <a:pt x="3" y="11"/>
                  </a:cubicBezTo>
                  <a:cubicBezTo>
                    <a:pt x="6" y="7"/>
                    <a:pt x="9" y="4"/>
                    <a:pt x="14" y="2"/>
                  </a:cubicBezTo>
                  <a:cubicBezTo>
                    <a:pt x="17" y="0"/>
                    <a:pt x="20" y="0"/>
                    <a:pt x="23" y="0"/>
                  </a:cubicBezTo>
                  <a:cubicBezTo>
                    <a:pt x="30" y="0"/>
                    <a:pt x="36" y="2"/>
                    <a:pt x="41" y="7"/>
                  </a:cubicBezTo>
                  <a:cubicBezTo>
                    <a:pt x="45" y="12"/>
                    <a:pt x="47" y="18"/>
                    <a:pt x="47" y="25"/>
                  </a:cubicBezTo>
                  <a:cubicBezTo>
                    <a:pt x="47" y="27"/>
                    <a:pt x="47" y="27"/>
                    <a:pt x="47" y="27"/>
                  </a:cubicBezTo>
                  <a:lnTo>
                    <a:pt x="31" y="27"/>
                  </a:lnTo>
                  <a:close/>
                  <a:moveTo>
                    <a:pt x="15" y="81"/>
                  </a:moveTo>
                  <a:cubicBezTo>
                    <a:pt x="15" y="84"/>
                    <a:pt x="16" y="86"/>
                    <a:pt x="17" y="88"/>
                  </a:cubicBezTo>
                  <a:cubicBezTo>
                    <a:pt x="18" y="90"/>
                    <a:pt x="20" y="91"/>
                    <a:pt x="23" y="91"/>
                  </a:cubicBezTo>
                  <a:cubicBezTo>
                    <a:pt x="25" y="91"/>
                    <a:pt x="27" y="90"/>
                    <a:pt x="29" y="88"/>
                  </a:cubicBezTo>
                  <a:cubicBezTo>
                    <a:pt x="30" y="86"/>
                    <a:pt x="31" y="84"/>
                    <a:pt x="31" y="81"/>
                  </a:cubicBezTo>
                  <a:cubicBezTo>
                    <a:pt x="31" y="62"/>
                    <a:pt x="31" y="62"/>
                    <a:pt x="31" y="62"/>
                  </a:cubicBezTo>
                  <a:cubicBezTo>
                    <a:pt x="31" y="59"/>
                    <a:pt x="30" y="57"/>
                    <a:pt x="27" y="55"/>
                  </a:cubicBezTo>
                  <a:cubicBezTo>
                    <a:pt x="26" y="54"/>
                    <a:pt x="25" y="53"/>
                    <a:pt x="23" y="53"/>
                  </a:cubicBezTo>
                  <a:cubicBezTo>
                    <a:pt x="20" y="53"/>
                    <a:pt x="18" y="54"/>
                    <a:pt x="17" y="56"/>
                  </a:cubicBezTo>
                  <a:cubicBezTo>
                    <a:pt x="16" y="58"/>
                    <a:pt x="15" y="60"/>
                    <a:pt x="15" y="62"/>
                  </a:cubicBezTo>
                  <a:lnTo>
                    <a:pt x="15" y="81"/>
                  </a:lnTo>
                  <a:close/>
                </a:path>
              </a:pathLst>
            </a:custGeom>
            <a:solidFill>
              <a:srgbClr val="FFFFFF">
                <a:alpha val="100000"/>
              </a:srgbClr>
            </a:solidFill>
            <a:ln w="9525">
              <a:noFill/>
            </a:ln>
          </p:spPr>
          <p:txBody>
            <a:bodyPr/>
            <a:lstStyle/>
            <a:p>
              <a:endParaRPr lang="zh-CN" altLang="en-US"/>
            </a:p>
          </p:txBody>
        </p:sp>
        <p:grpSp>
          <p:nvGrpSpPr>
            <p:cNvPr id="74" name="组合 55"/>
            <p:cNvGrpSpPr/>
            <p:nvPr/>
          </p:nvGrpSpPr>
          <p:grpSpPr>
            <a:xfrm>
              <a:off x="3311488" y="2752230"/>
              <a:ext cx="309455" cy="281349"/>
              <a:chOff x="5278438" y="2973388"/>
              <a:chExt cx="1344613" cy="1247775"/>
            </a:xfrm>
            <a:solidFill>
              <a:srgbClr val="3666D7"/>
            </a:solidFill>
          </p:grpSpPr>
          <p:sp>
            <p:nvSpPr>
              <p:cNvPr id="75" name="Freeform 67"/>
              <p:cNvSpPr>
                <a:spLocks noEditPoints="1"/>
              </p:cNvSpPr>
              <p:nvPr/>
            </p:nvSpPr>
            <p:spPr bwMode="auto">
              <a:xfrm>
                <a:off x="5821363" y="2973388"/>
                <a:ext cx="801688" cy="806450"/>
              </a:xfrm>
              <a:custGeom>
                <a:avLst/>
                <a:gdLst>
                  <a:gd name="T0" fmla="*/ 256 w 281"/>
                  <a:gd name="T1" fmla="*/ 26 h 282"/>
                  <a:gd name="T2" fmla="*/ 163 w 281"/>
                  <a:gd name="T3" fmla="*/ 26 h 282"/>
                  <a:gd name="T4" fmla="*/ 0 w 281"/>
                  <a:gd name="T5" fmla="*/ 190 h 282"/>
                  <a:gd name="T6" fmla="*/ 92 w 281"/>
                  <a:gd name="T7" fmla="*/ 282 h 282"/>
                  <a:gd name="T8" fmla="*/ 256 w 281"/>
                  <a:gd name="T9" fmla="*/ 119 h 282"/>
                  <a:gd name="T10" fmla="*/ 256 w 281"/>
                  <a:gd name="T11" fmla="*/ 26 h 282"/>
                  <a:gd name="T12" fmla="*/ 55 w 281"/>
                  <a:gd name="T13" fmla="*/ 192 h 282"/>
                  <a:gd name="T14" fmla="*/ 44 w 281"/>
                  <a:gd name="T15" fmla="*/ 181 h 282"/>
                  <a:gd name="T16" fmla="*/ 183 w 281"/>
                  <a:gd name="T17" fmla="*/ 42 h 282"/>
                  <a:gd name="T18" fmla="*/ 194 w 281"/>
                  <a:gd name="T19" fmla="*/ 42 h 282"/>
                  <a:gd name="T20" fmla="*/ 194 w 281"/>
                  <a:gd name="T21" fmla="*/ 53 h 282"/>
                  <a:gd name="T22" fmla="*/ 55 w 281"/>
                  <a:gd name="T23" fmla="*/ 192 h 282"/>
                  <a:gd name="T24" fmla="*/ 78 w 281"/>
                  <a:gd name="T25" fmla="*/ 215 h 282"/>
                  <a:gd name="T26" fmla="*/ 67 w 281"/>
                  <a:gd name="T27" fmla="*/ 204 h 282"/>
                  <a:gd name="T28" fmla="*/ 217 w 281"/>
                  <a:gd name="T29" fmla="*/ 54 h 282"/>
                  <a:gd name="T30" fmla="*/ 228 w 281"/>
                  <a:gd name="T31" fmla="*/ 54 h 282"/>
                  <a:gd name="T32" fmla="*/ 228 w 281"/>
                  <a:gd name="T33" fmla="*/ 65 h 282"/>
                  <a:gd name="T34" fmla="*/ 78 w 281"/>
                  <a:gd name="T35" fmla="*/ 215 h 282"/>
                  <a:gd name="T36" fmla="*/ 101 w 281"/>
                  <a:gd name="T37" fmla="*/ 238 h 282"/>
                  <a:gd name="T38" fmla="*/ 90 w 281"/>
                  <a:gd name="T39" fmla="*/ 227 h 282"/>
                  <a:gd name="T40" fmla="*/ 229 w 281"/>
                  <a:gd name="T41" fmla="*/ 88 h 282"/>
                  <a:gd name="T42" fmla="*/ 240 w 281"/>
                  <a:gd name="T43" fmla="*/ 88 h 282"/>
                  <a:gd name="T44" fmla="*/ 240 w 281"/>
                  <a:gd name="T45" fmla="*/ 99 h 282"/>
                  <a:gd name="T46" fmla="*/ 101 w 281"/>
                  <a:gd name="T47" fmla="*/ 23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81" h="282">
                    <a:moveTo>
                      <a:pt x="256" y="26"/>
                    </a:moveTo>
                    <a:cubicBezTo>
                      <a:pt x="230" y="0"/>
                      <a:pt x="189" y="0"/>
                      <a:pt x="163" y="26"/>
                    </a:cubicBezTo>
                    <a:cubicBezTo>
                      <a:pt x="0" y="190"/>
                      <a:pt x="0" y="190"/>
                      <a:pt x="0" y="190"/>
                    </a:cubicBezTo>
                    <a:cubicBezTo>
                      <a:pt x="92" y="282"/>
                      <a:pt x="92" y="282"/>
                      <a:pt x="92" y="282"/>
                    </a:cubicBezTo>
                    <a:cubicBezTo>
                      <a:pt x="256" y="119"/>
                      <a:pt x="256" y="119"/>
                      <a:pt x="256" y="119"/>
                    </a:cubicBezTo>
                    <a:cubicBezTo>
                      <a:pt x="281" y="93"/>
                      <a:pt x="281" y="52"/>
                      <a:pt x="256" y="26"/>
                    </a:cubicBezTo>
                    <a:close/>
                    <a:moveTo>
                      <a:pt x="55" y="192"/>
                    </a:moveTo>
                    <a:cubicBezTo>
                      <a:pt x="44" y="181"/>
                      <a:pt x="44" y="181"/>
                      <a:pt x="44" y="181"/>
                    </a:cubicBezTo>
                    <a:cubicBezTo>
                      <a:pt x="183" y="42"/>
                      <a:pt x="183" y="42"/>
                      <a:pt x="183" y="42"/>
                    </a:cubicBezTo>
                    <a:cubicBezTo>
                      <a:pt x="186" y="39"/>
                      <a:pt x="191" y="39"/>
                      <a:pt x="194" y="42"/>
                    </a:cubicBezTo>
                    <a:cubicBezTo>
                      <a:pt x="197" y="45"/>
                      <a:pt x="197" y="50"/>
                      <a:pt x="194" y="53"/>
                    </a:cubicBezTo>
                    <a:lnTo>
                      <a:pt x="55" y="192"/>
                    </a:lnTo>
                    <a:close/>
                    <a:moveTo>
                      <a:pt x="78" y="215"/>
                    </a:moveTo>
                    <a:cubicBezTo>
                      <a:pt x="67" y="204"/>
                      <a:pt x="67" y="204"/>
                      <a:pt x="67" y="204"/>
                    </a:cubicBezTo>
                    <a:cubicBezTo>
                      <a:pt x="217" y="54"/>
                      <a:pt x="217" y="54"/>
                      <a:pt x="217" y="54"/>
                    </a:cubicBezTo>
                    <a:cubicBezTo>
                      <a:pt x="220" y="51"/>
                      <a:pt x="225" y="51"/>
                      <a:pt x="228" y="54"/>
                    </a:cubicBezTo>
                    <a:cubicBezTo>
                      <a:pt x="231" y="57"/>
                      <a:pt x="231" y="62"/>
                      <a:pt x="228" y="65"/>
                    </a:cubicBezTo>
                    <a:lnTo>
                      <a:pt x="78" y="215"/>
                    </a:lnTo>
                    <a:close/>
                    <a:moveTo>
                      <a:pt x="101" y="238"/>
                    </a:moveTo>
                    <a:cubicBezTo>
                      <a:pt x="90" y="227"/>
                      <a:pt x="90" y="227"/>
                      <a:pt x="90" y="227"/>
                    </a:cubicBezTo>
                    <a:cubicBezTo>
                      <a:pt x="229" y="88"/>
                      <a:pt x="229" y="88"/>
                      <a:pt x="229" y="88"/>
                    </a:cubicBezTo>
                    <a:cubicBezTo>
                      <a:pt x="232" y="85"/>
                      <a:pt x="237" y="85"/>
                      <a:pt x="240" y="88"/>
                    </a:cubicBezTo>
                    <a:cubicBezTo>
                      <a:pt x="243" y="91"/>
                      <a:pt x="243" y="96"/>
                      <a:pt x="240" y="99"/>
                    </a:cubicBezTo>
                    <a:lnTo>
                      <a:pt x="101" y="2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8A6B6"/>
                  </a:solidFill>
                  <a:effectLst/>
                  <a:uLnTx/>
                  <a:uFillTx/>
                  <a:latin typeface="+mn-lt"/>
                  <a:ea typeface="+mn-ea"/>
                  <a:cs typeface="+mn-cs"/>
                </a:endParaRPr>
              </a:p>
            </p:txBody>
          </p:sp>
          <p:sp>
            <p:nvSpPr>
              <p:cNvPr id="76" name="Freeform 68"/>
              <p:cNvSpPr/>
              <p:nvPr/>
            </p:nvSpPr>
            <p:spPr bwMode="auto">
              <a:xfrm>
                <a:off x="5375275" y="3662363"/>
                <a:ext cx="554038" cy="558800"/>
              </a:xfrm>
              <a:custGeom>
                <a:avLst/>
                <a:gdLst>
                  <a:gd name="T0" fmla="*/ 227 w 349"/>
                  <a:gd name="T1" fmla="*/ 209 h 352"/>
                  <a:gd name="T2" fmla="*/ 210 w 349"/>
                  <a:gd name="T3" fmla="*/ 193 h 352"/>
                  <a:gd name="T4" fmla="*/ 349 w 349"/>
                  <a:gd name="T5" fmla="*/ 54 h 352"/>
                  <a:gd name="T6" fmla="*/ 295 w 349"/>
                  <a:gd name="T7" fmla="*/ 0 h 352"/>
                  <a:gd name="T8" fmla="*/ 156 w 349"/>
                  <a:gd name="T9" fmla="*/ 139 h 352"/>
                  <a:gd name="T10" fmla="*/ 142 w 349"/>
                  <a:gd name="T11" fmla="*/ 125 h 352"/>
                  <a:gd name="T12" fmla="*/ 110 w 349"/>
                  <a:gd name="T13" fmla="*/ 141 h 352"/>
                  <a:gd name="T14" fmla="*/ 0 w 349"/>
                  <a:gd name="T15" fmla="*/ 317 h 352"/>
                  <a:gd name="T16" fmla="*/ 32 w 349"/>
                  <a:gd name="T17" fmla="*/ 352 h 352"/>
                  <a:gd name="T18" fmla="*/ 207 w 349"/>
                  <a:gd name="T19" fmla="*/ 242 h 352"/>
                  <a:gd name="T20" fmla="*/ 227 w 349"/>
                  <a:gd name="T21" fmla="*/ 20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9" h="352">
                    <a:moveTo>
                      <a:pt x="227" y="209"/>
                    </a:moveTo>
                    <a:lnTo>
                      <a:pt x="210" y="193"/>
                    </a:lnTo>
                    <a:lnTo>
                      <a:pt x="349" y="54"/>
                    </a:lnTo>
                    <a:lnTo>
                      <a:pt x="295" y="0"/>
                    </a:lnTo>
                    <a:lnTo>
                      <a:pt x="156" y="139"/>
                    </a:lnTo>
                    <a:lnTo>
                      <a:pt x="142" y="125"/>
                    </a:lnTo>
                    <a:lnTo>
                      <a:pt x="110" y="141"/>
                    </a:lnTo>
                    <a:lnTo>
                      <a:pt x="0" y="317"/>
                    </a:lnTo>
                    <a:lnTo>
                      <a:pt x="32" y="352"/>
                    </a:lnTo>
                    <a:lnTo>
                      <a:pt x="207" y="242"/>
                    </a:lnTo>
                    <a:lnTo>
                      <a:pt x="227" y="20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8A6B6"/>
                  </a:solidFill>
                  <a:effectLst/>
                  <a:uLnTx/>
                  <a:uFillTx/>
                  <a:latin typeface="+mn-lt"/>
                  <a:ea typeface="+mn-ea"/>
                  <a:cs typeface="+mn-cs"/>
                </a:endParaRPr>
              </a:p>
            </p:txBody>
          </p:sp>
          <p:sp>
            <p:nvSpPr>
              <p:cNvPr id="77" name="Freeform 69"/>
              <p:cNvSpPr/>
              <p:nvPr/>
            </p:nvSpPr>
            <p:spPr bwMode="auto">
              <a:xfrm>
                <a:off x="5278438" y="2986088"/>
                <a:ext cx="590550" cy="590550"/>
              </a:xfrm>
              <a:custGeom>
                <a:avLst/>
                <a:gdLst>
                  <a:gd name="T0" fmla="*/ 104 w 207"/>
                  <a:gd name="T1" fmla="*/ 0 h 207"/>
                  <a:gd name="T2" fmla="*/ 78 w 207"/>
                  <a:gd name="T3" fmla="*/ 3 h 207"/>
                  <a:gd name="T4" fmla="*/ 81 w 207"/>
                  <a:gd name="T5" fmla="*/ 5 h 207"/>
                  <a:gd name="T6" fmla="*/ 118 w 207"/>
                  <a:gd name="T7" fmla="*/ 43 h 207"/>
                  <a:gd name="T8" fmla="*/ 118 w 207"/>
                  <a:gd name="T9" fmla="*/ 112 h 207"/>
                  <a:gd name="T10" fmla="*/ 49 w 207"/>
                  <a:gd name="T11" fmla="*/ 112 h 207"/>
                  <a:gd name="T12" fmla="*/ 12 w 207"/>
                  <a:gd name="T13" fmla="*/ 74 h 207"/>
                  <a:gd name="T14" fmla="*/ 7 w 207"/>
                  <a:gd name="T15" fmla="*/ 68 h 207"/>
                  <a:gd name="T16" fmla="*/ 0 w 207"/>
                  <a:gd name="T17" fmla="*/ 103 h 207"/>
                  <a:gd name="T18" fmla="*/ 104 w 207"/>
                  <a:gd name="T19" fmla="*/ 207 h 207"/>
                  <a:gd name="T20" fmla="*/ 207 w 207"/>
                  <a:gd name="T21" fmla="*/ 103 h 207"/>
                  <a:gd name="T22" fmla="*/ 104 w 207"/>
                  <a:gd name="T23" fmla="*/ 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7" h="207">
                    <a:moveTo>
                      <a:pt x="104" y="0"/>
                    </a:moveTo>
                    <a:cubicBezTo>
                      <a:pt x="95" y="0"/>
                      <a:pt x="86" y="1"/>
                      <a:pt x="78" y="3"/>
                    </a:cubicBezTo>
                    <a:cubicBezTo>
                      <a:pt x="79" y="4"/>
                      <a:pt x="80" y="5"/>
                      <a:pt x="81" y="5"/>
                    </a:cubicBezTo>
                    <a:cubicBezTo>
                      <a:pt x="118" y="43"/>
                      <a:pt x="118" y="43"/>
                      <a:pt x="118" y="43"/>
                    </a:cubicBezTo>
                    <a:cubicBezTo>
                      <a:pt x="137" y="62"/>
                      <a:pt x="137" y="93"/>
                      <a:pt x="118" y="112"/>
                    </a:cubicBezTo>
                    <a:cubicBezTo>
                      <a:pt x="99" y="131"/>
                      <a:pt x="68" y="131"/>
                      <a:pt x="49" y="112"/>
                    </a:cubicBezTo>
                    <a:cubicBezTo>
                      <a:pt x="12" y="74"/>
                      <a:pt x="12" y="74"/>
                      <a:pt x="12" y="74"/>
                    </a:cubicBezTo>
                    <a:cubicBezTo>
                      <a:pt x="10" y="72"/>
                      <a:pt x="8" y="70"/>
                      <a:pt x="7" y="68"/>
                    </a:cubicBezTo>
                    <a:cubicBezTo>
                      <a:pt x="3" y="79"/>
                      <a:pt x="0" y="91"/>
                      <a:pt x="0" y="103"/>
                    </a:cubicBezTo>
                    <a:cubicBezTo>
                      <a:pt x="0" y="161"/>
                      <a:pt x="47" y="207"/>
                      <a:pt x="104" y="207"/>
                    </a:cubicBezTo>
                    <a:cubicBezTo>
                      <a:pt x="161" y="207"/>
                      <a:pt x="207" y="161"/>
                      <a:pt x="207" y="103"/>
                    </a:cubicBezTo>
                    <a:cubicBezTo>
                      <a:pt x="207" y="46"/>
                      <a:pt x="161" y="0"/>
                      <a:pt x="10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8A6B6"/>
                  </a:solidFill>
                  <a:effectLst/>
                  <a:uLnTx/>
                  <a:uFillTx/>
                  <a:latin typeface="+mn-lt"/>
                  <a:ea typeface="+mn-ea"/>
                  <a:cs typeface="+mn-cs"/>
                </a:endParaRPr>
              </a:p>
            </p:txBody>
          </p:sp>
          <p:sp>
            <p:nvSpPr>
              <p:cNvPr id="78" name="Freeform 70"/>
              <p:cNvSpPr>
                <a:spLocks noEditPoints="1"/>
              </p:cNvSpPr>
              <p:nvPr/>
            </p:nvSpPr>
            <p:spPr bwMode="auto">
              <a:xfrm>
                <a:off x="6008688" y="3686176"/>
                <a:ext cx="531813" cy="531813"/>
              </a:xfrm>
              <a:custGeom>
                <a:avLst/>
                <a:gdLst>
                  <a:gd name="T0" fmla="*/ 164 w 186"/>
                  <a:gd name="T1" fmla="*/ 164 h 186"/>
                  <a:gd name="T2" fmla="*/ 164 w 186"/>
                  <a:gd name="T3" fmla="*/ 83 h 186"/>
                  <a:gd name="T4" fmla="*/ 81 w 186"/>
                  <a:gd name="T5" fmla="*/ 0 h 186"/>
                  <a:gd name="T6" fmla="*/ 0 w 186"/>
                  <a:gd name="T7" fmla="*/ 81 h 186"/>
                  <a:gd name="T8" fmla="*/ 82 w 186"/>
                  <a:gd name="T9" fmla="*/ 164 h 186"/>
                  <a:gd name="T10" fmla="*/ 164 w 186"/>
                  <a:gd name="T11" fmla="*/ 164 h 186"/>
                  <a:gd name="T12" fmla="*/ 109 w 186"/>
                  <a:gd name="T13" fmla="*/ 109 h 186"/>
                  <a:gd name="T14" fmla="*/ 142 w 186"/>
                  <a:gd name="T15" fmla="*/ 109 h 186"/>
                  <a:gd name="T16" fmla="*/ 142 w 186"/>
                  <a:gd name="T17" fmla="*/ 143 h 186"/>
                  <a:gd name="T18" fmla="*/ 109 w 186"/>
                  <a:gd name="T19" fmla="*/ 143 h 186"/>
                  <a:gd name="T20" fmla="*/ 109 w 186"/>
                  <a:gd name="T21" fmla="*/ 109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6" h="186">
                    <a:moveTo>
                      <a:pt x="164" y="164"/>
                    </a:moveTo>
                    <a:cubicBezTo>
                      <a:pt x="186" y="142"/>
                      <a:pt x="186" y="105"/>
                      <a:pt x="164" y="83"/>
                    </a:cubicBezTo>
                    <a:cubicBezTo>
                      <a:pt x="81" y="0"/>
                      <a:pt x="81" y="0"/>
                      <a:pt x="81" y="0"/>
                    </a:cubicBezTo>
                    <a:cubicBezTo>
                      <a:pt x="0" y="81"/>
                      <a:pt x="0" y="81"/>
                      <a:pt x="0" y="81"/>
                    </a:cubicBezTo>
                    <a:cubicBezTo>
                      <a:pt x="82" y="164"/>
                      <a:pt x="82" y="164"/>
                      <a:pt x="82" y="164"/>
                    </a:cubicBezTo>
                    <a:cubicBezTo>
                      <a:pt x="105" y="186"/>
                      <a:pt x="141" y="186"/>
                      <a:pt x="164" y="164"/>
                    </a:cubicBezTo>
                    <a:close/>
                    <a:moveTo>
                      <a:pt x="109" y="109"/>
                    </a:moveTo>
                    <a:cubicBezTo>
                      <a:pt x="118" y="100"/>
                      <a:pt x="133" y="100"/>
                      <a:pt x="142" y="109"/>
                    </a:cubicBezTo>
                    <a:cubicBezTo>
                      <a:pt x="152" y="118"/>
                      <a:pt x="152" y="133"/>
                      <a:pt x="142" y="143"/>
                    </a:cubicBezTo>
                    <a:cubicBezTo>
                      <a:pt x="133" y="152"/>
                      <a:pt x="118" y="152"/>
                      <a:pt x="109" y="143"/>
                    </a:cubicBezTo>
                    <a:cubicBezTo>
                      <a:pt x="99" y="133"/>
                      <a:pt x="99" y="118"/>
                      <a:pt x="109"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8A6B6"/>
                  </a:solidFill>
                  <a:effectLst/>
                  <a:uLnTx/>
                  <a:uFillTx/>
                  <a:latin typeface="+mn-lt"/>
                  <a:ea typeface="+mn-ea"/>
                  <a:cs typeface="+mn-cs"/>
                </a:endParaRPr>
              </a:p>
            </p:txBody>
          </p:sp>
        </p:grpSp>
      </p:grpSp>
      <p:grpSp>
        <p:nvGrpSpPr>
          <p:cNvPr id="79" name="Group 78"/>
          <p:cNvGrpSpPr/>
          <p:nvPr/>
        </p:nvGrpSpPr>
        <p:grpSpPr>
          <a:xfrm>
            <a:off x="3544888" y="3176588"/>
            <a:ext cx="922337" cy="1042987"/>
            <a:chOff x="3545184" y="3175815"/>
            <a:chExt cx="922624" cy="1043646"/>
          </a:xfrm>
        </p:grpSpPr>
        <p:sp>
          <p:nvSpPr>
            <p:cNvPr id="50219" name="Freeform 10"/>
            <p:cNvSpPr/>
            <p:nvPr/>
          </p:nvSpPr>
          <p:spPr>
            <a:xfrm>
              <a:off x="3600336" y="3206692"/>
              <a:ext cx="406554" cy="178316"/>
            </a:xfrm>
            <a:custGeom>
              <a:avLst/>
              <a:gdLst/>
              <a:ahLst/>
              <a:cxnLst>
                <a:cxn ang="0">
                  <a:pos x="0" y="178316"/>
                </a:cxn>
                <a:cxn ang="0">
                  <a:pos x="313582" y="0"/>
                </a:cxn>
                <a:cxn ang="0">
                  <a:pos x="406554" y="0"/>
                </a:cxn>
                <a:cxn ang="0">
                  <a:pos x="406554" y="178316"/>
                </a:cxn>
                <a:cxn ang="0">
                  <a:pos x="0" y="178316"/>
                </a:cxn>
              </a:cxnLst>
              <a:rect l="0" t="0" r="0" b="0"/>
              <a:pathLst>
                <a:path w="516" h="231">
                  <a:moveTo>
                    <a:pt x="0" y="231"/>
                  </a:moveTo>
                  <a:lnTo>
                    <a:pt x="398" y="0"/>
                  </a:lnTo>
                  <a:lnTo>
                    <a:pt x="516" y="0"/>
                  </a:lnTo>
                  <a:lnTo>
                    <a:pt x="516" y="231"/>
                  </a:lnTo>
                  <a:lnTo>
                    <a:pt x="0" y="231"/>
                  </a:lnTo>
                  <a:close/>
                </a:path>
              </a:pathLst>
            </a:custGeom>
            <a:solidFill>
              <a:srgbClr val="5A4C5B">
                <a:alpha val="100000"/>
              </a:srgbClr>
            </a:solidFill>
            <a:ln w="9525">
              <a:noFill/>
            </a:ln>
          </p:spPr>
          <p:txBody>
            <a:bodyPr/>
            <a:lstStyle/>
            <a:p>
              <a:endParaRPr lang="zh-CN" altLang="en-US"/>
            </a:p>
          </p:txBody>
        </p:sp>
        <p:sp>
          <p:nvSpPr>
            <p:cNvPr id="81" name="Freeform 11"/>
            <p:cNvSpPr/>
            <p:nvPr/>
          </p:nvSpPr>
          <p:spPr bwMode="auto">
            <a:xfrm>
              <a:off x="3545184" y="3175815"/>
              <a:ext cx="922624" cy="1043646"/>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2" name="Freeform 21"/>
            <p:cNvSpPr/>
            <p:nvPr/>
          </p:nvSpPr>
          <p:spPr bwMode="auto">
            <a:xfrm>
              <a:off x="3600337" y="3206692"/>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cap="flat">
              <a:noFill/>
              <a:prstDash val="solid"/>
              <a:miter lim="800000"/>
            </a:ln>
            <a:effectLst>
              <a:outerShdw blurRad="279400" dist="76200" dir="2700000" algn="tl"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222" name="Freeform 29"/>
            <p:cNvSpPr/>
            <p:nvPr/>
          </p:nvSpPr>
          <p:spPr>
            <a:xfrm>
              <a:off x="3813068" y="3368025"/>
              <a:ext cx="68546" cy="148983"/>
            </a:xfrm>
            <a:custGeom>
              <a:avLst/>
              <a:gdLst/>
              <a:ahLst/>
              <a:cxnLst>
                <a:cxn ang="0">
                  <a:pos x="24277" y="22488"/>
                </a:cxn>
                <a:cxn ang="0">
                  <a:pos x="24277" y="53409"/>
                </a:cxn>
                <a:cxn ang="0">
                  <a:pos x="34273" y="46382"/>
                </a:cxn>
                <a:cxn ang="0">
                  <a:pos x="41413" y="44976"/>
                </a:cxn>
                <a:cxn ang="0">
                  <a:pos x="62834" y="54815"/>
                </a:cxn>
                <a:cxn ang="0">
                  <a:pos x="68546" y="80114"/>
                </a:cxn>
                <a:cxn ang="0">
                  <a:pos x="68546" y="112440"/>
                </a:cxn>
                <a:cxn ang="0">
                  <a:pos x="58550" y="139145"/>
                </a:cxn>
                <a:cxn ang="0">
                  <a:pos x="32845" y="148983"/>
                </a:cxn>
                <a:cxn ang="0">
                  <a:pos x="8568" y="137739"/>
                </a:cxn>
                <a:cxn ang="0">
                  <a:pos x="0" y="113846"/>
                </a:cxn>
                <a:cxn ang="0">
                  <a:pos x="0" y="109629"/>
                </a:cxn>
                <a:cxn ang="0">
                  <a:pos x="21421" y="108224"/>
                </a:cxn>
                <a:cxn ang="0">
                  <a:pos x="21421" y="113846"/>
                </a:cxn>
                <a:cxn ang="0">
                  <a:pos x="28561" y="125090"/>
                </a:cxn>
                <a:cxn ang="0">
                  <a:pos x="32845" y="126495"/>
                </a:cxn>
                <a:cxn ang="0">
                  <a:pos x="47125" y="112440"/>
                </a:cxn>
                <a:cxn ang="0">
                  <a:pos x="47125" y="75897"/>
                </a:cxn>
                <a:cxn ang="0">
                  <a:pos x="41413" y="64653"/>
                </a:cxn>
                <a:cxn ang="0">
                  <a:pos x="35701" y="63248"/>
                </a:cxn>
                <a:cxn ang="0">
                  <a:pos x="27133" y="67464"/>
                </a:cxn>
                <a:cxn ang="0">
                  <a:pos x="24277" y="75897"/>
                </a:cxn>
                <a:cxn ang="0">
                  <a:pos x="24277" y="80114"/>
                </a:cxn>
                <a:cxn ang="0">
                  <a:pos x="1428" y="80114"/>
                </a:cxn>
                <a:cxn ang="0">
                  <a:pos x="1428" y="0"/>
                </a:cxn>
                <a:cxn ang="0">
                  <a:pos x="67118" y="0"/>
                </a:cxn>
                <a:cxn ang="0">
                  <a:pos x="67118" y="22488"/>
                </a:cxn>
                <a:cxn ang="0">
                  <a:pos x="24277" y="22488"/>
                </a:cxn>
              </a:cxnLst>
              <a:rect l="0" t="0" r="0" b="0"/>
              <a:pathLst>
                <a:path w="48" h="106">
                  <a:moveTo>
                    <a:pt x="17" y="16"/>
                  </a:moveTo>
                  <a:cubicBezTo>
                    <a:pt x="17" y="38"/>
                    <a:pt x="17" y="38"/>
                    <a:pt x="17" y="38"/>
                  </a:cubicBezTo>
                  <a:cubicBezTo>
                    <a:pt x="19" y="36"/>
                    <a:pt x="21" y="34"/>
                    <a:pt x="24" y="33"/>
                  </a:cubicBezTo>
                  <a:cubicBezTo>
                    <a:pt x="25" y="32"/>
                    <a:pt x="27" y="32"/>
                    <a:pt x="29" y="32"/>
                  </a:cubicBezTo>
                  <a:cubicBezTo>
                    <a:pt x="36" y="32"/>
                    <a:pt x="41" y="35"/>
                    <a:pt x="44" y="39"/>
                  </a:cubicBezTo>
                  <a:cubicBezTo>
                    <a:pt x="47" y="44"/>
                    <a:pt x="48" y="49"/>
                    <a:pt x="48" y="57"/>
                  </a:cubicBezTo>
                  <a:cubicBezTo>
                    <a:pt x="48" y="80"/>
                    <a:pt x="48" y="80"/>
                    <a:pt x="48" y="80"/>
                  </a:cubicBezTo>
                  <a:cubicBezTo>
                    <a:pt x="48" y="87"/>
                    <a:pt x="46" y="94"/>
                    <a:pt x="41" y="99"/>
                  </a:cubicBezTo>
                  <a:cubicBezTo>
                    <a:pt x="36" y="103"/>
                    <a:pt x="31" y="106"/>
                    <a:pt x="23" y="106"/>
                  </a:cubicBezTo>
                  <a:cubicBezTo>
                    <a:pt x="17" y="106"/>
                    <a:pt x="11" y="103"/>
                    <a:pt x="6" y="98"/>
                  </a:cubicBezTo>
                  <a:cubicBezTo>
                    <a:pt x="2" y="94"/>
                    <a:pt x="0" y="88"/>
                    <a:pt x="0" y="81"/>
                  </a:cubicBezTo>
                  <a:cubicBezTo>
                    <a:pt x="0" y="78"/>
                    <a:pt x="0" y="78"/>
                    <a:pt x="0" y="78"/>
                  </a:cubicBezTo>
                  <a:cubicBezTo>
                    <a:pt x="15" y="77"/>
                    <a:pt x="15" y="77"/>
                    <a:pt x="15" y="77"/>
                  </a:cubicBezTo>
                  <a:cubicBezTo>
                    <a:pt x="15" y="81"/>
                    <a:pt x="15" y="81"/>
                    <a:pt x="15" y="81"/>
                  </a:cubicBezTo>
                  <a:cubicBezTo>
                    <a:pt x="16" y="85"/>
                    <a:pt x="17" y="88"/>
                    <a:pt x="20" y="89"/>
                  </a:cubicBezTo>
                  <a:cubicBezTo>
                    <a:pt x="21" y="89"/>
                    <a:pt x="22" y="90"/>
                    <a:pt x="23" y="90"/>
                  </a:cubicBezTo>
                  <a:cubicBezTo>
                    <a:pt x="30" y="90"/>
                    <a:pt x="33" y="86"/>
                    <a:pt x="33" y="80"/>
                  </a:cubicBezTo>
                  <a:cubicBezTo>
                    <a:pt x="33" y="54"/>
                    <a:pt x="33" y="54"/>
                    <a:pt x="33" y="54"/>
                  </a:cubicBezTo>
                  <a:cubicBezTo>
                    <a:pt x="33" y="51"/>
                    <a:pt x="32" y="48"/>
                    <a:pt x="29" y="46"/>
                  </a:cubicBezTo>
                  <a:cubicBezTo>
                    <a:pt x="28" y="45"/>
                    <a:pt x="27" y="45"/>
                    <a:pt x="25" y="45"/>
                  </a:cubicBezTo>
                  <a:cubicBezTo>
                    <a:pt x="22" y="45"/>
                    <a:pt x="20" y="46"/>
                    <a:pt x="19" y="48"/>
                  </a:cubicBezTo>
                  <a:cubicBezTo>
                    <a:pt x="18" y="50"/>
                    <a:pt x="17" y="52"/>
                    <a:pt x="17" y="54"/>
                  </a:cubicBezTo>
                  <a:cubicBezTo>
                    <a:pt x="17" y="57"/>
                    <a:pt x="17" y="57"/>
                    <a:pt x="17" y="57"/>
                  </a:cubicBezTo>
                  <a:cubicBezTo>
                    <a:pt x="1" y="57"/>
                    <a:pt x="1" y="57"/>
                    <a:pt x="1" y="57"/>
                  </a:cubicBezTo>
                  <a:cubicBezTo>
                    <a:pt x="1" y="0"/>
                    <a:pt x="1" y="0"/>
                    <a:pt x="1" y="0"/>
                  </a:cubicBezTo>
                  <a:cubicBezTo>
                    <a:pt x="47" y="0"/>
                    <a:pt x="47" y="0"/>
                    <a:pt x="47" y="0"/>
                  </a:cubicBezTo>
                  <a:cubicBezTo>
                    <a:pt x="47" y="16"/>
                    <a:pt x="47" y="16"/>
                    <a:pt x="47" y="16"/>
                  </a:cubicBezTo>
                  <a:lnTo>
                    <a:pt x="17" y="16"/>
                  </a:lnTo>
                  <a:close/>
                </a:path>
              </a:pathLst>
            </a:custGeom>
            <a:solidFill>
              <a:srgbClr val="FFFFFF">
                <a:alpha val="100000"/>
              </a:srgbClr>
            </a:solidFill>
            <a:ln w="9525">
              <a:noFill/>
            </a:ln>
          </p:spPr>
          <p:txBody>
            <a:bodyPr/>
            <a:lstStyle/>
            <a:p>
              <a:endParaRPr lang="zh-CN" altLang="en-US"/>
            </a:p>
          </p:txBody>
        </p:sp>
        <p:grpSp>
          <p:nvGrpSpPr>
            <p:cNvPr id="84" name="组合 60"/>
            <p:cNvGrpSpPr/>
            <p:nvPr/>
          </p:nvGrpSpPr>
          <p:grpSpPr>
            <a:xfrm>
              <a:off x="3877693" y="3659960"/>
              <a:ext cx="271828" cy="348560"/>
              <a:chOff x="2951163" y="2495550"/>
              <a:chExt cx="1208088" cy="1581149"/>
            </a:xfrm>
            <a:solidFill>
              <a:srgbClr val="3666D7"/>
            </a:solidFill>
          </p:grpSpPr>
          <p:sp>
            <p:nvSpPr>
              <p:cNvPr id="85" name="Freeform 29"/>
              <p:cNvSpPr/>
              <p:nvPr/>
            </p:nvSpPr>
            <p:spPr bwMode="auto">
              <a:xfrm>
                <a:off x="2978150" y="2911475"/>
                <a:ext cx="230188" cy="306388"/>
              </a:xfrm>
              <a:custGeom>
                <a:avLst/>
                <a:gdLst>
                  <a:gd name="T0" fmla="*/ 69 w 79"/>
                  <a:gd name="T1" fmla="*/ 40 h 105"/>
                  <a:gd name="T2" fmla="*/ 70 w 79"/>
                  <a:gd name="T3" fmla="*/ 3 h 105"/>
                  <a:gd name="T4" fmla="*/ 52 w 79"/>
                  <a:gd name="T5" fmla="*/ 0 h 105"/>
                  <a:gd name="T6" fmla="*/ 0 w 79"/>
                  <a:gd name="T7" fmla="*/ 52 h 105"/>
                  <a:gd name="T8" fmla="*/ 52 w 79"/>
                  <a:gd name="T9" fmla="*/ 105 h 105"/>
                  <a:gd name="T10" fmla="*/ 79 w 79"/>
                  <a:gd name="T11" fmla="*/ 97 h 105"/>
                  <a:gd name="T12" fmla="*/ 69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69" y="40"/>
                    </a:moveTo>
                    <a:cubicBezTo>
                      <a:pt x="69" y="25"/>
                      <a:pt x="62" y="15"/>
                      <a:pt x="70" y="3"/>
                    </a:cubicBezTo>
                    <a:cubicBezTo>
                      <a:pt x="65" y="1"/>
                      <a:pt x="59" y="0"/>
                      <a:pt x="52" y="0"/>
                    </a:cubicBezTo>
                    <a:cubicBezTo>
                      <a:pt x="23" y="0"/>
                      <a:pt x="0" y="24"/>
                      <a:pt x="0" y="52"/>
                    </a:cubicBezTo>
                    <a:cubicBezTo>
                      <a:pt x="0" y="81"/>
                      <a:pt x="23" y="105"/>
                      <a:pt x="52" y="105"/>
                    </a:cubicBezTo>
                    <a:cubicBezTo>
                      <a:pt x="62" y="105"/>
                      <a:pt x="71" y="102"/>
                      <a:pt x="79" y="97"/>
                    </a:cubicBezTo>
                    <a:cubicBezTo>
                      <a:pt x="75" y="84"/>
                      <a:pt x="69" y="60"/>
                      <a:pt x="69"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6" name="Freeform 30"/>
              <p:cNvSpPr/>
              <p:nvPr/>
            </p:nvSpPr>
            <p:spPr bwMode="auto">
              <a:xfrm>
                <a:off x="3900488" y="2911475"/>
                <a:ext cx="228600" cy="306388"/>
              </a:xfrm>
              <a:custGeom>
                <a:avLst/>
                <a:gdLst>
                  <a:gd name="T0" fmla="*/ 10 w 79"/>
                  <a:gd name="T1" fmla="*/ 40 h 105"/>
                  <a:gd name="T2" fmla="*/ 9 w 79"/>
                  <a:gd name="T3" fmla="*/ 3 h 105"/>
                  <a:gd name="T4" fmla="*/ 27 w 79"/>
                  <a:gd name="T5" fmla="*/ 0 h 105"/>
                  <a:gd name="T6" fmla="*/ 79 w 79"/>
                  <a:gd name="T7" fmla="*/ 52 h 105"/>
                  <a:gd name="T8" fmla="*/ 27 w 79"/>
                  <a:gd name="T9" fmla="*/ 105 h 105"/>
                  <a:gd name="T10" fmla="*/ 0 w 79"/>
                  <a:gd name="T11" fmla="*/ 97 h 105"/>
                  <a:gd name="T12" fmla="*/ 10 w 79"/>
                  <a:gd name="T13" fmla="*/ 40 h 105"/>
                </a:gdLst>
                <a:ahLst/>
                <a:cxnLst>
                  <a:cxn ang="0">
                    <a:pos x="T0" y="T1"/>
                  </a:cxn>
                  <a:cxn ang="0">
                    <a:pos x="T2" y="T3"/>
                  </a:cxn>
                  <a:cxn ang="0">
                    <a:pos x="T4" y="T5"/>
                  </a:cxn>
                  <a:cxn ang="0">
                    <a:pos x="T6" y="T7"/>
                  </a:cxn>
                  <a:cxn ang="0">
                    <a:pos x="T8" y="T9"/>
                  </a:cxn>
                  <a:cxn ang="0">
                    <a:pos x="T10" y="T11"/>
                  </a:cxn>
                  <a:cxn ang="0">
                    <a:pos x="T12" y="T13"/>
                  </a:cxn>
                </a:cxnLst>
                <a:rect l="0" t="0" r="r" b="b"/>
                <a:pathLst>
                  <a:path w="79" h="105">
                    <a:moveTo>
                      <a:pt x="10" y="40"/>
                    </a:moveTo>
                    <a:cubicBezTo>
                      <a:pt x="10" y="25"/>
                      <a:pt x="17" y="15"/>
                      <a:pt x="9" y="3"/>
                    </a:cubicBezTo>
                    <a:cubicBezTo>
                      <a:pt x="15" y="1"/>
                      <a:pt x="21" y="0"/>
                      <a:pt x="27" y="0"/>
                    </a:cubicBezTo>
                    <a:cubicBezTo>
                      <a:pt x="56" y="0"/>
                      <a:pt x="79" y="24"/>
                      <a:pt x="79" y="52"/>
                    </a:cubicBezTo>
                    <a:cubicBezTo>
                      <a:pt x="79" y="81"/>
                      <a:pt x="56" y="105"/>
                      <a:pt x="27" y="105"/>
                    </a:cubicBezTo>
                    <a:cubicBezTo>
                      <a:pt x="17" y="105"/>
                      <a:pt x="8" y="102"/>
                      <a:pt x="0" y="97"/>
                    </a:cubicBezTo>
                    <a:cubicBezTo>
                      <a:pt x="4" y="84"/>
                      <a:pt x="10" y="60"/>
                      <a:pt x="10"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7" name="Freeform 31"/>
              <p:cNvSpPr/>
              <p:nvPr/>
            </p:nvSpPr>
            <p:spPr bwMode="auto">
              <a:xfrm>
                <a:off x="3481388" y="3570288"/>
                <a:ext cx="147638" cy="328613"/>
              </a:xfrm>
              <a:custGeom>
                <a:avLst/>
                <a:gdLst>
                  <a:gd name="T0" fmla="*/ 25 w 93"/>
                  <a:gd name="T1" fmla="*/ 0 h 207"/>
                  <a:gd name="T2" fmla="*/ 0 w 93"/>
                  <a:gd name="T3" fmla="*/ 145 h 207"/>
                  <a:gd name="T4" fmla="*/ 47 w 93"/>
                  <a:gd name="T5" fmla="*/ 207 h 207"/>
                  <a:gd name="T6" fmla="*/ 93 w 93"/>
                  <a:gd name="T7" fmla="*/ 143 h 207"/>
                  <a:gd name="T8" fmla="*/ 68 w 93"/>
                  <a:gd name="T9" fmla="*/ 0 h 207"/>
                  <a:gd name="T10" fmla="*/ 25 w 93"/>
                  <a:gd name="T11" fmla="*/ 0 h 207"/>
                </a:gdLst>
                <a:ahLst/>
                <a:cxnLst>
                  <a:cxn ang="0">
                    <a:pos x="T0" y="T1"/>
                  </a:cxn>
                  <a:cxn ang="0">
                    <a:pos x="T2" y="T3"/>
                  </a:cxn>
                  <a:cxn ang="0">
                    <a:pos x="T4" y="T5"/>
                  </a:cxn>
                  <a:cxn ang="0">
                    <a:pos x="T6" y="T7"/>
                  </a:cxn>
                  <a:cxn ang="0">
                    <a:pos x="T8" y="T9"/>
                  </a:cxn>
                  <a:cxn ang="0">
                    <a:pos x="T10" y="T11"/>
                  </a:cxn>
                </a:cxnLst>
                <a:rect l="0" t="0" r="r" b="b"/>
                <a:pathLst>
                  <a:path w="93" h="207">
                    <a:moveTo>
                      <a:pt x="25" y="0"/>
                    </a:moveTo>
                    <a:lnTo>
                      <a:pt x="0" y="145"/>
                    </a:lnTo>
                    <a:lnTo>
                      <a:pt x="47" y="207"/>
                    </a:lnTo>
                    <a:lnTo>
                      <a:pt x="93" y="143"/>
                    </a:lnTo>
                    <a:lnTo>
                      <a:pt x="68" y="0"/>
                    </a:lnTo>
                    <a:lnTo>
                      <a:pt x="2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8" name="Freeform 32"/>
              <p:cNvSpPr/>
              <p:nvPr/>
            </p:nvSpPr>
            <p:spPr bwMode="auto">
              <a:xfrm>
                <a:off x="3471863" y="3433763"/>
                <a:ext cx="166688" cy="115888"/>
              </a:xfrm>
              <a:custGeom>
                <a:avLst/>
                <a:gdLst>
                  <a:gd name="T0" fmla="*/ 21 w 57"/>
                  <a:gd name="T1" fmla="*/ 7 h 40"/>
                  <a:gd name="T2" fmla="*/ 0 w 57"/>
                  <a:gd name="T3" fmla="*/ 5 h 40"/>
                  <a:gd name="T4" fmla="*/ 0 w 57"/>
                  <a:gd name="T5" fmla="*/ 14 h 40"/>
                  <a:gd name="T6" fmla="*/ 1 w 57"/>
                  <a:gd name="T7" fmla="*/ 13 h 40"/>
                  <a:gd name="T8" fmla="*/ 18 w 57"/>
                  <a:gd name="T9" fmla="*/ 40 h 40"/>
                  <a:gd name="T10" fmla="*/ 40 w 57"/>
                  <a:gd name="T11" fmla="*/ 40 h 40"/>
                  <a:gd name="T12" fmla="*/ 56 w 57"/>
                  <a:gd name="T13" fmla="*/ 15 h 40"/>
                  <a:gd name="T14" fmla="*/ 57 w 57"/>
                  <a:gd name="T15" fmla="*/ 0 h 40"/>
                  <a:gd name="T16" fmla="*/ 21 w 57"/>
                  <a:gd name="T17" fmla="*/ 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40">
                    <a:moveTo>
                      <a:pt x="21" y="7"/>
                    </a:moveTo>
                    <a:cubicBezTo>
                      <a:pt x="14" y="7"/>
                      <a:pt x="7" y="7"/>
                      <a:pt x="0" y="5"/>
                    </a:cubicBezTo>
                    <a:cubicBezTo>
                      <a:pt x="0" y="8"/>
                      <a:pt x="0" y="11"/>
                      <a:pt x="0" y="14"/>
                    </a:cubicBezTo>
                    <a:cubicBezTo>
                      <a:pt x="0" y="13"/>
                      <a:pt x="1" y="13"/>
                      <a:pt x="1" y="13"/>
                    </a:cubicBezTo>
                    <a:cubicBezTo>
                      <a:pt x="18" y="40"/>
                      <a:pt x="18" y="40"/>
                      <a:pt x="18" y="40"/>
                    </a:cubicBezTo>
                    <a:cubicBezTo>
                      <a:pt x="40" y="40"/>
                      <a:pt x="40" y="40"/>
                      <a:pt x="40" y="40"/>
                    </a:cubicBezTo>
                    <a:cubicBezTo>
                      <a:pt x="56" y="15"/>
                      <a:pt x="56" y="15"/>
                      <a:pt x="56" y="15"/>
                    </a:cubicBezTo>
                    <a:cubicBezTo>
                      <a:pt x="56" y="10"/>
                      <a:pt x="56" y="5"/>
                      <a:pt x="57" y="0"/>
                    </a:cubicBezTo>
                    <a:cubicBezTo>
                      <a:pt x="46" y="5"/>
                      <a:pt x="34"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89" name="Freeform 33"/>
              <p:cNvSpPr>
                <a:spLocks noEditPoints="1"/>
              </p:cNvSpPr>
              <p:nvPr/>
            </p:nvSpPr>
            <p:spPr bwMode="auto">
              <a:xfrm>
                <a:off x="3140075" y="2582863"/>
                <a:ext cx="827088" cy="827088"/>
              </a:xfrm>
              <a:custGeom>
                <a:avLst/>
                <a:gdLst>
                  <a:gd name="T0" fmla="*/ 0 w 284"/>
                  <a:gd name="T1" fmla="*/ 142 h 284"/>
                  <a:gd name="T2" fmla="*/ 142 w 284"/>
                  <a:gd name="T3" fmla="*/ 0 h 284"/>
                  <a:gd name="T4" fmla="*/ 142 w 284"/>
                  <a:gd name="T5" fmla="*/ 0 h 284"/>
                  <a:gd name="T6" fmla="*/ 284 w 284"/>
                  <a:gd name="T7" fmla="*/ 142 h 284"/>
                  <a:gd name="T8" fmla="*/ 284 w 284"/>
                  <a:gd name="T9" fmla="*/ 142 h 284"/>
                  <a:gd name="T10" fmla="*/ 142 w 284"/>
                  <a:gd name="T11" fmla="*/ 284 h 284"/>
                  <a:gd name="T12" fmla="*/ 142 w 284"/>
                  <a:gd name="T13" fmla="*/ 284 h 284"/>
                  <a:gd name="T14" fmla="*/ 0 w 284"/>
                  <a:gd name="T15" fmla="*/ 142 h 284"/>
                  <a:gd name="T16" fmla="*/ 25 w 284"/>
                  <a:gd name="T17" fmla="*/ 142 h 284"/>
                  <a:gd name="T18" fmla="*/ 142 w 284"/>
                  <a:gd name="T19" fmla="*/ 260 h 284"/>
                  <a:gd name="T20" fmla="*/ 142 w 284"/>
                  <a:gd name="T21" fmla="*/ 260 h 284"/>
                  <a:gd name="T22" fmla="*/ 260 w 284"/>
                  <a:gd name="T23" fmla="*/ 142 h 284"/>
                  <a:gd name="T24" fmla="*/ 260 w 284"/>
                  <a:gd name="T25" fmla="*/ 142 h 284"/>
                  <a:gd name="T26" fmla="*/ 142 w 284"/>
                  <a:gd name="T27" fmla="*/ 24 h 284"/>
                  <a:gd name="T28" fmla="*/ 142 w 284"/>
                  <a:gd name="T29" fmla="*/ 24 h 284"/>
                  <a:gd name="T30" fmla="*/ 25 w 284"/>
                  <a:gd name="T31" fmla="*/ 142 h 284"/>
                  <a:gd name="T32" fmla="*/ 25 w 284"/>
                  <a:gd name="T33" fmla="*/ 142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4" h="284">
                    <a:moveTo>
                      <a:pt x="0" y="142"/>
                    </a:moveTo>
                    <a:cubicBezTo>
                      <a:pt x="0" y="63"/>
                      <a:pt x="64" y="0"/>
                      <a:pt x="142" y="0"/>
                    </a:cubicBezTo>
                    <a:cubicBezTo>
                      <a:pt x="142" y="0"/>
                      <a:pt x="142" y="0"/>
                      <a:pt x="142" y="0"/>
                    </a:cubicBezTo>
                    <a:cubicBezTo>
                      <a:pt x="221" y="0"/>
                      <a:pt x="284" y="63"/>
                      <a:pt x="284" y="142"/>
                    </a:cubicBezTo>
                    <a:cubicBezTo>
                      <a:pt x="284" y="142"/>
                      <a:pt x="284" y="142"/>
                      <a:pt x="284" y="142"/>
                    </a:cubicBezTo>
                    <a:cubicBezTo>
                      <a:pt x="284" y="220"/>
                      <a:pt x="221" y="284"/>
                      <a:pt x="142" y="284"/>
                    </a:cubicBezTo>
                    <a:cubicBezTo>
                      <a:pt x="142" y="284"/>
                      <a:pt x="142" y="284"/>
                      <a:pt x="142" y="284"/>
                    </a:cubicBezTo>
                    <a:cubicBezTo>
                      <a:pt x="64" y="284"/>
                      <a:pt x="0" y="220"/>
                      <a:pt x="0" y="142"/>
                    </a:cubicBezTo>
                    <a:close/>
                    <a:moveTo>
                      <a:pt x="25" y="142"/>
                    </a:moveTo>
                    <a:cubicBezTo>
                      <a:pt x="25" y="207"/>
                      <a:pt x="77" y="259"/>
                      <a:pt x="142" y="260"/>
                    </a:cubicBezTo>
                    <a:cubicBezTo>
                      <a:pt x="142" y="260"/>
                      <a:pt x="142" y="260"/>
                      <a:pt x="142" y="260"/>
                    </a:cubicBezTo>
                    <a:cubicBezTo>
                      <a:pt x="207" y="259"/>
                      <a:pt x="260" y="207"/>
                      <a:pt x="260" y="142"/>
                    </a:cubicBezTo>
                    <a:cubicBezTo>
                      <a:pt x="260" y="142"/>
                      <a:pt x="260" y="142"/>
                      <a:pt x="260" y="142"/>
                    </a:cubicBezTo>
                    <a:cubicBezTo>
                      <a:pt x="260" y="77"/>
                      <a:pt x="207" y="24"/>
                      <a:pt x="142" y="24"/>
                    </a:cubicBezTo>
                    <a:cubicBezTo>
                      <a:pt x="142" y="24"/>
                      <a:pt x="142" y="24"/>
                      <a:pt x="142" y="24"/>
                    </a:cubicBezTo>
                    <a:cubicBezTo>
                      <a:pt x="77" y="24"/>
                      <a:pt x="25" y="77"/>
                      <a:pt x="25" y="142"/>
                    </a:cubicBezTo>
                    <a:cubicBezTo>
                      <a:pt x="25" y="142"/>
                      <a:pt x="25" y="142"/>
                      <a:pt x="25"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0" name="Freeform 34"/>
              <p:cNvSpPr/>
              <p:nvPr/>
            </p:nvSpPr>
            <p:spPr bwMode="auto">
              <a:xfrm>
                <a:off x="3068638" y="2495550"/>
                <a:ext cx="971550" cy="454025"/>
              </a:xfrm>
              <a:custGeom>
                <a:avLst/>
                <a:gdLst>
                  <a:gd name="T0" fmla="*/ 0 w 334"/>
                  <a:gd name="T1" fmla="*/ 155 h 156"/>
                  <a:gd name="T2" fmla="*/ 167 w 334"/>
                  <a:gd name="T3" fmla="*/ 0 h 156"/>
                  <a:gd name="T4" fmla="*/ 167 w 334"/>
                  <a:gd name="T5" fmla="*/ 0 h 156"/>
                  <a:gd name="T6" fmla="*/ 334 w 334"/>
                  <a:gd name="T7" fmla="*/ 155 h 156"/>
                  <a:gd name="T8" fmla="*/ 334 w 334"/>
                  <a:gd name="T9" fmla="*/ 155 h 156"/>
                  <a:gd name="T10" fmla="*/ 322 w 334"/>
                  <a:gd name="T11" fmla="*/ 155 h 156"/>
                  <a:gd name="T12" fmla="*/ 167 w 334"/>
                  <a:gd name="T13" fmla="*/ 12 h 156"/>
                  <a:gd name="T14" fmla="*/ 167 w 334"/>
                  <a:gd name="T15" fmla="*/ 12 h 156"/>
                  <a:gd name="T16" fmla="*/ 12 w 334"/>
                  <a:gd name="T17" fmla="*/ 156 h 156"/>
                  <a:gd name="T18" fmla="*/ 12 w 334"/>
                  <a:gd name="T19" fmla="*/ 156 h 156"/>
                  <a:gd name="T20" fmla="*/ 0 w 334"/>
                  <a:gd name="T21" fmla="*/ 155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156">
                    <a:moveTo>
                      <a:pt x="0" y="155"/>
                    </a:moveTo>
                    <a:cubicBezTo>
                      <a:pt x="7" y="68"/>
                      <a:pt x="79" y="0"/>
                      <a:pt x="167" y="0"/>
                    </a:cubicBezTo>
                    <a:cubicBezTo>
                      <a:pt x="167" y="0"/>
                      <a:pt x="167" y="0"/>
                      <a:pt x="167" y="0"/>
                    </a:cubicBezTo>
                    <a:cubicBezTo>
                      <a:pt x="255" y="0"/>
                      <a:pt x="328" y="68"/>
                      <a:pt x="334" y="155"/>
                    </a:cubicBezTo>
                    <a:cubicBezTo>
                      <a:pt x="334" y="155"/>
                      <a:pt x="334" y="155"/>
                      <a:pt x="334" y="155"/>
                    </a:cubicBezTo>
                    <a:cubicBezTo>
                      <a:pt x="322" y="155"/>
                      <a:pt x="322" y="155"/>
                      <a:pt x="322" y="155"/>
                    </a:cubicBezTo>
                    <a:cubicBezTo>
                      <a:pt x="316" y="75"/>
                      <a:pt x="249" y="12"/>
                      <a:pt x="167" y="12"/>
                    </a:cubicBezTo>
                    <a:cubicBezTo>
                      <a:pt x="167" y="12"/>
                      <a:pt x="167" y="12"/>
                      <a:pt x="167" y="12"/>
                    </a:cubicBezTo>
                    <a:cubicBezTo>
                      <a:pt x="85" y="12"/>
                      <a:pt x="18" y="75"/>
                      <a:pt x="12" y="156"/>
                    </a:cubicBezTo>
                    <a:cubicBezTo>
                      <a:pt x="12" y="156"/>
                      <a:pt x="12" y="156"/>
                      <a:pt x="12" y="156"/>
                    </a:cubicBezTo>
                    <a:cubicBezTo>
                      <a:pt x="0" y="155"/>
                      <a:pt x="0" y="155"/>
                      <a:pt x="0"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1" name="Freeform 35"/>
              <p:cNvSpPr/>
              <p:nvPr/>
            </p:nvSpPr>
            <p:spPr bwMode="auto">
              <a:xfrm>
                <a:off x="2951163" y="3378201"/>
                <a:ext cx="1208088" cy="698498"/>
              </a:xfrm>
              <a:custGeom>
                <a:avLst/>
                <a:gdLst>
                  <a:gd name="T0" fmla="*/ 382 w 415"/>
                  <a:gd name="T1" fmla="*/ 223 h 240"/>
                  <a:gd name="T2" fmla="*/ 326 w 415"/>
                  <a:gd name="T3" fmla="*/ 80 h 240"/>
                  <a:gd name="T4" fmla="*/ 326 w 415"/>
                  <a:gd name="T5" fmla="*/ 80 h 240"/>
                  <a:gd name="T6" fmla="*/ 207 w 415"/>
                  <a:gd name="T7" fmla="*/ 33 h 240"/>
                  <a:gd name="T8" fmla="*/ 207 w 415"/>
                  <a:gd name="T9" fmla="*/ 33 h 240"/>
                  <a:gd name="T10" fmla="*/ 161 w 415"/>
                  <a:gd name="T11" fmla="*/ 39 h 240"/>
                  <a:gd name="T12" fmla="*/ 161 w 415"/>
                  <a:gd name="T13" fmla="*/ 39 h 240"/>
                  <a:gd name="T14" fmla="*/ 60 w 415"/>
                  <a:gd name="T15" fmla="*/ 114 h 240"/>
                  <a:gd name="T16" fmla="*/ 60 w 415"/>
                  <a:gd name="T17" fmla="*/ 114 h 240"/>
                  <a:gd name="T18" fmla="*/ 33 w 415"/>
                  <a:gd name="T19" fmla="*/ 223 h 240"/>
                  <a:gd name="T20" fmla="*/ 33 w 415"/>
                  <a:gd name="T21" fmla="*/ 223 h 240"/>
                  <a:gd name="T22" fmla="*/ 16 w 415"/>
                  <a:gd name="T23" fmla="*/ 240 h 240"/>
                  <a:gd name="T24" fmla="*/ 16 w 415"/>
                  <a:gd name="T25" fmla="*/ 240 h 240"/>
                  <a:gd name="T26" fmla="*/ 0 w 415"/>
                  <a:gd name="T27" fmla="*/ 223 h 240"/>
                  <a:gd name="T28" fmla="*/ 0 w 415"/>
                  <a:gd name="T29" fmla="*/ 223 h 240"/>
                  <a:gd name="T30" fmla="*/ 32 w 415"/>
                  <a:gd name="T31" fmla="*/ 97 h 240"/>
                  <a:gd name="T32" fmla="*/ 32 w 415"/>
                  <a:gd name="T33" fmla="*/ 97 h 240"/>
                  <a:gd name="T34" fmla="*/ 152 w 415"/>
                  <a:gd name="T35" fmla="*/ 8 h 240"/>
                  <a:gd name="T36" fmla="*/ 152 w 415"/>
                  <a:gd name="T37" fmla="*/ 8 h 240"/>
                  <a:gd name="T38" fmla="*/ 207 w 415"/>
                  <a:gd name="T39" fmla="*/ 0 h 240"/>
                  <a:gd name="T40" fmla="*/ 207 w 415"/>
                  <a:gd name="T41" fmla="*/ 0 h 240"/>
                  <a:gd name="T42" fmla="*/ 349 w 415"/>
                  <a:gd name="T43" fmla="*/ 56 h 240"/>
                  <a:gd name="T44" fmla="*/ 349 w 415"/>
                  <a:gd name="T45" fmla="*/ 56 h 240"/>
                  <a:gd name="T46" fmla="*/ 414 w 415"/>
                  <a:gd name="T47" fmla="*/ 223 h 240"/>
                  <a:gd name="T48" fmla="*/ 414 w 415"/>
                  <a:gd name="T49" fmla="*/ 223 h 240"/>
                  <a:gd name="T50" fmla="*/ 398 w 415"/>
                  <a:gd name="T51" fmla="*/ 240 h 240"/>
                  <a:gd name="T52" fmla="*/ 398 w 415"/>
                  <a:gd name="T53" fmla="*/ 240 h 240"/>
                  <a:gd name="T54" fmla="*/ 382 w 415"/>
                  <a:gd name="T55"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5" h="240">
                    <a:moveTo>
                      <a:pt x="382" y="223"/>
                    </a:moveTo>
                    <a:cubicBezTo>
                      <a:pt x="382" y="167"/>
                      <a:pt x="367" y="118"/>
                      <a:pt x="326" y="80"/>
                    </a:cubicBezTo>
                    <a:cubicBezTo>
                      <a:pt x="326" y="80"/>
                      <a:pt x="326" y="80"/>
                      <a:pt x="326" y="80"/>
                    </a:cubicBezTo>
                    <a:cubicBezTo>
                      <a:pt x="294" y="49"/>
                      <a:pt x="250" y="33"/>
                      <a:pt x="207" y="33"/>
                    </a:cubicBezTo>
                    <a:cubicBezTo>
                      <a:pt x="207" y="33"/>
                      <a:pt x="207" y="33"/>
                      <a:pt x="207" y="33"/>
                    </a:cubicBezTo>
                    <a:cubicBezTo>
                      <a:pt x="191" y="33"/>
                      <a:pt x="176" y="35"/>
                      <a:pt x="161" y="39"/>
                    </a:cubicBezTo>
                    <a:cubicBezTo>
                      <a:pt x="161" y="39"/>
                      <a:pt x="161" y="39"/>
                      <a:pt x="161" y="39"/>
                    </a:cubicBezTo>
                    <a:cubicBezTo>
                      <a:pt x="119" y="51"/>
                      <a:pt x="83" y="78"/>
                      <a:pt x="60" y="114"/>
                    </a:cubicBezTo>
                    <a:cubicBezTo>
                      <a:pt x="60" y="114"/>
                      <a:pt x="60" y="114"/>
                      <a:pt x="60" y="114"/>
                    </a:cubicBezTo>
                    <a:cubicBezTo>
                      <a:pt x="39" y="147"/>
                      <a:pt x="33" y="183"/>
                      <a:pt x="33" y="223"/>
                    </a:cubicBezTo>
                    <a:cubicBezTo>
                      <a:pt x="33" y="223"/>
                      <a:pt x="33" y="223"/>
                      <a:pt x="33" y="223"/>
                    </a:cubicBezTo>
                    <a:cubicBezTo>
                      <a:pt x="33" y="232"/>
                      <a:pt x="25" y="240"/>
                      <a:pt x="16" y="240"/>
                    </a:cubicBezTo>
                    <a:cubicBezTo>
                      <a:pt x="16" y="240"/>
                      <a:pt x="16" y="240"/>
                      <a:pt x="16" y="240"/>
                    </a:cubicBezTo>
                    <a:cubicBezTo>
                      <a:pt x="7" y="240"/>
                      <a:pt x="0" y="232"/>
                      <a:pt x="0" y="223"/>
                    </a:cubicBezTo>
                    <a:cubicBezTo>
                      <a:pt x="0" y="223"/>
                      <a:pt x="0" y="223"/>
                      <a:pt x="0" y="223"/>
                    </a:cubicBezTo>
                    <a:cubicBezTo>
                      <a:pt x="0" y="180"/>
                      <a:pt x="7" y="136"/>
                      <a:pt x="32" y="97"/>
                    </a:cubicBezTo>
                    <a:cubicBezTo>
                      <a:pt x="32" y="97"/>
                      <a:pt x="32" y="97"/>
                      <a:pt x="32" y="97"/>
                    </a:cubicBezTo>
                    <a:cubicBezTo>
                      <a:pt x="59" y="53"/>
                      <a:pt x="102" y="21"/>
                      <a:pt x="152" y="8"/>
                    </a:cubicBezTo>
                    <a:cubicBezTo>
                      <a:pt x="152" y="8"/>
                      <a:pt x="152" y="8"/>
                      <a:pt x="152" y="8"/>
                    </a:cubicBezTo>
                    <a:cubicBezTo>
                      <a:pt x="170" y="3"/>
                      <a:pt x="188" y="0"/>
                      <a:pt x="207" y="0"/>
                    </a:cubicBezTo>
                    <a:cubicBezTo>
                      <a:pt x="207" y="0"/>
                      <a:pt x="207" y="0"/>
                      <a:pt x="207" y="0"/>
                    </a:cubicBezTo>
                    <a:cubicBezTo>
                      <a:pt x="259" y="0"/>
                      <a:pt x="310" y="20"/>
                      <a:pt x="349" y="56"/>
                    </a:cubicBezTo>
                    <a:cubicBezTo>
                      <a:pt x="349" y="56"/>
                      <a:pt x="349" y="56"/>
                      <a:pt x="349" y="56"/>
                    </a:cubicBezTo>
                    <a:cubicBezTo>
                      <a:pt x="397" y="101"/>
                      <a:pt x="415" y="161"/>
                      <a:pt x="414" y="223"/>
                    </a:cubicBezTo>
                    <a:cubicBezTo>
                      <a:pt x="414" y="223"/>
                      <a:pt x="414" y="223"/>
                      <a:pt x="414" y="223"/>
                    </a:cubicBezTo>
                    <a:cubicBezTo>
                      <a:pt x="414" y="232"/>
                      <a:pt x="407" y="240"/>
                      <a:pt x="398" y="240"/>
                    </a:cubicBezTo>
                    <a:cubicBezTo>
                      <a:pt x="398" y="240"/>
                      <a:pt x="398" y="240"/>
                      <a:pt x="398" y="240"/>
                    </a:cubicBezTo>
                    <a:cubicBezTo>
                      <a:pt x="389" y="240"/>
                      <a:pt x="382" y="232"/>
                      <a:pt x="382"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2" name="Freeform 36"/>
              <p:cNvSpPr/>
              <p:nvPr/>
            </p:nvSpPr>
            <p:spPr bwMode="auto">
              <a:xfrm>
                <a:off x="3446463" y="3189288"/>
                <a:ext cx="165100" cy="88900"/>
              </a:xfrm>
              <a:custGeom>
                <a:avLst/>
                <a:gdLst>
                  <a:gd name="T0" fmla="*/ 57 w 57"/>
                  <a:gd name="T1" fmla="*/ 15 h 31"/>
                  <a:gd name="T2" fmla="*/ 41 w 57"/>
                  <a:gd name="T3" fmla="*/ 31 h 31"/>
                  <a:gd name="T4" fmla="*/ 16 w 57"/>
                  <a:gd name="T5" fmla="*/ 31 h 31"/>
                  <a:gd name="T6" fmla="*/ 0 w 57"/>
                  <a:gd name="T7" fmla="*/ 15 h 31"/>
                  <a:gd name="T8" fmla="*/ 0 w 57"/>
                  <a:gd name="T9" fmla="*/ 15 h 31"/>
                  <a:gd name="T10" fmla="*/ 16 w 57"/>
                  <a:gd name="T11" fmla="*/ 0 h 31"/>
                  <a:gd name="T12" fmla="*/ 41 w 57"/>
                  <a:gd name="T13" fmla="*/ 0 h 31"/>
                  <a:gd name="T14" fmla="*/ 57 w 57"/>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31">
                    <a:moveTo>
                      <a:pt x="57" y="15"/>
                    </a:moveTo>
                    <a:cubicBezTo>
                      <a:pt x="57" y="24"/>
                      <a:pt x="50" y="31"/>
                      <a:pt x="41" y="31"/>
                    </a:cubicBezTo>
                    <a:cubicBezTo>
                      <a:pt x="16" y="31"/>
                      <a:pt x="16" y="31"/>
                      <a:pt x="16" y="31"/>
                    </a:cubicBezTo>
                    <a:cubicBezTo>
                      <a:pt x="7" y="31"/>
                      <a:pt x="0" y="24"/>
                      <a:pt x="0" y="15"/>
                    </a:cubicBezTo>
                    <a:cubicBezTo>
                      <a:pt x="0" y="15"/>
                      <a:pt x="0" y="15"/>
                      <a:pt x="0" y="15"/>
                    </a:cubicBezTo>
                    <a:cubicBezTo>
                      <a:pt x="0" y="7"/>
                      <a:pt x="7" y="0"/>
                      <a:pt x="16" y="0"/>
                    </a:cubicBezTo>
                    <a:cubicBezTo>
                      <a:pt x="41" y="0"/>
                      <a:pt x="41" y="0"/>
                      <a:pt x="41" y="0"/>
                    </a:cubicBezTo>
                    <a:cubicBezTo>
                      <a:pt x="50" y="0"/>
                      <a:pt x="57" y="7"/>
                      <a:pt x="5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3" name="Freeform 37"/>
              <p:cNvSpPr/>
              <p:nvPr/>
            </p:nvSpPr>
            <p:spPr bwMode="auto">
              <a:xfrm>
                <a:off x="3117850" y="3168650"/>
                <a:ext cx="349250" cy="92075"/>
              </a:xfrm>
              <a:custGeom>
                <a:avLst/>
                <a:gdLst>
                  <a:gd name="T0" fmla="*/ 34 w 120"/>
                  <a:gd name="T1" fmla="*/ 32 h 32"/>
                  <a:gd name="T2" fmla="*/ 0 w 120"/>
                  <a:gd name="T3" fmla="*/ 2 h 32"/>
                  <a:gd name="T4" fmla="*/ 0 w 120"/>
                  <a:gd name="T5" fmla="*/ 2 h 32"/>
                  <a:gd name="T6" fmla="*/ 12 w 120"/>
                  <a:gd name="T7" fmla="*/ 0 h 32"/>
                  <a:gd name="T8" fmla="*/ 34 w 120"/>
                  <a:gd name="T9" fmla="*/ 20 h 32"/>
                  <a:gd name="T10" fmla="*/ 34 w 120"/>
                  <a:gd name="T11" fmla="*/ 20 h 32"/>
                  <a:gd name="T12" fmla="*/ 120 w 120"/>
                  <a:gd name="T13" fmla="*/ 20 h 32"/>
                  <a:gd name="T14" fmla="*/ 120 w 120"/>
                  <a:gd name="T15" fmla="*/ 20 h 32"/>
                  <a:gd name="T16" fmla="*/ 120 w 120"/>
                  <a:gd name="T17" fmla="*/ 32 h 32"/>
                  <a:gd name="T18" fmla="*/ 34 w 12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32">
                    <a:moveTo>
                      <a:pt x="34" y="32"/>
                    </a:moveTo>
                    <a:cubicBezTo>
                      <a:pt x="16" y="32"/>
                      <a:pt x="2" y="19"/>
                      <a:pt x="0" y="2"/>
                    </a:cubicBezTo>
                    <a:cubicBezTo>
                      <a:pt x="0" y="2"/>
                      <a:pt x="0" y="2"/>
                      <a:pt x="0" y="2"/>
                    </a:cubicBezTo>
                    <a:cubicBezTo>
                      <a:pt x="12" y="0"/>
                      <a:pt x="12" y="0"/>
                      <a:pt x="12" y="0"/>
                    </a:cubicBezTo>
                    <a:cubicBezTo>
                      <a:pt x="13" y="11"/>
                      <a:pt x="22" y="20"/>
                      <a:pt x="34" y="20"/>
                    </a:cubicBezTo>
                    <a:cubicBezTo>
                      <a:pt x="34" y="20"/>
                      <a:pt x="34" y="20"/>
                      <a:pt x="34" y="20"/>
                    </a:cubicBezTo>
                    <a:cubicBezTo>
                      <a:pt x="120" y="20"/>
                      <a:pt x="120" y="20"/>
                      <a:pt x="120" y="20"/>
                    </a:cubicBezTo>
                    <a:cubicBezTo>
                      <a:pt x="120" y="20"/>
                      <a:pt x="120" y="20"/>
                      <a:pt x="120" y="20"/>
                    </a:cubicBezTo>
                    <a:cubicBezTo>
                      <a:pt x="120" y="32"/>
                      <a:pt x="120" y="32"/>
                      <a:pt x="120" y="32"/>
                    </a:cubicBezTo>
                    <a:cubicBezTo>
                      <a:pt x="34" y="32"/>
                      <a:pt x="34" y="32"/>
                      <a:pt x="34"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94" name="Group 93"/>
          <p:cNvGrpSpPr/>
          <p:nvPr/>
        </p:nvGrpSpPr>
        <p:grpSpPr>
          <a:xfrm>
            <a:off x="4616450" y="3176588"/>
            <a:ext cx="922338" cy="1042987"/>
            <a:chOff x="4616720" y="3175815"/>
            <a:chExt cx="922624" cy="1043646"/>
          </a:xfrm>
        </p:grpSpPr>
        <p:sp>
          <p:nvSpPr>
            <p:cNvPr id="50214" name="Freeform 12"/>
            <p:cNvSpPr/>
            <p:nvPr/>
          </p:nvSpPr>
          <p:spPr>
            <a:xfrm>
              <a:off x="4671873" y="3206692"/>
              <a:ext cx="405766" cy="178316"/>
            </a:xfrm>
            <a:custGeom>
              <a:avLst/>
              <a:gdLst/>
              <a:ahLst/>
              <a:cxnLst>
                <a:cxn ang="0">
                  <a:pos x="0" y="178316"/>
                </a:cxn>
                <a:cxn ang="0">
                  <a:pos x="313582" y="0"/>
                </a:cxn>
                <a:cxn ang="0">
                  <a:pos x="405766" y="0"/>
                </a:cxn>
                <a:cxn ang="0">
                  <a:pos x="405766" y="178316"/>
                </a:cxn>
                <a:cxn ang="0">
                  <a:pos x="0" y="178316"/>
                </a:cxn>
              </a:cxnLst>
              <a:rect l="0" t="0" r="0" b="0"/>
              <a:pathLst>
                <a:path w="515" h="231">
                  <a:moveTo>
                    <a:pt x="0" y="231"/>
                  </a:moveTo>
                  <a:lnTo>
                    <a:pt x="398" y="0"/>
                  </a:lnTo>
                  <a:lnTo>
                    <a:pt x="515" y="0"/>
                  </a:lnTo>
                  <a:lnTo>
                    <a:pt x="515" y="231"/>
                  </a:lnTo>
                  <a:lnTo>
                    <a:pt x="0" y="231"/>
                  </a:lnTo>
                  <a:close/>
                </a:path>
              </a:pathLst>
            </a:custGeom>
            <a:solidFill>
              <a:srgbClr val="6B3C1D">
                <a:alpha val="100000"/>
              </a:srgbClr>
            </a:solidFill>
            <a:ln w="9525">
              <a:noFill/>
            </a:ln>
          </p:spPr>
          <p:txBody>
            <a:bodyPr/>
            <a:lstStyle/>
            <a:p>
              <a:endParaRPr lang="zh-CN" altLang="en-US"/>
            </a:p>
          </p:txBody>
        </p:sp>
        <p:sp>
          <p:nvSpPr>
            <p:cNvPr id="96" name="Freeform 13"/>
            <p:cNvSpPr/>
            <p:nvPr/>
          </p:nvSpPr>
          <p:spPr bwMode="auto">
            <a:xfrm>
              <a:off x="4616720" y="3175815"/>
              <a:ext cx="922624" cy="1043646"/>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7" name="Freeform 20"/>
            <p:cNvSpPr/>
            <p:nvPr/>
          </p:nvSpPr>
          <p:spPr bwMode="auto">
            <a:xfrm>
              <a:off x="4671873" y="3206692"/>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cap="flat">
              <a:noFill/>
              <a:prstDash val="solid"/>
              <a:miter lim="800000"/>
            </a:ln>
            <a:effectLst>
              <a:outerShdw blurRad="279400" dist="76200" dir="2700000" algn="tl"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50217" name="Freeform 31"/>
            <p:cNvSpPr>
              <a:spLocks noEditPoints="1"/>
            </p:cNvSpPr>
            <p:nvPr/>
          </p:nvSpPr>
          <p:spPr>
            <a:xfrm>
              <a:off x="4877514" y="3368025"/>
              <a:ext cx="76426" cy="147438"/>
            </a:xfrm>
            <a:custGeom>
              <a:avLst/>
              <a:gdLst/>
              <a:ahLst/>
              <a:cxnLst>
                <a:cxn ang="0">
                  <a:pos x="0" y="92631"/>
                </a:cxn>
                <a:cxn ang="0">
                  <a:pos x="38607" y="0"/>
                </a:cxn>
                <a:cxn ang="0">
                  <a:pos x="61456" y="0"/>
                </a:cxn>
                <a:cxn ang="0">
                  <a:pos x="61456" y="92631"/>
                </a:cxn>
                <a:cxn ang="0">
                  <a:pos x="76426" y="92631"/>
                </a:cxn>
                <a:cxn ang="0">
                  <a:pos x="76426" y="115017"/>
                </a:cxn>
                <a:cxn ang="0">
                  <a:pos x="61456" y="115017"/>
                </a:cxn>
                <a:cxn ang="0">
                  <a:pos x="61456" y="147438"/>
                </a:cxn>
                <a:cxn ang="0">
                  <a:pos x="38607" y="147438"/>
                </a:cxn>
                <a:cxn ang="0">
                  <a:pos x="38607" y="115017"/>
                </a:cxn>
                <a:cxn ang="0">
                  <a:pos x="0" y="115017"/>
                </a:cxn>
                <a:cxn ang="0">
                  <a:pos x="0" y="92631"/>
                </a:cxn>
                <a:cxn ang="0">
                  <a:pos x="38607" y="92631"/>
                </a:cxn>
                <a:cxn ang="0">
                  <a:pos x="38607" y="47859"/>
                </a:cxn>
                <a:cxn ang="0">
                  <a:pos x="19697" y="92631"/>
                </a:cxn>
                <a:cxn ang="0">
                  <a:pos x="38607" y="92631"/>
                </a:cxn>
              </a:cxnLst>
              <a:rect l="0" t="0" r="0" b="0"/>
              <a:pathLst>
                <a:path w="97" h="191">
                  <a:moveTo>
                    <a:pt x="0" y="120"/>
                  </a:moveTo>
                  <a:lnTo>
                    <a:pt x="49" y="0"/>
                  </a:lnTo>
                  <a:lnTo>
                    <a:pt x="78" y="0"/>
                  </a:lnTo>
                  <a:lnTo>
                    <a:pt x="78" y="120"/>
                  </a:lnTo>
                  <a:lnTo>
                    <a:pt x="97" y="120"/>
                  </a:lnTo>
                  <a:lnTo>
                    <a:pt x="97" y="149"/>
                  </a:lnTo>
                  <a:lnTo>
                    <a:pt x="78" y="149"/>
                  </a:lnTo>
                  <a:lnTo>
                    <a:pt x="78" y="191"/>
                  </a:lnTo>
                  <a:lnTo>
                    <a:pt x="49" y="191"/>
                  </a:lnTo>
                  <a:lnTo>
                    <a:pt x="49" y="149"/>
                  </a:lnTo>
                  <a:lnTo>
                    <a:pt x="0" y="149"/>
                  </a:lnTo>
                  <a:lnTo>
                    <a:pt x="0" y="120"/>
                  </a:lnTo>
                  <a:close/>
                  <a:moveTo>
                    <a:pt x="49" y="120"/>
                  </a:moveTo>
                  <a:lnTo>
                    <a:pt x="49" y="62"/>
                  </a:lnTo>
                  <a:lnTo>
                    <a:pt x="25" y="120"/>
                  </a:lnTo>
                  <a:lnTo>
                    <a:pt x="49" y="120"/>
                  </a:lnTo>
                  <a:close/>
                </a:path>
              </a:pathLst>
            </a:custGeom>
            <a:solidFill>
              <a:srgbClr val="FFFFFF">
                <a:alpha val="100000"/>
              </a:srgbClr>
            </a:solidFill>
            <a:ln w="9525">
              <a:noFill/>
            </a:ln>
          </p:spPr>
          <p:txBody>
            <a:bodyPr/>
            <a:lstStyle/>
            <a:p>
              <a:endParaRPr lang="zh-CN" altLang="en-US"/>
            </a:p>
          </p:txBody>
        </p:sp>
        <p:grpSp>
          <p:nvGrpSpPr>
            <p:cNvPr id="99" name="组合 70"/>
            <p:cNvGrpSpPr/>
            <p:nvPr/>
          </p:nvGrpSpPr>
          <p:grpSpPr>
            <a:xfrm>
              <a:off x="4881095" y="3679824"/>
              <a:ext cx="402986" cy="305332"/>
              <a:chOff x="3175" y="747713"/>
              <a:chExt cx="1751013" cy="1354138"/>
            </a:xfrm>
            <a:solidFill>
              <a:srgbClr val="3666D7"/>
            </a:solidFill>
          </p:grpSpPr>
          <p:sp>
            <p:nvSpPr>
              <p:cNvPr id="100" name="Freeform 6"/>
              <p:cNvSpPr/>
              <p:nvPr/>
            </p:nvSpPr>
            <p:spPr bwMode="auto">
              <a:xfrm>
                <a:off x="3175" y="747713"/>
                <a:ext cx="1308100" cy="854075"/>
              </a:xfrm>
              <a:custGeom>
                <a:avLst/>
                <a:gdLst>
                  <a:gd name="T0" fmla="*/ 357 w 458"/>
                  <a:gd name="T1" fmla="*/ 8 h 299"/>
                  <a:gd name="T2" fmla="*/ 184 w 458"/>
                  <a:gd name="T3" fmla="*/ 54 h 299"/>
                  <a:gd name="T4" fmla="*/ 40 w 458"/>
                  <a:gd name="T5" fmla="*/ 161 h 299"/>
                  <a:gd name="T6" fmla="*/ 35 w 458"/>
                  <a:gd name="T7" fmla="*/ 277 h 299"/>
                  <a:gd name="T8" fmla="*/ 36 w 458"/>
                  <a:gd name="T9" fmla="*/ 279 h 299"/>
                  <a:gd name="T10" fmla="*/ 85 w 458"/>
                  <a:gd name="T11" fmla="*/ 288 h 299"/>
                  <a:gd name="T12" fmla="*/ 133 w 458"/>
                  <a:gd name="T13" fmla="*/ 256 h 299"/>
                  <a:gd name="T14" fmla="*/ 142 w 458"/>
                  <a:gd name="T15" fmla="*/ 207 h 299"/>
                  <a:gd name="T16" fmla="*/ 128 w 458"/>
                  <a:gd name="T17" fmla="*/ 195 h 299"/>
                  <a:gd name="T18" fmla="*/ 211 w 458"/>
                  <a:gd name="T19" fmla="*/ 112 h 299"/>
                  <a:gd name="T20" fmla="*/ 211 w 458"/>
                  <a:gd name="T21" fmla="*/ 112 h 299"/>
                  <a:gd name="T22" fmla="*/ 212 w 458"/>
                  <a:gd name="T23" fmla="*/ 112 h 299"/>
                  <a:gd name="T24" fmla="*/ 212 w 458"/>
                  <a:gd name="T25" fmla="*/ 112 h 299"/>
                  <a:gd name="T26" fmla="*/ 212 w 458"/>
                  <a:gd name="T27" fmla="*/ 112 h 299"/>
                  <a:gd name="T28" fmla="*/ 329 w 458"/>
                  <a:gd name="T29" fmla="*/ 97 h 299"/>
                  <a:gd name="T30" fmla="*/ 330 w 458"/>
                  <a:gd name="T31" fmla="*/ 116 h 299"/>
                  <a:gd name="T32" fmla="*/ 374 w 458"/>
                  <a:gd name="T33" fmla="*/ 139 h 299"/>
                  <a:gd name="T34" fmla="*/ 429 w 458"/>
                  <a:gd name="T35" fmla="*/ 121 h 299"/>
                  <a:gd name="T36" fmla="*/ 452 w 458"/>
                  <a:gd name="T37" fmla="*/ 77 h 299"/>
                  <a:gd name="T38" fmla="*/ 451 w 458"/>
                  <a:gd name="T39" fmla="*/ 75 h 299"/>
                  <a:gd name="T40" fmla="*/ 357 w 458"/>
                  <a:gd name="T41" fmla="*/ 8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8" h="299">
                    <a:moveTo>
                      <a:pt x="357" y="8"/>
                    </a:moveTo>
                    <a:cubicBezTo>
                      <a:pt x="288" y="0"/>
                      <a:pt x="191" y="50"/>
                      <a:pt x="184" y="54"/>
                    </a:cubicBezTo>
                    <a:cubicBezTo>
                      <a:pt x="176" y="58"/>
                      <a:pt x="77" y="103"/>
                      <a:pt x="40" y="161"/>
                    </a:cubicBezTo>
                    <a:cubicBezTo>
                      <a:pt x="0" y="225"/>
                      <a:pt x="34" y="276"/>
                      <a:pt x="35" y="277"/>
                    </a:cubicBezTo>
                    <a:cubicBezTo>
                      <a:pt x="35" y="278"/>
                      <a:pt x="36" y="278"/>
                      <a:pt x="36" y="279"/>
                    </a:cubicBezTo>
                    <a:cubicBezTo>
                      <a:pt x="47" y="295"/>
                      <a:pt x="69" y="299"/>
                      <a:pt x="85" y="288"/>
                    </a:cubicBezTo>
                    <a:cubicBezTo>
                      <a:pt x="133" y="256"/>
                      <a:pt x="133" y="256"/>
                      <a:pt x="133" y="256"/>
                    </a:cubicBezTo>
                    <a:cubicBezTo>
                      <a:pt x="149" y="245"/>
                      <a:pt x="153" y="223"/>
                      <a:pt x="142" y="207"/>
                    </a:cubicBezTo>
                    <a:cubicBezTo>
                      <a:pt x="138" y="201"/>
                      <a:pt x="133" y="197"/>
                      <a:pt x="128" y="195"/>
                    </a:cubicBezTo>
                    <a:cubicBezTo>
                      <a:pt x="111" y="157"/>
                      <a:pt x="200" y="117"/>
                      <a:pt x="211" y="112"/>
                    </a:cubicBezTo>
                    <a:cubicBezTo>
                      <a:pt x="211" y="112"/>
                      <a:pt x="211" y="112"/>
                      <a:pt x="211" y="112"/>
                    </a:cubicBezTo>
                    <a:cubicBezTo>
                      <a:pt x="211" y="112"/>
                      <a:pt x="211" y="112"/>
                      <a:pt x="212" y="112"/>
                    </a:cubicBezTo>
                    <a:cubicBezTo>
                      <a:pt x="212" y="112"/>
                      <a:pt x="212" y="112"/>
                      <a:pt x="212" y="112"/>
                    </a:cubicBezTo>
                    <a:cubicBezTo>
                      <a:pt x="212" y="112"/>
                      <a:pt x="212" y="112"/>
                      <a:pt x="212" y="112"/>
                    </a:cubicBezTo>
                    <a:cubicBezTo>
                      <a:pt x="223" y="106"/>
                      <a:pt x="310" y="61"/>
                      <a:pt x="329" y="97"/>
                    </a:cubicBezTo>
                    <a:cubicBezTo>
                      <a:pt x="328" y="103"/>
                      <a:pt x="328" y="109"/>
                      <a:pt x="330" y="116"/>
                    </a:cubicBezTo>
                    <a:cubicBezTo>
                      <a:pt x="335" y="134"/>
                      <a:pt x="355" y="145"/>
                      <a:pt x="374" y="139"/>
                    </a:cubicBezTo>
                    <a:cubicBezTo>
                      <a:pt x="429" y="121"/>
                      <a:pt x="429" y="121"/>
                      <a:pt x="429" y="121"/>
                    </a:cubicBezTo>
                    <a:cubicBezTo>
                      <a:pt x="447" y="116"/>
                      <a:pt x="458" y="96"/>
                      <a:pt x="452" y="77"/>
                    </a:cubicBezTo>
                    <a:cubicBezTo>
                      <a:pt x="452" y="76"/>
                      <a:pt x="451" y="76"/>
                      <a:pt x="451" y="75"/>
                    </a:cubicBezTo>
                    <a:cubicBezTo>
                      <a:pt x="451" y="74"/>
                      <a:pt x="432" y="15"/>
                      <a:pt x="35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1" name="Freeform 7"/>
              <p:cNvSpPr>
                <a:spLocks noEditPoints="1"/>
              </p:cNvSpPr>
              <p:nvPr/>
            </p:nvSpPr>
            <p:spPr bwMode="auto">
              <a:xfrm>
                <a:off x="180975" y="1273176"/>
                <a:ext cx="1270000" cy="828675"/>
              </a:xfrm>
              <a:custGeom>
                <a:avLst/>
                <a:gdLst>
                  <a:gd name="T0" fmla="*/ 442 w 445"/>
                  <a:gd name="T1" fmla="*/ 213 h 290"/>
                  <a:gd name="T2" fmla="*/ 313 w 445"/>
                  <a:gd name="T3" fmla="*/ 55 h 290"/>
                  <a:gd name="T4" fmla="*/ 313 w 445"/>
                  <a:gd name="T5" fmla="*/ 26 h 290"/>
                  <a:gd name="T6" fmla="*/ 262 w 445"/>
                  <a:gd name="T7" fmla="*/ 26 h 290"/>
                  <a:gd name="T8" fmla="*/ 183 w 445"/>
                  <a:gd name="T9" fmla="*/ 30 h 290"/>
                  <a:gd name="T10" fmla="*/ 157 w 445"/>
                  <a:gd name="T11" fmla="*/ 0 h 290"/>
                  <a:gd name="T12" fmla="*/ 132 w 445"/>
                  <a:gd name="T13" fmla="*/ 46 h 290"/>
                  <a:gd name="T14" fmla="*/ 132 w 445"/>
                  <a:gd name="T15" fmla="*/ 48 h 290"/>
                  <a:gd name="T16" fmla="*/ 132 w 445"/>
                  <a:gd name="T17" fmla="*/ 53 h 290"/>
                  <a:gd name="T18" fmla="*/ 3 w 445"/>
                  <a:gd name="T19" fmla="*/ 213 h 290"/>
                  <a:gd name="T20" fmla="*/ 0 w 445"/>
                  <a:gd name="T21" fmla="*/ 234 h 290"/>
                  <a:gd name="T22" fmla="*/ 0 w 445"/>
                  <a:gd name="T23" fmla="*/ 278 h 290"/>
                  <a:gd name="T24" fmla="*/ 433 w 445"/>
                  <a:gd name="T25" fmla="*/ 290 h 290"/>
                  <a:gd name="T26" fmla="*/ 445 w 445"/>
                  <a:gd name="T27" fmla="*/ 234 h 290"/>
                  <a:gd name="T28" fmla="*/ 445 w 445"/>
                  <a:gd name="T29" fmla="*/ 230 h 290"/>
                  <a:gd name="T30" fmla="*/ 175 w 445"/>
                  <a:gd name="T31" fmla="*/ 246 h 290"/>
                  <a:gd name="T32" fmla="*/ 146 w 445"/>
                  <a:gd name="T33" fmla="*/ 240 h 290"/>
                  <a:gd name="T34" fmla="*/ 153 w 445"/>
                  <a:gd name="T35" fmla="*/ 211 h 290"/>
                  <a:gd name="T36" fmla="*/ 181 w 445"/>
                  <a:gd name="T37" fmla="*/ 218 h 290"/>
                  <a:gd name="T38" fmla="*/ 181 w 445"/>
                  <a:gd name="T39" fmla="*/ 187 h 290"/>
                  <a:gd name="T40" fmla="*/ 153 w 445"/>
                  <a:gd name="T41" fmla="*/ 193 h 290"/>
                  <a:gd name="T42" fmla="*/ 146 w 445"/>
                  <a:gd name="T43" fmla="*/ 164 h 290"/>
                  <a:gd name="T44" fmla="*/ 175 w 445"/>
                  <a:gd name="T45" fmla="*/ 158 h 290"/>
                  <a:gd name="T46" fmla="*/ 181 w 445"/>
                  <a:gd name="T47" fmla="*/ 187 h 290"/>
                  <a:gd name="T48" fmla="*/ 175 w 445"/>
                  <a:gd name="T49" fmla="*/ 140 h 290"/>
                  <a:gd name="T50" fmla="*/ 146 w 445"/>
                  <a:gd name="T51" fmla="*/ 134 h 290"/>
                  <a:gd name="T52" fmla="*/ 153 w 445"/>
                  <a:gd name="T53" fmla="*/ 105 h 290"/>
                  <a:gd name="T54" fmla="*/ 181 w 445"/>
                  <a:gd name="T55" fmla="*/ 111 h 290"/>
                  <a:gd name="T56" fmla="*/ 240 w 445"/>
                  <a:gd name="T57" fmla="*/ 240 h 290"/>
                  <a:gd name="T58" fmla="*/ 211 w 445"/>
                  <a:gd name="T59" fmla="*/ 246 h 290"/>
                  <a:gd name="T60" fmla="*/ 205 w 445"/>
                  <a:gd name="T61" fmla="*/ 218 h 290"/>
                  <a:gd name="T62" fmla="*/ 234 w 445"/>
                  <a:gd name="T63" fmla="*/ 211 h 290"/>
                  <a:gd name="T64" fmla="*/ 240 w 445"/>
                  <a:gd name="T65" fmla="*/ 240 h 290"/>
                  <a:gd name="T66" fmla="*/ 234 w 445"/>
                  <a:gd name="T67" fmla="*/ 193 h 290"/>
                  <a:gd name="T68" fmla="*/ 205 w 445"/>
                  <a:gd name="T69" fmla="*/ 187 h 290"/>
                  <a:gd name="T70" fmla="*/ 211 w 445"/>
                  <a:gd name="T71" fmla="*/ 158 h 290"/>
                  <a:gd name="T72" fmla="*/ 240 w 445"/>
                  <a:gd name="T73" fmla="*/ 164 h 290"/>
                  <a:gd name="T74" fmla="*/ 240 w 445"/>
                  <a:gd name="T75" fmla="*/ 134 h 290"/>
                  <a:gd name="T76" fmla="*/ 211 w 445"/>
                  <a:gd name="T77" fmla="*/ 140 h 290"/>
                  <a:gd name="T78" fmla="*/ 205 w 445"/>
                  <a:gd name="T79" fmla="*/ 111 h 290"/>
                  <a:gd name="T80" fmla="*/ 234 w 445"/>
                  <a:gd name="T81" fmla="*/ 105 h 290"/>
                  <a:gd name="T82" fmla="*/ 240 w 445"/>
                  <a:gd name="T83" fmla="*/ 134 h 290"/>
                  <a:gd name="T84" fmla="*/ 292 w 445"/>
                  <a:gd name="T85" fmla="*/ 246 h 290"/>
                  <a:gd name="T86" fmla="*/ 263 w 445"/>
                  <a:gd name="T87" fmla="*/ 240 h 290"/>
                  <a:gd name="T88" fmla="*/ 269 w 445"/>
                  <a:gd name="T89" fmla="*/ 211 h 290"/>
                  <a:gd name="T90" fmla="*/ 298 w 445"/>
                  <a:gd name="T91" fmla="*/ 218 h 290"/>
                  <a:gd name="T92" fmla="*/ 298 w 445"/>
                  <a:gd name="T93" fmla="*/ 187 h 290"/>
                  <a:gd name="T94" fmla="*/ 269 w 445"/>
                  <a:gd name="T95" fmla="*/ 193 h 290"/>
                  <a:gd name="T96" fmla="*/ 263 w 445"/>
                  <a:gd name="T97" fmla="*/ 164 h 290"/>
                  <a:gd name="T98" fmla="*/ 292 w 445"/>
                  <a:gd name="T99" fmla="*/ 158 h 290"/>
                  <a:gd name="T100" fmla="*/ 298 w 445"/>
                  <a:gd name="T101" fmla="*/ 187 h 290"/>
                  <a:gd name="T102" fmla="*/ 292 w 445"/>
                  <a:gd name="T103" fmla="*/ 140 h 290"/>
                  <a:gd name="T104" fmla="*/ 263 w 445"/>
                  <a:gd name="T105" fmla="*/ 134 h 290"/>
                  <a:gd name="T106" fmla="*/ 269 w 445"/>
                  <a:gd name="T107" fmla="*/ 105 h 290"/>
                  <a:gd name="T108" fmla="*/ 298 w 445"/>
                  <a:gd name="T109" fmla="*/ 11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5" h="290">
                    <a:moveTo>
                      <a:pt x="445" y="230"/>
                    </a:moveTo>
                    <a:cubicBezTo>
                      <a:pt x="445" y="224"/>
                      <a:pt x="444" y="218"/>
                      <a:pt x="442" y="213"/>
                    </a:cubicBezTo>
                    <a:cubicBezTo>
                      <a:pt x="433" y="184"/>
                      <a:pt x="397" y="165"/>
                      <a:pt x="397" y="165"/>
                    </a:cubicBezTo>
                    <a:cubicBezTo>
                      <a:pt x="325" y="114"/>
                      <a:pt x="314" y="77"/>
                      <a:pt x="313" y="55"/>
                    </a:cubicBezTo>
                    <a:cubicBezTo>
                      <a:pt x="313" y="54"/>
                      <a:pt x="313" y="54"/>
                      <a:pt x="313" y="53"/>
                    </a:cubicBezTo>
                    <a:cubicBezTo>
                      <a:pt x="313" y="26"/>
                      <a:pt x="313" y="26"/>
                      <a:pt x="313" y="26"/>
                    </a:cubicBezTo>
                    <a:cubicBezTo>
                      <a:pt x="313" y="12"/>
                      <a:pt x="302" y="0"/>
                      <a:pt x="288" y="0"/>
                    </a:cubicBezTo>
                    <a:cubicBezTo>
                      <a:pt x="274" y="0"/>
                      <a:pt x="262" y="12"/>
                      <a:pt x="262" y="26"/>
                    </a:cubicBezTo>
                    <a:cubicBezTo>
                      <a:pt x="262" y="29"/>
                      <a:pt x="262" y="29"/>
                      <a:pt x="262" y="29"/>
                    </a:cubicBezTo>
                    <a:cubicBezTo>
                      <a:pt x="220" y="42"/>
                      <a:pt x="193" y="34"/>
                      <a:pt x="183" y="30"/>
                    </a:cubicBezTo>
                    <a:cubicBezTo>
                      <a:pt x="183" y="26"/>
                      <a:pt x="183" y="26"/>
                      <a:pt x="183" y="26"/>
                    </a:cubicBezTo>
                    <a:cubicBezTo>
                      <a:pt x="183" y="12"/>
                      <a:pt x="172" y="0"/>
                      <a:pt x="157" y="0"/>
                    </a:cubicBezTo>
                    <a:cubicBezTo>
                      <a:pt x="143" y="0"/>
                      <a:pt x="132" y="12"/>
                      <a:pt x="132" y="26"/>
                    </a:cubicBezTo>
                    <a:cubicBezTo>
                      <a:pt x="132" y="46"/>
                      <a:pt x="132" y="46"/>
                      <a:pt x="132" y="46"/>
                    </a:cubicBezTo>
                    <a:cubicBezTo>
                      <a:pt x="131" y="46"/>
                      <a:pt x="131" y="46"/>
                      <a:pt x="131" y="46"/>
                    </a:cubicBezTo>
                    <a:cubicBezTo>
                      <a:pt x="131" y="46"/>
                      <a:pt x="132" y="47"/>
                      <a:pt x="132" y="48"/>
                    </a:cubicBezTo>
                    <a:cubicBezTo>
                      <a:pt x="132" y="53"/>
                      <a:pt x="132" y="53"/>
                      <a:pt x="132" y="53"/>
                    </a:cubicBezTo>
                    <a:cubicBezTo>
                      <a:pt x="132" y="53"/>
                      <a:pt x="132" y="53"/>
                      <a:pt x="132" y="53"/>
                    </a:cubicBezTo>
                    <a:cubicBezTo>
                      <a:pt x="131" y="73"/>
                      <a:pt x="122" y="113"/>
                      <a:pt x="48" y="165"/>
                    </a:cubicBezTo>
                    <a:cubicBezTo>
                      <a:pt x="48" y="165"/>
                      <a:pt x="11" y="184"/>
                      <a:pt x="3" y="213"/>
                    </a:cubicBezTo>
                    <a:cubicBezTo>
                      <a:pt x="1" y="218"/>
                      <a:pt x="0" y="224"/>
                      <a:pt x="0" y="230"/>
                    </a:cubicBezTo>
                    <a:cubicBezTo>
                      <a:pt x="0" y="231"/>
                      <a:pt x="0" y="232"/>
                      <a:pt x="0" y="234"/>
                    </a:cubicBezTo>
                    <a:cubicBezTo>
                      <a:pt x="0" y="234"/>
                      <a:pt x="0" y="234"/>
                      <a:pt x="0" y="234"/>
                    </a:cubicBezTo>
                    <a:cubicBezTo>
                      <a:pt x="0" y="278"/>
                      <a:pt x="0" y="278"/>
                      <a:pt x="0" y="278"/>
                    </a:cubicBezTo>
                    <a:cubicBezTo>
                      <a:pt x="0" y="285"/>
                      <a:pt x="6" y="290"/>
                      <a:pt x="12" y="290"/>
                    </a:cubicBezTo>
                    <a:cubicBezTo>
                      <a:pt x="433" y="290"/>
                      <a:pt x="433" y="290"/>
                      <a:pt x="433" y="290"/>
                    </a:cubicBezTo>
                    <a:cubicBezTo>
                      <a:pt x="439" y="290"/>
                      <a:pt x="445" y="285"/>
                      <a:pt x="445" y="278"/>
                    </a:cubicBezTo>
                    <a:cubicBezTo>
                      <a:pt x="445" y="234"/>
                      <a:pt x="445" y="234"/>
                      <a:pt x="445" y="234"/>
                    </a:cubicBezTo>
                    <a:cubicBezTo>
                      <a:pt x="445" y="234"/>
                      <a:pt x="445" y="234"/>
                      <a:pt x="445" y="234"/>
                    </a:cubicBezTo>
                    <a:cubicBezTo>
                      <a:pt x="445" y="232"/>
                      <a:pt x="445" y="231"/>
                      <a:pt x="445" y="230"/>
                    </a:cubicBezTo>
                    <a:close/>
                    <a:moveTo>
                      <a:pt x="181" y="240"/>
                    </a:moveTo>
                    <a:cubicBezTo>
                      <a:pt x="181" y="244"/>
                      <a:pt x="179" y="246"/>
                      <a:pt x="175" y="246"/>
                    </a:cubicBezTo>
                    <a:cubicBezTo>
                      <a:pt x="153" y="246"/>
                      <a:pt x="153" y="246"/>
                      <a:pt x="153" y="246"/>
                    </a:cubicBezTo>
                    <a:cubicBezTo>
                      <a:pt x="149" y="246"/>
                      <a:pt x="146" y="244"/>
                      <a:pt x="146" y="240"/>
                    </a:cubicBezTo>
                    <a:cubicBezTo>
                      <a:pt x="146" y="218"/>
                      <a:pt x="146" y="218"/>
                      <a:pt x="146" y="218"/>
                    </a:cubicBezTo>
                    <a:cubicBezTo>
                      <a:pt x="146" y="214"/>
                      <a:pt x="149" y="211"/>
                      <a:pt x="153" y="211"/>
                    </a:cubicBezTo>
                    <a:cubicBezTo>
                      <a:pt x="175" y="211"/>
                      <a:pt x="175" y="211"/>
                      <a:pt x="175" y="211"/>
                    </a:cubicBezTo>
                    <a:cubicBezTo>
                      <a:pt x="179" y="211"/>
                      <a:pt x="181" y="214"/>
                      <a:pt x="181" y="218"/>
                    </a:cubicBezTo>
                    <a:lnTo>
                      <a:pt x="181" y="240"/>
                    </a:lnTo>
                    <a:close/>
                    <a:moveTo>
                      <a:pt x="181" y="187"/>
                    </a:moveTo>
                    <a:cubicBezTo>
                      <a:pt x="181" y="190"/>
                      <a:pt x="179" y="193"/>
                      <a:pt x="175" y="193"/>
                    </a:cubicBezTo>
                    <a:cubicBezTo>
                      <a:pt x="153" y="193"/>
                      <a:pt x="153" y="193"/>
                      <a:pt x="153" y="193"/>
                    </a:cubicBezTo>
                    <a:cubicBezTo>
                      <a:pt x="149" y="193"/>
                      <a:pt x="146" y="190"/>
                      <a:pt x="146" y="187"/>
                    </a:cubicBezTo>
                    <a:cubicBezTo>
                      <a:pt x="146" y="164"/>
                      <a:pt x="146" y="164"/>
                      <a:pt x="146" y="164"/>
                    </a:cubicBezTo>
                    <a:cubicBezTo>
                      <a:pt x="146" y="161"/>
                      <a:pt x="149" y="158"/>
                      <a:pt x="153" y="158"/>
                    </a:cubicBezTo>
                    <a:cubicBezTo>
                      <a:pt x="175" y="158"/>
                      <a:pt x="175" y="158"/>
                      <a:pt x="175" y="158"/>
                    </a:cubicBezTo>
                    <a:cubicBezTo>
                      <a:pt x="179" y="158"/>
                      <a:pt x="181" y="161"/>
                      <a:pt x="181" y="164"/>
                    </a:cubicBezTo>
                    <a:lnTo>
                      <a:pt x="181" y="187"/>
                    </a:lnTo>
                    <a:close/>
                    <a:moveTo>
                      <a:pt x="181" y="134"/>
                    </a:moveTo>
                    <a:cubicBezTo>
                      <a:pt x="181" y="137"/>
                      <a:pt x="179" y="140"/>
                      <a:pt x="175" y="140"/>
                    </a:cubicBezTo>
                    <a:cubicBezTo>
                      <a:pt x="153" y="140"/>
                      <a:pt x="153" y="140"/>
                      <a:pt x="153" y="140"/>
                    </a:cubicBezTo>
                    <a:cubicBezTo>
                      <a:pt x="149" y="140"/>
                      <a:pt x="146" y="137"/>
                      <a:pt x="146" y="134"/>
                    </a:cubicBezTo>
                    <a:cubicBezTo>
                      <a:pt x="146" y="111"/>
                      <a:pt x="146" y="111"/>
                      <a:pt x="146" y="111"/>
                    </a:cubicBezTo>
                    <a:cubicBezTo>
                      <a:pt x="146" y="108"/>
                      <a:pt x="149" y="105"/>
                      <a:pt x="153" y="105"/>
                    </a:cubicBezTo>
                    <a:cubicBezTo>
                      <a:pt x="175" y="105"/>
                      <a:pt x="175" y="105"/>
                      <a:pt x="175" y="105"/>
                    </a:cubicBezTo>
                    <a:cubicBezTo>
                      <a:pt x="179" y="105"/>
                      <a:pt x="181" y="108"/>
                      <a:pt x="181" y="111"/>
                    </a:cubicBezTo>
                    <a:lnTo>
                      <a:pt x="181" y="134"/>
                    </a:lnTo>
                    <a:close/>
                    <a:moveTo>
                      <a:pt x="240" y="240"/>
                    </a:moveTo>
                    <a:cubicBezTo>
                      <a:pt x="240" y="244"/>
                      <a:pt x="237" y="246"/>
                      <a:pt x="234" y="246"/>
                    </a:cubicBezTo>
                    <a:cubicBezTo>
                      <a:pt x="211" y="246"/>
                      <a:pt x="211" y="246"/>
                      <a:pt x="211" y="246"/>
                    </a:cubicBezTo>
                    <a:cubicBezTo>
                      <a:pt x="208" y="246"/>
                      <a:pt x="205" y="244"/>
                      <a:pt x="205" y="240"/>
                    </a:cubicBezTo>
                    <a:cubicBezTo>
                      <a:pt x="205" y="218"/>
                      <a:pt x="205" y="218"/>
                      <a:pt x="205" y="218"/>
                    </a:cubicBezTo>
                    <a:cubicBezTo>
                      <a:pt x="205" y="214"/>
                      <a:pt x="208" y="211"/>
                      <a:pt x="211" y="211"/>
                    </a:cubicBezTo>
                    <a:cubicBezTo>
                      <a:pt x="234" y="211"/>
                      <a:pt x="234" y="211"/>
                      <a:pt x="234" y="211"/>
                    </a:cubicBezTo>
                    <a:cubicBezTo>
                      <a:pt x="237" y="211"/>
                      <a:pt x="240" y="214"/>
                      <a:pt x="240" y="218"/>
                    </a:cubicBezTo>
                    <a:lnTo>
                      <a:pt x="240" y="240"/>
                    </a:lnTo>
                    <a:close/>
                    <a:moveTo>
                      <a:pt x="240" y="187"/>
                    </a:moveTo>
                    <a:cubicBezTo>
                      <a:pt x="240" y="190"/>
                      <a:pt x="237" y="193"/>
                      <a:pt x="234" y="193"/>
                    </a:cubicBezTo>
                    <a:cubicBezTo>
                      <a:pt x="211" y="193"/>
                      <a:pt x="211" y="193"/>
                      <a:pt x="211" y="193"/>
                    </a:cubicBezTo>
                    <a:cubicBezTo>
                      <a:pt x="208" y="193"/>
                      <a:pt x="205" y="190"/>
                      <a:pt x="205" y="187"/>
                    </a:cubicBezTo>
                    <a:cubicBezTo>
                      <a:pt x="205" y="164"/>
                      <a:pt x="205" y="164"/>
                      <a:pt x="205" y="164"/>
                    </a:cubicBezTo>
                    <a:cubicBezTo>
                      <a:pt x="205" y="161"/>
                      <a:pt x="208" y="158"/>
                      <a:pt x="211" y="158"/>
                    </a:cubicBezTo>
                    <a:cubicBezTo>
                      <a:pt x="234" y="158"/>
                      <a:pt x="234" y="158"/>
                      <a:pt x="234" y="158"/>
                    </a:cubicBezTo>
                    <a:cubicBezTo>
                      <a:pt x="237" y="158"/>
                      <a:pt x="240" y="161"/>
                      <a:pt x="240" y="164"/>
                    </a:cubicBezTo>
                    <a:lnTo>
                      <a:pt x="240" y="187"/>
                    </a:lnTo>
                    <a:close/>
                    <a:moveTo>
                      <a:pt x="240" y="134"/>
                    </a:moveTo>
                    <a:cubicBezTo>
                      <a:pt x="240" y="137"/>
                      <a:pt x="237" y="140"/>
                      <a:pt x="234" y="140"/>
                    </a:cubicBezTo>
                    <a:cubicBezTo>
                      <a:pt x="211" y="140"/>
                      <a:pt x="211" y="140"/>
                      <a:pt x="211" y="140"/>
                    </a:cubicBezTo>
                    <a:cubicBezTo>
                      <a:pt x="208" y="140"/>
                      <a:pt x="205" y="137"/>
                      <a:pt x="205" y="134"/>
                    </a:cubicBezTo>
                    <a:cubicBezTo>
                      <a:pt x="205" y="111"/>
                      <a:pt x="205" y="111"/>
                      <a:pt x="205" y="111"/>
                    </a:cubicBezTo>
                    <a:cubicBezTo>
                      <a:pt x="205" y="108"/>
                      <a:pt x="208" y="105"/>
                      <a:pt x="211" y="105"/>
                    </a:cubicBezTo>
                    <a:cubicBezTo>
                      <a:pt x="234" y="105"/>
                      <a:pt x="234" y="105"/>
                      <a:pt x="234" y="105"/>
                    </a:cubicBezTo>
                    <a:cubicBezTo>
                      <a:pt x="237" y="105"/>
                      <a:pt x="240" y="108"/>
                      <a:pt x="240" y="111"/>
                    </a:cubicBezTo>
                    <a:lnTo>
                      <a:pt x="240" y="134"/>
                    </a:lnTo>
                    <a:close/>
                    <a:moveTo>
                      <a:pt x="298" y="240"/>
                    </a:moveTo>
                    <a:cubicBezTo>
                      <a:pt x="298" y="244"/>
                      <a:pt x="296" y="246"/>
                      <a:pt x="292" y="246"/>
                    </a:cubicBezTo>
                    <a:cubicBezTo>
                      <a:pt x="269" y="246"/>
                      <a:pt x="269" y="246"/>
                      <a:pt x="269" y="246"/>
                    </a:cubicBezTo>
                    <a:cubicBezTo>
                      <a:pt x="266" y="246"/>
                      <a:pt x="263" y="244"/>
                      <a:pt x="263" y="240"/>
                    </a:cubicBezTo>
                    <a:cubicBezTo>
                      <a:pt x="263" y="218"/>
                      <a:pt x="263" y="218"/>
                      <a:pt x="263" y="218"/>
                    </a:cubicBezTo>
                    <a:cubicBezTo>
                      <a:pt x="263" y="214"/>
                      <a:pt x="266" y="211"/>
                      <a:pt x="269" y="211"/>
                    </a:cubicBezTo>
                    <a:cubicBezTo>
                      <a:pt x="292" y="211"/>
                      <a:pt x="292" y="211"/>
                      <a:pt x="292" y="211"/>
                    </a:cubicBezTo>
                    <a:cubicBezTo>
                      <a:pt x="296" y="211"/>
                      <a:pt x="298" y="214"/>
                      <a:pt x="298" y="218"/>
                    </a:cubicBezTo>
                    <a:lnTo>
                      <a:pt x="298" y="240"/>
                    </a:lnTo>
                    <a:close/>
                    <a:moveTo>
                      <a:pt x="298" y="187"/>
                    </a:moveTo>
                    <a:cubicBezTo>
                      <a:pt x="298" y="190"/>
                      <a:pt x="296" y="193"/>
                      <a:pt x="292" y="193"/>
                    </a:cubicBezTo>
                    <a:cubicBezTo>
                      <a:pt x="269" y="193"/>
                      <a:pt x="269" y="193"/>
                      <a:pt x="269" y="193"/>
                    </a:cubicBezTo>
                    <a:cubicBezTo>
                      <a:pt x="266" y="193"/>
                      <a:pt x="263" y="190"/>
                      <a:pt x="263" y="187"/>
                    </a:cubicBezTo>
                    <a:cubicBezTo>
                      <a:pt x="263" y="164"/>
                      <a:pt x="263" y="164"/>
                      <a:pt x="263" y="164"/>
                    </a:cubicBezTo>
                    <a:cubicBezTo>
                      <a:pt x="263" y="161"/>
                      <a:pt x="266" y="158"/>
                      <a:pt x="269" y="158"/>
                    </a:cubicBezTo>
                    <a:cubicBezTo>
                      <a:pt x="292" y="158"/>
                      <a:pt x="292" y="158"/>
                      <a:pt x="292" y="158"/>
                    </a:cubicBezTo>
                    <a:cubicBezTo>
                      <a:pt x="296" y="158"/>
                      <a:pt x="298" y="161"/>
                      <a:pt x="298" y="164"/>
                    </a:cubicBezTo>
                    <a:lnTo>
                      <a:pt x="298" y="187"/>
                    </a:lnTo>
                    <a:close/>
                    <a:moveTo>
                      <a:pt x="298" y="134"/>
                    </a:moveTo>
                    <a:cubicBezTo>
                      <a:pt x="298" y="137"/>
                      <a:pt x="296" y="140"/>
                      <a:pt x="292" y="140"/>
                    </a:cubicBezTo>
                    <a:cubicBezTo>
                      <a:pt x="269" y="140"/>
                      <a:pt x="269" y="140"/>
                      <a:pt x="269" y="140"/>
                    </a:cubicBezTo>
                    <a:cubicBezTo>
                      <a:pt x="266" y="140"/>
                      <a:pt x="263" y="137"/>
                      <a:pt x="263" y="134"/>
                    </a:cubicBezTo>
                    <a:cubicBezTo>
                      <a:pt x="263" y="111"/>
                      <a:pt x="263" y="111"/>
                      <a:pt x="263" y="111"/>
                    </a:cubicBezTo>
                    <a:cubicBezTo>
                      <a:pt x="263" y="108"/>
                      <a:pt x="266" y="105"/>
                      <a:pt x="269" y="105"/>
                    </a:cubicBezTo>
                    <a:cubicBezTo>
                      <a:pt x="292" y="105"/>
                      <a:pt x="292" y="105"/>
                      <a:pt x="292" y="105"/>
                    </a:cubicBezTo>
                    <a:cubicBezTo>
                      <a:pt x="296" y="105"/>
                      <a:pt x="298" y="108"/>
                      <a:pt x="298" y="111"/>
                    </a:cubicBezTo>
                    <a:lnTo>
                      <a:pt x="298" y="1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2" name="Freeform 8"/>
              <p:cNvSpPr/>
              <p:nvPr/>
            </p:nvSpPr>
            <p:spPr bwMode="auto">
              <a:xfrm>
                <a:off x="1165225" y="1162051"/>
                <a:ext cx="157163" cy="150813"/>
              </a:xfrm>
              <a:custGeom>
                <a:avLst/>
                <a:gdLst>
                  <a:gd name="T0" fmla="*/ 31 w 99"/>
                  <a:gd name="T1" fmla="*/ 95 h 95"/>
                  <a:gd name="T2" fmla="*/ 0 w 99"/>
                  <a:gd name="T3" fmla="*/ 0 h 95"/>
                  <a:gd name="T4" fmla="*/ 99 w 99"/>
                  <a:gd name="T5" fmla="*/ 39 h 95"/>
                  <a:gd name="T6" fmla="*/ 31 w 99"/>
                  <a:gd name="T7" fmla="*/ 95 h 95"/>
                </a:gdLst>
                <a:ahLst/>
                <a:cxnLst>
                  <a:cxn ang="0">
                    <a:pos x="T0" y="T1"/>
                  </a:cxn>
                  <a:cxn ang="0">
                    <a:pos x="T2" y="T3"/>
                  </a:cxn>
                  <a:cxn ang="0">
                    <a:pos x="T4" y="T5"/>
                  </a:cxn>
                  <a:cxn ang="0">
                    <a:pos x="T6" y="T7"/>
                  </a:cxn>
                </a:cxnLst>
                <a:rect l="0" t="0" r="r" b="b"/>
                <a:pathLst>
                  <a:path w="99" h="95">
                    <a:moveTo>
                      <a:pt x="31" y="95"/>
                    </a:moveTo>
                    <a:lnTo>
                      <a:pt x="0" y="0"/>
                    </a:lnTo>
                    <a:lnTo>
                      <a:pt x="99" y="39"/>
                    </a:lnTo>
                    <a:lnTo>
                      <a:pt x="31" y="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3" name="Freeform 9"/>
              <p:cNvSpPr>
                <a:spLocks noEditPoints="1"/>
              </p:cNvSpPr>
              <p:nvPr/>
            </p:nvSpPr>
            <p:spPr bwMode="auto">
              <a:xfrm>
                <a:off x="1162050" y="1155701"/>
                <a:ext cx="592138" cy="409575"/>
              </a:xfrm>
              <a:custGeom>
                <a:avLst/>
                <a:gdLst>
                  <a:gd name="T0" fmla="*/ 104 w 207"/>
                  <a:gd name="T1" fmla="*/ 0 h 143"/>
                  <a:gd name="T2" fmla="*/ 0 w 207"/>
                  <a:gd name="T3" fmla="*/ 71 h 143"/>
                  <a:gd name="T4" fmla="*/ 104 w 207"/>
                  <a:gd name="T5" fmla="*/ 143 h 143"/>
                  <a:gd name="T6" fmla="*/ 207 w 207"/>
                  <a:gd name="T7" fmla="*/ 71 h 143"/>
                  <a:gd name="T8" fmla="*/ 104 w 207"/>
                  <a:gd name="T9" fmla="*/ 0 h 143"/>
                  <a:gd name="T10" fmla="*/ 54 w 207"/>
                  <a:gd name="T11" fmla="*/ 85 h 143"/>
                  <a:gd name="T12" fmla="*/ 40 w 207"/>
                  <a:gd name="T13" fmla="*/ 71 h 143"/>
                  <a:gd name="T14" fmla="*/ 54 w 207"/>
                  <a:gd name="T15" fmla="*/ 57 h 143"/>
                  <a:gd name="T16" fmla="*/ 68 w 207"/>
                  <a:gd name="T17" fmla="*/ 71 h 143"/>
                  <a:gd name="T18" fmla="*/ 54 w 207"/>
                  <a:gd name="T19" fmla="*/ 85 h 143"/>
                  <a:gd name="T20" fmla="*/ 104 w 207"/>
                  <a:gd name="T21" fmla="*/ 85 h 143"/>
                  <a:gd name="T22" fmla="*/ 90 w 207"/>
                  <a:gd name="T23" fmla="*/ 71 h 143"/>
                  <a:gd name="T24" fmla="*/ 104 w 207"/>
                  <a:gd name="T25" fmla="*/ 57 h 143"/>
                  <a:gd name="T26" fmla="*/ 118 w 207"/>
                  <a:gd name="T27" fmla="*/ 71 h 143"/>
                  <a:gd name="T28" fmla="*/ 104 w 207"/>
                  <a:gd name="T29" fmla="*/ 85 h 143"/>
                  <a:gd name="T30" fmla="*/ 154 w 207"/>
                  <a:gd name="T31" fmla="*/ 85 h 143"/>
                  <a:gd name="T32" fmla="*/ 140 w 207"/>
                  <a:gd name="T33" fmla="*/ 71 h 143"/>
                  <a:gd name="T34" fmla="*/ 154 w 207"/>
                  <a:gd name="T35" fmla="*/ 57 h 143"/>
                  <a:gd name="T36" fmla="*/ 168 w 207"/>
                  <a:gd name="T37" fmla="*/ 71 h 143"/>
                  <a:gd name="T38" fmla="*/ 154 w 207"/>
                  <a:gd name="T39"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7" h="143">
                    <a:moveTo>
                      <a:pt x="104" y="0"/>
                    </a:moveTo>
                    <a:cubicBezTo>
                      <a:pt x="47" y="0"/>
                      <a:pt x="0" y="32"/>
                      <a:pt x="0" y="71"/>
                    </a:cubicBezTo>
                    <a:cubicBezTo>
                      <a:pt x="0" y="111"/>
                      <a:pt x="47" y="143"/>
                      <a:pt x="104" y="143"/>
                    </a:cubicBezTo>
                    <a:cubicBezTo>
                      <a:pt x="161" y="143"/>
                      <a:pt x="207" y="111"/>
                      <a:pt x="207" y="71"/>
                    </a:cubicBezTo>
                    <a:cubicBezTo>
                      <a:pt x="207" y="32"/>
                      <a:pt x="161" y="0"/>
                      <a:pt x="104" y="0"/>
                    </a:cubicBezTo>
                    <a:close/>
                    <a:moveTo>
                      <a:pt x="54" y="85"/>
                    </a:moveTo>
                    <a:cubicBezTo>
                      <a:pt x="46" y="85"/>
                      <a:pt x="40" y="79"/>
                      <a:pt x="40" y="71"/>
                    </a:cubicBezTo>
                    <a:cubicBezTo>
                      <a:pt x="40" y="64"/>
                      <a:pt x="46" y="57"/>
                      <a:pt x="54" y="57"/>
                    </a:cubicBezTo>
                    <a:cubicBezTo>
                      <a:pt x="62" y="57"/>
                      <a:pt x="68" y="64"/>
                      <a:pt x="68" y="71"/>
                    </a:cubicBezTo>
                    <a:cubicBezTo>
                      <a:pt x="68" y="79"/>
                      <a:pt x="62" y="85"/>
                      <a:pt x="54" y="85"/>
                    </a:cubicBezTo>
                    <a:close/>
                    <a:moveTo>
                      <a:pt x="104" y="85"/>
                    </a:moveTo>
                    <a:cubicBezTo>
                      <a:pt x="96" y="85"/>
                      <a:pt x="90" y="79"/>
                      <a:pt x="90" y="71"/>
                    </a:cubicBezTo>
                    <a:cubicBezTo>
                      <a:pt x="90" y="64"/>
                      <a:pt x="96" y="57"/>
                      <a:pt x="104" y="57"/>
                    </a:cubicBezTo>
                    <a:cubicBezTo>
                      <a:pt x="112" y="57"/>
                      <a:pt x="118" y="64"/>
                      <a:pt x="118" y="71"/>
                    </a:cubicBezTo>
                    <a:cubicBezTo>
                      <a:pt x="118" y="79"/>
                      <a:pt x="112" y="85"/>
                      <a:pt x="104" y="85"/>
                    </a:cubicBezTo>
                    <a:close/>
                    <a:moveTo>
                      <a:pt x="154" y="85"/>
                    </a:moveTo>
                    <a:cubicBezTo>
                      <a:pt x="146" y="85"/>
                      <a:pt x="140" y="79"/>
                      <a:pt x="140" y="71"/>
                    </a:cubicBezTo>
                    <a:cubicBezTo>
                      <a:pt x="140" y="64"/>
                      <a:pt x="146" y="57"/>
                      <a:pt x="154" y="57"/>
                    </a:cubicBezTo>
                    <a:cubicBezTo>
                      <a:pt x="162" y="57"/>
                      <a:pt x="168" y="64"/>
                      <a:pt x="168" y="71"/>
                    </a:cubicBezTo>
                    <a:cubicBezTo>
                      <a:pt x="168" y="79"/>
                      <a:pt x="162" y="85"/>
                      <a:pt x="154"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04" name="Group 103"/>
          <p:cNvGrpSpPr/>
          <p:nvPr/>
        </p:nvGrpSpPr>
        <p:grpSpPr>
          <a:xfrm>
            <a:off x="5153025" y="2266950"/>
            <a:ext cx="920750" cy="1042988"/>
            <a:chOff x="5153277" y="2266485"/>
            <a:chExt cx="921048" cy="1043646"/>
          </a:xfrm>
        </p:grpSpPr>
        <p:sp>
          <p:nvSpPr>
            <p:cNvPr id="50209" name="Freeform 8"/>
            <p:cNvSpPr/>
            <p:nvPr/>
          </p:nvSpPr>
          <p:spPr>
            <a:xfrm>
              <a:off x="5206853" y="2297362"/>
              <a:ext cx="407342" cy="178316"/>
            </a:xfrm>
            <a:custGeom>
              <a:avLst/>
              <a:gdLst/>
              <a:ahLst/>
              <a:cxnLst>
                <a:cxn ang="0">
                  <a:pos x="0" y="178316"/>
                </a:cxn>
                <a:cxn ang="0">
                  <a:pos x="313582" y="0"/>
                </a:cxn>
                <a:cxn ang="0">
                  <a:pos x="407342" y="0"/>
                </a:cxn>
                <a:cxn ang="0">
                  <a:pos x="407342" y="178316"/>
                </a:cxn>
                <a:cxn ang="0">
                  <a:pos x="0" y="178316"/>
                </a:cxn>
              </a:cxnLst>
              <a:rect l="0" t="0" r="0" b="0"/>
              <a:pathLst>
                <a:path w="517" h="231">
                  <a:moveTo>
                    <a:pt x="0" y="231"/>
                  </a:moveTo>
                  <a:lnTo>
                    <a:pt x="398" y="0"/>
                  </a:lnTo>
                  <a:lnTo>
                    <a:pt x="517" y="0"/>
                  </a:lnTo>
                  <a:lnTo>
                    <a:pt x="517" y="231"/>
                  </a:lnTo>
                  <a:lnTo>
                    <a:pt x="0" y="231"/>
                  </a:lnTo>
                  <a:close/>
                </a:path>
              </a:pathLst>
            </a:custGeom>
            <a:solidFill>
              <a:srgbClr val="505711">
                <a:alpha val="100000"/>
              </a:srgbClr>
            </a:solidFill>
            <a:ln w="9525">
              <a:noFill/>
            </a:ln>
          </p:spPr>
          <p:txBody>
            <a:bodyPr/>
            <a:lstStyle/>
            <a:p>
              <a:endParaRPr lang="zh-CN" altLang="en-US"/>
            </a:p>
          </p:txBody>
        </p:sp>
        <p:sp>
          <p:nvSpPr>
            <p:cNvPr id="106" name="Freeform 9"/>
            <p:cNvSpPr/>
            <p:nvPr/>
          </p:nvSpPr>
          <p:spPr bwMode="auto">
            <a:xfrm>
              <a:off x="5153277" y="2266485"/>
              <a:ext cx="921048" cy="1043646"/>
            </a:xfrm>
            <a:custGeom>
              <a:avLst/>
              <a:gdLst>
                <a:gd name="T0" fmla="*/ 0 w 1169"/>
                <a:gd name="T1" fmla="*/ 1014 h 1352"/>
                <a:gd name="T2" fmla="*/ 0 w 1169"/>
                <a:gd name="T3" fmla="*/ 338 h 1352"/>
                <a:gd name="T4" fmla="*/ 585 w 1169"/>
                <a:gd name="T5" fmla="*/ 0 h 1352"/>
                <a:gd name="T6" fmla="*/ 1169 w 1169"/>
                <a:gd name="T7" fmla="*/ 338 h 1352"/>
                <a:gd name="T8" fmla="*/ 1169 w 1169"/>
                <a:gd name="T9" fmla="*/ 1014 h 1352"/>
                <a:gd name="T10" fmla="*/ 585 w 1169"/>
                <a:gd name="T11" fmla="*/ 1352 h 1352"/>
                <a:gd name="T12" fmla="*/ 0 w 1169"/>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69" h="1352">
                  <a:moveTo>
                    <a:pt x="0" y="1014"/>
                  </a:moveTo>
                  <a:lnTo>
                    <a:pt x="0" y="338"/>
                  </a:lnTo>
                  <a:lnTo>
                    <a:pt x="585" y="0"/>
                  </a:lnTo>
                  <a:lnTo>
                    <a:pt x="1169" y="338"/>
                  </a:lnTo>
                  <a:lnTo>
                    <a:pt x="1169" y="1014"/>
                  </a:lnTo>
                  <a:lnTo>
                    <a:pt x="585"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7" name="Freeform 23"/>
            <p:cNvSpPr/>
            <p:nvPr/>
          </p:nvSpPr>
          <p:spPr bwMode="auto">
            <a:xfrm>
              <a:off x="5206854" y="2297362"/>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212" name="Freeform 33"/>
            <p:cNvSpPr/>
            <p:nvPr/>
          </p:nvSpPr>
          <p:spPr>
            <a:xfrm>
              <a:off x="5417221" y="2457150"/>
              <a:ext cx="73274" cy="150527"/>
            </a:xfrm>
            <a:custGeom>
              <a:avLst/>
              <a:gdLst/>
              <a:ahLst/>
              <a:cxnLst>
                <a:cxn ang="0">
                  <a:pos x="34482" y="128018"/>
                </a:cxn>
                <a:cxn ang="0">
                  <a:pos x="50286" y="113950"/>
                </a:cxn>
                <a:cxn ang="0">
                  <a:pos x="50286" y="104103"/>
                </a:cxn>
                <a:cxn ang="0">
                  <a:pos x="25861" y="81594"/>
                </a:cxn>
                <a:cxn ang="0">
                  <a:pos x="25861" y="63306"/>
                </a:cxn>
                <a:cxn ang="0">
                  <a:pos x="44539" y="56272"/>
                </a:cxn>
                <a:cxn ang="0">
                  <a:pos x="50286" y="37983"/>
                </a:cxn>
                <a:cxn ang="0">
                  <a:pos x="50286" y="33763"/>
                </a:cxn>
                <a:cxn ang="0">
                  <a:pos x="37355" y="19695"/>
                </a:cxn>
                <a:cxn ang="0">
                  <a:pos x="27298" y="25322"/>
                </a:cxn>
                <a:cxn ang="0">
                  <a:pos x="24425" y="36577"/>
                </a:cxn>
                <a:cxn ang="0">
                  <a:pos x="24425" y="39390"/>
                </a:cxn>
                <a:cxn ang="0">
                  <a:pos x="2873" y="39390"/>
                </a:cxn>
                <a:cxn ang="0">
                  <a:pos x="2873" y="36577"/>
                </a:cxn>
                <a:cxn ang="0">
                  <a:pos x="11494" y="11254"/>
                </a:cxn>
                <a:cxn ang="0">
                  <a:pos x="37355" y="0"/>
                </a:cxn>
                <a:cxn ang="0">
                  <a:pos x="61780" y="9848"/>
                </a:cxn>
                <a:cxn ang="0">
                  <a:pos x="70401" y="33763"/>
                </a:cxn>
                <a:cxn ang="0">
                  <a:pos x="70401" y="39390"/>
                </a:cxn>
                <a:cxn ang="0">
                  <a:pos x="63217" y="63306"/>
                </a:cxn>
                <a:cxn ang="0">
                  <a:pos x="54596" y="70340"/>
                </a:cxn>
                <a:cxn ang="0">
                  <a:pos x="70401" y="87221"/>
                </a:cxn>
                <a:cxn ang="0">
                  <a:pos x="73274" y="101289"/>
                </a:cxn>
                <a:cxn ang="0">
                  <a:pos x="73274" y="112544"/>
                </a:cxn>
                <a:cxn ang="0">
                  <a:pos x="61780" y="140679"/>
                </a:cxn>
                <a:cxn ang="0">
                  <a:pos x="34482" y="150527"/>
                </a:cxn>
                <a:cxn ang="0">
                  <a:pos x="10057" y="139273"/>
                </a:cxn>
                <a:cxn ang="0">
                  <a:pos x="0" y="115357"/>
                </a:cxn>
                <a:cxn ang="0">
                  <a:pos x="0" y="111137"/>
                </a:cxn>
                <a:cxn ang="0">
                  <a:pos x="21551" y="109730"/>
                </a:cxn>
                <a:cxn ang="0">
                  <a:pos x="21551" y="115357"/>
                </a:cxn>
                <a:cxn ang="0">
                  <a:pos x="25861" y="123798"/>
                </a:cxn>
                <a:cxn ang="0">
                  <a:pos x="34482" y="128018"/>
                </a:cxn>
              </a:cxnLst>
              <a:rect l="0" t="0" r="0" b="0"/>
              <a:pathLst>
                <a:path w="51" h="107">
                  <a:moveTo>
                    <a:pt x="24" y="91"/>
                  </a:moveTo>
                  <a:cubicBezTo>
                    <a:pt x="31" y="91"/>
                    <a:pt x="35" y="87"/>
                    <a:pt x="35" y="81"/>
                  </a:cubicBezTo>
                  <a:cubicBezTo>
                    <a:pt x="35" y="74"/>
                    <a:pt x="35" y="74"/>
                    <a:pt x="35" y="74"/>
                  </a:cubicBezTo>
                  <a:cubicBezTo>
                    <a:pt x="35" y="64"/>
                    <a:pt x="29" y="58"/>
                    <a:pt x="18" y="58"/>
                  </a:cubicBezTo>
                  <a:cubicBezTo>
                    <a:pt x="18" y="45"/>
                    <a:pt x="18" y="45"/>
                    <a:pt x="18" y="45"/>
                  </a:cubicBezTo>
                  <a:cubicBezTo>
                    <a:pt x="24" y="45"/>
                    <a:pt x="29" y="43"/>
                    <a:pt x="31" y="40"/>
                  </a:cubicBezTo>
                  <a:cubicBezTo>
                    <a:pt x="34" y="37"/>
                    <a:pt x="35" y="32"/>
                    <a:pt x="35" y="27"/>
                  </a:cubicBezTo>
                  <a:cubicBezTo>
                    <a:pt x="35" y="24"/>
                    <a:pt x="35" y="24"/>
                    <a:pt x="35" y="24"/>
                  </a:cubicBezTo>
                  <a:cubicBezTo>
                    <a:pt x="35" y="18"/>
                    <a:pt x="32" y="14"/>
                    <a:pt x="26" y="14"/>
                  </a:cubicBezTo>
                  <a:cubicBezTo>
                    <a:pt x="23" y="14"/>
                    <a:pt x="21" y="15"/>
                    <a:pt x="19" y="18"/>
                  </a:cubicBezTo>
                  <a:cubicBezTo>
                    <a:pt x="18" y="20"/>
                    <a:pt x="17" y="22"/>
                    <a:pt x="17" y="26"/>
                  </a:cubicBezTo>
                  <a:cubicBezTo>
                    <a:pt x="17" y="28"/>
                    <a:pt x="17" y="28"/>
                    <a:pt x="17" y="28"/>
                  </a:cubicBezTo>
                  <a:cubicBezTo>
                    <a:pt x="2" y="28"/>
                    <a:pt x="2" y="28"/>
                    <a:pt x="2" y="28"/>
                  </a:cubicBezTo>
                  <a:cubicBezTo>
                    <a:pt x="2" y="26"/>
                    <a:pt x="2" y="26"/>
                    <a:pt x="2" y="26"/>
                  </a:cubicBezTo>
                  <a:cubicBezTo>
                    <a:pt x="2" y="18"/>
                    <a:pt x="4" y="12"/>
                    <a:pt x="8" y="8"/>
                  </a:cubicBezTo>
                  <a:cubicBezTo>
                    <a:pt x="12" y="2"/>
                    <a:pt x="18" y="0"/>
                    <a:pt x="26" y="0"/>
                  </a:cubicBezTo>
                  <a:cubicBezTo>
                    <a:pt x="33" y="0"/>
                    <a:pt x="39" y="2"/>
                    <a:pt x="43" y="7"/>
                  </a:cubicBezTo>
                  <a:cubicBezTo>
                    <a:pt x="47" y="12"/>
                    <a:pt x="49" y="17"/>
                    <a:pt x="49" y="24"/>
                  </a:cubicBezTo>
                  <a:cubicBezTo>
                    <a:pt x="49" y="28"/>
                    <a:pt x="49" y="28"/>
                    <a:pt x="49" y="28"/>
                  </a:cubicBezTo>
                  <a:cubicBezTo>
                    <a:pt x="49" y="35"/>
                    <a:pt x="48" y="41"/>
                    <a:pt x="44" y="45"/>
                  </a:cubicBezTo>
                  <a:cubicBezTo>
                    <a:pt x="42" y="47"/>
                    <a:pt x="40" y="49"/>
                    <a:pt x="38" y="50"/>
                  </a:cubicBezTo>
                  <a:cubicBezTo>
                    <a:pt x="42" y="53"/>
                    <a:pt x="46" y="57"/>
                    <a:pt x="49" y="62"/>
                  </a:cubicBezTo>
                  <a:cubicBezTo>
                    <a:pt x="50" y="65"/>
                    <a:pt x="51" y="68"/>
                    <a:pt x="51" y="72"/>
                  </a:cubicBezTo>
                  <a:cubicBezTo>
                    <a:pt x="51" y="80"/>
                    <a:pt x="51" y="80"/>
                    <a:pt x="51" y="80"/>
                  </a:cubicBezTo>
                  <a:cubicBezTo>
                    <a:pt x="51" y="88"/>
                    <a:pt x="48" y="95"/>
                    <a:pt x="43" y="100"/>
                  </a:cubicBezTo>
                  <a:cubicBezTo>
                    <a:pt x="38" y="104"/>
                    <a:pt x="32" y="107"/>
                    <a:pt x="24" y="107"/>
                  </a:cubicBezTo>
                  <a:cubicBezTo>
                    <a:pt x="18" y="107"/>
                    <a:pt x="12" y="104"/>
                    <a:pt x="7" y="99"/>
                  </a:cubicBezTo>
                  <a:cubicBezTo>
                    <a:pt x="2" y="94"/>
                    <a:pt x="0" y="89"/>
                    <a:pt x="0" y="82"/>
                  </a:cubicBezTo>
                  <a:cubicBezTo>
                    <a:pt x="0" y="79"/>
                    <a:pt x="0" y="79"/>
                    <a:pt x="0" y="79"/>
                  </a:cubicBezTo>
                  <a:cubicBezTo>
                    <a:pt x="15" y="78"/>
                    <a:pt x="15" y="78"/>
                    <a:pt x="15" y="78"/>
                  </a:cubicBezTo>
                  <a:cubicBezTo>
                    <a:pt x="15" y="82"/>
                    <a:pt x="15" y="82"/>
                    <a:pt x="15" y="82"/>
                  </a:cubicBezTo>
                  <a:cubicBezTo>
                    <a:pt x="15" y="84"/>
                    <a:pt x="16" y="86"/>
                    <a:pt x="18" y="88"/>
                  </a:cubicBezTo>
                  <a:cubicBezTo>
                    <a:pt x="19" y="90"/>
                    <a:pt x="21" y="91"/>
                    <a:pt x="24" y="91"/>
                  </a:cubicBezTo>
                  <a:close/>
                </a:path>
              </a:pathLst>
            </a:custGeom>
            <a:solidFill>
              <a:srgbClr val="FFFFFF">
                <a:alpha val="100000"/>
              </a:srgbClr>
            </a:solidFill>
            <a:ln w="9525">
              <a:noFill/>
            </a:ln>
          </p:spPr>
          <p:txBody>
            <a:bodyPr/>
            <a:lstStyle/>
            <a:p>
              <a:endParaRPr lang="zh-CN" altLang="en-US"/>
            </a:p>
          </p:txBody>
        </p:sp>
        <p:grpSp>
          <p:nvGrpSpPr>
            <p:cNvPr id="109" name="组合 75"/>
            <p:cNvGrpSpPr/>
            <p:nvPr/>
          </p:nvGrpSpPr>
          <p:grpSpPr>
            <a:xfrm>
              <a:off x="5445606" y="2768091"/>
              <a:ext cx="337639" cy="371790"/>
              <a:chOff x="279401" y="2698750"/>
              <a:chExt cx="1473200" cy="1655763"/>
            </a:xfrm>
            <a:solidFill>
              <a:srgbClr val="3666D7"/>
            </a:solidFill>
          </p:grpSpPr>
          <p:sp>
            <p:nvSpPr>
              <p:cNvPr id="110" name="Freeform 45"/>
              <p:cNvSpPr>
                <a:spLocks noEditPoints="1"/>
              </p:cNvSpPr>
              <p:nvPr/>
            </p:nvSpPr>
            <p:spPr bwMode="auto">
              <a:xfrm>
                <a:off x="279401" y="2884488"/>
                <a:ext cx="1473200" cy="1470025"/>
              </a:xfrm>
              <a:custGeom>
                <a:avLst/>
                <a:gdLst>
                  <a:gd name="T0" fmla="*/ 250 w 501"/>
                  <a:gd name="T1" fmla="*/ 0 h 501"/>
                  <a:gd name="T2" fmla="*/ 0 w 501"/>
                  <a:gd name="T3" fmla="*/ 251 h 501"/>
                  <a:gd name="T4" fmla="*/ 250 w 501"/>
                  <a:gd name="T5" fmla="*/ 501 h 501"/>
                  <a:gd name="T6" fmla="*/ 501 w 501"/>
                  <a:gd name="T7" fmla="*/ 251 h 501"/>
                  <a:gd name="T8" fmla="*/ 250 w 501"/>
                  <a:gd name="T9" fmla="*/ 0 h 501"/>
                  <a:gd name="T10" fmla="*/ 455 w 501"/>
                  <a:gd name="T11" fmla="*/ 267 h 501"/>
                  <a:gd name="T12" fmla="*/ 446 w 501"/>
                  <a:gd name="T13" fmla="*/ 267 h 501"/>
                  <a:gd name="T14" fmla="*/ 389 w 501"/>
                  <a:gd name="T15" fmla="*/ 390 h 501"/>
                  <a:gd name="T16" fmla="*/ 267 w 501"/>
                  <a:gd name="T17" fmla="*/ 447 h 501"/>
                  <a:gd name="T18" fmla="*/ 267 w 501"/>
                  <a:gd name="T19" fmla="*/ 455 h 501"/>
                  <a:gd name="T20" fmla="*/ 250 w 501"/>
                  <a:gd name="T21" fmla="*/ 471 h 501"/>
                  <a:gd name="T22" fmla="*/ 234 w 501"/>
                  <a:gd name="T23" fmla="*/ 455 h 501"/>
                  <a:gd name="T24" fmla="*/ 234 w 501"/>
                  <a:gd name="T25" fmla="*/ 447 h 501"/>
                  <a:gd name="T26" fmla="*/ 111 w 501"/>
                  <a:gd name="T27" fmla="*/ 390 h 501"/>
                  <a:gd name="T28" fmla="*/ 54 w 501"/>
                  <a:gd name="T29" fmla="*/ 267 h 501"/>
                  <a:gd name="T30" fmla="*/ 46 w 501"/>
                  <a:gd name="T31" fmla="*/ 267 h 501"/>
                  <a:gd name="T32" fmla="*/ 30 w 501"/>
                  <a:gd name="T33" fmla="*/ 251 h 501"/>
                  <a:gd name="T34" fmla="*/ 46 w 501"/>
                  <a:gd name="T35" fmla="*/ 234 h 501"/>
                  <a:gd name="T36" fmla="*/ 54 w 501"/>
                  <a:gd name="T37" fmla="*/ 234 h 501"/>
                  <a:gd name="T38" fmla="*/ 111 w 501"/>
                  <a:gd name="T39" fmla="*/ 111 h 501"/>
                  <a:gd name="T40" fmla="*/ 234 w 501"/>
                  <a:gd name="T41" fmla="*/ 54 h 501"/>
                  <a:gd name="T42" fmla="*/ 234 w 501"/>
                  <a:gd name="T43" fmla="*/ 46 h 501"/>
                  <a:gd name="T44" fmla="*/ 250 w 501"/>
                  <a:gd name="T45" fmla="*/ 30 h 501"/>
                  <a:gd name="T46" fmla="*/ 267 w 501"/>
                  <a:gd name="T47" fmla="*/ 46 h 501"/>
                  <a:gd name="T48" fmla="*/ 267 w 501"/>
                  <a:gd name="T49" fmla="*/ 54 h 501"/>
                  <a:gd name="T50" fmla="*/ 389 w 501"/>
                  <a:gd name="T51" fmla="*/ 111 h 501"/>
                  <a:gd name="T52" fmla="*/ 446 w 501"/>
                  <a:gd name="T53" fmla="*/ 234 h 501"/>
                  <a:gd name="T54" fmla="*/ 455 w 501"/>
                  <a:gd name="T55" fmla="*/ 234 h 501"/>
                  <a:gd name="T56" fmla="*/ 471 w 501"/>
                  <a:gd name="T57" fmla="*/ 251 h 501"/>
                  <a:gd name="T58" fmla="*/ 455 w 501"/>
                  <a:gd name="T59" fmla="*/ 26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1" h="501">
                    <a:moveTo>
                      <a:pt x="250" y="0"/>
                    </a:moveTo>
                    <a:cubicBezTo>
                      <a:pt x="112" y="0"/>
                      <a:pt x="0" y="112"/>
                      <a:pt x="0" y="251"/>
                    </a:cubicBezTo>
                    <a:cubicBezTo>
                      <a:pt x="0" y="389"/>
                      <a:pt x="112" y="501"/>
                      <a:pt x="250" y="501"/>
                    </a:cubicBezTo>
                    <a:cubicBezTo>
                      <a:pt x="389" y="501"/>
                      <a:pt x="501" y="389"/>
                      <a:pt x="501" y="251"/>
                    </a:cubicBezTo>
                    <a:cubicBezTo>
                      <a:pt x="501" y="112"/>
                      <a:pt x="389" y="0"/>
                      <a:pt x="250" y="0"/>
                    </a:cubicBezTo>
                    <a:close/>
                    <a:moveTo>
                      <a:pt x="455" y="267"/>
                    </a:moveTo>
                    <a:cubicBezTo>
                      <a:pt x="446" y="267"/>
                      <a:pt x="446" y="267"/>
                      <a:pt x="446" y="267"/>
                    </a:cubicBezTo>
                    <a:cubicBezTo>
                      <a:pt x="442" y="315"/>
                      <a:pt x="421" y="358"/>
                      <a:pt x="389" y="390"/>
                    </a:cubicBezTo>
                    <a:cubicBezTo>
                      <a:pt x="357" y="422"/>
                      <a:pt x="315" y="443"/>
                      <a:pt x="267" y="447"/>
                    </a:cubicBezTo>
                    <a:cubicBezTo>
                      <a:pt x="267" y="455"/>
                      <a:pt x="267" y="455"/>
                      <a:pt x="267" y="455"/>
                    </a:cubicBezTo>
                    <a:cubicBezTo>
                      <a:pt x="267" y="464"/>
                      <a:pt x="259" y="471"/>
                      <a:pt x="250" y="471"/>
                    </a:cubicBezTo>
                    <a:cubicBezTo>
                      <a:pt x="241" y="471"/>
                      <a:pt x="234" y="464"/>
                      <a:pt x="234" y="455"/>
                    </a:cubicBezTo>
                    <a:cubicBezTo>
                      <a:pt x="234" y="447"/>
                      <a:pt x="234" y="447"/>
                      <a:pt x="234" y="447"/>
                    </a:cubicBezTo>
                    <a:cubicBezTo>
                      <a:pt x="186" y="443"/>
                      <a:pt x="143" y="422"/>
                      <a:pt x="111" y="390"/>
                    </a:cubicBezTo>
                    <a:cubicBezTo>
                      <a:pt x="79" y="358"/>
                      <a:pt x="58" y="315"/>
                      <a:pt x="54" y="267"/>
                    </a:cubicBezTo>
                    <a:cubicBezTo>
                      <a:pt x="46" y="267"/>
                      <a:pt x="46" y="267"/>
                      <a:pt x="46" y="267"/>
                    </a:cubicBezTo>
                    <a:cubicBezTo>
                      <a:pt x="37" y="267"/>
                      <a:pt x="30" y="260"/>
                      <a:pt x="30" y="251"/>
                    </a:cubicBezTo>
                    <a:cubicBezTo>
                      <a:pt x="30" y="241"/>
                      <a:pt x="37" y="234"/>
                      <a:pt x="46" y="234"/>
                    </a:cubicBezTo>
                    <a:cubicBezTo>
                      <a:pt x="54" y="234"/>
                      <a:pt x="54" y="234"/>
                      <a:pt x="54" y="234"/>
                    </a:cubicBezTo>
                    <a:cubicBezTo>
                      <a:pt x="58" y="186"/>
                      <a:pt x="79" y="143"/>
                      <a:pt x="111" y="111"/>
                    </a:cubicBezTo>
                    <a:cubicBezTo>
                      <a:pt x="143" y="79"/>
                      <a:pt x="186" y="58"/>
                      <a:pt x="234" y="54"/>
                    </a:cubicBezTo>
                    <a:cubicBezTo>
                      <a:pt x="234" y="46"/>
                      <a:pt x="234" y="46"/>
                      <a:pt x="234" y="46"/>
                    </a:cubicBezTo>
                    <a:cubicBezTo>
                      <a:pt x="234" y="37"/>
                      <a:pt x="241" y="30"/>
                      <a:pt x="250" y="30"/>
                    </a:cubicBezTo>
                    <a:cubicBezTo>
                      <a:pt x="259" y="30"/>
                      <a:pt x="267" y="37"/>
                      <a:pt x="267" y="46"/>
                    </a:cubicBezTo>
                    <a:cubicBezTo>
                      <a:pt x="267" y="54"/>
                      <a:pt x="267" y="54"/>
                      <a:pt x="267" y="54"/>
                    </a:cubicBezTo>
                    <a:cubicBezTo>
                      <a:pt x="315" y="58"/>
                      <a:pt x="357" y="79"/>
                      <a:pt x="389" y="111"/>
                    </a:cubicBezTo>
                    <a:cubicBezTo>
                      <a:pt x="421" y="143"/>
                      <a:pt x="442" y="186"/>
                      <a:pt x="446" y="234"/>
                    </a:cubicBezTo>
                    <a:cubicBezTo>
                      <a:pt x="455" y="234"/>
                      <a:pt x="455" y="234"/>
                      <a:pt x="455" y="234"/>
                    </a:cubicBezTo>
                    <a:cubicBezTo>
                      <a:pt x="464" y="234"/>
                      <a:pt x="471" y="241"/>
                      <a:pt x="471" y="251"/>
                    </a:cubicBezTo>
                    <a:cubicBezTo>
                      <a:pt x="471" y="260"/>
                      <a:pt x="464" y="267"/>
                      <a:pt x="45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1" name="Freeform 46"/>
              <p:cNvSpPr/>
              <p:nvPr/>
            </p:nvSpPr>
            <p:spPr bwMode="auto">
              <a:xfrm>
                <a:off x="966788" y="3043238"/>
                <a:ext cx="96838" cy="117475"/>
              </a:xfrm>
              <a:custGeom>
                <a:avLst/>
                <a:gdLst>
                  <a:gd name="T0" fmla="*/ 16 w 33"/>
                  <a:gd name="T1" fmla="*/ 40 h 40"/>
                  <a:gd name="T2" fmla="*/ 33 w 33"/>
                  <a:gd name="T3" fmla="*/ 24 h 40"/>
                  <a:gd name="T4" fmla="*/ 33 w 33"/>
                  <a:gd name="T5" fmla="*/ 0 h 40"/>
                  <a:gd name="T6" fmla="*/ 16 w 33"/>
                  <a:gd name="T7" fmla="*/ 0 h 40"/>
                  <a:gd name="T8" fmla="*/ 0 w 33"/>
                  <a:gd name="T9" fmla="*/ 0 h 40"/>
                  <a:gd name="T10" fmla="*/ 0 w 33"/>
                  <a:gd name="T11" fmla="*/ 24 h 40"/>
                  <a:gd name="T12" fmla="*/ 16 w 33"/>
                  <a:gd name="T13" fmla="*/ 4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40"/>
                    </a:moveTo>
                    <a:cubicBezTo>
                      <a:pt x="25" y="40"/>
                      <a:pt x="33" y="33"/>
                      <a:pt x="33" y="24"/>
                    </a:cubicBezTo>
                    <a:cubicBezTo>
                      <a:pt x="33" y="0"/>
                      <a:pt x="33" y="0"/>
                      <a:pt x="33" y="0"/>
                    </a:cubicBezTo>
                    <a:cubicBezTo>
                      <a:pt x="27" y="0"/>
                      <a:pt x="22" y="0"/>
                      <a:pt x="16" y="0"/>
                    </a:cubicBezTo>
                    <a:cubicBezTo>
                      <a:pt x="11" y="0"/>
                      <a:pt x="5" y="0"/>
                      <a:pt x="0" y="0"/>
                    </a:cubicBezTo>
                    <a:cubicBezTo>
                      <a:pt x="0" y="24"/>
                      <a:pt x="0" y="24"/>
                      <a:pt x="0" y="24"/>
                    </a:cubicBezTo>
                    <a:cubicBezTo>
                      <a:pt x="0" y="33"/>
                      <a:pt x="7" y="40"/>
                      <a:pt x="1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2" name="Freeform 47"/>
              <p:cNvSpPr/>
              <p:nvPr/>
            </p:nvSpPr>
            <p:spPr bwMode="auto">
              <a:xfrm>
                <a:off x="966788" y="4079875"/>
                <a:ext cx="96838" cy="115888"/>
              </a:xfrm>
              <a:custGeom>
                <a:avLst/>
                <a:gdLst>
                  <a:gd name="T0" fmla="*/ 16 w 33"/>
                  <a:gd name="T1" fmla="*/ 0 h 40"/>
                  <a:gd name="T2" fmla="*/ 0 w 33"/>
                  <a:gd name="T3" fmla="*/ 17 h 40"/>
                  <a:gd name="T4" fmla="*/ 0 w 33"/>
                  <a:gd name="T5" fmla="*/ 40 h 40"/>
                  <a:gd name="T6" fmla="*/ 16 w 33"/>
                  <a:gd name="T7" fmla="*/ 40 h 40"/>
                  <a:gd name="T8" fmla="*/ 33 w 33"/>
                  <a:gd name="T9" fmla="*/ 40 h 40"/>
                  <a:gd name="T10" fmla="*/ 33 w 33"/>
                  <a:gd name="T11" fmla="*/ 17 h 40"/>
                  <a:gd name="T12" fmla="*/ 16 w 33"/>
                  <a:gd name="T13" fmla="*/ 0 h 40"/>
                </a:gdLst>
                <a:ahLst/>
                <a:cxnLst>
                  <a:cxn ang="0">
                    <a:pos x="T0" y="T1"/>
                  </a:cxn>
                  <a:cxn ang="0">
                    <a:pos x="T2" y="T3"/>
                  </a:cxn>
                  <a:cxn ang="0">
                    <a:pos x="T4" y="T5"/>
                  </a:cxn>
                  <a:cxn ang="0">
                    <a:pos x="T6" y="T7"/>
                  </a:cxn>
                  <a:cxn ang="0">
                    <a:pos x="T8" y="T9"/>
                  </a:cxn>
                  <a:cxn ang="0">
                    <a:pos x="T10" y="T11"/>
                  </a:cxn>
                  <a:cxn ang="0">
                    <a:pos x="T12" y="T13"/>
                  </a:cxn>
                </a:cxnLst>
                <a:rect l="0" t="0" r="r" b="b"/>
                <a:pathLst>
                  <a:path w="33" h="40">
                    <a:moveTo>
                      <a:pt x="16" y="0"/>
                    </a:moveTo>
                    <a:cubicBezTo>
                      <a:pt x="7" y="0"/>
                      <a:pt x="0" y="7"/>
                      <a:pt x="0" y="17"/>
                    </a:cubicBezTo>
                    <a:cubicBezTo>
                      <a:pt x="0" y="40"/>
                      <a:pt x="0" y="40"/>
                      <a:pt x="0" y="40"/>
                    </a:cubicBezTo>
                    <a:cubicBezTo>
                      <a:pt x="5" y="40"/>
                      <a:pt x="11" y="40"/>
                      <a:pt x="16" y="40"/>
                    </a:cubicBezTo>
                    <a:cubicBezTo>
                      <a:pt x="22" y="40"/>
                      <a:pt x="27" y="40"/>
                      <a:pt x="33" y="40"/>
                    </a:cubicBezTo>
                    <a:cubicBezTo>
                      <a:pt x="33" y="17"/>
                      <a:pt x="33" y="17"/>
                      <a:pt x="33" y="17"/>
                    </a:cubicBezTo>
                    <a:cubicBezTo>
                      <a:pt x="33"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3" name="Freeform 48"/>
              <p:cNvSpPr/>
              <p:nvPr/>
            </p:nvSpPr>
            <p:spPr bwMode="auto">
              <a:xfrm>
                <a:off x="434976" y="3571875"/>
                <a:ext cx="120650" cy="96838"/>
              </a:xfrm>
              <a:custGeom>
                <a:avLst/>
                <a:gdLst>
                  <a:gd name="T0" fmla="*/ 41 w 41"/>
                  <a:gd name="T1" fmla="*/ 17 h 33"/>
                  <a:gd name="T2" fmla="*/ 24 w 41"/>
                  <a:gd name="T3" fmla="*/ 0 h 33"/>
                  <a:gd name="T4" fmla="*/ 1 w 41"/>
                  <a:gd name="T5" fmla="*/ 0 h 33"/>
                  <a:gd name="T6" fmla="*/ 0 w 41"/>
                  <a:gd name="T7" fmla="*/ 17 h 33"/>
                  <a:gd name="T8" fmla="*/ 1 w 41"/>
                  <a:gd name="T9" fmla="*/ 33 h 33"/>
                  <a:gd name="T10" fmla="*/ 24 w 41"/>
                  <a:gd name="T11" fmla="*/ 33 h 33"/>
                  <a:gd name="T12" fmla="*/ 41 w 41"/>
                  <a:gd name="T13" fmla="*/ 17 h 33"/>
                </a:gdLst>
                <a:ahLst/>
                <a:cxnLst>
                  <a:cxn ang="0">
                    <a:pos x="T0" y="T1"/>
                  </a:cxn>
                  <a:cxn ang="0">
                    <a:pos x="T2" y="T3"/>
                  </a:cxn>
                  <a:cxn ang="0">
                    <a:pos x="T4" y="T5"/>
                  </a:cxn>
                  <a:cxn ang="0">
                    <a:pos x="T6" y="T7"/>
                  </a:cxn>
                  <a:cxn ang="0">
                    <a:pos x="T8" y="T9"/>
                  </a:cxn>
                  <a:cxn ang="0">
                    <a:pos x="T10" y="T11"/>
                  </a:cxn>
                  <a:cxn ang="0">
                    <a:pos x="T12" y="T13"/>
                  </a:cxn>
                </a:cxnLst>
                <a:rect l="0" t="0" r="r" b="b"/>
                <a:pathLst>
                  <a:path w="41" h="33">
                    <a:moveTo>
                      <a:pt x="41" y="17"/>
                    </a:moveTo>
                    <a:cubicBezTo>
                      <a:pt x="41" y="7"/>
                      <a:pt x="33" y="0"/>
                      <a:pt x="24" y="0"/>
                    </a:cubicBezTo>
                    <a:cubicBezTo>
                      <a:pt x="1" y="0"/>
                      <a:pt x="1" y="0"/>
                      <a:pt x="1" y="0"/>
                    </a:cubicBezTo>
                    <a:cubicBezTo>
                      <a:pt x="1" y="6"/>
                      <a:pt x="0" y="11"/>
                      <a:pt x="0" y="17"/>
                    </a:cubicBezTo>
                    <a:cubicBezTo>
                      <a:pt x="0" y="22"/>
                      <a:pt x="1" y="28"/>
                      <a:pt x="1" y="33"/>
                    </a:cubicBezTo>
                    <a:cubicBezTo>
                      <a:pt x="24" y="33"/>
                      <a:pt x="24" y="33"/>
                      <a:pt x="24" y="33"/>
                    </a:cubicBezTo>
                    <a:cubicBezTo>
                      <a:pt x="33" y="33"/>
                      <a:pt x="41" y="26"/>
                      <a:pt x="4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4" name="Freeform 49"/>
              <p:cNvSpPr/>
              <p:nvPr/>
            </p:nvSpPr>
            <p:spPr bwMode="auto">
              <a:xfrm>
                <a:off x="1474788" y="3571875"/>
                <a:ext cx="119063" cy="96838"/>
              </a:xfrm>
              <a:custGeom>
                <a:avLst/>
                <a:gdLst>
                  <a:gd name="T0" fmla="*/ 39 w 40"/>
                  <a:gd name="T1" fmla="*/ 0 h 33"/>
                  <a:gd name="T2" fmla="*/ 16 w 40"/>
                  <a:gd name="T3" fmla="*/ 0 h 33"/>
                  <a:gd name="T4" fmla="*/ 0 w 40"/>
                  <a:gd name="T5" fmla="*/ 17 h 33"/>
                  <a:gd name="T6" fmla="*/ 16 w 40"/>
                  <a:gd name="T7" fmla="*/ 33 h 33"/>
                  <a:gd name="T8" fmla="*/ 39 w 40"/>
                  <a:gd name="T9" fmla="*/ 33 h 33"/>
                  <a:gd name="T10" fmla="*/ 40 w 40"/>
                  <a:gd name="T11" fmla="*/ 17 h 33"/>
                  <a:gd name="T12" fmla="*/ 39 w 4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40" h="33">
                    <a:moveTo>
                      <a:pt x="39" y="0"/>
                    </a:moveTo>
                    <a:cubicBezTo>
                      <a:pt x="16" y="0"/>
                      <a:pt x="16" y="0"/>
                      <a:pt x="16" y="0"/>
                    </a:cubicBezTo>
                    <a:cubicBezTo>
                      <a:pt x="7" y="0"/>
                      <a:pt x="0" y="7"/>
                      <a:pt x="0" y="17"/>
                    </a:cubicBezTo>
                    <a:cubicBezTo>
                      <a:pt x="0" y="26"/>
                      <a:pt x="7" y="33"/>
                      <a:pt x="16" y="33"/>
                    </a:cubicBezTo>
                    <a:cubicBezTo>
                      <a:pt x="39" y="33"/>
                      <a:pt x="39" y="33"/>
                      <a:pt x="39" y="33"/>
                    </a:cubicBezTo>
                    <a:cubicBezTo>
                      <a:pt x="40" y="28"/>
                      <a:pt x="40" y="22"/>
                      <a:pt x="40" y="17"/>
                    </a:cubicBezTo>
                    <a:cubicBezTo>
                      <a:pt x="40" y="11"/>
                      <a:pt x="40" y="6"/>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5" name="Oval 50"/>
              <p:cNvSpPr>
                <a:spLocks noChangeArrowheads="1"/>
              </p:cNvSpPr>
              <p:nvPr/>
            </p:nvSpPr>
            <p:spPr bwMode="auto">
              <a:xfrm>
                <a:off x="925513" y="3532188"/>
                <a:ext cx="176213" cy="1746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6" name="Freeform 51"/>
              <p:cNvSpPr>
                <a:spLocks noEditPoints="1"/>
              </p:cNvSpPr>
              <p:nvPr/>
            </p:nvSpPr>
            <p:spPr bwMode="auto">
              <a:xfrm>
                <a:off x="652463" y="3254375"/>
                <a:ext cx="723900" cy="730250"/>
              </a:xfrm>
              <a:custGeom>
                <a:avLst/>
                <a:gdLst>
                  <a:gd name="T0" fmla="*/ 106 w 246"/>
                  <a:gd name="T1" fmla="*/ 86 h 249"/>
                  <a:gd name="T2" fmla="*/ 109 w 246"/>
                  <a:gd name="T3" fmla="*/ 89 h 249"/>
                  <a:gd name="T4" fmla="*/ 123 w 246"/>
                  <a:gd name="T5" fmla="*/ 86 h 249"/>
                  <a:gd name="T6" fmla="*/ 162 w 246"/>
                  <a:gd name="T7" fmla="*/ 125 h 249"/>
                  <a:gd name="T8" fmla="*/ 159 w 246"/>
                  <a:gd name="T9" fmla="*/ 139 h 249"/>
                  <a:gd name="T10" fmla="*/ 162 w 246"/>
                  <a:gd name="T11" fmla="*/ 142 h 249"/>
                  <a:gd name="T12" fmla="*/ 246 w 246"/>
                  <a:gd name="T13" fmla="*/ 0 h 249"/>
                  <a:gd name="T14" fmla="*/ 106 w 246"/>
                  <a:gd name="T15" fmla="*/ 86 h 249"/>
                  <a:gd name="T16" fmla="*/ 123 w 246"/>
                  <a:gd name="T17" fmla="*/ 163 h 249"/>
                  <a:gd name="T18" fmla="*/ 84 w 246"/>
                  <a:gd name="T19" fmla="*/ 125 h 249"/>
                  <a:gd name="T20" fmla="*/ 87 w 246"/>
                  <a:gd name="T21" fmla="*/ 110 h 249"/>
                  <a:gd name="T22" fmla="*/ 85 w 246"/>
                  <a:gd name="T23" fmla="*/ 107 h 249"/>
                  <a:gd name="T24" fmla="*/ 0 w 246"/>
                  <a:gd name="T25" fmla="*/ 249 h 249"/>
                  <a:gd name="T26" fmla="*/ 140 w 246"/>
                  <a:gd name="T27" fmla="*/ 163 h 249"/>
                  <a:gd name="T28" fmla="*/ 138 w 246"/>
                  <a:gd name="T29" fmla="*/ 160 h 249"/>
                  <a:gd name="T30" fmla="*/ 123 w 246"/>
                  <a:gd name="T31" fmla="*/ 163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249">
                    <a:moveTo>
                      <a:pt x="106" y="86"/>
                    </a:moveTo>
                    <a:cubicBezTo>
                      <a:pt x="109" y="89"/>
                      <a:pt x="109" y="89"/>
                      <a:pt x="109" y="89"/>
                    </a:cubicBezTo>
                    <a:cubicBezTo>
                      <a:pt x="113" y="87"/>
                      <a:pt x="118" y="86"/>
                      <a:pt x="123" y="86"/>
                    </a:cubicBezTo>
                    <a:cubicBezTo>
                      <a:pt x="145" y="86"/>
                      <a:pt x="162" y="103"/>
                      <a:pt x="162" y="125"/>
                    </a:cubicBezTo>
                    <a:cubicBezTo>
                      <a:pt x="162" y="130"/>
                      <a:pt x="161" y="135"/>
                      <a:pt x="159" y="139"/>
                    </a:cubicBezTo>
                    <a:cubicBezTo>
                      <a:pt x="162" y="142"/>
                      <a:pt x="162" y="142"/>
                      <a:pt x="162" y="142"/>
                    </a:cubicBezTo>
                    <a:cubicBezTo>
                      <a:pt x="246" y="0"/>
                      <a:pt x="246" y="0"/>
                      <a:pt x="246" y="0"/>
                    </a:cubicBezTo>
                    <a:lnTo>
                      <a:pt x="106" y="86"/>
                    </a:lnTo>
                    <a:close/>
                    <a:moveTo>
                      <a:pt x="123" y="163"/>
                    </a:moveTo>
                    <a:cubicBezTo>
                      <a:pt x="102" y="163"/>
                      <a:pt x="84" y="146"/>
                      <a:pt x="84" y="125"/>
                    </a:cubicBezTo>
                    <a:cubicBezTo>
                      <a:pt x="84" y="119"/>
                      <a:pt x="86" y="114"/>
                      <a:pt x="87" y="110"/>
                    </a:cubicBezTo>
                    <a:cubicBezTo>
                      <a:pt x="85" y="107"/>
                      <a:pt x="85" y="107"/>
                      <a:pt x="85" y="107"/>
                    </a:cubicBezTo>
                    <a:cubicBezTo>
                      <a:pt x="0" y="249"/>
                      <a:pt x="0" y="249"/>
                      <a:pt x="0" y="249"/>
                    </a:cubicBezTo>
                    <a:cubicBezTo>
                      <a:pt x="140" y="163"/>
                      <a:pt x="140" y="163"/>
                      <a:pt x="140" y="163"/>
                    </a:cubicBezTo>
                    <a:cubicBezTo>
                      <a:pt x="138" y="160"/>
                      <a:pt x="138" y="160"/>
                      <a:pt x="138" y="160"/>
                    </a:cubicBezTo>
                    <a:cubicBezTo>
                      <a:pt x="133" y="162"/>
                      <a:pt x="128" y="163"/>
                      <a:pt x="123"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17" name="Freeform 52"/>
              <p:cNvSpPr/>
              <p:nvPr/>
            </p:nvSpPr>
            <p:spPr bwMode="auto">
              <a:xfrm>
                <a:off x="935038" y="2698750"/>
                <a:ext cx="158750" cy="158750"/>
              </a:xfrm>
              <a:custGeom>
                <a:avLst/>
                <a:gdLst>
                  <a:gd name="T0" fmla="*/ 27 w 54"/>
                  <a:gd name="T1" fmla="*/ 0 h 54"/>
                  <a:gd name="T2" fmla="*/ 0 w 54"/>
                  <a:gd name="T3" fmla="*/ 27 h 54"/>
                  <a:gd name="T4" fmla="*/ 0 w 54"/>
                  <a:gd name="T5" fmla="*/ 54 h 54"/>
                  <a:gd name="T6" fmla="*/ 29 w 54"/>
                  <a:gd name="T7" fmla="*/ 52 h 54"/>
                  <a:gd name="T8" fmla="*/ 29 w 54"/>
                  <a:gd name="T9" fmla="*/ 52 h 54"/>
                  <a:gd name="T10" fmla="*/ 54 w 54"/>
                  <a:gd name="T11" fmla="*/ 53 h 54"/>
                  <a:gd name="T12" fmla="*/ 54 w 54"/>
                  <a:gd name="T13" fmla="*/ 27 h 54"/>
                  <a:gd name="T14" fmla="*/ 27 w 54"/>
                  <a:gd name="T15" fmla="*/ 0 h 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4">
                    <a:moveTo>
                      <a:pt x="27" y="0"/>
                    </a:moveTo>
                    <a:cubicBezTo>
                      <a:pt x="12" y="0"/>
                      <a:pt x="0" y="12"/>
                      <a:pt x="0" y="27"/>
                    </a:cubicBezTo>
                    <a:cubicBezTo>
                      <a:pt x="0" y="54"/>
                      <a:pt x="0" y="54"/>
                      <a:pt x="0" y="54"/>
                    </a:cubicBezTo>
                    <a:cubicBezTo>
                      <a:pt x="10" y="53"/>
                      <a:pt x="19" y="52"/>
                      <a:pt x="29" y="52"/>
                    </a:cubicBezTo>
                    <a:cubicBezTo>
                      <a:pt x="29" y="52"/>
                      <a:pt x="29" y="52"/>
                      <a:pt x="29" y="52"/>
                    </a:cubicBezTo>
                    <a:cubicBezTo>
                      <a:pt x="38" y="52"/>
                      <a:pt x="46" y="52"/>
                      <a:pt x="54" y="53"/>
                    </a:cubicBezTo>
                    <a:cubicBezTo>
                      <a:pt x="54" y="27"/>
                      <a:pt x="54" y="27"/>
                      <a:pt x="54" y="27"/>
                    </a:cubicBezTo>
                    <a:cubicBezTo>
                      <a:pt x="54" y="12"/>
                      <a:pt x="42"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18" name="Group 117"/>
          <p:cNvGrpSpPr/>
          <p:nvPr/>
        </p:nvGrpSpPr>
        <p:grpSpPr>
          <a:xfrm>
            <a:off x="4616450" y="1357313"/>
            <a:ext cx="922338" cy="1042987"/>
            <a:chOff x="4616720" y="1357154"/>
            <a:chExt cx="922624" cy="1043646"/>
          </a:xfrm>
        </p:grpSpPr>
        <p:sp>
          <p:nvSpPr>
            <p:cNvPr id="50204" name="Freeform 17"/>
            <p:cNvSpPr/>
            <p:nvPr/>
          </p:nvSpPr>
          <p:spPr>
            <a:xfrm>
              <a:off x="4671873" y="1388031"/>
              <a:ext cx="405766" cy="178316"/>
            </a:xfrm>
            <a:custGeom>
              <a:avLst/>
              <a:gdLst/>
              <a:ahLst/>
              <a:cxnLst>
                <a:cxn ang="0">
                  <a:pos x="0" y="178316"/>
                </a:cxn>
                <a:cxn ang="0">
                  <a:pos x="313582" y="0"/>
                </a:cxn>
                <a:cxn ang="0">
                  <a:pos x="405766" y="0"/>
                </a:cxn>
                <a:cxn ang="0">
                  <a:pos x="405766" y="178316"/>
                </a:cxn>
                <a:cxn ang="0">
                  <a:pos x="0" y="178316"/>
                </a:cxn>
              </a:cxnLst>
              <a:rect l="0" t="0" r="0" b="0"/>
              <a:pathLst>
                <a:path w="515" h="231">
                  <a:moveTo>
                    <a:pt x="0" y="231"/>
                  </a:moveTo>
                  <a:lnTo>
                    <a:pt x="398" y="0"/>
                  </a:lnTo>
                  <a:lnTo>
                    <a:pt x="515" y="0"/>
                  </a:lnTo>
                  <a:lnTo>
                    <a:pt x="515" y="231"/>
                  </a:lnTo>
                  <a:lnTo>
                    <a:pt x="0" y="231"/>
                  </a:lnTo>
                  <a:close/>
                </a:path>
              </a:pathLst>
            </a:custGeom>
            <a:solidFill>
              <a:srgbClr val="765E0F">
                <a:alpha val="100000"/>
              </a:srgbClr>
            </a:solidFill>
            <a:ln w="9525">
              <a:noFill/>
            </a:ln>
          </p:spPr>
          <p:txBody>
            <a:bodyPr/>
            <a:lstStyle/>
            <a:p>
              <a:endParaRPr lang="zh-CN" altLang="en-US"/>
            </a:p>
          </p:txBody>
        </p:sp>
        <p:sp>
          <p:nvSpPr>
            <p:cNvPr id="120" name="Freeform 18"/>
            <p:cNvSpPr/>
            <p:nvPr/>
          </p:nvSpPr>
          <p:spPr bwMode="auto">
            <a:xfrm>
              <a:off x="4616720" y="1357154"/>
              <a:ext cx="922624" cy="1043646"/>
            </a:xfrm>
            <a:custGeom>
              <a:avLst/>
              <a:gdLst>
                <a:gd name="T0" fmla="*/ 0 w 1171"/>
                <a:gd name="T1" fmla="*/ 1014 h 1352"/>
                <a:gd name="T2" fmla="*/ 0 w 1171"/>
                <a:gd name="T3" fmla="*/ 338 h 1352"/>
                <a:gd name="T4" fmla="*/ 585 w 1171"/>
                <a:gd name="T5" fmla="*/ 0 h 1352"/>
                <a:gd name="T6" fmla="*/ 1171 w 1171"/>
                <a:gd name="T7" fmla="*/ 338 h 1352"/>
                <a:gd name="T8" fmla="*/ 1171 w 1171"/>
                <a:gd name="T9" fmla="*/ 1014 h 1352"/>
                <a:gd name="T10" fmla="*/ 585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5" y="0"/>
                  </a:lnTo>
                  <a:lnTo>
                    <a:pt x="1171" y="338"/>
                  </a:lnTo>
                  <a:lnTo>
                    <a:pt x="1171" y="1014"/>
                  </a:lnTo>
                  <a:lnTo>
                    <a:pt x="585"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1" name="Freeform 19"/>
            <p:cNvSpPr/>
            <p:nvPr/>
          </p:nvSpPr>
          <p:spPr bwMode="auto">
            <a:xfrm>
              <a:off x="4671873" y="1388031"/>
              <a:ext cx="313582" cy="331929"/>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chemeClr val="accent5"/>
            </a:solidFill>
            <a:ln w="28575">
              <a:no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0207" name="Freeform 27"/>
            <p:cNvSpPr/>
            <p:nvPr/>
          </p:nvSpPr>
          <p:spPr>
            <a:xfrm>
              <a:off x="4880665" y="1549364"/>
              <a:ext cx="73274" cy="147438"/>
            </a:xfrm>
            <a:custGeom>
              <a:avLst/>
              <a:gdLst/>
              <a:ahLst/>
              <a:cxnLst>
                <a:cxn ang="0">
                  <a:pos x="0" y="42125"/>
                </a:cxn>
                <a:cxn ang="0">
                  <a:pos x="11494" y="9829"/>
                </a:cxn>
                <a:cxn ang="0">
                  <a:pos x="37355" y="0"/>
                </a:cxn>
                <a:cxn ang="0">
                  <a:pos x="63217" y="11233"/>
                </a:cxn>
                <a:cxn ang="0">
                  <a:pos x="73274" y="36508"/>
                </a:cxn>
                <a:cxn ang="0">
                  <a:pos x="67527" y="64592"/>
                </a:cxn>
                <a:cxn ang="0">
                  <a:pos x="48849" y="91271"/>
                </a:cxn>
                <a:cxn ang="0">
                  <a:pos x="38792" y="108121"/>
                </a:cxn>
                <a:cxn ang="0">
                  <a:pos x="34482" y="113738"/>
                </a:cxn>
                <a:cxn ang="0">
                  <a:pos x="28735" y="123567"/>
                </a:cxn>
                <a:cxn ang="0">
                  <a:pos x="27298" y="124971"/>
                </a:cxn>
                <a:cxn ang="0">
                  <a:pos x="71837" y="124971"/>
                </a:cxn>
                <a:cxn ang="0">
                  <a:pos x="71837" y="147438"/>
                </a:cxn>
                <a:cxn ang="0">
                  <a:pos x="0" y="147438"/>
                </a:cxn>
                <a:cxn ang="0">
                  <a:pos x="0" y="126375"/>
                </a:cxn>
                <a:cxn ang="0">
                  <a:pos x="4310" y="117950"/>
                </a:cxn>
                <a:cxn ang="0">
                  <a:pos x="10057" y="110930"/>
                </a:cxn>
                <a:cxn ang="0">
                  <a:pos x="15804" y="102505"/>
                </a:cxn>
                <a:cxn ang="0">
                  <a:pos x="31608" y="80038"/>
                </a:cxn>
                <a:cxn ang="0">
                  <a:pos x="47413" y="54763"/>
                </a:cxn>
                <a:cxn ang="0">
                  <a:pos x="51723" y="36508"/>
                </a:cxn>
                <a:cxn ang="0">
                  <a:pos x="47413" y="25275"/>
                </a:cxn>
                <a:cxn ang="0">
                  <a:pos x="37355" y="21063"/>
                </a:cxn>
                <a:cxn ang="0">
                  <a:pos x="24425" y="30892"/>
                </a:cxn>
                <a:cxn ang="0">
                  <a:pos x="22988" y="39317"/>
                </a:cxn>
                <a:cxn ang="0">
                  <a:pos x="22988" y="44933"/>
                </a:cxn>
                <a:cxn ang="0">
                  <a:pos x="0" y="44933"/>
                </a:cxn>
                <a:cxn ang="0">
                  <a:pos x="0" y="42125"/>
                </a:cxn>
              </a:cxnLst>
              <a:rect l="0" t="0" r="0" b="0"/>
              <a:pathLst>
                <a:path w="51" h="105">
                  <a:moveTo>
                    <a:pt x="0" y="30"/>
                  </a:moveTo>
                  <a:cubicBezTo>
                    <a:pt x="0" y="20"/>
                    <a:pt x="3" y="12"/>
                    <a:pt x="8" y="7"/>
                  </a:cubicBezTo>
                  <a:cubicBezTo>
                    <a:pt x="13" y="2"/>
                    <a:pt x="19" y="0"/>
                    <a:pt x="26" y="0"/>
                  </a:cubicBezTo>
                  <a:cubicBezTo>
                    <a:pt x="33" y="0"/>
                    <a:pt x="39" y="3"/>
                    <a:pt x="44" y="8"/>
                  </a:cubicBezTo>
                  <a:cubicBezTo>
                    <a:pt x="49" y="13"/>
                    <a:pt x="51" y="19"/>
                    <a:pt x="51" y="26"/>
                  </a:cubicBezTo>
                  <a:cubicBezTo>
                    <a:pt x="51" y="33"/>
                    <a:pt x="50" y="40"/>
                    <a:pt x="47" y="46"/>
                  </a:cubicBezTo>
                  <a:cubicBezTo>
                    <a:pt x="45" y="50"/>
                    <a:pt x="41" y="56"/>
                    <a:pt x="34" y="65"/>
                  </a:cubicBezTo>
                  <a:cubicBezTo>
                    <a:pt x="33" y="68"/>
                    <a:pt x="30" y="72"/>
                    <a:pt x="27" y="77"/>
                  </a:cubicBezTo>
                  <a:cubicBezTo>
                    <a:pt x="24" y="81"/>
                    <a:pt x="24" y="81"/>
                    <a:pt x="24" y="81"/>
                  </a:cubicBezTo>
                  <a:cubicBezTo>
                    <a:pt x="22" y="84"/>
                    <a:pt x="21" y="86"/>
                    <a:pt x="20" y="88"/>
                  </a:cubicBezTo>
                  <a:cubicBezTo>
                    <a:pt x="19" y="88"/>
                    <a:pt x="19" y="89"/>
                    <a:pt x="19" y="89"/>
                  </a:cubicBezTo>
                  <a:cubicBezTo>
                    <a:pt x="50" y="89"/>
                    <a:pt x="50" y="89"/>
                    <a:pt x="50" y="89"/>
                  </a:cubicBezTo>
                  <a:cubicBezTo>
                    <a:pt x="50" y="105"/>
                    <a:pt x="50" y="105"/>
                    <a:pt x="50" y="105"/>
                  </a:cubicBezTo>
                  <a:cubicBezTo>
                    <a:pt x="0" y="105"/>
                    <a:pt x="0" y="105"/>
                    <a:pt x="0" y="105"/>
                  </a:cubicBezTo>
                  <a:cubicBezTo>
                    <a:pt x="0" y="90"/>
                    <a:pt x="0" y="90"/>
                    <a:pt x="0" y="90"/>
                  </a:cubicBezTo>
                  <a:cubicBezTo>
                    <a:pt x="0" y="90"/>
                    <a:pt x="1" y="88"/>
                    <a:pt x="3" y="84"/>
                  </a:cubicBezTo>
                  <a:cubicBezTo>
                    <a:pt x="4" y="83"/>
                    <a:pt x="6" y="81"/>
                    <a:pt x="7" y="79"/>
                  </a:cubicBezTo>
                  <a:cubicBezTo>
                    <a:pt x="11" y="73"/>
                    <a:pt x="11" y="73"/>
                    <a:pt x="11" y="73"/>
                  </a:cubicBezTo>
                  <a:cubicBezTo>
                    <a:pt x="13" y="70"/>
                    <a:pt x="17" y="65"/>
                    <a:pt x="22" y="57"/>
                  </a:cubicBezTo>
                  <a:cubicBezTo>
                    <a:pt x="27" y="51"/>
                    <a:pt x="31" y="44"/>
                    <a:pt x="33" y="39"/>
                  </a:cubicBezTo>
                  <a:cubicBezTo>
                    <a:pt x="35" y="34"/>
                    <a:pt x="36" y="30"/>
                    <a:pt x="36" y="26"/>
                  </a:cubicBezTo>
                  <a:cubicBezTo>
                    <a:pt x="36" y="23"/>
                    <a:pt x="35" y="21"/>
                    <a:pt x="33" y="18"/>
                  </a:cubicBezTo>
                  <a:cubicBezTo>
                    <a:pt x="31" y="16"/>
                    <a:pt x="29" y="15"/>
                    <a:pt x="26" y="15"/>
                  </a:cubicBezTo>
                  <a:cubicBezTo>
                    <a:pt x="22" y="15"/>
                    <a:pt x="18" y="17"/>
                    <a:pt x="17" y="22"/>
                  </a:cubicBezTo>
                  <a:cubicBezTo>
                    <a:pt x="16" y="24"/>
                    <a:pt x="16" y="26"/>
                    <a:pt x="16" y="28"/>
                  </a:cubicBezTo>
                  <a:cubicBezTo>
                    <a:pt x="16" y="32"/>
                    <a:pt x="16" y="32"/>
                    <a:pt x="16" y="32"/>
                  </a:cubicBezTo>
                  <a:cubicBezTo>
                    <a:pt x="0" y="32"/>
                    <a:pt x="0" y="32"/>
                    <a:pt x="0" y="32"/>
                  </a:cubicBezTo>
                  <a:lnTo>
                    <a:pt x="0" y="30"/>
                  </a:lnTo>
                  <a:close/>
                </a:path>
              </a:pathLst>
            </a:custGeom>
            <a:solidFill>
              <a:srgbClr val="FFFFFF">
                <a:alpha val="100000"/>
              </a:srgbClr>
            </a:solidFill>
            <a:ln w="9525">
              <a:noFill/>
            </a:ln>
          </p:spPr>
          <p:txBody>
            <a:bodyPr/>
            <a:lstStyle/>
            <a:p>
              <a:endParaRPr lang="zh-CN" altLang="en-US"/>
            </a:p>
          </p:txBody>
        </p:sp>
        <p:grpSp>
          <p:nvGrpSpPr>
            <p:cNvPr id="123" name="组合 84"/>
            <p:cNvGrpSpPr/>
            <p:nvPr/>
          </p:nvGrpSpPr>
          <p:grpSpPr>
            <a:xfrm>
              <a:off x="4910858" y="1770045"/>
              <a:ext cx="393305" cy="395317"/>
              <a:chOff x="7673976" y="2593975"/>
              <a:chExt cx="1716088" cy="1760538"/>
            </a:xfrm>
            <a:solidFill>
              <a:srgbClr val="3666D7"/>
            </a:solidFill>
          </p:grpSpPr>
          <p:sp>
            <p:nvSpPr>
              <p:cNvPr id="124" name="Freeform 60"/>
              <p:cNvSpPr/>
              <p:nvPr/>
            </p:nvSpPr>
            <p:spPr bwMode="auto">
              <a:xfrm>
                <a:off x="7673976" y="2974975"/>
                <a:ext cx="1284288" cy="1379538"/>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5" name="Freeform 61"/>
              <p:cNvSpPr>
                <a:spLocks noEditPoints="1"/>
              </p:cNvSpPr>
              <p:nvPr/>
            </p:nvSpPr>
            <p:spPr bwMode="auto">
              <a:xfrm>
                <a:off x="8540751" y="2593975"/>
                <a:ext cx="849313" cy="739775"/>
              </a:xfrm>
              <a:custGeom>
                <a:avLst/>
                <a:gdLst>
                  <a:gd name="T0" fmla="*/ 143 w 289"/>
                  <a:gd name="T1" fmla="*/ 1 h 252"/>
                  <a:gd name="T2" fmla="*/ 0 w 289"/>
                  <a:gd name="T3" fmla="*/ 111 h 252"/>
                  <a:gd name="T4" fmla="*/ 73 w 289"/>
                  <a:gd name="T5" fmla="*/ 203 h 252"/>
                  <a:gd name="T6" fmla="*/ 47 w 289"/>
                  <a:gd name="T7" fmla="*/ 252 h 252"/>
                  <a:gd name="T8" fmla="*/ 121 w 289"/>
                  <a:gd name="T9" fmla="*/ 216 h 252"/>
                  <a:gd name="T10" fmla="*/ 146 w 289"/>
                  <a:gd name="T11" fmla="*/ 217 h 252"/>
                  <a:gd name="T12" fmla="*/ 288 w 289"/>
                  <a:gd name="T13" fmla="*/ 107 h 252"/>
                  <a:gd name="T14" fmla="*/ 143 w 289"/>
                  <a:gd name="T15" fmla="*/ 1 h 252"/>
                  <a:gd name="T16" fmla="*/ 73 w 289"/>
                  <a:gd name="T17" fmla="*/ 131 h 252"/>
                  <a:gd name="T18" fmla="*/ 55 w 289"/>
                  <a:gd name="T19" fmla="*/ 113 h 252"/>
                  <a:gd name="T20" fmla="*/ 73 w 289"/>
                  <a:gd name="T21" fmla="*/ 95 h 252"/>
                  <a:gd name="T22" fmla="*/ 91 w 289"/>
                  <a:gd name="T23" fmla="*/ 113 h 252"/>
                  <a:gd name="T24" fmla="*/ 73 w 289"/>
                  <a:gd name="T25" fmla="*/ 131 h 252"/>
                  <a:gd name="T26" fmla="*/ 144 w 289"/>
                  <a:gd name="T27" fmla="*/ 131 h 252"/>
                  <a:gd name="T28" fmla="*/ 126 w 289"/>
                  <a:gd name="T29" fmla="*/ 113 h 252"/>
                  <a:gd name="T30" fmla="*/ 144 w 289"/>
                  <a:gd name="T31" fmla="*/ 95 h 252"/>
                  <a:gd name="T32" fmla="*/ 162 w 289"/>
                  <a:gd name="T33" fmla="*/ 113 h 252"/>
                  <a:gd name="T34" fmla="*/ 144 w 289"/>
                  <a:gd name="T35" fmla="*/ 131 h 252"/>
                  <a:gd name="T36" fmla="*/ 216 w 289"/>
                  <a:gd name="T37" fmla="*/ 131 h 252"/>
                  <a:gd name="T38" fmla="*/ 198 w 289"/>
                  <a:gd name="T39" fmla="*/ 113 h 252"/>
                  <a:gd name="T40" fmla="*/ 216 w 289"/>
                  <a:gd name="T41" fmla="*/ 95 h 252"/>
                  <a:gd name="T42" fmla="*/ 233 w 289"/>
                  <a:gd name="T43" fmla="*/ 113 h 252"/>
                  <a:gd name="T44" fmla="*/ 216 w 289"/>
                  <a:gd name="T45" fmla="*/ 13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9" h="252">
                    <a:moveTo>
                      <a:pt x="143" y="1"/>
                    </a:moveTo>
                    <a:cubicBezTo>
                      <a:pt x="63" y="2"/>
                      <a:pt x="0" y="51"/>
                      <a:pt x="0" y="111"/>
                    </a:cubicBezTo>
                    <a:cubicBezTo>
                      <a:pt x="1" y="151"/>
                      <a:pt x="30" y="185"/>
                      <a:pt x="73" y="203"/>
                    </a:cubicBezTo>
                    <a:cubicBezTo>
                      <a:pt x="47" y="252"/>
                      <a:pt x="47" y="252"/>
                      <a:pt x="47" y="252"/>
                    </a:cubicBezTo>
                    <a:cubicBezTo>
                      <a:pt x="121" y="216"/>
                      <a:pt x="121" y="216"/>
                      <a:pt x="121" y="216"/>
                    </a:cubicBezTo>
                    <a:cubicBezTo>
                      <a:pt x="129" y="217"/>
                      <a:pt x="137" y="218"/>
                      <a:pt x="146" y="217"/>
                    </a:cubicBezTo>
                    <a:cubicBezTo>
                      <a:pt x="225" y="216"/>
                      <a:pt x="289" y="167"/>
                      <a:pt x="288" y="107"/>
                    </a:cubicBezTo>
                    <a:cubicBezTo>
                      <a:pt x="287" y="47"/>
                      <a:pt x="222" y="0"/>
                      <a:pt x="143" y="1"/>
                    </a:cubicBezTo>
                    <a:close/>
                    <a:moveTo>
                      <a:pt x="73" y="131"/>
                    </a:moveTo>
                    <a:cubicBezTo>
                      <a:pt x="63" y="131"/>
                      <a:pt x="55" y="123"/>
                      <a:pt x="55" y="113"/>
                    </a:cubicBezTo>
                    <a:cubicBezTo>
                      <a:pt x="55" y="103"/>
                      <a:pt x="63" y="95"/>
                      <a:pt x="73" y="95"/>
                    </a:cubicBezTo>
                    <a:cubicBezTo>
                      <a:pt x="83" y="95"/>
                      <a:pt x="91" y="103"/>
                      <a:pt x="91" y="113"/>
                    </a:cubicBezTo>
                    <a:cubicBezTo>
                      <a:pt x="91" y="123"/>
                      <a:pt x="83" y="131"/>
                      <a:pt x="73" y="131"/>
                    </a:cubicBezTo>
                    <a:close/>
                    <a:moveTo>
                      <a:pt x="144" y="131"/>
                    </a:moveTo>
                    <a:cubicBezTo>
                      <a:pt x="134" y="131"/>
                      <a:pt x="126" y="123"/>
                      <a:pt x="126" y="113"/>
                    </a:cubicBezTo>
                    <a:cubicBezTo>
                      <a:pt x="126" y="103"/>
                      <a:pt x="134" y="95"/>
                      <a:pt x="144" y="95"/>
                    </a:cubicBezTo>
                    <a:cubicBezTo>
                      <a:pt x="154" y="95"/>
                      <a:pt x="162" y="103"/>
                      <a:pt x="162" y="113"/>
                    </a:cubicBezTo>
                    <a:cubicBezTo>
                      <a:pt x="162" y="123"/>
                      <a:pt x="154" y="131"/>
                      <a:pt x="144" y="131"/>
                    </a:cubicBezTo>
                    <a:close/>
                    <a:moveTo>
                      <a:pt x="216" y="131"/>
                    </a:moveTo>
                    <a:cubicBezTo>
                      <a:pt x="206" y="131"/>
                      <a:pt x="198" y="123"/>
                      <a:pt x="198" y="113"/>
                    </a:cubicBezTo>
                    <a:cubicBezTo>
                      <a:pt x="198" y="103"/>
                      <a:pt x="206" y="95"/>
                      <a:pt x="216" y="95"/>
                    </a:cubicBezTo>
                    <a:cubicBezTo>
                      <a:pt x="225" y="95"/>
                      <a:pt x="233" y="103"/>
                      <a:pt x="233" y="113"/>
                    </a:cubicBezTo>
                    <a:cubicBezTo>
                      <a:pt x="233" y="123"/>
                      <a:pt x="225" y="131"/>
                      <a:pt x="216"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grpSp>
      <p:grpSp>
        <p:nvGrpSpPr>
          <p:cNvPr id="126" name="组合 25"/>
          <p:cNvGrpSpPr/>
          <p:nvPr/>
        </p:nvGrpSpPr>
        <p:grpSpPr>
          <a:xfrm>
            <a:off x="5861050" y="1139825"/>
            <a:ext cx="2949575" cy="815975"/>
            <a:chOff x="503238" y="2770637"/>
            <a:chExt cx="3204356" cy="817002"/>
          </a:xfrm>
        </p:grpSpPr>
        <p:sp>
          <p:nvSpPr>
            <p:cNvPr id="50202" name="矩形 26"/>
            <p:cNvSpPr/>
            <p:nvPr/>
          </p:nvSpPr>
          <p:spPr>
            <a:xfrm>
              <a:off x="503238" y="3144441"/>
              <a:ext cx="3204356" cy="443198"/>
            </a:xfrm>
            <a:prstGeom prst="rect">
              <a:avLst/>
            </a:prstGeom>
            <a:noFill/>
            <a:ln w="9525">
              <a:noFill/>
            </a:ln>
          </p:spPr>
          <p:txBody>
            <a:bodyPr>
              <a:spAutoFit/>
            </a:bodyPr>
            <a:lstStyle/>
            <a:p>
              <a:pPr algn="just" eaLnBrk="1" hangingPunct="1">
                <a:lnSpc>
                  <a:spcPct val="114000"/>
                </a:lnSpc>
                <a:buNone/>
              </a:pPr>
              <a:r>
                <a:rPr lang="zh-CN" altLang="en-US" sz="1000" dirty="0">
                  <a:latin typeface="微软雅黑" panose="020B0503020204020204" pitchFamily="34" charset="-122"/>
                </a:rPr>
                <a:t>在监督程序的控制下，使一批作业能一个接一个地连续处理</a:t>
              </a:r>
            </a:p>
          </p:txBody>
        </p:sp>
        <p:sp>
          <p:nvSpPr>
            <p:cNvPr id="50203" name="矩形 27"/>
            <p:cNvSpPr/>
            <p:nvPr/>
          </p:nvSpPr>
          <p:spPr>
            <a:xfrm>
              <a:off x="548942" y="2770637"/>
              <a:ext cx="1176076" cy="307777"/>
            </a:xfrm>
            <a:prstGeom prst="rect">
              <a:avLst/>
            </a:prstGeom>
            <a:noFill/>
            <a:ln w="9525">
              <a:noFill/>
            </a:ln>
          </p:spPr>
          <p:txBody>
            <a:bodyPr wrap="none">
              <a:spAutoFit/>
            </a:bodyPr>
            <a:lstStyle/>
            <a:p>
              <a:pPr eaLnBrk="1" hangingPunct="1">
                <a:buNone/>
              </a:pPr>
              <a:r>
                <a:rPr lang="zh-CN" altLang="en-US" sz="1400" dirty="0">
                  <a:latin typeface="微软雅黑" panose="020B0503020204020204" pitchFamily="34" charset="-122"/>
                </a:rPr>
                <a:t>单道批处理</a:t>
              </a:r>
              <a:endParaRPr lang="en-US" altLang="zh-CN" sz="1400" dirty="0">
                <a:latin typeface="微软雅黑" panose="020B0503020204020204" pitchFamily="34" charset="-122"/>
              </a:endParaRPr>
            </a:p>
          </p:txBody>
        </p:sp>
      </p:grpSp>
      <p:grpSp>
        <p:nvGrpSpPr>
          <p:cNvPr id="129" name="组合 25"/>
          <p:cNvGrpSpPr/>
          <p:nvPr/>
        </p:nvGrpSpPr>
        <p:grpSpPr>
          <a:xfrm>
            <a:off x="6194425" y="2400300"/>
            <a:ext cx="2616200" cy="815386"/>
            <a:chOff x="503238" y="2770637"/>
            <a:chExt cx="3204356" cy="814826"/>
          </a:xfrm>
        </p:grpSpPr>
        <p:sp>
          <p:nvSpPr>
            <p:cNvPr id="50200" name="矩形 26"/>
            <p:cNvSpPr/>
            <p:nvPr/>
          </p:nvSpPr>
          <p:spPr>
            <a:xfrm>
              <a:off x="503238" y="3144441"/>
              <a:ext cx="3204356" cy="441022"/>
            </a:xfrm>
            <a:prstGeom prst="rect">
              <a:avLst/>
            </a:prstGeom>
            <a:noFill/>
            <a:ln w="9525">
              <a:noFill/>
            </a:ln>
          </p:spPr>
          <p:txBody>
            <a:bodyPr>
              <a:spAutoFit/>
            </a:bodyPr>
            <a:lstStyle/>
            <a:p>
              <a:pPr algn="just" eaLnBrk="1" hangingPunct="1">
                <a:lnSpc>
                  <a:spcPct val="114000"/>
                </a:lnSpc>
                <a:buNone/>
              </a:pPr>
              <a:r>
                <a:rPr lang="zh-CN" altLang="en-US" sz="1000" dirty="0">
                  <a:latin typeface="微软雅黑" panose="020B0503020204020204" pitchFamily="34" charset="-122"/>
                </a:rPr>
                <a:t>作业都先驻留在外存上形成后备队列，由作业调度程序选择若干作业调入内存。</a:t>
              </a:r>
            </a:p>
          </p:txBody>
        </p:sp>
        <p:sp>
          <p:nvSpPr>
            <p:cNvPr id="50201" name="矩形 27"/>
            <p:cNvSpPr/>
            <p:nvPr/>
          </p:nvSpPr>
          <p:spPr>
            <a:xfrm>
              <a:off x="540867" y="2770637"/>
              <a:ext cx="1325999" cy="307777"/>
            </a:xfrm>
            <a:prstGeom prst="rect">
              <a:avLst/>
            </a:prstGeom>
            <a:noFill/>
            <a:ln w="9525">
              <a:noFill/>
            </a:ln>
          </p:spPr>
          <p:txBody>
            <a:bodyPr wrap="none">
              <a:spAutoFit/>
            </a:bodyPr>
            <a:lstStyle/>
            <a:p>
              <a:pPr eaLnBrk="1" hangingPunct="1">
                <a:buNone/>
              </a:pPr>
              <a:r>
                <a:rPr lang="zh-CN" altLang="en-US" sz="1400" dirty="0">
                  <a:latin typeface="微软雅黑" panose="020B0503020204020204" pitchFamily="34" charset="-122"/>
                </a:rPr>
                <a:t>多道批处理</a:t>
              </a:r>
              <a:endParaRPr lang="en-US" altLang="zh-CN" sz="1400" dirty="0">
                <a:latin typeface="微软雅黑" panose="020B0503020204020204" pitchFamily="34" charset="-122"/>
              </a:endParaRPr>
            </a:p>
          </p:txBody>
        </p:sp>
      </p:grpSp>
      <p:grpSp>
        <p:nvGrpSpPr>
          <p:cNvPr id="132" name="组合 25"/>
          <p:cNvGrpSpPr/>
          <p:nvPr/>
        </p:nvGrpSpPr>
        <p:grpSpPr>
          <a:xfrm>
            <a:off x="5911850" y="3659188"/>
            <a:ext cx="2616200" cy="804862"/>
            <a:chOff x="503238" y="2770637"/>
            <a:chExt cx="3204356" cy="803665"/>
          </a:xfrm>
        </p:grpSpPr>
        <p:sp>
          <p:nvSpPr>
            <p:cNvPr id="50198" name="矩形 26"/>
            <p:cNvSpPr/>
            <p:nvPr/>
          </p:nvSpPr>
          <p:spPr>
            <a:xfrm>
              <a:off x="503238" y="3144441"/>
              <a:ext cx="3204356" cy="429861"/>
            </a:xfrm>
            <a:prstGeom prst="rect">
              <a:avLst/>
            </a:prstGeom>
            <a:noFill/>
            <a:ln w="9525">
              <a:noFill/>
            </a:ln>
          </p:spPr>
          <p:txBody>
            <a:bodyPr>
              <a:spAutoFit/>
            </a:bodyPr>
            <a:lstStyle/>
            <a:p>
              <a:pPr algn="just" eaLnBrk="1" hangingPunct="1">
                <a:lnSpc>
                  <a:spcPct val="114000"/>
                </a:lnSpc>
                <a:buNone/>
              </a:pPr>
              <a:r>
                <a:rPr lang="zh-CN" altLang="en-US" sz="1000" dirty="0">
                  <a:latin typeface="微软雅黑" panose="020B0503020204020204" pitchFamily="34" charset="-122"/>
                </a:rPr>
                <a:t>通过分配时间片，多个用户分享使用同一台计算机</a:t>
              </a:r>
            </a:p>
          </p:txBody>
        </p:sp>
        <p:sp>
          <p:nvSpPr>
            <p:cNvPr id="50199" name="矩形 27"/>
            <p:cNvSpPr/>
            <p:nvPr/>
          </p:nvSpPr>
          <p:spPr>
            <a:xfrm>
              <a:off x="540867" y="2770637"/>
              <a:ext cx="1106046" cy="307777"/>
            </a:xfrm>
            <a:prstGeom prst="rect">
              <a:avLst/>
            </a:prstGeom>
            <a:noFill/>
            <a:ln w="9525">
              <a:noFill/>
            </a:ln>
          </p:spPr>
          <p:txBody>
            <a:bodyPr wrap="none">
              <a:spAutoFit/>
            </a:bodyPr>
            <a:lstStyle/>
            <a:p>
              <a:pPr eaLnBrk="1" hangingPunct="1">
                <a:buNone/>
              </a:pPr>
              <a:r>
                <a:rPr lang="zh-CN" altLang="en-US" sz="1400" dirty="0">
                  <a:latin typeface="微软雅黑" panose="020B0503020204020204" pitchFamily="34" charset="-122"/>
                </a:rPr>
                <a:t>分时系统</a:t>
              </a:r>
              <a:endParaRPr lang="en-US" altLang="zh-CN" sz="1400" dirty="0">
                <a:latin typeface="微软雅黑" panose="020B0503020204020204" pitchFamily="34" charset="-122"/>
              </a:endParaRPr>
            </a:p>
          </p:txBody>
        </p:sp>
      </p:grpSp>
      <p:grpSp>
        <p:nvGrpSpPr>
          <p:cNvPr id="135" name="组合 25"/>
          <p:cNvGrpSpPr/>
          <p:nvPr/>
        </p:nvGrpSpPr>
        <p:grpSpPr>
          <a:xfrm>
            <a:off x="139700" y="1358900"/>
            <a:ext cx="3022600" cy="753887"/>
            <a:chOff x="436095" y="2729987"/>
            <a:chExt cx="3284640" cy="753578"/>
          </a:xfrm>
        </p:grpSpPr>
        <p:sp>
          <p:nvSpPr>
            <p:cNvPr id="50196" name="矩形 26"/>
            <p:cNvSpPr/>
            <p:nvPr/>
          </p:nvSpPr>
          <p:spPr>
            <a:xfrm>
              <a:off x="436095" y="3053880"/>
              <a:ext cx="3271498" cy="429685"/>
            </a:xfrm>
            <a:prstGeom prst="rect">
              <a:avLst/>
            </a:prstGeom>
            <a:noFill/>
            <a:ln w="9525">
              <a:noFill/>
            </a:ln>
          </p:spPr>
          <p:txBody>
            <a:bodyPr wrap="square">
              <a:spAutoFit/>
            </a:bodyPr>
            <a:lstStyle/>
            <a:p>
              <a:pPr algn="r" eaLnBrk="1" hangingPunct="1">
                <a:lnSpc>
                  <a:spcPct val="114000"/>
                </a:lnSpc>
                <a:buNone/>
              </a:pPr>
              <a:r>
                <a:rPr lang="zh-CN" altLang="en-US" sz="1000" dirty="0">
                  <a:latin typeface="微软雅黑" panose="020B0503020204020204" pitchFamily="34" charset="-122"/>
                </a:rPr>
                <a:t>无操作系统，</a:t>
              </a:r>
              <a:r>
                <a:rPr lang="zh-CN" altLang="en-US" sz="1000" b="1" dirty="0">
                  <a:solidFill>
                    <a:srgbClr val="FF0000"/>
                  </a:solidFill>
                  <a:latin typeface="微软雅黑" panose="020B0503020204020204" pitchFamily="34" charset="-122"/>
                </a:rPr>
                <a:t>用户独占全机</a:t>
              </a:r>
              <a:r>
                <a:rPr lang="zh-CN" altLang="en-US" sz="1000" dirty="0">
                  <a:latin typeface="微软雅黑" panose="020B0503020204020204" pitchFamily="34" charset="-122"/>
                </a:rPr>
                <a:t>，</a:t>
              </a:r>
              <a:r>
                <a:rPr lang="en-US" altLang="zh-CN" sz="1000" b="1" dirty="0">
                  <a:solidFill>
                    <a:srgbClr val="FF0000"/>
                  </a:solidFill>
                  <a:latin typeface="微软雅黑" panose="020B0503020204020204" pitchFamily="34" charset="-122"/>
                </a:rPr>
                <a:t>CPU</a:t>
              </a:r>
              <a:r>
                <a:rPr lang="zh-CN" altLang="en-US" sz="1000" b="1" dirty="0">
                  <a:solidFill>
                    <a:srgbClr val="FF0000"/>
                  </a:solidFill>
                  <a:latin typeface="微软雅黑" panose="020B0503020204020204" pitchFamily="34" charset="-122"/>
                </a:rPr>
                <a:t>等待人工操作</a:t>
              </a:r>
              <a:endParaRPr lang="en-US" altLang="zh-CN" sz="1000" b="1" dirty="0">
                <a:solidFill>
                  <a:srgbClr val="FF0000"/>
                </a:solidFill>
                <a:latin typeface="微软雅黑" panose="020B0503020204020204" pitchFamily="34" charset="-122"/>
              </a:endParaRPr>
            </a:p>
            <a:p>
              <a:pPr algn="r" eaLnBrk="1" hangingPunct="1">
                <a:lnSpc>
                  <a:spcPct val="114000"/>
                </a:lnSpc>
                <a:buNone/>
              </a:pPr>
              <a:r>
                <a:rPr lang="zh-CN" altLang="en-US" sz="1000" b="1" dirty="0">
                  <a:solidFill>
                    <a:srgbClr val="FF0000"/>
                  </a:solidFill>
                  <a:latin typeface="微软雅黑" panose="020B0503020204020204" pitchFamily="34" charset="-122"/>
                </a:rPr>
                <a:t>脱机</a:t>
              </a:r>
              <a:r>
                <a:rPr lang="en-US" altLang="zh-CN" sz="1000" b="1" dirty="0">
                  <a:solidFill>
                    <a:srgbClr val="FF0000"/>
                  </a:solidFill>
                  <a:latin typeface="微软雅黑" panose="020B0503020204020204" pitchFamily="34" charset="-122"/>
                </a:rPr>
                <a:t>I/O</a:t>
              </a:r>
              <a:r>
                <a:rPr lang="zh-CN" altLang="en-US" sz="1000" b="1" dirty="0">
                  <a:solidFill>
                    <a:srgbClr val="FF0000"/>
                  </a:solidFill>
                  <a:latin typeface="微软雅黑" panose="020B0503020204020204" pitchFamily="34" charset="-122"/>
                </a:rPr>
                <a:t>方式</a:t>
              </a:r>
            </a:p>
          </p:txBody>
        </p:sp>
        <p:sp>
          <p:nvSpPr>
            <p:cNvPr id="50197" name="矩形 27"/>
            <p:cNvSpPr/>
            <p:nvPr/>
          </p:nvSpPr>
          <p:spPr>
            <a:xfrm>
              <a:off x="2739742" y="2729987"/>
              <a:ext cx="980993" cy="307777"/>
            </a:xfrm>
            <a:prstGeom prst="rect">
              <a:avLst/>
            </a:prstGeom>
            <a:noFill/>
            <a:ln w="9525">
              <a:noFill/>
            </a:ln>
          </p:spPr>
          <p:txBody>
            <a:bodyPr wrap="none">
              <a:spAutoFit/>
            </a:bodyPr>
            <a:lstStyle/>
            <a:p>
              <a:pPr algn="r" eaLnBrk="1" hangingPunct="1">
                <a:buNone/>
              </a:pPr>
              <a:r>
                <a:rPr lang="zh-CN" altLang="en-US" sz="1400" dirty="0">
                  <a:latin typeface="微软雅黑" panose="020B0503020204020204" pitchFamily="34" charset="-122"/>
                </a:rPr>
                <a:t>人工操作</a:t>
              </a:r>
              <a:endParaRPr lang="en-US" altLang="zh-CN" sz="1400" dirty="0">
                <a:latin typeface="微软雅黑" panose="020B0503020204020204" pitchFamily="34" charset="-122"/>
              </a:endParaRPr>
            </a:p>
          </p:txBody>
        </p:sp>
      </p:grpSp>
      <p:grpSp>
        <p:nvGrpSpPr>
          <p:cNvPr id="138" name="组合 25"/>
          <p:cNvGrpSpPr/>
          <p:nvPr/>
        </p:nvGrpSpPr>
        <p:grpSpPr>
          <a:xfrm>
            <a:off x="0" y="2490788"/>
            <a:ext cx="2960688" cy="754062"/>
            <a:chOff x="503238" y="2729987"/>
            <a:chExt cx="3217497" cy="753754"/>
          </a:xfrm>
        </p:grpSpPr>
        <p:sp>
          <p:nvSpPr>
            <p:cNvPr id="50194" name="矩形 26"/>
            <p:cNvSpPr/>
            <p:nvPr/>
          </p:nvSpPr>
          <p:spPr>
            <a:xfrm>
              <a:off x="503238" y="3053880"/>
              <a:ext cx="3204356" cy="429861"/>
            </a:xfrm>
            <a:prstGeom prst="rect">
              <a:avLst/>
            </a:prstGeom>
            <a:noFill/>
            <a:ln w="9525">
              <a:noFill/>
            </a:ln>
          </p:spPr>
          <p:txBody>
            <a:bodyPr>
              <a:spAutoFit/>
            </a:bodyPr>
            <a:lstStyle/>
            <a:p>
              <a:pPr algn="r" eaLnBrk="1" hangingPunct="1">
                <a:lnSpc>
                  <a:spcPct val="114000"/>
                </a:lnSpc>
                <a:buNone/>
              </a:pPr>
              <a:r>
                <a:rPr lang="zh-CN" altLang="en-US" sz="1000" dirty="0">
                  <a:latin typeface="微软雅黑" panose="020B0503020204020204" pitchFamily="34" charset="-122"/>
                </a:rPr>
                <a:t>嵌入式操作系统、网络操作系统、分布式操作系统等</a:t>
              </a:r>
            </a:p>
          </p:txBody>
        </p:sp>
        <p:sp>
          <p:nvSpPr>
            <p:cNvPr id="50195" name="矩形 27"/>
            <p:cNvSpPr/>
            <p:nvPr/>
          </p:nvSpPr>
          <p:spPr>
            <a:xfrm>
              <a:off x="2349574" y="2729987"/>
              <a:ext cx="1371161" cy="307777"/>
            </a:xfrm>
            <a:prstGeom prst="rect">
              <a:avLst/>
            </a:prstGeom>
            <a:noFill/>
            <a:ln w="9525">
              <a:noFill/>
            </a:ln>
          </p:spPr>
          <p:txBody>
            <a:bodyPr wrap="none">
              <a:spAutoFit/>
            </a:bodyPr>
            <a:lstStyle/>
            <a:p>
              <a:pPr algn="r" eaLnBrk="1" hangingPunct="1">
                <a:buNone/>
              </a:pPr>
              <a:r>
                <a:rPr lang="zh-CN" altLang="en-US" sz="1400" dirty="0">
                  <a:latin typeface="微软雅黑" panose="020B0503020204020204" pitchFamily="34" charset="-122"/>
                </a:rPr>
                <a:t>其它操作系统</a:t>
              </a:r>
              <a:endParaRPr lang="en-US" altLang="zh-CN" sz="1400" dirty="0">
                <a:latin typeface="微软雅黑" panose="020B0503020204020204" pitchFamily="34" charset="-122"/>
              </a:endParaRPr>
            </a:p>
          </p:txBody>
        </p:sp>
      </p:grpSp>
      <p:grpSp>
        <p:nvGrpSpPr>
          <p:cNvPr id="141" name="组合 25"/>
          <p:cNvGrpSpPr/>
          <p:nvPr/>
        </p:nvGrpSpPr>
        <p:grpSpPr>
          <a:xfrm>
            <a:off x="139700" y="3654425"/>
            <a:ext cx="2960688" cy="754063"/>
            <a:chOff x="503238" y="2729987"/>
            <a:chExt cx="3217497" cy="753754"/>
          </a:xfrm>
        </p:grpSpPr>
        <p:sp>
          <p:nvSpPr>
            <p:cNvPr id="50192" name="矩形 26"/>
            <p:cNvSpPr/>
            <p:nvPr/>
          </p:nvSpPr>
          <p:spPr>
            <a:xfrm>
              <a:off x="503238" y="3053880"/>
              <a:ext cx="3204356" cy="429861"/>
            </a:xfrm>
            <a:prstGeom prst="rect">
              <a:avLst/>
            </a:prstGeom>
            <a:noFill/>
            <a:ln w="9525">
              <a:noFill/>
            </a:ln>
          </p:spPr>
          <p:txBody>
            <a:bodyPr>
              <a:spAutoFit/>
            </a:bodyPr>
            <a:lstStyle/>
            <a:p>
              <a:pPr algn="r" eaLnBrk="1" hangingPunct="1">
                <a:lnSpc>
                  <a:spcPct val="114000"/>
                </a:lnSpc>
                <a:buNone/>
              </a:pPr>
              <a:r>
                <a:rPr lang="zh-CN" altLang="en-US" sz="1000" dirty="0">
                  <a:latin typeface="微软雅黑" panose="020B0503020204020204" pitchFamily="34" charset="-122"/>
                </a:rPr>
                <a:t>当外界事件或数据产生时，能够接受并以足够快的速度予以处理，能够实现及时响应和高可靠性。</a:t>
              </a:r>
            </a:p>
          </p:txBody>
        </p:sp>
        <p:sp>
          <p:nvSpPr>
            <p:cNvPr id="50193" name="矩形 27"/>
            <p:cNvSpPr/>
            <p:nvPr/>
          </p:nvSpPr>
          <p:spPr>
            <a:xfrm>
              <a:off x="2739742" y="2729987"/>
              <a:ext cx="980993" cy="307777"/>
            </a:xfrm>
            <a:prstGeom prst="rect">
              <a:avLst/>
            </a:prstGeom>
            <a:noFill/>
            <a:ln w="9525">
              <a:noFill/>
            </a:ln>
          </p:spPr>
          <p:txBody>
            <a:bodyPr wrap="none">
              <a:spAutoFit/>
            </a:bodyPr>
            <a:lstStyle/>
            <a:p>
              <a:pPr algn="r" eaLnBrk="1" hangingPunct="1">
                <a:buNone/>
              </a:pPr>
              <a:r>
                <a:rPr lang="zh-CN" altLang="en-US" sz="1400" dirty="0">
                  <a:latin typeface="微软雅黑" panose="020B0503020204020204" pitchFamily="34" charset="-122"/>
                </a:rPr>
                <a:t>实时系统</a:t>
              </a:r>
              <a:endParaRPr lang="en-US" altLang="zh-CN" sz="1400" dirty="0">
                <a:latin typeface="微软雅黑" panose="020B0503020204020204" pitchFamily="34" charset="-122"/>
              </a:endParaRPr>
            </a:p>
          </p:txBody>
        </p:sp>
      </p:grpSp>
      <p:sp>
        <p:nvSpPr>
          <p:cNvPr id="144" name="文本框 2"/>
          <p:cNvSpPr txBox="1"/>
          <p:nvPr/>
        </p:nvSpPr>
        <p:spPr>
          <a:xfrm>
            <a:off x="914400" y="144463"/>
            <a:ext cx="3219450" cy="374650"/>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1.2.1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操作系统发展与分类</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4"/>
          <p:cNvGrpSpPr/>
          <p:nvPr/>
        </p:nvGrpSpPr>
        <p:grpSpPr>
          <a:xfrm>
            <a:off x="419100" y="1047750"/>
            <a:ext cx="8305800" cy="3810000"/>
            <a:chOff x="5377507" y="2387517"/>
            <a:chExt cx="5898811" cy="3636192"/>
          </a:xfrm>
        </p:grpSpPr>
        <p:grpSp>
          <p:nvGrpSpPr>
            <p:cNvPr id="55302" name="组合 19"/>
            <p:cNvGrpSpPr/>
            <p:nvPr/>
          </p:nvGrpSpPr>
          <p:grpSpPr>
            <a:xfrm>
              <a:off x="5391318" y="2387517"/>
              <a:ext cx="5885000" cy="3636192"/>
              <a:chOff x="5449515" y="1883461"/>
              <a:chExt cx="5885000" cy="3636192"/>
            </a:xfrm>
          </p:grpSpPr>
          <p:sp>
            <p:nvSpPr>
              <p:cNvPr id="55307" name="矩形 3"/>
              <p:cNvSpPr/>
              <p:nvPr/>
            </p:nvSpPr>
            <p:spPr>
              <a:xfrm>
                <a:off x="5665050" y="2124712"/>
                <a:ext cx="5524960" cy="1139452"/>
              </a:xfrm>
              <a:prstGeom prst="rect">
                <a:avLst/>
              </a:prstGeom>
              <a:noFill/>
              <a:ln w="9525">
                <a:noFill/>
              </a:ln>
            </p:spPr>
            <p:txBody>
              <a:bodyPr>
                <a:spAutoFit/>
              </a:bodyPr>
              <a:lstStyle/>
              <a:p>
                <a:pPr algn="just" eaLnBrk="1" hangingPunct="1">
                  <a:lnSpc>
                    <a:spcPct val="114000"/>
                  </a:lnSpc>
                  <a:buNone/>
                </a:pPr>
                <a:r>
                  <a:rPr lang="zh-CN" altLang="en-US" sz="1600" b="1" dirty="0">
                    <a:solidFill>
                      <a:srgbClr val="FF0000"/>
                    </a:solidFill>
                    <a:latin typeface="微软雅黑" panose="020B0503020204020204" pitchFamily="34" charset="-122"/>
                  </a:rPr>
                  <a:t>人机矛盾：</a:t>
                </a:r>
                <a:endParaRPr lang="en-US" altLang="zh-CN" sz="1600" b="1" dirty="0">
                  <a:solidFill>
                    <a:srgbClr val="FF0000"/>
                  </a:solidFill>
                  <a:latin typeface="微软雅黑" panose="020B0503020204020204" pitchFamily="34" charset="-122"/>
                </a:endParaRPr>
              </a:p>
              <a:p>
                <a:pPr algn="just" eaLnBrk="1" hangingPunct="1">
                  <a:lnSpc>
                    <a:spcPct val="114000"/>
                  </a:lnSpc>
                  <a:buNone/>
                </a:pPr>
                <a:r>
                  <a:rPr lang="zh-CN" altLang="en-US" sz="1600" dirty="0">
                    <a:latin typeface="微软雅黑" panose="020B0503020204020204" pitchFamily="34" charset="-122"/>
                  </a:rPr>
                  <a:t>人工操作方式与机器利用率的矛盾</a:t>
                </a:r>
              </a:p>
              <a:p>
                <a:pPr algn="just" eaLnBrk="1" hangingPunct="1">
                  <a:lnSpc>
                    <a:spcPct val="114000"/>
                  </a:lnSpc>
                  <a:buNone/>
                </a:pPr>
                <a:r>
                  <a:rPr lang="en-US" altLang="zh-CN" sz="1600" dirty="0">
                    <a:latin typeface="微软雅黑" panose="020B0503020204020204" pitchFamily="34" charset="-122"/>
                  </a:rPr>
                  <a:t>CPU</a:t>
                </a:r>
                <a:r>
                  <a:rPr lang="zh-CN" altLang="en-US" sz="1600" dirty="0">
                    <a:latin typeface="微软雅黑" panose="020B0503020204020204" pitchFamily="34" charset="-122"/>
                  </a:rPr>
                  <a:t>与</a:t>
                </a:r>
                <a:r>
                  <a:rPr lang="en-US" altLang="zh-CN" sz="1600" dirty="0">
                    <a:latin typeface="微软雅黑" panose="020B0503020204020204" pitchFamily="34" charset="-122"/>
                  </a:rPr>
                  <a:t>I/O</a:t>
                </a:r>
                <a:r>
                  <a:rPr lang="zh-CN" altLang="en-US" sz="1600" dirty="0">
                    <a:latin typeface="微软雅黑" panose="020B0503020204020204" pitchFamily="34" charset="-122"/>
                  </a:rPr>
                  <a:t>之速度不匹配的矛盾</a:t>
                </a:r>
                <a:endParaRPr lang="en-US" altLang="zh-CN" sz="1600" dirty="0">
                  <a:latin typeface="微软雅黑" panose="020B0503020204020204" pitchFamily="34" charset="-122"/>
                </a:endParaRPr>
              </a:p>
              <a:p>
                <a:pPr algn="just" eaLnBrk="1" hangingPunct="1">
                  <a:lnSpc>
                    <a:spcPct val="114000"/>
                  </a:lnSpc>
                  <a:buNone/>
                </a:pPr>
                <a:endParaRPr lang="zh-CN" altLang="en-US" sz="1600" dirty="0">
                  <a:latin typeface="微软雅黑" panose="020B0503020204020204" pitchFamily="34" charset="-122"/>
                </a:endParaRPr>
              </a:p>
            </p:txBody>
          </p:sp>
          <p:sp>
            <p:nvSpPr>
              <p:cNvPr id="34" name="矩形 4"/>
              <p:cNvSpPr/>
              <p:nvPr/>
            </p:nvSpPr>
            <p:spPr>
              <a:xfrm>
                <a:off x="5449515" y="1883461"/>
                <a:ext cx="5885000"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530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530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530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530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lang="zh-CN" altLang="en-US" sz="2000" b="1" dirty="0">
                <a:solidFill>
                  <a:schemeClr val="bg1">
                    <a:lumMod val="50000"/>
                  </a:schemeClr>
                </a:solidFill>
              </a:rPr>
              <a:t>人工操作方式</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55300"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sp>
        <p:nvSpPr>
          <p:cNvPr id="55301"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eaLnBrk="1" hangingPunct="1">
              <a:buNone/>
            </a:pPr>
            <a:endParaRPr lang="zh-CN" altLang="en-US" sz="2400" b="1" dirty="0">
              <a:solidFill>
                <a:srgbClr val="FFFFFF"/>
              </a:solidFill>
              <a:latin typeface="微软雅黑" panose="020B0503020204020204" pitchFamily="34" charset="-122"/>
            </a:endParaRPr>
          </a:p>
        </p:txBody>
      </p:sp>
      <p:pic>
        <p:nvPicPr>
          <p:cNvPr id="3" name="图片 2">
            <a:extLst>
              <a:ext uri="{FF2B5EF4-FFF2-40B4-BE49-F238E27FC236}">
                <a16:creationId xmlns:a16="http://schemas.microsoft.com/office/drawing/2014/main" id="{D044559A-30C0-3072-69E3-AAA7A7BD979E}"/>
              </a:ext>
            </a:extLst>
          </p:cNvPr>
          <p:cNvPicPr>
            <a:picLocks noChangeAspect="1"/>
          </p:cNvPicPr>
          <p:nvPr/>
        </p:nvPicPr>
        <p:blipFill>
          <a:blip r:embed="rId3"/>
          <a:stretch>
            <a:fillRect/>
          </a:stretch>
        </p:blipFill>
        <p:spPr>
          <a:xfrm>
            <a:off x="3048000" y="2645035"/>
            <a:ext cx="2971800" cy="1991475"/>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p:cNvSpPr txBox="1"/>
          <p:nvPr/>
        </p:nvSpPr>
        <p:spPr>
          <a:xfrm>
            <a:off x="914400" y="144463"/>
            <a:ext cx="3219450" cy="376238"/>
          </a:xfrm>
          <a:prstGeom prst="rect">
            <a:avLst/>
          </a:prstGeom>
          <a:noFill/>
        </p:spPr>
        <p:txBody>
          <a:bodyPr wrap="square" lIns="68571" tIns="34285" rIns="68571" bIns="34285" rtlCol="0">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脱机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I/O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示意图</a:t>
            </a:r>
          </a:p>
        </p:txBody>
      </p:sp>
      <p:pic>
        <p:nvPicPr>
          <p:cNvPr id="52227" name="Picture 4" descr="1-3"/>
          <p:cNvPicPr>
            <a:picLocks noChangeAspect="1"/>
          </p:cNvPicPr>
          <p:nvPr/>
        </p:nvPicPr>
        <p:blipFill>
          <a:blip r:embed="rId2"/>
          <a:stretch>
            <a:fillRect/>
          </a:stretch>
        </p:blipFill>
        <p:spPr>
          <a:xfrm>
            <a:off x="2646293" y="742950"/>
            <a:ext cx="3851413" cy="2362200"/>
          </a:xfrm>
          <a:prstGeom prst="rect">
            <a:avLst/>
          </a:prstGeom>
          <a:noFill/>
          <a:ln w="9525">
            <a:noFill/>
          </a:ln>
        </p:spPr>
      </p:pic>
      <p:sp>
        <p:nvSpPr>
          <p:cNvPr id="3" name="文本框 2">
            <a:extLst>
              <a:ext uri="{FF2B5EF4-FFF2-40B4-BE49-F238E27FC236}">
                <a16:creationId xmlns:a16="http://schemas.microsoft.com/office/drawing/2014/main" id="{854CA6E7-F383-FF29-9F30-229AF670F2D2}"/>
              </a:ext>
            </a:extLst>
          </p:cNvPr>
          <p:cNvSpPr txBox="1"/>
          <p:nvPr/>
        </p:nvSpPr>
        <p:spPr>
          <a:xfrm>
            <a:off x="1981200" y="3158122"/>
            <a:ext cx="2813591" cy="338554"/>
          </a:xfrm>
          <a:prstGeom prst="rect">
            <a:avLst/>
          </a:prstGeom>
          <a:noFill/>
        </p:spPr>
        <p:txBody>
          <a:bodyPr wrap="none" rtlCol="0">
            <a:spAutoFit/>
          </a:bodyPr>
          <a:lstStyle/>
          <a:p>
            <a:r>
              <a:rPr lang="zh-CN" altLang="en-US" sz="1600" dirty="0"/>
              <a:t>磁盘、磁带、磁芯存储器等</a:t>
            </a:r>
            <a:r>
              <a:rPr lang="en-US" altLang="zh-CN" sz="1600" dirty="0"/>
              <a:t>…</a:t>
            </a:r>
            <a:endParaRPr lang="zh-CN" altLang="en-US" sz="1600" dirty="0"/>
          </a:p>
        </p:txBody>
      </p:sp>
      <p:sp>
        <p:nvSpPr>
          <p:cNvPr id="6" name="文本框 5">
            <a:extLst>
              <a:ext uri="{FF2B5EF4-FFF2-40B4-BE49-F238E27FC236}">
                <a16:creationId xmlns:a16="http://schemas.microsoft.com/office/drawing/2014/main" id="{BE833A80-FC90-A58E-0B53-647C9C7CB851}"/>
              </a:ext>
            </a:extLst>
          </p:cNvPr>
          <p:cNvSpPr txBox="1"/>
          <p:nvPr/>
        </p:nvSpPr>
        <p:spPr>
          <a:xfrm>
            <a:off x="533400" y="3496676"/>
            <a:ext cx="7239000" cy="1248547"/>
          </a:xfrm>
          <a:prstGeom prst="rect">
            <a:avLst/>
          </a:prstGeom>
          <a:noFill/>
        </p:spPr>
        <p:txBody>
          <a:bodyPr wrap="square">
            <a:spAutoFit/>
          </a:bodyPr>
          <a:lstStyle/>
          <a:p>
            <a:pPr algn="just" eaLnBrk="1" hangingPunct="1">
              <a:lnSpc>
                <a:spcPct val="114000"/>
              </a:lnSpc>
              <a:buNone/>
            </a:pPr>
            <a:r>
              <a:rPr lang="zh-CN" altLang="en-US" sz="1800" b="1" dirty="0">
                <a:solidFill>
                  <a:srgbClr val="FF0000"/>
                </a:solidFill>
                <a:latin typeface="微软雅黑" panose="020B0503020204020204" pitchFamily="34" charset="-122"/>
              </a:rPr>
              <a:t>优点：</a:t>
            </a:r>
            <a:endParaRPr lang="en-US" altLang="zh-CN" sz="1800" b="1" dirty="0">
              <a:solidFill>
                <a:srgbClr val="FF0000"/>
              </a:solidFill>
              <a:latin typeface="微软雅黑" panose="020B0503020204020204" pitchFamily="34" charset="-122"/>
            </a:endParaRPr>
          </a:p>
          <a:p>
            <a:pPr indent="457200" algn="just" eaLnBrk="1" hangingPunct="1">
              <a:lnSpc>
                <a:spcPts val="3500"/>
              </a:lnSpc>
              <a:buNone/>
            </a:pPr>
            <a:r>
              <a:rPr lang="en-US" altLang="zh-CN" sz="1800" dirty="0">
                <a:solidFill>
                  <a:srgbClr val="FF0000"/>
                </a:solidFill>
                <a:latin typeface="微软雅黑" panose="020B0503020204020204" pitchFamily="34" charset="-122"/>
              </a:rPr>
              <a:t>1.</a:t>
            </a:r>
            <a:r>
              <a:rPr lang="zh-CN" altLang="en-US" sz="1800" dirty="0">
                <a:solidFill>
                  <a:srgbClr val="FF0000"/>
                </a:solidFill>
                <a:latin typeface="微软雅黑" panose="020B0503020204020204" pitchFamily="34" charset="-122"/>
              </a:rPr>
              <a:t>减少</a:t>
            </a:r>
            <a:r>
              <a:rPr lang="zh-CN" altLang="en-US" sz="1800" dirty="0">
                <a:latin typeface="微软雅黑" panose="020B0503020204020204" pitchFamily="34" charset="-122"/>
              </a:rPr>
              <a:t>了</a:t>
            </a:r>
            <a:r>
              <a:rPr lang="en-US" altLang="zh-CN" sz="1800" dirty="0">
                <a:latin typeface="微软雅黑" panose="020B0503020204020204" pitchFamily="34" charset="-122"/>
              </a:rPr>
              <a:t>CPU</a:t>
            </a:r>
            <a:r>
              <a:rPr lang="zh-CN" altLang="en-US" sz="1800" dirty="0">
                <a:latin typeface="微软雅黑" panose="020B0503020204020204" pitchFamily="34" charset="-122"/>
              </a:rPr>
              <a:t>的</a:t>
            </a:r>
            <a:r>
              <a:rPr lang="zh-CN" altLang="en-US" sz="1800" dirty="0">
                <a:solidFill>
                  <a:srgbClr val="FF0000"/>
                </a:solidFill>
                <a:latin typeface="微软雅黑" panose="020B0503020204020204" pitchFamily="34" charset="-122"/>
              </a:rPr>
              <a:t>空闲时间</a:t>
            </a:r>
            <a:endParaRPr lang="en-US" altLang="zh-CN" dirty="0">
              <a:solidFill>
                <a:srgbClr val="FF0000"/>
              </a:solidFill>
            </a:endParaRPr>
          </a:p>
          <a:p>
            <a:pPr indent="457200" algn="just" eaLnBrk="1" hangingPunct="1">
              <a:lnSpc>
                <a:spcPts val="3500"/>
              </a:lnSpc>
              <a:buNone/>
            </a:pPr>
            <a:r>
              <a:rPr lang="en-US" altLang="zh-CN" sz="1800" dirty="0">
                <a:solidFill>
                  <a:srgbClr val="FF0000"/>
                </a:solidFill>
                <a:latin typeface="微软雅黑" panose="020B0503020204020204" pitchFamily="34" charset="-122"/>
              </a:rPr>
              <a:t>2.</a:t>
            </a:r>
            <a:r>
              <a:rPr lang="zh-CN" altLang="en-US" sz="1800" dirty="0">
                <a:solidFill>
                  <a:srgbClr val="FF0000"/>
                </a:solidFill>
                <a:latin typeface="微软雅黑" panose="020B0503020204020204" pitchFamily="34" charset="-122"/>
              </a:rPr>
              <a:t>提高</a:t>
            </a:r>
            <a:r>
              <a:rPr lang="en-US" altLang="zh-CN" sz="1800" dirty="0">
                <a:latin typeface="微软雅黑" panose="020B0503020204020204" pitchFamily="34" charset="-122"/>
              </a:rPr>
              <a:t>I/O</a:t>
            </a:r>
            <a:r>
              <a:rPr lang="zh-CN" altLang="en-US" sz="1800" dirty="0">
                <a:solidFill>
                  <a:srgbClr val="FF0000"/>
                </a:solidFill>
                <a:latin typeface="微软雅黑" panose="020B0503020204020204" pitchFamily="34" charset="-122"/>
              </a:rPr>
              <a:t>速度</a:t>
            </a:r>
            <a:endParaRPr lang="en-US" altLang="zh-CN" sz="1800" dirty="0">
              <a:solidFill>
                <a:srgbClr val="FF0000"/>
              </a:solidFill>
              <a:latin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5654e72-014d-4bd7-89b8-4248d366e4e7"/>
  <p:tag name="COMMONDATA" val="eyJoZGlkIjoiY2E4MjFiNDcwZWU2NGM3MWYzMTk0ODg2YzgxY2ZiNm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490,&quot;width&quot;:13222.499212598424}"/>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97.5007874015746,&quot;width&quot;:9220}"/>
</p:tagLst>
</file>

<file path=ppt/tags/tag16.xml><?xml version="1.0" encoding="utf-8"?>
<p:tagLst xmlns:a="http://schemas.openxmlformats.org/drawingml/2006/main" xmlns:r="http://schemas.openxmlformats.org/officeDocument/2006/relationships" xmlns:p="http://schemas.openxmlformats.org/presentationml/2006/main">
  <p:tag name="ISLIDE.DIAGRAM" val="204206"/>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ISLIDE.DIAGRAM" val="204110"/>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ISLIDE.DIAGRAM" val="20411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3263</Words>
  <Application>Microsoft Office PowerPoint</Application>
  <PresentationFormat>全屏显示(16:9)</PresentationFormat>
  <Paragraphs>384</Paragraphs>
  <Slides>38</Slides>
  <Notes>25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38</vt:i4>
      </vt:variant>
    </vt:vector>
  </HeadingPairs>
  <TitlesOfParts>
    <vt:vector size="49" baseType="lpstr">
      <vt:lpstr>Arial Unicode MS</vt:lpstr>
      <vt:lpstr>PingFang SC</vt:lpstr>
      <vt:lpstr>华文楷体</vt:lpstr>
      <vt:lpstr>宋体</vt:lpstr>
      <vt:lpstr>微软雅黑</vt:lpstr>
      <vt:lpstr>Arial</vt:lpstr>
      <vt:lpstr>Calibri</vt:lpstr>
      <vt:lpstr>Impact</vt:lpstr>
      <vt:lpstr>Wingdings</vt:lpstr>
      <vt:lpstr>24-浅色-办公趣味-多彩</vt:lpstr>
      <vt:lpstr>1_24-浅色-办公趣味-多彩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354</cp:revision>
  <dcterms:created xsi:type="dcterms:W3CDTF">2015-07-29T09:05:00Z</dcterms:created>
  <dcterms:modified xsi:type="dcterms:W3CDTF">2025-03-06T07:16:27Z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71EAB617182744F1A29D0636CD0F380B</vt:lpwstr>
  </property>
  <property fmtid="{D5CDD505-2E9C-101B-9397-08002B2CF9AE}" pid="3" name="KSOProductBuildVer">
    <vt:lpwstr>2052-12.1.0.16388</vt:lpwstr>
  </property>
</Properties>
</file>