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tags/tag9.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303" r:id="rId2"/>
    <p:sldId id="403" r:id="rId3"/>
    <p:sldId id="407" r:id="rId4"/>
    <p:sldId id="340" r:id="rId5"/>
    <p:sldId id="405" r:id="rId6"/>
    <p:sldId id="408" r:id="rId7"/>
    <p:sldId id="409" r:id="rId8"/>
    <p:sldId id="410" r:id="rId9"/>
    <p:sldId id="379" r:id="rId10"/>
    <p:sldId id="427" r:id="rId11"/>
    <p:sldId id="416" r:id="rId12"/>
    <p:sldId id="428" r:id="rId13"/>
    <p:sldId id="429" r:id="rId14"/>
    <p:sldId id="430" r:id="rId15"/>
    <p:sldId id="381" r:id="rId16"/>
    <p:sldId id="431" r:id="rId17"/>
    <p:sldId id="418" r:id="rId18"/>
    <p:sldId id="432" r:id="rId19"/>
    <p:sldId id="440" r:id="rId20"/>
    <p:sldId id="441" r:id="rId21"/>
    <p:sldId id="442" r:id="rId22"/>
    <p:sldId id="433" r:id="rId23"/>
    <p:sldId id="434" r:id="rId24"/>
    <p:sldId id="439" r:id="rId25"/>
    <p:sldId id="419" r:id="rId26"/>
    <p:sldId id="443" r:id="rId27"/>
    <p:sldId id="334" r:id="rId28"/>
    <p:sldId id="383" r:id="rId29"/>
    <p:sldId id="444" r:id="rId30"/>
    <p:sldId id="420" r:id="rId31"/>
    <p:sldId id="445" r:id="rId32"/>
    <p:sldId id="446" r:id="rId33"/>
    <p:sldId id="389" r:id="rId34"/>
    <p:sldId id="388" r:id="rId35"/>
    <p:sldId id="390" r:id="rId36"/>
    <p:sldId id="386" r:id="rId37"/>
    <p:sldId id="391" r:id="rId38"/>
    <p:sldId id="387" r:id="rId39"/>
    <p:sldId id="392" r:id="rId40"/>
    <p:sldId id="393" r:id="rId41"/>
    <p:sldId id="448" r:id="rId42"/>
    <p:sldId id="449" r:id="rId43"/>
    <p:sldId id="451" r:id="rId44"/>
    <p:sldId id="450" r:id="rId45"/>
    <p:sldId id="447" r:id="rId46"/>
    <p:sldId id="395" r:id="rId47"/>
    <p:sldId id="421" r:id="rId48"/>
    <p:sldId id="422" r:id="rId49"/>
    <p:sldId id="453" r:id="rId50"/>
    <p:sldId id="452" r:id="rId51"/>
    <p:sldId id="424" r:id="rId52"/>
  </p:sldIdLst>
  <p:sldSz cx="9144000" cy="5143500" type="screen16x9"/>
  <p:notesSz cx="6858000" cy="9144000"/>
  <p:custDataLst>
    <p:tags r:id="rId55"/>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172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1D4999"/>
    <a:srgbClr val="213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471" autoAdjust="0"/>
  </p:normalViewPr>
  <p:slideViewPr>
    <p:cSldViewPr showGuides="1">
      <p:cViewPr varScale="1">
        <p:scale>
          <a:sx n="194" d="100"/>
          <a:sy n="194" d="100"/>
        </p:scale>
        <p:origin x="108" y="500"/>
      </p:cViewPr>
      <p:guideLst>
        <p:guide orient="horz" pos="1729"/>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FA02064-092C-4868-BD55-B445FA3AC4EE}" type="datetimeFigureOut">
              <a:rPr kumimoji="0" lang="en-US" sz="1200" b="0" i="0" u="none" strike="noStrike" kern="1200" cap="none" spc="0" normalizeH="0" baseline="0" noProof="0">
                <a:ln>
                  <a:noFill/>
                </a:ln>
                <a:solidFill>
                  <a:schemeClr val="tx1"/>
                </a:solidFill>
                <a:effectLst/>
                <a:uLnTx/>
                <a:uFillTx/>
                <a:latin typeface="+mn-lt"/>
                <a:ea typeface="+mn-ea"/>
                <a:cs typeface="+mn-cs"/>
              </a:rPr>
              <a:t>4/14/2025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ECCAE49-1AB0-4BD9-B029-6D840E28F646}" type="slidenum">
              <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8DEC35A-1D30-4669-870C-65D8B3075C43}" type="datetimeFigureOut">
              <a:rPr kumimoji="0" lang="en-US" sz="1200" b="0" i="0" u="none" strike="noStrike" kern="1200" cap="none" spc="0" normalizeH="0" baseline="0" noProof="0">
                <a:ln>
                  <a:noFill/>
                </a:ln>
                <a:solidFill>
                  <a:schemeClr val="tx1"/>
                </a:solidFill>
                <a:effectLst/>
                <a:uLnTx/>
                <a:uFillTx/>
                <a:latin typeface="+mn-lt"/>
                <a:ea typeface="+mn-ea"/>
                <a:cs typeface="+mn-cs"/>
              </a:rPr>
              <a:t>4/14/2025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28B0395-1183-461B-9FCA-153E5C4F05F5}" type="slidenum">
              <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a:solidFill>
              <a:srgbClr val="000000">
                <a:alpha val="100000"/>
              </a:srgbClr>
            </a:solidFill>
            <a:miter lim="800000"/>
          </a:ln>
        </p:spPr>
      </p:sp>
      <p:sp>
        <p:nvSpPr>
          <p:cNvPr id="35843"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zh-CN" dirty="0">
              <a:ea typeface="宋体" panose="02010600030101010101" pitchFamily="2" charset="-122"/>
            </a:endParaRPr>
          </a:p>
        </p:txBody>
      </p:sp>
      <p:sp>
        <p:nvSpPr>
          <p:cNvPr id="3584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1</a:t>
            </a:fld>
            <a:endParaRPr lang="en-US" altLang="zh-CN" sz="1200"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a:solidFill>
              <a:srgbClr val="000000">
                <a:alpha val="100000"/>
              </a:srgbClr>
            </a:solidFill>
            <a:miter lim="800000"/>
          </a:ln>
        </p:spPr>
      </p:sp>
      <p:sp>
        <p:nvSpPr>
          <p:cNvPr id="4198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1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10</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22587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a:solidFill>
              <a:srgbClr val="000000">
                <a:alpha val="100000"/>
              </a:srgbClr>
            </a:solidFill>
            <a:miter lim="800000"/>
          </a:ln>
        </p:spPr>
      </p:sp>
      <p:sp>
        <p:nvSpPr>
          <p:cNvPr id="4403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4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12</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61820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a:solidFill>
              <a:srgbClr val="000000">
                <a:alpha val="100000"/>
              </a:srgbClr>
            </a:solidFill>
            <a:miter lim="800000"/>
          </a:ln>
        </p:spPr>
      </p:sp>
      <p:sp>
        <p:nvSpPr>
          <p:cNvPr id="4403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4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13</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48882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a:solidFill>
              <a:srgbClr val="000000">
                <a:alpha val="100000"/>
              </a:srgbClr>
            </a:solidFill>
            <a:miter lim="800000"/>
          </a:ln>
        </p:spPr>
      </p:sp>
      <p:sp>
        <p:nvSpPr>
          <p:cNvPr id="4403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4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14</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05661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a:solidFill>
              <a:srgbClr val="000000">
                <a:alpha val="100000"/>
              </a:srgbClr>
            </a:solidFill>
            <a:miter lim="800000"/>
          </a:ln>
        </p:spPr>
      </p:sp>
      <p:sp>
        <p:nvSpPr>
          <p:cNvPr id="4608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60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16</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62375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18</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82198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19</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650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20</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6369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21</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09496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22</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60142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23</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3722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24</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52181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26</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40710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a:solidFill>
              <a:srgbClr val="000000">
                <a:alpha val="100000"/>
              </a:srgbClr>
            </a:solidFill>
            <a:miter lim="800000"/>
          </a:ln>
        </p:spPr>
      </p:sp>
      <p:sp>
        <p:nvSpPr>
          <p:cNvPr id="5017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01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27</a:t>
            </a:fld>
            <a:endParaRPr lang="en-US" altLang="zh-CN" sz="1200" dirty="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a:solidFill>
              <a:srgbClr val="000000">
                <a:alpha val="100000"/>
              </a:srgbClr>
            </a:solidFill>
            <a:miter lim="800000"/>
          </a:ln>
        </p:spPr>
      </p:sp>
      <p:sp>
        <p:nvSpPr>
          <p:cNvPr id="522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22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28</a:t>
            </a:fld>
            <a:endParaRPr lang="en-US" altLang="zh-CN" sz="1200" dirty="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a:solidFill>
              <a:srgbClr val="000000">
                <a:alpha val="100000"/>
              </a:srgbClr>
            </a:solidFill>
            <a:miter lim="800000"/>
          </a:ln>
        </p:spPr>
      </p:sp>
      <p:sp>
        <p:nvSpPr>
          <p:cNvPr id="522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22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29</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3368954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a:solidFill>
              <a:srgbClr val="000000">
                <a:alpha val="100000"/>
              </a:srgbClr>
            </a:solidFill>
            <a:miter lim="800000"/>
          </a:ln>
        </p:spPr>
      </p:sp>
      <p:sp>
        <p:nvSpPr>
          <p:cNvPr id="522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22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30</a:t>
            </a:fld>
            <a:endParaRPr lang="en-US" altLang="zh-CN" sz="1200" dirty="0">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a:solidFill>
              <a:srgbClr val="000000">
                <a:alpha val="100000"/>
              </a:srgbClr>
            </a:solidFill>
            <a:miter lim="800000"/>
          </a:ln>
        </p:spPr>
      </p:sp>
      <p:sp>
        <p:nvSpPr>
          <p:cNvPr id="522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22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31</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118660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a:solidFill>
              <a:srgbClr val="000000">
                <a:alpha val="100000"/>
              </a:srgbClr>
            </a:solidFill>
            <a:miter lim="800000"/>
          </a:ln>
        </p:spPr>
      </p:sp>
      <p:sp>
        <p:nvSpPr>
          <p:cNvPr id="522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22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32</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11967329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a:solidFill>
              <a:srgbClr val="000000">
                <a:alpha val="100000"/>
              </a:srgbClr>
            </a:solidFill>
            <a:miter lim="800000"/>
          </a:ln>
        </p:spPr>
      </p:sp>
      <p:sp>
        <p:nvSpPr>
          <p:cNvPr id="5632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63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33</a:t>
            </a:fld>
            <a:endParaRPr lang="en-US" altLang="zh-CN" sz="1200" dirty="0">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a:solidFill>
              <a:srgbClr val="000000">
                <a:alpha val="100000"/>
              </a:srgbClr>
            </a:solidFill>
            <a:miter lim="800000"/>
          </a:ln>
        </p:spPr>
      </p:sp>
      <p:sp>
        <p:nvSpPr>
          <p:cNvPr id="58371"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83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a:solidFill>
              <a:srgbClr val="000000">
                <a:alpha val="100000"/>
              </a:srgbClr>
            </a:solidFill>
            <a:miter lim="800000"/>
          </a:ln>
        </p:spPr>
      </p:sp>
      <p:sp>
        <p:nvSpPr>
          <p:cNvPr id="6041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604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35</a:t>
            </a:fld>
            <a:endParaRPr lang="en-US" altLang="zh-CN" sz="1200" dirty="0">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a:solidFill>
              <a:srgbClr val="000000">
                <a:alpha val="100000"/>
              </a:srgbClr>
            </a:solidFill>
            <a:miter lim="800000"/>
          </a:ln>
        </p:spPr>
      </p:sp>
      <p:sp>
        <p:nvSpPr>
          <p:cNvPr id="6246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624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a:solidFill>
              <a:srgbClr val="000000">
                <a:alpha val="100000"/>
              </a:srgbClr>
            </a:solidFill>
            <a:miter lim="800000"/>
          </a:ln>
        </p:spPr>
      </p:sp>
      <p:sp>
        <p:nvSpPr>
          <p:cNvPr id="64515"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645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37</a:t>
            </a:fld>
            <a:endParaRPr lang="en-US" altLang="zh-CN" sz="1200" dirty="0">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a:solidFill>
              <a:srgbClr val="000000">
                <a:alpha val="100000"/>
              </a:srgbClr>
            </a:solidFill>
            <a:miter lim="800000"/>
          </a:ln>
        </p:spPr>
      </p:sp>
      <p:sp>
        <p:nvSpPr>
          <p:cNvPr id="6656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665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a:solidFill>
              <a:srgbClr val="000000">
                <a:alpha val="100000"/>
              </a:srgbClr>
            </a:solidFill>
            <a:miter lim="800000"/>
          </a:ln>
        </p:spPr>
      </p:sp>
      <p:sp>
        <p:nvSpPr>
          <p:cNvPr id="6861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6861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39</a:t>
            </a:fld>
            <a:endParaRPr lang="en-US" altLang="zh-CN"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a:solidFill>
              <a:srgbClr val="000000">
                <a:alpha val="100000"/>
              </a:srgbClr>
            </a:solidFill>
            <a:miter lim="800000"/>
          </a:ln>
        </p:spPr>
      </p:sp>
      <p:sp>
        <p:nvSpPr>
          <p:cNvPr id="3993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399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a:solidFill>
              <a:srgbClr val="000000">
                <a:alpha val="100000"/>
              </a:srgbClr>
            </a:solidFill>
            <a:miter lim="800000"/>
          </a:ln>
        </p:spPr>
      </p:sp>
      <p:sp>
        <p:nvSpPr>
          <p:cNvPr id="7065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706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41</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283758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42</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51384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43</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721126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44</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066750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45</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874553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a:solidFill>
              <a:srgbClr val="000000">
                <a:alpha val="100000"/>
              </a:srgbClr>
            </a:solidFill>
            <a:miter lim="800000"/>
          </a:ln>
        </p:spPr>
      </p:sp>
      <p:sp>
        <p:nvSpPr>
          <p:cNvPr id="4198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1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418868" y="1195644"/>
            <a:ext cx="3230748" cy="323074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2173512"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3796190"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5"/>
          </p:nvPr>
        </p:nvSpPr>
        <p:spPr>
          <a:xfrm>
            <a:off x="556641"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2984373" y="2811018"/>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59AD3C9-D64D-47C1-A0B1-83EEAD503FE8}"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4">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88014790-5CD4-4501-9169-B5B84381782F}"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5">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34290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11927E1-6125-4E66-8BAC-215417584A68}"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640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4"/>
          </p:nvPr>
        </p:nvSpPr>
        <p:spPr>
          <a:xfrm>
            <a:off x="1783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5"/>
          </p:nvPr>
        </p:nvSpPr>
        <p:spPr>
          <a:xfrm>
            <a:off x="2926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6"/>
          </p:nvPr>
        </p:nvSpPr>
        <p:spPr>
          <a:xfrm>
            <a:off x="640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7"/>
          </p:nvPr>
        </p:nvSpPr>
        <p:spPr>
          <a:xfrm>
            <a:off x="1783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8"/>
          </p:nvPr>
        </p:nvSpPr>
        <p:spPr>
          <a:xfrm>
            <a:off x="2926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9"/>
          </p:nvPr>
        </p:nvSpPr>
        <p:spPr>
          <a:xfrm>
            <a:off x="640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0"/>
          </p:nvPr>
        </p:nvSpPr>
        <p:spPr>
          <a:xfrm>
            <a:off x="1783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21"/>
          </p:nvPr>
        </p:nvSpPr>
        <p:spPr>
          <a:xfrm>
            <a:off x="2926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7">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11430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257800" y="1005840"/>
            <a:ext cx="2743200" cy="2743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25146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38862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7"/>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3940762"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5305"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FOLIO 1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48006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2C06B5B-F133-4621-A14C-2FF553A7281C}"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FOLIO 1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4325458D-DCF6-4336-B33D-C92D253B0B4B}"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1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60AA4F6-AC40-49BC-81A4-6042723EB1A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FOLIO 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1341252" y="1188454"/>
            <a:ext cx="3230748" cy="323074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3759200" y="2799080"/>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5377688" y="2799080"/>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5"/>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13">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81BF52E-18FB-492E-BB38-3C3D8EFC0EE4}"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14">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008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3"/>
          </p:nvPr>
        </p:nvSpPr>
        <p:spPr>
          <a:xfrm>
            <a:off x="228600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4"/>
          </p:nvPr>
        </p:nvSpPr>
        <p:spPr>
          <a:xfrm>
            <a:off x="393192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7FE0AA9-001F-443E-BE4C-1B3D27F91E39}"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15">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16">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17">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9159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628650" y="3028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9159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4667250" y="3028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6"/>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91EE645-F5D9-4CAB-BB1E-04551166D8F1}" type="slidenum">
              <a:rPr kumimoji="0" lang="uk-UA"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94360" y="129159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594360" y="302895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2331720" y="129159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2331720" y="302895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6"/>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CFE7238-1FEE-4701-8822-8565F57E88B5}" type="slidenum">
              <a:rPr kumimoji="0" lang="uk-UA"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1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62865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600075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331470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66ECD1D-4C3E-47BF-B23D-2D55011A7C24}"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2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77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670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863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7056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6477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7"/>
          </p:nvPr>
        </p:nvSpPr>
        <p:spPr>
          <a:xfrm>
            <a:off x="26670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8"/>
          </p:nvPr>
        </p:nvSpPr>
        <p:spPr>
          <a:xfrm>
            <a:off x="46863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9"/>
          </p:nvPr>
        </p:nvSpPr>
        <p:spPr>
          <a:xfrm>
            <a:off x="67056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CA4FC51-7E47-40B6-87F5-5D62621D3C6D}"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ORTFOLIO 2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352550"/>
            <a:ext cx="7772400" cy="1371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858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70866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54864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38862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22860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FC70417-7472-4FDF-A312-D56DFC2B9D4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MEDIA OPTION">
    <p:bg>
      <p:bgPr>
        <a:solidFill>
          <a:schemeClr val="bg1"/>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2" hasCustomPrompt="1"/>
          </p:nvPr>
        </p:nvSpPr>
        <p:spPr>
          <a:xfrm>
            <a:off x="628650" y="1169098"/>
            <a:ext cx="5495206" cy="3091054"/>
          </a:xfrm>
          <a:prstGeom prst="rect">
            <a:avLst/>
          </a:prstGeom>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media</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FOLIO 3">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WXASE 1">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828800" y="10058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0058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6"/>
          </p:nvPr>
        </p:nvSpPr>
        <p:spPr>
          <a:xfrm>
            <a:off x="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8"/>
          </p:nvPr>
        </p:nvSpPr>
        <p:spPr>
          <a:xfrm>
            <a:off x="365760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20"/>
          </p:nvPr>
        </p:nvSpPr>
        <p:spPr>
          <a:xfrm>
            <a:off x="731520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WXASE 2">
    <p:bg>
      <p:bgPr>
        <a:solidFill>
          <a:schemeClr val="bg1"/>
        </a:solidFill>
        <a:effectLst/>
      </p:bgPr>
    </p:bg>
    <p:spTree>
      <p:nvGrpSpPr>
        <p:cNvPr id="1" name=""/>
        <p:cNvGrpSpPr/>
        <p:nvPr/>
      </p:nvGrpSpPr>
      <p:grpSpPr>
        <a:xfrm>
          <a:off x="0" y="0"/>
          <a:ext cx="0" cy="0"/>
          <a:chOff x="0" y="0"/>
          <a:chExt cx="0" cy="0"/>
        </a:xfrm>
      </p:grpSpPr>
      <p:sp>
        <p:nvSpPr>
          <p:cNvPr id="2" name="矩形 7"/>
          <p:cNvSpPr/>
          <p:nvPr/>
        </p:nvSpPr>
        <p:spPr>
          <a:xfrm>
            <a:off x="0" y="571500"/>
            <a:ext cx="9137650" cy="34925"/>
          </a:xfrm>
          <a:prstGeom prst="rect">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Picture Placeholder 3"/>
          <p:cNvSpPr>
            <a:spLocks noGrp="1"/>
          </p:cNvSpPr>
          <p:nvPr>
            <p:ph type="pic" sz="quarter" idx="12"/>
          </p:nvPr>
        </p:nvSpPr>
        <p:spPr>
          <a:xfrm>
            <a:off x="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3"/>
          </p:nvPr>
        </p:nvSpPr>
        <p:spPr>
          <a:xfrm>
            <a:off x="18288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4"/>
          </p:nvPr>
        </p:nvSpPr>
        <p:spPr>
          <a:xfrm>
            <a:off x="36576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5"/>
          </p:nvPr>
        </p:nvSpPr>
        <p:spPr>
          <a:xfrm>
            <a:off x="54864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6"/>
          </p:nvPr>
        </p:nvSpPr>
        <p:spPr>
          <a:xfrm>
            <a:off x="73152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7"/>
          </p:nvPr>
        </p:nvSpPr>
        <p:spPr>
          <a:xfrm>
            <a:off x="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8"/>
          </p:nvPr>
        </p:nvSpPr>
        <p:spPr>
          <a:xfrm>
            <a:off x="18288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9"/>
          </p:nvPr>
        </p:nvSpPr>
        <p:spPr>
          <a:xfrm>
            <a:off x="36576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20"/>
          </p:nvPr>
        </p:nvSpPr>
        <p:spPr>
          <a:xfrm>
            <a:off x="54864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1"/>
          </p:nvPr>
        </p:nvSpPr>
        <p:spPr>
          <a:xfrm>
            <a:off x="73152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3" name="灯片编号占位符 2"/>
          <p:cNvSpPr>
            <a:spLocks noGrp="1"/>
          </p:cNvSpPr>
          <p:nvPr>
            <p:ph type="sldNum" sz="quarter" idx="2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WXASE 3">
    <p:bg>
      <p:bgPr>
        <a:solidFill>
          <a:schemeClr val="bg1"/>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2"/>
          </p:nvPr>
        </p:nvSpPr>
        <p:spPr>
          <a:xfrm>
            <a:off x="1828800" y="1504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504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HOWXASE 4">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6" name="Picture Placeholder 3"/>
          <p:cNvSpPr>
            <a:spLocks noGrp="1"/>
          </p:cNvSpPr>
          <p:nvPr>
            <p:ph type="pic" sz="quarter" idx="12"/>
          </p:nvPr>
        </p:nvSpPr>
        <p:spPr>
          <a:xfrm>
            <a:off x="18288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7" name="Picture Placeholder 3"/>
          <p:cNvSpPr>
            <a:spLocks noGrp="1"/>
          </p:cNvSpPr>
          <p:nvPr>
            <p:ph type="pic" sz="quarter" idx="13"/>
          </p:nvPr>
        </p:nvSpPr>
        <p:spPr>
          <a:xfrm>
            <a:off x="36576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73152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7"/>
          </p:nvPr>
        </p:nvSpPr>
        <p:spPr>
          <a:xfrm>
            <a:off x="18288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9"/>
          </p:nvPr>
        </p:nvSpPr>
        <p:spPr>
          <a:xfrm>
            <a:off x="54864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WXASE 5">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WECASE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34290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83CB168F-1750-4C5B-B9DD-242663CCC144}"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 name="Slide Number Placeholder 4"/>
          <p:cNvSpPr>
            <a:spLocks noGrp="1"/>
          </p:cNvSpPr>
          <p:nvPr>
            <p:ph type="sldNum" sz="quarter" idx="4"/>
          </p:nvPr>
        </p:nvSpPr>
        <p:spPr>
          <a:xfrm>
            <a:off x="8497888" y="247650"/>
            <a:ext cx="417513" cy="352425"/>
          </a:xfrm>
          <a:prstGeom prst="rect">
            <a:avLst/>
          </a:prstGeom>
        </p:spPr>
        <p:txBody>
          <a:bodyPr vert="horz" wrap="square" lIns="91440" tIns="45720" rIns="91440" bIns="45720" numCol="1" anchor="t" anchorCtr="0" compatLnSpc="1"/>
          <a:lstStyle>
            <a:lvl1pPr algn="ctr" eaLnBrk="1" hangingPunct="1">
              <a:defRPr sz="13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6"/>
          <p:cNvCxnSpPr/>
          <p:nvPr/>
        </p:nvCxnSpPr>
        <p:spPr>
          <a:xfrm flipV="1">
            <a:off x="304800" y="603250"/>
            <a:ext cx="8321675" cy="0"/>
          </a:xfrm>
          <a:prstGeom prst="line">
            <a:avLst/>
          </a:prstGeom>
          <a:ln w="9525">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30" name="Freeform 5"/>
          <p:cNvSpPr/>
          <p:nvPr/>
        </p:nvSpPr>
        <p:spPr bwMode="auto">
          <a:xfrm rot="5400000">
            <a:off x="8587581" y="384969"/>
            <a:ext cx="406400" cy="3603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solidFill>
          <a:ln w="12700">
            <a:solidFill>
              <a:schemeClr val="accent5"/>
            </a:solidFill>
          </a:ln>
          <a:effectLst>
            <a:outerShdw blurRad="165100" dist="76200" dir="2700000" algn="tl" rotWithShape="0">
              <a:prstClr val="black">
                <a:alpha val="30000"/>
              </a:prstClr>
            </a:outerShdw>
          </a:effectLst>
        </p:spPr>
        <p:txBody>
          <a:bodyPr lIns="68580" tIns="34290" rIns="68580" bIns="34290"/>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Slide Number Placeholder 5"/>
          <p:cNvSpPr txBox="1"/>
          <p:nvPr/>
        </p:nvSpPr>
        <p:spPr>
          <a:xfrm>
            <a:off x="8613775" y="460375"/>
            <a:ext cx="360363" cy="228600"/>
          </a:xfrm>
          <a:prstGeom prst="rect">
            <a:avLst/>
          </a:prstGeom>
        </p:spPr>
        <p:txBody>
          <a:bodyPr lIns="68580" tIns="34290" rIns="68580" bIns="34290" anchor="ct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EEB2DF0E-AA81-4A84-8E5E-E43A4A53C66F}" type="slidenum">
              <a:rPr kumimoji="0" lang="en-US" altLang="zh-CN" sz="1200" b="0" i="0" u="none" strike="noStrike" kern="1200" cap="none" spc="0" normalizeH="0" baseline="0" noProof="0" smtClean="0">
                <a:ln>
                  <a:noFill/>
                </a:ln>
                <a:solidFill>
                  <a:schemeClr val="bg1"/>
                </a:solidFill>
                <a:effectLst/>
                <a:uLnTx/>
                <a:uFillTx/>
                <a:latin typeface="Impact" panose="020B080603090205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bg1"/>
              </a:solidFill>
              <a:effectLst/>
              <a:uLnTx/>
              <a:uFillTx/>
              <a:latin typeface="Impact" panose="020B0806030902050204" pitchFamily="34" charset="0"/>
              <a:ea typeface="微软雅黑" panose="020B0503020204020204" pitchFamily="34" charset="-122"/>
              <a:cs typeface="+mn-cs"/>
            </a:endParaRPr>
          </a:p>
        </p:txBody>
      </p:sp>
      <p:sp>
        <p:nvSpPr>
          <p:cNvPr id="6" name="圆角矩形 5"/>
          <p:cNvSpPr/>
          <p:nvPr/>
        </p:nvSpPr>
        <p:spPr>
          <a:xfrm rot="16200000" flipV="1">
            <a:off x="152400" y="390525"/>
            <a:ext cx="609600" cy="228600"/>
          </a:xfrm>
          <a:prstGeom prst="roundRect">
            <a:avLst>
              <a:gd name="adj" fmla="val 3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Oval 76"/>
          <p:cNvSpPr/>
          <p:nvPr/>
        </p:nvSpPr>
        <p:spPr>
          <a:xfrm>
            <a:off x="228600" y="276645"/>
            <a:ext cx="457200" cy="45720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2pPr>
      <a:lvl3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3pPr>
      <a:lvl4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4pPr>
      <a:lvl5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7.xml"/><Relationship Id="rId4"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5.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5.xml"/><Relationship Id="rId1" Type="http://schemas.openxmlformats.org/officeDocument/2006/relationships/tags" Target="../tags/tag8.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5.xml"/><Relationship Id="rId1" Type="http://schemas.openxmlformats.org/officeDocument/2006/relationships/tags" Target="../tags/tag9.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3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31.xml"/><Relationship Id="rId5" Type="http://schemas.openxmlformats.org/officeDocument/2006/relationships/image" Target="../media/image30.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31.xml"/><Relationship Id="rId5"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1.xml"/><Relationship Id="rId1" Type="http://schemas.openxmlformats.org/officeDocument/2006/relationships/tags" Target="../tags/tag3.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31.xml"/><Relationship Id="rId5" Type="http://schemas.openxmlformats.org/officeDocument/2006/relationships/image" Target="../media/image34.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43.xml"/><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342900" y="284163"/>
            <a:ext cx="8458200" cy="4484688"/>
          </a:xfrm>
          <a:prstGeom prst="rect">
            <a:avLst/>
          </a:prstGeom>
          <a:solidFill>
            <a:schemeClr val="bg1"/>
          </a:solidFill>
          <a:ln w="952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圆角矩形 23"/>
          <p:cNvSpPr/>
          <p:nvPr/>
        </p:nvSpPr>
        <p:spPr>
          <a:xfrm>
            <a:off x="2819400" y="-2114550"/>
            <a:ext cx="3581400" cy="4994275"/>
          </a:xfrm>
          <a:prstGeom prst="roundRect">
            <a:avLst>
              <a:gd name="adj" fmla="val 50000"/>
            </a:avLst>
          </a:prstGeom>
          <a:solidFill>
            <a:schemeClr val="bg1"/>
          </a:solidFill>
          <a:ln w="3175">
            <a:solidFill>
              <a:srgbClr val="1D4999">
                <a:alpha val="10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圆角矩形 22"/>
          <p:cNvSpPr/>
          <p:nvPr/>
        </p:nvSpPr>
        <p:spPr>
          <a:xfrm>
            <a:off x="3170238" y="-2003425"/>
            <a:ext cx="2879725" cy="4573588"/>
          </a:xfrm>
          <a:prstGeom prst="roundRect">
            <a:avLst>
              <a:gd name="adj" fmla="val 50000"/>
            </a:avLst>
          </a:prstGeom>
          <a:solidFill>
            <a:schemeClr val="bg1"/>
          </a:solidFill>
          <a:ln w="19050" cmpd="sng">
            <a:solidFill>
              <a:srgbClr val="1D4999">
                <a:alpha val="64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圆角矩形 21"/>
          <p:cNvSpPr/>
          <p:nvPr/>
        </p:nvSpPr>
        <p:spPr>
          <a:xfrm>
            <a:off x="3505200" y="-1462087"/>
            <a:ext cx="2209800" cy="3690938"/>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圆角矩形 14"/>
          <p:cNvSpPr/>
          <p:nvPr/>
        </p:nvSpPr>
        <p:spPr>
          <a:xfrm>
            <a:off x="3733800" y="4324350"/>
            <a:ext cx="1752600" cy="371475"/>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lt1"/>
                </a:solidFill>
                <a:effectLst/>
                <a:uLnTx/>
                <a:uFillTx/>
                <a:latin typeface="宋体" panose="02010600030101010101" pitchFamily="2" charset="-122"/>
                <a:ea typeface="宋体" panose="02010600030101010101" pitchFamily="2" charset="-122"/>
                <a:cs typeface="+mn-cs"/>
              </a:rPr>
              <a:t>刘  洋</a:t>
            </a:r>
          </a:p>
        </p:txBody>
      </p:sp>
      <p:sp>
        <p:nvSpPr>
          <p:cNvPr id="10" name="Shape 45"/>
          <p:cNvSpPr/>
          <p:nvPr/>
        </p:nvSpPr>
        <p:spPr>
          <a:xfrm>
            <a:off x="609600" y="2878138"/>
            <a:ext cx="7850188" cy="684212"/>
          </a:xfrm>
          <a:prstGeom prst="rect">
            <a:avLst/>
          </a:prstGeom>
          <a:noFill/>
          <a:ln w="12700">
            <a:noFill/>
          </a:ln>
        </p:spPr>
        <p:txBody>
          <a:bodyPr lIns="34290" tIns="34290" rIns="34290" bIns="34290">
            <a:spAutoFit/>
          </a:bodyPr>
          <a:lstStyle/>
          <a:p>
            <a:pPr algn="ctr" eaLnBrk="1" hangingPunct="1"/>
            <a:r>
              <a:rPr lang="zh-CN" altLang="en-US" sz="4000" b="1" dirty="0">
                <a:solidFill>
                  <a:srgbClr val="181717"/>
                </a:solidFill>
                <a:latin typeface="Impact" panose="020B0806030902050204" pitchFamily="34" charset="0"/>
                <a:ea typeface="Heiti SC Light"/>
                <a:sym typeface="Impact" panose="020B0806030902050204" pitchFamily="34" charset="0"/>
              </a:rPr>
              <a:t>操作系统原理</a:t>
            </a:r>
            <a:endParaRPr lang="zh-CN" altLang="en-US" sz="2800" b="1" dirty="0">
              <a:solidFill>
                <a:srgbClr val="181717"/>
              </a:solidFill>
              <a:latin typeface="微软雅黑" panose="020B0503020204020204" pitchFamily="34" charset="-122"/>
              <a:ea typeface="Heiti SC Light"/>
              <a:sym typeface="Impact" panose="020B0806030902050204" pitchFamily="34" charset="0"/>
            </a:endParaRPr>
          </a:p>
        </p:txBody>
      </p:sp>
      <p:sp>
        <p:nvSpPr>
          <p:cNvPr id="16" name="TextBox 15"/>
          <p:cNvSpPr txBox="1"/>
          <p:nvPr/>
        </p:nvSpPr>
        <p:spPr>
          <a:xfrm>
            <a:off x="2360613" y="3700463"/>
            <a:ext cx="4498975" cy="430213"/>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2200" kern="1200" cap="none" spc="0" normalizeH="0" baseline="0" noProof="0" dirty="0">
                <a:solidFill>
                  <a:schemeClr val="bg2">
                    <a:lumMod val="10000"/>
                  </a:schemeClr>
                </a:solidFill>
                <a:latin typeface="华文楷体" pitchFamily="2" charset="-122"/>
                <a:ea typeface="华文楷体" pitchFamily="2" charset="-122"/>
                <a:cs typeface="+mn-cs"/>
              </a:rPr>
              <a:t>5 </a:t>
            </a:r>
            <a:r>
              <a:rPr kumimoji="0" lang="zh-CN" altLang="en-US" sz="2200" kern="1200" cap="none" spc="0" normalizeH="0" baseline="0" noProof="0" dirty="0">
                <a:solidFill>
                  <a:schemeClr val="bg2">
                    <a:lumMod val="10000"/>
                  </a:schemeClr>
                </a:solidFill>
                <a:latin typeface="华文楷体" pitchFamily="2" charset="-122"/>
                <a:ea typeface="华文楷体" pitchFamily="2" charset="-122"/>
                <a:cs typeface="+mn-cs"/>
              </a:rPr>
              <a:t>存储器管理</a:t>
            </a:r>
            <a:endParaRPr kumimoji="0" lang="en-US" sz="2200" kern="1200" cap="none" spc="0" normalizeH="0" baseline="0" noProof="0" dirty="0">
              <a:solidFill>
                <a:schemeClr val="bg2">
                  <a:lumMod val="10000"/>
                </a:schemeClr>
              </a:solidFill>
              <a:latin typeface="华文楷体" pitchFamily="2" charset="-122"/>
              <a:ea typeface="华文楷体" pitchFamily="2" charset="-122"/>
              <a:cs typeface="+mn-cs"/>
            </a:endParaRPr>
          </a:p>
        </p:txBody>
      </p:sp>
      <p:pic>
        <p:nvPicPr>
          <p:cNvPr id="2" name="图片 1"/>
          <p:cNvPicPr>
            <a:picLocks noChangeAspect="1"/>
          </p:cNvPicPr>
          <p:nvPr/>
        </p:nvPicPr>
        <p:blipFill>
          <a:blip r:embed="rId3" cstate="print">
            <a:duotone>
              <a:schemeClr val="accent5">
                <a:shade val="45000"/>
                <a:satMod val="135000"/>
              </a:schemeClr>
              <a:prstClr val="white"/>
            </a:duotone>
          </a:blip>
          <a:stretch>
            <a:fillRect/>
          </a:stretch>
        </p:blipFill>
        <p:spPr>
          <a:xfrm>
            <a:off x="3505200" y="324621"/>
            <a:ext cx="2209800" cy="1141730"/>
          </a:xfrm>
          <a:prstGeom prst="rect">
            <a:avLst/>
          </a:prstGeom>
        </p:spPr>
      </p:pic>
      <p:grpSp>
        <p:nvGrpSpPr>
          <p:cNvPr id="34826" name="组合 7"/>
          <p:cNvGrpSpPr/>
          <p:nvPr/>
        </p:nvGrpSpPr>
        <p:grpSpPr>
          <a:xfrm>
            <a:off x="0" y="1466850"/>
            <a:ext cx="9144000" cy="1524000"/>
            <a:chOff x="0" y="1719107"/>
            <a:chExt cx="9144000" cy="1524000"/>
          </a:xfrm>
        </p:grpSpPr>
        <p:pic>
          <p:nvPicPr>
            <p:cNvPr id="34831" name="图片 5"/>
            <p:cNvPicPr>
              <a:picLocks noChangeAspect="1"/>
            </p:cNvPicPr>
            <p:nvPr/>
          </p:nvPicPr>
          <p:blipFill>
            <a:blip r:embed="rId4"/>
            <a:srcRect l="41667" t="47412" r="4167" b="22955"/>
            <a:stretch>
              <a:fillRect/>
            </a:stretch>
          </p:blipFill>
          <p:spPr>
            <a:xfrm>
              <a:off x="4191000" y="1719107"/>
              <a:ext cx="4953000" cy="1524000"/>
            </a:xfrm>
            <a:prstGeom prst="rect">
              <a:avLst/>
            </a:prstGeom>
            <a:noFill/>
            <a:ln w="9525">
              <a:noFill/>
            </a:ln>
          </p:spPr>
        </p:pic>
        <p:pic>
          <p:nvPicPr>
            <p:cNvPr id="34832" name="图片 20"/>
            <p:cNvPicPr>
              <a:picLocks noChangeAspect="1"/>
            </p:cNvPicPr>
            <p:nvPr/>
          </p:nvPicPr>
          <p:blipFill>
            <a:blip r:embed="rId4"/>
            <a:srcRect l="41667" t="47412" r="4167" b="22955"/>
            <a:stretch>
              <a:fillRect/>
            </a:stretch>
          </p:blipFill>
          <p:spPr>
            <a:xfrm flipH="1">
              <a:off x="0" y="1719107"/>
              <a:ext cx="4953000" cy="1524000"/>
            </a:xfrm>
            <a:prstGeom prst="rect">
              <a:avLst/>
            </a:prstGeom>
            <a:noFill/>
            <a:ln w="9525">
              <a:noFill/>
            </a:ln>
          </p:spPr>
        </p:pic>
      </p:grpSp>
      <p:sp>
        <p:nvSpPr>
          <p:cNvPr id="31" name="任意多边形 30"/>
          <p:cNvSpPr/>
          <p:nvPr/>
        </p:nvSpPr>
        <p:spPr>
          <a:xfrm>
            <a:off x="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任意多边形 31"/>
          <p:cNvSpPr/>
          <p:nvPr/>
        </p:nvSpPr>
        <p:spPr>
          <a:xfrm flipH="1">
            <a:off x="845820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5" name="组合 34"/>
          <p:cNvGrpSpPr/>
          <p:nvPr/>
        </p:nvGrpSpPr>
        <p:grpSpPr>
          <a:xfrm flipV="1">
            <a:off x="0" y="4394961"/>
            <a:ext cx="9144000" cy="746540"/>
            <a:chOff x="0" y="3415537"/>
            <a:chExt cx="9144000" cy="686548"/>
          </a:xfrm>
          <a:solidFill>
            <a:schemeClr val="bg1">
              <a:lumMod val="95000"/>
            </a:schemeClr>
          </a:solidFill>
        </p:grpSpPr>
        <p:sp>
          <p:nvSpPr>
            <p:cNvPr id="33" name="任意多边形 32"/>
            <p:cNvSpPr/>
            <p:nvPr/>
          </p:nvSpPr>
          <p:spPr>
            <a:xfrm>
              <a:off x="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flipH="1">
              <a:off x="845820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 name="椭圆 4"/>
          <p:cNvSpPr/>
          <p:nvPr/>
        </p:nvSpPr>
        <p:spPr>
          <a:xfrm>
            <a:off x="3644900" y="119063"/>
            <a:ext cx="1930400" cy="1963738"/>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16"/>
                                        </p:tgtEl>
                                        <p:attrNameLst>
                                          <p:attrName>style.visibility</p:attrName>
                                        </p:attrNameLst>
                                      </p:cBhvr>
                                      <p:to>
                                        <p:strVal val="visible"/>
                                      </p:to>
                                    </p:set>
                                    <p:anim by="(-#ppt_w*2)" calcmode="lin" valueType="num">
                                      <p:cBhvr rctx="PPT">
                                        <p:cTn id="13" dur="500" autoRev="1" fill="hold">
                                          <p:stCondLst>
                                            <p:cond delay="0"/>
                                          </p:stCondLst>
                                        </p:cTn>
                                        <p:tgtEl>
                                          <p:spTgt spid="16"/>
                                        </p:tgtEl>
                                        <p:attrNameLst>
                                          <p:attrName>ppt_w</p:attrName>
                                        </p:attrNameLst>
                                      </p:cBhvr>
                                    </p:anim>
                                    <p:anim by="(#ppt_w*0.50)" calcmode="lin" valueType="num">
                                      <p:cBhvr>
                                        <p:cTn id="14" dur="500" decel="50000" autoRev="1" fill="hold">
                                          <p:stCondLst>
                                            <p:cond delay="0"/>
                                          </p:stCondLst>
                                        </p:cTn>
                                        <p:tgtEl>
                                          <p:spTgt spid="16"/>
                                        </p:tgtEl>
                                        <p:attrNameLst>
                                          <p:attrName>ppt_x</p:attrName>
                                        </p:attrNameLst>
                                      </p:cBhvr>
                                    </p:anim>
                                    <p:anim from="(-#ppt_h/2)" to="(#ppt_y)" calcmode="lin" valueType="num">
                                      <p:cBhvr>
                                        <p:cTn id="15" dur="1000" fill="hold">
                                          <p:stCondLst>
                                            <p:cond delay="0"/>
                                          </p:stCondLst>
                                        </p:cTn>
                                        <p:tgtEl>
                                          <p:spTgt spid="16"/>
                                        </p:tgtEl>
                                        <p:attrNameLst>
                                          <p:attrName>ppt_y</p:attrName>
                                        </p:attrNameLst>
                                      </p:cBhvr>
                                    </p:anim>
                                    <p:animRot by="21600000">
                                      <p:cBhvr>
                                        <p:cTn id="16"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程序的装入和链接</a:t>
            </a:r>
          </a:p>
        </p:txBody>
      </p:sp>
      <p:sp>
        <p:nvSpPr>
          <p:cNvPr id="3" name="文本框 2"/>
          <p:cNvSpPr txBox="1"/>
          <p:nvPr/>
        </p:nvSpPr>
        <p:spPr>
          <a:xfrm>
            <a:off x="457200" y="1123950"/>
            <a:ext cx="4572000" cy="2245360"/>
          </a:xfrm>
          <a:prstGeom prst="rect">
            <a:avLst/>
          </a:prstGeom>
          <a:noFill/>
        </p:spPr>
        <p:txBody>
          <a:bodyPr wrap="square" rtlCol="0" anchor="t">
            <a:spAutoFit/>
          </a:bodyPr>
          <a:lstStyle/>
          <a:p>
            <a:r>
              <a:rPr lang="zh-CN" altLang="en-US" sz="2000" dirty="0"/>
              <a:t>假设C语言程序写了几条代码如下，</a:t>
            </a:r>
          </a:p>
          <a:p>
            <a:endParaRPr lang="zh-CN" altLang="en-US" sz="2000" dirty="0"/>
          </a:p>
          <a:p>
            <a:r>
              <a:rPr lang="zh-CN" altLang="en-US" sz="2000" dirty="0"/>
              <a:t>int a=1；</a:t>
            </a:r>
          </a:p>
          <a:p>
            <a:endParaRPr lang="zh-CN" altLang="en-US" sz="2000" dirty="0"/>
          </a:p>
          <a:p>
            <a:r>
              <a:rPr lang="zh-CN" altLang="en-US" sz="2000" dirty="0"/>
              <a:t>int x=a+1；</a:t>
            </a:r>
          </a:p>
          <a:p>
            <a:endParaRPr lang="zh-CN" altLang="en-US" sz="2000" dirty="0"/>
          </a:p>
          <a:p>
            <a:r>
              <a:rPr lang="zh-CN" altLang="en-US" sz="2000" dirty="0"/>
              <a:t>……</a:t>
            </a:r>
          </a:p>
        </p:txBody>
      </p:sp>
      <p:pic>
        <p:nvPicPr>
          <p:cNvPr id="109" name="图片 108"/>
          <p:cNvPicPr/>
          <p:nvPr/>
        </p:nvPicPr>
        <p:blipFill>
          <a:blip r:embed="rId3">
            <a:lum contrast="24000"/>
          </a:blip>
          <a:stretch>
            <a:fillRect/>
          </a:stretch>
        </p:blipFill>
        <p:spPr>
          <a:xfrm>
            <a:off x="4876800" y="1047750"/>
            <a:ext cx="4114800" cy="3846407"/>
          </a:xfrm>
          <a:prstGeom prst="rect">
            <a:avLst/>
          </a:prstGeom>
          <a:noFill/>
          <a:ln w="9525">
            <a:noFill/>
          </a:ln>
        </p:spPr>
      </p:pic>
    </p:spTree>
    <p:extLst>
      <p:ext uri="{BB962C8B-B14F-4D97-AF65-F5344CB8AC3E}">
        <p14:creationId xmlns:p14="http://schemas.microsoft.com/office/powerpoint/2010/main" val="32319760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blinds(horizontal)">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a:t>
            </a:r>
            <a:r>
              <a:rPr lang="zh-CN" altLang="en-US" sz="2000" b="1" dirty="0">
                <a:solidFill>
                  <a:schemeClr val="bg1">
                    <a:lumMod val="50000"/>
                  </a:schemeClr>
                </a:solidFill>
              </a:rPr>
              <a:t>保护</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pic>
        <p:nvPicPr>
          <p:cNvPr id="113" name="图片 112"/>
          <p:cNvPicPr/>
          <p:nvPr/>
        </p:nvPicPr>
        <p:blipFill>
          <a:blip r:embed="rId3">
            <a:lum contrast="24000"/>
          </a:blip>
          <a:stretch>
            <a:fillRect/>
          </a:stretch>
        </p:blipFill>
        <p:spPr>
          <a:xfrm>
            <a:off x="855027" y="1606345"/>
            <a:ext cx="3033395" cy="2940050"/>
          </a:xfrm>
          <a:prstGeom prst="rect">
            <a:avLst/>
          </a:prstGeom>
          <a:noFill/>
          <a:ln w="9525">
            <a:noFill/>
          </a:ln>
        </p:spPr>
      </p:pic>
      <p:sp>
        <p:nvSpPr>
          <p:cNvPr id="3" name="文本框 2"/>
          <p:cNvSpPr txBox="1"/>
          <p:nvPr/>
        </p:nvSpPr>
        <p:spPr>
          <a:xfrm>
            <a:off x="228600" y="1383355"/>
            <a:ext cx="4572000" cy="646331"/>
          </a:xfrm>
          <a:prstGeom prst="rect">
            <a:avLst/>
          </a:prstGeom>
          <a:noFill/>
        </p:spPr>
        <p:txBody>
          <a:bodyPr wrap="square" rtlCol="0" anchor="t">
            <a:spAutoFit/>
          </a:bodyPr>
          <a:lstStyle/>
          <a:p>
            <a:r>
              <a:rPr lang="zh-CN" altLang="en-US" dirty="0"/>
              <a:t>方法一：在CPU中设置一对上、下限寄存器，存放进程的上、下限地址</a:t>
            </a:r>
          </a:p>
        </p:txBody>
      </p:sp>
      <p:sp>
        <p:nvSpPr>
          <p:cNvPr id="4" name="文本框 3"/>
          <p:cNvSpPr txBox="1"/>
          <p:nvPr/>
        </p:nvSpPr>
        <p:spPr>
          <a:xfrm>
            <a:off x="4770284" y="1396966"/>
            <a:ext cx="4572000" cy="646331"/>
          </a:xfrm>
          <a:prstGeom prst="rect">
            <a:avLst/>
          </a:prstGeom>
          <a:noFill/>
        </p:spPr>
        <p:txBody>
          <a:bodyPr wrap="square" rtlCol="0" anchor="t">
            <a:spAutoFit/>
          </a:bodyPr>
          <a:lstStyle/>
          <a:p>
            <a:r>
              <a:rPr lang="zh-CN" altLang="en-US" dirty="0"/>
              <a:t>方法二：采用</a:t>
            </a:r>
            <a:r>
              <a:rPr lang="zh-CN" altLang="en-US" dirty="0">
                <a:solidFill>
                  <a:srgbClr val="FF0000"/>
                </a:solidFill>
              </a:rPr>
              <a:t>基地址</a:t>
            </a:r>
            <a:r>
              <a:rPr lang="zh-CN" altLang="en-US" dirty="0"/>
              <a:t>寄存器和</a:t>
            </a:r>
            <a:r>
              <a:rPr lang="zh-CN" altLang="en-US" dirty="0">
                <a:solidFill>
                  <a:srgbClr val="FF0000"/>
                </a:solidFill>
              </a:rPr>
              <a:t>界限寄存器</a:t>
            </a:r>
            <a:r>
              <a:rPr lang="zh-CN" altLang="en-US" dirty="0"/>
              <a:t>进行越界检查。</a:t>
            </a:r>
          </a:p>
        </p:txBody>
      </p:sp>
      <p:sp>
        <p:nvSpPr>
          <p:cNvPr id="2" name="文本框 1">
            <a:extLst>
              <a:ext uri="{FF2B5EF4-FFF2-40B4-BE49-F238E27FC236}">
                <a16:creationId xmlns:a16="http://schemas.microsoft.com/office/drawing/2014/main" id="{41383C6F-EEB3-4FD9-8576-E590C4034995}"/>
              </a:ext>
            </a:extLst>
          </p:cNvPr>
          <p:cNvSpPr txBox="1"/>
          <p:nvPr/>
        </p:nvSpPr>
        <p:spPr>
          <a:xfrm>
            <a:off x="5181600" y="2402473"/>
            <a:ext cx="1415772"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基地址寄存器</a:t>
            </a:r>
          </a:p>
        </p:txBody>
      </p:sp>
      <p:sp>
        <p:nvSpPr>
          <p:cNvPr id="5" name="文本框 4">
            <a:extLst>
              <a:ext uri="{FF2B5EF4-FFF2-40B4-BE49-F238E27FC236}">
                <a16:creationId xmlns:a16="http://schemas.microsoft.com/office/drawing/2014/main" id="{769ED345-9E70-49BC-93FC-9F2CACC1A8EE}"/>
              </a:ext>
            </a:extLst>
          </p:cNvPr>
          <p:cNvSpPr txBox="1"/>
          <p:nvPr/>
        </p:nvSpPr>
        <p:spPr>
          <a:xfrm>
            <a:off x="7086600" y="2402473"/>
            <a:ext cx="955711" cy="338554"/>
          </a:xfrm>
          <a:prstGeom prst="rect">
            <a:avLst/>
          </a:prstGeom>
          <a:noFill/>
          <a:ln w="12700">
            <a:solidFill>
              <a:schemeClr val="tx1"/>
            </a:solidFill>
          </a:ln>
        </p:spPr>
        <p:txBody>
          <a:bodyPr wrap="none" rtlCol="0">
            <a:spAutoFit/>
          </a:bodyPr>
          <a:lstStyle/>
          <a:p>
            <a:pPr algn="l"/>
            <a:r>
              <a:rPr lang="en-US" altLang="zh-CN" sz="1600" dirty="0">
                <a:solidFill>
                  <a:srgbClr val="FF0000"/>
                </a:solidFill>
              </a:rPr>
              <a:t>300,040</a:t>
            </a:r>
            <a:endParaRPr lang="zh-CN" altLang="en-US" sz="1600" dirty="0">
              <a:solidFill>
                <a:srgbClr val="FF0000"/>
              </a:solidFill>
            </a:endParaRPr>
          </a:p>
        </p:txBody>
      </p:sp>
      <p:sp>
        <p:nvSpPr>
          <p:cNvPr id="9" name="文本框 8">
            <a:extLst>
              <a:ext uri="{FF2B5EF4-FFF2-40B4-BE49-F238E27FC236}">
                <a16:creationId xmlns:a16="http://schemas.microsoft.com/office/drawing/2014/main" id="{80B00798-0A1A-4413-B8D9-373BFF8A9826}"/>
              </a:ext>
            </a:extLst>
          </p:cNvPr>
          <p:cNvSpPr txBox="1"/>
          <p:nvPr/>
        </p:nvSpPr>
        <p:spPr>
          <a:xfrm>
            <a:off x="5176652" y="3012073"/>
            <a:ext cx="1210588"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界限寄存器</a:t>
            </a:r>
          </a:p>
        </p:txBody>
      </p:sp>
      <p:sp>
        <p:nvSpPr>
          <p:cNvPr id="10" name="文本框 9">
            <a:extLst>
              <a:ext uri="{FF2B5EF4-FFF2-40B4-BE49-F238E27FC236}">
                <a16:creationId xmlns:a16="http://schemas.microsoft.com/office/drawing/2014/main" id="{2E066721-CE4B-46A4-9D48-1B9AE106C428}"/>
              </a:ext>
            </a:extLst>
          </p:cNvPr>
          <p:cNvSpPr txBox="1"/>
          <p:nvPr/>
        </p:nvSpPr>
        <p:spPr>
          <a:xfrm>
            <a:off x="7086600" y="3012073"/>
            <a:ext cx="955711" cy="338554"/>
          </a:xfrm>
          <a:prstGeom prst="rect">
            <a:avLst/>
          </a:prstGeom>
          <a:noFill/>
          <a:ln w="12700">
            <a:solidFill>
              <a:schemeClr val="tx1"/>
            </a:solidFill>
          </a:ln>
        </p:spPr>
        <p:txBody>
          <a:bodyPr wrap="none" rtlCol="0">
            <a:spAutoFit/>
          </a:bodyPr>
          <a:lstStyle/>
          <a:p>
            <a:pPr algn="l"/>
            <a:r>
              <a:rPr lang="en-US" altLang="zh-CN" sz="1600" dirty="0">
                <a:solidFill>
                  <a:srgbClr val="FF0000"/>
                </a:solidFill>
              </a:rPr>
              <a:t>120,900</a:t>
            </a:r>
            <a:endParaRPr lang="zh-CN" altLang="en-US" sz="1600" dirty="0">
              <a:solidFill>
                <a:srgbClr val="FF0000"/>
              </a:solidFill>
            </a:endParaRPr>
          </a:p>
        </p:txBody>
      </p:sp>
      <p:sp>
        <p:nvSpPr>
          <p:cNvPr id="11" name="文本框 10">
            <a:extLst>
              <a:ext uri="{FF2B5EF4-FFF2-40B4-BE49-F238E27FC236}">
                <a16:creationId xmlns:a16="http://schemas.microsoft.com/office/drawing/2014/main" id="{24008465-CD45-4392-9536-9E811E6E72A8}"/>
              </a:ext>
            </a:extLst>
          </p:cNvPr>
          <p:cNvSpPr txBox="1"/>
          <p:nvPr/>
        </p:nvSpPr>
        <p:spPr>
          <a:xfrm>
            <a:off x="5334000" y="3850273"/>
            <a:ext cx="3026791"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合法访问：</a:t>
            </a:r>
            <a:r>
              <a:rPr lang="en-US" altLang="zh-CN" sz="1600" dirty="0">
                <a:solidFill>
                  <a:srgbClr val="FF0000"/>
                </a:solidFill>
              </a:rPr>
              <a:t>300,040 ~ 420,939</a:t>
            </a:r>
            <a:endParaRPr lang="zh-CN" altLang="en-US" sz="1600" dirty="0">
              <a:solidFill>
                <a:srgbClr val="FF0000"/>
              </a:solidFill>
            </a:endParaRPr>
          </a:p>
        </p:txBody>
      </p:sp>
      <p:sp>
        <p:nvSpPr>
          <p:cNvPr id="6" name="文本框 5">
            <a:extLst>
              <a:ext uri="{FF2B5EF4-FFF2-40B4-BE49-F238E27FC236}">
                <a16:creationId xmlns:a16="http://schemas.microsoft.com/office/drawing/2014/main" id="{74EAEFE5-40FC-4984-9202-EF2E1AC28F93}"/>
              </a:ext>
            </a:extLst>
          </p:cNvPr>
          <p:cNvSpPr txBox="1"/>
          <p:nvPr/>
        </p:nvSpPr>
        <p:spPr>
          <a:xfrm>
            <a:off x="6933513" y="3350627"/>
            <a:ext cx="1261884" cy="276999"/>
          </a:xfrm>
          <a:prstGeom prst="rect">
            <a:avLst/>
          </a:prstGeom>
          <a:noFill/>
          <a:ln w="12700">
            <a:noFill/>
          </a:ln>
        </p:spPr>
        <p:txBody>
          <a:bodyPr wrap="none" rtlCol="0">
            <a:spAutoFit/>
          </a:bodyPr>
          <a:lstStyle/>
          <a:p>
            <a:pPr algn="l"/>
            <a:r>
              <a:rPr lang="zh-CN" altLang="en-US" sz="1200" dirty="0"/>
              <a:t>合法访问的长度</a:t>
            </a:r>
          </a:p>
        </p:txBody>
      </p:sp>
      <p:sp>
        <p:nvSpPr>
          <p:cNvPr id="7" name="文本框 6">
            <a:extLst>
              <a:ext uri="{FF2B5EF4-FFF2-40B4-BE49-F238E27FC236}">
                <a16:creationId xmlns:a16="http://schemas.microsoft.com/office/drawing/2014/main" id="{D8721E61-894F-4887-A1EA-007CDB52BFE5}"/>
              </a:ext>
            </a:extLst>
          </p:cNvPr>
          <p:cNvSpPr txBox="1"/>
          <p:nvPr/>
        </p:nvSpPr>
        <p:spPr>
          <a:xfrm>
            <a:off x="990600" y="772775"/>
            <a:ext cx="2954655" cy="369332"/>
          </a:xfrm>
          <a:prstGeom prst="rect">
            <a:avLst/>
          </a:prstGeom>
          <a:noFill/>
          <a:ln w="12700">
            <a:noFill/>
          </a:ln>
        </p:spPr>
        <p:txBody>
          <a:bodyPr wrap="none" rtlCol="0">
            <a:spAutoFit/>
          </a:bodyPr>
          <a:lstStyle/>
          <a:p>
            <a:pPr algn="l"/>
            <a:r>
              <a:rPr lang="zh-CN" altLang="en-US" dirty="0">
                <a:solidFill>
                  <a:srgbClr val="FF0000"/>
                </a:solidFill>
              </a:rPr>
              <a:t>每个进程有单独的内存空间</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blinds(horizontal)">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4650"/>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程序的装入的三种方式</a:t>
            </a:r>
          </a:p>
        </p:txBody>
      </p:sp>
      <p:sp>
        <p:nvSpPr>
          <p:cNvPr id="3" name="文本框 2">
            <a:extLst>
              <a:ext uri="{FF2B5EF4-FFF2-40B4-BE49-F238E27FC236}">
                <a16:creationId xmlns:a16="http://schemas.microsoft.com/office/drawing/2014/main" id="{A3BCEBF9-6750-A988-AE4B-EC8B99335CE6}"/>
              </a:ext>
            </a:extLst>
          </p:cNvPr>
          <p:cNvSpPr txBox="1"/>
          <p:nvPr/>
        </p:nvSpPr>
        <p:spPr>
          <a:xfrm>
            <a:off x="838200" y="1352550"/>
            <a:ext cx="7455887" cy="1884618"/>
          </a:xfrm>
          <a:prstGeom prst="rect">
            <a:avLst/>
          </a:prstGeom>
          <a:noFill/>
        </p:spPr>
        <p:txBody>
          <a:bodyPr wrap="none" rtlCol="0">
            <a:spAutoFit/>
          </a:bodyPr>
          <a:lstStyle/>
          <a:p>
            <a:pPr marL="342900" indent="-342900">
              <a:lnSpc>
                <a:spcPct val="150000"/>
              </a:lnSpc>
              <a:buFont typeface="Wingdings" panose="05000000000000000000" pitchFamily="2" charset="2"/>
              <a:buChar char="n"/>
            </a:pPr>
            <a:r>
              <a:rPr lang="zh-CN" altLang="en-US" sz="2000" dirty="0"/>
              <a:t>早期</a:t>
            </a:r>
            <a:r>
              <a:rPr lang="zh-CN" altLang="en-US" sz="2000" dirty="0">
                <a:solidFill>
                  <a:srgbClr val="FF0000"/>
                </a:solidFill>
              </a:rPr>
              <a:t>单道程序</a:t>
            </a:r>
            <a:r>
              <a:rPr lang="zh-CN" altLang="en-US" sz="2000" dirty="0"/>
              <a:t>采用</a:t>
            </a:r>
            <a:r>
              <a:rPr lang="zh-CN" altLang="en-US" sz="2000" dirty="0">
                <a:solidFill>
                  <a:srgbClr val="FF0000"/>
                </a:solidFill>
              </a:rPr>
              <a:t>绝对装入方式</a:t>
            </a:r>
            <a:r>
              <a:rPr lang="zh-CN" altLang="en-US" sz="2000" dirty="0"/>
              <a:t>，</a:t>
            </a:r>
            <a:r>
              <a:rPr lang="en-US" altLang="zh-CN" sz="2000" dirty="0"/>
              <a:t>DOS</a:t>
            </a:r>
            <a:r>
              <a:rPr lang="zh-CN" altLang="en-US" sz="2000" dirty="0"/>
              <a:t>（</a:t>
            </a:r>
            <a:r>
              <a:rPr lang="zh-CN" altLang="en-US" sz="2000" dirty="0">
                <a:solidFill>
                  <a:srgbClr val="FF0000"/>
                </a:solidFill>
              </a:rPr>
              <a:t>小系统</a:t>
            </a:r>
            <a:r>
              <a:rPr lang="zh-CN" altLang="en-US" sz="2000" dirty="0"/>
              <a:t>）</a:t>
            </a:r>
            <a:endParaRPr lang="en-US" altLang="zh-CN" sz="2000" dirty="0"/>
          </a:p>
          <a:p>
            <a:pPr marL="342900" indent="-342900">
              <a:lnSpc>
                <a:spcPct val="150000"/>
              </a:lnSpc>
              <a:buFont typeface="Wingdings" panose="05000000000000000000" pitchFamily="2" charset="2"/>
              <a:buChar char="n"/>
            </a:pPr>
            <a:r>
              <a:rPr lang="zh-CN" altLang="en-US" sz="2000" dirty="0"/>
              <a:t>用户程序编译后</a:t>
            </a:r>
            <a:r>
              <a:rPr lang="zh-CN" altLang="en-US" sz="2000" dirty="0">
                <a:solidFill>
                  <a:srgbClr val="FF0000"/>
                </a:solidFill>
              </a:rPr>
              <a:t>产生绝对地址</a:t>
            </a:r>
            <a:r>
              <a:rPr lang="zh-CN" altLang="en-US" sz="2000" dirty="0"/>
              <a:t>（即物理地址）的目标代码</a:t>
            </a:r>
            <a:endParaRPr lang="en-US" altLang="zh-CN" sz="2000" dirty="0"/>
          </a:p>
          <a:p>
            <a:pPr marL="342900" indent="-342900">
              <a:lnSpc>
                <a:spcPct val="150000"/>
              </a:lnSpc>
              <a:buFont typeface="Wingdings" panose="05000000000000000000" pitchFamily="2" charset="2"/>
              <a:buChar char="n"/>
            </a:pPr>
            <a:r>
              <a:rPr lang="zh-CN" altLang="en-US" sz="2000" dirty="0"/>
              <a:t>程序装入</a:t>
            </a:r>
            <a:r>
              <a:rPr lang="zh-CN" altLang="en-US" sz="2000" dirty="0">
                <a:solidFill>
                  <a:srgbClr val="FF0000"/>
                </a:solidFill>
              </a:rPr>
              <a:t>位置固定</a:t>
            </a:r>
            <a:endParaRPr lang="en-US" altLang="zh-CN" sz="2000" dirty="0">
              <a:solidFill>
                <a:srgbClr val="FF0000"/>
              </a:solidFill>
            </a:endParaRPr>
          </a:p>
          <a:p>
            <a:pPr marL="342900" indent="-342900">
              <a:lnSpc>
                <a:spcPct val="150000"/>
              </a:lnSpc>
              <a:buFont typeface="Wingdings" panose="05000000000000000000" pitchFamily="2" charset="2"/>
              <a:buChar char="n"/>
            </a:pPr>
            <a:r>
              <a:rPr lang="zh-CN" altLang="en-US" sz="2000" dirty="0"/>
              <a:t>程序相对地址（逻辑地址）与实际内存地址相同，</a:t>
            </a:r>
            <a:r>
              <a:rPr lang="zh-CN" altLang="en-US" sz="2000" dirty="0">
                <a:solidFill>
                  <a:srgbClr val="FF0000"/>
                </a:solidFill>
              </a:rPr>
              <a:t>无需重定位</a:t>
            </a:r>
          </a:p>
        </p:txBody>
      </p:sp>
      <p:sp>
        <p:nvSpPr>
          <p:cNvPr id="4" name="文本框 3">
            <a:extLst>
              <a:ext uri="{FF2B5EF4-FFF2-40B4-BE49-F238E27FC236}">
                <a16:creationId xmlns:a16="http://schemas.microsoft.com/office/drawing/2014/main" id="{2018A332-F9B7-B148-37C9-49D1B72434C2}"/>
              </a:ext>
            </a:extLst>
          </p:cNvPr>
          <p:cNvSpPr txBox="1"/>
          <p:nvPr/>
        </p:nvSpPr>
        <p:spPr>
          <a:xfrm>
            <a:off x="1219200" y="819150"/>
            <a:ext cx="1646605" cy="338554"/>
          </a:xfrm>
          <a:prstGeom prst="rect">
            <a:avLst/>
          </a:prstGeom>
          <a:noFill/>
          <a:ln w="12700">
            <a:solidFill>
              <a:schemeClr val="tx1"/>
            </a:solidFill>
          </a:ln>
        </p:spPr>
        <p:txBody>
          <a:bodyPr wrap="none" rtlCol="0">
            <a:spAutoFit/>
          </a:bodyPr>
          <a:lstStyle/>
          <a:p>
            <a:r>
              <a:rPr lang="en-US" altLang="zh-CN" sz="1600" dirty="0">
                <a:solidFill>
                  <a:srgbClr val="FF0000"/>
                </a:solidFill>
              </a:rPr>
              <a:t>1. </a:t>
            </a:r>
            <a:r>
              <a:rPr lang="zh-CN" altLang="en-US" sz="1600" dirty="0">
                <a:solidFill>
                  <a:srgbClr val="FF0000"/>
                </a:solidFill>
              </a:rPr>
              <a:t>绝对装入方式</a:t>
            </a:r>
          </a:p>
        </p:txBody>
      </p:sp>
      <p:sp>
        <p:nvSpPr>
          <p:cNvPr id="5" name="文本框 4">
            <a:extLst>
              <a:ext uri="{FF2B5EF4-FFF2-40B4-BE49-F238E27FC236}">
                <a16:creationId xmlns:a16="http://schemas.microsoft.com/office/drawing/2014/main" id="{8CB59043-5424-7529-CA91-4AB4F27E64E5}"/>
              </a:ext>
            </a:extLst>
          </p:cNvPr>
          <p:cNvSpPr txBox="1"/>
          <p:nvPr/>
        </p:nvSpPr>
        <p:spPr>
          <a:xfrm>
            <a:off x="2743200" y="3867150"/>
            <a:ext cx="2236510" cy="830997"/>
          </a:xfrm>
          <a:prstGeom prst="rect">
            <a:avLst/>
          </a:prstGeom>
          <a:noFill/>
          <a:ln w="12700">
            <a:solidFill>
              <a:schemeClr val="tx1"/>
            </a:solidFill>
          </a:ln>
        </p:spPr>
        <p:txBody>
          <a:bodyPr wrap="none" rtlCol="0">
            <a:spAutoFit/>
          </a:bodyPr>
          <a:lstStyle/>
          <a:p>
            <a:pPr algn="l"/>
            <a:r>
              <a:rPr lang="zh-CN" altLang="en-US" sz="1600" dirty="0"/>
              <a:t>地址确定方法：</a:t>
            </a:r>
            <a:endParaRPr lang="en-US" altLang="zh-CN" sz="1600" dirty="0"/>
          </a:p>
          <a:p>
            <a:pPr algn="l"/>
            <a:r>
              <a:rPr lang="zh-CN" altLang="en-US" sz="1600" dirty="0"/>
              <a:t>直接使用绝对地址</a:t>
            </a:r>
            <a:endParaRPr lang="en-US" altLang="zh-CN" sz="1600" dirty="0"/>
          </a:p>
          <a:p>
            <a:pPr algn="l"/>
            <a:r>
              <a:rPr lang="zh-CN" altLang="en-US" sz="1600" dirty="0"/>
              <a:t>使用符号（变量）地址</a:t>
            </a:r>
          </a:p>
        </p:txBody>
      </p:sp>
    </p:spTree>
    <p:extLst>
      <p:ext uri="{BB962C8B-B14F-4D97-AF65-F5344CB8AC3E}">
        <p14:creationId xmlns:p14="http://schemas.microsoft.com/office/powerpoint/2010/main" val="2812514567"/>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4650"/>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程序的装入的三种方式</a:t>
            </a:r>
          </a:p>
        </p:txBody>
      </p:sp>
      <p:sp>
        <p:nvSpPr>
          <p:cNvPr id="3" name="文本框 2">
            <a:extLst>
              <a:ext uri="{FF2B5EF4-FFF2-40B4-BE49-F238E27FC236}">
                <a16:creationId xmlns:a16="http://schemas.microsoft.com/office/drawing/2014/main" id="{A3BCEBF9-6750-A988-AE4B-EC8B99335CE6}"/>
              </a:ext>
            </a:extLst>
          </p:cNvPr>
          <p:cNvSpPr txBox="1"/>
          <p:nvPr/>
        </p:nvSpPr>
        <p:spPr>
          <a:xfrm>
            <a:off x="533400" y="1352550"/>
            <a:ext cx="8294258" cy="1289905"/>
          </a:xfrm>
          <a:prstGeom prst="rect">
            <a:avLst/>
          </a:prstGeom>
          <a:noFill/>
        </p:spPr>
        <p:txBody>
          <a:bodyPr wrap="none" rtlCol="0">
            <a:spAutoFit/>
          </a:bodyPr>
          <a:lstStyle/>
          <a:p>
            <a:pPr marL="285750" indent="-285750">
              <a:lnSpc>
                <a:spcPct val="150000"/>
              </a:lnSpc>
              <a:buFont typeface="Wingdings" panose="05000000000000000000" pitchFamily="2" charset="2"/>
              <a:buChar char="n"/>
            </a:pPr>
            <a:r>
              <a:rPr lang="zh-CN" altLang="en-US" dirty="0"/>
              <a:t> 编译、链接后的装入模块的地址都是从</a:t>
            </a:r>
            <a:r>
              <a:rPr lang="en-US" altLang="zh-CN" dirty="0"/>
              <a:t>0</a:t>
            </a:r>
            <a:r>
              <a:rPr lang="zh-CN" altLang="en-US" dirty="0"/>
              <a:t>开始的，其他地址相对起始地址计算</a:t>
            </a:r>
            <a:endParaRPr lang="en-US" altLang="zh-CN" dirty="0"/>
          </a:p>
          <a:p>
            <a:pPr marL="342900" indent="-342900">
              <a:lnSpc>
                <a:spcPct val="150000"/>
              </a:lnSpc>
              <a:buFont typeface="Wingdings" panose="05000000000000000000" pitchFamily="2" charset="2"/>
              <a:buChar char="n"/>
            </a:pPr>
            <a:r>
              <a:rPr lang="zh-CN" altLang="en-US" dirty="0">
                <a:solidFill>
                  <a:srgbClr val="FF0000"/>
                </a:solidFill>
              </a:rPr>
              <a:t>逻辑地址</a:t>
            </a:r>
            <a:r>
              <a:rPr lang="zh-CN" altLang="en-US" dirty="0"/>
              <a:t>和</a:t>
            </a:r>
            <a:r>
              <a:rPr lang="zh-CN" altLang="en-US" dirty="0">
                <a:solidFill>
                  <a:srgbClr val="FF0000"/>
                </a:solidFill>
              </a:rPr>
              <a:t>物理地址</a:t>
            </a:r>
            <a:r>
              <a:rPr lang="zh-CN" altLang="en-US" dirty="0"/>
              <a:t>不同，采用可重定位装入方式</a:t>
            </a:r>
            <a:endParaRPr lang="en-US" altLang="zh-CN" dirty="0">
              <a:solidFill>
                <a:srgbClr val="FF0000"/>
              </a:solidFill>
            </a:endParaRPr>
          </a:p>
          <a:p>
            <a:pPr marL="342900" indent="-342900">
              <a:lnSpc>
                <a:spcPct val="150000"/>
              </a:lnSpc>
              <a:buFont typeface="Wingdings" panose="05000000000000000000" pitchFamily="2" charset="2"/>
              <a:buChar char="n"/>
            </a:pPr>
            <a:r>
              <a:rPr lang="zh-CN" altLang="en-US" dirty="0"/>
              <a:t>根据模块装入内存的起始地址修改模块内其他逻辑地址</a:t>
            </a:r>
            <a:endParaRPr lang="en-US" altLang="zh-CN" dirty="0"/>
          </a:p>
        </p:txBody>
      </p:sp>
      <p:sp>
        <p:nvSpPr>
          <p:cNvPr id="4" name="文本框 3">
            <a:extLst>
              <a:ext uri="{FF2B5EF4-FFF2-40B4-BE49-F238E27FC236}">
                <a16:creationId xmlns:a16="http://schemas.microsoft.com/office/drawing/2014/main" id="{2018A332-F9B7-B148-37C9-49D1B72434C2}"/>
              </a:ext>
            </a:extLst>
          </p:cNvPr>
          <p:cNvSpPr txBox="1"/>
          <p:nvPr/>
        </p:nvSpPr>
        <p:spPr>
          <a:xfrm>
            <a:off x="1044677" y="666750"/>
            <a:ext cx="3079689" cy="307777"/>
          </a:xfrm>
          <a:prstGeom prst="rect">
            <a:avLst/>
          </a:prstGeom>
          <a:noFill/>
          <a:ln w="12700">
            <a:solidFill>
              <a:schemeClr val="tx1"/>
            </a:solidFill>
          </a:ln>
        </p:spPr>
        <p:txBody>
          <a:bodyPr wrap="none" rtlCol="0">
            <a:spAutoFit/>
          </a:bodyPr>
          <a:lstStyle/>
          <a:p>
            <a:r>
              <a:rPr lang="en-US" altLang="zh-CN" sz="1400" dirty="0">
                <a:solidFill>
                  <a:srgbClr val="FF0000"/>
                </a:solidFill>
              </a:rPr>
              <a:t>2. </a:t>
            </a:r>
            <a:r>
              <a:rPr lang="zh-CN" altLang="en-US" sz="1400" dirty="0">
                <a:solidFill>
                  <a:srgbClr val="FF0000"/>
                </a:solidFill>
              </a:rPr>
              <a:t>可重定位装入方式</a:t>
            </a:r>
            <a:r>
              <a:rPr lang="zh-CN" altLang="en-US" sz="1400" dirty="0"/>
              <a:t>（</a:t>
            </a:r>
            <a:r>
              <a:rPr lang="zh-CN" altLang="en-US" sz="1400" dirty="0">
                <a:solidFill>
                  <a:srgbClr val="FF0000"/>
                </a:solidFill>
              </a:rPr>
              <a:t>静态重定位</a:t>
            </a:r>
            <a:r>
              <a:rPr lang="zh-CN" altLang="en-US" sz="1400" dirty="0"/>
              <a:t>）</a:t>
            </a:r>
          </a:p>
        </p:txBody>
      </p:sp>
      <p:sp>
        <p:nvSpPr>
          <p:cNvPr id="6" name="文本框 5">
            <a:extLst>
              <a:ext uri="{FF2B5EF4-FFF2-40B4-BE49-F238E27FC236}">
                <a16:creationId xmlns:a16="http://schemas.microsoft.com/office/drawing/2014/main" id="{6388E55C-696D-F1FF-5094-1A2E88452D01}"/>
              </a:ext>
            </a:extLst>
          </p:cNvPr>
          <p:cNvSpPr txBox="1"/>
          <p:nvPr/>
        </p:nvSpPr>
        <p:spPr>
          <a:xfrm>
            <a:off x="1044677" y="1041561"/>
            <a:ext cx="6629400" cy="377411"/>
          </a:xfrm>
          <a:prstGeom prst="rect">
            <a:avLst/>
          </a:prstGeom>
          <a:noFill/>
          <a:ln w="12700">
            <a:solidFill>
              <a:schemeClr val="tx1"/>
            </a:solidFill>
          </a:ln>
        </p:spPr>
        <p:txBody>
          <a:bodyPr wrap="square">
            <a:spAutoFit/>
          </a:bodyPr>
          <a:lstStyle/>
          <a:p>
            <a:pPr>
              <a:lnSpc>
                <a:spcPct val="150000"/>
              </a:lnSpc>
            </a:pPr>
            <a:r>
              <a:rPr lang="zh-CN" altLang="en-US" sz="1400" dirty="0"/>
              <a:t>多道程序环境下，编译程序不可预知经编译后所得到的目标模块应放在内存的何处</a:t>
            </a:r>
            <a:endParaRPr lang="en-US" altLang="zh-CN" sz="1400" dirty="0"/>
          </a:p>
        </p:txBody>
      </p:sp>
      <p:pic>
        <p:nvPicPr>
          <p:cNvPr id="7" name="Picture 4" descr="4-3">
            <a:extLst>
              <a:ext uri="{FF2B5EF4-FFF2-40B4-BE49-F238E27FC236}">
                <a16:creationId xmlns:a16="http://schemas.microsoft.com/office/drawing/2014/main" id="{BFB049AC-65ED-DE68-8B2A-D38DE6B9920B}"/>
              </a:ext>
            </a:extLst>
          </p:cNvPr>
          <p:cNvPicPr>
            <a:picLocks noChangeAspect="1"/>
          </p:cNvPicPr>
          <p:nvPr/>
        </p:nvPicPr>
        <p:blipFill>
          <a:blip r:embed="rId3"/>
          <a:stretch>
            <a:fillRect/>
          </a:stretch>
        </p:blipFill>
        <p:spPr>
          <a:xfrm>
            <a:off x="626806" y="2724150"/>
            <a:ext cx="3962400" cy="2396865"/>
          </a:xfrm>
          <a:prstGeom prst="rect">
            <a:avLst/>
          </a:prstGeom>
          <a:noFill/>
          <a:ln w="9525">
            <a:noFill/>
          </a:ln>
        </p:spPr>
      </p:pic>
      <p:sp>
        <p:nvSpPr>
          <p:cNvPr id="8" name="文本框 7">
            <a:extLst>
              <a:ext uri="{FF2B5EF4-FFF2-40B4-BE49-F238E27FC236}">
                <a16:creationId xmlns:a16="http://schemas.microsoft.com/office/drawing/2014/main" id="{731F0193-F8C8-8582-3429-1131E8C68D23}"/>
              </a:ext>
            </a:extLst>
          </p:cNvPr>
          <p:cNvSpPr txBox="1"/>
          <p:nvPr/>
        </p:nvSpPr>
        <p:spPr>
          <a:xfrm>
            <a:off x="4800600" y="2963354"/>
            <a:ext cx="3954929" cy="954107"/>
          </a:xfrm>
          <a:prstGeom prst="rect">
            <a:avLst/>
          </a:prstGeom>
          <a:noFill/>
          <a:ln w="12700">
            <a:solidFill>
              <a:schemeClr val="tx1"/>
            </a:solidFill>
          </a:ln>
        </p:spPr>
        <p:txBody>
          <a:bodyPr wrap="none" rtlCol="0">
            <a:spAutoFit/>
          </a:bodyPr>
          <a:lstStyle/>
          <a:p>
            <a:pPr algn="l"/>
            <a:r>
              <a:rPr lang="zh-CN" altLang="en-US" sz="1400" dirty="0">
                <a:solidFill>
                  <a:srgbClr val="FF0000"/>
                </a:solidFill>
              </a:rPr>
              <a:t>重定位</a:t>
            </a:r>
            <a:r>
              <a:rPr lang="zh-CN" altLang="en-US" sz="1400" dirty="0"/>
              <a:t>：装入时对目标模块逻辑地址修改的过程</a:t>
            </a:r>
            <a:endParaRPr lang="en-US" altLang="zh-CN" sz="1400" dirty="0"/>
          </a:p>
          <a:p>
            <a:pPr algn="l"/>
            <a:endParaRPr lang="en-US" altLang="zh-CN" sz="1400" dirty="0"/>
          </a:p>
          <a:p>
            <a:pPr algn="l"/>
            <a:r>
              <a:rPr lang="zh-CN" altLang="en-US" sz="1400" dirty="0">
                <a:solidFill>
                  <a:srgbClr val="FF0000"/>
                </a:solidFill>
              </a:rPr>
              <a:t>静态重定位</a:t>
            </a:r>
            <a:r>
              <a:rPr lang="zh-CN" altLang="en-US" sz="1400" dirty="0"/>
              <a:t>：地址变换在装入时一次完成</a:t>
            </a:r>
            <a:endParaRPr lang="en-US" altLang="zh-CN" sz="1400" dirty="0"/>
          </a:p>
          <a:p>
            <a:pPr algn="l"/>
            <a:r>
              <a:rPr lang="zh-CN" altLang="en-US" sz="1400" dirty="0"/>
              <a:t>且以后</a:t>
            </a:r>
            <a:r>
              <a:rPr lang="zh-CN" altLang="en-US" sz="1400" dirty="0">
                <a:solidFill>
                  <a:srgbClr val="FF0000"/>
                </a:solidFill>
              </a:rPr>
              <a:t>不能改变</a:t>
            </a:r>
          </a:p>
        </p:txBody>
      </p:sp>
      <p:sp>
        <p:nvSpPr>
          <p:cNvPr id="9" name="文本框 8">
            <a:extLst>
              <a:ext uri="{FF2B5EF4-FFF2-40B4-BE49-F238E27FC236}">
                <a16:creationId xmlns:a16="http://schemas.microsoft.com/office/drawing/2014/main" id="{8D3AAC66-05FB-7F64-0EB8-7DC2676FB999}"/>
              </a:ext>
            </a:extLst>
          </p:cNvPr>
          <p:cNvSpPr txBox="1"/>
          <p:nvPr/>
        </p:nvSpPr>
        <p:spPr>
          <a:xfrm>
            <a:off x="1082777" y="3105150"/>
            <a:ext cx="1026243" cy="246221"/>
          </a:xfrm>
          <a:prstGeom prst="rect">
            <a:avLst/>
          </a:prstGeom>
          <a:solidFill>
            <a:schemeClr val="bg1"/>
          </a:solidFill>
          <a:ln w="12700">
            <a:solidFill>
              <a:schemeClr val="tx1"/>
            </a:solidFill>
          </a:ln>
        </p:spPr>
        <p:txBody>
          <a:bodyPr wrap="none" rtlCol="0">
            <a:spAutoFit/>
          </a:bodyPr>
          <a:lstStyle/>
          <a:p>
            <a:pPr algn="l"/>
            <a:r>
              <a:rPr lang="en-US" altLang="zh-CN" sz="1000" dirty="0"/>
              <a:t>LOAD 1, 2500</a:t>
            </a:r>
            <a:endParaRPr lang="zh-CN" altLang="en-US" sz="1000" dirty="0"/>
          </a:p>
        </p:txBody>
      </p:sp>
      <p:cxnSp>
        <p:nvCxnSpPr>
          <p:cNvPr id="11" name="直接箭头连接符 10">
            <a:extLst>
              <a:ext uri="{FF2B5EF4-FFF2-40B4-BE49-F238E27FC236}">
                <a16:creationId xmlns:a16="http://schemas.microsoft.com/office/drawing/2014/main" id="{96DCBD85-613E-A3EF-54E7-394101ED98A4}"/>
              </a:ext>
            </a:extLst>
          </p:cNvPr>
          <p:cNvCxnSpPr>
            <a:cxnSpLocks/>
          </p:cNvCxnSpPr>
          <p:nvPr/>
        </p:nvCxnSpPr>
        <p:spPr>
          <a:xfrm>
            <a:off x="2209800" y="3409950"/>
            <a:ext cx="1712588" cy="152400"/>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2198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4650"/>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程序的装入的三种方式</a:t>
            </a:r>
          </a:p>
        </p:txBody>
      </p:sp>
      <p:sp>
        <p:nvSpPr>
          <p:cNvPr id="3" name="文本框 2">
            <a:extLst>
              <a:ext uri="{FF2B5EF4-FFF2-40B4-BE49-F238E27FC236}">
                <a16:creationId xmlns:a16="http://schemas.microsoft.com/office/drawing/2014/main" id="{A3BCEBF9-6750-A988-AE4B-EC8B99335CE6}"/>
              </a:ext>
            </a:extLst>
          </p:cNvPr>
          <p:cNvSpPr txBox="1"/>
          <p:nvPr/>
        </p:nvSpPr>
        <p:spPr>
          <a:xfrm>
            <a:off x="138112" y="1123950"/>
            <a:ext cx="5639685" cy="2634183"/>
          </a:xfrm>
          <a:prstGeom prst="rect">
            <a:avLst/>
          </a:prstGeom>
          <a:noFill/>
        </p:spPr>
        <p:txBody>
          <a:bodyPr wrap="none" rtlCol="0">
            <a:spAutoFit/>
          </a:bodyPr>
          <a:lstStyle/>
          <a:p>
            <a:pPr marL="285750" indent="-285750">
              <a:lnSpc>
                <a:spcPct val="150000"/>
              </a:lnSpc>
              <a:buFont typeface="Wingdings" panose="05000000000000000000" pitchFamily="2" charset="2"/>
              <a:buChar char="n"/>
            </a:pPr>
            <a:r>
              <a:rPr lang="zh-CN" altLang="en-US" sz="1600" dirty="0"/>
              <a:t> </a:t>
            </a:r>
            <a:r>
              <a:rPr lang="zh-CN" altLang="en-US" sz="1600" dirty="0">
                <a:solidFill>
                  <a:srgbClr val="00B0F0"/>
                </a:solidFill>
              </a:rPr>
              <a:t>静态重定位</a:t>
            </a:r>
            <a:r>
              <a:rPr lang="zh-CN" altLang="en-US" sz="1600" dirty="0"/>
              <a:t>不允许程序运行时在内存移动</a:t>
            </a:r>
            <a:endParaRPr lang="en-US" altLang="zh-CN" sz="1600" dirty="0"/>
          </a:p>
          <a:p>
            <a:pPr marL="285750" indent="-285750">
              <a:lnSpc>
                <a:spcPct val="150000"/>
              </a:lnSpc>
              <a:buFont typeface="Wingdings" panose="05000000000000000000" pitchFamily="2" charset="2"/>
              <a:buChar char="n"/>
            </a:pPr>
            <a:r>
              <a:rPr lang="zh-CN" altLang="en-US" sz="1600" dirty="0"/>
              <a:t> 程序代码经常需要移动</a:t>
            </a:r>
            <a:endParaRPr lang="en-US" altLang="zh-CN" sz="1600" dirty="0"/>
          </a:p>
          <a:p>
            <a:pPr marL="285750" indent="-285750">
              <a:lnSpc>
                <a:spcPct val="150000"/>
              </a:lnSpc>
              <a:buFont typeface="Wingdings" panose="05000000000000000000" pitchFamily="2" charset="2"/>
              <a:buChar char="n"/>
            </a:pPr>
            <a:r>
              <a:rPr lang="zh-CN" altLang="en-US" sz="1600" dirty="0"/>
              <a:t> </a:t>
            </a:r>
            <a:r>
              <a:rPr lang="zh-CN" altLang="en-US" sz="1600" dirty="0">
                <a:solidFill>
                  <a:srgbClr val="FF0000"/>
                </a:solidFill>
              </a:rPr>
              <a:t>动态重定位</a:t>
            </a:r>
            <a:r>
              <a:rPr lang="en-US" altLang="zh-CN" sz="1600" dirty="0"/>
              <a:t>——</a:t>
            </a:r>
            <a:r>
              <a:rPr lang="zh-CN" altLang="en-US" sz="1600" dirty="0"/>
              <a:t>动态运行时装入：</a:t>
            </a:r>
            <a:endParaRPr lang="en-US" altLang="zh-CN" sz="1600" dirty="0"/>
          </a:p>
          <a:p>
            <a:pPr>
              <a:lnSpc>
                <a:spcPct val="150000"/>
              </a:lnSpc>
            </a:pPr>
            <a:r>
              <a:rPr lang="zh-CN" altLang="en-US" sz="1600" dirty="0"/>
              <a:t>（</a:t>
            </a:r>
            <a:r>
              <a:rPr lang="en-US" altLang="zh-CN" sz="1600" dirty="0"/>
              <a:t>1</a:t>
            </a:r>
            <a:r>
              <a:rPr lang="zh-CN" altLang="en-US" sz="1600" dirty="0"/>
              <a:t>）装入时逻辑地址不变，</a:t>
            </a:r>
            <a:r>
              <a:rPr lang="zh-CN" altLang="en-US" sz="1600" dirty="0">
                <a:solidFill>
                  <a:srgbClr val="FF0000"/>
                </a:solidFill>
              </a:rPr>
              <a:t>装入</a:t>
            </a:r>
            <a:r>
              <a:rPr lang="zh-CN" altLang="en-US" sz="1600" dirty="0"/>
              <a:t>内存的模块全采用</a:t>
            </a:r>
            <a:r>
              <a:rPr lang="zh-CN" altLang="en-US" sz="1600" dirty="0">
                <a:solidFill>
                  <a:srgbClr val="FF0000"/>
                </a:solidFill>
              </a:rPr>
              <a:t>逻辑地址</a:t>
            </a:r>
            <a:endParaRPr lang="en-US" altLang="zh-CN" sz="1600" dirty="0">
              <a:solidFill>
                <a:srgbClr val="FF0000"/>
              </a:solidFill>
            </a:endParaRPr>
          </a:p>
          <a:p>
            <a:pPr>
              <a:lnSpc>
                <a:spcPct val="150000"/>
              </a:lnSpc>
            </a:pPr>
            <a:r>
              <a:rPr lang="zh-CN" altLang="en-US" sz="1600" dirty="0"/>
              <a:t>（</a:t>
            </a:r>
            <a:r>
              <a:rPr lang="en-US" altLang="zh-CN" sz="1600" dirty="0"/>
              <a:t>2</a:t>
            </a:r>
            <a:r>
              <a:rPr lang="zh-CN" altLang="en-US" sz="1600" dirty="0"/>
              <a:t>）</a:t>
            </a:r>
            <a:r>
              <a:rPr lang="zh-CN" altLang="en-US" sz="1600" dirty="0">
                <a:solidFill>
                  <a:srgbClr val="FF0000"/>
                </a:solidFill>
              </a:rPr>
              <a:t>运行时才</a:t>
            </a:r>
            <a:r>
              <a:rPr lang="zh-CN" altLang="en-US" sz="1600" dirty="0"/>
              <a:t>地址</a:t>
            </a:r>
            <a:r>
              <a:rPr lang="zh-CN" altLang="en-US" sz="1600" dirty="0">
                <a:solidFill>
                  <a:srgbClr val="FF0000"/>
                </a:solidFill>
              </a:rPr>
              <a:t>转换</a:t>
            </a:r>
            <a:endParaRPr lang="en-US" altLang="zh-CN" sz="1600" dirty="0">
              <a:solidFill>
                <a:srgbClr val="FF0000"/>
              </a:solidFill>
            </a:endParaRPr>
          </a:p>
          <a:p>
            <a:pPr>
              <a:lnSpc>
                <a:spcPct val="150000"/>
              </a:lnSpc>
            </a:pPr>
            <a:r>
              <a:rPr lang="zh-CN" altLang="en-US" sz="1600" dirty="0"/>
              <a:t>（</a:t>
            </a:r>
            <a:r>
              <a:rPr lang="en-US" altLang="zh-CN" sz="1600" dirty="0"/>
              <a:t>3</a:t>
            </a:r>
            <a:r>
              <a:rPr lang="zh-CN" altLang="en-US" sz="1600" dirty="0"/>
              <a:t>）需要硬件</a:t>
            </a:r>
            <a:r>
              <a:rPr lang="zh-CN" altLang="en-US" sz="1600" dirty="0">
                <a:solidFill>
                  <a:srgbClr val="FF0000"/>
                </a:solidFill>
              </a:rPr>
              <a:t>重定位寄存器</a:t>
            </a:r>
            <a:r>
              <a:rPr lang="zh-CN" altLang="en-US" sz="1600" dirty="0"/>
              <a:t>支持</a:t>
            </a:r>
            <a:endParaRPr lang="en-US" altLang="zh-CN" sz="1600" dirty="0"/>
          </a:p>
          <a:p>
            <a:pPr>
              <a:lnSpc>
                <a:spcPct val="150000"/>
              </a:lnSpc>
            </a:pPr>
            <a:r>
              <a:rPr lang="zh-CN" altLang="en-US" sz="1600" dirty="0"/>
              <a:t>（</a:t>
            </a:r>
            <a:r>
              <a:rPr lang="en-US" altLang="zh-CN" sz="1600" dirty="0"/>
              <a:t>4</a:t>
            </a:r>
            <a:r>
              <a:rPr lang="zh-CN" altLang="en-US" sz="1600" dirty="0"/>
              <a:t>）允许程序在内存中移动位置</a:t>
            </a:r>
            <a:endParaRPr lang="en-US" altLang="zh-CN" sz="1600" dirty="0"/>
          </a:p>
        </p:txBody>
      </p:sp>
      <p:sp>
        <p:nvSpPr>
          <p:cNvPr id="4" name="文本框 3">
            <a:extLst>
              <a:ext uri="{FF2B5EF4-FFF2-40B4-BE49-F238E27FC236}">
                <a16:creationId xmlns:a16="http://schemas.microsoft.com/office/drawing/2014/main" id="{2018A332-F9B7-B148-37C9-49D1B72434C2}"/>
              </a:ext>
            </a:extLst>
          </p:cNvPr>
          <p:cNvSpPr txBox="1"/>
          <p:nvPr/>
        </p:nvSpPr>
        <p:spPr>
          <a:xfrm>
            <a:off x="1044677" y="666750"/>
            <a:ext cx="2268570" cy="400110"/>
          </a:xfrm>
          <a:prstGeom prst="rect">
            <a:avLst/>
          </a:prstGeom>
          <a:noFill/>
          <a:ln w="12700">
            <a:solidFill>
              <a:schemeClr val="tx1"/>
            </a:solidFill>
          </a:ln>
        </p:spPr>
        <p:txBody>
          <a:bodyPr wrap="none" rtlCol="0">
            <a:spAutoFit/>
          </a:bodyPr>
          <a:lstStyle/>
          <a:p>
            <a:r>
              <a:rPr lang="en-US" altLang="zh-CN" sz="2000" dirty="0">
                <a:solidFill>
                  <a:srgbClr val="FF0000"/>
                </a:solidFill>
              </a:rPr>
              <a:t>3. </a:t>
            </a:r>
            <a:r>
              <a:rPr lang="zh-CN" altLang="en-US" sz="2000" dirty="0">
                <a:solidFill>
                  <a:srgbClr val="FF0000"/>
                </a:solidFill>
              </a:rPr>
              <a:t>动态运行时装入</a:t>
            </a:r>
            <a:endParaRPr lang="zh-CN" altLang="en-US" sz="2000" dirty="0"/>
          </a:p>
        </p:txBody>
      </p:sp>
      <p:pic>
        <p:nvPicPr>
          <p:cNvPr id="2" name="Picture 2">
            <a:extLst>
              <a:ext uri="{FF2B5EF4-FFF2-40B4-BE49-F238E27FC236}">
                <a16:creationId xmlns:a16="http://schemas.microsoft.com/office/drawing/2014/main" id="{D89CCF23-2943-F574-AEFA-BF9B36BD1643}"/>
              </a:ext>
            </a:extLst>
          </p:cNvPr>
          <p:cNvPicPr>
            <a:picLocks noChangeAspect="1"/>
          </p:cNvPicPr>
          <p:nvPr/>
        </p:nvPicPr>
        <p:blipFill>
          <a:blip r:embed="rId3"/>
          <a:stretch>
            <a:fillRect/>
          </a:stretch>
        </p:blipFill>
        <p:spPr>
          <a:xfrm>
            <a:off x="4038600" y="2611846"/>
            <a:ext cx="4800600" cy="2507599"/>
          </a:xfrm>
          <a:prstGeom prst="rect">
            <a:avLst/>
          </a:prstGeom>
          <a:noFill/>
          <a:ln w="9525">
            <a:noFill/>
          </a:ln>
        </p:spPr>
      </p:pic>
    </p:spTree>
    <p:extLst>
      <p:ext uri="{BB962C8B-B14F-4D97-AF65-F5344CB8AC3E}">
        <p14:creationId xmlns:p14="http://schemas.microsoft.com/office/powerpoint/2010/main" val="982631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p:cNvGrpSpPr/>
          <p:nvPr/>
        </p:nvGrpSpPr>
        <p:grpSpPr>
          <a:xfrm>
            <a:off x="5253038" y="1047745"/>
            <a:ext cx="3890962" cy="1225035"/>
            <a:chOff x="138498" y="3002145"/>
            <a:chExt cx="3433375" cy="1225662"/>
          </a:xfrm>
        </p:grpSpPr>
        <p:sp>
          <p:nvSpPr>
            <p:cNvPr id="105" name="椭圆 10"/>
            <p:cNvSpPr/>
            <p:nvPr/>
          </p:nvSpPr>
          <p:spPr>
            <a:xfrm>
              <a:off x="138498" y="3248334"/>
              <a:ext cx="349211" cy="349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1</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45070" name="文本框 11"/>
            <p:cNvSpPr txBox="1"/>
            <p:nvPr/>
          </p:nvSpPr>
          <p:spPr>
            <a:xfrm>
              <a:off x="477437" y="3002145"/>
              <a:ext cx="1261742" cy="307895"/>
            </a:xfrm>
            <a:prstGeom prst="rect">
              <a:avLst/>
            </a:prstGeom>
            <a:noFill/>
            <a:ln w="9525">
              <a:noFill/>
            </a:ln>
          </p:spPr>
          <p:txBody>
            <a:bodyPr wrap="none">
              <a:spAutoFit/>
            </a:bodyPr>
            <a:lstStyle/>
            <a:p>
              <a:r>
                <a:rPr lang="zh-CN" altLang="en-US" sz="1400" dirty="0">
                  <a:solidFill>
                    <a:srgbClr val="FF0000"/>
                  </a:solidFill>
                  <a:latin typeface="微软雅黑" panose="020B0503020204020204" pitchFamily="34" charset="-122"/>
                </a:rPr>
                <a:t>静态链接方式</a:t>
              </a:r>
              <a:endParaRPr lang="en-US" altLang="zh-CN" sz="1400" dirty="0">
                <a:solidFill>
                  <a:srgbClr val="FF0000"/>
                </a:solidFill>
                <a:latin typeface="微软雅黑" panose="020B0503020204020204" pitchFamily="34" charset="-122"/>
              </a:endParaRPr>
            </a:p>
          </p:txBody>
        </p:sp>
        <p:sp>
          <p:nvSpPr>
            <p:cNvPr id="45071" name="矩形 9"/>
            <p:cNvSpPr/>
            <p:nvPr/>
          </p:nvSpPr>
          <p:spPr>
            <a:xfrm>
              <a:off x="484796" y="3271159"/>
              <a:ext cx="3087077" cy="956648"/>
            </a:xfrm>
            <a:prstGeom prst="rect">
              <a:avLst/>
            </a:prstGeom>
            <a:noFill/>
            <a:ln w="9525">
              <a:noFill/>
            </a:ln>
          </p:spPr>
          <p:txBody>
            <a:bodyPr>
              <a:spAutoFit/>
            </a:bodyPr>
            <a:lstStyle/>
            <a:p>
              <a:pPr>
                <a:lnSpc>
                  <a:spcPct val="114000"/>
                </a:lnSpc>
              </a:pPr>
              <a:r>
                <a:rPr lang="zh-CN" altLang="en-US" sz="1000" dirty="0"/>
                <a:t>事先链接、程序运行前链接</a:t>
              </a:r>
              <a:endParaRPr lang="en-US" altLang="zh-CN" sz="1000" dirty="0"/>
            </a:p>
            <a:p>
              <a:pPr>
                <a:lnSpc>
                  <a:spcPct val="114000"/>
                </a:lnSpc>
              </a:pPr>
              <a:r>
                <a:rPr lang="zh-CN" altLang="en-US" sz="1000" dirty="0"/>
                <a:t>将各</a:t>
              </a:r>
              <a:r>
                <a:rPr lang="zh-CN" altLang="en-US" sz="1000" dirty="0">
                  <a:solidFill>
                    <a:srgbClr val="FF0000"/>
                  </a:solidFill>
                </a:rPr>
                <a:t>目标模块</a:t>
              </a:r>
              <a:r>
                <a:rPr lang="zh-CN" altLang="en-US" sz="1000" dirty="0"/>
                <a:t>及所需</a:t>
              </a:r>
              <a:r>
                <a:rPr lang="zh-CN" altLang="en-US" sz="1000" dirty="0">
                  <a:solidFill>
                    <a:srgbClr val="FF0000"/>
                  </a:solidFill>
                </a:rPr>
                <a:t>库函数链接</a:t>
              </a:r>
              <a:r>
                <a:rPr lang="zh-CN" altLang="en-US" sz="1000" dirty="0"/>
                <a:t>成一个完整的</a:t>
              </a:r>
              <a:r>
                <a:rPr lang="zh-CN" altLang="en-US" sz="1000" dirty="0">
                  <a:solidFill>
                    <a:srgbClr val="FF0000"/>
                  </a:solidFill>
                </a:rPr>
                <a:t>装配模块</a:t>
              </a:r>
              <a:endParaRPr lang="en-US" altLang="zh-CN" sz="1000" dirty="0">
                <a:solidFill>
                  <a:srgbClr val="FF0000"/>
                </a:solidFill>
              </a:endParaRPr>
            </a:p>
            <a:p>
              <a:pPr>
                <a:lnSpc>
                  <a:spcPct val="114000"/>
                </a:lnSpc>
              </a:pPr>
              <a:r>
                <a:rPr lang="en-US" sz="1000" dirty="0">
                  <a:latin typeface="微软雅黑" panose="020B0503020204020204" pitchFamily="34" charset="-122"/>
                </a:rPr>
                <a:t>1.</a:t>
              </a:r>
              <a:r>
                <a:rPr lang="zh-CN" altLang="en-US" sz="1000" dirty="0">
                  <a:latin typeface="微软雅黑" panose="020B0503020204020204" pitchFamily="34" charset="-122"/>
                </a:rPr>
                <a:t>相对地址修改   </a:t>
              </a:r>
              <a:r>
                <a:rPr lang="en-US" altLang="zh-CN" sz="1000" dirty="0">
                  <a:latin typeface="微软雅黑" panose="020B0503020204020204" pitchFamily="34" charset="-122"/>
                </a:rPr>
                <a:t>2.</a:t>
              </a:r>
              <a:r>
                <a:rPr lang="zh-CN" altLang="en-US" sz="1000" dirty="0">
                  <a:latin typeface="微软雅黑" panose="020B0503020204020204" pitchFamily="34" charset="-122"/>
                </a:rPr>
                <a:t>变换外部调用符号</a:t>
              </a:r>
              <a:endParaRPr lang="en-US" altLang="zh-CN" sz="1000" dirty="0">
                <a:latin typeface="微软雅黑" panose="020B0503020204020204" pitchFamily="34" charset="-122"/>
              </a:endParaRPr>
            </a:p>
            <a:p>
              <a:pPr>
                <a:lnSpc>
                  <a:spcPct val="114000"/>
                </a:lnSpc>
              </a:pPr>
              <a:r>
                <a:rPr lang="zh-CN" altLang="en-US" sz="1000" dirty="0"/>
                <a:t>静态链接生成完整装入模块，即可执行文件，不再拆开，</a:t>
              </a:r>
              <a:endParaRPr lang="en-US" altLang="zh-CN" sz="1000" dirty="0"/>
            </a:p>
            <a:p>
              <a:pPr>
                <a:lnSpc>
                  <a:spcPct val="114000"/>
                </a:lnSpc>
              </a:pPr>
              <a:r>
                <a:rPr lang="zh-CN" altLang="en-US" sz="1000" dirty="0"/>
                <a:t>装入内存可运行</a:t>
              </a:r>
              <a:endParaRPr sz="1000" dirty="0">
                <a:latin typeface="微软雅黑" panose="020B0503020204020204" pitchFamily="34" charset="-122"/>
              </a:endParaRPr>
            </a:p>
          </p:txBody>
        </p:sp>
      </p:grpSp>
      <p:grpSp>
        <p:nvGrpSpPr>
          <p:cNvPr id="108" name="Group 107"/>
          <p:cNvGrpSpPr/>
          <p:nvPr/>
        </p:nvGrpSpPr>
        <p:grpSpPr>
          <a:xfrm>
            <a:off x="5253038" y="2266950"/>
            <a:ext cx="3677285" cy="615949"/>
            <a:chOff x="138498" y="3002145"/>
            <a:chExt cx="3676884" cy="614963"/>
          </a:xfrm>
        </p:grpSpPr>
        <p:sp>
          <p:nvSpPr>
            <p:cNvPr id="109" name="椭圆 10"/>
            <p:cNvSpPr/>
            <p:nvPr/>
          </p:nvSpPr>
          <p:spPr>
            <a:xfrm>
              <a:off x="138498" y="3266833"/>
              <a:ext cx="349212" cy="3502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2</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45067" name="文本框 11"/>
            <p:cNvSpPr txBox="1"/>
            <p:nvPr/>
          </p:nvSpPr>
          <p:spPr>
            <a:xfrm>
              <a:off x="477437" y="3002145"/>
              <a:ext cx="1441263" cy="307308"/>
            </a:xfrm>
            <a:prstGeom prst="rect">
              <a:avLst/>
            </a:prstGeom>
            <a:noFill/>
            <a:ln w="9525">
              <a:noFill/>
            </a:ln>
          </p:spPr>
          <p:txBody>
            <a:bodyPr wrap="none">
              <a:spAutoFit/>
            </a:bodyPr>
            <a:lstStyle/>
            <a:p>
              <a:r>
                <a:rPr lang="zh-CN" altLang="en-US" sz="1400" dirty="0">
                  <a:solidFill>
                    <a:srgbClr val="FF0000"/>
                  </a:solidFill>
                  <a:latin typeface="微软雅黑" panose="020B0503020204020204" pitchFamily="34" charset="-122"/>
                </a:rPr>
                <a:t>装入时动态链接</a:t>
              </a:r>
              <a:endParaRPr lang="en-US" altLang="zh-CN" sz="1400" dirty="0">
                <a:solidFill>
                  <a:srgbClr val="FF0000"/>
                </a:solidFill>
                <a:latin typeface="微软雅黑" panose="020B0503020204020204" pitchFamily="34" charset="-122"/>
              </a:endParaRPr>
            </a:p>
          </p:txBody>
        </p:sp>
        <p:sp>
          <p:nvSpPr>
            <p:cNvPr id="45068" name="矩形 9"/>
            <p:cNvSpPr/>
            <p:nvPr/>
          </p:nvSpPr>
          <p:spPr>
            <a:xfrm>
              <a:off x="484535" y="3270954"/>
              <a:ext cx="3330847" cy="254022"/>
            </a:xfrm>
            <a:prstGeom prst="rect">
              <a:avLst/>
            </a:prstGeom>
            <a:noFill/>
            <a:ln w="9525">
              <a:noFill/>
            </a:ln>
          </p:spPr>
          <p:txBody>
            <a:bodyPr wrap="square">
              <a:spAutoFit/>
            </a:bodyPr>
            <a:lstStyle/>
            <a:p>
              <a:pPr algn="just">
                <a:lnSpc>
                  <a:spcPct val="114000"/>
                </a:lnSpc>
              </a:pPr>
              <a:r>
                <a:rPr sz="1000" dirty="0" err="1">
                  <a:latin typeface="微软雅黑" panose="020B0503020204020204" pitchFamily="34" charset="-122"/>
                </a:rPr>
                <a:t>将各目标模块</a:t>
              </a:r>
              <a:r>
                <a:rPr sz="1000" dirty="0" err="1">
                  <a:solidFill>
                    <a:srgbClr val="FF0000"/>
                  </a:solidFill>
                  <a:latin typeface="微软雅黑" panose="020B0503020204020204" pitchFamily="34" charset="-122"/>
                </a:rPr>
                <a:t>装入内存时</a:t>
              </a:r>
              <a:r>
                <a:rPr sz="1000" dirty="0" err="1">
                  <a:latin typeface="微软雅黑" panose="020B0503020204020204" pitchFamily="34" charset="-122"/>
                </a:rPr>
                <a:t>，</a:t>
              </a:r>
              <a:r>
                <a:rPr sz="1000" dirty="0" err="1">
                  <a:solidFill>
                    <a:srgbClr val="FF0000"/>
                  </a:solidFill>
                  <a:latin typeface="微软雅黑" panose="020B0503020204020204" pitchFamily="34" charset="-122"/>
                </a:rPr>
                <a:t>边装入边链接</a:t>
              </a:r>
              <a:r>
                <a:rPr sz="1000" dirty="0" err="1">
                  <a:latin typeface="微软雅黑" panose="020B0503020204020204" pitchFamily="34" charset="-122"/>
                </a:rPr>
                <a:t>的链接方式</a:t>
              </a:r>
              <a:endParaRPr sz="1000" dirty="0">
                <a:latin typeface="微软雅黑" panose="020B0503020204020204" pitchFamily="34" charset="-122"/>
              </a:endParaRPr>
            </a:p>
          </p:txBody>
        </p:sp>
      </p:grpSp>
      <p:grpSp>
        <p:nvGrpSpPr>
          <p:cNvPr id="112" name="Group 111"/>
          <p:cNvGrpSpPr/>
          <p:nvPr/>
        </p:nvGrpSpPr>
        <p:grpSpPr>
          <a:xfrm>
            <a:off x="5257901" y="2952755"/>
            <a:ext cx="3809899" cy="1225002"/>
            <a:chOff x="138498" y="3002145"/>
            <a:chExt cx="3414325" cy="1225779"/>
          </a:xfrm>
        </p:grpSpPr>
        <p:sp>
          <p:nvSpPr>
            <p:cNvPr id="113" name="椭圆 10"/>
            <p:cNvSpPr/>
            <p:nvPr/>
          </p:nvSpPr>
          <p:spPr>
            <a:xfrm>
              <a:off x="138498" y="3267426"/>
              <a:ext cx="349210" cy="3494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3</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45064" name="文本框 11"/>
            <p:cNvSpPr txBox="1"/>
            <p:nvPr/>
          </p:nvSpPr>
          <p:spPr>
            <a:xfrm>
              <a:off x="477437" y="3002145"/>
              <a:ext cx="1441257" cy="307942"/>
            </a:xfrm>
            <a:prstGeom prst="rect">
              <a:avLst/>
            </a:prstGeom>
            <a:noFill/>
            <a:ln w="9525">
              <a:noFill/>
            </a:ln>
          </p:spPr>
          <p:txBody>
            <a:bodyPr wrap="none">
              <a:spAutoFit/>
            </a:bodyPr>
            <a:lstStyle/>
            <a:p>
              <a:r>
                <a:rPr lang="zh-CN" altLang="en-US" sz="1400" dirty="0">
                  <a:solidFill>
                    <a:srgbClr val="FF0000"/>
                  </a:solidFill>
                  <a:latin typeface="微软雅黑" panose="020B0503020204020204" pitchFamily="34" charset="-122"/>
                </a:rPr>
                <a:t>运行时动态链接</a:t>
              </a:r>
              <a:endParaRPr lang="en-US" altLang="zh-CN" sz="1400" dirty="0">
                <a:solidFill>
                  <a:srgbClr val="FF0000"/>
                </a:solidFill>
                <a:latin typeface="微软雅黑" panose="020B0503020204020204" pitchFamily="34" charset="-122"/>
              </a:endParaRPr>
            </a:p>
          </p:txBody>
        </p:sp>
        <p:sp>
          <p:nvSpPr>
            <p:cNvPr id="45065" name="矩形 9"/>
            <p:cNvSpPr/>
            <p:nvPr/>
          </p:nvSpPr>
          <p:spPr>
            <a:xfrm>
              <a:off x="484797" y="3271159"/>
              <a:ext cx="3068026" cy="956765"/>
            </a:xfrm>
            <a:prstGeom prst="rect">
              <a:avLst/>
            </a:prstGeom>
            <a:noFill/>
            <a:ln w="9525">
              <a:noFill/>
            </a:ln>
          </p:spPr>
          <p:txBody>
            <a:bodyPr>
              <a:spAutoFit/>
            </a:bodyPr>
            <a:lstStyle/>
            <a:p>
              <a:pPr algn="just">
                <a:lnSpc>
                  <a:spcPct val="114000"/>
                </a:lnSpc>
              </a:pPr>
              <a:r>
                <a:rPr lang="zh-CN" altLang="en-US" sz="1000" dirty="0"/>
                <a:t>对比：</a:t>
              </a:r>
              <a:r>
                <a:rPr lang="zh-CN" altLang="en-US" sz="1000" dirty="0">
                  <a:solidFill>
                    <a:srgbClr val="00B0F0"/>
                  </a:solidFill>
                </a:rPr>
                <a:t>静态链接</a:t>
              </a:r>
              <a:r>
                <a:rPr lang="zh-CN" altLang="en-US" sz="1000" dirty="0"/>
                <a:t>、</a:t>
              </a:r>
              <a:r>
                <a:rPr lang="zh-CN" altLang="en-US" sz="1000" dirty="0">
                  <a:solidFill>
                    <a:srgbClr val="00B0F0"/>
                  </a:solidFill>
                </a:rPr>
                <a:t>装入时动态链接 </a:t>
              </a:r>
              <a:r>
                <a:rPr lang="zh-CN" altLang="en-US" sz="1000" dirty="0"/>
                <a:t>链接效率低，浪费内存</a:t>
              </a:r>
              <a:endParaRPr lang="en-US" altLang="zh-CN" sz="1000" dirty="0">
                <a:latin typeface="微软雅黑" panose="020B0503020204020204" pitchFamily="34" charset="-122"/>
              </a:endParaRPr>
            </a:p>
            <a:p>
              <a:pPr algn="just">
                <a:lnSpc>
                  <a:spcPct val="114000"/>
                </a:lnSpc>
              </a:pPr>
              <a:r>
                <a:rPr lang="zh-CN" altLang="en-US" sz="1000" dirty="0">
                  <a:latin typeface="微软雅黑" panose="020B0503020204020204" pitchFamily="34" charset="-122"/>
                </a:rPr>
                <a:t>在程序</a:t>
              </a:r>
              <a:r>
                <a:rPr lang="zh-CN" altLang="en-US" sz="1000" dirty="0">
                  <a:solidFill>
                    <a:srgbClr val="FF0000"/>
                  </a:solidFill>
                  <a:latin typeface="微软雅黑" panose="020B0503020204020204" pitchFamily="34" charset="-122"/>
                </a:rPr>
                <a:t>执行中</a:t>
              </a:r>
              <a:r>
                <a:rPr lang="zh-CN" altLang="en-US" sz="1000" dirty="0">
                  <a:latin typeface="微软雅黑" panose="020B0503020204020204" pitchFamily="34" charset="-122"/>
                </a:rPr>
                <a:t>需要该</a:t>
              </a:r>
              <a:r>
                <a:rPr lang="zh-CN" altLang="en-US" sz="1000" dirty="0">
                  <a:solidFill>
                    <a:srgbClr val="FF0000"/>
                  </a:solidFill>
                  <a:latin typeface="微软雅黑" panose="020B0503020204020204" pitchFamily="34" charset="-122"/>
                </a:rPr>
                <a:t>目标模块</a:t>
              </a:r>
              <a:r>
                <a:rPr lang="zh-CN" altLang="en-US" sz="1000" dirty="0">
                  <a:latin typeface="微软雅黑" panose="020B0503020204020204" pitchFamily="34" charset="-122"/>
                </a:rPr>
                <a:t>时，才对它进行</a:t>
              </a:r>
              <a:r>
                <a:rPr lang="zh-CN" altLang="en-US" sz="1000" dirty="0">
                  <a:solidFill>
                    <a:srgbClr val="FF0000"/>
                  </a:solidFill>
                  <a:latin typeface="微软雅黑" panose="020B0503020204020204" pitchFamily="34" charset="-122"/>
                </a:rPr>
                <a:t>链接</a:t>
              </a:r>
              <a:endParaRPr lang="en-US" altLang="zh-CN" sz="1000" dirty="0">
                <a:solidFill>
                  <a:srgbClr val="FF0000"/>
                </a:solidFill>
                <a:latin typeface="微软雅黑" panose="020B0503020204020204" pitchFamily="34" charset="-122"/>
              </a:endParaRPr>
            </a:p>
            <a:p>
              <a:pPr algn="just">
                <a:lnSpc>
                  <a:spcPct val="114000"/>
                </a:lnSpc>
              </a:pPr>
              <a:r>
                <a:rPr lang="zh-CN" altLang="en-US" sz="1000" dirty="0"/>
                <a:t>（调用时才链接，未调用时不会链接）</a:t>
              </a:r>
              <a:endParaRPr lang="en-US" altLang="zh-CN" sz="1000" dirty="0">
                <a:latin typeface="微软雅黑" panose="020B0503020204020204" pitchFamily="34" charset="-122"/>
              </a:endParaRPr>
            </a:p>
            <a:p>
              <a:pPr algn="just">
                <a:lnSpc>
                  <a:spcPct val="114000"/>
                </a:lnSpc>
              </a:pPr>
              <a:r>
                <a:rPr lang="zh-CN" altLang="en-US" sz="1000" dirty="0">
                  <a:latin typeface="微软雅黑" panose="020B0503020204020204" pitchFamily="34" charset="-122"/>
                </a:rPr>
                <a:t>优点：</a:t>
              </a:r>
              <a:endParaRPr lang="en-US" altLang="zh-CN" sz="1000" dirty="0">
                <a:latin typeface="微软雅黑" panose="020B0503020204020204" pitchFamily="34" charset="-122"/>
              </a:endParaRPr>
            </a:p>
            <a:p>
              <a:pPr algn="just">
                <a:lnSpc>
                  <a:spcPct val="114000"/>
                </a:lnSpc>
              </a:pPr>
              <a:r>
                <a:rPr lang="zh-CN" altLang="en-US" sz="1000" dirty="0">
                  <a:solidFill>
                    <a:srgbClr val="FF0000"/>
                  </a:solidFill>
                </a:rPr>
                <a:t>加快装入过程</a:t>
              </a:r>
              <a:r>
                <a:rPr lang="zh-CN" altLang="en-US" sz="1000" dirty="0"/>
                <a:t>，</a:t>
              </a:r>
              <a:r>
                <a:rPr lang="zh-CN" altLang="en-US" sz="1000" dirty="0">
                  <a:solidFill>
                    <a:srgbClr val="FF0000"/>
                  </a:solidFill>
                </a:rPr>
                <a:t>节约内存</a:t>
              </a:r>
              <a:endParaRPr lang="en-US" altLang="zh-CN" sz="1000" dirty="0">
                <a:solidFill>
                  <a:srgbClr val="FF0000"/>
                </a:solidFill>
              </a:endParaRPr>
            </a:p>
          </p:txBody>
        </p:sp>
      </p:grpSp>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程序的链接</a:t>
            </a:r>
          </a:p>
        </p:txBody>
      </p:sp>
      <p:pic>
        <p:nvPicPr>
          <p:cNvPr id="45062" name="Picture 4" descr="4-4"/>
          <p:cNvPicPr>
            <a:picLocks noChangeAspect="1"/>
          </p:cNvPicPr>
          <p:nvPr/>
        </p:nvPicPr>
        <p:blipFill>
          <a:blip r:embed="rId3"/>
          <a:stretch>
            <a:fillRect/>
          </a:stretch>
        </p:blipFill>
        <p:spPr>
          <a:xfrm>
            <a:off x="609600" y="1355725"/>
            <a:ext cx="4408488" cy="2857500"/>
          </a:xfrm>
          <a:prstGeom prst="rect">
            <a:avLst/>
          </a:prstGeom>
          <a:noFill/>
          <a:ln w="9525">
            <a:noFill/>
          </a:ln>
        </p:spPr>
      </p:pic>
      <p:sp>
        <p:nvSpPr>
          <p:cNvPr id="2" name="文本框 1"/>
          <p:cNvSpPr txBox="1"/>
          <p:nvPr/>
        </p:nvSpPr>
        <p:spPr>
          <a:xfrm>
            <a:off x="609600" y="666750"/>
            <a:ext cx="5570855" cy="398780"/>
          </a:xfrm>
          <a:prstGeom prst="rect">
            <a:avLst/>
          </a:prstGeom>
          <a:noFill/>
        </p:spPr>
        <p:txBody>
          <a:bodyPr wrap="square" rtlCol="0" anchor="t">
            <a:spAutoFit/>
          </a:bodyPr>
          <a:lstStyle/>
          <a:p>
            <a:r>
              <a:rPr lang="zh-CN" altLang="en-US" sz="2000" dirty="0"/>
              <a:t>装入之前，还有</a:t>
            </a:r>
            <a:r>
              <a:rPr lang="zh-CN" altLang="en-US" sz="2000" dirty="0">
                <a:solidFill>
                  <a:srgbClr val="FF0000"/>
                </a:solidFill>
              </a:rPr>
              <a:t>链接</a:t>
            </a:r>
            <a:r>
              <a:rPr lang="zh-CN" altLang="en-US" sz="2000" dirty="0"/>
              <a:t>操作，链接也有</a:t>
            </a:r>
            <a:r>
              <a:rPr lang="zh-CN" altLang="en-US" sz="2000" dirty="0">
                <a:solidFill>
                  <a:srgbClr val="FF0000"/>
                </a:solidFill>
              </a:rPr>
              <a:t>三种</a:t>
            </a:r>
            <a:r>
              <a:rPr lang="zh-CN" altLang="en-US" sz="2000" dirty="0"/>
              <a:t>方式：</a:t>
            </a:r>
          </a:p>
        </p:txBody>
      </p:sp>
      <p:cxnSp>
        <p:nvCxnSpPr>
          <p:cNvPr id="4" name="直接连接符 3">
            <a:extLst>
              <a:ext uri="{FF2B5EF4-FFF2-40B4-BE49-F238E27FC236}">
                <a16:creationId xmlns:a16="http://schemas.microsoft.com/office/drawing/2014/main" id="{8A9E696A-9FFF-B0DC-F3AE-D923F831A4BA}"/>
              </a:ext>
            </a:extLst>
          </p:cNvPr>
          <p:cNvCxnSpPr/>
          <p:nvPr/>
        </p:nvCxnSpPr>
        <p:spPr>
          <a:xfrm>
            <a:off x="1295400" y="1876119"/>
            <a:ext cx="609600"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7D78E4D8-8FA5-8F3F-50D7-0224D5C660BC}"/>
              </a:ext>
            </a:extLst>
          </p:cNvPr>
          <p:cNvCxnSpPr/>
          <p:nvPr/>
        </p:nvCxnSpPr>
        <p:spPr>
          <a:xfrm>
            <a:off x="1981200" y="1809750"/>
            <a:ext cx="1905000" cy="7620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54157D45-D6AD-6E69-27C8-61E6373B9EE5}"/>
              </a:ext>
            </a:extLst>
          </p:cNvPr>
          <p:cNvSpPr txBox="1"/>
          <p:nvPr/>
        </p:nvSpPr>
        <p:spPr>
          <a:xfrm>
            <a:off x="2360801" y="1553533"/>
            <a:ext cx="1031051" cy="261610"/>
          </a:xfrm>
          <a:prstGeom prst="rect">
            <a:avLst/>
          </a:prstGeom>
          <a:noFill/>
          <a:ln w="12700">
            <a:solidFill>
              <a:schemeClr val="tx1"/>
            </a:solidFill>
          </a:ln>
        </p:spPr>
        <p:txBody>
          <a:bodyPr wrap="none" rtlCol="0">
            <a:spAutoFit/>
          </a:bodyPr>
          <a:lstStyle/>
          <a:p>
            <a:pPr algn="l"/>
            <a:r>
              <a:rPr lang="zh-CN" altLang="en-US" sz="1100" dirty="0"/>
              <a:t>跳转到子程序</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57200" y="1123950"/>
            <a:ext cx="8488680" cy="398780"/>
          </a:xfrm>
          <a:prstGeom prst="rect">
            <a:avLst/>
          </a:prstGeom>
          <a:noFill/>
        </p:spPr>
        <p:txBody>
          <a:bodyPr wrap="square" rtlCol="0" anchor="t">
            <a:spAutoFit/>
          </a:bodyPr>
          <a:lstStyle/>
          <a:p>
            <a:r>
              <a:rPr lang="zh-CN" altLang="en-US" sz="2000" dirty="0"/>
              <a:t>对换技术 </a:t>
            </a:r>
            <a:r>
              <a:rPr lang="en-US" altLang="zh-CN" sz="2000" dirty="0"/>
              <a:t>swap —— </a:t>
            </a:r>
            <a:r>
              <a:rPr lang="zh-CN" altLang="en-US" sz="2000" dirty="0"/>
              <a:t>内存扩充技术</a:t>
            </a:r>
          </a:p>
        </p:txBody>
      </p:sp>
      <p:sp>
        <p:nvSpPr>
          <p:cNvPr id="13" name="文本框 12">
            <a:extLst>
              <a:ext uri="{FF2B5EF4-FFF2-40B4-BE49-F238E27FC236}">
                <a16:creationId xmlns:a16="http://schemas.microsoft.com/office/drawing/2014/main" id="{C9C9BE9C-50A9-0548-E8CD-DF9B253A55D9}"/>
              </a:ext>
            </a:extLst>
          </p:cNvPr>
          <p:cNvSpPr txBox="1"/>
          <p:nvPr/>
        </p:nvSpPr>
        <p:spPr>
          <a:xfrm>
            <a:off x="533400" y="1733550"/>
            <a:ext cx="7467109" cy="2346283"/>
          </a:xfrm>
          <a:prstGeom prst="rect">
            <a:avLst/>
          </a:prstGeom>
          <a:noFill/>
          <a:ln w="12700">
            <a:solidFill>
              <a:schemeClr val="tx1"/>
            </a:solidFill>
          </a:ln>
        </p:spPr>
        <p:txBody>
          <a:bodyPr wrap="none" rtlCol="0">
            <a:spAutoFit/>
          </a:bodyPr>
          <a:lstStyle/>
          <a:p>
            <a:pPr algn="l">
              <a:lnSpc>
                <a:spcPct val="150000"/>
              </a:lnSpc>
            </a:pPr>
            <a:r>
              <a:rPr lang="zh-CN" altLang="en-US" sz="2000" dirty="0"/>
              <a:t>对换技术</a:t>
            </a:r>
            <a:r>
              <a:rPr lang="en-US" altLang="zh-CN" sz="2000" dirty="0"/>
              <a:t>(swap)</a:t>
            </a:r>
            <a:r>
              <a:rPr lang="zh-CN" altLang="en-US" sz="2000" dirty="0"/>
              <a:t>也称 </a:t>
            </a:r>
            <a:r>
              <a:rPr lang="zh-CN" altLang="en-US" sz="2000" dirty="0">
                <a:solidFill>
                  <a:srgbClr val="FF0000"/>
                </a:solidFill>
              </a:rPr>
              <a:t>交换技术</a:t>
            </a:r>
            <a:r>
              <a:rPr lang="zh-CN" altLang="en-US" sz="2000" dirty="0"/>
              <a:t>，</a:t>
            </a:r>
            <a:r>
              <a:rPr lang="en-US" altLang="zh-CN" sz="2000" dirty="0"/>
              <a:t>1960</a:t>
            </a:r>
            <a:r>
              <a:rPr lang="zh-CN" altLang="en-US" sz="2000" dirty="0"/>
              <a:t>年出现</a:t>
            </a:r>
            <a:endParaRPr lang="en-US" altLang="zh-CN" sz="2000" dirty="0"/>
          </a:p>
          <a:p>
            <a:pPr algn="l">
              <a:lnSpc>
                <a:spcPct val="150000"/>
              </a:lnSpc>
            </a:pPr>
            <a:endParaRPr lang="en-US" altLang="zh-CN" sz="2000" dirty="0"/>
          </a:p>
          <a:p>
            <a:pPr algn="l">
              <a:lnSpc>
                <a:spcPct val="150000"/>
              </a:lnSpc>
            </a:pPr>
            <a:r>
              <a:rPr lang="zh-CN" altLang="en-US" sz="2000" dirty="0"/>
              <a:t>最早用于麻省理工</a:t>
            </a:r>
            <a:r>
              <a:rPr lang="zh-CN" altLang="en-US" sz="2000" dirty="0">
                <a:solidFill>
                  <a:srgbClr val="FF0000"/>
                </a:solidFill>
              </a:rPr>
              <a:t>单用户分时系统</a:t>
            </a:r>
            <a:r>
              <a:rPr lang="en-US" altLang="zh-CN" sz="2000" dirty="0"/>
              <a:t>CTSS</a:t>
            </a:r>
            <a:r>
              <a:rPr lang="zh-CN" altLang="en-US" sz="2000" dirty="0"/>
              <a:t>中，一次调入一个作业，</a:t>
            </a:r>
            <a:endParaRPr lang="en-US" altLang="zh-CN" sz="2000" dirty="0"/>
          </a:p>
          <a:p>
            <a:pPr algn="l">
              <a:lnSpc>
                <a:spcPct val="150000"/>
              </a:lnSpc>
            </a:pPr>
            <a:r>
              <a:rPr lang="zh-CN" altLang="en-US" sz="2000" dirty="0"/>
              <a:t>其他对换到外存后备队列</a:t>
            </a:r>
            <a:endParaRPr lang="en-US" altLang="zh-CN" sz="2000" dirty="0"/>
          </a:p>
          <a:p>
            <a:pPr algn="l">
              <a:lnSpc>
                <a:spcPct val="150000"/>
              </a:lnSpc>
            </a:pPr>
            <a:r>
              <a:rPr lang="zh-CN" altLang="en-US" sz="2000" dirty="0"/>
              <a:t>要求</a:t>
            </a:r>
            <a:r>
              <a:rPr lang="zh-CN" altLang="en-US" sz="2000" dirty="0">
                <a:solidFill>
                  <a:srgbClr val="FF0000"/>
                </a:solidFill>
              </a:rPr>
              <a:t>外存速度快</a:t>
            </a:r>
            <a:r>
              <a:rPr lang="zh-CN" altLang="en-US" sz="2000" dirty="0"/>
              <a:t>，能够容纳所有作业</a:t>
            </a:r>
          </a:p>
        </p:txBody>
      </p:sp>
    </p:spTree>
    <p:extLst>
      <p:ext uri="{BB962C8B-B14F-4D97-AF65-F5344CB8AC3E}">
        <p14:creationId xmlns:p14="http://schemas.microsoft.com/office/powerpoint/2010/main" val="2995533842"/>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504825" y="1504950"/>
            <a:ext cx="8029575" cy="400110"/>
          </a:xfrm>
          <a:prstGeom prst="rect">
            <a:avLst/>
          </a:prstGeom>
          <a:noFill/>
        </p:spPr>
        <p:txBody>
          <a:bodyPr wrap="square" rtlCol="0" anchor="t">
            <a:spAutoFit/>
          </a:bodyPr>
          <a:lstStyle/>
          <a:p>
            <a:r>
              <a:rPr lang="zh-CN" altLang="en-US" sz="2000" dirty="0">
                <a:solidFill>
                  <a:srgbClr val="FF0000"/>
                </a:solidFill>
              </a:rPr>
              <a:t>问题</a:t>
            </a:r>
            <a:r>
              <a:rPr lang="en-US" altLang="zh-CN" sz="2000" dirty="0">
                <a:solidFill>
                  <a:srgbClr val="FF0000"/>
                </a:solidFill>
              </a:rPr>
              <a:t>1</a:t>
            </a:r>
            <a:r>
              <a:rPr lang="zh-CN" altLang="en-US" sz="2000" dirty="0"/>
              <a:t>：为什么要对换？  改善内存和</a:t>
            </a:r>
            <a:r>
              <a:rPr lang="en-US" altLang="zh-CN" sz="2000" dirty="0"/>
              <a:t>CPU</a:t>
            </a:r>
            <a:r>
              <a:rPr lang="zh-CN" altLang="en-US" sz="2000" dirty="0"/>
              <a:t>利用率，提高系统吞吐量</a:t>
            </a:r>
          </a:p>
        </p:txBody>
      </p:sp>
      <p:sp>
        <p:nvSpPr>
          <p:cNvPr id="9" name="文本框 8"/>
          <p:cNvSpPr txBox="1"/>
          <p:nvPr>
            <p:custDataLst>
              <p:tags r:id="rId1"/>
            </p:custDataLst>
          </p:nvPr>
        </p:nvSpPr>
        <p:spPr>
          <a:xfrm>
            <a:off x="504825" y="2709228"/>
            <a:ext cx="7194550" cy="398780"/>
          </a:xfrm>
          <a:prstGeom prst="rect">
            <a:avLst/>
          </a:prstGeom>
          <a:noFill/>
        </p:spPr>
        <p:txBody>
          <a:bodyPr wrap="square" rtlCol="0" anchor="t">
            <a:spAutoFit/>
          </a:bodyPr>
          <a:lstStyle/>
          <a:p>
            <a:r>
              <a:rPr lang="zh-CN" altLang="en-US" sz="2000" dirty="0">
                <a:solidFill>
                  <a:srgbClr val="FF0000"/>
                </a:solidFill>
              </a:rPr>
              <a:t>问题</a:t>
            </a:r>
            <a:r>
              <a:rPr lang="en-US" altLang="zh-CN" sz="2000" dirty="0">
                <a:solidFill>
                  <a:srgbClr val="FF0000"/>
                </a:solidFill>
              </a:rPr>
              <a:t>2</a:t>
            </a:r>
            <a:r>
              <a:rPr lang="zh-CN" altLang="en-US" sz="2000" dirty="0"/>
              <a:t>：何时交换？</a:t>
            </a:r>
          </a:p>
        </p:txBody>
      </p:sp>
      <p:sp>
        <p:nvSpPr>
          <p:cNvPr id="10" name="文本框 9"/>
          <p:cNvSpPr txBox="1"/>
          <p:nvPr/>
        </p:nvSpPr>
        <p:spPr>
          <a:xfrm>
            <a:off x="3324225" y="2709228"/>
            <a:ext cx="4572000" cy="398780"/>
          </a:xfrm>
          <a:prstGeom prst="rect">
            <a:avLst/>
          </a:prstGeom>
          <a:noFill/>
        </p:spPr>
        <p:txBody>
          <a:bodyPr wrap="square" rtlCol="0" anchor="t">
            <a:spAutoFit/>
          </a:bodyPr>
          <a:lstStyle/>
          <a:p>
            <a:r>
              <a:rPr lang="zh-CN" altLang="en-US" sz="2000" dirty="0"/>
              <a:t>通常在许多进程运行且内存吃紧时进行</a:t>
            </a:r>
          </a:p>
        </p:txBody>
      </p:sp>
      <p:sp>
        <p:nvSpPr>
          <p:cNvPr id="11" name="文本框 10"/>
          <p:cNvSpPr txBox="1"/>
          <p:nvPr>
            <p:custDataLst>
              <p:tags r:id="rId2"/>
            </p:custDataLst>
          </p:nvPr>
        </p:nvSpPr>
        <p:spPr>
          <a:xfrm>
            <a:off x="609600" y="3968750"/>
            <a:ext cx="7194550" cy="398780"/>
          </a:xfrm>
          <a:prstGeom prst="rect">
            <a:avLst/>
          </a:prstGeom>
          <a:noFill/>
        </p:spPr>
        <p:txBody>
          <a:bodyPr wrap="square" rtlCol="0" anchor="t">
            <a:spAutoFit/>
          </a:bodyPr>
          <a:lstStyle/>
          <a:p>
            <a:r>
              <a:rPr lang="zh-CN" altLang="en-US" sz="2000">
                <a:solidFill>
                  <a:srgbClr val="FF0000"/>
                </a:solidFill>
              </a:rPr>
              <a:t>问题</a:t>
            </a:r>
            <a:r>
              <a:rPr lang="en-US" altLang="zh-CN" sz="2000">
                <a:solidFill>
                  <a:srgbClr val="FF0000"/>
                </a:solidFill>
              </a:rPr>
              <a:t>3</a:t>
            </a:r>
            <a:r>
              <a:rPr lang="zh-CN" altLang="en-US" sz="2000"/>
              <a:t>：换出哪些进程？</a:t>
            </a:r>
          </a:p>
        </p:txBody>
      </p:sp>
      <p:sp>
        <p:nvSpPr>
          <p:cNvPr id="12" name="文本框 11"/>
          <p:cNvSpPr txBox="1"/>
          <p:nvPr>
            <p:custDataLst>
              <p:tags r:id="rId3"/>
            </p:custDataLst>
          </p:nvPr>
        </p:nvSpPr>
        <p:spPr>
          <a:xfrm>
            <a:off x="3505200" y="3943350"/>
            <a:ext cx="4572000" cy="398780"/>
          </a:xfrm>
          <a:prstGeom prst="rect">
            <a:avLst/>
          </a:prstGeom>
          <a:noFill/>
        </p:spPr>
        <p:txBody>
          <a:bodyPr wrap="square" rtlCol="0" anchor="t">
            <a:spAutoFit/>
          </a:bodyPr>
          <a:lstStyle/>
          <a:p>
            <a:r>
              <a:rPr lang="zh-CN" altLang="en-US" sz="2000"/>
              <a:t>优先换出阻塞进程、优先级低的进程</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810000" cy="377016"/>
          </a:xfrm>
          <a:prstGeom prst="rect">
            <a:avLst/>
          </a:prstGeom>
          <a:noFill/>
        </p:spPr>
        <p:txBody>
          <a:bodyPr wrap="square"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lang="en-US" altLang="zh-CN" sz="2000" b="1" dirty="0">
                <a:solidFill>
                  <a:schemeClr val="bg1">
                    <a:lumMod val="50000"/>
                  </a:schemeClr>
                </a:solidFill>
              </a:rPr>
              <a:t>——</a:t>
            </a:r>
            <a:r>
              <a:rPr lang="zh-CN" altLang="en-US" sz="2000" b="1" dirty="0">
                <a:solidFill>
                  <a:schemeClr val="bg1">
                    <a:lumMod val="50000"/>
                  </a:schemeClr>
                </a:solidFill>
              </a:rPr>
              <a:t>对换类型</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C8EC991D-DE03-77C3-73C3-809FA748259A}"/>
              </a:ext>
            </a:extLst>
          </p:cNvPr>
          <p:cNvSpPr txBox="1"/>
          <p:nvPr/>
        </p:nvSpPr>
        <p:spPr>
          <a:xfrm>
            <a:off x="762000" y="1352550"/>
            <a:ext cx="6628738" cy="907428"/>
          </a:xfrm>
          <a:prstGeom prst="rect">
            <a:avLst/>
          </a:prstGeom>
          <a:noFill/>
          <a:ln w="12700">
            <a:solidFill>
              <a:schemeClr val="tx1"/>
            </a:solidFill>
          </a:ln>
        </p:spPr>
        <p:txBody>
          <a:bodyPr wrap="none" rtlCol="0">
            <a:spAutoFit/>
          </a:bodyPr>
          <a:lstStyle/>
          <a:p>
            <a:pPr marL="285750" indent="-285750" algn="l">
              <a:lnSpc>
                <a:spcPct val="140000"/>
              </a:lnSpc>
              <a:buFont typeface="Wingdings" panose="05000000000000000000" pitchFamily="2" charset="2"/>
              <a:buChar char="n"/>
            </a:pPr>
            <a:r>
              <a:rPr lang="zh-CN" altLang="en-US" sz="2000" dirty="0"/>
              <a:t>每次</a:t>
            </a:r>
            <a:r>
              <a:rPr lang="zh-CN" altLang="en-US" sz="2000" dirty="0">
                <a:solidFill>
                  <a:srgbClr val="FF0000"/>
                </a:solidFill>
              </a:rPr>
              <a:t>对换</a:t>
            </a:r>
            <a:r>
              <a:rPr lang="zh-CN" altLang="en-US" sz="2000" dirty="0"/>
              <a:t>都是将一定数量的</a:t>
            </a:r>
            <a:r>
              <a:rPr lang="zh-CN" altLang="en-US" sz="2000" dirty="0">
                <a:solidFill>
                  <a:srgbClr val="FF0000"/>
                </a:solidFill>
              </a:rPr>
              <a:t>程序或数据换入</a:t>
            </a:r>
            <a:r>
              <a:rPr lang="zh-CN" altLang="en-US" sz="2000" dirty="0"/>
              <a:t>或</a:t>
            </a:r>
            <a:r>
              <a:rPr lang="zh-CN" altLang="en-US" sz="2000" dirty="0">
                <a:solidFill>
                  <a:srgbClr val="FF0000"/>
                </a:solidFill>
              </a:rPr>
              <a:t>换出内存</a:t>
            </a:r>
            <a:endParaRPr lang="en-US" altLang="zh-CN" sz="2000" dirty="0">
              <a:solidFill>
                <a:srgbClr val="FF0000"/>
              </a:solidFill>
            </a:endParaRPr>
          </a:p>
          <a:p>
            <a:pPr marL="285750" indent="-285750" algn="l">
              <a:lnSpc>
                <a:spcPct val="140000"/>
              </a:lnSpc>
              <a:buFont typeface="Wingdings" panose="05000000000000000000" pitchFamily="2" charset="2"/>
              <a:buChar char="n"/>
            </a:pPr>
            <a:r>
              <a:rPr lang="zh-CN" altLang="en-US" sz="2000" dirty="0"/>
              <a:t>根据每次对换时  </a:t>
            </a:r>
            <a:r>
              <a:rPr lang="zh-CN" altLang="en-US" sz="2000" dirty="0">
                <a:solidFill>
                  <a:srgbClr val="FF0000"/>
                </a:solidFill>
              </a:rPr>
              <a:t>对换数量 </a:t>
            </a:r>
            <a:r>
              <a:rPr lang="zh-CN" altLang="en-US" sz="2000" dirty="0"/>
              <a:t>为分类标准可分为两类</a:t>
            </a:r>
          </a:p>
        </p:txBody>
      </p:sp>
      <p:sp>
        <p:nvSpPr>
          <p:cNvPr id="4" name="文本框 3">
            <a:extLst>
              <a:ext uri="{FF2B5EF4-FFF2-40B4-BE49-F238E27FC236}">
                <a16:creationId xmlns:a16="http://schemas.microsoft.com/office/drawing/2014/main" id="{EDDD2FC0-35C2-633C-71A0-4AE92081E75B}"/>
              </a:ext>
            </a:extLst>
          </p:cNvPr>
          <p:cNvSpPr txBox="1"/>
          <p:nvPr/>
        </p:nvSpPr>
        <p:spPr>
          <a:xfrm>
            <a:off x="304800" y="2469586"/>
            <a:ext cx="8225329" cy="1778564"/>
          </a:xfrm>
          <a:prstGeom prst="rect">
            <a:avLst/>
          </a:prstGeom>
          <a:noFill/>
          <a:ln w="12700">
            <a:solidFill>
              <a:schemeClr val="tx1"/>
            </a:solidFill>
          </a:ln>
        </p:spPr>
        <p:txBody>
          <a:bodyPr wrap="none" rtlCol="0">
            <a:spAutoFit/>
          </a:bodyPr>
          <a:lstStyle/>
          <a:p>
            <a:pPr algn="l">
              <a:lnSpc>
                <a:spcPct val="140000"/>
              </a:lnSpc>
            </a:pPr>
            <a:r>
              <a:rPr lang="en-US" altLang="zh-CN" sz="1600" dirty="0"/>
              <a:t>1. </a:t>
            </a:r>
            <a:r>
              <a:rPr lang="zh-CN" altLang="en-US" sz="1600" dirty="0"/>
              <a:t>整体对换</a:t>
            </a:r>
            <a:endParaRPr lang="en-US" altLang="zh-CN" sz="1600" dirty="0"/>
          </a:p>
          <a:p>
            <a:pPr algn="l">
              <a:lnSpc>
                <a:spcPct val="140000"/>
              </a:lnSpc>
            </a:pPr>
            <a:r>
              <a:rPr lang="zh-CN" altLang="en-US" sz="1600" dirty="0"/>
              <a:t>    也叫</a:t>
            </a:r>
            <a:r>
              <a:rPr lang="zh-CN" altLang="en-US" sz="1600" dirty="0">
                <a:solidFill>
                  <a:srgbClr val="FF0000"/>
                </a:solidFill>
              </a:rPr>
              <a:t>进程对换</a:t>
            </a:r>
            <a:r>
              <a:rPr lang="zh-CN" altLang="en-US" sz="1600" dirty="0"/>
              <a:t>，以进程为单位，解决内存紧张问题，广泛用于</a:t>
            </a:r>
            <a:r>
              <a:rPr lang="zh-CN" altLang="en-US" sz="1600" dirty="0">
                <a:solidFill>
                  <a:srgbClr val="FF0000"/>
                </a:solidFill>
              </a:rPr>
              <a:t>多道程序系统</a:t>
            </a:r>
            <a:r>
              <a:rPr lang="zh-CN" altLang="en-US" sz="1600" dirty="0"/>
              <a:t>的</a:t>
            </a:r>
            <a:r>
              <a:rPr lang="zh-CN" altLang="en-US" sz="1600" dirty="0">
                <a:solidFill>
                  <a:srgbClr val="FF0000"/>
                </a:solidFill>
              </a:rPr>
              <a:t>中级调度</a:t>
            </a:r>
            <a:endParaRPr lang="en-US" altLang="zh-CN" sz="1600" dirty="0">
              <a:solidFill>
                <a:srgbClr val="FF0000"/>
              </a:solidFill>
            </a:endParaRPr>
          </a:p>
          <a:p>
            <a:pPr algn="l">
              <a:lnSpc>
                <a:spcPct val="140000"/>
              </a:lnSpc>
            </a:pPr>
            <a:r>
              <a:rPr lang="en-US" altLang="zh-CN" sz="1600" dirty="0"/>
              <a:t>2. </a:t>
            </a:r>
            <a:r>
              <a:rPr lang="zh-CN" altLang="en-US" sz="1600" dirty="0"/>
              <a:t>页面（分段）对换</a:t>
            </a:r>
            <a:endParaRPr lang="en-US" altLang="zh-CN" sz="1600" dirty="0"/>
          </a:p>
          <a:p>
            <a:pPr algn="l">
              <a:lnSpc>
                <a:spcPct val="140000"/>
              </a:lnSpc>
            </a:pPr>
            <a:r>
              <a:rPr lang="zh-CN" altLang="en-US" sz="1600" dirty="0"/>
              <a:t>    也叫</a:t>
            </a:r>
            <a:r>
              <a:rPr lang="zh-CN" altLang="en-US" sz="1600" dirty="0">
                <a:solidFill>
                  <a:srgbClr val="FF0000"/>
                </a:solidFill>
              </a:rPr>
              <a:t>部分对换</a:t>
            </a:r>
            <a:r>
              <a:rPr lang="zh-CN" altLang="en-US" sz="1600" dirty="0"/>
              <a:t>，以</a:t>
            </a:r>
            <a:r>
              <a:rPr lang="zh-CN" altLang="en-US" sz="1600" dirty="0">
                <a:solidFill>
                  <a:srgbClr val="FF0000"/>
                </a:solidFill>
              </a:rPr>
              <a:t>页面</a:t>
            </a:r>
            <a:r>
              <a:rPr lang="zh-CN" altLang="en-US" sz="1600" dirty="0"/>
              <a:t>或</a:t>
            </a:r>
            <a:r>
              <a:rPr lang="zh-CN" altLang="en-US" sz="1600" dirty="0">
                <a:solidFill>
                  <a:srgbClr val="FF0000"/>
                </a:solidFill>
              </a:rPr>
              <a:t>分段</a:t>
            </a:r>
            <a:r>
              <a:rPr lang="zh-CN" altLang="en-US" sz="1600" dirty="0"/>
              <a:t>为单位进行对换，目的是支持虚拟存储系统</a:t>
            </a:r>
            <a:endParaRPr lang="en-US" altLang="zh-CN" sz="1600" dirty="0"/>
          </a:p>
          <a:p>
            <a:pPr algn="l">
              <a:lnSpc>
                <a:spcPct val="140000"/>
              </a:lnSpc>
            </a:pPr>
            <a:r>
              <a:rPr lang="en-US" altLang="zh-CN" sz="1600" dirty="0"/>
              <a:t>    </a:t>
            </a:r>
            <a:r>
              <a:rPr lang="zh-CN" altLang="en-US" sz="1600" dirty="0"/>
              <a:t>用于</a:t>
            </a:r>
            <a:r>
              <a:rPr lang="zh-CN" altLang="en-US" sz="1600" dirty="0">
                <a:solidFill>
                  <a:srgbClr val="FF0000"/>
                </a:solidFill>
              </a:rPr>
              <a:t>请求分页</a:t>
            </a:r>
            <a:r>
              <a:rPr lang="zh-CN" altLang="en-US" sz="1600" dirty="0"/>
              <a:t>或</a:t>
            </a:r>
            <a:r>
              <a:rPr lang="zh-CN" altLang="en-US" sz="1600" dirty="0">
                <a:solidFill>
                  <a:srgbClr val="FF0000"/>
                </a:solidFill>
              </a:rPr>
              <a:t>分段存储管理系统</a:t>
            </a:r>
            <a:r>
              <a:rPr lang="zh-CN" altLang="en-US" sz="1600" dirty="0"/>
              <a:t>中</a:t>
            </a:r>
          </a:p>
        </p:txBody>
      </p:sp>
      <p:sp>
        <p:nvSpPr>
          <p:cNvPr id="5" name="文本框 4">
            <a:extLst>
              <a:ext uri="{FF2B5EF4-FFF2-40B4-BE49-F238E27FC236}">
                <a16:creationId xmlns:a16="http://schemas.microsoft.com/office/drawing/2014/main" id="{B9009799-58F9-67A9-EF7A-18A7BD3B7B76}"/>
              </a:ext>
            </a:extLst>
          </p:cNvPr>
          <p:cNvSpPr txBox="1"/>
          <p:nvPr/>
        </p:nvSpPr>
        <p:spPr>
          <a:xfrm>
            <a:off x="914400" y="726073"/>
            <a:ext cx="1005403"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对换类型</a:t>
            </a:r>
          </a:p>
        </p:txBody>
      </p:sp>
    </p:spTree>
    <p:extLst>
      <p:ext uri="{BB962C8B-B14F-4D97-AF65-F5344CB8AC3E}">
        <p14:creationId xmlns:p14="http://schemas.microsoft.com/office/powerpoint/2010/main" val="2263372242"/>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5715000" cy="377016"/>
          </a:xfrm>
          <a:prstGeom prst="rect">
            <a:avLst/>
          </a:prstGeom>
          <a:noFill/>
        </p:spPr>
        <p:txBody>
          <a:bodyPr wrap="square"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lang="en-US" altLang="zh-CN" sz="2000" b="1" dirty="0">
                <a:solidFill>
                  <a:schemeClr val="bg1">
                    <a:lumMod val="50000"/>
                  </a:schemeClr>
                </a:solidFill>
              </a:rPr>
              <a:t>——</a:t>
            </a:r>
            <a:r>
              <a:rPr lang="zh-CN" altLang="en-US" sz="2000" b="1" dirty="0">
                <a:solidFill>
                  <a:schemeClr val="bg1">
                    <a:lumMod val="50000"/>
                  </a:schemeClr>
                </a:solidFill>
              </a:rPr>
              <a:t>对换空间管理的主要目标</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C8EC991D-DE03-77C3-73C3-809FA748259A}"/>
              </a:ext>
            </a:extLst>
          </p:cNvPr>
          <p:cNvSpPr txBox="1"/>
          <p:nvPr/>
        </p:nvSpPr>
        <p:spPr>
          <a:xfrm>
            <a:off x="762000" y="1418284"/>
            <a:ext cx="7708264" cy="476541"/>
          </a:xfrm>
          <a:prstGeom prst="rect">
            <a:avLst/>
          </a:prstGeom>
          <a:noFill/>
          <a:ln w="12700">
            <a:solidFill>
              <a:schemeClr val="tx1"/>
            </a:solidFill>
          </a:ln>
        </p:spPr>
        <p:txBody>
          <a:bodyPr wrap="none" rtlCol="0">
            <a:spAutoFit/>
          </a:bodyPr>
          <a:lstStyle/>
          <a:p>
            <a:pPr marL="285750" indent="-285750" algn="l">
              <a:lnSpc>
                <a:spcPct val="140000"/>
              </a:lnSpc>
              <a:buFont typeface="Wingdings" panose="05000000000000000000" pitchFamily="2" charset="2"/>
              <a:buChar char="n"/>
            </a:pPr>
            <a:r>
              <a:rPr lang="zh-CN" altLang="en-US" sz="2000" dirty="0"/>
              <a:t>具有</a:t>
            </a:r>
            <a:r>
              <a:rPr lang="zh-CN" altLang="en-US" sz="2000" dirty="0">
                <a:solidFill>
                  <a:srgbClr val="FF0000"/>
                </a:solidFill>
              </a:rPr>
              <a:t>对换功能</a:t>
            </a:r>
            <a:r>
              <a:rPr lang="zh-CN" altLang="en-US" sz="2000" dirty="0"/>
              <a:t>的</a:t>
            </a:r>
            <a:r>
              <a:rPr lang="en-US" altLang="zh-CN" sz="2000" dirty="0"/>
              <a:t>OS</a:t>
            </a:r>
            <a:r>
              <a:rPr lang="zh-CN" altLang="en-US" sz="2000" dirty="0"/>
              <a:t>中，把磁盘空间分为</a:t>
            </a:r>
            <a:r>
              <a:rPr lang="zh-CN" altLang="en-US" sz="2000" dirty="0">
                <a:solidFill>
                  <a:srgbClr val="FF0000"/>
                </a:solidFill>
              </a:rPr>
              <a:t>文件区</a:t>
            </a:r>
            <a:r>
              <a:rPr lang="zh-CN" altLang="en-US" sz="2000" dirty="0"/>
              <a:t>和</a:t>
            </a:r>
            <a:r>
              <a:rPr lang="zh-CN" altLang="en-US" sz="2000" dirty="0">
                <a:solidFill>
                  <a:srgbClr val="FF0000"/>
                </a:solidFill>
              </a:rPr>
              <a:t>对换区</a:t>
            </a:r>
            <a:r>
              <a:rPr lang="zh-CN" altLang="en-US" sz="2000" dirty="0"/>
              <a:t>两个部分</a:t>
            </a:r>
          </a:p>
        </p:txBody>
      </p:sp>
      <p:sp>
        <p:nvSpPr>
          <p:cNvPr id="4" name="文本框 3">
            <a:extLst>
              <a:ext uri="{FF2B5EF4-FFF2-40B4-BE49-F238E27FC236}">
                <a16:creationId xmlns:a16="http://schemas.microsoft.com/office/drawing/2014/main" id="{EDDD2FC0-35C2-633C-71A0-4AE92081E75B}"/>
              </a:ext>
            </a:extLst>
          </p:cNvPr>
          <p:cNvSpPr txBox="1"/>
          <p:nvPr/>
        </p:nvSpPr>
        <p:spPr>
          <a:xfrm>
            <a:off x="533400" y="2266950"/>
            <a:ext cx="7609776" cy="1778564"/>
          </a:xfrm>
          <a:prstGeom prst="rect">
            <a:avLst/>
          </a:prstGeom>
          <a:noFill/>
          <a:ln w="12700">
            <a:solidFill>
              <a:schemeClr val="tx1"/>
            </a:solidFill>
          </a:ln>
        </p:spPr>
        <p:txBody>
          <a:bodyPr wrap="none" rtlCol="0">
            <a:spAutoFit/>
          </a:bodyPr>
          <a:lstStyle/>
          <a:p>
            <a:pPr algn="l">
              <a:lnSpc>
                <a:spcPct val="140000"/>
              </a:lnSpc>
            </a:pPr>
            <a:r>
              <a:rPr lang="en-US" altLang="zh-CN" sz="1600" dirty="0"/>
              <a:t>1. </a:t>
            </a:r>
            <a:r>
              <a:rPr lang="zh-CN" altLang="en-US" sz="1600" dirty="0"/>
              <a:t>对</a:t>
            </a:r>
            <a:r>
              <a:rPr lang="zh-CN" altLang="en-US" sz="1600" dirty="0">
                <a:solidFill>
                  <a:srgbClr val="FF0000"/>
                </a:solidFill>
              </a:rPr>
              <a:t>文件区</a:t>
            </a:r>
            <a:r>
              <a:rPr lang="zh-CN" altLang="en-US" sz="1600" dirty="0"/>
              <a:t>管理的主要目标</a:t>
            </a:r>
            <a:endParaRPr lang="en-US" altLang="zh-CN" sz="1600" dirty="0"/>
          </a:p>
          <a:p>
            <a:pPr algn="l">
              <a:lnSpc>
                <a:spcPct val="140000"/>
              </a:lnSpc>
            </a:pPr>
            <a:r>
              <a:rPr lang="zh-CN" altLang="en-US" sz="1600" dirty="0"/>
              <a:t>    大部分磁盘空间，存放文件目录和内容，主要目标是</a:t>
            </a:r>
            <a:r>
              <a:rPr lang="zh-CN" altLang="en-US" sz="1600" dirty="0">
                <a:solidFill>
                  <a:srgbClr val="FF0000"/>
                </a:solidFill>
              </a:rPr>
              <a:t>提高磁盘存储空间利用率</a:t>
            </a:r>
            <a:r>
              <a:rPr lang="zh-CN" altLang="en-US" sz="1600" dirty="0"/>
              <a:t>，</a:t>
            </a:r>
            <a:endParaRPr lang="en-US" altLang="zh-CN" sz="1600" dirty="0"/>
          </a:p>
          <a:p>
            <a:pPr algn="l">
              <a:lnSpc>
                <a:spcPct val="140000"/>
              </a:lnSpc>
            </a:pPr>
            <a:r>
              <a:rPr lang="zh-CN" altLang="en-US" sz="1600" dirty="0"/>
              <a:t>    采用离散分配方式</a:t>
            </a:r>
            <a:endParaRPr lang="en-US" altLang="zh-CN" sz="1600" dirty="0">
              <a:solidFill>
                <a:srgbClr val="FF0000"/>
              </a:solidFill>
            </a:endParaRPr>
          </a:p>
          <a:p>
            <a:pPr algn="l">
              <a:lnSpc>
                <a:spcPct val="140000"/>
              </a:lnSpc>
            </a:pPr>
            <a:r>
              <a:rPr lang="en-US" altLang="zh-CN" sz="1600" dirty="0"/>
              <a:t>2. </a:t>
            </a:r>
            <a:r>
              <a:rPr lang="zh-CN" altLang="en-US" sz="1600" dirty="0"/>
              <a:t>对  </a:t>
            </a:r>
            <a:r>
              <a:rPr lang="zh-CN" altLang="en-US" sz="1600" dirty="0">
                <a:solidFill>
                  <a:srgbClr val="FF0000"/>
                </a:solidFill>
              </a:rPr>
              <a:t>对换空间</a:t>
            </a:r>
            <a:r>
              <a:rPr lang="zh-CN" altLang="en-US" sz="1600" dirty="0"/>
              <a:t>管理的主要目标</a:t>
            </a:r>
            <a:endParaRPr lang="en-US" altLang="zh-CN" sz="1600" dirty="0"/>
          </a:p>
          <a:p>
            <a:pPr algn="l">
              <a:lnSpc>
                <a:spcPct val="140000"/>
              </a:lnSpc>
            </a:pPr>
            <a:r>
              <a:rPr lang="zh-CN" altLang="en-US" sz="1600" dirty="0"/>
              <a:t>    存放</a:t>
            </a:r>
            <a:r>
              <a:rPr lang="zh-CN" altLang="en-US" sz="1600" dirty="0">
                <a:solidFill>
                  <a:srgbClr val="FF0000"/>
                </a:solidFill>
              </a:rPr>
              <a:t>换出的进程</a:t>
            </a:r>
            <a:r>
              <a:rPr lang="zh-CN" altLang="en-US" sz="1600" dirty="0"/>
              <a:t>，主要目标是</a:t>
            </a:r>
            <a:r>
              <a:rPr lang="zh-CN" altLang="en-US" sz="1600" dirty="0">
                <a:solidFill>
                  <a:srgbClr val="FF0000"/>
                </a:solidFill>
              </a:rPr>
              <a:t>提高对换速度</a:t>
            </a:r>
            <a:r>
              <a:rPr lang="zh-CN" altLang="en-US" sz="1600" dirty="0"/>
              <a:t>，采用连续分配，较少考虑外存碎片</a:t>
            </a:r>
          </a:p>
        </p:txBody>
      </p:sp>
      <p:sp>
        <p:nvSpPr>
          <p:cNvPr id="3" name="文本框 2">
            <a:extLst>
              <a:ext uri="{FF2B5EF4-FFF2-40B4-BE49-F238E27FC236}">
                <a16:creationId xmlns:a16="http://schemas.microsoft.com/office/drawing/2014/main" id="{AD44FDA3-0B37-25F7-8763-16E5ED16ED25}"/>
              </a:ext>
            </a:extLst>
          </p:cNvPr>
          <p:cNvSpPr txBox="1"/>
          <p:nvPr/>
        </p:nvSpPr>
        <p:spPr>
          <a:xfrm>
            <a:off x="914400" y="726073"/>
            <a:ext cx="2236510"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对换区管理的主要目标</a:t>
            </a:r>
          </a:p>
        </p:txBody>
      </p:sp>
    </p:spTree>
    <p:extLst>
      <p:ext uri="{BB962C8B-B14F-4D97-AF65-F5344CB8AC3E}">
        <p14:creationId xmlns:p14="http://schemas.microsoft.com/office/powerpoint/2010/main" val="155599579"/>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存储器管理</a:t>
            </a:r>
          </a:p>
        </p:txBody>
      </p:sp>
      <p:pic>
        <p:nvPicPr>
          <p:cNvPr id="36867" name="Picture 4"/>
          <p:cNvPicPr>
            <a:picLocks noChangeAspect="1"/>
          </p:cNvPicPr>
          <p:nvPr>
            <p:custDataLst>
              <p:tags r:id="rId1"/>
            </p:custDataLst>
          </p:nvPr>
        </p:nvPicPr>
        <p:blipFill>
          <a:blip r:embed="rId4"/>
          <a:stretch>
            <a:fillRect/>
          </a:stretch>
        </p:blipFill>
        <p:spPr>
          <a:xfrm>
            <a:off x="990600" y="520700"/>
            <a:ext cx="5641340" cy="4591685"/>
          </a:xfrm>
          <a:prstGeom prst="rect">
            <a:avLst/>
          </a:prstGeom>
          <a:noFill/>
          <a:ln w="9525">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6400800" cy="377016"/>
          </a:xfrm>
          <a:prstGeom prst="rect">
            <a:avLst/>
          </a:prstGeom>
          <a:noFill/>
        </p:spPr>
        <p:txBody>
          <a:bodyPr wrap="square"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lang="en-US" altLang="zh-CN" sz="2000" b="1" dirty="0">
                <a:solidFill>
                  <a:schemeClr val="bg1">
                    <a:lumMod val="50000"/>
                  </a:schemeClr>
                </a:solidFill>
              </a:rPr>
              <a:t>——</a:t>
            </a:r>
            <a:r>
              <a:rPr lang="zh-CN" altLang="en-US" sz="2000" b="1" dirty="0">
                <a:solidFill>
                  <a:schemeClr val="bg1">
                    <a:lumMod val="50000"/>
                  </a:schemeClr>
                </a:solidFill>
              </a:rPr>
              <a:t>对换空间磁盘块管理的数据结构</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C8EC991D-DE03-77C3-73C3-809FA748259A}"/>
              </a:ext>
            </a:extLst>
          </p:cNvPr>
          <p:cNvSpPr txBox="1"/>
          <p:nvPr/>
        </p:nvSpPr>
        <p:spPr>
          <a:xfrm>
            <a:off x="685800" y="1276350"/>
            <a:ext cx="7620000" cy="1601529"/>
          </a:xfrm>
          <a:prstGeom prst="rect">
            <a:avLst/>
          </a:prstGeom>
          <a:noFill/>
          <a:ln w="12700">
            <a:solidFill>
              <a:schemeClr val="tx1"/>
            </a:solidFill>
          </a:ln>
        </p:spPr>
        <p:txBody>
          <a:bodyPr wrap="square" rtlCol="0">
            <a:spAutoFit/>
          </a:bodyPr>
          <a:lstStyle/>
          <a:p>
            <a:pPr marL="285750" indent="-285750" algn="l">
              <a:lnSpc>
                <a:spcPct val="140000"/>
              </a:lnSpc>
              <a:buFont typeface="Wingdings" panose="05000000000000000000" pitchFamily="2" charset="2"/>
              <a:buChar char="n"/>
            </a:pPr>
            <a:r>
              <a:rPr lang="zh-CN" altLang="en-US" dirty="0"/>
              <a:t>为管理</a:t>
            </a:r>
            <a:r>
              <a:rPr lang="zh-CN" altLang="en-US" dirty="0">
                <a:solidFill>
                  <a:srgbClr val="FF0000"/>
                </a:solidFill>
              </a:rPr>
              <a:t>对换区</a:t>
            </a:r>
            <a:r>
              <a:rPr lang="zh-CN" altLang="en-US" dirty="0"/>
              <a:t>的</a:t>
            </a:r>
            <a:r>
              <a:rPr lang="zh-CN" altLang="en-US" dirty="0">
                <a:solidFill>
                  <a:srgbClr val="FF0000"/>
                </a:solidFill>
              </a:rPr>
              <a:t>空闲盘块</a:t>
            </a:r>
            <a:r>
              <a:rPr lang="zh-CN" altLang="en-US" dirty="0"/>
              <a:t>，应</a:t>
            </a:r>
            <a:r>
              <a:rPr lang="zh-CN" altLang="en-US" dirty="0">
                <a:solidFill>
                  <a:srgbClr val="FF0000"/>
                </a:solidFill>
              </a:rPr>
              <a:t>配备</a:t>
            </a:r>
            <a:r>
              <a:rPr lang="zh-CN" altLang="en-US" dirty="0"/>
              <a:t>相应</a:t>
            </a:r>
            <a:r>
              <a:rPr lang="zh-CN" altLang="en-US" dirty="0">
                <a:solidFill>
                  <a:srgbClr val="FF0000"/>
                </a:solidFill>
              </a:rPr>
              <a:t>数据结构</a:t>
            </a:r>
            <a:r>
              <a:rPr lang="zh-CN" altLang="en-US" dirty="0"/>
              <a:t>，记录</a:t>
            </a:r>
            <a:r>
              <a:rPr lang="zh-CN" altLang="en-US" dirty="0">
                <a:solidFill>
                  <a:srgbClr val="FF0000"/>
                </a:solidFill>
              </a:rPr>
              <a:t>外存对换区</a:t>
            </a:r>
            <a:r>
              <a:rPr lang="zh-CN" altLang="en-US" dirty="0"/>
              <a:t>中</a:t>
            </a:r>
            <a:endParaRPr lang="en-US" altLang="zh-CN" dirty="0"/>
          </a:p>
          <a:p>
            <a:pPr algn="l">
              <a:lnSpc>
                <a:spcPct val="140000"/>
              </a:lnSpc>
            </a:pPr>
            <a:r>
              <a:rPr lang="zh-CN" altLang="en-US" dirty="0">
                <a:solidFill>
                  <a:srgbClr val="FF0000"/>
                </a:solidFill>
              </a:rPr>
              <a:t>空闲盘块</a:t>
            </a:r>
            <a:r>
              <a:rPr lang="zh-CN" altLang="en-US" dirty="0"/>
              <a:t>使用情况</a:t>
            </a:r>
            <a:endParaRPr lang="en-US" altLang="zh-CN" dirty="0"/>
          </a:p>
          <a:p>
            <a:pPr marL="285750" indent="-285750" algn="l">
              <a:lnSpc>
                <a:spcPct val="140000"/>
              </a:lnSpc>
              <a:buFont typeface="Wingdings" panose="05000000000000000000" pitchFamily="2" charset="2"/>
              <a:buChar char="n"/>
            </a:pPr>
            <a:r>
              <a:rPr lang="zh-CN" altLang="en-US" dirty="0"/>
              <a:t>采用</a:t>
            </a:r>
            <a:r>
              <a:rPr lang="zh-CN" altLang="en-US" dirty="0">
                <a:solidFill>
                  <a:srgbClr val="FF0000"/>
                </a:solidFill>
              </a:rPr>
              <a:t>空闲分区表</a:t>
            </a:r>
            <a:r>
              <a:rPr lang="zh-CN" altLang="en-US" dirty="0"/>
              <a:t>或</a:t>
            </a:r>
            <a:r>
              <a:rPr lang="zh-CN" altLang="en-US" dirty="0">
                <a:solidFill>
                  <a:srgbClr val="FF0000"/>
                </a:solidFill>
              </a:rPr>
              <a:t>空闲分区链</a:t>
            </a:r>
            <a:r>
              <a:rPr lang="en-US" altLang="zh-CN" dirty="0"/>
              <a:t>(</a:t>
            </a:r>
            <a:r>
              <a:rPr lang="zh-CN" altLang="en-US" dirty="0"/>
              <a:t>与动态内存分区分配类似</a:t>
            </a:r>
            <a:r>
              <a:rPr lang="en-US" altLang="zh-CN" dirty="0"/>
              <a:t>)</a:t>
            </a:r>
          </a:p>
          <a:p>
            <a:pPr marL="285750" indent="-285750" algn="l">
              <a:lnSpc>
                <a:spcPct val="140000"/>
              </a:lnSpc>
              <a:buFont typeface="Wingdings" panose="05000000000000000000" pitchFamily="2" charset="2"/>
              <a:buChar char="n"/>
            </a:pPr>
            <a:r>
              <a:rPr lang="zh-CN" altLang="en-US" dirty="0"/>
              <a:t>空闲分区表应包含两项：</a:t>
            </a:r>
          </a:p>
        </p:txBody>
      </p:sp>
      <p:sp>
        <p:nvSpPr>
          <p:cNvPr id="4" name="文本框 3">
            <a:extLst>
              <a:ext uri="{FF2B5EF4-FFF2-40B4-BE49-F238E27FC236}">
                <a16:creationId xmlns:a16="http://schemas.microsoft.com/office/drawing/2014/main" id="{EDDD2FC0-35C2-633C-71A0-4AE92081E75B}"/>
              </a:ext>
            </a:extLst>
          </p:cNvPr>
          <p:cNvSpPr txBox="1"/>
          <p:nvPr/>
        </p:nvSpPr>
        <p:spPr>
          <a:xfrm>
            <a:off x="685800" y="3494932"/>
            <a:ext cx="3082895" cy="744435"/>
          </a:xfrm>
          <a:prstGeom prst="rect">
            <a:avLst/>
          </a:prstGeom>
          <a:noFill/>
          <a:ln w="12700">
            <a:solidFill>
              <a:schemeClr val="tx1"/>
            </a:solidFill>
          </a:ln>
        </p:spPr>
        <p:txBody>
          <a:bodyPr wrap="none" rtlCol="0">
            <a:spAutoFit/>
          </a:bodyPr>
          <a:lstStyle/>
          <a:p>
            <a:pPr algn="l">
              <a:lnSpc>
                <a:spcPct val="140000"/>
              </a:lnSpc>
            </a:pPr>
            <a:r>
              <a:rPr lang="en-US" altLang="zh-CN" sz="1600" dirty="0"/>
              <a:t>1. </a:t>
            </a:r>
            <a:r>
              <a:rPr lang="zh-CN" altLang="en-US" sz="1600" dirty="0">
                <a:solidFill>
                  <a:srgbClr val="FF0000"/>
                </a:solidFill>
              </a:rPr>
              <a:t>对换区首地址</a:t>
            </a:r>
            <a:r>
              <a:rPr lang="zh-CN" altLang="en-US" sz="1600" dirty="0"/>
              <a:t>，用盘块号表示</a:t>
            </a:r>
            <a:endParaRPr lang="en-US" altLang="zh-CN" sz="1600" dirty="0"/>
          </a:p>
          <a:p>
            <a:pPr algn="l">
              <a:lnSpc>
                <a:spcPct val="140000"/>
              </a:lnSpc>
            </a:pPr>
            <a:r>
              <a:rPr lang="en-US" altLang="zh-CN" sz="1600" dirty="0"/>
              <a:t>2. </a:t>
            </a:r>
            <a:r>
              <a:rPr lang="zh-CN" altLang="en-US" sz="1600" dirty="0">
                <a:solidFill>
                  <a:srgbClr val="FF0000"/>
                </a:solidFill>
              </a:rPr>
              <a:t>对换区大小</a:t>
            </a:r>
            <a:r>
              <a:rPr lang="zh-CN" altLang="en-US" sz="1600" dirty="0"/>
              <a:t>，用盘块数表示</a:t>
            </a:r>
          </a:p>
        </p:txBody>
      </p:sp>
      <p:sp>
        <p:nvSpPr>
          <p:cNvPr id="3" name="文本框 2">
            <a:extLst>
              <a:ext uri="{FF2B5EF4-FFF2-40B4-BE49-F238E27FC236}">
                <a16:creationId xmlns:a16="http://schemas.microsoft.com/office/drawing/2014/main" id="{17D07267-2FE0-E94F-00C5-76C6397CCBBB}"/>
              </a:ext>
            </a:extLst>
          </p:cNvPr>
          <p:cNvSpPr txBox="1"/>
          <p:nvPr/>
        </p:nvSpPr>
        <p:spPr>
          <a:xfrm>
            <a:off x="914400" y="726073"/>
            <a:ext cx="3323346"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对换区 空闲盘块管理中的数据结构</a:t>
            </a:r>
          </a:p>
        </p:txBody>
      </p:sp>
    </p:spTree>
    <p:extLst>
      <p:ext uri="{BB962C8B-B14F-4D97-AF65-F5344CB8AC3E}">
        <p14:creationId xmlns:p14="http://schemas.microsoft.com/office/powerpoint/2010/main" val="760435166"/>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6400800" cy="377016"/>
          </a:xfrm>
          <a:prstGeom prst="rect">
            <a:avLst/>
          </a:prstGeom>
          <a:noFill/>
        </p:spPr>
        <p:txBody>
          <a:bodyPr wrap="square"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lang="en-US" altLang="zh-CN" sz="2000" b="1" dirty="0">
                <a:solidFill>
                  <a:schemeClr val="bg1">
                    <a:lumMod val="50000"/>
                  </a:schemeClr>
                </a:solidFill>
              </a:rPr>
              <a:t>——</a:t>
            </a:r>
            <a:r>
              <a:rPr lang="zh-CN" altLang="en-US" sz="2000" b="1" dirty="0">
                <a:solidFill>
                  <a:schemeClr val="bg1">
                    <a:lumMod val="50000"/>
                  </a:schemeClr>
                </a:solidFill>
              </a:rPr>
              <a:t>对换空间分配和回收</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C8EC991D-DE03-77C3-73C3-809FA748259A}"/>
              </a:ext>
            </a:extLst>
          </p:cNvPr>
          <p:cNvSpPr txBox="1"/>
          <p:nvPr/>
        </p:nvSpPr>
        <p:spPr>
          <a:xfrm>
            <a:off x="758825" y="1581150"/>
            <a:ext cx="7398179" cy="1213730"/>
          </a:xfrm>
          <a:prstGeom prst="rect">
            <a:avLst/>
          </a:prstGeom>
          <a:noFill/>
          <a:ln w="12700">
            <a:solidFill>
              <a:schemeClr val="tx1"/>
            </a:solidFill>
          </a:ln>
        </p:spPr>
        <p:txBody>
          <a:bodyPr wrap="none" rtlCol="0">
            <a:spAutoFit/>
          </a:bodyPr>
          <a:lstStyle/>
          <a:p>
            <a:pPr marL="285750" indent="-285750" algn="l">
              <a:lnSpc>
                <a:spcPct val="140000"/>
              </a:lnSpc>
              <a:buFont typeface="Wingdings" panose="05000000000000000000" pitchFamily="2" charset="2"/>
              <a:buChar char="n"/>
            </a:pPr>
            <a:r>
              <a:rPr lang="zh-CN" altLang="en-US" dirty="0">
                <a:solidFill>
                  <a:srgbClr val="FF0000"/>
                </a:solidFill>
              </a:rPr>
              <a:t>对换分区</a:t>
            </a:r>
            <a:r>
              <a:rPr lang="zh-CN" altLang="en-US" dirty="0"/>
              <a:t>采用</a:t>
            </a:r>
            <a:r>
              <a:rPr lang="zh-CN" altLang="en-US" dirty="0">
                <a:solidFill>
                  <a:srgbClr val="FF0000"/>
                </a:solidFill>
              </a:rPr>
              <a:t>连续分配</a:t>
            </a:r>
            <a:endParaRPr lang="en-US" altLang="zh-CN" dirty="0">
              <a:solidFill>
                <a:srgbClr val="FF0000"/>
              </a:solidFill>
            </a:endParaRPr>
          </a:p>
          <a:p>
            <a:pPr marL="285750" indent="-285750" algn="l">
              <a:lnSpc>
                <a:spcPct val="140000"/>
              </a:lnSpc>
              <a:buFont typeface="Wingdings" panose="05000000000000000000" pitchFamily="2" charset="2"/>
              <a:buChar char="n"/>
            </a:pPr>
            <a:r>
              <a:rPr lang="zh-CN" altLang="en-US" dirty="0"/>
              <a:t>分配算法可以是</a:t>
            </a:r>
            <a:r>
              <a:rPr lang="zh-CN" altLang="en-US" dirty="0">
                <a:solidFill>
                  <a:srgbClr val="FF0000"/>
                </a:solidFill>
              </a:rPr>
              <a:t>首次适应算法</a:t>
            </a:r>
            <a:r>
              <a:rPr lang="zh-CN" altLang="en-US" dirty="0"/>
              <a:t>、</a:t>
            </a:r>
            <a:r>
              <a:rPr lang="zh-CN" altLang="en-US" dirty="0">
                <a:solidFill>
                  <a:srgbClr val="FF0000"/>
                </a:solidFill>
              </a:rPr>
              <a:t>循环首次适应算法</a:t>
            </a:r>
            <a:r>
              <a:rPr lang="zh-CN" altLang="en-US" dirty="0"/>
              <a:t>或</a:t>
            </a:r>
            <a:r>
              <a:rPr lang="zh-CN" altLang="en-US" dirty="0">
                <a:solidFill>
                  <a:srgbClr val="FF0000"/>
                </a:solidFill>
              </a:rPr>
              <a:t>最佳适应算法</a:t>
            </a:r>
            <a:r>
              <a:rPr lang="zh-CN" altLang="en-US" dirty="0"/>
              <a:t>等</a:t>
            </a:r>
            <a:endParaRPr lang="en-US" altLang="zh-CN" dirty="0"/>
          </a:p>
          <a:p>
            <a:pPr marL="285750" indent="-285750" algn="l">
              <a:lnSpc>
                <a:spcPct val="140000"/>
              </a:lnSpc>
              <a:buFont typeface="Wingdings" panose="05000000000000000000" pitchFamily="2" charset="2"/>
              <a:buChar char="n"/>
            </a:pPr>
            <a:r>
              <a:rPr lang="zh-CN" altLang="en-US" dirty="0">
                <a:solidFill>
                  <a:srgbClr val="FF0000"/>
                </a:solidFill>
              </a:rPr>
              <a:t>分配</a:t>
            </a:r>
            <a:r>
              <a:rPr lang="zh-CN" altLang="en-US" dirty="0"/>
              <a:t>和</a:t>
            </a:r>
            <a:r>
              <a:rPr lang="zh-CN" altLang="en-US" dirty="0">
                <a:solidFill>
                  <a:srgbClr val="FF0000"/>
                </a:solidFill>
              </a:rPr>
              <a:t>回收</a:t>
            </a:r>
            <a:r>
              <a:rPr lang="zh-CN" altLang="en-US" dirty="0"/>
              <a:t>操作要根据</a:t>
            </a:r>
            <a:r>
              <a:rPr lang="zh-CN" altLang="en-US" dirty="0">
                <a:solidFill>
                  <a:srgbClr val="FF0000"/>
                </a:solidFill>
              </a:rPr>
              <a:t>前后对换分区</a:t>
            </a:r>
            <a:r>
              <a:rPr lang="zh-CN" altLang="en-US" dirty="0"/>
              <a:t>使用情况进行分割或合并</a:t>
            </a:r>
          </a:p>
        </p:txBody>
      </p:sp>
      <p:sp>
        <p:nvSpPr>
          <p:cNvPr id="3" name="文本框 2">
            <a:extLst>
              <a:ext uri="{FF2B5EF4-FFF2-40B4-BE49-F238E27FC236}">
                <a16:creationId xmlns:a16="http://schemas.microsoft.com/office/drawing/2014/main" id="{2919CB7C-81C1-8D31-F095-7824CF42CB12}"/>
              </a:ext>
            </a:extLst>
          </p:cNvPr>
          <p:cNvSpPr txBox="1"/>
          <p:nvPr/>
        </p:nvSpPr>
        <p:spPr>
          <a:xfrm>
            <a:off x="914400" y="726073"/>
            <a:ext cx="2069093"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对换区的分配和回收</a:t>
            </a:r>
          </a:p>
        </p:txBody>
      </p:sp>
    </p:spTree>
    <p:extLst>
      <p:ext uri="{BB962C8B-B14F-4D97-AF65-F5344CB8AC3E}">
        <p14:creationId xmlns:p14="http://schemas.microsoft.com/office/powerpoint/2010/main" val="227405179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4724400" cy="377016"/>
          </a:xfrm>
          <a:prstGeom prst="rect">
            <a:avLst/>
          </a:prstGeom>
          <a:noFill/>
        </p:spPr>
        <p:txBody>
          <a:bodyPr wrap="square"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lang="en-US" altLang="zh-CN" sz="2000" b="1" dirty="0">
                <a:solidFill>
                  <a:schemeClr val="bg1">
                    <a:lumMod val="50000"/>
                  </a:schemeClr>
                </a:solidFill>
              </a:rPr>
              <a:t>——</a:t>
            </a:r>
            <a:r>
              <a:rPr lang="zh-CN" altLang="en-US" sz="2000" b="1" dirty="0">
                <a:solidFill>
                  <a:schemeClr val="bg1">
                    <a:lumMod val="50000"/>
                  </a:schemeClr>
                </a:solidFill>
              </a:rPr>
              <a:t>进程的换出与换入</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47108B65-1C72-4CFE-B6A1-3B35A082D367}"/>
              </a:ext>
            </a:extLst>
          </p:cNvPr>
          <p:cNvSpPr txBox="1"/>
          <p:nvPr/>
        </p:nvSpPr>
        <p:spPr>
          <a:xfrm>
            <a:off x="381000" y="1352550"/>
            <a:ext cx="6460295" cy="825932"/>
          </a:xfrm>
          <a:prstGeom prst="rect">
            <a:avLst/>
          </a:prstGeom>
          <a:noFill/>
          <a:ln w="12700">
            <a:solidFill>
              <a:schemeClr val="tx1"/>
            </a:solidFill>
          </a:ln>
        </p:spPr>
        <p:txBody>
          <a:bodyPr wrap="none" rtlCol="0">
            <a:spAutoFit/>
          </a:bodyPr>
          <a:lstStyle/>
          <a:p>
            <a:pPr marL="285750" indent="-285750" algn="l">
              <a:lnSpc>
                <a:spcPct val="140000"/>
              </a:lnSpc>
              <a:buFont typeface="Wingdings" panose="05000000000000000000" pitchFamily="2" charset="2"/>
              <a:buChar char="n"/>
            </a:pPr>
            <a:r>
              <a:rPr lang="zh-CN" altLang="en-US" dirty="0"/>
              <a:t>内核发现内存不足时唤醒</a:t>
            </a:r>
            <a:r>
              <a:rPr lang="zh-CN" altLang="en-US" dirty="0">
                <a:solidFill>
                  <a:srgbClr val="FF0000"/>
                </a:solidFill>
              </a:rPr>
              <a:t>对换进程</a:t>
            </a:r>
            <a:r>
              <a:rPr lang="zh-CN" altLang="en-US" dirty="0"/>
              <a:t>，执行换出</a:t>
            </a:r>
            <a:endParaRPr lang="en-US" altLang="zh-CN" dirty="0"/>
          </a:p>
          <a:p>
            <a:pPr marL="285750" indent="-285750" algn="l">
              <a:lnSpc>
                <a:spcPct val="140000"/>
              </a:lnSpc>
              <a:buFont typeface="Wingdings" panose="05000000000000000000" pitchFamily="2" charset="2"/>
              <a:buChar char="n"/>
            </a:pPr>
            <a:r>
              <a:rPr lang="zh-CN" altLang="en-US" dirty="0">
                <a:solidFill>
                  <a:srgbClr val="FF0000"/>
                </a:solidFill>
              </a:rPr>
              <a:t>对换进程</a:t>
            </a:r>
            <a:r>
              <a:rPr lang="zh-CN" altLang="en-US" dirty="0"/>
              <a:t>将内存中某些进程调出至对换区，腾出内存空间</a:t>
            </a:r>
          </a:p>
        </p:txBody>
      </p:sp>
      <p:sp>
        <p:nvSpPr>
          <p:cNvPr id="3" name="文本框 2">
            <a:extLst>
              <a:ext uri="{FF2B5EF4-FFF2-40B4-BE49-F238E27FC236}">
                <a16:creationId xmlns:a16="http://schemas.microsoft.com/office/drawing/2014/main" id="{151D7FD6-16CD-8712-991A-F833E3824612}"/>
              </a:ext>
            </a:extLst>
          </p:cNvPr>
          <p:cNvSpPr txBox="1"/>
          <p:nvPr/>
        </p:nvSpPr>
        <p:spPr>
          <a:xfrm>
            <a:off x="304800" y="2495550"/>
            <a:ext cx="4826962" cy="2467983"/>
          </a:xfrm>
          <a:prstGeom prst="rect">
            <a:avLst/>
          </a:prstGeom>
          <a:noFill/>
          <a:ln w="12700">
            <a:solidFill>
              <a:schemeClr val="tx1"/>
            </a:solidFill>
          </a:ln>
        </p:spPr>
        <p:txBody>
          <a:bodyPr wrap="none" rtlCol="0">
            <a:spAutoFit/>
          </a:bodyPr>
          <a:lstStyle/>
          <a:p>
            <a:pPr algn="l">
              <a:lnSpc>
                <a:spcPct val="140000"/>
              </a:lnSpc>
            </a:pPr>
            <a:r>
              <a:rPr lang="zh-CN" altLang="en-US" sz="1600" dirty="0"/>
              <a:t>一、选择被换出进程的选择标准</a:t>
            </a:r>
            <a:endParaRPr lang="en-US" altLang="zh-CN" sz="1600" dirty="0"/>
          </a:p>
          <a:p>
            <a:pPr algn="l">
              <a:lnSpc>
                <a:spcPct val="140000"/>
              </a:lnSpc>
            </a:pPr>
            <a:r>
              <a:rPr lang="en-US" altLang="zh-CN" sz="1600" dirty="0"/>
              <a:t>	1. </a:t>
            </a:r>
            <a:r>
              <a:rPr lang="zh-CN" altLang="en-US" sz="1600" dirty="0"/>
              <a:t>首先选择</a:t>
            </a:r>
            <a:r>
              <a:rPr lang="zh-CN" altLang="en-US" sz="1600" dirty="0">
                <a:solidFill>
                  <a:srgbClr val="FF0000"/>
                </a:solidFill>
              </a:rPr>
              <a:t>阻塞</a:t>
            </a:r>
            <a:r>
              <a:rPr lang="zh-CN" altLang="en-US" sz="1600" dirty="0"/>
              <a:t>或</a:t>
            </a:r>
            <a:r>
              <a:rPr lang="zh-CN" altLang="en-US" sz="1600" dirty="0">
                <a:solidFill>
                  <a:srgbClr val="FF0000"/>
                </a:solidFill>
              </a:rPr>
              <a:t>睡眠</a:t>
            </a:r>
            <a:r>
              <a:rPr lang="zh-CN" altLang="en-US" sz="1600" dirty="0"/>
              <a:t>状态进程</a:t>
            </a:r>
            <a:endParaRPr lang="en-US" altLang="zh-CN" sz="1600" dirty="0"/>
          </a:p>
          <a:p>
            <a:pPr algn="l">
              <a:lnSpc>
                <a:spcPct val="140000"/>
              </a:lnSpc>
            </a:pPr>
            <a:r>
              <a:rPr lang="en-US" altLang="zh-CN" sz="1600" dirty="0"/>
              <a:t>	2. </a:t>
            </a:r>
            <a:r>
              <a:rPr lang="zh-CN" altLang="en-US" sz="1600" dirty="0"/>
              <a:t>有多个时选择</a:t>
            </a:r>
            <a:r>
              <a:rPr lang="zh-CN" altLang="en-US" sz="1600" dirty="0">
                <a:solidFill>
                  <a:srgbClr val="FF0000"/>
                </a:solidFill>
              </a:rPr>
              <a:t>低优先级</a:t>
            </a:r>
            <a:r>
              <a:rPr lang="zh-CN" altLang="en-US" sz="1600" dirty="0"/>
              <a:t>进程</a:t>
            </a:r>
            <a:endParaRPr lang="en-US" altLang="zh-CN" sz="1600" dirty="0"/>
          </a:p>
          <a:p>
            <a:pPr algn="l">
              <a:lnSpc>
                <a:spcPct val="140000"/>
              </a:lnSpc>
            </a:pPr>
            <a:r>
              <a:rPr lang="en-US" altLang="zh-CN" sz="1600" dirty="0"/>
              <a:t>	3. </a:t>
            </a:r>
            <a:r>
              <a:rPr lang="zh-CN" altLang="en-US" sz="1600" dirty="0"/>
              <a:t>要考虑进程在内存中</a:t>
            </a:r>
            <a:r>
              <a:rPr lang="zh-CN" altLang="en-US" sz="1600" dirty="0">
                <a:solidFill>
                  <a:srgbClr val="FF0000"/>
                </a:solidFill>
              </a:rPr>
              <a:t>驻留时间</a:t>
            </a:r>
            <a:endParaRPr lang="en-US" altLang="zh-CN" sz="1600" dirty="0">
              <a:solidFill>
                <a:srgbClr val="FF0000"/>
              </a:solidFill>
            </a:endParaRPr>
          </a:p>
          <a:p>
            <a:pPr algn="l">
              <a:lnSpc>
                <a:spcPct val="140000"/>
              </a:lnSpc>
            </a:pPr>
            <a:r>
              <a:rPr lang="en-US" altLang="zh-CN" sz="1600" dirty="0"/>
              <a:t>	4. </a:t>
            </a:r>
            <a:r>
              <a:rPr lang="zh-CN" altLang="en-US" sz="1600" dirty="0"/>
              <a:t>若无阻塞进程，则选</a:t>
            </a:r>
            <a:r>
              <a:rPr lang="zh-CN" altLang="en-US" sz="1600" dirty="0">
                <a:solidFill>
                  <a:srgbClr val="FF0000"/>
                </a:solidFill>
              </a:rPr>
              <a:t>低优先级就绪进程</a:t>
            </a:r>
            <a:endParaRPr lang="en-US" altLang="zh-CN" sz="1600" dirty="0">
              <a:solidFill>
                <a:srgbClr val="FF0000"/>
              </a:solidFill>
            </a:endParaRPr>
          </a:p>
          <a:p>
            <a:pPr algn="l">
              <a:lnSpc>
                <a:spcPct val="140000"/>
              </a:lnSpc>
            </a:pPr>
            <a:r>
              <a:rPr lang="zh-CN" altLang="en-US" sz="1600" dirty="0"/>
              <a:t>二、进程换出过程</a:t>
            </a:r>
            <a:endParaRPr lang="en-US" altLang="zh-CN" sz="1600" dirty="0"/>
          </a:p>
          <a:p>
            <a:pPr algn="l">
              <a:lnSpc>
                <a:spcPct val="140000"/>
              </a:lnSpc>
            </a:pPr>
            <a:r>
              <a:rPr lang="en-US" altLang="zh-CN" sz="1600" dirty="0"/>
              <a:t>	</a:t>
            </a:r>
            <a:r>
              <a:rPr lang="zh-CN" altLang="en-US" sz="1600" dirty="0"/>
              <a:t>只换出</a:t>
            </a:r>
            <a:r>
              <a:rPr lang="zh-CN" altLang="en-US" sz="1600" dirty="0">
                <a:solidFill>
                  <a:srgbClr val="FF0000"/>
                </a:solidFill>
              </a:rPr>
              <a:t>非共享</a:t>
            </a:r>
            <a:r>
              <a:rPr lang="zh-CN" altLang="en-US" sz="1600" dirty="0"/>
              <a:t>段</a:t>
            </a:r>
          </a:p>
        </p:txBody>
      </p:sp>
      <p:pic>
        <p:nvPicPr>
          <p:cNvPr id="5" name="图片 4">
            <a:extLst>
              <a:ext uri="{FF2B5EF4-FFF2-40B4-BE49-F238E27FC236}">
                <a16:creationId xmlns:a16="http://schemas.microsoft.com/office/drawing/2014/main" id="{E3703F11-DE44-0B38-FF41-C4C3C08E6614}"/>
              </a:ext>
            </a:extLst>
          </p:cNvPr>
          <p:cNvPicPr>
            <a:picLocks noChangeAspect="1"/>
          </p:cNvPicPr>
          <p:nvPr/>
        </p:nvPicPr>
        <p:blipFill>
          <a:blip r:embed="rId3"/>
          <a:stretch>
            <a:fillRect/>
          </a:stretch>
        </p:blipFill>
        <p:spPr>
          <a:xfrm>
            <a:off x="5166739" y="2401308"/>
            <a:ext cx="3548063" cy="2562225"/>
          </a:xfrm>
          <a:prstGeom prst="rect">
            <a:avLst/>
          </a:prstGeom>
        </p:spPr>
      </p:pic>
      <p:sp>
        <p:nvSpPr>
          <p:cNvPr id="6" name="文本框 5">
            <a:extLst>
              <a:ext uri="{FF2B5EF4-FFF2-40B4-BE49-F238E27FC236}">
                <a16:creationId xmlns:a16="http://schemas.microsoft.com/office/drawing/2014/main" id="{C20CCF15-28B3-04DD-C958-7538E2CC6965}"/>
              </a:ext>
            </a:extLst>
          </p:cNvPr>
          <p:cNvSpPr txBox="1"/>
          <p:nvPr/>
        </p:nvSpPr>
        <p:spPr>
          <a:xfrm>
            <a:off x="990600" y="855462"/>
            <a:ext cx="1210588"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进程的换出</a:t>
            </a:r>
          </a:p>
        </p:txBody>
      </p:sp>
    </p:spTree>
    <p:extLst>
      <p:ext uri="{BB962C8B-B14F-4D97-AF65-F5344CB8AC3E}">
        <p14:creationId xmlns:p14="http://schemas.microsoft.com/office/powerpoint/2010/main" val="3053541340"/>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4191000" cy="377016"/>
          </a:xfrm>
          <a:prstGeom prst="rect">
            <a:avLst/>
          </a:prstGeom>
          <a:noFill/>
        </p:spPr>
        <p:txBody>
          <a:bodyPr wrap="square"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进程的换入</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3CE93876-2713-A950-3289-C973EE251757}"/>
              </a:ext>
            </a:extLst>
          </p:cNvPr>
          <p:cNvSpPr txBox="1"/>
          <p:nvPr/>
        </p:nvSpPr>
        <p:spPr>
          <a:xfrm>
            <a:off x="228600" y="1352550"/>
            <a:ext cx="8711039" cy="1670778"/>
          </a:xfrm>
          <a:prstGeom prst="rect">
            <a:avLst/>
          </a:prstGeom>
          <a:noFill/>
          <a:ln w="12700">
            <a:solidFill>
              <a:schemeClr val="tx1"/>
            </a:solidFill>
          </a:ln>
        </p:spPr>
        <p:txBody>
          <a:bodyPr wrap="none" rtlCol="0">
            <a:spAutoFit/>
          </a:bodyPr>
          <a:lstStyle/>
          <a:p>
            <a:pPr marL="285750" indent="-285750" algn="l">
              <a:lnSpc>
                <a:spcPct val="200000"/>
              </a:lnSpc>
              <a:buFont typeface="Wingdings" panose="05000000000000000000" pitchFamily="2" charset="2"/>
              <a:buChar char="n"/>
            </a:pPr>
            <a:r>
              <a:rPr lang="zh-CN" altLang="en-US" dirty="0"/>
              <a:t>对换进程</a:t>
            </a:r>
            <a:r>
              <a:rPr lang="zh-CN" altLang="en-US" dirty="0">
                <a:solidFill>
                  <a:srgbClr val="FF0000"/>
                </a:solidFill>
              </a:rPr>
              <a:t>定时</a:t>
            </a:r>
            <a:r>
              <a:rPr lang="zh-CN" altLang="en-US" dirty="0"/>
              <a:t>执行</a:t>
            </a:r>
            <a:r>
              <a:rPr lang="zh-CN" altLang="en-US" dirty="0">
                <a:solidFill>
                  <a:srgbClr val="FF0000"/>
                </a:solidFill>
              </a:rPr>
              <a:t>换入操作</a:t>
            </a:r>
            <a:endParaRPr lang="en-US" altLang="zh-CN" dirty="0">
              <a:solidFill>
                <a:srgbClr val="FF0000"/>
              </a:solidFill>
            </a:endParaRPr>
          </a:p>
          <a:p>
            <a:pPr marL="285750" indent="-285750" algn="l">
              <a:lnSpc>
                <a:spcPct val="200000"/>
              </a:lnSpc>
              <a:buFont typeface="Wingdings" panose="05000000000000000000" pitchFamily="2" charset="2"/>
              <a:buChar char="n"/>
            </a:pPr>
            <a:r>
              <a:rPr lang="en-US" altLang="zh-CN" dirty="0"/>
              <a:t>PCB</a:t>
            </a:r>
            <a:r>
              <a:rPr lang="zh-CN" altLang="en-US" dirty="0"/>
              <a:t>中找</a:t>
            </a:r>
            <a:r>
              <a:rPr lang="zh-CN" altLang="en-US" dirty="0">
                <a:solidFill>
                  <a:srgbClr val="FF0000"/>
                </a:solidFill>
              </a:rPr>
              <a:t>“就绪”状态</a:t>
            </a:r>
            <a:r>
              <a:rPr lang="zh-CN" altLang="en-US" dirty="0"/>
              <a:t>已换出的进程，有多个时选择</a:t>
            </a:r>
            <a:r>
              <a:rPr lang="zh-CN" altLang="en-US" dirty="0">
                <a:solidFill>
                  <a:srgbClr val="FF0000"/>
                </a:solidFill>
              </a:rPr>
              <a:t>换出时间最久</a:t>
            </a:r>
            <a:r>
              <a:rPr lang="zh-CN" altLang="en-US" dirty="0"/>
              <a:t>进程</a:t>
            </a:r>
            <a:endParaRPr lang="en-US" altLang="zh-CN" dirty="0"/>
          </a:p>
          <a:p>
            <a:pPr marL="285750" indent="-285750" algn="l">
              <a:lnSpc>
                <a:spcPct val="200000"/>
              </a:lnSpc>
              <a:buFont typeface="Wingdings" panose="05000000000000000000" pitchFamily="2" charset="2"/>
              <a:buChar char="n"/>
            </a:pPr>
            <a:r>
              <a:rPr lang="zh-CN" altLang="en-US" dirty="0"/>
              <a:t>对换非常</a:t>
            </a:r>
            <a:r>
              <a:rPr lang="zh-CN" altLang="en-US" dirty="0">
                <a:solidFill>
                  <a:srgbClr val="FF0000"/>
                </a:solidFill>
              </a:rPr>
              <a:t>耗时</a:t>
            </a:r>
            <a:r>
              <a:rPr lang="zh-CN" altLang="en-US" dirty="0"/>
              <a:t>，</a:t>
            </a:r>
            <a:r>
              <a:rPr lang="en-US" altLang="zh-CN" dirty="0"/>
              <a:t>OS</a:t>
            </a:r>
            <a:r>
              <a:rPr lang="zh-CN" altLang="en-US" dirty="0"/>
              <a:t>正常运行</a:t>
            </a:r>
            <a:r>
              <a:rPr lang="zh-CN" altLang="en-US" dirty="0">
                <a:solidFill>
                  <a:srgbClr val="FF0000"/>
                </a:solidFill>
              </a:rPr>
              <a:t>不</a:t>
            </a:r>
            <a:r>
              <a:rPr lang="zh-CN" altLang="en-US" dirty="0"/>
              <a:t>启动</a:t>
            </a:r>
            <a:r>
              <a:rPr lang="zh-CN" altLang="en-US" dirty="0">
                <a:solidFill>
                  <a:srgbClr val="FF0000"/>
                </a:solidFill>
              </a:rPr>
              <a:t> 对换进程</a:t>
            </a:r>
            <a:r>
              <a:rPr lang="zh-CN" altLang="en-US" dirty="0"/>
              <a:t>，发现进程缺页（段）中断时才启动</a:t>
            </a:r>
          </a:p>
        </p:txBody>
      </p:sp>
      <p:sp>
        <p:nvSpPr>
          <p:cNvPr id="3" name="文本框 2">
            <a:extLst>
              <a:ext uri="{FF2B5EF4-FFF2-40B4-BE49-F238E27FC236}">
                <a16:creationId xmlns:a16="http://schemas.microsoft.com/office/drawing/2014/main" id="{BE1459A0-4D85-E598-968D-55F1A11B5A20}"/>
              </a:ext>
            </a:extLst>
          </p:cNvPr>
          <p:cNvSpPr txBox="1"/>
          <p:nvPr/>
        </p:nvSpPr>
        <p:spPr>
          <a:xfrm>
            <a:off x="785415" y="855462"/>
            <a:ext cx="1210588" cy="338554"/>
          </a:xfrm>
          <a:prstGeom prst="rect">
            <a:avLst/>
          </a:prstGeom>
          <a:noFill/>
          <a:ln w="12700">
            <a:solidFill>
              <a:schemeClr val="tx1"/>
            </a:solidFill>
          </a:ln>
        </p:spPr>
        <p:txBody>
          <a:bodyPr wrap="none" rtlCol="0">
            <a:spAutoFit/>
          </a:bodyPr>
          <a:lstStyle/>
          <a:p>
            <a:pPr algn="r"/>
            <a:r>
              <a:rPr lang="zh-CN" altLang="en-US" sz="1600" dirty="0">
                <a:solidFill>
                  <a:srgbClr val="FF0000"/>
                </a:solidFill>
              </a:rPr>
              <a:t>进程的换入</a:t>
            </a:r>
          </a:p>
        </p:txBody>
      </p:sp>
    </p:spTree>
    <p:extLst>
      <p:ext uri="{BB962C8B-B14F-4D97-AF65-F5344CB8AC3E}">
        <p14:creationId xmlns:p14="http://schemas.microsoft.com/office/powerpoint/2010/main" val="1087496236"/>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lang="en-US" altLang="zh-CN" sz="2000" b="1" dirty="0">
                <a:solidFill>
                  <a:schemeClr val="bg1">
                    <a:lumMod val="50000"/>
                  </a:schemeClr>
                </a:solidFill>
              </a:rPr>
              <a:t>——</a:t>
            </a:r>
            <a:r>
              <a:rPr lang="zh-CN" altLang="en-US" sz="2000" b="1" dirty="0">
                <a:solidFill>
                  <a:schemeClr val="bg1">
                    <a:lumMod val="50000"/>
                  </a:schemeClr>
                </a:solidFill>
              </a:rPr>
              <a:t>覆盖</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3159C2BB-6A4D-C868-44EF-1BAA41DE5460}"/>
              </a:ext>
            </a:extLst>
          </p:cNvPr>
          <p:cNvPicPr>
            <a:picLocks noChangeAspect="1"/>
          </p:cNvPicPr>
          <p:nvPr/>
        </p:nvPicPr>
        <p:blipFill>
          <a:blip r:embed="rId3"/>
          <a:stretch>
            <a:fillRect/>
          </a:stretch>
        </p:blipFill>
        <p:spPr>
          <a:xfrm>
            <a:off x="1219200" y="1962150"/>
            <a:ext cx="6322864" cy="3290887"/>
          </a:xfrm>
          <a:prstGeom prst="rect">
            <a:avLst/>
          </a:prstGeom>
        </p:spPr>
      </p:pic>
      <p:sp>
        <p:nvSpPr>
          <p:cNvPr id="5" name="文本框 4">
            <a:extLst>
              <a:ext uri="{FF2B5EF4-FFF2-40B4-BE49-F238E27FC236}">
                <a16:creationId xmlns:a16="http://schemas.microsoft.com/office/drawing/2014/main" id="{20A4A3AE-5EBE-B758-9268-134674BD5E2F}"/>
              </a:ext>
            </a:extLst>
          </p:cNvPr>
          <p:cNvSpPr txBox="1"/>
          <p:nvPr/>
        </p:nvSpPr>
        <p:spPr>
          <a:xfrm>
            <a:off x="685800" y="824594"/>
            <a:ext cx="7620000" cy="1213730"/>
          </a:xfrm>
          <a:prstGeom prst="rect">
            <a:avLst/>
          </a:prstGeom>
          <a:noFill/>
          <a:ln w="12700">
            <a:solidFill>
              <a:schemeClr val="tx1"/>
            </a:solidFill>
          </a:ln>
        </p:spPr>
        <p:txBody>
          <a:bodyPr wrap="square">
            <a:spAutoFit/>
          </a:bodyPr>
          <a:lstStyle/>
          <a:p>
            <a:pPr marL="285750" indent="-285750">
              <a:lnSpc>
                <a:spcPct val="140000"/>
              </a:lnSpc>
              <a:buFont typeface="Wingdings" panose="05000000000000000000" pitchFamily="2" charset="2"/>
              <a:buChar char="n"/>
            </a:pPr>
            <a:r>
              <a:rPr lang="zh-CN" altLang="en-US" dirty="0"/>
              <a:t>在内存中只保留</a:t>
            </a:r>
            <a:r>
              <a:rPr lang="zh-CN" altLang="en-US" dirty="0">
                <a:solidFill>
                  <a:srgbClr val="FF0000"/>
                </a:solidFill>
              </a:rPr>
              <a:t>任何时候都需要</a:t>
            </a:r>
            <a:r>
              <a:rPr lang="zh-CN" altLang="en-US" dirty="0"/>
              <a:t>的</a:t>
            </a:r>
            <a:r>
              <a:rPr lang="zh-CN" altLang="en-US" dirty="0">
                <a:solidFill>
                  <a:srgbClr val="FF0000"/>
                </a:solidFill>
              </a:rPr>
              <a:t>指令</a:t>
            </a:r>
            <a:r>
              <a:rPr lang="zh-CN" altLang="en-US" dirty="0"/>
              <a:t>和</a:t>
            </a:r>
            <a:r>
              <a:rPr lang="zh-CN" altLang="en-US" dirty="0">
                <a:solidFill>
                  <a:srgbClr val="FF0000"/>
                </a:solidFill>
              </a:rPr>
              <a:t>数据</a:t>
            </a:r>
            <a:r>
              <a:rPr lang="zh-CN" altLang="en-US" dirty="0"/>
              <a:t>；当需要其他指令和数据时，不需要的指令和数据所占用的内存空间会</a:t>
            </a:r>
            <a:r>
              <a:rPr lang="zh-CN" altLang="en-US" dirty="0">
                <a:solidFill>
                  <a:srgbClr val="FF0000"/>
                </a:solidFill>
              </a:rPr>
              <a:t>被覆盖占用</a:t>
            </a:r>
            <a:endParaRPr lang="en-US" altLang="zh-CN" dirty="0">
              <a:solidFill>
                <a:srgbClr val="FF0000"/>
              </a:solidFill>
            </a:endParaRPr>
          </a:p>
          <a:p>
            <a:pPr marL="285750" indent="-285750">
              <a:lnSpc>
                <a:spcPct val="140000"/>
              </a:lnSpc>
              <a:buFont typeface="Wingdings" panose="05000000000000000000" pitchFamily="2" charset="2"/>
              <a:buChar char="n"/>
            </a:pPr>
            <a:r>
              <a:rPr lang="zh-CN" altLang="en-US" dirty="0"/>
              <a:t>覆盖在具体实现时是指，在程序执行过程中，程序的不同部分相互替换</a:t>
            </a:r>
          </a:p>
        </p:txBody>
      </p:sp>
      <p:sp>
        <p:nvSpPr>
          <p:cNvPr id="6" name="文本框 5">
            <a:extLst>
              <a:ext uri="{FF2B5EF4-FFF2-40B4-BE49-F238E27FC236}">
                <a16:creationId xmlns:a16="http://schemas.microsoft.com/office/drawing/2014/main" id="{D9ABB2FF-F7DB-1FAC-724F-8F7EF5B90ECF}"/>
              </a:ext>
            </a:extLst>
          </p:cNvPr>
          <p:cNvSpPr txBox="1"/>
          <p:nvPr/>
        </p:nvSpPr>
        <p:spPr>
          <a:xfrm>
            <a:off x="609600" y="2419350"/>
            <a:ext cx="2374368" cy="1077218"/>
          </a:xfrm>
          <a:prstGeom prst="rect">
            <a:avLst/>
          </a:prstGeom>
          <a:noFill/>
          <a:ln w="12700">
            <a:solidFill>
              <a:schemeClr val="tx1"/>
            </a:solidFill>
          </a:ln>
        </p:spPr>
        <p:txBody>
          <a:bodyPr wrap="none" rtlCol="0">
            <a:spAutoFit/>
          </a:bodyPr>
          <a:lstStyle/>
          <a:p>
            <a:pPr algn="l"/>
            <a:r>
              <a:rPr lang="zh-CN" altLang="en-US" sz="1600" dirty="0"/>
              <a:t>需要</a:t>
            </a:r>
            <a:r>
              <a:rPr lang="en-US" altLang="zh-CN" sz="1600" dirty="0">
                <a:solidFill>
                  <a:srgbClr val="FF0000"/>
                </a:solidFill>
              </a:rPr>
              <a:t>200</a:t>
            </a:r>
            <a:r>
              <a:rPr lang="en-US" altLang="zh-CN" sz="1600" dirty="0"/>
              <a:t>KB</a:t>
            </a:r>
            <a:r>
              <a:rPr lang="zh-CN" altLang="en-US" sz="1600" dirty="0"/>
              <a:t>内存空间：</a:t>
            </a:r>
            <a:endParaRPr lang="en-US" altLang="zh-CN" sz="1600" dirty="0"/>
          </a:p>
          <a:p>
            <a:pPr algn="l"/>
            <a:r>
              <a:rPr lang="en-US" altLang="zh-CN" sz="1600" dirty="0"/>
              <a:t>20+30+70+80=200KB</a:t>
            </a:r>
          </a:p>
          <a:p>
            <a:pPr algn="l"/>
            <a:endParaRPr lang="en-US" altLang="zh-CN" sz="1600" dirty="0"/>
          </a:p>
          <a:p>
            <a:pPr algn="l"/>
            <a:r>
              <a:rPr lang="zh-CN" altLang="en-US" sz="1600" dirty="0"/>
              <a:t>仅有</a:t>
            </a:r>
            <a:r>
              <a:rPr lang="en-US" altLang="zh-CN" sz="1600" dirty="0">
                <a:solidFill>
                  <a:srgbClr val="FF0000"/>
                </a:solidFill>
              </a:rPr>
              <a:t>150</a:t>
            </a:r>
            <a:r>
              <a:rPr lang="en-US" altLang="zh-CN" sz="1600" dirty="0"/>
              <a:t>KB</a:t>
            </a:r>
            <a:r>
              <a:rPr lang="zh-CN" altLang="en-US" sz="1600" dirty="0"/>
              <a:t>内存空间</a:t>
            </a:r>
          </a:p>
        </p:txBody>
      </p:sp>
    </p:spTree>
    <p:extLst>
      <p:ext uri="{BB962C8B-B14F-4D97-AF65-F5344CB8AC3E}">
        <p14:creationId xmlns:p14="http://schemas.microsoft.com/office/powerpoint/2010/main" val="431438570"/>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7016"/>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5.4</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连续分配存储管理方式</a:t>
            </a:r>
          </a:p>
        </p:txBody>
      </p:sp>
      <p:sp>
        <p:nvSpPr>
          <p:cNvPr id="2" name="文本框 1"/>
          <p:cNvSpPr txBox="1"/>
          <p:nvPr/>
        </p:nvSpPr>
        <p:spPr>
          <a:xfrm>
            <a:off x="304800" y="2784255"/>
            <a:ext cx="8610600" cy="1015663"/>
          </a:xfrm>
          <a:prstGeom prst="rect">
            <a:avLst/>
          </a:prstGeom>
          <a:noFill/>
        </p:spPr>
        <p:txBody>
          <a:bodyPr wrap="square" rtlCol="0" anchor="t">
            <a:spAutoFit/>
          </a:bodyPr>
          <a:lstStyle/>
          <a:p>
            <a:r>
              <a:rPr lang="zh-CN" altLang="en-US" sz="2000" b="1" dirty="0"/>
              <a:t>连续分配：为用户进程分配的必须是一个</a:t>
            </a:r>
            <a:r>
              <a:rPr lang="zh-CN" altLang="en-US" sz="2000" b="1" dirty="0">
                <a:solidFill>
                  <a:srgbClr val="FF0000"/>
                </a:solidFill>
              </a:rPr>
              <a:t>连续</a:t>
            </a:r>
            <a:r>
              <a:rPr lang="zh-CN" altLang="en-US" sz="2000" b="1" dirty="0"/>
              <a:t>的</a:t>
            </a:r>
            <a:r>
              <a:rPr lang="zh-CN" altLang="en-US" sz="2000" b="1" dirty="0">
                <a:solidFill>
                  <a:srgbClr val="FF0000"/>
                </a:solidFill>
              </a:rPr>
              <a:t>内存空间</a:t>
            </a:r>
          </a:p>
          <a:p>
            <a:endParaRPr lang="zh-CN" altLang="en-US" sz="2000" b="1" dirty="0"/>
          </a:p>
          <a:p>
            <a:r>
              <a:rPr lang="zh-CN" altLang="en-US" sz="2000" b="1" dirty="0"/>
              <a:t>而非连续分配指的就是为用户分配的并不一定是连续的，也有可能是离散的</a:t>
            </a:r>
          </a:p>
        </p:txBody>
      </p:sp>
      <p:sp>
        <p:nvSpPr>
          <p:cNvPr id="3" name="文本框 2">
            <a:extLst>
              <a:ext uri="{FF2B5EF4-FFF2-40B4-BE49-F238E27FC236}">
                <a16:creationId xmlns:a16="http://schemas.microsoft.com/office/drawing/2014/main" id="{CFBEB5AB-7A8A-3A59-5C71-6E6DCA06DF33}"/>
              </a:ext>
            </a:extLst>
          </p:cNvPr>
          <p:cNvSpPr txBox="1"/>
          <p:nvPr/>
        </p:nvSpPr>
        <p:spPr>
          <a:xfrm>
            <a:off x="1447586" y="1352550"/>
            <a:ext cx="6248827" cy="400110"/>
          </a:xfrm>
          <a:prstGeom prst="rect">
            <a:avLst/>
          </a:prstGeom>
          <a:noFill/>
          <a:ln w="12700">
            <a:solidFill>
              <a:schemeClr val="tx1"/>
            </a:solidFill>
          </a:ln>
        </p:spPr>
        <p:txBody>
          <a:bodyPr wrap="none" rtlCol="0">
            <a:spAutoFit/>
          </a:bodyPr>
          <a:lstStyle/>
          <a:p>
            <a:pPr algn="l"/>
            <a:r>
              <a:rPr lang="zh-CN" altLang="en-US" sz="2000" dirty="0"/>
              <a:t>连续分配存储管理方式  是最早出现的存储器分配方式</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7016"/>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5.4</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连续分配存储管理方式</a:t>
            </a:r>
          </a:p>
        </p:txBody>
      </p:sp>
      <p:sp>
        <p:nvSpPr>
          <p:cNvPr id="3" name="文本框 2">
            <a:extLst>
              <a:ext uri="{FF2B5EF4-FFF2-40B4-BE49-F238E27FC236}">
                <a16:creationId xmlns:a16="http://schemas.microsoft.com/office/drawing/2014/main" id="{CFBEB5AB-7A8A-3A59-5C71-6E6DCA06DF33}"/>
              </a:ext>
            </a:extLst>
          </p:cNvPr>
          <p:cNvSpPr txBox="1"/>
          <p:nvPr/>
        </p:nvSpPr>
        <p:spPr>
          <a:xfrm>
            <a:off x="2438400" y="1200150"/>
            <a:ext cx="3724096" cy="2972480"/>
          </a:xfrm>
          <a:prstGeom prst="rect">
            <a:avLst/>
          </a:prstGeom>
          <a:noFill/>
          <a:ln w="12700">
            <a:solidFill>
              <a:schemeClr val="tx1"/>
            </a:solidFill>
          </a:ln>
        </p:spPr>
        <p:txBody>
          <a:bodyPr wrap="none" rtlCol="0">
            <a:spAutoFit/>
          </a:bodyPr>
          <a:lstStyle/>
          <a:p>
            <a:pPr algn="l">
              <a:lnSpc>
                <a:spcPct val="160000"/>
              </a:lnSpc>
            </a:pPr>
            <a:r>
              <a:rPr lang="zh-CN" altLang="en-US" sz="2400" dirty="0"/>
              <a:t>连续分配介绍：</a:t>
            </a:r>
            <a:endParaRPr lang="en-US" altLang="zh-CN" sz="2400" dirty="0"/>
          </a:p>
          <a:p>
            <a:pPr marL="457200" indent="-457200" algn="l">
              <a:lnSpc>
                <a:spcPct val="160000"/>
              </a:lnSpc>
              <a:buAutoNum type="arabicPeriod"/>
            </a:pPr>
            <a:r>
              <a:rPr lang="zh-CN" altLang="en-US" sz="2400" dirty="0"/>
              <a:t>单一连续分配</a:t>
            </a:r>
            <a:endParaRPr lang="en-US" altLang="zh-CN" sz="2400" dirty="0"/>
          </a:p>
          <a:p>
            <a:pPr marL="457200" indent="-457200" algn="l">
              <a:lnSpc>
                <a:spcPct val="160000"/>
              </a:lnSpc>
              <a:buAutoNum type="arabicPeriod"/>
            </a:pPr>
            <a:r>
              <a:rPr lang="zh-CN" altLang="en-US" sz="2400" dirty="0"/>
              <a:t>固定分区分配</a:t>
            </a:r>
            <a:endParaRPr lang="en-US" altLang="zh-CN" sz="2400" dirty="0"/>
          </a:p>
          <a:p>
            <a:pPr marL="457200" indent="-457200" algn="l">
              <a:lnSpc>
                <a:spcPct val="160000"/>
              </a:lnSpc>
              <a:buAutoNum type="arabicPeriod"/>
            </a:pPr>
            <a:r>
              <a:rPr lang="zh-CN" altLang="en-US" sz="2400" dirty="0"/>
              <a:t>动态分区分配</a:t>
            </a:r>
            <a:endParaRPr lang="en-US" altLang="zh-CN" sz="2400" dirty="0"/>
          </a:p>
          <a:p>
            <a:pPr marL="457200" indent="-457200" algn="l">
              <a:lnSpc>
                <a:spcPct val="160000"/>
              </a:lnSpc>
              <a:buAutoNum type="arabicPeriod"/>
            </a:pPr>
            <a:r>
              <a:rPr lang="zh-CN" altLang="en-US" sz="2400" dirty="0"/>
              <a:t>动态可重定位分区分配</a:t>
            </a:r>
          </a:p>
        </p:txBody>
      </p:sp>
    </p:spTree>
    <p:extLst>
      <p:ext uri="{BB962C8B-B14F-4D97-AF65-F5344CB8AC3E}">
        <p14:creationId xmlns:p14="http://schemas.microsoft.com/office/powerpoint/2010/main" val="840470842"/>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3810000"/>
            <a:chOff x="5377507" y="2387517"/>
            <a:chExt cx="5898811" cy="3636192"/>
          </a:xfrm>
        </p:grpSpPr>
        <p:grpSp>
          <p:nvGrpSpPr>
            <p:cNvPr id="49158" name="组合 19"/>
            <p:cNvGrpSpPr/>
            <p:nvPr/>
          </p:nvGrpSpPr>
          <p:grpSpPr>
            <a:xfrm>
              <a:off x="5391037" y="2387517"/>
              <a:ext cx="5885281" cy="3636192"/>
              <a:chOff x="5449234" y="1883461"/>
              <a:chExt cx="5885281" cy="3636192"/>
            </a:xfrm>
          </p:grpSpPr>
          <p:sp>
            <p:nvSpPr>
              <p:cNvPr id="49163" name="矩形 3"/>
              <p:cNvSpPr/>
              <p:nvPr/>
            </p:nvSpPr>
            <p:spPr>
              <a:xfrm>
                <a:off x="5665050" y="2124712"/>
                <a:ext cx="5524960" cy="2948988"/>
              </a:xfrm>
              <a:prstGeom prst="rect">
                <a:avLst/>
              </a:prstGeom>
              <a:noFill/>
              <a:ln w="9525">
                <a:noFill/>
              </a:ln>
            </p:spPr>
            <p:txBody>
              <a:bodyPr>
                <a:spAutoFit/>
              </a:bodyPr>
              <a:lstStyle/>
              <a:p>
                <a:pPr algn="just">
                  <a:lnSpc>
                    <a:spcPct val="114000"/>
                  </a:lnSpc>
                </a:pPr>
                <a:r>
                  <a:rPr lang="zh-CN" altLang="en-US" sz="1600" b="1" dirty="0">
                    <a:solidFill>
                      <a:srgbClr val="FF0000"/>
                    </a:solidFill>
                    <a:latin typeface="微软雅黑" panose="020B0503020204020204" pitchFamily="34" charset="-122"/>
                  </a:rPr>
                  <a:t>基本思想</a:t>
                </a: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系统划分为</a:t>
                </a:r>
                <a:r>
                  <a:rPr lang="zh-CN" altLang="en-US" sz="1600" dirty="0">
                    <a:solidFill>
                      <a:srgbClr val="FF0000"/>
                    </a:solidFill>
                    <a:latin typeface="微软雅黑" panose="020B0503020204020204" pitchFamily="34" charset="-122"/>
                  </a:rPr>
                  <a:t>系统区</a:t>
                </a:r>
                <a:r>
                  <a:rPr lang="zh-CN" altLang="en-US" sz="1600" dirty="0">
                    <a:latin typeface="微软雅黑" panose="020B0503020204020204" pitchFamily="34" charset="-122"/>
                  </a:rPr>
                  <a:t>和</a:t>
                </a:r>
                <a:r>
                  <a:rPr lang="zh-CN" altLang="en-US" sz="1600" dirty="0">
                    <a:solidFill>
                      <a:srgbClr val="FF0000"/>
                    </a:solidFill>
                    <a:latin typeface="微软雅黑" panose="020B0503020204020204" pitchFamily="34" charset="-122"/>
                  </a:rPr>
                  <a:t>用户区  </a:t>
                </a:r>
                <a:r>
                  <a:rPr lang="zh-CN" altLang="en-US" sz="1600" dirty="0">
                    <a:latin typeface="微软雅黑" panose="020B0503020204020204" pitchFamily="34" charset="-122"/>
                  </a:rPr>
                  <a:t>两个区域</a:t>
                </a: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只能用于</a:t>
                </a:r>
                <a:r>
                  <a:rPr lang="zh-CN" altLang="en-US" sz="1600" dirty="0">
                    <a:solidFill>
                      <a:srgbClr val="FF0000"/>
                    </a:solidFill>
                    <a:latin typeface="微软雅黑" panose="020B0503020204020204" pitchFamily="34" charset="-122"/>
                  </a:rPr>
                  <a:t>单任务</a:t>
                </a:r>
                <a:r>
                  <a:rPr lang="zh-CN" altLang="en-US" sz="1600" dirty="0">
                    <a:latin typeface="微软雅黑" panose="020B0503020204020204" pitchFamily="34" charset="-122"/>
                  </a:rPr>
                  <a:t>、</a:t>
                </a:r>
                <a:r>
                  <a:rPr lang="zh-CN" altLang="en-US" sz="1600" dirty="0">
                    <a:solidFill>
                      <a:srgbClr val="FF0000"/>
                    </a:solidFill>
                    <a:latin typeface="微软雅黑" panose="020B0503020204020204" pitchFamily="34" charset="-122"/>
                  </a:rPr>
                  <a:t>单用户</a:t>
                </a:r>
                <a:r>
                  <a:rPr lang="zh-CN" altLang="en-US" sz="1600" dirty="0">
                    <a:latin typeface="微软雅黑" panose="020B0503020204020204" pitchFamily="34" charset="-122"/>
                  </a:rPr>
                  <a:t>操作系统</a:t>
                </a:r>
                <a:endParaRPr lang="en-US" altLang="zh-CN" sz="1600" dirty="0">
                  <a:latin typeface="微软雅黑" panose="020B0503020204020204" pitchFamily="34" charset="-122"/>
                </a:endParaRPr>
              </a:p>
              <a:p>
                <a:pPr algn="l"/>
                <a:r>
                  <a:rPr lang="zh-CN" altLang="en-US" sz="1600" dirty="0"/>
                  <a:t>整个用户区 只装入</a:t>
                </a:r>
                <a:r>
                  <a:rPr lang="zh-CN" altLang="en-US" sz="1600" dirty="0">
                    <a:solidFill>
                      <a:srgbClr val="FF0000"/>
                    </a:solidFill>
                  </a:rPr>
                  <a:t>一道用户程序</a:t>
                </a:r>
                <a:endParaRPr lang="en-US" altLang="zh-CN" sz="1600" dirty="0">
                  <a:solidFill>
                    <a:srgbClr val="FF0000"/>
                  </a:solidFill>
                </a:endParaRPr>
              </a:p>
              <a:p>
                <a:pPr algn="l"/>
                <a:r>
                  <a:rPr lang="zh-CN" altLang="en-US" sz="1600" dirty="0">
                    <a:solidFill>
                      <a:srgbClr val="FF0000"/>
                    </a:solidFill>
                  </a:rPr>
                  <a:t>程序独占整个用户空间</a:t>
                </a:r>
                <a:endParaRPr lang="en-US" altLang="zh-CN" sz="1600" dirty="0"/>
              </a:p>
              <a:p>
                <a:pPr algn="just">
                  <a:lnSpc>
                    <a:spcPct val="114000"/>
                  </a:lnSpc>
                </a:pPr>
                <a:endParaRPr lang="en-US" altLang="zh-CN" sz="1600" dirty="0">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a:p>
                <a:pPr algn="just">
                  <a:lnSpc>
                    <a:spcPct val="114000"/>
                  </a:lnSpc>
                </a:pPr>
                <a:r>
                  <a:rPr lang="zh-CN" altLang="en-US" sz="1600" b="1" dirty="0">
                    <a:solidFill>
                      <a:srgbClr val="FF0000"/>
                    </a:solidFill>
                    <a:latin typeface="微软雅黑" panose="020B0503020204020204" pitchFamily="34" charset="-122"/>
                  </a:rPr>
                  <a:t>特点</a:t>
                </a: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优点：方法简单、易于实现，</a:t>
                </a:r>
                <a:r>
                  <a:rPr lang="en-US" altLang="zh-CN" sz="1600" dirty="0">
                    <a:latin typeface="微软雅黑" panose="020B0503020204020204" pitchFamily="34" charset="-122"/>
                  </a:rPr>
                  <a:t>无外部碎片</a:t>
                </a:r>
              </a:p>
              <a:p>
                <a:pPr algn="just">
                  <a:lnSpc>
                    <a:spcPct val="114000"/>
                  </a:lnSpc>
                </a:pPr>
                <a:r>
                  <a:rPr lang="zh-CN" altLang="en-US" sz="1600" dirty="0">
                    <a:latin typeface="微软雅黑" panose="020B0503020204020204" pitchFamily="34" charset="-122"/>
                  </a:rPr>
                  <a:t>缺点：内存和</a:t>
                </a:r>
                <a:r>
                  <a:rPr lang="en-US" altLang="zh-CN" sz="1600" dirty="0">
                    <a:latin typeface="微软雅黑" panose="020B0503020204020204" pitchFamily="34" charset="-122"/>
                  </a:rPr>
                  <a:t>CPU</a:t>
                </a:r>
                <a:r>
                  <a:rPr lang="zh-CN" altLang="en-US" sz="1600" dirty="0">
                    <a:latin typeface="微软雅黑" panose="020B0503020204020204" pitchFamily="34" charset="-122"/>
                  </a:rPr>
                  <a:t>利用率低，有内部碎片</a:t>
                </a:r>
                <a:endParaRPr lang="en-US" altLang="zh-CN" sz="1600" dirty="0">
                  <a:latin typeface="微软雅黑" panose="020B0503020204020204" pitchFamily="34" charset="-122"/>
                </a:endParaRPr>
              </a:p>
              <a:p>
                <a:pPr algn="just">
                  <a:lnSpc>
                    <a:spcPct val="114000"/>
                  </a:lnSpc>
                </a:pPr>
                <a:r>
                  <a:rPr lang="zh-CN" altLang="en-US" sz="1600" dirty="0">
                    <a:solidFill>
                      <a:srgbClr val="FF0000"/>
                    </a:solidFill>
                  </a:rPr>
                  <a:t>          不设存储保护机制</a:t>
                </a:r>
              </a:p>
            </p:txBody>
          </p:sp>
          <p:sp>
            <p:nvSpPr>
              <p:cNvPr id="34" name="矩形 4"/>
              <p:cNvSpPr/>
              <p:nvPr/>
            </p:nvSpPr>
            <p:spPr>
              <a:xfrm>
                <a:off x="5449234" y="1883461"/>
                <a:ext cx="5885281"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9159"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49160"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49161"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49162"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单一连续分配</a:t>
            </a:r>
          </a:p>
        </p:txBody>
      </p:sp>
      <p:sp>
        <p:nvSpPr>
          <p:cNvPr id="49156"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49157"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pic>
        <p:nvPicPr>
          <p:cNvPr id="121" name="图片 120"/>
          <p:cNvPicPr/>
          <p:nvPr/>
        </p:nvPicPr>
        <p:blipFill>
          <a:blip r:embed="rId3">
            <a:lum contrast="24000"/>
          </a:blip>
          <a:stretch>
            <a:fillRect/>
          </a:stretch>
        </p:blipFill>
        <p:spPr>
          <a:xfrm>
            <a:off x="5029200" y="1200150"/>
            <a:ext cx="3558540" cy="3585210"/>
          </a:xfrm>
          <a:prstGeom prst="rect">
            <a:avLst/>
          </a:prstGeom>
          <a:noFill/>
          <a:ln w="9525">
            <a:noFill/>
          </a:ln>
        </p:spPr>
      </p:pic>
      <p:cxnSp>
        <p:nvCxnSpPr>
          <p:cNvPr id="5" name="直接箭头连接符 4">
            <a:extLst>
              <a:ext uri="{FF2B5EF4-FFF2-40B4-BE49-F238E27FC236}">
                <a16:creationId xmlns:a16="http://schemas.microsoft.com/office/drawing/2014/main" id="{C5347E79-ADE7-3CC3-F4FE-2D33B84C8A8C}"/>
              </a:ext>
            </a:extLst>
          </p:cNvPr>
          <p:cNvCxnSpPr>
            <a:cxnSpLocks/>
          </p:cNvCxnSpPr>
          <p:nvPr/>
        </p:nvCxnSpPr>
        <p:spPr>
          <a:xfrm flipH="1">
            <a:off x="6773170" y="1421606"/>
            <a:ext cx="542030" cy="225426"/>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2364416-531C-DD01-9DE3-0DA7B1D931BA}"/>
              </a:ext>
            </a:extLst>
          </p:cNvPr>
          <p:cNvSpPr txBox="1"/>
          <p:nvPr/>
        </p:nvSpPr>
        <p:spPr>
          <a:xfrm>
            <a:off x="7329893" y="1192975"/>
            <a:ext cx="1210588" cy="584775"/>
          </a:xfrm>
          <a:prstGeom prst="rect">
            <a:avLst/>
          </a:prstGeom>
          <a:noFill/>
          <a:ln w="12700">
            <a:solidFill>
              <a:schemeClr val="tx1"/>
            </a:solidFill>
          </a:ln>
        </p:spPr>
        <p:txBody>
          <a:bodyPr wrap="none" rtlCol="0">
            <a:spAutoFit/>
          </a:bodyPr>
          <a:lstStyle/>
          <a:p>
            <a:pPr algn="l"/>
            <a:r>
              <a:rPr lang="zh-CN" altLang="en-US" sz="1600" dirty="0"/>
              <a:t>系统在内存</a:t>
            </a:r>
            <a:endParaRPr lang="en-US" altLang="zh-CN" sz="1600" dirty="0"/>
          </a:p>
          <a:p>
            <a:pPr algn="l"/>
            <a:r>
              <a:rPr lang="zh-CN" altLang="en-US" sz="1600" dirty="0"/>
              <a:t>低地址部分</a:t>
            </a:r>
          </a:p>
        </p:txBody>
      </p:sp>
      <p:sp>
        <p:nvSpPr>
          <p:cNvPr id="6" name="文本框 5">
            <a:extLst>
              <a:ext uri="{FF2B5EF4-FFF2-40B4-BE49-F238E27FC236}">
                <a16:creationId xmlns:a16="http://schemas.microsoft.com/office/drawing/2014/main" id="{7E445328-2267-9A8A-21F8-5C402577B315}"/>
              </a:ext>
            </a:extLst>
          </p:cNvPr>
          <p:cNvSpPr txBox="1"/>
          <p:nvPr/>
        </p:nvSpPr>
        <p:spPr>
          <a:xfrm>
            <a:off x="742030" y="709938"/>
            <a:ext cx="1415772" cy="338554"/>
          </a:xfrm>
          <a:prstGeom prst="rect">
            <a:avLst/>
          </a:prstGeom>
          <a:solidFill>
            <a:schemeClr val="bg1"/>
          </a:solidFill>
          <a:ln w="12700">
            <a:solidFill>
              <a:schemeClr val="tx1"/>
            </a:solidFill>
          </a:ln>
        </p:spPr>
        <p:txBody>
          <a:bodyPr wrap="none" rtlCol="0">
            <a:spAutoFit/>
          </a:bodyPr>
          <a:lstStyle/>
          <a:p>
            <a:pPr algn="l"/>
            <a:r>
              <a:rPr lang="zh-CN" altLang="en-US" sz="1600" b="1" dirty="0">
                <a:solidFill>
                  <a:srgbClr val="FF0000"/>
                </a:solidFill>
              </a:rPr>
              <a:t>单一连续分配</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895349"/>
            <a:ext cx="8305800" cy="4266565"/>
            <a:chOff x="5377507" y="2257633"/>
            <a:chExt cx="5898811" cy="3636192"/>
          </a:xfrm>
        </p:grpSpPr>
        <p:grpSp>
          <p:nvGrpSpPr>
            <p:cNvPr id="51207" name="组合 19"/>
            <p:cNvGrpSpPr/>
            <p:nvPr/>
          </p:nvGrpSpPr>
          <p:grpSpPr>
            <a:xfrm>
              <a:off x="5391037" y="2257633"/>
              <a:ext cx="5885281" cy="3636192"/>
              <a:chOff x="5449234" y="1753577"/>
              <a:chExt cx="5885281" cy="3636192"/>
            </a:xfrm>
          </p:grpSpPr>
          <p:sp>
            <p:nvSpPr>
              <p:cNvPr id="51212" name="矩形 3"/>
              <p:cNvSpPr/>
              <p:nvPr/>
            </p:nvSpPr>
            <p:spPr>
              <a:xfrm>
                <a:off x="5665050" y="2124712"/>
                <a:ext cx="5524960" cy="2213732"/>
              </a:xfrm>
              <a:prstGeom prst="rect">
                <a:avLst/>
              </a:prstGeom>
              <a:noFill/>
              <a:ln w="9525">
                <a:noFill/>
              </a:ln>
            </p:spPr>
            <p:txBody>
              <a:bodyPr>
                <a:spAutoFit/>
              </a:bodyPr>
              <a:lstStyle/>
              <a:p>
                <a:pPr algn="just">
                  <a:lnSpc>
                    <a:spcPct val="114000"/>
                  </a:lnSpc>
                </a:pPr>
                <a:r>
                  <a:rPr lang="zh-CN" altLang="en-US" sz="1600" b="1" dirty="0">
                    <a:solidFill>
                      <a:srgbClr val="FF0000"/>
                    </a:solidFill>
                    <a:latin typeface="微软雅黑" panose="020B0503020204020204" pitchFamily="34" charset="-122"/>
                  </a:rPr>
                  <a:t>基本思想</a:t>
                </a: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最早用于</a:t>
                </a:r>
                <a:r>
                  <a:rPr lang="zh-CN" altLang="en-US" sz="1600" dirty="0">
                    <a:solidFill>
                      <a:srgbClr val="FF0000"/>
                    </a:solidFill>
                    <a:latin typeface="微软雅黑" panose="020B0503020204020204" pitchFamily="34" charset="-122"/>
                  </a:rPr>
                  <a:t>多道系统</a:t>
                </a:r>
                <a:r>
                  <a:rPr lang="zh-CN" altLang="en-US" sz="1600" dirty="0">
                    <a:latin typeface="微软雅黑" panose="020B0503020204020204" pitchFamily="34" charset="-122"/>
                  </a:rPr>
                  <a:t>存储管理方式</a:t>
                </a: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把内存空间划分为若干个</a:t>
                </a:r>
                <a:r>
                  <a:rPr lang="zh-CN" altLang="en-US" sz="1600" dirty="0">
                    <a:solidFill>
                      <a:srgbClr val="FF0000"/>
                    </a:solidFill>
                    <a:latin typeface="微软雅黑" panose="020B0503020204020204" pitchFamily="34" charset="-122"/>
                  </a:rPr>
                  <a:t>固定大小的分区</a:t>
                </a:r>
                <a:r>
                  <a:rPr lang="zh-CN" altLang="en-US" sz="1600" dirty="0">
                    <a:latin typeface="微软雅黑" panose="020B0503020204020204" pitchFamily="34" charset="-122"/>
                  </a:rPr>
                  <a:t>，</a:t>
                </a:r>
                <a:endParaRPr lang="en-US" altLang="zh-CN" sz="1600" dirty="0">
                  <a:latin typeface="微软雅黑" panose="020B0503020204020204" pitchFamily="34" charset="-122"/>
                </a:endParaRPr>
              </a:p>
              <a:p>
                <a:pPr algn="just">
                  <a:lnSpc>
                    <a:spcPct val="114000"/>
                  </a:lnSpc>
                </a:pPr>
                <a:r>
                  <a:rPr lang="zh-CN" altLang="en-US" sz="1600" dirty="0">
                    <a:solidFill>
                      <a:srgbClr val="FF0000"/>
                    </a:solidFill>
                    <a:latin typeface="微软雅黑" panose="020B0503020204020204" pitchFamily="34" charset="-122"/>
                  </a:rPr>
                  <a:t>每个分区</a:t>
                </a:r>
                <a:r>
                  <a:rPr lang="zh-CN" altLang="en-US" sz="1600" dirty="0">
                    <a:latin typeface="微软雅黑" panose="020B0503020204020204" pitchFamily="34" charset="-122"/>
                  </a:rPr>
                  <a:t>只</a:t>
                </a:r>
                <a:r>
                  <a:rPr lang="zh-CN" altLang="en-US" sz="1600" dirty="0">
                    <a:solidFill>
                      <a:srgbClr val="FF0000"/>
                    </a:solidFill>
                    <a:latin typeface="微软雅黑" panose="020B0503020204020204" pitchFamily="34" charset="-122"/>
                  </a:rPr>
                  <a:t>装入一道作业</a:t>
                </a:r>
                <a:endParaRPr lang="en-US" altLang="zh-CN" sz="1600" dirty="0">
                  <a:solidFill>
                    <a:srgbClr val="FF0000"/>
                  </a:solidFill>
                  <a:latin typeface="微软雅黑" panose="020B0503020204020204" pitchFamily="34" charset="-122"/>
                </a:endParaRPr>
              </a:p>
              <a:p>
                <a:pPr algn="just">
                  <a:lnSpc>
                    <a:spcPct val="114000"/>
                  </a:lnSpc>
                </a:pPr>
                <a:endParaRPr lang="en-US" altLang="zh-CN" sz="1600" b="1" dirty="0">
                  <a:solidFill>
                    <a:srgbClr val="FF0000"/>
                  </a:solidFill>
                  <a:latin typeface="微软雅黑" panose="020B0503020204020204" pitchFamily="34" charset="-122"/>
                </a:endParaRPr>
              </a:p>
              <a:p>
                <a:pPr algn="just">
                  <a:lnSpc>
                    <a:spcPct val="114000"/>
                  </a:lnSpc>
                </a:pPr>
                <a:r>
                  <a:rPr lang="zh-CN" altLang="en-US" sz="1600" b="1" dirty="0">
                    <a:solidFill>
                      <a:srgbClr val="FF0000"/>
                    </a:solidFill>
                    <a:latin typeface="微软雅黑" panose="020B0503020204020204" pitchFamily="34" charset="-122"/>
                  </a:rPr>
                  <a:t>划分分区的方法</a:t>
                </a:r>
                <a:endParaRPr lang="en-US" altLang="zh-CN" sz="1600" b="1" dirty="0">
                  <a:solidFill>
                    <a:srgbClr val="FF0000"/>
                  </a:solidFill>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a:t>
                </a:r>
                <a:r>
                  <a:rPr lang="en-US" altLang="zh-CN" sz="1600" dirty="0">
                    <a:latin typeface="微软雅黑" panose="020B0503020204020204" pitchFamily="34" charset="-122"/>
                  </a:rPr>
                  <a:t>1</a:t>
                </a:r>
                <a:r>
                  <a:rPr lang="zh-CN" altLang="en-US" sz="1600" dirty="0">
                    <a:latin typeface="微软雅黑" panose="020B0503020204020204" pitchFamily="34" charset="-122"/>
                  </a:rPr>
                  <a:t>）分区大小</a:t>
                </a:r>
                <a:r>
                  <a:rPr lang="zh-CN" altLang="en-US" sz="1600" dirty="0">
                    <a:solidFill>
                      <a:srgbClr val="FF0000"/>
                    </a:solidFill>
                    <a:latin typeface="微软雅黑" panose="020B0503020204020204" pitchFamily="34" charset="-122"/>
                  </a:rPr>
                  <a:t>相等</a:t>
                </a:r>
                <a:r>
                  <a:rPr lang="zh-CN" altLang="en-US" sz="1600" dirty="0">
                    <a:latin typeface="微软雅黑" panose="020B0503020204020204" pitchFamily="34" charset="-122"/>
                  </a:rPr>
                  <a:t>，适用于存储多个相同大小对象的情况</a:t>
                </a: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a:t>
                </a:r>
                <a:r>
                  <a:rPr lang="en-US" altLang="zh-CN" sz="1600" dirty="0">
                    <a:latin typeface="微软雅黑" panose="020B0503020204020204" pitchFamily="34" charset="-122"/>
                  </a:rPr>
                  <a:t>2</a:t>
                </a:r>
                <a:r>
                  <a:rPr lang="zh-CN" altLang="en-US" sz="1600" dirty="0">
                    <a:latin typeface="微软雅黑" panose="020B0503020204020204" pitchFamily="34" charset="-122"/>
                  </a:rPr>
                  <a:t>）分区大小</a:t>
                </a:r>
                <a:r>
                  <a:rPr lang="zh-CN" altLang="en-US" sz="1600" dirty="0">
                    <a:solidFill>
                      <a:srgbClr val="FF0000"/>
                    </a:solidFill>
                    <a:latin typeface="微软雅黑" panose="020B0503020204020204" pitchFamily="34" charset="-122"/>
                  </a:rPr>
                  <a:t>不等</a:t>
                </a:r>
                <a:r>
                  <a:rPr lang="zh-CN" altLang="en-US" sz="1600" dirty="0">
                    <a:latin typeface="微软雅黑" panose="020B0503020204020204" pitchFamily="34" charset="-122"/>
                  </a:rPr>
                  <a:t>，可以满足不同大小进程的存储需求</a:t>
                </a:r>
              </a:p>
            </p:txBody>
          </p:sp>
          <p:sp>
            <p:nvSpPr>
              <p:cNvPr id="34" name="矩形 4"/>
              <p:cNvSpPr/>
              <p:nvPr/>
            </p:nvSpPr>
            <p:spPr>
              <a:xfrm>
                <a:off x="5449234" y="1753577"/>
                <a:ext cx="5885281"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1208"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09"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10"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11"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2.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固定分区分配</a:t>
            </a:r>
          </a:p>
        </p:txBody>
      </p:sp>
      <p:sp>
        <p:nvSpPr>
          <p:cNvPr id="51204"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05" name="等腰三角形 23"/>
          <p:cNvSpPr/>
          <p:nvPr/>
        </p:nvSpPr>
        <p:spPr>
          <a:xfrm rot="5400000">
            <a:off x="452438" y="461454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pic>
        <p:nvPicPr>
          <p:cNvPr id="122" name="图片 121"/>
          <p:cNvPicPr/>
          <p:nvPr/>
        </p:nvPicPr>
        <p:blipFill>
          <a:blip r:embed="rId3">
            <a:lum contrast="24000"/>
          </a:blip>
          <a:stretch>
            <a:fillRect/>
          </a:stretch>
        </p:blipFill>
        <p:spPr>
          <a:xfrm>
            <a:off x="6096000" y="1276350"/>
            <a:ext cx="2729865" cy="3034030"/>
          </a:xfrm>
          <a:prstGeom prst="rect">
            <a:avLst/>
          </a:prstGeom>
          <a:noFill/>
          <a:ln w="9525">
            <a:noFill/>
          </a:ln>
        </p:spPr>
      </p:pic>
      <p:pic>
        <p:nvPicPr>
          <p:cNvPr id="123" name="图片 122"/>
          <p:cNvPicPr/>
          <p:nvPr/>
        </p:nvPicPr>
        <p:blipFill>
          <a:blip r:embed="rId4">
            <a:lum contrast="24000"/>
          </a:blip>
          <a:stretch>
            <a:fillRect/>
          </a:stretch>
        </p:blipFill>
        <p:spPr>
          <a:xfrm>
            <a:off x="2209800" y="520700"/>
            <a:ext cx="3581400" cy="1060450"/>
          </a:xfrm>
          <a:prstGeom prst="rect">
            <a:avLst/>
          </a:prstGeom>
          <a:noFill/>
          <a:ln w="9525">
            <a:noFill/>
          </a:ln>
        </p:spPr>
      </p:pic>
      <p:sp>
        <p:nvSpPr>
          <p:cNvPr id="2" name="文本框 1"/>
          <p:cNvSpPr txBox="1"/>
          <p:nvPr/>
        </p:nvSpPr>
        <p:spPr>
          <a:xfrm>
            <a:off x="762000" y="3943350"/>
            <a:ext cx="7759700" cy="1193917"/>
          </a:xfrm>
          <a:prstGeom prst="rect">
            <a:avLst/>
          </a:prstGeom>
          <a:noFill/>
        </p:spPr>
        <p:txBody>
          <a:bodyPr wrap="square" rtlCol="0" anchor="t">
            <a:spAutoFit/>
          </a:bodyPr>
          <a:lstStyle/>
          <a:p>
            <a:pPr algn="just">
              <a:lnSpc>
                <a:spcPct val="114000"/>
              </a:lnSpc>
            </a:pPr>
            <a:r>
              <a:rPr lang="zh-CN" altLang="en-US" sz="1600" b="1" dirty="0">
                <a:solidFill>
                  <a:srgbClr val="FF0000"/>
                </a:solidFill>
                <a:sym typeface="+mn-ea"/>
              </a:rPr>
              <a:t>特点</a:t>
            </a:r>
            <a:endParaRPr lang="en-US" altLang="zh-CN" sz="1600" b="1" dirty="0">
              <a:solidFill>
                <a:srgbClr val="FF0000"/>
              </a:solidFill>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a:p>
            <a:pPr algn="just">
              <a:lnSpc>
                <a:spcPct val="114000"/>
              </a:lnSpc>
            </a:pPr>
            <a:r>
              <a:rPr lang="zh-CN" altLang="en-US" sz="1600" dirty="0">
                <a:sym typeface="+mn-ea"/>
              </a:rPr>
              <a:t>优点：方法简单、</a:t>
            </a:r>
            <a:r>
              <a:rPr lang="en-US" altLang="zh-CN" sz="1600" dirty="0">
                <a:sym typeface="+mn-ea"/>
              </a:rPr>
              <a:t>无外部碎片</a:t>
            </a:r>
            <a:endParaRPr lang="en-US" altLang="zh-CN" sz="1600" dirty="0">
              <a:latin typeface="微软雅黑" panose="020B0503020204020204" pitchFamily="34" charset="-122"/>
            </a:endParaRPr>
          </a:p>
          <a:p>
            <a:pPr algn="just">
              <a:lnSpc>
                <a:spcPct val="114000"/>
              </a:lnSpc>
            </a:pPr>
            <a:r>
              <a:rPr lang="zh-CN" altLang="en-US" sz="1600" dirty="0">
                <a:sym typeface="+mn-ea"/>
              </a:rPr>
              <a:t>缺点：</a:t>
            </a:r>
            <a:r>
              <a:rPr sz="1600" dirty="0" err="1">
                <a:sym typeface="+mn-ea"/>
              </a:rPr>
              <a:t>当用户程序太大时，可能所有的分区都不能满足需求</a:t>
            </a:r>
            <a:r>
              <a:rPr lang="zh-CN" sz="1600" dirty="0">
                <a:sym typeface="+mn-ea"/>
              </a:rPr>
              <a:t>；</a:t>
            </a:r>
            <a:r>
              <a:rPr lang="zh-CN" altLang="en-US" sz="1600" dirty="0">
                <a:sym typeface="+mn-ea"/>
              </a:rPr>
              <a:t>易造成存储空间浪费</a:t>
            </a:r>
            <a:endParaRPr lang="zh-CN" sz="1600" dirty="0">
              <a:sym typeface="+mn-ea"/>
            </a:endParaRPr>
          </a:p>
        </p:txBody>
      </p:sp>
      <p:sp>
        <p:nvSpPr>
          <p:cNvPr id="3" name="文本框 2">
            <a:extLst>
              <a:ext uri="{FF2B5EF4-FFF2-40B4-BE49-F238E27FC236}">
                <a16:creationId xmlns:a16="http://schemas.microsoft.com/office/drawing/2014/main" id="{F7E865F3-EF58-67C8-53B8-7311B230CDC4}"/>
              </a:ext>
            </a:extLst>
          </p:cNvPr>
          <p:cNvSpPr txBox="1"/>
          <p:nvPr/>
        </p:nvSpPr>
        <p:spPr>
          <a:xfrm>
            <a:off x="3429000" y="258722"/>
            <a:ext cx="988225" cy="276999"/>
          </a:xfrm>
          <a:prstGeom prst="rect">
            <a:avLst/>
          </a:prstGeom>
          <a:solidFill>
            <a:schemeClr val="bg1"/>
          </a:solidFill>
          <a:ln w="12700">
            <a:solidFill>
              <a:schemeClr val="tx1"/>
            </a:solidFill>
          </a:ln>
        </p:spPr>
        <p:txBody>
          <a:bodyPr wrap="square" rtlCol="0">
            <a:spAutoFit/>
          </a:bodyPr>
          <a:lstStyle/>
          <a:p>
            <a:pPr algn="ctr"/>
            <a:r>
              <a:rPr lang="zh-CN" altLang="en-US" sz="1200" dirty="0"/>
              <a:t>分区使用表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blinds(horizontal)">
                                      <p:cBhvr>
                                        <p:cTn id="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895349"/>
            <a:ext cx="8305800" cy="4266565"/>
            <a:chOff x="5377507" y="2257633"/>
            <a:chExt cx="5898811" cy="3636192"/>
          </a:xfrm>
        </p:grpSpPr>
        <p:sp>
          <p:nvSpPr>
            <p:cNvPr id="34" name="矩形 4"/>
            <p:cNvSpPr/>
            <p:nvPr/>
          </p:nvSpPr>
          <p:spPr>
            <a:xfrm>
              <a:off x="5391037" y="2257633"/>
              <a:ext cx="5885281"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08"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09"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10"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11"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2.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固定分区分配</a:t>
            </a:r>
          </a:p>
        </p:txBody>
      </p:sp>
      <p:sp>
        <p:nvSpPr>
          <p:cNvPr id="51204"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05" name="等腰三角形 23"/>
          <p:cNvSpPr/>
          <p:nvPr/>
        </p:nvSpPr>
        <p:spPr>
          <a:xfrm rot="5400000">
            <a:off x="452438" y="461454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pic>
        <p:nvPicPr>
          <p:cNvPr id="5" name="图片 4">
            <a:extLst>
              <a:ext uri="{FF2B5EF4-FFF2-40B4-BE49-F238E27FC236}">
                <a16:creationId xmlns:a16="http://schemas.microsoft.com/office/drawing/2014/main" id="{EFA541D2-28F1-F960-A054-2566CC7FE138}"/>
              </a:ext>
            </a:extLst>
          </p:cNvPr>
          <p:cNvPicPr>
            <a:picLocks noChangeAspect="1"/>
          </p:cNvPicPr>
          <p:nvPr/>
        </p:nvPicPr>
        <p:blipFill>
          <a:blip r:embed="rId3"/>
          <a:stretch>
            <a:fillRect/>
          </a:stretch>
        </p:blipFill>
        <p:spPr>
          <a:xfrm>
            <a:off x="746276" y="1352550"/>
            <a:ext cx="7728344" cy="2985225"/>
          </a:xfrm>
          <a:prstGeom prst="rect">
            <a:avLst/>
          </a:prstGeom>
        </p:spPr>
      </p:pic>
    </p:spTree>
    <p:extLst>
      <p:ext uri="{BB962C8B-B14F-4D97-AF65-F5344CB8AC3E}">
        <p14:creationId xmlns:p14="http://schemas.microsoft.com/office/powerpoint/2010/main" val="23328796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内存的基础知识</a:t>
            </a:r>
          </a:p>
        </p:txBody>
      </p:sp>
      <p:sp>
        <p:nvSpPr>
          <p:cNvPr id="4" name="文本框 3">
            <a:extLst>
              <a:ext uri="{FF2B5EF4-FFF2-40B4-BE49-F238E27FC236}">
                <a16:creationId xmlns:a16="http://schemas.microsoft.com/office/drawing/2014/main" id="{2CABD8DD-1926-8FD8-A857-621F7F6BEE96}"/>
              </a:ext>
            </a:extLst>
          </p:cNvPr>
          <p:cNvSpPr txBox="1"/>
          <p:nvPr/>
        </p:nvSpPr>
        <p:spPr>
          <a:xfrm>
            <a:off x="838200" y="895350"/>
            <a:ext cx="6429965" cy="1884618"/>
          </a:xfrm>
          <a:prstGeom prst="rect">
            <a:avLst/>
          </a:prstGeom>
          <a:noFill/>
        </p:spPr>
        <p:txBody>
          <a:bodyPr wrap="none" rtlCol="0">
            <a:spAutoFit/>
          </a:bodyPr>
          <a:lstStyle/>
          <a:p>
            <a:pPr marL="342900" indent="-342900">
              <a:lnSpc>
                <a:spcPct val="150000"/>
              </a:lnSpc>
              <a:buFont typeface="Wingdings" panose="05000000000000000000" pitchFamily="2" charset="2"/>
              <a:buChar char="n"/>
            </a:pPr>
            <a:r>
              <a:rPr lang="zh-CN" altLang="en-US" sz="2000" dirty="0"/>
              <a:t>存储器是计算机的重要组成部分</a:t>
            </a:r>
            <a:endParaRPr lang="en-US" altLang="zh-CN" sz="2000" dirty="0"/>
          </a:p>
          <a:p>
            <a:pPr marL="342900" indent="-342900">
              <a:lnSpc>
                <a:spcPct val="150000"/>
              </a:lnSpc>
              <a:buFont typeface="Wingdings" panose="05000000000000000000" pitchFamily="2" charset="2"/>
              <a:buChar char="n"/>
            </a:pPr>
            <a:r>
              <a:rPr lang="zh-CN" altLang="en-US" sz="2000" dirty="0"/>
              <a:t>存储器容量大，但仍然不满足用户需要</a:t>
            </a:r>
            <a:endParaRPr lang="en-US" altLang="zh-CN" sz="2000" dirty="0"/>
          </a:p>
          <a:p>
            <a:pPr marL="342900" indent="-342900">
              <a:lnSpc>
                <a:spcPct val="150000"/>
              </a:lnSpc>
              <a:buFont typeface="Wingdings" panose="05000000000000000000" pitchFamily="2" charset="2"/>
              <a:buChar char="n"/>
            </a:pPr>
            <a:r>
              <a:rPr lang="zh-CN" altLang="en-US" sz="2000" dirty="0"/>
              <a:t>存储器管理方式影响存储器利用率和系统性能</a:t>
            </a:r>
            <a:endParaRPr lang="en-US" altLang="zh-CN" sz="2000" dirty="0"/>
          </a:p>
          <a:p>
            <a:pPr marL="342900" indent="-342900">
              <a:lnSpc>
                <a:spcPct val="150000"/>
              </a:lnSpc>
              <a:buFont typeface="Wingdings" panose="05000000000000000000" pitchFamily="2" charset="2"/>
              <a:buChar char="n"/>
            </a:pPr>
            <a:r>
              <a:rPr lang="zh-CN" altLang="en-US" sz="2000" dirty="0"/>
              <a:t>存储器管理主要是内存管理，外存管理归入文件管理</a:t>
            </a:r>
            <a:endParaRPr lang="en-US" altLang="zh-CN" sz="2000" dirty="0"/>
          </a:p>
        </p:txBody>
      </p:sp>
      <p:sp>
        <p:nvSpPr>
          <p:cNvPr id="5" name="文本框 4">
            <a:extLst>
              <a:ext uri="{FF2B5EF4-FFF2-40B4-BE49-F238E27FC236}">
                <a16:creationId xmlns:a16="http://schemas.microsoft.com/office/drawing/2014/main" id="{A9B865D2-5387-AF21-12D8-1C1CD04EBDFD}"/>
              </a:ext>
            </a:extLst>
          </p:cNvPr>
          <p:cNvSpPr txBox="1"/>
          <p:nvPr/>
        </p:nvSpPr>
        <p:spPr>
          <a:xfrm>
            <a:off x="381000" y="3105150"/>
            <a:ext cx="2749471" cy="1538370"/>
          </a:xfrm>
          <a:prstGeom prst="rect">
            <a:avLst/>
          </a:prstGeom>
          <a:noFill/>
        </p:spPr>
        <p:txBody>
          <a:bodyPr wrap="none" rtlCol="0">
            <a:spAutoFit/>
          </a:bodyPr>
          <a:lstStyle/>
          <a:p>
            <a:pPr>
              <a:lnSpc>
                <a:spcPct val="120000"/>
              </a:lnSpc>
            </a:pPr>
            <a:r>
              <a:rPr lang="zh-CN" altLang="en-US" sz="2000" dirty="0"/>
              <a:t>用户对存储器的要求：</a:t>
            </a:r>
            <a:endParaRPr lang="en-US" altLang="zh-CN" sz="2000" dirty="0"/>
          </a:p>
          <a:p>
            <a:pPr>
              <a:lnSpc>
                <a:spcPct val="120000"/>
              </a:lnSpc>
            </a:pPr>
            <a:r>
              <a:rPr lang="en-US" altLang="zh-CN" sz="2000" dirty="0"/>
              <a:t>1. </a:t>
            </a:r>
            <a:r>
              <a:rPr lang="zh-CN" altLang="en-US" sz="2000" dirty="0"/>
              <a:t>速度块</a:t>
            </a:r>
            <a:endParaRPr lang="en-US" altLang="zh-CN" sz="2000" dirty="0"/>
          </a:p>
          <a:p>
            <a:pPr>
              <a:lnSpc>
                <a:spcPct val="120000"/>
              </a:lnSpc>
            </a:pPr>
            <a:r>
              <a:rPr lang="en-US" altLang="zh-CN" sz="2000" dirty="0"/>
              <a:t>2. </a:t>
            </a:r>
            <a:r>
              <a:rPr lang="zh-CN" altLang="en-US" sz="2000" dirty="0"/>
              <a:t>容量大</a:t>
            </a:r>
            <a:endParaRPr lang="en-US" altLang="zh-CN" sz="2000" dirty="0"/>
          </a:p>
          <a:p>
            <a:pPr>
              <a:lnSpc>
                <a:spcPct val="120000"/>
              </a:lnSpc>
            </a:pPr>
            <a:r>
              <a:rPr lang="en-US" altLang="zh-CN" sz="2000" dirty="0"/>
              <a:t>3. </a:t>
            </a:r>
            <a:r>
              <a:rPr lang="zh-CN" altLang="en-US" sz="2000" dirty="0"/>
              <a:t>便宜</a:t>
            </a:r>
          </a:p>
        </p:txBody>
      </p:sp>
      <p:sp>
        <p:nvSpPr>
          <p:cNvPr id="6" name="右大括号 5">
            <a:extLst>
              <a:ext uri="{FF2B5EF4-FFF2-40B4-BE49-F238E27FC236}">
                <a16:creationId xmlns:a16="http://schemas.microsoft.com/office/drawing/2014/main" id="{FBDDDB2D-FFDC-FE76-9325-DAC6A7CCE350}"/>
              </a:ext>
            </a:extLst>
          </p:cNvPr>
          <p:cNvSpPr/>
          <p:nvPr/>
        </p:nvSpPr>
        <p:spPr>
          <a:xfrm>
            <a:off x="3657600" y="3028950"/>
            <a:ext cx="304800" cy="1549145"/>
          </a:xfrm>
          <a:prstGeom prst="rightBrac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FA50AC8-FB1F-4543-DDD5-130763DA198D}"/>
              </a:ext>
            </a:extLst>
          </p:cNvPr>
          <p:cNvSpPr txBox="1"/>
          <p:nvPr/>
        </p:nvSpPr>
        <p:spPr>
          <a:xfrm>
            <a:off x="4648200" y="3409950"/>
            <a:ext cx="3005951" cy="707886"/>
          </a:xfrm>
          <a:prstGeom prst="rect">
            <a:avLst/>
          </a:prstGeom>
          <a:noFill/>
        </p:spPr>
        <p:txBody>
          <a:bodyPr wrap="none" rtlCol="0">
            <a:spAutoFit/>
          </a:bodyPr>
          <a:lstStyle/>
          <a:p>
            <a:r>
              <a:rPr lang="zh-CN" altLang="en-US" sz="2000" dirty="0"/>
              <a:t>三个条件不能同时满足，</a:t>
            </a:r>
            <a:endParaRPr lang="en-US" altLang="zh-CN" sz="2000" dirty="0"/>
          </a:p>
          <a:p>
            <a:r>
              <a:rPr lang="zh-CN" altLang="en-US" sz="2000" dirty="0"/>
              <a:t>所以采用</a:t>
            </a:r>
            <a:r>
              <a:rPr lang="zh-CN" altLang="en-US" sz="2000" dirty="0">
                <a:solidFill>
                  <a:srgbClr val="FF0000"/>
                </a:solidFill>
              </a:rPr>
              <a:t>层次结构存储器</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895349"/>
            <a:ext cx="8305800" cy="4266565"/>
            <a:chOff x="5377507" y="2257633"/>
            <a:chExt cx="5898811" cy="3636192"/>
          </a:xfrm>
        </p:grpSpPr>
        <p:grpSp>
          <p:nvGrpSpPr>
            <p:cNvPr id="51207" name="组合 19"/>
            <p:cNvGrpSpPr/>
            <p:nvPr/>
          </p:nvGrpSpPr>
          <p:grpSpPr>
            <a:xfrm>
              <a:off x="5391037" y="2257633"/>
              <a:ext cx="5885281" cy="3636192"/>
              <a:chOff x="5449234" y="1753577"/>
              <a:chExt cx="5885281" cy="3636192"/>
            </a:xfrm>
          </p:grpSpPr>
          <p:sp>
            <p:nvSpPr>
              <p:cNvPr id="51212" name="矩形 3"/>
              <p:cNvSpPr/>
              <p:nvPr/>
            </p:nvSpPr>
            <p:spPr>
              <a:xfrm>
                <a:off x="5665050" y="1753577"/>
                <a:ext cx="5524960" cy="1256761"/>
              </a:xfrm>
              <a:prstGeom prst="rect">
                <a:avLst/>
              </a:prstGeom>
              <a:noFill/>
              <a:ln w="9525">
                <a:noFill/>
              </a:ln>
            </p:spPr>
            <p:txBody>
              <a:bodyPr>
                <a:spAutoFit/>
              </a:bodyPr>
              <a:lstStyle/>
              <a:p>
                <a:pPr algn="just">
                  <a:lnSpc>
                    <a:spcPct val="114000"/>
                  </a:lnSpc>
                </a:pPr>
                <a:r>
                  <a:rPr lang="zh-CN" altLang="en-US" sz="1600" b="1" dirty="0">
                    <a:solidFill>
                      <a:srgbClr val="FF0000"/>
                    </a:solidFill>
                  </a:rPr>
                  <a:t>动态分区分配  又称  可变分配分区</a:t>
                </a:r>
                <a:endParaRPr lang="en-US" altLang="zh-CN" sz="1600" b="1" dirty="0">
                  <a:solidFill>
                    <a:srgbClr val="FF0000"/>
                  </a:solidFill>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根据</a:t>
                </a:r>
                <a:r>
                  <a:rPr lang="zh-CN" altLang="en-US" sz="1600" dirty="0">
                    <a:solidFill>
                      <a:srgbClr val="FF0000"/>
                    </a:solidFill>
                    <a:latin typeface="微软雅黑" panose="020B0503020204020204" pitchFamily="34" charset="-122"/>
                  </a:rPr>
                  <a:t>实际需要动态分配</a:t>
                </a:r>
                <a:r>
                  <a:rPr lang="zh-CN" altLang="en-US" sz="1600" dirty="0">
                    <a:latin typeface="微软雅黑" panose="020B0503020204020204" pitchFamily="34" charset="-122"/>
                  </a:rPr>
                  <a:t>内存</a:t>
                </a: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涉及有关</a:t>
                </a:r>
                <a:r>
                  <a:rPr lang="zh-CN" altLang="en-US" sz="1600" dirty="0">
                    <a:solidFill>
                      <a:srgbClr val="FF0000"/>
                    </a:solidFill>
                    <a:latin typeface="微软雅黑" panose="020B0503020204020204" pitchFamily="34" charset="-122"/>
                  </a:rPr>
                  <a:t>数据结构</a:t>
                </a:r>
                <a:r>
                  <a:rPr lang="zh-CN" altLang="en-US" sz="1600" dirty="0">
                    <a:latin typeface="微软雅黑" panose="020B0503020204020204" pitchFamily="34" charset="-122"/>
                  </a:rPr>
                  <a:t>、</a:t>
                </a:r>
                <a:r>
                  <a:rPr lang="zh-CN" altLang="en-US" sz="1600" dirty="0">
                    <a:solidFill>
                      <a:srgbClr val="FF0000"/>
                    </a:solidFill>
                    <a:latin typeface="微软雅黑" panose="020B0503020204020204" pitchFamily="34" charset="-122"/>
                  </a:rPr>
                  <a:t>分区分配算法</a:t>
                </a:r>
                <a:r>
                  <a:rPr lang="zh-CN" altLang="en-US" sz="1600" dirty="0">
                    <a:latin typeface="微软雅黑" panose="020B0503020204020204" pitchFamily="34" charset="-122"/>
                  </a:rPr>
                  <a:t>、</a:t>
                </a:r>
                <a:r>
                  <a:rPr lang="zh-CN" altLang="en-US" sz="1600" dirty="0">
                    <a:solidFill>
                      <a:srgbClr val="FF0000"/>
                    </a:solidFill>
                    <a:latin typeface="微软雅黑" panose="020B0503020204020204" pitchFamily="34" charset="-122"/>
                  </a:rPr>
                  <a:t>分配和回收</a:t>
                </a:r>
                <a:r>
                  <a:rPr lang="zh-CN" altLang="en-US" sz="1600" dirty="0">
                    <a:latin typeface="微软雅黑" panose="020B0503020204020204" pitchFamily="34" charset="-122"/>
                  </a:rPr>
                  <a:t>操作</a:t>
                </a:r>
                <a:endParaRPr lang="en-US" altLang="zh-CN" sz="1600" dirty="0">
                  <a:latin typeface="微软雅黑" panose="020B0503020204020204" pitchFamily="34" charset="-122"/>
                </a:endParaRPr>
              </a:p>
              <a:p>
                <a:pPr algn="just">
                  <a:lnSpc>
                    <a:spcPct val="114000"/>
                  </a:lnSpc>
                </a:pPr>
                <a:r>
                  <a:rPr lang="zh-CN" altLang="en-US" sz="1600" dirty="0"/>
                  <a:t>装入作业时，按照</a:t>
                </a:r>
                <a:r>
                  <a:rPr lang="zh-CN" altLang="en-US" sz="1600" dirty="0">
                    <a:solidFill>
                      <a:srgbClr val="FF0000"/>
                    </a:solidFill>
                  </a:rPr>
                  <a:t>分配算法</a:t>
                </a:r>
                <a:r>
                  <a:rPr lang="zh-CN" altLang="en-US" sz="1600" dirty="0"/>
                  <a:t>分配内存</a:t>
                </a:r>
                <a:endParaRPr lang="en-US" altLang="zh-CN" sz="1600" dirty="0"/>
              </a:p>
              <a:p>
                <a:pPr algn="just">
                  <a:lnSpc>
                    <a:spcPct val="114000"/>
                  </a:lnSpc>
                </a:pPr>
                <a:endParaRPr lang="zh-CN" altLang="en-US" sz="1600" dirty="0">
                  <a:latin typeface="微软雅黑" panose="020B0503020204020204" pitchFamily="34" charset="-122"/>
                </a:endParaRPr>
              </a:p>
            </p:txBody>
          </p:sp>
          <p:sp>
            <p:nvSpPr>
              <p:cNvPr id="34" name="矩形 4"/>
              <p:cNvSpPr/>
              <p:nvPr/>
            </p:nvSpPr>
            <p:spPr>
              <a:xfrm>
                <a:off x="5449234" y="1753577"/>
                <a:ext cx="5885281"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1208"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09"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10"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11"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51204"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05" name="等腰三角形 23"/>
          <p:cNvSpPr/>
          <p:nvPr/>
        </p:nvSpPr>
        <p:spPr>
          <a:xfrm rot="5400000">
            <a:off x="452438" y="461454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2" name="文本框 1"/>
          <p:cNvSpPr txBox="1"/>
          <p:nvPr/>
        </p:nvSpPr>
        <p:spPr>
          <a:xfrm>
            <a:off x="729571" y="2004344"/>
            <a:ext cx="7759700" cy="1474634"/>
          </a:xfrm>
          <a:prstGeom prst="rect">
            <a:avLst/>
          </a:prstGeom>
          <a:noFill/>
        </p:spPr>
        <p:txBody>
          <a:bodyPr wrap="square" rtlCol="0" anchor="t">
            <a:spAutoFit/>
          </a:bodyPr>
          <a:lstStyle/>
          <a:p>
            <a:pPr algn="just">
              <a:lnSpc>
                <a:spcPct val="114000"/>
              </a:lnSpc>
            </a:pPr>
            <a:r>
              <a:rPr lang="zh-CN" altLang="en-US" sz="1600" b="1" dirty="0">
                <a:solidFill>
                  <a:srgbClr val="FF0000"/>
                </a:solidFill>
                <a:sym typeface="+mn-ea"/>
              </a:rPr>
              <a:t>两种常用的数据结构记录内存使用情况</a:t>
            </a:r>
            <a:endParaRPr lang="en-US" altLang="zh-CN" sz="1600" b="1" dirty="0">
              <a:solidFill>
                <a:srgbClr val="FF0000"/>
              </a:solidFill>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空闲分区</a:t>
            </a:r>
            <a:r>
              <a:rPr lang="zh-CN" altLang="en-US" sz="1600" dirty="0">
                <a:solidFill>
                  <a:srgbClr val="FF0000"/>
                </a:solidFill>
                <a:latin typeface="微软雅黑" panose="020B0503020204020204" pitchFamily="34" charset="-122"/>
              </a:rPr>
              <a:t>表</a:t>
            </a:r>
            <a:endParaRPr lang="en-US" altLang="zh-CN" sz="1600" dirty="0">
              <a:solidFill>
                <a:srgbClr val="FF0000"/>
              </a:solidFill>
              <a:latin typeface="微软雅黑" panose="020B0503020204020204" pitchFamily="34" charset="-122"/>
            </a:endParaRPr>
          </a:p>
          <a:p>
            <a:pPr algn="just">
              <a:lnSpc>
                <a:spcPct val="114000"/>
              </a:lnSpc>
            </a:pPr>
            <a:r>
              <a:rPr lang="zh-CN" sz="1600" dirty="0">
                <a:sym typeface="+mn-ea"/>
              </a:rPr>
              <a:t>空闲分区</a:t>
            </a:r>
            <a:r>
              <a:rPr lang="zh-CN" sz="1600" dirty="0">
                <a:solidFill>
                  <a:srgbClr val="FF0000"/>
                </a:solidFill>
                <a:sym typeface="+mn-ea"/>
              </a:rPr>
              <a:t>链</a:t>
            </a:r>
            <a:r>
              <a:rPr lang="zh-CN" sz="1600" dirty="0">
                <a:sym typeface="+mn-ea"/>
              </a:rPr>
              <a:t>：每个分区的起始部分和末尾部分分别设置指针</a:t>
            </a:r>
            <a:endParaRPr lang="en-US" altLang="zh-CN" sz="1600" dirty="0">
              <a:sym typeface="+mn-ea"/>
            </a:endParaRPr>
          </a:p>
          <a:p>
            <a:pPr algn="just">
              <a:lnSpc>
                <a:spcPct val="114000"/>
              </a:lnSpc>
            </a:pPr>
            <a:r>
              <a:rPr lang="zh-CN" altLang="en-US" sz="1600" dirty="0">
                <a:sym typeface="+mn-ea"/>
              </a:rPr>
              <a:t>两类分配算法：</a:t>
            </a:r>
            <a:r>
              <a:rPr lang="zh-CN" altLang="en-US" sz="1600" dirty="0">
                <a:solidFill>
                  <a:srgbClr val="FF0000"/>
                </a:solidFill>
                <a:sym typeface="+mn-ea"/>
              </a:rPr>
              <a:t>顺序式</a:t>
            </a:r>
            <a:r>
              <a:rPr lang="zh-CN" altLang="en-US" sz="1600" dirty="0">
                <a:sym typeface="+mn-ea"/>
              </a:rPr>
              <a:t>搜索算法（</a:t>
            </a:r>
            <a:r>
              <a:rPr lang="en-US" altLang="zh-CN" sz="1600" dirty="0">
                <a:sym typeface="+mn-ea"/>
              </a:rPr>
              <a:t>4</a:t>
            </a:r>
            <a:r>
              <a:rPr lang="zh-CN" altLang="en-US" sz="1600" dirty="0">
                <a:sym typeface="+mn-ea"/>
              </a:rPr>
              <a:t>）</a:t>
            </a:r>
            <a:endParaRPr lang="en-US" altLang="zh-CN" sz="1600" dirty="0">
              <a:sym typeface="+mn-ea"/>
            </a:endParaRPr>
          </a:p>
          <a:p>
            <a:pPr algn="just">
              <a:lnSpc>
                <a:spcPct val="114000"/>
              </a:lnSpc>
            </a:pPr>
            <a:r>
              <a:rPr lang="en-US" altLang="zh-CN" sz="1600" dirty="0">
                <a:sym typeface="+mn-ea"/>
              </a:rPr>
              <a:t>                       </a:t>
            </a:r>
            <a:r>
              <a:rPr lang="zh-CN" altLang="en-US" sz="1600" dirty="0">
                <a:solidFill>
                  <a:srgbClr val="FF0000"/>
                </a:solidFill>
                <a:sym typeface="+mn-ea"/>
              </a:rPr>
              <a:t>索引式</a:t>
            </a:r>
            <a:r>
              <a:rPr lang="zh-CN" altLang="en-US" sz="1600" dirty="0">
                <a:sym typeface="+mn-ea"/>
              </a:rPr>
              <a:t>搜索算法（</a:t>
            </a:r>
            <a:r>
              <a:rPr lang="en-US" altLang="zh-CN" sz="1600" dirty="0">
                <a:sym typeface="+mn-ea"/>
              </a:rPr>
              <a:t>3</a:t>
            </a:r>
            <a:r>
              <a:rPr lang="zh-CN" altLang="en-US" sz="1600" dirty="0">
                <a:sym typeface="+mn-ea"/>
              </a:rPr>
              <a:t>）</a:t>
            </a:r>
            <a:endParaRPr lang="zh-CN" sz="1600" dirty="0">
              <a:sym typeface="+mn-ea"/>
            </a:endParaRPr>
          </a:p>
        </p:txBody>
      </p:sp>
      <p:sp>
        <p:nvSpPr>
          <p:cNvPr id="35" name="文本框 2"/>
          <p:cNvSpPr txBox="1"/>
          <p:nvPr>
            <p:custDataLst>
              <p:tags r:id="rId1"/>
            </p:custDataLst>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动态分区分配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2"/>
          <p:cNvSpPr txBox="1"/>
          <p:nvPr>
            <p:custDataLst>
              <p:tags r:id="rId1"/>
            </p:custDataLst>
          </p:nvPr>
        </p:nvSpPr>
        <p:spPr>
          <a:xfrm>
            <a:off x="914400" y="144463"/>
            <a:ext cx="36576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动态分区分配</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数据结构</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pic>
        <p:nvPicPr>
          <p:cNvPr id="6" name="图片 5">
            <a:extLst>
              <a:ext uri="{FF2B5EF4-FFF2-40B4-BE49-F238E27FC236}">
                <a16:creationId xmlns:a16="http://schemas.microsoft.com/office/drawing/2014/main" id="{0702266F-855D-CB7F-C588-6F1103EDF8BE}"/>
              </a:ext>
            </a:extLst>
          </p:cNvPr>
          <p:cNvPicPr>
            <a:picLocks noChangeAspect="1"/>
          </p:cNvPicPr>
          <p:nvPr/>
        </p:nvPicPr>
        <p:blipFill>
          <a:blip r:embed="rId4"/>
          <a:stretch>
            <a:fillRect/>
          </a:stretch>
        </p:blipFill>
        <p:spPr>
          <a:xfrm>
            <a:off x="1828800" y="2853215"/>
            <a:ext cx="5105400" cy="2181669"/>
          </a:xfrm>
          <a:prstGeom prst="rect">
            <a:avLst/>
          </a:prstGeom>
        </p:spPr>
      </p:pic>
      <p:sp>
        <p:nvSpPr>
          <p:cNvPr id="3" name="文本框 2">
            <a:extLst>
              <a:ext uri="{FF2B5EF4-FFF2-40B4-BE49-F238E27FC236}">
                <a16:creationId xmlns:a16="http://schemas.microsoft.com/office/drawing/2014/main" id="{694B0BA8-C7D7-B1C9-62A1-D6A396FFB8CD}"/>
              </a:ext>
            </a:extLst>
          </p:cNvPr>
          <p:cNvSpPr txBox="1"/>
          <p:nvPr/>
        </p:nvSpPr>
        <p:spPr>
          <a:xfrm>
            <a:off x="954678" y="1239093"/>
            <a:ext cx="5979522" cy="1323439"/>
          </a:xfrm>
          <a:prstGeom prst="rect">
            <a:avLst/>
          </a:prstGeom>
          <a:noFill/>
          <a:ln w="12700">
            <a:solidFill>
              <a:schemeClr val="tx1"/>
            </a:solidFill>
          </a:ln>
        </p:spPr>
        <p:txBody>
          <a:bodyPr wrap="none" rtlCol="0">
            <a:spAutoFit/>
          </a:bodyPr>
          <a:lstStyle/>
          <a:p>
            <a:pPr algn="l"/>
            <a:r>
              <a:rPr lang="zh-CN" altLang="en-US" sz="1600" dirty="0"/>
              <a:t>空闲分区表，记录每个空闲分区情况，每个空闲分区占一个标目</a:t>
            </a:r>
            <a:r>
              <a:rPr lang="en-US" altLang="zh-CN" sz="1600" dirty="0"/>
              <a:t>:</a:t>
            </a:r>
          </a:p>
          <a:p>
            <a:pPr marL="342900" indent="-342900" algn="l">
              <a:buAutoNum type="arabicPeriod"/>
            </a:pPr>
            <a:r>
              <a:rPr lang="zh-CN" altLang="en-US" sz="1600" dirty="0"/>
              <a:t>分区号</a:t>
            </a:r>
            <a:endParaRPr lang="en-US" altLang="zh-CN" sz="1600" dirty="0"/>
          </a:p>
          <a:p>
            <a:pPr marL="342900" indent="-342900" algn="l">
              <a:buAutoNum type="arabicPeriod"/>
            </a:pPr>
            <a:r>
              <a:rPr lang="zh-CN" altLang="en-US" sz="1600" dirty="0"/>
              <a:t>分区大小</a:t>
            </a:r>
            <a:endParaRPr lang="en-US" altLang="zh-CN" sz="1600" dirty="0"/>
          </a:p>
          <a:p>
            <a:pPr marL="342900" indent="-342900" algn="l">
              <a:buAutoNum type="arabicPeriod"/>
            </a:pPr>
            <a:r>
              <a:rPr lang="zh-CN" altLang="en-US" sz="1600" dirty="0"/>
              <a:t>分区起始地址</a:t>
            </a:r>
            <a:endParaRPr lang="en-US" altLang="zh-CN" sz="1600" dirty="0"/>
          </a:p>
          <a:p>
            <a:pPr marL="342900" indent="-342900" algn="l">
              <a:buAutoNum type="arabicPeriod"/>
            </a:pPr>
            <a:r>
              <a:rPr lang="zh-CN" altLang="en-US" sz="1600" dirty="0"/>
              <a:t>分区状态</a:t>
            </a:r>
          </a:p>
        </p:txBody>
      </p:sp>
    </p:spTree>
    <p:extLst>
      <p:ext uri="{BB962C8B-B14F-4D97-AF65-F5344CB8AC3E}">
        <p14:creationId xmlns:p14="http://schemas.microsoft.com/office/powerpoint/2010/main" val="351380826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2"/>
          <p:cNvSpPr txBox="1"/>
          <p:nvPr>
            <p:custDataLst>
              <p:tags r:id="rId1"/>
            </p:custDataLst>
          </p:nvPr>
        </p:nvSpPr>
        <p:spPr>
          <a:xfrm>
            <a:off x="914400" y="144463"/>
            <a:ext cx="35814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动态分区分配</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数据结构</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2</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pic>
        <p:nvPicPr>
          <p:cNvPr id="8" name="图片 7">
            <a:extLst>
              <a:ext uri="{FF2B5EF4-FFF2-40B4-BE49-F238E27FC236}">
                <a16:creationId xmlns:a16="http://schemas.microsoft.com/office/drawing/2014/main" id="{1BF537B3-DD58-D411-5B55-919A21F57024}"/>
              </a:ext>
            </a:extLst>
          </p:cNvPr>
          <p:cNvPicPr>
            <a:picLocks noChangeAspect="1"/>
          </p:cNvPicPr>
          <p:nvPr/>
        </p:nvPicPr>
        <p:blipFill>
          <a:blip r:embed="rId4"/>
          <a:stretch>
            <a:fillRect/>
          </a:stretch>
        </p:blipFill>
        <p:spPr>
          <a:xfrm>
            <a:off x="2209800" y="2266950"/>
            <a:ext cx="3625133" cy="2769888"/>
          </a:xfrm>
          <a:prstGeom prst="rect">
            <a:avLst/>
          </a:prstGeom>
        </p:spPr>
      </p:pic>
      <p:sp>
        <p:nvSpPr>
          <p:cNvPr id="2" name="文本框 1">
            <a:extLst>
              <a:ext uri="{FF2B5EF4-FFF2-40B4-BE49-F238E27FC236}">
                <a16:creationId xmlns:a16="http://schemas.microsoft.com/office/drawing/2014/main" id="{FC3F6F2C-9BFB-402A-F60A-F46965D4C1C9}"/>
              </a:ext>
            </a:extLst>
          </p:cNvPr>
          <p:cNvSpPr txBox="1"/>
          <p:nvPr/>
        </p:nvSpPr>
        <p:spPr>
          <a:xfrm>
            <a:off x="990600" y="1123950"/>
            <a:ext cx="5929828" cy="584775"/>
          </a:xfrm>
          <a:prstGeom prst="rect">
            <a:avLst/>
          </a:prstGeom>
          <a:noFill/>
          <a:ln w="12700">
            <a:solidFill>
              <a:schemeClr val="tx1"/>
            </a:solidFill>
          </a:ln>
        </p:spPr>
        <p:txBody>
          <a:bodyPr wrap="none" rtlCol="0">
            <a:spAutoFit/>
          </a:bodyPr>
          <a:lstStyle/>
          <a:p>
            <a:pPr algn="l"/>
            <a:r>
              <a:rPr lang="zh-CN" altLang="en-US" sz="1600" dirty="0"/>
              <a:t>空闲分区链，每个空闲分区首部和尾部设置向前指针和向后指针</a:t>
            </a:r>
            <a:endParaRPr lang="en-US" altLang="zh-CN" sz="1600" dirty="0"/>
          </a:p>
          <a:p>
            <a:pPr algn="l"/>
            <a:r>
              <a:rPr lang="zh-CN" altLang="en-US" sz="1600" dirty="0"/>
              <a:t>通过前后指针链接成一个双向链</a:t>
            </a:r>
          </a:p>
        </p:txBody>
      </p:sp>
      <p:sp>
        <p:nvSpPr>
          <p:cNvPr id="3" name="文本框 2">
            <a:extLst>
              <a:ext uri="{FF2B5EF4-FFF2-40B4-BE49-F238E27FC236}">
                <a16:creationId xmlns:a16="http://schemas.microsoft.com/office/drawing/2014/main" id="{2DDE2EB8-43E3-CE8F-9EFE-D22278919370}"/>
              </a:ext>
            </a:extLst>
          </p:cNvPr>
          <p:cNvSpPr txBox="1"/>
          <p:nvPr/>
        </p:nvSpPr>
        <p:spPr>
          <a:xfrm>
            <a:off x="3417072" y="4248150"/>
            <a:ext cx="1210588"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存储数据用</a:t>
            </a:r>
          </a:p>
        </p:txBody>
      </p:sp>
      <p:sp>
        <p:nvSpPr>
          <p:cNvPr id="4" name="文本框 3">
            <a:extLst>
              <a:ext uri="{FF2B5EF4-FFF2-40B4-BE49-F238E27FC236}">
                <a16:creationId xmlns:a16="http://schemas.microsoft.com/office/drawing/2014/main" id="{8A71D50B-92AC-BCF9-F323-134403756CF4}"/>
              </a:ext>
            </a:extLst>
          </p:cNvPr>
          <p:cNvSpPr txBox="1"/>
          <p:nvPr/>
        </p:nvSpPr>
        <p:spPr>
          <a:xfrm>
            <a:off x="5257800" y="4476750"/>
            <a:ext cx="2441694" cy="584775"/>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分配出去后，由</a:t>
            </a:r>
            <a:r>
              <a:rPr lang="en-US" altLang="zh-CN" sz="1600" dirty="0">
                <a:solidFill>
                  <a:srgbClr val="FF0000"/>
                </a:solidFill>
              </a:rPr>
              <a:t>0</a:t>
            </a:r>
            <a:r>
              <a:rPr lang="zh-CN" altLang="en-US" sz="1600" dirty="0">
                <a:solidFill>
                  <a:srgbClr val="FF0000"/>
                </a:solidFill>
              </a:rPr>
              <a:t>改</a:t>
            </a:r>
            <a:r>
              <a:rPr lang="en-US" altLang="zh-CN" sz="1600" dirty="0">
                <a:solidFill>
                  <a:srgbClr val="FF0000"/>
                </a:solidFill>
              </a:rPr>
              <a:t>1</a:t>
            </a:r>
          </a:p>
          <a:p>
            <a:pPr algn="l"/>
            <a:r>
              <a:rPr lang="zh-CN" altLang="en-US" sz="1600" dirty="0">
                <a:solidFill>
                  <a:srgbClr val="FF0000"/>
                </a:solidFill>
              </a:rPr>
              <a:t>同时，前后指针失去意义</a:t>
            </a:r>
          </a:p>
        </p:txBody>
      </p:sp>
      <p:sp>
        <p:nvSpPr>
          <p:cNvPr id="5" name="文本框 4">
            <a:extLst>
              <a:ext uri="{FF2B5EF4-FFF2-40B4-BE49-F238E27FC236}">
                <a16:creationId xmlns:a16="http://schemas.microsoft.com/office/drawing/2014/main" id="{BB64C6B6-FF82-76F7-5F13-8B1659F66DF7}"/>
              </a:ext>
            </a:extLst>
          </p:cNvPr>
          <p:cNvSpPr txBox="1"/>
          <p:nvPr/>
        </p:nvSpPr>
        <p:spPr>
          <a:xfrm>
            <a:off x="5235348" y="3859084"/>
            <a:ext cx="1005403"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单链大小</a:t>
            </a:r>
          </a:p>
        </p:txBody>
      </p:sp>
    </p:spTree>
    <p:extLst>
      <p:ext uri="{BB962C8B-B14F-4D97-AF65-F5344CB8AC3E}">
        <p14:creationId xmlns:p14="http://schemas.microsoft.com/office/powerpoint/2010/main" val="126294970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组合 24"/>
          <p:cNvGrpSpPr/>
          <p:nvPr/>
        </p:nvGrpSpPr>
        <p:grpSpPr>
          <a:xfrm>
            <a:off x="419100" y="1047750"/>
            <a:ext cx="8305800" cy="3810000"/>
            <a:chOff x="5377507" y="2387517"/>
            <a:chExt cx="5898811" cy="3636192"/>
          </a:xfrm>
        </p:grpSpPr>
        <p:grpSp>
          <p:nvGrpSpPr>
            <p:cNvPr id="55302" name="组合 19"/>
            <p:cNvGrpSpPr/>
            <p:nvPr/>
          </p:nvGrpSpPr>
          <p:grpSpPr>
            <a:xfrm>
              <a:off x="5391036" y="2387517"/>
              <a:ext cx="5885282" cy="3636192"/>
              <a:chOff x="5449233" y="1883461"/>
              <a:chExt cx="5885282" cy="3636192"/>
            </a:xfrm>
          </p:grpSpPr>
          <p:sp>
            <p:nvSpPr>
              <p:cNvPr id="55307" name="矩形 3"/>
              <p:cNvSpPr/>
              <p:nvPr/>
            </p:nvSpPr>
            <p:spPr>
              <a:xfrm>
                <a:off x="5665050" y="2124712"/>
                <a:ext cx="5588289" cy="2779723"/>
              </a:xfrm>
              <a:prstGeom prst="rect">
                <a:avLst/>
              </a:prstGeom>
              <a:noFill/>
              <a:ln w="9525">
                <a:noFill/>
              </a:ln>
            </p:spPr>
            <p:txBody>
              <a:bodyPr>
                <a:spAutoFit/>
              </a:bodyPr>
              <a:lstStyle/>
              <a:p>
                <a:pPr algn="just">
                  <a:lnSpc>
                    <a:spcPct val="114000"/>
                  </a:lnSpc>
                </a:pPr>
                <a:r>
                  <a:rPr lang="zh-CN" altLang="en-US" sz="2000" b="1" dirty="0">
                    <a:solidFill>
                      <a:srgbClr val="FF0000"/>
                    </a:solidFill>
                    <a:latin typeface="微软雅黑" panose="020B0503020204020204" pitchFamily="34" charset="-122"/>
                  </a:rPr>
                  <a:t>顺序搜索动态分区算法</a:t>
                </a:r>
                <a:endParaRPr lang="en-US" altLang="zh-CN" sz="2000" b="1" dirty="0">
                  <a:solidFill>
                    <a:srgbClr val="FF0000"/>
                  </a:solidFill>
                  <a:latin typeface="微软雅黑" panose="020B0503020204020204" pitchFamily="34" charset="-122"/>
                </a:endParaRPr>
              </a:p>
              <a:p>
                <a:pPr algn="just">
                  <a:lnSpc>
                    <a:spcPct val="114000"/>
                  </a:lnSpc>
                </a:pPr>
                <a:r>
                  <a:rPr lang="zh-CN" altLang="en-US" sz="2000" b="1" dirty="0">
                    <a:solidFill>
                      <a:srgbClr val="FF0000"/>
                    </a:solidFill>
                    <a:latin typeface="微软雅黑" panose="020B0503020204020204" pitchFamily="34" charset="-122"/>
                  </a:rPr>
                  <a:t>首次适应</a:t>
                </a:r>
                <a:r>
                  <a:rPr lang="en-US" altLang="zh-CN" sz="2000" b="1" dirty="0">
                    <a:solidFill>
                      <a:srgbClr val="FF0000"/>
                    </a:solidFill>
                    <a:latin typeface="微软雅黑" panose="020B0503020204020204" pitchFamily="34" charset="-122"/>
                  </a:rPr>
                  <a:t>(first fit</a:t>
                </a:r>
                <a:r>
                  <a:rPr lang="zh-CN" altLang="en-US" sz="2000" b="1" dirty="0">
                    <a:solidFill>
                      <a:srgbClr val="FF0000"/>
                    </a:solidFill>
                    <a:latin typeface="微软雅黑" panose="020B0503020204020204" pitchFamily="34" charset="-122"/>
                  </a:rPr>
                  <a:t>，</a:t>
                </a:r>
                <a:r>
                  <a:rPr lang="en-US" altLang="zh-CN" sz="2000" b="1" dirty="0">
                    <a:solidFill>
                      <a:srgbClr val="FF0000"/>
                    </a:solidFill>
                    <a:latin typeface="微软雅黑" panose="020B0503020204020204" pitchFamily="34" charset="-122"/>
                  </a:rPr>
                  <a:t>FF)</a:t>
                </a:r>
                <a:r>
                  <a:rPr lang="zh-CN" altLang="en-US" sz="2000" b="1" dirty="0">
                    <a:solidFill>
                      <a:srgbClr val="FF0000"/>
                    </a:solidFill>
                    <a:latin typeface="微软雅黑" panose="020B0503020204020204" pitchFamily="34" charset="-122"/>
                  </a:rPr>
                  <a:t>算法：</a:t>
                </a:r>
                <a:endParaRPr lang="en-US" altLang="zh-CN" sz="2000" b="1" dirty="0">
                  <a:solidFill>
                    <a:srgbClr val="FF0000"/>
                  </a:solidFill>
                  <a:latin typeface="微软雅黑" panose="020B0503020204020204" pitchFamily="34" charset="-122"/>
                </a:endParaRPr>
              </a:p>
              <a:p>
                <a:pPr algn="just">
                  <a:lnSpc>
                    <a:spcPct val="114000"/>
                  </a:lnSpc>
                </a:pPr>
                <a:endParaRPr lang="en-US" altLang="zh-CN" sz="2000" b="1" dirty="0">
                  <a:solidFill>
                    <a:srgbClr val="FF0000"/>
                  </a:solidFill>
                  <a:latin typeface="微软雅黑" panose="020B0503020204020204" pitchFamily="34" charset="-122"/>
                </a:endParaRPr>
              </a:p>
              <a:p>
                <a:pPr marL="342900" lvl="1" indent="-342900">
                  <a:lnSpc>
                    <a:spcPct val="123000"/>
                  </a:lnSpc>
                  <a:spcBef>
                    <a:spcPts val="600"/>
                  </a:spcBef>
                  <a:spcAft>
                    <a:spcPts val="600"/>
                  </a:spcAft>
                  <a:buClr>
                    <a:schemeClr val="accent4">
                      <a:lumMod val="40000"/>
                      <a:lumOff val="60000"/>
                    </a:schemeClr>
                  </a:buClr>
                  <a:buFont typeface="Wingdings" panose="05000000000000000000" pitchFamily="2" charset="2"/>
                  <a:buChar char="Ø"/>
                </a:pPr>
                <a:r>
                  <a:rPr lang="zh-CN" altLang="en-US" sz="2000" dirty="0">
                    <a:sym typeface="+mn-ea"/>
                  </a:rPr>
                  <a:t>空闲分区链以</a:t>
                </a:r>
                <a:r>
                  <a:rPr lang="zh-CN" altLang="en-US" sz="2000" dirty="0">
                    <a:solidFill>
                      <a:srgbClr val="FF0000"/>
                    </a:solidFill>
                    <a:sym typeface="+mn-ea"/>
                  </a:rPr>
                  <a:t>地址递增</a:t>
                </a:r>
                <a:r>
                  <a:rPr lang="zh-CN" altLang="en-US" sz="2000" dirty="0">
                    <a:sym typeface="+mn-ea"/>
                  </a:rPr>
                  <a:t>的次序链接</a:t>
                </a:r>
                <a:endParaRPr lang="zh-CN" altLang="en-US" sz="2000" dirty="0"/>
              </a:p>
              <a:p>
                <a:pPr marL="342900" lvl="1" indent="-342900">
                  <a:lnSpc>
                    <a:spcPct val="123000"/>
                  </a:lnSpc>
                  <a:spcBef>
                    <a:spcPts val="600"/>
                  </a:spcBef>
                  <a:spcAft>
                    <a:spcPts val="600"/>
                  </a:spcAft>
                  <a:buClr>
                    <a:schemeClr val="accent4">
                      <a:lumMod val="40000"/>
                      <a:lumOff val="60000"/>
                    </a:schemeClr>
                  </a:buClr>
                  <a:buFont typeface="Wingdings" panose="05000000000000000000" pitchFamily="2" charset="2"/>
                  <a:buChar char="Ø"/>
                </a:pPr>
                <a:r>
                  <a:rPr lang="zh-CN" altLang="en-US" sz="2000" dirty="0">
                    <a:sym typeface="+mn-ea"/>
                  </a:rPr>
                  <a:t>从链首开始顺序查找，直到找到一个大小能满足要求的空闲分区为止</a:t>
                </a:r>
                <a:endParaRPr lang="zh-CN" altLang="en-US" sz="2000" dirty="0"/>
              </a:p>
              <a:p>
                <a:pPr algn="just">
                  <a:lnSpc>
                    <a:spcPct val="114000"/>
                  </a:lnSpc>
                </a:pPr>
                <a:endParaRPr lang="zh-CN" altLang="en-US" sz="2000" dirty="0">
                  <a:latin typeface="微软雅黑" panose="020B0503020204020204" pitchFamily="34" charset="-122"/>
                </a:endParaRPr>
              </a:p>
            </p:txBody>
          </p:sp>
          <p:sp>
            <p:nvSpPr>
              <p:cNvPr id="34" name="矩形 4"/>
              <p:cNvSpPr/>
              <p:nvPr/>
            </p:nvSpPr>
            <p:spPr>
              <a:xfrm>
                <a:off x="5449233" y="1883461"/>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5303"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5304"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5305"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5306"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55299"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5300"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基于顺序搜索的动态分区分配算法：首次适应算法（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First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p:cNvGrpSpPr/>
          <p:nvPr/>
        </p:nvGrpSpPr>
        <p:grpSpPr>
          <a:xfrm>
            <a:off x="4030663" y="3916363"/>
            <a:ext cx="4808537" cy="351178"/>
            <a:chOff x="138498" y="3266955"/>
            <a:chExt cx="3538151" cy="350436"/>
          </a:xfrm>
        </p:grpSpPr>
        <p:sp>
          <p:nvSpPr>
            <p:cNvPr id="109" name="椭圆 10"/>
            <p:cNvSpPr/>
            <p:nvPr/>
          </p:nvSpPr>
          <p:spPr>
            <a:xfrm>
              <a:off x="138498" y="3266955"/>
              <a:ext cx="256953" cy="3504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57358" name="矩形 9"/>
            <p:cNvSpPr/>
            <p:nvPr/>
          </p:nvSpPr>
          <p:spPr>
            <a:xfrm>
              <a:off x="484796" y="3271159"/>
              <a:ext cx="3191853" cy="300987"/>
            </a:xfrm>
            <a:prstGeom prst="rect">
              <a:avLst/>
            </a:prstGeom>
            <a:noFill/>
            <a:ln w="9525">
              <a:noFill/>
            </a:ln>
          </p:spPr>
          <p:txBody>
            <a:bodyPr>
              <a:spAutoFit/>
            </a:bodyPr>
            <a:lstStyle/>
            <a:p>
              <a:pPr algn="just">
                <a:lnSpc>
                  <a:spcPct val="114000"/>
                </a:lnSpc>
              </a:pPr>
              <a:r>
                <a:rPr lang="zh-CN" altLang="en-US" sz="1200" dirty="0">
                  <a:sym typeface="+mn-ea"/>
                </a:rPr>
                <a:t>从链首开始查找，</a:t>
              </a:r>
              <a:r>
                <a:rPr lang="zh-CN" altLang="en-US" sz="1200" dirty="0">
                  <a:latin typeface="微软雅黑" panose="020B0503020204020204" pitchFamily="34" charset="-122"/>
                </a:rPr>
                <a:t>每次都是优先利用低址部分的空闲分区</a:t>
              </a:r>
            </a:p>
          </p:txBody>
        </p:sp>
      </p:grpSp>
      <p:grpSp>
        <p:nvGrpSpPr>
          <p:cNvPr id="112" name="Group 111"/>
          <p:cNvGrpSpPr/>
          <p:nvPr/>
        </p:nvGrpSpPr>
        <p:grpSpPr>
          <a:xfrm>
            <a:off x="4061778" y="4545330"/>
            <a:ext cx="4777105" cy="514985"/>
            <a:chOff x="138498" y="3267773"/>
            <a:chExt cx="4776564" cy="515984"/>
          </a:xfrm>
        </p:grpSpPr>
        <p:sp>
          <p:nvSpPr>
            <p:cNvPr id="113" name="椭圆 10"/>
            <p:cNvSpPr/>
            <p:nvPr/>
          </p:nvSpPr>
          <p:spPr>
            <a:xfrm>
              <a:off x="138498" y="3267773"/>
              <a:ext cx="349210" cy="3483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57356" name="矩形 9"/>
            <p:cNvSpPr/>
            <p:nvPr/>
          </p:nvSpPr>
          <p:spPr>
            <a:xfrm>
              <a:off x="484534" y="3270954"/>
              <a:ext cx="4430528" cy="512803"/>
            </a:xfrm>
            <a:prstGeom prst="rect">
              <a:avLst/>
            </a:prstGeom>
            <a:noFill/>
            <a:ln w="9525">
              <a:noFill/>
            </a:ln>
          </p:spPr>
          <p:txBody>
            <a:bodyPr wrap="square">
              <a:spAutoFit/>
            </a:bodyPr>
            <a:lstStyle/>
            <a:p>
              <a:pPr algn="just">
                <a:lnSpc>
                  <a:spcPct val="114000"/>
                </a:lnSpc>
              </a:pPr>
              <a:r>
                <a:rPr lang="zh-CN" altLang="en-US" sz="1200" dirty="0">
                  <a:sym typeface="+mn-ea"/>
                </a:rPr>
                <a:t>造成低址部分产生大量的外碎片，</a:t>
              </a:r>
              <a:r>
                <a:rPr lang="zh-CN" altLang="en-US" sz="1200" dirty="0">
                  <a:latin typeface="微软雅黑" panose="020B0503020204020204" pitchFamily="34" charset="-122"/>
                </a:rPr>
                <a:t>高址部分的大的空闲分区得到保留，为大作业的内存分配创造了条件；</a:t>
              </a:r>
            </a:p>
          </p:txBody>
        </p:sp>
      </p:grpSp>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首次适应算法（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First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p>
        </p:txBody>
      </p:sp>
      <p:pic>
        <p:nvPicPr>
          <p:cNvPr id="57349" name="Picture 13"/>
          <p:cNvPicPr>
            <a:picLocks noChangeAspect="1"/>
          </p:cNvPicPr>
          <p:nvPr/>
        </p:nvPicPr>
        <p:blipFill>
          <a:blip r:embed="rId3"/>
          <a:stretch>
            <a:fillRect/>
          </a:stretch>
        </p:blipFill>
        <p:spPr>
          <a:xfrm>
            <a:off x="206375" y="941388"/>
            <a:ext cx="1725613" cy="2697162"/>
          </a:xfrm>
          <a:prstGeom prst="rect">
            <a:avLst/>
          </a:prstGeom>
          <a:noFill/>
          <a:ln w="9525">
            <a:noFill/>
          </a:ln>
        </p:spPr>
      </p:pic>
      <p:pic>
        <p:nvPicPr>
          <p:cNvPr id="5" name="图片 4"/>
          <p:cNvPicPr>
            <a:picLocks noChangeAspect="1"/>
          </p:cNvPicPr>
          <p:nvPr/>
        </p:nvPicPr>
        <p:blipFill>
          <a:blip r:embed="rId4"/>
          <a:stretch>
            <a:fillRect/>
          </a:stretch>
        </p:blipFill>
        <p:spPr>
          <a:xfrm>
            <a:off x="2873375" y="650875"/>
            <a:ext cx="5772150" cy="1603375"/>
          </a:xfrm>
          <a:prstGeom prst="rect">
            <a:avLst/>
          </a:prstGeom>
          <a:noFill/>
          <a:ln w="9525">
            <a:noFill/>
          </a:ln>
        </p:spPr>
      </p:pic>
      <p:pic>
        <p:nvPicPr>
          <p:cNvPr id="6" name="图片 5"/>
          <p:cNvPicPr>
            <a:picLocks noChangeAspect="1"/>
          </p:cNvPicPr>
          <p:nvPr/>
        </p:nvPicPr>
        <p:blipFill>
          <a:blip r:embed="rId5"/>
          <a:stretch>
            <a:fillRect/>
          </a:stretch>
        </p:blipFill>
        <p:spPr>
          <a:xfrm>
            <a:off x="2884488" y="2346325"/>
            <a:ext cx="5770562" cy="1573213"/>
          </a:xfrm>
          <a:prstGeom prst="rect">
            <a:avLst/>
          </a:prstGeom>
          <a:noFill/>
          <a:ln w="9525">
            <a:noFill/>
          </a:ln>
        </p:spPr>
      </p:pic>
      <p:sp>
        <p:nvSpPr>
          <p:cNvPr id="7" name="矩形 6"/>
          <p:cNvSpPr/>
          <p:nvPr/>
        </p:nvSpPr>
        <p:spPr>
          <a:xfrm>
            <a:off x="1981200" y="1609725"/>
            <a:ext cx="2049463" cy="708025"/>
          </a:xfrm>
          <a:prstGeom prst="rect">
            <a:avLst/>
          </a:prstGeom>
          <a:noFill/>
        </p:spPr>
        <p:txBody>
          <a:bodyPr wrap="none" lIns="91440" tIns="45720" rIns="91440" bIns="4572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10KB</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  </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5KB</a:t>
            </a:r>
            <a:endPar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endParaRPr>
          </a:p>
        </p:txBody>
      </p:sp>
      <p:pic>
        <p:nvPicPr>
          <p:cNvPr id="9" name="图片 8"/>
          <p:cNvPicPr>
            <a:picLocks noChangeAspect="1"/>
          </p:cNvPicPr>
          <p:nvPr/>
        </p:nvPicPr>
        <p:blipFill>
          <a:blip r:embed="rId6"/>
          <a:stretch>
            <a:fillRect/>
          </a:stretch>
        </p:blipFill>
        <p:spPr>
          <a:xfrm>
            <a:off x="466725" y="3689350"/>
            <a:ext cx="3192463" cy="1241425"/>
          </a:xfrm>
          <a:prstGeom prst="rect">
            <a:avLst/>
          </a:prstGeom>
          <a:noFill/>
          <a:ln w="9525">
            <a:noFill/>
          </a:ln>
        </p:spPr>
      </p:pic>
      <p:pic>
        <p:nvPicPr>
          <p:cNvPr id="11" name="图片 10"/>
          <p:cNvPicPr>
            <a:picLocks noChangeAspect="1"/>
          </p:cNvPicPr>
          <p:nvPr/>
        </p:nvPicPr>
        <p:blipFill>
          <a:blip r:embed="rId7"/>
          <a:stretch>
            <a:fillRect/>
          </a:stretch>
        </p:blipFill>
        <p:spPr>
          <a:xfrm>
            <a:off x="469900" y="3689350"/>
            <a:ext cx="3190875" cy="1233488"/>
          </a:xfrm>
          <a:prstGeom prst="rect">
            <a:avLst/>
          </a:prstGeom>
          <a:noFill/>
          <a:ln w="9525">
            <a:noFill/>
          </a:ln>
        </p:spPr>
      </p:pic>
      <p:cxnSp>
        <p:nvCxnSpPr>
          <p:cNvPr id="2" name="直接箭头连接符 1">
            <a:extLst>
              <a:ext uri="{FF2B5EF4-FFF2-40B4-BE49-F238E27FC236}">
                <a16:creationId xmlns:a16="http://schemas.microsoft.com/office/drawing/2014/main" id="{C80D41BA-E849-7A37-A249-BCF39FA08D2D}"/>
              </a:ext>
            </a:extLst>
          </p:cNvPr>
          <p:cNvCxnSpPr>
            <a:cxnSpLocks/>
          </p:cNvCxnSpPr>
          <p:nvPr/>
        </p:nvCxnSpPr>
        <p:spPr>
          <a:xfrm>
            <a:off x="4133850" y="1047750"/>
            <a:ext cx="4896636"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44AF8E7-95C5-95DC-0901-70D1076FCC45}"/>
              </a:ext>
            </a:extLst>
          </p:cNvPr>
          <p:cNvSpPr txBox="1"/>
          <p:nvPr/>
        </p:nvSpPr>
        <p:spPr>
          <a:xfrm>
            <a:off x="8605486" y="1127581"/>
            <a:ext cx="466794" cy="430887"/>
          </a:xfrm>
          <a:prstGeom prst="rect">
            <a:avLst/>
          </a:prstGeom>
          <a:noFill/>
          <a:ln w="12700">
            <a:solidFill>
              <a:schemeClr val="tx1"/>
            </a:solidFill>
          </a:ln>
        </p:spPr>
        <p:txBody>
          <a:bodyPr wrap="none" rtlCol="0">
            <a:spAutoFit/>
          </a:bodyPr>
          <a:lstStyle/>
          <a:p>
            <a:pPr algn="l"/>
            <a:r>
              <a:rPr lang="zh-CN" altLang="en-US" sz="1100" dirty="0">
                <a:solidFill>
                  <a:srgbClr val="FF0000"/>
                </a:solidFill>
              </a:rPr>
              <a:t>地址</a:t>
            </a:r>
            <a:endParaRPr lang="en-US" altLang="zh-CN" sz="1100" dirty="0">
              <a:solidFill>
                <a:srgbClr val="FF0000"/>
              </a:solidFill>
            </a:endParaRPr>
          </a:p>
          <a:p>
            <a:pPr algn="l"/>
            <a:r>
              <a:rPr lang="zh-CN" altLang="en-US" sz="1100" dirty="0">
                <a:solidFill>
                  <a:srgbClr val="FF0000"/>
                </a:solidFill>
              </a:rPr>
              <a:t>递增</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nodeType="clickEffect">
                                  <p:stCondLst>
                                    <p:cond delay="0"/>
                                  </p:stCondLst>
                                  <p:childTnLst>
                                    <p:set>
                                      <p:cBhvr>
                                        <p:cTn id="38" dur="1" fill="hold">
                                          <p:stCondLst>
                                            <p:cond delay="0"/>
                                          </p:stCondLst>
                                        </p:cTn>
                                        <p:tgtEl>
                                          <p:spTgt spid="108"/>
                                        </p:tgtEl>
                                        <p:attrNameLst>
                                          <p:attrName>style.visibility</p:attrName>
                                        </p:attrNameLst>
                                      </p:cBhvr>
                                      <p:to>
                                        <p:strVal val="visible"/>
                                      </p:to>
                                    </p:set>
                                    <p:anim calcmode="lin" valueType="num">
                                      <p:cBhvr additive="base">
                                        <p:cTn id="39" dur="500"/>
                                        <p:tgtEl>
                                          <p:spTgt spid="108"/>
                                        </p:tgtEl>
                                        <p:attrNameLst>
                                          <p:attrName>ppt_y</p:attrName>
                                        </p:attrNameLst>
                                      </p:cBhvr>
                                      <p:tavLst>
                                        <p:tav tm="0">
                                          <p:val>
                                            <p:strVal val="#ppt_y-#ppt_h*1.125000"/>
                                          </p:val>
                                        </p:tav>
                                        <p:tav tm="100000">
                                          <p:val>
                                            <p:strVal val="#ppt_y"/>
                                          </p:val>
                                        </p:tav>
                                      </p:tavLst>
                                    </p:anim>
                                    <p:animEffect transition="in" filter="wipe(down)">
                                      <p:cBhvr>
                                        <p:cTn id="40" dur="500"/>
                                        <p:tgtEl>
                                          <p:spTgt spid="108"/>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1" fill="hold" nodeType="clickEffect">
                                  <p:stCondLst>
                                    <p:cond delay="0"/>
                                  </p:stCondLst>
                                  <p:childTnLst>
                                    <p:set>
                                      <p:cBhvr>
                                        <p:cTn id="44" dur="1" fill="hold">
                                          <p:stCondLst>
                                            <p:cond delay="0"/>
                                          </p:stCondLst>
                                        </p:cTn>
                                        <p:tgtEl>
                                          <p:spTgt spid="112"/>
                                        </p:tgtEl>
                                        <p:attrNameLst>
                                          <p:attrName>style.visibility</p:attrName>
                                        </p:attrNameLst>
                                      </p:cBhvr>
                                      <p:to>
                                        <p:strVal val="visible"/>
                                      </p:to>
                                    </p:set>
                                    <p:anim calcmode="lin" valueType="num">
                                      <p:cBhvr additive="base">
                                        <p:cTn id="45" dur="500"/>
                                        <p:tgtEl>
                                          <p:spTgt spid="112"/>
                                        </p:tgtEl>
                                        <p:attrNameLst>
                                          <p:attrName>ppt_y</p:attrName>
                                        </p:attrNameLst>
                                      </p:cBhvr>
                                      <p:tavLst>
                                        <p:tav tm="0">
                                          <p:val>
                                            <p:strVal val="#ppt_y-#ppt_h*1.125000"/>
                                          </p:val>
                                        </p:tav>
                                        <p:tav tm="100000">
                                          <p:val>
                                            <p:strVal val="#ppt_y"/>
                                          </p:val>
                                        </p:tav>
                                      </p:tavLst>
                                    </p:anim>
                                    <p:animEffect transition="in" filter="wipe(down)">
                                      <p:cBhvr>
                                        <p:cTn id="4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24"/>
          <p:cNvGrpSpPr/>
          <p:nvPr/>
        </p:nvGrpSpPr>
        <p:grpSpPr>
          <a:xfrm>
            <a:off x="419100" y="1047750"/>
            <a:ext cx="8305800" cy="3810000"/>
            <a:chOff x="5377507" y="2387517"/>
            <a:chExt cx="5898811" cy="3636192"/>
          </a:xfrm>
        </p:grpSpPr>
        <p:grpSp>
          <p:nvGrpSpPr>
            <p:cNvPr id="59398" name="组合 19"/>
            <p:cNvGrpSpPr/>
            <p:nvPr/>
          </p:nvGrpSpPr>
          <p:grpSpPr>
            <a:xfrm>
              <a:off x="5391036" y="2387517"/>
              <a:ext cx="5885282" cy="3636192"/>
              <a:chOff x="5449233" y="1883461"/>
              <a:chExt cx="5885282" cy="3636192"/>
            </a:xfrm>
          </p:grpSpPr>
          <p:sp>
            <p:nvSpPr>
              <p:cNvPr id="59403" name="矩形 3"/>
              <p:cNvSpPr/>
              <p:nvPr/>
            </p:nvSpPr>
            <p:spPr>
              <a:xfrm>
                <a:off x="5665050" y="2124712"/>
                <a:ext cx="5588289" cy="1760523"/>
              </a:xfrm>
              <a:prstGeom prst="rect">
                <a:avLst/>
              </a:prstGeom>
              <a:noFill/>
              <a:ln w="9525">
                <a:noFill/>
              </a:ln>
            </p:spPr>
            <p:txBody>
              <a:bodyPr>
                <a:spAutoFit/>
              </a:bodyPr>
              <a:lstStyle/>
              <a:p>
                <a:pPr>
                  <a:lnSpc>
                    <a:spcPct val="114000"/>
                  </a:lnSpc>
                </a:pPr>
                <a:r>
                  <a:rPr lang="zh-CN" altLang="en-US" sz="2000" b="1" dirty="0">
                    <a:solidFill>
                      <a:srgbClr val="FF0000"/>
                    </a:solidFill>
                    <a:latin typeface="微软雅黑" panose="020B0503020204020204" pitchFamily="34" charset="-122"/>
                  </a:rPr>
                  <a:t>循环首次适应</a:t>
                </a:r>
                <a:r>
                  <a:rPr lang="en-US" altLang="zh-CN" sz="2000" b="1" dirty="0">
                    <a:solidFill>
                      <a:srgbClr val="FF0000"/>
                    </a:solidFill>
                    <a:latin typeface="微软雅黑" panose="020B0503020204020204" pitchFamily="34" charset="-122"/>
                  </a:rPr>
                  <a:t>(next fit</a:t>
                </a:r>
                <a:r>
                  <a:rPr lang="zh-CN" altLang="en-US" sz="2000" b="1" dirty="0">
                    <a:solidFill>
                      <a:srgbClr val="FF0000"/>
                    </a:solidFill>
                    <a:latin typeface="微软雅黑" panose="020B0503020204020204" pitchFamily="34" charset="-122"/>
                  </a:rPr>
                  <a:t>，</a:t>
                </a:r>
                <a:r>
                  <a:rPr lang="en-US" altLang="zh-CN" sz="2000" b="1" dirty="0">
                    <a:solidFill>
                      <a:srgbClr val="FF0000"/>
                    </a:solidFill>
                    <a:latin typeface="微软雅黑" panose="020B0503020204020204" pitchFamily="34" charset="-122"/>
                  </a:rPr>
                  <a:t>NF)</a:t>
                </a:r>
                <a:r>
                  <a:rPr lang="zh-CN" altLang="en-US" sz="2000" b="1" dirty="0">
                    <a:solidFill>
                      <a:srgbClr val="FF0000"/>
                    </a:solidFill>
                    <a:latin typeface="微软雅黑" panose="020B0503020204020204" pitchFamily="34" charset="-122"/>
                  </a:rPr>
                  <a:t>算法：</a:t>
                </a:r>
                <a:endParaRPr lang="en-US" altLang="zh-CN" sz="2000" b="1" dirty="0">
                  <a:solidFill>
                    <a:srgbClr val="FF0000"/>
                  </a:solidFill>
                  <a:latin typeface="微软雅黑" panose="020B0503020204020204" pitchFamily="34" charset="-122"/>
                </a:endParaRPr>
              </a:p>
              <a:p>
                <a:pPr>
                  <a:lnSpc>
                    <a:spcPct val="114000"/>
                  </a:lnSpc>
                </a:pPr>
                <a:endParaRPr lang="en-US" altLang="zh-CN" sz="2000" b="1" dirty="0">
                  <a:latin typeface="微软雅黑" panose="020B0503020204020204" pitchFamily="34" charset="-122"/>
                </a:endParaRPr>
              </a:p>
              <a:p>
                <a:pPr marL="285750" lvl="1" indent="-285750" algn="just">
                  <a:lnSpc>
                    <a:spcPct val="114000"/>
                  </a:lnSpc>
                  <a:buFont typeface="Wingdings" panose="05000000000000000000" charset="0"/>
                  <a:buChar char="Ø"/>
                </a:pPr>
                <a:r>
                  <a:rPr lang="zh-CN" altLang="en-US" sz="2000" dirty="0">
                    <a:solidFill>
                      <a:srgbClr val="FF0000"/>
                    </a:solidFill>
                    <a:sym typeface="+mn-ea"/>
                  </a:rPr>
                  <a:t>从上次找到的空闲分区的下一个空闲分区开始查找</a:t>
                </a:r>
                <a:r>
                  <a:rPr lang="zh-CN" altLang="en-US" sz="2000" dirty="0">
                    <a:sym typeface="+mn-ea"/>
                  </a:rPr>
                  <a:t>，直到找到一个能满足要求的空闲分区</a:t>
                </a:r>
                <a:endParaRPr lang="zh-CN" altLang="en-US" sz="2000" dirty="0"/>
              </a:p>
              <a:p>
                <a:pPr algn="just">
                  <a:lnSpc>
                    <a:spcPct val="114000"/>
                  </a:lnSpc>
                </a:pPr>
                <a:endParaRPr lang="zh-CN" altLang="en-US" sz="2000" dirty="0">
                  <a:latin typeface="微软雅黑" panose="020B0503020204020204" pitchFamily="34" charset="-122"/>
                </a:endParaRPr>
              </a:p>
            </p:txBody>
          </p:sp>
          <p:sp>
            <p:nvSpPr>
              <p:cNvPr id="34" name="矩形 4"/>
              <p:cNvSpPr/>
              <p:nvPr/>
            </p:nvSpPr>
            <p:spPr>
              <a:xfrm>
                <a:off x="5449233" y="1883461"/>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9399"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9400"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9401"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9402"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59395"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9396"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684213"/>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基于顺序搜索的动态分区分配算法：循环适应</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(next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NF)</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算法</a:t>
            </a:r>
            <a:b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b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8862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循环</a:t>
            </a:r>
            <a:r>
              <a:rPr lang="zh-CN" altLang="en-US" sz="2000" b="1" dirty="0">
                <a:solidFill>
                  <a:schemeClr val="bg1">
                    <a:lumMod val="50000"/>
                  </a:schemeClr>
                </a:solidFill>
              </a:rPr>
              <a:t>首次</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适应算法（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Next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p>
        </p:txBody>
      </p:sp>
      <p:grpSp>
        <p:nvGrpSpPr>
          <p:cNvPr id="20" name="Group 107"/>
          <p:cNvGrpSpPr/>
          <p:nvPr/>
        </p:nvGrpSpPr>
        <p:grpSpPr>
          <a:xfrm>
            <a:off x="4548188" y="4065586"/>
            <a:ext cx="3538537" cy="615949"/>
            <a:chOff x="138498" y="3002145"/>
            <a:chExt cx="3538151" cy="615116"/>
          </a:xfrm>
        </p:grpSpPr>
        <p:sp>
          <p:nvSpPr>
            <p:cNvPr id="22" name="椭圆 10"/>
            <p:cNvSpPr/>
            <p:nvPr/>
          </p:nvSpPr>
          <p:spPr>
            <a:xfrm>
              <a:off x="138498" y="3266898"/>
              <a:ext cx="349212" cy="3503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61453" name="文本框 11"/>
            <p:cNvSpPr txBox="1"/>
            <p:nvPr/>
          </p:nvSpPr>
          <p:spPr>
            <a:xfrm>
              <a:off x="477437" y="3002145"/>
              <a:ext cx="543680" cy="307308"/>
            </a:xfrm>
            <a:prstGeom prst="rect">
              <a:avLst/>
            </a:prstGeom>
            <a:noFill/>
            <a:ln w="9525">
              <a:noFill/>
            </a:ln>
          </p:spPr>
          <p:txBody>
            <a:bodyPr wrap="none">
              <a:spAutoFit/>
            </a:bodyPr>
            <a:lstStyle/>
            <a:p>
              <a:r>
                <a:rPr lang="zh-CN" altLang="en-US" sz="1400" b="1" dirty="0">
                  <a:solidFill>
                    <a:srgbClr val="FF0000"/>
                  </a:solidFill>
                  <a:latin typeface="微软雅黑" panose="020B0503020204020204" pitchFamily="34" charset="-122"/>
                </a:rPr>
                <a:t>缺点</a:t>
              </a:r>
              <a:endParaRPr lang="en-US" altLang="zh-CN" sz="1400" b="1" dirty="0">
                <a:solidFill>
                  <a:srgbClr val="FF0000"/>
                </a:solidFill>
                <a:latin typeface="微软雅黑" panose="020B0503020204020204" pitchFamily="34" charset="-122"/>
              </a:endParaRPr>
            </a:p>
          </p:txBody>
        </p:sp>
        <p:sp>
          <p:nvSpPr>
            <p:cNvPr id="61454" name="矩形 9"/>
            <p:cNvSpPr/>
            <p:nvPr/>
          </p:nvSpPr>
          <p:spPr>
            <a:xfrm>
              <a:off x="484796" y="3271159"/>
              <a:ext cx="3191853" cy="286485"/>
            </a:xfrm>
            <a:prstGeom prst="rect">
              <a:avLst/>
            </a:prstGeom>
            <a:noFill/>
            <a:ln w="9525">
              <a:noFill/>
            </a:ln>
          </p:spPr>
          <p:txBody>
            <a:bodyPr>
              <a:spAutoFit/>
            </a:bodyPr>
            <a:lstStyle/>
            <a:p>
              <a:pPr algn="just">
                <a:lnSpc>
                  <a:spcPct val="114000"/>
                </a:lnSpc>
              </a:pPr>
              <a:r>
                <a:rPr lang="zh-CN" altLang="en-US" sz="1200" dirty="0"/>
                <a:t>缺乏大空间分配</a:t>
              </a:r>
              <a:endParaRPr lang="zh-CN" altLang="en-US" sz="1200" dirty="0">
                <a:latin typeface="微软雅黑" panose="020B0503020204020204" pitchFamily="34" charset="-122"/>
              </a:endParaRPr>
            </a:p>
          </p:txBody>
        </p:sp>
      </p:grpSp>
      <p:grpSp>
        <p:nvGrpSpPr>
          <p:cNvPr id="25" name="Group 111"/>
          <p:cNvGrpSpPr/>
          <p:nvPr/>
        </p:nvGrpSpPr>
        <p:grpSpPr>
          <a:xfrm>
            <a:off x="381000" y="3944937"/>
            <a:ext cx="3414713" cy="976900"/>
            <a:chOff x="138498" y="3002145"/>
            <a:chExt cx="3414325" cy="976899"/>
          </a:xfrm>
        </p:grpSpPr>
        <p:sp>
          <p:nvSpPr>
            <p:cNvPr id="26" name="椭圆 10"/>
            <p:cNvSpPr/>
            <p:nvPr/>
          </p:nvSpPr>
          <p:spPr>
            <a:xfrm>
              <a:off x="138498" y="3267257"/>
              <a:ext cx="349210" cy="3492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61450" name="文本框 11"/>
            <p:cNvSpPr txBox="1"/>
            <p:nvPr/>
          </p:nvSpPr>
          <p:spPr>
            <a:xfrm>
              <a:off x="477437" y="3002145"/>
              <a:ext cx="543677" cy="307942"/>
            </a:xfrm>
            <a:prstGeom prst="rect">
              <a:avLst/>
            </a:prstGeom>
            <a:noFill/>
            <a:ln w="9525">
              <a:noFill/>
            </a:ln>
          </p:spPr>
          <p:txBody>
            <a:bodyPr wrap="none">
              <a:spAutoFit/>
            </a:bodyPr>
            <a:lstStyle/>
            <a:p>
              <a:r>
                <a:rPr lang="zh-CN" altLang="en-US" sz="1400" b="1" dirty="0">
                  <a:solidFill>
                    <a:srgbClr val="FF0000"/>
                  </a:solidFill>
                  <a:latin typeface="微软雅黑" panose="020B0503020204020204" pitchFamily="34" charset="-122"/>
                </a:rPr>
                <a:t>优点</a:t>
              </a:r>
              <a:endParaRPr lang="en-US" altLang="zh-CN" sz="1400" b="1" dirty="0">
                <a:solidFill>
                  <a:srgbClr val="FF0000"/>
                </a:solidFill>
                <a:latin typeface="微软雅黑" panose="020B0503020204020204" pitchFamily="34" charset="-122"/>
              </a:endParaRPr>
            </a:p>
          </p:txBody>
        </p:sp>
        <p:sp>
          <p:nvSpPr>
            <p:cNvPr id="61451" name="矩形 9"/>
            <p:cNvSpPr/>
            <p:nvPr/>
          </p:nvSpPr>
          <p:spPr>
            <a:xfrm>
              <a:off x="484797" y="3271159"/>
              <a:ext cx="3068026" cy="707885"/>
            </a:xfrm>
            <a:prstGeom prst="rect">
              <a:avLst/>
            </a:prstGeom>
            <a:noFill/>
            <a:ln w="9525">
              <a:noFill/>
            </a:ln>
          </p:spPr>
          <p:txBody>
            <a:bodyPr>
              <a:spAutoFit/>
            </a:bodyPr>
            <a:lstStyle/>
            <a:p>
              <a:pPr algn="just">
                <a:lnSpc>
                  <a:spcPct val="114000"/>
                </a:lnSpc>
              </a:pPr>
              <a:r>
                <a:rPr lang="zh-CN" altLang="en-US" sz="1200" dirty="0">
                  <a:latin typeface="微软雅黑" panose="020B0503020204020204" pitchFamily="34" charset="-122"/>
                </a:rPr>
                <a:t>使得空闲分区分布更加均匀</a:t>
              </a:r>
              <a:endParaRPr lang="en-US" altLang="zh-CN" sz="1200" dirty="0">
                <a:latin typeface="微软雅黑" panose="020B0503020204020204" pitchFamily="34" charset="-122"/>
              </a:endParaRPr>
            </a:p>
            <a:p>
              <a:pPr algn="just">
                <a:lnSpc>
                  <a:spcPct val="114000"/>
                </a:lnSpc>
              </a:pPr>
              <a:r>
                <a:rPr lang="zh-CN" altLang="en-US" sz="1200" dirty="0">
                  <a:latin typeface="微软雅黑" panose="020B0503020204020204" pitchFamily="34" charset="-122"/>
                </a:rPr>
                <a:t>空闲分区的查找开销小</a:t>
              </a:r>
              <a:endParaRPr lang="en-US" altLang="zh-CN" sz="1200" dirty="0">
                <a:latin typeface="微软雅黑" panose="020B0503020204020204" pitchFamily="34" charset="-122"/>
              </a:endParaRPr>
            </a:p>
            <a:p>
              <a:pPr algn="just">
                <a:lnSpc>
                  <a:spcPct val="114000"/>
                </a:lnSpc>
              </a:pPr>
              <a:r>
                <a:rPr lang="zh-CN" altLang="en-US" sz="1200" dirty="0">
                  <a:latin typeface="微软雅黑" panose="020B0503020204020204" pitchFamily="34" charset="-122"/>
                </a:rPr>
                <a:t>缩短查找时间</a:t>
              </a:r>
            </a:p>
          </p:txBody>
        </p:sp>
      </p:grpSp>
      <p:pic>
        <p:nvPicPr>
          <p:cNvPr id="61445" name="Picture 13"/>
          <p:cNvPicPr>
            <a:picLocks noChangeAspect="1"/>
          </p:cNvPicPr>
          <p:nvPr/>
        </p:nvPicPr>
        <p:blipFill>
          <a:blip r:embed="rId3"/>
          <a:stretch>
            <a:fillRect/>
          </a:stretch>
        </p:blipFill>
        <p:spPr>
          <a:xfrm>
            <a:off x="206375" y="941388"/>
            <a:ext cx="1725613" cy="2697162"/>
          </a:xfrm>
          <a:prstGeom prst="rect">
            <a:avLst/>
          </a:prstGeom>
          <a:noFill/>
          <a:ln w="9525">
            <a:noFill/>
          </a:ln>
        </p:spPr>
      </p:pic>
      <p:pic>
        <p:nvPicPr>
          <p:cNvPr id="61446" name="图片 12"/>
          <p:cNvPicPr>
            <a:picLocks noChangeAspect="1"/>
          </p:cNvPicPr>
          <p:nvPr/>
        </p:nvPicPr>
        <p:blipFill>
          <a:blip r:embed="rId4">
            <a:lum contrast="12000"/>
          </a:blip>
          <a:stretch>
            <a:fillRect/>
          </a:stretch>
        </p:blipFill>
        <p:spPr>
          <a:xfrm>
            <a:off x="2873375" y="650875"/>
            <a:ext cx="5772150" cy="1603375"/>
          </a:xfrm>
          <a:prstGeom prst="rect">
            <a:avLst/>
          </a:prstGeom>
          <a:noFill/>
          <a:ln w="9525">
            <a:noFill/>
          </a:ln>
        </p:spPr>
      </p:pic>
      <p:sp>
        <p:nvSpPr>
          <p:cNvPr id="14" name="矩形 13"/>
          <p:cNvSpPr/>
          <p:nvPr/>
        </p:nvSpPr>
        <p:spPr>
          <a:xfrm>
            <a:off x="1981200" y="1728788"/>
            <a:ext cx="2049463" cy="708025"/>
          </a:xfrm>
          <a:prstGeom prst="rect">
            <a:avLst/>
          </a:prstGeom>
          <a:noFill/>
        </p:spPr>
        <p:txBody>
          <a:bodyPr wrap="none" lIns="91440" tIns="45720" rIns="91440" bIns="4572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10KB</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  </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5KB</a:t>
            </a:r>
            <a:endPar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5"/>
          <a:stretch>
            <a:fillRect/>
          </a:stretch>
        </p:blipFill>
        <p:spPr>
          <a:xfrm>
            <a:off x="2889250" y="2446338"/>
            <a:ext cx="5770563" cy="1597025"/>
          </a:xfrm>
          <a:prstGeom prst="rect">
            <a:avLst/>
          </a:prstGeom>
          <a:noFill/>
          <a:ln w="9525">
            <a:noFill/>
          </a:ln>
        </p:spPr>
      </p:pic>
      <p:sp>
        <p:nvSpPr>
          <p:cNvPr id="3" name="文本框 2">
            <a:extLst>
              <a:ext uri="{FF2B5EF4-FFF2-40B4-BE49-F238E27FC236}">
                <a16:creationId xmlns:a16="http://schemas.microsoft.com/office/drawing/2014/main" id="{53A930BE-965B-666D-D627-BD1FFAB1000C}"/>
              </a:ext>
            </a:extLst>
          </p:cNvPr>
          <p:cNvSpPr txBox="1"/>
          <p:nvPr/>
        </p:nvSpPr>
        <p:spPr>
          <a:xfrm>
            <a:off x="609600" y="3678187"/>
            <a:ext cx="2749471" cy="246221"/>
          </a:xfrm>
          <a:prstGeom prst="rect">
            <a:avLst/>
          </a:prstGeom>
          <a:noFill/>
          <a:ln w="12700">
            <a:solidFill>
              <a:schemeClr val="tx1"/>
            </a:solidFill>
          </a:ln>
        </p:spPr>
        <p:txBody>
          <a:bodyPr wrap="none" rtlCol="0">
            <a:spAutoFit/>
          </a:bodyPr>
          <a:lstStyle/>
          <a:p>
            <a:pPr algn="l"/>
            <a:r>
              <a:rPr lang="zh-CN" altLang="en-US" sz="1000" b="1" dirty="0">
                <a:solidFill>
                  <a:srgbClr val="FF0000"/>
                </a:solidFill>
              </a:rPr>
              <a:t>需要设置一个查找指针，用于接下来继续查找</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slide(fromTop)">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slide(fromTop)">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组合 24"/>
          <p:cNvGrpSpPr/>
          <p:nvPr/>
        </p:nvGrpSpPr>
        <p:grpSpPr>
          <a:xfrm>
            <a:off x="419100" y="1047750"/>
            <a:ext cx="8305800" cy="3810000"/>
            <a:chOff x="5377507" y="2387517"/>
            <a:chExt cx="5898811" cy="3636192"/>
          </a:xfrm>
        </p:grpSpPr>
        <p:grpSp>
          <p:nvGrpSpPr>
            <p:cNvPr id="63494" name="组合 19"/>
            <p:cNvGrpSpPr/>
            <p:nvPr/>
          </p:nvGrpSpPr>
          <p:grpSpPr>
            <a:xfrm>
              <a:off x="5391036" y="2387517"/>
              <a:ext cx="5885282" cy="3636192"/>
              <a:chOff x="5449233" y="1883461"/>
              <a:chExt cx="5885282" cy="3636192"/>
            </a:xfrm>
          </p:grpSpPr>
          <p:sp>
            <p:nvSpPr>
              <p:cNvPr id="63499" name="矩形 3"/>
              <p:cNvSpPr/>
              <p:nvPr/>
            </p:nvSpPr>
            <p:spPr>
              <a:xfrm>
                <a:off x="5665050" y="2124712"/>
                <a:ext cx="5588289" cy="1461749"/>
              </a:xfrm>
              <a:prstGeom prst="rect">
                <a:avLst/>
              </a:prstGeom>
              <a:noFill/>
              <a:ln w="9525">
                <a:noFill/>
              </a:ln>
            </p:spPr>
            <p:txBody>
              <a:bodyPr>
                <a:spAutoFit/>
              </a:bodyPr>
              <a:lstStyle/>
              <a:p>
                <a:pPr>
                  <a:lnSpc>
                    <a:spcPct val="114000"/>
                  </a:lnSpc>
                </a:pPr>
                <a:r>
                  <a:rPr lang="zh-CN" altLang="en-US" sz="2000" b="1" dirty="0">
                    <a:solidFill>
                      <a:srgbClr val="FF0000"/>
                    </a:solidFill>
                    <a:latin typeface="微软雅黑" panose="020B0503020204020204" pitchFamily="34" charset="-122"/>
                  </a:rPr>
                  <a:t>最佳适应</a:t>
                </a:r>
                <a:r>
                  <a:rPr lang="en-US" altLang="zh-CN" sz="2000" b="1" dirty="0">
                    <a:solidFill>
                      <a:srgbClr val="FF0000"/>
                    </a:solidFill>
                    <a:latin typeface="微软雅黑" panose="020B0503020204020204" pitchFamily="34" charset="-122"/>
                  </a:rPr>
                  <a:t>(best fit</a:t>
                </a:r>
                <a:r>
                  <a:rPr lang="zh-CN" altLang="en-US" sz="2000" b="1" dirty="0">
                    <a:solidFill>
                      <a:srgbClr val="FF0000"/>
                    </a:solidFill>
                    <a:latin typeface="微软雅黑" panose="020B0503020204020204" pitchFamily="34" charset="-122"/>
                  </a:rPr>
                  <a:t>，</a:t>
                </a:r>
                <a:r>
                  <a:rPr lang="en-US" altLang="zh-CN" sz="2000" b="1" dirty="0">
                    <a:solidFill>
                      <a:srgbClr val="FF0000"/>
                    </a:solidFill>
                    <a:latin typeface="微软雅黑" panose="020B0503020204020204" pitchFamily="34" charset="-122"/>
                  </a:rPr>
                  <a:t>BF)</a:t>
                </a:r>
                <a:r>
                  <a:rPr lang="zh-CN" altLang="en-US" sz="2000" b="1" dirty="0">
                    <a:solidFill>
                      <a:srgbClr val="FF0000"/>
                    </a:solidFill>
                    <a:latin typeface="微软雅黑" panose="020B0503020204020204" pitchFamily="34" charset="-122"/>
                  </a:rPr>
                  <a:t>算法：</a:t>
                </a:r>
                <a:endParaRPr lang="en-US" altLang="zh-CN" sz="2000" b="1" dirty="0">
                  <a:solidFill>
                    <a:srgbClr val="FF0000"/>
                  </a:solidFill>
                  <a:latin typeface="微软雅黑" panose="020B0503020204020204" pitchFamily="34" charset="-122"/>
                </a:endParaRPr>
              </a:p>
              <a:p>
                <a:pPr>
                  <a:lnSpc>
                    <a:spcPct val="114000"/>
                  </a:lnSpc>
                </a:pPr>
                <a:endParaRPr lang="en-US" altLang="zh-CN" sz="2000" b="1" dirty="0">
                  <a:latin typeface="微软雅黑" panose="020B0503020204020204" pitchFamily="34" charset="-122"/>
                </a:endParaRPr>
              </a:p>
              <a:p>
                <a:pPr marL="342900" indent="-342900" algn="just">
                  <a:lnSpc>
                    <a:spcPct val="120000"/>
                  </a:lnSpc>
                  <a:buFont typeface="Wingdings" panose="05000000000000000000" pitchFamily="2" charset="2"/>
                  <a:buChar char="Ø"/>
                </a:pPr>
                <a:r>
                  <a:rPr lang="zh-CN" altLang="en-US" sz="2000" dirty="0">
                    <a:latin typeface="+mj-ea"/>
                    <a:ea typeface="+mj-ea"/>
                    <a:sym typeface="+mn-ea"/>
                  </a:rPr>
                  <a:t>搜索整个序列，找到适合条件的最小的分区进行分配</a:t>
                </a:r>
                <a:endParaRPr lang="zh-CN" altLang="en-US" sz="2000" dirty="0">
                  <a:latin typeface="+mj-ea"/>
                  <a:ea typeface="+mj-ea"/>
                </a:endParaRPr>
              </a:p>
              <a:p>
                <a:pPr marL="342900" indent="-342900" algn="just">
                  <a:lnSpc>
                    <a:spcPct val="120000"/>
                  </a:lnSpc>
                  <a:buFont typeface="Wingdings" panose="05000000000000000000" pitchFamily="2" charset="2"/>
                  <a:buChar char="Ø"/>
                </a:pPr>
                <a:r>
                  <a:rPr lang="zh-CN" altLang="en-US" sz="2000" dirty="0">
                    <a:solidFill>
                      <a:srgbClr val="FF0000"/>
                    </a:solidFill>
                    <a:latin typeface="+mj-ea"/>
                    <a:ea typeface="+mj-ea"/>
                    <a:sym typeface="+mn-ea"/>
                  </a:rPr>
                  <a:t>空闲分区按其容量从小到大的顺序链接</a:t>
                </a:r>
              </a:p>
            </p:txBody>
          </p:sp>
          <p:sp>
            <p:nvSpPr>
              <p:cNvPr id="34" name="矩形 4"/>
              <p:cNvSpPr/>
              <p:nvPr/>
            </p:nvSpPr>
            <p:spPr>
              <a:xfrm>
                <a:off x="5449233" y="1883461"/>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3495"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3496"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3497"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3498"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63491"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3492"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684213"/>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基于顺序搜索的动态分区分配算法：最佳适应</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(best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BF)</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算法</a:t>
            </a:r>
            <a:b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b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最佳适应算法（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Best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p>
        </p:txBody>
      </p:sp>
      <p:pic>
        <p:nvPicPr>
          <p:cNvPr id="65539" name="Picture 13"/>
          <p:cNvPicPr>
            <a:picLocks noChangeAspect="1"/>
          </p:cNvPicPr>
          <p:nvPr/>
        </p:nvPicPr>
        <p:blipFill>
          <a:blip r:embed="rId3"/>
          <a:stretch>
            <a:fillRect/>
          </a:stretch>
        </p:blipFill>
        <p:spPr>
          <a:xfrm>
            <a:off x="206375" y="941388"/>
            <a:ext cx="1725613" cy="2697162"/>
          </a:xfrm>
          <a:prstGeom prst="rect">
            <a:avLst/>
          </a:prstGeom>
          <a:noFill/>
          <a:ln w="9525">
            <a:noFill/>
          </a:ln>
        </p:spPr>
      </p:pic>
      <p:pic>
        <p:nvPicPr>
          <p:cNvPr id="65540" name="图片 1"/>
          <p:cNvPicPr>
            <a:picLocks noChangeAspect="1"/>
          </p:cNvPicPr>
          <p:nvPr/>
        </p:nvPicPr>
        <p:blipFill>
          <a:blip r:embed="rId4"/>
          <a:stretch>
            <a:fillRect/>
          </a:stretch>
        </p:blipFill>
        <p:spPr>
          <a:xfrm>
            <a:off x="2852738" y="742950"/>
            <a:ext cx="5770562" cy="1566863"/>
          </a:xfrm>
          <a:prstGeom prst="rect">
            <a:avLst/>
          </a:prstGeom>
          <a:noFill/>
          <a:ln w="9525">
            <a:noFill/>
          </a:ln>
        </p:spPr>
      </p:pic>
      <p:sp>
        <p:nvSpPr>
          <p:cNvPr id="23" name="矩形 22"/>
          <p:cNvSpPr/>
          <p:nvPr/>
        </p:nvSpPr>
        <p:spPr>
          <a:xfrm>
            <a:off x="1981200" y="1728788"/>
            <a:ext cx="2049463" cy="708025"/>
          </a:xfrm>
          <a:prstGeom prst="rect">
            <a:avLst/>
          </a:prstGeom>
          <a:noFill/>
        </p:spPr>
        <p:txBody>
          <a:bodyPr wrap="none" lIns="91440" tIns="45720" rIns="91440" bIns="4572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10KB</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  </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5KB</a:t>
            </a:r>
            <a:endPar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5"/>
          <a:stretch>
            <a:fillRect/>
          </a:stretch>
        </p:blipFill>
        <p:spPr>
          <a:xfrm>
            <a:off x="2808288" y="2413000"/>
            <a:ext cx="4572000" cy="1620838"/>
          </a:xfrm>
          <a:prstGeom prst="rect">
            <a:avLst/>
          </a:prstGeom>
          <a:noFill/>
          <a:ln w="9525">
            <a:noFill/>
          </a:ln>
        </p:spPr>
      </p:pic>
      <p:grpSp>
        <p:nvGrpSpPr>
          <p:cNvPr id="29" name="Group 107"/>
          <p:cNvGrpSpPr/>
          <p:nvPr/>
        </p:nvGrpSpPr>
        <p:grpSpPr>
          <a:xfrm>
            <a:off x="4762500" y="4262438"/>
            <a:ext cx="3538538" cy="615950"/>
            <a:chOff x="138498" y="3002145"/>
            <a:chExt cx="3538151" cy="615011"/>
          </a:xfrm>
        </p:grpSpPr>
        <p:sp>
          <p:nvSpPr>
            <p:cNvPr id="30" name="椭圆 10"/>
            <p:cNvSpPr/>
            <p:nvPr/>
          </p:nvSpPr>
          <p:spPr>
            <a:xfrm>
              <a:off x="138498" y="3266854"/>
              <a:ext cx="349212" cy="3503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65549" name="文本框 11"/>
            <p:cNvSpPr txBox="1"/>
            <p:nvPr/>
          </p:nvSpPr>
          <p:spPr>
            <a:xfrm>
              <a:off x="477437" y="3002145"/>
              <a:ext cx="543680" cy="307308"/>
            </a:xfrm>
            <a:prstGeom prst="rect">
              <a:avLst/>
            </a:prstGeom>
            <a:noFill/>
            <a:ln w="9525">
              <a:noFill/>
            </a:ln>
          </p:spPr>
          <p:txBody>
            <a:bodyPr wrap="none">
              <a:spAutoFit/>
            </a:bodyPr>
            <a:lstStyle/>
            <a:p>
              <a:r>
                <a:rPr lang="zh-CN" altLang="en-US" sz="1400" b="1" dirty="0">
                  <a:solidFill>
                    <a:srgbClr val="FF0000"/>
                  </a:solidFill>
                  <a:latin typeface="微软雅黑" panose="020B0503020204020204" pitchFamily="34" charset="-122"/>
                </a:rPr>
                <a:t>缺点</a:t>
              </a:r>
              <a:endParaRPr lang="en-US" altLang="zh-CN" sz="1400" b="1" dirty="0">
                <a:solidFill>
                  <a:srgbClr val="FF0000"/>
                </a:solidFill>
                <a:latin typeface="微软雅黑" panose="020B0503020204020204" pitchFamily="34" charset="-122"/>
              </a:endParaRPr>
            </a:p>
          </p:txBody>
        </p:sp>
        <p:sp>
          <p:nvSpPr>
            <p:cNvPr id="65550" name="矩形 9"/>
            <p:cNvSpPr/>
            <p:nvPr/>
          </p:nvSpPr>
          <p:spPr>
            <a:xfrm>
              <a:off x="484796" y="3271159"/>
              <a:ext cx="3191853" cy="286436"/>
            </a:xfrm>
            <a:prstGeom prst="rect">
              <a:avLst/>
            </a:prstGeom>
            <a:noFill/>
            <a:ln w="9525">
              <a:noFill/>
            </a:ln>
          </p:spPr>
          <p:txBody>
            <a:bodyPr>
              <a:spAutoFit/>
            </a:bodyPr>
            <a:lstStyle/>
            <a:p>
              <a:pPr algn="just">
                <a:lnSpc>
                  <a:spcPct val="114000"/>
                </a:lnSpc>
              </a:pPr>
              <a:r>
                <a:rPr lang="zh-CN" altLang="en-US" sz="1200" dirty="0">
                  <a:latin typeface="微软雅黑" panose="020B0503020204020204" pitchFamily="34" charset="-122"/>
                </a:rPr>
                <a:t>产生大量难以利用的外部碎片。</a:t>
              </a:r>
            </a:p>
          </p:txBody>
        </p:sp>
      </p:grpSp>
      <p:grpSp>
        <p:nvGrpSpPr>
          <p:cNvPr id="33" name="Group 111"/>
          <p:cNvGrpSpPr/>
          <p:nvPr/>
        </p:nvGrpSpPr>
        <p:grpSpPr>
          <a:xfrm>
            <a:off x="400050" y="3811588"/>
            <a:ext cx="3413125" cy="781050"/>
            <a:chOff x="138498" y="3002145"/>
            <a:chExt cx="3414325" cy="782636"/>
          </a:xfrm>
        </p:grpSpPr>
        <p:sp>
          <p:nvSpPr>
            <p:cNvPr id="34" name="椭圆 10"/>
            <p:cNvSpPr/>
            <p:nvPr/>
          </p:nvSpPr>
          <p:spPr>
            <a:xfrm>
              <a:off x="138498" y="3267796"/>
              <a:ext cx="349373" cy="348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65546" name="文本框 11"/>
            <p:cNvSpPr txBox="1"/>
            <p:nvPr/>
          </p:nvSpPr>
          <p:spPr>
            <a:xfrm>
              <a:off x="477437" y="3002145"/>
              <a:ext cx="543677" cy="307942"/>
            </a:xfrm>
            <a:prstGeom prst="rect">
              <a:avLst/>
            </a:prstGeom>
            <a:noFill/>
            <a:ln w="9525">
              <a:noFill/>
            </a:ln>
          </p:spPr>
          <p:txBody>
            <a:bodyPr wrap="none">
              <a:spAutoFit/>
            </a:bodyPr>
            <a:lstStyle/>
            <a:p>
              <a:r>
                <a:rPr lang="zh-CN" altLang="en-US" sz="1400" b="1" dirty="0">
                  <a:solidFill>
                    <a:srgbClr val="FF0000"/>
                  </a:solidFill>
                  <a:latin typeface="微软雅黑" panose="020B0503020204020204" pitchFamily="34" charset="-122"/>
                </a:rPr>
                <a:t>优点</a:t>
              </a:r>
              <a:endParaRPr lang="en-US" altLang="zh-CN" sz="1400" b="1" dirty="0">
                <a:solidFill>
                  <a:srgbClr val="FF0000"/>
                </a:solidFill>
                <a:latin typeface="微软雅黑" panose="020B0503020204020204" pitchFamily="34" charset="-122"/>
              </a:endParaRPr>
            </a:p>
          </p:txBody>
        </p:sp>
        <p:sp>
          <p:nvSpPr>
            <p:cNvPr id="65547" name="矩形 9"/>
            <p:cNvSpPr/>
            <p:nvPr/>
          </p:nvSpPr>
          <p:spPr>
            <a:xfrm>
              <a:off x="484797" y="3271159"/>
              <a:ext cx="3068026" cy="513622"/>
            </a:xfrm>
            <a:prstGeom prst="rect">
              <a:avLst/>
            </a:prstGeom>
            <a:noFill/>
            <a:ln w="9525">
              <a:noFill/>
            </a:ln>
          </p:spPr>
          <p:txBody>
            <a:bodyPr>
              <a:spAutoFit/>
            </a:bodyPr>
            <a:lstStyle/>
            <a:p>
              <a:pPr algn="just">
                <a:lnSpc>
                  <a:spcPct val="114000"/>
                </a:lnSpc>
              </a:pPr>
              <a:r>
                <a:rPr lang="zh-CN" altLang="en-US" sz="1200" dirty="0">
                  <a:latin typeface="微软雅黑" panose="020B0503020204020204" pitchFamily="34" charset="-122"/>
                </a:rPr>
                <a:t>第一次找到的空闲分区是大小最接近待分配内存作业大小的。</a:t>
              </a:r>
            </a:p>
          </p:txBody>
        </p:sp>
      </p:grpSp>
      <p:cxnSp>
        <p:nvCxnSpPr>
          <p:cNvPr id="4" name="直接箭头连接符 3">
            <a:extLst>
              <a:ext uri="{FF2B5EF4-FFF2-40B4-BE49-F238E27FC236}">
                <a16:creationId xmlns:a16="http://schemas.microsoft.com/office/drawing/2014/main" id="{046B911C-D972-CEA4-6023-4E036257AA01}"/>
              </a:ext>
            </a:extLst>
          </p:cNvPr>
          <p:cNvCxnSpPr>
            <a:cxnSpLocks/>
          </p:cNvCxnSpPr>
          <p:nvPr/>
        </p:nvCxnSpPr>
        <p:spPr>
          <a:xfrm>
            <a:off x="4191000" y="1504950"/>
            <a:ext cx="4896636"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8327FB2F-8722-D6F8-0CCC-3751BBD05157}"/>
              </a:ext>
            </a:extLst>
          </p:cNvPr>
          <p:cNvSpPr txBox="1"/>
          <p:nvPr/>
        </p:nvSpPr>
        <p:spPr>
          <a:xfrm>
            <a:off x="8620842" y="1596917"/>
            <a:ext cx="466794" cy="430887"/>
          </a:xfrm>
          <a:prstGeom prst="rect">
            <a:avLst/>
          </a:prstGeom>
          <a:noFill/>
          <a:ln w="12700">
            <a:solidFill>
              <a:schemeClr val="tx1"/>
            </a:solidFill>
          </a:ln>
        </p:spPr>
        <p:txBody>
          <a:bodyPr wrap="none" rtlCol="0">
            <a:spAutoFit/>
          </a:bodyPr>
          <a:lstStyle/>
          <a:p>
            <a:pPr algn="l"/>
            <a:r>
              <a:rPr lang="zh-CN" altLang="en-US" sz="1100" dirty="0">
                <a:solidFill>
                  <a:srgbClr val="FF0000"/>
                </a:solidFill>
              </a:rPr>
              <a:t>容量</a:t>
            </a:r>
            <a:endParaRPr lang="en-US" altLang="zh-CN" sz="1100" dirty="0">
              <a:solidFill>
                <a:srgbClr val="FF0000"/>
              </a:solidFill>
            </a:endParaRPr>
          </a:p>
          <a:p>
            <a:pPr algn="l"/>
            <a:r>
              <a:rPr lang="zh-CN" altLang="en-US" sz="1100" dirty="0">
                <a:solidFill>
                  <a:srgbClr val="FF0000"/>
                </a:solidFill>
              </a:rPr>
              <a:t>排序</a:t>
            </a:r>
          </a:p>
        </p:txBody>
      </p:sp>
      <p:sp>
        <p:nvSpPr>
          <p:cNvPr id="7" name="文本框 6">
            <a:extLst>
              <a:ext uri="{FF2B5EF4-FFF2-40B4-BE49-F238E27FC236}">
                <a16:creationId xmlns:a16="http://schemas.microsoft.com/office/drawing/2014/main" id="{339DD31D-816C-E092-428D-67B0ED77DD0F}"/>
              </a:ext>
            </a:extLst>
          </p:cNvPr>
          <p:cNvSpPr txBox="1"/>
          <p:nvPr/>
        </p:nvSpPr>
        <p:spPr>
          <a:xfrm>
            <a:off x="7467600" y="2771731"/>
            <a:ext cx="1313180" cy="769441"/>
          </a:xfrm>
          <a:prstGeom prst="rect">
            <a:avLst/>
          </a:prstGeom>
          <a:noFill/>
          <a:ln w="12700">
            <a:solidFill>
              <a:schemeClr val="tx1"/>
            </a:solidFill>
          </a:ln>
        </p:spPr>
        <p:txBody>
          <a:bodyPr wrap="none" rtlCol="0">
            <a:spAutoFit/>
          </a:bodyPr>
          <a:lstStyle/>
          <a:p>
            <a:pPr algn="l"/>
            <a:r>
              <a:rPr lang="zh-CN" altLang="en-US" sz="1100" dirty="0">
                <a:solidFill>
                  <a:srgbClr val="FF0000"/>
                </a:solidFill>
              </a:rPr>
              <a:t>由于时容量排序</a:t>
            </a:r>
            <a:endParaRPr lang="en-US" altLang="zh-CN" sz="1100" dirty="0">
              <a:solidFill>
                <a:srgbClr val="FF0000"/>
              </a:solidFill>
            </a:endParaRPr>
          </a:p>
          <a:p>
            <a:pPr algn="l"/>
            <a:r>
              <a:rPr lang="zh-CN" altLang="en-US" sz="1100" dirty="0">
                <a:solidFill>
                  <a:srgbClr val="FF0000"/>
                </a:solidFill>
              </a:rPr>
              <a:t>则最先找到的分区</a:t>
            </a:r>
            <a:endParaRPr lang="en-US" altLang="zh-CN" sz="1100" dirty="0">
              <a:solidFill>
                <a:srgbClr val="FF0000"/>
              </a:solidFill>
            </a:endParaRPr>
          </a:p>
          <a:p>
            <a:pPr algn="l"/>
            <a:r>
              <a:rPr lang="zh-CN" altLang="en-US" sz="1100" dirty="0">
                <a:solidFill>
                  <a:srgbClr val="FF0000"/>
                </a:solidFill>
              </a:rPr>
              <a:t>即是最佳分区</a:t>
            </a:r>
            <a:endParaRPr lang="en-US" altLang="zh-CN" sz="1100" dirty="0">
              <a:solidFill>
                <a:srgbClr val="FF0000"/>
              </a:solidFill>
            </a:endParaRPr>
          </a:p>
          <a:p>
            <a:pPr algn="l"/>
            <a:r>
              <a:rPr lang="zh-CN" altLang="en-US" sz="1100" dirty="0">
                <a:solidFill>
                  <a:srgbClr val="FF0000"/>
                </a:solidFill>
              </a:rPr>
              <a:t>但是效果并非最佳</a:t>
            </a:r>
          </a:p>
        </p:txBody>
      </p:sp>
      <p:sp>
        <p:nvSpPr>
          <p:cNvPr id="8" name="文本框 7">
            <a:extLst>
              <a:ext uri="{FF2B5EF4-FFF2-40B4-BE49-F238E27FC236}">
                <a16:creationId xmlns:a16="http://schemas.microsoft.com/office/drawing/2014/main" id="{DB996C4F-BCC1-1039-32F7-E1388D8F201D}"/>
              </a:ext>
            </a:extLst>
          </p:cNvPr>
          <p:cNvSpPr txBox="1"/>
          <p:nvPr/>
        </p:nvSpPr>
        <p:spPr>
          <a:xfrm>
            <a:off x="6032663" y="1528460"/>
            <a:ext cx="776175"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由小到大</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slide(fromTop)">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slide(fromTop)">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组合 24"/>
          <p:cNvGrpSpPr/>
          <p:nvPr/>
        </p:nvGrpSpPr>
        <p:grpSpPr>
          <a:xfrm>
            <a:off x="419100" y="1047750"/>
            <a:ext cx="8305800" cy="3810000"/>
            <a:chOff x="5377507" y="2387517"/>
            <a:chExt cx="5898811" cy="3636192"/>
          </a:xfrm>
        </p:grpSpPr>
        <p:grpSp>
          <p:nvGrpSpPr>
            <p:cNvPr id="67590" name="组合 19"/>
            <p:cNvGrpSpPr/>
            <p:nvPr/>
          </p:nvGrpSpPr>
          <p:grpSpPr>
            <a:xfrm>
              <a:off x="5391036" y="2387517"/>
              <a:ext cx="5885282" cy="3636192"/>
              <a:chOff x="5449233" y="1883461"/>
              <a:chExt cx="5885282" cy="3636192"/>
            </a:xfrm>
          </p:grpSpPr>
          <p:sp>
            <p:nvSpPr>
              <p:cNvPr id="67595" name="矩形 3"/>
              <p:cNvSpPr/>
              <p:nvPr/>
            </p:nvSpPr>
            <p:spPr>
              <a:xfrm>
                <a:off x="5665050" y="2124712"/>
                <a:ext cx="5588289" cy="2189594"/>
              </a:xfrm>
              <a:prstGeom prst="rect">
                <a:avLst/>
              </a:prstGeom>
              <a:noFill/>
              <a:ln w="9525">
                <a:noFill/>
              </a:ln>
            </p:spPr>
            <p:txBody>
              <a:bodyPr>
                <a:spAutoFit/>
              </a:bodyPr>
              <a:lstStyle/>
              <a:p>
                <a:pPr>
                  <a:lnSpc>
                    <a:spcPct val="114000"/>
                  </a:lnSpc>
                </a:pPr>
                <a:r>
                  <a:rPr lang="zh-CN" altLang="en-US" sz="2000" b="1" dirty="0">
                    <a:solidFill>
                      <a:srgbClr val="FF0000"/>
                    </a:solidFill>
                    <a:latin typeface="微软雅黑" panose="020B0503020204020204" pitchFamily="34" charset="-122"/>
                  </a:rPr>
                  <a:t>最坏适应</a:t>
                </a:r>
                <a:r>
                  <a:rPr lang="en-US" altLang="zh-CN" sz="2000" b="1" dirty="0">
                    <a:solidFill>
                      <a:srgbClr val="FF0000"/>
                    </a:solidFill>
                    <a:latin typeface="微软雅黑" panose="020B0503020204020204" pitchFamily="34" charset="-122"/>
                  </a:rPr>
                  <a:t>(worst fit</a:t>
                </a:r>
                <a:r>
                  <a:rPr lang="zh-CN" altLang="en-US" sz="2000" b="1" dirty="0">
                    <a:solidFill>
                      <a:srgbClr val="FF0000"/>
                    </a:solidFill>
                    <a:latin typeface="微软雅黑" panose="020B0503020204020204" pitchFamily="34" charset="-122"/>
                  </a:rPr>
                  <a:t>，</a:t>
                </a:r>
                <a:r>
                  <a:rPr lang="en-US" altLang="zh-CN" sz="2000" b="1" dirty="0">
                    <a:solidFill>
                      <a:srgbClr val="FF0000"/>
                    </a:solidFill>
                    <a:latin typeface="微软雅黑" panose="020B0503020204020204" pitchFamily="34" charset="-122"/>
                  </a:rPr>
                  <a:t>WF)</a:t>
                </a:r>
                <a:r>
                  <a:rPr lang="zh-CN" altLang="en-US" sz="2000" b="1" dirty="0">
                    <a:solidFill>
                      <a:srgbClr val="FF0000"/>
                    </a:solidFill>
                    <a:latin typeface="微软雅黑" panose="020B0503020204020204" pitchFamily="34" charset="-122"/>
                  </a:rPr>
                  <a:t>算法：</a:t>
                </a:r>
                <a:endParaRPr lang="en-US" altLang="zh-CN" sz="2000" b="1" dirty="0">
                  <a:solidFill>
                    <a:srgbClr val="FF0000"/>
                  </a:solidFill>
                  <a:latin typeface="微软雅黑" panose="020B0503020204020204" pitchFamily="34" charset="-122"/>
                </a:endParaRPr>
              </a:p>
              <a:p>
                <a:pPr>
                  <a:lnSpc>
                    <a:spcPct val="114000"/>
                  </a:lnSpc>
                </a:pPr>
                <a:endParaRPr lang="en-US" altLang="zh-CN" sz="2000" b="1" dirty="0">
                  <a:latin typeface="微软雅黑" panose="020B0503020204020204" pitchFamily="34" charset="-122"/>
                </a:endParaRPr>
              </a:p>
              <a:p>
                <a:pPr marL="342900" indent="-342900">
                  <a:lnSpc>
                    <a:spcPct val="130000"/>
                  </a:lnSpc>
                  <a:buFont typeface="Wingdings" panose="05000000000000000000" pitchFamily="2" charset="2"/>
                  <a:buChar char="Ø"/>
                </a:pPr>
                <a:r>
                  <a:rPr lang="zh-CN" altLang="en-US" sz="2000" dirty="0">
                    <a:sym typeface="+mn-ea"/>
                  </a:rPr>
                  <a:t>搜索整个序列，寻找最大的分区进行分配</a:t>
                </a:r>
                <a:endParaRPr lang="zh-CN" altLang="en-US" sz="2000" dirty="0"/>
              </a:p>
              <a:p>
                <a:pPr marL="342900" indent="-342900">
                  <a:lnSpc>
                    <a:spcPct val="130000"/>
                  </a:lnSpc>
                  <a:buFont typeface="Wingdings" panose="05000000000000000000" pitchFamily="2" charset="2"/>
                  <a:buChar char="Ø"/>
                </a:pPr>
                <a:r>
                  <a:rPr lang="zh-CN" altLang="en-US" sz="2000" dirty="0">
                    <a:solidFill>
                      <a:srgbClr val="FF0000"/>
                    </a:solidFill>
                    <a:sym typeface="+mn-ea"/>
                  </a:rPr>
                  <a:t>空闲分区按其容量从大到小的顺序链接</a:t>
                </a:r>
                <a:endParaRPr lang="zh-CN" altLang="en-US" sz="2000" dirty="0">
                  <a:solidFill>
                    <a:srgbClr val="FF0000"/>
                  </a:solidFill>
                </a:endParaRPr>
              </a:p>
              <a:p>
                <a:pPr>
                  <a:lnSpc>
                    <a:spcPct val="114000"/>
                  </a:lnSpc>
                </a:pPr>
                <a:endParaRPr lang="en-US" altLang="zh-CN" sz="2000" dirty="0">
                  <a:latin typeface="微软雅黑" panose="020B0503020204020204" pitchFamily="34" charset="-122"/>
                </a:endParaRPr>
              </a:p>
              <a:p>
                <a:pPr algn="just">
                  <a:lnSpc>
                    <a:spcPct val="114000"/>
                  </a:lnSpc>
                </a:pPr>
                <a:endParaRPr lang="en-US" altLang="zh-CN" sz="2000" dirty="0">
                  <a:latin typeface="微软雅黑" panose="020B0503020204020204" pitchFamily="34" charset="-122"/>
                </a:endParaRPr>
              </a:p>
            </p:txBody>
          </p:sp>
          <p:sp>
            <p:nvSpPr>
              <p:cNvPr id="34" name="矩形 4"/>
              <p:cNvSpPr/>
              <p:nvPr/>
            </p:nvSpPr>
            <p:spPr>
              <a:xfrm>
                <a:off x="5449233" y="1883461"/>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7591"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7592"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7593"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7594"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67587"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7588"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684213"/>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基于顺序搜索的动态分区分配算法：最坏适应</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(worst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WF)</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算法</a:t>
            </a:r>
            <a:b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b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2087245" y="1021080"/>
            <a:ext cx="5763895"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椭圆 64"/>
          <p:cNvSpPr>
            <a:spLocks noChangeArrowheads="1"/>
          </p:cNvSpPr>
          <p:nvPr/>
        </p:nvSpPr>
        <p:spPr bwMode="auto">
          <a:xfrm>
            <a:off x="609600" y="657225"/>
            <a:ext cx="1244600" cy="1243013"/>
          </a:xfrm>
          <a:prstGeom prst="ellipse">
            <a:avLst/>
          </a:prstGeom>
          <a:solidFill>
            <a:schemeClr val="accent5"/>
          </a:solidFill>
          <a:ln w="190500" cap="sq" cmpd="sng">
            <a:solidFill>
              <a:schemeClr val="bg1">
                <a:lumMod val="65000"/>
              </a:schemeClr>
            </a:solidFill>
            <a:round/>
          </a:ln>
        </p:spPr>
        <p:txBody>
          <a:bodyPr lIns="68595" tIns="34297" rIns="68595" bIns="3429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1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层次结构</a:t>
            </a:r>
            <a:endParaRPr kumimoji="0" lang="zh-CN" altLang="zh-CN" sz="21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33" name="TextBox 32"/>
          <p:cNvSpPr txBox="1"/>
          <p:nvPr/>
        </p:nvSpPr>
        <p:spPr>
          <a:xfrm>
            <a:off x="2057400" y="1193165"/>
            <a:ext cx="5852795" cy="699135"/>
          </a:xfrm>
          <a:prstGeom prst="rect">
            <a:avLst/>
          </a:prstGeom>
          <a:noFill/>
          <a:ln w="9525">
            <a:noFill/>
          </a:ln>
        </p:spPr>
        <p:txBody>
          <a:bodyPr wrap="square" lIns="68595" tIns="34297" rIns="68595" bIns="34297">
            <a:spAutoFit/>
          </a:bodyPr>
          <a:lstStyle/>
          <a:p>
            <a:pPr algn="just">
              <a:lnSpc>
                <a:spcPct val="114000"/>
              </a:lnSpc>
            </a:pPr>
            <a:r>
              <a:rPr lang="zh-CN" altLang="en-US" sz="1200" dirty="0">
                <a:latin typeface="微软雅黑" panose="020B0503020204020204" pitchFamily="34" charset="-122"/>
              </a:rPr>
              <a:t>对于通用计算机，存储层次至少应具有三级：最高层为</a:t>
            </a:r>
            <a:r>
              <a:rPr lang="en-US" altLang="zh-CN" sz="1200" dirty="0">
                <a:latin typeface="微软雅黑" panose="020B0503020204020204" pitchFamily="34" charset="-122"/>
              </a:rPr>
              <a:t>CPU</a:t>
            </a:r>
            <a:r>
              <a:rPr lang="zh-CN" altLang="en-US" sz="1200" dirty="0">
                <a:latin typeface="微软雅黑" panose="020B0503020204020204" pitchFamily="34" charset="-122"/>
              </a:rPr>
              <a:t>寄存器，中间为主存，最底层是辅存。在较高档的计算机中，还可以根据具体的功能细分为寄存器、高速缓存、主存储器、磁盘缓存、固定磁盘、可移动存储介质等</a:t>
            </a:r>
            <a:r>
              <a:rPr lang="en-US" altLang="zh-CN" sz="1200" dirty="0">
                <a:latin typeface="微软雅黑" panose="020B0503020204020204" pitchFamily="34" charset="-122"/>
              </a:rPr>
              <a:t>6</a:t>
            </a:r>
            <a:r>
              <a:rPr lang="zh-CN" altLang="en-US" sz="1200" dirty="0">
                <a:latin typeface="微软雅黑" panose="020B0503020204020204" pitchFamily="34" charset="-122"/>
              </a:rPr>
              <a:t>层</a:t>
            </a:r>
          </a:p>
        </p:txBody>
      </p:sp>
      <p:sp>
        <p:nvSpPr>
          <p:cNvPr id="1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存储器层次</a:t>
            </a:r>
          </a:p>
        </p:txBody>
      </p:sp>
      <p:pic>
        <p:nvPicPr>
          <p:cNvPr id="38918" name="Picture 4" descr="4-1"/>
          <p:cNvPicPr>
            <a:picLocks noChangeAspect="1"/>
          </p:cNvPicPr>
          <p:nvPr/>
        </p:nvPicPr>
        <p:blipFill>
          <a:blip r:embed="rId4"/>
          <a:stretch>
            <a:fillRect/>
          </a:stretch>
        </p:blipFill>
        <p:spPr>
          <a:xfrm>
            <a:off x="457200" y="2190750"/>
            <a:ext cx="5421630" cy="2557145"/>
          </a:xfrm>
          <a:prstGeom prst="rect">
            <a:avLst/>
          </a:prstGeom>
          <a:noFill/>
          <a:ln w="9525">
            <a:noFill/>
          </a:ln>
        </p:spPr>
      </p:pic>
      <p:sp>
        <p:nvSpPr>
          <p:cNvPr id="2" name="文本框 1"/>
          <p:cNvSpPr txBox="1"/>
          <p:nvPr/>
        </p:nvSpPr>
        <p:spPr>
          <a:xfrm>
            <a:off x="5334000" y="1972945"/>
            <a:ext cx="4572000" cy="906780"/>
          </a:xfrm>
          <a:prstGeom prst="rect">
            <a:avLst/>
          </a:prstGeom>
          <a:noFill/>
        </p:spPr>
        <p:txBody>
          <a:bodyPr wrap="square" rtlCol="0" anchor="t">
            <a:spAutoFit/>
          </a:bodyPr>
          <a:lstStyle/>
          <a:p>
            <a:pPr algn="just">
              <a:lnSpc>
                <a:spcPct val="150000"/>
              </a:lnSpc>
              <a:spcAft>
                <a:spcPts val="600"/>
              </a:spcAft>
            </a:pPr>
            <a:r>
              <a:rPr lang="zh-CN" altLang="en-US" sz="1600" dirty="0">
                <a:solidFill>
                  <a:srgbClr val="FF0000"/>
                </a:solidFill>
                <a:latin typeface="+mn-ea"/>
                <a:sym typeface="+mn-ea"/>
              </a:rPr>
              <a:t>层次越高，访问速度越快，价格也越高，</a:t>
            </a:r>
          </a:p>
          <a:p>
            <a:pPr algn="just">
              <a:lnSpc>
                <a:spcPct val="150000"/>
              </a:lnSpc>
              <a:spcAft>
                <a:spcPts val="600"/>
              </a:spcAft>
            </a:pPr>
            <a:r>
              <a:rPr lang="zh-CN" altLang="en-US" sz="1600" dirty="0">
                <a:solidFill>
                  <a:srgbClr val="FF0000"/>
                </a:solidFill>
                <a:latin typeface="+mn-ea"/>
                <a:sym typeface="+mn-ea"/>
              </a:rPr>
              <a:t>存储容量也最小</a:t>
            </a:r>
          </a:p>
        </p:txBody>
      </p:sp>
      <p:sp>
        <p:nvSpPr>
          <p:cNvPr id="3" name="文本框 2"/>
          <p:cNvSpPr txBox="1"/>
          <p:nvPr/>
        </p:nvSpPr>
        <p:spPr>
          <a:xfrm>
            <a:off x="5334000" y="2952750"/>
            <a:ext cx="4572000" cy="906780"/>
          </a:xfrm>
          <a:prstGeom prst="rect">
            <a:avLst/>
          </a:prstGeom>
          <a:noFill/>
        </p:spPr>
        <p:txBody>
          <a:bodyPr wrap="square" rtlCol="0" anchor="t">
            <a:spAutoFit/>
          </a:bodyPr>
          <a:lstStyle/>
          <a:p>
            <a:pPr algn="just">
              <a:lnSpc>
                <a:spcPct val="150000"/>
              </a:lnSpc>
              <a:spcAft>
                <a:spcPts val="600"/>
              </a:spcAft>
            </a:pPr>
            <a:r>
              <a:rPr lang="zh-CN" altLang="en-US" sz="1600" dirty="0">
                <a:latin typeface="+mn-ea"/>
                <a:sym typeface="+mn-ea"/>
              </a:rPr>
              <a:t>寄存器和主存掉电后存储的信息不再</a:t>
            </a:r>
          </a:p>
          <a:p>
            <a:pPr algn="just">
              <a:lnSpc>
                <a:spcPct val="150000"/>
              </a:lnSpc>
              <a:spcAft>
                <a:spcPts val="600"/>
              </a:spcAft>
            </a:pPr>
            <a:r>
              <a:rPr lang="zh-CN" altLang="en-US" sz="1600" dirty="0">
                <a:latin typeface="+mn-ea"/>
                <a:sym typeface="+mn-ea"/>
              </a:rPr>
              <a:t>存在辅存的信息长期保存</a:t>
            </a:r>
          </a:p>
        </p:txBody>
      </p:sp>
      <p:sp>
        <p:nvSpPr>
          <p:cNvPr id="86" name="内容占位符 2"/>
          <p:cNvSpPr txBox="1"/>
          <p:nvPr>
            <p:custDataLst>
              <p:tags r:id="rId1"/>
            </p:custDataLst>
          </p:nvPr>
        </p:nvSpPr>
        <p:spPr>
          <a:xfrm>
            <a:off x="5638835" y="3932451"/>
            <a:ext cx="2698031" cy="274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0000FF"/>
                </a:solidFill>
              </a:rPr>
              <a:t>主存储器：</a:t>
            </a:r>
            <a:r>
              <a:rPr lang="zh-CN" altLang="en-US" dirty="0">
                <a:solidFill>
                  <a:srgbClr val="FF0000"/>
                </a:solidFill>
              </a:rPr>
              <a:t>内存或主存。</a:t>
            </a:r>
          </a:p>
        </p:txBody>
      </p:sp>
    </p:spTree>
  </p:cSld>
  <p:clrMapOvr>
    <a:masterClrMapping/>
  </p:clrMapOvr>
  <p:transition spd="slow">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4187825" cy="376238"/>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最坏适应算法（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Worst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p>
        </p:txBody>
      </p:sp>
      <p:pic>
        <p:nvPicPr>
          <p:cNvPr id="69635" name="Picture 13"/>
          <p:cNvPicPr>
            <a:picLocks noChangeAspect="1"/>
          </p:cNvPicPr>
          <p:nvPr/>
        </p:nvPicPr>
        <p:blipFill>
          <a:blip r:embed="rId3"/>
          <a:stretch>
            <a:fillRect/>
          </a:stretch>
        </p:blipFill>
        <p:spPr>
          <a:xfrm>
            <a:off x="206375" y="941388"/>
            <a:ext cx="1725613" cy="2697162"/>
          </a:xfrm>
          <a:prstGeom prst="rect">
            <a:avLst/>
          </a:prstGeom>
          <a:noFill/>
          <a:ln w="9525">
            <a:noFill/>
          </a:ln>
        </p:spPr>
      </p:pic>
      <p:pic>
        <p:nvPicPr>
          <p:cNvPr id="69636" name="图片 1"/>
          <p:cNvPicPr>
            <a:picLocks noChangeAspect="1"/>
          </p:cNvPicPr>
          <p:nvPr/>
        </p:nvPicPr>
        <p:blipFill>
          <a:blip r:embed="rId4"/>
          <a:stretch>
            <a:fillRect/>
          </a:stretch>
        </p:blipFill>
        <p:spPr>
          <a:xfrm>
            <a:off x="2895600" y="815975"/>
            <a:ext cx="5770563" cy="1520825"/>
          </a:xfrm>
          <a:prstGeom prst="rect">
            <a:avLst/>
          </a:prstGeom>
          <a:noFill/>
          <a:ln w="9525">
            <a:noFill/>
          </a:ln>
        </p:spPr>
      </p:pic>
      <p:sp>
        <p:nvSpPr>
          <p:cNvPr id="16" name="矩形 15"/>
          <p:cNvSpPr/>
          <p:nvPr/>
        </p:nvSpPr>
        <p:spPr>
          <a:xfrm>
            <a:off x="1981200" y="1728788"/>
            <a:ext cx="2124075" cy="708025"/>
          </a:xfrm>
          <a:prstGeom prst="rect">
            <a:avLst/>
          </a:prstGeom>
          <a:noFill/>
        </p:spPr>
        <p:txBody>
          <a:bodyPr wrap="none" lIns="91440" tIns="45720" rIns="91440" bIns="4572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20KB</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20KB</a:t>
            </a:r>
            <a:endPar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5"/>
          <a:stretch>
            <a:fillRect/>
          </a:stretch>
        </p:blipFill>
        <p:spPr>
          <a:xfrm>
            <a:off x="2895600" y="2566988"/>
            <a:ext cx="5770563" cy="1565275"/>
          </a:xfrm>
          <a:prstGeom prst="rect">
            <a:avLst/>
          </a:prstGeom>
          <a:noFill/>
          <a:ln w="9525">
            <a:noFill/>
          </a:ln>
        </p:spPr>
      </p:pic>
      <p:grpSp>
        <p:nvGrpSpPr>
          <p:cNvPr id="29" name="Group 107"/>
          <p:cNvGrpSpPr/>
          <p:nvPr/>
        </p:nvGrpSpPr>
        <p:grpSpPr>
          <a:xfrm>
            <a:off x="4081463" y="4132261"/>
            <a:ext cx="3538537" cy="615915"/>
            <a:chOff x="138498" y="3002145"/>
            <a:chExt cx="3538151" cy="615011"/>
          </a:xfrm>
        </p:grpSpPr>
        <p:sp>
          <p:nvSpPr>
            <p:cNvPr id="30" name="椭圆 10"/>
            <p:cNvSpPr/>
            <p:nvPr/>
          </p:nvSpPr>
          <p:spPr>
            <a:xfrm>
              <a:off x="138498" y="3266854"/>
              <a:ext cx="349212" cy="3503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69645" name="文本框 11"/>
            <p:cNvSpPr txBox="1"/>
            <p:nvPr/>
          </p:nvSpPr>
          <p:spPr>
            <a:xfrm>
              <a:off x="477437" y="3002145"/>
              <a:ext cx="543680" cy="307308"/>
            </a:xfrm>
            <a:prstGeom prst="rect">
              <a:avLst/>
            </a:prstGeom>
            <a:noFill/>
            <a:ln w="9525">
              <a:noFill/>
            </a:ln>
          </p:spPr>
          <p:txBody>
            <a:bodyPr wrap="none">
              <a:spAutoFit/>
            </a:bodyPr>
            <a:lstStyle/>
            <a:p>
              <a:r>
                <a:rPr lang="zh-CN" altLang="en-US" sz="1400" b="1" dirty="0">
                  <a:solidFill>
                    <a:srgbClr val="FF0000"/>
                  </a:solidFill>
                  <a:latin typeface="微软雅黑" panose="020B0503020204020204" pitchFamily="34" charset="-122"/>
                </a:rPr>
                <a:t>缺点</a:t>
              </a:r>
              <a:endParaRPr lang="en-US" altLang="zh-CN" sz="1400" b="1" dirty="0">
                <a:solidFill>
                  <a:srgbClr val="FF0000"/>
                </a:solidFill>
                <a:latin typeface="微软雅黑" panose="020B0503020204020204" pitchFamily="34" charset="-122"/>
              </a:endParaRPr>
            </a:p>
          </p:txBody>
        </p:sp>
        <p:sp>
          <p:nvSpPr>
            <p:cNvPr id="69646" name="矩形 9"/>
            <p:cNvSpPr/>
            <p:nvPr/>
          </p:nvSpPr>
          <p:spPr>
            <a:xfrm>
              <a:off x="484796" y="3271159"/>
              <a:ext cx="3191853" cy="286452"/>
            </a:xfrm>
            <a:prstGeom prst="rect">
              <a:avLst/>
            </a:prstGeom>
            <a:noFill/>
            <a:ln w="9525">
              <a:noFill/>
            </a:ln>
          </p:spPr>
          <p:txBody>
            <a:bodyPr>
              <a:spAutoFit/>
            </a:bodyPr>
            <a:lstStyle/>
            <a:p>
              <a:pPr algn="just">
                <a:lnSpc>
                  <a:spcPct val="114000"/>
                </a:lnSpc>
              </a:pPr>
              <a:r>
                <a:rPr lang="zh-CN" altLang="en-US" sz="1200" dirty="0">
                  <a:latin typeface="微软雅黑" panose="020B0503020204020204" pitchFamily="34" charset="-122"/>
                </a:rPr>
                <a:t>缺乏大空间分区</a:t>
              </a:r>
            </a:p>
          </p:txBody>
        </p:sp>
      </p:grpSp>
      <p:grpSp>
        <p:nvGrpSpPr>
          <p:cNvPr id="33" name="Group 111"/>
          <p:cNvGrpSpPr/>
          <p:nvPr/>
        </p:nvGrpSpPr>
        <p:grpSpPr>
          <a:xfrm>
            <a:off x="495300" y="4132262"/>
            <a:ext cx="3413125" cy="765849"/>
            <a:chOff x="138498" y="3002145"/>
            <a:chExt cx="3414325" cy="767404"/>
          </a:xfrm>
        </p:grpSpPr>
        <p:sp>
          <p:nvSpPr>
            <p:cNvPr id="34" name="椭圆 10"/>
            <p:cNvSpPr/>
            <p:nvPr/>
          </p:nvSpPr>
          <p:spPr>
            <a:xfrm>
              <a:off x="138498" y="3267796"/>
              <a:ext cx="349373" cy="348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69642" name="文本框 11"/>
            <p:cNvSpPr txBox="1"/>
            <p:nvPr/>
          </p:nvSpPr>
          <p:spPr>
            <a:xfrm>
              <a:off x="477437" y="3002145"/>
              <a:ext cx="543677" cy="307942"/>
            </a:xfrm>
            <a:prstGeom prst="rect">
              <a:avLst/>
            </a:prstGeom>
            <a:noFill/>
            <a:ln w="9525">
              <a:noFill/>
            </a:ln>
          </p:spPr>
          <p:txBody>
            <a:bodyPr wrap="none">
              <a:spAutoFit/>
            </a:bodyPr>
            <a:lstStyle/>
            <a:p>
              <a:r>
                <a:rPr lang="zh-CN" altLang="en-US" sz="1400" b="1" dirty="0">
                  <a:solidFill>
                    <a:srgbClr val="FF0000"/>
                  </a:solidFill>
                  <a:latin typeface="微软雅黑" panose="020B0503020204020204" pitchFamily="34" charset="-122"/>
                </a:rPr>
                <a:t>优点</a:t>
              </a:r>
              <a:endParaRPr lang="en-US" altLang="zh-CN" sz="1400" b="1" dirty="0">
                <a:solidFill>
                  <a:srgbClr val="FF0000"/>
                </a:solidFill>
                <a:latin typeface="微软雅黑" panose="020B0503020204020204" pitchFamily="34" charset="-122"/>
              </a:endParaRPr>
            </a:p>
          </p:txBody>
        </p:sp>
        <p:sp>
          <p:nvSpPr>
            <p:cNvPr id="69643" name="矩形 9"/>
            <p:cNvSpPr/>
            <p:nvPr/>
          </p:nvSpPr>
          <p:spPr>
            <a:xfrm>
              <a:off x="484797" y="3271159"/>
              <a:ext cx="3068026" cy="498390"/>
            </a:xfrm>
            <a:prstGeom prst="rect">
              <a:avLst/>
            </a:prstGeom>
            <a:noFill/>
            <a:ln w="9525">
              <a:noFill/>
            </a:ln>
          </p:spPr>
          <p:txBody>
            <a:bodyPr>
              <a:spAutoFit/>
            </a:bodyPr>
            <a:lstStyle/>
            <a:p>
              <a:pPr algn="just">
                <a:lnSpc>
                  <a:spcPct val="114000"/>
                </a:lnSpc>
              </a:pPr>
              <a:r>
                <a:rPr lang="zh-CN" altLang="en-US" sz="1200" dirty="0"/>
                <a:t>查找效率高</a:t>
              </a:r>
              <a:endParaRPr lang="en-US" altLang="zh-CN" sz="1200" dirty="0"/>
            </a:p>
            <a:p>
              <a:pPr algn="just">
                <a:lnSpc>
                  <a:spcPct val="114000"/>
                </a:lnSpc>
              </a:pPr>
              <a:r>
                <a:rPr lang="zh-CN" altLang="en-US" sz="1200" dirty="0"/>
                <a:t>碎片少，对中小作业有利</a:t>
              </a:r>
              <a:endParaRPr lang="zh-CN" altLang="en-US" sz="1200" dirty="0">
                <a:latin typeface="微软雅黑" panose="020B0503020204020204" pitchFamily="34" charset="-122"/>
              </a:endParaRPr>
            </a:p>
          </p:txBody>
        </p:sp>
      </p:grpSp>
      <p:cxnSp>
        <p:nvCxnSpPr>
          <p:cNvPr id="2" name="直接箭头连接符 1">
            <a:extLst>
              <a:ext uri="{FF2B5EF4-FFF2-40B4-BE49-F238E27FC236}">
                <a16:creationId xmlns:a16="http://schemas.microsoft.com/office/drawing/2014/main" id="{272FA776-271A-AA0C-0F62-F6D79AFE1A85}"/>
              </a:ext>
            </a:extLst>
          </p:cNvPr>
          <p:cNvCxnSpPr>
            <a:cxnSpLocks/>
          </p:cNvCxnSpPr>
          <p:nvPr/>
        </p:nvCxnSpPr>
        <p:spPr>
          <a:xfrm flipH="1">
            <a:off x="4191000" y="1504950"/>
            <a:ext cx="4896636"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56D2865E-A574-BD20-0291-B1A073B90806}"/>
              </a:ext>
            </a:extLst>
          </p:cNvPr>
          <p:cNvSpPr txBox="1"/>
          <p:nvPr/>
        </p:nvSpPr>
        <p:spPr>
          <a:xfrm>
            <a:off x="8620842" y="1536700"/>
            <a:ext cx="466794" cy="430887"/>
          </a:xfrm>
          <a:prstGeom prst="rect">
            <a:avLst/>
          </a:prstGeom>
          <a:noFill/>
          <a:ln w="12700">
            <a:solidFill>
              <a:schemeClr val="tx1"/>
            </a:solidFill>
          </a:ln>
        </p:spPr>
        <p:txBody>
          <a:bodyPr wrap="none" rtlCol="0">
            <a:spAutoFit/>
          </a:bodyPr>
          <a:lstStyle/>
          <a:p>
            <a:pPr algn="l"/>
            <a:r>
              <a:rPr lang="zh-CN" altLang="en-US" sz="1100" dirty="0">
                <a:solidFill>
                  <a:srgbClr val="FF0000"/>
                </a:solidFill>
              </a:rPr>
              <a:t>容量</a:t>
            </a:r>
            <a:endParaRPr lang="en-US" altLang="zh-CN" sz="1100" dirty="0">
              <a:solidFill>
                <a:srgbClr val="FF0000"/>
              </a:solidFill>
            </a:endParaRPr>
          </a:p>
          <a:p>
            <a:pPr algn="l"/>
            <a:r>
              <a:rPr lang="zh-CN" altLang="en-US" sz="1100" dirty="0">
                <a:solidFill>
                  <a:srgbClr val="FF0000"/>
                </a:solidFill>
              </a:rPr>
              <a:t>排序</a:t>
            </a:r>
          </a:p>
        </p:txBody>
      </p:sp>
      <p:sp>
        <p:nvSpPr>
          <p:cNvPr id="5" name="文本框 4">
            <a:extLst>
              <a:ext uri="{FF2B5EF4-FFF2-40B4-BE49-F238E27FC236}">
                <a16:creationId xmlns:a16="http://schemas.microsoft.com/office/drawing/2014/main" id="{B574C871-99F2-8F47-85A4-03AC8CA15F2D}"/>
              </a:ext>
            </a:extLst>
          </p:cNvPr>
          <p:cNvSpPr txBox="1"/>
          <p:nvPr/>
        </p:nvSpPr>
        <p:spPr>
          <a:xfrm>
            <a:off x="6032663" y="1528460"/>
            <a:ext cx="748923"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由大到小</a:t>
            </a:r>
          </a:p>
        </p:txBody>
      </p:sp>
      <p:cxnSp>
        <p:nvCxnSpPr>
          <p:cNvPr id="6" name="直接箭头连接符 5">
            <a:extLst>
              <a:ext uri="{FF2B5EF4-FFF2-40B4-BE49-F238E27FC236}">
                <a16:creationId xmlns:a16="http://schemas.microsoft.com/office/drawing/2014/main" id="{304E1139-58E4-665B-4E81-BDCF08E2C4F4}"/>
              </a:ext>
            </a:extLst>
          </p:cNvPr>
          <p:cNvCxnSpPr>
            <a:cxnSpLocks/>
          </p:cNvCxnSpPr>
          <p:nvPr/>
        </p:nvCxnSpPr>
        <p:spPr>
          <a:xfrm flipH="1">
            <a:off x="3908425" y="3333750"/>
            <a:ext cx="5026811" cy="15875"/>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7BA0DDB-E946-DECB-D024-A9D87655CE56}"/>
              </a:ext>
            </a:extLst>
          </p:cNvPr>
          <p:cNvSpPr txBox="1"/>
          <p:nvPr/>
        </p:nvSpPr>
        <p:spPr>
          <a:xfrm>
            <a:off x="5997738" y="3402340"/>
            <a:ext cx="748923"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重新排序</a:t>
            </a:r>
          </a:p>
        </p:txBody>
      </p:sp>
      <p:sp>
        <p:nvSpPr>
          <p:cNvPr id="8" name="文本框 7">
            <a:extLst>
              <a:ext uri="{FF2B5EF4-FFF2-40B4-BE49-F238E27FC236}">
                <a16:creationId xmlns:a16="http://schemas.microsoft.com/office/drawing/2014/main" id="{E341610C-5DA2-650C-08C6-E7F0130C9ED2}"/>
              </a:ext>
            </a:extLst>
          </p:cNvPr>
          <p:cNvSpPr txBox="1"/>
          <p:nvPr/>
        </p:nvSpPr>
        <p:spPr>
          <a:xfrm>
            <a:off x="8649417" y="3367423"/>
            <a:ext cx="466794" cy="430887"/>
          </a:xfrm>
          <a:prstGeom prst="rect">
            <a:avLst/>
          </a:prstGeom>
          <a:noFill/>
          <a:ln w="12700">
            <a:solidFill>
              <a:schemeClr val="tx1"/>
            </a:solidFill>
          </a:ln>
        </p:spPr>
        <p:txBody>
          <a:bodyPr wrap="none" rtlCol="0">
            <a:spAutoFit/>
          </a:bodyPr>
          <a:lstStyle/>
          <a:p>
            <a:pPr algn="l"/>
            <a:r>
              <a:rPr lang="zh-CN" altLang="en-US" sz="1100" dirty="0">
                <a:solidFill>
                  <a:srgbClr val="FF0000"/>
                </a:solidFill>
              </a:rPr>
              <a:t>容量</a:t>
            </a:r>
            <a:endParaRPr lang="en-US" altLang="zh-CN" sz="1100" dirty="0">
              <a:solidFill>
                <a:srgbClr val="FF0000"/>
              </a:solidFill>
            </a:endParaRPr>
          </a:p>
          <a:p>
            <a:pPr algn="l"/>
            <a:r>
              <a:rPr lang="zh-CN" altLang="en-US" sz="1100" dirty="0">
                <a:solidFill>
                  <a:srgbClr val="FF0000"/>
                </a:solidFill>
              </a:rPr>
              <a:t>排序</a:t>
            </a:r>
          </a:p>
        </p:txBody>
      </p:sp>
      <p:sp>
        <p:nvSpPr>
          <p:cNvPr id="9" name="文本框 8">
            <a:extLst>
              <a:ext uri="{FF2B5EF4-FFF2-40B4-BE49-F238E27FC236}">
                <a16:creationId xmlns:a16="http://schemas.microsoft.com/office/drawing/2014/main" id="{EFE467A3-3C15-1D48-FE61-3786891480A5}"/>
              </a:ext>
            </a:extLst>
          </p:cNvPr>
          <p:cNvSpPr txBox="1"/>
          <p:nvPr/>
        </p:nvSpPr>
        <p:spPr>
          <a:xfrm>
            <a:off x="3712870" y="1233815"/>
            <a:ext cx="325730"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大</a:t>
            </a:r>
          </a:p>
        </p:txBody>
      </p:sp>
      <p:sp>
        <p:nvSpPr>
          <p:cNvPr id="10" name="文本框 9">
            <a:extLst>
              <a:ext uri="{FF2B5EF4-FFF2-40B4-BE49-F238E27FC236}">
                <a16:creationId xmlns:a16="http://schemas.microsoft.com/office/drawing/2014/main" id="{180D0389-9539-082D-468C-C0F0C2BC6BC5}"/>
              </a:ext>
            </a:extLst>
          </p:cNvPr>
          <p:cNvSpPr txBox="1"/>
          <p:nvPr/>
        </p:nvSpPr>
        <p:spPr>
          <a:xfrm>
            <a:off x="8653463" y="1176666"/>
            <a:ext cx="325730"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小</a:t>
            </a:r>
          </a:p>
        </p:txBody>
      </p:sp>
      <p:sp>
        <p:nvSpPr>
          <p:cNvPr id="11" name="文本框 10">
            <a:extLst>
              <a:ext uri="{FF2B5EF4-FFF2-40B4-BE49-F238E27FC236}">
                <a16:creationId xmlns:a16="http://schemas.microsoft.com/office/drawing/2014/main" id="{58B1065C-D435-6937-DEC2-27CCCA316D4E}"/>
              </a:ext>
            </a:extLst>
          </p:cNvPr>
          <p:cNvSpPr txBox="1"/>
          <p:nvPr/>
        </p:nvSpPr>
        <p:spPr>
          <a:xfrm>
            <a:off x="3712870" y="3043558"/>
            <a:ext cx="325730"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大</a:t>
            </a:r>
          </a:p>
        </p:txBody>
      </p:sp>
      <p:sp>
        <p:nvSpPr>
          <p:cNvPr id="13" name="文本框 12">
            <a:extLst>
              <a:ext uri="{FF2B5EF4-FFF2-40B4-BE49-F238E27FC236}">
                <a16:creationId xmlns:a16="http://schemas.microsoft.com/office/drawing/2014/main" id="{26E83700-24B6-0A77-8024-AF27F482CE30}"/>
              </a:ext>
            </a:extLst>
          </p:cNvPr>
          <p:cNvSpPr txBox="1"/>
          <p:nvPr/>
        </p:nvSpPr>
        <p:spPr>
          <a:xfrm>
            <a:off x="8649417" y="3019425"/>
            <a:ext cx="325730"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小</a:t>
            </a: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61722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基于索引搜索的动态分区分配算法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索引分配算法</a:t>
            </a:r>
          </a:p>
        </p:txBody>
      </p:sp>
      <p:sp>
        <p:nvSpPr>
          <p:cNvPr id="9" name="文本框 8">
            <a:extLst>
              <a:ext uri="{FF2B5EF4-FFF2-40B4-BE49-F238E27FC236}">
                <a16:creationId xmlns:a16="http://schemas.microsoft.com/office/drawing/2014/main" id="{55DE3844-06D7-13E0-8BBB-034955786AA7}"/>
              </a:ext>
            </a:extLst>
          </p:cNvPr>
          <p:cNvSpPr txBox="1"/>
          <p:nvPr/>
        </p:nvSpPr>
        <p:spPr>
          <a:xfrm>
            <a:off x="914400" y="1123950"/>
            <a:ext cx="4903907" cy="2480294"/>
          </a:xfrm>
          <a:prstGeom prst="rect">
            <a:avLst/>
          </a:prstGeom>
          <a:noFill/>
          <a:ln w="12700">
            <a:solidFill>
              <a:schemeClr val="tx1"/>
            </a:solidFill>
          </a:ln>
        </p:spPr>
        <p:txBody>
          <a:bodyPr wrap="none" rtlCol="0">
            <a:spAutoFit/>
          </a:bodyPr>
          <a:lstStyle/>
          <a:p>
            <a:pPr algn="l">
              <a:lnSpc>
                <a:spcPct val="200000"/>
              </a:lnSpc>
            </a:pPr>
            <a:r>
              <a:rPr lang="zh-CN" altLang="en-US" sz="1600" dirty="0"/>
              <a:t>基于顺序搜索分配算法适用于不太大系统</a:t>
            </a:r>
            <a:endParaRPr lang="en-US" altLang="zh-CN" sz="1600" dirty="0"/>
          </a:p>
          <a:p>
            <a:pPr algn="l">
              <a:lnSpc>
                <a:spcPct val="200000"/>
              </a:lnSpc>
            </a:pPr>
            <a:r>
              <a:rPr lang="zh-CN" altLang="en-US" sz="1600" dirty="0">
                <a:solidFill>
                  <a:srgbClr val="FF0000"/>
                </a:solidFill>
              </a:rPr>
              <a:t>大中型</a:t>
            </a:r>
            <a:r>
              <a:rPr lang="zh-CN" altLang="en-US" sz="1600" dirty="0"/>
              <a:t>系统采用基于</a:t>
            </a:r>
            <a:r>
              <a:rPr lang="zh-CN" altLang="en-US" sz="1600" dirty="0">
                <a:solidFill>
                  <a:srgbClr val="FF0000"/>
                </a:solidFill>
              </a:rPr>
              <a:t>索引</a:t>
            </a:r>
            <a:r>
              <a:rPr lang="zh-CN" altLang="en-US" sz="1600" dirty="0"/>
              <a:t>的动态分区算法，分三种：</a:t>
            </a:r>
            <a:endParaRPr lang="en-US" altLang="zh-CN" sz="1600" dirty="0"/>
          </a:p>
          <a:p>
            <a:pPr marL="800100" lvl="1" indent="-342900">
              <a:lnSpc>
                <a:spcPct val="200000"/>
              </a:lnSpc>
              <a:buAutoNum type="arabicPeriod"/>
            </a:pPr>
            <a:r>
              <a:rPr lang="zh-CN" altLang="en-US" sz="1600" dirty="0"/>
              <a:t>快速适应算法（分类检索法）</a:t>
            </a:r>
            <a:endParaRPr lang="en-US" altLang="zh-CN" sz="1600" dirty="0"/>
          </a:p>
          <a:p>
            <a:pPr marL="800100" lvl="1" indent="-342900">
              <a:lnSpc>
                <a:spcPct val="200000"/>
              </a:lnSpc>
              <a:buAutoNum type="arabicPeriod"/>
            </a:pPr>
            <a:r>
              <a:rPr lang="zh-CN" altLang="en-US" sz="1600" dirty="0"/>
              <a:t>伙伴系统</a:t>
            </a:r>
            <a:endParaRPr lang="en-US" altLang="zh-CN" sz="1600" dirty="0"/>
          </a:p>
          <a:p>
            <a:pPr marL="800100" lvl="1" indent="-342900">
              <a:lnSpc>
                <a:spcPct val="200000"/>
              </a:lnSpc>
              <a:buAutoNum type="arabicPeriod"/>
            </a:pPr>
            <a:r>
              <a:rPr lang="zh-CN" altLang="en-US" sz="1600" dirty="0"/>
              <a:t>哈希算法</a:t>
            </a:r>
            <a:endParaRPr lang="en-US" altLang="zh-CN" sz="1600" dirty="0"/>
          </a:p>
        </p:txBody>
      </p:sp>
    </p:spTree>
    <p:extLst>
      <p:ext uri="{BB962C8B-B14F-4D97-AF65-F5344CB8AC3E}">
        <p14:creationId xmlns:p14="http://schemas.microsoft.com/office/powerpoint/2010/main" val="987341944"/>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61722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基于索引搜索的动态分区分配算法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索引分配算法</a:t>
            </a:r>
          </a:p>
        </p:txBody>
      </p:sp>
      <p:sp>
        <p:nvSpPr>
          <p:cNvPr id="9" name="文本框 8">
            <a:extLst>
              <a:ext uri="{FF2B5EF4-FFF2-40B4-BE49-F238E27FC236}">
                <a16:creationId xmlns:a16="http://schemas.microsoft.com/office/drawing/2014/main" id="{55DE3844-06D7-13E0-8BBB-034955786AA7}"/>
              </a:ext>
            </a:extLst>
          </p:cNvPr>
          <p:cNvSpPr txBox="1"/>
          <p:nvPr/>
        </p:nvSpPr>
        <p:spPr>
          <a:xfrm>
            <a:off x="578802" y="4171950"/>
            <a:ext cx="3432350" cy="830997"/>
          </a:xfrm>
          <a:prstGeom prst="rect">
            <a:avLst/>
          </a:prstGeom>
          <a:noFill/>
          <a:ln w="12700">
            <a:solidFill>
              <a:schemeClr val="tx1"/>
            </a:solidFill>
          </a:ln>
        </p:spPr>
        <p:txBody>
          <a:bodyPr wrap="none" rtlCol="0">
            <a:spAutoFit/>
          </a:bodyPr>
          <a:lstStyle/>
          <a:p>
            <a:pPr algn="l"/>
            <a:r>
              <a:rPr lang="zh-CN" altLang="en-US" sz="1600" dirty="0"/>
              <a:t>优点：</a:t>
            </a:r>
            <a:endParaRPr lang="en-US" altLang="zh-CN" sz="1600" dirty="0"/>
          </a:p>
          <a:p>
            <a:pPr algn="l"/>
            <a:r>
              <a:rPr lang="en-US" altLang="zh-CN" sz="1600" dirty="0"/>
              <a:t>1.</a:t>
            </a:r>
            <a:r>
              <a:rPr lang="zh-CN" altLang="en-US" sz="1600" dirty="0"/>
              <a:t>不分割分区，无碎片，保留大分区</a:t>
            </a:r>
            <a:endParaRPr lang="en-US" altLang="zh-CN" sz="1600" dirty="0"/>
          </a:p>
          <a:p>
            <a:pPr algn="l"/>
            <a:r>
              <a:rPr lang="en-US" altLang="zh-CN" sz="1600" dirty="0"/>
              <a:t>2.</a:t>
            </a:r>
            <a:r>
              <a:rPr lang="zh-CN" altLang="en-US" sz="1600" dirty="0"/>
              <a:t>查找效率高</a:t>
            </a:r>
            <a:endParaRPr lang="en-US" altLang="zh-CN" sz="1600" dirty="0"/>
          </a:p>
        </p:txBody>
      </p:sp>
      <p:sp>
        <p:nvSpPr>
          <p:cNvPr id="2" name="文本框 1">
            <a:extLst>
              <a:ext uri="{FF2B5EF4-FFF2-40B4-BE49-F238E27FC236}">
                <a16:creationId xmlns:a16="http://schemas.microsoft.com/office/drawing/2014/main" id="{7E5F5041-9A83-E6B8-88C6-BD9BBB18AF7A}"/>
              </a:ext>
            </a:extLst>
          </p:cNvPr>
          <p:cNvSpPr txBox="1"/>
          <p:nvPr/>
        </p:nvSpPr>
        <p:spPr>
          <a:xfrm>
            <a:off x="4114800" y="4168040"/>
            <a:ext cx="4868640" cy="830997"/>
          </a:xfrm>
          <a:prstGeom prst="rect">
            <a:avLst/>
          </a:prstGeom>
          <a:noFill/>
          <a:ln w="12700">
            <a:solidFill>
              <a:schemeClr val="tx1"/>
            </a:solidFill>
          </a:ln>
        </p:spPr>
        <p:txBody>
          <a:bodyPr wrap="none" rtlCol="0">
            <a:spAutoFit/>
          </a:bodyPr>
          <a:lstStyle/>
          <a:p>
            <a:pPr algn="l"/>
            <a:r>
              <a:rPr lang="zh-CN" altLang="en-US" sz="1600" dirty="0"/>
              <a:t>缺点：</a:t>
            </a:r>
            <a:endParaRPr lang="en-US" altLang="zh-CN" sz="1600" dirty="0"/>
          </a:p>
          <a:p>
            <a:pPr algn="l"/>
            <a:r>
              <a:rPr lang="en-US" altLang="zh-CN" sz="1600" dirty="0"/>
              <a:t>1.</a:t>
            </a:r>
            <a:r>
              <a:rPr lang="zh-CN" altLang="en-US" sz="1600" dirty="0">
                <a:solidFill>
                  <a:srgbClr val="FF0000"/>
                </a:solidFill>
              </a:rPr>
              <a:t>归还</a:t>
            </a:r>
            <a:r>
              <a:rPr lang="zh-CN" altLang="en-US" sz="1600" dirty="0"/>
              <a:t>分区复杂，系统开销大</a:t>
            </a:r>
            <a:endParaRPr lang="en-US" altLang="zh-CN" sz="1600" dirty="0"/>
          </a:p>
          <a:p>
            <a:pPr algn="l"/>
            <a:r>
              <a:rPr lang="en-US" altLang="zh-CN" sz="1600" dirty="0"/>
              <a:t>2.</a:t>
            </a:r>
            <a:r>
              <a:rPr lang="zh-CN" altLang="en-US" sz="1600" dirty="0"/>
              <a:t>以进程为单位，一个分区只属于一个进程，有浪费</a:t>
            </a:r>
            <a:endParaRPr lang="en-US" altLang="zh-CN" sz="1600" dirty="0"/>
          </a:p>
        </p:txBody>
      </p:sp>
      <p:sp>
        <p:nvSpPr>
          <p:cNvPr id="3" name="文本框 2">
            <a:extLst>
              <a:ext uri="{FF2B5EF4-FFF2-40B4-BE49-F238E27FC236}">
                <a16:creationId xmlns:a16="http://schemas.microsoft.com/office/drawing/2014/main" id="{2CCDDC61-3A7A-6788-D423-13C8EC331121}"/>
              </a:ext>
            </a:extLst>
          </p:cNvPr>
          <p:cNvSpPr txBox="1"/>
          <p:nvPr/>
        </p:nvSpPr>
        <p:spPr>
          <a:xfrm>
            <a:off x="762000" y="1200150"/>
            <a:ext cx="7160935" cy="1569660"/>
          </a:xfrm>
          <a:prstGeom prst="rect">
            <a:avLst/>
          </a:prstGeom>
          <a:noFill/>
          <a:ln w="12700">
            <a:solidFill>
              <a:schemeClr val="tx1"/>
            </a:solidFill>
          </a:ln>
        </p:spPr>
        <p:txBody>
          <a:bodyPr wrap="none" rtlCol="0">
            <a:spAutoFit/>
          </a:bodyPr>
          <a:lstStyle/>
          <a:p>
            <a:pPr algn="l"/>
            <a:r>
              <a:rPr lang="zh-CN" altLang="en-US" sz="1600" dirty="0"/>
              <a:t>将</a:t>
            </a:r>
            <a:r>
              <a:rPr lang="zh-CN" altLang="en-US" sz="1600" dirty="0">
                <a:solidFill>
                  <a:srgbClr val="FF0000"/>
                </a:solidFill>
              </a:rPr>
              <a:t>空闲分区</a:t>
            </a:r>
            <a:r>
              <a:rPr lang="zh-CN" altLang="en-US" sz="1600" dirty="0"/>
              <a:t>根据</a:t>
            </a:r>
            <a:r>
              <a:rPr lang="zh-CN" altLang="en-US" sz="1600" dirty="0">
                <a:solidFill>
                  <a:srgbClr val="FF0000"/>
                </a:solidFill>
              </a:rPr>
              <a:t>分区大小分类</a:t>
            </a:r>
            <a:r>
              <a:rPr lang="zh-CN" altLang="en-US" sz="1600" dirty="0"/>
              <a:t>，</a:t>
            </a:r>
            <a:r>
              <a:rPr lang="zh-CN" altLang="en-US" sz="1600" dirty="0">
                <a:solidFill>
                  <a:srgbClr val="FF0000"/>
                </a:solidFill>
              </a:rPr>
              <a:t>同一类</a:t>
            </a:r>
            <a:r>
              <a:rPr lang="zh-CN" altLang="en-US" sz="1600" dirty="0"/>
              <a:t>分区大小</a:t>
            </a:r>
            <a:r>
              <a:rPr lang="zh-CN" altLang="en-US" sz="1600" dirty="0">
                <a:solidFill>
                  <a:srgbClr val="FF0000"/>
                </a:solidFill>
              </a:rPr>
              <a:t>相同</a:t>
            </a:r>
            <a:r>
              <a:rPr lang="zh-CN" altLang="en-US" sz="1600" dirty="0"/>
              <a:t>，每一类有一个</a:t>
            </a:r>
            <a:r>
              <a:rPr lang="zh-CN" altLang="en-US" sz="1600" dirty="0">
                <a:solidFill>
                  <a:srgbClr val="FF0000"/>
                </a:solidFill>
              </a:rPr>
              <a:t>分区链表</a:t>
            </a:r>
            <a:endParaRPr lang="en-US" altLang="zh-CN" sz="1600" dirty="0">
              <a:solidFill>
                <a:srgbClr val="FF0000"/>
              </a:solidFill>
            </a:endParaRPr>
          </a:p>
          <a:p>
            <a:pPr algn="l"/>
            <a:r>
              <a:rPr lang="zh-CN" altLang="en-US" sz="1600" dirty="0"/>
              <a:t>建立</a:t>
            </a:r>
            <a:r>
              <a:rPr lang="zh-CN" altLang="en-US" sz="1600" dirty="0">
                <a:solidFill>
                  <a:srgbClr val="FF0000"/>
                </a:solidFill>
              </a:rPr>
              <a:t>索引表</a:t>
            </a:r>
            <a:r>
              <a:rPr lang="zh-CN" altLang="en-US" sz="1600" dirty="0"/>
              <a:t>管理</a:t>
            </a:r>
            <a:r>
              <a:rPr lang="zh-CN" altLang="en-US" sz="1600" dirty="0">
                <a:solidFill>
                  <a:srgbClr val="FF0000"/>
                </a:solidFill>
              </a:rPr>
              <a:t>分区链表</a:t>
            </a:r>
            <a:endParaRPr lang="en-US" altLang="zh-CN" sz="1600" dirty="0">
              <a:solidFill>
                <a:srgbClr val="FF0000"/>
              </a:solidFill>
            </a:endParaRPr>
          </a:p>
          <a:p>
            <a:pPr algn="l"/>
            <a:endParaRPr lang="en-US" altLang="zh-CN" sz="1600" dirty="0">
              <a:solidFill>
                <a:srgbClr val="FF0000"/>
              </a:solidFill>
            </a:endParaRPr>
          </a:p>
          <a:p>
            <a:pPr algn="l"/>
            <a:r>
              <a:rPr lang="zh-CN" altLang="en-US" sz="1600" dirty="0"/>
              <a:t>找到满足</a:t>
            </a:r>
            <a:r>
              <a:rPr lang="zh-CN" altLang="en-US" sz="1600" dirty="0">
                <a:solidFill>
                  <a:srgbClr val="FF0000"/>
                </a:solidFill>
              </a:rPr>
              <a:t>最小空闲分区链表</a:t>
            </a:r>
            <a:r>
              <a:rPr lang="zh-CN" altLang="en-US" sz="1600" dirty="0"/>
              <a:t>，分给进程第一个空闲链表</a:t>
            </a:r>
            <a:endParaRPr lang="en-US" altLang="zh-CN" sz="1600" dirty="0"/>
          </a:p>
          <a:p>
            <a:pPr algn="l"/>
            <a:r>
              <a:rPr lang="zh-CN" altLang="en-US" sz="1600" dirty="0"/>
              <a:t>不分割分区</a:t>
            </a:r>
            <a:endParaRPr lang="en-US" altLang="zh-CN" sz="1600" dirty="0"/>
          </a:p>
          <a:p>
            <a:pPr algn="l"/>
            <a:r>
              <a:rPr lang="zh-CN" altLang="en-US" sz="1600" dirty="0"/>
              <a:t>一个进程占一个内存分区</a:t>
            </a:r>
          </a:p>
        </p:txBody>
      </p:sp>
      <p:sp>
        <p:nvSpPr>
          <p:cNvPr id="4" name="文本框 3">
            <a:extLst>
              <a:ext uri="{FF2B5EF4-FFF2-40B4-BE49-F238E27FC236}">
                <a16:creationId xmlns:a16="http://schemas.microsoft.com/office/drawing/2014/main" id="{413D1693-7B56-66EE-901F-355641A9D0BD}"/>
              </a:ext>
            </a:extLst>
          </p:cNvPr>
          <p:cNvSpPr txBox="1"/>
          <p:nvPr/>
        </p:nvSpPr>
        <p:spPr>
          <a:xfrm>
            <a:off x="762000" y="742950"/>
            <a:ext cx="1415772"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快速适应算法</a:t>
            </a:r>
          </a:p>
        </p:txBody>
      </p:sp>
    </p:spTree>
    <p:extLst>
      <p:ext uri="{BB962C8B-B14F-4D97-AF65-F5344CB8AC3E}">
        <p14:creationId xmlns:p14="http://schemas.microsoft.com/office/powerpoint/2010/main" val="4129449378"/>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61722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基于索引搜索的动态分区分配算法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索引分配算法</a:t>
            </a:r>
          </a:p>
        </p:txBody>
      </p:sp>
      <p:sp>
        <p:nvSpPr>
          <p:cNvPr id="9" name="文本框 8">
            <a:extLst>
              <a:ext uri="{FF2B5EF4-FFF2-40B4-BE49-F238E27FC236}">
                <a16:creationId xmlns:a16="http://schemas.microsoft.com/office/drawing/2014/main" id="{55DE3844-06D7-13E0-8BBB-034955786AA7}"/>
              </a:ext>
            </a:extLst>
          </p:cNvPr>
          <p:cNvSpPr txBox="1"/>
          <p:nvPr/>
        </p:nvSpPr>
        <p:spPr>
          <a:xfrm>
            <a:off x="1066800" y="819150"/>
            <a:ext cx="1005403"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伙伴系统</a:t>
            </a:r>
            <a:endParaRPr lang="en-US" altLang="zh-CN" sz="1600" dirty="0">
              <a:solidFill>
                <a:srgbClr val="FF0000"/>
              </a:solidFill>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E5F5041-9A83-E6B8-88C6-BD9BBB18AF7A}"/>
                  </a:ext>
                </a:extLst>
              </p:cNvPr>
              <p:cNvSpPr txBox="1"/>
              <p:nvPr/>
            </p:nvSpPr>
            <p:spPr>
              <a:xfrm>
                <a:off x="152400" y="1581150"/>
                <a:ext cx="8718349" cy="1531701"/>
              </a:xfrm>
              <a:prstGeom prst="rect">
                <a:avLst/>
              </a:prstGeom>
              <a:noFill/>
              <a:ln w="12700">
                <a:solidFill>
                  <a:schemeClr val="tx1"/>
                </a:solidFill>
              </a:ln>
            </p:spPr>
            <p:txBody>
              <a:bodyPr wrap="none" rtlCol="0">
                <a:spAutoFit/>
              </a:bodyPr>
              <a:lstStyle/>
              <a:p>
                <a:pPr marL="285750" indent="-285750" algn="l">
                  <a:lnSpc>
                    <a:spcPct val="200000"/>
                  </a:lnSpc>
                  <a:buFont typeface="Wingdings" panose="05000000000000000000" pitchFamily="2" charset="2"/>
                  <a:buChar char="n"/>
                </a:pPr>
                <a:r>
                  <a:rPr lang="zh-CN" altLang="en-US" sz="1600" dirty="0"/>
                  <a:t>已分配 和 未分配 分区，大小均为</a:t>
                </a:r>
                <a14:m>
                  <m:oMath xmlns:m="http://schemas.openxmlformats.org/officeDocument/2006/math">
                    <m:sSup>
                      <m:sSupPr>
                        <m:ctrlPr>
                          <a:rPr lang="en-US" altLang="zh-CN" sz="1600" i="1" dirty="0" smtClean="0">
                            <a:latin typeface="Cambria Math" panose="02040503050406030204" pitchFamily="18" charset="0"/>
                          </a:rPr>
                        </m:ctrlPr>
                      </m:sSupPr>
                      <m:e>
                        <m:r>
                          <a:rPr lang="en-US" altLang="zh-CN" sz="1600" b="0" i="1" dirty="0" smtClean="0">
                            <a:latin typeface="Cambria Math" panose="02040503050406030204" pitchFamily="18" charset="0"/>
                          </a:rPr>
                          <m:t>2</m:t>
                        </m:r>
                      </m:e>
                      <m:sup>
                        <m:r>
                          <a:rPr lang="en-US" altLang="zh-CN" sz="1600" b="0" i="1" dirty="0" smtClean="0">
                            <a:latin typeface="Cambria Math" panose="02040503050406030204" pitchFamily="18" charset="0"/>
                          </a:rPr>
                          <m:t>𝑘</m:t>
                        </m:r>
                      </m:sup>
                    </m:sSup>
                  </m:oMath>
                </a14:m>
                <a:r>
                  <a:rPr lang="zh-CN" altLang="en-US" sz="1600" dirty="0"/>
                  <a:t>，</a:t>
                </a:r>
                <a:r>
                  <a:rPr lang="en-US" altLang="zh-CN" sz="1600" dirty="0"/>
                  <a:t>k</a:t>
                </a:r>
                <a:r>
                  <a:rPr lang="zh-CN" altLang="en-US" sz="1600" dirty="0"/>
                  <a:t>为正整数，相同大小的分区有一个双向链表</a:t>
                </a:r>
                <a:endParaRPr lang="en-US" altLang="zh-CN" sz="1600" dirty="0"/>
              </a:p>
              <a:p>
                <a:pPr marL="285750" indent="-285750" algn="l">
                  <a:lnSpc>
                    <a:spcPct val="200000"/>
                  </a:lnSpc>
                  <a:buFont typeface="Wingdings" panose="05000000000000000000" pitchFamily="2" charset="2"/>
                  <a:buChar char="n"/>
                </a:pPr>
                <a:r>
                  <a:rPr lang="zh-CN" altLang="en-US" sz="1600" dirty="0"/>
                  <a:t>当进程请求分区大小</a:t>
                </a:r>
                <a:r>
                  <a:rPr lang="en-US" altLang="zh-CN" sz="1600" dirty="0"/>
                  <a:t>n</a:t>
                </a:r>
                <a:r>
                  <a:rPr lang="zh-CN" altLang="en-US" sz="1600" dirty="0"/>
                  <a:t>，找一个</a:t>
                </a:r>
                <a:r>
                  <a:rPr lang="en-US" altLang="zh-CN" sz="1600" dirty="0" err="1"/>
                  <a:t>i</a:t>
                </a:r>
                <a:r>
                  <a:rPr lang="zh-CN" altLang="en-US" sz="1600" dirty="0"/>
                  <a:t>值，</a:t>
                </a:r>
                <a:r>
                  <a:rPr lang="en-US" altLang="zh-CN" sz="1600" dirty="0" err="1"/>
                  <a:t>i</a:t>
                </a:r>
                <a:r>
                  <a:rPr lang="zh-CN" altLang="en-US" sz="1600" dirty="0"/>
                  <a:t>满足：</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2</m:t>
                        </m:r>
                      </m:e>
                      <m:sup>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p>
                    </m:sSup>
                    <m:r>
                      <a:rPr lang="en-US" altLang="zh-CN" sz="1600" b="0" i="1" smtClean="0">
                        <a:latin typeface="Cambria Math" panose="02040503050406030204" pitchFamily="18" charset="0"/>
                      </a:rPr>
                      <m:t>&lt;</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ea typeface="Cambria Math" panose="02040503050406030204" pitchFamily="18" charset="0"/>
                      </a:rPr>
                      <m:t>≤</m:t>
                    </m:r>
                    <m:sSup>
                      <m:sSupPr>
                        <m:ctrlPr>
                          <a:rPr lang="en-US" altLang="zh-CN" sz="1600" b="0" i="1" smtClean="0">
                            <a:latin typeface="Cambria Math" panose="02040503050406030204" pitchFamily="18" charset="0"/>
                            <a:ea typeface="Cambria Math" panose="02040503050406030204" pitchFamily="18" charset="0"/>
                          </a:rPr>
                        </m:ctrlPr>
                      </m:sSupPr>
                      <m:e>
                        <m:r>
                          <a:rPr lang="en-US" altLang="zh-CN" sz="1600" b="0" i="1" smtClean="0">
                            <a:latin typeface="Cambria Math" panose="02040503050406030204" pitchFamily="18" charset="0"/>
                            <a:ea typeface="Cambria Math" panose="02040503050406030204" pitchFamily="18" charset="0"/>
                          </a:rPr>
                          <m:t>2</m:t>
                        </m:r>
                      </m:e>
                      <m:sup>
                        <m:r>
                          <a:rPr lang="en-US" altLang="zh-CN" sz="1600" b="0" i="1" smtClean="0">
                            <a:latin typeface="Cambria Math" panose="02040503050406030204" pitchFamily="18" charset="0"/>
                            <a:ea typeface="Cambria Math" panose="02040503050406030204" pitchFamily="18" charset="0"/>
                          </a:rPr>
                          <m:t>𝑖</m:t>
                        </m:r>
                      </m:sup>
                    </m:sSup>
                  </m:oMath>
                </a14:m>
                <a:r>
                  <a:rPr lang="zh-CN" altLang="en-US" sz="1600" dirty="0"/>
                  <a:t>，则在大小为</a:t>
                </a:r>
                <a14:m>
                  <m:oMath xmlns:m="http://schemas.openxmlformats.org/officeDocument/2006/math">
                    <m:sSup>
                      <m:sSupPr>
                        <m:ctrlPr>
                          <a:rPr lang="en-US" altLang="zh-CN" sz="1600" b="0" i="1" smtClean="0">
                            <a:latin typeface="Cambria Math" panose="02040503050406030204" pitchFamily="18" charset="0"/>
                            <a:ea typeface="Cambria Math" panose="02040503050406030204" pitchFamily="18" charset="0"/>
                          </a:rPr>
                        </m:ctrlPr>
                      </m:sSupPr>
                      <m:e>
                        <m:r>
                          <a:rPr lang="en-US" altLang="zh-CN" sz="1600" b="0" i="1" smtClean="0">
                            <a:latin typeface="Cambria Math" panose="02040503050406030204" pitchFamily="18" charset="0"/>
                            <a:ea typeface="Cambria Math" panose="02040503050406030204" pitchFamily="18" charset="0"/>
                          </a:rPr>
                          <m:t>2</m:t>
                        </m:r>
                      </m:e>
                      <m:sup>
                        <m:r>
                          <a:rPr lang="en-US" altLang="zh-CN" sz="1600" b="0" i="1" smtClean="0">
                            <a:latin typeface="Cambria Math" panose="02040503050406030204" pitchFamily="18" charset="0"/>
                            <a:ea typeface="Cambria Math" panose="02040503050406030204" pitchFamily="18" charset="0"/>
                          </a:rPr>
                          <m:t>𝑖</m:t>
                        </m:r>
                      </m:sup>
                    </m:sSup>
                  </m:oMath>
                </a14:m>
                <a:r>
                  <a:rPr lang="zh-CN" altLang="en-US" sz="1600" dirty="0"/>
                  <a:t>链表中查找，</a:t>
                </a:r>
                <a:endParaRPr lang="en-US" altLang="zh-CN" sz="1600" dirty="0"/>
              </a:p>
              <a:p>
                <a:pPr algn="l">
                  <a:lnSpc>
                    <a:spcPct val="200000"/>
                  </a:lnSpc>
                </a:pPr>
                <a:r>
                  <a:rPr lang="zh-CN" altLang="en-US" sz="1600" dirty="0"/>
                  <a:t>找不到，则将</a:t>
                </a:r>
                <a14:m>
                  <m:oMath xmlns:m="http://schemas.openxmlformats.org/officeDocument/2006/math">
                    <m:sSup>
                      <m:sSupPr>
                        <m:ctrlPr>
                          <a:rPr lang="en-US"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2</m:t>
                        </m:r>
                      </m:e>
                      <m:sup>
                        <m:r>
                          <a:rPr lang="en-US" altLang="zh-CN" sz="1600" i="1">
                            <a:latin typeface="Cambria Math" panose="02040503050406030204" pitchFamily="18" charset="0"/>
                            <a:ea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+1</m:t>
                        </m:r>
                      </m:sup>
                    </m:sSup>
                  </m:oMath>
                </a14:m>
                <a:r>
                  <a:rPr lang="zh-CN" altLang="en-US" sz="1600" dirty="0"/>
                  <a:t>拆分成两个</a:t>
                </a:r>
                <a14:m>
                  <m:oMath xmlns:m="http://schemas.openxmlformats.org/officeDocument/2006/math">
                    <m:sSup>
                      <m:sSupPr>
                        <m:ctrlPr>
                          <a:rPr lang="en-US"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2</m:t>
                        </m:r>
                      </m:e>
                      <m:sup>
                        <m:r>
                          <a:rPr lang="en-US" altLang="zh-CN" sz="1600" i="1">
                            <a:latin typeface="Cambria Math" panose="02040503050406030204" pitchFamily="18" charset="0"/>
                            <a:ea typeface="Cambria Math" panose="02040503050406030204" pitchFamily="18" charset="0"/>
                          </a:rPr>
                          <m:t>𝑖</m:t>
                        </m:r>
                      </m:sup>
                    </m:sSup>
                  </m:oMath>
                </a14:m>
                <a:r>
                  <a:rPr lang="zh-CN" altLang="en-US" sz="1600" dirty="0"/>
                  <a:t>，一个分配给进程，一个加入大小为</a:t>
                </a:r>
                <a14:m>
                  <m:oMath xmlns:m="http://schemas.openxmlformats.org/officeDocument/2006/math">
                    <m:sSup>
                      <m:sSupPr>
                        <m:ctrlPr>
                          <a:rPr lang="en-US"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2</m:t>
                        </m:r>
                      </m:e>
                      <m:sup>
                        <m:r>
                          <a:rPr lang="en-US" altLang="zh-CN" sz="1600" i="1">
                            <a:latin typeface="Cambria Math" panose="02040503050406030204" pitchFamily="18" charset="0"/>
                            <a:ea typeface="Cambria Math" panose="02040503050406030204" pitchFamily="18" charset="0"/>
                          </a:rPr>
                          <m:t>𝑖</m:t>
                        </m:r>
                      </m:sup>
                    </m:sSup>
                  </m:oMath>
                </a14:m>
                <a:r>
                  <a:rPr lang="zh-CN" altLang="en-US" sz="1600" dirty="0"/>
                  <a:t>空闲分区链表，依次类推</a:t>
                </a:r>
                <a:endParaRPr lang="en-US" altLang="zh-CN" sz="1600" dirty="0"/>
              </a:p>
            </p:txBody>
          </p:sp>
        </mc:Choice>
        <mc:Fallback xmlns="">
          <p:sp>
            <p:nvSpPr>
              <p:cNvPr id="2" name="文本框 1">
                <a:extLst>
                  <a:ext uri="{FF2B5EF4-FFF2-40B4-BE49-F238E27FC236}">
                    <a16:creationId xmlns:a16="http://schemas.microsoft.com/office/drawing/2014/main" id="{7E5F5041-9A83-E6B8-88C6-BD9BBB18AF7A}"/>
                  </a:ext>
                </a:extLst>
              </p:cNvPr>
              <p:cNvSpPr txBox="1">
                <a:spLocks noRot="1" noChangeAspect="1" noMove="1" noResize="1" noEditPoints="1" noAdjustHandles="1" noChangeArrowheads="1" noChangeShapeType="1" noTextEdit="1"/>
              </p:cNvSpPr>
              <p:nvPr/>
            </p:nvSpPr>
            <p:spPr>
              <a:xfrm>
                <a:off x="152400" y="1581150"/>
                <a:ext cx="8718349" cy="1531701"/>
              </a:xfrm>
              <a:prstGeom prst="rect">
                <a:avLst/>
              </a:prstGeom>
              <a:blipFill>
                <a:blip r:embed="rId3"/>
                <a:stretch>
                  <a:fillRect l="-279" b="-3543"/>
                </a:stretch>
              </a:blipFill>
              <a:ln w="12700">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1848263827"/>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61722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基于索引搜索的动态分区分配算法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索引分配算法</a:t>
            </a:r>
          </a:p>
        </p:txBody>
      </p:sp>
      <p:sp>
        <p:nvSpPr>
          <p:cNvPr id="9" name="文本框 8">
            <a:extLst>
              <a:ext uri="{FF2B5EF4-FFF2-40B4-BE49-F238E27FC236}">
                <a16:creationId xmlns:a16="http://schemas.microsoft.com/office/drawing/2014/main" id="{55DE3844-06D7-13E0-8BBB-034955786AA7}"/>
              </a:ext>
            </a:extLst>
          </p:cNvPr>
          <p:cNvSpPr txBox="1"/>
          <p:nvPr/>
        </p:nvSpPr>
        <p:spPr>
          <a:xfrm>
            <a:off x="1066800" y="819150"/>
            <a:ext cx="1005403"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哈希算法</a:t>
            </a:r>
            <a:endParaRPr lang="en-US" altLang="zh-CN" sz="1600" dirty="0">
              <a:solidFill>
                <a:srgbClr val="FF0000"/>
              </a:solidFill>
            </a:endParaRPr>
          </a:p>
        </p:txBody>
      </p:sp>
      <p:sp>
        <p:nvSpPr>
          <p:cNvPr id="2" name="文本框 1">
            <a:extLst>
              <a:ext uri="{FF2B5EF4-FFF2-40B4-BE49-F238E27FC236}">
                <a16:creationId xmlns:a16="http://schemas.microsoft.com/office/drawing/2014/main" id="{7E5F5041-9A83-E6B8-88C6-BD9BBB18AF7A}"/>
              </a:ext>
            </a:extLst>
          </p:cNvPr>
          <p:cNvSpPr txBox="1"/>
          <p:nvPr/>
        </p:nvSpPr>
        <p:spPr>
          <a:xfrm>
            <a:off x="581164" y="1733550"/>
            <a:ext cx="8270213" cy="1495409"/>
          </a:xfrm>
          <a:prstGeom prst="rect">
            <a:avLst/>
          </a:prstGeom>
          <a:noFill/>
          <a:ln w="12700">
            <a:solidFill>
              <a:schemeClr val="tx1"/>
            </a:solidFill>
          </a:ln>
        </p:spPr>
        <p:txBody>
          <a:bodyPr wrap="none" rtlCol="0">
            <a:spAutoFit/>
          </a:bodyPr>
          <a:lstStyle/>
          <a:p>
            <a:pPr marL="285750" indent="-285750" algn="l">
              <a:lnSpc>
                <a:spcPct val="200000"/>
              </a:lnSpc>
              <a:buFont typeface="Wingdings" panose="05000000000000000000" pitchFamily="2" charset="2"/>
              <a:buChar char="n"/>
            </a:pPr>
            <a:r>
              <a:rPr lang="zh-CN" altLang="en-US" sz="1600" dirty="0"/>
              <a:t>利用哈希快速查找的优点，构造一张以</a:t>
            </a:r>
            <a:r>
              <a:rPr lang="zh-CN" altLang="en-US" sz="1600" dirty="0">
                <a:solidFill>
                  <a:srgbClr val="FF0000"/>
                </a:solidFill>
              </a:rPr>
              <a:t>空闲分区大小为关键字</a:t>
            </a:r>
            <a:r>
              <a:rPr lang="zh-CN" altLang="en-US" sz="1600" dirty="0"/>
              <a:t>的</a:t>
            </a:r>
            <a:r>
              <a:rPr lang="zh-CN" altLang="en-US" sz="1600" dirty="0">
                <a:solidFill>
                  <a:srgbClr val="FF0000"/>
                </a:solidFill>
              </a:rPr>
              <a:t>哈希表</a:t>
            </a:r>
            <a:r>
              <a:rPr lang="zh-CN" altLang="en-US" sz="1600" dirty="0"/>
              <a:t>，该表每个表项</a:t>
            </a:r>
            <a:endParaRPr lang="en-US" altLang="zh-CN" sz="1600" dirty="0"/>
          </a:p>
          <a:p>
            <a:pPr algn="l">
              <a:lnSpc>
                <a:spcPct val="200000"/>
              </a:lnSpc>
            </a:pPr>
            <a:r>
              <a:rPr lang="zh-CN" altLang="en-US" sz="1600" dirty="0"/>
              <a:t>记录了一个对应</a:t>
            </a:r>
            <a:r>
              <a:rPr lang="zh-CN" altLang="en-US" sz="1600" dirty="0">
                <a:solidFill>
                  <a:srgbClr val="FF0000"/>
                </a:solidFill>
              </a:rPr>
              <a:t>空闲分区链表</a:t>
            </a:r>
            <a:r>
              <a:rPr lang="zh-CN" altLang="en-US" sz="1600" dirty="0"/>
              <a:t>表头</a:t>
            </a:r>
            <a:r>
              <a:rPr lang="zh-CN" altLang="en-US" sz="1600" dirty="0">
                <a:solidFill>
                  <a:srgbClr val="FF0000"/>
                </a:solidFill>
              </a:rPr>
              <a:t>指针</a:t>
            </a:r>
            <a:endParaRPr lang="en-US" altLang="zh-CN" sz="1600" dirty="0"/>
          </a:p>
          <a:p>
            <a:pPr marL="285750" indent="-285750" algn="l">
              <a:lnSpc>
                <a:spcPct val="200000"/>
              </a:lnSpc>
              <a:buFont typeface="Wingdings" panose="05000000000000000000" pitchFamily="2" charset="2"/>
              <a:buChar char="n"/>
            </a:pPr>
            <a:r>
              <a:rPr lang="zh-CN" altLang="en-US" sz="1600" dirty="0"/>
              <a:t>当分配分区时，根据所需分区大小，通过计算哈希函数得到哈希表中的位置，实现分配</a:t>
            </a:r>
            <a:endParaRPr lang="en-US" altLang="zh-CN" sz="1600" dirty="0"/>
          </a:p>
        </p:txBody>
      </p:sp>
    </p:spTree>
    <p:extLst>
      <p:ext uri="{BB962C8B-B14F-4D97-AF65-F5344CB8AC3E}">
        <p14:creationId xmlns:p14="http://schemas.microsoft.com/office/powerpoint/2010/main" val="3539962074"/>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动态</a:t>
            </a:r>
            <a:r>
              <a:rPr lang="zh-CN" altLang="en-US" sz="2000" b="1" dirty="0">
                <a:solidFill>
                  <a:schemeClr val="bg1">
                    <a:lumMod val="50000"/>
                  </a:schemeClr>
                </a:solidFill>
              </a:rPr>
              <a:t>分区</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内存分配</a:t>
            </a:r>
          </a:p>
        </p:txBody>
      </p:sp>
      <p:pic>
        <p:nvPicPr>
          <p:cNvPr id="8" name="图片 7">
            <a:extLst>
              <a:ext uri="{FF2B5EF4-FFF2-40B4-BE49-F238E27FC236}">
                <a16:creationId xmlns:a16="http://schemas.microsoft.com/office/drawing/2014/main" id="{7FBE1504-B71B-A4E4-5A3D-951780ED6B69}"/>
              </a:ext>
            </a:extLst>
          </p:cNvPr>
          <p:cNvPicPr>
            <a:picLocks noChangeAspect="1"/>
          </p:cNvPicPr>
          <p:nvPr/>
        </p:nvPicPr>
        <p:blipFill>
          <a:blip r:embed="rId3"/>
          <a:stretch>
            <a:fillRect/>
          </a:stretch>
        </p:blipFill>
        <p:spPr>
          <a:xfrm>
            <a:off x="5105400" y="742950"/>
            <a:ext cx="3431874" cy="4283859"/>
          </a:xfrm>
          <a:prstGeom prst="rect">
            <a:avLst/>
          </a:prstGeom>
        </p:spPr>
      </p:pic>
      <p:sp>
        <p:nvSpPr>
          <p:cNvPr id="9" name="文本框 8">
            <a:extLst>
              <a:ext uri="{FF2B5EF4-FFF2-40B4-BE49-F238E27FC236}">
                <a16:creationId xmlns:a16="http://schemas.microsoft.com/office/drawing/2014/main" id="{55DE3844-06D7-13E0-8BBB-034955786AA7}"/>
              </a:ext>
            </a:extLst>
          </p:cNvPr>
          <p:cNvSpPr txBox="1"/>
          <p:nvPr/>
        </p:nvSpPr>
        <p:spPr>
          <a:xfrm>
            <a:off x="914400" y="1123950"/>
            <a:ext cx="3328155" cy="1987852"/>
          </a:xfrm>
          <a:prstGeom prst="rect">
            <a:avLst/>
          </a:prstGeom>
          <a:noFill/>
          <a:ln w="12700">
            <a:solidFill>
              <a:schemeClr val="tx1"/>
            </a:solidFill>
          </a:ln>
        </p:spPr>
        <p:txBody>
          <a:bodyPr wrap="none" rtlCol="0">
            <a:spAutoFit/>
          </a:bodyPr>
          <a:lstStyle/>
          <a:p>
            <a:pPr algn="l">
              <a:lnSpc>
                <a:spcPct val="200000"/>
              </a:lnSpc>
            </a:pPr>
            <a:r>
              <a:rPr lang="zh-CN" altLang="en-US" sz="1600" dirty="0"/>
              <a:t>从空闲分区链（表）中分配</a:t>
            </a:r>
            <a:endParaRPr lang="en-US" altLang="zh-CN" sz="1600" dirty="0"/>
          </a:p>
          <a:p>
            <a:pPr algn="l">
              <a:lnSpc>
                <a:spcPct val="200000"/>
              </a:lnSpc>
            </a:pPr>
            <a:r>
              <a:rPr lang="zh-CN" altLang="en-US" sz="1600" dirty="0"/>
              <a:t>请求分区大小</a:t>
            </a:r>
            <a:r>
              <a:rPr lang="en-US" altLang="zh-CN" sz="1600" dirty="0" err="1"/>
              <a:t>u.size</a:t>
            </a:r>
            <a:endParaRPr lang="en-US" altLang="zh-CN" sz="1600" dirty="0"/>
          </a:p>
          <a:p>
            <a:pPr algn="l">
              <a:lnSpc>
                <a:spcPct val="200000"/>
              </a:lnSpc>
            </a:pPr>
            <a:r>
              <a:rPr lang="zh-CN" altLang="en-US" sz="1600" dirty="0"/>
              <a:t>每个空闲分区大小</a:t>
            </a:r>
            <a:r>
              <a:rPr lang="en-US" altLang="zh-CN" sz="1600" dirty="0" err="1"/>
              <a:t>m.size</a:t>
            </a:r>
            <a:endParaRPr lang="en-US" altLang="zh-CN" sz="1600" dirty="0"/>
          </a:p>
          <a:p>
            <a:pPr algn="l">
              <a:lnSpc>
                <a:spcPct val="200000"/>
              </a:lnSpc>
            </a:pPr>
            <a:r>
              <a:rPr lang="zh-CN" altLang="en-US" sz="1600" dirty="0"/>
              <a:t>最小内存碎片为</a:t>
            </a:r>
            <a:r>
              <a:rPr lang="en-US" altLang="zh-CN" sz="1600" dirty="0"/>
              <a:t>size</a:t>
            </a:r>
            <a:r>
              <a:rPr lang="zh-CN" altLang="en-US" sz="1600" dirty="0"/>
              <a:t>（不可再分）</a:t>
            </a:r>
          </a:p>
        </p:txBody>
      </p:sp>
      <p:sp>
        <p:nvSpPr>
          <p:cNvPr id="10" name="文本框 9">
            <a:extLst>
              <a:ext uri="{FF2B5EF4-FFF2-40B4-BE49-F238E27FC236}">
                <a16:creationId xmlns:a16="http://schemas.microsoft.com/office/drawing/2014/main" id="{BE0E65EE-330D-A650-31A0-186A5F910E00}"/>
              </a:ext>
            </a:extLst>
          </p:cNvPr>
          <p:cNvSpPr txBox="1"/>
          <p:nvPr/>
        </p:nvSpPr>
        <p:spPr>
          <a:xfrm>
            <a:off x="7543800" y="1428750"/>
            <a:ext cx="877163" cy="230832"/>
          </a:xfrm>
          <a:prstGeom prst="rect">
            <a:avLst/>
          </a:prstGeom>
          <a:solidFill>
            <a:schemeClr val="bg1"/>
          </a:solidFill>
          <a:ln w="12700">
            <a:solidFill>
              <a:srgbClr val="FF0000"/>
            </a:solidFill>
          </a:ln>
        </p:spPr>
        <p:txBody>
          <a:bodyPr wrap="none" rtlCol="0">
            <a:spAutoFit/>
          </a:bodyPr>
          <a:lstStyle/>
          <a:p>
            <a:pPr algn="l"/>
            <a:r>
              <a:rPr lang="zh-CN" altLang="en-US" sz="900" dirty="0"/>
              <a:t>找不到，阻塞</a:t>
            </a:r>
          </a:p>
        </p:txBody>
      </p:sp>
      <p:sp>
        <p:nvSpPr>
          <p:cNvPr id="13" name="文本框 12">
            <a:extLst>
              <a:ext uri="{FF2B5EF4-FFF2-40B4-BE49-F238E27FC236}">
                <a16:creationId xmlns:a16="http://schemas.microsoft.com/office/drawing/2014/main" id="{E03DAD5E-DCAD-A807-CF8F-014DED2E7DF8}"/>
              </a:ext>
            </a:extLst>
          </p:cNvPr>
          <p:cNvSpPr txBox="1"/>
          <p:nvPr/>
        </p:nvSpPr>
        <p:spPr>
          <a:xfrm>
            <a:off x="5943600" y="2038350"/>
            <a:ext cx="271228" cy="261610"/>
          </a:xfrm>
          <a:prstGeom prst="rect">
            <a:avLst/>
          </a:prstGeom>
          <a:noFill/>
          <a:ln w="12700">
            <a:noFill/>
          </a:ln>
        </p:spPr>
        <p:txBody>
          <a:bodyPr wrap="none" rtlCol="0">
            <a:spAutoFit/>
          </a:bodyPr>
          <a:lstStyle/>
          <a:p>
            <a:pPr algn="l"/>
            <a:r>
              <a:rPr lang="en-US" altLang="zh-CN" sz="1100" dirty="0">
                <a:solidFill>
                  <a:srgbClr val="FF0000"/>
                </a:solidFill>
              </a:rPr>
              <a:t>u</a:t>
            </a:r>
            <a:endParaRPr lang="zh-CN" altLang="en-US" sz="1100" dirty="0">
              <a:solidFill>
                <a:srgbClr val="FF0000"/>
              </a:solidFill>
            </a:endParaRPr>
          </a:p>
        </p:txBody>
      </p:sp>
    </p:spTree>
    <p:extLst>
      <p:ext uri="{BB962C8B-B14F-4D97-AF65-F5344CB8AC3E}">
        <p14:creationId xmlns:p14="http://schemas.microsoft.com/office/powerpoint/2010/main" val="2655764686"/>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动态分区分配：回收内存</a:t>
            </a:r>
          </a:p>
        </p:txBody>
      </p:sp>
      <p:sp>
        <p:nvSpPr>
          <p:cNvPr id="2" name="文本框 1"/>
          <p:cNvSpPr txBox="1"/>
          <p:nvPr/>
        </p:nvSpPr>
        <p:spPr>
          <a:xfrm>
            <a:off x="177165" y="1957070"/>
            <a:ext cx="7964805" cy="645160"/>
          </a:xfrm>
          <a:prstGeom prst="rect">
            <a:avLst/>
          </a:prstGeom>
          <a:noFill/>
        </p:spPr>
        <p:txBody>
          <a:bodyPr wrap="square" rtlCol="0" anchor="t">
            <a:spAutoFit/>
          </a:bodyPr>
          <a:lstStyle/>
          <a:p>
            <a:r>
              <a:rPr lang="zh-CN" altLang="en-US" sz="1800" dirty="0"/>
              <a:t>情况</a:t>
            </a:r>
            <a:r>
              <a:rPr lang="zh-CN" altLang="en-US" dirty="0"/>
              <a:t>二</a:t>
            </a:r>
            <a:r>
              <a:rPr lang="zh-CN" altLang="en-US" sz="1800" dirty="0"/>
              <a:t>：回收区的后边有一个相邻的空闲分区</a:t>
            </a:r>
            <a:r>
              <a:rPr lang="en-US" altLang="zh-CN" sz="1800" dirty="0">
                <a:solidFill>
                  <a:srgbClr val="FF0000"/>
                </a:solidFill>
              </a:rPr>
              <a:t>F2</a:t>
            </a:r>
            <a:endParaRPr lang="zh-CN" altLang="en-US" sz="1800" dirty="0">
              <a:solidFill>
                <a:srgbClr val="FF0000"/>
              </a:solidFill>
            </a:endParaRPr>
          </a:p>
          <a:p>
            <a:r>
              <a:rPr lang="zh-CN" altLang="en-US" sz="1800" dirty="0"/>
              <a:t>处理的方法就是两个相邻空闲分区合并为一个，</a:t>
            </a:r>
            <a:r>
              <a:rPr lang="zh-CN" altLang="en-US" sz="1800" dirty="0">
                <a:sym typeface="+mn-ea"/>
              </a:rPr>
              <a:t>更新空闲分区表</a:t>
            </a:r>
            <a:r>
              <a:rPr lang="zh-CN" altLang="en-US" sz="1800" dirty="0"/>
              <a:t>。</a:t>
            </a:r>
          </a:p>
        </p:txBody>
      </p:sp>
      <p:sp>
        <p:nvSpPr>
          <p:cNvPr id="3" name="文本框 2"/>
          <p:cNvSpPr txBox="1"/>
          <p:nvPr/>
        </p:nvSpPr>
        <p:spPr>
          <a:xfrm>
            <a:off x="203200" y="1113790"/>
            <a:ext cx="6272530" cy="645160"/>
          </a:xfrm>
          <a:prstGeom prst="rect">
            <a:avLst/>
          </a:prstGeom>
          <a:noFill/>
        </p:spPr>
        <p:txBody>
          <a:bodyPr wrap="square" rtlCol="0" anchor="t">
            <a:spAutoFit/>
          </a:bodyPr>
          <a:lstStyle/>
          <a:p>
            <a:r>
              <a:rPr lang="zh-CN" altLang="en-US" sz="1800" dirty="0"/>
              <a:t>情况一</a:t>
            </a:r>
            <a:r>
              <a:rPr lang="zh-CN" altLang="en-US" sz="1800" dirty="0">
                <a:sym typeface="+mn-ea"/>
              </a:rPr>
              <a:t>：</a:t>
            </a:r>
            <a:r>
              <a:rPr lang="zh-CN" altLang="en-US" sz="1800" dirty="0"/>
              <a:t>回收区的前面有一个相邻的空闲分区</a:t>
            </a:r>
            <a:r>
              <a:rPr lang="en-US" altLang="zh-CN" sz="1800" dirty="0">
                <a:solidFill>
                  <a:srgbClr val="FF0000"/>
                </a:solidFill>
              </a:rPr>
              <a:t>F1</a:t>
            </a:r>
            <a:endParaRPr lang="zh-CN" altLang="en-US" sz="1800" dirty="0"/>
          </a:p>
          <a:p>
            <a:r>
              <a:rPr lang="zh-CN" altLang="en-US" sz="1800" dirty="0"/>
              <a:t>把两个空闲分区合二为一，更新空闲分区表</a:t>
            </a:r>
          </a:p>
        </p:txBody>
      </p:sp>
      <p:sp>
        <p:nvSpPr>
          <p:cNvPr id="4" name="文本框 3"/>
          <p:cNvSpPr txBox="1"/>
          <p:nvPr/>
        </p:nvSpPr>
        <p:spPr>
          <a:xfrm>
            <a:off x="203200" y="2800350"/>
            <a:ext cx="7938770" cy="645160"/>
          </a:xfrm>
          <a:prstGeom prst="rect">
            <a:avLst/>
          </a:prstGeom>
          <a:noFill/>
        </p:spPr>
        <p:txBody>
          <a:bodyPr wrap="square" rtlCol="0" anchor="t">
            <a:spAutoFit/>
          </a:bodyPr>
          <a:lstStyle/>
          <a:p>
            <a:r>
              <a:rPr lang="zh-CN" altLang="en-US" sz="1800" dirty="0"/>
              <a:t>情况三</a:t>
            </a:r>
            <a:r>
              <a:rPr lang="zh-CN" altLang="en-US" sz="1800" dirty="0">
                <a:sym typeface="+mn-ea"/>
              </a:rPr>
              <a:t>：</a:t>
            </a:r>
            <a:r>
              <a:rPr lang="zh-CN" altLang="en-US" sz="1800" dirty="0"/>
              <a:t>回收区的前后各有一个相邻的空闲分区。</a:t>
            </a:r>
          </a:p>
          <a:p>
            <a:r>
              <a:rPr lang="zh-CN" altLang="en-US" sz="1800" dirty="0"/>
              <a:t>三个空闲分区变为一个空闲分区，修改分区大小</a:t>
            </a:r>
          </a:p>
        </p:txBody>
      </p:sp>
      <p:sp>
        <p:nvSpPr>
          <p:cNvPr id="5" name="文本框 4"/>
          <p:cNvSpPr txBox="1"/>
          <p:nvPr/>
        </p:nvSpPr>
        <p:spPr>
          <a:xfrm>
            <a:off x="152400" y="3867150"/>
            <a:ext cx="7938770" cy="922020"/>
          </a:xfrm>
          <a:prstGeom prst="rect">
            <a:avLst/>
          </a:prstGeom>
          <a:noFill/>
        </p:spPr>
        <p:txBody>
          <a:bodyPr wrap="square" rtlCol="0" anchor="t">
            <a:spAutoFit/>
          </a:bodyPr>
          <a:lstStyle/>
          <a:p>
            <a:r>
              <a:rPr lang="zh-CN" altLang="en-US" sz="1800"/>
              <a:t>情况四</a:t>
            </a:r>
            <a:r>
              <a:rPr lang="zh-CN" altLang="en-US" sz="1800">
                <a:sym typeface="+mn-ea"/>
              </a:rPr>
              <a:t>：</a:t>
            </a:r>
            <a:r>
              <a:rPr lang="zh-CN" altLang="en-US" sz="1800"/>
              <a:t>回收区前后后没有相邻的空闲分区。</a:t>
            </a:r>
          </a:p>
          <a:p>
            <a:r>
              <a:rPr lang="zh-CN" altLang="en-US" sz="1800"/>
              <a:t>新增一块空闲分区，</a:t>
            </a:r>
            <a:r>
              <a:rPr lang="zh-CN" altLang="en-US" sz="1800">
                <a:sym typeface="+mn-ea"/>
              </a:rPr>
              <a:t>更新空闲分区表</a:t>
            </a:r>
            <a:endParaRPr lang="zh-CN" altLang="en-US" sz="1800"/>
          </a:p>
          <a:p>
            <a:endParaRPr lang="zh-CN" altLang="en-US" sz="1800"/>
          </a:p>
        </p:txBody>
      </p:sp>
      <p:pic>
        <p:nvPicPr>
          <p:cNvPr id="6" name="图片 5"/>
          <p:cNvPicPr>
            <a:picLocks noChangeAspect="1"/>
          </p:cNvPicPr>
          <p:nvPr/>
        </p:nvPicPr>
        <p:blipFill>
          <a:blip r:embed="rId3"/>
          <a:stretch>
            <a:fillRect/>
          </a:stretch>
        </p:blipFill>
        <p:spPr>
          <a:xfrm>
            <a:off x="5187950" y="2789752"/>
            <a:ext cx="3879850" cy="2305816"/>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38359" y="209496"/>
            <a:ext cx="5269706" cy="398780"/>
          </a:xfrm>
          <a:prstGeom prst="rect">
            <a:avLst/>
          </a:prstGeom>
        </p:spPr>
        <p:txBody>
          <a:bodyPr wrap="square">
            <a:spAutoFit/>
          </a:bodyPr>
          <a:lstStyle/>
          <a:p>
            <a:r>
              <a:rPr lang="zh-CN" altLang="en-US" sz="2000" b="1" noProof="0" dirty="0">
                <a:solidFill>
                  <a:schemeClr val="bg1">
                    <a:lumMod val="50000"/>
                  </a:schemeClr>
                </a:solidFill>
              </a:rPr>
              <a:t>动态可重定位分区分配</a:t>
            </a:r>
          </a:p>
        </p:txBody>
      </p:sp>
      <p:sp>
        <p:nvSpPr>
          <p:cNvPr id="221" name="i$lîďê"/>
          <p:cNvSpPr/>
          <p:nvPr/>
        </p:nvSpPr>
        <p:spPr>
          <a:xfrm>
            <a:off x="1351859" y="3525849"/>
            <a:ext cx="7297719" cy="294658"/>
          </a:xfrm>
          <a:prstGeom prst="rect">
            <a:avLst/>
          </a:prstGeom>
          <a:noFill/>
          <a:ln>
            <a:noFill/>
          </a:ln>
        </p:spPr>
        <p:txBody>
          <a:bodyPr wrap="square" lIns="68580" tIns="34290" rIns="68580" bIns="34290" anchor="ctr" anchorCtr="0">
            <a:noAutofit/>
          </a:bodyPr>
          <a:lstStyle/>
          <a:p>
            <a:r>
              <a:rPr lang="zh-CN" altLang="en-US" sz="1800" dirty="0">
                <a:solidFill>
                  <a:srgbClr val="FF0000"/>
                </a:solidFill>
              </a:rPr>
              <a:t>动态重定位</a:t>
            </a:r>
            <a:r>
              <a:rPr lang="zh-CN" altLang="en-US" sz="1800" dirty="0"/>
              <a:t>：在</a:t>
            </a:r>
            <a:r>
              <a:rPr lang="zh-CN" altLang="en-US" sz="1800" dirty="0">
                <a:solidFill>
                  <a:srgbClr val="FF0000"/>
                </a:solidFill>
              </a:rPr>
              <a:t>指令运行时</a:t>
            </a:r>
            <a:r>
              <a:rPr lang="zh-CN" altLang="en-US" sz="1800" dirty="0"/>
              <a:t>，实现</a:t>
            </a:r>
            <a:r>
              <a:rPr lang="zh-CN" altLang="en-US" sz="1800" dirty="0">
                <a:solidFill>
                  <a:srgbClr val="FF0000"/>
                </a:solidFill>
              </a:rPr>
              <a:t>地址转换</a:t>
            </a:r>
            <a:r>
              <a:rPr lang="en-US" altLang="zh-CN" sz="1800" dirty="0"/>
              <a:t>(</a:t>
            </a:r>
            <a:r>
              <a:rPr lang="zh-CN" altLang="en-US" sz="1800" dirty="0"/>
              <a:t>相对地址转换为绝对地址</a:t>
            </a:r>
            <a:r>
              <a:rPr lang="en-US" altLang="zh-CN" sz="1800" dirty="0"/>
              <a:t>)</a:t>
            </a:r>
          </a:p>
        </p:txBody>
      </p:sp>
      <p:sp>
        <p:nvSpPr>
          <p:cNvPr id="223" name="ïṧḷïḋè"/>
          <p:cNvSpPr/>
          <p:nvPr/>
        </p:nvSpPr>
        <p:spPr>
          <a:xfrm>
            <a:off x="1351861" y="4064756"/>
            <a:ext cx="7012967" cy="311327"/>
          </a:xfrm>
          <a:prstGeom prst="rect">
            <a:avLst/>
          </a:prstGeom>
          <a:noFill/>
          <a:ln>
            <a:noFill/>
          </a:ln>
        </p:spPr>
        <p:txBody>
          <a:bodyPr wrap="square" lIns="68580" tIns="34290" rIns="68580" bIns="34290" anchor="ctr" anchorCtr="0">
            <a:noAutofit/>
          </a:bodyPr>
          <a:lstStyle/>
          <a:p>
            <a:r>
              <a:rPr lang="zh-CN" altLang="en-US" sz="1800" dirty="0">
                <a:solidFill>
                  <a:srgbClr val="FF0000"/>
                </a:solidFill>
                <a:sym typeface="+mn-ea"/>
              </a:rPr>
              <a:t>动态可重定位分区</a:t>
            </a:r>
            <a:r>
              <a:rPr lang="zh-CN" altLang="en-US" sz="1800" dirty="0">
                <a:solidFill>
                  <a:srgbClr val="FF0000"/>
                </a:solidFill>
              </a:rPr>
              <a:t>分配</a:t>
            </a:r>
            <a:r>
              <a:rPr lang="zh-CN" altLang="en-US" sz="1800" dirty="0"/>
              <a:t>算法：类似于</a:t>
            </a:r>
            <a:r>
              <a:rPr lang="zh-CN" altLang="en-US" sz="1800" dirty="0">
                <a:solidFill>
                  <a:srgbClr val="FF0000"/>
                </a:solidFill>
              </a:rPr>
              <a:t>动态分区分配算法</a:t>
            </a:r>
            <a:r>
              <a:rPr lang="zh-CN" altLang="en-US" sz="1800" dirty="0"/>
              <a:t>，增加了紧凑的功能</a:t>
            </a:r>
          </a:p>
        </p:txBody>
      </p:sp>
      <p:sp>
        <p:nvSpPr>
          <p:cNvPr id="224" name="îs1iďé"/>
          <p:cNvSpPr/>
          <p:nvPr/>
        </p:nvSpPr>
        <p:spPr>
          <a:xfrm>
            <a:off x="1162317" y="1219553"/>
            <a:ext cx="7487262" cy="1117958"/>
          </a:xfrm>
          <a:prstGeom prst="rect">
            <a:avLst/>
          </a:prstGeom>
          <a:noFill/>
          <a:ln>
            <a:noFill/>
          </a:ln>
        </p:spPr>
        <p:txBody>
          <a:bodyPr wrap="square" lIns="68580" tIns="34290" rIns="68580" bIns="34290" anchor="t" anchorCtr="0">
            <a:noAutofit/>
          </a:bodyPr>
          <a:lstStyle/>
          <a:p>
            <a:pPr marL="342900" indent="-342900">
              <a:lnSpc>
                <a:spcPct val="120000"/>
              </a:lnSpc>
              <a:spcBef>
                <a:spcPts val="800"/>
              </a:spcBef>
              <a:buClr>
                <a:srgbClr val="FF0000"/>
              </a:buClr>
              <a:buFont typeface="Wingdings" panose="05000000000000000000" pitchFamily="2" charset="2"/>
              <a:buChar char="Ø"/>
            </a:pPr>
            <a:r>
              <a:rPr lang="zh-CN" altLang="en-US" sz="1800" dirty="0">
                <a:solidFill>
                  <a:srgbClr val="FF0000"/>
                </a:solidFill>
              </a:rPr>
              <a:t>碎片</a:t>
            </a:r>
            <a:r>
              <a:rPr lang="zh-CN" altLang="en-US" sz="1800" dirty="0"/>
              <a:t>：一个系统或用户程序</a:t>
            </a:r>
            <a:r>
              <a:rPr lang="zh-CN" altLang="en-US" sz="1800" dirty="0">
                <a:solidFill>
                  <a:srgbClr val="FF0000"/>
                </a:solidFill>
              </a:rPr>
              <a:t>必须</a:t>
            </a:r>
            <a:r>
              <a:rPr lang="zh-CN" altLang="en-US" sz="1800" dirty="0"/>
              <a:t>装入一个</a:t>
            </a:r>
            <a:r>
              <a:rPr lang="zh-CN" altLang="en-US" sz="1800" dirty="0">
                <a:solidFill>
                  <a:srgbClr val="FF0000"/>
                </a:solidFill>
              </a:rPr>
              <a:t>连续的内存空间</a:t>
            </a:r>
            <a:r>
              <a:rPr lang="zh-CN" altLang="en-US" sz="1800" dirty="0"/>
              <a:t>，内存空间</a:t>
            </a:r>
            <a:r>
              <a:rPr lang="zh-CN" altLang="en-US" sz="1800" dirty="0">
                <a:solidFill>
                  <a:srgbClr val="FF0000"/>
                </a:solidFill>
              </a:rPr>
              <a:t>分割</a:t>
            </a:r>
            <a:r>
              <a:rPr lang="zh-CN" altLang="en-US" sz="1800" dirty="0"/>
              <a:t>为许多</a:t>
            </a:r>
            <a:r>
              <a:rPr lang="zh-CN" altLang="en-US" sz="1800" dirty="0">
                <a:solidFill>
                  <a:srgbClr val="FF0000"/>
                </a:solidFill>
              </a:rPr>
              <a:t>小分区</a:t>
            </a:r>
            <a:r>
              <a:rPr lang="zh-CN" altLang="en-US" sz="1800" dirty="0"/>
              <a:t>，及时</a:t>
            </a:r>
            <a:r>
              <a:rPr lang="zh-CN" altLang="en-US" sz="1800" dirty="0">
                <a:solidFill>
                  <a:srgbClr val="FF0000"/>
                </a:solidFill>
              </a:rPr>
              <a:t>小分区总容量</a:t>
            </a:r>
            <a:r>
              <a:rPr lang="zh-CN" altLang="en-US" sz="1800" dirty="0"/>
              <a:t>＞装入程序体积，也</a:t>
            </a:r>
            <a:r>
              <a:rPr lang="zh-CN" altLang="en-US" sz="1800" dirty="0">
                <a:solidFill>
                  <a:srgbClr val="FF0000"/>
                </a:solidFill>
              </a:rPr>
              <a:t>无法装入</a:t>
            </a:r>
          </a:p>
          <a:p>
            <a:pPr marL="342900" indent="-342900">
              <a:lnSpc>
                <a:spcPct val="120000"/>
              </a:lnSpc>
              <a:spcBef>
                <a:spcPts val="800"/>
              </a:spcBef>
              <a:buClr>
                <a:srgbClr val="FF0000"/>
              </a:buClr>
              <a:buFont typeface="Wingdings" panose="05000000000000000000" pitchFamily="2" charset="2"/>
              <a:buChar char="Ø"/>
            </a:pPr>
            <a:r>
              <a:rPr lang="zh-CN" altLang="en-US" sz="1800" b="1" dirty="0">
                <a:solidFill>
                  <a:srgbClr val="FF0000"/>
                </a:solidFill>
              </a:rPr>
              <a:t>解决方案：把内存中所有作业都移动，使其全相邻</a:t>
            </a:r>
            <a:endParaRPr lang="zh-CN" altLang="en-US" sz="1800" dirty="0"/>
          </a:p>
          <a:p>
            <a:pPr marL="342900" indent="-342900">
              <a:lnSpc>
                <a:spcPct val="120000"/>
              </a:lnSpc>
              <a:spcBef>
                <a:spcPts val="800"/>
              </a:spcBef>
              <a:buClr>
                <a:srgbClr val="FF0000"/>
              </a:buClr>
              <a:buFont typeface="Wingdings" panose="05000000000000000000" pitchFamily="2" charset="2"/>
              <a:buChar char="Ø"/>
            </a:pPr>
            <a:r>
              <a:rPr lang="zh-CN" altLang="en-US" sz="1800" dirty="0">
                <a:solidFill>
                  <a:srgbClr val="FF0000"/>
                </a:solidFill>
              </a:rPr>
              <a:t>紧凑</a:t>
            </a:r>
            <a:r>
              <a:rPr lang="zh-CN" altLang="en-US" sz="1800" dirty="0"/>
              <a:t>：通过</a:t>
            </a:r>
            <a:r>
              <a:rPr lang="zh-CN" altLang="en-US" sz="1800" dirty="0">
                <a:solidFill>
                  <a:srgbClr val="FF0000"/>
                </a:solidFill>
              </a:rPr>
              <a:t>移动</a:t>
            </a:r>
            <a:r>
              <a:rPr lang="zh-CN" altLang="en-US" sz="1800" dirty="0"/>
              <a:t>内存中的</a:t>
            </a:r>
            <a:r>
              <a:rPr lang="zh-CN" altLang="en-US" sz="1800" dirty="0">
                <a:solidFill>
                  <a:srgbClr val="FF0000"/>
                </a:solidFill>
              </a:rPr>
              <a:t>作业位置</a:t>
            </a:r>
            <a:r>
              <a:rPr lang="zh-CN" altLang="en-US" sz="1800" dirty="0"/>
              <a:t>，以把原来多个分散的</a:t>
            </a:r>
            <a:r>
              <a:rPr lang="zh-CN" altLang="en-US" sz="1800" dirty="0">
                <a:solidFill>
                  <a:srgbClr val="FF0000"/>
                </a:solidFill>
              </a:rPr>
              <a:t>小分区拼接</a:t>
            </a:r>
            <a:r>
              <a:rPr lang="zh-CN" altLang="en-US" sz="1800" dirty="0"/>
              <a:t>成一个</a:t>
            </a:r>
            <a:r>
              <a:rPr lang="zh-CN" altLang="en-US" sz="1800" dirty="0">
                <a:solidFill>
                  <a:srgbClr val="FF0000"/>
                </a:solidFill>
              </a:rPr>
              <a:t>大分区</a:t>
            </a:r>
            <a:r>
              <a:rPr lang="zh-CN" altLang="en-US" sz="1800" dirty="0"/>
              <a:t>的方法，也叫“拼接”</a:t>
            </a:r>
          </a:p>
        </p:txBody>
      </p:sp>
      <p:sp>
        <p:nvSpPr>
          <p:cNvPr id="225" name="íšḻíḑê"/>
          <p:cNvSpPr/>
          <p:nvPr/>
        </p:nvSpPr>
        <p:spPr>
          <a:xfrm>
            <a:off x="1351860" y="868131"/>
            <a:ext cx="2772038" cy="304310"/>
          </a:xfrm>
          <a:prstGeom prst="rect">
            <a:avLst/>
          </a:prstGeom>
          <a:noFill/>
          <a:ln>
            <a:noFill/>
          </a:ln>
        </p:spPr>
        <p:txBody>
          <a:bodyPr wrap="square" lIns="68580" tIns="34290" rIns="68580" bIns="34290" anchor="ctr" anchorCtr="0">
            <a:noAutofit/>
          </a:bodyPr>
          <a:lstStyle/>
          <a:p>
            <a:r>
              <a:rPr lang="zh-CN" altLang="en-US" sz="1800" dirty="0"/>
              <a:t>连续分配方式存在的问题 </a:t>
            </a:r>
          </a:p>
        </p:txBody>
      </p:sp>
      <p:sp>
        <p:nvSpPr>
          <p:cNvPr id="226" name="îSļiḓè"/>
          <p:cNvSpPr/>
          <p:nvPr/>
        </p:nvSpPr>
        <p:spPr>
          <a:xfrm>
            <a:off x="839233" y="836528"/>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27" name="íṥḻîḓe"/>
          <p:cNvSpPr/>
          <p:nvPr/>
        </p:nvSpPr>
        <p:spPr>
          <a:xfrm>
            <a:off x="839233" y="4002805"/>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28" name="îşļiḓè"/>
          <p:cNvSpPr/>
          <p:nvPr/>
        </p:nvSpPr>
        <p:spPr>
          <a:xfrm>
            <a:off x="839233" y="3350124"/>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29" name="îṡḷíďe"/>
          <p:cNvSpPr/>
          <p:nvPr/>
        </p:nvSpPr>
        <p:spPr>
          <a:xfrm>
            <a:off x="981924" y="983632"/>
            <a:ext cx="195860" cy="1859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230" name="íSlíḋe"/>
          <p:cNvSpPr/>
          <p:nvPr/>
        </p:nvSpPr>
        <p:spPr>
          <a:xfrm>
            <a:off x="981923" y="3516637"/>
            <a:ext cx="195861" cy="17160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231" name="ïśḷïḓe"/>
          <p:cNvSpPr/>
          <p:nvPr/>
        </p:nvSpPr>
        <p:spPr>
          <a:xfrm>
            <a:off x="1003628" y="4144900"/>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159" y="133296"/>
            <a:ext cx="5269706" cy="398780"/>
          </a:xfrm>
          <a:prstGeom prst="rect">
            <a:avLst/>
          </a:prstGeom>
        </p:spPr>
        <p:txBody>
          <a:bodyPr wrap="square">
            <a:spAutoFit/>
          </a:bodyPr>
          <a:lstStyle/>
          <a:p>
            <a:r>
              <a:rPr lang="zh-CN" altLang="en-US" sz="2000" b="1" noProof="0" dirty="0">
                <a:solidFill>
                  <a:schemeClr val="bg1">
                    <a:lumMod val="50000"/>
                  </a:schemeClr>
                </a:solidFill>
              </a:rPr>
              <a:t>紧凑</a:t>
            </a:r>
          </a:p>
        </p:txBody>
      </p:sp>
      <p:pic>
        <p:nvPicPr>
          <p:cNvPr id="3" name="图片 2">
            <a:extLst>
              <a:ext uri="{FF2B5EF4-FFF2-40B4-BE49-F238E27FC236}">
                <a16:creationId xmlns:a16="http://schemas.microsoft.com/office/drawing/2014/main" id="{5EADB1D5-FCCB-777A-6284-9A9848FD694B}"/>
              </a:ext>
            </a:extLst>
          </p:cNvPr>
          <p:cNvPicPr>
            <a:picLocks noChangeAspect="1"/>
          </p:cNvPicPr>
          <p:nvPr/>
        </p:nvPicPr>
        <p:blipFill>
          <a:blip r:embed="rId2"/>
          <a:stretch>
            <a:fillRect/>
          </a:stretch>
        </p:blipFill>
        <p:spPr>
          <a:xfrm>
            <a:off x="2895600" y="1047750"/>
            <a:ext cx="6020633" cy="3724275"/>
          </a:xfrm>
          <a:prstGeom prst="rect">
            <a:avLst/>
          </a:prstGeom>
        </p:spPr>
      </p:pic>
      <p:sp>
        <p:nvSpPr>
          <p:cNvPr id="4" name="文本框 3">
            <a:extLst>
              <a:ext uri="{FF2B5EF4-FFF2-40B4-BE49-F238E27FC236}">
                <a16:creationId xmlns:a16="http://schemas.microsoft.com/office/drawing/2014/main" id="{744D32B4-42DD-D5FF-42E7-CC4E486F0A57}"/>
              </a:ext>
            </a:extLst>
          </p:cNvPr>
          <p:cNvSpPr txBox="1"/>
          <p:nvPr/>
        </p:nvSpPr>
        <p:spPr>
          <a:xfrm>
            <a:off x="152400" y="1276350"/>
            <a:ext cx="2119491" cy="584775"/>
          </a:xfrm>
          <a:prstGeom prst="rect">
            <a:avLst/>
          </a:prstGeom>
          <a:noFill/>
          <a:ln w="12700">
            <a:solidFill>
              <a:schemeClr val="tx1"/>
            </a:solidFill>
          </a:ln>
        </p:spPr>
        <p:txBody>
          <a:bodyPr wrap="none" rtlCol="0">
            <a:spAutoFit/>
          </a:bodyPr>
          <a:lstStyle/>
          <a:p>
            <a:pPr algn="l"/>
            <a:r>
              <a:rPr lang="zh-CN" altLang="en-US" sz="1600" dirty="0"/>
              <a:t>假设一作业要求</a:t>
            </a:r>
            <a:r>
              <a:rPr lang="en-US" altLang="zh-CN" sz="1600" dirty="0"/>
              <a:t>40KB</a:t>
            </a:r>
          </a:p>
          <a:p>
            <a:pPr algn="l"/>
            <a:r>
              <a:rPr lang="zh-CN" altLang="en-US" sz="1600" dirty="0"/>
              <a:t>内存空间</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27977AD-F872-DA59-F1EF-0A750A392CDD}"/>
              </a:ext>
            </a:extLst>
          </p:cNvPr>
          <p:cNvPicPr>
            <a:picLocks noChangeAspect="1"/>
          </p:cNvPicPr>
          <p:nvPr/>
        </p:nvPicPr>
        <p:blipFill>
          <a:blip r:embed="rId2"/>
          <a:stretch>
            <a:fillRect/>
          </a:stretch>
        </p:blipFill>
        <p:spPr>
          <a:xfrm>
            <a:off x="1066800" y="634093"/>
            <a:ext cx="6029432" cy="4509407"/>
          </a:xfrm>
          <a:prstGeom prst="rect">
            <a:avLst/>
          </a:prstGeom>
        </p:spPr>
      </p:pic>
      <p:sp>
        <p:nvSpPr>
          <p:cNvPr id="4" name="文本框 3">
            <a:extLst>
              <a:ext uri="{FF2B5EF4-FFF2-40B4-BE49-F238E27FC236}">
                <a16:creationId xmlns:a16="http://schemas.microsoft.com/office/drawing/2014/main" id="{8C22B40C-AFF4-E37F-B039-77CCF5DAFEE0}"/>
              </a:ext>
            </a:extLst>
          </p:cNvPr>
          <p:cNvSpPr txBox="1"/>
          <p:nvPr/>
        </p:nvSpPr>
        <p:spPr>
          <a:xfrm>
            <a:off x="5638800" y="1885950"/>
            <a:ext cx="1082348" cy="246221"/>
          </a:xfrm>
          <a:prstGeom prst="rect">
            <a:avLst/>
          </a:prstGeom>
          <a:noFill/>
          <a:ln w="12700">
            <a:solidFill>
              <a:schemeClr val="tx1"/>
            </a:solidFill>
          </a:ln>
        </p:spPr>
        <p:txBody>
          <a:bodyPr wrap="none" rtlCol="0">
            <a:spAutoFit/>
          </a:bodyPr>
          <a:lstStyle/>
          <a:p>
            <a:pPr algn="l"/>
            <a:r>
              <a:rPr lang="zh-CN" altLang="en-US" sz="1000" dirty="0">
                <a:solidFill>
                  <a:srgbClr val="FF0000"/>
                </a:solidFill>
              </a:rPr>
              <a:t>非头表、前相邻</a:t>
            </a:r>
          </a:p>
        </p:txBody>
      </p:sp>
      <p:sp>
        <p:nvSpPr>
          <p:cNvPr id="5" name="文本框 4">
            <a:extLst>
              <a:ext uri="{FF2B5EF4-FFF2-40B4-BE49-F238E27FC236}">
                <a16:creationId xmlns:a16="http://schemas.microsoft.com/office/drawing/2014/main" id="{56B92692-8C8F-5DB1-5E06-AEDBE7E44116}"/>
              </a:ext>
            </a:extLst>
          </p:cNvPr>
          <p:cNvSpPr txBox="1"/>
          <p:nvPr/>
        </p:nvSpPr>
        <p:spPr>
          <a:xfrm>
            <a:off x="2057400" y="1608951"/>
            <a:ext cx="1210588" cy="553998"/>
          </a:xfrm>
          <a:prstGeom prst="rect">
            <a:avLst/>
          </a:prstGeom>
          <a:noFill/>
          <a:ln w="12700">
            <a:solidFill>
              <a:schemeClr val="tx1"/>
            </a:solidFill>
          </a:ln>
        </p:spPr>
        <p:txBody>
          <a:bodyPr wrap="none" rtlCol="0">
            <a:spAutoFit/>
          </a:bodyPr>
          <a:lstStyle/>
          <a:p>
            <a:pPr algn="l"/>
            <a:r>
              <a:rPr lang="zh-CN" altLang="en-US" sz="1000" dirty="0">
                <a:solidFill>
                  <a:srgbClr val="FF0000"/>
                </a:solidFill>
              </a:rPr>
              <a:t>非头表、前不相邻</a:t>
            </a:r>
            <a:endParaRPr lang="en-US" altLang="zh-CN" sz="1000" dirty="0">
              <a:solidFill>
                <a:srgbClr val="FF0000"/>
              </a:solidFill>
            </a:endParaRPr>
          </a:p>
          <a:p>
            <a:pPr algn="l"/>
            <a:r>
              <a:rPr lang="zh-CN" altLang="en-US" sz="1000" strike="sngStrike" dirty="0"/>
              <a:t>头表、前相邻</a:t>
            </a:r>
            <a:endParaRPr lang="en-US" altLang="zh-CN" sz="1000" strike="sngStrike" dirty="0"/>
          </a:p>
          <a:p>
            <a:pPr algn="l"/>
            <a:r>
              <a:rPr lang="zh-CN" altLang="en-US" sz="1000" dirty="0">
                <a:solidFill>
                  <a:srgbClr val="FF0000"/>
                </a:solidFill>
              </a:rPr>
              <a:t>头表、前不相邻</a:t>
            </a:r>
          </a:p>
        </p:txBody>
      </p:sp>
      <p:sp>
        <p:nvSpPr>
          <p:cNvPr id="6" name="文本框 5">
            <a:extLst>
              <a:ext uri="{FF2B5EF4-FFF2-40B4-BE49-F238E27FC236}">
                <a16:creationId xmlns:a16="http://schemas.microsoft.com/office/drawing/2014/main" id="{7259F099-DFB4-6247-67FA-1E0A8800C8B4}"/>
              </a:ext>
            </a:extLst>
          </p:cNvPr>
          <p:cNvSpPr txBox="1"/>
          <p:nvPr/>
        </p:nvSpPr>
        <p:spPr>
          <a:xfrm>
            <a:off x="6858000" y="2419350"/>
            <a:ext cx="825867" cy="400110"/>
          </a:xfrm>
          <a:prstGeom prst="rect">
            <a:avLst/>
          </a:prstGeom>
          <a:noFill/>
          <a:ln w="12700">
            <a:noFill/>
          </a:ln>
        </p:spPr>
        <p:txBody>
          <a:bodyPr wrap="none" rtlCol="0">
            <a:spAutoFit/>
          </a:bodyPr>
          <a:lstStyle/>
          <a:p>
            <a:pPr algn="l"/>
            <a:r>
              <a:rPr lang="zh-CN" altLang="en-US" sz="1000" dirty="0">
                <a:solidFill>
                  <a:srgbClr val="FF0000"/>
                </a:solidFill>
              </a:rPr>
              <a:t>与前合并，</a:t>
            </a:r>
            <a:endParaRPr lang="en-US" altLang="zh-CN" sz="1000" dirty="0">
              <a:solidFill>
                <a:srgbClr val="FF0000"/>
              </a:solidFill>
            </a:endParaRPr>
          </a:p>
          <a:p>
            <a:pPr algn="l"/>
            <a:r>
              <a:rPr lang="zh-CN" altLang="en-US" sz="1000" dirty="0">
                <a:solidFill>
                  <a:srgbClr val="FF0000"/>
                </a:solidFill>
              </a:rPr>
              <a:t>表长不增加</a:t>
            </a:r>
          </a:p>
        </p:txBody>
      </p:sp>
      <p:sp>
        <p:nvSpPr>
          <p:cNvPr id="7" name="文本框 6">
            <a:extLst>
              <a:ext uri="{FF2B5EF4-FFF2-40B4-BE49-F238E27FC236}">
                <a16:creationId xmlns:a16="http://schemas.microsoft.com/office/drawing/2014/main" id="{400AC70D-0F2F-0150-45D3-E1A3F87927F9}"/>
              </a:ext>
            </a:extLst>
          </p:cNvPr>
          <p:cNvSpPr txBox="1"/>
          <p:nvPr/>
        </p:nvSpPr>
        <p:spPr>
          <a:xfrm>
            <a:off x="6629400" y="3514725"/>
            <a:ext cx="492443" cy="215444"/>
          </a:xfrm>
          <a:prstGeom prst="rect">
            <a:avLst/>
          </a:prstGeom>
          <a:noFill/>
          <a:ln w="12700">
            <a:solidFill>
              <a:schemeClr val="tx1"/>
            </a:solidFill>
          </a:ln>
        </p:spPr>
        <p:txBody>
          <a:bodyPr wrap="none" rtlCol="0">
            <a:spAutoFit/>
          </a:bodyPr>
          <a:lstStyle/>
          <a:p>
            <a:pPr algn="l"/>
            <a:r>
              <a:rPr lang="zh-CN" altLang="en-US" sz="800" dirty="0">
                <a:solidFill>
                  <a:srgbClr val="FF0000"/>
                </a:solidFill>
              </a:rPr>
              <a:t>后相邻</a:t>
            </a:r>
          </a:p>
        </p:txBody>
      </p:sp>
      <p:sp>
        <p:nvSpPr>
          <p:cNvPr id="8" name="文本框 7">
            <a:extLst>
              <a:ext uri="{FF2B5EF4-FFF2-40B4-BE49-F238E27FC236}">
                <a16:creationId xmlns:a16="http://schemas.microsoft.com/office/drawing/2014/main" id="{D99D5B3C-E4EA-31F6-C934-1E58A2C74AA8}"/>
              </a:ext>
            </a:extLst>
          </p:cNvPr>
          <p:cNvSpPr txBox="1"/>
          <p:nvPr/>
        </p:nvSpPr>
        <p:spPr>
          <a:xfrm>
            <a:off x="5181600" y="3514725"/>
            <a:ext cx="595035" cy="215444"/>
          </a:xfrm>
          <a:prstGeom prst="rect">
            <a:avLst/>
          </a:prstGeom>
          <a:noFill/>
          <a:ln w="12700">
            <a:solidFill>
              <a:schemeClr val="tx1"/>
            </a:solidFill>
          </a:ln>
        </p:spPr>
        <p:txBody>
          <a:bodyPr wrap="none" rtlCol="0">
            <a:spAutoFit/>
          </a:bodyPr>
          <a:lstStyle/>
          <a:p>
            <a:pPr algn="l"/>
            <a:r>
              <a:rPr lang="zh-CN" altLang="en-US" sz="800" dirty="0">
                <a:solidFill>
                  <a:srgbClr val="FF0000"/>
                </a:solidFill>
              </a:rPr>
              <a:t>后不相邻</a:t>
            </a:r>
          </a:p>
        </p:txBody>
      </p:sp>
      <p:sp>
        <p:nvSpPr>
          <p:cNvPr id="9" name="文本框 8">
            <a:extLst>
              <a:ext uri="{FF2B5EF4-FFF2-40B4-BE49-F238E27FC236}">
                <a16:creationId xmlns:a16="http://schemas.microsoft.com/office/drawing/2014/main" id="{4E5B211E-474A-B7BD-0B75-165247116352}"/>
              </a:ext>
            </a:extLst>
          </p:cNvPr>
          <p:cNvSpPr txBox="1"/>
          <p:nvPr/>
        </p:nvSpPr>
        <p:spPr>
          <a:xfrm>
            <a:off x="6781800" y="4575173"/>
            <a:ext cx="1726755" cy="246221"/>
          </a:xfrm>
          <a:prstGeom prst="rect">
            <a:avLst/>
          </a:prstGeom>
          <a:noFill/>
          <a:ln w="12700">
            <a:noFill/>
          </a:ln>
        </p:spPr>
        <p:txBody>
          <a:bodyPr wrap="none" rtlCol="0">
            <a:spAutoFit/>
          </a:bodyPr>
          <a:lstStyle/>
          <a:p>
            <a:pPr algn="l"/>
            <a:r>
              <a:rPr lang="zh-CN" altLang="en-US" sz="1000" dirty="0">
                <a:solidFill>
                  <a:srgbClr val="FF0000"/>
                </a:solidFill>
              </a:rPr>
              <a:t>前、后相邻，合并后表长</a:t>
            </a:r>
            <a:r>
              <a:rPr lang="en-US" altLang="zh-CN" sz="1000" dirty="0">
                <a:solidFill>
                  <a:srgbClr val="FF0000"/>
                </a:solidFill>
              </a:rPr>
              <a:t>-1</a:t>
            </a:r>
            <a:endParaRPr lang="zh-CN" altLang="en-US" sz="1000" dirty="0">
              <a:solidFill>
                <a:srgbClr val="FF0000"/>
              </a:solidFill>
            </a:endParaRPr>
          </a:p>
        </p:txBody>
      </p:sp>
      <p:sp>
        <p:nvSpPr>
          <p:cNvPr id="11" name="文本框 10">
            <a:extLst>
              <a:ext uri="{FF2B5EF4-FFF2-40B4-BE49-F238E27FC236}">
                <a16:creationId xmlns:a16="http://schemas.microsoft.com/office/drawing/2014/main" id="{DA783286-C1FE-8F64-509D-6A9751AA97C2}"/>
              </a:ext>
            </a:extLst>
          </p:cNvPr>
          <p:cNvSpPr txBox="1"/>
          <p:nvPr/>
        </p:nvSpPr>
        <p:spPr>
          <a:xfrm>
            <a:off x="1219200" y="3030085"/>
            <a:ext cx="1005403" cy="215444"/>
          </a:xfrm>
          <a:prstGeom prst="rect">
            <a:avLst/>
          </a:prstGeom>
          <a:noFill/>
          <a:ln w="12700">
            <a:solidFill>
              <a:schemeClr val="tx1"/>
            </a:solidFill>
          </a:ln>
        </p:spPr>
        <p:txBody>
          <a:bodyPr wrap="none" rtlCol="0">
            <a:spAutoFit/>
          </a:bodyPr>
          <a:lstStyle/>
          <a:p>
            <a:pPr algn="l"/>
            <a:r>
              <a:rPr lang="zh-CN" altLang="en-US" sz="800" dirty="0">
                <a:solidFill>
                  <a:srgbClr val="FF0000"/>
                </a:solidFill>
              </a:rPr>
              <a:t>后相邻、且不为空</a:t>
            </a:r>
          </a:p>
        </p:txBody>
      </p:sp>
      <p:sp>
        <p:nvSpPr>
          <p:cNvPr id="12" name="文本框 11">
            <a:extLst>
              <a:ext uri="{FF2B5EF4-FFF2-40B4-BE49-F238E27FC236}">
                <a16:creationId xmlns:a16="http://schemas.microsoft.com/office/drawing/2014/main" id="{79903C61-F216-8637-636E-8E416A982DC6}"/>
              </a:ext>
            </a:extLst>
          </p:cNvPr>
          <p:cNvSpPr txBox="1"/>
          <p:nvPr/>
        </p:nvSpPr>
        <p:spPr>
          <a:xfrm>
            <a:off x="1524000" y="3867150"/>
            <a:ext cx="609599" cy="461665"/>
          </a:xfrm>
          <a:prstGeom prst="rect">
            <a:avLst/>
          </a:prstGeom>
          <a:solidFill>
            <a:schemeClr val="bg1"/>
          </a:solidFill>
          <a:ln w="12700">
            <a:noFill/>
          </a:ln>
        </p:spPr>
        <p:txBody>
          <a:bodyPr wrap="square" rtlCol="0">
            <a:spAutoFit/>
          </a:bodyPr>
          <a:lstStyle/>
          <a:p>
            <a:pPr algn="ctr"/>
            <a:r>
              <a:rPr lang="zh-CN" altLang="en-US" sz="800" dirty="0">
                <a:solidFill>
                  <a:srgbClr val="FF0000"/>
                </a:solidFill>
              </a:rPr>
              <a:t>前不相邻 且        后相邻</a:t>
            </a:r>
          </a:p>
        </p:txBody>
      </p:sp>
      <p:sp>
        <p:nvSpPr>
          <p:cNvPr id="13" name="文本框 12">
            <a:extLst>
              <a:ext uri="{FF2B5EF4-FFF2-40B4-BE49-F238E27FC236}">
                <a16:creationId xmlns:a16="http://schemas.microsoft.com/office/drawing/2014/main" id="{79DADAF9-ACA1-4F94-A7F5-D64B2A021175}"/>
              </a:ext>
            </a:extLst>
          </p:cNvPr>
          <p:cNvSpPr txBox="1"/>
          <p:nvPr/>
        </p:nvSpPr>
        <p:spPr>
          <a:xfrm>
            <a:off x="2202480" y="4416050"/>
            <a:ext cx="609600" cy="338554"/>
          </a:xfrm>
          <a:prstGeom prst="rect">
            <a:avLst/>
          </a:prstGeom>
          <a:noFill/>
          <a:ln w="12700">
            <a:noFill/>
          </a:ln>
        </p:spPr>
        <p:txBody>
          <a:bodyPr wrap="square" rtlCol="0">
            <a:spAutoFit/>
          </a:bodyPr>
          <a:lstStyle/>
          <a:p>
            <a:pPr algn="ctr"/>
            <a:r>
              <a:rPr lang="zh-CN" altLang="en-US" sz="800" dirty="0">
                <a:solidFill>
                  <a:srgbClr val="FF0000"/>
                </a:solidFill>
              </a:rPr>
              <a:t>表长不变</a:t>
            </a:r>
            <a:endParaRPr lang="en-US" altLang="zh-CN" sz="800" dirty="0">
              <a:solidFill>
                <a:srgbClr val="FF0000"/>
              </a:solidFill>
            </a:endParaRPr>
          </a:p>
          <a:p>
            <a:pPr algn="ctr"/>
            <a:r>
              <a:rPr lang="zh-CN" altLang="en-US" sz="800" dirty="0">
                <a:solidFill>
                  <a:srgbClr val="FF0000"/>
                </a:solidFill>
              </a:rPr>
              <a:t>无操作</a:t>
            </a:r>
          </a:p>
        </p:txBody>
      </p:sp>
      <p:sp>
        <p:nvSpPr>
          <p:cNvPr id="14" name="文本框 13">
            <a:extLst>
              <a:ext uri="{FF2B5EF4-FFF2-40B4-BE49-F238E27FC236}">
                <a16:creationId xmlns:a16="http://schemas.microsoft.com/office/drawing/2014/main" id="{CB2CC3D5-8186-A024-E787-8788A36CF245}"/>
              </a:ext>
            </a:extLst>
          </p:cNvPr>
          <p:cNvSpPr txBox="1"/>
          <p:nvPr/>
        </p:nvSpPr>
        <p:spPr>
          <a:xfrm>
            <a:off x="5029200" y="4176179"/>
            <a:ext cx="609600" cy="338554"/>
          </a:xfrm>
          <a:prstGeom prst="rect">
            <a:avLst/>
          </a:prstGeom>
          <a:noFill/>
          <a:ln w="12700">
            <a:noFill/>
          </a:ln>
        </p:spPr>
        <p:txBody>
          <a:bodyPr wrap="square" rtlCol="0">
            <a:spAutoFit/>
          </a:bodyPr>
          <a:lstStyle/>
          <a:p>
            <a:pPr algn="ctr"/>
            <a:r>
              <a:rPr lang="zh-CN" altLang="en-US" sz="800" dirty="0">
                <a:solidFill>
                  <a:srgbClr val="FF0000"/>
                </a:solidFill>
              </a:rPr>
              <a:t>表长不变</a:t>
            </a:r>
            <a:endParaRPr lang="en-US" altLang="zh-CN" sz="800" dirty="0">
              <a:solidFill>
                <a:srgbClr val="FF0000"/>
              </a:solidFill>
            </a:endParaRPr>
          </a:p>
          <a:p>
            <a:pPr algn="ctr"/>
            <a:r>
              <a:rPr lang="zh-CN" altLang="en-US" sz="800" dirty="0">
                <a:solidFill>
                  <a:srgbClr val="FF0000"/>
                </a:solidFill>
              </a:rPr>
              <a:t>无操作</a:t>
            </a:r>
          </a:p>
        </p:txBody>
      </p:sp>
      <p:sp>
        <p:nvSpPr>
          <p:cNvPr id="15" name="文本框 14">
            <a:extLst>
              <a:ext uri="{FF2B5EF4-FFF2-40B4-BE49-F238E27FC236}">
                <a16:creationId xmlns:a16="http://schemas.microsoft.com/office/drawing/2014/main" id="{85DF458D-86FB-58EE-BF2F-498B9D2CFCF5}"/>
              </a:ext>
            </a:extLst>
          </p:cNvPr>
          <p:cNvSpPr txBox="1"/>
          <p:nvPr/>
        </p:nvSpPr>
        <p:spPr>
          <a:xfrm>
            <a:off x="4328597" y="2564598"/>
            <a:ext cx="902811" cy="461665"/>
          </a:xfrm>
          <a:prstGeom prst="rect">
            <a:avLst/>
          </a:prstGeom>
          <a:noFill/>
          <a:ln w="12700">
            <a:solidFill>
              <a:schemeClr val="tx1"/>
            </a:solidFill>
          </a:ln>
        </p:spPr>
        <p:txBody>
          <a:bodyPr wrap="none" rtlCol="0">
            <a:spAutoFit/>
          </a:bodyPr>
          <a:lstStyle/>
          <a:p>
            <a:pPr algn="l"/>
            <a:r>
              <a:rPr lang="zh-CN" altLang="en-US" sz="800" dirty="0">
                <a:solidFill>
                  <a:srgbClr val="FF0000"/>
                </a:solidFill>
              </a:rPr>
              <a:t>后相邻、空</a:t>
            </a:r>
            <a:endParaRPr lang="en-US" altLang="zh-CN" sz="800" dirty="0">
              <a:solidFill>
                <a:srgbClr val="FF0000"/>
              </a:solidFill>
            </a:endParaRPr>
          </a:p>
          <a:p>
            <a:pPr algn="l"/>
            <a:r>
              <a:rPr lang="zh-CN" altLang="en-US" sz="800" dirty="0">
                <a:solidFill>
                  <a:srgbClr val="FF0000"/>
                </a:solidFill>
              </a:rPr>
              <a:t>后不相邻、不空</a:t>
            </a:r>
            <a:endParaRPr lang="en-US" altLang="zh-CN" sz="800" dirty="0">
              <a:solidFill>
                <a:srgbClr val="FF0000"/>
              </a:solidFill>
            </a:endParaRPr>
          </a:p>
          <a:p>
            <a:pPr algn="l"/>
            <a:r>
              <a:rPr lang="zh-CN" altLang="en-US" sz="800" dirty="0">
                <a:solidFill>
                  <a:srgbClr val="FF0000"/>
                </a:solidFill>
              </a:rPr>
              <a:t>后不相邻、空</a:t>
            </a:r>
          </a:p>
        </p:txBody>
      </p:sp>
      <p:sp>
        <p:nvSpPr>
          <p:cNvPr id="16" name="文本框 15">
            <a:extLst>
              <a:ext uri="{FF2B5EF4-FFF2-40B4-BE49-F238E27FC236}">
                <a16:creationId xmlns:a16="http://schemas.microsoft.com/office/drawing/2014/main" id="{BB9E00F3-FB05-26B4-CB7F-D8BA03FD011B}"/>
              </a:ext>
            </a:extLst>
          </p:cNvPr>
          <p:cNvSpPr txBox="1"/>
          <p:nvPr/>
        </p:nvSpPr>
        <p:spPr>
          <a:xfrm>
            <a:off x="3048000" y="4327023"/>
            <a:ext cx="800219" cy="338554"/>
          </a:xfrm>
          <a:prstGeom prst="rect">
            <a:avLst/>
          </a:prstGeom>
          <a:noFill/>
          <a:ln w="12700">
            <a:noFill/>
          </a:ln>
        </p:spPr>
        <p:txBody>
          <a:bodyPr wrap="none" rtlCol="0">
            <a:spAutoFit/>
          </a:bodyPr>
          <a:lstStyle/>
          <a:p>
            <a:pPr algn="l"/>
            <a:r>
              <a:rPr lang="zh-CN" altLang="en-US" sz="800" dirty="0">
                <a:solidFill>
                  <a:srgbClr val="FF0000"/>
                </a:solidFill>
              </a:rPr>
              <a:t>后相邻、空</a:t>
            </a:r>
            <a:endParaRPr lang="en-US" altLang="zh-CN" sz="800" dirty="0">
              <a:solidFill>
                <a:srgbClr val="FF0000"/>
              </a:solidFill>
            </a:endParaRPr>
          </a:p>
          <a:p>
            <a:pPr algn="l"/>
            <a:r>
              <a:rPr lang="zh-CN" altLang="en-US" sz="800" dirty="0">
                <a:solidFill>
                  <a:srgbClr val="FF0000"/>
                </a:solidFill>
              </a:rPr>
              <a:t>后不相邻、空</a:t>
            </a:r>
          </a:p>
        </p:txBody>
      </p:sp>
      <p:sp>
        <p:nvSpPr>
          <p:cNvPr id="17" name="文本框 16">
            <a:extLst>
              <a:ext uri="{FF2B5EF4-FFF2-40B4-BE49-F238E27FC236}">
                <a16:creationId xmlns:a16="http://schemas.microsoft.com/office/drawing/2014/main" id="{28032318-8C21-29E7-458F-B0FE8D94F7D9}"/>
              </a:ext>
            </a:extLst>
          </p:cNvPr>
          <p:cNvSpPr txBox="1"/>
          <p:nvPr/>
        </p:nvSpPr>
        <p:spPr>
          <a:xfrm>
            <a:off x="3392298" y="3562350"/>
            <a:ext cx="902811" cy="215444"/>
          </a:xfrm>
          <a:prstGeom prst="rect">
            <a:avLst/>
          </a:prstGeom>
          <a:noFill/>
          <a:ln w="12700">
            <a:solidFill>
              <a:schemeClr val="tx1"/>
            </a:solidFill>
          </a:ln>
        </p:spPr>
        <p:txBody>
          <a:bodyPr wrap="none" rtlCol="0">
            <a:spAutoFit/>
          </a:bodyPr>
          <a:lstStyle/>
          <a:p>
            <a:pPr algn="l"/>
            <a:r>
              <a:rPr lang="zh-CN" altLang="en-US" sz="800" dirty="0">
                <a:solidFill>
                  <a:srgbClr val="FF0000"/>
                </a:solidFill>
              </a:rPr>
              <a:t>后不相邻、不空</a:t>
            </a:r>
            <a:endParaRPr lang="en-US" altLang="zh-CN" sz="800" dirty="0">
              <a:solidFill>
                <a:srgbClr val="FF0000"/>
              </a:solidFill>
            </a:endParaRPr>
          </a:p>
        </p:txBody>
      </p:sp>
      <p:sp>
        <p:nvSpPr>
          <p:cNvPr id="18" name="文本框 17">
            <a:extLst>
              <a:ext uri="{FF2B5EF4-FFF2-40B4-BE49-F238E27FC236}">
                <a16:creationId xmlns:a16="http://schemas.microsoft.com/office/drawing/2014/main" id="{F78A802F-C431-182E-38D9-FF371C8ACD31}"/>
              </a:ext>
            </a:extLst>
          </p:cNvPr>
          <p:cNvSpPr txBox="1"/>
          <p:nvPr/>
        </p:nvSpPr>
        <p:spPr>
          <a:xfrm>
            <a:off x="4480997" y="3268504"/>
            <a:ext cx="91003" cy="246221"/>
          </a:xfrm>
          <a:prstGeom prst="rect">
            <a:avLst/>
          </a:prstGeom>
          <a:noFill/>
          <a:ln w="12700">
            <a:noFill/>
          </a:ln>
        </p:spPr>
        <p:txBody>
          <a:bodyPr wrap="square" rtlCol="0">
            <a:spAutoFit/>
          </a:bodyPr>
          <a:lstStyle/>
          <a:p>
            <a:pPr algn="ctr"/>
            <a:r>
              <a:rPr lang="zh-CN" altLang="en-US" sz="1000" b="1" dirty="0">
                <a:solidFill>
                  <a:srgbClr val="FF0000"/>
                </a:solidFill>
              </a:rPr>
              <a:t>！</a:t>
            </a:r>
          </a:p>
        </p:txBody>
      </p:sp>
      <p:sp>
        <p:nvSpPr>
          <p:cNvPr id="19" name="文本框 18">
            <a:extLst>
              <a:ext uri="{FF2B5EF4-FFF2-40B4-BE49-F238E27FC236}">
                <a16:creationId xmlns:a16="http://schemas.microsoft.com/office/drawing/2014/main" id="{81CBC4A0-AC56-89FA-024C-F6DB8D7EEB44}"/>
              </a:ext>
            </a:extLst>
          </p:cNvPr>
          <p:cNvSpPr txBox="1"/>
          <p:nvPr/>
        </p:nvSpPr>
        <p:spPr>
          <a:xfrm>
            <a:off x="990600" y="819150"/>
            <a:ext cx="1939955" cy="338554"/>
          </a:xfrm>
          <a:prstGeom prst="rect">
            <a:avLst/>
          </a:prstGeom>
          <a:noFill/>
          <a:ln w="12700">
            <a:solidFill>
              <a:schemeClr val="tx1"/>
            </a:solidFill>
          </a:ln>
        </p:spPr>
        <p:txBody>
          <a:bodyPr wrap="none" rtlCol="0">
            <a:spAutoFit/>
          </a:bodyPr>
          <a:lstStyle/>
          <a:p>
            <a:pPr algn="l"/>
            <a:r>
              <a:rPr lang="zh-CN" altLang="en-US" sz="1600" dirty="0"/>
              <a:t>教材</a:t>
            </a:r>
            <a:r>
              <a:rPr lang="en-US" altLang="zh-CN" sz="1600" dirty="0"/>
              <a:t>P152</a:t>
            </a:r>
            <a:r>
              <a:rPr lang="zh-CN" altLang="en-US" sz="1600" dirty="0"/>
              <a:t>，图</a:t>
            </a:r>
            <a:r>
              <a:rPr lang="en-US" altLang="zh-CN" sz="1600" dirty="0"/>
              <a:t>5-13</a:t>
            </a:r>
            <a:endParaRPr lang="zh-CN" altLang="en-US" sz="1600" dirty="0"/>
          </a:p>
        </p:txBody>
      </p:sp>
    </p:spTree>
    <p:extLst>
      <p:ext uri="{BB962C8B-B14F-4D97-AF65-F5344CB8AC3E}">
        <p14:creationId xmlns:p14="http://schemas.microsoft.com/office/powerpoint/2010/main" val="134094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内存的基础知识</a:t>
            </a:r>
          </a:p>
        </p:txBody>
      </p:sp>
      <p:pic>
        <p:nvPicPr>
          <p:cNvPr id="101" name="图片 100"/>
          <p:cNvPicPr/>
          <p:nvPr/>
        </p:nvPicPr>
        <p:blipFill>
          <a:blip r:embed="rId3"/>
          <a:stretch>
            <a:fillRect/>
          </a:stretch>
        </p:blipFill>
        <p:spPr>
          <a:xfrm>
            <a:off x="381000" y="1428750"/>
            <a:ext cx="2668905" cy="2616200"/>
          </a:xfrm>
          <a:prstGeom prst="rect">
            <a:avLst/>
          </a:prstGeom>
          <a:noFill/>
          <a:ln w="9525">
            <a:noFill/>
          </a:ln>
        </p:spPr>
      </p:pic>
      <p:sp>
        <p:nvSpPr>
          <p:cNvPr id="4" name="文本框 3"/>
          <p:cNvSpPr txBox="1"/>
          <p:nvPr/>
        </p:nvSpPr>
        <p:spPr>
          <a:xfrm>
            <a:off x="3581400" y="1276350"/>
            <a:ext cx="4572000" cy="706755"/>
          </a:xfrm>
          <a:prstGeom prst="rect">
            <a:avLst/>
          </a:prstGeom>
          <a:noFill/>
        </p:spPr>
        <p:txBody>
          <a:bodyPr wrap="square" rtlCol="0" anchor="t">
            <a:spAutoFit/>
          </a:bodyPr>
          <a:lstStyle/>
          <a:p>
            <a:r>
              <a:rPr lang="zh-CN" altLang="en-US" sz="2000">
                <a:solidFill>
                  <a:srgbClr val="FF0000"/>
                </a:solidFill>
              </a:rPr>
              <a:t>酒店为了区分哪个房间住哪些人，都是给每个房间编上序号</a:t>
            </a:r>
          </a:p>
        </p:txBody>
      </p:sp>
      <p:sp>
        <p:nvSpPr>
          <p:cNvPr id="5" name="文本框 4"/>
          <p:cNvSpPr txBox="1"/>
          <p:nvPr/>
        </p:nvSpPr>
        <p:spPr>
          <a:xfrm>
            <a:off x="3581400" y="2343150"/>
            <a:ext cx="4572000" cy="1322070"/>
          </a:xfrm>
          <a:prstGeom prst="rect">
            <a:avLst/>
          </a:prstGeom>
          <a:noFill/>
        </p:spPr>
        <p:txBody>
          <a:bodyPr wrap="square" rtlCol="0" anchor="t">
            <a:spAutoFit/>
          </a:bodyPr>
          <a:lstStyle/>
          <a:p>
            <a:r>
              <a:rPr lang="zh-CN" altLang="en-US" sz="2000">
                <a:solidFill>
                  <a:srgbClr val="00B050"/>
                </a:solidFill>
              </a:rPr>
              <a:t>程序的存放也会有一个一个的小房间来加以区分的，每一个小房间就是一个存储单元，把内存的每个存储单元进行编号，这就形成了内存地址</a:t>
            </a:r>
          </a:p>
        </p:txBody>
      </p:sp>
      <p:sp>
        <p:nvSpPr>
          <p:cNvPr id="6" name="文本框 5"/>
          <p:cNvSpPr txBox="1"/>
          <p:nvPr/>
        </p:nvSpPr>
        <p:spPr>
          <a:xfrm>
            <a:off x="3657600" y="3867150"/>
            <a:ext cx="4572000" cy="706755"/>
          </a:xfrm>
          <a:prstGeom prst="rect">
            <a:avLst/>
          </a:prstGeom>
          <a:noFill/>
        </p:spPr>
        <p:txBody>
          <a:bodyPr wrap="square" rtlCol="0" anchor="t">
            <a:spAutoFit/>
          </a:bodyPr>
          <a:lstStyle/>
          <a:p>
            <a:r>
              <a:rPr lang="zh-CN" altLang="en-US" sz="2000"/>
              <a:t>内存地址从0开始，每一个地址对应一个存储单元</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159" y="133296"/>
            <a:ext cx="5269706" cy="398780"/>
          </a:xfrm>
          <a:prstGeom prst="rect">
            <a:avLst/>
          </a:prstGeom>
        </p:spPr>
        <p:txBody>
          <a:bodyPr wrap="square">
            <a:spAutoFit/>
          </a:bodyPr>
          <a:lstStyle/>
          <a:p>
            <a:r>
              <a:rPr lang="zh-CN" altLang="en-US" sz="2000" b="1" dirty="0">
                <a:solidFill>
                  <a:schemeClr val="bg1">
                    <a:lumMod val="50000"/>
                  </a:schemeClr>
                </a:solidFill>
              </a:rPr>
              <a:t>动态重定位实现</a:t>
            </a:r>
            <a:endParaRPr lang="zh-CN" altLang="en-US" sz="2000" b="1" noProof="0" dirty="0">
              <a:solidFill>
                <a:schemeClr val="bg1">
                  <a:lumMod val="50000"/>
                </a:schemeClr>
              </a:solidFill>
            </a:endParaRPr>
          </a:p>
        </p:txBody>
      </p:sp>
      <p:sp>
        <p:nvSpPr>
          <p:cNvPr id="4" name="文本框 3">
            <a:extLst>
              <a:ext uri="{FF2B5EF4-FFF2-40B4-BE49-F238E27FC236}">
                <a16:creationId xmlns:a16="http://schemas.microsoft.com/office/drawing/2014/main" id="{744D32B4-42DD-D5FF-42E7-CC4E486F0A57}"/>
              </a:ext>
            </a:extLst>
          </p:cNvPr>
          <p:cNvSpPr txBox="1"/>
          <p:nvPr/>
        </p:nvSpPr>
        <p:spPr>
          <a:xfrm>
            <a:off x="3886200" y="3790950"/>
            <a:ext cx="2031325" cy="338554"/>
          </a:xfrm>
          <a:prstGeom prst="rect">
            <a:avLst/>
          </a:prstGeom>
          <a:noFill/>
          <a:ln w="12700">
            <a:solidFill>
              <a:schemeClr val="tx1"/>
            </a:solidFill>
          </a:ln>
        </p:spPr>
        <p:txBody>
          <a:bodyPr wrap="none" rtlCol="0">
            <a:spAutoFit/>
          </a:bodyPr>
          <a:lstStyle/>
          <a:p>
            <a:pPr algn="l"/>
            <a:r>
              <a:rPr lang="zh-CN" altLang="en-US" sz="1600" dirty="0"/>
              <a:t>动态重定位实现原理</a:t>
            </a:r>
          </a:p>
        </p:txBody>
      </p:sp>
      <p:pic>
        <p:nvPicPr>
          <p:cNvPr id="2" name="Picture 2">
            <a:extLst>
              <a:ext uri="{FF2B5EF4-FFF2-40B4-BE49-F238E27FC236}">
                <a16:creationId xmlns:a16="http://schemas.microsoft.com/office/drawing/2014/main" id="{FC10F6A6-661A-F24B-7695-CAB7A85D0350}"/>
              </a:ext>
            </a:extLst>
          </p:cNvPr>
          <p:cNvPicPr>
            <a:picLocks noChangeAspect="1"/>
          </p:cNvPicPr>
          <p:nvPr/>
        </p:nvPicPr>
        <p:blipFill>
          <a:blip r:embed="rId2"/>
          <a:stretch>
            <a:fillRect/>
          </a:stretch>
        </p:blipFill>
        <p:spPr>
          <a:xfrm>
            <a:off x="2199964" y="971550"/>
            <a:ext cx="5334000" cy="2786221"/>
          </a:xfrm>
          <a:prstGeom prst="rect">
            <a:avLst/>
          </a:prstGeom>
          <a:noFill/>
          <a:ln w="9525">
            <a:noFill/>
          </a:ln>
        </p:spPr>
      </p:pic>
      <p:sp>
        <p:nvSpPr>
          <p:cNvPr id="5" name="文本框 4">
            <a:extLst>
              <a:ext uri="{FF2B5EF4-FFF2-40B4-BE49-F238E27FC236}">
                <a16:creationId xmlns:a16="http://schemas.microsoft.com/office/drawing/2014/main" id="{95A05B60-3974-0068-4B53-313F5098BAEF}"/>
              </a:ext>
            </a:extLst>
          </p:cNvPr>
          <p:cNvSpPr txBox="1"/>
          <p:nvPr/>
        </p:nvSpPr>
        <p:spPr>
          <a:xfrm>
            <a:off x="457200" y="4248150"/>
            <a:ext cx="8363187" cy="338554"/>
          </a:xfrm>
          <a:prstGeom prst="rect">
            <a:avLst/>
          </a:prstGeom>
          <a:noFill/>
          <a:ln w="12700">
            <a:solidFill>
              <a:schemeClr val="tx1"/>
            </a:solidFill>
          </a:ln>
        </p:spPr>
        <p:txBody>
          <a:bodyPr wrap="none" rtlCol="0">
            <a:spAutoFit/>
          </a:bodyPr>
          <a:lstStyle/>
          <a:p>
            <a:pPr algn="l"/>
            <a:r>
              <a:rPr lang="zh-CN" altLang="en-US" sz="1600" dirty="0"/>
              <a:t>作业</a:t>
            </a:r>
            <a:r>
              <a:rPr lang="zh-CN" altLang="en-US" sz="1600" dirty="0">
                <a:solidFill>
                  <a:srgbClr val="FF0000"/>
                </a:solidFill>
              </a:rPr>
              <a:t>动态运行时</a:t>
            </a:r>
            <a:r>
              <a:rPr lang="zh-CN" altLang="en-US" sz="1600" dirty="0"/>
              <a:t>装入，装入内存的地址仍然是</a:t>
            </a:r>
            <a:r>
              <a:rPr lang="zh-CN" altLang="en-US" sz="1600" dirty="0">
                <a:solidFill>
                  <a:srgbClr val="FF0000"/>
                </a:solidFill>
              </a:rPr>
              <a:t>相对地址</a:t>
            </a:r>
            <a:r>
              <a:rPr lang="zh-CN" altLang="en-US" sz="1600" dirty="0"/>
              <a:t>，将</a:t>
            </a:r>
            <a:r>
              <a:rPr lang="zh-CN" altLang="en-US" sz="1600" dirty="0">
                <a:solidFill>
                  <a:srgbClr val="FF0000"/>
                </a:solidFill>
              </a:rPr>
              <a:t>变换地址</a:t>
            </a:r>
            <a:r>
              <a:rPr lang="zh-CN" altLang="en-US" sz="1600" dirty="0"/>
              <a:t>的工作放到</a:t>
            </a:r>
            <a:r>
              <a:rPr lang="zh-CN" altLang="en-US" sz="1600" dirty="0">
                <a:solidFill>
                  <a:srgbClr val="FF0000"/>
                </a:solidFill>
              </a:rPr>
              <a:t>执行时</a:t>
            </a:r>
            <a:r>
              <a:rPr lang="zh-CN" altLang="en-US" sz="1600" dirty="0"/>
              <a:t>进行</a:t>
            </a:r>
          </a:p>
        </p:txBody>
      </p:sp>
    </p:spTree>
    <p:extLst>
      <p:ext uri="{BB962C8B-B14F-4D97-AF65-F5344CB8AC3E}">
        <p14:creationId xmlns:p14="http://schemas.microsoft.com/office/powerpoint/2010/main" val="223351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noProof="0" dirty="0">
                <a:solidFill>
                  <a:schemeClr val="bg1">
                    <a:lumMod val="50000"/>
                  </a:schemeClr>
                </a:solidFill>
              </a:rPr>
              <a:t>动态分区分配算法流程</a:t>
            </a:r>
          </a:p>
        </p:txBody>
      </p:sp>
      <p:pic>
        <p:nvPicPr>
          <p:cNvPr id="31" name="图片 30"/>
          <p:cNvPicPr>
            <a:picLocks noChangeAspect="1"/>
          </p:cNvPicPr>
          <p:nvPr/>
        </p:nvPicPr>
        <p:blipFill>
          <a:blip r:embed="rId2">
            <a:clrChange>
              <a:clrFrom>
                <a:srgbClr val="FFFFFF"/>
              </a:clrFrom>
              <a:clrTo>
                <a:srgbClr val="FFFFFF">
                  <a:alpha val="0"/>
                </a:srgbClr>
              </a:clrTo>
            </a:clrChange>
          </a:blip>
          <a:stretch>
            <a:fillRect/>
          </a:stretch>
        </p:blipFill>
        <p:spPr>
          <a:xfrm>
            <a:off x="993873" y="703670"/>
            <a:ext cx="7378541" cy="4030028"/>
          </a:xfrm>
          <a:prstGeom prst="rect">
            <a:avLst/>
          </a:prstGeom>
        </p:spPr>
      </p:pic>
      <p:sp>
        <p:nvSpPr>
          <p:cNvPr id="2" name="内容占位符 2"/>
          <p:cNvSpPr txBox="1"/>
          <p:nvPr/>
        </p:nvSpPr>
        <p:spPr>
          <a:xfrm>
            <a:off x="152876" y="1118235"/>
            <a:ext cx="5619274" cy="3771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zh-CN" altLang="en-US" b="1" dirty="0">
                <a:solidFill>
                  <a:srgbClr val="FF0000"/>
                </a:solidFill>
              </a:rPr>
              <a:t>缺点：开销大</a:t>
            </a:r>
            <a:endParaRPr lang="en-US" altLang="zh-CN" b="1" dirty="0">
              <a:solidFill>
                <a:srgbClr val="FF0000"/>
              </a:solidFill>
            </a:endParaRPr>
          </a:p>
        </p:txBody>
      </p:sp>
      <p:sp>
        <p:nvSpPr>
          <p:cNvPr id="4" name="矩形 3"/>
          <p:cNvSpPr/>
          <p:nvPr/>
        </p:nvSpPr>
        <p:spPr>
          <a:xfrm>
            <a:off x="2292668" y="2998946"/>
            <a:ext cx="2177415" cy="69913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 name="文本框 4"/>
          <p:cNvSpPr txBox="1"/>
          <p:nvPr/>
        </p:nvSpPr>
        <p:spPr>
          <a:xfrm>
            <a:off x="4953000" y="4019550"/>
            <a:ext cx="1852930" cy="274955"/>
          </a:xfrm>
          <a:prstGeom prst="rect">
            <a:avLst/>
          </a:prstGeom>
          <a:solidFill>
            <a:schemeClr val="bg1"/>
          </a:solidFill>
        </p:spPr>
        <p:txBody>
          <a:bodyPr wrap="square" rtlCol="0">
            <a:noAutofit/>
          </a:bodyPr>
          <a:lstStyle/>
          <a:p>
            <a:r>
              <a:rPr lang="zh-CN" altLang="en-US" sz="1400">
                <a:solidFill>
                  <a:schemeClr val="tx1">
                    <a:lumMod val="50000"/>
                  </a:schemeClr>
                </a:solidFill>
              </a:rPr>
              <a:t>修改有关的数据结构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内存的基础知识</a:t>
            </a:r>
          </a:p>
        </p:txBody>
      </p:sp>
      <p:sp>
        <p:nvSpPr>
          <p:cNvPr id="2" name="文本框 1"/>
          <p:cNvSpPr txBox="1"/>
          <p:nvPr/>
        </p:nvSpPr>
        <p:spPr>
          <a:xfrm>
            <a:off x="626745" y="666750"/>
            <a:ext cx="8782050" cy="1322070"/>
          </a:xfrm>
          <a:prstGeom prst="rect">
            <a:avLst/>
          </a:prstGeom>
          <a:noFill/>
        </p:spPr>
        <p:txBody>
          <a:bodyPr wrap="square" rtlCol="0" anchor="t">
            <a:spAutoFit/>
          </a:bodyPr>
          <a:lstStyle/>
          <a:p>
            <a:r>
              <a:rPr lang="zh-CN" altLang="en-US" sz="2000" b="1"/>
              <a:t>进程的运行原理——指令</a:t>
            </a:r>
            <a:endParaRPr lang="zh-CN" altLang="en-US" sz="2000"/>
          </a:p>
          <a:p>
            <a:r>
              <a:rPr lang="zh-CN" altLang="en-US" sz="2000"/>
              <a:t>用高级语言写的代码经过编译之后，会形成与他对等的一系列的机器指令，指令使用机器语言，二进制来写的，可以给被CPU识别，根据指令做出操作</a:t>
            </a:r>
          </a:p>
          <a:p>
            <a:endParaRPr lang="zh-CN" altLang="en-US" sz="2000"/>
          </a:p>
        </p:txBody>
      </p:sp>
      <p:pic>
        <p:nvPicPr>
          <p:cNvPr id="102" name="图片 101"/>
          <p:cNvPicPr/>
          <p:nvPr/>
        </p:nvPicPr>
        <p:blipFill>
          <a:blip r:embed="rId3">
            <a:lum contrast="30000"/>
          </a:blip>
          <a:srcRect t="12652" r="680"/>
          <a:stretch>
            <a:fillRect/>
          </a:stretch>
        </p:blipFill>
        <p:spPr>
          <a:xfrm>
            <a:off x="304800" y="1660525"/>
            <a:ext cx="5654040" cy="810260"/>
          </a:xfrm>
          <a:prstGeom prst="rect">
            <a:avLst/>
          </a:prstGeom>
          <a:noFill/>
          <a:ln w="9525">
            <a:noFill/>
          </a:ln>
        </p:spPr>
      </p:pic>
      <p:sp>
        <p:nvSpPr>
          <p:cNvPr id="3" name="文本框 2"/>
          <p:cNvSpPr txBox="1"/>
          <p:nvPr/>
        </p:nvSpPr>
        <p:spPr>
          <a:xfrm>
            <a:off x="5867400" y="1679733"/>
            <a:ext cx="3240405" cy="829945"/>
          </a:xfrm>
          <a:prstGeom prst="rect">
            <a:avLst/>
          </a:prstGeom>
          <a:noFill/>
        </p:spPr>
        <p:txBody>
          <a:bodyPr wrap="square" rtlCol="0" anchor="t">
            <a:spAutoFit/>
          </a:bodyPr>
          <a:lstStyle/>
          <a:p>
            <a:r>
              <a:rPr lang="zh-CN" altLang="en-US" sz="1600" dirty="0"/>
              <a:t>变量X的存放地址为：01001111</a:t>
            </a:r>
          </a:p>
          <a:p>
            <a:r>
              <a:rPr lang="zh-CN" altLang="en-US" sz="1600" dirty="0"/>
              <a:t>标红的为操作码，后边的两组数据是两组参数</a:t>
            </a:r>
          </a:p>
        </p:txBody>
      </p:sp>
      <p:pic>
        <p:nvPicPr>
          <p:cNvPr id="103" name="图片 102"/>
          <p:cNvPicPr/>
          <p:nvPr/>
        </p:nvPicPr>
        <p:blipFill>
          <a:blip r:embed="rId4">
            <a:lum contrast="36000"/>
          </a:blip>
          <a:stretch>
            <a:fillRect/>
          </a:stretch>
        </p:blipFill>
        <p:spPr>
          <a:xfrm>
            <a:off x="85196" y="2419350"/>
            <a:ext cx="4664498" cy="1318578"/>
          </a:xfrm>
          <a:prstGeom prst="rect">
            <a:avLst/>
          </a:prstGeom>
          <a:noFill/>
          <a:ln w="9525">
            <a:noFill/>
          </a:ln>
        </p:spPr>
      </p:pic>
      <p:pic>
        <p:nvPicPr>
          <p:cNvPr id="104" name="图片 103"/>
          <p:cNvPicPr/>
          <p:nvPr/>
        </p:nvPicPr>
        <p:blipFill>
          <a:blip r:embed="rId5">
            <a:lum contrast="24000"/>
          </a:blip>
          <a:stretch>
            <a:fillRect/>
          </a:stretch>
        </p:blipFill>
        <p:spPr>
          <a:xfrm>
            <a:off x="76200" y="3675696"/>
            <a:ext cx="4495800" cy="1467803"/>
          </a:xfrm>
          <a:prstGeom prst="rect">
            <a:avLst/>
          </a:prstGeom>
          <a:noFill/>
          <a:ln w="9525">
            <a:noFill/>
          </a:ln>
        </p:spPr>
      </p:pic>
      <p:pic>
        <p:nvPicPr>
          <p:cNvPr id="105" name="图片 104"/>
          <p:cNvPicPr/>
          <p:nvPr/>
        </p:nvPicPr>
        <p:blipFill>
          <a:blip r:embed="rId6">
            <a:lum contrast="24000"/>
          </a:blip>
          <a:stretch>
            <a:fillRect/>
          </a:stretch>
        </p:blipFill>
        <p:spPr>
          <a:xfrm>
            <a:off x="4495800" y="3384548"/>
            <a:ext cx="4495800" cy="1397001"/>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blinds(horizontal)">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blinds(horizontal)">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blinds(horizontal)">
                                      <p:cBhvr>
                                        <p:cTn id="1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内存的基础知识</a:t>
            </a:r>
          </a:p>
        </p:txBody>
      </p:sp>
      <p:sp>
        <p:nvSpPr>
          <p:cNvPr id="2" name="文本框 1"/>
          <p:cNvSpPr txBox="1"/>
          <p:nvPr/>
        </p:nvSpPr>
        <p:spPr>
          <a:xfrm>
            <a:off x="73660" y="819150"/>
            <a:ext cx="8951595" cy="2553335"/>
          </a:xfrm>
          <a:prstGeom prst="rect">
            <a:avLst/>
          </a:prstGeom>
          <a:noFill/>
        </p:spPr>
        <p:txBody>
          <a:bodyPr wrap="square" rtlCol="0" anchor="t">
            <a:spAutoFit/>
          </a:bodyPr>
          <a:lstStyle/>
          <a:p>
            <a:r>
              <a:rPr lang="zh-CN" altLang="en-US" sz="2000"/>
              <a:t>我们写的代码要翻译成CPU能识别的指令。指令会告诉CPU应该去内存的哪个地址存/取数据，这个数据应该做什么样的处理。</a:t>
            </a:r>
          </a:p>
          <a:p>
            <a:endParaRPr lang="zh-CN" altLang="en-US" sz="2000"/>
          </a:p>
          <a:p>
            <a:endParaRPr lang="zh-CN" altLang="en-US" sz="2000"/>
          </a:p>
          <a:p>
            <a:r>
              <a:rPr lang="zh-CN" altLang="en-US" sz="2000"/>
              <a:t>在这个例子中，指令中直接给出了变量x的实际存放地址(</a:t>
            </a:r>
            <a:r>
              <a:rPr lang="zh-CN" altLang="en-US" sz="2000">
                <a:solidFill>
                  <a:srgbClr val="FF0000"/>
                </a:solidFill>
              </a:rPr>
              <a:t>物理地址</a:t>
            </a:r>
            <a:r>
              <a:rPr lang="zh-CN" altLang="en-US" sz="2000"/>
              <a:t>)。但实际在生成机器指令的时候并不知道该进程的数据会被放到什么位置。所以编译生成的指令中一般是使用逻辑地址(</a:t>
            </a:r>
            <a:r>
              <a:rPr lang="zh-CN" altLang="en-US" sz="2000">
                <a:solidFill>
                  <a:srgbClr val="FF0000"/>
                </a:solidFill>
              </a:rPr>
              <a:t>相对地址</a:t>
            </a:r>
            <a:r>
              <a:rPr lang="zh-CN" altLang="en-US" sz="2000"/>
              <a:t>)</a:t>
            </a:r>
          </a:p>
          <a:p>
            <a:endParaRPr lang="zh-CN" altLang="en-US" sz="200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内存的基础知识</a:t>
            </a:r>
          </a:p>
        </p:txBody>
      </p:sp>
      <p:sp>
        <p:nvSpPr>
          <p:cNvPr id="2" name="文本框 1"/>
          <p:cNvSpPr txBox="1"/>
          <p:nvPr/>
        </p:nvSpPr>
        <p:spPr>
          <a:xfrm>
            <a:off x="304800" y="971550"/>
            <a:ext cx="8951595" cy="2861310"/>
          </a:xfrm>
          <a:prstGeom prst="rect">
            <a:avLst/>
          </a:prstGeom>
          <a:noFill/>
        </p:spPr>
        <p:txBody>
          <a:bodyPr wrap="square" rtlCol="0" anchor="t">
            <a:spAutoFit/>
          </a:bodyPr>
          <a:lstStyle/>
          <a:p>
            <a:r>
              <a:rPr lang="zh-CN" altLang="en-US" sz="2000" b="1" dirty="0"/>
              <a:t>逻辑地址和物理地址</a:t>
            </a:r>
          </a:p>
          <a:p>
            <a:endParaRPr lang="zh-CN" altLang="en-US" sz="2000" b="1" dirty="0"/>
          </a:p>
          <a:p>
            <a:r>
              <a:rPr lang="zh-CN" altLang="en-US" sz="2000" dirty="0"/>
              <a:t>例：宿舍四个人一起出去旅游，四个人的学号尾号分别是0、1、2、3。</a:t>
            </a:r>
          </a:p>
          <a:p>
            <a:endParaRPr lang="zh-CN" altLang="en-US" sz="2000" dirty="0"/>
          </a:p>
          <a:p>
            <a:r>
              <a:rPr lang="zh-CN" altLang="en-US" sz="2000" dirty="0"/>
              <a:t>住酒店时酒店给他们安排了4个房号相连的房间，0、1、2、3号同学分别入住5、6、7、8号房间。</a:t>
            </a:r>
          </a:p>
          <a:p>
            <a:endParaRPr lang="zh-CN" altLang="en-US" sz="2000" dirty="0"/>
          </a:p>
          <a:p>
            <a:endParaRPr lang="zh-CN" altLang="en-US" sz="2000" dirty="0"/>
          </a:p>
          <a:p>
            <a:endParaRPr lang="zh-CN" altLang="en-US" sz="2000" b="1" dirty="0"/>
          </a:p>
        </p:txBody>
      </p:sp>
      <p:sp>
        <p:nvSpPr>
          <p:cNvPr id="5" name="文本框 4"/>
          <p:cNvSpPr txBox="1"/>
          <p:nvPr/>
        </p:nvSpPr>
        <p:spPr>
          <a:xfrm>
            <a:off x="381000" y="3105150"/>
            <a:ext cx="8684260" cy="398780"/>
          </a:xfrm>
          <a:prstGeom prst="rect">
            <a:avLst/>
          </a:prstGeom>
          <a:noFill/>
        </p:spPr>
        <p:txBody>
          <a:bodyPr wrap="square" rtlCol="0" anchor="t">
            <a:spAutoFit/>
          </a:bodyPr>
          <a:lstStyle/>
          <a:p>
            <a:r>
              <a:rPr lang="zh-CN" altLang="en-US" sz="2000" dirty="0">
                <a:solidFill>
                  <a:srgbClr val="FF0000"/>
                </a:solidFill>
                <a:sym typeface="+mn-ea"/>
              </a:rPr>
              <a:t>只要知道0号同学住的是房号为N的房间，那么M号同学的房号一定是N+M</a:t>
            </a:r>
          </a:p>
        </p:txBody>
      </p:sp>
      <p:sp>
        <p:nvSpPr>
          <p:cNvPr id="6" name="文本框 5"/>
          <p:cNvSpPr txBox="1"/>
          <p:nvPr/>
        </p:nvSpPr>
        <p:spPr>
          <a:xfrm>
            <a:off x="381000" y="3409950"/>
            <a:ext cx="8618855" cy="742950"/>
          </a:xfrm>
          <a:prstGeom prst="rect">
            <a:avLst/>
          </a:prstGeom>
          <a:noFill/>
        </p:spPr>
        <p:txBody>
          <a:bodyPr wrap="square" rtlCol="0" anchor="t">
            <a:noAutofit/>
          </a:bodyPr>
          <a:lstStyle/>
          <a:p>
            <a:r>
              <a:rPr lang="zh-CN" altLang="en-US" sz="2000" dirty="0">
                <a:sym typeface="+mn-ea"/>
              </a:rPr>
              <a:t>指令中的地址也可以采用这种思想。</a:t>
            </a:r>
            <a:r>
              <a:rPr lang="zh-CN" altLang="en-US" sz="2000" dirty="0">
                <a:solidFill>
                  <a:srgbClr val="FF0000"/>
                </a:solidFill>
                <a:sym typeface="+mn-ea"/>
              </a:rPr>
              <a:t>编译</a:t>
            </a:r>
            <a:r>
              <a:rPr lang="zh-CN" altLang="en-US" sz="2000" dirty="0">
                <a:sym typeface="+mn-ea"/>
              </a:rPr>
              <a:t>时产生的指令只关心“</a:t>
            </a:r>
            <a:r>
              <a:rPr lang="zh-CN" altLang="en-US" sz="2000" dirty="0">
                <a:solidFill>
                  <a:srgbClr val="FF0000"/>
                </a:solidFill>
                <a:sym typeface="+mn-ea"/>
              </a:rPr>
              <a:t>相对地址</a:t>
            </a:r>
            <a:r>
              <a:rPr lang="zh-CN" altLang="en-US" sz="2000" dirty="0">
                <a:sym typeface="+mn-ea"/>
              </a:rPr>
              <a:t>”，实际放入内存中时再想办法根据起始位置得到“绝对地址”。</a:t>
            </a:r>
            <a:endParaRPr lang="zh-CN" altLang="en-US" sz="2000" dirty="0"/>
          </a:p>
          <a:p>
            <a:endParaRPr lang="zh-CN" altLang="en-US" sz="2000" dirty="0">
              <a:sym typeface="+mn-ea"/>
            </a:endParaRPr>
          </a:p>
          <a:p>
            <a:endParaRPr lang="zh-CN" altLang="en-US" sz="2000" b="1" dirty="0">
              <a:sym typeface="+mn-ea"/>
            </a:endParaRPr>
          </a:p>
        </p:txBody>
      </p:sp>
      <p:sp>
        <p:nvSpPr>
          <p:cNvPr id="7" name="文本框 6"/>
          <p:cNvSpPr txBox="1"/>
          <p:nvPr/>
        </p:nvSpPr>
        <p:spPr>
          <a:xfrm>
            <a:off x="2895600" y="163830"/>
            <a:ext cx="5810250" cy="398780"/>
          </a:xfrm>
          <a:prstGeom prst="rect">
            <a:avLst/>
          </a:prstGeom>
          <a:noFill/>
        </p:spPr>
        <p:txBody>
          <a:bodyPr wrap="square" rtlCol="0" anchor="t">
            <a:spAutoFit/>
          </a:bodyPr>
          <a:lstStyle/>
          <a:p>
            <a:r>
              <a:rPr lang="zh-CN" altLang="en-US" sz="2000" b="1">
                <a:sym typeface="+mn-ea"/>
              </a:rPr>
              <a:t>相对地址又称逻辑地址，绝对地址又称物理地址。</a:t>
            </a:r>
          </a:p>
        </p:txBody>
      </p:sp>
      <p:sp>
        <p:nvSpPr>
          <p:cNvPr id="8" name="文本框 7"/>
          <p:cNvSpPr txBox="1"/>
          <p:nvPr/>
        </p:nvSpPr>
        <p:spPr>
          <a:xfrm>
            <a:off x="457200" y="4241800"/>
            <a:ext cx="8369935" cy="706755"/>
          </a:xfrm>
          <a:prstGeom prst="rect">
            <a:avLst/>
          </a:prstGeom>
          <a:noFill/>
        </p:spPr>
        <p:txBody>
          <a:bodyPr wrap="square" rtlCol="0" anchor="t">
            <a:spAutoFit/>
          </a:bodyPr>
          <a:lstStyle/>
          <a:p>
            <a:r>
              <a:rPr lang="zh-CN" altLang="en-US" sz="2000" dirty="0">
                <a:sym typeface="+mn-ea"/>
              </a:rPr>
              <a:t>例如，编译时只需确定变量x存放的逻辑地址是100，CPU找到x在内存中的物理地址，只需要用</a:t>
            </a:r>
            <a:r>
              <a:rPr lang="zh-CN" altLang="en-US" sz="2000" dirty="0">
                <a:solidFill>
                  <a:srgbClr val="FF0000"/>
                </a:solidFill>
                <a:sym typeface="+mn-ea"/>
              </a:rPr>
              <a:t>进程的起始地址</a:t>
            </a:r>
            <a:r>
              <a:rPr lang="zh-CN" altLang="en-US" sz="2000" dirty="0">
                <a:sym typeface="+mn-ea"/>
              </a:rPr>
              <a:t>+100。</a:t>
            </a:r>
          </a:p>
        </p:txBody>
      </p:sp>
      <p:sp>
        <p:nvSpPr>
          <p:cNvPr id="10" name="文本框 9">
            <a:extLst>
              <a:ext uri="{FF2B5EF4-FFF2-40B4-BE49-F238E27FC236}">
                <a16:creationId xmlns:a16="http://schemas.microsoft.com/office/drawing/2014/main" id="{D63C0D54-A2DA-02F8-0297-9D8DEC835BB6}"/>
              </a:ext>
            </a:extLst>
          </p:cNvPr>
          <p:cNvSpPr txBox="1"/>
          <p:nvPr/>
        </p:nvSpPr>
        <p:spPr>
          <a:xfrm>
            <a:off x="6096000" y="1962150"/>
            <a:ext cx="697627" cy="246221"/>
          </a:xfrm>
          <a:prstGeom prst="rect">
            <a:avLst/>
          </a:prstGeom>
          <a:noFill/>
          <a:ln w="12700">
            <a:solidFill>
              <a:schemeClr val="tx1"/>
            </a:solidFill>
          </a:ln>
        </p:spPr>
        <p:txBody>
          <a:bodyPr wrap="none" rtlCol="0">
            <a:spAutoFit/>
          </a:bodyPr>
          <a:lstStyle/>
          <a:p>
            <a:r>
              <a:rPr lang="zh-CN" altLang="en-US" sz="1000" dirty="0">
                <a:solidFill>
                  <a:srgbClr val="FF0000"/>
                </a:solidFill>
              </a:rPr>
              <a:t>相对位置</a:t>
            </a:r>
          </a:p>
        </p:txBody>
      </p:sp>
      <p:sp>
        <p:nvSpPr>
          <p:cNvPr id="11" name="文本框 10">
            <a:extLst>
              <a:ext uri="{FF2B5EF4-FFF2-40B4-BE49-F238E27FC236}">
                <a16:creationId xmlns:a16="http://schemas.microsoft.com/office/drawing/2014/main" id="{4E1747AC-0B95-F932-04C3-7CEE0D6F5223}"/>
              </a:ext>
            </a:extLst>
          </p:cNvPr>
          <p:cNvSpPr txBox="1"/>
          <p:nvPr/>
        </p:nvSpPr>
        <p:spPr>
          <a:xfrm>
            <a:off x="762000" y="2836149"/>
            <a:ext cx="697627" cy="246221"/>
          </a:xfrm>
          <a:prstGeom prst="rect">
            <a:avLst/>
          </a:prstGeom>
          <a:noFill/>
          <a:ln w="12700">
            <a:solidFill>
              <a:schemeClr val="tx1"/>
            </a:solidFill>
          </a:ln>
        </p:spPr>
        <p:txBody>
          <a:bodyPr wrap="none" rtlCol="0">
            <a:spAutoFit/>
          </a:bodyPr>
          <a:lstStyle/>
          <a:p>
            <a:r>
              <a:rPr lang="zh-CN" altLang="en-US" sz="1000" dirty="0">
                <a:solidFill>
                  <a:srgbClr val="FF0000"/>
                </a:solidFill>
              </a:rPr>
              <a:t>绝对位置</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程序的装入和链接</a:t>
            </a:r>
          </a:p>
        </p:txBody>
      </p:sp>
      <p:pic>
        <p:nvPicPr>
          <p:cNvPr id="106" name="图片 105"/>
          <p:cNvPicPr/>
          <p:nvPr/>
        </p:nvPicPr>
        <p:blipFill>
          <a:blip r:embed="rId3">
            <a:lum contrast="30000"/>
          </a:blip>
          <a:stretch>
            <a:fillRect/>
          </a:stretch>
        </p:blipFill>
        <p:spPr>
          <a:xfrm>
            <a:off x="228600" y="741045"/>
            <a:ext cx="8581390" cy="3415030"/>
          </a:xfrm>
          <a:prstGeom prst="rect">
            <a:avLst/>
          </a:prstGeom>
          <a:noFill/>
          <a:ln w="9525">
            <a:noFill/>
          </a:ln>
        </p:spPr>
      </p:pic>
      <p:sp>
        <p:nvSpPr>
          <p:cNvPr id="2" name="文本框 1"/>
          <p:cNvSpPr txBox="1"/>
          <p:nvPr/>
        </p:nvSpPr>
        <p:spPr>
          <a:xfrm>
            <a:off x="762000" y="4156075"/>
            <a:ext cx="7620000" cy="923330"/>
          </a:xfrm>
          <a:prstGeom prst="rect">
            <a:avLst/>
          </a:prstGeom>
          <a:noFill/>
        </p:spPr>
        <p:txBody>
          <a:bodyPr wrap="square" rtlCol="0" anchor="t">
            <a:spAutoFit/>
          </a:bodyPr>
          <a:lstStyle/>
          <a:p>
            <a:r>
              <a:rPr lang="zh-CN" altLang="en-US" dirty="0"/>
              <a:t>编译：把高级语言翻译为机器语言、得到</a:t>
            </a:r>
            <a:r>
              <a:rPr lang="zh-CN" altLang="en-US" dirty="0">
                <a:solidFill>
                  <a:srgbClr val="FF0000"/>
                </a:solidFill>
              </a:rPr>
              <a:t>目标模块</a:t>
            </a:r>
            <a:endParaRPr lang="en-US" altLang="zh-CN" dirty="0">
              <a:solidFill>
                <a:srgbClr val="FF0000"/>
              </a:solidFill>
            </a:endParaRPr>
          </a:p>
          <a:p>
            <a:r>
              <a:rPr lang="zh-CN" altLang="en-US" dirty="0"/>
              <a:t>链接：将</a:t>
            </a:r>
            <a:r>
              <a:rPr lang="zh-CN" altLang="en-US" dirty="0">
                <a:solidFill>
                  <a:srgbClr val="FF0000"/>
                </a:solidFill>
              </a:rPr>
              <a:t>目标模块</a:t>
            </a:r>
            <a:r>
              <a:rPr lang="zh-CN" altLang="en-US" dirty="0"/>
              <a:t>和</a:t>
            </a:r>
            <a:r>
              <a:rPr lang="zh-CN" altLang="en-US" dirty="0">
                <a:solidFill>
                  <a:srgbClr val="FF0000"/>
                </a:solidFill>
              </a:rPr>
              <a:t>相关库文件</a:t>
            </a:r>
            <a:r>
              <a:rPr lang="zh-CN" altLang="en-US" dirty="0"/>
              <a:t>由</a:t>
            </a:r>
            <a:r>
              <a:rPr lang="zh-CN" altLang="en-US" dirty="0">
                <a:solidFill>
                  <a:srgbClr val="FF0000"/>
                </a:solidFill>
              </a:rPr>
              <a:t>链接程序  </a:t>
            </a:r>
            <a:r>
              <a:rPr lang="zh-CN" altLang="en-US" dirty="0"/>
              <a:t>生成  完整</a:t>
            </a:r>
            <a:r>
              <a:rPr lang="zh-CN" altLang="en-US" dirty="0">
                <a:solidFill>
                  <a:srgbClr val="FF0000"/>
                </a:solidFill>
              </a:rPr>
              <a:t>装入模块</a:t>
            </a:r>
            <a:endParaRPr lang="en-US" altLang="zh-CN" dirty="0">
              <a:solidFill>
                <a:srgbClr val="FF0000"/>
              </a:solidFill>
            </a:endParaRPr>
          </a:p>
          <a:p>
            <a:r>
              <a:rPr lang="zh-CN" altLang="en-US" dirty="0"/>
              <a:t>装入：由</a:t>
            </a:r>
            <a:r>
              <a:rPr lang="zh-CN" altLang="en-US" dirty="0">
                <a:solidFill>
                  <a:srgbClr val="FF0000"/>
                </a:solidFill>
              </a:rPr>
              <a:t>装入程序</a:t>
            </a:r>
            <a:r>
              <a:rPr lang="zh-CN" altLang="en-US" dirty="0"/>
              <a:t>将</a:t>
            </a:r>
            <a:r>
              <a:rPr lang="zh-CN" altLang="en-US" dirty="0">
                <a:solidFill>
                  <a:srgbClr val="FF0000"/>
                </a:solidFill>
              </a:rPr>
              <a:t>模块</a:t>
            </a:r>
            <a:r>
              <a:rPr lang="zh-CN" altLang="en-US" dirty="0"/>
              <a:t>装入</a:t>
            </a:r>
            <a:r>
              <a:rPr lang="zh-CN" altLang="en-US" dirty="0">
                <a:solidFill>
                  <a:srgbClr val="FF0000"/>
                </a:solidFill>
              </a:rPr>
              <a:t>内存</a:t>
            </a:r>
            <a:r>
              <a:rPr lang="zh-CN" altLang="en-US" dirty="0"/>
              <a:t>中运行</a:t>
            </a:r>
          </a:p>
        </p:txBody>
      </p:sp>
      <p:sp>
        <p:nvSpPr>
          <p:cNvPr id="6" name="圆角矩形标注 5"/>
          <p:cNvSpPr/>
          <p:nvPr/>
        </p:nvSpPr>
        <p:spPr>
          <a:xfrm>
            <a:off x="5181600" y="245745"/>
            <a:ext cx="2223770" cy="990600"/>
          </a:xfrm>
          <a:prstGeom prst="wedgeRoundRectCallout">
            <a:avLst>
              <a:gd name="adj1" fmla="val 17333"/>
              <a:gd name="adj2" fmla="val 128397"/>
              <a:gd name="adj3" fmla="val 1666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sym typeface="+mn-ea"/>
              </a:rPr>
              <a:t>主要关心逻辑地址到物理地址的转换</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bldLvl="0" animBg="1"/>
      <p:bldP spid="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1d145106-d551-462b-9e9b-314fde0858c4"/>
  <p:tag name="COMMONDATA" val="eyJoZGlkIjoiMTE1MmU4M2MzZDk5MDI3M2M1YWYyZDhhMzM1OWJiZDc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672.500787401575,&quot;width&quot;:8197.500787401576}"/>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4-浅色-办公趣味-多彩">
  <a:themeElements>
    <a:clrScheme name="CLASSIC - Standart Office">
      <a:dk1>
        <a:srgbClr val="44546A"/>
      </a:dk1>
      <a:lt1>
        <a:sysClr val="window" lastClr="FFFFFF"/>
      </a:lt1>
      <a:dk2>
        <a:srgbClr val="8496B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60000"/>
              <a:lumOff val="40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ln w="12700">
          <a:solidFill>
            <a:schemeClr val="tx1"/>
          </a:solidFill>
        </a:ln>
      </a:spPr>
      <a:bodyPr wrap="none" rtlCol="0">
        <a:spAutoFit/>
      </a:bodyPr>
      <a:lstStyle>
        <a:defPPr algn="l">
          <a:defRPr sz="1600" dirty="0" smtClean="0">
            <a:solidFill>
              <a:srgbClr val="FF000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3501</Words>
  <Application>Microsoft Office PowerPoint</Application>
  <PresentationFormat>全屏显示(16:9)</PresentationFormat>
  <Paragraphs>461</Paragraphs>
  <Slides>51</Slides>
  <Notes>46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51</vt:i4>
      </vt:variant>
    </vt:vector>
  </HeadingPairs>
  <TitlesOfParts>
    <vt:vector size="61" baseType="lpstr">
      <vt:lpstr>华文楷体</vt:lpstr>
      <vt:lpstr>宋体</vt:lpstr>
      <vt:lpstr>微软雅黑</vt:lpstr>
      <vt:lpstr>Arial</vt:lpstr>
      <vt:lpstr>Calibri</vt:lpstr>
      <vt:lpstr>Cambria Math</vt:lpstr>
      <vt:lpstr>Impact</vt:lpstr>
      <vt:lpstr>Wingdings</vt:lpstr>
      <vt:lpstr>Wingdings 2</vt:lpstr>
      <vt:lpstr>24-浅色-办公趣味-多彩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木一一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操作系统原理</dc:title>
  <dc:creator>Mr.Jia</dc:creator>
  <cp:keywords>Mr.Jia</cp:keywords>
  <cp:lastModifiedBy>110228444@qq.com</cp:lastModifiedBy>
  <cp:revision>499</cp:revision>
  <dcterms:created xsi:type="dcterms:W3CDTF">2015-07-29T09:05:00Z</dcterms:created>
  <dcterms:modified xsi:type="dcterms:W3CDTF">2025-04-14T06:53:05Z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A44632276165490D95FE0A38FEBECF39_13</vt:lpwstr>
  </property>
  <property fmtid="{D5CDD505-2E9C-101B-9397-08002B2CF9AE}" pid="3" name="KSOProductBuildVer">
    <vt:lpwstr>2052-11.1.0.14036</vt:lpwstr>
  </property>
</Properties>
</file>